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2" r:id="rId1"/>
    <p:sldMasterId id="2147483725" r:id="rId2"/>
  </p:sldMasterIdLst>
  <p:notesMasterIdLst>
    <p:notesMasterId r:id="rId57"/>
  </p:notesMasterIdLst>
  <p:handoutMasterIdLst>
    <p:handoutMasterId r:id="rId58"/>
  </p:handoutMasterIdLst>
  <p:sldIdLst>
    <p:sldId id="361" r:id="rId3"/>
    <p:sldId id="411" r:id="rId4"/>
    <p:sldId id="412" r:id="rId5"/>
    <p:sldId id="366" r:id="rId6"/>
    <p:sldId id="370" r:id="rId7"/>
    <p:sldId id="369" r:id="rId8"/>
    <p:sldId id="422" r:id="rId9"/>
    <p:sldId id="371" r:id="rId10"/>
    <p:sldId id="372" r:id="rId11"/>
    <p:sldId id="407" r:id="rId12"/>
    <p:sldId id="408" r:id="rId13"/>
    <p:sldId id="409" r:id="rId14"/>
    <p:sldId id="410" r:id="rId15"/>
    <p:sldId id="423" r:id="rId16"/>
    <p:sldId id="373" r:id="rId17"/>
    <p:sldId id="374" r:id="rId18"/>
    <p:sldId id="375" r:id="rId19"/>
    <p:sldId id="424" r:id="rId20"/>
    <p:sldId id="425" r:id="rId21"/>
    <p:sldId id="426" r:id="rId22"/>
    <p:sldId id="377" r:id="rId23"/>
    <p:sldId id="378" r:id="rId24"/>
    <p:sldId id="379" r:id="rId25"/>
    <p:sldId id="427" r:id="rId26"/>
    <p:sldId id="381" r:id="rId27"/>
    <p:sldId id="382" r:id="rId28"/>
    <p:sldId id="383" r:id="rId29"/>
    <p:sldId id="413" r:id="rId30"/>
    <p:sldId id="385" r:id="rId31"/>
    <p:sldId id="386" r:id="rId32"/>
    <p:sldId id="387" r:id="rId33"/>
    <p:sldId id="415" r:id="rId34"/>
    <p:sldId id="388" r:id="rId35"/>
    <p:sldId id="389" r:id="rId36"/>
    <p:sldId id="416" r:id="rId37"/>
    <p:sldId id="391" r:id="rId38"/>
    <p:sldId id="392" r:id="rId39"/>
    <p:sldId id="393" r:id="rId40"/>
    <p:sldId id="417" r:id="rId41"/>
    <p:sldId id="395" r:id="rId42"/>
    <p:sldId id="396" r:id="rId43"/>
    <p:sldId id="397" r:id="rId44"/>
    <p:sldId id="418" r:id="rId45"/>
    <p:sldId id="419" r:id="rId46"/>
    <p:sldId id="399" r:id="rId47"/>
    <p:sldId id="400" r:id="rId48"/>
    <p:sldId id="420" r:id="rId49"/>
    <p:sldId id="402" r:id="rId50"/>
    <p:sldId id="403" r:id="rId51"/>
    <p:sldId id="404" r:id="rId52"/>
    <p:sldId id="421" r:id="rId53"/>
    <p:sldId id="405" r:id="rId54"/>
    <p:sldId id="406" r:id="rId55"/>
    <p:sldId id="363" r:id="rId56"/>
  </p:sldIdLst>
  <p:sldSz cx="9144000" cy="6858000" type="screen4x3"/>
  <p:notesSz cx="6991350" cy="9282113"/>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3F9325"/>
    <a:srgbClr val="63CF41"/>
    <a:srgbClr val="2B0BE9"/>
    <a:srgbClr val="3F6540"/>
    <a:srgbClr val="D3F3F9"/>
    <a:srgbClr val="F2FE5C"/>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75" autoAdjust="0"/>
    <p:restoredTop sz="91884" autoAdjust="0"/>
  </p:normalViewPr>
  <p:slideViewPr>
    <p:cSldViewPr snapToGrid="0">
      <p:cViewPr varScale="1">
        <p:scale>
          <a:sx n="92" d="100"/>
          <a:sy n="92" d="100"/>
        </p:scale>
        <p:origin x="-438" y="-108"/>
      </p:cViewPr>
      <p:guideLst>
        <p:guide orient="horz" pos="2154"/>
        <p:guide orient="horz" pos="302"/>
        <p:guide pos="141"/>
        <p:guide pos="5660"/>
        <p:guide pos="2856"/>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53" d="100"/>
          <a:sy n="53" d="100"/>
        </p:scale>
        <p:origin x="-1742" y="-67"/>
      </p:cViewPr>
      <p:guideLst>
        <p:guide orient="horz" pos="2923"/>
        <p:guide pos="220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1906" name="Rectangle 2"/>
          <p:cNvSpPr>
            <a:spLocks noGrp="1" noChangeArrowheads="1"/>
          </p:cNvSpPr>
          <p:nvPr>
            <p:ph type="hdr" sz="quarter"/>
          </p:nvPr>
        </p:nvSpPr>
        <p:spPr bwMode="auto">
          <a:xfrm>
            <a:off x="0" y="0"/>
            <a:ext cx="30480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algn="l" eaLnBrk="0" hangingPunct="0">
              <a:defRPr sz="1200" b="1">
                <a:latin typeface="Arial" charset="0"/>
              </a:defRPr>
            </a:lvl1pPr>
          </a:lstStyle>
          <a:p>
            <a:pPr>
              <a:defRPr/>
            </a:pPr>
            <a:endParaRPr lang="en-US"/>
          </a:p>
        </p:txBody>
      </p:sp>
      <p:sp>
        <p:nvSpPr>
          <p:cNvPr id="251907" name="Rectangle 3"/>
          <p:cNvSpPr>
            <a:spLocks noGrp="1" noChangeArrowheads="1"/>
          </p:cNvSpPr>
          <p:nvPr>
            <p:ph type="dt" sz="quarter" idx="1"/>
          </p:nvPr>
        </p:nvSpPr>
        <p:spPr bwMode="auto">
          <a:xfrm>
            <a:off x="3962400" y="0"/>
            <a:ext cx="30480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algn="r" eaLnBrk="0" hangingPunct="0">
              <a:defRPr sz="1200" b="1">
                <a:latin typeface="Arial" charset="0"/>
              </a:defRPr>
            </a:lvl1pPr>
          </a:lstStyle>
          <a:p>
            <a:pPr>
              <a:defRPr/>
            </a:pPr>
            <a:endParaRPr lang="en-US"/>
          </a:p>
        </p:txBody>
      </p:sp>
      <p:sp>
        <p:nvSpPr>
          <p:cNvPr id="251908" name="Rectangle 4"/>
          <p:cNvSpPr>
            <a:spLocks noGrp="1" noChangeArrowheads="1"/>
          </p:cNvSpPr>
          <p:nvPr>
            <p:ph type="ftr" sz="quarter" idx="2"/>
          </p:nvPr>
        </p:nvSpPr>
        <p:spPr bwMode="auto">
          <a:xfrm>
            <a:off x="0" y="8839200"/>
            <a:ext cx="30480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algn="l" eaLnBrk="0" hangingPunct="0">
              <a:defRPr sz="1200" b="1">
                <a:latin typeface="Arial" charset="0"/>
              </a:defRPr>
            </a:lvl1pPr>
          </a:lstStyle>
          <a:p>
            <a:pPr>
              <a:defRPr/>
            </a:pPr>
            <a:endParaRPr lang="en-US"/>
          </a:p>
        </p:txBody>
      </p:sp>
      <p:sp>
        <p:nvSpPr>
          <p:cNvPr id="251909" name="Rectangle 5"/>
          <p:cNvSpPr>
            <a:spLocks noGrp="1" noChangeArrowheads="1"/>
          </p:cNvSpPr>
          <p:nvPr>
            <p:ph type="sldNum" sz="quarter" idx="3"/>
          </p:nvPr>
        </p:nvSpPr>
        <p:spPr bwMode="auto">
          <a:xfrm>
            <a:off x="3962400" y="8839200"/>
            <a:ext cx="30480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algn="r" eaLnBrk="0" hangingPunct="0">
              <a:defRPr sz="1200" b="1">
                <a:latin typeface="Arial" charset="0"/>
              </a:defRPr>
            </a:lvl1pPr>
          </a:lstStyle>
          <a:p>
            <a:pPr>
              <a:defRPr/>
            </a:pPr>
            <a:fld id="{A290C0B2-AB22-4249-99BF-27389653206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eaLnBrk="0" hangingPunct="0">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atin typeface="Arial" charset="0"/>
              </a:defRPr>
            </a:lvl1pPr>
          </a:lstStyle>
          <a:p>
            <a:pPr>
              <a:defRPr/>
            </a:pPr>
            <a:endParaRPr lang="en-US"/>
          </a:p>
        </p:txBody>
      </p:sp>
      <p:sp>
        <p:nvSpPr>
          <p:cNvPr id="58372" name="Rectangle 4"/>
          <p:cNvSpPr>
            <a:spLocks noGrp="1" noRot="1" noChangeAspect="1" noChangeArrowheads="1" noTextEdit="1"/>
          </p:cNvSpPr>
          <p:nvPr>
            <p:ph type="sldImg" idx="2"/>
          </p:nvPr>
        </p:nvSpPr>
        <p:spPr bwMode="auto">
          <a:xfrm>
            <a:off x="1177925" y="696913"/>
            <a:ext cx="4637088" cy="34798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eaLnBrk="0" hangingPunct="0">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atin typeface="Arial" charset="0"/>
              </a:defRPr>
            </a:lvl1pPr>
          </a:lstStyle>
          <a:p>
            <a:pPr>
              <a:defRPr/>
            </a:pPr>
            <a:fld id="{030A02A1-B943-4E5D-AAD5-E1741793CFE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7E6C54B2-5E59-4B74-91FE-A5FBE3D12AE6}" type="slidenum">
              <a:rPr lang="en-US" smtClean="0"/>
              <a:pPr/>
              <a:t>1</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D886F774-3F90-4F23-BD73-F4F6D8C72D7A}" type="slidenum">
              <a:rPr lang="en-US" smtClean="0"/>
              <a:pPr/>
              <a:t>29</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r>
              <a:rPr lang="en-US" smtClean="0"/>
              <a:t>Only posted transactions can be viewed in inquiries and daybook reports. </a:t>
            </a:r>
          </a:p>
          <a:p>
            <a:endParaRPr lang="en-US" smtClean="0"/>
          </a:p>
          <a:p>
            <a:r>
              <a:rPr lang="en-US" smtClean="0"/>
              <a:t>You can list and review daybook entries using:</a:t>
            </a:r>
          </a:p>
          <a:p>
            <a:pPr lvl="1">
              <a:buFontTx/>
              <a:buChar char="•"/>
            </a:pPr>
            <a:r>
              <a:rPr lang="en-US" smtClean="0"/>
              <a:t> Daybook Transaction Register (25.8.20) </a:t>
            </a:r>
          </a:p>
          <a:p>
            <a:pPr lvl="1">
              <a:buFontTx/>
              <a:buChar char="•"/>
            </a:pPr>
            <a:r>
              <a:rPr lang="en-US" smtClean="0"/>
              <a:t> Daybook Inquiry with Drill-Down (25.8.21)</a:t>
            </a:r>
          </a:p>
          <a:p>
            <a:pPr lvl="1">
              <a:buFontTx/>
              <a:buChar char="•"/>
            </a:pPr>
            <a:r>
              <a:rPr lang="en-US" smtClean="0"/>
              <a:t> Daybook Report Trial (25.8.14)</a:t>
            </a:r>
          </a:p>
          <a:p>
            <a:endParaRPr lang="en-US" smtClean="0"/>
          </a:p>
          <a:p>
            <a:r>
              <a:rPr lang="en-US" smtClean="0"/>
              <a:t>Central Daybook Reports (25.8.16 and 25.8.17) are used to review GL account data for each daybook in summary form.</a:t>
            </a:r>
          </a:p>
          <a:p>
            <a:endParaRPr lang="en-US" smtClean="0"/>
          </a:p>
          <a:p>
            <a:r>
              <a:rPr lang="en-US" smtClean="0"/>
              <a:t>Note: An official report displays only the data not printed on previous official reports and updates page an entry numbers. A trial report displays all data within the selection criteria and does not update page and entry numbers.</a:t>
            </a:r>
          </a:p>
          <a:p>
            <a:endParaRPr lang="en-US" smtClean="0"/>
          </a:p>
          <a:p>
            <a:endParaRPr lang="en-US" smtClean="0"/>
          </a:p>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ABE1CC81-9FC2-4436-82D5-630D6C74BAED}" type="slidenum">
              <a:rPr lang="en-US" smtClean="0"/>
              <a:pPr/>
              <a:t>36</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r>
              <a:rPr lang="en-US" smtClean="0"/>
              <a:t>The Correction of Accounting (COA) operation is one method by which posted GL transactions can be corrected. This is a common business practice and legal requirement in many Eastern European countries.</a:t>
            </a:r>
          </a:p>
          <a:p>
            <a:endParaRPr lang="en-US" smtClean="0"/>
          </a:p>
          <a:p>
            <a:r>
              <a:rPr lang="en-US" smtClean="0"/>
              <a:t>Enter COA transactions using:</a:t>
            </a:r>
          </a:p>
          <a:p>
            <a:pPr lvl="1">
              <a:buFontTx/>
              <a:buChar char="•"/>
            </a:pPr>
            <a:r>
              <a:rPr lang="en-US" smtClean="0"/>
              <a:t> Standard Transaction Maintenance (25.13.1)</a:t>
            </a:r>
          </a:p>
          <a:p>
            <a:pPr lvl="1">
              <a:buFontTx/>
              <a:buChar char="•"/>
            </a:pPr>
            <a:r>
              <a:rPr lang="en-US" smtClean="0"/>
              <a:t> Reversing Transaction Maintenance (25.13.3)</a:t>
            </a:r>
          </a:p>
          <a:p>
            <a:pPr lvl="1">
              <a:buFontTx/>
              <a:buChar char="•"/>
            </a:pPr>
            <a:r>
              <a:rPr lang="en-US" smtClean="0"/>
              <a:t> Retroactive Transaction Maintenance (25.13.2)</a:t>
            </a:r>
          </a:p>
          <a:p>
            <a:pPr>
              <a:buFontTx/>
              <a:buChar char="•"/>
            </a:pPr>
            <a:r>
              <a:rPr lang="en-US" smtClean="0"/>
              <a:t> When the Correction field is set to Yes, in each line under the reference number the system applies the negative amounts to Debit accumulation and the positive amounts to the credit accumulation in the Account Balance Detail file. </a:t>
            </a:r>
          </a:p>
          <a:p>
            <a:pPr>
              <a:buFontTx/>
              <a:buChar char="•"/>
            </a:pPr>
            <a:r>
              <a:rPr lang="en-US" smtClean="0"/>
              <a:t> When set to No, the system applies the entered amounts based on amount sign; negative amounts to credits and positive amounts to debits. </a:t>
            </a:r>
          </a:p>
          <a:p>
            <a:pPr>
              <a:buFontTx/>
              <a:buChar char="•"/>
            </a:pPr>
            <a:r>
              <a:rPr lang="en-US" smtClean="0"/>
              <a:t> Default is No.</a:t>
            </a:r>
          </a:p>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5BDF5F65-4948-4503-8334-E2073CC3B0FA}" type="slidenum">
              <a:rPr lang="en-US" smtClean="0"/>
              <a:pPr/>
              <a:t>37</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r>
              <a:rPr lang="en-US" smtClean="0"/>
              <a:t>The COA operation corrects posted GL transaction by posting a transaction that reverses how debits and credits are normally posted. </a:t>
            </a:r>
          </a:p>
          <a:p>
            <a:endParaRPr lang="en-US" smtClean="0"/>
          </a:p>
          <a:p>
            <a:r>
              <a:rPr lang="en-US" smtClean="0"/>
              <a:t>The COA operation corrects posted transactions by generating new transactions to reverse previous debit and credit activity. This is different from using an adjusting entry to debit a (normal) credit account, and credit a (normal) debit account. </a:t>
            </a:r>
          </a:p>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D7C0EA18-0DCB-46A5-91E7-2846797F15DC}" type="slidenum">
              <a:rPr lang="en-US" smtClean="0"/>
              <a:pPr/>
              <a:t>40</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r>
              <a:rPr lang="en-US" smtClean="0"/>
              <a:t>The standard GL reports are located in menu 25.15:</a:t>
            </a:r>
          </a:p>
          <a:p>
            <a:pPr lvl="1">
              <a:buFontTx/>
              <a:buChar char="•"/>
            </a:pPr>
            <a:r>
              <a:rPr lang="en-US" smtClean="0"/>
              <a:t> Account Balances (25.15.2, 25.15.2) </a:t>
            </a:r>
          </a:p>
          <a:p>
            <a:pPr lvl="1">
              <a:buFontTx/>
              <a:buChar char="•"/>
            </a:pPr>
            <a:r>
              <a:rPr lang="en-US" smtClean="0"/>
              <a:t> Trial Balance (25.15.4, 25.15.6)  </a:t>
            </a:r>
          </a:p>
          <a:p>
            <a:pPr lvl="1">
              <a:buFontTx/>
              <a:buChar char="•"/>
            </a:pPr>
            <a:r>
              <a:rPr lang="en-US" smtClean="0"/>
              <a:t> Balance Sheets (25.15.8, 25.15.9)</a:t>
            </a:r>
          </a:p>
          <a:p>
            <a:pPr lvl="1">
              <a:buFontTx/>
              <a:buChar char="•"/>
            </a:pPr>
            <a:r>
              <a:rPr lang="en-US" smtClean="0"/>
              <a:t> Financial Statement Proforma (25.15.2) - Used only to preview formatting of balance sheet and income statement. No account balances appear on this report.</a:t>
            </a:r>
          </a:p>
          <a:p>
            <a:pPr lvl="1">
              <a:buFontTx/>
              <a:buChar char="•"/>
            </a:pPr>
            <a:r>
              <a:rPr lang="en-US" smtClean="0"/>
              <a:t> Income Statements (25.15.13 - 25.15.16)</a:t>
            </a:r>
          </a:p>
          <a:p>
            <a:pPr lvl="1">
              <a:buFontTx/>
              <a:buChar char="•"/>
            </a:pPr>
            <a:r>
              <a:rPr lang="en-US" smtClean="0"/>
              <a:t> Cost Center Activity (25.15.18, 25.15.19) - lists cost center balances. The comparative report compares the cost center balances for two different periods or actual figures to budget.</a:t>
            </a:r>
          </a:p>
          <a:p>
            <a:pPr lvl="1">
              <a:buFontTx/>
              <a:buChar char="•"/>
            </a:pPr>
            <a:r>
              <a:rPr lang="en-US" smtClean="0"/>
              <a:t> Project Activity (25.15.21 - 25.15.23) - summary lists transaction activity for projects over a period. The detail report also lists the transactions for each project. The comparative report compares the project balances for two different periods or actual figures to budget.</a:t>
            </a:r>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F5371C76-F8BC-4BA4-BBB5-F1F118E99926}" type="slidenum">
              <a:rPr lang="en-US" smtClean="0"/>
              <a:pPr/>
              <a:t>41</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a:lnSpc>
                <a:spcPct val="90000"/>
              </a:lnSpc>
            </a:pPr>
            <a:r>
              <a:rPr lang="en-US" smtClean="0"/>
              <a:t>On GL reports, you can print reports for:</a:t>
            </a:r>
          </a:p>
          <a:p>
            <a:pPr lvl="1">
              <a:lnSpc>
                <a:spcPct val="90000"/>
              </a:lnSpc>
              <a:buFontTx/>
              <a:buChar char="•"/>
            </a:pPr>
            <a:r>
              <a:rPr lang="en-US" smtClean="0"/>
              <a:t> One or a range of entities, accounts, sub-accounts, or cost centers</a:t>
            </a:r>
          </a:p>
          <a:p>
            <a:pPr lvl="1">
              <a:lnSpc>
                <a:spcPct val="90000"/>
              </a:lnSpc>
              <a:buFontTx/>
              <a:buChar char="•"/>
            </a:pPr>
            <a:r>
              <a:rPr lang="en-US" smtClean="0"/>
              <a:t> Budgeted or actual amounts</a:t>
            </a:r>
          </a:p>
          <a:p>
            <a:pPr lvl="1">
              <a:lnSpc>
                <a:spcPct val="90000"/>
              </a:lnSpc>
              <a:buFontTx/>
              <a:buChar char="•"/>
            </a:pPr>
            <a:r>
              <a:rPr lang="en-US" smtClean="0"/>
              <a:t> A specific ending date (trial balances and balance sheet) or a range of dates (income statements and activity reports).</a:t>
            </a:r>
          </a:p>
          <a:p>
            <a:pPr>
              <a:lnSpc>
                <a:spcPct val="90000"/>
              </a:lnSpc>
            </a:pPr>
            <a:endParaRPr lang="en-US" smtClean="0"/>
          </a:p>
          <a:p>
            <a:pPr>
              <a:lnSpc>
                <a:spcPct val="90000"/>
              </a:lnSpc>
            </a:pPr>
            <a:r>
              <a:rPr lang="en-US" smtClean="0"/>
              <a:t>Other useful report options are:</a:t>
            </a:r>
          </a:p>
          <a:p>
            <a:pPr lvl="1">
              <a:lnSpc>
                <a:spcPct val="90000"/>
              </a:lnSpc>
              <a:buFontTx/>
              <a:buChar char="•"/>
            </a:pPr>
            <a:r>
              <a:rPr lang="en-US" smtClean="0"/>
              <a:t> Level - specifies the level of detail to appear on a report; corresponds with format position levels</a:t>
            </a:r>
          </a:p>
          <a:p>
            <a:pPr lvl="1">
              <a:lnSpc>
                <a:spcPct val="90000"/>
              </a:lnSpc>
              <a:buFontTx/>
              <a:buChar char="•"/>
            </a:pPr>
            <a:r>
              <a:rPr lang="en-US" smtClean="0"/>
              <a:t> Suppress Zero Amounts - only accounts with non-zero balances appear on the report if set to Yes</a:t>
            </a:r>
          </a:p>
          <a:p>
            <a:pPr lvl="1">
              <a:lnSpc>
                <a:spcPct val="90000"/>
              </a:lnSpc>
              <a:buFontTx/>
              <a:buChar char="•"/>
            </a:pPr>
            <a:r>
              <a:rPr lang="en-US" smtClean="0"/>
              <a:t> Suppress Account Numbers - when set to Yes, only account descriptions print</a:t>
            </a:r>
          </a:p>
          <a:p>
            <a:pPr lvl="1">
              <a:lnSpc>
                <a:spcPct val="90000"/>
              </a:lnSpc>
              <a:buFontTx/>
              <a:buChar char="•"/>
            </a:pPr>
            <a:r>
              <a:rPr lang="en-US" smtClean="0"/>
              <a:t> Round to Nearest Thousand - specifies the degree of accuracy required for the report. If set to Yes, an amount such as 2,500.00 is rounded to 3000.00. </a:t>
            </a:r>
          </a:p>
          <a:p>
            <a:pPr lvl="1">
              <a:lnSpc>
                <a:spcPct val="90000"/>
              </a:lnSpc>
              <a:buFontTx/>
              <a:buChar char="•"/>
            </a:pPr>
            <a:r>
              <a:rPr lang="en-US" smtClean="0"/>
              <a:t> Round to Nearest Whole Unit - specifies whether decimals are printed.</a:t>
            </a:r>
          </a:p>
          <a:p>
            <a:pPr lvl="1">
              <a:lnSpc>
                <a:spcPct val="90000"/>
              </a:lnSpc>
              <a:buFontTx/>
              <a:buChar char="•"/>
            </a:pPr>
            <a:r>
              <a:rPr lang="en-US" smtClean="0"/>
              <a:t> Print Comments - option to print comments on income statements and project activity reports. </a:t>
            </a:r>
          </a:p>
          <a:p>
            <a:pPr>
              <a:lnSpc>
                <a:spcPct val="90000"/>
              </a:lnSpc>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1A53A0C0-9F5C-461C-95FD-95D9FCEEEE1E}" type="slidenum">
              <a:rPr lang="en-US" smtClean="0"/>
              <a:pPr/>
              <a:t>42</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r>
              <a:rPr lang="en-US" smtClean="0"/>
              <a:t>To investigate posted transactions requiring correction, use one of several inquiry and report functions:</a:t>
            </a:r>
          </a:p>
          <a:p>
            <a:pPr lvl="1">
              <a:buFontTx/>
              <a:buChar char="•"/>
            </a:pPr>
            <a:r>
              <a:rPr lang="en-US" smtClean="0"/>
              <a:t> Account Balance Inquiry (25.13.17)</a:t>
            </a:r>
          </a:p>
          <a:p>
            <a:pPr lvl="1">
              <a:buFontTx/>
              <a:buChar char="•"/>
            </a:pPr>
            <a:r>
              <a:rPr lang="en-US" smtClean="0"/>
              <a:t> Transaction by Reference Inquiry (25.13.19)</a:t>
            </a:r>
          </a:p>
          <a:p>
            <a:pPr lvl="1">
              <a:buFontTx/>
              <a:buChar char="•"/>
            </a:pPr>
            <a:r>
              <a:rPr lang="en-US" smtClean="0"/>
              <a:t> Inquiry by Acct with Drill-Down (25.13.20)</a:t>
            </a:r>
          </a:p>
          <a:p>
            <a:pPr lvl="1">
              <a:buFontTx/>
              <a:buChar char="•"/>
            </a:pPr>
            <a:r>
              <a:rPr lang="en-US" smtClean="0"/>
              <a:t> Transaction Register (25.13.21)</a:t>
            </a:r>
          </a:p>
          <a:p>
            <a:pPr lvl="1">
              <a:buFontTx/>
              <a:buChar char="•"/>
            </a:pPr>
            <a:r>
              <a:rPr lang="en-US" smtClean="0"/>
              <a:t> Transaction by Account Inquiry (25.13.18)</a:t>
            </a:r>
          </a:p>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E4375A33-B2EF-432E-859C-022C304D5BC5}" type="slidenum">
              <a:rPr lang="en-US" smtClean="0"/>
              <a:pPr/>
              <a:t>43</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r>
              <a:rPr lang="en-US" smtClean="0"/>
              <a:t>For each general ledger account, QAD 2008 now stores debit and credit activity separately. Certain reports and Account Balance Inquiry can be run to view this separated activity.</a:t>
            </a:r>
          </a:p>
          <a:p>
            <a:endParaRPr lang="en-US" smtClean="0"/>
          </a:p>
          <a:p>
            <a:pPr>
              <a:buFontTx/>
              <a:buChar char="•"/>
            </a:pPr>
            <a:r>
              <a:rPr lang="en-US" smtClean="0"/>
              <a:t> Maintains separate totals for debits and credits at the account/fiscal period level</a:t>
            </a:r>
          </a:p>
          <a:p>
            <a:pPr>
              <a:buFontTx/>
              <a:buChar char="•"/>
            </a:pPr>
            <a:r>
              <a:rPr lang="en-US" smtClean="0"/>
              <a:t> Enables users to view debit and credit activity separately by using Account Balance Inquiry, Account Balance Detail Report, or creating custom reports with GL Report Writer</a:t>
            </a:r>
          </a:p>
          <a:p>
            <a:pPr>
              <a:buFontTx/>
              <a:buChar char="•"/>
            </a:pPr>
            <a:r>
              <a:rPr lang="en-US" smtClean="0"/>
              <a:t> Satisfies legal requirements for many countries</a:t>
            </a:r>
          </a:p>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1E5AF527-BEAC-4352-BA67-C1B3AA9A4BDA}" type="slidenum">
              <a:rPr lang="en-US" smtClean="0"/>
              <a:pPr/>
              <a:t>45</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r>
              <a:rPr lang="en-US" smtClean="0"/>
              <a:t>Before beginning period-end processing in GL, you need to check that all transaction processing in other modules is complete. </a:t>
            </a:r>
          </a:p>
          <a:p>
            <a:pPr lvl="1">
              <a:buFontTx/>
              <a:buChar char="•"/>
            </a:pPr>
            <a:r>
              <a:rPr lang="en-US" smtClean="0"/>
              <a:t> Post transactions from other modules (25.13.7)</a:t>
            </a:r>
          </a:p>
          <a:p>
            <a:pPr lvl="1">
              <a:buFontTx/>
              <a:buChar char="•"/>
            </a:pPr>
            <a:r>
              <a:rPr lang="en-US" smtClean="0"/>
              <a:t> Close calendar to other MFG/PRO modules (25.3.4)</a:t>
            </a:r>
          </a:p>
          <a:p>
            <a:pPr lvl="1">
              <a:buFontTx/>
              <a:buChar char="•"/>
            </a:pPr>
            <a:r>
              <a:rPr lang="en-US" smtClean="0"/>
              <a:t> Correct unbalanced transactions that don't post (appropriate sub-module or 25.13.1)</a:t>
            </a:r>
          </a:p>
          <a:p>
            <a:pPr lvl="1">
              <a:buFontTx/>
              <a:buChar char="•"/>
            </a:pPr>
            <a:r>
              <a:rPr lang="en-US" smtClean="0"/>
              <a:t> Enter and post adjusting transactions in General Ledger using reversing entries (25.13.3)</a:t>
            </a:r>
          </a:p>
          <a:p>
            <a:pPr lvl="1">
              <a:buFontTx/>
              <a:buChar char="•"/>
            </a:pPr>
            <a:r>
              <a:rPr lang="en-US" smtClean="0"/>
              <a:t> Create and post adjusting transactions for unrealized exchange gain/loss (25.13.9) if using multiple currencies</a:t>
            </a:r>
          </a:p>
          <a:p>
            <a:pPr lvl="1">
              <a:buFontTx/>
              <a:buChar char="•"/>
            </a:pPr>
            <a:r>
              <a:rPr lang="en-US" smtClean="0"/>
              <a:t> Print and review trial balance (25.15.4)</a:t>
            </a:r>
          </a:p>
          <a:p>
            <a:pPr lvl="1">
              <a:buFontTx/>
              <a:buChar char="•"/>
            </a:pPr>
            <a:r>
              <a:rPr lang="en-US" smtClean="0"/>
              <a:t> Print and review balance sheet (25.15.8) and income statement (25.15.13)</a:t>
            </a:r>
          </a:p>
          <a:p>
            <a:pPr lvl="1">
              <a:buFontTx/>
              <a:buChar char="•"/>
            </a:pPr>
            <a:r>
              <a:rPr lang="en-US" smtClean="0"/>
              <a:t> Enter and post corrections as required; and reprint reports</a:t>
            </a:r>
          </a:p>
          <a:p>
            <a:pPr lvl="1">
              <a:buFontTx/>
              <a:buChar char="•"/>
            </a:pPr>
            <a:r>
              <a:rPr lang="en-US" smtClean="0"/>
              <a:t> Print Transaction Register (25.13.21; optional)</a:t>
            </a:r>
          </a:p>
          <a:p>
            <a:pPr lvl="1">
              <a:buFontTx/>
              <a:buChar char="•"/>
            </a:pPr>
            <a:r>
              <a:rPr lang="en-US" smtClean="0"/>
              <a:t> Close GL calendar to General Ledger (25.3.4)</a:t>
            </a:r>
          </a:p>
          <a:p>
            <a:endParaRPr lang="en-US" smtClean="0"/>
          </a:p>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9D472257-5B4D-4350-9268-C583F4EECADA}" type="slidenum">
              <a:rPr lang="en-US" smtClean="0"/>
              <a:pPr/>
              <a:t>46</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en-US" smtClean="0"/>
              <a:t>As month-end is completed in each module, set the appropriate field to Yes to close that module to the GL, for specified fiscal period.</a:t>
            </a:r>
          </a:p>
          <a:p>
            <a:endParaRPr lang="en-US" smtClean="0"/>
          </a:p>
          <a:p>
            <a:r>
              <a:rPr lang="en-US" smtClean="0"/>
              <a:t>After you have printed and corrected your financial statements and reports for the period, you must close the period to the GL, using GL Calendar Maintenance (25.3.4) to close the period to activity in other modules.</a:t>
            </a:r>
          </a:p>
          <a:p>
            <a:endParaRPr lang="en-US" smtClean="0"/>
          </a:p>
          <a:p>
            <a:r>
              <a:rPr lang="en-US" smtClean="0"/>
              <a:t>If needed, you can reopen a fiscal period by changing the appropriate field to No. Fiscal periods can be reopened anytime as long as the fiscal year is not closed (Year-End Close 25.13.12).</a:t>
            </a:r>
          </a:p>
          <a:p>
            <a:endParaRPr lang="en-US" smtClean="0"/>
          </a:p>
          <a:p>
            <a:endParaRPr lang="en-US" smtClean="0"/>
          </a:p>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CE3AA91A-7FF1-4DAF-9B97-E4245A1D583B}" type="slidenum">
              <a:rPr lang="en-US" smtClean="0"/>
              <a:pPr/>
              <a:t>48</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r>
              <a:rPr lang="en-US" smtClean="0"/>
              <a:t>To review unposted transactions, you can use:</a:t>
            </a:r>
          </a:p>
          <a:p>
            <a:pPr lvl="1">
              <a:buFontTx/>
              <a:buChar char="•"/>
            </a:pPr>
            <a:r>
              <a:rPr lang="en-US" smtClean="0"/>
              <a:t> Unposted Transaction Inquiry (25.13.13)</a:t>
            </a:r>
          </a:p>
          <a:p>
            <a:pPr lvl="1">
              <a:buFontTx/>
              <a:buChar char="•"/>
            </a:pPr>
            <a:r>
              <a:rPr lang="en-US" smtClean="0"/>
              <a:t> Unposted Transaction Register (25.13.14)</a:t>
            </a:r>
          </a:p>
          <a:p>
            <a:endParaRPr lang="en-US" smtClean="0"/>
          </a:p>
          <a:p>
            <a:r>
              <a:rPr lang="en-US" smtClean="0"/>
              <a:t>These functions generate a screen or printed list of unposted transactions sorted by GL reference number.</a:t>
            </a:r>
          </a:p>
          <a:p>
            <a:endParaRPr lang="en-US" smtClean="0"/>
          </a:p>
          <a:p>
            <a:r>
              <a:rPr lang="en-US" smtClean="0"/>
              <a:t>Select transactions by:</a:t>
            </a:r>
          </a:p>
          <a:p>
            <a:pPr lvl="1">
              <a:buFontTx/>
              <a:buChar char="•"/>
            </a:pPr>
            <a:r>
              <a:rPr lang="en-US" smtClean="0"/>
              <a:t> GL reference number</a:t>
            </a:r>
          </a:p>
          <a:p>
            <a:pPr lvl="1">
              <a:buFontTx/>
              <a:buChar char="•"/>
            </a:pPr>
            <a:r>
              <a:rPr lang="en-US" smtClean="0"/>
              <a:t> Batch number</a:t>
            </a:r>
          </a:p>
          <a:p>
            <a:pPr lvl="1">
              <a:buFontTx/>
              <a:buChar char="•"/>
            </a:pPr>
            <a:r>
              <a:rPr lang="en-US" smtClean="0"/>
              <a:t> GL Transaction Type</a:t>
            </a:r>
          </a:p>
          <a:p>
            <a:r>
              <a:rPr lang="en-US" smtClean="0"/>
              <a:t>The Unposted Transaction Register has additional selection criteria such as Entered and Effective Date.</a:t>
            </a:r>
          </a:p>
          <a:p>
            <a:endParaRPr lang="en-US" smtClean="0"/>
          </a:p>
          <a:p>
            <a:r>
              <a:rPr lang="en-US" smtClean="0"/>
              <a:t>One good way to spot potential problems is to select unbalanced transactions only. Unbalanced or invalid transactions will never post. </a:t>
            </a:r>
          </a:p>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740716EC-8E8F-42E4-977B-988912EBF003}" type="slidenum">
              <a:rPr lang="en-US" smtClean="0"/>
              <a:pPr/>
              <a:t>4</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a:buFontTx/>
              <a:buChar char="•"/>
            </a:pPr>
            <a:r>
              <a:rPr lang="en-US" smtClean="0"/>
              <a:t> GL Transactions are created throughout QAD 2008</a:t>
            </a:r>
          </a:p>
          <a:p>
            <a:pPr>
              <a:buFontTx/>
              <a:buChar char="•"/>
            </a:pPr>
            <a:r>
              <a:rPr lang="en-US" smtClean="0"/>
              <a:t> GL Transactions can also be entered directly into the General Ledger Module. These manual journal entries (type JL) are used to record other activities unrelated to manufacturing or distribution, such as equipment depreciation or payroll accruals.</a:t>
            </a:r>
          </a:p>
          <a:p>
            <a:pPr>
              <a:buFontTx/>
              <a:buChar char="•"/>
            </a:pPr>
            <a:r>
              <a:rPr lang="en-US" smtClean="0"/>
              <a:t> Once posted, GL Transactions can be exported to another database for consolidation with transactions from other corporate entities. (This is covered in another training module.)</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8263B0A1-AE7C-49AC-B1DF-E38856007C21}" type="slidenum">
              <a:rPr lang="en-US" smtClean="0"/>
              <a:pPr/>
              <a:t>49</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a:lnSpc>
                <a:spcPct val="90000"/>
              </a:lnSpc>
            </a:pPr>
            <a:r>
              <a:rPr lang="en-US" smtClean="0"/>
              <a:t>Year-End procedure:</a:t>
            </a:r>
          </a:p>
          <a:p>
            <a:pPr lvl="1">
              <a:lnSpc>
                <a:spcPct val="90000"/>
              </a:lnSpc>
              <a:buFontTx/>
              <a:buChar char="•"/>
            </a:pPr>
            <a:r>
              <a:rPr lang="en-US" smtClean="0"/>
              <a:t> Complete all period-end processing</a:t>
            </a:r>
          </a:p>
          <a:p>
            <a:pPr lvl="1">
              <a:lnSpc>
                <a:spcPct val="90000"/>
              </a:lnSpc>
              <a:buFontTx/>
              <a:buChar char="•"/>
            </a:pPr>
            <a:r>
              <a:rPr lang="en-US" smtClean="0"/>
              <a:t> Print annual financial statements and reports</a:t>
            </a:r>
          </a:p>
          <a:p>
            <a:pPr lvl="1">
              <a:lnSpc>
                <a:spcPct val="90000"/>
              </a:lnSpc>
              <a:buFontTx/>
              <a:buChar char="•"/>
            </a:pPr>
            <a:r>
              <a:rPr lang="en-US" smtClean="0"/>
              <a:t> Make necessary corrections</a:t>
            </a:r>
          </a:p>
          <a:p>
            <a:pPr lvl="1">
              <a:lnSpc>
                <a:spcPct val="90000"/>
              </a:lnSpc>
              <a:buFontTx/>
              <a:buChar char="•"/>
            </a:pPr>
            <a:r>
              <a:rPr lang="en-US" smtClean="0"/>
              <a:t> Back up the database(s) </a:t>
            </a:r>
          </a:p>
          <a:p>
            <a:pPr lvl="1">
              <a:lnSpc>
                <a:spcPct val="90000"/>
              </a:lnSpc>
              <a:buFontTx/>
              <a:buChar char="•"/>
            </a:pPr>
            <a:r>
              <a:rPr lang="en-US" smtClean="0"/>
              <a:t> Close the GL calendar to the month (25.3.4)</a:t>
            </a:r>
          </a:p>
          <a:p>
            <a:pPr lvl="1">
              <a:lnSpc>
                <a:spcPct val="90000"/>
              </a:lnSpc>
              <a:buFontTx/>
              <a:buChar char="•"/>
            </a:pPr>
            <a:r>
              <a:rPr lang="en-US" smtClean="0"/>
              <a:t> Close the year in Transaction Year-End Close (25.13.12). </a:t>
            </a:r>
          </a:p>
          <a:p>
            <a:pPr>
              <a:lnSpc>
                <a:spcPct val="90000"/>
              </a:lnSpc>
            </a:pPr>
            <a:endParaRPr lang="en-US" smtClean="0"/>
          </a:p>
          <a:p>
            <a:pPr>
              <a:lnSpc>
                <a:spcPct val="90000"/>
              </a:lnSpc>
            </a:pPr>
            <a:r>
              <a:rPr lang="en-US" smtClean="0"/>
              <a:t>The year-end close </a:t>
            </a:r>
          </a:p>
          <a:p>
            <a:pPr lvl="1">
              <a:lnSpc>
                <a:spcPct val="90000"/>
              </a:lnSpc>
              <a:buFontTx/>
              <a:buChar char="•"/>
            </a:pPr>
            <a:r>
              <a:rPr lang="en-US" smtClean="0"/>
              <a:t> creates a one-sided transaction (type YR) to update the retained earnings account from net profit/loss. </a:t>
            </a:r>
          </a:p>
          <a:p>
            <a:pPr lvl="1">
              <a:lnSpc>
                <a:spcPct val="90000"/>
              </a:lnSpc>
              <a:buFontTx/>
              <a:buChar char="•"/>
            </a:pPr>
            <a:r>
              <a:rPr lang="en-US" smtClean="0"/>
              <a:t> Closes the GL calendar for all periods in the year. </a:t>
            </a:r>
          </a:p>
          <a:p>
            <a:pPr>
              <a:lnSpc>
                <a:spcPct val="90000"/>
              </a:lnSpc>
            </a:pPr>
            <a:endParaRPr lang="en-US" smtClean="0"/>
          </a:p>
          <a:p>
            <a:pPr>
              <a:lnSpc>
                <a:spcPct val="90000"/>
              </a:lnSpc>
            </a:pPr>
            <a:r>
              <a:rPr lang="en-US" smtClean="0"/>
              <a:t>Prior fiscal years must be closed before financial statement will print correctly for the current year. If a balance sheet or trial balance is printed for a fiscal year when the previous fiscal year is not yet closed, the reports will be out of balance. This is because the retained earnings have not been updated to reflect the prior year's net profit/loss.</a:t>
            </a:r>
          </a:p>
          <a:p>
            <a:pPr>
              <a:lnSpc>
                <a:spcPct val="90000"/>
              </a:lnSpc>
            </a:pPr>
            <a:endParaRPr lang="en-US" smtClean="0"/>
          </a:p>
          <a:p>
            <a:pPr>
              <a:lnSpc>
                <a:spcPct val="90000"/>
              </a:lnSpc>
            </a:pPr>
            <a:r>
              <a:rPr lang="en-US" smtClean="0"/>
              <a:t>NOTE: Once a year is closed, it cannot be reopened.</a:t>
            </a:r>
          </a:p>
          <a:p>
            <a:pPr>
              <a:lnSpc>
                <a:spcPct val="90000"/>
              </a:lnSpc>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D9A8120B-1D00-4D81-9E92-01F4A16190E3}" type="slidenum">
              <a:rPr lang="en-US" smtClean="0"/>
              <a:pPr/>
              <a:t>50</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mtClean="0"/>
              <a:t>Use Retroactive Transaction Maintenance (25.13.2) to add or maintainn transactions to a fiscal year that has been closed. </a:t>
            </a:r>
          </a:p>
          <a:p>
            <a:endParaRPr lang="en-US" smtClean="0"/>
          </a:p>
          <a:p>
            <a:r>
              <a:rPr lang="en-US" smtClean="0"/>
              <a:t>This function:</a:t>
            </a:r>
          </a:p>
          <a:p>
            <a:pPr lvl="1">
              <a:buFontTx/>
              <a:buChar char="•"/>
            </a:pPr>
            <a:r>
              <a:rPr lang="en-US" smtClean="0"/>
              <a:t> Creates a type RA transaction</a:t>
            </a:r>
          </a:p>
          <a:p>
            <a:pPr lvl="1">
              <a:buFontTx/>
              <a:buChar char="•"/>
            </a:pPr>
            <a:r>
              <a:rPr lang="en-US" smtClean="0"/>
              <a:t> Automatically makes any necessary adjustments to retained earnings.</a:t>
            </a:r>
          </a:p>
          <a:p>
            <a:endParaRPr lang="en-US" smtClean="0"/>
          </a:p>
          <a:p>
            <a:r>
              <a:rPr lang="en-US" smtClean="0"/>
              <a:t>NOTE: Retroactive transactions to the retained earnings account is n9ot allowed. An invalid account error will appear if the retained earnings account is entered.</a:t>
            </a:r>
          </a:p>
          <a:p>
            <a:endParaRPr lang="en-US" smtClean="0"/>
          </a:p>
          <a:p>
            <a:r>
              <a:rPr lang="en-US" smtClean="0"/>
              <a:t>This function should be password-protected.</a:t>
            </a:r>
          </a:p>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7914AB8C-74F3-44AF-992F-896AE4A6E799}" type="slidenum">
              <a:rPr lang="en-US" smtClean="0"/>
              <a:pPr/>
              <a:t>52</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r>
              <a:rPr lang="en-US" smtClean="0"/>
              <a:t>Once transactions are posted, they cannot be deleted. To free up database space, transactions can be combined from a specified period into a single transaction for each account, sub-account, cost center, and project. </a:t>
            </a:r>
          </a:p>
          <a:p>
            <a:endParaRPr lang="en-US" smtClean="0"/>
          </a:p>
          <a:p>
            <a:r>
              <a:rPr lang="en-US" smtClean="0"/>
              <a:t>Use Transaction Consolidation (25.13.11) to consolidate transactions.</a:t>
            </a:r>
          </a:p>
          <a:p>
            <a:endParaRPr lang="en-US" smtClean="0"/>
          </a:p>
          <a:p>
            <a:r>
              <a:rPr lang="en-US" smtClean="0"/>
              <a:t>Each consolidation transaction is assigned a GL reference number beginning with CS. </a:t>
            </a:r>
          </a:p>
          <a:p>
            <a:endParaRPr lang="en-US" smtClean="0"/>
          </a:p>
          <a:p>
            <a:r>
              <a:rPr lang="en-US" smtClean="0"/>
              <a:t>A report showing how transactions will be consolidated can be run by setting Audit Trail Report to Yes and Consolidate to No.</a:t>
            </a:r>
          </a:p>
          <a:p>
            <a:endParaRPr lang="en-US" smtClean="0"/>
          </a:p>
          <a:p>
            <a:r>
              <a:rPr lang="en-US" smtClean="0"/>
              <a:t>This function should be password-secured.</a:t>
            </a:r>
          </a:p>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0E1B2E27-BEB0-497D-8473-B491692E7342}" type="slidenum">
              <a:rPr lang="en-US" smtClean="0"/>
              <a:pPr/>
              <a:t>53</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r>
              <a:rPr lang="en-US" smtClean="0"/>
              <a:t>Use caution when selecting by account, sub-account, cost center. Although it works correctly, it will leave you with one-sided transactions as illustrated above. </a:t>
            </a:r>
          </a:p>
          <a:p>
            <a:endParaRPr lang="en-US" smtClean="0"/>
          </a:p>
          <a:p>
            <a:r>
              <a:rPr lang="en-US" smtClean="0"/>
              <a:t>It is recommended that you do not consolidate transactions for a range of entities, for the similar reasons.</a:t>
            </a:r>
          </a:p>
          <a:p>
            <a:endParaRPr lang="en-US" smtClean="0"/>
          </a:p>
          <a:p>
            <a:r>
              <a:rPr lang="en-US" smtClean="0"/>
              <a:t>Consolidations should be done by period rather than by year. </a:t>
            </a:r>
          </a:p>
          <a:p>
            <a:endParaRPr lang="en-US" smtClean="0"/>
          </a:p>
          <a:p>
            <a:r>
              <a:rPr lang="en-US" smtClean="0"/>
              <a:t>If necessary, consolidated transactions can be restored by using Archive File Reload (36.16.5). CS transactions are replaced with their original GL transactions. </a:t>
            </a:r>
          </a:p>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2B3C0754-054C-43C9-BEE8-D207732498E4}" type="slidenum">
              <a:rPr lang="en-US" smtClean="0"/>
              <a:pPr/>
              <a:t>8</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r>
              <a:rPr lang="en-US" smtClean="0"/>
              <a:t>To review unposted transactions from other modules, use:</a:t>
            </a:r>
          </a:p>
          <a:p>
            <a:pPr lvl="1">
              <a:buFontTx/>
              <a:buChar char="•"/>
            </a:pPr>
            <a:r>
              <a:rPr lang="en-US" smtClean="0"/>
              <a:t> Transaction summary in the individual modules, such as the AR-GL Transaction Report.</a:t>
            </a:r>
          </a:p>
          <a:p>
            <a:pPr lvl="1">
              <a:buFontTx/>
              <a:buChar char="•"/>
            </a:pPr>
            <a:r>
              <a:rPr lang="en-US" smtClean="0"/>
              <a:t> Unposted Transaction Inquiry (25.13.13)</a:t>
            </a:r>
          </a:p>
          <a:p>
            <a:pPr lvl="1">
              <a:buFontTx/>
              <a:buChar char="•"/>
            </a:pPr>
            <a:r>
              <a:rPr lang="en-US" smtClean="0"/>
              <a:t> Unposted Transaction Register (25.13.14)</a:t>
            </a:r>
          </a:p>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69D2C229-BC27-45C4-B2F6-ED3EC31538A4}" type="slidenum">
              <a:rPr lang="en-US" smtClean="0"/>
              <a:pPr/>
              <a:t>15</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r>
              <a:rPr lang="en-US" smtClean="0"/>
              <a:t>Standard transactions are used for several purposes:</a:t>
            </a:r>
          </a:p>
          <a:p>
            <a:pPr lvl="1">
              <a:lnSpc>
                <a:spcPct val="110000"/>
              </a:lnSpc>
              <a:buFontTx/>
              <a:buChar char="•"/>
            </a:pPr>
            <a:r>
              <a:rPr lang="en-US" smtClean="0"/>
              <a:t> Entering GL account balances from your previous system during implementation</a:t>
            </a:r>
          </a:p>
          <a:p>
            <a:pPr lvl="1">
              <a:lnSpc>
                <a:spcPct val="110000"/>
              </a:lnSpc>
              <a:buFontTx/>
              <a:buChar char="•"/>
            </a:pPr>
            <a:r>
              <a:rPr lang="en-US" smtClean="0"/>
              <a:t> Entering miscellaneous GL transactions</a:t>
            </a:r>
          </a:p>
          <a:p>
            <a:pPr lvl="1">
              <a:lnSpc>
                <a:spcPct val="110000"/>
              </a:lnSpc>
              <a:buFontTx/>
              <a:buChar char="•"/>
            </a:pPr>
            <a:r>
              <a:rPr lang="en-US" smtClean="0"/>
              <a:t> Correcting unposted transactions</a:t>
            </a:r>
          </a:p>
          <a:p>
            <a:pPr lvl="1">
              <a:lnSpc>
                <a:spcPct val="110000"/>
              </a:lnSpc>
              <a:buFontTx/>
              <a:buChar char="•"/>
            </a:pPr>
            <a:r>
              <a:rPr lang="en-US" smtClean="0"/>
              <a:t> Creating adjusting entries for posted transactions</a:t>
            </a:r>
          </a:p>
          <a:p>
            <a:pPr lvl="1">
              <a:lnSpc>
                <a:spcPct val="110000"/>
              </a:lnSpc>
              <a:buFontTx/>
              <a:buChar char="•"/>
            </a:pPr>
            <a:r>
              <a:rPr lang="en-US" smtClean="0"/>
              <a:t>Updating values in memo and statistical accounts.</a:t>
            </a:r>
          </a:p>
          <a:p>
            <a:pPr lvl="1">
              <a:lnSpc>
                <a:spcPct val="110000"/>
              </a:lnSpc>
              <a:buFontTx/>
              <a:buChar char="•"/>
            </a:pPr>
            <a:endParaRPr lang="en-US" smtClean="0"/>
          </a:p>
          <a:p>
            <a:pPr>
              <a:lnSpc>
                <a:spcPct val="110000"/>
              </a:lnSpc>
            </a:pPr>
            <a:r>
              <a:rPr lang="en-US" smtClean="0"/>
              <a:t>Standard Transaction Maintenance (25.13.1) allows you to change amounts and accounts (as well as sub-accounts, cost centers, and project, if used) for unposted transactions. However, you cannot change anything on a posted transaction. If you find a mistake in a posted transaction, you can correct account balances using a standard transaction if the posted transaction is in the same fiscal year. </a:t>
            </a:r>
          </a:p>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22021984-4B52-453B-9439-D6CF326EED8F}" type="slidenum">
              <a:rPr lang="en-US" smtClean="0"/>
              <a:pPr/>
              <a:t>16</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r>
              <a:rPr lang="en-US" smtClean="0"/>
              <a:t>Reversing Transaction Maintenance (25.13.3) is used to enter accruals such as end-of-period payroll. When this type of transaction is entered, the system calculates a corresponding reversing transaction that is effective the first day of the next fiscal period. </a:t>
            </a:r>
          </a:p>
          <a:p>
            <a:endParaRPr lang="en-US" smtClean="0"/>
          </a:p>
          <a:p>
            <a:pPr>
              <a:buFontTx/>
              <a:buChar char="•"/>
            </a:pPr>
            <a:r>
              <a:rPr lang="en-US" smtClean="0"/>
              <a:t> Transaction type RV is assigned to reversing transactions. </a:t>
            </a:r>
          </a:p>
          <a:p>
            <a:endParaRPr lang="en-US" smtClean="0"/>
          </a:p>
          <a:p>
            <a:r>
              <a:rPr lang="en-US" smtClean="0"/>
              <a:t>NOTE: You can also create reversing transactions in the Standard Transaction Maintenance (25.13.1), but the system does not automatically create the reversing entry.</a:t>
            </a:r>
          </a:p>
          <a:p>
            <a:endParaRPr lang="en-US" smtClean="0"/>
          </a:p>
          <a:p>
            <a:pPr>
              <a:buFontTx/>
              <a:buChar char="•"/>
            </a:pPr>
            <a:r>
              <a:rPr lang="en-US" smtClean="0"/>
              <a:t> Both the current period and the following period must be open to post reversing transactions.</a:t>
            </a:r>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1C1D690E-2AC4-43CB-829A-C21D6127D8A1}" type="slidenum">
              <a:rPr lang="en-US" smtClean="0"/>
              <a:pPr/>
              <a:t>17</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a:buFontTx/>
              <a:buChar char="•"/>
            </a:pPr>
            <a:r>
              <a:rPr lang="en-US" smtClean="0"/>
              <a:t> Transaction Copy (25.13.4) is mainly used to set up template transactions for recurring entries.</a:t>
            </a:r>
          </a:p>
          <a:p>
            <a:endParaRPr lang="en-US" smtClean="0"/>
          </a:p>
          <a:p>
            <a:pPr>
              <a:buFontTx/>
              <a:buChar char="•"/>
            </a:pPr>
            <a:r>
              <a:rPr lang="en-US" smtClean="0"/>
              <a:t> The new transaction will have a GL reference number and effective date for the first day of the current period. </a:t>
            </a:r>
          </a:p>
          <a:p>
            <a:endParaRPr lang="en-US" smtClean="0"/>
          </a:p>
          <a:p>
            <a:pPr>
              <a:buFontTx/>
              <a:buChar char="•"/>
            </a:pPr>
            <a:r>
              <a:rPr lang="en-US" smtClean="0"/>
              <a:t> Only posted transactions type JL or RV can be copied.</a:t>
            </a:r>
          </a:p>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FB4722AC-18DB-4D28-ABC3-540195C4D747}" type="slidenum">
              <a:rPr lang="en-US" smtClean="0"/>
              <a:pPr/>
              <a:t>22</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smtClean="0"/>
              <a:t>Main causes of unbalanced or invalid transactions are:</a:t>
            </a:r>
          </a:p>
          <a:p>
            <a:pPr lvl="1">
              <a:buFontTx/>
              <a:buChar char="•"/>
            </a:pPr>
            <a:r>
              <a:rPr lang="en-US" smtClean="0"/>
              <a:t> Account/sub-account/cost center codes are invalid or inactive,</a:t>
            </a:r>
          </a:p>
          <a:p>
            <a:pPr lvl="1">
              <a:buFontTx/>
              <a:buChar char="•"/>
            </a:pPr>
            <a:r>
              <a:rPr lang="en-US" smtClean="0"/>
              <a:t> Project code was invalid or inactive,</a:t>
            </a:r>
          </a:p>
          <a:p>
            <a:pPr lvl="1">
              <a:buFontTx/>
              <a:buChar char="•"/>
            </a:pPr>
            <a:r>
              <a:rPr lang="en-US" smtClean="0"/>
              <a:t> Transaction effective date was in a closed period or year,</a:t>
            </a:r>
          </a:p>
          <a:p>
            <a:pPr lvl="1">
              <a:buFontTx/>
              <a:buChar char="•"/>
            </a:pPr>
            <a:r>
              <a:rPr lang="en-US" smtClean="0"/>
              <a:t> Debits did not equal credits.</a:t>
            </a:r>
          </a:p>
          <a:p>
            <a:r>
              <a:rPr lang="en-US" smtClean="0"/>
              <a:t/>
            </a:r>
            <a:br>
              <a:rPr lang="en-US" smtClean="0"/>
            </a:br>
            <a:r>
              <a:rPr lang="en-US" smtClean="0"/>
              <a:t>Even if a transaction is balanced, it may still need to be corrected if the wrong account, sub-account, cost center, or project code was used. </a:t>
            </a:r>
          </a:p>
          <a:p>
            <a:endParaRPr lang="en-US" smtClean="0"/>
          </a:p>
          <a:p>
            <a:r>
              <a:rPr lang="en-US" smtClean="0"/>
              <a:t>NOTE: Attempt to post corrections in the sub-module whenever possible.</a:t>
            </a:r>
          </a:p>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41E50818-D18D-4DAD-85A1-0239D9CB31E5}" type="slidenum">
              <a:rPr lang="en-US" smtClean="0"/>
              <a:pPr/>
              <a:t>23</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a:buFontTx/>
              <a:buChar char="•"/>
            </a:pPr>
            <a:r>
              <a:rPr lang="en-US" smtClean="0"/>
              <a:t> Whenever possible, correct transactions prior to posting.</a:t>
            </a:r>
          </a:p>
          <a:p>
            <a:pPr>
              <a:buFontTx/>
              <a:buChar char="•"/>
            </a:pPr>
            <a:r>
              <a:rPr lang="en-US" smtClean="0"/>
              <a:t> Make the correction in the source module rather than in the General Ledger module.</a:t>
            </a:r>
          </a:p>
          <a:p>
            <a:pPr>
              <a:buFontTx/>
              <a:buChar char="•"/>
            </a:pPr>
            <a:r>
              <a:rPr lang="en-US" smtClean="0"/>
              <a:t> It is recommended that your prevent people from making corrections in general ledger, because reporting may drift out of sync, if they do. </a:t>
            </a:r>
          </a:p>
          <a:p>
            <a:r>
              <a:rPr lang="en-US" smtClean="0"/>
              <a:t> </a:t>
            </a:r>
          </a:p>
          <a:p>
            <a:r>
              <a:rPr lang="en-US" smtClean="0"/>
              <a:t>To globally prevent correcting transactions in the General Ledger module, set the Allow Changes to Module Transaction flag in the General Ledger Control File (25.24) to No. </a:t>
            </a:r>
          </a:p>
          <a:p>
            <a:endParaRPr lang="en-US" smtClean="0"/>
          </a:p>
          <a:p>
            <a:r>
              <a:rPr lang="en-US" smtClean="0"/>
              <a:t>Also restrict corrections to specific GL accounts by setting Sub-Module Entries Only flag to Yes in Account Code Maintenance (25.3.13).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CA6FBA16-6F4B-499D-95F7-488B1F244900}" type="slidenum">
              <a:rPr lang="en-US" smtClean="0"/>
              <a:pPr/>
              <a:t>26</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r>
              <a:rPr lang="en-US" b="1" smtClean="0"/>
              <a:t>Allocation Codes During Posting</a:t>
            </a:r>
            <a:endParaRPr lang="en-US" sz="1400" b="1" smtClean="0"/>
          </a:p>
          <a:p>
            <a:endParaRPr lang="en-US" smtClean="0"/>
          </a:p>
          <a:p>
            <a:pPr>
              <a:buFontTx/>
              <a:buChar char="•"/>
            </a:pPr>
            <a:r>
              <a:rPr lang="en-US" smtClean="0"/>
              <a:t> During posting, any transactions that reference allocation codes are exploded to the appropriate accounts. For example, if you posted $100 to allocation code Utilities, and it was split out with 30% to the utilities account in department 100 and 70% to department 200, two account postings would be made.</a:t>
            </a:r>
          </a:p>
          <a:p>
            <a:endParaRPr lang="en-US" smtClean="0"/>
          </a:p>
          <a:p>
            <a:pPr>
              <a:buFontTx/>
              <a:buChar char="•"/>
            </a:pPr>
            <a:r>
              <a:rPr lang="en-US" smtClean="0"/>
              <a:t> Prior to posting, it is helpful to print the posting report with Post Transactions set to No so that you can preview how the allocation codes explode amounts to individual accounts. </a:t>
            </a:r>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GL-PR-</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GL-PR-</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GL-PR-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r>
              <a:rPr lang="en-US"/>
              <a:t>GL-PR-</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GL-PR-</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GL-PR-</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GL-PR-</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GL-PR-</a:t>
            </a:r>
            <a:endParaRPr lang="en-US"/>
          </a:p>
        </p:txBody>
      </p:sp>
    </p:spTree>
    <p:extLst>
      <p:ext uri="{BB962C8B-B14F-4D97-AF65-F5344CB8AC3E}">
        <p14:creationId xmlns:p14="http://schemas.microsoft.com/office/powerpoint/2010/main" xmlns="" val="1719271036"/>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GL-PR-</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13" descr="pg2_graphic"/>
          <p:cNvPicPr>
            <a:picLocks noChangeAspect="1" noChangeArrowheads="1"/>
          </p:cNvPicPr>
          <p:nvPr/>
        </p:nvPicPr>
        <p:blipFill>
          <a:blip r:embed="rId6"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smtClean="0">
                <a:latin typeface="Arial" charset="0"/>
              </a:defRPr>
            </a:lvl1pPr>
          </a:lstStyle>
          <a:p>
            <a:pPr>
              <a:defRPr/>
            </a:pPr>
            <a:r>
              <a:rPr lang="en-US"/>
              <a:t>GL-PR-</a:t>
            </a:r>
          </a:p>
        </p:txBody>
      </p:sp>
    </p:spTree>
  </p:cSld>
  <p:clrMap bg1="lt1" tx1="dk1" bg2="lt2" tx2="dk2" accent1="accent1" accent2="accent2" accent3="accent3" accent4="accent4" accent5="accent5" accent6="accent6" hlink="hlink" folHlink="folHlink"/>
  <p:sldLayoutIdLst>
    <p:sldLayoutId id="2147483724" r:id="rId1"/>
    <p:sldLayoutId id="2147483721" r:id="rId2"/>
    <p:sldLayoutId id="2147483722" r:id="rId3"/>
    <p:sldLayoutId id="2147483723" r:id="rId4"/>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eaLnBrk="1" fontAlgn="base" hangingPunct="1">
        <a:lnSpc>
          <a:spcPct val="90000"/>
        </a:lnSpc>
        <a:spcBef>
          <a:spcPct val="0"/>
        </a:spcBef>
        <a:spcAft>
          <a:spcPct val="0"/>
        </a:spcAft>
        <a:defRPr sz="3200" b="1">
          <a:solidFill>
            <a:srgbClr val="5A87C6"/>
          </a:solidFill>
          <a:latin typeface="Tahoma" pitchFamily="34" charset="0"/>
        </a:defRPr>
      </a:lvl6pPr>
      <a:lvl7pPr marL="914400" algn="l" rtl="0" eaLnBrk="1" fontAlgn="base" hangingPunct="1">
        <a:lnSpc>
          <a:spcPct val="90000"/>
        </a:lnSpc>
        <a:spcBef>
          <a:spcPct val="0"/>
        </a:spcBef>
        <a:spcAft>
          <a:spcPct val="0"/>
        </a:spcAft>
        <a:defRPr sz="3200" b="1">
          <a:solidFill>
            <a:srgbClr val="5A87C6"/>
          </a:solidFill>
          <a:latin typeface="Tahoma" pitchFamily="34" charset="0"/>
        </a:defRPr>
      </a:lvl7pPr>
      <a:lvl8pPr marL="1371600" algn="l" rtl="0" eaLnBrk="1" fontAlgn="base" hangingPunct="1">
        <a:lnSpc>
          <a:spcPct val="90000"/>
        </a:lnSpc>
        <a:spcBef>
          <a:spcPct val="0"/>
        </a:spcBef>
        <a:spcAft>
          <a:spcPct val="0"/>
        </a:spcAft>
        <a:defRPr sz="3200" b="1">
          <a:solidFill>
            <a:srgbClr val="5A87C6"/>
          </a:solidFill>
          <a:latin typeface="Tahoma" pitchFamily="34" charset="0"/>
        </a:defRPr>
      </a:lvl8pPr>
      <a:lvl9pPr marL="1828800" algn="l" rtl="0" eaLnBrk="1" fontAlgn="base" hangingPunct="1">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GL-PR-</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17"/>
          <p:cNvSpPr>
            <a:spLocks noGrp="1" noChangeArrowheads="1"/>
          </p:cNvSpPr>
          <p:nvPr>
            <p:ph idx="1"/>
          </p:nvPr>
        </p:nvSpPr>
        <p:spPr/>
        <p:txBody>
          <a:bodyPr/>
          <a:lstStyle/>
          <a:p>
            <a:pPr eaLnBrk="1" hangingPunct="1">
              <a:buFont typeface="Webdings" pitchFamily="18" charset="2"/>
              <a:buNone/>
            </a:pPr>
            <a:r>
              <a:rPr lang="en-US" b="1" dirty="0" smtClean="0"/>
              <a:t>In this section you learn how to:</a:t>
            </a:r>
          </a:p>
          <a:p>
            <a:pPr eaLnBrk="1" hangingPunct="1">
              <a:lnSpc>
                <a:spcPct val="120000"/>
              </a:lnSpc>
              <a:buClr>
                <a:schemeClr val="bg2"/>
              </a:buClr>
              <a:buSzPct val="125000"/>
              <a:buFont typeface="Wingdings" pitchFamily="2" charset="2"/>
              <a:buChar char="ü"/>
            </a:pPr>
            <a:r>
              <a:rPr lang="en-US" sz="2400" dirty="0" smtClean="0">
                <a:solidFill>
                  <a:schemeClr val="bg1">
                    <a:lumMod val="75000"/>
                  </a:schemeClr>
                </a:solidFill>
              </a:rPr>
              <a:t>Identify key business considerations before setting up General Ledger</a:t>
            </a:r>
          </a:p>
          <a:p>
            <a:pPr eaLnBrk="1" hangingPunct="1">
              <a:lnSpc>
                <a:spcPct val="120000"/>
              </a:lnSpc>
              <a:buClr>
                <a:schemeClr val="bg2"/>
              </a:buClr>
              <a:buSzPct val="125000"/>
              <a:buFont typeface="Wingdings" pitchFamily="2" charset="2"/>
              <a:buChar char="ü"/>
            </a:pPr>
            <a:r>
              <a:rPr lang="en-US" sz="2400" dirty="0" smtClean="0">
                <a:solidFill>
                  <a:schemeClr val="bg1">
                    <a:lumMod val="75000"/>
                  </a:schemeClr>
                </a:solidFill>
              </a:rPr>
              <a:t>Set Up General Ledger in QAD Standard Edition</a:t>
            </a:r>
          </a:p>
          <a:p>
            <a:pPr eaLnBrk="1" hangingPunct="1">
              <a:lnSpc>
                <a:spcPct val="120000"/>
              </a:lnSpc>
              <a:buClr>
                <a:srgbClr val="FFFF00"/>
              </a:buClr>
              <a:buSzPct val="125000"/>
              <a:buFont typeface="Wingdings" pitchFamily="2" charset="2"/>
              <a:buChar char="ü"/>
            </a:pPr>
            <a:r>
              <a:rPr lang="en-US" sz="2400" dirty="0" smtClean="0"/>
              <a:t>Use the General Ledger in QAD Standard Edition</a:t>
            </a:r>
            <a:endParaRPr kumimoji="1" lang="en-US" b="1" dirty="0" smtClean="0"/>
          </a:p>
        </p:txBody>
      </p:sp>
      <p:sp>
        <p:nvSpPr>
          <p:cNvPr id="3074" name="Rectangle 23"/>
          <p:cNvSpPr>
            <a:spLocks noGrp="1" noChangeArrowheads="1"/>
          </p:cNvSpPr>
          <p:nvPr>
            <p:ph type="title"/>
          </p:nvPr>
        </p:nvSpPr>
        <p:spPr/>
        <p:txBody>
          <a:bodyPr/>
          <a:lstStyle/>
          <a:p>
            <a:pPr eaLnBrk="1" hangingPunct="1"/>
            <a:r>
              <a:rPr lang="en-US" smtClean="0"/>
              <a:t>Use General Ledger</a:t>
            </a:r>
          </a:p>
        </p:txBody>
      </p:sp>
      <p:sp>
        <p:nvSpPr>
          <p:cNvPr id="3076" name="Footer Placeholder 3"/>
          <p:cNvSpPr>
            <a:spLocks noGrp="1"/>
          </p:cNvSpPr>
          <p:nvPr>
            <p:ph type="ftr" sz="quarter" idx="10"/>
          </p:nvPr>
        </p:nvSpPr>
        <p:spPr>
          <a:noFill/>
        </p:spPr>
        <p:txBody>
          <a:bodyPr/>
          <a:lstStyle/>
          <a:p>
            <a:pPr defTabSz="865188"/>
            <a:r>
              <a:rPr lang="en-US"/>
              <a:t>GL-PR-010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3461" name="Group 5"/>
          <p:cNvGraphicFramePr>
            <a:graphicFrameLocks noGrp="1"/>
          </p:cNvGraphicFramePr>
          <p:nvPr/>
        </p:nvGraphicFramePr>
        <p:xfrm>
          <a:off x="484908" y="1733550"/>
          <a:ext cx="8153400" cy="3949256"/>
        </p:xfrm>
        <a:graphic>
          <a:graphicData uri="http://schemas.openxmlformats.org/drawingml/2006/table">
            <a:tbl>
              <a:tblPr/>
              <a:tblGrid>
                <a:gridCol w="741363"/>
                <a:gridCol w="2246312"/>
                <a:gridCol w="2692400"/>
                <a:gridCol w="2473325"/>
              </a:tblGrid>
              <a:tr h="44132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Type</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Module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Activity </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Menu Function</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7413">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AR</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Accounts Receivable</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Cash Management</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Cash Management</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DR/CR memos</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Payments</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Returned Checks</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Drafts</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Finance Charges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Payments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27.1</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27.6.4, 27.6.9</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27.1</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27.6.20, 27.6.22, 27.6.24</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27.12</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31.13</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2063">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AP</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Accounts Payable</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
                      </a:r>
                      <a:br>
                        <a:rPr kumimoji="0" lang="en-US" sz="1600" b="0" i="0" u="none" strike="noStrike" cap="none" normalizeH="0" baseline="0" smtClean="0">
                          <a:ln>
                            <a:noFill/>
                          </a:ln>
                          <a:solidFill>
                            <a:schemeClr val="tx1"/>
                          </a:solidFill>
                          <a:effectLst/>
                          <a:latin typeface="+mj-lt"/>
                        </a:rPr>
                      </a:br>
                      <a:endParaRPr kumimoji="0" lang="en-US" sz="1600" b="0" i="0" u="none" strike="noStrike" cap="none" normalizeH="0" baseline="0" smtClean="0">
                        <a:ln>
                          <a:noFill/>
                        </a:ln>
                        <a:solidFill>
                          <a:schemeClr val="tx1"/>
                        </a:solidFill>
                        <a:effectLst/>
                        <a:latin typeface="+mj-lt"/>
                      </a:endParaRP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Cash Management</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Confirmed Vouchers</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Payments</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Voided Checks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Reconciliations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28.1</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28.9.9, 29.9.10</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28.9.15</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31.13</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31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CS</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General Ledger</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Transaction Consolidation</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25.13.11</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itle 4"/>
          <p:cNvSpPr>
            <a:spLocks noGrp="1"/>
          </p:cNvSpPr>
          <p:nvPr>
            <p:ph type="title"/>
          </p:nvPr>
        </p:nvSpPr>
        <p:spPr/>
        <p:txBody>
          <a:bodyPr>
            <a:normAutofit fontScale="90000"/>
          </a:bodyPr>
          <a:lstStyle/>
          <a:p>
            <a:r>
              <a:rPr lang="fr-FR" dirty="0" smtClean="0"/>
              <a:t>GL Transactions Types (AR, AP, CS, FX, IC)</a:t>
            </a:r>
            <a:endParaRPr lang="en-US" dirty="0"/>
          </a:p>
        </p:txBody>
      </p:sp>
      <p:sp>
        <p:nvSpPr>
          <p:cNvPr id="12318" name="Footer Placeholder 3"/>
          <p:cNvSpPr>
            <a:spLocks noGrp="1"/>
          </p:cNvSpPr>
          <p:nvPr>
            <p:ph type="ftr" sz="quarter" idx="10"/>
          </p:nvPr>
        </p:nvSpPr>
        <p:spPr>
          <a:noFill/>
        </p:spPr>
        <p:txBody>
          <a:bodyPr/>
          <a:lstStyle/>
          <a:p>
            <a:pPr defTabSz="865188"/>
            <a:r>
              <a:rPr lang="en-US"/>
              <a:t>GL-PR-100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4485" name="Group 5"/>
          <p:cNvGraphicFramePr>
            <a:graphicFrameLocks noGrp="1"/>
          </p:cNvGraphicFramePr>
          <p:nvPr/>
        </p:nvGraphicFramePr>
        <p:xfrm>
          <a:off x="484619" y="2101118"/>
          <a:ext cx="8153400" cy="2693543"/>
        </p:xfrm>
        <a:graphic>
          <a:graphicData uri="http://schemas.openxmlformats.org/drawingml/2006/table">
            <a:tbl>
              <a:tblPr/>
              <a:tblGrid>
                <a:gridCol w="741363"/>
                <a:gridCol w="2246312"/>
                <a:gridCol w="2692400"/>
                <a:gridCol w="2473325"/>
              </a:tblGrid>
              <a:tr h="44132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Type</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Module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Activity </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Menu Function</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945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FX</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General Ledger</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Foreign Exchange Revaluations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25.13.9 or 25.29.13</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1287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IC</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Items/Sites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Inventory Control</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Item Cost Revaluation</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Transfers</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Issues</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Receipts</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Cycle Counts</a:t>
                      </a:r>
                      <a:br>
                        <a:rPr kumimoji="0" lang="en-US" sz="1600" b="0" i="0" u="none" strike="noStrike" cap="none" normalizeH="0" baseline="0" smtClean="0">
                          <a:ln>
                            <a:noFill/>
                          </a:ln>
                          <a:solidFill>
                            <a:schemeClr val="tx1"/>
                          </a:solidFill>
                          <a:effectLst/>
                          <a:latin typeface="+mj-lt"/>
                        </a:rPr>
                      </a:br>
                      <a:endParaRPr kumimoji="0" lang="en-US" sz="16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1.4 (menu)</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3.4 (menu)</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3.7, 3.8</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3.9 – 3.13</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3.14</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itle 6"/>
          <p:cNvSpPr>
            <a:spLocks noGrp="1"/>
          </p:cNvSpPr>
          <p:nvPr>
            <p:ph type="title"/>
          </p:nvPr>
        </p:nvSpPr>
        <p:spPr/>
        <p:txBody>
          <a:bodyPr>
            <a:normAutofit fontScale="90000"/>
          </a:bodyPr>
          <a:lstStyle/>
          <a:p>
            <a:r>
              <a:rPr lang="en-US" dirty="0" smtClean="0"/>
              <a:t>GL Transactions Types (AR, AP, CS, FX, IC) - Continued</a:t>
            </a:r>
            <a:endParaRPr lang="en-US" dirty="0"/>
          </a:p>
        </p:txBody>
      </p:sp>
      <p:sp>
        <p:nvSpPr>
          <p:cNvPr id="13337" name="Footer Placeholder 3"/>
          <p:cNvSpPr>
            <a:spLocks noGrp="1"/>
          </p:cNvSpPr>
          <p:nvPr>
            <p:ph type="ftr" sz="quarter" idx="10"/>
          </p:nvPr>
        </p:nvSpPr>
        <p:spPr>
          <a:noFill/>
        </p:spPr>
        <p:txBody>
          <a:bodyPr/>
          <a:lstStyle/>
          <a:p>
            <a:pPr defTabSz="865188"/>
            <a:r>
              <a:rPr lang="en-US"/>
              <a:t>GL-PR-110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5509" name="Group 5"/>
          <p:cNvGraphicFramePr>
            <a:graphicFrameLocks noGrp="1"/>
          </p:cNvGraphicFramePr>
          <p:nvPr/>
        </p:nvGraphicFramePr>
        <p:xfrm>
          <a:off x="568032" y="1077794"/>
          <a:ext cx="8005763" cy="4947349"/>
        </p:xfrm>
        <a:graphic>
          <a:graphicData uri="http://schemas.openxmlformats.org/drawingml/2006/table">
            <a:tbl>
              <a:tblPr/>
              <a:tblGrid>
                <a:gridCol w="741363"/>
                <a:gridCol w="2246312"/>
                <a:gridCol w="3128963"/>
                <a:gridCol w="1889125"/>
              </a:tblGrid>
              <a:tr h="44132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Type</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Module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Activity </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Menu Function</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RA</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General Ledger</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Retroactive Transactions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25.13.2</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RV</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General Ledger</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Reversing Transactions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25.13.3</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32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SO</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Sales Orders/Invoices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Posted Invoices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7.13.4</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31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WO</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Works Orders</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
                      </a:r>
                      <a:br>
                        <a:rPr kumimoji="0" lang="en-US" sz="1600" b="0" i="0" u="none" strike="noStrike" cap="none" normalizeH="0" baseline="0" smtClean="0">
                          <a:ln>
                            <a:noFill/>
                          </a:ln>
                          <a:solidFill>
                            <a:schemeClr val="tx1"/>
                          </a:solidFill>
                          <a:effectLst/>
                          <a:latin typeface="+mj-lt"/>
                        </a:rPr>
                      </a:br>
                      <a:endParaRPr kumimoji="0" lang="en-US" sz="1600" b="0" i="0" u="none" strike="noStrike" cap="none" normalizeH="0" baseline="0" smtClean="0">
                        <a:ln>
                          <a:noFill/>
                        </a:ln>
                        <a:solidFill>
                          <a:schemeClr val="tx1"/>
                        </a:solidFill>
                        <a:effectLst/>
                        <a:latin typeface="+mj-lt"/>
                      </a:endParaRP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Shop Floor Control</a:t>
                      </a:r>
                      <a:br>
                        <a:rPr kumimoji="0" lang="en-US" sz="1600" b="0" i="0" u="none" strike="noStrike" cap="none" normalizeH="0" baseline="0" smtClean="0">
                          <a:ln>
                            <a:noFill/>
                          </a:ln>
                          <a:solidFill>
                            <a:schemeClr val="tx1"/>
                          </a:solidFill>
                          <a:effectLst/>
                          <a:latin typeface="+mj-lt"/>
                        </a:rPr>
                      </a:br>
                      <a:r>
                        <a:rPr kumimoji="0" lang="en-US" sz="1600" b="0" i="0" u="none" strike="noStrike" cap="none" normalizeH="0" baseline="0" smtClean="0">
                          <a:ln>
                            <a:noFill/>
                          </a:ln>
                          <a:solidFill>
                            <a:schemeClr val="tx1"/>
                          </a:solidFill>
                          <a:effectLst/>
                          <a:latin typeface="+mj-lt"/>
                        </a:rPr>
                        <a:t/>
                      </a:r>
                      <a:br>
                        <a:rPr kumimoji="0" lang="en-US" sz="1600" b="0" i="0" u="none" strike="noStrike" cap="none" normalizeH="0" baseline="0" smtClean="0">
                          <a:ln>
                            <a:noFill/>
                          </a:ln>
                          <a:solidFill>
                            <a:schemeClr val="tx1"/>
                          </a:solidFill>
                          <a:effectLst/>
                          <a:latin typeface="+mj-lt"/>
                        </a:rPr>
                      </a:br>
                      <a:endParaRPr kumimoji="0" lang="en-US" sz="1600" b="0" i="0" u="none" strike="noStrike" cap="none" normalizeH="0" baseline="0" smtClean="0">
                        <a:ln>
                          <a:noFill/>
                        </a:ln>
                        <a:solidFill>
                          <a:schemeClr val="tx1"/>
                        </a:solidFill>
                        <a:effectLst/>
                        <a:latin typeface="+mj-lt"/>
                      </a:endParaRP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Repetitive/Advanced Repetitive</a:t>
                      </a:r>
                      <a:br>
                        <a:rPr kumimoji="0" lang="en-US" sz="1600" b="0" i="0" u="none" strike="noStrike" cap="none" normalizeH="0" baseline="0" smtClean="0">
                          <a:ln>
                            <a:noFill/>
                          </a:ln>
                          <a:solidFill>
                            <a:schemeClr val="tx1"/>
                          </a:solidFill>
                          <a:effectLst/>
                          <a:latin typeface="+mj-lt"/>
                        </a:rPr>
                      </a:br>
                      <a:endParaRPr kumimoji="0" lang="en-US" sz="1600" b="0" i="0" u="none" strike="noStrike" cap="none" normalizeH="0" baseline="0" smtClean="0">
                        <a:ln>
                          <a:noFill/>
                        </a:ln>
                        <a:solidFill>
                          <a:schemeClr val="tx1"/>
                        </a:solidFill>
                        <a:effectLst/>
                        <a:latin typeface="+mj-lt"/>
                      </a:endParaRP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Quality Management</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Component Issues</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Receipt Backflush</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Accounting Close</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Labor Feedback Transactions</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Non-production Labor</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Operation completions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Setup, Labor, rework, reject, scrap, and downtime reporting</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Cum order accounting close</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Quality Orders</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Quality Orders results entry</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16.10</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16.12</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16.21</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17.1 – 17.3</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17.4</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17.5</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18.13 – 18.19</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18.22 (menu)</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18.12</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19.7</a:t>
                      </a:r>
                      <a:br>
                        <a:rPr kumimoji="0" lang="en-US" sz="1600" b="0" i="0" u="none" strike="noStrike" cap="none" normalizeH="0" baseline="0" dirty="0" smtClean="0">
                          <a:ln>
                            <a:noFill/>
                          </a:ln>
                          <a:solidFill>
                            <a:schemeClr val="tx1"/>
                          </a:solidFill>
                          <a:effectLst/>
                          <a:latin typeface="+mj-lt"/>
                        </a:rPr>
                      </a:br>
                      <a:r>
                        <a:rPr kumimoji="0" lang="en-US" sz="1600" b="0" i="0" u="none" strike="noStrike" cap="none" normalizeH="0" baseline="0" dirty="0" smtClean="0">
                          <a:ln>
                            <a:noFill/>
                          </a:ln>
                          <a:solidFill>
                            <a:schemeClr val="tx1"/>
                          </a:solidFill>
                          <a:effectLst/>
                          <a:latin typeface="+mj-lt"/>
                        </a:rPr>
                        <a:t>19.11</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itle 4"/>
          <p:cNvSpPr>
            <a:spLocks noGrp="1"/>
          </p:cNvSpPr>
          <p:nvPr>
            <p:ph type="title"/>
          </p:nvPr>
        </p:nvSpPr>
        <p:spPr/>
        <p:txBody>
          <a:bodyPr>
            <a:normAutofit fontScale="90000"/>
          </a:bodyPr>
          <a:lstStyle/>
          <a:p>
            <a:r>
              <a:rPr lang="en-US" dirty="0" smtClean="0"/>
              <a:t>GL Transactions Types (RA, RV, SO, WO, XX, XY, YR)</a:t>
            </a:r>
            <a:endParaRPr lang="en-US" dirty="0"/>
          </a:p>
        </p:txBody>
      </p:sp>
      <p:sp>
        <p:nvSpPr>
          <p:cNvPr id="14371" name="Footer Placeholder 3"/>
          <p:cNvSpPr>
            <a:spLocks noGrp="1"/>
          </p:cNvSpPr>
          <p:nvPr>
            <p:ph type="ftr" sz="quarter" idx="10"/>
          </p:nvPr>
        </p:nvSpPr>
        <p:spPr>
          <a:noFill/>
        </p:spPr>
        <p:txBody>
          <a:bodyPr/>
          <a:lstStyle/>
          <a:p>
            <a:pPr defTabSz="865188"/>
            <a:r>
              <a:rPr lang="en-US"/>
              <a:t>GL-PR-120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6533" name="Group 5"/>
          <p:cNvGraphicFramePr>
            <a:graphicFrameLocks noGrp="1"/>
          </p:cNvGraphicFramePr>
          <p:nvPr/>
        </p:nvGraphicFramePr>
        <p:xfrm>
          <a:off x="568032" y="2516160"/>
          <a:ext cx="8005763" cy="1950530"/>
        </p:xfrm>
        <a:graphic>
          <a:graphicData uri="http://schemas.openxmlformats.org/drawingml/2006/table">
            <a:tbl>
              <a:tblPr/>
              <a:tblGrid>
                <a:gridCol w="741363"/>
                <a:gridCol w="2246312"/>
                <a:gridCol w="3128963"/>
                <a:gridCol w="1889125"/>
              </a:tblGrid>
              <a:tr h="44132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Type</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Module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Activity </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Menu Function</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XX</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General Ledger</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Transaction Import</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25.19.15</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XY</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General Ledger</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Imported Transaction Revaluation</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25.19.17</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32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YR</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General Ledger</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Transaction Year-End Close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25.13.12</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itle 4"/>
          <p:cNvSpPr>
            <a:spLocks noGrp="1"/>
          </p:cNvSpPr>
          <p:nvPr>
            <p:ph type="title"/>
          </p:nvPr>
        </p:nvSpPr>
        <p:spPr/>
        <p:txBody>
          <a:bodyPr>
            <a:normAutofit fontScale="90000"/>
          </a:bodyPr>
          <a:lstStyle/>
          <a:p>
            <a:r>
              <a:rPr lang="en-US" dirty="0" smtClean="0"/>
              <a:t>GL Transactions Types (RA, RV, SO, WO, XX, XY, YR) - Continued</a:t>
            </a:r>
            <a:endParaRPr lang="en-US" dirty="0"/>
          </a:p>
        </p:txBody>
      </p:sp>
      <p:sp>
        <p:nvSpPr>
          <p:cNvPr id="15390" name="Footer Placeholder 3"/>
          <p:cNvSpPr>
            <a:spLocks noGrp="1"/>
          </p:cNvSpPr>
          <p:nvPr>
            <p:ph type="ftr" sz="quarter" idx="10"/>
          </p:nvPr>
        </p:nvSpPr>
        <p:spPr>
          <a:noFill/>
        </p:spPr>
        <p:txBody>
          <a:bodyPr/>
          <a:lstStyle/>
          <a:p>
            <a:pPr defTabSz="865188"/>
            <a:r>
              <a:rPr lang="en-US"/>
              <a:t>GL-PR-130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pPr lvl="1"/>
            <a:r>
              <a:rPr lang="en-US" dirty="0" smtClean="0"/>
              <a:t>Module Transactions</a:t>
            </a:r>
          </a:p>
          <a:p>
            <a:pPr lvl="1"/>
            <a:r>
              <a:rPr lang="en-US" dirty="0" smtClean="0"/>
              <a:t>GL Transaction Types</a:t>
            </a:r>
          </a:p>
          <a:p>
            <a:pPr lvl="1"/>
            <a:r>
              <a:rPr lang="en-US" b="1" dirty="0" smtClean="0"/>
              <a:t>Working with Transactions</a:t>
            </a:r>
          </a:p>
          <a:p>
            <a:pPr lvl="1"/>
            <a:r>
              <a:rPr lang="en-US" dirty="0" smtClean="0"/>
              <a:t>Post Transactions</a:t>
            </a:r>
          </a:p>
          <a:p>
            <a:pPr lvl="1"/>
            <a:r>
              <a:rPr lang="en-US" dirty="0" smtClean="0"/>
              <a:t>Unposted and Unbalanced Transactions</a:t>
            </a:r>
          </a:p>
          <a:p>
            <a:pPr lvl="1"/>
            <a:r>
              <a:rPr lang="en-US" dirty="0" smtClean="0"/>
              <a:t>Allocation</a:t>
            </a:r>
          </a:p>
          <a:p>
            <a:r>
              <a:rPr lang="en-US" dirty="0" smtClean="0"/>
              <a:t>GL Daybooks</a:t>
            </a:r>
          </a:p>
          <a:p>
            <a:r>
              <a:rPr lang="en-US" dirty="0" smtClean="0"/>
              <a:t>Reports and Inquiries</a:t>
            </a:r>
          </a:p>
          <a:p>
            <a:r>
              <a:rPr lang="en-US" dirty="0" smtClean="0"/>
              <a:t>Close the GL</a:t>
            </a:r>
          </a:p>
          <a:p>
            <a:endParaRPr lang="en-US" dirty="0"/>
          </a:p>
        </p:txBody>
      </p:sp>
      <p:sp>
        <p:nvSpPr>
          <p:cNvPr id="419846"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16390" name="Footer Placeholder 5"/>
          <p:cNvSpPr>
            <a:spLocks noGrp="1"/>
          </p:cNvSpPr>
          <p:nvPr>
            <p:ph type="ftr" sz="quarter" idx="10"/>
          </p:nvPr>
        </p:nvSpPr>
        <p:spPr>
          <a:noFill/>
        </p:spPr>
        <p:txBody>
          <a:bodyPr/>
          <a:lstStyle/>
          <a:p>
            <a:pPr defTabSz="865188"/>
            <a:r>
              <a:rPr lang="en-US"/>
              <a:t>GL-PR-140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pPr eaLnBrk="1" hangingPunct="1"/>
            <a:r>
              <a:rPr lang="en-US" sz="2800" smtClean="0"/>
              <a:t>25.13.1 – Standard Transaction Maintenance</a:t>
            </a:r>
          </a:p>
        </p:txBody>
      </p:sp>
      <p:sp>
        <p:nvSpPr>
          <p:cNvPr id="17412" name="Footer Placeholder 3"/>
          <p:cNvSpPr>
            <a:spLocks noGrp="1"/>
          </p:cNvSpPr>
          <p:nvPr>
            <p:ph type="ftr" sz="quarter" idx="10"/>
          </p:nvPr>
        </p:nvSpPr>
        <p:spPr>
          <a:noFill/>
        </p:spPr>
        <p:txBody>
          <a:bodyPr/>
          <a:lstStyle/>
          <a:p>
            <a:pPr defTabSz="865188"/>
            <a:r>
              <a:rPr lang="en-US"/>
              <a:t>GL-PR-150</a:t>
            </a:r>
          </a:p>
        </p:txBody>
      </p:sp>
      <p:pic>
        <p:nvPicPr>
          <p:cNvPr id="17411" name="Picture 5" descr="Stan-Trans-Maint"/>
          <p:cNvPicPr>
            <a:picLocks noChangeAspect="1" noChangeArrowheads="1"/>
          </p:cNvPicPr>
          <p:nvPr/>
        </p:nvPicPr>
        <p:blipFill>
          <a:blip r:embed="rId3" cstate="print"/>
          <a:srcRect/>
          <a:stretch>
            <a:fillRect/>
          </a:stretch>
        </p:blipFill>
        <p:spPr bwMode="auto">
          <a:xfrm>
            <a:off x="621295" y="1622295"/>
            <a:ext cx="7886700" cy="37814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normAutofit fontScale="90000"/>
          </a:bodyPr>
          <a:lstStyle/>
          <a:p>
            <a:pPr eaLnBrk="1" hangingPunct="1"/>
            <a:r>
              <a:rPr lang="en-US" smtClean="0"/>
              <a:t>25.13.3 – Reversing Transaction Maintenance</a:t>
            </a:r>
          </a:p>
        </p:txBody>
      </p:sp>
      <p:sp>
        <p:nvSpPr>
          <p:cNvPr id="18436" name="Footer Placeholder 3"/>
          <p:cNvSpPr>
            <a:spLocks noGrp="1"/>
          </p:cNvSpPr>
          <p:nvPr>
            <p:ph type="ftr" sz="quarter" idx="10"/>
          </p:nvPr>
        </p:nvSpPr>
        <p:spPr>
          <a:noFill/>
        </p:spPr>
        <p:txBody>
          <a:bodyPr/>
          <a:lstStyle/>
          <a:p>
            <a:pPr defTabSz="865188"/>
            <a:r>
              <a:rPr lang="en-US"/>
              <a:t>GL-PR-160</a:t>
            </a:r>
          </a:p>
        </p:txBody>
      </p:sp>
      <p:pic>
        <p:nvPicPr>
          <p:cNvPr id="18435" name="Picture 5" descr="Reverse-Trans"/>
          <p:cNvPicPr>
            <a:picLocks noChangeAspect="1" noChangeArrowheads="1"/>
          </p:cNvPicPr>
          <p:nvPr/>
        </p:nvPicPr>
        <p:blipFill>
          <a:blip r:embed="rId3" cstate="print"/>
          <a:srcRect/>
          <a:stretch>
            <a:fillRect/>
          </a:stretch>
        </p:blipFill>
        <p:spPr bwMode="auto">
          <a:xfrm>
            <a:off x="881063" y="2149475"/>
            <a:ext cx="7381875" cy="254317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pPr eaLnBrk="1" hangingPunct="1"/>
            <a:r>
              <a:rPr lang="en-US" smtClean="0"/>
              <a:t>25.13.4 – Transaction Copy</a:t>
            </a:r>
          </a:p>
        </p:txBody>
      </p:sp>
      <p:sp>
        <p:nvSpPr>
          <p:cNvPr id="19460" name="Footer Placeholder 3"/>
          <p:cNvSpPr>
            <a:spLocks noGrp="1"/>
          </p:cNvSpPr>
          <p:nvPr>
            <p:ph type="ftr" sz="quarter" idx="10"/>
          </p:nvPr>
        </p:nvSpPr>
        <p:spPr>
          <a:noFill/>
        </p:spPr>
        <p:txBody>
          <a:bodyPr/>
          <a:lstStyle/>
          <a:p>
            <a:pPr defTabSz="865188"/>
            <a:r>
              <a:rPr lang="en-US"/>
              <a:t>GL-PR-170</a:t>
            </a:r>
          </a:p>
        </p:txBody>
      </p:sp>
      <p:pic>
        <p:nvPicPr>
          <p:cNvPr id="19459" name="Picture 5" descr="Trans-Copy"/>
          <p:cNvPicPr>
            <a:picLocks noChangeAspect="1" noChangeArrowheads="1"/>
          </p:cNvPicPr>
          <p:nvPr/>
        </p:nvPicPr>
        <p:blipFill>
          <a:blip r:embed="rId3" cstate="print"/>
          <a:srcRect/>
          <a:stretch>
            <a:fillRect/>
          </a:stretch>
        </p:blipFill>
        <p:spPr bwMode="auto">
          <a:xfrm>
            <a:off x="628650" y="2395538"/>
            <a:ext cx="7886700" cy="206692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671782" y="891610"/>
            <a:ext cx="7015018" cy="5424523"/>
          </a:xfrm>
        </p:spPr>
        <p:txBody>
          <a:bodyPr/>
          <a:lstStyle/>
          <a:p>
            <a:r>
              <a:rPr lang="en-US" dirty="0" smtClean="0"/>
              <a:t>Process Module Transactions</a:t>
            </a:r>
          </a:p>
          <a:p>
            <a:pPr lvl="1"/>
            <a:r>
              <a:rPr lang="en-US" dirty="0" smtClean="0"/>
              <a:t>Module Transactions</a:t>
            </a:r>
          </a:p>
          <a:p>
            <a:pPr lvl="1"/>
            <a:r>
              <a:rPr lang="en-US" dirty="0" smtClean="0"/>
              <a:t>GL Transaction Types</a:t>
            </a:r>
          </a:p>
          <a:p>
            <a:pPr lvl="1"/>
            <a:r>
              <a:rPr lang="en-US" dirty="0" smtClean="0"/>
              <a:t>Working with Transactions</a:t>
            </a:r>
          </a:p>
          <a:p>
            <a:pPr lvl="1"/>
            <a:r>
              <a:rPr lang="en-US" b="1" dirty="0" smtClean="0"/>
              <a:t>Post Transactions</a:t>
            </a:r>
          </a:p>
          <a:p>
            <a:pPr lvl="1"/>
            <a:r>
              <a:rPr lang="en-US" dirty="0" smtClean="0"/>
              <a:t>Unposted and Unbalanced Transactions</a:t>
            </a:r>
          </a:p>
          <a:p>
            <a:pPr lvl="1"/>
            <a:r>
              <a:rPr lang="en-US" dirty="0" smtClean="0"/>
              <a:t>Allocation</a:t>
            </a:r>
          </a:p>
          <a:p>
            <a:r>
              <a:rPr lang="en-US" dirty="0" smtClean="0"/>
              <a:t>GL Daybooks</a:t>
            </a:r>
          </a:p>
          <a:p>
            <a:r>
              <a:rPr lang="en-US" dirty="0" smtClean="0"/>
              <a:t>Reports and Inquiries</a:t>
            </a:r>
          </a:p>
          <a:p>
            <a:r>
              <a:rPr lang="en-US" dirty="0" smtClean="0"/>
              <a:t>Close the GL</a:t>
            </a:r>
          </a:p>
          <a:p>
            <a:endParaRPr lang="en-US" dirty="0"/>
          </a:p>
        </p:txBody>
      </p:sp>
      <p:sp>
        <p:nvSpPr>
          <p:cNvPr id="420870"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8" name="Title 7"/>
          <p:cNvSpPr>
            <a:spLocks noGrp="1"/>
          </p:cNvSpPr>
          <p:nvPr>
            <p:ph type="title"/>
          </p:nvPr>
        </p:nvSpPr>
        <p:spPr/>
        <p:txBody>
          <a:bodyPr>
            <a:normAutofit/>
          </a:bodyPr>
          <a:lstStyle/>
          <a:p>
            <a:r>
              <a:rPr lang="en-US" dirty="0" smtClean="0"/>
              <a:t>General Ledger Processing</a:t>
            </a:r>
            <a:endParaRPr lang="en-US" dirty="0"/>
          </a:p>
        </p:txBody>
      </p:sp>
      <p:sp>
        <p:nvSpPr>
          <p:cNvPr id="20486" name="Footer Placeholder 5"/>
          <p:cNvSpPr>
            <a:spLocks noGrp="1"/>
          </p:cNvSpPr>
          <p:nvPr>
            <p:ph type="ftr" sz="quarter" idx="10"/>
          </p:nvPr>
        </p:nvSpPr>
        <p:spPr>
          <a:noFill/>
        </p:spPr>
        <p:txBody>
          <a:bodyPr/>
          <a:lstStyle/>
          <a:p>
            <a:pPr defTabSz="865188"/>
            <a:r>
              <a:rPr lang="en-US"/>
              <a:t>GL-PR-180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5" descr="Trans-Post2"/>
          <p:cNvPicPr>
            <a:picLocks noChangeAspect="1" noChangeArrowheads="1"/>
          </p:cNvPicPr>
          <p:nvPr/>
        </p:nvPicPr>
        <p:blipFill>
          <a:blip r:embed="rId2" cstate="print"/>
          <a:srcRect/>
          <a:stretch>
            <a:fillRect/>
          </a:stretch>
        </p:blipFill>
        <p:spPr bwMode="auto">
          <a:xfrm>
            <a:off x="1362210" y="1565291"/>
            <a:ext cx="6410325" cy="2933700"/>
          </a:xfrm>
          <a:prstGeom prst="rect">
            <a:avLst/>
          </a:prstGeom>
          <a:noFill/>
          <a:ln w="9525">
            <a:solidFill>
              <a:schemeClr val="accent1"/>
            </a:solidFill>
            <a:miter lim="800000"/>
            <a:headEnd/>
            <a:tailEnd/>
          </a:ln>
        </p:spPr>
      </p:pic>
      <p:sp>
        <p:nvSpPr>
          <p:cNvPr id="421894" name="Rectangle 6"/>
          <p:cNvSpPr>
            <a:spLocks noChangeArrowheads="1"/>
          </p:cNvSpPr>
          <p:nvPr/>
        </p:nvSpPr>
        <p:spPr bwMode="auto">
          <a:xfrm>
            <a:off x="1600335" y="2325704"/>
            <a:ext cx="3784600" cy="611187"/>
          </a:xfrm>
          <a:prstGeom prst="rect">
            <a:avLst/>
          </a:prstGeom>
          <a:noFill/>
          <a:ln w="28575">
            <a:solidFill>
              <a:schemeClr val="accent1"/>
            </a:solidFill>
            <a:miter lim="800000"/>
            <a:headEnd/>
            <a:tailEnd/>
          </a:ln>
        </p:spPr>
        <p:txBody>
          <a:bodyPr wrap="none" anchor="ctr"/>
          <a:lstStyle/>
          <a:p>
            <a:endParaRPr lang="en-US"/>
          </a:p>
        </p:txBody>
      </p:sp>
      <p:sp>
        <p:nvSpPr>
          <p:cNvPr id="421895" name="Text Box 7"/>
          <p:cNvSpPr txBox="1">
            <a:spLocks noChangeArrowheads="1"/>
          </p:cNvSpPr>
          <p:nvPr/>
        </p:nvSpPr>
        <p:spPr bwMode="auto">
          <a:xfrm>
            <a:off x="2662372" y="4789504"/>
            <a:ext cx="2695575" cy="758825"/>
          </a:xfrm>
          <a:prstGeom prst="rect">
            <a:avLst/>
          </a:prstGeom>
          <a:solidFill>
            <a:srgbClr val="D3F3F9"/>
          </a:solidFill>
          <a:ln w="28575">
            <a:solidFill>
              <a:schemeClr val="accent1"/>
            </a:solidFill>
            <a:miter lim="800000"/>
            <a:headEnd/>
            <a:tailEnd/>
          </a:ln>
        </p:spPr>
        <p:txBody>
          <a:bodyPr anchor="ctr">
            <a:spAutoFit/>
          </a:bodyPr>
          <a:lstStyle/>
          <a:p>
            <a:pPr algn="l" eaLnBrk="0" hangingPunct="0"/>
            <a:r>
              <a:rPr kumimoji="1" lang="en-US" sz="1400">
                <a:latin typeface="+mj-lt"/>
              </a:rPr>
              <a:t>You can post transactions by</a:t>
            </a:r>
          </a:p>
          <a:p>
            <a:pPr algn="l" eaLnBrk="0" hangingPunct="0"/>
            <a:r>
              <a:rPr kumimoji="1" lang="en-US" sz="1400">
                <a:latin typeface="+mj-lt"/>
              </a:rPr>
              <a:t>effective date range or transaction type</a:t>
            </a:r>
            <a:endParaRPr kumimoji="1" lang="en-US" sz="1400" b="1">
              <a:latin typeface="+mj-lt"/>
            </a:endParaRPr>
          </a:p>
        </p:txBody>
      </p:sp>
      <p:cxnSp>
        <p:nvCxnSpPr>
          <p:cNvPr id="421896" name="AutoShape 8"/>
          <p:cNvCxnSpPr>
            <a:cxnSpLocks noChangeShapeType="1"/>
            <a:stCxn id="421894" idx="2"/>
            <a:endCxn id="421895" idx="0"/>
          </p:cNvCxnSpPr>
          <p:nvPr/>
        </p:nvCxnSpPr>
        <p:spPr bwMode="auto">
          <a:xfrm rot="16200000" flipH="1">
            <a:off x="2839379" y="3604435"/>
            <a:ext cx="1824037" cy="517525"/>
          </a:xfrm>
          <a:prstGeom prst="bentConnector3">
            <a:avLst>
              <a:gd name="adj1" fmla="val 49958"/>
            </a:avLst>
          </a:prstGeom>
          <a:noFill/>
          <a:ln w="28575">
            <a:solidFill>
              <a:schemeClr val="accent1"/>
            </a:solidFill>
            <a:miter lim="800000"/>
            <a:headEnd/>
            <a:tailEnd type="triangle" w="med" len="med"/>
          </a:ln>
        </p:spPr>
      </p:cxnSp>
      <p:sp>
        <p:nvSpPr>
          <p:cNvPr id="8" name="Title 7"/>
          <p:cNvSpPr>
            <a:spLocks noGrp="1"/>
          </p:cNvSpPr>
          <p:nvPr>
            <p:ph type="title"/>
          </p:nvPr>
        </p:nvSpPr>
        <p:spPr/>
        <p:txBody>
          <a:bodyPr>
            <a:normAutofit/>
          </a:bodyPr>
          <a:lstStyle/>
          <a:p>
            <a:r>
              <a:rPr lang="en-US" dirty="0" smtClean="0"/>
              <a:t>Transaction Post</a:t>
            </a:r>
            <a:endParaRPr lang="en-US" dirty="0"/>
          </a:p>
        </p:txBody>
      </p:sp>
      <p:sp>
        <p:nvSpPr>
          <p:cNvPr id="21511" name="Footer Placeholder 6"/>
          <p:cNvSpPr>
            <a:spLocks noGrp="1"/>
          </p:cNvSpPr>
          <p:nvPr>
            <p:ph type="ftr" sz="quarter" idx="10"/>
          </p:nvPr>
        </p:nvSpPr>
        <p:spPr>
          <a:noFill/>
        </p:spPr>
        <p:txBody>
          <a:bodyPr/>
          <a:lstStyle/>
          <a:p>
            <a:pPr defTabSz="865188"/>
            <a:r>
              <a:rPr lang="en-US"/>
              <a:t>GL-PR-190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21894"/>
                                        </p:tgtEl>
                                        <p:attrNameLst>
                                          <p:attrName>style.visibility</p:attrName>
                                        </p:attrNameLst>
                                      </p:cBhvr>
                                      <p:to>
                                        <p:strVal val="visible"/>
                                      </p:to>
                                    </p:set>
                                    <p:animEffect transition="in" filter="dissolve">
                                      <p:cBhvr>
                                        <p:cTn id="7" dur="500"/>
                                        <p:tgtEl>
                                          <p:spTgt spid="42189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21896"/>
                                        </p:tgtEl>
                                        <p:attrNameLst>
                                          <p:attrName>style.visibility</p:attrName>
                                        </p:attrNameLst>
                                      </p:cBhvr>
                                      <p:to>
                                        <p:strVal val="visible"/>
                                      </p:to>
                                    </p:set>
                                    <p:animEffect transition="in" filter="dissolve">
                                      <p:cBhvr>
                                        <p:cTn id="11" dur="500"/>
                                        <p:tgtEl>
                                          <p:spTgt spid="42189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421895"/>
                                        </p:tgtEl>
                                        <p:attrNameLst>
                                          <p:attrName>style.visibility</p:attrName>
                                        </p:attrNameLst>
                                      </p:cBhvr>
                                      <p:to>
                                        <p:strVal val="visible"/>
                                      </p:to>
                                    </p:set>
                                    <p:animEffect transition="in" filter="dissolve">
                                      <p:cBhvr>
                                        <p:cTn id="15" dur="500"/>
                                        <p:tgtEl>
                                          <p:spTgt spid="421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894" grpId="0" animBg="1"/>
      <p:bldP spid="421895"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671782" y="891610"/>
            <a:ext cx="7015018" cy="5424523"/>
          </a:xfrm>
        </p:spPr>
        <p:txBody>
          <a:bodyPr/>
          <a:lstStyle/>
          <a:p>
            <a:r>
              <a:rPr lang="en-US" dirty="0" smtClean="0"/>
              <a:t>Process Module Transactions</a:t>
            </a:r>
          </a:p>
          <a:p>
            <a:r>
              <a:rPr lang="en-US" dirty="0" smtClean="0"/>
              <a:t>GL Daybooks</a:t>
            </a:r>
          </a:p>
          <a:p>
            <a:r>
              <a:rPr lang="en-US" dirty="0" smtClean="0"/>
              <a:t>Reports and Inquiries</a:t>
            </a:r>
          </a:p>
          <a:p>
            <a:r>
              <a:rPr lang="en-US" dirty="0" smtClean="0"/>
              <a:t>Close the GL</a:t>
            </a:r>
          </a:p>
          <a:p>
            <a:endParaRPr lang="en-US" dirty="0"/>
          </a:p>
        </p:txBody>
      </p:sp>
      <p:sp>
        <p:nvSpPr>
          <p:cNvPr id="407557" name="Line 5"/>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6" name="Title 5"/>
          <p:cNvSpPr>
            <a:spLocks noGrp="1"/>
          </p:cNvSpPr>
          <p:nvPr>
            <p:ph type="title"/>
          </p:nvPr>
        </p:nvSpPr>
        <p:spPr/>
        <p:txBody>
          <a:bodyPr>
            <a:normAutofit/>
          </a:bodyPr>
          <a:lstStyle/>
          <a:p>
            <a:r>
              <a:rPr lang="en-US" dirty="0" smtClean="0"/>
              <a:t>General Ledger Processing</a:t>
            </a:r>
            <a:endParaRPr lang="en-US" dirty="0"/>
          </a:p>
        </p:txBody>
      </p:sp>
      <p:sp>
        <p:nvSpPr>
          <p:cNvPr id="4101" name="Footer Placeholder 4"/>
          <p:cNvSpPr>
            <a:spLocks noGrp="1"/>
          </p:cNvSpPr>
          <p:nvPr>
            <p:ph type="ftr" sz="quarter" idx="10"/>
          </p:nvPr>
        </p:nvSpPr>
        <p:spPr>
          <a:noFill/>
        </p:spPr>
        <p:txBody>
          <a:bodyPr/>
          <a:lstStyle/>
          <a:p>
            <a:pPr defTabSz="865188"/>
            <a:r>
              <a:rPr lang="en-US"/>
              <a:t>GL-PR-020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pPr lvl="1"/>
            <a:r>
              <a:rPr lang="en-US" dirty="0" smtClean="0"/>
              <a:t>Module Transactions</a:t>
            </a:r>
          </a:p>
          <a:p>
            <a:pPr lvl="1"/>
            <a:r>
              <a:rPr lang="en-US" dirty="0" smtClean="0"/>
              <a:t>GL Transaction Types</a:t>
            </a:r>
          </a:p>
          <a:p>
            <a:pPr lvl="1"/>
            <a:r>
              <a:rPr lang="en-US" dirty="0" smtClean="0"/>
              <a:t>Working with Transactions</a:t>
            </a:r>
          </a:p>
          <a:p>
            <a:pPr lvl="1"/>
            <a:r>
              <a:rPr lang="en-US" dirty="0" smtClean="0"/>
              <a:t>Post Transactions</a:t>
            </a:r>
          </a:p>
          <a:p>
            <a:pPr lvl="1"/>
            <a:r>
              <a:rPr lang="en-US" b="1" dirty="0" smtClean="0"/>
              <a:t>Unposted and Unbalanced Transactions</a:t>
            </a:r>
          </a:p>
          <a:p>
            <a:pPr lvl="1"/>
            <a:r>
              <a:rPr lang="en-US" dirty="0" smtClean="0"/>
              <a:t>Allocation</a:t>
            </a:r>
          </a:p>
          <a:p>
            <a:r>
              <a:rPr lang="en-US" dirty="0" smtClean="0"/>
              <a:t>GL Daybooks</a:t>
            </a:r>
          </a:p>
          <a:p>
            <a:r>
              <a:rPr lang="en-US" dirty="0" smtClean="0"/>
              <a:t>Reports and Inquiries</a:t>
            </a:r>
          </a:p>
          <a:p>
            <a:r>
              <a:rPr lang="en-US" dirty="0" smtClean="0"/>
              <a:t>Close the GL</a:t>
            </a:r>
          </a:p>
          <a:p>
            <a:endParaRPr lang="en-US" dirty="0"/>
          </a:p>
        </p:txBody>
      </p:sp>
      <p:sp>
        <p:nvSpPr>
          <p:cNvPr id="422918"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22534" name="Footer Placeholder 5"/>
          <p:cNvSpPr>
            <a:spLocks noGrp="1"/>
          </p:cNvSpPr>
          <p:nvPr>
            <p:ph type="ftr" sz="quarter" idx="10"/>
          </p:nvPr>
        </p:nvSpPr>
        <p:spPr>
          <a:noFill/>
        </p:spPr>
        <p:txBody>
          <a:bodyPr/>
          <a:lstStyle/>
          <a:p>
            <a:pPr defTabSz="865188"/>
            <a:r>
              <a:rPr lang="en-US"/>
              <a:t>GL-PR-200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pPr eaLnBrk="1" hangingPunct="1"/>
            <a:r>
              <a:rPr lang="en-US" smtClean="0"/>
              <a:t>25.13.13 – Unposted Transaction Inquiry</a:t>
            </a:r>
          </a:p>
        </p:txBody>
      </p:sp>
      <p:sp>
        <p:nvSpPr>
          <p:cNvPr id="23559" name="Footer Placeholder 6"/>
          <p:cNvSpPr>
            <a:spLocks noGrp="1"/>
          </p:cNvSpPr>
          <p:nvPr>
            <p:ph type="ftr" sz="quarter" idx="10"/>
          </p:nvPr>
        </p:nvSpPr>
        <p:spPr>
          <a:noFill/>
        </p:spPr>
        <p:txBody>
          <a:bodyPr/>
          <a:lstStyle/>
          <a:p>
            <a:pPr defTabSz="865188"/>
            <a:r>
              <a:rPr lang="en-US"/>
              <a:t>GL-PR-210</a:t>
            </a:r>
          </a:p>
        </p:txBody>
      </p:sp>
      <p:grpSp>
        <p:nvGrpSpPr>
          <p:cNvPr id="8" name="Group 7"/>
          <p:cNvGrpSpPr/>
          <p:nvPr/>
        </p:nvGrpSpPr>
        <p:grpSpPr>
          <a:xfrm>
            <a:off x="299171" y="1152403"/>
            <a:ext cx="8543925" cy="4816475"/>
            <a:chOff x="271463" y="1706563"/>
            <a:chExt cx="8543925" cy="4816475"/>
          </a:xfrm>
        </p:grpSpPr>
        <p:pic>
          <p:nvPicPr>
            <p:cNvPr id="23555" name="Picture 5" descr="Unposted-Trans-Inquiry-Rep"/>
            <p:cNvPicPr>
              <a:picLocks noChangeAspect="1" noChangeArrowheads="1"/>
            </p:cNvPicPr>
            <p:nvPr/>
          </p:nvPicPr>
          <p:blipFill>
            <a:blip r:embed="rId2" cstate="print"/>
            <a:srcRect/>
            <a:stretch>
              <a:fillRect/>
            </a:stretch>
          </p:blipFill>
          <p:spPr bwMode="auto">
            <a:xfrm>
              <a:off x="4473575" y="1706563"/>
              <a:ext cx="4341813" cy="4816475"/>
            </a:xfrm>
            <a:prstGeom prst="rect">
              <a:avLst/>
            </a:prstGeom>
            <a:noFill/>
            <a:ln w="9525">
              <a:noFill/>
              <a:miter lim="800000"/>
              <a:headEnd/>
              <a:tailEnd/>
            </a:ln>
          </p:spPr>
        </p:pic>
        <p:pic>
          <p:nvPicPr>
            <p:cNvPr id="23556" name="Picture 6" descr="Unposted-Trans-Inquiry"/>
            <p:cNvPicPr>
              <a:picLocks noChangeAspect="1" noChangeArrowheads="1"/>
            </p:cNvPicPr>
            <p:nvPr/>
          </p:nvPicPr>
          <p:blipFill>
            <a:blip r:embed="rId3" cstate="print"/>
            <a:srcRect/>
            <a:stretch>
              <a:fillRect/>
            </a:stretch>
          </p:blipFill>
          <p:spPr bwMode="auto">
            <a:xfrm>
              <a:off x="271463" y="2855913"/>
              <a:ext cx="3973512" cy="1555750"/>
            </a:xfrm>
            <a:prstGeom prst="rect">
              <a:avLst/>
            </a:prstGeom>
            <a:noFill/>
            <a:ln w="9525">
              <a:noFill/>
              <a:miter lim="800000"/>
              <a:headEnd/>
              <a:tailEnd/>
            </a:ln>
          </p:spPr>
        </p:pic>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pPr eaLnBrk="1" hangingPunct="1"/>
            <a:r>
              <a:rPr lang="en-US" smtClean="0"/>
              <a:t>Causes of Unbalanced Transactions</a:t>
            </a:r>
          </a:p>
        </p:txBody>
      </p:sp>
      <p:sp>
        <p:nvSpPr>
          <p:cNvPr id="24581" name="Footer Placeholder 7"/>
          <p:cNvSpPr>
            <a:spLocks noGrp="1"/>
          </p:cNvSpPr>
          <p:nvPr>
            <p:ph type="ftr" sz="quarter" idx="10"/>
          </p:nvPr>
        </p:nvSpPr>
        <p:spPr>
          <a:noFill/>
        </p:spPr>
        <p:txBody>
          <a:bodyPr/>
          <a:lstStyle/>
          <a:p>
            <a:pPr defTabSz="865188"/>
            <a:r>
              <a:rPr lang="en-US"/>
              <a:t>GL-PR-220</a:t>
            </a:r>
          </a:p>
        </p:txBody>
      </p:sp>
      <p:grpSp>
        <p:nvGrpSpPr>
          <p:cNvPr id="9" name="Group 8"/>
          <p:cNvGrpSpPr/>
          <p:nvPr/>
        </p:nvGrpSpPr>
        <p:grpSpPr>
          <a:xfrm>
            <a:off x="1873100" y="1340599"/>
            <a:ext cx="5389562" cy="4246562"/>
            <a:chOff x="1716088" y="2024063"/>
            <a:chExt cx="5389562" cy="4246562"/>
          </a:xfrm>
        </p:grpSpPr>
        <p:pic>
          <p:nvPicPr>
            <p:cNvPr id="24579" name="Picture 5" descr="Domain-Acct-Ctrl2"/>
            <p:cNvPicPr>
              <a:picLocks noChangeAspect="1" noChangeArrowheads="1"/>
            </p:cNvPicPr>
            <p:nvPr/>
          </p:nvPicPr>
          <p:blipFill>
            <a:blip r:embed="rId3" cstate="print"/>
            <a:srcRect/>
            <a:stretch>
              <a:fillRect/>
            </a:stretch>
          </p:blipFill>
          <p:spPr bwMode="auto">
            <a:xfrm>
              <a:off x="1716088" y="2024063"/>
              <a:ext cx="5389562" cy="2930525"/>
            </a:xfrm>
            <a:prstGeom prst="rect">
              <a:avLst/>
            </a:prstGeom>
            <a:noFill/>
            <a:ln w="9525">
              <a:noFill/>
              <a:miter lim="800000"/>
              <a:headEnd/>
              <a:tailEnd/>
            </a:ln>
          </p:spPr>
        </p:pic>
        <p:sp>
          <p:nvSpPr>
            <p:cNvPr id="24582" name="Rectangle 7"/>
            <p:cNvSpPr>
              <a:spLocks noChangeArrowheads="1"/>
            </p:cNvSpPr>
            <p:nvPr/>
          </p:nvSpPr>
          <p:spPr bwMode="auto">
            <a:xfrm>
              <a:off x="1933575" y="2868613"/>
              <a:ext cx="1998303" cy="300449"/>
            </a:xfrm>
            <a:prstGeom prst="rect">
              <a:avLst/>
            </a:prstGeom>
            <a:noFill/>
            <a:ln w="28575">
              <a:solidFill>
                <a:schemeClr val="accent1"/>
              </a:solidFill>
              <a:miter lim="800000"/>
              <a:headEnd/>
              <a:tailEnd/>
            </a:ln>
          </p:spPr>
          <p:txBody>
            <a:bodyPr wrap="none" anchor="ctr"/>
            <a:lstStyle/>
            <a:p>
              <a:endParaRPr lang="en-US"/>
            </a:p>
          </p:txBody>
        </p:sp>
        <p:sp>
          <p:nvSpPr>
            <p:cNvPr id="24583" name="Text Box 8"/>
            <p:cNvSpPr txBox="1">
              <a:spLocks noChangeArrowheads="1"/>
            </p:cNvSpPr>
            <p:nvPr/>
          </p:nvSpPr>
          <p:spPr bwMode="auto">
            <a:xfrm>
              <a:off x="2007586" y="5531057"/>
              <a:ext cx="2220337" cy="739568"/>
            </a:xfrm>
            <a:prstGeom prst="rect">
              <a:avLst/>
            </a:prstGeom>
            <a:solidFill>
              <a:schemeClr val="accent1">
                <a:lumMod val="20000"/>
                <a:lumOff val="80000"/>
              </a:schemeClr>
            </a:solidFill>
            <a:ln w="28575">
              <a:solidFill>
                <a:schemeClr val="accent1"/>
              </a:solidFill>
              <a:miter lim="800000"/>
              <a:headEnd/>
              <a:tailEnd/>
            </a:ln>
          </p:spPr>
          <p:txBody>
            <a:bodyPr anchor="ctr" anchorCtr="1"/>
            <a:lstStyle/>
            <a:p>
              <a:pPr algn="l" eaLnBrk="0" hangingPunct="0">
                <a:lnSpc>
                  <a:spcPct val="95000"/>
                </a:lnSpc>
                <a:spcBef>
                  <a:spcPct val="50000"/>
                </a:spcBef>
              </a:pPr>
              <a:r>
                <a:rPr kumimoji="1" lang="en-US" sz="1400">
                  <a:latin typeface="+mj-lt"/>
                </a:rPr>
                <a:t>Setting this field to Yes reduces number of invalid transactions</a:t>
              </a:r>
            </a:p>
          </p:txBody>
        </p:sp>
        <p:cxnSp>
          <p:nvCxnSpPr>
            <p:cNvPr id="24584" name="AutoShape 9"/>
            <p:cNvCxnSpPr>
              <a:cxnSpLocks noChangeShapeType="1"/>
              <a:stCxn id="24582" idx="3"/>
              <a:endCxn id="24583" idx="3"/>
            </p:cNvCxnSpPr>
            <p:nvPr/>
          </p:nvCxnSpPr>
          <p:spPr bwMode="auto">
            <a:xfrm>
              <a:off x="3945755" y="3019608"/>
              <a:ext cx="296045" cy="2881233"/>
            </a:xfrm>
            <a:prstGeom prst="bentConnector3">
              <a:avLst>
                <a:gd name="adj1" fmla="val 170315"/>
              </a:avLst>
            </a:prstGeom>
            <a:solidFill>
              <a:schemeClr val="accent1">
                <a:lumMod val="20000"/>
                <a:lumOff val="80000"/>
              </a:schemeClr>
            </a:solidFill>
            <a:ln w="28575">
              <a:solidFill>
                <a:schemeClr val="accent1"/>
              </a:solidFill>
              <a:miter lim="800000"/>
              <a:headEnd/>
              <a:tailEnd type="triangle" w="med" len="med"/>
            </a:ln>
          </p:spPr>
        </p:cxn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pPr eaLnBrk="1" hangingPunct="1"/>
            <a:r>
              <a:rPr lang="en-US" smtClean="0"/>
              <a:t>Correcting Unbalanced Transactions</a:t>
            </a:r>
          </a:p>
        </p:txBody>
      </p:sp>
      <p:sp>
        <p:nvSpPr>
          <p:cNvPr id="25612" name="Footer Placeholder 19"/>
          <p:cNvSpPr>
            <a:spLocks noGrp="1"/>
          </p:cNvSpPr>
          <p:nvPr>
            <p:ph type="ftr" sz="quarter" idx="10"/>
          </p:nvPr>
        </p:nvSpPr>
        <p:spPr>
          <a:noFill/>
        </p:spPr>
        <p:txBody>
          <a:bodyPr/>
          <a:lstStyle/>
          <a:p>
            <a:pPr defTabSz="865188"/>
            <a:r>
              <a:rPr lang="en-US"/>
              <a:t>GL-PR-230</a:t>
            </a:r>
          </a:p>
        </p:txBody>
      </p:sp>
      <p:grpSp>
        <p:nvGrpSpPr>
          <p:cNvPr id="25603" name="Group 7"/>
          <p:cNvGrpSpPr>
            <a:grpSpLocks/>
          </p:cNvGrpSpPr>
          <p:nvPr/>
        </p:nvGrpSpPr>
        <p:grpSpPr bwMode="auto">
          <a:xfrm>
            <a:off x="786664" y="2941230"/>
            <a:ext cx="1901825" cy="954088"/>
            <a:chOff x="257" y="2266"/>
            <a:chExt cx="1198" cy="601"/>
          </a:xfrm>
        </p:grpSpPr>
        <p:sp>
          <p:nvSpPr>
            <p:cNvPr id="25619" name="AutoShape 5"/>
            <p:cNvSpPr>
              <a:spLocks noChangeArrowheads="1"/>
            </p:cNvSpPr>
            <p:nvPr/>
          </p:nvSpPr>
          <p:spPr bwMode="auto">
            <a:xfrm>
              <a:off x="288" y="2266"/>
              <a:ext cx="1140" cy="601"/>
            </a:xfrm>
            <a:prstGeom prst="roundRect">
              <a:avLst>
                <a:gd name="adj" fmla="val 16667"/>
              </a:avLst>
            </a:prstGeom>
            <a:solidFill>
              <a:srgbClr val="B7E9A7"/>
            </a:solidFill>
            <a:ln w="19050" algn="ctr">
              <a:solidFill>
                <a:schemeClr val="tx1"/>
              </a:solidFill>
              <a:round/>
              <a:headEnd/>
              <a:tailEnd/>
            </a:ln>
          </p:spPr>
          <p:txBody>
            <a:bodyPr wrap="none" tIns="91440" bIns="91440" anchor="ctr"/>
            <a:lstStyle/>
            <a:p>
              <a:endParaRPr lang="en-US">
                <a:latin typeface="+mj-lt"/>
              </a:endParaRPr>
            </a:p>
          </p:txBody>
        </p:sp>
        <p:sp>
          <p:nvSpPr>
            <p:cNvPr id="25620" name="Text Box 6"/>
            <p:cNvSpPr txBox="1">
              <a:spLocks noChangeArrowheads="1"/>
            </p:cNvSpPr>
            <p:nvPr/>
          </p:nvSpPr>
          <p:spPr bwMode="auto">
            <a:xfrm>
              <a:off x="257" y="2354"/>
              <a:ext cx="1198" cy="424"/>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Review Unposted Transactions</a:t>
              </a:r>
            </a:p>
          </p:txBody>
        </p:sp>
      </p:grpSp>
      <p:grpSp>
        <p:nvGrpSpPr>
          <p:cNvPr id="25604" name="Group 13"/>
          <p:cNvGrpSpPr>
            <a:grpSpLocks/>
          </p:cNvGrpSpPr>
          <p:nvPr/>
        </p:nvGrpSpPr>
        <p:grpSpPr bwMode="auto">
          <a:xfrm>
            <a:off x="3277451" y="2941230"/>
            <a:ext cx="1901825" cy="954088"/>
            <a:chOff x="1710" y="2272"/>
            <a:chExt cx="1198" cy="601"/>
          </a:xfrm>
        </p:grpSpPr>
        <p:sp>
          <p:nvSpPr>
            <p:cNvPr id="25617" name="AutoShape 11"/>
            <p:cNvSpPr>
              <a:spLocks noChangeArrowheads="1"/>
            </p:cNvSpPr>
            <p:nvPr/>
          </p:nvSpPr>
          <p:spPr bwMode="auto">
            <a:xfrm>
              <a:off x="1741" y="2272"/>
              <a:ext cx="1140" cy="601"/>
            </a:xfrm>
            <a:prstGeom prst="roundRect">
              <a:avLst>
                <a:gd name="adj" fmla="val 16667"/>
              </a:avLst>
            </a:prstGeom>
            <a:solidFill>
              <a:srgbClr val="B7E9A7"/>
            </a:solidFill>
            <a:ln w="19050" algn="ctr">
              <a:solidFill>
                <a:schemeClr val="tx1"/>
              </a:solidFill>
              <a:round/>
              <a:headEnd/>
              <a:tailEnd/>
            </a:ln>
          </p:spPr>
          <p:txBody>
            <a:bodyPr wrap="none" tIns="91440" bIns="91440" anchor="ctr"/>
            <a:lstStyle/>
            <a:p>
              <a:endParaRPr lang="en-US">
                <a:latin typeface="+mj-lt"/>
              </a:endParaRPr>
            </a:p>
          </p:txBody>
        </p:sp>
        <p:sp>
          <p:nvSpPr>
            <p:cNvPr id="25618" name="Text Box 12"/>
            <p:cNvSpPr txBox="1">
              <a:spLocks noChangeArrowheads="1"/>
            </p:cNvSpPr>
            <p:nvPr/>
          </p:nvSpPr>
          <p:spPr bwMode="auto">
            <a:xfrm>
              <a:off x="1710" y="2430"/>
              <a:ext cx="1198" cy="27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Transaction OK?</a:t>
              </a:r>
            </a:p>
          </p:txBody>
        </p:sp>
      </p:grpSp>
      <p:grpSp>
        <p:nvGrpSpPr>
          <p:cNvPr id="25605" name="Group 17"/>
          <p:cNvGrpSpPr>
            <a:grpSpLocks/>
          </p:cNvGrpSpPr>
          <p:nvPr/>
        </p:nvGrpSpPr>
        <p:grpSpPr bwMode="auto">
          <a:xfrm>
            <a:off x="6293701" y="1964918"/>
            <a:ext cx="1901825" cy="954087"/>
            <a:chOff x="3726" y="1645"/>
            <a:chExt cx="1198" cy="601"/>
          </a:xfrm>
        </p:grpSpPr>
        <p:sp>
          <p:nvSpPr>
            <p:cNvPr id="25615" name="AutoShape 15"/>
            <p:cNvSpPr>
              <a:spLocks noChangeArrowheads="1"/>
            </p:cNvSpPr>
            <p:nvPr/>
          </p:nvSpPr>
          <p:spPr bwMode="auto">
            <a:xfrm>
              <a:off x="3757" y="1645"/>
              <a:ext cx="1140" cy="601"/>
            </a:xfrm>
            <a:prstGeom prst="roundRect">
              <a:avLst>
                <a:gd name="adj" fmla="val 16667"/>
              </a:avLst>
            </a:prstGeom>
            <a:solidFill>
              <a:srgbClr val="B7E9A7"/>
            </a:solidFill>
            <a:ln w="19050" algn="ctr">
              <a:solidFill>
                <a:schemeClr val="tx1"/>
              </a:solidFill>
              <a:round/>
              <a:headEnd/>
              <a:tailEnd/>
            </a:ln>
          </p:spPr>
          <p:txBody>
            <a:bodyPr wrap="none" tIns="91440" bIns="91440" anchor="ctr"/>
            <a:lstStyle/>
            <a:p>
              <a:endParaRPr lang="en-US">
                <a:latin typeface="+mj-lt"/>
              </a:endParaRPr>
            </a:p>
          </p:txBody>
        </p:sp>
        <p:sp>
          <p:nvSpPr>
            <p:cNvPr id="25616" name="Text Box 16"/>
            <p:cNvSpPr txBox="1">
              <a:spLocks noChangeArrowheads="1"/>
            </p:cNvSpPr>
            <p:nvPr/>
          </p:nvSpPr>
          <p:spPr bwMode="auto">
            <a:xfrm>
              <a:off x="3726" y="1771"/>
              <a:ext cx="1198" cy="27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Post Transaction</a:t>
              </a:r>
            </a:p>
          </p:txBody>
        </p:sp>
      </p:grpSp>
      <p:grpSp>
        <p:nvGrpSpPr>
          <p:cNvPr id="25606" name="Group 21"/>
          <p:cNvGrpSpPr>
            <a:grpSpLocks/>
          </p:cNvGrpSpPr>
          <p:nvPr/>
        </p:nvGrpSpPr>
        <p:grpSpPr bwMode="auto">
          <a:xfrm>
            <a:off x="6293701" y="3936593"/>
            <a:ext cx="1809750" cy="954087"/>
            <a:chOff x="3731" y="2874"/>
            <a:chExt cx="1140" cy="601"/>
          </a:xfrm>
        </p:grpSpPr>
        <p:sp>
          <p:nvSpPr>
            <p:cNvPr id="25613" name="AutoShape 19"/>
            <p:cNvSpPr>
              <a:spLocks noChangeArrowheads="1"/>
            </p:cNvSpPr>
            <p:nvPr/>
          </p:nvSpPr>
          <p:spPr bwMode="auto">
            <a:xfrm>
              <a:off x="3731" y="2874"/>
              <a:ext cx="1140" cy="601"/>
            </a:xfrm>
            <a:prstGeom prst="roundRect">
              <a:avLst>
                <a:gd name="adj" fmla="val 16667"/>
              </a:avLst>
            </a:prstGeom>
            <a:solidFill>
              <a:srgbClr val="B7E9A7"/>
            </a:solidFill>
            <a:ln w="19050" algn="ctr">
              <a:solidFill>
                <a:schemeClr val="tx1"/>
              </a:solidFill>
              <a:round/>
              <a:headEnd/>
              <a:tailEnd/>
            </a:ln>
          </p:spPr>
          <p:txBody>
            <a:bodyPr wrap="none" tIns="91440" bIns="91440" anchor="ctr"/>
            <a:lstStyle/>
            <a:p>
              <a:endParaRPr lang="en-US">
                <a:latin typeface="+mj-lt"/>
              </a:endParaRPr>
            </a:p>
          </p:txBody>
        </p:sp>
        <p:sp>
          <p:nvSpPr>
            <p:cNvPr id="25614" name="Text Box 20"/>
            <p:cNvSpPr txBox="1">
              <a:spLocks noChangeArrowheads="1"/>
            </p:cNvSpPr>
            <p:nvPr/>
          </p:nvSpPr>
          <p:spPr bwMode="auto">
            <a:xfrm>
              <a:off x="3746" y="2885"/>
              <a:ext cx="1094" cy="582"/>
            </a:xfrm>
            <a:prstGeom prst="rect">
              <a:avLst/>
            </a:prstGeom>
            <a:noFill/>
            <a:ln w="9525" algn="ctr">
              <a:noFill/>
              <a:miter lim="800000"/>
              <a:headEnd/>
              <a:tailEnd/>
            </a:ln>
          </p:spPr>
          <p:txBody>
            <a:bodyPr wrap="square" tIns="91440" bIns="91440">
              <a:spAutoFit/>
            </a:bodyPr>
            <a:lstStyle/>
            <a:p>
              <a:pPr>
                <a:spcBef>
                  <a:spcPct val="50000"/>
                </a:spcBef>
              </a:pPr>
              <a:r>
                <a:rPr lang="en-US" sz="1600" dirty="0">
                  <a:latin typeface="+mj-lt"/>
                </a:rPr>
                <a:t>Correct Transaction in Sub-Module</a:t>
              </a:r>
            </a:p>
          </p:txBody>
        </p:sp>
      </p:grpSp>
      <p:sp>
        <p:nvSpPr>
          <p:cNvPr id="25607" name="Line 22"/>
          <p:cNvSpPr>
            <a:spLocks noChangeShapeType="1"/>
          </p:cNvSpPr>
          <p:nvPr/>
        </p:nvSpPr>
        <p:spPr bwMode="auto">
          <a:xfrm>
            <a:off x="2644039" y="3396843"/>
            <a:ext cx="609600" cy="0"/>
          </a:xfrm>
          <a:prstGeom prst="line">
            <a:avLst/>
          </a:prstGeom>
          <a:noFill/>
          <a:ln w="22225">
            <a:solidFill>
              <a:schemeClr val="tx1"/>
            </a:solidFill>
            <a:round/>
            <a:headEnd/>
            <a:tailEnd type="triangle" w="med" len="med"/>
          </a:ln>
        </p:spPr>
        <p:txBody>
          <a:bodyPr lIns="228600" tIns="228600" rIns="228600" bIns="228600" anchor="ctr"/>
          <a:lstStyle/>
          <a:p>
            <a:endParaRPr lang="en-US">
              <a:latin typeface="+mj-lt"/>
            </a:endParaRPr>
          </a:p>
        </p:txBody>
      </p:sp>
      <p:cxnSp>
        <p:nvCxnSpPr>
          <p:cNvPr id="25608" name="AutoShape 23"/>
          <p:cNvCxnSpPr>
            <a:cxnSpLocks noChangeShapeType="1"/>
          </p:cNvCxnSpPr>
          <p:nvPr/>
        </p:nvCxnSpPr>
        <p:spPr bwMode="auto">
          <a:xfrm flipV="1">
            <a:off x="5179276" y="2379255"/>
            <a:ext cx="1114425" cy="1027113"/>
          </a:xfrm>
          <a:prstGeom prst="bentConnector3">
            <a:avLst>
              <a:gd name="adj1" fmla="val 50000"/>
            </a:avLst>
          </a:prstGeom>
          <a:noFill/>
          <a:ln w="22225">
            <a:solidFill>
              <a:schemeClr val="tx1"/>
            </a:solidFill>
            <a:miter lim="800000"/>
            <a:headEnd/>
            <a:tailEnd type="triangle" w="med" len="med"/>
          </a:ln>
        </p:spPr>
      </p:cxnSp>
      <p:cxnSp>
        <p:nvCxnSpPr>
          <p:cNvPr id="25609" name="AutoShape 24"/>
          <p:cNvCxnSpPr>
            <a:cxnSpLocks noChangeShapeType="1"/>
          </p:cNvCxnSpPr>
          <p:nvPr/>
        </p:nvCxnSpPr>
        <p:spPr bwMode="auto">
          <a:xfrm>
            <a:off x="5179276" y="3406368"/>
            <a:ext cx="1104900" cy="1008062"/>
          </a:xfrm>
          <a:prstGeom prst="bentConnector3">
            <a:avLst>
              <a:gd name="adj1" fmla="val 50431"/>
            </a:avLst>
          </a:prstGeom>
          <a:noFill/>
          <a:ln w="22225">
            <a:solidFill>
              <a:schemeClr val="tx1"/>
            </a:solidFill>
            <a:miter lim="800000"/>
            <a:headEnd/>
            <a:tailEnd type="triangle" w="med" len="med"/>
          </a:ln>
        </p:spPr>
      </p:cxnSp>
      <p:sp>
        <p:nvSpPr>
          <p:cNvPr id="25610" name="Text Box 25"/>
          <p:cNvSpPr txBox="1">
            <a:spLocks noChangeArrowheads="1"/>
          </p:cNvSpPr>
          <p:nvPr/>
        </p:nvSpPr>
        <p:spPr bwMode="auto">
          <a:xfrm>
            <a:off x="5539639" y="1831568"/>
            <a:ext cx="936625" cy="701675"/>
          </a:xfrm>
          <a:prstGeom prst="rect">
            <a:avLst/>
          </a:prstGeom>
          <a:noFill/>
          <a:ln w="12700" algn="ctr">
            <a:noFill/>
            <a:miter lim="800000"/>
            <a:headEnd/>
            <a:tailEnd/>
          </a:ln>
        </p:spPr>
        <p:txBody>
          <a:bodyPr lIns="228600" tIns="228600" rIns="228600" bIns="228600">
            <a:spAutoFit/>
          </a:bodyPr>
          <a:lstStyle/>
          <a:p>
            <a:pPr>
              <a:spcBef>
                <a:spcPct val="50000"/>
              </a:spcBef>
            </a:pPr>
            <a:r>
              <a:rPr lang="en-US" sz="1600">
                <a:latin typeface="+mj-lt"/>
              </a:rPr>
              <a:t>Yes</a:t>
            </a:r>
          </a:p>
        </p:txBody>
      </p:sp>
      <p:sp>
        <p:nvSpPr>
          <p:cNvPr id="25611" name="Text Box 26"/>
          <p:cNvSpPr txBox="1">
            <a:spLocks noChangeArrowheads="1"/>
          </p:cNvSpPr>
          <p:nvPr/>
        </p:nvSpPr>
        <p:spPr bwMode="auto">
          <a:xfrm>
            <a:off x="5530114" y="4258855"/>
            <a:ext cx="936625" cy="701675"/>
          </a:xfrm>
          <a:prstGeom prst="rect">
            <a:avLst/>
          </a:prstGeom>
          <a:noFill/>
          <a:ln w="12700" algn="ctr">
            <a:noFill/>
            <a:miter lim="800000"/>
            <a:headEnd/>
            <a:tailEnd/>
          </a:ln>
        </p:spPr>
        <p:txBody>
          <a:bodyPr lIns="228600" tIns="228600" rIns="228600" bIns="228600">
            <a:spAutoFit/>
          </a:bodyPr>
          <a:lstStyle/>
          <a:p>
            <a:pPr>
              <a:spcBef>
                <a:spcPct val="50000"/>
              </a:spcBef>
            </a:pPr>
            <a:r>
              <a:rPr lang="en-US" sz="1600">
                <a:latin typeface="+mj-lt"/>
              </a:rPr>
              <a:t>No</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2544" y="891610"/>
            <a:ext cx="7024255" cy="5424523"/>
          </a:xfrm>
        </p:spPr>
        <p:txBody>
          <a:bodyPr/>
          <a:lstStyle/>
          <a:p>
            <a:r>
              <a:rPr lang="en-US" dirty="0" smtClean="0"/>
              <a:t>Process Module Transactions</a:t>
            </a:r>
          </a:p>
          <a:p>
            <a:pPr lvl="1"/>
            <a:r>
              <a:rPr lang="en-US" dirty="0" smtClean="0"/>
              <a:t>Module Transactions</a:t>
            </a:r>
          </a:p>
          <a:p>
            <a:pPr lvl="1"/>
            <a:r>
              <a:rPr lang="en-US" dirty="0" smtClean="0"/>
              <a:t>GL Transaction Types</a:t>
            </a:r>
          </a:p>
          <a:p>
            <a:pPr lvl="1"/>
            <a:r>
              <a:rPr lang="en-US" dirty="0" smtClean="0"/>
              <a:t>Working with Transactions</a:t>
            </a:r>
          </a:p>
          <a:p>
            <a:pPr lvl="1"/>
            <a:r>
              <a:rPr lang="en-US" dirty="0" smtClean="0"/>
              <a:t>Post Transactions</a:t>
            </a:r>
          </a:p>
          <a:p>
            <a:pPr lvl="1"/>
            <a:r>
              <a:rPr lang="en-US" dirty="0" smtClean="0"/>
              <a:t>Unposted and Unbalanced Transactions</a:t>
            </a:r>
          </a:p>
          <a:p>
            <a:pPr lvl="1"/>
            <a:r>
              <a:rPr lang="en-US" b="1" dirty="0" smtClean="0"/>
              <a:t>Allocation</a:t>
            </a:r>
          </a:p>
          <a:p>
            <a:r>
              <a:rPr lang="en-US" dirty="0" smtClean="0"/>
              <a:t>GL Daybooks</a:t>
            </a:r>
          </a:p>
          <a:p>
            <a:r>
              <a:rPr lang="en-US" dirty="0" smtClean="0"/>
              <a:t>Reports and Inquiries</a:t>
            </a:r>
          </a:p>
          <a:p>
            <a:r>
              <a:rPr lang="en-US" dirty="0" smtClean="0"/>
              <a:t>Close the GL</a:t>
            </a:r>
          </a:p>
          <a:p>
            <a:endParaRPr lang="en-US" dirty="0"/>
          </a:p>
        </p:txBody>
      </p:sp>
      <p:sp>
        <p:nvSpPr>
          <p:cNvPr id="423942"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26630" name="Footer Placeholder 5"/>
          <p:cNvSpPr>
            <a:spLocks noGrp="1"/>
          </p:cNvSpPr>
          <p:nvPr>
            <p:ph type="ftr" sz="quarter" idx="10"/>
          </p:nvPr>
        </p:nvSpPr>
        <p:spPr>
          <a:noFill/>
        </p:spPr>
        <p:txBody>
          <a:bodyPr/>
          <a:lstStyle/>
          <a:p>
            <a:pPr defTabSz="865188"/>
            <a:r>
              <a:rPr lang="en-US"/>
              <a:t>GL-PR-240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pPr eaLnBrk="1" hangingPunct="1"/>
            <a:r>
              <a:rPr lang="en-US" smtClean="0"/>
              <a:t>Allocation Codes and Posting</a:t>
            </a:r>
          </a:p>
        </p:txBody>
      </p:sp>
      <p:sp>
        <p:nvSpPr>
          <p:cNvPr id="27655" name="Footer Placeholder 6"/>
          <p:cNvSpPr>
            <a:spLocks noGrp="1"/>
          </p:cNvSpPr>
          <p:nvPr>
            <p:ph type="ftr" sz="quarter" idx="10"/>
          </p:nvPr>
        </p:nvSpPr>
        <p:spPr>
          <a:noFill/>
        </p:spPr>
        <p:txBody>
          <a:bodyPr/>
          <a:lstStyle/>
          <a:p>
            <a:pPr defTabSz="865188"/>
            <a:r>
              <a:rPr lang="en-US"/>
              <a:t>GL-PR-250</a:t>
            </a:r>
          </a:p>
        </p:txBody>
      </p:sp>
      <p:grpSp>
        <p:nvGrpSpPr>
          <p:cNvPr id="8" name="Group 7"/>
          <p:cNvGrpSpPr/>
          <p:nvPr/>
        </p:nvGrpSpPr>
        <p:grpSpPr>
          <a:xfrm>
            <a:off x="150381" y="1158761"/>
            <a:ext cx="8824913" cy="4748212"/>
            <a:chOff x="187325" y="1916113"/>
            <a:chExt cx="8824913" cy="4748212"/>
          </a:xfrm>
        </p:grpSpPr>
        <p:pic>
          <p:nvPicPr>
            <p:cNvPr id="27651" name="Picture 5" descr="Alloc-Rent"/>
            <p:cNvPicPr>
              <a:picLocks noChangeAspect="1" noChangeArrowheads="1"/>
            </p:cNvPicPr>
            <p:nvPr/>
          </p:nvPicPr>
          <p:blipFill>
            <a:blip r:embed="rId2" cstate="print"/>
            <a:srcRect/>
            <a:stretch>
              <a:fillRect/>
            </a:stretch>
          </p:blipFill>
          <p:spPr bwMode="auto">
            <a:xfrm>
              <a:off x="187325" y="1916113"/>
              <a:ext cx="4972050" cy="3105150"/>
            </a:xfrm>
            <a:prstGeom prst="rect">
              <a:avLst/>
            </a:prstGeom>
            <a:noFill/>
            <a:ln w="9525">
              <a:noFill/>
              <a:miter lim="800000"/>
              <a:headEnd/>
              <a:tailEnd/>
            </a:ln>
          </p:spPr>
        </p:pic>
        <p:pic>
          <p:nvPicPr>
            <p:cNvPr id="27653" name="Picture 8" descr="Voucher-Maint-Rent"/>
            <p:cNvPicPr>
              <a:picLocks noChangeAspect="1" noChangeArrowheads="1"/>
            </p:cNvPicPr>
            <p:nvPr/>
          </p:nvPicPr>
          <p:blipFill>
            <a:blip r:embed="rId3" cstate="print"/>
            <a:srcRect/>
            <a:stretch>
              <a:fillRect/>
            </a:stretch>
          </p:blipFill>
          <p:spPr bwMode="auto">
            <a:xfrm>
              <a:off x="1968500" y="3806825"/>
              <a:ext cx="7043738" cy="2857500"/>
            </a:xfrm>
            <a:prstGeom prst="rect">
              <a:avLst/>
            </a:prstGeom>
            <a:noFill/>
            <a:ln w="9525">
              <a:noFill/>
              <a:miter lim="800000"/>
              <a:headEnd/>
              <a:tailEnd/>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pPr eaLnBrk="1" hangingPunct="1"/>
            <a:r>
              <a:rPr lang="en-US" smtClean="0"/>
              <a:t>Allocation Codes and Posting - Continued</a:t>
            </a:r>
          </a:p>
        </p:txBody>
      </p:sp>
      <p:sp>
        <p:nvSpPr>
          <p:cNvPr id="28677" name="Footer Placeholder 4"/>
          <p:cNvSpPr>
            <a:spLocks noGrp="1"/>
          </p:cNvSpPr>
          <p:nvPr>
            <p:ph type="ftr" sz="quarter" idx="10"/>
          </p:nvPr>
        </p:nvSpPr>
        <p:spPr>
          <a:noFill/>
        </p:spPr>
        <p:txBody>
          <a:bodyPr/>
          <a:lstStyle/>
          <a:p>
            <a:pPr defTabSz="865188"/>
            <a:r>
              <a:rPr lang="en-US"/>
              <a:t>GL-PR-260</a:t>
            </a:r>
          </a:p>
        </p:txBody>
      </p:sp>
      <p:sp>
        <p:nvSpPr>
          <p:cNvPr id="360452" name="Rectangle 4"/>
          <p:cNvSpPr>
            <a:spLocks noChangeArrowheads="1"/>
          </p:cNvSpPr>
          <p:nvPr/>
        </p:nvSpPr>
        <p:spPr bwMode="auto">
          <a:xfrm>
            <a:off x="646687" y="1806168"/>
            <a:ext cx="8285924" cy="3413755"/>
          </a:xfrm>
          <a:prstGeom prst="rect">
            <a:avLst/>
          </a:prstGeom>
          <a:solidFill>
            <a:schemeClr val="bg1"/>
          </a:solidFill>
          <a:ln w="19050">
            <a:solidFill>
              <a:schemeClr val="tx1"/>
            </a:solidFill>
            <a:miter lim="800000"/>
            <a:headEnd/>
            <a:tailEnd/>
          </a:ln>
          <a:effectLst>
            <a:outerShdw dist="107763" dir="2700000" algn="ctr" rotWithShape="0">
              <a:schemeClr val="bg2">
                <a:alpha val="50000"/>
              </a:schemeClr>
            </a:outerShdw>
          </a:effectLst>
        </p:spPr>
        <p:txBody>
          <a:bodyPr wrap="none" lIns="90488" tIns="44450" rIns="90488" bIns="44450">
            <a:spAutoFit/>
          </a:bodyPr>
          <a:lstStyle/>
          <a:p>
            <a:pPr algn="l" eaLnBrk="0" hangingPunct="0">
              <a:defRPr/>
            </a:pPr>
            <a:r>
              <a:rPr kumimoji="1" lang="en-US" sz="1800" dirty="0">
                <a:latin typeface="+mj-lt"/>
              </a:rPr>
              <a:t>                                        25.13.7 Transaction Post</a:t>
            </a:r>
          </a:p>
          <a:p>
            <a:pPr algn="l" eaLnBrk="0" hangingPunct="0">
              <a:defRPr/>
            </a:pPr>
            <a:endParaRPr kumimoji="1" lang="en-US" sz="1800" dirty="0">
              <a:latin typeface="+mj-lt"/>
            </a:endParaRPr>
          </a:p>
          <a:p>
            <a:pPr algn="l" eaLnBrk="0" hangingPunct="0">
              <a:defRPr/>
            </a:pPr>
            <a:r>
              <a:rPr kumimoji="1" lang="en-US" sz="1800" dirty="0">
                <a:latin typeface="+mj-lt"/>
              </a:rPr>
              <a:t>Line   Account </a:t>
            </a:r>
            <a:r>
              <a:rPr kumimoji="1" lang="en-US" sz="1800" dirty="0" smtClean="0">
                <a:latin typeface="+mj-lt"/>
              </a:rPr>
              <a:t>Project  Entity  Description                    Amount         </a:t>
            </a:r>
            <a:r>
              <a:rPr kumimoji="1" lang="en-US" sz="1800" dirty="0">
                <a:latin typeface="+mj-lt"/>
              </a:rPr>
              <a:t>Cur</a:t>
            </a:r>
          </a:p>
          <a:p>
            <a:pPr algn="l" eaLnBrk="0" hangingPunct="0">
              <a:defRPr/>
            </a:pPr>
            <a:r>
              <a:rPr kumimoji="1" lang="en-US" sz="1800" dirty="0">
                <a:latin typeface="+mj-lt"/>
              </a:rPr>
              <a:t>------  ------------  ----------   ------  ---------------------------        ----------------   </a:t>
            </a:r>
            <a:r>
              <a:rPr kumimoji="1" lang="en-US" sz="1800" dirty="0" smtClean="0">
                <a:latin typeface="+mj-lt"/>
              </a:rPr>
              <a:t>---------</a:t>
            </a:r>
            <a:endParaRPr kumimoji="1" lang="en-US" sz="1800" dirty="0">
              <a:latin typeface="+mj-lt"/>
            </a:endParaRPr>
          </a:p>
          <a:p>
            <a:pPr algn="l" eaLnBrk="0" hangingPunct="0">
              <a:defRPr/>
            </a:pPr>
            <a:r>
              <a:rPr kumimoji="1" lang="en-US" sz="1800" dirty="0">
                <a:latin typeface="+mj-lt"/>
              </a:rPr>
              <a:t>     1  RENT                     </a:t>
            </a:r>
            <a:r>
              <a:rPr kumimoji="1" lang="en-US" sz="1800" dirty="0" smtClean="0">
                <a:latin typeface="+mj-lt"/>
              </a:rPr>
              <a:t>  1000  </a:t>
            </a:r>
            <a:r>
              <a:rPr kumimoji="1" lang="en-US" sz="1800" dirty="0">
                <a:latin typeface="+mj-lt"/>
              </a:rPr>
              <a:t>Rent for Departments                  </a:t>
            </a:r>
            <a:r>
              <a:rPr kumimoji="1" lang="en-US" sz="1800" dirty="0" smtClean="0">
                <a:latin typeface="+mj-lt"/>
              </a:rPr>
              <a:t>0.00  </a:t>
            </a:r>
            <a:r>
              <a:rPr kumimoji="1" lang="en-US" sz="1800" dirty="0">
                <a:latin typeface="+mj-lt"/>
              </a:rPr>
              <a:t>USD</a:t>
            </a:r>
            <a:br>
              <a:rPr kumimoji="1" lang="en-US" sz="1800" dirty="0">
                <a:latin typeface="+mj-lt"/>
              </a:rPr>
            </a:br>
            <a:r>
              <a:rPr kumimoji="1" lang="en-US" sz="1800" dirty="0">
                <a:latin typeface="+mj-lt"/>
              </a:rPr>
              <a:t>     2  1040                       1000  Rent for Departments        -10,000.00   USD</a:t>
            </a:r>
            <a:br>
              <a:rPr kumimoji="1" lang="en-US" sz="1800" dirty="0">
                <a:latin typeface="+mj-lt"/>
              </a:rPr>
            </a:br>
            <a:r>
              <a:rPr kumimoji="1" lang="en-US" sz="1800" dirty="0">
                <a:latin typeface="+mj-lt"/>
              </a:rPr>
              <a:t>     3  8300--1000             1000  Rent for Departments           3,000.00   USD</a:t>
            </a:r>
            <a:br>
              <a:rPr kumimoji="1" lang="en-US" sz="1800" dirty="0">
                <a:latin typeface="+mj-lt"/>
              </a:rPr>
            </a:br>
            <a:r>
              <a:rPr kumimoji="1" lang="en-US" sz="1800" dirty="0">
                <a:latin typeface="+mj-lt"/>
              </a:rPr>
              <a:t>     4  8300--2000             1000  Rent for Departments           1,000.00   USD</a:t>
            </a:r>
            <a:br>
              <a:rPr kumimoji="1" lang="en-US" sz="1800" dirty="0">
                <a:latin typeface="+mj-lt"/>
              </a:rPr>
            </a:br>
            <a:r>
              <a:rPr kumimoji="1" lang="en-US" sz="1800" dirty="0">
                <a:latin typeface="+mj-lt"/>
              </a:rPr>
              <a:t>     5  8300--3000             1000  Rent for Departments           1,000.00   USD</a:t>
            </a:r>
            <a:br>
              <a:rPr kumimoji="1" lang="en-US" sz="1800" dirty="0">
                <a:latin typeface="+mj-lt"/>
              </a:rPr>
            </a:br>
            <a:r>
              <a:rPr kumimoji="1" lang="en-US" sz="1800" dirty="0">
                <a:latin typeface="+mj-lt"/>
              </a:rPr>
              <a:t>     6  8300--5000             1000  Rent for Departments           5,000.00   USD</a:t>
            </a:r>
            <a:br>
              <a:rPr kumimoji="1" lang="en-US" sz="1800" dirty="0">
                <a:latin typeface="+mj-lt"/>
              </a:rPr>
            </a:br>
            <a:r>
              <a:rPr kumimoji="1" lang="en-US" sz="1800" dirty="0">
                <a:latin typeface="+mj-lt"/>
              </a:rPr>
              <a:t>                                                                                        </a:t>
            </a:r>
            <a:r>
              <a:rPr kumimoji="1" lang="en-US" sz="1800" dirty="0" smtClean="0">
                <a:latin typeface="+mj-lt"/>
              </a:rPr>
              <a:t>------------------------------</a:t>
            </a:r>
            <a:endParaRPr kumimoji="1" lang="en-US" sz="1800" dirty="0">
              <a:latin typeface="+mj-lt"/>
            </a:endParaRPr>
          </a:p>
          <a:p>
            <a:pPr algn="l" eaLnBrk="0" hangingPunct="0">
              <a:defRPr/>
            </a:pPr>
            <a:r>
              <a:rPr kumimoji="1" lang="en-US" sz="1800" dirty="0">
                <a:latin typeface="+mj-lt"/>
              </a:rPr>
              <a:t>                                                                                                     </a:t>
            </a:r>
            <a:r>
              <a:rPr kumimoji="1" lang="en-US" sz="1800" dirty="0" smtClean="0">
                <a:latin typeface="+mj-lt"/>
              </a:rPr>
              <a:t>     </a:t>
            </a:r>
            <a:r>
              <a:rPr kumimoji="1" lang="en-US" sz="1800" dirty="0">
                <a:latin typeface="+mj-lt"/>
              </a:rPr>
              <a:t>0.00  USD</a:t>
            </a:r>
          </a:p>
        </p:txBody>
      </p:sp>
      <p:sp>
        <p:nvSpPr>
          <p:cNvPr id="28676" name="Rectangle 5"/>
          <p:cNvSpPr>
            <a:spLocks noChangeArrowheads="1"/>
          </p:cNvSpPr>
          <p:nvPr/>
        </p:nvSpPr>
        <p:spPr bwMode="auto">
          <a:xfrm>
            <a:off x="667324" y="2931705"/>
            <a:ext cx="7743825" cy="301625"/>
          </a:xfrm>
          <a:prstGeom prst="rect">
            <a:avLst/>
          </a:prstGeom>
          <a:noFill/>
          <a:ln w="28575">
            <a:solidFill>
              <a:schemeClr val="accent1"/>
            </a:solidFill>
            <a:miter lim="800000"/>
            <a:headEnd/>
            <a:tailEnd/>
          </a:ln>
        </p:spPr>
        <p:txBody>
          <a:bodyPr wrap="none" anchor="ctr"/>
          <a:lstStyle/>
          <a:p>
            <a:endParaRPr lang="en-US">
              <a:latin typeface="+mj-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633538" y="2630488"/>
            <a:ext cx="5848350" cy="881062"/>
          </a:xfrm>
          <a:prstGeom prst="rect">
            <a:avLst/>
          </a:prstGeom>
          <a:noFill/>
          <a:ln w="9525">
            <a:noFill/>
            <a:miter lim="800000"/>
            <a:headEnd/>
            <a:tailEnd/>
          </a:ln>
        </p:spPr>
        <p:txBody>
          <a:bodyPr lIns="91432" tIns="45716" rIns="91432" bIns="45716" anchor="b"/>
          <a:lstStyle/>
          <a:p>
            <a:pPr algn="l">
              <a:lnSpc>
                <a:spcPct val="90000"/>
              </a:lnSpc>
            </a:pPr>
            <a:r>
              <a:rPr lang="en-US" sz="4400" b="1">
                <a:solidFill>
                  <a:srgbClr val="5A87C6"/>
                </a:solidFill>
              </a:rPr>
              <a:t>Processing Exercise</a:t>
            </a:r>
          </a:p>
        </p:txBody>
      </p:sp>
      <p:sp>
        <p:nvSpPr>
          <p:cNvPr id="29699" name="Footer Placeholder 2"/>
          <p:cNvSpPr>
            <a:spLocks noGrp="1"/>
          </p:cNvSpPr>
          <p:nvPr>
            <p:ph type="ftr" sz="quarter" idx="10"/>
          </p:nvPr>
        </p:nvSpPr>
        <p:spPr>
          <a:noFill/>
        </p:spPr>
        <p:txBody>
          <a:bodyPr/>
          <a:lstStyle/>
          <a:p>
            <a:pPr defTabSz="865188"/>
            <a:r>
              <a:rPr lang="en-US"/>
              <a:t>GL-PR-270</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2544" y="891610"/>
            <a:ext cx="7024255" cy="5424523"/>
          </a:xfrm>
        </p:spPr>
        <p:txBody>
          <a:bodyPr/>
          <a:lstStyle/>
          <a:p>
            <a:r>
              <a:rPr lang="en-US" dirty="0" smtClean="0"/>
              <a:t>Process Module Transactions</a:t>
            </a:r>
          </a:p>
          <a:p>
            <a:r>
              <a:rPr lang="en-US" dirty="0" smtClean="0"/>
              <a:t>Daybooks</a:t>
            </a:r>
          </a:p>
          <a:p>
            <a:pPr lvl="1"/>
            <a:r>
              <a:rPr lang="en-US" b="1" dirty="0" smtClean="0"/>
              <a:t>Daybook Reports</a:t>
            </a:r>
          </a:p>
          <a:p>
            <a:pPr lvl="1"/>
            <a:r>
              <a:rPr lang="en-US" dirty="0" smtClean="0"/>
              <a:t>Central Daybook Reports</a:t>
            </a:r>
          </a:p>
          <a:p>
            <a:r>
              <a:rPr lang="en-US" dirty="0" smtClean="0"/>
              <a:t>Correct Posted Transactions</a:t>
            </a:r>
          </a:p>
          <a:p>
            <a:r>
              <a:rPr lang="en-US" dirty="0" smtClean="0"/>
              <a:t>GL Reports and Inquiries</a:t>
            </a:r>
          </a:p>
          <a:p>
            <a:r>
              <a:rPr lang="en-US" dirty="0" smtClean="0"/>
              <a:t>Close the GL</a:t>
            </a:r>
          </a:p>
          <a:p>
            <a:endParaRPr lang="en-US" dirty="0"/>
          </a:p>
        </p:txBody>
      </p:sp>
      <p:sp>
        <p:nvSpPr>
          <p:cNvPr id="409610" name="Line 10"/>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lstStyle/>
          <a:p>
            <a:r>
              <a:rPr lang="en-US" dirty="0" smtClean="0"/>
              <a:t>General Ledger Processing</a:t>
            </a:r>
            <a:endParaRPr lang="en-US" dirty="0"/>
          </a:p>
        </p:txBody>
      </p:sp>
      <p:sp>
        <p:nvSpPr>
          <p:cNvPr id="30726" name="Footer Placeholder 5"/>
          <p:cNvSpPr>
            <a:spLocks noGrp="1"/>
          </p:cNvSpPr>
          <p:nvPr>
            <p:ph type="ftr" sz="quarter" idx="10"/>
          </p:nvPr>
        </p:nvSpPr>
        <p:spPr>
          <a:noFill/>
        </p:spPr>
        <p:txBody>
          <a:bodyPr/>
          <a:lstStyle/>
          <a:p>
            <a:pPr defTabSz="865188"/>
            <a:r>
              <a:rPr lang="en-US"/>
              <a:t>GL-PR-280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pPr eaLnBrk="1" hangingPunct="1"/>
            <a:r>
              <a:rPr lang="en-US" smtClean="0"/>
              <a:t>25.8 – Daybook Reports</a:t>
            </a:r>
          </a:p>
        </p:txBody>
      </p:sp>
      <p:sp>
        <p:nvSpPr>
          <p:cNvPr id="31749" name="Footer Placeholder 4"/>
          <p:cNvSpPr>
            <a:spLocks noGrp="1"/>
          </p:cNvSpPr>
          <p:nvPr>
            <p:ph type="ftr" sz="quarter" idx="10"/>
          </p:nvPr>
        </p:nvSpPr>
        <p:spPr>
          <a:noFill/>
        </p:spPr>
        <p:txBody>
          <a:bodyPr/>
          <a:lstStyle/>
          <a:p>
            <a:pPr defTabSz="865188"/>
            <a:r>
              <a:rPr lang="en-US"/>
              <a:t>GL-PR-290</a:t>
            </a:r>
          </a:p>
        </p:txBody>
      </p:sp>
      <p:pic>
        <p:nvPicPr>
          <p:cNvPr id="31747" name="Picture 5" descr="Daybook-Reports"/>
          <p:cNvPicPr>
            <a:picLocks noChangeAspect="1" noChangeArrowheads="1"/>
          </p:cNvPicPr>
          <p:nvPr/>
        </p:nvPicPr>
        <p:blipFill>
          <a:blip r:embed="rId3" cstate="print"/>
          <a:srcRect/>
          <a:stretch>
            <a:fillRect/>
          </a:stretch>
        </p:blipFill>
        <p:spPr bwMode="auto">
          <a:xfrm>
            <a:off x="2540982" y="1956968"/>
            <a:ext cx="4056062" cy="3097213"/>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pPr lvl="1"/>
            <a:r>
              <a:rPr lang="en-US" b="1" dirty="0" smtClean="0"/>
              <a:t>Module Transactions</a:t>
            </a:r>
          </a:p>
          <a:p>
            <a:pPr lvl="1"/>
            <a:r>
              <a:rPr lang="en-US" dirty="0" smtClean="0"/>
              <a:t>GL Transaction Types</a:t>
            </a:r>
          </a:p>
          <a:p>
            <a:pPr lvl="1"/>
            <a:r>
              <a:rPr lang="en-US" dirty="0" smtClean="0"/>
              <a:t>Working with Transactions</a:t>
            </a:r>
          </a:p>
          <a:p>
            <a:pPr lvl="1"/>
            <a:r>
              <a:rPr lang="en-US" dirty="0" smtClean="0"/>
              <a:t>Post Transactions</a:t>
            </a:r>
          </a:p>
          <a:p>
            <a:pPr lvl="1"/>
            <a:r>
              <a:rPr lang="en-US" dirty="0" smtClean="0"/>
              <a:t>Unposted and Unbalanced Transactions</a:t>
            </a:r>
          </a:p>
          <a:p>
            <a:pPr lvl="1"/>
            <a:r>
              <a:rPr lang="en-US" dirty="0" smtClean="0"/>
              <a:t>Allocations</a:t>
            </a:r>
          </a:p>
          <a:p>
            <a:r>
              <a:rPr lang="en-US" dirty="0" smtClean="0"/>
              <a:t>GL Daybooks</a:t>
            </a:r>
          </a:p>
          <a:p>
            <a:r>
              <a:rPr lang="en-US" dirty="0" smtClean="0"/>
              <a:t>Reports and Inquiries</a:t>
            </a:r>
          </a:p>
          <a:p>
            <a:r>
              <a:rPr lang="en-US" dirty="0" smtClean="0"/>
              <a:t>Close the GL</a:t>
            </a:r>
          </a:p>
          <a:p>
            <a:endParaRPr lang="en-US" dirty="0"/>
          </a:p>
        </p:txBody>
      </p:sp>
      <p:sp>
        <p:nvSpPr>
          <p:cNvPr id="408581" name="Line 5"/>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5126" name="Footer Placeholder 5"/>
          <p:cNvSpPr>
            <a:spLocks noGrp="1"/>
          </p:cNvSpPr>
          <p:nvPr>
            <p:ph type="ftr" sz="quarter" idx="10"/>
          </p:nvPr>
        </p:nvSpPr>
        <p:spPr>
          <a:noFill/>
        </p:spPr>
        <p:txBody>
          <a:bodyPr/>
          <a:lstStyle/>
          <a:p>
            <a:pPr defTabSz="865188"/>
            <a:r>
              <a:rPr lang="en-US"/>
              <a:t>GL-PR-030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4"/>
          <p:cNvSpPr>
            <a:spLocks noGrp="1" noChangeArrowheads="1"/>
          </p:cNvSpPr>
          <p:nvPr>
            <p:ph type="title"/>
          </p:nvPr>
        </p:nvSpPr>
        <p:spPr/>
        <p:txBody>
          <a:bodyPr/>
          <a:lstStyle/>
          <a:p>
            <a:pPr eaLnBrk="1" hangingPunct="1"/>
            <a:r>
              <a:rPr lang="en-US" smtClean="0"/>
              <a:t>25.8.14 – Daybook Report Trial</a:t>
            </a:r>
          </a:p>
        </p:txBody>
      </p:sp>
      <p:sp>
        <p:nvSpPr>
          <p:cNvPr id="32775" name="Footer Placeholder 6"/>
          <p:cNvSpPr>
            <a:spLocks noGrp="1"/>
          </p:cNvSpPr>
          <p:nvPr>
            <p:ph type="ftr" sz="quarter" idx="10"/>
          </p:nvPr>
        </p:nvSpPr>
        <p:spPr>
          <a:noFill/>
        </p:spPr>
        <p:txBody>
          <a:bodyPr/>
          <a:lstStyle/>
          <a:p>
            <a:pPr defTabSz="865188"/>
            <a:r>
              <a:rPr lang="en-US"/>
              <a:t>GL-PR-300</a:t>
            </a:r>
          </a:p>
        </p:txBody>
      </p:sp>
      <p:grpSp>
        <p:nvGrpSpPr>
          <p:cNvPr id="8" name="Group 7"/>
          <p:cNvGrpSpPr/>
          <p:nvPr/>
        </p:nvGrpSpPr>
        <p:grpSpPr>
          <a:xfrm>
            <a:off x="340169" y="1450552"/>
            <a:ext cx="8443912" cy="4116387"/>
            <a:chOff x="608013" y="1690688"/>
            <a:chExt cx="8443912" cy="4116387"/>
          </a:xfrm>
        </p:grpSpPr>
        <p:pic>
          <p:nvPicPr>
            <p:cNvPr id="32772" name="Picture 7" descr="Daybook-Trial-Criteria"/>
            <p:cNvPicPr>
              <a:picLocks noChangeAspect="1" noChangeArrowheads="1"/>
            </p:cNvPicPr>
            <p:nvPr/>
          </p:nvPicPr>
          <p:blipFill>
            <a:blip r:embed="rId2" cstate="print"/>
            <a:srcRect/>
            <a:stretch>
              <a:fillRect/>
            </a:stretch>
          </p:blipFill>
          <p:spPr bwMode="auto">
            <a:xfrm>
              <a:off x="608013" y="1690688"/>
              <a:ext cx="4141787" cy="2078037"/>
            </a:xfrm>
            <a:prstGeom prst="rect">
              <a:avLst/>
            </a:prstGeom>
            <a:noFill/>
            <a:ln w="9525">
              <a:noFill/>
              <a:miter lim="800000"/>
              <a:headEnd/>
              <a:tailEnd/>
            </a:ln>
          </p:spPr>
        </p:pic>
        <p:pic>
          <p:nvPicPr>
            <p:cNvPr id="32774" name="Picture 6" descr="Daybook-Trial-Rep"/>
            <p:cNvPicPr>
              <a:picLocks noChangeAspect="1" noChangeArrowheads="1"/>
            </p:cNvPicPr>
            <p:nvPr/>
          </p:nvPicPr>
          <p:blipFill>
            <a:blip r:embed="rId3" cstate="print"/>
            <a:srcRect/>
            <a:stretch>
              <a:fillRect/>
            </a:stretch>
          </p:blipFill>
          <p:spPr bwMode="auto">
            <a:xfrm>
              <a:off x="2155825" y="3105150"/>
              <a:ext cx="6896100" cy="2701925"/>
            </a:xfrm>
            <a:prstGeom prst="rect">
              <a:avLst/>
            </a:prstGeom>
            <a:noFill/>
            <a:ln w="9525">
              <a:noFill/>
              <a:miter lim="800000"/>
              <a:headEnd/>
              <a:tailEnd/>
            </a:ln>
          </p:spPr>
        </p:pic>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pPr eaLnBrk="1" hangingPunct="1"/>
            <a:r>
              <a:rPr lang="en-US" smtClean="0"/>
              <a:t>25.8.16 – Daybook Report Official</a:t>
            </a:r>
          </a:p>
        </p:txBody>
      </p:sp>
      <p:sp>
        <p:nvSpPr>
          <p:cNvPr id="33797" name="Footer Placeholder 4"/>
          <p:cNvSpPr>
            <a:spLocks noGrp="1"/>
          </p:cNvSpPr>
          <p:nvPr>
            <p:ph type="ftr" sz="quarter" idx="10"/>
          </p:nvPr>
        </p:nvSpPr>
        <p:spPr>
          <a:noFill/>
        </p:spPr>
        <p:txBody>
          <a:bodyPr/>
          <a:lstStyle/>
          <a:p>
            <a:pPr defTabSz="865188"/>
            <a:r>
              <a:rPr lang="en-US"/>
              <a:t>GL-PR-310</a:t>
            </a:r>
          </a:p>
        </p:txBody>
      </p:sp>
      <p:grpSp>
        <p:nvGrpSpPr>
          <p:cNvPr id="6" name="Group 5"/>
          <p:cNvGrpSpPr/>
          <p:nvPr/>
        </p:nvGrpSpPr>
        <p:grpSpPr>
          <a:xfrm>
            <a:off x="491405" y="1340737"/>
            <a:ext cx="8142287" cy="4340225"/>
            <a:chOff x="519113" y="1876425"/>
            <a:chExt cx="8142287" cy="4340225"/>
          </a:xfrm>
        </p:grpSpPr>
        <p:pic>
          <p:nvPicPr>
            <p:cNvPr id="33795" name="Picture 5" descr="Daybook-Rep-Offic-Crit"/>
            <p:cNvPicPr>
              <a:picLocks noChangeAspect="1" noChangeArrowheads="1"/>
            </p:cNvPicPr>
            <p:nvPr/>
          </p:nvPicPr>
          <p:blipFill>
            <a:blip r:embed="rId2" cstate="print"/>
            <a:srcRect/>
            <a:stretch>
              <a:fillRect/>
            </a:stretch>
          </p:blipFill>
          <p:spPr bwMode="auto">
            <a:xfrm>
              <a:off x="519113" y="1876425"/>
              <a:ext cx="3444875" cy="2032000"/>
            </a:xfrm>
            <a:prstGeom prst="rect">
              <a:avLst/>
            </a:prstGeom>
            <a:noFill/>
            <a:ln w="9525">
              <a:noFill/>
              <a:miter lim="800000"/>
              <a:headEnd/>
              <a:tailEnd/>
            </a:ln>
          </p:spPr>
        </p:pic>
        <p:pic>
          <p:nvPicPr>
            <p:cNvPr id="33796" name="Picture 6" descr="Daybook-Rep-Offic-Rep"/>
            <p:cNvPicPr>
              <a:picLocks noChangeAspect="1" noChangeArrowheads="1"/>
            </p:cNvPicPr>
            <p:nvPr/>
          </p:nvPicPr>
          <p:blipFill>
            <a:blip r:embed="rId3" cstate="print"/>
            <a:srcRect/>
            <a:stretch>
              <a:fillRect/>
            </a:stretch>
          </p:blipFill>
          <p:spPr bwMode="auto">
            <a:xfrm>
              <a:off x="1779588" y="3768725"/>
              <a:ext cx="6881812" cy="2447925"/>
            </a:xfrm>
            <a:prstGeom prst="rect">
              <a:avLst/>
            </a:prstGeom>
            <a:noFill/>
            <a:ln w="9525">
              <a:noFill/>
              <a:miter lim="800000"/>
              <a:headEnd/>
              <a:tailEnd/>
            </a:ln>
          </p:spPr>
        </p:pic>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r>
              <a:rPr lang="en-US" dirty="0" smtClean="0"/>
              <a:t>Daybooks</a:t>
            </a:r>
          </a:p>
          <a:p>
            <a:pPr lvl="1"/>
            <a:r>
              <a:rPr lang="en-US" dirty="0" smtClean="0"/>
              <a:t>Daybook Reports</a:t>
            </a:r>
          </a:p>
          <a:p>
            <a:pPr lvl="1"/>
            <a:r>
              <a:rPr lang="en-US" b="1" dirty="0" smtClean="0"/>
              <a:t>Central Daybook Reports</a:t>
            </a:r>
          </a:p>
          <a:p>
            <a:r>
              <a:rPr lang="en-US" dirty="0" smtClean="0"/>
              <a:t>Correct Posted Transactions</a:t>
            </a:r>
          </a:p>
          <a:p>
            <a:r>
              <a:rPr lang="en-US" dirty="0" smtClean="0"/>
              <a:t>GL Reports and Inquiries</a:t>
            </a:r>
          </a:p>
          <a:p>
            <a:r>
              <a:rPr lang="en-US" dirty="0" smtClean="0"/>
              <a:t>Close the GL</a:t>
            </a:r>
          </a:p>
          <a:p>
            <a:endParaRPr lang="en-US" dirty="0"/>
          </a:p>
        </p:txBody>
      </p:sp>
      <p:sp>
        <p:nvSpPr>
          <p:cNvPr id="411654"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34822" name="Footer Placeholder 5"/>
          <p:cNvSpPr>
            <a:spLocks noGrp="1"/>
          </p:cNvSpPr>
          <p:nvPr>
            <p:ph type="ftr" sz="quarter" idx="10"/>
          </p:nvPr>
        </p:nvSpPr>
        <p:spPr>
          <a:noFill/>
        </p:spPr>
        <p:txBody>
          <a:bodyPr/>
          <a:lstStyle/>
          <a:p>
            <a:pPr defTabSz="865188"/>
            <a:r>
              <a:rPr lang="en-US"/>
              <a:t>GL-PR-320</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4"/>
          <p:cNvSpPr>
            <a:spLocks noGrp="1" noChangeArrowheads="1"/>
          </p:cNvSpPr>
          <p:nvPr>
            <p:ph type="title"/>
          </p:nvPr>
        </p:nvSpPr>
        <p:spPr/>
        <p:txBody>
          <a:bodyPr/>
          <a:lstStyle/>
          <a:p>
            <a:pPr eaLnBrk="1" hangingPunct="1"/>
            <a:r>
              <a:rPr lang="en-US" smtClean="0"/>
              <a:t>25.8.17 – Central Daybook Report Trial</a:t>
            </a:r>
          </a:p>
        </p:txBody>
      </p:sp>
      <p:sp>
        <p:nvSpPr>
          <p:cNvPr id="35847" name="Footer Placeholder 6"/>
          <p:cNvSpPr>
            <a:spLocks noGrp="1"/>
          </p:cNvSpPr>
          <p:nvPr>
            <p:ph type="ftr" sz="quarter" idx="10"/>
          </p:nvPr>
        </p:nvSpPr>
        <p:spPr>
          <a:noFill/>
        </p:spPr>
        <p:txBody>
          <a:bodyPr/>
          <a:lstStyle/>
          <a:p>
            <a:pPr defTabSz="865188"/>
            <a:r>
              <a:rPr lang="en-US"/>
              <a:t>GL-PR-330</a:t>
            </a:r>
          </a:p>
        </p:txBody>
      </p:sp>
      <p:grpSp>
        <p:nvGrpSpPr>
          <p:cNvPr id="8" name="Group 7"/>
          <p:cNvGrpSpPr/>
          <p:nvPr/>
        </p:nvGrpSpPr>
        <p:grpSpPr>
          <a:xfrm>
            <a:off x="526912" y="1256449"/>
            <a:ext cx="8077200" cy="4594225"/>
            <a:chOff x="674688" y="1635125"/>
            <a:chExt cx="8077200" cy="4594225"/>
          </a:xfrm>
        </p:grpSpPr>
        <p:pic>
          <p:nvPicPr>
            <p:cNvPr id="35844" name="Picture 5" descr="Cent-Daybk-Rep-Trial-Crit"/>
            <p:cNvPicPr>
              <a:picLocks noChangeAspect="1" noChangeArrowheads="1"/>
            </p:cNvPicPr>
            <p:nvPr/>
          </p:nvPicPr>
          <p:blipFill>
            <a:blip r:embed="rId2" cstate="print"/>
            <a:srcRect/>
            <a:stretch>
              <a:fillRect/>
            </a:stretch>
          </p:blipFill>
          <p:spPr bwMode="auto">
            <a:xfrm>
              <a:off x="674688" y="1635125"/>
              <a:ext cx="4789487" cy="1970088"/>
            </a:xfrm>
            <a:prstGeom prst="rect">
              <a:avLst/>
            </a:prstGeom>
            <a:noFill/>
            <a:ln w="9525">
              <a:noFill/>
              <a:miter lim="800000"/>
              <a:headEnd/>
              <a:tailEnd/>
            </a:ln>
          </p:spPr>
        </p:pic>
        <p:pic>
          <p:nvPicPr>
            <p:cNvPr id="35845" name="Picture 6" descr="Cent-Daybk-Rep-Trial-Rep"/>
            <p:cNvPicPr>
              <a:picLocks noChangeAspect="1" noChangeArrowheads="1"/>
            </p:cNvPicPr>
            <p:nvPr/>
          </p:nvPicPr>
          <p:blipFill>
            <a:blip r:embed="rId3" cstate="print"/>
            <a:srcRect/>
            <a:stretch>
              <a:fillRect/>
            </a:stretch>
          </p:blipFill>
          <p:spPr bwMode="auto">
            <a:xfrm>
              <a:off x="3113088" y="3074988"/>
              <a:ext cx="5638800" cy="3154362"/>
            </a:xfrm>
            <a:prstGeom prst="rect">
              <a:avLst/>
            </a:prstGeom>
            <a:noFill/>
            <a:ln w="9525">
              <a:noFill/>
              <a:miter lim="800000"/>
              <a:headEnd/>
              <a:tailEnd/>
            </a:ln>
          </p:spPr>
        </p:pic>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pPr eaLnBrk="1" hangingPunct="1"/>
            <a:r>
              <a:rPr lang="en-US" sz="3000" smtClean="0"/>
              <a:t>25.8.17 – Central Daybook Report Official</a:t>
            </a:r>
          </a:p>
        </p:txBody>
      </p:sp>
      <p:sp>
        <p:nvSpPr>
          <p:cNvPr id="36871" name="Footer Placeholder 6"/>
          <p:cNvSpPr>
            <a:spLocks noGrp="1"/>
          </p:cNvSpPr>
          <p:nvPr>
            <p:ph type="ftr" sz="quarter" idx="10"/>
          </p:nvPr>
        </p:nvSpPr>
        <p:spPr>
          <a:noFill/>
        </p:spPr>
        <p:txBody>
          <a:bodyPr/>
          <a:lstStyle/>
          <a:p>
            <a:pPr defTabSz="865188"/>
            <a:r>
              <a:rPr lang="en-US"/>
              <a:t>GL-PR-340</a:t>
            </a:r>
          </a:p>
        </p:txBody>
      </p:sp>
      <p:grpSp>
        <p:nvGrpSpPr>
          <p:cNvPr id="8" name="Group 7"/>
          <p:cNvGrpSpPr/>
          <p:nvPr/>
        </p:nvGrpSpPr>
        <p:grpSpPr>
          <a:xfrm>
            <a:off x="471488" y="1263520"/>
            <a:ext cx="8196262" cy="4587875"/>
            <a:chOff x="471488" y="1614488"/>
            <a:chExt cx="8196262" cy="4587875"/>
          </a:xfrm>
        </p:grpSpPr>
        <p:pic>
          <p:nvPicPr>
            <p:cNvPr id="36867" name="Picture 5" descr="Cent-Daybk-Rep-Offic-Crit"/>
            <p:cNvPicPr>
              <a:picLocks noChangeAspect="1" noChangeArrowheads="1"/>
            </p:cNvPicPr>
            <p:nvPr/>
          </p:nvPicPr>
          <p:blipFill>
            <a:blip r:embed="rId2" cstate="print"/>
            <a:srcRect/>
            <a:stretch>
              <a:fillRect/>
            </a:stretch>
          </p:blipFill>
          <p:spPr bwMode="auto">
            <a:xfrm>
              <a:off x="471488" y="1614488"/>
              <a:ext cx="4492625" cy="2235200"/>
            </a:xfrm>
            <a:prstGeom prst="rect">
              <a:avLst/>
            </a:prstGeom>
            <a:noFill/>
            <a:ln w="9525">
              <a:noFill/>
              <a:miter lim="800000"/>
              <a:headEnd/>
              <a:tailEnd/>
            </a:ln>
          </p:spPr>
        </p:pic>
        <p:pic>
          <p:nvPicPr>
            <p:cNvPr id="36869" name="Picture 8" descr="Cent-Daybk-Rep-Offic-Rep"/>
            <p:cNvPicPr>
              <a:picLocks noChangeAspect="1" noChangeArrowheads="1"/>
            </p:cNvPicPr>
            <p:nvPr/>
          </p:nvPicPr>
          <p:blipFill>
            <a:blip r:embed="rId3" cstate="print"/>
            <a:srcRect/>
            <a:stretch>
              <a:fillRect/>
            </a:stretch>
          </p:blipFill>
          <p:spPr bwMode="auto">
            <a:xfrm>
              <a:off x="2682875" y="2967038"/>
              <a:ext cx="5984875" cy="3235325"/>
            </a:xfrm>
            <a:prstGeom prst="rect">
              <a:avLst/>
            </a:prstGeom>
            <a:noFill/>
            <a:ln w="9525">
              <a:noFill/>
              <a:miter lim="800000"/>
              <a:headEnd/>
              <a:tailEnd/>
            </a:ln>
          </p:spPr>
        </p:pic>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r>
              <a:rPr lang="en-US" dirty="0" smtClean="0"/>
              <a:t>Daybook Reports</a:t>
            </a:r>
          </a:p>
          <a:p>
            <a:r>
              <a:rPr lang="en-US" b="1" dirty="0" smtClean="0"/>
              <a:t>Correct Posted Transactions</a:t>
            </a:r>
          </a:p>
          <a:p>
            <a:r>
              <a:rPr lang="en-US" dirty="0" smtClean="0"/>
              <a:t>GL Reports and Inquiries</a:t>
            </a:r>
          </a:p>
          <a:p>
            <a:r>
              <a:rPr lang="en-US" dirty="0" smtClean="0"/>
              <a:t>Close the GL</a:t>
            </a:r>
          </a:p>
          <a:p>
            <a:endParaRPr lang="en-US" dirty="0"/>
          </a:p>
        </p:txBody>
      </p:sp>
      <p:sp>
        <p:nvSpPr>
          <p:cNvPr id="412678"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37894" name="Footer Placeholder 5"/>
          <p:cNvSpPr>
            <a:spLocks noGrp="1"/>
          </p:cNvSpPr>
          <p:nvPr>
            <p:ph type="ftr" sz="quarter" idx="10"/>
          </p:nvPr>
        </p:nvSpPr>
        <p:spPr>
          <a:noFill/>
        </p:spPr>
        <p:txBody>
          <a:bodyPr/>
          <a:lstStyle/>
          <a:p>
            <a:pPr defTabSz="865188"/>
            <a:r>
              <a:rPr lang="en-US"/>
              <a:t>GL-PR-350</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pPr eaLnBrk="1" hangingPunct="1"/>
            <a:r>
              <a:rPr lang="en-US" smtClean="0"/>
              <a:t>Correcting Posted GL Transactions</a:t>
            </a:r>
          </a:p>
        </p:txBody>
      </p:sp>
      <p:sp>
        <p:nvSpPr>
          <p:cNvPr id="38919" name="Footer Placeholder 6"/>
          <p:cNvSpPr>
            <a:spLocks noGrp="1"/>
          </p:cNvSpPr>
          <p:nvPr>
            <p:ph type="ftr" sz="quarter" idx="10"/>
          </p:nvPr>
        </p:nvSpPr>
        <p:spPr>
          <a:noFill/>
        </p:spPr>
        <p:txBody>
          <a:bodyPr/>
          <a:lstStyle/>
          <a:p>
            <a:pPr defTabSz="865188"/>
            <a:r>
              <a:rPr lang="en-US"/>
              <a:t>GL-PR-360</a:t>
            </a:r>
          </a:p>
        </p:txBody>
      </p:sp>
      <p:pic>
        <p:nvPicPr>
          <p:cNvPr id="38915" name="Picture 5" descr="Stan-Trans-Maint-Correct"/>
          <p:cNvPicPr>
            <a:picLocks noChangeAspect="1" noChangeArrowheads="1"/>
          </p:cNvPicPr>
          <p:nvPr/>
        </p:nvPicPr>
        <p:blipFill>
          <a:blip r:embed="rId3" cstate="print"/>
          <a:srcRect/>
          <a:stretch>
            <a:fillRect/>
          </a:stretch>
        </p:blipFill>
        <p:spPr bwMode="auto">
          <a:xfrm>
            <a:off x="472070" y="1474812"/>
            <a:ext cx="8181975" cy="2933700"/>
          </a:xfrm>
          <a:prstGeom prst="rect">
            <a:avLst/>
          </a:prstGeom>
          <a:noFill/>
          <a:ln w="9525">
            <a:noFill/>
            <a:miter lim="800000"/>
            <a:headEnd/>
            <a:tailEnd/>
          </a:ln>
        </p:spPr>
      </p:pic>
      <p:sp>
        <p:nvSpPr>
          <p:cNvPr id="377862" name="Oval 6"/>
          <p:cNvSpPr>
            <a:spLocks noChangeArrowheads="1"/>
          </p:cNvSpPr>
          <p:nvPr/>
        </p:nvSpPr>
        <p:spPr bwMode="auto">
          <a:xfrm>
            <a:off x="6606170" y="2698774"/>
            <a:ext cx="1295400" cy="457200"/>
          </a:xfrm>
          <a:prstGeom prst="ellipse">
            <a:avLst/>
          </a:prstGeom>
          <a:noFill/>
          <a:ln w="28575">
            <a:solidFill>
              <a:schemeClr val="accent1"/>
            </a:solidFill>
            <a:round/>
            <a:headEnd/>
            <a:tailEnd/>
          </a:ln>
        </p:spPr>
        <p:txBody>
          <a:bodyPr wrap="none" anchor="ctr"/>
          <a:lstStyle/>
          <a:p>
            <a:endParaRPr lang="en-US"/>
          </a:p>
        </p:txBody>
      </p:sp>
      <p:sp>
        <p:nvSpPr>
          <p:cNvPr id="377863" name="Rectangle 7"/>
          <p:cNvSpPr>
            <a:spLocks noChangeArrowheads="1"/>
          </p:cNvSpPr>
          <p:nvPr/>
        </p:nvSpPr>
        <p:spPr bwMode="auto">
          <a:xfrm>
            <a:off x="4624970" y="4603774"/>
            <a:ext cx="1828800" cy="1066800"/>
          </a:xfrm>
          <a:prstGeom prst="rect">
            <a:avLst/>
          </a:prstGeom>
          <a:solidFill>
            <a:srgbClr val="FFFFCC"/>
          </a:solidFill>
          <a:ln w="28575">
            <a:solidFill>
              <a:schemeClr val="accent1"/>
            </a:solidFill>
            <a:miter lim="800000"/>
            <a:headEnd/>
            <a:tailEnd/>
          </a:ln>
        </p:spPr>
        <p:txBody>
          <a:bodyPr anchor="ctr" anchorCtr="1"/>
          <a:lstStyle/>
          <a:p>
            <a:pPr eaLnBrk="0" hangingPunct="0">
              <a:lnSpc>
                <a:spcPct val="95000"/>
              </a:lnSpc>
              <a:spcBef>
                <a:spcPct val="50000"/>
              </a:spcBef>
            </a:pPr>
            <a:r>
              <a:rPr kumimoji="1" lang="en-US" sz="1400" b="1">
                <a:latin typeface="+mj-lt"/>
              </a:rPr>
              <a:t>Indicates if transaction is COA, or non-COA transaction</a:t>
            </a:r>
          </a:p>
        </p:txBody>
      </p:sp>
      <p:cxnSp>
        <p:nvCxnSpPr>
          <p:cNvPr id="377864" name="AutoShape 8"/>
          <p:cNvCxnSpPr>
            <a:cxnSpLocks noChangeShapeType="1"/>
            <a:stCxn id="377862" idx="4"/>
            <a:endCxn id="377863" idx="3"/>
          </p:cNvCxnSpPr>
          <p:nvPr/>
        </p:nvCxnSpPr>
        <p:spPr bwMode="auto">
          <a:xfrm rot="5400000">
            <a:off x="5877508" y="3760811"/>
            <a:ext cx="1966912" cy="785813"/>
          </a:xfrm>
          <a:prstGeom prst="bentConnector2">
            <a:avLst/>
          </a:prstGeom>
          <a:noFill/>
          <a:ln w="28575">
            <a:solidFill>
              <a:schemeClr val="accent1"/>
            </a:solidFill>
            <a:miter lim="800000"/>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77862"/>
                                        </p:tgtEl>
                                        <p:attrNameLst>
                                          <p:attrName>style.visibility</p:attrName>
                                        </p:attrNameLst>
                                      </p:cBhvr>
                                      <p:to>
                                        <p:strVal val="visible"/>
                                      </p:to>
                                    </p:set>
                                    <p:animEffect transition="in" filter="dissolve">
                                      <p:cBhvr>
                                        <p:cTn id="7" dur="500"/>
                                        <p:tgtEl>
                                          <p:spTgt spid="37786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77864"/>
                                        </p:tgtEl>
                                        <p:attrNameLst>
                                          <p:attrName>style.visibility</p:attrName>
                                        </p:attrNameLst>
                                      </p:cBhvr>
                                      <p:to>
                                        <p:strVal val="visible"/>
                                      </p:to>
                                    </p:set>
                                    <p:animEffect transition="in" filter="dissolve">
                                      <p:cBhvr>
                                        <p:cTn id="11" dur="500"/>
                                        <p:tgtEl>
                                          <p:spTgt spid="377864"/>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77863"/>
                                        </p:tgtEl>
                                        <p:attrNameLst>
                                          <p:attrName>style.visibility</p:attrName>
                                        </p:attrNameLst>
                                      </p:cBhvr>
                                      <p:to>
                                        <p:strVal val="visible"/>
                                      </p:to>
                                    </p:set>
                                    <p:animEffect transition="in" filter="dissolve">
                                      <p:cBhvr>
                                        <p:cTn id="15" dur="500"/>
                                        <p:tgtEl>
                                          <p:spTgt spid="3778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62" grpId="0" animBg="1"/>
      <p:bldP spid="377863"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normAutofit fontScale="90000"/>
          </a:bodyPr>
          <a:lstStyle/>
          <a:p>
            <a:pPr eaLnBrk="1" hangingPunct="1"/>
            <a:r>
              <a:rPr lang="en-US" sz="2800" smtClean="0"/>
              <a:t>Differences between COA and Non-COA Transactions</a:t>
            </a:r>
          </a:p>
        </p:txBody>
      </p:sp>
      <p:sp>
        <p:nvSpPr>
          <p:cNvPr id="39958" name="Footer Placeholder 27"/>
          <p:cNvSpPr>
            <a:spLocks noGrp="1"/>
          </p:cNvSpPr>
          <p:nvPr>
            <p:ph type="ftr" sz="quarter" idx="10"/>
          </p:nvPr>
        </p:nvSpPr>
        <p:spPr>
          <a:noFill/>
        </p:spPr>
        <p:txBody>
          <a:bodyPr/>
          <a:lstStyle/>
          <a:p>
            <a:pPr defTabSz="865188"/>
            <a:r>
              <a:rPr lang="en-US"/>
              <a:t>GL-PR-370</a:t>
            </a:r>
          </a:p>
        </p:txBody>
      </p:sp>
      <p:grpSp>
        <p:nvGrpSpPr>
          <p:cNvPr id="29" name="Group 28"/>
          <p:cNvGrpSpPr/>
          <p:nvPr/>
        </p:nvGrpSpPr>
        <p:grpSpPr>
          <a:xfrm>
            <a:off x="406966" y="1070577"/>
            <a:ext cx="8323263" cy="4872827"/>
            <a:chOff x="120650" y="1698625"/>
            <a:chExt cx="8323263" cy="4872827"/>
          </a:xfrm>
        </p:grpSpPr>
        <p:grpSp>
          <p:nvGrpSpPr>
            <p:cNvPr id="39939" name="Group 30"/>
            <p:cNvGrpSpPr>
              <a:grpSpLocks/>
            </p:cNvGrpSpPr>
            <p:nvPr/>
          </p:nvGrpSpPr>
          <p:grpSpPr bwMode="auto">
            <a:xfrm>
              <a:off x="1568450" y="1698625"/>
              <a:ext cx="5016500" cy="1189038"/>
              <a:chOff x="1059" y="987"/>
              <a:chExt cx="3160" cy="749"/>
            </a:xfrm>
          </p:grpSpPr>
          <p:sp>
            <p:nvSpPr>
              <p:cNvPr id="39959" name="Rectangle 6"/>
              <p:cNvSpPr>
                <a:spLocks noChangeArrowheads="1"/>
              </p:cNvSpPr>
              <p:nvPr/>
            </p:nvSpPr>
            <p:spPr bwMode="auto">
              <a:xfrm>
                <a:off x="1173" y="997"/>
                <a:ext cx="3046" cy="208"/>
              </a:xfrm>
              <a:prstGeom prst="rect">
                <a:avLst/>
              </a:prstGeom>
              <a:noFill/>
              <a:ln w="12700">
                <a:noFill/>
                <a:miter lim="800000"/>
                <a:headEnd/>
                <a:tailEnd/>
              </a:ln>
            </p:spPr>
            <p:txBody>
              <a:bodyPr lIns="88900" tIns="44450" rIns="88900" bIns="44450" anchor="ctr"/>
              <a:lstStyle/>
              <a:p>
                <a:pPr algn="l" defTabSz="792163">
                  <a:lnSpc>
                    <a:spcPct val="90000"/>
                  </a:lnSpc>
                </a:pPr>
                <a:r>
                  <a:rPr lang="en-US" sz="1400" b="1" i="1">
                    <a:latin typeface="+mj-lt"/>
                  </a:rPr>
                  <a:t>(Standard Transaction Maintenance)</a:t>
                </a:r>
                <a:endParaRPr lang="en-US" sz="1400" b="1">
                  <a:solidFill>
                    <a:srgbClr val="5A87C6"/>
                  </a:solidFill>
                  <a:latin typeface="+mj-lt"/>
                </a:endParaRPr>
              </a:p>
            </p:txBody>
          </p:sp>
          <p:sp>
            <p:nvSpPr>
              <p:cNvPr id="39960" name="Rectangle 8"/>
              <p:cNvSpPr>
                <a:spLocks noChangeArrowheads="1"/>
              </p:cNvSpPr>
              <p:nvPr/>
            </p:nvSpPr>
            <p:spPr bwMode="auto">
              <a:xfrm>
                <a:off x="1684" y="1242"/>
                <a:ext cx="594" cy="464"/>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u="sng">
                    <a:solidFill>
                      <a:srgbClr val="000000"/>
                    </a:solidFill>
                    <a:latin typeface="+mj-lt"/>
                  </a:rPr>
                  <a:t>Account</a:t>
                </a:r>
              </a:p>
              <a:p>
                <a:pPr algn="l" eaLnBrk="0" hangingPunct="0"/>
                <a:r>
                  <a:rPr kumimoji="1" lang="en-US" sz="1400">
                    <a:solidFill>
                      <a:srgbClr val="000000"/>
                    </a:solidFill>
                    <a:latin typeface="+mj-lt"/>
                  </a:rPr>
                  <a:t>5100</a:t>
                </a:r>
              </a:p>
              <a:p>
                <a:pPr algn="l" eaLnBrk="0" hangingPunct="0"/>
                <a:r>
                  <a:rPr kumimoji="1" lang="en-US" sz="1400">
                    <a:solidFill>
                      <a:srgbClr val="000000"/>
                    </a:solidFill>
                    <a:latin typeface="+mj-lt"/>
                  </a:rPr>
                  <a:t>1040</a:t>
                </a:r>
              </a:p>
            </p:txBody>
          </p:sp>
          <p:sp>
            <p:nvSpPr>
              <p:cNvPr id="39961" name="Rectangle 9"/>
              <p:cNvSpPr>
                <a:spLocks noChangeArrowheads="1"/>
              </p:cNvSpPr>
              <p:nvPr/>
            </p:nvSpPr>
            <p:spPr bwMode="auto">
              <a:xfrm>
                <a:off x="1183" y="1242"/>
                <a:ext cx="332" cy="464"/>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u="sng">
                    <a:solidFill>
                      <a:srgbClr val="000000"/>
                    </a:solidFill>
                    <a:latin typeface="+mj-lt"/>
                  </a:rPr>
                  <a:t>Line</a:t>
                </a:r>
              </a:p>
              <a:p>
                <a:pPr algn="l" eaLnBrk="0" hangingPunct="0"/>
                <a:r>
                  <a:rPr kumimoji="1" lang="en-US" sz="1400">
                    <a:solidFill>
                      <a:srgbClr val="000000"/>
                    </a:solidFill>
                    <a:latin typeface="+mj-lt"/>
                  </a:rPr>
                  <a:t>1</a:t>
                </a:r>
              </a:p>
              <a:p>
                <a:pPr algn="l" eaLnBrk="0" hangingPunct="0"/>
                <a:r>
                  <a:rPr kumimoji="1" lang="en-US" sz="1400">
                    <a:solidFill>
                      <a:srgbClr val="000000"/>
                    </a:solidFill>
                    <a:latin typeface="+mj-lt"/>
                  </a:rPr>
                  <a:t>2</a:t>
                </a:r>
              </a:p>
            </p:txBody>
          </p:sp>
          <p:sp>
            <p:nvSpPr>
              <p:cNvPr id="39962" name="Rectangle 10"/>
              <p:cNvSpPr>
                <a:spLocks noChangeArrowheads="1"/>
              </p:cNvSpPr>
              <p:nvPr/>
            </p:nvSpPr>
            <p:spPr bwMode="auto">
              <a:xfrm>
                <a:off x="2355" y="1241"/>
                <a:ext cx="887" cy="464"/>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u="sng">
                    <a:solidFill>
                      <a:srgbClr val="000000"/>
                    </a:solidFill>
                    <a:latin typeface="+mj-lt"/>
                  </a:rPr>
                  <a:t>Description</a:t>
                </a:r>
              </a:p>
              <a:p>
                <a:pPr algn="l" eaLnBrk="0" hangingPunct="0"/>
                <a:r>
                  <a:rPr kumimoji="1" lang="en-US" sz="1400">
                    <a:solidFill>
                      <a:srgbClr val="000000"/>
                    </a:solidFill>
                    <a:latin typeface="+mj-lt"/>
                  </a:rPr>
                  <a:t>office supplies</a:t>
                </a:r>
              </a:p>
              <a:p>
                <a:pPr algn="l" eaLnBrk="0" hangingPunct="0"/>
                <a:r>
                  <a:rPr kumimoji="1" lang="en-US" sz="1400">
                    <a:solidFill>
                      <a:srgbClr val="000000"/>
                    </a:solidFill>
                    <a:latin typeface="+mj-lt"/>
                  </a:rPr>
                  <a:t>office supplies</a:t>
                </a:r>
              </a:p>
            </p:txBody>
          </p:sp>
          <p:sp>
            <p:nvSpPr>
              <p:cNvPr id="39963" name="Freeform 11"/>
              <p:cNvSpPr>
                <a:spLocks/>
              </p:cNvSpPr>
              <p:nvPr/>
            </p:nvSpPr>
            <p:spPr bwMode="auto">
              <a:xfrm>
                <a:off x="1059" y="987"/>
                <a:ext cx="3137" cy="749"/>
              </a:xfrm>
              <a:custGeom>
                <a:avLst/>
                <a:gdLst>
                  <a:gd name="T0" fmla="*/ 0 w 4460"/>
                  <a:gd name="T1" fmla="*/ 0 h 863"/>
                  <a:gd name="T2" fmla="*/ 2206 w 4460"/>
                  <a:gd name="T3" fmla="*/ 0 h 863"/>
                  <a:gd name="T4" fmla="*/ 2206 w 4460"/>
                  <a:gd name="T5" fmla="*/ 649 h 863"/>
                  <a:gd name="T6" fmla="*/ 0 w 4460"/>
                  <a:gd name="T7" fmla="*/ 649 h 863"/>
                  <a:gd name="T8" fmla="*/ 0 w 4460"/>
                  <a:gd name="T9" fmla="*/ 0 h 863"/>
                  <a:gd name="T10" fmla="*/ 0 60000 65536"/>
                  <a:gd name="T11" fmla="*/ 0 60000 65536"/>
                  <a:gd name="T12" fmla="*/ 0 60000 65536"/>
                  <a:gd name="T13" fmla="*/ 0 60000 65536"/>
                  <a:gd name="T14" fmla="*/ 0 60000 65536"/>
                  <a:gd name="T15" fmla="*/ 0 w 4460"/>
                  <a:gd name="T16" fmla="*/ 0 h 863"/>
                  <a:gd name="T17" fmla="*/ 4460 w 4460"/>
                  <a:gd name="T18" fmla="*/ 863 h 863"/>
                </a:gdLst>
                <a:ahLst/>
                <a:cxnLst>
                  <a:cxn ang="T10">
                    <a:pos x="T0" y="T1"/>
                  </a:cxn>
                  <a:cxn ang="T11">
                    <a:pos x="T2" y="T3"/>
                  </a:cxn>
                  <a:cxn ang="T12">
                    <a:pos x="T4" y="T5"/>
                  </a:cxn>
                  <a:cxn ang="T13">
                    <a:pos x="T6" y="T7"/>
                  </a:cxn>
                  <a:cxn ang="T14">
                    <a:pos x="T8" y="T9"/>
                  </a:cxn>
                </a:cxnLst>
                <a:rect l="T15" t="T16" r="T17" b="T18"/>
                <a:pathLst>
                  <a:path w="4460" h="863">
                    <a:moveTo>
                      <a:pt x="0" y="0"/>
                    </a:moveTo>
                    <a:lnTo>
                      <a:pt x="4459" y="0"/>
                    </a:lnTo>
                    <a:lnTo>
                      <a:pt x="4459" y="862"/>
                    </a:lnTo>
                    <a:lnTo>
                      <a:pt x="0" y="862"/>
                    </a:lnTo>
                    <a:lnTo>
                      <a:pt x="0" y="0"/>
                    </a:lnTo>
                  </a:path>
                </a:pathLst>
              </a:custGeom>
              <a:noFill/>
              <a:ln w="22225" cap="rnd">
                <a:solidFill>
                  <a:srgbClr val="B2B2B2"/>
                </a:solidFill>
                <a:round/>
                <a:headEnd/>
                <a:tailEnd/>
              </a:ln>
            </p:spPr>
            <p:txBody>
              <a:bodyPr/>
              <a:lstStyle/>
              <a:p>
                <a:endParaRPr lang="en-US">
                  <a:latin typeface="+mj-lt"/>
                </a:endParaRPr>
              </a:p>
            </p:txBody>
          </p:sp>
          <p:sp>
            <p:nvSpPr>
              <p:cNvPr id="39964" name="Rectangle 12"/>
              <p:cNvSpPr>
                <a:spLocks noChangeArrowheads="1"/>
              </p:cNvSpPr>
              <p:nvPr/>
            </p:nvSpPr>
            <p:spPr bwMode="auto">
              <a:xfrm>
                <a:off x="3354" y="1237"/>
                <a:ext cx="559" cy="464"/>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u="sng">
                    <a:solidFill>
                      <a:srgbClr val="000000"/>
                    </a:solidFill>
                    <a:latin typeface="+mj-lt"/>
                  </a:rPr>
                  <a:t>Amount</a:t>
                </a:r>
              </a:p>
              <a:p>
                <a:pPr algn="l" eaLnBrk="0" hangingPunct="0"/>
                <a:r>
                  <a:rPr kumimoji="1" lang="en-US" sz="1400">
                    <a:solidFill>
                      <a:srgbClr val="000000"/>
                    </a:solidFill>
                    <a:latin typeface="+mj-lt"/>
                  </a:rPr>
                  <a:t>1000.00</a:t>
                </a:r>
              </a:p>
              <a:p>
                <a:pPr algn="l" eaLnBrk="0" hangingPunct="0"/>
                <a:r>
                  <a:rPr kumimoji="1" lang="en-US" sz="1400">
                    <a:solidFill>
                      <a:srgbClr val="000000"/>
                    </a:solidFill>
                    <a:latin typeface="+mj-lt"/>
                  </a:rPr>
                  <a:t>-1000.00</a:t>
                </a:r>
              </a:p>
            </p:txBody>
          </p:sp>
        </p:grpSp>
        <p:sp>
          <p:nvSpPr>
            <p:cNvPr id="39940" name="Rectangle 16"/>
            <p:cNvSpPr>
              <a:spLocks noChangeArrowheads="1"/>
            </p:cNvSpPr>
            <p:nvPr/>
          </p:nvSpPr>
          <p:spPr bwMode="auto">
            <a:xfrm>
              <a:off x="4786313" y="5381625"/>
              <a:ext cx="1405835" cy="736099"/>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a:solidFill>
                    <a:srgbClr val="000000"/>
                  </a:solidFill>
                  <a:latin typeface="+mj-lt"/>
                </a:rPr>
                <a:t>Period</a:t>
              </a:r>
              <a:br>
                <a:rPr kumimoji="1" lang="en-US" sz="1400">
                  <a:solidFill>
                    <a:srgbClr val="000000"/>
                  </a:solidFill>
                  <a:latin typeface="+mj-lt"/>
                </a:rPr>
              </a:br>
              <a:r>
                <a:rPr kumimoji="1" lang="en-US" sz="1400" u="sng">
                  <a:solidFill>
                    <a:srgbClr val="000000"/>
                  </a:solidFill>
                  <a:latin typeface="+mj-lt"/>
                </a:rPr>
                <a:t>Activity Debits</a:t>
              </a:r>
            </a:p>
            <a:p>
              <a:pPr algn="l" eaLnBrk="0" hangingPunct="0"/>
              <a:r>
                <a:rPr kumimoji="1" lang="en-US" sz="1400">
                  <a:solidFill>
                    <a:srgbClr val="000000"/>
                  </a:solidFill>
                  <a:latin typeface="+mj-lt"/>
                </a:rPr>
                <a:t>-1000.00</a:t>
              </a:r>
            </a:p>
          </p:txBody>
        </p:sp>
        <p:sp>
          <p:nvSpPr>
            <p:cNvPr id="39941" name="Rectangle 17"/>
            <p:cNvSpPr>
              <a:spLocks noChangeArrowheads="1"/>
            </p:cNvSpPr>
            <p:nvPr/>
          </p:nvSpPr>
          <p:spPr bwMode="auto">
            <a:xfrm>
              <a:off x="2213179" y="5575300"/>
              <a:ext cx="942568" cy="951543"/>
            </a:xfrm>
            <a:prstGeom prst="rect">
              <a:avLst/>
            </a:prstGeom>
            <a:noFill/>
            <a:ln w="12700">
              <a:noFill/>
              <a:miter lim="800000"/>
              <a:headEnd/>
              <a:tailEnd/>
            </a:ln>
          </p:spPr>
          <p:txBody>
            <a:bodyPr wrap="none" lIns="90488" tIns="44450" rIns="90488" bIns="44450">
              <a:spAutoFit/>
            </a:bodyPr>
            <a:lstStyle/>
            <a:p>
              <a:pPr eaLnBrk="0" hangingPunct="0"/>
              <a:r>
                <a:rPr kumimoji="1" lang="en-US" sz="1400" u="sng">
                  <a:solidFill>
                    <a:srgbClr val="000000"/>
                  </a:solidFill>
                  <a:latin typeface="+mj-lt"/>
                </a:rPr>
                <a:t>Account</a:t>
              </a:r>
            </a:p>
            <a:p>
              <a:pPr eaLnBrk="0" hangingPunct="0"/>
              <a:r>
                <a:rPr kumimoji="1" lang="en-US" sz="1400">
                  <a:solidFill>
                    <a:srgbClr val="000000"/>
                  </a:solidFill>
                  <a:latin typeface="+mj-lt"/>
                </a:rPr>
                <a:t>1040</a:t>
              </a:r>
              <a:br>
                <a:rPr kumimoji="1" lang="en-US" sz="1400">
                  <a:solidFill>
                    <a:srgbClr val="000000"/>
                  </a:solidFill>
                  <a:latin typeface="+mj-lt"/>
                </a:rPr>
              </a:br>
              <a:endParaRPr kumimoji="1" lang="en-US" sz="1400">
                <a:solidFill>
                  <a:srgbClr val="000000"/>
                </a:solidFill>
                <a:latin typeface="+mj-lt"/>
              </a:endParaRPr>
            </a:p>
            <a:p>
              <a:pPr eaLnBrk="0" hangingPunct="0"/>
              <a:r>
                <a:rPr kumimoji="1" lang="en-US" sz="1400">
                  <a:solidFill>
                    <a:srgbClr val="000000"/>
                  </a:solidFill>
                  <a:latin typeface="+mj-lt"/>
                </a:rPr>
                <a:t>5100</a:t>
              </a:r>
            </a:p>
          </p:txBody>
        </p:sp>
        <p:sp>
          <p:nvSpPr>
            <p:cNvPr id="39942" name="Rectangle 18"/>
            <p:cNvSpPr>
              <a:spLocks noChangeArrowheads="1"/>
            </p:cNvSpPr>
            <p:nvPr/>
          </p:nvSpPr>
          <p:spPr bwMode="auto">
            <a:xfrm>
              <a:off x="3116263" y="5565775"/>
              <a:ext cx="1944444" cy="951543"/>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u="sng">
                  <a:solidFill>
                    <a:srgbClr val="000000"/>
                  </a:solidFill>
                  <a:latin typeface="+mj-lt"/>
                </a:rPr>
                <a:t>Description</a:t>
              </a:r>
            </a:p>
            <a:p>
              <a:pPr algn="l" eaLnBrk="0" hangingPunct="0"/>
              <a:r>
                <a:rPr kumimoji="1" lang="en-US" sz="1400">
                  <a:solidFill>
                    <a:srgbClr val="000000"/>
                  </a:solidFill>
                  <a:latin typeface="+mj-lt"/>
                </a:rPr>
                <a:t>Cash</a:t>
              </a:r>
            </a:p>
            <a:p>
              <a:pPr algn="l" eaLnBrk="0" hangingPunct="0"/>
              <a:endParaRPr kumimoji="1" lang="en-US" sz="1400">
                <a:solidFill>
                  <a:srgbClr val="000000"/>
                </a:solidFill>
                <a:latin typeface="+mj-lt"/>
              </a:endParaRPr>
            </a:p>
            <a:p>
              <a:pPr algn="l" eaLnBrk="0" hangingPunct="0"/>
              <a:r>
                <a:rPr kumimoji="1" lang="en-US" sz="1400">
                  <a:solidFill>
                    <a:srgbClr val="000000"/>
                  </a:solidFill>
                  <a:latin typeface="+mj-lt"/>
                </a:rPr>
                <a:t>Expensed Purchases</a:t>
              </a:r>
            </a:p>
          </p:txBody>
        </p:sp>
        <p:sp>
          <p:nvSpPr>
            <p:cNvPr id="39943" name="Freeform 19"/>
            <p:cNvSpPr>
              <a:spLocks/>
            </p:cNvSpPr>
            <p:nvPr/>
          </p:nvSpPr>
          <p:spPr bwMode="auto">
            <a:xfrm>
              <a:off x="2263775" y="5078413"/>
              <a:ext cx="5868988" cy="1458912"/>
            </a:xfrm>
            <a:custGeom>
              <a:avLst/>
              <a:gdLst>
                <a:gd name="T0" fmla="*/ 0 w 4029"/>
                <a:gd name="T1" fmla="*/ 0 h 1006"/>
                <a:gd name="T2" fmla="*/ 2147483647 w 4029"/>
                <a:gd name="T3" fmla="*/ 0 h 1006"/>
                <a:gd name="T4" fmla="*/ 2147483647 w 4029"/>
                <a:gd name="T5" fmla="*/ 2113627251 h 1006"/>
                <a:gd name="T6" fmla="*/ 0 w 4029"/>
                <a:gd name="T7" fmla="*/ 2113627251 h 1006"/>
                <a:gd name="T8" fmla="*/ 0 w 4029"/>
                <a:gd name="T9" fmla="*/ 0 h 1006"/>
                <a:gd name="T10" fmla="*/ 0 60000 65536"/>
                <a:gd name="T11" fmla="*/ 0 60000 65536"/>
                <a:gd name="T12" fmla="*/ 0 60000 65536"/>
                <a:gd name="T13" fmla="*/ 0 60000 65536"/>
                <a:gd name="T14" fmla="*/ 0 60000 65536"/>
                <a:gd name="T15" fmla="*/ 0 w 4029"/>
                <a:gd name="T16" fmla="*/ 0 h 1006"/>
                <a:gd name="T17" fmla="*/ 4029 w 4029"/>
                <a:gd name="T18" fmla="*/ 1006 h 1006"/>
              </a:gdLst>
              <a:ahLst/>
              <a:cxnLst>
                <a:cxn ang="T10">
                  <a:pos x="T0" y="T1"/>
                </a:cxn>
                <a:cxn ang="T11">
                  <a:pos x="T2" y="T3"/>
                </a:cxn>
                <a:cxn ang="T12">
                  <a:pos x="T4" y="T5"/>
                </a:cxn>
                <a:cxn ang="T13">
                  <a:pos x="T6" y="T7"/>
                </a:cxn>
                <a:cxn ang="T14">
                  <a:pos x="T8" y="T9"/>
                </a:cxn>
              </a:cxnLst>
              <a:rect l="T15" t="T16" r="T17" b="T18"/>
              <a:pathLst>
                <a:path w="4029" h="1006">
                  <a:moveTo>
                    <a:pt x="0" y="0"/>
                  </a:moveTo>
                  <a:lnTo>
                    <a:pt x="4028" y="0"/>
                  </a:lnTo>
                  <a:lnTo>
                    <a:pt x="4028" y="1005"/>
                  </a:lnTo>
                  <a:lnTo>
                    <a:pt x="0" y="1005"/>
                  </a:lnTo>
                  <a:lnTo>
                    <a:pt x="0" y="0"/>
                  </a:lnTo>
                </a:path>
              </a:pathLst>
            </a:custGeom>
            <a:noFill/>
            <a:ln w="25400" cap="rnd">
              <a:solidFill>
                <a:srgbClr val="3F9325"/>
              </a:solidFill>
              <a:round/>
              <a:headEnd/>
              <a:tailEnd/>
            </a:ln>
          </p:spPr>
          <p:txBody>
            <a:bodyPr/>
            <a:lstStyle/>
            <a:p>
              <a:endParaRPr lang="en-US">
                <a:latin typeface="+mj-lt"/>
              </a:endParaRPr>
            </a:p>
          </p:txBody>
        </p:sp>
        <p:sp>
          <p:nvSpPr>
            <p:cNvPr id="39944" name="Rectangle 20"/>
            <p:cNvSpPr>
              <a:spLocks noChangeArrowheads="1"/>
            </p:cNvSpPr>
            <p:nvPr/>
          </p:nvSpPr>
          <p:spPr bwMode="auto">
            <a:xfrm>
              <a:off x="2330450" y="5130800"/>
              <a:ext cx="3649663" cy="330200"/>
            </a:xfrm>
            <a:prstGeom prst="rect">
              <a:avLst/>
            </a:prstGeom>
            <a:noFill/>
            <a:ln w="12700">
              <a:noFill/>
              <a:miter lim="800000"/>
              <a:headEnd/>
              <a:tailEnd/>
            </a:ln>
          </p:spPr>
          <p:txBody>
            <a:bodyPr lIns="88900" tIns="44450" rIns="88900" bIns="44450" anchor="ctr"/>
            <a:lstStyle/>
            <a:p>
              <a:pPr algn="l" defTabSz="792163" eaLnBrk="0" hangingPunct="0"/>
              <a:r>
                <a:rPr kumimoji="1" lang="en-US" sz="1800" b="1" i="1" dirty="0">
                  <a:solidFill>
                    <a:schemeClr val="tx1">
                      <a:lumMod val="75000"/>
                      <a:lumOff val="25000"/>
                    </a:schemeClr>
                  </a:solidFill>
                  <a:latin typeface="+mj-lt"/>
                </a:rPr>
                <a:t>Account Balance Detail</a:t>
              </a:r>
            </a:p>
          </p:txBody>
        </p:sp>
        <p:sp>
          <p:nvSpPr>
            <p:cNvPr id="39945" name="Rectangle 21"/>
            <p:cNvSpPr>
              <a:spLocks noChangeArrowheads="1"/>
            </p:cNvSpPr>
            <p:nvPr/>
          </p:nvSpPr>
          <p:spPr bwMode="auto">
            <a:xfrm>
              <a:off x="6469063" y="5373688"/>
              <a:ext cx="1474764" cy="1197764"/>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a:solidFill>
                    <a:srgbClr val="000000"/>
                  </a:solidFill>
                  <a:latin typeface="+mj-lt"/>
                </a:rPr>
                <a:t>Period</a:t>
              </a:r>
              <a:br>
                <a:rPr kumimoji="1" lang="en-US" sz="1400">
                  <a:solidFill>
                    <a:srgbClr val="000000"/>
                  </a:solidFill>
                  <a:latin typeface="+mj-lt"/>
                </a:rPr>
              </a:br>
              <a:r>
                <a:rPr kumimoji="1" lang="en-US" sz="1400" u="sng">
                  <a:solidFill>
                    <a:srgbClr val="000000"/>
                  </a:solidFill>
                  <a:latin typeface="+mj-lt"/>
                </a:rPr>
                <a:t>Activity Credits</a:t>
              </a:r>
            </a:p>
            <a:p>
              <a:pPr algn="l" eaLnBrk="0" hangingPunct="0"/>
              <a:endParaRPr kumimoji="1" lang="en-US" sz="1400">
                <a:solidFill>
                  <a:srgbClr val="000000"/>
                </a:solidFill>
                <a:latin typeface="+mj-lt"/>
              </a:endParaRPr>
            </a:p>
            <a:p>
              <a:pPr algn="l" eaLnBrk="0" hangingPunct="0"/>
              <a:endParaRPr kumimoji="1" lang="en-US" sz="1600">
                <a:solidFill>
                  <a:srgbClr val="000000"/>
                </a:solidFill>
                <a:latin typeface="+mj-lt"/>
              </a:endParaRPr>
            </a:p>
            <a:p>
              <a:pPr algn="l" eaLnBrk="0" hangingPunct="0"/>
              <a:r>
                <a:rPr kumimoji="1" lang="en-US" sz="1400">
                  <a:solidFill>
                    <a:srgbClr val="000000"/>
                  </a:solidFill>
                  <a:latin typeface="+mj-lt"/>
                </a:rPr>
                <a:t>-1000.00</a:t>
              </a:r>
            </a:p>
          </p:txBody>
        </p:sp>
        <p:sp>
          <p:nvSpPr>
            <p:cNvPr id="39946" name="Line 22"/>
            <p:cNvSpPr>
              <a:spLocks noChangeShapeType="1"/>
            </p:cNvSpPr>
            <p:nvPr/>
          </p:nvSpPr>
          <p:spPr bwMode="auto">
            <a:xfrm>
              <a:off x="2662238" y="6083300"/>
              <a:ext cx="0" cy="18732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39947" name="Rectangle 23"/>
            <p:cNvSpPr>
              <a:spLocks noChangeArrowheads="1"/>
            </p:cNvSpPr>
            <p:nvPr/>
          </p:nvSpPr>
          <p:spPr bwMode="auto">
            <a:xfrm>
              <a:off x="2709863" y="3756025"/>
              <a:ext cx="1405835" cy="1166986"/>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a:solidFill>
                    <a:srgbClr val="000000"/>
                  </a:solidFill>
                  <a:latin typeface="+mj-lt"/>
                </a:rPr>
                <a:t>Period</a:t>
              </a:r>
              <a:br>
                <a:rPr kumimoji="1" lang="en-US" sz="1400">
                  <a:solidFill>
                    <a:srgbClr val="000000"/>
                  </a:solidFill>
                  <a:latin typeface="+mj-lt"/>
                </a:rPr>
              </a:br>
              <a:r>
                <a:rPr kumimoji="1" lang="en-US" sz="1400" u="sng">
                  <a:solidFill>
                    <a:srgbClr val="000000"/>
                  </a:solidFill>
                  <a:latin typeface="+mj-lt"/>
                </a:rPr>
                <a:t>Activity Debits</a:t>
              </a:r>
            </a:p>
            <a:p>
              <a:pPr algn="l" eaLnBrk="0" hangingPunct="0"/>
              <a:endParaRPr kumimoji="1" lang="en-US" sz="1400">
                <a:solidFill>
                  <a:srgbClr val="000000"/>
                </a:solidFill>
                <a:latin typeface="+mj-lt"/>
              </a:endParaRPr>
            </a:p>
            <a:p>
              <a:pPr algn="l" eaLnBrk="0" hangingPunct="0"/>
              <a:endParaRPr kumimoji="1" lang="en-US" sz="1400">
                <a:solidFill>
                  <a:srgbClr val="000000"/>
                </a:solidFill>
                <a:latin typeface="+mj-lt"/>
              </a:endParaRPr>
            </a:p>
            <a:p>
              <a:pPr algn="l" eaLnBrk="0" hangingPunct="0"/>
              <a:r>
                <a:rPr kumimoji="1" lang="en-US" sz="1400">
                  <a:solidFill>
                    <a:srgbClr val="000000"/>
                  </a:solidFill>
                  <a:latin typeface="+mj-lt"/>
                </a:rPr>
                <a:t>1000.00</a:t>
              </a:r>
            </a:p>
          </p:txBody>
        </p:sp>
        <p:sp>
          <p:nvSpPr>
            <p:cNvPr id="39948" name="Rectangle 24"/>
            <p:cNvSpPr>
              <a:spLocks noChangeArrowheads="1"/>
            </p:cNvSpPr>
            <p:nvPr/>
          </p:nvSpPr>
          <p:spPr bwMode="auto">
            <a:xfrm>
              <a:off x="120650" y="3987800"/>
              <a:ext cx="942567" cy="951543"/>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u="sng">
                  <a:solidFill>
                    <a:srgbClr val="000000"/>
                  </a:solidFill>
                  <a:latin typeface="+mj-lt"/>
                </a:rPr>
                <a:t>Account</a:t>
              </a:r>
            </a:p>
            <a:p>
              <a:pPr algn="l" eaLnBrk="0" hangingPunct="0"/>
              <a:r>
                <a:rPr kumimoji="1" lang="en-US" sz="1400">
                  <a:solidFill>
                    <a:srgbClr val="000000"/>
                  </a:solidFill>
                  <a:latin typeface="+mj-lt"/>
                </a:rPr>
                <a:t>1040</a:t>
              </a:r>
              <a:br>
                <a:rPr kumimoji="1" lang="en-US" sz="1400">
                  <a:solidFill>
                    <a:srgbClr val="000000"/>
                  </a:solidFill>
                  <a:latin typeface="+mj-lt"/>
                </a:rPr>
              </a:br>
              <a:endParaRPr kumimoji="1" lang="en-US" sz="1400">
                <a:solidFill>
                  <a:srgbClr val="000000"/>
                </a:solidFill>
                <a:latin typeface="+mj-lt"/>
              </a:endParaRPr>
            </a:p>
            <a:p>
              <a:pPr algn="l" eaLnBrk="0" hangingPunct="0"/>
              <a:r>
                <a:rPr kumimoji="1" lang="en-US" sz="1400">
                  <a:solidFill>
                    <a:srgbClr val="000000"/>
                  </a:solidFill>
                  <a:latin typeface="+mj-lt"/>
                </a:rPr>
                <a:t>5100</a:t>
              </a:r>
            </a:p>
          </p:txBody>
        </p:sp>
        <p:sp>
          <p:nvSpPr>
            <p:cNvPr id="39949" name="Rectangle 25"/>
            <p:cNvSpPr>
              <a:spLocks noChangeArrowheads="1"/>
            </p:cNvSpPr>
            <p:nvPr/>
          </p:nvSpPr>
          <p:spPr bwMode="auto">
            <a:xfrm>
              <a:off x="938213" y="3987800"/>
              <a:ext cx="1944444" cy="951543"/>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u="sng">
                  <a:solidFill>
                    <a:srgbClr val="000000"/>
                  </a:solidFill>
                  <a:latin typeface="+mj-lt"/>
                </a:rPr>
                <a:t>Description</a:t>
              </a:r>
            </a:p>
            <a:p>
              <a:pPr algn="l" eaLnBrk="0" hangingPunct="0"/>
              <a:r>
                <a:rPr kumimoji="1" lang="en-US" sz="1400">
                  <a:solidFill>
                    <a:srgbClr val="000000"/>
                  </a:solidFill>
                  <a:latin typeface="+mj-lt"/>
                </a:rPr>
                <a:t>Cash</a:t>
              </a:r>
            </a:p>
            <a:p>
              <a:pPr algn="l" eaLnBrk="0" hangingPunct="0"/>
              <a:endParaRPr kumimoji="1" lang="en-US" sz="1400">
                <a:solidFill>
                  <a:srgbClr val="000000"/>
                </a:solidFill>
                <a:latin typeface="+mj-lt"/>
              </a:endParaRPr>
            </a:p>
            <a:p>
              <a:pPr algn="l" eaLnBrk="0" hangingPunct="0"/>
              <a:r>
                <a:rPr kumimoji="1" lang="en-US" sz="1400">
                  <a:solidFill>
                    <a:srgbClr val="000000"/>
                  </a:solidFill>
                  <a:latin typeface="+mj-lt"/>
                </a:rPr>
                <a:t>Expensed Purchases</a:t>
              </a:r>
            </a:p>
          </p:txBody>
        </p:sp>
        <p:sp>
          <p:nvSpPr>
            <p:cNvPr id="39950" name="Freeform 26"/>
            <p:cNvSpPr>
              <a:spLocks/>
            </p:cNvSpPr>
            <p:nvPr/>
          </p:nvSpPr>
          <p:spPr bwMode="auto">
            <a:xfrm>
              <a:off x="147638" y="3430588"/>
              <a:ext cx="5516562" cy="1519237"/>
            </a:xfrm>
            <a:custGeom>
              <a:avLst/>
              <a:gdLst>
                <a:gd name="T0" fmla="*/ 0 w 4029"/>
                <a:gd name="T1" fmla="*/ 0 h 1006"/>
                <a:gd name="T2" fmla="*/ 2147483647 w 4029"/>
                <a:gd name="T3" fmla="*/ 0 h 1006"/>
                <a:gd name="T4" fmla="*/ 2147483647 w 4029"/>
                <a:gd name="T5" fmla="*/ 2147483647 h 1006"/>
                <a:gd name="T6" fmla="*/ 0 w 4029"/>
                <a:gd name="T7" fmla="*/ 2147483647 h 1006"/>
                <a:gd name="T8" fmla="*/ 0 w 4029"/>
                <a:gd name="T9" fmla="*/ 0 h 1006"/>
                <a:gd name="T10" fmla="*/ 0 60000 65536"/>
                <a:gd name="T11" fmla="*/ 0 60000 65536"/>
                <a:gd name="T12" fmla="*/ 0 60000 65536"/>
                <a:gd name="T13" fmla="*/ 0 60000 65536"/>
                <a:gd name="T14" fmla="*/ 0 60000 65536"/>
                <a:gd name="T15" fmla="*/ 0 w 4029"/>
                <a:gd name="T16" fmla="*/ 0 h 1006"/>
                <a:gd name="T17" fmla="*/ 4029 w 4029"/>
                <a:gd name="T18" fmla="*/ 1006 h 1006"/>
              </a:gdLst>
              <a:ahLst/>
              <a:cxnLst>
                <a:cxn ang="T10">
                  <a:pos x="T0" y="T1"/>
                </a:cxn>
                <a:cxn ang="T11">
                  <a:pos x="T2" y="T3"/>
                </a:cxn>
                <a:cxn ang="T12">
                  <a:pos x="T4" y="T5"/>
                </a:cxn>
                <a:cxn ang="T13">
                  <a:pos x="T6" y="T7"/>
                </a:cxn>
                <a:cxn ang="T14">
                  <a:pos x="T8" y="T9"/>
                </a:cxn>
              </a:cxnLst>
              <a:rect l="T15" t="T16" r="T17" b="T18"/>
              <a:pathLst>
                <a:path w="4029" h="1006">
                  <a:moveTo>
                    <a:pt x="0" y="0"/>
                  </a:moveTo>
                  <a:lnTo>
                    <a:pt x="4028" y="0"/>
                  </a:lnTo>
                  <a:lnTo>
                    <a:pt x="4028" y="1005"/>
                  </a:lnTo>
                  <a:lnTo>
                    <a:pt x="0" y="1005"/>
                  </a:lnTo>
                  <a:lnTo>
                    <a:pt x="0" y="0"/>
                  </a:lnTo>
                </a:path>
              </a:pathLst>
            </a:custGeom>
            <a:noFill/>
            <a:ln w="22225" cap="rnd">
              <a:solidFill>
                <a:schemeClr val="accent1"/>
              </a:solidFill>
              <a:round/>
              <a:headEnd/>
              <a:tailEnd/>
            </a:ln>
          </p:spPr>
          <p:txBody>
            <a:bodyPr/>
            <a:lstStyle/>
            <a:p>
              <a:endParaRPr lang="en-US">
                <a:latin typeface="+mj-lt"/>
              </a:endParaRPr>
            </a:p>
          </p:txBody>
        </p:sp>
        <p:sp>
          <p:nvSpPr>
            <p:cNvPr id="39951" name="Rectangle 27"/>
            <p:cNvSpPr>
              <a:spLocks noChangeArrowheads="1"/>
            </p:cNvSpPr>
            <p:nvPr/>
          </p:nvSpPr>
          <p:spPr bwMode="auto">
            <a:xfrm>
              <a:off x="201613" y="3532188"/>
              <a:ext cx="3803650" cy="331787"/>
            </a:xfrm>
            <a:prstGeom prst="rect">
              <a:avLst/>
            </a:prstGeom>
            <a:noFill/>
            <a:ln w="12700">
              <a:noFill/>
              <a:miter lim="800000"/>
              <a:headEnd/>
              <a:tailEnd/>
            </a:ln>
          </p:spPr>
          <p:txBody>
            <a:bodyPr lIns="88900" tIns="44450" rIns="88900" bIns="44450" anchor="ctr"/>
            <a:lstStyle/>
            <a:p>
              <a:pPr algn="l" defTabSz="792163" eaLnBrk="0" hangingPunct="0"/>
              <a:r>
                <a:rPr kumimoji="1" lang="en-US" sz="1800" b="1" i="1" dirty="0">
                  <a:solidFill>
                    <a:schemeClr val="tx1">
                      <a:lumMod val="75000"/>
                      <a:lumOff val="25000"/>
                    </a:schemeClr>
                  </a:solidFill>
                  <a:latin typeface="+mj-lt"/>
                </a:rPr>
                <a:t>Account Balance Detail</a:t>
              </a:r>
            </a:p>
          </p:txBody>
        </p:sp>
        <p:sp>
          <p:nvSpPr>
            <p:cNvPr id="39952" name="Rectangle 28"/>
            <p:cNvSpPr>
              <a:spLocks noChangeArrowheads="1"/>
            </p:cNvSpPr>
            <p:nvPr/>
          </p:nvSpPr>
          <p:spPr bwMode="auto">
            <a:xfrm>
              <a:off x="4232275" y="3735388"/>
              <a:ext cx="1474764" cy="736099"/>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a:solidFill>
                    <a:srgbClr val="000000"/>
                  </a:solidFill>
                  <a:latin typeface="+mj-lt"/>
                </a:rPr>
                <a:t>Period</a:t>
              </a:r>
              <a:r>
                <a:rPr kumimoji="1" lang="en-US" sz="1400" u="sng">
                  <a:solidFill>
                    <a:srgbClr val="000000"/>
                  </a:solidFill>
                  <a:latin typeface="+mj-lt"/>
                </a:rPr>
                <a:t/>
              </a:r>
              <a:br>
                <a:rPr kumimoji="1" lang="en-US" sz="1400" u="sng">
                  <a:solidFill>
                    <a:srgbClr val="000000"/>
                  </a:solidFill>
                  <a:latin typeface="+mj-lt"/>
                </a:rPr>
              </a:br>
              <a:r>
                <a:rPr kumimoji="1" lang="en-US" sz="1400" u="sng">
                  <a:solidFill>
                    <a:srgbClr val="000000"/>
                  </a:solidFill>
                  <a:latin typeface="+mj-lt"/>
                </a:rPr>
                <a:t>Activity Credits</a:t>
              </a:r>
            </a:p>
            <a:p>
              <a:pPr algn="l" eaLnBrk="0" hangingPunct="0"/>
              <a:r>
                <a:rPr kumimoji="1" lang="en-US" sz="1400">
                  <a:solidFill>
                    <a:srgbClr val="000000"/>
                  </a:solidFill>
                  <a:latin typeface="+mj-lt"/>
                </a:rPr>
                <a:t>1000.00</a:t>
              </a:r>
            </a:p>
          </p:txBody>
        </p:sp>
        <p:sp>
          <p:nvSpPr>
            <p:cNvPr id="39953" name="Line 29"/>
            <p:cNvSpPr>
              <a:spLocks noChangeShapeType="1"/>
            </p:cNvSpPr>
            <p:nvPr/>
          </p:nvSpPr>
          <p:spPr bwMode="auto">
            <a:xfrm>
              <a:off x="442913" y="4495800"/>
              <a:ext cx="1587" cy="185738"/>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39954" name="Line 31"/>
            <p:cNvSpPr>
              <a:spLocks noChangeShapeType="1"/>
            </p:cNvSpPr>
            <p:nvPr/>
          </p:nvSpPr>
          <p:spPr bwMode="auto">
            <a:xfrm flipH="1">
              <a:off x="1858963" y="2865438"/>
              <a:ext cx="955675" cy="568325"/>
            </a:xfrm>
            <a:prstGeom prst="line">
              <a:avLst/>
            </a:prstGeom>
            <a:noFill/>
            <a:ln w="34925">
              <a:solidFill>
                <a:schemeClr val="accent1"/>
              </a:solidFill>
              <a:round/>
              <a:headEnd/>
              <a:tailEnd type="triangle" w="med" len="med"/>
            </a:ln>
          </p:spPr>
          <p:txBody>
            <a:bodyPr lIns="228600" tIns="228600" rIns="228600" bIns="228600" anchor="ctr"/>
            <a:lstStyle/>
            <a:p>
              <a:endParaRPr lang="en-US">
                <a:latin typeface="+mj-lt"/>
              </a:endParaRPr>
            </a:p>
          </p:txBody>
        </p:sp>
        <p:sp>
          <p:nvSpPr>
            <p:cNvPr id="39955" name="Rectangle 57"/>
            <p:cNvSpPr>
              <a:spLocks noChangeArrowheads="1"/>
            </p:cNvSpPr>
            <p:nvPr/>
          </p:nvSpPr>
          <p:spPr bwMode="auto">
            <a:xfrm>
              <a:off x="242888" y="2919413"/>
              <a:ext cx="2049462" cy="459100"/>
            </a:xfrm>
            <a:prstGeom prst="rect">
              <a:avLst/>
            </a:prstGeom>
            <a:noFill/>
            <a:ln w="12700">
              <a:noFill/>
              <a:miter lim="800000"/>
              <a:headEnd/>
              <a:tailEnd/>
            </a:ln>
          </p:spPr>
          <p:txBody>
            <a:bodyPr lIns="90488" tIns="44450" rIns="90488" bIns="44450">
              <a:spAutoFit/>
            </a:bodyPr>
            <a:lstStyle/>
            <a:p>
              <a:pPr eaLnBrk="0" hangingPunct="0"/>
              <a:r>
                <a:rPr kumimoji="1" lang="en-US" sz="1200">
                  <a:latin typeface="+mj-lt"/>
                </a:rPr>
                <a:t>Posted as a regular transaction</a:t>
              </a:r>
            </a:p>
          </p:txBody>
        </p:sp>
        <p:sp>
          <p:nvSpPr>
            <p:cNvPr id="39956" name="Line 58"/>
            <p:cNvSpPr>
              <a:spLocks noChangeShapeType="1"/>
            </p:cNvSpPr>
            <p:nvPr/>
          </p:nvSpPr>
          <p:spPr bwMode="auto">
            <a:xfrm>
              <a:off x="5638800" y="2895600"/>
              <a:ext cx="1473200" cy="2174875"/>
            </a:xfrm>
            <a:prstGeom prst="line">
              <a:avLst/>
            </a:prstGeom>
            <a:noFill/>
            <a:ln w="31750">
              <a:solidFill>
                <a:srgbClr val="3F9325"/>
              </a:solidFill>
              <a:round/>
              <a:headEnd/>
              <a:tailEnd type="triangle" w="med" len="med"/>
            </a:ln>
          </p:spPr>
          <p:txBody>
            <a:bodyPr lIns="228600" tIns="228600" rIns="228600" bIns="228600" anchor="ctr"/>
            <a:lstStyle/>
            <a:p>
              <a:endParaRPr lang="en-US">
                <a:latin typeface="+mj-lt"/>
              </a:endParaRPr>
            </a:p>
          </p:txBody>
        </p:sp>
        <p:sp>
          <p:nvSpPr>
            <p:cNvPr id="39957" name="Rectangle 59"/>
            <p:cNvSpPr>
              <a:spLocks noChangeArrowheads="1"/>
            </p:cNvSpPr>
            <p:nvPr/>
          </p:nvSpPr>
          <p:spPr bwMode="auto">
            <a:xfrm>
              <a:off x="6394450" y="4027488"/>
              <a:ext cx="2049463" cy="459100"/>
            </a:xfrm>
            <a:prstGeom prst="rect">
              <a:avLst/>
            </a:prstGeom>
            <a:noFill/>
            <a:ln w="12700">
              <a:noFill/>
              <a:miter lim="800000"/>
              <a:headEnd/>
              <a:tailEnd/>
            </a:ln>
          </p:spPr>
          <p:txBody>
            <a:bodyPr lIns="90488" tIns="44450" rIns="90488" bIns="44450">
              <a:spAutoFit/>
            </a:bodyPr>
            <a:lstStyle/>
            <a:p>
              <a:pPr eaLnBrk="0" hangingPunct="0"/>
              <a:r>
                <a:rPr kumimoji="1" lang="en-US" sz="1200">
                  <a:latin typeface="+mj-lt"/>
                </a:rPr>
                <a:t>Posted as a COA transaction</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1633538" y="2630488"/>
            <a:ext cx="5848350" cy="881062"/>
          </a:xfrm>
          <a:prstGeom prst="rect">
            <a:avLst/>
          </a:prstGeom>
          <a:noFill/>
          <a:ln w="9525">
            <a:noFill/>
            <a:miter lim="800000"/>
            <a:headEnd/>
            <a:tailEnd/>
          </a:ln>
        </p:spPr>
        <p:txBody>
          <a:bodyPr lIns="91432" tIns="45716" rIns="91432" bIns="45716" anchor="b"/>
          <a:lstStyle/>
          <a:p>
            <a:pPr algn="l">
              <a:lnSpc>
                <a:spcPct val="90000"/>
              </a:lnSpc>
            </a:pPr>
            <a:r>
              <a:rPr lang="en-US" sz="4400" b="1">
                <a:solidFill>
                  <a:srgbClr val="5A87C6"/>
                </a:solidFill>
              </a:rPr>
              <a:t>Processing Exercise</a:t>
            </a:r>
          </a:p>
        </p:txBody>
      </p:sp>
      <p:sp>
        <p:nvSpPr>
          <p:cNvPr id="40963" name="Footer Placeholder 2"/>
          <p:cNvSpPr>
            <a:spLocks noGrp="1"/>
          </p:cNvSpPr>
          <p:nvPr>
            <p:ph type="ftr" sz="quarter" idx="10"/>
          </p:nvPr>
        </p:nvSpPr>
        <p:spPr>
          <a:noFill/>
        </p:spPr>
        <p:txBody>
          <a:bodyPr/>
          <a:lstStyle/>
          <a:p>
            <a:pPr defTabSz="865188"/>
            <a:r>
              <a:rPr lang="en-US"/>
              <a:t>GL-PR-380</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r>
              <a:rPr lang="en-US" dirty="0" smtClean="0"/>
              <a:t>Daybook Reports</a:t>
            </a:r>
          </a:p>
          <a:p>
            <a:r>
              <a:rPr lang="en-US" dirty="0" smtClean="0"/>
              <a:t>Correct Posted Transactions</a:t>
            </a:r>
          </a:p>
          <a:p>
            <a:r>
              <a:rPr lang="en-US" b="1" dirty="0" smtClean="0"/>
              <a:t>GL Reports and Inquiries</a:t>
            </a:r>
          </a:p>
          <a:p>
            <a:r>
              <a:rPr lang="en-US" dirty="0" smtClean="0"/>
              <a:t>Close the GL</a:t>
            </a:r>
          </a:p>
          <a:p>
            <a:endParaRPr lang="en-US" dirty="0"/>
          </a:p>
        </p:txBody>
      </p:sp>
      <p:sp>
        <p:nvSpPr>
          <p:cNvPr id="413702"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41990" name="Footer Placeholder 5"/>
          <p:cNvSpPr>
            <a:spLocks noGrp="1"/>
          </p:cNvSpPr>
          <p:nvPr>
            <p:ph type="ftr" sz="quarter" idx="10"/>
          </p:nvPr>
        </p:nvSpPr>
        <p:spPr>
          <a:noFill/>
        </p:spPr>
        <p:txBody>
          <a:bodyPr/>
          <a:lstStyle/>
          <a:p>
            <a:pPr defTabSz="865188"/>
            <a:r>
              <a:rPr lang="en-US"/>
              <a:t>GL-PR-390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468016" y="1175206"/>
            <a:ext cx="8196262" cy="4662487"/>
            <a:chOff x="255588" y="1747838"/>
            <a:chExt cx="8196262" cy="4662487"/>
          </a:xfrm>
        </p:grpSpPr>
        <p:sp>
          <p:nvSpPr>
            <p:cNvPr id="6147" name="AutoShape 5"/>
            <p:cNvSpPr>
              <a:spLocks noChangeArrowheads="1"/>
            </p:cNvSpPr>
            <p:nvPr/>
          </p:nvSpPr>
          <p:spPr bwMode="auto">
            <a:xfrm>
              <a:off x="346075" y="2935288"/>
              <a:ext cx="1778000" cy="569912"/>
            </a:xfrm>
            <a:prstGeom prst="roundRect">
              <a:avLst>
                <a:gd name="adj" fmla="val 16667"/>
              </a:avLst>
            </a:prstGeom>
            <a:solidFill>
              <a:srgbClr val="BFD5CF"/>
            </a:solidFill>
            <a:ln w="12700" algn="ctr">
              <a:solidFill>
                <a:schemeClr val="tx1"/>
              </a:solidFill>
              <a:round/>
              <a:headEnd/>
              <a:tailEnd/>
            </a:ln>
          </p:spPr>
          <p:txBody>
            <a:bodyPr wrap="none" tIns="91440" bIns="91440" anchor="ctr"/>
            <a:lstStyle/>
            <a:p>
              <a:endParaRPr lang="en-US">
                <a:latin typeface="+mj-lt"/>
              </a:endParaRPr>
            </a:p>
          </p:txBody>
        </p:sp>
        <p:sp>
          <p:nvSpPr>
            <p:cNvPr id="6148" name="AutoShape 6"/>
            <p:cNvSpPr>
              <a:spLocks noChangeArrowheads="1"/>
            </p:cNvSpPr>
            <p:nvPr/>
          </p:nvSpPr>
          <p:spPr bwMode="auto">
            <a:xfrm>
              <a:off x="346075" y="3830638"/>
              <a:ext cx="1778000" cy="569912"/>
            </a:xfrm>
            <a:prstGeom prst="roundRect">
              <a:avLst>
                <a:gd name="adj" fmla="val 16667"/>
              </a:avLst>
            </a:prstGeom>
            <a:solidFill>
              <a:srgbClr val="BFD5CF"/>
            </a:solidFill>
            <a:ln w="12700" algn="ctr">
              <a:solidFill>
                <a:schemeClr val="tx1"/>
              </a:solidFill>
              <a:round/>
              <a:headEnd/>
              <a:tailEnd/>
            </a:ln>
          </p:spPr>
          <p:txBody>
            <a:bodyPr wrap="none" tIns="91440" bIns="91440" anchor="ctr"/>
            <a:lstStyle/>
            <a:p>
              <a:endParaRPr lang="en-US">
                <a:latin typeface="+mj-lt"/>
              </a:endParaRPr>
            </a:p>
          </p:txBody>
        </p:sp>
        <p:sp>
          <p:nvSpPr>
            <p:cNvPr id="6149" name="AutoShape 7"/>
            <p:cNvSpPr>
              <a:spLocks noChangeArrowheads="1"/>
            </p:cNvSpPr>
            <p:nvPr/>
          </p:nvSpPr>
          <p:spPr bwMode="auto">
            <a:xfrm>
              <a:off x="346075" y="4732338"/>
              <a:ext cx="1798638" cy="569912"/>
            </a:xfrm>
            <a:prstGeom prst="roundRect">
              <a:avLst>
                <a:gd name="adj" fmla="val 16667"/>
              </a:avLst>
            </a:prstGeom>
            <a:solidFill>
              <a:srgbClr val="BFD5CF"/>
            </a:solidFill>
            <a:ln w="12700" algn="ctr">
              <a:solidFill>
                <a:schemeClr val="tx1"/>
              </a:solidFill>
              <a:round/>
              <a:headEnd/>
              <a:tailEnd/>
            </a:ln>
          </p:spPr>
          <p:txBody>
            <a:bodyPr wrap="none" tIns="91440" bIns="91440" anchor="ctr"/>
            <a:lstStyle/>
            <a:p>
              <a:endParaRPr lang="en-US">
                <a:latin typeface="+mj-lt"/>
              </a:endParaRPr>
            </a:p>
          </p:txBody>
        </p:sp>
        <p:sp>
          <p:nvSpPr>
            <p:cNvPr id="6150" name="AutoShape 9"/>
            <p:cNvSpPr>
              <a:spLocks noChangeArrowheads="1"/>
            </p:cNvSpPr>
            <p:nvPr/>
          </p:nvSpPr>
          <p:spPr bwMode="auto">
            <a:xfrm>
              <a:off x="6492875" y="2935288"/>
              <a:ext cx="1778000" cy="569912"/>
            </a:xfrm>
            <a:prstGeom prst="roundRect">
              <a:avLst>
                <a:gd name="adj" fmla="val 16667"/>
              </a:avLst>
            </a:prstGeom>
            <a:solidFill>
              <a:srgbClr val="CCB5E7"/>
            </a:solidFill>
            <a:ln w="12700" algn="ctr">
              <a:solidFill>
                <a:schemeClr val="tx1"/>
              </a:solidFill>
              <a:round/>
              <a:headEnd/>
              <a:tailEnd/>
            </a:ln>
          </p:spPr>
          <p:txBody>
            <a:bodyPr wrap="none" tIns="91440" bIns="91440" anchor="ctr"/>
            <a:lstStyle/>
            <a:p>
              <a:endParaRPr lang="en-US">
                <a:latin typeface="+mj-lt"/>
              </a:endParaRPr>
            </a:p>
          </p:txBody>
        </p:sp>
        <p:sp>
          <p:nvSpPr>
            <p:cNvPr id="6151" name="AutoShape 10"/>
            <p:cNvSpPr>
              <a:spLocks noChangeArrowheads="1"/>
            </p:cNvSpPr>
            <p:nvPr/>
          </p:nvSpPr>
          <p:spPr bwMode="auto">
            <a:xfrm>
              <a:off x="6492875" y="3830638"/>
              <a:ext cx="1778000" cy="569912"/>
            </a:xfrm>
            <a:prstGeom prst="roundRect">
              <a:avLst>
                <a:gd name="adj" fmla="val 16667"/>
              </a:avLst>
            </a:prstGeom>
            <a:solidFill>
              <a:srgbClr val="CCB5E7"/>
            </a:solidFill>
            <a:ln w="12700" algn="ctr">
              <a:solidFill>
                <a:schemeClr val="tx1"/>
              </a:solidFill>
              <a:round/>
              <a:headEnd/>
              <a:tailEnd/>
            </a:ln>
          </p:spPr>
          <p:txBody>
            <a:bodyPr wrap="none" tIns="91440" bIns="91440" anchor="ctr"/>
            <a:lstStyle/>
            <a:p>
              <a:endParaRPr lang="en-US">
                <a:latin typeface="+mj-lt"/>
              </a:endParaRPr>
            </a:p>
          </p:txBody>
        </p:sp>
        <p:sp>
          <p:nvSpPr>
            <p:cNvPr id="6152" name="AutoShape 11"/>
            <p:cNvSpPr>
              <a:spLocks noChangeArrowheads="1"/>
            </p:cNvSpPr>
            <p:nvPr/>
          </p:nvSpPr>
          <p:spPr bwMode="auto">
            <a:xfrm>
              <a:off x="6492875" y="4732338"/>
              <a:ext cx="1798638" cy="569912"/>
            </a:xfrm>
            <a:prstGeom prst="roundRect">
              <a:avLst>
                <a:gd name="adj" fmla="val 16667"/>
              </a:avLst>
            </a:prstGeom>
            <a:solidFill>
              <a:srgbClr val="CCB5E7"/>
            </a:solidFill>
            <a:ln w="12700" algn="ctr">
              <a:solidFill>
                <a:schemeClr val="tx1"/>
              </a:solidFill>
              <a:round/>
              <a:headEnd/>
              <a:tailEnd/>
            </a:ln>
          </p:spPr>
          <p:txBody>
            <a:bodyPr wrap="none" tIns="91440" bIns="91440" anchor="ctr"/>
            <a:lstStyle/>
            <a:p>
              <a:endParaRPr lang="en-US">
                <a:latin typeface="+mj-lt"/>
              </a:endParaRPr>
            </a:p>
          </p:txBody>
        </p:sp>
        <p:grpSp>
          <p:nvGrpSpPr>
            <p:cNvPr id="6153" name="Group 12"/>
            <p:cNvGrpSpPr>
              <a:grpSpLocks/>
            </p:cNvGrpSpPr>
            <p:nvPr/>
          </p:nvGrpSpPr>
          <p:grpSpPr bwMode="auto">
            <a:xfrm>
              <a:off x="3138488" y="3595688"/>
              <a:ext cx="2468562" cy="1177925"/>
              <a:chOff x="1977" y="2265"/>
              <a:chExt cx="1555" cy="742"/>
            </a:xfrm>
          </p:grpSpPr>
          <p:sp>
            <p:nvSpPr>
              <p:cNvPr id="6191" name="Oval 13"/>
              <p:cNvSpPr>
                <a:spLocks noChangeArrowheads="1"/>
              </p:cNvSpPr>
              <p:nvPr/>
            </p:nvSpPr>
            <p:spPr bwMode="auto">
              <a:xfrm>
                <a:off x="1977" y="2265"/>
                <a:ext cx="1555" cy="742"/>
              </a:xfrm>
              <a:prstGeom prst="ellipse">
                <a:avLst/>
              </a:prstGeom>
              <a:solidFill>
                <a:srgbClr val="EBDBAD"/>
              </a:solidFill>
              <a:ln w="19050" algn="ctr">
                <a:solidFill>
                  <a:schemeClr val="tx1"/>
                </a:solidFill>
                <a:round/>
                <a:headEnd/>
                <a:tailEnd/>
              </a:ln>
            </p:spPr>
            <p:txBody>
              <a:bodyPr wrap="none" tIns="91440" bIns="91440" anchor="ctr"/>
              <a:lstStyle/>
              <a:p>
                <a:endParaRPr lang="en-US">
                  <a:latin typeface="+mj-lt"/>
                </a:endParaRPr>
              </a:p>
            </p:txBody>
          </p:sp>
          <p:sp>
            <p:nvSpPr>
              <p:cNvPr id="6192" name="Text Box 14"/>
              <p:cNvSpPr txBox="1">
                <a:spLocks noChangeArrowheads="1"/>
              </p:cNvSpPr>
              <p:nvPr/>
            </p:nvSpPr>
            <p:spPr bwMode="auto">
              <a:xfrm>
                <a:off x="2170" y="2387"/>
                <a:ext cx="1177" cy="538"/>
              </a:xfrm>
              <a:prstGeom prst="rect">
                <a:avLst/>
              </a:prstGeom>
              <a:noFill/>
              <a:ln w="19050" algn="ctr">
                <a:noFill/>
                <a:miter lim="800000"/>
                <a:headEnd/>
                <a:tailEnd/>
              </a:ln>
            </p:spPr>
            <p:txBody>
              <a:bodyPr tIns="91440" bIns="91440">
                <a:spAutoFit/>
              </a:bodyPr>
              <a:lstStyle/>
              <a:p>
                <a:pPr>
                  <a:spcBef>
                    <a:spcPct val="50000"/>
                  </a:spcBef>
                </a:pPr>
                <a:r>
                  <a:rPr lang="en-US" sz="2200">
                    <a:latin typeface="+mj-lt"/>
                  </a:rPr>
                  <a:t>General Ledger</a:t>
                </a:r>
              </a:p>
            </p:txBody>
          </p:sp>
        </p:grpSp>
        <p:grpSp>
          <p:nvGrpSpPr>
            <p:cNvPr id="6154" name="Group 15"/>
            <p:cNvGrpSpPr>
              <a:grpSpLocks/>
            </p:cNvGrpSpPr>
            <p:nvPr/>
          </p:nvGrpSpPr>
          <p:grpSpPr bwMode="auto">
            <a:xfrm>
              <a:off x="3403600" y="5649913"/>
              <a:ext cx="1954213" cy="760412"/>
              <a:chOff x="2125" y="3559"/>
              <a:chExt cx="1231" cy="479"/>
            </a:xfrm>
          </p:grpSpPr>
          <p:sp>
            <p:nvSpPr>
              <p:cNvPr id="6189" name="Oval 16"/>
              <p:cNvSpPr>
                <a:spLocks noChangeArrowheads="1"/>
              </p:cNvSpPr>
              <p:nvPr/>
            </p:nvSpPr>
            <p:spPr bwMode="auto">
              <a:xfrm>
                <a:off x="2125" y="3559"/>
                <a:ext cx="1231" cy="479"/>
              </a:xfrm>
              <a:prstGeom prst="ellipse">
                <a:avLst/>
              </a:prstGeom>
              <a:solidFill>
                <a:srgbClr val="E0B19C"/>
              </a:solidFill>
              <a:ln w="12700" algn="ctr">
                <a:solidFill>
                  <a:schemeClr val="tx1"/>
                </a:solidFill>
                <a:round/>
                <a:headEnd/>
                <a:tailEnd/>
              </a:ln>
            </p:spPr>
            <p:txBody>
              <a:bodyPr wrap="none" tIns="91440" bIns="91440" anchor="ctr"/>
              <a:lstStyle/>
              <a:p>
                <a:endParaRPr lang="en-US">
                  <a:latin typeface="+mj-lt"/>
                </a:endParaRPr>
              </a:p>
            </p:txBody>
          </p:sp>
          <p:sp>
            <p:nvSpPr>
              <p:cNvPr id="6190" name="Text Box 17"/>
              <p:cNvSpPr txBox="1">
                <a:spLocks noChangeArrowheads="1"/>
              </p:cNvSpPr>
              <p:nvPr/>
            </p:nvSpPr>
            <p:spPr bwMode="auto">
              <a:xfrm>
                <a:off x="2208" y="3597"/>
                <a:ext cx="1082" cy="404"/>
              </a:xfrm>
              <a:prstGeom prst="rect">
                <a:avLst/>
              </a:prstGeom>
              <a:noFill/>
              <a:ln w="12700" algn="ctr">
                <a:noFill/>
                <a:miter lim="800000"/>
                <a:headEnd/>
                <a:tailEnd/>
              </a:ln>
            </p:spPr>
            <p:txBody>
              <a:bodyPr tIns="91440" bIns="91440">
                <a:spAutoFit/>
              </a:bodyPr>
              <a:lstStyle/>
              <a:p>
                <a:pPr>
                  <a:spcBef>
                    <a:spcPct val="50000"/>
                  </a:spcBef>
                </a:pPr>
                <a:r>
                  <a:rPr lang="en-US" sz="1500">
                    <a:latin typeface="+mj-lt"/>
                  </a:rPr>
                  <a:t>Multi-Company Consolidation</a:t>
                </a:r>
              </a:p>
            </p:txBody>
          </p:sp>
        </p:grpSp>
        <p:grpSp>
          <p:nvGrpSpPr>
            <p:cNvPr id="6155" name="Group 18"/>
            <p:cNvGrpSpPr>
              <a:grpSpLocks/>
            </p:cNvGrpSpPr>
            <p:nvPr/>
          </p:nvGrpSpPr>
          <p:grpSpPr bwMode="auto">
            <a:xfrm>
              <a:off x="3424238" y="1789113"/>
              <a:ext cx="1954212" cy="760412"/>
              <a:chOff x="2157" y="1127"/>
              <a:chExt cx="1231" cy="479"/>
            </a:xfrm>
          </p:grpSpPr>
          <p:sp>
            <p:nvSpPr>
              <p:cNvPr id="6187" name="Oval 19"/>
              <p:cNvSpPr>
                <a:spLocks noChangeArrowheads="1"/>
              </p:cNvSpPr>
              <p:nvPr/>
            </p:nvSpPr>
            <p:spPr bwMode="auto">
              <a:xfrm>
                <a:off x="2157" y="1127"/>
                <a:ext cx="1231" cy="479"/>
              </a:xfrm>
              <a:prstGeom prst="ellipse">
                <a:avLst/>
              </a:prstGeom>
              <a:solidFill>
                <a:srgbClr val="B7E9A7"/>
              </a:solidFill>
              <a:ln w="9525" algn="ctr">
                <a:solidFill>
                  <a:schemeClr val="tx1"/>
                </a:solidFill>
                <a:round/>
                <a:headEnd/>
                <a:tailEnd/>
              </a:ln>
            </p:spPr>
            <p:txBody>
              <a:bodyPr wrap="none" tIns="91440" bIns="91440" anchor="ctr"/>
              <a:lstStyle/>
              <a:p>
                <a:endParaRPr lang="en-US">
                  <a:latin typeface="+mj-lt"/>
                </a:endParaRPr>
              </a:p>
            </p:txBody>
          </p:sp>
          <p:sp>
            <p:nvSpPr>
              <p:cNvPr id="6188" name="Text Box 20"/>
              <p:cNvSpPr txBox="1">
                <a:spLocks noChangeArrowheads="1"/>
              </p:cNvSpPr>
              <p:nvPr/>
            </p:nvSpPr>
            <p:spPr bwMode="auto">
              <a:xfrm>
                <a:off x="2254" y="1222"/>
                <a:ext cx="1049" cy="27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Fixed Assets</a:t>
                </a:r>
              </a:p>
            </p:txBody>
          </p:sp>
        </p:grpSp>
        <p:grpSp>
          <p:nvGrpSpPr>
            <p:cNvPr id="6156" name="Group 21"/>
            <p:cNvGrpSpPr>
              <a:grpSpLocks/>
            </p:cNvGrpSpPr>
            <p:nvPr/>
          </p:nvGrpSpPr>
          <p:grpSpPr bwMode="auto">
            <a:xfrm>
              <a:off x="6370638" y="1747838"/>
              <a:ext cx="1954212" cy="760412"/>
              <a:chOff x="4013" y="1101"/>
              <a:chExt cx="1231" cy="479"/>
            </a:xfrm>
          </p:grpSpPr>
          <p:sp>
            <p:nvSpPr>
              <p:cNvPr id="6185" name="Oval 22"/>
              <p:cNvSpPr>
                <a:spLocks noChangeArrowheads="1"/>
              </p:cNvSpPr>
              <p:nvPr/>
            </p:nvSpPr>
            <p:spPr bwMode="auto">
              <a:xfrm>
                <a:off x="4013" y="1101"/>
                <a:ext cx="1231" cy="479"/>
              </a:xfrm>
              <a:prstGeom prst="ellipse">
                <a:avLst/>
              </a:prstGeom>
              <a:solidFill>
                <a:srgbClr val="CC99FF"/>
              </a:solidFill>
              <a:ln w="9525" algn="ctr">
                <a:solidFill>
                  <a:schemeClr val="tx1"/>
                </a:solidFill>
                <a:round/>
                <a:headEnd/>
                <a:tailEnd/>
              </a:ln>
            </p:spPr>
            <p:txBody>
              <a:bodyPr wrap="none" tIns="91440" bIns="91440" anchor="ctr"/>
              <a:lstStyle/>
              <a:p>
                <a:endParaRPr lang="en-US">
                  <a:latin typeface="+mj-lt"/>
                </a:endParaRPr>
              </a:p>
            </p:txBody>
          </p:sp>
          <p:sp>
            <p:nvSpPr>
              <p:cNvPr id="6186" name="Text Box 23"/>
              <p:cNvSpPr txBox="1">
                <a:spLocks noChangeArrowheads="1"/>
              </p:cNvSpPr>
              <p:nvPr/>
            </p:nvSpPr>
            <p:spPr bwMode="auto">
              <a:xfrm>
                <a:off x="4122" y="1113"/>
                <a:ext cx="1024" cy="424"/>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Accounts Payable</a:t>
                </a:r>
              </a:p>
            </p:txBody>
          </p:sp>
        </p:grpSp>
        <p:grpSp>
          <p:nvGrpSpPr>
            <p:cNvPr id="6157" name="Group 24"/>
            <p:cNvGrpSpPr>
              <a:grpSpLocks/>
            </p:cNvGrpSpPr>
            <p:nvPr/>
          </p:nvGrpSpPr>
          <p:grpSpPr bwMode="auto">
            <a:xfrm>
              <a:off x="255588" y="1830388"/>
              <a:ext cx="1954212" cy="760412"/>
              <a:chOff x="161" y="1153"/>
              <a:chExt cx="1231" cy="479"/>
            </a:xfrm>
          </p:grpSpPr>
          <p:sp>
            <p:nvSpPr>
              <p:cNvPr id="6183" name="Oval 25"/>
              <p:cNvSpPr>
                <a:spLocks noChangeArrowheads="1"/>
              </p:cNvSpPr>
              <p:nvPr/>
            </p:nvSpPr>
            <p:spPr bwMode="auto">
              <a:xfrm>
                <a:off x="161" y="1153"/>
                <a:ext cx="1231" cy="479"/>
              </a:xfrm>
              <a:prstGeom prst="ellipse">
                <a:avLst/>
              </a:prstGeom>
              <a:solidFill>
                <a:srgbClr val="BFD5CF"/>
              </a:solidFill>
              <a:ln w="12700" algn="ctr">
                <a:solidFill>
                  <a:schemeClr val="tx1"/>
                </a:solidFill>
                <a:round/>
                <a:headEnd/>
                <a:tailEnd/>
              </a:ln>
            </p:spPr>
            <p:txBody>
              <a:bodyPr wrap="none" tIns="91440" bIns="91440" anchor="ctr"/>
              <a:lstStyle/>
              <a:p>
                <a:endParaRPr lang="en-US">
                  <a:latin typeface="+mj-lt"/>
                </a:endParaRPr>
              </a:p>
            </p:txBody>
          </p:sp>
          <p:sp>
            <p:nvSpPr>
              <p:cNvPr id="6184" name="Text Box 26"/>
              <p:cNvSpPr txBox="1">
                <a:spLocks noChangeArrowheads="1"/>
              </p:cNvSpPr>
              <p:nvPr/>
            </p:nvSpPr>
            <p:spPr bwMode="auto">
              <a:xfrm>
                <a:off x="262" y="1172"/>
                <a:ext cx="1037" cy="424"/>
              </a:xfrm>
              <a:prstGeom prst="rect">
                <a:avLst/>
              </a:prstGeom>
              <a:noFill/>
              <a:ln w="12700" algn="ctr">
                <a:noFill/>
                <a:miter lim="800000"/>
                <a:headEnd/>
                <a:tailEnd/>
              </a:ln>
            </p:spPr>
            <p:txBody>
              <a:bodyPr tIns="91440" bIns="91440">
                <a:spAutoFit/>
              </a:bodyPr>
              <a:lstStyle/>
              <a:p>
                <a:pPr>
                  <a:spcBef>
                    <a:spcPct val="50000"/>
                  </a:spcBef>
                </a:pPr>
                <a:r>
                  <a:rPr lang="en-US" sz="1600">
                    <a:latin typeface="+mj-lt"/>
                  </a:rPr>
                  <a:t>Accounts Receivable</a:t>
                </a:r>
              </a:p>
            </p:txBody>
          </p:sp>
        </p:grpSp>
        <p:sp>
          <p:nvSpPr>
            <p:cNvPr id="6158" name="Text Box 27"/>
            <p:cNvSpPr txBox="1">
              <a:spLocks noChangeArrowheads="1"/>
            </p:cNvSpPr>
            <p:nvPr/>
          </p:nvSpPr>
          <p:spPr bwMode="auto">
            <a:xfrm>
              <a:off x="396875" y="2965450"/>
              <a:ext cx="1706563" cy="428625"/>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Invoice Post</a:t>
              </a:r>
            </a:p>
          </p:txBody>
        </p:sp>
        <p:sp>
          <p:nvSpPr>
            <p:cNvPr id="6159" name="Line 28"/>
            <p:cNvSpPr>
              <a:spLocks noChangeShapeType="1"/>
            </p:cNvSpPr>
            <p:nvPr/>
          </p:nvSpPr>
          <p:spPr bwMode="auto">
            <a:xfrm>
              <a:off x="2152650" y="2359025"/>
              <a:ext cx="1657350" cy="1277938"/>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sp>
          <p:nvSpPr>
            <p:cNvPr id="6160" name="Line 29"/>
            <p:cNvSpPr>
              <a:spLocks noChangeShapeType="1"/>
            </p:cNvSpPr>
            <p:nvPr/>
          </p:nvSpPr>
          <p:spPr bwMode="auto">
            <a:xfrm>
              <a:off x="2124075" y="3221038"/>
              <a:ext cx="1177925" cy="669925"/>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sp>
          <p:nvSpPr>
            <p:cNvPr id="6161" name="Text Box 30"/>
            <p:cNvSpPr txBox="1">
              <a:spLocks noChangeArrowheads="1"/>
            </p:cNvSpPr>
            <p:nvPr/>
          </p:nvSpPr>
          <p:spPr bwMode="auto">
            <a:xfrm>
              <a:off x="284163" y="3910013"/>
              <a:ext cx="1919287" cy="428625"/>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Sales Shipments</a:t>
              </a:r>
            </a:p>
          </p:txBody>
        </p:sp>
        <p:sp>
          <p:nvSpPr>
            <p:cNvPr id="6162" name="Line 31"/>
            <p:cNvSpPr>
              <a:spLocks noChangeShapeType="1"/>
            </p:cNvSpPr>
            <p:nvPr/>
          </p:nvSpPr>
          <p:spPr bwMode="auto">
            <a:xfrm>
              <a:off x="2143125" y="4135438"/>
              <a:ext cx="996950" cy="0"/>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sp>
          <p:nvSpPr>
            <p:cNvPr id="6163" name="Line 32"/>
            <p:cNvSpPr>
              <a:spLocks noChangeShapeType="1"/>
            </p:cNvSpPr>
            <p:nvPr/>
          </p:nvSpPr>
          <p:spPr bwMode="auto">
            <a:xfrm>
              <a:off x="4429125" y="2560638"/>
              <a:ext cx="0" cy="1004887"/>
            </a:xfrm>
            <a:prstGeom prst="line">
              <a:avLst/>
            </a:prstGeom>
            <a:noFill/>
            <a:ln w="44450">
              <a:solidFill>
                <a:srgbClr val="B7E9A7"/>
              </a:solidFill>
              <a:round/>
              <a:headEnd/>
              <a:tailEnd type="triangle" w="med" len="med"/>
            </a:ln>
          </p:spPr>
          <p:txBody>
            <a:bodyPr wrap="none" tIns="91440" bIns="91440" anchor="ctr"/>
            <a:lstStyle/>
            <a:p>
              <a:endParaRPr lang="en-US">
                <a:latin typeface="+mj-lt"/>
              </a:endParaRPr>
            </a:p>
          </p:txBody>
        </p:sp>
        <p:sp>
          <p:nvSpPr>
            <p:cNvPr id="6164" name="Line 33"/>
            <p:cNvSpPr>
              <a:spLocks noChangeShapeType="1"/>
            </p:cNvSpPr>
            <p:nvPr/>
          </p:nvSpPr>
          <p:spPr bwMode="auto">
            <a:xfrm flipH="1">
              <a:off x="5160963" y="2316163"/>
              <a:ext cx="1311275" cy="1382712"/>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6165" name="Line 34"/>
            <p:cNvSpPr>
              <a:spLocks noChangeShapeType="1"/>
            </p:cNvSpPr>
            <p:nvPr/>
          </p:nvSpPr>
          <p:spPr bwMode="auto">
            <a:xfrm flipH="1">
              <a:off x="5537200" y="3209925"/>
              <a:ext cx="955675" cy="711200"/>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6166" name="Text Box 35"/>
            <p:cNvSpPr txBox="1">
              <a:spLocks noChangeArrowheads="1"/>
            </p:cNvSpPr>
            <p:nvPr/>
          </p:nvSpPr>
          <p:spPr bwMode="auto">
            <a:xfrm>
              <a:off x="6762750" y="2895600"/>
              <a:ext cx="1343025" cy="67310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Purchases Receipts</a:t>
              </a:r>
            </a:p>
          </p:txBody>
        </p:sp>
        <p:sp>
          <p:nvSpPr>
            <p:cNvPr id="6167" name="Line 36"/>
            <p:cNvSpPr>
              <a:spLocks noChangeShapeType="1"/>
            </p:cNvSpPr>
            <p:nvPr/>
          </p:nvSpPr>
          <p:spPr bwMode="auto">
            <a:xfrm flipV="1">
              <a:off x="4389438" y="4835525"/>
              <a:ext cx="0" cy="803275"/>
            </a:xfrm>
            <a:prstGeom prst="line">
              <a:avLst/>
            </a:prstGeom>
            <a:noFill/>
            <a:ln w="44450">
              <a:solidFill>
                <a:srgbClr val="E0B19C"/>
              </a:solidFill>
              <a:round/>
              <a:headEnd/>
              <a:tailEnd type="triangle" w="med" len="med"/>
            </a:ln>
          </p:spPr>
          <p:txBody>
            <a:bodyPr wrap="none" tIns="91440" bIns="91440" anchor="ctr"/>
            <a:lstStyle/>
            <a:p>
              <a:endParaRPr lang="en-US">
                <a:latin typeface="+mj-lt"/>
              </a:endParaRPr>
            </a:p>
          </p:txBody>
        </p:sp>
        <p:sp>
          <p:nvSpPr>
            <p:cNvPr id="6168" name="Line 37"/>
            <p:cNvSpPr>
              <a:spLocks noChangeShapeType="1"/>
            </p:cNvSpPr>
            <p:nvPr/>
          </p:nvSpPr>
          <p:spPr bwMode="auto">
            <a:xfrm flipH="1" flipV="1">
              <a:off x="5140325" y="4724400"/>
              <a:ext cx="1331913" cy="1228725"/>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6169" name="Line 38"/>
            <p:cNvSpPr>
              <a:spLocks noChangeShapeType="1"/>
            </p:cNvSpPr>
            <p:nvPr/>
          </p:nvSpPr>
          <p:spPr bwMode="auto">
            <a:xfrm flipV="1">
              <a:off x="2163763" y="4724400"/>
              <a:ext cx="1544637" cy="1260475"/>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sp>
          <p:nvSpPr>
            <p:cNvPr id="6170" name="Line 39"/>
            <p:cNvSpPr>
              <a:spLocks noChangeShapeType="1"/>
            </p:cNvSpPr>
            <p:nvPr/>
          </p:nvSpPr>
          <p:spPr bwMode="auto">
            <a:xfrm flipH="1">
              <a:off x="5629275" y="4105275"/>
              <a:ext cx="852488" cy="0"/>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6171" name="Text Box 40"/>
            <p:cNvSpPr txBox="1">
              <a:spLocks noChangeArrowheads="1"/>
            </p:cNvSpPr>
            <p:nvPr/>
          </p:nvSpPr>
          <p:spPr bwMode="auto">
            <a:xfrm>
              <a:off x="346075" y="4673600"/>
              <a:ext cx="1798638" cy="67310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Inventory Adjustments</a:t>
              </a:r>
            </a:p>
          </p:txBody>
        </p:sp>
        <p:sp>
          <p:nvSpPr>
            <p:cNvPr id="6172" name="Text Box 41"/>
            <p:cNvSpPr txBox="1">
              <a:spLocks noChangeArrowheads="1"/>
            </p:cNvSpPr>
            <p:nvPr/>
          </p:nvSpPr>
          <p:spPr bwMode="auto">
            <a:xfrm>
              <a:off x="6318250" y="3900488"/>
              <a:ext cx="2133600" cy="428625"/>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Repetitive</a:t>
              </a:r>
            </a:p>
          </p:txBody>
        </p:sp>
        <p:grpSp>
          <p:nvGrpSpPr>
            <p:cNvPr id="6173" name="Group 42"/>
            <p:cNvGrpSpPr>
              <a:grpSpLocks/>
            </p:cNvGrpSpPr>
            <p:nvPr/>
          </p:nvGrpSpPr>
          <p:grpSpPr bwMode="auto">
            <a:xfrm>
              <a:off x="6491288" y="5688013"/>
              <a:ext cx="1808162" cy="569912"/>
              <a:chOff x="4089" y="3583"/>
              <a:chExt cx="1139" cy="359"/>
            </a:xfrm>
          </p:grpSpPr>
          <p:sp>
            <p:nvSpPr>
              <p:cNvPr id="6181" name="AutoShape 43"/>
              <p:cNvSpPr>
                <a:spLocks noChangeArrowheads="1"/>
              </p:cNvSpPr>
              <p:nvPr/>
            </p:nvSpPr>
            <p:spPr bwMode="auto">
              <a:xfrm>
                <a:off x="4089" y="3583"/>
                <a:ext cx="1139" cy="359"/>
              </a:xfrm>
              <a:prstGeom prst="roundRect">
                <a:avLst>
                  <a:gd name="adj" fmla="val 16667"/>
                </a:avLst>
              </a:prstGeom>
              <a:solidFill>
                <a:srgbClr val="CCB5E7"/>
              </a:solidFill>
              <a:ln w="12700" algn="ctr">
                <a:solidFill>
                  <a:schemeClr val="tx1"/>
                </a:solidFill>
                <a:round/>
                <a:headEnd/>
                <a:tailEnd/>
              </a:ln>
            </p:spPr>
            <p:txBody>
              <a:bodyPr wrap="none" tIns="91440" bIns="91440" anchor="ctr"/>
              <a:lstStyle/>
              <a:p>
                <a:endParaRPr lang="en-US">
                  <a:latin typeface="+mj-lt"/>
                </a:endParaRPr>
              </a:p>
            </p:txBody>
          </p:sp>
          <p:sp>
            <p:nvSpPr>
              <p:cNvPr id="6182" name="Text Box 44"/>
              <p:cNvSpPr txBox="1">
                <a:spLocks noChangeArrowheads="1"/>
              </p:cNvSpPr>
              <p:nvPr/>
            </p:nvSpPr>
            <p:spPr bwMode="auto">
              <a:xfrm>
                <a:off x="4128" y="3629"/>
                <a:ext cx="1095" cy="270"/>
              </a:xfrm>
              <a:prstGeom prst="rect">
                <a:avLst/>
              </a:prstGeom>
              <a:noFill/>
              <a:ln w="12700" algn="ctr">
                <a:noFill/>
                <a:miter lim="800000"/>
                <a:headEnd/>
                <a:tailEnd/>
              </a:ln>
            </p:spPr>
            <p:txBody>
              <a:bodyPr tIns="91440" bIns="91440">
                <a:spAutoFit/>
              </a:bodyPr>
              <a:lstStyle/>
              <a:p>
                <a:pPr>
                  <a:spcBef>
                    <a:spcPct val="50000"/>
                  </a:spcBef>
                </a:pPr>
                <a:r>
                  <a:rPr lang="en-US" sz="1600">
                    <a:latin typeface="+mj-lt"/>
                  </a:rPr>
                  <a:t>Work Orders</a:t>
                </a:r>
              </a:p>
            </p:txBody>
          </p:sp>
        </p:grpSp>
        <p:sp>
          <p:nvSpPr>
            <p:cNvPr id="6174" name="Text Box 45"/>
            <p:cNvSpPr txBox="1">
              <a:spLocks noChangeArrowheads="1"/>
            </p:cNvSpPr>
            <p:nvPr/>
          </p:nvSpPr>
          <p:spPr bwMode="auto">
            <a:xfrm>
              <a:off x="6583363" y="4683125"/>
              <a:ext cx="1655762" cy="67310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Shop Floor Control</a:t>
              </a:r>
            </a:p>
          </p:txBody>
        </p:sp>
        <p:sp>
          <p:nvSpPr>
            <p:cNvPr id="6175" name="Line 46"/>
            <p:cNvSpPr>
              <a:spLocks noChangeShapeType="1"/>
            </p:cNvSpPr>
            <p:nvPr/>
          </p:nvSpPr>
          <p:spPr bwMode="auto">
            <a:xfrm flipH="1" flipV="1">
              <a:off x="5546725" y="4470400"/>
              <a:ext cx="935038" cy="538163"/>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6176" name="Line 47"/>
            <p:cNvSpPr>
              <a:spLocks noChangeShapeType="1"/>
            </p:cNvSpPr>
            <p:nvPr/>
          </p:nvSpPr>
          <p:spPr bwMode="auto">
            <a:xfrm flipV="1">
              <a:off x="2143125" y="4459288"/>
              <a:ext cx="1096963" cy="549275"/>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grpSp>
          <p:nvGrpSpPr>
            <p:cNvPr id="6177" name="Group 49"/>
            <p:cNvGrpSpPr>
              <a:grpSpLocks/>
            </p:cNvGrpSpPr>
            <p:nvPr/>
          </p:nvGrpSpPr>
          <p:grpSpPr bwMode="auto">
            <a:xfrm>
              <a:off x="344488" y="5638804"/>
              <a:ext cx="1808162" cy="677863"/>
              <a:chOff x="217" y="3552"/>
              <a:chExt cx="1139" cy="427"/>
            </a:xfrm>
          </p:grpSpPr>
          <p:sp>
            <p:nvSpPr>
              <p:cNvPr id="6179" name="AutoShape 8"/>
              <p:cNvSpPr>
                <a:spLocks noChangeArrowheads="1"/>
              </p:cNvSpPr>
              <p:nvPr/>
            </p:nvSpPr>
            <p:spPr bwMode="auto">
              <a:xfrm>
                <a:off x="217" y="3583"/>
                <a:ext cx="1139" cy="359"/>
              </a:xfrm>
              <a:prstGeom prst="roundRect">
                <a:avLst>
                  <a:gd name="adj" fmla="val 16667"/>
                </a:avLst>
              </a:prstGeom>
              <a:solidFill>
                <a:srgbClr val="BFD5CF"/>
              </a:solidFill>
              <a:ln w="9525" algn="ctr">
                <a:solidFill>
                  <a:schemeClr val="tx1"/>
                </a:solidFill>
                <a:round/>
                <a:headEnd/>
                <a:tailEnd/>
              </a:ln>
            </p:spPr>
            <p:txBody>
              <a:bodyPr wrap="none" tIns="91440" bIns="91440" anchor="ctr"/>
              <a:lstStyle/>
              <a:p>
                <a:endParaRPr lang="en-US">
                  <a:latin typeface="+mj-lt"/>
                </a:endParaRPr>
              </a:p>
            </p:txBody>
          </p:sp>
          <p:sp>
            <p:nvSpPr>
              <p:cNvPr id="6180" name="Text Box 48"/>
              <p:cNvSpPr txBox="1">
                <a:spLocks noChangeArrowheads="1"/>
              </p:cNvSpPr>
              <p:nvPr/>
            </p:nvSpPr>
            <p:spPr bwMode="auto">
              <a:xfrm>
                <a:off x="250" y="3552"/>
                <a:ext cx="1088" cy="427"/>
              </a:xfrm>
              <a:prstGeom prst="rect">
                <a:avLst/>
              </a:prstGeom>
              <a:noFill/>
              <a:ln w="9525" algn="ctr">
                <a:noFill/>
                <a:miter lim="800000"/>
                <a:headEnd/>
                <a:tailEnd/>
              </a:ln>
            </p:spPr>
            <p:txBody>
              <a:bodyPr wrap="square" tIns="91440" bIns="91440">
                <a:spAutoFit/>
              </a:bodyPr>
              <a:lstStyle/>
              <a:p>
                <a:pPr>
                  <a:spcBef>
                    <a:spcPct val="50000"/>
                  </a:spcBef>
                </a:pPr>
                <a:r>
                  <a:rPr lang="en-US" sz="1600" dirty="0">
                    <a:latin typeface="+mj-lt"/>
                  </a:rPr>
                  <a:t>Standard Cost Changes</a:t>
                </a:r>
              </a:p>
            </p:txBody>
          </p:sp>
        </p:grpSp>
      </p:grpSp>
      <p:sp>
        <p:nvSpPr>
          <p:cNvPr id="49" name="Title 48"/>
          <p:cNvSpPr>
            <a:spLocks noGrp="1"/>
          </p:cNvSpPr>
          <p:nvPr>
            <p:ph type="title"/>
          </p:nvPr>
        </p:nvSpPr>
        <p:spPr/>
        <p:txBody>
          <a:bodyPr>
            <a:normAutofit/>
          </a:bodyPr>
          <a:lstStyle/>
          <a:p>
            <a:r>
              <a:rPr lang="en-US" dirty="0" smtClean="0"/>
              <a:t>Module Transactions</a:t>
            </a:r>
            <a:endParaRPr lang="en-US" dirty="0"/>
          </a:p>
        </p:txBody>
      </p:sp>
      <p:sp>
        <p:nvSpPr>
          <p:cNvPr id="6178" name="Footer Placeholder 47"/>
          <p:cNvSpPr>
            <a:spLocks noGrp="1"/>
          </p:cNvSpPr>
          <p:nvPr>
            <p:ph type="ftr" sz="quarter" idx="10"/>
          </p:nvPr>
        </p:nvSpPr>
        <p:spPr>
          <a:noFill/>
        </p:spPr>
        <p:txBody>
          <a:bodyPr/>
          <a:lstStyle/>
          <a:p>
            <a:pPr defTabSz="865188"/>
            <a:r>
              <a:rPr lang="en-US"/>
              <a:t>GL-PR-040</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mtClean="0"/>
              <a:t>25.15 – General Ledger Reports Menu</a:t>
            </a:r>
          </a:p>
        </p:txBody>
      </p:sp>
      <p:sp>
        <p:nvSpPr>
          <p:cNvPr id="43012" name="Footer Placeholder 3"/>
          <p:cNvSpPr>
            <a:spLocks noGrp="1"/>
          </p:cNvSpPr>
          <p:nvPr>
            <p:ph type="ftr" sz="quarter" idx="10"/>
          </p:nvPr>
        </p:nvSpPr>
        <p:spPr>
          <a:noFill/>
        </p:spPr>
        <p:txBody>
          <a:bodyPr/>
          <a:lstStyle/>
          <a:p>
            <a:pPr defTabSz="865188"/>
            <a:r>
              <a:rPr lang="en-US"/>
              <a:t>GL-PR-400</a:t>
            </a:r>
          </a:p>
        </p:txBody>
      </p:sp>
      <p:pic>
        <p:nvPicPr>
          <p:cNvPr id="43011" name="Picture 4" descr="GL-Reports-Menu"/>
          <p:cNvPicPr>
            <a:picLocks noChangeAspect="1" noChangeArrowheads="1"/>
          </p:cNvPicPr>
          <p:nvPr/>
        </p:nvPicPr>
        <p:blipFill>
          <a:blip r:embed="rId3" cstate="print"/>
          <a:srcRect/>
          <a:stretch>
            <a:fillRect/>
          </a:stretch>
        </p:blipFill>
        <p:spPr bwMode="auto">
          <a:xfrm>
            <a:off x="2951297" y="1383738"/>
            <a:ext cx="3228975" cy="42291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t>Reporting Options</a:t>
            </a:r>
          </a:p>
        </p:txBody>
      </p:sp>
      <p:sp>
        <p:nvSpPr>
          <p:cNvPr id="44036" name="Footer Placeholder 3"/>
          <p:cNvSpPr>
            <a:spLocks noGrp="1"/>
          </p:cNvSpPr>
          <p:nvPr>
            <p:ph type="ftr" sz="quarter" idx="10"/>
          </p:nvPr>
        </p:nvSpPr>
        <p:spPr>
          <a:noFill/>
        </p:spPr>
        <p:txBody>
          <a:bodyPr/>
          <a:lstStyle/>
          <a:p>
            <a:pPr defTabSz="865188"/>
            <a:r>
              <a:rPr lang="en-US"/>
              <a:t>GL-PR-410</a:t>
            </a:r>
          </a:p>
        </p:txBody>
      </p:sp>
      <p:pic>
        <p:nvPicPr>
          <p:cNvPr id="44035" name="Picture 5" descr="Bal-Sheet-Comp-Crit"/>
          <p:cNvPicPr>
            <a:picLocks noChangeAspect="1" noChangeArrowheads="1"/>
          </p:cNvPicPr>
          <p:nvPr/>
        </p:nvPicPr>
        <p:blipFill>
          <a:blip r:embed="rId3" cstate="print"/>
          <a:srcRect/>
          <a:stretch>
            <a:fillRect/>
          </a:stretch>
        </p:blipFill>
        <p:spPr bwMode="auto">
          <a:xfrm>
            <a:off x="1638573" y="1441751"/>
            <a:ext cx="5848350" cy="4200525"/>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pPr eaLnBrk="1" hangingPunct="1"/>
            <a:r>
              <a:rPr lang="en-US" smtClean="0"/>
              <a:t>25.13 – GL Inquiries</a:t>
            </a:r>
          </a:p>
        </p:txBody>
      </p:sp>
      <p:sp>
        <p:nvSpPr>
          <p:cNvPr id="45060" name="Footer Placeholder 3"/>
          <p:cNvSpPr>
            <a:spLocks noGrp="1"/>
          </p:cNvSpPr>
          <p:nvPr>
            <p:ph type="ftr" sz="quarter" idx="10"/>
          </p:nvPr>
        </p:nvSpPr>
        <p:spPr>
          <a:noFill/>
        </p:spPr>
        <p:txBody>
          <a:bodyPr/>
          <a:lstStyle/>
          <a:p>
            <a:pPr defTabSz="865188"/>
            <a:r>
              <a:rPr lang="en-US"/>
              <a:t>GL-PR-420</a:t>
            </a:r>
          </a:p>
        </p:txBody>
      </p:sp>
      <p:pic>
        <p:nvPicPr>
          <p:cNvPr id="45059" name="Picture 5" descr="GL-Trans-Menu"/>
          <p:cNvPicPr>
            <a:picLocks noChangeAspect="1" noChangeArrowheads="1"/>
          </p:cNvPicPr>
          <p:nvPr/>
        </p:nvPicPr>
        <p:blipFill>
          <a:blip r:embed="rId3" cstate="print"/>
          <a:srcRect/>
          <a:stretch>
            <a:fillRect/>
          </a:stretch>
        </p:blipFill>
        <p:spPr bwMode="auto">
          <a:xfrm>
            <a:off x="2910161" y="1689108"/>
            <a:ext cx="3305175" cy="35814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5" descr="Account-Bal-Inq"/>
          <p:cNvPicPr>
            <a:picLocks noChangeAspect="1" noChangeArrowheads="1"/>
          </p:cNvPicPr>
          <p:nvPr/>
        </p:nvPicPr>
        <p:blipFill>
          <a:blip r:embed="rId3" cstate="print"/>
          <a:srcRect/>
          <a:stretch>
            <a:fillRect/>
          </a:stretch>
        </p:blipFill>
        <p:spPr bwMode="auto">
          <a:xfrm>
            <a:off x="1569163" y="1382293"/>
            <a:ext cx="5981700" cy="4324350"/>
          </a:xfrm>
          <a:prstGeom prst="rect">
            <a:avLst/>
          </a:prstGeom>
          <a:noFill/>
          <a:ln w="9525">
            <a:noFill/>
            <a:miter lim="800000"/>
            <a:headEnd/>
            <a:tailEnd/>
          </a:ln>
        </p:spPr>
      </p:pic>
      <p:sp>
        <p:nvSpPr>
          <p:cNvPr id="7" name="Title 6"/>
          <p:cNvSpPr>
            <a:spLocks noGrp="1"/>
          </p:cNvSpPr>
          <p:nvPr>
            <p:ph type="title"/>
          </p:nvPr>
        </p:nvSpPr>
        <p:spPr/>
        <p:txBody>
          <a:bodyPr>
            <a:normAutofit/>
          </a:bodyPr>
          <a:lstStyle/>
          <a:p>
            <a:r>
              <a:rPr lang="en-US" dirty="0" smtClean="0"/>
              <a:t>Debit and Credit Separation</a:t>
            </a:r>
            <a:endParaRPr lang="en-US" dirty="0"/>
          </a:p>
        </p:txBody>
      </p:sp>
      <p:sp>
        <p:nvSpPr>
          <p:cNvPr id="46086" name="Footer Placeholder 5"/>
          <p:cNvSpPr>
            <a:spLocks noGrp="1"/>
          </p:cNvSpPr>
          <p:nvPr>
            <p:ph type="ftr" sz="quarter" idx="10"/>
          </p:nvPr>
        </p:nvSpPr>
        <p:spPr>
          <a:noFill/>
        </p:spPr>
        <p:txBody>
          <a:bodyPr/>
          <a:lstStyle/>
          <a:p>
            <a:pPr defTabSz="865188"/>
            <a:r>
              <a:rPr lang="en-US"/>
              <a:t>GL-PR-430</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r>
              <a:rPr lang="en-US" dirty="0" smtClean="0"/>
              <a:t>Daybook Reports</a:t>
            </a:r>
          </a:p>
          <a:p>
            <a:r>
              <a:rPr lang="en-US" dirty="0" smtClean="0"/>
              <a:t>Correct Posted Transactions</a:t>
            </a:r>
          </a:p>
          <a:p>
            <a:r>
              <a:rPr lang="en-US" dirty="0" smtClean="0"/>
              <a:t>GL Reports and Inquiries</a:t>
            </a:r>
          </a:p>
          <a:p>
            <a:r>
              <a:rPr lang="en-US" dirty="0" smtClean="0"/>
              <a:t>Close the GL</a:t>
            </a:r>
          </a:p>
          <a:p>
            <a:pPr lvl="1"/>
            <a:r>
              <a:rPr lang="en-US" b="1" dirty="0" smtClean="0"/>
              <a:t>Period-End Processing</a:t>
            </a:r>
          </a:p>
          <a:p>
            <a:pPr lvl="1"/>
            <a:r>
              <a:rPr lang="en-US" dirty="0" smtClean="0"/>
              <a:t>Year-End Processing</a:t>
            </a:r>
          </a:p>
          <a:p>
            <a:pPr lvl="1"/>
            <a:r>
              <a:rPr lang="en-US" dirty="0" smtClean="0"/>
              <a:t>Transaction Consolidation</a:t>
            </a:r>
          </a:p>
          <a:p>
            <a:endParaRPr lang="en-US" dirty="0"/>
          </a:p>
        </p:txBody>
      </p:sp>
      <p:sp>
        <p:nvSpPr>
          <p:cNvPr id="415750"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47110" name="Footer Placeholder 5"/>
          <p:cNvSpPr>
            <a:spLocks noGrp="1"/>
          </p:cNvSpPr>
          <p:nvPr>
            <p:ph type="ftr" sz="quarter" idx="10"/>
          </p:nvPr>
        </p:nvSpPr>
        <p:spPr>
          <a:noFill/>
        </p:spPr>
        <p:txBody>
          <a:bodyPr/>
          <a:lstStyle/>
          <a:p>
            <a:pPr defTabSz="865188"/>
            <a:r>
              <a:rPr lang="en-US"/>
              <a:t>GL-PR-440</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p:txBody>
          <a:bodyPr/>
          <a:lstStyle/>
          <a:p>
            <a:pPr eaLnBrk="1" hangingPunct="1"/>
            <a:r>
              <a:rPr lang="en-US" smtClean="0"/>
              <a:t>Period-End Processing</a:t>
            </a:r>
          </a:p>
        </p:txBody>
      </p:sp>
      <p:sp>
        <p:nvSpPr>
          <p:cNvPr id="48145" name="Footer Placeholder 20"/>
          <p:cNvSpPr>
            <a:spLocks noGrp="1"/>
          </p:cNvSpPr>
          <p:nvPr>
            <p:ph type="ftr" sz="quarter" idx="10"/>
          </p:nvPr>
        </p:nvSpPr>
        <p:spPr>
          <a:noFill/>
        </p:spPr>
        <p:txBody>
          <a:bodyPr/>
          <a:lstStyle/>
          <a:p>
            <a:pPr defTabSz="865188"/>
            <a:r>
              <a:rPr lang="en-US"/>
              <a:t>GL-PR-450</a:t>
            </a:r>
          </a:p>
        </p:txBody>
      </p:sp>
      <p:grpSp>
        <p:nvGrpSpPr>
          <p:cNvPr id="22" name="Group 21"/>
          <p:cNvGrpSpPr/>
          <p:nvPr/>
        </p:nvGrpSpPr>
        <p:grpSpPr>
          <a:xfrm>
            <a:off x="1540299" y="882096"/>
            <a:ext cx="6059487" cy="5384800"/>
            <a:chOff x="1300163" y="1168412"/>
            <a:chExt cx="6059487" cy="5384800"/>
          </a:xfrm>
        </p:grpSpPr>
        <p:sp>
          <p:nvSpPr>
            <p:cNvPr id="48131" name="Freeform 6"/>
            <p:cNvSpPr>
              <a:spLocks/>
            </p:cNvSpPr>
            <p:nvPr/>
          </p:nvSpPr>
          <p:spPr bwMode="auto">
            <a:xfrm>
              <a:off x="1841500" y="1284300"/>
              <a:ext cx="2195513" cy="1941512"/>
            </a:xfrm>
            <a:custGeom>
              <a:avLst/>
              <a:gdLst>
                <a:gd name="T0" fmla="*/ 0 w 1698"/>
                <a:gd name="T1" fmla="*/ 1988324155 h 1502"/>
                <a:gd name="T2" fmla="*/ 30093270 w 1698"/>
                <a:gd name="T3" fmla="*/ 1936527682 h 1502"/>
                <a:gd name="T4" fmla="*/ 55170996 w 1698"/>
                <a:gd name="T5" fmla="*/ 1894756750 h 1502"/>
                <a:gd name="T6" fmla="*/ 80248713 w 1698"/>
                <a:gd name="T7" fmla="*/ 1847973048 h 1502"/>
                <a:gd name="T8" fmla="*/ 106998297 w 1698"/>
                <a:gd name="T9" fmla="*/ 1806200823 h 1502"/>
                <a:gd name="T10" fmla="*/ 135419709 w 1698"/>
                <a:gd name="T11" fmla="*/ 1761087183 h 1502"/>
                <a:gd name="T12" fmla="*/ 168856664 w 1698"/>
                <a:gd name="T13" fmla="*/ 1715974835 h 1502"/>
                <a:gd name="T14" fmla="*/ 197278116 w 1698"/>
                <a:gd name="T15" fmla="*/ 1674202610 h 1502"/>
                <a:gd name="T16" fmla="*/ 227371376 w 1698"/>
                <a:gd name="T17" fmla="*/ 1629088969 h 1502"/>
                <a:gd name="T18" fmla="*/ 267495722 w 1698"/>
                <a:gd name="T19" fmla="*/ 1577292497 h 1502"/>
                <a:gd name="T20" fmla="*/ 310963764 w 1698"/>
                <a:gd name="T21" fmla="*/ 1525496024 h 1502"/>
                <a:gd name="T22" fmla="*/ 344400800 w 1698"/>
                <a:gd name="T23" fmla="*/ 1482053737 h 1502"/>
                <a:gd name="T24" fmla="*/ 384525146 w 1698"/>
                <a:gd name="T25" fmla="*/ 1440282805 h 1502"/>
                <a:gd name="T26" fmla="*/ 424649492 w 1698"/>
                <a:gd name="T27" fmla="*/ 1391827749 h 1502"/>
                <a:gd name="T28" fmla="*/ 468117534 w 1698"/>
                <a:gd name="T29" fmla="*/ 1340029660 h 1502"/>
                <a:gd name="T30" fmla="*/ 511585575 w 1698"/>
                <a:gd name="T31" fmla="*/ 1294917312 h 1502"/>
                <a:gd name="T32" fmla="*/ 560069160 w 1698"/>
                <a:gd name="T33" fmla="*/ 1246462256 h 1502"/>
                <a:gd name="T34" fmla="*/ 603537202 w 1698"/>
                <a:gd name="T35" fmla="*/ 1208032740 h 1502"/>
                <a:gd name="T36" fmla="*/ 658708178 w 1698"/>
                <a:gd name="T37" fmla="*/ 1152893558 h 1502"/>
                <a:gd name="T38" fmla="*/ 705520077 w 1698"/>
                <a:gd name="T39" fmla="*/ 1107781210 h 1502"/>
                <a:gd name="T40" fmla="*/ 752331814 w 1698"/>
                <a:gd name="T41" fmla="*/ 1067680340 h 1502"/>
                <a:gd name="T42" fmla="*/ 807502790 w 1698"/>
                <a:gd name="T43" fmla="*/ 1022566699 h 1502"/>
                <a:gd name="T44" fmla="*/ 847627136 w 1698"/>
                <a:gd name="T45" fmla="*/ 990820015 h 1502"/>
                <a:gd name="T46" fmla="*/ 899454417 w 1698"/>
                <a:gd name="T47" fmla="*/ 950720438 h 1502"/>
                <a:gd name="T48" fmla="*/ 949609850 w 1698"/>
                <a:gd name="T49" fmla="*/ 912289629 h 1502"/>
                <a:gd name="T50" fmla="*/ 1013140064 w 1698"/>
                <a:gd name="T51" fmla="*/ 870518697 h 1502"/>
                <a:gd name="T52" fmla="*/ 1063295497 w 1698"/>
                <a:gd name="T53" fmla="*/ 835430597 h 1502"/>
                <a:gd name="T54" fmla="*/ 1121810169 w 1698"/>
                <a:gd name="T55" fmla="*/ 791988311 h 1502"/>
                <a:gd name="T56" fmla="*/ 1192027775 w 1698"/>
                <a:gd name="T57" fmla="*/ 750216086 h 1502"/>
                <a:gd name="T58" fmla="*/ 1253886142 w 1698"/>
                <a:gd name="T59" fmla="*/ 708445154 h 1502"/>
                <a:gd name="T60" fmla="*/ 1322431900 w 1698"/>
                <a:gd name="T61" fmla="*/ 666674060 h 1502"/>
                <a:gd name="T62" fmla="*/ 1392649829 w 1698"/>
                <a:gd name="T63" fmla="*/ 628243252 h 1502"/>
                <a:gd name="T64" fmla="*/ 1464537989 w 1698"/>
                <a:gd name="T65" fmla="*/ 591485090 h 1502"/>
                <a:gd name="T66" fmla="*/ 1541442986 w 1698"/>
                <a:gd name="T67" fmla="*/ 553055574 h 1502"/>
                <a:gd name="T68" fmla="*/ 1608316896 w 1698"/>
                <a:gd name="T69" fmla="*/ 527991722 h 1502"/>
                <a:gd name="T70" fmla="*/ 1670175263 w 1698"/>
                <a:gd name="T71" fmla="*/ 494574977 h 1502"/>
                <a:gd name="T72" fmla="*/ 1742066010 w 1698"/>
                <a:gd name="T73" fmla="*/ 469512418 h 1502"/>
                <a:gd name="T74" fmla="*/ 1793893291 w 1698"/>
                <a:gd name="T75" fmla="*/ 449461336 h 1502"/>
                <a:gd name="T76" fmla="*/ 1574879941 w 1698"/>
                <a:gd name="T77" fmla="*/ 0 h 1502"/>
                <a:gd name="T78" fmla="*/ 2147483647 w 1698"/>
                <a:gd name="T79" fmla="*/ 639940147 h 1502"/>
                <a:gd name="T80" fmla="*/ 2147483647 w 1698"/>
                <a:gd name="T81" fmla="*/ 1971615782 h 1502"/>
                <a:gd name="T82" fmla="*/ 2147483647 w 1698"/>
                <a:gd name="T83" fmla="*/ 1577292497 h 1502"/>
                <a:gd name="T84" fmla="*/ 2147483647 w 1698"/>
                <a:gd name="T85" fmla="*/ 1612380597 h 1502"/>
                <a:gd name="T86" fmla="*/ 2141636331 w 1698"/>
                <a:gd name="T87" fmla="*/ 1650810112 h 1502"/>
                <a:gd name="T88" fmla="*/ 2053028400 w 1698"/>
                <a:gd name="T89" fmla="*/ 1699265169 h 1502"/>
                <a:gd name="T90" fmla="*/ 1957734371 w 1698"/>
                <a:gd name="T91" fmla="*/ 1754404351 h 1502"/>
                <a:gd name="T92" fmla="*/ 1885844917 w 1698"/>
                <a:gd name="T93" fmla="*/ 1802859407 h 1502"/>
                <a:gd name="T94" fmla="*/ 1812283616 w 1698"/>
                <a:gd name="T95" fmla="*/ 1857997296 h 1502"/>
                <a:gd name="T96" fmla="*/ 1738722315 w 1698"/>
                <a:gd name="T97" fmla="*/ 1909793769 h 1502"/>
                <a:gd name="T98" fmla="*/ 1676862655 w 1698"/>
                <a:gd name="T99" fmla="*/ 1964932950 h 1502"/>
                <a:gd name="T100" fmla="*/ 1618347983 w 1698"/>
                <a:gd name="T101" fmla="*/ 2023412255 h 1502"/>
                <a:gd name="T102" fmla="*/ 1553145920 w 1698"/>
                <a:gd name="T103" fmla="*/ 2085234269 h 1502"/>
                <a:gd name="T104" fmla="*/ 1497974944 w 1698"/>
                <a:gd name="T105" fmla="*/ 2147056282 h 1502"/>
                <a:gd name="T106" fmla="*/ 1442803968 w 1698"/>
                <a:gd name="T107" fmla="*/ 2147483647 h 1502"/>
                <a:gd name="T108" fmla="*/ 1395993524 w 1698"/>
                <a:gd name="T109" fmla="*/ 2147483647 h 1502"/>
                <a:gd name="T110" fmla="*/ 1344165920 w 1698"/>
                <a:gd name="T111" fmla="*/ 2147483647 h 1502"/>
                <a:gd name="T112" fmla="*/ 1297354183 w 1698"/>
                <a:gd name="T113" fmla="*/ 2147483647 h 1502"/>
                <a:gd name="T114" fmla="*/ 1272276467 w 1698"/>
                <a:gd name="T115" fmla="*/ 2147483647 h 1502"/>
                <a:gd name="T116" fmla="*/ 1238839512 w 1698"/>
                <a:gd name="T117" fmla="*/ 2147483647 h 1502"/>
                <a:gd name="T118" fmla="*/ 0 w 1698"/>
                <a:gd name="T119" fmla="*/ 1988324155 h 150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698"/>
                <a:gd name="T181" fmla="*/ 0 h 1502"/>
                <a:gd name="T182" fmla="*/ 1698 w 1698"/>
                <a:gd name="T183" fmla="*/ 1502 h 150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698" h="1502">
                  <a:moveTo>
                    <a:pt x="0" y="1190"/>
                  </a:moveTo>
                  <a:lnTo>
                    <a:pt x="18" y="1159"/>
                  </a:lnTo>
                  <a:lnTo>
                    <a:pt x="33" y="1134"/>
                  </a:lnTo>
                  <a:lnTo>
                    <a:pt x="48" y="1106"/>
                  </a:lnTo>
                  <a:lnTo>
                    <a:pt x="64" y="1081"/>
                  </a:lnTo>
                  <a:lnTo>
                    <a:pt x="81" y="1054"/>
                  </a:lnTo>
                  <a:lnTo>
                    <a:pt x="101" y="1027"/>
                  </a:lnTo>
                  <a:lnTo>
                    <a:pt x="118" y="1002"/>
                  </a:lnTo>
                  <a:lnTo>
                    <a:pt x="136" y="975"/>
                  </a:lnTo>
                  <a:lnTo>
                    <a:pt x="160" y="944"/>
                  </a:lnTo>
                  <a:lnTo>
                    <a:pt x="186" y="913"/>
                  </a:lnTo>
                  <a:lnTo>
                    <a:pt x="206" y="887"/>
                  </a:lnTo>
                  <a:lnTo>
                    <a:pt x="230" y="862"/>
                  </a:lnTo>
                  <a:lnTo>
                    <a:pt x="254" y="833"/>
                  </a:lnTo>
                  <a:lnTo>
                    <a:pt x="280" y="802"/>
                  </a:lnTo>
                  <a:lnTo>
                    <a:pt x="306" y="775"/>
                  </a:lnTo>
                  <a:lnTo>
                    <a:pt x="335" y="746"/>
                  </a:lnTo>
                  <a:lnTo>
                    <a:pt x="361" y="723"/>
                  </a:lnTo>
                  <a:lnTo>
                    <a:pt x="394" y="690"/>
                  </a:lnTo>
                  <a:lnTo>
                    <a:pt x="422" y="663"/>
                  </a:lnTo>
                  <a:lnTo>
                    <a:pt x="450" y="639"/>
                  </a:lnTo>
                  <a:lnTo>
                    <a:pt x="483" y="612"/>
                  </a:lnTo>
                  <a:lnTo>
                    <a:pt x="507" y="593"/>
                  </a:lnTo>
                  <a:lnTo>
                    <a:pt x="538" y="569"/>
                  </a:lnTo>
                  <a:lnTo>
                    <a:pt x="568" y="546"/>
                  </a:lnTo>
                  <a:lnTo>
                    <a:pt x="606" y="521"/>
                  </a:lnTo>
                  <a:lnTo>
                    <a:pt x="636" y="500"/>
                  </a:lnTo>
                  <a:lnTo>
                    <a:pt x="671" y="474"/>
                  </a:lnTo>
                  <a:lnTo>
                    <a:pt x="713" y="449"/>
                  </a:lnTo>
                  <a:lnTo>
                    <a:pt x="750" y="424"/>
                  </a:lnTo>
                  <a:lnTo>
                    <a:pt x="791" y="399"/>
                  </a:lnTo>
                  <a:lnTo>
                    <a:pt x="833" y="376"/>
                  </a:lnTo>
                  <a:lnTo>
                    <a:pt x="876" y="354"/>
                  </a:lnTo>
                  <a:lnTo>
                    <a:pt x="922" y="331"/>
                  </a:lnTo>
                  <a:lnTo>
                    <a:pt x="962" y="316"/>
                  </a:lnTo>
                  <a:lnTo>
                    <a:pt x="999" y="296"/>
                  </a:lnTo>
                  <a:lnTo>
                    <a:pt x="1042" y="281"/>
                  </a:lnTo>
                  <a:lnTo>
                    <a:pt x="1073" y="269"/>
                  </a:lnTo>
                  <a:lnTo>
                    <a:pt x="942" y="0"/>
                  </a:lnTo>
                  <a:lnTo>
                    <a:pt x="1698" y="383"/>
                  </a:lnTo>
                  <a:lnTo>
                    <a:pt x="1501" y="1180"/>
                  </a:lnTo>
                  <a:lnTo>
                    <a:pt x="1379" y="944"/>
                  </a:lnTo>
                  <a:lnTo>
                    <a:pt x="1329" y="965"/>
                  </a:lnTo>
                  <a:lnTo>
                    <a:pt x="1281" y="988"/>
                  </a:lnTo>
                  <a:lnTo>
                    <a:pt x="1228" y="1017"/>
                  </a:lnTo>
                  <a:lnTo>
                    <a:pt x="1171" y="1050"/>
                  </a:lnTo>
                  <a:lnTo>
                    <a:pt x="1128" y="1079"/>
                  </a:lnTo>
                  <a:lnTo>
                    <a:pt x="1084" y="1112"/>
                  </a:lnTo>
                  <a:lnTo>
                    <a:pt x="1040" y="1143"/>
                  </a:lnTo>
                  <a:lnTo>
                    <a:pt x="1003" y="1176"/>
                  </a:lnTo>
                  <a:lnTo>
                    <a:pt x="968" y="1211"/>
                  </a:lnTo>
                  <a:lnTo>
                    <a:pt x="929" y="1248"/>
                  </a:lnTo>
                  <a:lnTo>
                    <a:pt x="896" y="1285"/>
                  </a:lnTo>
                  <a:lnTo>
                    <a:pt x="863" y="1322"/>
                  </a:lnTo>
                  <a:lnTo>
                    <a:pt x="835" y="1355"/>
                  </a:lnTo>
                  <a:lnTo>
                    <a:pt x="804" y="1399"/>
                  </a:lnTo>
                  <a:lnTo>
                    <a:pt x="776" y="1440"/>
                  </a:lnTo>
                  <a:lnTo>
                    <a:pt x="761" y="1471"/>
                  </a:lnTo>
                  <a:lnTo>
                    <a:pt x="741" y="1502"/>
                  </a:lnTo>
                  <a:lnTo>
                    <a:pt x="0" y="1190"/>
                  </a:lnTo>
                  <a:close/>
                </a:path>
              </a:pathLst>
            </a:custGeom>
            <a:solidFill>
              <a:srgbClr val="00FFFF"/>
            </a:solidFill>
            <a:ln w="26988">
              <a:solidFill>
                <a:srgbClr val="000000"/>
              </a:solidFill>
              <a:round/>
              <a:headEnd/>
              <a:tailEnd/>
            </a:ln>
          </p:spPr>
          <p:txBody>
            <a:bodyPr/>
            <a:lstStyle/>
            <a:p>
              <a:endParaRPr lang="en-US">
                <a:latin typeface="+mj-lt"/>
              </a:endParaRPr>
            </a:p>
          </p:txBody>
        </p:sp>
        <p:sp>
          <p:nvSpPr>
            <p:cNvPr id="48132" name="Text Box 7"/>
            <p:cNvSpPr txBox="1">
              <a:spLocks noChangeArrowheads="1"/>
            </p:cNvSpPr>
            <p:nvPr/>
          </p:nvSpPr>
          <p:spPr bwMode="auto">
            <a:xfrm>
              <a:off x="2541588" y="1915188"/>
              <a:ext cx="1366837" cy="443198"/>
            </a:xfrm>
            <a:prstGeom prst="rect">
              <a:avLst/>
            </a:prstGeom>
            <a:noFill/>
            <a:ln w="12700">
              <a:noFill/>
              <a:miter lim="800000"/>
              <a:headEnd/>
              <a:tailEnd/>
            </a:ln>
          </p:spPr>
          <p:txBody>
            <a:bodyPr anchor="ctr" anchorCtr="1">
              <a:spAutoFit/>
            </a:bodyPr>
            <a:lstStyle/>
            <a:p>
              <a:pPr algn="l" eaLnBrk="0" hangingPunct="0">
                <a:lnSpc>
                  <a:spcPct val="95000"/>
                </a:lnSpc>
                <a:spcBef>
                  <a:spcPct val="50000"/>
                </a:spcBef>
              </a:pPr>
              <a:r>
                <a:rPr kumimoji="1" lang="en-US" sz="1200" b="1">
                  <a:latin typeface="+mj-lt"/>
                </a:rPr>
                <a:t>Close GL to General Ledger</a:t>
              </a:r>
            </a:p>
          </p:txBody>
        </p:sp>
        <p:sp>
          <p:nvSpPr>
            <p:cNvPr id="48133" name="Freeform 9"/>
            <p:cNvSpPr>
              <a:spLocks/>
            </p:cNvSpPr>
            <p:nvPr/>
          </p:nvSpPr>
          <p:spPr bwMode="auto">
            <a:xfrm>
              <a:off x="1300163" y="2652725"/>
              <a:ext cx="1930400" cy="2162175"/>
            </a:xfrm>
            <a:custGeom>
              <a:avLst/>
              <a:gdLst>
                <a:gd name="T0" fmla="*/ 2147483647 w 1494"/>
                <a:gd name="T1" fmla="*/ 1155835672 h 1673"/>
                <a:gd name="T2" fmla="*/ 1859852575 w 1494"/>
                <a:gd name="T3" fmla="*/ 925335994 h 1673"/>
                <a:gd name="T4" fmla="*/ 1834810360 w 1494"/>
                <a:gd name="T5" fmla="*/ 977115741 h 1673"/>
                <a:gd name="T6" fmla="*/ 1819784513 w 1494"/>
                <a:gd name="T7" fmla="*/ 1028894195 h 1673"/>
                <a:gd name="T8" fmla="*/ 1801419877 w 1494"/>
                <a:gd name="T9" fmla="*/ 1084013487 h 1673"/>
                <a:gd name="T10" fmla="*/ 1786394031 w 1494"/>
                <a:gd name="T11" fmla="*/ 1142472323 h 1673"/>
                <a:gd name="T12" fmla="*/ 1768029395 w 1494"/>
                <a:gd name="T13" fmla="*/ 1217635346 h 1673"/>
                <a:gd name="T14" fmla="*/ 1758011734 w 1494"/>
                <a:gd name="T15" fmla="*/ 1279436312 h 1673"/>
                <a:gd name="T16" fmla="*/ 1746325969 w 1494"/>
                <a:gd name="T17" fmla="*/ 1346246595 h 1673"/>
                <a:gd name="T18" fmla="*/ 1739647098 w 1494"/>
                <a:gd name="T19" fmla="*/ 1421409941 h 1673"/>
                <a:gd name="T20" fmla="*/ 1732969518 w 1494"/>
                <a:gd name="T21" fmla="*/ 1499913801 h 1673"/>
                <a:gd name="T22" fmla="*/ 1732969518 w 1494"/>
                <a:gd name="T23" fmla="*/ 1638546269 h 1673"/>
                <a:gd name="T24" fmla="*/ 1736308308 w 1494"/>
                <a:gd name="T25" fmla="*/ 1710369747 h 1673"/>
                <a:gd name="T26" fmla="*/ 1739647098 w 1494"/>
                <a:gd name="T27" fmla="*/ 1777180031 h 1673"/>
                <a:gd name="T28" fmla="*/ 1751334154 w 1494"/>
                <a:gd name="T29" fmla="*/ 1845661379 h 1673"/>
                <a:gd name="T30" fmla="*/ 1764690605 w 1494"/>
                <a:gd name="T31" fmla="*/ 1914144019 h 1673"/>
                <a:gd name="T32" fmla="*/ 1779716452 w 1494"/>
                <a:gd name="T33" fmla="*/ 1977614758 h 1673"/>
                <a:gd name="T34" fmla="*/ 1798081088 w 1494"/>
                <a:gd name="T35" fmla="*/ 2056117325 h 1673"/>
                <a:gd name="T36" fmla="*/ 1823123303 w 1494"/>
                <a:gd name="T37" fmla="*/ 2127939511 h 1673"/>
                <a:gd name="T38" fmla="*/ 631080535 w 1494"/>
                <a:gd name="T39" fmla="*/ 2147483647 h 1673"/>
                <a:gd name="T40" fmla="*/ 606038319 w 1494"/>
                <a:gd name="T41" fmla="*/ 2147483647 h 1673"/>
                <a:gd name="T42" fmla="*/ 579325416 w 1494"/>
                <a:gd name="T43" fmla="*/ 2147483647 h 1673"/>
                <a:gd name="T44" fmla="*/ 557621991 w 1494"/>
                <a:gd name="T45" fmla="*/ 2147483647 h 1673"/>
                <a:gd name="T46" fmla="*/ 535918565 w 1494"/>
                <a:gd name="T47" fmla="*/ 2147483647 h 1673"/>
                <a:gd name="T48" fmla="*/ 517553929 w 1494"/>
                <a:gd name="T49" fmla="*/ 2147483647 h 1673"/>
                <a:gd name="T50" fmla="*/ 495849211 w 1494"/>
                <a:gd name="T51" fmla="*/ 2147483647 h 1673"/>
                <a:gd name="T52" fmla="*/ 480823364 w 1494"/>
                <a:gd name="T53" fmla="*/ 2147483647 h 1673"/>
                <a:gd name="T54" fmla="*/ 467468205 w 1494"/>
                <a:gd name="T55" fmla="*/ 2147483647 h 1673"/>
                <a:gd name="T56" fmla="*/ 452442359 w 1494"/>
                <a:gd name="T57" fmla="*/ 2147483647 h 1673"/>
                <a:gd name="T58" fmla="*/ 434077723 w 1494"/>
                <a:gd name="T59" fmla="*/ 2147483647 h 1673"/>
                <a:gd name="T60" fmla="*/ 422390667 w 1494"/>
                <a:gd name="T61" fmla="*/ 2146312177 h 1673"/>
                <a:gd name="T62" fmla="*/ 409034215 w 1494"/>
                <a:gd name="T63" fmla="*/ 2084512503 h 1673"/>
                <a:gd name="T64" fmla="*/ 394008369 w 1494"/>
                <a:gd name="T65" fmla="*/ 2024382602 h 1673"/>
                <a:gd name="T66" fmla="*/ 385660102 w 1494"/>
                <a:gd name="T67" fmla="*/ 1952560417 h 1673"/>
                <a:gd name="T68" fmla="*/ 378982523 w 1494"/>
                <a:gd name="T69" fmla="*/ 1884079069 h 1673"/>
                <a:gd name="T70" fmla="*/ 372304943 w 1494"/>
                <a:gd name="T71" fmla="*/ 1807244981 h 1673"/>
                <a:gd name="T72" fmla="*/ 363956677 w 1494"/>
                <a:gd name="T73" fmla="*/ 1732083251 h 1673"/>
                <a:gd name="T74" fmla="*/ 363956677 w 1494"/>
                <a:gd name="T75" fmla="*/ 1656920228 h 1673"/>
                <a:gd name="T76" fmla="*/ 363956677 w 1494"/>
                <a:gd name="T77" fmla="*/ 1580087433 h 1673"/>
                <a:gd name="T78" fmla="*/ 363956677 w 1494"/>
                <a:gd name="T79" fmla="*/ 1483210907 h 1673"/>
                <a:gd name="T80" fmla="*/ 368964861 w 1494"/>
                <a:gd name="T81" fmla="*/ 1394685827 h 1673"/>
                <a:gd name="T82" fmla="*/ 372304943 w 1494"/>
                <a:gd name="T83" fmla="*/ 1337896440 h 1673"/>
                <a:gd name="T84" fmla="*/ 378982523 w 1494"/>
                <a:gd name="T85" fmla="*/ 1266074255 h 1673"/>
                <a:gd name="T86" fmla="*/ 385660102 w 1494"/>
                <a:gd name="T87" fmla="*/ 1197591614 h 1673"/>
                <a:gd name="T88" fmla="*/ 397347159 w 1494"/>
                <a:gd name="T89" fmla="*/ 1117419274 h 1673"/>
                <a:gd name="T90" fmla="*/ 412373005 w 1494"/>
                <a:gd name="T91" fmla="*/ 1045597089 h 1673"/>
                <a:gd name="T92" fmla="*/ 425729456 w 1494"/>
                <a:gd name="T93" fmla="*/ 980455286 h 1673"/>
                <a:gd name="T94" fmla="*/ 444094092 w 1494"/>
                <a:gd name="T95" fmla="*/ 900281653 h 1673"/>
                <a:gd name="T96" fmla="*/ 462458728 w 1494"/>
                <a:gd name="T97" fmla="*/ 835141142 h 1673"/>
                <a:gd name="T98" fmla="*/ 480823364 w 1494"/>
                <a:gd name="T99" fmla="*/ 758308347 h 1673"/>
                <a:gd name="T100" fmla="*/ 502528082 w 1494"/>
                <a:gd name="T101" fmla="*/ 693166544 h 1673"/>
                <a:gd name="T102" fmla="*/ 529239693 w 1494"/>
                <a:gd name="T103" fmla="*/ 621345489 h 1673"/>
                <a:gd name="T104" fmla="*/ 554283201 w 1494"/>
                <a:gd name="T105" fmla="*/ 551193076 h 1673"/>
                <a:gd name="T106" fmla="*/ 591012473 w 1494"/>
                <a:gd name="T107" fmla="*/ 462667997 h 1673"/>
                <a:gd name="T108" fmla="*/ 0 w 1494"/>
                <a:gd name="T109" fmla="*/ 242190750 h 1673"/>
                <a:gd name="T110" fmla="*/ 1554330050 w 1494"/>
                <a:gd name="T111" fmla="*/ 0 h 1673"/>
                <a:gd name="T112" fmla="*/ 2147483647 w 1494"/>
                <a:gd name="T113" fmla="*/ 1155835672 h 16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4"/>
                <a:gd name="T172" fmla="*/ 0 h 1673"/>
                <a:gd name="T173" fmla="*/ 1494 w 1494"/>
                <a:gd name="T174" fmla="*/ 1673 h 16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4" h="1673">
                  <a:moveTo>
                    <a:pt x="1494" y="692"/>
                  </a:moveTo>
                  <a:lnTo>
                    <a:pt x="1114" y="554"/>
                  </a:lnTo>
                  <a:lnTo>
                    <a:pt x="1099" y="585"/>
                  </a:lnTo>
                  <a:lnTo>
                    <a:pt x="1090" y="616"/>
                  </a:lnTo>
                  <a:lnTo>
                    <a:pt x="1079" y="649"/>
                  </a:lnTo>
                  <a:lnTo>
                    <a:pt x="1070" y="684"/>
                  </a:lnTo>
                  <a:lnTo>
                    <a:pt x="1059" y="729"/>
                  </a:lnTo>
                  <a:lnTo>
                    <a:pt x="1053" y="766"/>
                  </a:lnTo>
                  <a:lnTo>
                    <a:pt x="1046" y="806"/>
                  </a:lnTo>
                  <a:lnTo>
                    <a:pt x="1042" y="851"/>
                  </a:lnTo>
                  <a:lnTo>
                    <a:pt x="1038" y="898"/>
                  </a:lnTo>
                  <a:lnTo>
                    <a:pt x="1038" y="981"/>
                  </a:lnTo>
                  <a:lnTo>
                    <a:pt x="1040" y="1024"/>
                  </a:lnTo>
                  <a:lnTo>
                    <a:pt x="1042" y="1064"/>
                  </a:lnTo>
                  <a:lnTo>
                    <a:pt x="1049" y="1105"/>
                  </a:lnTo>
                  <a:lnTo>
                    <a:pt x="1057" y="1146"/>
                  </a:lnTo>
                  <a:lnTo>
                    <a:pt x="1066" y="1184"/>
                  </a:lnTo>
                  <a:lnTo>
                    <a:pt x="1077" y="1231"/>
                  </a:lnTo>
                  <a:lnTo>
                    <a:pt x="1092" y="1274"/>
                  </a:lnTo>
                  <a:lnTo>
                    <a:pt x="378" y="1673"/>
                  </a:lnTo>
                  <a:lnTo>
                    <a:pt x="363" y="1632"/>
                  </a:lnTo>
                  <a:lnTo>
                    <a:pt x="347" y="1597"/>
                  </a:lnTo>
                  <a:lnTo>
                    <a:pt x="334" y="1564"/>
                  </a:lnTo>
                  <a:lnTo>
                    <a:pt x="321" y="1528"/>
                  </a:lnTo>
                  <a:lnTo>
                    <a:pt x="310" y="1497"/>
                  </a:lnTo>
                  <a:lnTo>
                    <a:pt x="297" y="1462"/>
                  </a:lnTo>
                  <a:lnTo>
                    <a:pt x="288" y="1429"/>
                  </a:lnTo>
                  <a:lnTo>
                    <a:pt x="280" y="1398"/>
                  </a:lnTo>
                  <a:lnTo>
                    <a:pt x="271" y="1365"/>
                  </a:lnTo>
                  <a:lnTo>
                    <a:pt x="260" y="1326"/>
                  </a:lnTo>
                  <a:lnTo>
                    <a:pt x="253" y="1285"/>
                  </a:lnTo>
                  <a:lnTo>
                    <a:pt x="245" y="1248"/>
                  </a:lnTo>
                  <a:lnTo>
                    <a:pt x="236" y="1212"/>
                  </a:lnTo>
                  <a:lnTo>
                    <a:pt x="231" y="1169"/>
                  </a:lnTo>
                  <a:lnTo>
                    <a:pt x="227" y="1128"/>
                  </a:lnTo>
                  <a:lnTo>
                    <a:pt x="223" y="1082"/>
                  </a:lnTo>
                  <a:lnTo>
                    <a:pt x="218" y="1037"/>
                  </a:lnTo>
                  <a:lnTo>
                    <a:pt x="218" y="992"/>
                  </a:lnTo>
                  <a:lnTo>
                    <a:pt x="218" y="946"/>
                  </a:lnTo>
                  <a:lnTo>
                    <a:pt x="218" y="888"/>
                  </a:lnTo>
                  <a:lnTo>
                    <a:pt x="221" y="835"/>
                  </a:lnTo>
                  <a:lnTo>
                    <a:pt x="223" y="801"/>
                  </a:lnTo>
                  <a:lnTo>
                    <a:pt x="227" y="758"/>
                  </a:lnTo>
                  <a:lnTo>
                    <a:pt x="231" y="717"/>
                  </a:lnTo>
                  <a:lnTo>
                    <a:pt x="238" y="669"/>
                  </a:lnTo>
                  <a:lnTo>
                    <a:pt x="247" y="626"/>
                  </a:lnTo>
                  <a:lnTo>
                    <a:pt x="255" y="587"/>
                  </a:lnTo>
                  <a:lnTo>
                    <a:pt x="266" y="539"/>
                  </a:lnTo>
                  <a:lnTo>
                    <a:pt x="277" y="500"/>
                  </a:lnTo>
                  <a:lnTo>
                    <a:pt x="288" y="454"/>
                  </a:lnTo>
                  <a:lnTo>
                    <a:pt x="301" y="415"/>
                  </a:lnTo>
                  <a:lnTo>
                    <a:pt x="317" y="372"/>
                  </a:lnTo>
                  <a:lnTo>
                    <a:pt x="332" y="330"/>
                  </a:lnTo>
                  <a:lnTo>
                    <a:pt x="354" y="277"/>
                  </a:lnTo>
                  <a:lnTo>
                    <a:pt x="0" y="145"/>
                  </a:lnTo>
                  <a:lnTo>
                    <a:pt x="931" y="0"/>
                  </a:lnTo>
                  <a:lnTo>
                    <a:pt x="1494" y="692"/>
                  </a:lnTo>
                  <a:close/>
                </a:path>
              </a:pathLst>
            </a:custGeom>
            <a:solidFill>
              <a:srgbClr val="33CC33"/>
            </a:solidFill>
            <a:ln w="26988">
              <a:solidFill>
                <a:srgbClr val="000000"/>
              </a:solidFill>
              <a:round/>
              <a:headEnd/>
              <a:tailEnd/>
            </a:ln>
          </p:spPr>
          <p:txBody>
            <a:bodyPr/>
            <a:lstStyle/>
            <a:p>
              <a:endParaRPr lang="en-US">
                <a:latin typeface="+mj-lt"/>
              </a:endParaRPr>
            </a:p>
          </p:txBody>
        </p:sp>
        <p:sp>
          <p:nvSpPr>
            <p:cNvPr id="48134" name="Text Box 10"/>
            <p:cNvSpPr txBox="1">
              <a:spLocks noChangeArrowheads="1"/>
            </p:cNvSpPr>
            <p:nvPr/>
          </p:nvSpPr>
          <p:spPr bwMode="auto">
            <a:xfrm>
              <a:off x="1679575" y="2857512"/>
              <a:ext cx="1109663" cy="1054100"/>
            </a:xfrm>
            <a:prstGeom prst="rect">
              <a:avLst/>
            </a:prstGeom>
            <a:noFill/>
            <a:ln w="12700">
              <a:noFill/>
              <a:miter lim="800000"/>
              <a:headEnd/>
              <a:tailEnd/>
            </a:ln>
          </p:spPr>
          <p:txBody>
            <a:bodyPr anchor="ctr" anchorCtr="1">
              <a:spAutoFit/>
            </a:bodyPr>
            <a:lstStyle/>
            <a:p>
              <a:pPr algn="l" eaLnBrk="0" hangingPunct="0">
                <a:lnSpc>
                  <a:spcPct val="95000"/>
                </a:lnSpc>
                <a:spcBef>
                  <a:spcPct val="50000"/>
                </a:spcBef>
              </a:pPr>
              <a:r>
                <a:rPr kumimoji="1" lang="en-US" sz="1100" b="1">
                  <a:latin typeface="+mj-lt"/>
                </a:rPr>
                <a:t>Enter and post adjusting transactions. Reprint reports</a:t>
              </a:r>
            </a:p>
          </p:txBody>
        </p:sp>
        <p:sp>
          <p:nvSpPr>
            <p:cNvPr id="48135" name="Freeform 12"/>
            <p:cNvSpPr>
              <a:spLocks/>
            </p:cNvSpPr>
            <p:nvPr/>
          </p:nvSpPr>
          <p:spPr bwMode="auto">
            <a:xfrm>
              <a:off x="1387475" y="4216412"/>
              <a:ext cx="2193925" cy="1851025"/>
            </a:xfrm>
            <a:custGeom>
              <a:avLst/>
              <a:gdLst>
                <a:gd name="T0" fmla="*/ 2147483647 w 1697"/>
                <a:gd name="T1" fmla="*/ 2147483647 h 1432"/>
                <a:gd name="T2" fmla="*/ 2147483647 w 1697"/>
                <a:gd name="T3" fmla="*/ 2147483647 h 1432"/>
                <a:gd name="T4" fmla="*/ 2146074969 w 1697"/>
                <a:gd name="T5" fmla="*/ 2147483647 h 1432"/>
                <a:gd name="T6" fmla="*/ 2095932743 w 1697"/>
                <a:gd name="T7" fmla="*/ 2147483647 h 1432"/>
                <a:gd name="T8" fmla="*/ 2047463434 w 1697"/>
                <a:gd name="T9" fmla="*/ 2147483647 h 1432"/>
                <a:gd name="T10" fmla="*/ 1997321208 w 1697"/>
                <a:gd name="T11" fmla="*/ 2147483647 h 1432"/>
                <a:gd name="T12" fmla="*/ 1945507360 w 1697"/>
                <a:gd name="T13" fmla="*/ 2147483647 h 1432"/>
                <a:gd name="T14" fmla="*/ 1898708380 w 1697"/>
                <a:gd name="T15" fmla="*/ 2147483647 h 1432"/>
                <a:gd name="T16" fmla="*/ 1846894532 w 1697"/>
                <a:gd name="T17" fmla="*/ 2147483647 h 1432"/>
                <a:gd name="T18" fmla="*/ 1791738730 w 1697"/>
                <a:gd name="T19" fmla="*/ 2147483647 h 1432"/>
                <a:gd name="T20" fmla="*/ 1729897729 w 1697"/>
                <a:gd name="T21" fmla="*/ 2120314160 h 1432"/>
                <a:gd name="T22" fmla="*/ 1683097457 w 1697"/>
                <a:gd name="T23" fmla="*/ 2088567541 h 1432"/>
                <a:gd name="T24" fmla="*/ 1634626854 w 1697"/>
                <a:gd name="T25" fmla="*/ 2053479513 h 1432"/>
                <a:gd name="T26" fmla="*/ 1581142676 w 1697"/>
                <a:gd name="T27" fmla="*/ 2016721426 h 1432"/>
                <a:gd name="T28" fmla="*/ 1522643628 w 1697"/>
                <a:gd name="T29" fmla="*/ 1978291989 h 1432"/>
                <a:gd name="T30" fmla="*/ 1470829780 w 1697"/>
                <a:gd name="T31" fmla="*/ 1939861259 h 1432"/>
                <a:gd name="T32" fmla="*/ 1415673978 w 1697"/>
                <a:gd name="T33" fmla="*/ 1898090412 h 1432"/>
                <a:gd name="T34" fmla="*/ 1372218245 w 1697"/>
                <a:gd name="T35" fmla="*/ 1861331033 h 1432"/>
                <a:gd name="T36" fmla="*/ 1310375628 w 1697"/>
                <a:gd name="T37" fmla="*/ 1809534666 h 1432"/>
                <a:gd name="T38" fmla="*/ 1258563072 w 1697"/>
                <a:gd name="T39" fmla="*/ 1767763819 h 1432"/>
                <a:gd name="T40" fmla="*/ 1215106046 w 1697"/>
                <a:gd name="T41" fmla="*/ 1725992972 h 1432"/>
                <a:gd name="T42" fmla="*/ 1164963820 w 1697"/>
                <a:gd name="T43" fmla="*/ 1677538015 h 1432"/>
                <a:gd name="T44" fmla="*/ 1128193286 w 1697"/>
                <a:gd name="T45" fmla="*/ 1640778636 h 1432"/>
                <a:gd name="T46" fmla="*/ 1083065929 w 1697"/>
                <a:gd name="T47" fmla="*/ 1595665087 h 1432"/>
                <a:gd name="T48" fmla="*/ 1039610196 w 1697"/>
                <a:gd name="T49" fmla="*/ 1550552831 h 1432"/>
                <a:gd name="T50" fmla="*/ 992809924 w 1697"/>
                <a:gd name="T51" fmla="*/ 1495415055 h 1432"/>
                <a:gd name="T52" fmla="*/ 949354190 w 1697"/>
                <a:gd name="T53" fmla="*/ 1450301506 h 1432"/>
                <a:gd name="T54" fmla="*/ 904226834 w 1697"/>
                <a:gd name="T55" fmla="*/ 1398505139 h 1432"/>
                <a:gd name="T56" fmla="*/ 854084608 w 1697"/>
                <a:gd name="T57" fmla="*/ 1336682929 h 1432"/>
                <a:gd name="T58" fmla="*/ 810627582 w 1697"/>
                <a:gd name="T59" fmla="*/ 1281545153 h 1432"/>
                <a:gd name="T60" fmla="*/ 762156979 w 1697"/>
                <a:gd name="T61" fmla="*/ 1219723266 h 1432"/>
                <a:gd name="T62" fmla="*/ 718701246 w 1697"/>
                <a:gd name="T63" fmla="*/ 1159572729 h 1432"/>
                <a:gd name="T64" fmla="*/ 678587465 w 1697"/>
                <a:gd name="T65" fmla="*/ 1094409433 h 1432"/>
                <a:gd name="T66" fmla="*/ 635131570 w 1697"/>
                <a:gd name="T67" fmla="*/ 1025904727 h 1432"/>
                <a:gd name="T68" fmla="*/ 605046235 w 1697"/>
                <a:gd name="T69" fmla="*/ 967424249 h 1432"/>
                <a:gd name="T70" fmla="*/ 568275700 w 1697"/>
                <a:gd name="T71" fmla="*/ 912286473 h 1432"/>
                <a:gd name="T72" fmla="*/ 539861988 w 1697"/>
                <a:gd name="T73" fmla="*/ 850464586 h 1432"/>
                <a:gd name="T74" fmla="*/ 0 w 1697"/>
                <a:gd name="T75" fmla="*/ 1077701094 h 1432"/>
                <a:gd name="T76" fmla="*/ 890855142 w 1697"/>
                <a:gd name="T77" fmla="*/ 0 h 1432"/>
                <a:gd name="T78" fmla="*/ 2147483647 w 1697"/>
                <a:gd name="T79" fmla="*/ 115288353 h 1432"/>
                <a:gd name="T80" fmla="*/ 1791738730 w 1697"/>
                <a:gd name="T81" fmla="*/ 355891912 h 1432"/>
                <a:gd name="T82" fmla="*/ 1828509264 w 1697"/>
                <a:gd name="T83" fmla="*/ 424396617 h 1432"/>
                <a:gd name="T84" fmla="*/ 1871966291 w 1697"/>
                <a:gd name="T85" fmla="*/ 494572674 h 1432"/>
                <a:gd name="T86" fmla="*/ 1927122092 w 1697"/>
                <a:gd name="T87" fmla="*/ 573102900 h 1432"/>
                <a:gd name="T88" fmla="*/ 1988964386 w 1697"/>
                <a:gd name="T89" fmla="*/ 656645886 h 1432"/>
                <a:gd name="T90" fmla="*/ 2044120188 w 1697"/>
                <a:gd name="T91" fmla="*/ 721809344 h 1432"/>
                <a:gd name="T92" fmla="*/ 2105961188 w 1697"/>
                <a:gd name="T93" fmla="*/ 786972640 h 1432"/>
                <a:gd name="T94" fmla="*/ 2147483647 w 1697"/>
                <a:gd name="T95" fmla="*/ 850464586 h 1432"/>
                <a:gd name="T96" fmla="*/ 2147483647 w 1697"/>
                <a:gd name="T97" fmla="*/ 905603655 h 1432"/>
                <a:gd name="T98" fmla="*/ 2147483647 w 1697"/>
                <a:gd name="T99" fmla="*/ 957400022 h 1432"/>
                <a:gd name="T100" fmla="*/ 2147483647 w 1697"/>
                <a:gd name="T101" fmla="*/ 1015879207 h 1432"/>
                <a:gd name="T102" fmla="*/ 2147483647 w 1697"/>
                <a:gd name="T103" fmla="*/ 1064334165 h 1432"/>
                <a:gd name="T104" fmla="*/ 2147483647 w 1697"/>
                <a:gd name="T105" fmla="*/ 1112789123 h 1432"/>
                <a:gd name="T106" fmla="*/ 2147483647 w 1697"/>
                <a:gd name="T107" fmla="*/ 1156231320 h 1432"/>
                <a:gd name="T108" fmla="*/ 2147483647 w 1697"/>
                <a:gd name="T109" fmla="*/ 1201343576 h 1432"/>
                <a:gd name="T110" fmla="*/ 2147483647 w 1697"/>
                <a:gd name="T111" fmla="*/ 1243115715 h 1432"/>
                <a:gd name="T112" fmla="*/ 2147483647 w 1697"/>
                <a:gd name="T113" fmla="*/ 1266506872 h 1432"/>
                <a:gd name="T114" fmla="*/ 2147483647 w 1697"/>
                <a:gd name="T115" fmla="*/ 1291570673 h 1432"/>
                <a:gd name="T116" fmla="*/ 2147483647 w 1697"/>
                <a:gd name="T117" fmla="*/ 2147483647 h 14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97"/>
                <a:gd name="T178" fmla="*/ 0 h 1432"/>
                <a:gd name="T179" fmla="*/ 1697 w 1697"/>
                <a:gd name="T180" fmla="*/ 1432 h 14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97" h="1432">
                  <a:moveTo>
                    <a:pt x="1348" y="1432"/>
                  </a:moveTo>
                  <a:lnTo>
                    <a:pt x="1313" y="1417"/>
                  </a:lnTo>
                  <a:lnTo>
                    <a:pt x="1284" y="1403"/>
                  </a:lnTo>
                  <a:lnTo>
                    <a:pt x="1254" y="1390"/>
                  </a:lnTo>
                  <a:lnTo>
                    <a:pt x="1225" y="1376"/>
                  </a:lnTo>
                  <a:lnTo>
                    <a:pt x="1195" y="1360"/>
                  </a:lnTo>
                  <a:lnTo>
                    <a:pt x="1164" y="1345"/>
                  </a:lnTo>
                  <a:lnTo>
                    <a:pt x="1136" y="1327"/>
                  </a:lnTo>
                  <a:lnTo>
                    <a:pt x="1105" y="1312"/>
                  </a:lnTo>
                  <a:lnTo>
                    <a:pt x="1072" y="1291"/>
                  </a:lnTo>
                  <a:lnTo>
                    <a:pt x="1035" y="1269"/>
                  </a:lnTo>
                  <a:lnTo>
                    <a:pt x="1007" y="1250"/>
                  </a:lnTo>
                  <a:lnTo>
                    <a:pt x="978" y="1229"/>
                  </a:lnTo>
                  <a:lnTo>
                    <a:pt x="946" y="1207"/>
                  </a:lnTo>
                  <a:lnTo>
                    <a:pt x="911" y="1184"/>
                  </a:lnTo>
                  <a:lnTo>
                    <a:pt x="880" y="1161"/>
                  </a:lnTo>
                  <a:lnTo>
                    <a:pt x="847" y="1136"/>
                  </a:lnTo>
                  <a:lnTo>
                    <a:pt x="821" y="1114"/>
                  </a:lnTo>
                  <a:lnTo>
                    <a:pt x="784" y="1083"/>
                  </a:lnTo>
                  <a:lnTo>
                    <a:pt x="753" y="1058"/>
                  </a:lnTo>
                  <a:lnTo>
                    <a:pt x="727" y="1033"/>
                  </a:lnTo>
                  <a:lnTo>
                    <a:pt x="697" y="1004"/>
                  </a:lnTo>
                  <a:lnTo>
                    <a:pt x="675" y="982"/>
                  </a:lnTo>
                  <a:lnTo>
                    <a:pt x="648" y="955"/>
                  </a:lnTo>
                  <a:lnTo>
                    <a:pt x="622" y="928"/>
                  </a:lnTo>
                  <a:lnTo>
                    <a:pt x="594" y="895"/>
                  </a:lnTo>
                  <a:lnTo>
                    <a:pt x="568" y="868"/>
                  </a:lnTo>
                  <a:lnTo>
                    <a:pt x="541" y="837"/>
                  </a:lnTo>
                  <a:lnTo>
                    <a:pt x="511" y="800"/>
                  </a:lnTo>
                  <a:lnTo>
                    <a:pt x="485" y="767"/>
                  </a:lnTo>
                  <a:lnTo>
                    <a:pt x="456" y="730"/>
                  </a:lnTo>
                  <a:lnTo>
                    <a:pt x="430" y="694"/>
                  </a:lnTo>
                  <a:lnTo>
                    <a:pt x="406" y="655"/>
                  </a:lnTo>
                  <a:lnTo>
                    <a:pt x="380" y="614"/>
                  </a:lnTo>
                  <a:lnTo>
                    <a:pt x="362" y="579"/>
                  </a:lnTo>
                  <a:lnTo>
                    <a:pt x="340" y="546"/>
                  </a:lnTo>
                  <a:lnTo>
                    <a:pt x="323" y="509"/>
                  </a:lnTo>
                  <a:lnTo>
                    <a:pt x="0" y="645"/>
                  </a:lnTo>
                  <a:lnTo>
                    <a:pt x="533" y="0"/>
                  </a:lnTo>
                  <a:lnTo>
                    <a:pt x="1435" y="69"/>
                  </a:lnTo>
                  <a:lnTo>
                    <a:pt x="1072" y="213"/>
                  </a:lnTo>
                  <a:lnTo>
                    <a:pt x="1094" y="254"/>
                  </a:lnTo>
                  <a:lnTo>
                    <a:pt x="1120" y="296"/>
                  </a:lnTo>
                  <a:lnTo>
                    <a:pt x="1153" y="343"/>
                  </a:lnTo>
                  <a:lnTo>
                    <a:pt x="1190" y="393"/>
                  </a:lnTo>
                  <a:lnTo>
                    <a:pt x="1223" y="432"/>
                  </a:lnTo>
                  <a:lnTo>
                    <a:pt x="1260" y="471"/>
                  </a:lnTo>
                  <a:lnTo>
                    <a:pt x="1295" y="509"/>
                  </a:lnTo>
                  <a:lnTo>
                    <a:pt x="1332" y="542"/>
                  </a:lnTo>
                  <a:lnTo>
                    <a:pt x="1372" y="573"/>
                  </a:lnTo>
                  <a:lnTo>
                    <a:pt x="1413" y="608"/>
                  </a:lnTo>
                  <a:lnTo>
                    <a:pt x="1455" y="637"/>
                  </a:lnTo>
                  <a:lnTo>
                    <a:pt x="1494" y="666"/>
                  </a:lnTo>
                  <a:lnTo>
                    <a:pt x="1533" y="692"/>
                  </a:lnTo>
                  <a:lnTo>
                    <a:pt x="1581" y="719"/>
                  </a:lnTo>
                  <a:lnTo>
                    <a:pt x="1629" y="744"/>
                  </a:lnTo>
                  <a:lnTo>
                    <a:pt x="1664" y="758"/>
                  </a:lnTo>
                  <a:lnTo>
                    <a:pt x="1697" y="773"/>
                  </a:lnTo>
                  <a:lnTo>
                    <a:pt x="1348" y="1432"/>
                  </a:lnTo>
                  <a:close/>
                </a:path>
              </a:pathLst>
            </a:custGeom>
            <a:solidFill>
              <a:srgbClr val="FF00FF"/>
            </a:solidFill>
            <a:ln w="26988">
              <a:solidFill>
                <a:srgbClr val="000000"/>
              </a:solidFill>
              <a:round/>
              <a:headEnd/>
              <a:tailEnd/>
            </a:ln>
          </p:spPr>
          <p:txBody>
            <a:bodyPr/>
            <a:lstStyle/>
            <a:p>
              <a:endParaRPr lang="en-US">
                <a:latin typeface="+mj-lt"/>
              </a:endParaRPr>
            </a:p>
          </p:txBody>
        </p:sp>
        <p:sp>
          <p:nvSpPr>
            <p:cNvPr id="48136" name="Text Box 13"/>
            <p:cNvSpPr txBox="1">
              <a:spLocks noChangeArrowheads="1"/>
            </p:cNvSpPr>
            <p:nvPr/>
          </p:nvSpPr>
          <p:spPr bwMode="auto">
            <a:xfrm>
              <a:off x="2028825" y="4409527"/>
              <a:ext cx="969963" cy="969496"/>
            </a:xfrm>
            <a:prstGeom prst="rect">
              <a:avLst/>
            </a:prstGeom>
            <a:noFill/>
            <a:ln w="12700">
              <a:noFill/>
              <a:miter lim="800000"/>
              <a:headEnd/>
              <a:tailEnd/>
            </a:ln>
          </p:spPr>
          <p:txBody>
            <a:bodyPr anchor="ctr" anchorCtr="1">
              <a:spAutoFit/>
            </a:bodyPr>
            <a:lstStyle/>
            <a:p>
              <a:pPr algn="l" eaLnBrk="0" hangingPunct="0">
                <a:lnSpc>
                  <a:spcPct val="95000"/>
                </a:lnSpc>
                <a:spcBef>
                  <a:spcPct val="50000"/>
                </a:spcBef>
              </a:pPr>
              <a:r>
                <a:rPr kumimoji="1" lang="en-US" sz="1200" b="1">
                  <a:latin typeface="+mj-lt"/>
                </a:rPr>
                <a:t>Review balance sheet and income statement</a:t>
              </a:r>
            </a:p>
          </p:txBody>
        </p:sp>
        <p:grpSp>
          <p:nvGrpSpPr>
            <p:cNvPr id="48137" name="Group 14"/>
            <p:cNvGrpSpPr>
              <a:grpSpLocks/>
            </p:cNvGrpSpPr>
            <p:nvPr/>
          </p:nvGrpSpPr>
          <p:grpSpPr bwMode="auto">
            <a:xfrm>
              <a:off x="3040063" y="4862525"/>
              <a:ext cx="2384425" cy="1690687"/>
              <a:chOff x="1992" y="2925"/>
              <a:chExt cx="1844" cy="1308"/>
            </a:xfrm>
          </p:grpSpPr>
          <p:sp>
            <p:nvSpPr>
              <p:cNvPr id="48148" name="Freeform 15"/>
              <p:cNvSpPr>
                <a:spLocks/>
              </p:cNvSpPr>
              <p:nvPr/>
            </p:nvSpPr>
            <p:spPr bwMode="auto">
              <a:xfrm>
                <a:off x="1992" y="2925"/>
                <a:ext cx="1844" cy="1308"/>
              </a:xfrm>
              <a:custGeom>
                <a:avLst/>
                <a:gdLst>
                  <a:gd name="T0" fmla="*/ 738 w 1844"/>
                  <a:gd name="T1" fmla="*/ 0 h 1308"/>
                  <a:gd name="T2" fmla="*/ 585 w 1844"/>
                  <a:gd name="T3" fmla="*/ 337 h 1308"/>
                  <a:gd name="T4" fmla="*/ 620 w 1844"/>
                  <a:gd name="T5" fmla="*/ 351 h 1308"/>
                  <a:gd name="T6" fmla="*/ 653 w 1844"/>
                  <a:gd name="T7" fmla="*/ 358 h 1308"/>
                  <a:gd name="T8" fmla="*/ 690 w 1844"/>
                  <a:gd name="T9" fmla="*/ 368 h 1308"/>
                  <a:gd name="T10" fmla="*/ 732 w 1844"/>
                  <a:gd name="T11" fmla="*/ 378 h 1308"/>
                  <a:gd name="T12" fmla="*/ 780 w 1844"/>
                  <a:gd name="T13" fmla="*/ 386 h 1308"/>
                  <a:gd name="T14" fmla="*/ 823 w 1844"/>
                  <a:gd name="T15" fmla="*/ 391 h 1308"/>
                  <a:gd name="T16" fmla="*/ 867 w 1844"/>
                  <a:gd name="T17" fmla="*/ 397 h 1308"/>
                  <a:gd name="T18" fmla="*/ 917 w 1844"/>
                  <a:gd name="T19" fmla="*/ 403 h 1308"/>
                  <a:gd name="T20" fmla="*/ 970 w 1844"/>
                  <a:gd name="T21" fmla="*/ 407 h 1308"/>
                  <a:gd name="T22" fmla="*/ 1064 w 1844"/>
                  <a:gd name="T23" fmla="*/ 407 h 1308"/>
                  <a:gd name="T24" fmla="*/ 1114 w 1844"/>
                  <a:gd name="T25" fmla="*/ 405 h 1308"/>
                  <a:gd name="T26" fmla="*/ 1158 w 1844"/>
                  <a:gd name="T27" fmla="*/ 401 h 1308"/>
                  <a:gd name="T28" fmla="*/ 1204 w 1844"/>
                  <a:gd name="T29" fmla="*/ 395 h 1308"/>
                  <a:gd name="T30" fmla="*/ 1252 w 1844"/>
                  <a:gd name="T31" fmla="*/ 387 h 1308"/>
                  <a:gd name="T32" fmla="*/ 1293 w 1844"/>
                  <a:gd name="T33" fmla="*/ 382 h 1308"/>
                  <a:gd name="T34" fmla="*/ 1346 w 1844"/>
                  <a:gd name="T35" fmla="*/ 370 h 1308"/>
                  <a:gd name="T36" fmla="*/ 1394 w 1844"/>
                  <a:gd name="T37" fmla="*/ 356 h 1308"/>
                  <a:gd name="T38" fmla="*/ 1844 w 1844"/>
                  <a:gd name="T39" fmla="*/ 988 h 1308"/>
                  <a:gd name="T40" fmla="*/ 1800 w 1844"/>
                  <a:gd name="T41" fmla="*/ 1004 h 1308"/>
                  <a:gd name="T42" fmla="*/ 1758 w 1844"/>
                  <a:gd name="T43" fmla="*/ 1017 h 1308"/>
                  <a:gd name="T44" fmla="*/ 1721 w 1844"/>
                  <a:gd name="T45" fmla="*/ 1029 h 1308"/>
                  <a:gd name="T46" fmla="*/ 1682 w 1844"/>
                  <a:gd name="T47" fmla="*/ 1041 h 1308"/>
                  <a:gd name="T48" fmla="*/ 1645 w 1844"/>
                  <a:gd name="T49" fmla="*/ 1050 h 1308"/>
                  <a:gd name="T50" fmla="*/ 1606 w 1844"/>
                  <a:gd name="T51" fmla="*/ 1062 h 1308"/>
                  <a:gd name="T52" fmla="*/ 1571 w 1844"/>
                  <a:gd name="T53" fmla="*/ 1070 h 1308"/>
                  <a:gd name="T54" fmla="*/ 1533 w 1844"/>
                  <a:gd name="T55" fmla="*/ 1078 h 1308"/>
                  <a:gd name="T56" fmla="*/ 1496 w 1844"/>
                  <a:gd name="T57" fmla="*/ 1085 h 1308"/>
                  <a:gd name="T58" fmla="*/ 1455 w 1844"/>
                  <a:gd name="T59" fmla="*/ 1095 h 1308"/>
                  <a:gd name="T60" fmla="*/ 1407 w 1844"/>
                  <a:gd name="T61" fmla="*/ 1101 h 1308"/>
                  <a:gd name="T62" fmla="*/ 1367 w 1844"/>
                  <a:gd name="T63" fmla="*/ 1109 h 1308"/>
                  <a:gd name="T64" fmla="*/ 1324 w 1844"/>
                  <a:gd name="T65" fmla="*/ 1116 h 1308"/>
                  <a:gd name="T66" fmla="*/ 1278 w 1844"/>
                  <a:gd name="T67" fmla="*/ 1122 h 1308"/>
                  <a:gd name="T68" fmla="*/ 1230 w 1844"/>
                  <a:gd name="T69" fmla="*/ 1126 h 1308"/>
                  <a:gd name="T70" fmla="*/ 1177 w 1844"/>
                  <a:gd name="T71" fmla="*/ 1128 h 1308"/>
                  <a:gd name="T72" fmla="*/ 1127 w 1844"/>
                  <a:gd name="T73" fmla="*/ 1132 h 1308"/>
                  <a:gd name="T74" fmla="*/ 1079 w 1844"/>
                  <a:gd name="T75" fmla="*/ 1132 h 1308"/>
                  <a:gd name="T76" fmla="*/ 1027 w 1844"/>
                  <a:gd name="T77" fmla="*/ 1132 h 1308"/>
                  <a:gd name="T78" fmla="*/ 961 w 1844"/>
                  <a:gd name="T79" fmla="*/ 1132 h 1308"/>
                  <a:gd name="T80" fmla="*/ 902 w 1844"/>
                  <a:gd name="T81" fmla="*/ 1130 h 1308"/>
                  <a:gd name="T82" fmla="*/ 861 w 1844"/>
                  <a:gd name="T83" fmla="*/ 1128 h 1308"/>
                  <a:gd name="T84" fmla="*/ 815 w 1844"/>
                  <a:gd name="T85" fmla="*/ 1126 h 1308"/>
                  <a:gd name="T86" fmla="*/ 767 w 1844"/>
                  <a:gd name="T87" fmla="*/ 1122 h 1308"/>
                  <a:gd name="T88" fmla="*/ 712 w 1844"/>
                  <a:gd name="T89" fmla="*/ 1114 h 1308"/>
                  <a:gd name="T90" fmla="*/ 666 w 1844"/>
                  <a:gd name="T91" fmla="*/ 1107 h 1308"/>
                  <a:gd name="T92" fmla="*/ 620 w 1844"/>
                  <a:gd name="T93" fmla="*/ 1101 h 1308"/>
                  <a:gd name="T94" fmla="*/ 566 w 1844"/>
                  <a:gd name="T95" fmla="*/ 1089 h 1308"/>
                  <a:gd name="T96" fmla="*/ 524 w 1844"/>
                  <a:gd name="T97" fmla="*/ 1079 h 1308"/>
                  <a:gd name="T98" fmla="*/ 472 w 1844"/>
                  <a:gd name="T99" fmla="*/ 1070 h 1308"/>
                  <a:gd name="T100" fmla="*/ 426 w 1844"/>
                  <a:gd name="T101" fmla="*/ 1058 h 1308"/>
                  <a:gd name="T102" fmla="*/ 380 w 1844"/>
                  <a:gd name="T103" fmla="*/ 1047 h 1308"/>
                  <a:gd name="T104" fmla="*/ 332 w 1844"/>
                  <a:gd name="T105" fmla="*/ 1031 h 1308"/>
                  <a:gd name="T106" fmla="*/ 273 w 1844"/>
                  <a:gd name="T107" fmla="*/ 1012 h 1308"/>
                  <a:gd name="T108" fmla="*/ 133 w 1844"/>
                  <a:gd name="T109" fmla="*/ 1308 h 1308"/>
                  <a:gd name="T110" fmla="*/ 0 w 1844"/>
                  <a:gd name="T111" fmla="*/ 469 h 1308"/>
                  <a:gd name="T112" fmla="*/ 738 w 1844"/>
                  <a:gd name="T113" fmla="*/ 0 h 13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44"/>
                  <a:gd name="T172" fmla="*/ 0 h 1308"/>
                  <a:gd name="T173" fmla="*/ 1844 w 1844"/>
                  <a:gd name="T174" fmla="*/ 1308 h 13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44" h="1308">
                    <a:moveTo>
                      <a:pt x="738" y="0"/>
                    </a:moveTo>
                    <a:lnTo>
                      <a:pt x="585" y="337"/>
                    </a:lnTo>
                    <a:lnTo>
                      <a:pt x="620" y="351"/>
                    </a:lnTo>
                    <a:lnTo>
                      <a:pt x="653" y="358"/>
                    </a:lnTo>
                    <a:lnTo>
                      <a:pt x="690" y="368"/>
                    </a:lnTo>
                    <a:lnTo>
                      <a:pt x="732" y="378"/>
                    </a:lnTo>
                    <a:lnTo>
                      <a:pt x="780" y="386"/>
                    </a:lnTo>
                    <a:lnTo>
                      <a:pt x="823" y="391"/>
                    </a:lnTo>
                    <a:lnTo>
                      <a:pt x="867" y="397"/>
                    </a:lnTo>
                    <a:lnTo>
                      <a:pt x="917" y="403"/>
                    </a:lnTo>
                    <a:lnTo>
                      <a:pt x="970" y="407"/>
                    </a:lnTo>
                    <a:lnTo>
                      <a:pt x="1064" y="407"/>
                    </a:lnTo>
                    <a:lnTo>
                      <a:pt x="1114" y="405"/>
                    </a:lnTo>
                    <a:lnTo>
                      <a:pt x="1158" y="401"/>
                    </a:lnTo>
                    <a:lnTo>
                      <a:pt x="1204" y="395"/>
                    </a:lnTo>
                    <a:lnTo>
                      <a:pt x="1252" y="387"/>
                    </a:lnTo>
                    <a:lnTo>
                      <a:pt x="1293" y="382"/>
                    </a:lnTo>
                    <a:lnTo>
                      <a:pt x="1346" y="370"/>
                    </a:lnTo>
                    <a:lnTo>
                      <a:pt x="1394" y="356"/>
                    </a:lnTo>
                    <a:lnTo>
                      <a:pt x="1844" y="988"/>
                    </a:lnTo>
                    <a:lnTo>
                      <a:pt x="1800" y="1004"/>
                    </a:lnTo>
                    <a:lnTo>
                      <a:pt x="1758" y="1017"/>
                    </a:lnTo>
                    <a:lnTo>
                      <a:pt x="1721" y="1029"/>
                    </a:lnTo>
                    <a:lnTo>
                      <a:pt x="1682" y="1041"/>
                    </a:lnTo>
                    <a:lnTo>
                      <a:pt x="1645" y="1050"/>
                    </a:lnTo>
                    <a:lnTo>
                      <a:pt x="1606" y="1062"/>
                    </a:lnTo>
                    <a:lnTo>
                      <a:pt x="1571" y="1070"/>
                    </a:lnTo>
                    <a:lnTo>
                      <a:pt x="1533" y="1078"/>
                    </a:lnTo>
                    <a:lnTo>
                      <a:pt x="1496" y="1085"/>
                    </a:lnTo>
                    <a:lnTo>
                      <a:pt x="1455" y="1095"/>
                    </a:lnTo>
                    <a:lnTo>
                      <a:pt x="1407" y="1101"/>
                    </a:lnTo>
                    <a:lnTo>
                      <a:pt x="1367" y="1109"/>
                    </a:lnTo>
                    <a:lnTo>
                      <a:pt x="1324" y="1116"/>
                    </a:lnTo>
                    <a:lnTo>
                      <a:pt x="1278" y="1122"/>
                    </a:lnTo>
                    <a:lnTo>
                      <a:pt x="1230" y="1126"/>
                    </a:lnTo>
                    <a:lnTo>
                      <a:pt x="1177" y="1128"/>
                    </a:lnTo>
                    <a:lnTo>
                      <a:pt x="1127" y="1132"/>
                    </a:lnTo>
                    <a:lnTo>
                      <a:pt x="1079" y="1132"/>
                    </a:lnTo>
                    <a:lnTo>
                      <a:pt x="1027" y="1132"/>
                    </a:lnTo>
                    <a:lnTo>
                      <a:pt x="961" y="1132"/>
                    </a:lnTo>
                    <a:lnTo>
                      <a:pt x="902" y="1130"/>
                    </a:lnTo>
                    <a:lnTo>
                      <a:pt x="861" y="1128"/>
                    </a:lnTo>
                    <a:lnTo>
                      <a:pt x="815" y="1126"/>
                    </a:lnTo>
                    <a:lnTo>
                      <a:pt x="767" y="1122"/>
                    </a:lnTo>
                    <a:lnTo>
                      <a:pt x="712" y="1114"/>
                    </a:lnTo>
                    <a:lnTo>
                      <a:pt x="666" y="1107"/>
                    </a:lnTo>
                    <a:lnTo>
                      <a:pt x="620" y="1101"/>
                    </a:lnTo>
                    <a:lnTo>
                      <a:pt x="566" y="1089"/>
                    </a:lnTo>
                    <a:lnTo>
                      <a:pt x="524" y="1079"/>
                    </a:lnTo>
                    <a:lnTo>
                      <a:pt x="472" y="1070"/>
                    </a:lnTo>
                    <a:lnTo>
                      <a:pt x="426" y="1058"/>
                    </a:lnTo>
                    <a:lnTo>
                      <a:pt x="380" y="1047"/>
                    </a:lnTo>
                    <a:lnTo>
                      <a:pt x="332" y="1031"/>
                    </a:lnTo>
                    <a:lnTo>
                      <a:pt x="273" y="1012"/>
                    </a:lnTo>
                    <a:lnTo>
                      <a:pt x="133" y="1308"/>
                    </a:lnTo>
                    <a:lnTo>
                      <a:pt x="0" y="469"/>
                    </a:lnTo>
                    <a:lnTo>
                      <a:pt x="738" y="0"/>
                    </a:lnTo>
                    <a:close/>
                  </a:path>
                </a:pathLst>
              </a:custGeom>
              <a:solidFill>
                <a:srgbClr val="FFFF00"/>
              </a:solidFill>
              <a:ln w="26988">
                <a:solidFill>
                  <a:srgbClr val="000000"/>
                </a:solidFill>
                <a:round/>
                <a:headEnd/>
                <a:tailEnd/>
              </a:ln>
            </p:spPr>
            <p:txBody>
              <a:bodyPr/>
              <a:lstStyle/>
              <a:p>
                <a:endParaRPr lang="en-US">
                  <a:latin typeface="+mj-lt"/>
                </a:endParaRPr>
              </a:p>
            </p:txBody>
          </p:sp>
          <p:sp>
            <p:nvSpPr>
              <p:cNvPr id="48149" name="Text Box 16"/>
              <p:cNvSpPr txBox="1">
                <a:spLocks noChangeArrowheads="1"/>
              </p:cNvSpPr>
              <p:nvPr/>
            </p:nvSpPr>
            <p:spPr bwMode="auto">
              <a:xfrm>
                <a:off x="2257" y="3490"/>
                <a:ext cx="959" cy="343"/>
              </a:xfrm>
              <a:prstGeom prst="rect">
                <a:avLst/>
              </a:prstGeom>
              <a:noFill/>
              <a:ln w="12700">
                <a:noFill/>
                <a:miter lim="800000"/>
                <a:headEnd/>
                <a:tailEnd/>
              </a:ln>
            </p:spPr>
            <p:txBody>
              <a:bodyPr anchor="ctr" anchorCtr="1">
                <a:spAutoFit/>
              </a:bodyPr>
              <a:lstStyle/>
              <a:p>
                <a:pPr algn="l" eaLnBrk="0" hangingPunct="0">
                  <a:lnSpc>
                    <a:spcPct val="95000"/>
                  </a:lnSpc>
                  <a:spcBef>
                    <a:spcPct val="50000"/>
                  </a:spcBef>
                </a:pPr>
                <a:r>
                  <a:rPr kumimoji="1" lang="en-US" sz="1200" b="1">
                    <a:latin typeface="+mj-lt"/>
                  </a:rPr>
                  <a:t>Review trial balance</a:t>
                </a:r>
              </a:p>
            </p:txBody>
          </p:sp>
        </p:grpSp>
        <p:sp>
          <p:nvSpPr>
            <p:cNvPr id="48138" name="Freeform 18"/>
            <p:cNvSpPr>
              <a:spLocks/>
            </p:cNvSpPr>
            <p:nvPr/>
          </p:nvSpPr>
          <p:spPr bwMode="auto">
            <a:xfrm>
              <a:off x="4759325" y="4532325"/>
              <a:ext cx="2070100" cy="1836737"/>
            </a:xfrm>
            <a:custGeom>
              <a:avLst/>
              <a:gdLst>
                <a:gd name="T0" fmla="*/ 2147483647 w 1602"/>
                <a:gd name="T1" fmla="*/ 521267494 h 1421"/>
                <a:gd name="T2" fmla="*/ 2147483647 w 1602"/>
                <a:gd name="T3" fmla="*/ 573059324 h 1421"/>
                <a:gd name="T4" fmla="*/ 2147483647 w 1602"/>
                <a:gd name="T5" fmla="*/ 614827303 h 1421"/>
                <a:gd name="T6" fmla="*/ 2147483647 w 1602"/>
                <a:gd name="T7" fmla="*/ 659937859 h 1421"/>
                <a:gd name="T8" fmla="*/ 2147483647 w 1602"/>
                <a:gd name="T9" fmla="*/ 703375995 h 1421"/>
                <a:gd name="T10" fmla="*/ 2147483647 w 1602"/>
                <a:gd name="T11" fmla="*/ 748486551 h 1421"/>
                <a:gd name="T12" fmla="*/ 2147483647 w 1602"/>
                <a:gd name="T13" fmla="*/ 793595813 h 1421"/>
                <a:gd name="T14" fmla="*/ 2147483647 w 1602"/>
                <a:gd name="T15" fmla="*/ 835363793 h 1421"/>
                <a:gd name="T16" fmla="*/ 2147483647 w 1602"/>
                <a:gd name="T17" fmla="*/ 880474348 h 1421"/>
                <a:gd name="T18" fmla="*/ 2147483647 w 1602"/>
                <a:gd name="T19" fmla="*/ 928924895 h 1421"/>
                <a:gd name="T20" fmla="*/ 2147483647 w 1602"/>
                <a:gd name="T21" fmla="*/ 980718017 h 1421"/>
                <a:gd name="T22" fmla="*/ 2147483647 w 1602"/>
                <a:gd name="T23" fmla="*/ 1022485996 h 1421"/>
                <a:gd name="T24" fmla="*/ 2147483647 w 1602"/>
                <a:gd name="T25" fmla="*/ 1065923971 h 1421"/>
                <a:gd name="T26" fmla="*/ 2147483647 w 1602"/>
                <a:gd name="T27" fmla="*/ 1117717093 h 1421"/>
                <a:gd name="T28" fmla="*/ 2147483647 w 1602"/>
                <a:gd name="T29" fmla="*/ 1169510215 h 1421"/>
                <a:gd name="T30" fmla="*/ 2147483647 w 1602"/>
                <a:gd name="T31" fmla="*/ 1214619478 h 1421"/>
                <a:gd name="T32" fmla="*/ 2112264399 w 1602"/>
                <a:gd name="T33" fmla="*/ 1263070024 h 1421"/>
                <a:gd name="T34" fmla="*/ 2072189497 w 1602"/>
                <a:gd name="T35" fmla="*/ 1301496720 h 1421"/>
                <a:gd name="T36" fmla="*/ 2013747310 w 1602"/>
                <a:gd name="T37" fmla="*/ 1356631449 h 1421"/>
                <a:gd name="T38" fmla="*/ 1966994336 w 1602"/>
                <a:gd name="T39" fmla="*/ 1401740712 h 1421"/>
                <a:gd name="T40" fmla="*/ 1918570550 w 1602"/>
                <a:gd name="T41" fmla="*/ 1440167408 h 1421"/>
                <a:gd name="T42" fmla="*/ 1865138210 w 1602"/>
                <a:gd name="T43" fmla="*/ 1486947959 h 1421"/>
                <a:gd name="T44" fmla="*/ 1825063309 w 1602"/>
                <a:gd name="T45" fmla="*/ 1518692089 h 1421"/>
                <a:gd name="T46" fmla="*/ 1773300487 w 1602"/>
                <a:gd name="T47" fmla="*/ 1557118785 h 1421"/>
                <a:gd name="T48" fmla="*/ 1723207184 w 1602"/>
                <a:gd name="T49" fmla="*/ 1597215477 h 1421"/>
                <a:gd name="T50" fmla="*/ 1664764996 w 1602"/>
                <a:gd name="T51" fmla="*/ 1638984749 h 1421"/>
                <a:gd name="T52" fmla="*/ 1613000882 w 1602"/>
                <a:gd name="T53" fmla="*/ 1674070162 h 1421"/>
                <a:gd name="T54" fmla="*/ 1554559987 w 1602"/>
                <a:gd name="T55" fmla="*/ 1712496858 h 1421"/>
                <a:gd name="T56" fmla="*/ 1481089550 w 1602"/>
                <a:gd name="T57" fmla="*/ 1757606121 h 1421"/>
                <a:gd name="T58" fmla="*/ 1419308326 w 1602"/>
                <a:gd name="T59" fmla="*/ 1797704105 h 1421"/>
                <a:gd name="T60" fmla="*/ 1354186450 w 1602"/>
                <a:gd name="T61" fmla="*/ 1839472085 h 1421"/>
                <a:gd name="T62" fmla="*/ 1284056342 w 1602"/>
                <a:gd name="T63" fmla="*/ 1881240065 h 1421"/>
                <a:gd name="T64" fmla="*/ 1212255424 w 1602"/>
                <a:gd name="T65" fmla="*/ 1916325478 h 1421"/>
                <a:gd name="T66" fmla="*/ 1579606639 w 1602"/>
                <a:gd name="T67" fmla="*/ 2147483647 h 1421"/>
                <a:gd name="T68" fmla="*/ 110205050 w 1602"/>
                <a:gd name="T69" fmla="*/ 1787678963 h 1421"/>
                <a:gd name="T70" fmla="*/ 0 w 1602"/>
                <a:gd name="T71" fmla="*/ 628193729 h 1421"/>
                <a:gd name="T72" fmla="*/ 307237975 w 1602"/>
                <a:gd name="T73" fmla="*/ 955656453 h 1421"/>
                <a:gd name="T74" fmla="*/ 375698645 w 1602"/>
                <a:gd name="T75" fmla="*/ 925583611 h 1421"/>
                <a:gd name="T76" fmla="*/ 445830045 w 1602"/>
                <a:gd name="T77" fmla="*/ 893839481 h 1421"/>
                <a:gd name="T78" fmla="*/ 535996958 w 1602"/>
                <a:gd name="T79" fmla="*/ 855412785 h 1421"/>
                <a:gd name="T80" fmla="*/ 624495644 w 1602"/>
                <a:gd name="T81" fmla="*/ 808632234 h 1421"/>
                <a:gd name="T82" fmla="*/ 714662718 w 1602"/>
                <a:gd name="T83" fmla="*/ 755169117 h 1421"/>
                <a:gd name="T84" fmla="*/ 791472192 w 1602"/>
                <a:gd name="T85" fmla="*/ 705047283 h 1421"/>
                <a:gd name="T86" fmla="*/ 864942629 w 1602"/>
                <a:gd name="T87" fmla="*/ 649912716 h 1421"/>
                <a:gd name="T88" fmla="*/ 938413065 w 1602"/>
                <a:gd name="T89" fmla="*/ 596449599 h 1421"/>
                <a:gd name="T90" fmla="*/ 996855253 w 1602"/>
                <a:gd name="T91" fmla="*/ 544657770 h 1421"/>
                <a:gd name="T92" fmla="*/ 1058636477 w 1602"/>
                <a:gd name="T93" fmla="*/ 486182081 h 1421"/>
                <a:gd name="T94" fmla="*/ 1123758030 w 1602"/>
                <a:gd name="T95" fmla="*/ 421023826 h 1421"/>
                <a:gd name="T96" fmla="*/ 1178859888 w 1602"/>
                <a:gd name="T97" fmla="*/ 362548138 h 1421"/>
                <a:gd name="T98" fmla="*/ 1233963039 w 1602"/>
                <a:gd name="T99" fmla="*/ 300731085 h 1421"/>
                <a:gd name="T100" fmla="*/ 1280716014 w 1602"/>
                <a:gd name="T101" fmla="*/ 245596680 h 1421"/>
                <a:gd name="T102" fmla="*/ 1332478835 w 1602"/>
                <a:gd name="T103" fmla="*/ 172084570 h 1421"/>
                <a:gd name="T104" fmla="*/ 1379233425 w 1602"/>
                <a:gd name="T105" fmla="*/ 103584992 h 1421"/>
                <a:gd name="T106" fmla="*/ 1404280077 w 1602"/>
                <a:gd name="T107" fmla="*/ 51793142 h 1421"/>
                <a:gd name="T108" fmla="*/ 1430996247 w 1602"/>
                <a:gd name="T109" fmla="*/ 0 h 1421"/>
                <a:gd name="T110" fmla="*/ 2147483647 w 1602"/>
                <a:gd name="T111" fmla="*/ 521267494 h 142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02"/>
                <a:gd name="T169" fmla="*/ 0 h 1421"/>
                <a:gd name="T170" fmla="*/ 1602 w 1602"/>
                <a:gd name="T171" fmla="*/ 1421 h 142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02" h="1421">
                  <a:moveTo>
                    <a:pt x="1602" y="312"/>
                  </a:moveTo>
                  <a:lnTo>
                    <a:pt x="1582" y="343"/>
                  </a:lnTo>
                  <a:lnTo>
                    <a:pt x="1569" y="368"/>
                  </a:lnTo>
                  <a:lnTo>
                    <a:pt x="1551" y="395"/>
                  </a:lnTo>
                  <a:lnTo>
                    <a:pt x="1538" y="421"/>
                  </a:lnTo>
                  <a:lnTo>
                    <a:pt x="1521" y="448"/>
                  </a:lnTo>
                  <a:lnTo>
                    <a:pt x="1501" y="475"/>
                  </a:lnTo>
                  <a:lnTo>
                    <a:pt x="1484" y="500"/>
                  </a:lnTo>
                  <a:lnTo>
                    <a:pt x="1464" y="527"/>
                  </a:lnTo>
                  <a:lnTo>
                    <a:pt x="1440" y="556"/>
                  </a:lnTo>
                  <a:lnTo>
                    <a:pt x="1416" y="587"/>
                  </a:lnTo>
                  <a:lnTo>
                    <a:pt x="1396" y="612"/>
                  </a:lnTo>
                  <a:lnTo>
                    <a:pt x="1372" y="638"/>
                  </a:lnTo>
                  <a:lnTo>
                    <a:pt x="1346" y="669"/>
                  </a:lnTo>
                  <a:lnTo>
                    <a:pt x="1320" y="700"/>
                  </a:lnTo>
                  <a:lnTo>
                    <a:pt x="1294" y="727"/>
                  </a:lnTo>
                  <a:lnTo>
                    <a:pt x="1265" y="756"/>
                  </a:lnTo>
                  <a:lnTo>
                    <a:pt x="1241" y="779"/>
                  </a:lnTo>
                  <a:lnTo>
                    <a:pt x="1206" y="812"/>
                  </a:lnTo>
                  <a:lnTo>
                    <a:pt x="1178" y="839"/>
                  </a:lnTo>
                  <a:lnTo>
                    <a:pt x="1149" y="862"/>
                  </a:lnTo>
                  <a:lnTo>
                    <a:pt x="1117" y="890"/>
                  </a:lnTo>
                  <a:lnTo>
                    <a:pt x="1093" y="909"/>
                  </a:lnTo>
                  <a:lnTo>
                    <a:pt x="1062" y="932"/>
                  </a:lnTo>
                  <a:lnTo>
                    <a:pt x="1032" y="956"/>
                  </a:lnTo>
                  <a:lnTo>
                    <a:pt x="997" y="981"/>
                  </a:lnTo>
                  <a:lnTo>
                    <a:pt x="966" y="1002"/>
                  </a:lnTo>
                  <a:lnTo>
                    <a:pt x="931" y="1025"/>
                  </a:lnTo>
                  <a:lnTo>
                    <a:pt x="887" y="1052"/>
                  </a:lnTo>
                  <a:lnTo>
                    <a:pt x="850" y="1076"/>
                  </a:lnTo>
                  <a:lnTo>
                    <a:pt x="811" y="1101"/>
                  </a:lnTo>
                  <a:lnTo>
                    <a:pt x="769" y="1126"/>
                  </a:lnTo>
                  <a:lnTo>
                    <a:pt x="726" y="1147"/>
                  </a:lnTo>
                  <a:lnTo>
                    <a:pt x="946" y="1421"/>
                  </a:lnTo>
                  <a:lnTo>
                    <a:pt x="66" y="1070"/>
                  </a:lnTo>
                  <a:lnTo>
                    <a:pt x="0" y="376"/>
                  </a:lnTo>
                  <a:lnTo>
                    <a:pt x="184" y="572"/>
                  </a:lnTo>
                  <a:lnTo>
                    <a:pt x="225" y="554"/>
                  </a:lnTo>
                  <a:lnTo>
                    <a:pt x="267" y="535"/>
                  </a:lnTo>
                  <a:lnTo>
                    <a:pt x="321" y="512"/>
                  </a:lnTo>
                  <a:lnTo>
                    <a:pt x="374" y="484"/>
                  </a:lnTo>
                  <a:lnTo>
                    <a:pt x="428" y="452"/>
                  </a:lnTo>
                  <a:lnTo>
                    <a:pt x="474" y="422"/>
                  </a:lnTo>
                  <a:lnTo>
                    <a:pt x="518" y="389"/>
                  </a:lnTo>
                  <a:lnTo>
                    <a:pt x="562" y="357"/>
                  </a:lnTo>
                  <a:lnTo>
                    <a:pt x="597" y="326"/>
                  </a:lnTo>
                  <a:lnTo>
                    <a:pt x="634" y="291"/>
                  </a:lnTo>
                  <a:lnTo>
                    <a:pt x="673" y="252"/>
                  </a:lnTo>
                  <a:lnTo>
                    <a:pt x="706" y="217"/>
                  </a:lnTo>
                  <a:lnTo>
                    <a:pt x="739" y="180"/>
                  </a:lnTo>
                  <a:lnTo>
                    <a:pt x="767" y="147"/>
                  </a:lnTo>
                  <a:lnTo>
                    <a:pt x="798" y="103"/>
                  </a:lnTo>
                  <a:lnTo>
                    <a:pt x="826" y="62"/>
                  </a:lnTo>
                  <a:lnTo>
                    <a:pt x="841" y="31"/>
                  </a:lnTo>
                  <a:lnTo>
                    <a:pt x="857" y="0"/>
                  </a:lnTo>
                  <a:lnTo>
                    <a:pt x="1602" y="312"/>
                  </a:lnTo>
                  <a:close/>
                </a:path>
              </a:pathLst>
            </a:custGeom>
            <a:solidFill>
              <a:srgbClr val="009999"/>
            </a:solidFill>
            <a:ln w="26988">
              <a:solidFill>
                <a:srgbClr val="000000"/>
              </a:solidFill>
              <a:round/>
              <a:headEnd/>
              <a:tailEnd/>
            </a:ln>
          </p:spPr>
          <p:txBody>
            <a:bodyPr/>
            <a:lstStyle/>
            <a:p>
              <a:endParaRPr lang="en-US">
                <a:latin typeface="+mj-lt"/>
              </a:endParaRPr>
            </a:p>
          </p:txBody>
        </p:sp>
        <p:sp>
          <p:nvSpPr>
            <p:cNvPr id="48139" name="Text Box 19"/>
            <p:cNvSpPr txBox="1">
              <a:spLocks noChangeArrowheads="1"/>
            </p:cNvSpPr>
            <p:nvPr/>
          </p:nvSpPr>
          <p:spPr bwMode="auto">
            <a:xfrm>
              <a:off x="4883150" y="5236628"/>
              <a:ext cx="1295400" cy="618631"/>
            </a:xfrm>
            <a:prstGeom prst="rect">
              <a:avLst/>
            </a:prstGeom>
            <a:noFill/>
            <a:ln w="12700">
              <a:noFill/>
              <a:miter lim="800000"/>
              <a:headEnd/>
              <a:tailEnd/>
            </a:ln>
          </p:spPr>
          <p:txBody>
            <a:bodyPr anchor="ctr" anchorCtr="1">
              <a:spAutoFit/>
            </a:bodyPr>
            <a:lstStyle/>
            <a:p>
              <a:pPr algn="l" eaLnBrk="0" hangingPunct="0">
                <a:lnSpc>
                  <a:spcPct val="95000"/>
                </a:lnSpc>
                <a:spcBef>
                  <a:spcPct val="50000"/>
                </a:spcBef>
              </a:pPr>
              <a:r>
                <a:rPr kumimoji="1" lang="en-US" sz="1200" b="1">
                  <a:latin typeface="+mj-lt"/>
                </a:rPr>
                <a:t>Enter and post adjusting transactions</a:t>
              </a:r>
            </a:p>
          </p:txBody>
        </p:sp>
        <p:grpSp>
          <p:nvGrpSpPr>
            <p:cNvPr id="48140" name="Group 20"/>
            <p:cNvGrpSpPr>
              <a:grpSpLocks/>
            </p:cNvGrpSpPr>
            <p:nvPr/>
          </p:nvGrpSpPr>
          <p:grpSpPr bwMode="auto">
            <a:xfrm>
              <a:off x="5451475" y="2889262"/>
              <a:ext cx="1908175" cy="2138363"/>
              <a:chOff x="3858" y="1399"/>
              <a:chExt cx="1476" cy="1654"/>
            </a:xfrm>
          </p:grpSpPr>
          <p:sp>
            <p:nvSpPr>
              <p:cNvPr id="48146" name="Freeform 21"/>
              <p:cNvSpPr>
                <a:spLocks/>
              </p:cNvSpPr>
              <p:nvPr/>
            </p:nvSpPr>
            <p:spPr bwMode="auto">
              <a:xfrm>
                <a:off x="3858" y="1399"/>
                <a:ext cx="1476" cy="1654"/>
              </a:xfrm>
              <a:custGeom>
                <a:avLst/>
                <a:gdLst>
                  <a:gd name="T0" fmla="*/ 0 w 1476"/>
                  <a:gd name="T1" fmla="*/ 1051 h 1654"/>
                  <a:gd name="T2" fmla="*/ 367 w 1476"/>
                  <a:gd name="T3" fmla="*/ 1173 h 1654"/>
                  <a:gd name="T4" fmla="*/ 386 w 1476"/>
                  <a:gd name="T5" fmla="*/ 1132 h 1654"/>
                  <a:gd name="T6" fmla="*/ 402 w 1476"/>
                  <a:gd name="T7" fmla="*/ 1093 h 1654"/>
                  <a:gd name="T8" fmla="*/ 412 w 1476"/>
                  <a:gd name="T9" fmla="*/ 1057 h 1654"/>
                  <a:gd name="T10" fmla="*/ 423 w 1476"/>
                  <a:gd name="T11" fmla="*/ 1024 h 1654"/>
                  <a:gd name="T12" fmla="*/ 434 w 1476"/>
                  <a:gd name="T13" fmla="*/ 987 h 1654"/>
                  <a:gd name="T14" fmla="*/ 443 w 1476"/>
                  <a:gd name="T15" fmla="*/ 944 h 1654"/>
                  <a:gd name="T16" fmla="*/ 450 w 1476"/>
                  <a:gd name="T17" fmla="*/ 905 h 1654"/>
                  <a:gd name="T18" fmla="*/ 456 w 1476"/>
                  <a:gd name="T19" fmla="*/ 867 h 1654"/>
                  <a:gd name="T20" fmla="*/ 463 w 1476"/>
                  <a:gd name="T21" fmla="*/ 822 h 1654"/>
                  <a:gd name="T22" fmla="*/ 465 w 1476"/>
                  <a:gd name="T23" fmla="*/ 776 h 1654"/>
                  <a:gd name="T24" fmla="*/ 465 w 1476"/>
                  <a:gd name="T25" fmla="*/ 692 h 1654"/>
                  <a:gd name="T26" fmla="*/ 463 w 1476"/>
                  <a:gd name="T27" fmla="*/ 648 h 1654"/>
                  <a:gd name="T28" fmla="*/ 461 w 1476"/>
                  <a:gd name="T29" fmla="*/ 609 h 1654"/>
                  <a:gd name="T30" fmla="*/ 454 w 1476"/>
                  <a:gd name="T31" fmla="*/ 568 h 1654"/>
                  <a:gd name="T32" fmla="*/ 445 w 1476"/>
                  <a:gd name="T33" fmla="*/ 525 h 1654"/>
                  <a:gd name="T34" fmla="*/ 437 w 1476"/>
                  <a:gd name="T35" fmla="*/ 489 h 1654"/>
                  <a:gd name="T36" fmla="*/ 426 w 1476"/>
                  <a:gd name="T37" fmla="*/ 442 h 1654"/>
                  <a:gd name="T38" fmla="*/ 410 w 1476"/>
                  <a:gd name="T39" fmla="*/ 398 h 1654"/>
                  <a:gd name="T40" fmla="*/ 1123 w 1476"/>
                  <a:gd name="T41" fmla="*/ 0 h 1654"/>
                  <a:gd name="T42" fmla="*/ 1140 w 1476"/>
                  <a:gd name="T43" fmla="*/ 39 h 1654"/>
                  <a:gd name="T44" fmla="*/ 1155 w 1476"/>
                  <a:gd name="T45" fmla="*/ 76 h 1654"/>
                  <a:gd name="T46" fmla="*/ 1168 w 1476"/>
                  <a:gd name="T47" fmla="*/ 109 h 1654"/>
                  <a:gd name="T48" fmla="*/ 1182 w 1476"/>
                  <a:gd name="T49" fmla="*/ 144 h 1654"/>
                  <a:gd name="T50" fmla="*/ 1192 w 1476"/>
                  <a:gd name="T51" fmla="*/ 177 h 1654"/>
                  <a:gd name="T52" fmla="*/ 1206 w 1476"/>
                  <a:gd name="T53" fmla="*/ 211 h 1654"/>
                  <a:gd name="T54" fmla="*/ 1214 w 1476"/>
                  <a:gd name="T55" fmla="*/ 242 h 1654"/>
                  <a:gd name="T56" fmla="*/ 1223 w 1476"/>
                  <a:gd name="T57" fmla="*/ 275 h 1654"/>
                  <a:gd name="T58" fmla="*/ 1232 w 1476"/>
                  <a:gd name="T59" fmla="*/ 308 h 1654"/>
                  <a:gd name="T60" fmla="*/ 1243 w 1476"/>
                  <a:gd name="T61" fmla="*/ 345 h 1654"/>
                  <a:gd name="T62" fmla="*/ 1249 w 1476"/>
                  <a:gd name="T63" fmla="*/ 388 h 1654"/>
                  <a:gd name="T64" fmla="*/ 1258 w 1476"/>
                  <a:gd name="T65" fmla="*/ 423 h 1654"/>
                  <a:gd name="T66" fmla="*/ 1267 w 1476"/>
                  <a:gd name="T67" fmla="*/ 462 h 1654"/>
                  <a:gd name="T68" fmla="*/ 1273 w 1476"/>
                  <a:gd name="T69" fmla="*/ 502 h 1654"/>
                  <a:gd name="T70" fmla="*/ 1275 w 1476"/>
                  <a:gd name="T71" fmla="*/ 545 h 1654"/>
                  <a:gd name="T72" fmla="*/ 1280 w 1476"/>
                  <a:gd name="T73" fmla="*/ 591 h 1654"/>
                  <a:gd name="T74" fmla="*/ 1284 w 1476"/>
                  <a:gd name="T75" fmla="*/ 636 h 1654"/>
                  <a:gd name="T76" fmla="*/ 1284 w 1476"/>
                  <a:gd name="T77" fmla="*/ 679 h 1654"/>
                  <a:gd name="T78" fmla="*/ 1284 w 1476"/>
                  <a:gd name="T79" fmla="*/ 725 h 1654"/>
                  <a:gd name="T80" fmla="*/ 1284 w 1476"/>
                  <a:gd name="T81" fmla="*/ 783 h 1654"/>
                  <a:gd name="T82" fmla="*/ 1282 w 1476"/>
                  <a:gd name="T83" fmla="*/ 836 h 1654"/>
                  <a:gd name="T84" fmla="*/ 1280 w 1476"/>
                  <a:gd name="T85" fmla="*/ 872 h 1654"/>
                  <a:gd name="T86" fmla="*/ 1275 w 1476"/>
                  <a:gd name="T87" fmla="*/ 913 h 1654"/>
                  <a:gd name="T88" fmla="*/ 1273 w 1476"/>
                  <a:gd name="T89" fmla="*/ 956 h 1654"/>
                  <a:gd name="T90" fmla="*/ 1265 w 1476"/>
                  <a:gd name="T91" fmla="*/ 1004 h 1654"/>
                  <a:gd name="T92" fmla="*/ 1256 w 1476"/>
                  <a:gd name="T93" fmla="*/ 1045 h 1654"/>
                  <a:gd name="T94" fmla="*/ 1247 w 1476"/>
                  <a:gd name="T95" fmla="*/ 1086 h 1654"/>
                  <a:gd name="T96" fmla="*/ 1236 w 1476"/>
                  <a:gd name="T97" fmla="*/ 1134 h 1654"/>
                  <a:gd name="T98" fmla="*/ 1225 w 1476"/>
                  <a:gd name="T99" fmla="*/ 1171 h 1654"/>
                  <a:gd name="T100" fmla="*/ 1214 w 1476"/>
                  <a:gd name="T101" fmla="*/ 1218 h 1654"/>
                  <a:gd name="T102" fmla="*/ 1201 w 1476"/>
                  <a:gd name="T103" fmla="*/ 1258 h 1654"/>
                  <a:gd name="T104" fmla="*/ 1186 w 1476"/>
                  <a:gd name="T105" fmla="*/ 1299 h 1654"/>
                  <a:gd name="T106" fmla="*/ 1171 w 1476"/>
                  <a:gd name="T107" fmla="*/ 1342 h 1654"/>
                  <a:gd name="T108" fmla="*/ 1151 w 1476"/>
                  <a:gd name="T109" fmla="*/ 1394 h 1654"/>
                  <a:gd name="T110" fmla="*/ 1129 w 1476"/>
                  <a:gd name="T111" fmla="*/ 1446 h 1654"/>
                  <a:gd name="T112" fmla="*/ 1476 w 1476"/>
                  <a:gd name="T113" fmla="*/ 1572 h 1654"/>
                  <a:gd name="T114" fmla="*/ 605 w 1476"/>
                  <a:gd name="T115" fmla="*/ 1654 h 1654"/>
                  <a:gd name="T116" fmla="*/ 0 w 1476"/>
                  <a:gd name="T117" fmla="*/ 1051 h 16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76"/>
                  <a:gd name="T178" fmla="*/ 0 h 1654"/>
                  <a:gd name="T179" fmla="*/ 1476 w 1476"/>
                  <a:gd name="T180" fmla="*/ 1654 h 16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76" h="1654">
                    <a:moveTo>
                      <a:pt x="0" y="1051"/>
                    </a:moveTo>
                    <a:lnTo>
                      <a:pt x="367" y="1173"/>
                    </a:lnTo>
                    <a:lnTo>
                      <a:pt x="386" y="1132"/>
                    </a:lnTo>
                    <a:lnTo>
                      <a:pt x="402" y="1093"/>
                    </a:lnTo>
                    <a:lnTo>
                      <a:pt x="412" y="1057"/>
                    </a:lnTo>
                    <a:lnTo>
                      <a:pt x="423" y="1024"/>
                    </a:lnTo>
                    <a:lnTo>
                      <a:pt x="434" y="987"/>
                    </a:lnTo>
                    <a:lnTo>
                      <a:pt x="443" y="944"/>
                    </a:lnTo>
                    <a:lnTo>
                      <a:pt x="450" y="905"/>
                    </a:lnTo>
                    <a:lnTo>
                      <a:pt x="456" y="867"/>
                    </a:lnTo>
                    <a:lnTo>
                      <a:pt x="463" y="822"/>
                    </a:lnTo>
                    <a:lnTo>
                      <a:pt x="465" y="776"/>
                    </a:lnTo>
                    <a:lnTo>
                      <a:pt x="465" y="692"/>
                    </a:lnTo>
                    <a:lnTo>
                      <a:pt x="463" y="648"/>
                    </a:lnTo>
                    <a:lnTo>
                      <a:pt x="461" y="609"/>
                    </a:lnTo>
                    <a:lnTo>
                      <a:pt x="454" y="568"/>
                    </a:lnTo>
                    <a:lnTo>
                      <a:pt x="445" y="525"/>
                    </a:lnTo>
                    <a:lnTo>
                      <a:pt x="437" y="489"/>
                    </a:lnTo>
                    <a:lnTo>
                      <a:pt x="426" y="442"/>
                    </a:lnTo>
                    <a:lnTo>
                      <a:pt x="410" y="398"/>
                    </a:lnTo>
                    <a:lnTo>
                      <a:pt x="1123" y="0"/>
                    </a:lnTo>
                    <a:lnTo>
                      <a:pt x="1140" y="39"/>
                    </a:lnTo>
                    <a:lnTo>
                      <a:pt x="1155" y="76"/>
                    </a:lnTo>
                    <a:lnTo>
                      <a:pt x="1168" y="109"/>
                    </a:lnTo>
                    <a:lnTo>
                      <a:pt x="1182" y="144"/>
                    </a:lnTo>
                    <a:lnTo>
                      <a:pt x="1192" y="177"/>
                    </a:lnTo>
                    <a:lnTo>
                      <a:pt x="1206" y="211"/>
                    </a:lnTo>
                    <a:lnTo>
                      <a:pt x="1214" y="242"/>
                    </a:lnTo>
                    <a:lnTo>
                      <a:pt x="1223" y="275"/>
                    </a:lnTo>
                    <a:lnTo>
                      <a:pt x="1232" y="308"/>
                    </a:lnTo>
                    <a:lnTo>
                      <a:pt x="1243" y="345"/>
                    </a:lnTo>
                    <a:lnTo>
                      <a:pt x="1249" y="388"/>
                    </a:lnTo>
                    <a:lnTo>
                      <a:pt x="1258" y="423"/>
                    </a:lnTo>
                    <a:lnTo>
                      <a:pt x="1267" y="462"/>
                    </a:lnTo>
                    <a:lnTo>
                      <a:pt x="1273" y="502"/>
                    </a:lnTo>
                    <a:lnTo>
                      <a:pt x="1275" y="545"/>
                    </a:lnTo>
                    <a:lnTo>
                      <a:pt x="1280" y="591"/>
                    </a:lnTo>
                    <a:lnTo>
                      <a:pt x="1284" y="636"/>
                    </a:lnTo>
                    <a:lnTo>
                      <a:pt x="1284" y="679"/>
                    </a:lnTo>
                    <a:lnTo>
                      <a:pt x="1284" y="725"/>
                    </a:lnTo>
                    <a:lnTo>
                      <a:pt x="1284" y="783"/>
                    </a:lnTo>
                    <a:lnTo>
                      <a:pt x="1282" y="836"/>
                    </a:lnTo>
                    <a:lnTo>
                      <a:pt x="1280" y="872"/>
                    </a:lnTo>
                    <a:lnTo>
                      <a:pt x="1275" y="913"/>
                    </a:lnTo>
                    <a:lnTo>
                      <a:pt x="1273" y="956"/>
                    </a:lnTo>
                    <a:lnTo>
                      <a:pt x="1265" y="1004"/>
                    </a:lnTo>
                    <a:lnTo>
                      <a:pt x="1256" y="1045"/>
                    </a:lnTo>
                    <a:lnTo>
                      <a:pt x="1247" y="1086"/>
                    </a:lnTo>
                    <a:lnTo>
                      <a:pt x="1236" y="1134"/>
                    </a:lnTo>
                    <a:lnTo>
                      <a:pt x="1225" y="1171"/>
                    </a:lnTo>
                    <a:lnTo>
                      <a:pt x="1214" y="1218"/>
                    </a:lnTo>
                    <a:lnTo>
                      <a:pt x="1201" y="1258"/>
                    </a:lnTo>
                    <a:lnTo>
                      <a:pt x="1186" y="1299"/>
                    </a:lnTo>
                    <a:lnTo>
                      <a:pt x="1171" y="1342"/>
                    </a:lnTo>
                    <a:lnTo>
                      <a:pt x="1151" y="1394"/>
                    </a:lnTo>
                    <a:lnTo>
                      <a:pt x="1129" y="1446"/>
                    </a:lnTo>
                    <a:lnTo>
                      <a:pt x="1476" y="1572"/>
                    </a:lnTo>
                    <a:lnTo>
                      <a:pt x="605" y="1654"/>
                    </a:lnTo>
                    <a:lnTo>
                      <a:pt x="0" y="1051"/>
                    </a:lnTo>
                    <a:close/>
                  </a:path>
                </a:pathLst>
              </a:custGeom>
              <a:solidFill>
                <a:srgbClr val="99CCFF"/>
              </a:solidFill>
              <a:ln w="26988">
                <a:solidFill>
                  <a:srgbClr val="000000"/>
                </a:solidFill>
                <a:round/>
                <a:headEnd/>
                <a:tailEnd/>
              </a:ln>
            </p:spPr>
            <p:txBody>
              <a:bodyPr/>
              <a:lstStyle/>
              <a:p>
                <a:endParaRPr lang="en-US">
                  <a:latin typeface="+mj-lt"/>
                </a:endParaRPr>
              </a:p>
            </p:txBody>
          </p:sp>
          <p:sp>
            <p:nvSpPr>
              <p:cNvPr id="48147" name="Text Box 22"/>
              <p:cNvSpPr txBox="1">
                <a:spLocks noChangeArrowheads="1"/>
              </p:cNvSpPr>
              <p:nvPr/>
            </p:nvSpPr>
            <p:spPr bwMode="auto">
              <a:xfrm>
                <a:off x="4261" y="1988"/>
                <a:ext cx="923" cy="479"/>
              </a:xfrm>
              <a:prstGeom prst="rect">
                <a:avLst/>
              </a:prstGeom>
              <a:noFill/>
              <a:ln w="12700">
                <a:noFill/>
                <a:miter lim="800000"/>
                <a:headEnd/>
                <a:tailEnd/>
              </a:ln>
            </p:spPr>
            <p:txBody>
              <a:bodyPr anchor="ctr" anchorCtr="1">
                <a:spAutoFit/>
              </a:bodyPr>
              <a:lstStyle/>
              <a:p>
                <a:pPr algn="l" eaLnBrk="0" hangingPunct="0">
                  <a:lnSpc>
                    <a:spcPct val="95000"/>
                  </a:lnSpc>
                  <a:spcBef>
                    <a:spcPct val="50000"/>
                  </a:spcBef>
                </a:pPr>
                <a:r>
                  <a:rPr kumimoji="1" lang="en-US" sz="1200" b="1">
                    <a:latin typeface="+mj-lt"/>
                  </a:rPr>
                  <a:t>Correct unbalanced  transactions</a:t>
                </a:r>
              </a:p>
            </p:txBody>
          </p:sp>
        </p:grpSp>
        <p:sp>
          <p:nvSpPr>
            <p:cNvPr id="48141" name="Freeform 24"/>
            <p:cNvSpPr>
              <a:spLocks/>
            </p:cNvSpPr>
            <p:nvPr/>
          </p:nvSpPr>
          <p:spPr bwMode="auto">
            <a:xfrm>
              <a:off x="5100638" y="1651012"/>
              <a:ext cx="2235200" cy="1885950"/>
            </a:xfrm>
            <a:custGeom>
              <a:avLst/>
              <a:gdLst>
                <a:gd name="T0" fmla="*/ 587289741 w 1728"/>
                <a:gd name="T1" fmla="*/ 0 h 1459"/>
                <a:gd name="T2" fmla="*/ 645851188 w 1728"/>
                <a:gd name="T3" fmla="*/ 25062842 h 1459"/>
                <a:gd name="T4" fmla="*/ 694373803 w 1728"/>
                <a:gd name="T5" fmla="*/ 48455605 h 1459"/>
                <a:gd name="T6" fmla="*/ 744570069 w 1728"/>
                <a:gd name="T7" fmla="*/ 70178277 h 1459"/>
                <a:gd name="T8" fmla="*/ 793092521 w 1728"/>
                <a:gd name="T9" fmla="*/ 93569757 h 1459"/>
                <a:gd name="T10" fmla="*/ 843287493 w 1728"/>
                <a:gd name="T11" fmla="*/ 118633882 h 1459"/>
                <a:gd name="T12" fmla="*/ 891809946 w 1728"/>
                <a:gd name="T13" fmla="*/ 148709539 h 1459"/>
                <a:gd name="T14" fmla="*/ 938659880 w 1728"/>
                <a:gd name="T15" fmla="*/ 173773705 h 1459"/>
                <a:gd name="T16" fmla="*/ 987182333 w 1728"/>
                <a:gd name="T17" fmla="*/ 200507910 h 1459"/>
                <a:gd name="T18" fmla="*/ 1044071262 w 1728"/>
                <a:gd name="T19" fmla="*/ 235596392 h 1459"/>
                <a:gd name="T20" fmla="*/ 1107651559 w 1728"/>
                <a:gd name="T21" fmla="*/ 274027619 h 1459"/>
                <a:gd name="T22" fmla="*/ 1154501493 w 1728"/>
                <a:gd name="T23" fmla="*/ 304103277 h 1459"/>
                <a:gd name="T24" fmla="*/ 1201350134 w 1728"/>
                <a:gd name="T25" fmla="*/ 339191840 h 1459"/>
                <a:gd name="T26" fmla="*/ 1259911581 w 1728"/>
                <a:gd name="T27" fmla="*/ 374281614 h 1459"/>
                <a:gd name="T28" fmla="*/ 1318474322 w 1728"/>
                <a:gd name="T29" fmla="*/ 414382922 h 1459"/>
                <a:gd name="T30" fmla="*/ 1370343430 w 1728"/>
                <a:gd name="T31" fmla="*/ 452812856 h 1459"/>
                <a:gd name="T32" fmla="*/ 1422212214 w 1728"/>
                <a:gd name="T33" fmla="*/ 494585536 h 1459"/>
                <a:gd name="T34" fmla="*/ 1469060855 w 1728"/>
                <a:gd name="T35" fmla="*/ 533016764 h 1459"/>
                <a:gd name="T36" fmla="*/ 1527622302 w 1728"/>
                <a:gd name="T37" fmla="*/ 583143721 h 1459"/>
                <a:gd name="T38" fmla="*/ 1577818568 w 1728"/>
                <a:gd name="T39" fmla="*/ 624915108 h 1459"/>
                <a:gd name="T40" fmla="*/ 1622994689 w 1728"/>
                <a:gd name="T41" fmla="*/ 666687788 h 1459"/>
                <a:gd name="T42" fmla="*/ 1673189661 w 1728"/>
                <a:gd name="T43" fmla="*/ 715143534 h 1459"/>
                <a:gd name="T44" fmla="*/ 1713346932 w 1728"/>
                <a:gd name="T45" fmla="*/ 750233309 h 1459"/>
                <a:gd name="T46" fmla="*/ 1758523054 w 1728"/>
                <a:gd name="T47" fmla="*/ 795347441 h 1459"/>
                <a:gd name="T48" fmla="*/ 1802026656 w 1728"/>
                <a:gd name="T49" fmla="*/ 842131653 h 1459"/>
                <a:gd name="T50" fmla="*/ 1848875297 w 1728"/>
                <a:gd name="T51" fmla="*/ 897271435 h 1459"/>
                <a:gd name="T52" fmla="*/ 1889032568 w 1728"/>
                <a:gd name="T53" fmla="*/ 942385568 h 1459"/>
                <a:gd name="T54" fmla="*/ 1932534877 w 1728"/>
                <a:gd name="T55" fmla="*/ 994183897 h 1459"/>
                <a:gd name="T56" fmla="*/ 1984403661 w 1728"/>
                <a:gd name="T57" fmla="*/ 1056006584 h 1459"/>
                <a:gd name="T58" fmla="*/ 2027907264 w 1728"/>
                <a:gd name="T59" fmla="*/ 1109476287 h 1459"/>
                <a:gd name="T60" fmla="*/ 2076429717 w 1728"/>
                <a:gd name="T61" fmla="*/ 1171298974 h 1459"/>
                <a:gd name="T62" fmla="*/ 2119932026 w 1728"/>
                <a:gd name="T63" fmla="*/ 1233121661 h 1459"/>
                <a:gd name="T64" fmla="*/ 2147483647 w 1728"/>
                <a:gd name="T65" fmla="*/ 1298287093 h 1459"/>
                <a:gd name="T66" fmla="*/ 2147483647 w 1728"/>
                <a:gd name="T67" fmla="*/ 1366794301 h 1459"/>
                <a:gd name="T68" fmla="*/ 2147483647 w 1728"/>
                <a:gd name="T69" fmla="*/ 1425275535 h 1459"/>
                <a:gd name="T70" fmla="*/ 2147483647 w 1728"/>
                <a:gd name="T71" fmla="*/ 1478743945 h 1459"/>
                <a:gd name="T72" fmla="*/ 2147483647 w 1728"/>
                <a:gd name="T73" fmla="*/ 1543909377 h 1459"/>
                <a:gd name="T74" fmla="*/ 2147483647 w 1728"/>
                <a:gd name="T75" fmla="*/ 1589023510 h 1459"/>
                <a:gd name="T76" fmla="*/ 2147483647 w 1728"/>
                <a:gd name="T77" fmla="*/ 1388515681 h 1459"/>
                <a:gd name="T78" fmla="*/ 1999462799 w 1728"/>
                <a:gd name="T79" fmla="*/ 2147483647 h 1459"/>
                <a:gd name="T80" fmla="*/ 419970581 w 1728"/>
                <a:gd name="T81" fmla="*/ 2147483647 h 1459"/>
                <a:gd name="T82" fmla="*/ 1044071262 w 1728"/>
                <a:gd name="T83" fmla="*/ 2043507577 h 1459"/>
                <a:gd name="T84" fmla="*/ 1003913991 w 1728"/>
                <a:gd name="T85" fmla="*/ 1968317787 h 1459"/>
                <a:gd name="T86" fmla="*/ 963758013 w 1728"/>
                <a:gd name="T87" fmla="*/ 1898139530 h 1459"/>
                <a:gd name="T88" fmla="*/ 910215416 w 1728"/>
                <a:gd name="T89" fmla="*/ 1819606996 h 1459"/>
                <a:gd name="T90" fmla="*/ 848307637 w 1728"/>
                <a:gd name="T91" fmla="*/ 1739404381 h 1459"/>
                <a:gd name="T92" fmla="*/ 793092521 w 1728"/>
                <a:gd name="T93" fmla="*/ 1670897497 h 1459"/>
                <a:gd name="T94" fmla="*/ 734531074 w 1728"/>
                <a:gd name="T95" fmla="*/ 1605732064 h 1459"/>
                <a:gd name="T96" fmla="*/ 672621840 w 1728"/>
                <a:gd name="T97" fmla="*/ 1540567925 h 1459"/>
                <a:gd name="T98" fmla="*/ 609041542 w 1728"/>
                <a:gd name="T99" fmla="*/ 1485428143 h 1459"/>
                <a:gd name="T100" fmla="*/ 547133764 w 1728"/>
                <a:gd name="T101" fmla="*/ 1433629813 h 1459"/>
                <a:gd name="T102" fmla="*/ 475185697 w 1728"/>
                <a:gd name="T103" fmla="*/ 1375148578 h 1459"/>
                <a:gd name="T104" fmla="*/ 404911443 w 1728"/>
                <a:gd name="T105" fmla="*/ 1326692670 h 1459"/>
                <a:gd name="T106" fmla="*/ 339657332 w 1728"/>
                <a:gd name="T107" fmla="*/ 1278235793 h 1459"/>
                <a:gd name="T108" fmla="*/ 272730622 w 1728"/>
                <a:gd name="T109" fmla="*/ 1236464406 h 1459"/>
                <a:gd name="T110" fmla="*/ 192417374 w 1728"/>
                <a:gd name="T111" fmla="*/ 1191350274 h 1459"/>
                <a:gd name="T112" fmla="*/ 112104085 w 1728"/>
                <a:gd name="T113" fmla="*/ 1149577594 h 1459"/>
                <a:gd name="T114" fmla="*/ 58561468 w 1728"/>
                <a:gd name="T115" fmla="*/ 1126184842 h 1459"/>
                <a:gd name="T116" fmla="*/ 0 w 1728"/>
                <a:gd name="T117" fmla="*/ 1097779264 h 1459"/>
                <a:gd name="T118" fmla="*/ 587289741 w 1728"/>
                <a:gd name="T119" fmla="*/ 0 h 145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28"/>
                <a:gd name="T181" fmla="*/ 0 h 1459"/>
                <a:gd name="T182" fmla="*/ 1728 w 1728"/>
                <a:gd name="T183" fmla="*/ 1459 h 145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28" h="1459">
                  <a:moveTo>
                    <a:pt x="351" y="0"/>
                  </a:moveTo>
                  <a:lnTo>
                    <a:pt x="386" y="15"/>
                  </a:lnTo>
                  <a:lnTo>
                    <a:pt x="415" y="29"/>
                  </a:lnTo>
                  <a:lnTo>
                    <a:pt x="445" y="42"/>
                  </a:lnTo>
                  <a:lnTo>
                    <a:pt x="474" y="56"/>
                  </a:lnTo>
                  <a:lnTo>
                    <a:pt x="504" y="71"/>
                  </a:lnTo>
                  <a:lnTo>
                    <a:pt x="533" y="89"/>
                  </a:lnTo>
                  <a:lnTo>
                    <a:pt x="561" y="104"/>
                  </a:lnTo>
                  <a:lnTo>
                    <a:pt x="590" y="120"/>
                  </a:lnTo>
                  <a:lnTo>
                    <a:pt x="624" y="141"/>
                  </a:lnTo>
                  <a:lnTo>
                    <a:pt x="662" y="164"/>
                  </a:lnTo>
                  <a:lnTo>
                    <a:pt x="690" y="182"/>
                  </a:lnTo>
                  <a:lnTo>
                    <a:pt x="718" y="203"/>
                  </a:lnTo>
                  <a:lnTo>
                    <a:pt x="753" y="224"/>
                  </a:lnTo>
                  <a:lnTo>
                    <a:pt x="788" y="248"/>
                  </a:lnTo>
                  <a:lnTo>
                    <a:pt x="819" y="271"/>
                  </a:lnTo>
                  <a:lnTo>
                    <a:pt x="850" y="296"/>
                  </a:lnTo>
                  <a:lnTo>
                    <a:pt x="878" y="319"/>
                  </a:lnTo>
                  <a:lnTo>
                    <a:pt x="913" y="349"/>
                  </a:lnTo>
                  <a:lnTo>
                    <a:pt x="943" y="374"/>
                  </a:lnTo>
                  <a:lnTo>
                    <a:pt x="970" y="399"/>
                  </a:lnTo>
                  <a:lnTo>
                    <a:pt x="1000" y="428"/>
                  </a:lnTo>
                  <a:lnTo>
                    <a:pt x="1024" y="449"/>
                  </a:lnTo>
                  <a:lnTo>
                    <a:pt x="1051" y="476"/>
                  </a:lnTo>
                  <a:lnTo>
                    <a:pt x="1077" y="504"/>
                  </a:lnTo>
                  <a:lnTo>
                    <a:pt x="1105" y="537"/>
                  </a:lnTo>
                  <a:lnTo>
                    <a:pt x="1129" y="564"/>
                  </a:lnTo>
                  <a:lnTo>
                    <a:pt x="1155" y="595"/>
                  </a:lnTo>
                  <a:lnTo>
                    <a:pt x="1186" y="632"/>
                  </a:lnTo>
                  <a:lnTo>
                    <a:pt x="1212" y="664"/>
                  </a:lnTo>
                  <a:lnTo>
                    <a:pt x="1241" y="701"/>
                  </a:lnTo>
                  <a:lnTo>
                    <a:pt x="1267" y="738"/>
                  </a:lnTo>
                  <a:lnTo>
                    <a:pt x="1291" y="777"/>
                  </a:lnTo>
                  <a:lnTo>
                    <a:pt x="1317" y="818"/>
                  </a:lnTo>
                  <a:lnTo>
                    <a:pt x="1337" y="853"/>
                  </a:lnTo>
                  <a:lnTo>
                    <a:pt x="1356" y="885"/>
                  </a:lnTo>
                  <a:lnTo>
                    <a:pt x="1374" y="924"/>
                  </a:lnTo>
                  <a:lnTo>
                    <a:pt x="1385" y="951"/>
                  </a:lnTo>
                  <a:lnTo>
                    <a:pt x="1728" y="831"/>
                  </a:lnTo>
                  <a:lnTo>
                    <a:pt x="1195" y="1459"/>
                  </a:lnTo>
                  <a:lnTo>
                    <a:pt x="251" y="1357"/>
                  </a:lnTo>
                  <a:lnTo>
                    <a:pt x="624" y="1223"/>
                  </a:lnTo>
                  <a:lnTo>
                    <a:pt x="600" y="1178"/>
                  </a:lnTo>
                  <a:lnTo>
                    <a:pt x="576" y="1136"/>
                  </a:lnTo>
                  <a:lnTo>
                    <a:pt x="544" y="1089"/>
                  </a:lnTo>
                  <a:lnTo>
                    <a:pt x="507" y="1041"/>
                  </a:lnTo>
                  <a:lnTo>
                    <a:pt x="474" y="1000"/>
                  </a:lnTo>
                  <a:lnTo>
                    <a:pt x="439" y="961"/>
                  </a:lnTo>
                  <a:lnTo>
                    <a:pt x="402" y="922"/>
                  </a:lnTo>
                  <a:lnTo>
                    <a:pt x="364" y="889"/>
                  </a:lnTo>
                  <a:lnTo>
                    <a:pt x="327" y="858"/>
                  </a:lnTo>
                  <a:lnTo>
                    <a:pt x="284" y="823"/>
                  </a:lnTo>
                  <a:lnTo>
                    <a:pt x="242" y="794"/>
                  </a:lnTo>
                  <a:lnTo>
                    <a:pt x="203" y="765"/>
                  </a:lnTo>
                  <a:lnTo>
                    <a:pt x="163" y="740"/>
                  </a:lnTo>
                  <a:lnTo>
                    <a:pt x="115" y="713"/>
                  </a:lnTo>
                  <a:lnTo>
                    <a:pt x="67" y="688"/>
                  </a:lnTo>
                  <a:lnTo>
                    <a:pt x="35" y="674"/>
                  </a:lnTo>
                  <a:lnTo>
                    <a:pt x="0" y="657"/>
                  </a:lnTo>
                  <a:lnTo>
                    <a:pt x="351" y="0"/>
                  </a:lnTo>
                  <a:close/>
                </a:path>
              </a:pathLst>
            </a:custGeom>
            <a:solidFill>
              <a:srgbClr val="00FF00"/>
            </a:solidFill>
            <a:ln w="26988">
              <a:solidFill>
                <a:srgbClr val="000000"/>
              </a:solidFill>
              <a:round/>
              <a:headEnd/>
              <a:tailEnd/>
            </a:ln>
          </p:spPr>
          <p:txBody>
            <a:bodyPr/>
            <a:lstStyle/>
            <a:p>
              <a:endParaRPr lang="en-US">
                <a:latin typeface="+mj-lt"/>
              </a:endParaRPr>
            </a:p>
          </p:txBody>
        </p:sp>
        <p:sp>
          <p:nvSpPr>
            <p:cNvPr id="48142" name="Text Box 25"/>
            <p:cNvSpPr txBox="1">
              <a:spLocks noChangeArrowheads="1"/>
            </p:cNvSpPr>
            <p:nvPr/>
          </p:nvSpPr>
          <p:spPr bwMode="auto">
            <a:xfrm>
              <a:off x="5570538" y="2331503"/>
              <a:ext cx="1243012" cy="618631"/>
            </a:xfrm>
            <a:prstGeom prst="rect">
              <a:avLst/>
            </a:prstGeom>
            <a:noFill/>
            <a:ln w="12700">
              <a:noFill/>
              <a:miter lim="800000"/>
              <a:headEnd/>
              <a:tailEnd/>
            </a:ln>
          </p:spPr>
          <p:txBody>
            <a:bodyPr anchor="ctr" anchorCtr="1">
              <a:spAutoFit/>
            </a:bodyPr>
            <a:lstStyle/>
            <a:p>
              <a:pPr algn="l" eaLnBrk="0" hangingPunct="0">
                <a:lnSpc>
                  <a:spcPct val="95000"/>
                </a:lnSpc>
                <a:spcBef>
                  <a:spcPct val="50000"/>
                </a:spcBef>
              </a:pPr>
              <a:r>
                <a:rPr kumimoji="1" lang="en-US" sz="1200" b="1">
                  <a:latin typeface="+mj-lt"/>
                </a:rPr>
                <a:t>Close calendar to other modules</a:t>
              </a:r>
            </a:p>
          </p:txBody>
        </p:sp>
        <p:sp>
          <p:nvSpPr>
            <p:cNvPr id="48143" name="Freeform 27"/>
            <p:cNvSpPr>
              <a:spLocks/>
            </p:cNvSpPr>
            <p:nvPr/>
          </p:nvSpPr>
          <p:spPr bwMode="auto">
            <a:xfrm>
              <a:off x="3536950" y="1168412"/>
              <a:ext cx="2159000" cy="1544638"/>
            </a:xfrm>
            <a:custGeom>
              <a:avLst/>
              <a:gdLst>
                <a:gd name="T0" fmla="*/ 1487296832 w 1672"/>
                <a:gd name="T1" fmla="*/ 1994904974 h 1196"/>
                <a:gd name="T2" fmla="*/ 1669040159 w 1672"/>
                <a:gd name="T3" fmla="*/ 1607933277 h 1196"/>
                <a:gd name="T4" fmla="*/ 1610682612 w 1672"/>
                <a:gd name="T5" fmla="*/ 1591253518 h 1196"/>
                <a:gd name="T6" fmla="*/ 1545654378 w 1672"/>
                <a:gd name="T7" fmla="*/ 1577909711 h 1196"/>
                <a:gd name="T8" fmla="*/ 1460619244 w 1672"/>
                <a:gd name="T9" fmla="*/ 1562897282 h 1196"/>
                <a:gd name="T10" fmla="*/ 1392256956 w 1672"/>
                <a:gd name="T11" fmla="*/ 1552889427 h 1196"/>
                <a:gd name="T12" fmla="*/ 1315556631 w 1672"/>
                <a:gd name="T13" fmla="*/ 1542881571 h 1196"/>
                <a:gd name="T14" fmla="*/ 1232188523 w 1672"/>
                <a:gd name="T15" fmla="*/ 1536209668 h 1196"/>
                <a:gd name="T16" fmla="*/ 1143818045 w 1672"/>
                <a:gd name="T17" fmla="*/ 1529537764 h 1196"/>
                <a:gd name="T18" fmla="*/ 987085279 w 1672"/>
                <a:gd name="T19" fmla="*/ 1529537764 h 1196"/>
                <a:gd name="T20" fmla="*/ 907051224 w 1672"/>
                <a:gd name="T21" fmla="*/ 1532873716 h 1196"/>
                <a:gd name="T22" fmla="*/ 830351222 w 1672"/>
                <a:gd name="T23" fmla="*/ 1539545620 h 1196"/>
                <a:gd name="T24" fmla="*/ 753652511 w 1672"/>
                <a:gd name="T25" fmla="*/ 1546217523 h 1196"/>
                <a:gd name="T26" fmla="*/ 678620827 w 1672"/>
                <a:gd name="T27" fmla="*/ 1559561330 h 1196"/>
                <a:gd name="T28" fmla="*/ 605256007 w 1672"/>
                <a:gd name="T29" fmla="*/ 1571237807 h 1196"/>
                <a:gd name="T30" fmla="*/ 516885529 w 1672"/>
                <a:gd name="T31" fmla="*/ 1587917566 h 1196"/>
                <a:gd name="T32" fmla="*/ 441853845 w 1672"/>
                <a:gd name="T33" fmla="*/ 1611269228 h 1196"/>
                <a:gd name="T34" fmla="*/ 641938336 w 1672"/>
                <a:gd name="T35" fmla="*/ 788954855 h 1196"/>
                <a:gd name="T36" fmla="*/ 0 w 1672"/>
                <a:gd name="T37" fmla="*/ 463698750 h 1196"/>
                <a:gd name="T38" fmla="*/ 33346995 w 1672"/>
                <a:gd name="T39" fmla="*/ 453690895 h 1196"/>
                <a:gd name="T40" fmla="*/ 98375260 w 1672"/>
                <a:gd name="T41" fmla="*/ 433675184 h 1196"/>
                <a:gd name="T42" fmla="*/ 150063409 w 1672"/>
                <a:gd name="T43" fmla="*/ 420331377 h 1196"/>
                <a:gd name="T44" fmla="*/ 208420996 w 1672"/>
                <a:gd name="T45" fmla="*/ 405318948 h 1196"/>
                <a:gd name="T46" fmla="*/ 276783283 w 1672"/>
                <a:gd name="T47" fmla="*/ 391975141 h 1196"/>
                <a:gd name="T48" fmla="*/ 335142121 w 1672"/>
                <a:gd name="T49" fmla="*/ 378631334 h 1196"/>
                <a:gd name="T50" fmla="*/ 411840913 w 1672"/>
                <a:gd name="T51" fmla="*/ 361951575 h 1196"/>
                <a:gd name="T52" fmla="*/ 476869147 w 1672"/>
                <a:gd name="T53" fmla="*/ 353612341 h 1196"/>
                <a:gd name="T54" fmla="*/ 553567858 w 1672"/>
                <a:gd name="T55" fmla="*/ 343604486 h 1196"/>
                <a:gd name="T56" fmla="*/ 633601913 w 1672"/>
                <a:gd name="T57" fmla="*/ 333596550 h 1196"/>
                <a:gd name="T58" fmla="*/ 710300785 w 1672"/>
                <a:gd name="T59" fmla="*/ 326924646 h 1196"/>
                <a:gd name="T60" fmla="*/ 798671264 w 1672"/>
                <a:gd name="T61" fmla="*/ 323588695 h 1196"/>
                <a:gd name="T62" fmla="*/ 882040663 w 1672"/>
                <a:gd name="T63" fmla="*/ 316916791 h 1196"/>
                <a:gd name="T64" fmla="*/ 965408771 w 1672"/>
                <a:gd name="T65" fmla="*/ 316916791 h 1196"/>
                <a:gd name="T66" fmla="*/ 1053779249 w 1672"/>
                <a:gd name="T67" fmla="*/ 316916791 h 1196"/>
                <a:gd name="T68" fmla="*/ 1162159210 w 1672"/>
                <a:gd name="T69" fmla="*/ 316916791 h 1196"/>
                <a:gd name="T70" fmla="*/ 1260534429 w 1672"/>
                <a:gd name="T71" fmla="*/ 320252743 h 1196"/>
                <a:gd name="T72" fmla="*/ 1327228399 w 1672"/>
                <a:gd name="T73" fmla="*/ 323588695 h 1196"/>
                <a:gd name="T74" fmla="*/ 1407262777 w 1672"/>
                <a:gd name="T75" fmla="*/ 330260598 h 1196"/>
                <a:gd name="T76" fmla="*/ 1482294461 w 1672"/>
                <a:gd name="T77" fmla="*/ 336932502 h 1196"/>
                <a:gd name="T78" fmla="*/ 1574000283 w 1672"/>
                <a:gd name="T79" fmla="*/ 346940438 h 1196"/>
                <a:gd name="T80" fmla="*/ 1650698994 w 1672"/>
                <a:gd name="T81" fmla="*/ 360284245 h 1196"/>
                <a:gd name="T82" fmla="*/ 1724063652 w 1672"/>
                <a:gd name="T83" fmla="*/ 371959430 h 1196"/>
                <a:gd name="T84" fmla="*/ 1817436501 w 1672"/>
                <a:gd name="T85" fmla="*/ 388639189 h 1196"/>
                <a:gd name="T86" fmla="*/ 1890801159 w 1672"/>
                <a:gd name="T87" fmla="*/ 405318948 h 1196"/>
                <a:gd name="T88" fmla="*/ 1979171638 w 1672"/>
                <a:gd name="T89" fmla="*/ 423667329 h 1196"/>
                <a:gd name="T90" fmla="*/ 2050869269 w 1672"/>
                <a:gd name="T91" fmla="*/ 440347087 h 1196"/>
                <a:gd name="T92" fmla="*/ 2130903324 w 1672"/>
                <a:gd name="T93" fmla="*/ 463698750 h 1196"/>
                <a:gd name="T94" fmla="*/ 2147483647 w 1672"/>
                <a:gd name="T95" fmla="*/ 485381791 h 1196"/>
                <a:gd name="T96" fmla="*/ 2147483647 w 1672"/>
                <a:gd name="T97" fmla="*/ 0 h 1196"/>
                <a:gd name="T98" fmla="*/ 2147483647 w 1672"/>
                <a:gd name="T99" fmla="*/ 1352731997 h 1196"/>
                <a:gd name="T100" fmla="*/ 1487296832 w 1672"/>
                <a:gd name="T101" fmla="*/ 1994904974 h 11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72"/>
                <a:gd name="T154" fmla="*/ 0 h 1196"/>
                <a:gd name="T155" fmla="*/ 1672 w 1672"/>
                <a:gd name="T156" fmla="*/ 1196 h 119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72" h="1196">
                  <a:moveTo>
                    <a:pt x="892" y="1196"/>
                  </a:moveTo>
                  <a:lnTo>
                    <a:pt x="1001" y="964"/>
                  </a:lnTo>
                  <a:lnTo>
                    <a:pt x="966" y="954"/>
                  </a:lnTo>
                  <a:lnTo>
                    <a:pt x="927" y="946"/>
                  </a:lnTo>
                  <a:lnTo>
                    <a:pt x="876" y="937"/>
                  </a:lnTo>
                  <a:lnTo>
                    <a:pt x="835" y="931"/>
                  </a:lnTo>
                  <a:lnTo>
                    <a:pt x="789" y="925"/>
                  </a:lnTo>
                  <a:lnTo>
                    <a:pt x="739" y="921"/>
                  </a:lnTo>
                  <a:lnTo>
                    <a:pt x="686" y="917"/>
                  </a:lnTo>
                  <a:lnTo>
                    <a:pt x="592" y="917"/>
                  </a:lnTo>
                  <a:lnTo>
                    <a:pt x="544" y="919"/>
                  </a:lnTo>
                  <a:lnTo>
                    <a:pt x="498" y="923"/>
                  </a:lnTo>
                  <a:lnTo>
                    <a:pt x="452" y="927"/>
                  </a:lnTo>
                  <a:lnTo>
                    <a:pt x="407" y="935"/>
                  </a:lnTo>
                  <a:lnTo>
                    <a:pt x="363" y="942"/>
                  </a:lnTo>
                  <a:lnTo>
                    <a:pt x="310" y="952"/>
                  </a:lnTo>
                  <a:lnTo>
                    <a:pt x="265" y="966"/>
                  </a:lnTo>
                  <a:lnTo>
                    <a:pt x="385" y="473"/>
                  </a:lnTo>
                  <a:lnTo>
                    <a:pt x="0" y="278"/>
                  </a:lnTo>
                  <a:lnTo>
                    <a:pt x="20" y="272"/>
                  </a:lnTo>
                  <a:lnTo>
                    <a:pt x="59" y="260"/>
                  </a:lnTo>
                  <a:lnTo>
                    <a:pt x="90" y="252"/>
                  </a:lnTo>
                  <a:lnTo>
                    <a:pt x="125" y="243"/>
                  </a:lnTo>
                  <a:lnTo>
                    <a:pt x="166" y="235"/>
                  </a:lnTo>
                  <a:lnTo>
                    <a:pt x="201" y="227"/>
                  </a:lnTo>
                  <a:lnTo>
                    <a:pt x="247" y="217"/>
                  </a:lnTo>
                  <a:lnTo>
                    <a:pt x="286" y="212"/>
                  </a:lnTo>
                  <a:lnTo>
                    <a:pt x="332" y="206"/>
                  </a:lnTo>
                  <a:lnTo>
                    <a:pt x="380" y="200"/>
                  </a:lnTo>
                  <a:lnTo>
                    <a:pt x="426" y="196"/>
                  </a:lnTo>
                  <a:lnTo>
                    <a:pt x="479" y="194"/>
                  </a:lnTo>
                  <a:lnTo>
                    <a:pt x="529" y="190"/>
                  </a:lnTo>
                  <a:lnTo>
                    <a:pt x="579" y="190"/>
                  </a:lnTo>
                  <a:lnTo>
                    <a:pt x="632" y="190"/>
                  </a:lnTo>
                  <a:lnTo>
                    <a:pt x="697" y="190"/>
                  </a:lnTo>
                  <a:lnTo>
                    <a:pt x="756" y="192"/>
                  </a:lnTo>
                  <a:lnTo>
                    <a:pt x="796" y="194"/>
                  </a:lnTo>
                  <a:lnTo>
                    <a:pt x="844" y="198"/>
                  </a:lnTo>
                  <a:lnTo>
                    <a:pt x="889" y="202"/>
                  </a:lnTo>
                  <a:lnTo>
                    <a:pt x="944" y="208"/>
                  </a:lnTo>
                  <a:lnTo>
                    <a:pt x="990" y="216"/>
                  </a:lnTo>
                  <a:lnTo>
                    <a:pt x="1034" y="223"/>
                  </a:lnTo>
                  <a:lnTo>
                    <a:pt x="1090" y="233"/>
                  </a:lnTo>
                  <a:lnTo>
                    <a:pt x="1134" y="243"/>
                  </a:lnTo>
                  <a:lnTo>
                    <a:pt x="1187" y="254"/>
                  </a:lnTo>
                  <a:lnTo>
                    <a:pt x="1230" y="264"/>
                  </a:lnTo>
                  <a:lnTo>
                    <a:pt x="1278" y="278"/>
                  </a:lnTo>
                  <a:lnTo>
                    <a:pt x="1326" y="291"/>
                  </a:lnTo>
                  <a:lnTo>
                    <a:pt x="1468" y="0"/>
                  </a:lnTo>
                  <a:lnTo>
                    <a:pt x="1672" y="811"/>
                  </a:lnTo>
                  <a:lnTo>
                    <a:pt x="892" y="1196"/>
                  </a:lnTo>
                  <a:close/>
                </a:path>
              </a:pathLst>
            </a:custGeom>
            <a:solidFill>
              <a:srgbClr val="FF5B5B"/>
            </a:solidFill>
            <a:ln w="26988">
              <a:solidFill>
                <a:srgbClr val="000000"/>
              </a:solidFill>
              <a:round/>
              <a:headEnd/>
              <a:tailEnd/>
            </a:ln>
          </p:spPr>
          <p:txBody>
            <a:bodyPr/>
            <a:lstStyle/>
            <a:p>
              <a:endParaRPr lang="en-US">
                <a:latin typeface="+mj-lt"/>
              </a:endParaRPr>
            </a:p>
          </p:txBody>
        </p:sp>
        <p:sp>
          <p:nvSpPr>
            <p:cNvPr id="48144" name="Text Box 28"/>
            <p:cNvSpPr txBox="1">
              <a:spLocks noChangeArrowheads="1"/>
            </p:cNvSpPr>
            <p:nvPr/>
          </p:nvSpPr>
          <p:spPr bwMode="auto">
            <a:xfrm>
              <a:off x="3959225" y="1488931"/>
              <a:ext cx="1400175" cy="794064"/>
            </a:xfrm>
            <a:prstGeom prst="rect">
              <a:avLst/>
            </a:prstGeom>
            <a:noFill/>
            <a:ln w="12700">
              <a:noFill/>
              <a:miter lim="800000"/>
              <a:headEnd/>
              <a:tailEnd/>
            </a:ln>
          </p:spPr>
          <p:txBody>
            <a:bodyPr anchor="ctr" anchorCtr="1">
              <a:spAutoFit/>
            </a:bodyPr>
            <a:lstStyle/>
            <a:p>
              <a:pPr algn="l" eaLnBrk="0" hangingPunct="0">
                <a:lnSpc>
                  <a:spcPct val="95000"/>
                </a:lnSpc>
                <a:spcBef>
                  <a:spcPct val="50000"/>
                </a:spcBef>
              </a:pPr>
              <a:r>
                <a:rPr kumimoji="1" lang="en-US" sz="1200" b="1">
                  <a:latin typeface="+mj-lt"/>
                </a:rPr>
                <a:t>Post Transactions from other modules</a:t>
              </a: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sz="2800" smtClean="0"/>
              <a:t>Closing the GL Calendar to Other Modules</a:t>
            </a:r>
          </a:p>
        </p:txBody>
      </p:sp>
      <p:sp>
        <p:nvSpPr>
          <p:cNvPr id="49160" name="Footer Placeholder 7"/>
          <p:cNvSpPr>
            <a:spLocks noGrp="1"/>
          </p:cNvSpPr>
          <p:nvPr>
            <p:ph type="ftr" sz="quarter" idx="10"/>
          </p:nvPr>
        </p:nvSpPr>
        <p:spPr>
          <a:noFill/>
        </p:spPr>
        <p:txBody>
          <a:bodyPr/>
          <a:lstStyle/>
          <a:p>
            <a:pPr defTabSz="865188"/>
            <a:r>
              <a:rPr lang="en-US"/>
              <a:t>GL-PR-460</a:t>
            </a:r>
          </a:p>
        </p:txBody>
      </p:sp>
      <p:pic>
        <p:nvPicPr>
          <p:cNvPr id="49156" name="Picture 4" descr="GL-Cal-Maint2"/>
          <p:cNvPicPr>
            <a:picLocks noChangeAspect="1" noChangeArrowheads="1"/>
          </p:cNvPicPr>
          <p:nvPr/>
        </p:nvPicPr>
        <p:blipFill>
          <a:blip r:embed="rId3" cstate="print"/>
          <a:srcRect/>
          <a:stretch>
            <a:fillRect/>
          </a:stretch>
        </p:blipFill>
        <p:spPr bwMode="auto">
          <a:xfrm>
            <a:off x="1200150" y="1500928"/>
            <a:ext cx="6743700" cy="2895600"/>
          </a:xfrm>
          <a:prstGeom prst="rect">
            <a:avLst/>
          </a:prstGeom>
          <a:solidFill>
            <a:schemeClr val="accent1"/>
          </a:solidFill>
          <a:ln w="9525">
            <a:noFill/>
            <a:miter lim="800000"/>
            <a:headEnd/>
            <a:tailEnd/>
          </a:ln>
        </p:spPr>
      </p:pic>
      <p:sp>
        <p:nvSpPr>
          <p:cNvPr id="393221" name="Rectangle 5"/>
          <p:cNvSpPr>
            <a:spLocks noChangeArrowheads="1"/>
          </p:cNvSpPr>
          <p:nvPr/>
        </p:nvSpPr>
        <p:spPr bwMode="auto">
          <a:xfrm>
            <a:off x="4413250" y="3381680"/>
            <a:ext cx="3287713" cy="547688"/>
          </a:xfrm>
          <a:prstGeom prst="rect">
            <a:avLst/>
          </a:prstGeom>
          <a:noFill/>
          <a:ln w="28575">
            <a:solidFill>
              <a:schemeClr val="accent1"/>
            </a:solidFill>
            <a:miter lim="800000"/>
            <a:headEnd/>
            <a:tailEnd/>
          </a:ln>
        </p:spPr>
        <p:txBody>
          <a:bodyPr wrap="none" anchor="ctr"/>
          <a:lstStyle/>
          <a:p>
            <a:endParaRPr lang="en-US"/>
          </a:p>
        </p:txBody>
      </p:sp>
      <p:sp>
        <p:nvSpPr>
          <p:cNvPr id="393222" name="Text Box 6"/>
          <p:cNvSpPr txBox="1">
            <a:spLocks noChangeArrowheads="1"/>
          </p:cNvSpPr>
          <p:nvPr/>
        </p:nvSpPr>
        <p:spPr bwMode="auto">
          <a:xfrm>
            <a:off x="4557713" y="4828178"/>
            <a:ext cx="2185987" cy="927100"/>
          </a:xfrm>
          <a:prstGeom prst="rect">
            <a:avLst/>
          </a:prstGeom>
          <a:solidFill>
            <a:schemeClr val="accent1">
              <a:lumMod val="20000"/>
              <a:lumOff val="80000"/>
            </a:schemeClr>
          </a:solidFill>
          <a:ln w="28575">
            <a:solidFill>
              <a:schemeClr val="accent1"/>
            </a:solidFill>
            <a:miter lim="800000"/>
            <a:headEnd/>
            <a:tailEnd/>
          </a:ln>
        </p:spPr>
        <p:txBody>
          <a:bodyPr anchor="ctr">
            <a:spAutoFit/>
          </a:bodyPr>
          <a:lstStyle/>
          <a:p>
            <a:pPr eaLnBrk="0" hangingPunct="0">
              <a:lnSpc>
                <a:spcPct val="95000"/>
              </a:lnSpc>
              <a:spcBef>
                <a:spcPct val="50000"/>
              </a:spcBef>
            </a:pPr>
            <a:r>
              <a:rPr kumimoji="1" lang="en-US" sz="1400" b="1">
                <a:latin typeface="+mj-lt"/>
              </a:rPr>
              <a:t>Setting field to Yes closes module to the GL. Modules can be closed individually.</a:t>
            </a:r>
          </a:p>
        </p:txBody>
      </p:sp>
      <p:cxnSp>
        <p:nvCxnSpPr>
          <p:cNvPr id="393223" name="AutoShape 7"/>
          <p:cNvCxnSpPr>
            <a:cxnSpLocks noChangeShapeType="1"/>
            <a:stCxn id="393221" idx="3"/>
            <a:endCxn id="393222" idx="3"/>
          </p:cNvCxnSpPr>
          <p:nvPr/>
        </p:nvCxnSpPr>
        <p:spPr bwMode="auto">
          <a:xfrm flipH="1">
            <a:off x="6743700" y="3655524"/>
            <a:ext cx="957263" cy="1636204"/>
          </a:xfrm>
          <a:prstGeom prst="bentConnector3">
            <a:avLst>
              <a:gd name="adj1" fmla="val -44143"/>
            </a:avLst>
          </a:prstGeom>
          <a:noFill/>
          <a:ln w="28575">
            <a:solidFill>
              <a:schemeClr val="accent1"/>
            </a:solidFill>
            <a:miter lim="800000"/>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3221"/>
                                        </p:tgtEl>
                                        <p:attrNameLst>
                                          <p:attrName>style.visibility</p:attrName>
                                        </p:attrNameLst>
                                      </p:cBhvr>
                                      <p:to>
                                        <p:strVal val="visible"/>
                                      </p:to>
                                    </p:set>
                                    <p:animEffect transition="in" filter="dissolve">
                                      <p:cBhvr>
                                        <p:cTn id="7" dur="500"/>
                                        <p:tgtEl>
                                          <p:spTgt spid="393221"/>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93223"/>
                                        </p:tgtEl>
                                        <p:attrNameLst>
                                          <p:attrName>style.visibility</p:attrName>
                                        </p:attrNameLst>
                                      </p:cBhvr>
                                      <p:to>
                                        <p:strVal val="visible"/>
                                      </p:to>
                                    </p:set>
                                    <p:animEffect transition="in" filter="dissolve">
                                      <p:cBhvr>
                                        <p:cTn id="11" dur="500"/>
                                        <p:tgtEl>
                                          <p:spTgt spid="393223"/>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93222"/>
                                        </p:tgtEl>
                                        <p:attrNameLst>
                                          <p:attrName>style.visibility</p:attrName>
                                        </p:attrNameLst>
                                      </p:cBhvr>
                                      <p:to>
                                        <p:strVal val="visible"/>
                                      </p:to>
                                    </p:set>
                                    <p:animEffect transition="in" filter="dissolve">
                                      <p:cBhvr>
                                        <p:cTn id="15" dur="500"/>
                                        <p:tgtEl>
                                          <p:spTgt spid="393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1" grpId="0" animBg="1"/>
      <p:bldP spid="393222"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r>
              <a:rPr lang="en-US" dirty="0" smtClean="0"/>
              <a:t>Daybook Reports</a:t>
            </a:r>
          </a:p>
          <a:p>
            <a:r>
              <a:rPr lang="en-US" dirty="0" smtClean="0"/>
              <a:t>Correct Posted Transactions</a:t>
            </a:r>
          </a:p>
          <a:p>
            <a:r>
              <a:rPr lang="en-US" dirty="0" smtClean="0"/>
              <a:t>GL Reports and Inquiries</a:t>
            </a:r>
          </a:p>
          <a:p>
            <a:r>
              <a:rPr lang="en-US" dirty="0" smtClean="0"/>
              <a:t>Close the GL</a:t>
            </a:r>
          </a:p>
          <a:p>
            <a:pPr lvl="1"/>
            <a:r>
              <a:rPr lang="en-US" dirty="0" smtClean="0"/>
              <a:t>Period-End Processing</a:t>
            </a:r>
          </a:p>
          <a:p>
            <a:pPr lvl="1"/>
            <a:r>
              <a:rPr lang="en-US" b="1" dirty="0" smtClean="0"/>
              <a:t>Year-End Processing</a:t>
            </a:r>
          </a:p>
          <a:p>
            <a:pPr lvl="1"/>
            <a:r>
              <a:rPr lang="en-US" dirty="0" smtClean="0"/>
              <a:t>Transaction Consolidation</a:t>
            </a:r>
          </a:p>
          <a:p>
            <a:endParaRPr lang="en-US" dirty="0" smtClean="0"/>
          </a:p>
          <a:p>
            <a:endParaRPr lang="en-US" dirty="0"/>
          </a:p>
        </p:txBody>
      </p:sp>
      <p:sp>
        <p:nvSpPr>
          <p:cNvPr id="416774"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50182" name="Footer Placeholder 5"/>
          <p:cNvSpPr>
            <a:spLocks noGrp="1"/>
          </p:cNvSpPr>
          <p:nvPr>
            <p:ph type="ftr" sz="quarter" idx="10"/>
          </p:nvPr>
        </p:nvSpPr>
        <p:spPr>
          <a:noFill/>
        </p:spPr>
        <p:txBody>
          <a:bodyPr/>
          <a:lstStyle/>
          <a:p>
            <a:pPr defTabSz="865188"/>
            <a:r>
              <a:rPr lang="en-US"/>
              <a:t>GL-PR-470</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title"/>
          </p:nvPr>
        </p:nvSpPr>
        <p:spPr/>
        <p:txBody>
          <a:bodyPr/>
          <a:lstStyle/>
          <a:p>
            <a:pPr eaLnBrk="1" hangingPunct="1"/>
            <a:r>
              <a:rPr lang="en-US" smtClean="0"/>
              <a:t>25.13.5 – Year-End Adjustment</a:t>
            </a:r>
          </a:p>
        </p:txBody>
      </p:sp>
      <p:sp>
        <p:nvSpPr>
          <p:cNvPr id="51204" name="Footer Placeholder 3"/>
          <p:cNvSpPr>
            <a:spLocks noGrp="1"/>
          </p:cNvSpPr>
          <p:nvPr>
            <p:ph type="ftr" sz="quarter" idx="10"/>
          </p:nvPr>
        </p:nvSpPr>
        <p:spPr>
          <a:noFill/>
        </p:spPr>
        <p:txBody>
          <a:bodyPr/>
          <a:lstStyle/>
          <a:p>
            <a:pPr defTabSz="865188"/>
            <a:r>
              <a:rPr lang="en-US"/>
              <a:t>GL-PR-480</a:t>
            </a:r>
          </a:p>
        </p:txBody>
      </p:sp>
      <p:pic>
        <p:nvPicPr>
          <p:cNvPr id="51203" name="Picture 5" descr="Year-End-Adjust"/>
          <p:cNvPicPr>
            <a:picLocks noChangeAspect="1" noChangeArrowheads="1"/>
          </p:cNvPicPr>
          <p:nvPr/>
        </p:nvPicPr>
        <p:blipFill>
          <a:blip r:embed="rId3" cstate="print"/>
          <a:srcRect/>
          <a:stretch>
            <a:fillRect/>
          </a:stretch>
        </p:blipFill>
        <p:spPr bwMode="auto">
          <a:xfrm>
            <a:off x="762000" y="2485150"/>
            <a:ext cx="7639050" cy="2105025"/>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p:txBody>
          <a:bodyPr/>
          <a:lstStyle/>
          <a:p>
            <a:pPr eaLnBrk="1" hangingPunct="1"/>
            <a:r>
              <a:rPr lang="en-US" smtClean="0"/>
              <a:t>25.13.12 – Transaction Year-End Close</a:t>
            </a:r>
          </a:p>
        </p:txBody>
      </p:sp>
      <p:sp>
        <p:nvSpPr>
          <p:cNvPr id="52231" name="Footer Placeholder 6"/>
          <p:cNvSpPr>
            <a:spLocks noGrp="1"/>
          </p:cNvSpPr>
          <p:nvPr>
            <p:ph type="ftr" sz="quarter" idx="10"/>
          </p:nvPr>
        </p:nvSpPr>
        <p:spPr>
          <a:noFill/>
        </p:spPr>
        <p:txBody>
          <a:bodyPr/>
          <a:lstStyle/>
          <a:p>
            <a:pPr defTabSz="865188"/>
            <a:r>
              <a:rPr lang="en-US"/>
              <a:t>GL-PR-490</a:t>
            </a:r>
          </a:p>
        </p:txBody>
      </p:sp>
      <p:pic>
        <p:nvPicPr>
          <p:cNvPr id="52227" name="Picture 5" descr="Trans-Year-End-Cls2"/>
          <p:cNvPicPr>
            <a:picLocks noChangeAspect="1" noChangeArrowheads="1"/>
          </p:cNvPicPr>
          <p:nvPr/>
        </p:nvPicPr>
        <p:blipFill>
          <a:blip r:embed="rId3" cstate="print"/>
          <a:srcRect/>
          <a:stretch>
            <a:fillRect/>
          </a:stretch>
        </p:blipFill>
        <p:spPr bwMode="auto">
          <a:xfrm>
            <a:off x="1864873" y="1745106"/>
            <a:ext cx="5407025" cy="2568575"/>
          </a:xfrm>
          <a:prstGeom prst="rect">
            <a:avLst/>
          </a:prstGeom>
          <a:noFill/>
          <a:ln w="9525">
            <a:noFill/>
            <a:miter lim="800000"/>
            <a:headEnd/>
            <a:tailEnd/>
          </a:ln>
        </p:spPr>
      </p:pic>
      <p:sp>
        <p:nvSpPr>
          <p:cNvPr id="397318" name="Oval 6"/>
          <p:cNvSpPr>
            <a:spLocks noChangeArrowheads="1"/>
          </p:cNvSpPr>
          <p:nvPr/>
        </p:nvSpPr>
        <p:spPr bwMode="auto">
          <a:xfrm>
            <a:off x="2909448" y="2560214"/>
            <a:ext cx="762000" cy="381000"/>
          </a:xfrm>
          <a:prstGeom prst="ellipse">
            <a:avLst/>
          </a:prstGeom>
          <a:noFill/>
          <a:ln w="28575">
            <a:solidFill>
              <a:schemeClr val="accent1"/>
            </a:solidFill>
            <a:round/>
            <a:headEnd/>
            <a:tailEnd/>
          </a:ln>
        </p:spPr>
        <p:txBody>
          <a:bodyPr wrap="none" anchor="ctr"/>
          <a:lstStyle/>
          <a:p>
            <a:endParaRPr lang="en-US"/>
          </a:p>
        </p:txBody>
      </p:sp>
      <p:sp>
        <p:nvSpPr>
          <p:cNvPr id="397319" name="Text Box 7"/>
          <p:cNvSpPr txBox="1">
            <a:spLocks noChangeArrowheads="1"/>
          </p:cNvSpPr>
          <p:nvPr/>
        </p:nvSpPr>
        <p:spPr bwMode="auto">
          <a:xfrm>
            <a:off x="3366648" y="4770014"/>
            <a:ext cx="2047875" cy="927100"/>
          </a:xfrm>
          <a:prstGeom prst="rect">
            <a:avLst/>
          </a:prstGeom>
          <a:solidFill>
            <a:schemeClr val="accent1">
              <a:lumMod val="20000"/>
              <a:lumOff val="80000"/>
            </a:schemeClr>
          </a:solidFill>
          <a:ln w="28575">
            <a:solidFill>
              <a:schemeClr val="accent1"/>
            </a:solidFill>
            <a:miter lim="800000"/>
            <a:headEnd/>
            <a:tailEnd/>
          </a:ln>
        </p:spPr>
        <p:txBody>
          <a:bodyPr anchor="ctr" anchorCtr="1">
            <a:spAutoFit/>
          </a:bodyPr>
          <a:lstStyle/>
          <a:p>
            <a:pPr algn="l" eaLnBrk="0" hangingPunct="0">
              <a:lnSpc>
                <a:spcPct val="95000"/>
              </a:lnSpc>
              <a:spcBef>
                <a:spcPct val="50000"/>
              </a:spcBef>
            </a:pPr>
            <a:r>
              <a:rPr kumimoji="1" lang="en-US" sz="1400" b="1">
                <a:latin typeface="+mj-lt"/>
              </a:rPr>
              <a:t>In a multi-entity situation, each entity can be closed separately</a:t>
            </a:r>
          </a:p>
        </p:txBody>
      </p:sp>
      <p:cxnSp>
        <p:nvCxnSpPr>
          <p:cNvPr id="397320" name="AutoShape 8"/>
          <p:cNvCxnSpPr>
            <a:cxnSpLocks noChangeShapeType="1"/>
            <a:stCxn id="397318" idx="4"/>
            <a:endCxn id="397319" idx="0"/>
          </p:cNvCxnSpPr>
          <p:nvPr/>
        </p:nvCxnSpPr>
        <p:spPr bwMode="auto">
          <a:xfrm>
            <a:off x="3290448" y="2955502"/>
            <a:ext cx="1100138" cy="1800225"/>
          </a:xfrm>
          <a:prstGeom prst="straightConnector1">
            <a:avLst/>
          </a:prstGeom>
          <a:noFill/>
          <a:ln w="28575">
            <a:solidFill>
              <a:schemeClr val="accent1"/>
            </a:solidFill>
            <a:round/>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7318"/>
                                        </p:tgtEl>
                                        <p:attrNameLst>
                                          <p:attrName>style.visibility</p:attrName>
                                        </p:attrNameLst>
                                      </p:cBhvr>
                                      <p:to>
                                        <p:strVal val="visible"/>
                                      </p:to>
                                    </p:set>
                                    <p:animEffect transition="in" filter="dissolve">
                                      <p:cBhvr>
                                        <p:cTn id="7" dur="500"/>
                                        <p:tgtEl>
                                          <p:spTgt spid="397318"/>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97320"/>
                                        </p:tgtEl>
                                        <p:attrNameLst>
                                          <p:attrName>style.visibility</p:attrName>
                                        </p:attrNameLst>
                                      </p:cBhvr>
                                      <p:to>
                                        <p:strVal val="visible"/>
                                      </p:to>
                                    </p:set>
                                    <p:animEffect transition="in" filter="dissolve">
                                      <p:cBhvr>
                                        <p:cTn id="11" dur="500"/>
                                        <p:tgtEl>
                                          <p:spTgt spid="397320"/>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97319"/>
                                        </p:tgtEl>
                                        <p:attrNameLst>
                                          <p:attrName>style.visibility</p:attrName>
                                        </p:attrNameLst>
                                      </p:cBhvr>
                                      <p:to>
                                        <p:strVal val="visible"/>
                                      </p:to>
                                    </p:set>
                                    <p:animEffect transition="in" filter="dissolve">
                                      <p:cBhvr>
                                        <p:cTn id="15" dur="500"/>
                                        <p:tgtEl>
                                          <p:spTgt spid="397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7318" grpId="0" animBg="1"/>
      <p:bldP spid="397319"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5" name="Rectangle 5"/>
          <p:cNvSpPr>
            <a:spLocks noChangeArrowheads="1"/>
          </p:cNvSpPr>
          <p:nvPr/>
        </p:nvSpPr>
        <p:spPr bwMode="auto">
          <a:xfrm>
            <a:off x="424587" y="1504250"/>
            <a:ext cx="8445500" cy="178435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spAutoFit/>
          </a:bodyPr>
          <a:lstStyle/>
          <a:p>
            <a:pPr algn="l" eaLnBrk="0" hangingPunct="0">
              <a:defRPr/>
            </a:pPr>
            <a:r>
              <a:rPr kumimoji="1" lang="en-US" sz="1100" b="1">
                <a:latin typeface="Arial" charset="0"/>
              </a:rPr>
              <a:t>glutrrp.p 1                          25.13.14 Unposted Transaction Register                     Date: 03/03/96</a:t>
            </a:r>
          </a:p>
          <a:p>
            <a:pPr algn="l" eaLnBrk="0" hangingPunct="0">
              <a:defRPr/>
            </a:pPr>
            <a:r>
              <a:rPr kumimoji="1" lang="en-US" sz="1100" b="1">
                <a:latin typeface="Arial" charset="0"/>
              </a:rPr>
              <a:t>Page: 2                                       Quality Products Corp.                            Time: 13:28:21</a:t>
            </a:r>
          </a:p>
          <a:p>
            <a:pPr algn="l" eaLnBrk="0" hangingPunct="0">
              <a:defRPr/>
            </a:pPr>
            <a:endParaRPr kumimoji="1" lang="en-US" sz="1100" b="1">
              <a:latin typeface="Arial" charset="0"/>
            </a:endParaRPr>
          </a:p>
          <a:p>
            <a:pPr algn="l" eaLnBrk="0" hangingPunct="0">
              <a:defRPr/>
            </a:pPr>
            <a:r>
              <a:rPr kumimoji="1" lang="en-US" sz="1100" b="1">
                <a:latin typeface="Arial" charset="0"/>
              </a:rPr>
              <a:t>GL Reference        Entered    EffDate    User ID   Line   Account           Project    Enty   Description                             Amount Cur</a:t>
            </a:r>
          </a:p>
          <a:p>
            <a:pPr algn="l" eaLnBrk="0" hangingPunct="0">
              <a:defRPr/>
            </a:pPr>
            <a:r>
              <a:rPr kumimoji="1" lang="en-US" sz="1100" b="1">
                <a:latin typeface="Arial" charset="0"/>
              </a:rPr>
              <a:t>-------------- -------- -------- -------- ---- -------------- -------- ---- ---------------------  ------- ---</a:t>
            </a:r>
          </a:p>
          <a:p>
            <a:pPr algn="l" eaLnBrk="0" hangingPunct="0">
              <a:defRPr/>
            </a:pPr>
            <a:r>
              <a:rPr kumimoji="1" lang="en-US" sz="1100" b="1">
                <a:latin typeface="Arial" charset="0"/>
              </a:rPr>
              <a:t>AP990303000004   03/03/99   03/03/96   ABM         1      2100-10-1000   ADV94    1000   AP Voucher                             -100.00 USD</a:t>
            </a:r>
          </a:p>
          <a:p>
            <a:pPr algn="l" eaLnBrk="0" hangingPunct="0">
              <a:defRPr/>
            </a:pPr>
            <a:r>
              <a:rPr kumimoji="1" lang="en-US" sz="1100" b="1">
                <a:latin typeface="Arial" charset="0"/>
              </a:rPr>
              <a:t>                                                                                     2     5100-10-1000   ADV94    1000    PURCHASES (EXPENSED)    100.00 USD</a:t>
            </a:r>
          </a:p>
          <a:p>
            <a:pPr algn="l" eaLnBrk="0" hangingPunct="0">
              <a:defRPr/>
            </a:pPr>
            <a:r>
              <a:rPr kumimoji="1" lang="en-US" sz="1100" b="1">
                <a:latin typeface="Arial" charset="0"/>
              </a:rPr>
              <a:t>                                                                                                   -----------</a:t>
            </a:r>
          </a:p>
          <a:p>
            <a:pPr algn="l" eaLnBrk="0" hangingPunct="0">
              <a:defRPr/>
            </a:pPr>
            <a:r>
              <a:rPr kumimoji="1" lang="en-US" sz="1100" b="1">
                <a:latin typeface="Arial" charset="0"/>
              </a:rPr>
              <a:t>                                                                                                      0.00 USD</a:t>
            </a:r>
          </a:p>
          <a:p>
            <a:pPr algn="l" eaLnBrk="0" latinLnBrk="1" hangingPunct="0">
              <a:defRPr/>
            </a:pPr>
            <a:endParaRPr kumimoji="1" lang="en-US" sz="1100" b="1">
              <a:latin typeface="Arial" charset="0"/>
            </a:endParaRPr>
          </a:p>
        </p:txBody>
      </p:sp>
      <p:sp>
        <p:nvSpPr>
          <p:cNvPr id="332806" name="Rectangle 6"/>
          <p:cNvSpPr>
            <a:spLocks noChangeArrowheads="1"/>
          </p:cNvSpPr>
          <p:nvPr/>
        </p:nvSpPr>
        <p:spPr bwMode="auto">
          <a:xfrm>
            <a:off x="353150" y="3177475"/>
            <a:ext cx="2809875" cy="119697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0488" tIns="44450" rIns="90488" bIns="44450">
            <a:spAutoFit/>
          </a:bodyPr>
          <a:lstStyle/>
          <a:p>
            <a:pPr algn="l" eaLnBrk="0" hangingPunct="0">
              <a:defRPr/>
            </a:pPr>
            <a:r>
              <a:rPr kumimoji="1" lang="en-US" sz="2400" b="1">
                <a:latin typeface="Arial" charset="0"/>
              </a:rPr>
              <a:t>GL Reference  </a:t>
            </a:r>
          </a:p>
          <a:p>
            <a:pPr algn="l" eaLnBrk="0" hangingPunct="0">
              <a:defRPr/>
            </a:pPr>
            <a:r>
              <a:rPr kumimoji="1" lang="en-US" sz="2400" b="1">
                <a:latin typeface="Arial" charset="0"/>
              </a:rPr>
              <a:t>-------------- </a:t>
            </a:r>
          </a:p>
          <a:p>
            <a:pPr algn="l" eaLnBrk="0" hangingPunct="0">
              <a:defRPr/>
            </a:pPr>
            <a:r>
              <a:rPr kumimoji="1" lang="en-US" sz="2400" b="1">
                <a:latin typeface="Arial" charset="0"/>
              </a:rPr>
              <a:t>AP080303000004 </a:t>
            </a:r>
          </a:p>
        </p:txBody>
      </p:sp>
      <p:sp>
        <p:nvSpPr>
          <p:cNvPr id="7173" name="Rectangle 7"/>
          <p:cNvSpPr>
            <a:spLocks noChangeArrowheads="1"/>
          </p:cNvSpPr>
          <p:nvPr/>
        </p:nvSpPr>
        <p:spPr bwMode="auto">
          <a:xfrm>
            <a:off x="386487" y="3988687"/>
            <a:ext cx="2630488" cy="279400"/>
          </a:xfrm>
          <a:prstGeom prst="rect">
            <a:avLst/>
          </a:prstGeom>
          <a:noFill/>
          <a:ln w="28575">
            <a:solidFill>
              <a:srgbClr val="800080"/>
            </a:solidFill>
            <a:miter lim="800000"/>
            <a:headEnd/>
            <a:tailEnd/>
          </a:ln>
        </p:spPr>
        <p:txBody>
          <a:bodyPr wrap="none" anchor="ctr"/>
          <a:lstStyle/>
          <a:p>
            <a:endParaRPr lang="en-US"/>
          </a:p>
        </p:txBody>
      </p:sp>
      <p:sp>
        <p:nvSpPr>
          <p:cNvPr id="7174" name="Text Box 9"/>
          <p:cNvSpPr txBox="1">
            <a:spLocks noChangeArrowheads="1"/>
          </p:cNvSpPr>
          <p:nvPr/>
        </p:nvSpPr>
        <p:spPr bwMode="auto">
          <a:xfrm>
            <a:off x="343625" y="4952300"/>
            <a:ext cx="1543050" cy="641350"/>
          </a:xfrm>
          <a:prstGeom prst="rect">
            <a:avLst/>
          </a:prstGeom>
          <a:noFill/>
          <a:ln w="38100">
            <a:noFill/>
            <a:miter lim="800000"/>
            <a:headEnd/>
            <a:tailEnd/>
          </a:ln>
        </p:spPr>
        <p:txBody>
          <a:bodyPr wrap="none" anchor="ctr">
            <a:spAutoFit/>
          </a:bodyPr>
          <a:lstStyle/>
          <a:p>
            <a:pPr eaLnBrk="0" hangingPunct="0"/>
            <a:r>
              <a:rPr kumimoji="1" lang="en-US" sz="1800" b="1">
                <a:latin typeface="+mj-lt"/>
              </a:rPr>
              <a:t>Transaction </a:t>
            </a:r>
            <a:br>
              <a:rPr kumimoji="1" lang="en-US" sz="1800" b="1">
                <a:latin typeface="+mj-lt"/>
              </a:rPr>
            </a:br>
            <a:r>
              <a:rPr kumimoji="1" lang="en-US" sz="1800" b="1">
                <a:latin typeface="+mj-lt"/>
              </a:rPr>
              <a:t>Type</a:t>
            </a:r>
            <a:endParaRPr kumimoji="1" lang="en-US" sz="1800">
              <a:latin typeface="+mj-lt"/>
            </a:endParaRPr>
          </a:p>
        </p:txBody>
      </p:sp>
      <p:sp>
        <p:nvSpPr>
          <p:cNvPr id="7175" name="Rectangle 10"/>
          <p:cNvSpPr>
            <a:spLocks noChangeArrowheads="1"/>
          </p:cNvSpPr>
          <p:nvPr/>
        </p:nvSpPr>
        <p:spPr bwMode="auto">
          <a:xfrm>
            <a:off x="373787" y="4906262"/>
            <a:ext cx="1470025" cy="755650"/>
          </a:xfrm>
          <a:prstGeom prst="rect">
            <a:avLst/>
          </a:prstGeom>
          <a:noFill/>
          <a:ln w="38100">
            <a:solidFill>
              <a:schemeClr val="accent1"/>
            </a:solidFill>
            <a:miter lim="800000"/>
            <a:headEnd/>
            <a:tailEnd/>
          </a:ln>
        </p:spPr>
        <p:txBody>
          <a:bodyPr wrap="none" anchor="ctr"/>
          <a:lstStyle/>
          <a:p>
            <a:endParaRPr lang="en-US"/>
          </a:p>
        </p:txBody>
      </p:sp>
      <p:grpSp>
        <p:nvGrpSpPr>
          <p:cNvPr id="7176" name="Group 11"/>
          <p:cNvGrpSpPr>
            <a:grpSpLocks/>
          </p:cNvGrpSpPr>
          <p:nvPr/>
        </p:nvGrpSpPr>
        <p:grpSpPr bwMode="auto">
          <a:xfrm>
            <a:off x="2628037" y="5274562"/>
            <a:ext cx="1149350" cy="641350"/>
            <a:chOff x="794" y="3159"/>
            <a:chExt cx="724" cy="404"/>
          </a:xfrm>
        </p:grpSpPr>
        <p:sp>
          <p:nvSpPr>
            <p:cNvPr id="7186" name="Text Box 12"/>
            <p:cNvSpPr txBox="1">
              <a:spLocks noChangeArrowheads="1"/>
            </p:cNvSpPr>
            <p:nvPr/>
          </p:nvSpPr>
          <p:spPr bwMode="auto">
            <a:xfrm>
              <a:off x="794" y="3159"/>
              <a:ext cx="716" cy="404"/>
            </a:xfrm>
            <a:prstGeom prst="rect">
              <a:avLst/>
            </a:prstGeom>
            <a:noFill/>
            <a:ln w="38100">
              <a:solidFill>
                <a:schemeClr val="accent1"/>
              </a:solidFill>
              <a:miter lim="800000"/>
              <a:headEnd/>
              <a:tailEnd/>
            </a:ln>
          </p:spPr>
          <p:txBody>
            <a:bodyPr wrap="none" anchor="ctr">
              <a:spAutoFit/>
            </a:bodyPr>
            <a:lstStyle/>
            <a:p>
              <a:pPr eaLnBrk="0" hangingPunct="0"/>
              <a:r>
                <a:rPr kumimoji="1" lang="en-US" sz="1800" b="1" dirty="0">
                  <a:latin typeface="+mj-lt"/>
                </a:rPr>
                <a:t>Effective</a:t>
              </a:r>
            </a:p>
            <a:p>
              <a:pPr eaLnBrk="0" hangingPunct="0"/>
              <a:r>
                <a:rPr kumimoji="1" lang="en-US" sz="1800" b="1" dirty="0">
                  <a:latin typeface="+mj-lt"/>
                </a:rPr>
                <a:t>Date</a:t>
              </a:r>
            </a:p>
          </p:txBody>
        </p:sp>
        <p:sp>
          <p:nvSpPr>
            <p:cNvPr id="7187" name="Rectangle 13"/>
            <p:cNvSpPr>
              <a:spLocks noChangeArrowheads="1"/>
            </p:cNvSpPr>
            <p:nvPr/>
          </p:nvSpPr>
          <p:spPr bwMode="auto">
            <a:xfrm>
              <a:off x="798" y="3168"/>
              <a:ext cx="720" cy="384"/>
            </a:xfrm>
            <a:prstGeom prst="rect">
              <a:avLst/>
            </a:prstGeom>
            <a:noFill/>
            <a:ln w="38100">
              <a:noFill/>
              <a:miter lim="800000"/>
              <a:headEnd/>
              <a:tailEnd/>
            </a:ln>
          </p:spPr>
          <p:txBody>
            <a:bodyPr wrap="none" anchor="ctr"/>
            <a:lstStyle/>
            <a:p>
              <a:endParaRPr lang="en-US"/>
            </a:p>
          </p:txBody>
        </p:sp>
      </p:grpSp>
      <p:grpSp>
        <p:nvGrpSpPr>
          <p:cNvPr id="7177" name="Group 14"/>
          <p:cNvGrpSpPr>
            <a:grpSpLocks/>
          </p:cNvGrpSpPr>
          <p:nvPr/>
        </p:nvGrpSpPr>
        <p:grpSpPr bwMode="auto">
          <a:xfrm>
            <a:off x="3688709" y="4096636"/>
            <a:ext cx="1923606" cy="928599"/>
            <a:chOff x="1683" y="3207"/>
            <a:chExt cx="1146" cy="596"/>
          </a:xfrm>
        </p:grpSpPr>
        <p:sp>
          <p:nvSpPr>
            <p:cNvPr id="7184" name="Text Box 15"/>
            <p:cNvSpPr txBox="1">
              <a:spLocks noChangeArrowheads="1"/>
            </p:cNvSpPr>
            <p:nvPr/>
          </p:nvSpPr>
          <p:spPr bwMode="auto">
            <a:xfrm>
              <a:off x="1683" y="3210"/>
              <a:ext cx="1146" cy="593"/>
            </a:xfrm>
            <a:prstGeom prst="rect">
              <a:avLst/>
            </a:prstGeom>
            <a:noFill/>
            <a:ln w="38100">
              <a:solidFill>
                <a:schemeClr val="accent1"/>
              </a:solidFill>
              <a:miter lim="800000"/>
              <a:headEnd/>
              <a:tailEnd/>
            </a:ln>
          </p:spPr>
          <p:txBody>
            <a:bodyPr wrap="none" anchor="ctr">
              <a:spAutoFit/>
            </a:bodyPr>
            <a:lstStyle/>
            <a:p>
              <a:pPr eaLnBrk="0" hangingPunct="0"/>
              <a:r>
                <a:rPr kumimoji="1" lang="en-US" sz="1800" b="1" dirty="0">
                  <a:latin typeface="+mj-lt"/>
                </a:rPr>
                <a:t>Next sequential</a:t>
              </a:r>
            </a:p>
            <a:p>
              <a:pPr eaLnBrk="0" hangingPunct="0"/>
              <a:r>
                <a:rPr kumimoji="1" lang="en-US" sz="1800" b="1" dirty="0">
                  <a:latin typeface="+mj-lt"/>
                </a:rPr>
                <a:t>transaction</a:t>
              </a:r>
            </a:p>
            <a:p>
              <a:pPr eaLnBrk="0" hangingPunct="0"/>
              <a:r>
                <a:rPr kumimoji="1" lang="en-US" sz="1800" b="1" dirty="0">
                  <a:latin typeface="+mj-lt"/>
                </a:rPr>
                <a:t>number</a:t>
              </a:r>
              <a:endParaRPr kumimoji="1" lang="en-US" sz="1800" dirty="0">
                <a:latin typeface="+mj-lt"/>
              </a:endParaRPr>
            </a:p>
          </p:txBody>
        </p:sp>
        <p:sp>
          <p:nvSpPr>
            <p:cNvPr id="7185" name="Rectangle 16"/>
            <p:cNvSpPr>
              <a:spLocks noChangeArrowheads="1"/>
            </p:cNvSpPr>
            <p:nvPr/>
          </p:nvSpPr>
          <p:spPr bwMode="auto">
            <a:xfrm>
              <a:off x="1728" y="3207"/>
              <a:ext cx="1056" cy="576"/>
            </a:xfrm>
            <a:prstGeom prst="rect">
              <a:avLst/>
            </a:prstGeom>
            <a:noFill/>
            <a:ln w="38100">
              <a:noFill/>
              <a:miter lim="800000"/>
              <a:headEnd/>
              <a:tailEnd/>
            </a:ln>
          </p:spPr>
          <p:txBody>
            <a:bodyPr wrap="none" anchor="ctr"/>
            <a:lstStyle/>
            <a:p>
              <a:endParaRPr lang="en-US"/>
            </a:p>
          </p:txBody>
        </p:sp>
      </p:grpSp>
      <p:cxnSp>
        <p:nvCxnSpPr>
          <p:cNvPr id="7178" name="AutoShape 17"/>
          <p:cNvCxnSpPr>
            <a:cxnSpLocks noChangeShapeType="1"/>
            <a:stCxn id="7173" idx="1"/>
            <a:endCxn id="7175" idx="0"/>
          </p:cNvCxnSpPr>
          <p:nvPr/>
        </p:nvCxnSpPr>
        <p:spPr bwMode="auto">
          <a:xfrm rot="10800000" flipH="1" flipV="1">
            <a:off x="372200" y="4128387"/>
            <a:ext cx="736600" cy="758825"/>
          </a:xfrm>
          <a:prstGeom prst="bentConnector4">
            <a:avLst>
              <a:gd name="adj1" fmla="val -29093"/>
              <a:gd name="adj2" fmla="val 60458"/>
            </a:avLst>
          </a:prstGeom>
          <a:noFill/>
          <a:ln w="38100">
            <a:solidFill>
              <a:schemeClr val="accent1"/>
            </a:solidFill>
            <a:miter lim="800000"/>
            <a:headEnd/>
            <a:tailEnd type="triangle" w="med" len="med"/>
          </a:ln>
        </p:spPr>
      </p:cxnSp>
      <p:cxnSp>
        <p:nvCxnSpPr>
          <p:cNvPr id="7179" name="AutoShape 19"/>
          <p:cNvCxnSpPr>
            <a:cxnSpLocks noChangeShapeType="1"/>
            <a:stCxn id="7173" idx="3"/>
          </p:cNvCxnSpPr>
          <p:nvPr/>
        </p:nvCxnSpPr>
        <p:spPr bwMode="auto">
          <a:xfrm>
            <a:off x="3031262" y="4128387"/>
            <a:ext cx="714375" cy="417513"/>
          </a:xfrm>
          <a:prstGeom prst="bentConnector3">
            <a:avLst>
              <a:gd name="adj1" fmla="val 50222"/>
            </a:avLst>
          </a:prstGeom>
          <a:noFill/>
          <a:ln w="38100">
            <a:solidFill>
              <a:schemeClr val="accent1"/>
            </a:solidFill>
            <a:miter lim="800000"/>
            <a:headEnd/>
            <a:tailEnd type="triangle" w="med" len="med"/>
          </a:ln>
        </p:spPr>
      </p:cxnSp>
      <p:sp>
        <p:nvSpPr>
          <p:cNvPr id="7180" name="Line 20"/>
          <p:cNvSpPr>
            <a:spLocks noChangeShapeType="1"/>
          </p:cNvSpPr>
          <p:nvPr/>
        </p:nvSpPr>
        <p:spPr bwMode="auto">
          <a:xfrm>
            <a:off x="861150" y="3996625"/>
            <a:ext cx="0" cy="263525"/>
          </a:xfrm>
          <a:prstGeom prst="line">
            <a:avLst/>
          </a:prstGeom>
          <a:noFill/>
          <a:ln w="22225">
            <a:solidFill>
              <a:srgbClr val="800080"/>
            </a:solidFill>
            <a:round/>
            <a:headEnd/>
            <a:tailEnd/>
          </a:ln>
        </p:spPr>
        <p:txBody>
          <a:bodyPr lIns="228600" tIns="228600" rIns="228600" bIns="228600" anchor="ctr"/>
          <a:lstStyle/>
          <a:p>
            <a:endParaRPr lang="en-US"/>
          </a:p>
        </p:txBody>
      </p:sp>
      <p:sp>
        <p:nvSpPr>
          <p:cNvPr id="7181" name="Line 21"/>
          <p:cNvSpPr>
            <a:spLocks noChangeShapeType="1"/>
          </p:cNvSpPr>
          <p:nvPr/>
        </p:nvSpPr>
        <p:spPr bwMode="auto">
          <a:xfrm>
            <a:off x="1907312" y="4007737"/>
            <a:ext cx="0" cy="263525"/>
          </a:xfrm>
          <a:prstGeom prst="line">
            <a:avLst/>
          </a:prstGeom>
          <a:noFill/>
          <a:ln w="22225">
            <a:solidFill>
              <a:srgbClr val="800080"/>
            </a:solidFill>
            <a:round/>
            <a:headEnd/>
            <a:tailEnd/>
          </a:ln>
        </p:spPr>
        <p:txBody>
          <a:bodyPr lIns="228600" tIns="228600" rIns="228600" bIns="228600" anchor="ctr"/>
          <a:lstStyle/>
          <a:p>
            <a:endParaRPr lang="en-US"/>
          </a:p>
        </p:txBody>
      </p:sp>
      <p:cxnSp>
        <p:nvCxnSpPr>
          <p:cNvPr id="7182" name="AutoShape 23"/>
          <p:cNvCxnSpPr>
            <a:cxnSpLocks noChangeShapeType="1"/>
            <a:stCxn id="7173" idx="2"/>
          </p:cNvCxnSpPr>
          <p:nvPr/>
        </p:nvCxnSpPr>
        <p:spPr bwMode="auto">
          <a:xfrm rot="16200000" flipH="1">
            <a:off x="1960493" y="4024407"/>
            <a:ext cx="987425" cy="1503362"/>
          </a:xfrm>
          <a:prstGeom prst="bentConnector3">
            <a:avLst>
              <a:gd name="adj1" fmla="val 50162"/>
            </a:avLst>
          </a:prstGeom>
          <a:noFill/>
          <a:ln w="38100">
            <a:solidFill>
              <a:schemeClr val="accent1"/>
            </a:solidFill>
            <a:miter lim="800000"/>
            <a:headEnd/>
            <a:tailEnd type="triangle" w="med" len="med"/>
          </a:ln>
        </p:spPr>
      </p:cxnSp>
      <p:sp>
        <p:nvSpPr>
          <p:cNvPr id="20" name="Title 19"/>
          <p:cNvSpPr>
            <a:spLocks noGrp="1"/>
          </p:cNvSpPr>
          <p:nvPr>
            <p:ph type="title"/>
          </p:nvPr>
        </p:nvSpPr>
        <p:spPr/>
        <p:txBody>
          <a:bodyPr>
            <a:normAutofit fontScale="90000"/>
          </a:bodyPr>
          <a:lstStyle/>
          <a:p>
            <a:r>
              <a:rPr lang="en-US" dirty="0" smtClean="0"/>
              <a:t>Elements of a Transaction – GL Reference</a:t>
            </a:r>
            <a:endParaRPr lang="en-US" dirty="0"/>
          </a:p>
        </p:txBody>
      </p:sp>
      <p:sp>
        <p:nvSpPr>
          <p:cNvPr id="7183" name="Footer Placeholder 18"/>
          <p:cNvSpPr>
            <a:spLocks noGrp="1"/>
          </p:cNvSpPr>
          <p:nvPr>
            <p:ph type="ftr" sz="quarter" idx="10"/>
          </p:nvPr>
        </p:nvSpPr>
        <p:spPr>
          <a:noFill/>
        </p:spPr>
        <p:txBody>
          <a:bodyPr/>
          <a:lstStyle/>
          <a:p>
            <a:pPr defTabSz="865188"/>
            <a:r>
              <a:rPr lang="en-US"/>
              <a:t>GL-PR-050</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smtClean="0"/>
              <a:t>25.13.2 – Retroactive Transactions</a:t>
            </a:r>
          </a:p>
        </p:txBody>
      </p:sp>
      <p:sp>
        <p:nvSpPr>
          <p:cNvPr id="53252" name="Footer Placeholder 3"/>
          <p:cNvSpPr>
            <a:spLocks noGrp="1"/>
          </p:cNvSpPr>
          <p:nvPr>
            <p:ph type="ftr" sz="quarter" idx="10"/>
          </p:nvPr>
        </p:nvSpPr>
        <p:spPr>
          <a:noFill/>
        </p:spPr>
        <p:txBody>
          <a:bodyPr/>
          <a:lstStyle/>
          <a:p>
            <a:pPr defTabSz="865188"/>
            <a:r>
              <a:rPr lang="en-US"/>
              <a:t>GL-PR-500</a:t>
            </a:r>
          </a:p>
        </p:txBody>
      </p:sp>
      <p:pic>
        <p:nvPicPr>
          <p:cNvPr id="53251" name="Picture 4" descr="Retroactive-Trans"/>
          <p:cNvPicPr>
            <a:picLocks noChangeAspect="1" noChangeArrowheads="1"/>
          </p:cNvPicPr>
          <p:nvPr/>
        </p:nvPicPr>
        <p:blipFill>
          <a:blip r:embed="rId3" cstate="print"/>
          <a:srcRect/>
          <a:stretch>
            <a:fillRect/>
          </a:stretch>
        </p:blipFill>
        <p:spPr bwMode="auto">
          <a:xfrm>
            <a:off x="840801" y="2147888"/>
            <a:ext cx="7459663" cy="2633662"/>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r>
              <a:rPr lang="en-US" dirty="0" smtClean="0"/>
              <a:t>Daybook Reports</a:t>
            </a:r>
          </a:p>
          <a:p>
            <a:r>
              <a:rPr lang="en-US" dirty="0" smtClean="0"/>
              <a:t>Correct Posted Transactions</a:t>
            </a:r>
          </a:p>
          <a:p>
            <a:r>
              <a:rPr lang="en-US" dirty="0" smtClean="0"/>
              <a:t>GL Reports and Inquiries</a:t>
            </a:r>
          </a:p>
          <a:p>
            <a:r>
              <a:rPr lang="en-US" dirty="0" smtClean="0"/>
              <a:t>Close the GL</a:t>
            </a:r>
          </a:p>
          <a:p>
            <a:pPr lvl="1"/>
            <a:r>
              <a:rPr lang="en-US" dirty="0" smtClean="0"/>
              <a:t>Period-End Processing</a:t>
            </a:r>
          </a:p>
          <a:p>
            <a:pPr lvl="1"/>
            <a:r>
              <a:rPr lang="en-US" dirty="0" smtClean="0"/>
              <a:t>Year-End Processing</a:t>
            </a:r>
          </a:p>
          <a:p>
            <a:pPr lvl="1"/>
            <a:r>
              <a:rPr lang="en-US" b="1" dirty="0" smtClean="0"/>
              <a:t>Transaction Consolidation</a:t>
            </a:r>
          </a:p>
          <a:p>
            <a:endParaRPr lang="en-US" dirty="0" smtClean="0"/>
          </a:p>
          <a:p>
            <a:endParaRPr lang="en-US" dirty="0"/>
          </a:p>
        </p:txBody>
      </p:sp>
      <p:sp>
        <p:nvSpPr>
          <p:cNvPr id="417798"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54278" name="Footer Placeholder 5"/>
          <p:cNvSpPr>
            <a:spLocks noGrp="1"/>
          </p:cNvSpPr>
          <p:nvPr>
            <p:ph type="ftr" sz="quarter" idx="10"/>
          </p:nvPr>
        </p:nvSpPr>
        <p:spPr>
          <a:noFill/>
        </p:spPr>
        <p:txBody>
          <a:bodyPr/>
          <a:lstStyle/>
          <a:p>
            <a:pPr defTabSz="865188"/>
            <a:r>
              <a:rPr lang="en-US"/>
              <a:t>GL-PR-510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Grp="1" noChangeArrowheads="1"/>
          </p:cNvSpPr>
          <p:nvPr>
            <p:ph type="title"/>
          </p:nvPr>
        </p:nvSpPr>
        <p:spPr/>
        <p:txBody>
          <a:bodyPr/>
          <a:lstStyle/>
          <a:p>
            <a:pPr eaLnBrk="1" hangingPunct="1"/>
            <a:r>
              <a:rPr lang="en-US" smtClean="0"/>
              <a:t>Transaction Consolidation</a:t>
            </a:r>
          </a:p>
        </p:txBody>
      </p:sp>
      <p:sp>
        <p:nvSpPr>
          <p:cNvPr id="55300" name="Footer Placeholder 3"/>
          <p:cNvSpPr>
            <a:spLocks noGrp="1"/>
          </p:cNvSpPr>
          <p:nvPr>
            <p:ph type="ftr" sz="quarter" idx="10"/>
          </p:nvPr>
        </p:nvSpPr>
        <p:spPr>
          <a:noFill/>
        </p:spPr>
        <p:txBody>
          <a:bodyPr/>
          <a:lstStyle/>
          <a:p>
            <a:pPr defTabSz="865188"/>
            <a:r>
              <a:rPr lang="en-US"/>
              <a:t>GL-PR-520</a:t>
            </a:r>
          </a:p>
        </p:txBody>
      </p:sp>
      <p:pic>
        <p:nvPicPr>
          <p:cNvPr id="55299" name="Picture 6" descr="Transaction Consolidaton 25"/>
          <p:cNvPicPr>
            <a:picLocks noChangeAspect="1" noChangeArrowheads="1"/>
          </p:cNvPicPr>
          <p:nvPr/>
        </p:nvPicPr>
        <p:blipFill>
          <a:blip r:embed="rId3" cstate="print"/>
          <a:srcRect/>
          <a:stretch>
            <a:fillRect/>
          </a:stretch>
        </p:blipFill>
        <p:spPr bwMode="auto">
          <a:xfrm>
            <a:off x="646544" y="1135950"/>
            <a:ext cx="7827963" cy="484822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smtClean="0"/>
              <a:t>Transaction Consolidation</a:t>
            </a:r>
          </a:p>
        </p:txBody>
      </p:sp>
      <p:sp>
        <p:nvSpPr>
          <p:cNvPr id="56360" name="Footer Placeholder 39"/>
          <p:cNvSpPr>
            <a:spLocks noGrp="1"/>
          </p:cNvSpPr>
          <p:nvPr>
            <p:ph type="ftr" sz="quarter" idx="10"/>
          </p:nvPr>
        </p:nvSpPr>
        <p:spPr>
          <a:noFill/>
        </p:spPr>
        <p:txBody>
          <a:bodyPr/>
          <a:lstStyle/>
          <a:p>
            <a:pPr defTabSz="865188"/>
            <a:r>
              <a:rPr lang="en-US"/>
              <a:t>GL-PR-530</a:t>
            </a:r>
          </a:p>
        </p:txBody>
      </p:sp>
      <p:grpSp>
        <p:nvGrpSpPr>
          <p:cNvPr id="41" name="Group 40"/>
          <p:cNvGrpSpPr/>
          <p:nvPr/>
        </p:nvGrpSpPr>
        <p:grpSpPr>
          <a:xfrm>
            <a:off x="1400456" y="1140859"/>
            <a:ext cx="6327775" cy="4859337"/>
            <a:chOff x="1206500" y="1731963"/>
            <a:chExt cx="6327775" cy="4859337"/>
          </a:xfrm>
        </p:grpSpPr>
        <p:sp>
          <p:nvSpPr>
            <p:cNvPr id="56323" name="Rectangle 5"/>
            <p:cNvSpPr>
              <a:spLocks noChangeArrowheads="1"/>
            </p:cNvSpPr>
            <p:nvPr/>
          </p:nvSpPr>
          <p:spPr bwMode="auto">
            <a:xfrm>
              <a:off x="1811338" y="1735138"/>
              <a:ext cx="2518319"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i="1">
                  <a:latin typeface="+mj-lt"/>
                </a:rPr>
                <a:t>Before Consolidation</a:t>
              </a:r>
            </a:p>
          </p:txBody>
        </p:sp>
        <p:sp>
          <p:nvSpPr>
            <p:cNvPr id="56324" name="Rectangle 6"/>
            <p:cNvSpPr>
              <a:spLocks noChangeArrowheads="1"/>
            </p:cNvSpPr>
            <p:nvPr/>
          </p:nvSpPr>
          <p:spPr bwMode="auto">
            <a:xfrm>
              <a:off x="4506580" y="1749425"/>
              <a:ext cx="3023265" cy="643766"/>
            </a:xfrm>
            <a:prstGeom prst="rect">
              <a:avLst/>
            </a:prstGeom>
            <a:noFill/>
            <a:ln w="12700">
              <a:noFill/>
              <a:miter lim="800000"/>
              <a:headEnd/>
              <a:tailEnd/>
            </a:ln>
          </p:spPr>
          <p:txBody>
            <a:bodyPr wrap="none" lIns="90488" tIns="44450" rIns="90488" bIns="44450">
              <a:spAutoFit/>
            </a:bodyPr>
            <a:lstStyle/>
            <a:p>
              <a:pPr eaLnBrk="0" hangingPunct="0"/>
              <a:r>
                <a:rPr kumimoji="1" lang="en-US" sz="1800" i="1">
                  <a:latin typeface="+mj-lt"/>
                </a:rPr>
                <a:t>Unbalanced Transactions</a:t>
              </a:r>
            </a:p>
            <a:p>
              <a:pPr eaLnBrk="0" hangingPunct="0"/>
              <a:r>
                <a:rPr kumimoji="1" lang="en-US" sz="1800" i="1">
                  <a:latin typeface="+mj-lt"/>
                </a:rPr>
                <a:t>After Consolidation</a:t>
              </a:r>
            </a:p>
          </p:txBody>
        </p:sp>
        <p:sp>
          <p:nvSpPr>
            <p:cNvPr id="56325" name="Line 7"/>
            <p:cNvSpPr>
              <a:spLocks noChangeShapeType="1"/>
            </p:cNvSpPr>
            <p:nvPr/>
          </p:nvSpPr>
          <p:spPr bwMode="auto">
            <a:xfrm>
              <a:off x="2035175" y="3078163"/>
              <a:ext cx="981075" cy="0"/>
            </a:xfrm>
            <a:prstGeom prst="line">
              <a:avLst/>
            </a:prstGeom>
            <a:noFill/>
            <a:ln w="12700">
              <a:solidFill>
                <a:srgbClr val="FF0000"/>
              </a:solidFill>
              <a:round/>
              <a:headEnd/>
              <a:tailEnd/>
            </a:ln>
          </p:spPr>
          <p:txBody>
            <a:bodyPr wrap="none" anchor="ctr"/>
            <a:lstStyle/>
            <a:p>
              <a:endParaRPr lang="en-US">
                <a:latin typeface="+mj-lt"/>
              </a:endParaRPr>
            </a:p>
          </p:txBody>
        </p:sp>
        <p:sp>
          <p:nvSpPr>
            <p:cNvPr id="56326" name="Line 8"/>
            <p:cNvSpPr>
              <a:spLocks noChangeShapeType="1"/>
            </p:cNvSpPr>
            <p:nvPr/>
          </p:nvSpPr>
          <p:spPr bwMode="auto">
            <a:xfrm>
              <a:off x="2516188" y="3074988"/>
              <a:ext cx="0" cy="692150"/>
            </a:xfrm>
            <a:prstGeom prst="line">
              <a:avLst/>
            </a:prstGeom>
            <a:noFill/>
            <a:ln w="12700">
              <a:solidFill>
                <a:srgbClr val="FF0000"/>
              </a:solidFill>
              <a:round/>
              <a:headEnd/>
              <a:tailEnd/>
            </a:ln>
          </p:spPr>
          <p:txBody>
            <a:bodyPr wrap="none" anchor="ctr"/>
            <a:lstStyle/>
            <a:p>
              <a:endParaRPr lang="en-US">
                <a:latin typeface="+mj-lt"/>
              </a:endParaRPr>
            </a:p>
          </p:txBody>
        </p:sp>
        <p:sp>
          <p:nvSpPr>
            <p:cNvPr id="56327" name="Line 9"/>
            <p:cNvSpPr>
              <a:spLocks noChangeShapeType="1"/>
            </p:cNvSpPr>
            <p:nvPr/>
          </p:nvSpPr>
          <p:spPr bwMode="auto">
            <a:xfrm>
              <a:off x="3186113" y="3062288"/>
              <a:ext cx="981075" cy="0"/>
            </a:xfrm>
            <a:prstGeom prst="line">
              <a:avLst/>
            </a:prstGeom>
            <a:noFill/>
            <a:ln w="12700">
              <a:solidFill>
                <a:schemeClr val="accent2"/>
              </a:solidFill>
              <a:round/>
              <a:headEnd/>
              <a:tailEnd/>
            </a:ln>
          </p:spPr>
          <p:txBody>
            <a:bodyPr wrap="none" anchor="ctr"/>
            <a:lstStyle/>
            <a:p>
              <a:endParaRPr lang="en-US">
                <a:latin typeface="+mj-lt"/>
              </a:endParaRPr>
            </a:p>
          </p:txBody>
        </p:sp>
        <p:sp>
          <p:nvSpPr>
            <p:cNvPr id="56328" name="Line 10"/>
            <p:cNvSpPr>
              <a:spLocks noChangeShapeType="1"/>
            </p:cNvSpPr>
            <p:nvPr/>
          </p:nvSpPr>
          <p:spPr bwMode="auto">
            <a:xfrm>
              <a:off x="3683000" y="3060700"/>
              <a:ext cx="0" cy="692150"/>
            </a:xfrm>
            <a:prstGeom prst="line">
              <a:avLst/>
            </a:prstGeom>
            <a:noFill/>
            <a:ln w="12700">
              <a:solidFill>
                <a:schemeClr val="accent2"/>
              </a:solidFill>
              <a:round/>
              <a:headEnd/>
              <a:tailEnd/>
            </a:ln>
          </p:spPr>
          <p:txBody>
            <a:bodyPr wrap="none" anchor="ctr"/>
            <a:lstStyle/>
            <a:p>
              <a:endParaRPr lang="en-US">
                <a:latin typeface="+mj-lt"/>
              </a:endParaRPr>
            </a:p>
          </p:txBody>
        </p:sp>
        <p:sp>
          <p:nvSpPr>
            <p:cNvPr id="56329" name="Rectangle 11"/>
            <p:cNvSpPr>
              <a:spLocks noChangeArrowheads="1"/>
            </p:cNvSpPr>
            <p:nvPr/>
          </p:nvSpPr>
          <p:spPr bwMode="auto">
            <a:xfrm>
              <a:off x="2227263" y="2767013"/>
              <a:ext cx="69570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FF0000"/>
                  </a:solidFill>
                  <a:latin typeface="+mj-lt"/>
                </a:rPr>
                <a:t>1200</a:t>
              </a:r>
              <a:endParaRPr kumimoji="1" lang="en-US" sz="1800">
                <a:latin typeface="+mj-lt"/>
              </a:endParaRPr>
            </a:p>
          </p:txBody>
        </p:sp>
        <p:sp>
          <p:nvSpPr>
            <p:cNvPr id="56330" name="Rectangle 12"/>
            <p:cNvSpPr>
              <a:spLocks noChangeArrowheads="1"/>
            </p:cNvSpPr>
            <p:nvPr/>
          </p:nvSpPr>
          <p:spPr bwMode="auto">
            <a:xfrm>
              <a:off x="3363913" y="2755900"/>
              <a:ext cx="69570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chemeClr val="accent2"/>
                  </a:solidFill>
                  <a:latin typeface="+mj-lt"/>
                </a:rPr>
                <a:t>3000</a:t>
              </a:r>
              <a:endParaRPr kumimoji="1" lang="en-US" sz="1800">
                <a:latin typeface="+mj-lt"/>
              </a:endParaRPr>
            </a:p>
          </p:txBody>
        </p:sp>
        <p:sp>
          <p:nvSpPr>
            <p:cNvPr id="56331" name="Rectangle 13"/>
            <p:cNvSpPr>
              <a:spLocks noChangeArrowheads="1"/>
            </p:cNvSpPr>
            <p:nvPr/>
          </p:nvSpPr>
          <p:spPr bwMode="auto">
            <a:xfrm>
              <a:off x="2020888" y="3068638"/>
              <a:ext cx="56746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FF0000"/>
                  </a:solidFill>
                  <a:latin typeface="+mj-lt"/>
                </a:rPr>
                <a:t>500</a:t>
              </a:r>
            </a:p>
          </p:txBody>
        </p:sp>
        <p:sp>
          <p:nvSpPr>
            <p:cNvPr id="56332" name="Rectangle 14"/>
            <p:cNvSpPr>
              <a:spLocks noChangeArrowheads="1"/>
            </p:cNvSpPr>
            <p:nvPr/>
          </p:nvSpPr>
          <p:spPr bwMode="auto">
            <a:xfrm>
              <a:off x="3689350" y="3055938"/>
              <a:ext cx="56746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chemeClr val="accent2"/>
                  </a:solidFill>
                  <a:latin typeface="+mj-lt"/>
                </a:rPr>
                <a:t>500</a:t>
              </a:r>
              <a:endParaRPr kumimoji="1" lang="en-US" sz="1800">
                <a:latin typeface="+mj-lt"/>
              </a:endParaRPr>
            </a:p>
          </p:txBody>
        </p:sp>
        <p:sp>
          <p:nvSpPr>
            <p:cNvPr id="56333" name="Rectangle 15"/>
            <p:cNvSpPr>
              <a:spLocks noChangeArrowheads="1"/>
            </p:cNvSpPr>
            <p:nvPr/>
          </p:nvSpPr>
          <p:spPr bwMode="auto">
            <a:xfrm>
              <a:off x="1217613" y="2765425"/>
              <a:ext cx="726162"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b="1">
                  <a:latin typeface="+mj-lt"/>
                </a:rPr>
                <a:t>JL #1</a:t>
              </a:r>
            </a:p>
          </p:txBody>
        </p:sp>
        <p:sp>
          <p:nvSpPr>
            <p:cNvPr id="56334" name="Line 16"/>
            <p:cNvSpPr>
              <a:spLocks noChangeShapeType="1"/>
            </p:cNvSpPr>
            <p:nvPr/>
          </p:nvSpPr>
          <p:spPr bwMode="auto">
            <a:xfrm>
              <a:off x="2025650" y="4459288"/>
              <a:ext cx="981075" cy="0"/>
            </a:xfrm>
            <a:prstGeom prst="line">
              <a:avLst/>
            </a:prstGeom>
            <a:noFill/>
            <a:ln w="12700">
              <a:solidFill>
                <a:srgbClr val="009900"/>
              </a:solidFill>
              <a:round/>
              <a:headEnd/>
              <a:tailEnd/>
            </a:ln>
          </p:spPr>
          <p:txBody>
            <a:bodyPr wrap="none" anchor="ctr"/>
            <a:lstStyle/>
            <a:p>
              <a:endParaRPr lang="en-US">
                <a:latin typeface="+mj-lt"/>
              </a:endParaRPr>
            </a:p>
          </p:txBody>
        </p:sp>
        <p:sp>
          <p:nvSpPr>
            <p:cNvPr id="56335" name="Line 17"/>
            <p:cNvSpPr>
              <a:spLocks noChangeShapeType="1"/>
            </p:cNvSpPr>
            <p:nvPr/>
          </p:nvSpPr>
          <p:spPr bwMode="auto">
            <a:xfrm>
              <a:off x="2506663" y="4454525"/>
              <a:ext cx="0" cy="692150"/>
            </a:xfrm>
            <a:prstGeom prst="line">
              <a:avLst/>
            </a:prstGeom>
            <a:noFill/>
            <a:ln w="12700">
              <a:solidFill>
                <a:srgbClr val="009900"/>
              </a:solidFill>
              <a:round/>
              <a:headEnd/>
              <a:tailEnd/>
            </a:ln>
          </p:spPr>
          <p:txBody>
            <a:bodyPr wrap="none" anchor="ctr"/>
            <a:lstStyle/>
            <a:p>
              <a:endParaRPr lang="en-US">
                <a:latin typeface="+mj-lt"/>
              </a:endParaRPr>
            </a:p>
          </p:txBody>
        </p:sp>
        <p:sp>
          <p:nvSpPr>
            <p:cNvPr id="56336" name="Line 18"/>
            <p:cNvSpPr>
              <a:spLocks noChangeShapeType="1"/>
            </p:cNvSpPr>
            <p:nvPr/>
          </p:nvSpPr>
          <p:spPr bwMode="auto">
            <a:xfrm>
              <a:off x="3201988" y="4467225"/>
              <a:ext cx="981075" cy="0"/>
            </a:xfrm>
            <a:prstGeom prst="line">
              <a:avLst/>
            </a:prstGeom>
            <a:noFill/>
            <a:ln w="12700">
              <a:solidFill>
                <a:srgbClr val="FF0000"/>
              </a:solidFill>
              <a:round/>
              <a:headEnd/>
              <a:tailEnd/>
            </a:ln>
          </p:spPr>
          <p:txBody>
            <a:bodyPr wrap="none" anchor="ctr"/>
            <a:lstStyle/>
            <a:p>
              <a:endParaRPr lang="en-US">
                <a:latin typeface="+mj-lt"/>
              </a:endParaRPr>
            </a:p>
          </p:txBody>
        </p:sp>
        <p:sp>
          <p:nvSpPr>
            <p:cNvPr id="56337" name="Line 19"/>
            <p:cNvSpPr>
              <a:spLocks noChangeShapeType="1"/>
            </p:cNvSpPr>
            <p:nvPr/>
          </p:nvSpPr>
          <p:spPr bwMode="auto">
            <a:xfrm>
              <a:off x="3681413" y="4462463"/>
              <a:ext cx="0" cy="692150"/>
            </a:xfrm>
            <a:prstGeom prst="line">
              <a:avLst/>
            </a:prstGeom>
            <a:noFill/>
            <a:ln w="12700">
              <a:solidFill>
                <a:srgbClr val="FF0000"/>
              </a:solidFill>
              <a:round/>
              <a:headEnd/>
              <a:tailEnd/>
            </a:ln>
          </p:spPr>
          <p:txBody>
            <a:bodyPr wrap="none" anchor="ctr"/>
            <a:lstStyle/>
            <a:p>
              <a:endParaRPr lang="en-US">
                <a:latin typeface="+mj-lt"/>
              </a:endParaRPr>
            </a:p>
          </p:txBody>
        </p:sp>
        <p:sp>
          <p:nvSpPr>
            <p:cNvPr id="56338" name="Rectangle 20"/>
            <p:cNvSpPr>
              <a:spLocks noChangeArrowheads="1"/>
            </p:cNvSpPr>
            <p:nvPr/>
          </p:nvSpPr>
          <p:spPr bwMode="auto">
            <a:xfrm>
              <a:off x="2235200" y="4151313"/>
              <a:ext cx="69570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009900"/>
                  </a:solidFill>
                  <a:latin typeface="+mj-lt"/>
                </a:rPr>
                <a:t>1040</a:t>
              </a:r>
              <a:endParaRPr kumimoji="1" lang="en-US" sz="1800">
                <a:latin typeface="+mj-lt"/>
              </a:endParaRPr>
            </a:p>
          </p:txBody>
        </p:sp>
        <p:sp>
          <p:nvSpPr>
            <p:cNvPr id="56339" name="Rectangle 21"/>
            <p:cNvSpPr>
              <a:spLocks noChangeArrowheads="1"/>
            </p:cNvSpPr>
            <p:nvPr/>
          </p:nvSpPr>
          <p:spPr bwMode="auto">
            <a:xfrm>
              <a:off x="3381375" y="4157663"/>
              <a:ext cx="69570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FF0000"/>
                  </a:solidFill>
                  <a:latin typeface="+mj-lt"/>
                </a:rPr>
                <a:t>1200</a:t>
              </a:r>
              <a:endParaRPr kumimoji="1" lang="en-US" sz="1800">
                <a:latin typeface="+mj-lt"/>
              </a:endParaRPr>
            </a:p>
          </p:txBody>
        </p:sp>
        <p:sp>
          <p:nvSpPr>
            <p:cNvPr id="56340" name="Rectangle 22"/>
            <p:cNvSpPr>
              <a:spLocks noChangeArrowheads="1"/>
            </p:cNvSpPr>
            <p:nvPr/>
          </p:nvSpPr>
          <p:spPr bwMode="auto">
            <a:xfrm>
              <a:off x="1992313" y="4451350"/>
              <a:ext cx="56746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009900"/>
                  </a:solidFill>
                  <a:latin typeface="+mj-lt"/>
                </a:rPr>
                <a:t>200</a:t>
              </a:r>
              <a:endParaRPr kumimoji="1" lang="en-US" sz="1800">
                <a:latin typeface="+mj-lt"/>
              </a:endParaRPr>
            </a:p>
          </p:txBody>
        </p:sp>
        <p:sp>
          <p:nvSpPr>
            <p:cNvPr id="56341" name="Rectangle 23"/>
            <p:cNvSpPr>
              <a:spLocks noChangeArrowheads="1"/>
            </p:cNvSpPr>
            <p:nvPr/>
          </p:nvSpPr>
          <p:spPr bwMode="auto">
            <a:xfrm>
              <a:off x="3679825" y="4459288"/>
              <a:ext cx="56746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FF0000"/>
                  </a:solidFill>
                  <a:latin typeface="+mj-lt"/>
                </a:rPr>
                <a:t>200</a:t>
              </a:r>
              <a:endParaRPr kumimoji="1" lang="en-US" sz="1800">
                <a:latin typeface="+mj-lt"/>
              </a:endParaRPr>
            </a:p>
          </p:txBody>
        </p:sp>
        <p:sp>
          <p:nvSpPr>
            <p:cNvPr id="56342" name="Rectangle 24"/>
            <p:cNvSpPr>
              <a:spLocks noChangeArrowheads="1"/>
            </p:cNvSpPr>
            <p:nvPr/>
          </p:nvSpPr>
          <p:spPr bwMode="auto">
            <a:xfrm>
              <a:off x="1206500" y="4151313"/>
              <a:ext cx="726162"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b="1">
                  <a:latin typeface="+mj-lt"/>
                </a:rPr>
                <a:t>JL #2</a:t>
              </a:r>
            </a:p>
          </p:txBody>
        </p:sp>
        <p:sp>
          <p:nvSpPr>
            <p:cNvPr id="56343" name="Line 25"/>
            <p:cNvSpPr>
              <a:spLocks noChangeShapeType="1"/>
            </p:cNvSpPr>
            <p:nvPr/>
          </p:nvSpPr>
          <p:spPr bwMode="auto">
            <a:xfrm>
              <a:off x="5532438" y="3062288"/>
              <a:ext cx="981075" cy="0"/>
            </a:xfrm>
            <a:prstGeom prst="line">
              <a:avLst/>
            </a:prstGeom>
            <a:noFill/>
            <a:ln w="12700">
              <a:solidFill>
                <a:srgbClr val="FF0000"/>
              </a:solidFill>
              <a:round/>
              <a:headEnd/>
              <a:tailEnd/>
            </a:ln>
          </p:spPr>
          <p:txBody>
            <a:bodyPr wrap="none" anchor="ctr"/>
            <a:lstStyle/>
            <a:p>
              <a:endParaRPr lang="en-US">
                <a:latin typeface="+mj-lt"/>
              </a:endParaRPr>
            </a:p>
          </p:txBody>
        </p:sp>
        <p:sp>
          <p:nvSpPr>
            <p:cNvPr id="56344" name="Line 26"/>
            <p:cNvSpPr>
              <a:spLocks noChangeShapeType="1"/>
            </p:cNvSpPr>
            <p:nvPr/>
          </p:nvSpPr>
          <p:spPr bwMode="auto">
            <a:xfrm>
              <a:off x="6013450" y="3057525"/>
              <a:ext cx="0" cy="692150"/>
            </a:xfrm>
            <a:prstGeom prst="line">
              <a:avLst/>
            </a:prstGeom>
            <a:noFill/>
            <a:ln w="12700">
              <a:solidFill>
                <a:srgbClr val="FF0000"/>
              </a:solidFill>
              <a:round/>
              <a:headEnd/>
              <a:tailEnd/>
            </a:ln>
          </p:spPr>
          <p:txBody>
            <a:bodyPr wrap="none" anchor="ctr"/>
            <a:lstStyle/>
            <a:p>
              <a:endParaRPr lang="en-US">
                <a:latin typeface="+mj-lt"/>
              </a:endParaRPr>
            </a:p>
          </p:txBody>
        </p:sp>
        <p:sp>
          <p:nvSpPr>
            <p:cNvPr id="56345" name="Rectangle 27"/>
            <p:cNvSpPr>
              <a:spLocks noChangeArrowheads="1"/>
            </p:cNvSpPr>
            <p:nvPr/>
          </p:nvSpPr>
          <p:spPr bwMode="auto">
            <a:xfrm>
              <a:off x="5724525" y="2751138"/>
              <a:ext cx="69570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FF0000"/>
                  </a:solidFill>
                  <a:latin typeface="+mj-lt"/>
                </a:rPr>
                <a:t>1200</a:t>
              </a:r>
              <a:endParaRPr kumimoji="1" lang="en-US" sz="1800">
                <a:latin typeface="+mj-lt"/>
              </a:endParaRPr>
            </a:p>
          </p:txBody>
        </p:sp>
        <p:sp>
          <p:nvSpPr>
            <p:cNvPr id="56346" name="Rectangle 28"/>
            <p:cNvSpPr>
              <a:spLocks noChangeArrowheads="1"/>
            </p:cNvSpPr>
            <p:nvPr/>
          </p:nvSpPr>
          <p:spPr bwMode="auto">
            <a:xfrm>
              <a:off x="5499100" y="3059113"/>
              <a:ext cx="56746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FF0000"/>
                  </a:solidFill>
                  <a:latin typeface="+mj-lt"/>
                </a:rPr>
                <a:t>300</a:t>
              </a:r>
              <a:endParaRPr kumimoji="1" lang="en-US" sz="1800">
                <a:latin typeface="+mj-lt"/>
              </a:endParaRPr>
            </a:p>
          </p:txBody>
        </p:sp>
        <p:sp>
          <p:nvSpPr>
            <p:cNvPr id="56347" name="Rectangle 29"/>
            <p:cNvSpPr>
              <a:spLocks noChangeArrowheads="1"/>
            </p:cNvSpPr>
            <p:nvPr/>
          </p:nvSpPr>
          <p:spPr bwMode="auto">
            <a:xfrm>
              <a:off x="4665663" y="2755900"/>
              <a:ext cx="815975" cy="363538"/>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b="1">
                  <a:latin typeface="+mj-lt"/>
                </a:rPr>
                <a:t>CS #1</a:t>
              </a:r>
            </a:p>
          </p:txBody>
        </p:sp>
        <p:sp>
          <p:nvSpPr>
            <p:cNvPr id="56348" name="Line 30"/>
            <p:cNvSpPr>
              <a:spLocks noChangeShapeType="1"/>
            </p:cNvSpPr>
            <p:nvPr/>
          </p:nvSpPr>
          <p:spPr bwMode="auto">
            <a:xfrm>
              <a:off x="5559425" y="4437063"/>
              <a:ext cx="981075" cy="0"/>
            </a:xfrm>
            <a:prstGeom prst="line">
              <a:avLst/>
            </a:prstGeom>
            <a:noFill/>
            <a:ln w="12700">
              <a:solidFill>
                <a:schemeClr val="accent2"/>
              </a:solidFill>
              <a:round/>
              <a:headEnd/>
              <a:tailEnd/>
            </a:ln>
          </p:spPr>
          <p:txBody>
            <a:bodyPr wrap="none" anchor="ctr"/>
            <a:lstStyle/>
            <a:p>
              <a:endParaRPr lang="en-US">
                <a:latin typeface="+mj-lt"/>
              </a:endParaRPr>
            </a:p>
          </p:txBody>
        </p:sp>
        <p:sp>
          <p:nvSpPr>
            <p:cNvPr id="56349" name="Line 31"/>
            <p:cNvSpPr>
              <a:spLocks noChangeShapeType="1"/>
            </p:cNvSpPr>
            <p:nvPr/>
          </p:nvSpPr>
          <p:spPr bwMode="auto">
            <a:xfrm>
              <a:off x="6013450" y="4438650"/>
              <a:ext cx="0" cy="692150"/>
            </a:xfrm>
            <a:prstGeom prst="line">
              <a:avLst/>
            </a:prstGeom>
            <a:noFill/>
            <a:ln w="12700">
              <a:solidFill>
                <a:schemeClr val="accent2"/>
              </a:solidFill>
              <a:round/>
              <a:headEnd/>
              <a:tailEnd/>
            </a:ln>
          </p:spPr>
          <p:txBody>
            <a:bodyPr wrap="none" anchor="ctr"/>
            <a:lstStyle/>
            <a:p>
              <a:endParaRPr lang="en-US">
                <a:latin typeface="+mj-lt"/>
              </a:endParaRPr>
            </a:p>
          </p:txBody>
        </p:sp>
        <p:sp>
          <p:nvSpPr>
            <p:cNvPr id="56350" name="Rectangle 32"/>
            <p:cNvSpPr>
              <a:spLocks noChangeArrowheads="1"/>
            </p:cNvSpPr>
            <p:nvPr/>
          </p:nvSpPr>
          <p:spPr bwMode="auto">
            <a:xfrm>
              <a:off x="5694363" y="4135438"/>
              <a:ext cx="69570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chemeClr val="accent2"/>
                  </a:solidFill>
                  <a:latin typeface="+mj-lt"/>
                </a:rPr>
                <a:t>3000</a:t>
              </a:r>
              <a:endParaRPr kumimoji="1" lang="en-US" sz="1800">
                <a:latin typeface="+mj-lt"/>
              </a:endParaRPr>
            </a:p>
          </p:txBody>
        </p:sp>
        <p:sp>
          <p:nvSpPr>
            <p:cNvPr id="56351" name="Rectangle 33"/>
            <p:cNvSpPr>
              <a:spLocks noChangeArrowheads="1"/>
            </p:cNvSpPr>
            <p:nvPr/>
          </p:nvSpPr>
          <p:spPr bwMode="auto">
            <a:xfrm>
              <a:off x="6015038" y="4452938"/>
              <a:ext cx="56746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chemeClr val="accent2"/>
                  </a:solidFill>
                  <a:latin typeface="+mj-lt"/>
                </a:rPr>
                <a:t>500</a:t>
              </a:r>
              <a:endParaRPr kumimoji="1" lang="en-US" sz="1800">
                <a:latin typeface="+mj-lt"/>
              </a:endParaRPr>
            </a:p>
          </p:txBody>
        </p:sp>
        <p:sp>
          <p:nvSpPr>
            <p:cNvPr id="56352" name="Rectangle 34"/>
            <p:cNvSpPr>
              <a:spLocks noChangeArrowheads="1"/>
            </p:cNvSpPr>
            <p:nvPr/>
          </p:nvSpPr>
          <p:spPr bwMode="auto">
            <a:xfrm>
              <a:off x="4668838" y="4132263"/>
              <a:ext cx="815975" cy="36353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b="1">
                  <a:latin typeface="+mj-lt"/>
                </a:rPr>
                <a:t>CS #2</a:t>
              </a:r>
            </a:p>
          </p:txBody>
        </p:sp>
        <p:sp>
          <p:nvSpPr>
            <p:cNvPr id="56353" name="Line 35"/>
            <p:cNvSpPr>
              <a:spLocks noChangeShapeType="1"/>
            </p:cNvSpPr>
            <p:nvPr/>
          </p:nvSpPr>
          <p:spPr bwMode="auto">
            <a:xfrm>
              <a:off x="5559425" y="5748338"/>
              <a:ext cx="981075" cy="0"/>
            </a:xfrm>
            <a:prstGeom prst="line">
              <a:avLst/>
            </a:prstGeom>
            <a:noFill/>
            <a:ln w="12700">
              <a:solidFill>
                <a:srgbClr val="009900"/>
              </a:solidFill>
              <a:round/>
              <a:headEnd/>
              <a:tailEnd/>
            </a:ln>
          </p:spPr>
          <p:txBody>
            <a:bodyPr wrap="none" anchor="ctr"/>
            <a:lstStyle/>
            <a:p>
              <a:endParaRPr lang="en-US">
                <a:latin typeface="+mj-lt"/>
              </a:endParaRPr>
            </a:p>
          </p:txBody>
        </p:sp>
        <p:sp>
          <p:nvSpPr>
            <p:cNvPr id="56354" name="Line 36"/>
            <p:cNvSpPr>
              <a:spLocks noChangeShapeType="1"/>
            </p:cNvSpPr>
            <p:nvPr/>
          </p:nvSpPr>
          <p:spPr bwMode="auto">
            <a:xfrm>
              <a:off x="6059488" y="5748338"/>
              <a:ext cx="0" cy="692150"/>
            </a:xfrm>
            <a:prstGeom prst="line">
              <a:avLst/>
            </a:prstGeom>
            <a:noFill/>
            <a:ln w="12700">
              <a:solidFill>
                <a:srgbClr val="009900"/>
              </a:solidFill>
              <a:round/>
              <a:headEnd/>
              <a:tailEnd/>
            </a:ln>
          </p:spPr>
          <p:txBody>
            <a:bodyPr wrap="none" anchor="ctr"/>
            <a:lstStyle/>
            <a:p>
              <a:endParaRPr lang="en-US">
                <a:latin typeface="+mj-lt"/>
              </a:endParaRPr>
            </a:p>
          </p:txBody>
        </p:sp>
        <p:sp>
          <p:nvSpPr>
            <p:cNvPr id="56355" name="Rectangle 37"/>
            <p:cNvSpPr>
              <a:spLocks noChangeArrowheads="1"/>
            </p:cNvSpPr>
            <p:nvPr/>
          </p:nvSpPr>
          <p:spPr bwMode="auto">
            <a:xfrm>
              <a:off x="5741988" y="5424488"/>
              <a:ext cx="69570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009900"/>
                  </a:solidFill>
                  <a:latin typeface="+mj-lt"/>
                </a:rPr>
                <a:t>1040</a:t>
              </a:r>
            </a:p>
          </p:txBody>
        </p:sp>
        <p:sp>
          <p:nvSpPr>
            <p:cNvPr id="56356" name="Rectangle 38"/>
            <p:cNvSpPr>
              <a:spLocks noChangeArrowheads="1"/>
            </p:cNvSpPr>
            <p:nvPr/>
          </p:nvSpPr>
          <p:spPr bwMode="auto">
            <a:xfrm>
              <a:off x="5541963" y="5732463"/>
              <a:ext cx="567464" cy="366767"/>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a:solidFill>
                    <a:srgbClr val="009900"/>
                  </a:solidFill>
                  <a:latin typeface="+mj-lt"/>
                </a:rPr>
                <a:t>200</a:t>
              </a:r>
              <a:endParaRPr kumimoji="1" lang="en-US" sz="1800">
                <a:latin typeface="+mj-lt"/>
              </a:endParaRPr>
            </a:p>
          </p:txBody>
        </p:sp>
        <p:sp>
          <p:nvSpPr>
            <p:cNvPr id="56357" name="Rectangle 39"/>
            <p:cNvSpPr>
              <a:spLocks noChangeArrowheads="1"/>
            </p:cNvSpPr>
            <p:nvPr/>
          </p:nvSpPr>
          <p:spPr bwMode="auto">
            <a:xfrm>
              <a:off x="4659313" y="5419725"/>
              <a:ext cx="815975" cy="363538"/>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b="1">
                  <a:latin typeface="+mj-lt"/>
                </a:rPr>
                <a:t>CS #3</a:t>
              </a:r>
            </a:p>
          </p:txBody>
        </p:sp>
        <p:sp>
          <p:nvSpPr>
            <p:cNvPr id="56358" name="Rectangle 40"/>
            <p:cNvSpPr>
              <a:spLocks noChangeArrowheads="1"/>
            </p:cNvSpPr>
            <p:nvPr/>
          </p:nvSpPr>
          <p:spPr bwMode="auto">
            <a:xfrm>
              <a:off x="1209675" y="1731963"/>
              <a:ext cx="6324600" cy="4859337"/>
            </a:xfrm>
            <a:prstGeom prst="rect">
              <a:avLst/>
            </a:prstGeom>
            <a:noFill/>
            <a:ln w="12700">
              <a:solidFill>
                <a:schemeClr val="tx1"/>
              </a:solidFill>
              <a:miter lim="800000"/>
              <a:headEnd/>
              <a:tailEnd/>
            </a:ln>
          </p:spPr>
          <p:txBody>
            <a:bodyPr wrap="none" anchor="ctr"/>
            <a:lstStyle/>
            <a:p>
              <a:endParaRPr lang="en-US">
                <a:latin typeface="+mj-lt"/>
              </a:endParaRPr>
            </a:p>
          </p:txBody>
        </p:sp>
        <p:sp>
          <p:nvSpPr>
            <p:cNvPr id="56359" name="Line 41"/>
            <p:cNvSpPr>
              <a:spLocks noChangeShapeType="1"/>
            </p:cNvSpPr>
            <p:nvPr/>
          </p:nvSpPr>
          <p:spPr bwMode="auto">
            <a:xfrm>
              <a:off x="4378325" y="1741488"/>
              <a:ext cx="0" cy="4843462"/>
            </a:xfrm>
            <a:prstGeom prst="line">
              <a:avLst/>
            </a:prstGeom>
            <a:noFill/>
            <a:ln w="12700">
              <a:solidFill>
                <a:schemeClr val="tx1"/>
              </a:solidFill>
              <a:round/>
              <a:headEnd/>
              <a:tailEnd/>
            </a:ln>
          </p:spPr>
          <p:txBody>
            <a:bodyPr wrap="none" anchor="ctr"/>
            <a:lstStyle/>
            <a:p>
              <a:endParaRPr lang="en-US">
                <a:latin typeface="+mj-lt"/>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13"/>
          <p:cNvSpPr>
            <a:spLocks noGrp="1" noChangeArrowheads="1"/>
          </p:cNvSpPr>
          <p:nvPr>
            <p:ph idx="1"/>
          </p:nvPr>
        </p:nvSpPr>
        <p:spPr/>
        <p:txBody>
          <a:bodyPr/>
          <a:lstStyle/>
          <a:p>
            <a:pPr eaLnBrk="1" hangingPunct="1">
              <a:buClr>
                <a:srgbClr val="FFCC00"/>
              </a:buClr>
              <a:buSzPct val="125000"/>
              <a:buFont typeface="Wingdings" pitchFamily="2" charset="2"/>
              <a:buChar char="ü"/>
            </a:pPr>
            <a:r>
              <a:rPr lang="en-US" smtClean="0"/>
              <a:t>Introduction to General Ledger</a:t>
            </a:r>
          </a:p>
          <a:p>
            <a:pPr eaLnBrk="1" hangingPunct="1">
              <a:buClr>
                <a:srgbClr val="FFCC00"/>
              </a:buClr>
              <a:buSzPct val="125000"/>
              <a:buFont typeface="Wingdings" pitchFamily="2" charset="2"/>
              <a:buChar char="ü"/>
            </a:pPr>
            <a:r>
              <a:rPr lang="en-US" smtClean="0"/>
              <a:t>Business Considerations</a:t>
            </a:r>
          </a:p>
          <a:p>
            <a:pPr eaLnBrk="1" hangingPunct="1">
              <a:buClr>
                <a:srgbClr val="FFCC00"/>
              </a:buClr>
              <a:buSzPct val="125000"/>
              <a:buFont typeface="Wingdings" pitchFamily="2" charset="2"/>
              <a:buChar char="ü"/>
            </a:pPr>
            <a:r>
              <a:rPr lang="en-US" smtClean="0"/>
              <a:t>Set up General Ledger</a:t>
            </a:r>
          </a:p>
          <a:p>
            <a:pPr eaLnBrk="1" hangingPunct="1">
              <a:buClr>
                <a:srgbClr val="FFCC00"/>
              </a:buClr>
              <a:buSzPct val="125000"/>
              <a:buFont typeface="Wingdings" pitchFamily="2" charset="2"/>
              <a:buChar char="ü"/>
            </a:pPr>
            <a:r>
              <a:rPr lang="en-US" smtClean="0"/>
              <a:t>Use the General Ledger</a:t>
            </a:r>
          </a:p>
          <a:p>
            <a:pPr eaLnBrk="1" hangingPunct="1">
              <a:buFont typeface="Webdings" pitchFamily="18" charset="2"/>
              <a:buNone/>
            </a:pPr>
            <a:endParaRPr lang="en-US" smtClean="0"/>
          </a:p>
        </p:txBody>
      </p:sp>
      <p:sp>
        <p:nvSpPr>
          <p:cNvPr id="57346" name="Rectangle 12"/>
          <p:cNvSpPr>
            <a:spLocks noGrp="1" noChangeArrowheads="1"/>
          </p:cNvSpPr>
          <p:nvPr>
            <p:ph type="title"/>
          </p:nvPr>
        </p:nvSpPr>
        <p:spPr/>
        <p:txBody>
          <a:bodyPr/>
          <a:lstStyle/>
          <a:p>
            <a:pPr eaLnBrk="1" hangingPunct="1"/>
            <a:r>
              <a:rPr lang="en-US" smtClean="0"/>
              <a:t>Course Overview</a:t>
            </a:r>
          </a:p>
        </p:txBody>
      </p:sp>
      <p:sp>
        <p:nvSpPr>
          <p:cNvPr id="57348" name="Footer Placeholder 3"/>
          <p:cNvSpPr>
            <a:spLocks noGrp="1"/>
          </p:cNvSpPr>
          <p:nvPr>
            <p:ph type="ftr" sz="quarter" idx="10"/>
          </p:nvPr>
        </p:nvSpPr>
        <p:spPr>
          <a:noFill/>
        </p:spPr>
        <p:txBody>
          <a:bodyPr/>
          <a:lstStyle/>
          <a:p>
            <a:pPr defTabSz="865188"/>
            <a:r>
              <a:rPr lang="en-US"/>
              <a:t>GL-PR-540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pPr eaLnBrk="1" hangingPunct="1"/>
            <a:r>
              <a:rPr lang="en-US" sz="2800" smtClean="0"/>
              <a:t>Elements of a Transaction – Distribution Lines</a:t>
            </a:r>
          </a:p>
        </p:txBody>
      </p:sp>
      <p:sp>
        <p:nvSpPr>
          <p:cNvPr id="8214" name="Footer Placeholder 21"/>
          <p:cNvSpPr>
            <a:spLocks noGrp="1"/>
          </p:cNvSpPr>
          <p:nvPr>
            <p:ph type="ftr" sz="quarter" idx="10"/>
          </p:nvPr>
        </p:nvSpPr>
        <p:spPr>
          <a:xfrm>
            <a:off x="8081824" y="6121328"/>
            <a:ext cx="914400" cy="219456"/>
          </a:xfrm>
          <a:noFill/>
        </p:spPr>
        <p:txBody>
          <a:bodyPr/>
          <a:lstStyle/>
          <a:p>
            <a:pPr defTabSz="865188"/>
            <a:r>
              <a:rPr lang="en-US"/>
              <a:t>GL-PR-060</a:t>
            </a:r>
          </a:p>
        </p:txBody>
      </p:sp>
      <p:pic>
        <p:nvPicPr>
          <p:cNvPr id="8195" name="Picture 6" descr="GLRef"/>
          <p:cNvPicPr>
            <a:picLocks noChangeAspect="1" noChangeArrowheads="1"/>
          </p:cNvPicPr>
          <p:nvPr/>
        </p:nvPicPr>
        <p:blipFill>
          <a:blip r:embed="rId2" cstate="print"/>
          <a:srcRect/>
          <a:stretch>
            <a:fillRect/>
          </a:stretch>
        </p:blipFill>
        <p:spPr bwMode="auto">
          <a:xfrm>
            <a:off x="931435" y="1245774"/>
            <a:ext cx="7258050" cy="4614863"/>
          </a:xfrm>
          <a:prstGeom prst="rect">
            <a:avLst/>
          </a:prstGeom>
          <a:noFill/>
          <a:ln w="9525">
            <a:solidFill>
              <a:schemeClr val="tx1"/>
            </a:solidFill>
            <a:miter lim="800000"/>
            <a:headEnd/>
            <a:tailEnd/>
          </a:ln>
        </p:spPr>
      </p:pic>
      <p:sp>
        <p:nvSpPr>
          <p:cNvPr id="8196" name="Line 8"/>
          <p:cNvSpPr>
            <a:spLocks noChangeShapeType="1"/>
          </p:cNvSpPr>
          <p:nvPr/>
        </p:nvSpPr>
        <p:spPr bwMode="auto">
          <a:xfrm>
            <a:off x="1377808" y="2791134"/>
            <a:ext cx="1152525" cy="0"/>
          </a:xfrm>
          <a:prstGeom prst="line">
            <a:avLst/>
          </a:prstGeom>
          <a:noFill/>
          <a:ln w="28575">
            <a:solidFill>
              <a:schemeClr val="accent1"/>
            </a:solidFill>
            <a:round/>
            <a:headEnd/>
            <a:tailEnd/>
          </a:ln>
        </p:spPr>
        <p:txBody>
          <a:bodyPr wrap="none" anchor="ctr"/>
          <a:lstStyle/>
          <a:p>
            <a:endParaRPr lang="en-US"/>
          </a:p>
        </p:txBody>
      </p:sp>
      <p:sp>
        <p:nvSpPr>
          <p:cNvPr id="8197" name="Line 9"/>
          <p:cNvSpPr>
            <a:spLocks noChangeShapeType="1"/>
          </p:cNvSpPr>
          <p:nvPr/>
        </p:nvSpPr>
        <p:spPr bwMode="auto">
          <a:xfrm>
            <a:off x="1377808" y="2533959"/>
            <a:ext cx="0" cy="257175"/>
          </a:xfrm>
          <a:prstGeom prst="line">
            <a:avLst/>
          </a:prstGeom>
          <a:noFill/>
          <a:ln w="28575">
            <a:solidFill>
              <a:schemeClr val="accent1"/>
            </a:solidFill>
            <a:round/>
            <a:headEnd/>
            <a:tailEnd/>
          </a:ln>
        </p:spPr>
        <p:txBody>
          <a:bodyPr wrap="none" anchor="ctr"/>
          <a:lstStyle/>
          <a:p>
            <a:endParaRPr lang="en-US"/>
          </a:p>
        </p:txBody>
      </p:sp>
      <p:sp>
        <p:nvSpPr>
          <p:cNvPr id="8198" name="Line 10"/>
          <p:cNvSpPr>
            <a:spLocks noChangeShapeType="1"/>
          </p:cNvSpPr>
          <p:nvPr/>
        </p:nvSpPr>
        <p:spPr bwMode="auto">
          <a:xfrm>
            <a:off x="2530333" y="2533959"/>
            <a:ext cx="0" cy="257175"/>
          </a:xfrm>
          <a:prstGeom prst="line">
            <a:avLst/>
          </a:prstGeom>
          <a:noFill/>
          <a:ln w="28575">
            <a:solidFill>
              <a:schemeClr val="accent1"/>
            </a:solidFill>
            <a:round/>
            <a:headEnd/>
            <a:tailEnd/>
          </a:ln>
        </p:spPr>
        <p:txBody>
          <a:bodyPr wrap="none" anchor="ctr"/>
          <a:lstStyle/>
          <a:p>
            <a:endParaRPr lang="en-US"/>
          </a:p>
        </p:txBody>
      </p:sp>
      <p:sp>
        <p:nvSpPr>
          <p:cNvPr id="8199" name="Text Box 11"/>
          <p:cNvSpPr txBox="1">
            <a:spLocks noChangeArrowheads="1"/>
          </p:cNvSpPr>
          <p:nvPr/>
        </p:nvSpPr>
        <p:spPr bwMode="auto">
          <a:xfrm>
            <a:off x="1028851" y="3315436"/>
            <a:ext cx="1548822" cy="830997"/>
          </a:xfrm>
          <a:prstGeom prst="rect">
            <a:avLst/>
          </a:prstGeom>
          <a:noFill/>
          <a:ln w="22225">
            <a:noFill/>
            <a:miter lim="800000"/>
            <a:headEnd/>
            <a:tailEnd/>
          </a:ln>
        </p:spPr>
        <p:txBody>
          <a:bodyPr wrap="none" anchor="ctr">
            <a:spAutoFit/>
          </a:bodyPr>
          <a:lstStyle/>
          <a:p>
            <a:pPr eaLnBrk="0" hangingPunct="0"/>
            <a:r>
              <a:rPr kumimoji="1" lang="en-US" sz="1600">
                <a:latin typeface="+mj-lt"/>
              </a:rPr>
              <a:t>Account,</a:t>
            </a:r>
          </a:p>
          <a:p>
            <a:pPr eaLnBrk="0" hangingPunct="0"/>
            <a:r>
              <a:rPr kumimoji="1" lang="en-US" sz="1600">
                <a:latin typeface="+mj-lt"/>
              </a:rPr>
              <a:t>Sub-Account,</a:t>
            </a:r>
          </a:p>
          <a:p>
            <a:pPr eaLnBrk="0" hangingPunct="0"/>
            <a:r>
              <a:rPr kumimoji="1" lang="en-US" sz="1600">
                <a:latin typeface="+mj-lt"/>
              </a:rPr>
              <a:t>Cost Center</a:t>
            </a:r>
            <a:endParaRPr kumimoji="1" lang="en-US" sz="1400">
              <a:latin typeface="+mj-lt"/>
            </a:endParaRPr>
          </a:p>
        </p:txBody>
      </p:sp>
      <p:sp>
        <p:nvSpPr>
          <p:cNvPr id="8200" name="Line 12"/>
          <p:cNvSpPr>
            <a:spLocks noChangeShapeType="1"/>
          </p:cNvSpPr>
          <p:nvPr/>
        </p:nvSpPr>
        <p:spPr bwMode="auto">
          <a:xfrm flipH="1">
            <a:off x="1804849" y="2786372"/>
            <a:ext cx="0" cy="530225"/>
          </a:xfrm>
          <a:prstGeom prst="line">
            <a:avLst/>
          </a:prstGeom>
          <a:noFill/>
          <a:ln w="28575">
            <a:solidFill>
              <a:schemeClr val="accent1"/>
            </a:solidFill>
            <a:round/>
            <a:headEnd/>
            <a:tailEnd/>
          </a:ln>
        </p:spPr>
        <p:txBody>
          <a:bodyPr wrap="none" anchor="ctr"/>
          <a:lstStyle/>
          <a:p>
            <a:endParaRPr lang="en-US"/>
          </a:p>
        </p:txBody>
      </p:sp>
      <p:sp>
        <p:nvSpPr>
          <p:cNvPr id="8201" name="Line 14"/>
          <p:cNvSpPr>
            <a:spLocks noChangeShapeType="1"/>
          </p:cNvSpPr>
          <p:nvPr/>
        </p:nvSpPr>
        <p:spPr bwMode="auto">
          <a:xfrm>
            <a:off x="2811324" y="2710172"/>
            <a:ext cx="584200" cy="0"/>
          </a:xfrm>
          <a:prstGeom prst="line">
            <a:avLst/>
          </a:prstGeom>
          <a:noFill/>
          <a:ln w="28575">
            <a:solidFill>
              <a:schemeClr val="accent1"/>
            </a:solidFill>
            <a:round/>
            <a:headEnd/>
            <a:tailEnd/>
          </a:ln>
        </p:spPr>
        <p:txBody>
          <a:bodyPr wrap="none" anchor="ctr"/>
          <a:lstStyle/>
          <a:p>
            <a:endParaRPr lang="en-US"/>
          </a:p>
        </p:txBody>
      </p:sp>
      <p:sp>
        <p:nvSpPr>
          <p:cNvPr id="8202" name="Line 15"/>
          <p:cNvSpPr>
            <a:spLocks noChangeShapeType="1"/>
          </p:cNvSpPr>
          <p:nvPr/>
        </p:nvSpPr>
        <p:spPr bwMode="auto">
          <a:xfrm>
            <a:off x="2811324" y="2451409"/>
            <a:ext cx="0" cy="258763"/>
          </a:xfrm>
          <a:prstGeom prst="line">
            <a:avLst/>
          </a:prstGeom>
          <a:noFill/>
          <a:ln w="28575">
            <a:solidFill>
              <a:schemeClr val="accent1"/>
            </a:solidFill>
            <a:round/>
            <a:headEnd/>
            <a:tailEnd/>
          </a:ln>
        </p:spPr>
        <p:txBody>
          <a:bodyPr wrap="none" anchor="ctr"/>
          <a:lstStyle/>
          <a:p>
            <a:endParaRPr lang="en-US"/>
          </a:p>
        </p:txBody>
      </p:sp>
      <p:sp>
        <p:nvSpPr>
          <p:cNvPr id="8203" name="Line 16"/>
          <p:cNvSpPr>
            <a:spLocks noChangeShapeType="1"/>
          </p:cNvSpPr>
          <p:nvPr/>
        </p:nvSpPr>
        <p:spPr bwMode="auto">
          <a:xfrm>
            <a:off x="3395524" y="2451409"/>
            <a:ext cx="0" cy="258763"/>
          </a:xfrm>
          <a:prstGeom prst="line">
            <a:avLst/>
          </a:prstGeom>
          <a:noFill/>
          <a:ln w="28575">
            <a:solidFill>
              <a:schemeClr val="accent1"/>
            </a:solidFill>
            <a:round/>
            <a:headEnd/>
            <a:tailEnd/>
          </a:ln>
        </p:spPr>
        <p:txBody>
          <a:bodyPr wrap="none" anchor="ctr"/>
          <a:lstStyle/>
          <a:p>
            <a:endParaRPr lang="en-US"/>
          </a:p>
        </p:txBody>
      </p:sp>
      <p:sp>
        <p:nvSpPr>
          <p:cNvPr id="8204" name="Text Box 17"/>
          <p:cNvSpPr txBox="1">
            <a:spLocks noChangeArrowheads="1"/>
          </p:cNvSpPr>
          <p:nvPr/>
        </p:nvSpPr>
        <p:spPr bwMode="auto">
          <a:xfrm>
            <a:off x="2675940" y="4315720"/>
            <a:ext cx="880369" cy="338554"/>
          </a:xfrm>
          <a:prstGeom prst="rect">
            <a:avLst/>
          </a:prstGeom>
          <a:noFill/>
          <a:ln w="22225">
            <a:noFill/>
            <a:miter lim="800000"/>
            <a:headEnd/>
            <a:tailEnd/>
          </a:ln>
        </p:spPr>
        <p:txBody>
          <a:bodyPr wrap="none" anchor="ctr">
            <a:spAutoFit/>
          </a:bodyPr>
          <a:lstStyle/>
          <a:p>
            <a:pPr eaLnBrk="0" hangingPunct="0"/>
            <a:r>
              <a:rPr kumimoji="1" lang="en-US" sz="1600">
                <a:latin typeface="+mj-lt"/>
              </a:rPr>
              <a:t>Project</a:t>
            </a:r>
            <a:endParaRPr kumimoji="1" lang="en-US" sz="1400">
              <a:latin typeface="+mj-lt"/>
            </a:endParaRPr>
          </a:p>
        </p:txBody>
      </p:sp>
      <p:sp>
        <p:nvSpPr>
          <p:cNvPr id="8205" name="Line 18"/>
          <p:cNvSpPr>
            <a:spLocks noChangeShapeType="1"/>
          </p:cNvSpPr>
          <p:nvPr/>
        </p:nvSpPr>
        <p:spPr bwMode="auto">
          <a:xfrm flipH="1">
            <a:off x="3116124" y="2708584"/>
            <a:ext cx="0" cy="1622425"/>
          </a:xfrm>
          <a:prstGeom prst="line">
            <a:avLst/>
          </a:prstGeom>
          <a:noFill/>
          <a:ln w="28575">
            <a:solidFill>
              <a:schemeClr val="accent1"/>
            </a:solidFill>
            <a:round/>
            <a:headEnd/>
            <a:tailEnd/>
          </a:ln>
        </p:spPr>
        <p:txBody>
          <a:bodyPr wrap="none" anchor="ctr"/>
          <a:lstStyle/>
          <a:p>
            <a:endParaRPr lang="en-US"/>
          </a:p>
        </p:txBody>
      </p:sp>
      <p:sp>
        <p:nvSpPr>
          <p:cNvPr id="8206" name="Line 20"/>
          <p:cNvSpPr>
            <a:spLocks noChangeShapeType="1"/>
          </p:cNvSpPr>
          <p:nvPr/>
        </p:nvSpPr>
        <p:spPr bwMode="auto">
          <a:xfrm>
            <a:off x="3501887" y="2710172"/>
            <a:ext cx="454025" cy="0"/>
          </a:xfrm>
          <a:prstGeom prst="line">
            <a:avLst/>
          </a:prstGeom>
          <a:noFill/>
          <a:ln w="28575">
            <a:solidFill>
              <a:schemeClr val="accent1"/>
            </a:solidFill>
            <a:round/>
            <a:headEnd/>
            <a:tailEnd/>
          </a:ln>
        </p:spPr>
        <p:txBody>
          <a:bodyPr wrap="none" anchor="ctr"/>
          <a:lstStyle/>
          <a:p>
            <a:endParaRPr lang="en-US"/>
          </a:p>
        </p:txBody>
      </p:sp>
      <p:sp>
        <p:nvSpPr>
          <p:cNvPr id="8207" name="Line 21"/>
          <p:cNvSpPr>
            <a:spLocks noChangeShapeType="1"/>
          </p:cNvSpPr>
          <p:nvPr/>
        </p:nvSpPr>
        <p:spPr bwMode="auto">
          <a:xfrm>
            <a:off x="3501887" y="2465697"/>
            <a:ext cx="0" cy="258762"/>
          </a:xfrm>
          <a:prstGeom prst="line">
            <a:avLst/>
          </a:prstGeom>
          <a:noFill/>
          <a:ln w="28575">
            <a:solidFill>
              <a:schemeClr val="accent1"/>
            </a:solidFill>
            <a:round/>
            <a:headEnd/>
            <a:tailEnd/>
          </a:ln>
        </p:spPr>
        <p:txBody>
          <a:bodyPr wrap="none" anchor="ctr"/>
          <a:lstStyle/>
          <a:p>
            <a:endParaRPr lang="en-US"/>
          </a:p>
        </p:txBody>
      </p:sp>
      <p:sp>
        <p:nvSpPr>
          <p:cNvPr id="8208" name="Line 22"/>
          <p:cNvSpPr>
            <a:spLocks noChangeShapeType="1"/>
          </p:cNvSpPr>
          <p:nvPr/>
        </p:nvSpPr>
        <p:spPr bwMode="auto">
          <a:xfrm>
            <a:off x="3955912" y="2465697"/>
            <a:ext cx="0" cy="258762"/>
          </a:xfrm>
          <a:prstGeom prst="line">
            <a:avLst/>
          </a:prstGeom>
          <a:noFill/>
          <a:ln w="28575">
            <a:solidFill>
              <a:schemeClr val="accent1"/>
            </a:solidFill>
            <a:round/>
            <a:headEnd/>
            <a:tailEnd/>
          </a:ln>
        </p:spPr>
        <p:txBody>
          <a:bodyPr wrap="none" anchor="ctr"/>
          <a:lstStyle/>
          <a:p>
            <a:endParaRPr lang="en-US"/>
          </a:p>
        </p:txBody>
      </p:sp>
      <p:sp>
        <p:nvSpPr>
          <p:cNvPr id="8209" name="Text Box 23"/>
          <p:cNvSpPr txBox="1">
            <a:spLocks noChangeArrowheads="1"/>
          </p:cNvSpPr>
          <p:nvPr/>
        </p:nvSpPr>
        <p:spPr bwMode="auto">
          <a:xfrm>
            <a:off x="3391137" y="3798195"/>
            <a:ext cx="710451" cy="338554"/>
          </a:xfrm>
          <a:prstGeom prst="rect">
            <a:avLst/>
          </a:prstGeom>
          <a:noFill/>
          <a:ln w="22225">
            <a:noFill/>
            <a:miter lim="800000"/>
            <a:headEnd/>
            <a:tailEnd/>
          </a:ln>
        </p:spPr>
        <p:txBody>
          <a:bodyPr wrap="none" anchor="ctr">
            <a:spAutoFit/>
          </a:bodyPr>
          <a:lstStyle/>
          <a:p>
            <a:pPr eaLnBrk="0" hangingPunct="0"/>
            <a:r>
              <a:rPr kumimoji="1" lang="en-US" sz="1600">
                <a:latin typeface="+mj-lt"/>
              </a:rPr>
              <a:t>Entity</a:t>
            </a:r>
            <a:endParaRPr kumimoji="1" lang="en-US" sz="1400">
              <a:latin typeface="+mj-lt"/>
            </a:endParaRPr>
          </a:p>
        </p:txBody>
      </p:sp>
      <p:sp>
        <p:nvSpPr>
          <p:cNvPr id="8210" name="Line 24"/>
          <p:cNvSpPr>
            <a:spLocks noChangeShapeType="1"/>
          </p:cNvSpPr>
          <p:nvPr/>
        </p:nvSpPr>
        <p:spPr bwMode="auto">
          <a:xfrm>
            <a:off x="3744774" y="2706997"/>
            <a:ext cx="0" cy="1076325"/>
          </a:xfrm>
          <a:prstGeom prst="line">
            <a:avLst/>
          </a:prstGeom>
          <a:noFill/>
          <a:ln w="28575">
            <a:solidFill>
              <a:schemeClr val="accent1"/>
            </a:solidFill>
            <a:round/>
            <a:headEnd/>
            <a:tailEnd/>
          </a:ln>
        </p:spPr>
        <p:txBody>
          <a:bodyPr wrap="none" anchor="ctr"/>
          <a:lstStyle/>
          <a:p>
            <a:endParaRPr lang="en-US"/>
          </a:p>
        </p:txBody>
      </p:sp>
      <p:sp>
        <p:nvSpPr>
          <p:cNvPr id="8211" name="Text Box 25"/>
          <p:cNvSpPr txBox="1">
            <a:spLocks noChangeArrowheads="1"/>
          </p:cNvSpPr>
          <p:nvPr/>
        </p:nvSpPr>
        <p:spPr bwMode="auto">
          <a:xfrm>
            <a:off x="4888785" y="4119006"/>
            <a:ext cx="184150" cy="274637"/>
          </a:xfrm>
          <a:prstGeom prst="rect">
            <a:avLst/>
          </a:prstGeom>
          <a:noFill/>
          <a:ln w="38100">
            <a:noFill/>
            <a:miter lim="800000"/>
            <a:headEnd/>
            <a:tailEnd/>
          </a:ln>
        </p:spPr>
        <p:txBody>
          <a:bodyPr wrap="none">
            <a:spAutoFit/>
          </a:bodyPr>
          <a:lstStyle/>
          <a:p>
            <a:pPr algn="l" eaLnBrk="0" hangingPunct="0"/>
            <a:endParaRPr lang="en-US" sz="1200">
              <a:latin typeface="+mj-lt"/>
            </a:endParaRPr>
          </a:p>
        </p:txBody>
      </p:sp>
      <p:sp>
        <p:nvSpPr>
          <p:cNvPr id="8212" name="Rectangle 26"/>
          <p:cNvSpPr>
            <a:spLocks noChangeArrowheads="1"/>
          </p:cNvSpPr>
          <p:nvPr/>
        </p:nvSpPr>
        <p:spPr bwMode="auto">
          <a:xfrm>
            <a:off x="2735124" y="2218047"/>
            <a:ext cx="760413" cy="274637"/>
          </a:xfrm>
          <a:prstGeom prst="rect">
            <a:avLst/>
          </a:prstGeom>
          <a:noFill/>
          <a:ln w="38100">
            <a:noFill/>
            <a:miter lim="800000"/>
            <a:headEnd/>
            <a:tailEnd/>
          </a:ln>
        </p:spPr>
        <p:txBody>
          <a:bodyPr wrap="none">
            <a:spAutoFit/>
          </a:bodyPr>
          <a:lstStyle/>
          <a:p>
            <a:pPr algn="l" eaLnBrk="0" hangingPunct="0"/>
            <a:r>
              <a:rPr lang="en-US" sz="1200" b="1">
                <a:latin typeface="Arial" charset="0"/>
              </a:rPr>
              <a:t>PROMO</a:t>
            </a:r>
          </a:p>
        </p:txBody>
      </p:sp>
      <p:sp>
        <p:nvSpPr>
          <p:cNvPr id="8213" name="Rectangle 27"/>
          <p:cNvSpPr>
            <a:spLocks noChangeArrowheads="1"/>
          </p:cNvSpPr>
          <p:nvPr/>
        </p:nvSpPr>
        <p:spPr bwMode="auto">
          <a:xfrm>
            <a:off x="2724012" y="2379972"/>
            <a:ext cx="760412" cy="274637"/>
          </a:xfrm>
          <a:prstGeom prst="rect">
            <a:avLst/>
          </a:prstGeom>
          <a:noFill/>
          <a:ln w="38100">
            <a:noFill/>
            <a:miter lim="800000"/>
            <a:headEnd/>
            <a:tailEnd/>
          </a:ln>
        </p:spPr>
        <p:txBody>
          <a:bodyPr wrap="none">
            <a:spAutoFit/>
          </a:bodyPr>
          <a:lstStyle/>
          <a:p>
            <a:pPr algn="l" eaLnBrk="0" hangingPunct="0"/>
            <a:r>
              <a:rPr lang="en-US" sz="1200" b="1">
                <a:latin typeface="Arial" charset="0"/>
              </a:rPr>
              <a:t>PROMO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1782" y="891610"/>
            <a:ext cx="7015018" cy="5424523"/>
          </a:xfrm>
        </p:spPr>
        <p:txBody>
          <a:bodyPr/>
          <a:lstStyle/>
          <a:p>
            <a:r>
              <a:rPr lang="en-US" dirty="0" smtClean="0"/>
              <a:t>Process Module Transactions</a:t>
            </a:r>
          </a:p>
          <a:p>
            <a:pPr lvl="1"/>
            <a:r>
              <a:rPr lang="en-US" dirty="0" smtClean="0"/>
              <a:t>Module Transactions</a:t>
            </a:r>
          </a:p>
          <a:p>
            <a:pPr lvl="1"/>
            <a:r>
              <a:rPr lang="en-US" b="1" dirty="0" smtClean="0"/>
              <a:t>GL Transaction Types</a:t>
            </a:r>
          </a:p>
          <a:p>
            <a:pPr lvl="1"/>
            <a:r>
              <a:rPr lang="en-US" dirty="0" smtClean="0"/>
              <a:t>Working with Transactions</a:t>
            </a:r>
          </a:p>
          <a:p>
            <a:pPr lvl="1"/>
            <a:r>
              <a:rPr lang="en-US" dirty="0" smtClean="0"/>
              <a:t>Post Transaction</a:t>
            </a:r>
          </a:p>
          <a:p>
            <a:pPr lvl="1"/>
            <a:r>
              <a:rPr lang="en-US" dirty="0" smtClean="0"/>
              <a:t>Unposted and Unbalanced Transactions</a:t>
            </a:r>
          </a:p>
          <a:p>
            <a:pPr lvl="1"/>
            <a:r>
              <a:rPr lang="en-US" dirty="0" smtClean="0"/>
              <a:t>Allocation</a:t>
            </a:r>
          </a:p>
          <a:p>
            <a:r>
              <a:rPr lang="en-US" dirty="0" smtClean="0"/>
              <a:t>GL Daybooks</a:t>
            </a:r>
          </a:p>
          <a:p>
            <a:r>
              <a:rPr lang="en-US" dirty="0" smtClean="0"/>
              <a:t>Reports and Inquiries</a:t>
            </a:r>
          </a:p>
          <a:p>
            <a:r>
              <a:rPr lang="en-US" dirty="0" smtClean="0"/>
              <a:t>Close the GL</a:t>
            </a:r>
          </a:p>
          <a:p>
            <a:endParaRPr lang="en-US" dirty="0"/>
          </a:p>
        </p:txBody>
      </p:sp>
      <p:sp>
        <p:nvSpPr>
          <p:cNvPr id="418822"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Processing</a:t>
            </a:r>
            <a:endParaRPr lang="en-US" dirty="0"/>
          </a:p>
        </p:txBody>
      </p:sp>
      <p:sp>
        <p:nvSpPr>
          <p:cNvPr id="9222" name="Footer Placeholder 5"/>
          <p:cNvSpPr>
            <a:spLocks noGrp="1"/>
          </p:cNvSpPr>
          <p:nvPr>
            <p:ph type="ftr" sz="quarter" idx="10"/>
          </p:nvPr>
        </p:nvSpPr>
        <p:spPr>
          <a:noFill/>
        </p:spPr>
        <p:txBody>
          <a:bodyPr/>
          <a:lstStyle/>
          <a:p>
            <a:pPr defTabSz="865188"/>
            <a:r>
              <a:rPr lang="en-US"/>
              <a:t>GL-PR-070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412" name="Group 28"/>
          <p:cNvGraphicFramePr>
            <a:graphicFrameLocks noGrp="1"/>
          </p:cNvGraphicFramePr>
          <p:nvPr>
            <p:ph idx="1"/>
          </p:nvPr>
        </p:nvGraphicFramePr>
        <p:xfrm>
          <a:off x="485197" y="1129457"/>
          <a:ext cx="8153400" cy="4446588"/>
        </p:xfrm>
        <a:graphic>
          <a:graphicData uri="http://schemas.openxmlformats.org/drawingml/2006/table">
            <a:tbl>
              <a:tblPr/>
              <a:tblGrid>
                <a:gridCol w="1249363"/>
                <a:gridCol w="1950749"/>
                <a:gridCol w="3119726"/>
                <a:gridCol w="1833562"/>
              </a:tblGrid>
              <a:tr h="44132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Type</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Module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Activity </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Menu Function</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7413">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IC</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Physical Inventory Purchasing</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16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Sales Orders/Invoices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16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Service Support</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Inventory balance updates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Receipts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Returns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Shipments and returns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Pending Invoices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RTS Receipts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RTS Shipments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RMA Receipts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RMA Shipments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4.21</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5.13.1</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5.13.7</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7.9.25, 7.9.12</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7.13.1</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11.7.3.1</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11.7.3.16</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11.7.1.13</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11.7.3.16</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2063">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JL</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Distribution Plan</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1600" b="0" i="0" u="none" strike="noStrike" cap="none" normalizeH="0" baseline="0" smtClean="0">
                        <a:ln>
                          <a:noFill/>
                        </a:ln>
                        <a:solidFill>
                          <a:schemeClr val="tx1"/>
                        </a:solidFill>
                        <a:effectLst/>
                        <a:latin typeface="+mj-lt"/>
                      </a:endParaRP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Product Structures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Distribution Order Shipments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Distribution Order Receipts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Product Structure Cost Roll-Up</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12.17.22</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12.15.20</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13.12.13</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43" name="Rectangle 4"/>
          <p:cNvSpPr>
            <a:spLocks noGrp="1" noChangeArrowheads="1"/>
          </p:cNvSpPr>
          <p:nvPr>
            <p:ph type="title"/>
          </p:nvPr>
        </p:nvSpPr>
        <p:spPr/>
        <p:txBody>
          <a:bodyPr/>
          <a:lstStyle/>
          <a:p>
            <a:pPr eaLnBrk="1" hangingPunct="1"/>
            <a:r>
              <a:rPr lang="en-US" smtClean="0"/>
              <a:t>GL Transactions Types (IC, JL, YA)</a:t>
            </a:r>
          </a:p>
        </p:txBody>
      </p:sp>
      <p:sp>
        <p:nvSpPr>
          <p:cNvPr id="10242" name="Rectangle 14"/>
          <p:cNvSpPr>
            <a:spLocks noGrp="1" noChangeArrowheads="1"/>
          </p:cNvSpPr>
          <p:nvPr>
            <p:ph type="ftr" sz="quarter" idx="10"/>
          </p:nvPr>
        </p:nvSpPr>
        <p:spPr>
          <a:noFill/>
        </p:spPr>
        <p:txBody>
          <a:bodyPr/>
          <a:lstStyle/>
          <a:p>
            <a:r>
              <a:rPr lang="en-US"/>
              <a:t>GL-PR-080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noFill/>
        </p:spPr>
        <p:txBody>
          <a:bodyPr>
            <a:normAutofit fontScale="90000"/>
          </a:bodyPr>
          <a:lstStyle/>
          <a:p>
            <a:pPr eaLnBrk="1" hangingPunct="1"/>
            <a:r>
              <a:rPr lang="en-US" smtClean="0"/>
              <a:t>GL Transactions Types (IC, JL, YA) - Continued</a:t>
            </a:r>
          </a:p>
        </p:txBody>
      </p:sp>
      <p:sp>
        <p:nvSpPr>
          <p:cNvPr id="11289" name="Footer Placeholder 3"/>
          <p:cNvSpPr>
            <a:spLocks noGrp="1"/>
          </p:cNvSpPr>
          <p:nvPr>
            <p:ph type="ftr" sz="quarter" idx="10"/>
          </p:nvPr>
        </p:nvSpPr>
        <p:spPr>
          <a:noFill/>
        </p:spPr>
        <p:txBody>
          <a:bodyPr/>
          <a:lstStyle/>
          <a:p>
            <a:pPr defTabSz="865188"/>
            <a:r>
              <a:rPr lang="en-US"/>
              <a:t>GL-PR-090</a:t>
            </a:r>
          </a:p>
        </p:txBody>
      </p:sp>
      <p:graphicFrame>
        <p:nvGraphicFramePr>
          <p:cNvPr id="336940" name="Group 44"/>
          <p:cNvGraphicFramePr>
            <a:graphicFrameLocks noGrp="1"/>
          </p:cNvGraphicFramePr>
          <p:nvPr/>
        </p:nvGraphicFramePr>
        <p:xfrm>
          <a:off x="457200" y="1733550"/>
          <a:ext cx="8153400" cy="3450082"/>
        </p:xfrm>
        <a:graphic>
          <a:graphicData uri="http://schemas.openxmlformats.org/drawingml/2006/table">
            <a:tbl>
              <a:tblPr/>
              <a:tblGrid>
                <a:gridCol w="900545"/>
                <a:gridCol w="2373746"/>
                <a:gridCol w="3309072"/>
                <a:gridCol w="1570037"/>
              </a:tblGrid>
              <a:tr h="44132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Type</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Module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Activity </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tx1"/>
                          </a:solidFill>
                          <a:effectLst/>
                          <a:latin typeface="+mj-lt"/>
                        </a:rPr>
                        <a:t>Menu Function</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7413">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JL</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Routings/Work Centers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Cost Management</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General Ledger</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Cash Management</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Routing Cost Roll-Ups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Cost Set Copy to Cost Set</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Updates to site cost plans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Updates to item element costs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Standard Transactions</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Standard Transactions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14.13.13</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30.3</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30.15.3</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30.17.5</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25.13.1</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31.13</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805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YA</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smtClean="0">
                          <a:ln>
                            <a:noFill/>
                          </a:ln>
                          <a:solidFill>
                            <a:schemeClr val="tx1"/>
                          </a:solidFill>
                          <a:effectLst/>
                          <a:latin typeface="+mj-lt"/>
                        </a:rPr>
                        <a:t>General Ledger</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16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Year-End Adjustment</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600" b="0" i="0" u="none" strike="noStrike" cap="none" normalizeH="0" baseline="0" dirty="0" smtClean="0">
                          <a:ln>
                            <a:noFill/>
                          </a:ln>
                          <a:solidFill>
                            <a:schemeClr val="tx1"/>
                          </a:solidFill>
                          <a:effectLst/>
                          <a:latin typeface="+mj-lt"/>
                        </a:rPr>
                        <a:t>25.13.5</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QAD_corporate_presentation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10855</TotalTime>
  <Words>3395</Words>
  <Application>Microsoft Office PowerPoint</Application>
  <PresentationFormat>On-screen Show (4:3)</PresentationFormat>
  <Paragraphs>695</Paragraphs>
  <Slides>54</Slides>
  <Notes>23</Notes>
  <HiddenSlides>0</HiddenSlides>
  <MMClips>0</MMClips>
  <ScaleCrop>false</ScaleCrop>
  <HeadingPairs>
    <vt:vector size="4" baseType="variant">
      <vt:variant>
        <vt:lpstr>Theme</vt:lpstr>
      </vt:variant>
      <vt:variant>
        <vt:i4>2</vt:i4>
      </vt:variant>
      <vt:variant>
        <vt:lpstr>Slide Titles</vt:lpstr>
      </vt:variant>
      <vt:variant>
        <vt:i4>54</vt:i4>
      </vt:variant>
    </vt:vector>
  </HeadingPairs>
  <TitlesOfParts>
    <vt:vector size="56" baseType="lpstr">
      <vt:lpstr>QAD_corporate_presentation_template</vt:lpstr>
      <vt:lpstr>QAD 2010 Template</vt:lpstr>
      <vt:lpstr>Use General Ledger</vt:lpstr>
      <vt:lpstr>General Ledger Processing</vt:lpstr>
      <vt:lpstr>General Ledger Processing</vt:lpstr>
      <vt:lpstr>Module Transactions</vt:lpstr>
      <vt:lpstr>Elements of a Transaction – GL Reference</vt:lpstr>
      <vt:lpstr>Elements of a Transaction – Distribution Lines</vt:lpstr>
      <vt:lpstr>General Ledger Processing</vt:lpstr>
      <vt:lpstr>GL Transactions Types (IC, JL, YA)</vt:lpstr>
      <vt:lpstr>GL Transactions Types (IC, JL, YA) - Continued</vt:lpstr>
      <vt:lpstr>GL Transactions Types (AR, AP, CS, FX, IC)</vt:lpstr>
      <vt:lpstr>GL Transactions Types (AR, AP, CS, FX, IC) - Continued</vt:lpstr>
      <vt:lpstr>GL Transactions Types (RA, RV, SO, WO, XX, XY, YR)</vt:lpstr>
      <vt:lpstr>GL Transactions Types (RA, RV, SO, WO, XX, XY, YR) - Continued</vt:lpstr>
      <vt:lpstr>General Ledger Processing</vt:lpstr>
      <vt:lpstr>25.13.1 – Standard Transaction Maintenance</vt:lpstr>
      <vt:lpstr>25.13.3 – Reversing Transaction Maintenance</vt:lpstr>
      <vt:lpstr>25.13.4 – Transaction Copy</vt:lpstr>
      <vt:lpstr>General Ledger Processing</vt:lpstr>
      <vt:lpstr>Transaction Post</vt:lpstr>
      <vt:lpstr>General Ledger Processing</vt:lpstr>
      <vt:lpstr>25.13.13 – Unposted Transaction Inquiry</vt:lpstr>
      <vt:lpstr>Causes of Unbalanced Transactions</vt:lpstr>
      <vt:lpstr>Correcting Unbalanced Transactions</vt:lpstr>
      <vt:lpstr>General Ledger Processing</vt:lpstr>
      <vt:lpstr>Allocation Codes and Posting</vt:lpstr>
      <vt:lpstr>Allocation Codes and Posting - Continued</vt:lpstr>
      <vt:lpstr>Slide 27</vt:lpstr>
      <vt:lpstr>General Ledger Processing</vt:lpstr>
      <vt:lpstr>25.8 – Daybook Reports</vt:lpstr>
      <vt:lpstr>25.8.14 – Daybook Report Trial</vt:lpstr>
      <vt:lpstr>25.8.16 – Daybook Report Official</vt:lpstr>
      <vt:lpstr>General Ledger Processing</vt:lpstr>
      <vt:lpstr>25.8.17 – Central Daybook Report Trial</vt:lpstr>
      <vt:lpstr>25.8.17 – Central Daybook Report Official</vt:lpstr>
      <vt:lpstr>General Ledger Processing</vt:lpstr>
      <vt:lpstr>Correcting Posted GL Transactions</vt:lpstr>
      <vt:lpstr>Differences between COA and Non-COA Transactions</vt:lpstr>
      <vt:lpstr>Slide 38</vt:lpstr>
      <vt:lpstr>General Ledger Processing</vt:lpstr>
      <vt:lpstr>25.15 – General Ledger Reports Menu</vt:lpstr>
      <vt:lpstr>Reporting Options</vt:lpstr>
      <vt:lpstr>25.13 – GL Inquiries</vt:lpstr>
      <vt:lpstr>Debit and Credit Separation</vt:lpstr>
      <vt:lpstr>General Ledger Processing</vt:lpstr>
      <vt:lpstr>Period-End Processing</vt:lpstr>
      <vt:lpstr>Closing the GL Calendar to Other Modules</vt:lpstr>
      <vt:lpstr>General Ledger Processing</vt:lpstr>
      <vt:lpstr>25.13.5 – Year-End Adjustment</vt:lpstr>
      <vt:lpstr>25.13.12 – Transaction Year-End Close</vt:lpstr>
      <vt:lpstr>25.13.2 – Retroactive Transactions</vt:lpstr>
      <vt:lpstr>General Ledger Processing</vt:lpstr>
      <vt:lpstr>Transaction Consolidation</vt:lpstr>
      <vt:lpstr>Transaction Consolidation</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MRP and CRP</dc:title>
  <dc:creator>Tom Mueller</dc:creator>
  <cp:lastModifiedBy>mdf</cp:lastModifiedBy>
  <cp:revision>490</cp:revision>
  <cp:lastPrinted>1999-04-19T11:55:15Z</cp:lastPrinted>
  <dcterms:created xsi:type="dcterms:W3CDTF">1998-02-18T21:36:34Z</dcterms:created>
  <dcterms:modified xsi:type="dcterms:W3CDTF">2011-02-18T20:51:29Z</dcterms:modified>
</cp:coreProperties>
</file>