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theme/theme4.xml" ContentType="application/vnd.openxmlformats-officedocument.theme+xml"/>
  <Default Extension="bin" ContentType="application/vnd.openxmlformats-officedocument.oleObject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53" r:id="rId1"/>
    <p:sldMasterId id="2147483679" r:id="rId2"/>
  </p:sldMasterIdLst>
  <p:notesMasterIdLst>
    <p:notesMasterId r:id="rId17"/>
  </p:notesMasterIdLst>
  <p:handoutMasterIdLst>
    <p:handoutMasterId r:id="rId18"/>
  </p:handoutMasterIdLst>
  <p:sldIdLst>
    <p:sldId id="256" r:id="rId3"/>
    <p:sldId id="257" r:id="rId4"/>
    <p:sldId id="268" r:id="rId5"/>
    <p:sldId id="269" r:id="rId6"/>
    <p:sldId id="258" r:id="rId7"/>
    <p:sldId id="259" r:id="rId8"/>
    <p:sldId id="260" r:id="rId9"/>
    <p:sldId id="261" r:id="rId10"/>
    <p:sldId id="262" r:id="rId11"/>
    <p:sldId id="265" r:id="rId12"/>
    <p:sldId id="266" r:id="rId13"/>
    <p:sldId id="267" r:id="rId14"/>
    <p:sldId id="263" r:id="rId15"/>
    <p:sldId id="264" r:id="rId16"/>
  </p:sldIdLst>
  <p:sldSz cx="9144000" cy="6858000" type="screen4x3"/>
  <p:notesSz cx="6858000" cy="9144000"/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</p:showPr>
  <p:clrMru>
    <a:srgbClr val="CD9965"/>
    <a:srgbClr val="D5A97D"/>
    <a:srgbClr val="000000"/>
    <a:srgbClr val="FFCC00"/>
    <a:srgbClr val="C4884C"/>
    <a:srgbClr val="996633"/>
    <a:srgbClr val="2A2A2A"/>
    <a:srgbClr val="6A95C8"/>
    <a:srgbClr val="82A5D0"/>
    <a:srgbClr val="608DC4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 snapToGrid="0">
      <p:cViewPr>
        <p:scale>
          <a:sx n="100" d="100"/>
          <a:sy n="100" d="100"/>
        </p:scale>
        <p:origin x="-606" y="-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5" d="100"/>
        <a:sy n="75" d="100"/>
      </p:scale>
      <p:origin x="0" y="1308"/>
    </p:cViewPr>
  </p:sorterViewPr>
  <p:notesViewPr>
    <p:cSldViewPr snapToGrid="0">
      <p:cViewPr varScale="1">
        <p:scale>
          <a:sx n="55" d="100"/>
          <a:sy n="55" d="100"/>
        </p:scale>
        <p:origin x="-1878" y="-84"/>
      </p:cViewPr>
      <p:guideLst>
        <p:guide orient="horz" pos="2880"/>
        <p:guide pos="2160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0" hangingPunct="0">
              <a:defRPr smtClean="0">
                <a:latin typeface="Times New Roman" pitchFamily="18" charset="0"/>
              </a:defRPr>
            </a:lvl1pPr>
          </a:lstStyle>
          <a:p>
            <a:pPr>
              <a:defRPr/>
            </a:pPr>
            <a:r>
              <a:rPr lang="en-US"/>
              <a:t>Cat McGlothlin Gurkweitz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7A5040DC-C5AA-4FCF-BF4E-AFF0E0E3479D}" type="datetime1">
              <a:rPr lang="en-US"/>
              <a:pPr>
                <a:defRPr/>
              </a:pPr>
              <a:t>4/20/2012</a:t>
            </a:fld>
            <a:endParaRPr lang="en-US"/>
          </a:p>
        </p:txBody>
      </p:sp>
      <p:sp>
        <p:nvSpPr>
          <p:cNvPr id="1434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0" hangingPunct="0">
              <a:defRPr smtClean="0">
                <a:latin typeface="Times New Roman" pitchFamily="18" charset="0"/>
              </a:defRPr>
            </a:lvl1pPr>
          </a:lstStyle>
          <a:p>
            <a:pPr>
              <a:defRPr/>
            </a:pPr>
            <a:r>
              <a:rPr lang="en-US"/>
              <a:t>Title goes here</a:t>
            </a:r>
          </a:p>
        </p:txBody>
      </p:sp>
      <p:sp>
        <p:nvSpPr>
          <p:cNvPr id="1434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BB2DD9B8-2F24-4C26-BEC9-5378F005D3A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6" name="Rectangle 8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0" hangingPunct="0">
              <a:defRPr smtClean="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7411" name="Rectangle 9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58" name="Rectangle 10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2BC8FED8-6656-4449-AAB8-2543C62CCC5F}" type="datetime1">
              <a:rPr lang="en-US"/>
              <a:pPr>
                <a:defRPr/>
              </a:pPr>
              <a:t>4/20/2012</a:t>
            </a:fld>
            <a:endParaRPr lang="en-US"/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0" hangingPunct="0">
              <a:defRPr smtClean="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61" name="Rectangle 13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D4E40E98-B8E3-4A8B-AC6F-47727885996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06_corp_ppt_Templat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3011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58888" y="3429000"/>
            <a:ext cx="7467600" cy="762000"/>
          </a:xfrm>
        </p:spPr>
        <p:txBody>
          <a:bodyPr/>
          <a:lstStyle>
            <a:lvl1pPr algn="r"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3012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58888" y="5043488"/>
            <a:ext cx="7467600" cy="762000"/>
          </a:xfrm>
        </p:spPr>
        <p:txBody>
          <a:bodyPr tIns="45720" bIns="45720"/>
          <a:lstStyle>
            <a:lvl1pPr marL="0" indent="0" algn="r">
              <a:spcBef>
                <a:spcPct val="0"/>
              </a:spcBef>
              <a:buFont typeface="Webdings" pitchFamily="18" charset="2"/>
              <a:buNone/>
              <a:defRPr sz="2400"/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eB-IC-BD-000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72250" y="609600"/>
            <a:ext cx="2038350" cy="59436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962650" cy="59436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eB-IC-BD-000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 preserve="1">
  <p:cSld name="Title, Clip Ar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09600"/>
            <a:ext cx="8153400" cy="8810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lipArt Placeholder 2"/>
          <p:cNvSpPr>
            <a:spLocks noGrp="1"/>
          </p:cNvSpPr>
          <p:nvPr>
            <p:ph type="clipArt" sz="half" idx="1"/>
          </p:nvPr>
        </p:nvSpPr>
        <p:spPr>
          <a:xfrm>
            <a:off x="457200" y="1500188"/>
            <a:ext cx="4000500" cy="5053012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10100" y="1500188"/>
            <a:ext cx="4000500" cy="505301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eB-IC-BD-000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 cstate="print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eB-IC-BD-000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eB-IC-BD-000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eB-IC-BD-000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71927103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eB-IC-BD-000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3692423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eB-IC-BD-000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9553555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eB-IC-BD-000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706750990"/>
      </p:ext>
    </p:extLst>
  </p:cSld>
  <p:clrMapOvr>
    <a:masterClrMapping/>
  </p:clrMapOvr>
  <p:hf sldNum="0" hd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eB-IC-BD-000</a:t>
            </a: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>
  <p:cSld name="Title, Clip Ar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09600"/>
            <a:ext cx="8153400" cy="8810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lipArt Placeholder 2"/>
          <p:cNvSpPr>
            <a:spLocks noGrp="1"/>
          </p:cNvSpPr>
          <p:nvPr>
            <p:ph type="clipArt" sz="half" idx="1"/>
          </p:nvPr>
        </p:nvSpPr>
        <p:spPr>
          <a:xfrm>
            <a:off x="457200" y="1500188"/>
            <a:ext cx="4000500" cy="5053012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10100" y="1500188"/>
            <a:ext cx="4000500" cy="505301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eB-IC-BD-000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eB-IC-BD-000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eB-IC-BD-000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eB-IC-BD-000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eB-IC-BD-000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eB-IC-BD-000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eB-IC-BD-000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eB-IC-BD-000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7.xml"/><Relationship Id="rId10" Type="http://schemas.openxmlformats.org/officeDocument/2006/relationships/image" Target="../media/image3.png"/><Relationship Id="rId4" Type="http://schemas.openxmlformats.org/officeDocument/2006/relationships/slideLayout" Target="../slideLayouts/slideLayout16.xml"/><Relationship Id="rId9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609600"/>
            <a:ext cx="8153400" cy="881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endParaRPr lang="en-US" smtClean="0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500188"/>
            <a:ext cx="8153400" cy="5053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91440" rIns="91440" bIns="9144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1988" name="Text Box 4"/>
          <p:cNvSpPr txBox="1">
            <a:spLocks noChangeArrowheads="1"/>
          </p:cNvSpPr>
          <p:nvPr/>
        </p:nvSpPr>
        <p:spPr bwMode="auto">
          <a:xfrm>
            <a:off x="66675" y="6584950"/>
            <a:ext cx="11430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  <a:defRPr/>
            </a:pPr>
            <a:r>
              <a:rPr lang="en-US" sz="1000">
                <a:solidFill>
                  <a:schemeClr val="bg2"/>
                </a:solidFill>
              </a:rPr>
              <a:t>QAD Proprietary</a:t>
            </a:r>
          </a:p>
        </p:txBody>
      </p:sp>
      <p:pic>
        <p:nvPicPr>
          <p:cNvPr id="2053" name="Picture 5" descr="pg2_graphic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0" y="0"/>
            <a:ext cx="914400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990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7250113" y="6619875"/>
            <a:ext cx="1827212" cy="209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kumimoji="1" sz="800" smtClean="0">
                <a:latin typeface="Arial" charset="0"/>
              </a:defRPr>
            </a:lvl1pPr>
          </a:lstStyle>
          <a:p>
            <a:pPr>
              <a:defRPr/>
            </a:pPr>
            <a:r>
              <a:rPr lang="en-US"/>
              <a:t>eB-IC-BD-000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67" r:id="rId2"/>
    <p:sldLayoutId id="2147483668" r:id="rId3"/>
    <p:sldLayoutId id="2147483669" r:id="rId4"/>
    <p:sldLayoutId id="2147483670" r:id="rId5"/>
    <p:sldLayoutId id="2147483671" r:id="rId6"/>
    <p:sldLayoutId id="2147483672" r:id="rId7"/>
    <p:sldLayoutId id="2147483673" r:id="rId8"/>
    <p:sldLayoutId id="2147483674" r:id="rId9"/>
    <p:sldLayoutId id="2147483675" r:id="rId10"/>
    <p:sldLayoutId id="2147483676" r:id="rId11"/>
    <p:sldLayoutId id="2147483677" r:id="rId12"/>
  </p:sldLayoutIdLst>
  <p:hf sldNum="0" hd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9pPr>
    </p:titleStyle>
    <p:bodyStyle>
      <a:lvl1pPr marL="342900" indent="-3429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Clr>
          <a:srgbClr val="890C4C"/>
        </a:buClr>
        <a:buFont typeface="Webdings" pitchFamily="18" charset="2"/>
        <a:buChar char="5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lnSpc>
          <a:spcPct val="90000"/>
        </a:lnSpc>
        <a:spcBef>
          <a:spcPct val="2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Clr>
          <a:srgbClr val="2461AA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lnSpc>
          <a:spcPct val="85000"/>
        </a:lnSpc>
        <a:spcBef>
          <a:spcPct val="1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5pPr>
      <a:lvl6pPr marL="25146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8229600" y="6638544"/>
            <a:ext cx="9144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r>
              <a:rPr lang="en-US" smtClean="0"/>
              <a:t>eB-IC-BD-000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  <p:sldLayoutId id="2147483681" r:id="rId2"/>
    <p:sldLayoutId id="2147483682" r:id="rId3"/>
    <p:sldLayoutId id="2147483683" r:id="rId4"/>
    <p:sldLayoutId id="2147483684" r:id="rId5"/>
    <p:sldLayoutId id="2147483685" r:id="rId6"/>
    <p:sldLayoutId id="2147483686" r:id="rId7"/>
    <p:sldLayoutId id="2147483687" r:id="rId8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7.xml"/><Relationship Id="rId1" Type="http://schemas.openxmlformats.org/officeDocument/2006/relationships/vmlDrawing" Target="../drawings/vmlDrawing1.v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2066"/>
          <p:cNvSpPr>
            <a:spLocks noGrp="1" noChangeArrowheads="1"/>
          </p:cNvSpPr>
          <p:nvPr>
            <p:ph idx="1"/>
          </p:nvPr>
        </p:nvSpPr>
        <p:spPr>
          <a:noFill/>
        </p:spPr>
        <p:txBody>
          <a:bodyPr/>
          <a:lstStyle/>
          <a:p>
            <a:pPr eaLnBrk="1" hangingPunct="1">
              <a:lnSpc>
                <a:spcPct val="100000"/>
              </a:lnSpc>
              <a:spcBef>
                <a:spcPct val="65000"/>
              </a:spcBef>
              <a:buClr>
                <a:schemeClr val="bg2"/>
              </a:buClr>
              <a:buSzPct val="125000"/>
              <a:buFont typeface="Wingdings" pitchFamily="2" charset="2"/>
              <a:buChar char="ü"/>
            </a:pPr>
            <a:r>
              <a:rPr lang="en-US" smtClean="0">
                <a:solidFill>
                  <a:schemeClr val="bg2"/>
                </a:solidFill>
              </a:rPr>
              <a:t>Introduction to Inventory Control</a:t>
            </a:r>
          </a:p>
          <a:p>
            <a:pPr eaLnBrk="1" hangingPunct="1">
              <a:lnSpc>
                <a:spcPct val="100000"/>
              </a:lnSpc>
            </a:pPr>
            <a:r>
              <a:rPr lang="en-US" b="1" smtClean="0"/>
              <a:t>Business Considerations</a:t>
            </a:r>
          </a:p>
          <a:p>
            <a:pPr eaLnBrk="1" hangingPunct="1">
              <a:lnSpc>
                <a:spcPct val="100000"/>
              </a:lnSpc>
            </a:pPr>
            <a:r>
              <a:rPr lang="en-US" smtClean="0"/>
              <a:t>Set up Inventory Control</a:t>
            </a:r>
          </a:p>
          <a:p>
            <a:pPr eaLnBrk="1" hangingPunct="1">
              <a:lnSpc>
                <a:spcPct val="100000"/>
              </a:lnSpc>
            </a:pPr>
            <a:r>
              <a:rPr lang="en-US" smtClean="0"/>
              <a:t>Process Inventory in QAD Enterprise Applications </a:t>
            </a:r>
          </a:p>
        </p:txBody>
      </p:sp>
      <p:sp>
        <p:nvSpPr>
          <p:cNvPr id="4100" name="Rectangle 2068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smtClean="0"/>
              <a:t>Business Considerations</a:t>
            </a:r>
          </a:p>
        </p:txBody>
      </p:sp>
      <p:sp>
        <p:nvSpPr>
          <p:cNvPr id="409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IC-BN-010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Rectangle 208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smtClean="0"/>
              <a:t>Warehousing</a:t>
            </a:r>
          </a:p>
        </p:txBody>
      </p:sp>
      <p:sp>
        <p:nvSpPr>
          <p:cNvPr id="12290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IC-BN-080</a:t>
            </a:r>
          </a:p>
        </p:txBody>
      </p:sp>
      <p:grpSp>
        <p:nvGrpSpPr>
          <p:cNvPr id="12292" name="Group 311"/>
          <p:cNvGrpSpPr>
            <a:grpSpLocks/>
          </p:cNvGrpSpPr>
          <p:nvPr/>
        </p:nvGrpSpPr>
        <p:grpSpPr bwMode="auto">
          <a:xfrm>
            <a:off x="1819275" y="1266825"/>
            <a:ext cx="5492750" cy="4445000"/>
            <a:chOff x="1140" y="1092"/>
            <a:chExt cx="3460" cy="2800"/>
          </a:xfrm>
        </p:grpSpPr>
        <p:grpSp>
          <p:nvGrpSpPr>
            <p:cNvPr id="12293" name="Group 261"/>
            <p:cNvGrpSpPr>
              <a:grpSpLocks/>
            </p:cNvGrpSpPr>
            <p:nvPr/>
          </p:nvGrpSpPr>
          <p:grpSpPr bwMode="auto">
            <a:xfrm>
              <a:off x="1140" y="1092"/>
              <a:ext cx="3460" cy="2800"/>
              <a:chOff x="4337" y="513"/>
              <a:chExt cx="1006" cy="814"/>
            </a:xfrm>
          </p:grpSpPr>
          <p:grpSp>
            <p:nvGrpSpPr>
              <p:cNvPr id="12300" name="Group 262"/>
              <p:cNvGrpSpPr>
                <a:grpSpLocks/>
              </p:cNvGrpSpPr>
              <p:nvPr/>
            </p:nvGrpSpPr>
            <p:grpSpPr bwMode="auto">
              <a:xfrm>
                <a:off x="4337" y="513"/>
                <a:ext cx="1006" cy="814"/>
                <a:chOff x="4337" y="513"/>
                <a:chExt cx="1006" cy="814"/>
              </a:xfrm>
            </p:grpSpPr>
            <p:grpSp>
              <p:nvGrpSpPr>
                <p:cNvPr id="12325" name="Group 263"/>
                <p:cNvGrpSpPr>
                  <a:grpSpLocks/>
                </p:cNvGrpSpPr>
                <p:nvPr/>
              </p:nvGrpSpPr>
              <p:grpSpPr bwMode="auto">
                <a:xfrm>
                  <a:off x="4337" y="1029"/>
                  <a:ext cx="363" cy="297"/>
                  <a:chOff x="3655" y="1024"/>
                  <a:chExt cx="377" cy="341"/>
                </a:xfrm>
              </p:grpSpPr>
              <p:sp>
                <p:nvSpPr>
                  <p:cNvPr id="12346" name="Rectangle 264"/>
                  <p:cNvSpPr>
                    <a:spLocks noChangeArrowheads="1"/>
                  </p:cNvSpPr>
                  <p:nvPr/>
                </p:nvSpPr>
                <p:spPr bwMode="auto">
                  <a:xfrm>
                    <a:off x="3655" y="1072"/>
                    <a:ext cx="293" cy="293"/>
                  </a:xfrm>
                  <a:prstGeom prst="rect">
                    <a:avLst/>
                  </a:prstGeom>
                  <a:gradFill rotWithShape="1">
                    <a:gsLst>
                      <a:gs pos="0">
                        <a:srgbClr val="B9B900"/>
                      </a:gs>
                      <a:gs pos="100000">
                        <a:srgbClr val="FFFF00"/>
                      </a:gs>
                    </a:gsLst>
                    <a:lin ang="0" scaled="1"/>
                  </a:gradFill>
                  <a:ln w="4826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12347" name="Freeform 265"/>
                  <p:cNvSpPr>
                    <a:spLocks/>
                  </p:cNvSpPr>
                  <p:nvPr/>
                </p:nvSpPr>
                <p:spPr bwMode="auto">
                  <a:xfrm>
                    <a:off x="3948" y="1026"/>
                    <a:ext cx="83" cy="338"/>
                  </a:xfrm>
                  <a:custGeom>
                    <a:avLst/>
                    <a:gdLst>
                      <a:gd name="T0" fmla="*/ 0 w 83"/>
                      <a:gd name="T1" fmla="*/ 46 h 338"/>
                      <a:gd name="T2" fmla="*/ 0 w 83"/>
                      <a:gd name="T3" fmla="*/ 338 h 338"/>
                      <a:gd name="T4" fmla="*/ 83 w 83"/>
                      <a:gd name="T5" fmla="*/ 281 h 338"/>
                      <a:gd name="T6" fmla="*/ 83 w 83"/>
                      <a:gd name="T7" fmla="*/ 0 h 338"/>
                      <a:gd name="T8" fmla="*/ 0 w 83"/>
                      <a:gd name="T9" fmla="*/ 46 h 338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83"/>
                      <a:gd name="T16" fmla="*/ 0 h 338"/>
                      <a:gd name="T17" fmla="*/ 83 w 83"/>
                      <a:gd name="T18" fmla="*/ 338 h 338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83" h="338">
                        <a:moveTo>
                          <a:pt x="0" y="46"/>
                        </a:moveTo>
                        <a:lnTo>
                          <a:pt x="0" y="338"/>
                        </a:lnTo>
                        <a:lnTo>
                          <a:pt x="83" y="281"/>
                        </a:lnTo>
                        <a:lnTo>
                          <a:pt x="83" y="0"/>
                        </a:lnTo>
                        <a:lnTo>
                          <a:pt x="0" y="46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rgbClr val="B9B900"/>
                      </a:gs>
                      <a:gs pos="100000">
                        <a:srgbClr val="FFFF00"/>
                      </a:gs>
                    </a:gsLst>
                    <a:lin ang="0" scaled="1"/>
                  </a:gradFill>
                  <a:ln w="4826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12348" name="Freeform 266"/>
                  <p:cNvSpPr>
                    <a:spLocks/>
                  </p:cNvSpPr>
                  <p:nvPr/>
                </p:nvSpPr>
                <p:spPr bwMode="auto">
                  <a:xfrm>
                    <a:off x="3655" y="1024"/>
                    <a:ext cx="377" cy="47"/>
                  </a:xfrm>
                  <a:custGeom>
                    <a:avLst/>
                    <a:gdLst>
                      <a:gd name="T0" fmla="*/ 0 w 377"/>
                      <a:gd name="T1" fmla="*/ 47 h 47"/>
                      <a:gd name="T2" fmla="*/ 293 w 377"/>
                      <a:gd name="T3" fmla="*/ 47 h 47"/>
                      <a:gd name="T4" fmla="*/ 377 w 377"/>
                      <a:gd name="T5" fmla="*/ 0 h 47"/>
                      <a:gd name="T6" fmla="*/ 95 w 377"/>
                      <a:gd name="T7" fmla="*/ 0 h 47"/>
                      <a:gd name="T8" fmla="*/ 0 w 377"/>
                      <a:gd name="T9" fmla="*/ 47 h 47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377"/>
                      <a:gd name="T16" fmla="*/ 0 h 47"/>
                      <a:gd name="T17" fmla="*/ 377 w 377"/>
                      <a:gd name="T18" fmla="*/ 47 h 47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377" h="47">
                        <a:moveTo>
                          <a:pt x="0" y="47"/>
                        </a:moveTo>
                        <a:lnTo>
                          <a:pt x="293" y="47"/>
                        </a:lnTo>
                        <a:lnTo>
                          <a:pt x="377" y="0"/>
                        </a:lnTo>
                        <a:lnTo>
                          <a:pt x="95" y="0"/>
                        </a:lnTo>
                        <a:lnTo>
                          <a:pt x="0" y="47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rgbClr val="B9B900"/>
                      </a:gs>
                      <a:gs pos="100000">
                        <a:srgbClr val="FFFF00"/>
                      </a:gs>
                    </a:gsLst>
                    <a:lin ang="0" scaled="1"/>
                  </a:gradFill>
                  <a:ln w="4826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</p:grpSp>
            <p:grpSp>
              <p:nvGrpSpPr>
                <p:cNvPr id="12326" name="Group 267"/>
                <p:cNvGrpSpPr>
                  <a:grpSpLocks/>
                </p:cNvGrpSpPr>
                <p:nvPr/>
              </p:nvGrpSpPr>
              <p:grpSpPr bwMode="auto">
                <a:xfrm>
                  <a:off x="4657" y="1031"/>
                  <a:ext cx="364" cy="296"/>
                  <a:chOff x="3993" y="1010"/>
                  <a:chExt cx="378" cy="340"/>
                </a:xfrm>
              </p:grpSpPr>
              <p:sp>
                <p:nvSpPr>
                  <p:cNvPr id="30988" name="Rectangle 268"/>
                  <p:cNvSpPr>
                    <a:spLocks noChangeArrowheads="1"/>
                  </p:cNvSpPr>
                  <p:nvPr/>
                </p:nvSpPr>
                <p:spPr bwMode="auto">
                  <a:xfrm>
                    <a:off x="3993" y="1057"/>
                    <a:ext cx="294" cy="293"/>
                  </a:xfrm>
                  <a:prstGeom prst="rect">
                    <a:avLst/>
                  </a:prstGeom>
                  <a:gradFill rotWithShape="1">
                    <a:gsLst>
                      <a:gs pos="0">
                        <a:schemeClr val="tx2">
                          <a:gamma/>
                          <a:shade val="72549"/>
                          <a:invGamma/>
                        </a:schemeClr>
                      </a:gs>
                      <a:gs pos="100000">
                        <a:schemeClr val="tx2"/>
                      </a:gs>
                    </a:gsLst>
                    <a:lin ang="0" scaled="1"/>
                  </a:gradFill>
                  <a:ln w="4826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pPr>
                      <a:defRPr/>
                    </a:pPr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30989" name="Freeform 269"/>
                  <p:cNvSpPr>
                    <a:spLocks/>
                  </p:cNvSpPr>
                  <p:nvPr/>
                </p:nvSpPr>
                <p:spPr bwMode="auto">
                  <a:xfrm>
                    <a:off x="4286" y="1011"/>
                    <a:ext cx="83" cy="339"/>
                  </a:xfrm>
                  <a:custGeom>
                    <a:avLst/>
                    <a:gdLst/>
                    <a:ahLst/>
                    <a:cxnLst>
                      <a:cxn ang="0">
                        <a:pos x="0" y="46"/>
                      </a:cxn>
                      <a:cxn ang="0">
                        <a:pos x="0" y="339"/>
                      </a:cxn>
                      <a:cxn ang="0">
                        <a:pos x="83" y="281"/>
                      </a:cxn>
                      <a:cxn ang="0">
                        <a:pos x="83" y="0"/>
                      </a:cxn>
                      <a:cxn ang="0">
                        <a:pos x="0" y="46"/>
                      </a:cxn>
                    </a:cxnLst>
                    <a:rect l="0" t="0" r="r" b="b"/>
                    <a:pathLst>
                      <a:path w="83" h="339">
                        <a:moveTo>
                          <a:pt x="0" y="46"/>
                        </a:moveTo>
                        <a:lnTo>
                          <a:pt x="0" y="339"/>
                        </a:lnTo>
                        <a:lnTo>
                          <a:pt x="83" y="281"/>
                        </a:lnTo>
                        <a:lnTo>
                          <a:pt x="83" y="0"/>
                        </a:lnTo>
                        <a:lnTo>
                          <a:pt x="0" y="46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chemeClr val="tx2">
                          <a:gamma/>
                          <a:shade val="72549"/>
                          <a:invGamma/>
                        </a:schemeClr>
                      </a:gs>
                      <a:gs pos="100000">
                        <a:schemeClr val="tx2"/>
                      </a:gs>
                    </a:gsLst>
                    <a:lin ang="0" scaled="1"/>
                  </a:gradFill>
                  <a:ln w="4826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>
                      <a:defRPr/>
                    </a:pPr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30990" name="Freeform 270"/>
                  <p:cNvSpPr>
                    <a:spLocks/>
                  </p:cNvSpPr>
                  <p:nvPr/>
                </p:nvSpPr>
                <p:spPr bwMode="auto">
                  <a:xfrm>
                    <a:off x="3993" y="1010"/>
                    <a:ext cx="378" cy="47"/>
                  </a:xfrm>
                  <a:custGeom>
                    <a:avLst/>
                    <a:gdLst/>
                    <a:ahLst/>
                    <a:cxnLst>
                      <a:cxn ang="0">
                        <a:pos x="0" y="47"/>
                      </a:cxn>
                      <a:cxn ang="0">
                        <a:pos x="294" y="47"/>
                      </a:cxn>
                      <a:cxn ang="0">
                        <a:pos x="378" y="0"/>
                      </a:cxn>
                      <a:cxn ang="0">
                        <a:pos x="95" y="0"/>
                      </a:cxn>
                      <a:cxn ang="0">
                        <a:pos x="0" y="47"/>
                      </a:cxn>
                    </a:cxnLst>
                    <a:rect l="0" t="0" r="r" b="b"/>
                    <a:pathLst>
                      <a:path w="378" h="47">
                        <a:moveTo>
                          <a:pt x="0" y="47"/>
                        </a:moveTo>
                        <a:lnTo>
                          <a:pt x="294" y="47"/>
                        </a:lnTo>
                        <a:lnTo>
                          <a:pt x="378" y="0"/>
                        </a:lnTo>
                        <a:lnTo>
                          <a:pt x="95" y="0"/>
                        </a:lnTo>
                        <a:lnTo>
                          <a:pt x="0" y="47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chemeClr val="tx2">
                          <a:gamma/>
                          <a:shade val="72549"/>
                          <a:invGamma/>
                        </a:schemeClr>
                      </a:gs>
                      <a:gs pos="100000">
                        <a:schemeClr val="tx2"/>
                      </a:gs>
                    </a:gsLst>
                    <a:lin ang="0" scaled="1"/>
                  </a:gradFill>
                  <a:ln w="4826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>
                      <a:defRPr/>
                    </a:pPr>
                    <a:endParaRPr lang="en-US">
                      <a:latin typeface="+mj-lt"/>
                    </a:endParaRPr>
                  </a:p>
                </p:txBody>
              </p:sp>
            </p:grpSp>
            <p:grpSp>
              <p:nvGrpSpPr>
                <p:cNvPr id="12327" name="Group 271"/>
                <p:cNvGrpSpPr>
                  <a:grpSpLocks/>
                </p:cNvGrpSpPr>
                <p:nvPr/>
              </p:nvGrpSpPr>
              <p:grpSpPr bwMode="auto">
                <a:xfrm>
                  <a:off x="4502" y="781"/>
                  <a:ext cx="365" cy="287"/>
                  <a:chOff x="3725" y="723"/>
                  <a:chExt cx="378" cy="330"/>
                </a:xfrm>
              </p:grpSpPr>
              <p:sp>
                <p:nvSpPr>
                  <p:cNvPr id="12340" name="Rectangle 272"/>
                  <p:cNvSpPr>
                    <a:spLocks noChangeArrowheads="1"/>
                  </p:cNvSpPr>
                  <p:nvPr/>
                </p:nvSpPr>
                <p:spPr bwMode="auto">
                  <a:xfrm>
                    <a:off x="3726" y="760"/>
                    <a:ext cx="293" cy="293"/>
                  </a:xfrm>
                  <a:prstGeom prst="rect">
                    <a:avLst/>
                  </a:prstGeom>
                  <a:gradFill rotWithShape="1">
                    <a:gsLst>
                      <a:gs pos="0">
                        <a:srgbClr val="B96F00"/>
                      </a:gs>
                      <a:gs pos="100000">
                        <a:srgbClr val="FF9900"/>
                      </a:gs>
                    </a:gsLst>
                    <a:lin ang="0" scaled="1"/>
                  </a:gradFill>
                  <a:ln w="4826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12341" name="Freeform 273"/>
                  <p:cNvSpPr>
                    <a:spLocks/>
                  </p:cNvSpPr>
                  <p:nvPr/>
                </p:nvSpPr>
                <p:spPr bwMode="auto">
                  <a:xfrm>
                    <a:off x="4019" y="723"/>
                    <a:ext cx="83" cy="330"/>
                  </a:xfrm>
                  <a:custGeom>
                    <a:avLst/>
                    <a:gdLst>
                      <a:gd name="T0" fmla="*/ 0 w 83"/>
                      <a:gd name="T1" fmla="*/ 37 h 330"/>
                      <a:gd name="T2" fmla="*/ 0 w 83"/>
                      <a:gd name="T3" fmla="*/ 330 h 330"/>
                      <a:gd name="T4" fmla="*/ 83 w 83"/>
                      <a:gd name="T5" fmla="*/ 281 h 330"/>
                      <a:gd name="T6" fmla="*/ 83 w 83"/>
                      <a:gd name="T7" fmla="*/ 0 h 330"/>
                      <a:gd name="T8" fmla="*/ 0 w 83"/>
                      <a:gd name="T9" fmla="*/ 37 h 330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83"/>
                      <a:gd name="T16" fmla="*/ 0 h 330"/>
                      <a:gd name="T17" fmla="*/ 83 w 83"/>
                      <a:gd name="T18" fmla="*/ 330 h 330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83" h="330">
                        <a:moveTo>
                          <a:pt x="0" y="37"/>
                        </a:moveTo>
                        <a:lnTo>
                          <a:pt x="0" y="330"/>
                        </a:lnTo>
                        <a:lnTo>
                          <a:pt x="83" y="281"/>
                        </a:lnTo>
                        <a:lnTo>
                          <a:pt x="83" y="0"/>
                        </a:lnTo>
                        <a:lnTo>
                          <a:pt x="0" y="37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rgbClr val="B96F00"/>
                      </a:gs>
                      <a:gs pos="100000">
                        <a:srgbClr val="FF9900"/>
                      </a:gs>
                    </a:gsLst>
                    <a:lin ang="0" scaled="1"/>
                  </a:gradFill>
                  <a:ln w="4826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12342" name="Freeform 274"/>
                  <p:cNvSpPr>
                    <a:spLocks/>
                  </p:cNvSpPr>
                  <p:nvPr/>
                </p:nvSpPr>
                <p:spPr bwMode="auto">
                  <a:xfrm>
                    <a:off x="3725" y="723"/>
                    <a:ext cx="378" cy="37"/>
                  </a:xfrm>
                  <a:custGeom>
                    <a:avLst/>
                    <a:gdLst>
                      <a:gd name="T0" fmla="*/ 0 w 378"/>
                      <a:gd name="T1" fmla="*/ 37 h 37"/>
                      <a:gd name="T2" fmla="*/ 294 w 378"/>
                      <a:gd name="T3" fmla="*/ 37 h 37"/>
                      <a:gd name="T4" fmla="*/ 378 w 378"/>
                      <a:gd name="T5" fmla="*/ 0 h 37"/>
                      <a:gd name="T6" fmla="*/ 95 w 378"/>
                      <a:gd name="T7" fmla="*/ 0 h 37"/>
                      <a:gd name="T8" fmla="*/ 0 w 378"/>
                      <a:gd name="T9" fmla="*/ 37 h 37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378"/>
                      <a:gd name="T16" fmla="*/ 0 h 37"/>
                      <a:gd name="T17" fmla="*/ 378 w 378"/>
                      <a:gd name="T18" fmla="*/ 37 h 37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378" h="37">
                        <a:moveTo>
                          <a:pt x="0" y="37"/>
                        </a:moveTo>
                        <a:lnTo>
                          <a:pt x="294" y="37"/>
                        </a:lnTo>
                        <a:lnTo>
                          <a:pt x="378" y="0"/>
                        </a:lnTo>
                        <a:lnTo>
                          <a:pt x="95" y="0"/>
                        </a:lnTo>
                        <a:lnTo>
                          <a:pt x="0" y="37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rgbClr val="B96F00"/>
                      </a:gs>
                      <a:gs pos="100000">
                        <a:srgbClr val="FF9900"/>
                      </a:gs>
                    </a:gsLst>
                    <a:lin ang="0" scaled="1"/>
                  </a:gradFill>
                  <a:ln w="4826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</p:grpSp>
            <p:grpSp>
              <p:nvGrpSpPr>
                <p:cNvPr id="12328" name="Group 275"/>
                <p:cNvGrpSpPr>
                  <a:grpSpLocks/>
                </p:cNvGrpSpPr>
                <p:nvPr/>
              </p:nvGrpSpPr>
              <p:grpSpPr bwMode="auto">
                <a:xfrm>
                  <a:off x="4980" y="1039"/>
                  <a:ext cx="363" cy="287"/>
                  <a:chOff x="4324" y="1010"/>
                  <a:chExt cx="377" cy="330"/>
                </a:xfrm>
              </p:grpSpPr>
              <p:sp>
                <p:nvSpPr>
                  <p:cNvPr id="12337" name="Rectangle 276"/>
                  <p:cNvSpPr>
                    <a:spLocks noChangeArrowheads="1"/>
                  </p:cNvSpPr>
                  <p:nvPr/>
                </p:nvSpPr>
                <p:spPr bwMode="auto">
                  <a:xfrm>
                    <a:off x="4324" y="1047"/>
                    <a:ext cx="293" cy="293"/>
                  </a:xfrm>
                  <a:prstGeom prst="rect">
                    <a:avLst/>
                  </a:prstGeom>
                  <a:gradFill rotWithShape="1">
                    <a:gsLst>
                      <a:gs pos="0">
                        <a:srgbClr val="99CC00"/>
                      </a:gs>
                      <a:gs pos="100000">
                        <a:srgbClr val="6F9400"/>
                      </a:gs>
                    </a:gsLst>
                    <a:lin ang="5400000" scaled="1"/>
                  </a:gradFill>
                  <a:ln w="4826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12338" name="Freeform 277"/>
                  <p:cNvSpPr>
                    <a:spLocks/>
                  </p:cNvSpPr>
                  <p:nvPr/>
                </p:nvSpPr>
                <p:spPr bwMode="auto">
                  <a:xfrm>
                    <a:off x="4617" y="1010"/>
                    <a:ext cx="83" cy="330"/>
                  </a:xfrm>
                  <a:custGeom>
                    <a:avLst/>
                    <a:gdLst>
                      <a:gd name="T0" fmla="*/ 0 w 83"/>
                      <a:gd name="T1" fmla="*/ 37 h 330"/>
                      <a:gd name="T2" fmla="*/ 0 w 83"/>
                      <a:gd name="T3" fmla="*/ 330 h 330"/>
                      <a:gd name="T4" fmla="*/ 83 w 83"/>
                      <a:gd name="T5" fmla="*/ 281 h 330"/>
                      <a:gd name="T6" fmla="*/ 83 w 83"/>
                      <a:gd name="T7" fmla="*/ 0 h 330"/>
                      <a:gd name="T8" fmla="*/ 0 w 83"/>
                      <a:gd name="T9" fmla="*/ 37 h 330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83"/>
                      <a:gd name="T16" fmla="*/ 0 h 330"/>
                      <a:gd name="T17" fmla="*/ 83 w 83"/>
                      <a:gd name="T18" fmla="*/ 330 h 330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83" h="330">
                        <a:moveTo>
                          <a:pt x="0" y="37"/>
                        </a:moveTo>
                        <a:lnTo>
                          <a:pt x="0" y="330"/>
                        </a:lnTo>
                        <a:lnTo>
                          <a:pt x="83" y="281"/>
                        </a:lnTo>
                        <a:lnTo>
                          <a:pt x="83" y="0"/>
                        </a:lnTo>
                        <a:lnTo>
                          <a:pt x="0" y="37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rgbClr val="99CC00"/>
                      </a:gs>
                      <a:gs pos="100000">
                        <a:srgbClr val="6F9400"/>
                      </a:gs>
                    </a:gsLst>
                    <a:lin ang="5400000" scaled="1"/>
                  </a:gradFill>
                  <a:ln w="4826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12339" name="Freeform 278"/>
                  <p:cNvSpPr>
                    <a:spLocks/>
                  </p:cNvSpPr>
                  <p:nvPr/>
                </p:nvSpPr>
                <p:spPr bwMode="auto">
                  <a:xfrm>
                    <a:off x="4324" y="1010"/>
                    <a:ext cx="377" cy="36"/>
                  </a:xfrm>
                  <a:custGeom>
                    <a:avLst/>
                    <a:gdLst>
                      <a:gd name="T0" fmla="*/ 0 w 377"/>
                      <a:gd name="T1" fmla="*/ 36 h 36"/>
                      <a:gd name="T2" fmla="*/ 293 w 377"/>
                      <a:gd name="T3" fmla="*/ 36 h 36"/>
                      <a:gd name="T4" fmla="*/ 377 w 377"/>
                      <a:gd name="T5" fmla="*/ 0 h 36"/>
                      <a:gd name="T6" fmla="*/ 95 w 377"/>
                      <a:gd name="T7" fmla="*/ 0 h 36"/>
                      <a:gd name="T8" fmla="*/ 0 w 377"/>
                      <a:gd name="T9" fmla="*/ 36 h 36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377"/>
                      <a:gd name="T16" fmla="*/ 0 h 36"/>
                      <a:gd name="T17" fmla="*/ 377 w 377"/>
                      <a:gd name="T18" fmla="*/ 36 h 36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377" h="36">
                        <a:moveTo>
                          <a:pt x="0" y="36"/>
                        </a:moveTo>
                        <a:lnTo>
                          <a:pt x="293" y="36"/>
                        </a:lnTo>
                        <a:lnTo>
                          <a:pt x="377" y="0"/>
                        </a:lnTo>
                        <a:lnTo>
                          <a:pt x="95" y="0"/>
                        </a:lnTo>
                        <a:lnTo>
                          <a:pt x="0" y="36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rgbClr val="99CC00"/>
                      </a:gs>
                      <a:gs pos="100000">
                        <a:srgbClr val="6F9400"/>
                      </a:gs>
                    </a:gsLst>
                    <a:lin ang="5400000" scaled="1"/>
                  </a:gradFill>
                  <a:ln w="4826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</p:grpSp>
            <p:grpSp>
              <p:nvGrpSpPr>
                <p:cNvPr id="12329" name="Group 279"/>
                <p:cNvGrpSpPr>
                  <a:grpSpLocks/>
                </p:cNvGrpSpPr>
                <p:nvPr/>
              </p:nvGrpSpPr>
              <p:grpSpPr bwMode="auto">
                <a:xfrm>
                  <a:off x="4820" y="778"/>
                  <a:ext cx="356" cy="290"/>
                  <a:chOff x="4820" y="778"/>
                  <a:chExt cx="356" cy="290"/>
                </a:xfrm>
              </p:grpSpPr>
              <p:sp>
                <p:nvSpPr>
                  <p:cNvPr id="12334" name="Rectangle 280"/>
                  <p:cNvSpPr>
                    <a:spLocks noChangeArrowheads="1"/>
                  </p:cNvSpPr>
                  <p:nvPr/>
                </p:nvSpPr>
                <p:spPr bwMode="auto">
                  <a:xfrm>
                    <a:off x="4820" y="813"/>
                    <a:ext cx="282" cy="255"/>
                  </a:xfrm>
                  <a:prstGeom prst="rect">
                    <a:avLst/>
                  </a:prstGeom>
                  <a:gradFill rotWithShape="1">
                    <a:gsLst>
                      <a:gs pos="0">
                        <a:srgbClr val="C90000"/>
                      </a:gs>
                      <a:gs pos="100000">
                        <a:srgbClr val="FF0000"/>
                      </a:gs>
                    </a:gsLst>
                    <a:lin ang="0" scaled="1"/>
                  </a:gradFill>
                  <a:ln w="4826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12335" name="Freeform 281"/>
                  <p:cNvSpPr>
                    <a:spLocks/>
                  </p:cNvSpPr>
                  <p:nvPr/>
                </p:nvSpPr>
                <p:spPr bwMode="auto">
                  <a:xfrm>
                    <a:off x="5104" y="779"/>
                    <a:ext cx="69" cy="289"/>
                  </a:xfrm>
                  <a:custGeom>
                    <a:avLst/>
                    <a:gdLst>
                      <a:gd name="T0" fmla="*/ 0 w 84"/>
                      <a:gd name="T1" fmla="*/ 24 h 317"/>
                      <a:gd name="T2" fmla="*/ 0 w 84"/>
                      <a:gd name="T3" fmla="*/ 317 h 317"/>
                      <a:gd name="T4" fmla="*/ 84 w 84"/>
                      <a:gd name="T5" fmla="*/ 279 h 317"/>
                      <a:gd name="T6" fmla="*/ 84 w 84"/>
                      <a:gd name="T7" fmla="*/ 0 h 317"/>
                      <a:gd name="T8" fmla="*/ 0 w 84"/>
                      <a:gd name="T9" fmla="*/ 24 h 317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84"/>
                      <a:gd name="T16" fmla="*/ 0 h 317"/>
                      <a:gd name="T17" fmla="*/ 84 w 84"/>
                      <a:gd name="T18" fmla="*/ 317 h 317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84" h="317">
                        <a:moveTo>
                          <a:pt x="0" y="24"/>
                        </a:moveTo>
                        <a:lnTo>
                          <a:pt x="0" y="317"/>
                        </a:lnTo>
                        <a:lnTo>
                          <a:pt x="84" y="279"/>
                        </a:lnTo>
                        <a:lnTo>
                          <a:pt x="84" y="0"/>
                        </a:lnTo>
                        <a:lnTo>
                          <a:pt x="0" y="24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rgbClr val="C90000"/>
                      </a:gs>
                      <a:gs pos="100000">
                        <a:srgbClr val="FF0000"/>
                      </a:gs>
                    </a:gsLst>
                    <a:lin ang="0" scaled="1"/>
                  </a:gradFill>
                  <a:ln w="4826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12336" name="Freeform 282"/>
                  <p:cNvSpPr>
                    <a:spLocks/>
                  </p:cNvSpPr>
                  <p:nvPr/>
                </p:nvSpPr>
                <p:spPr bwMode="auto">
                  <a:xfrm>
                    <a:off x="4822" y="778"/>
                    <a:ext cx="354" cy="35"/>
                  </a:xfrm>
                  <a:custGeom>
                    <a:avLst/>
                    <a:gdLst>
                      <a:gd name="T0" fmla="*/ 0 w 377"/>
                      <a:gd name="T1" fmla="*/ 24 h 24"/>
                      <a:gd name="T2" fmla="*/ 293 w 377"/>
                      <a:gd name="T3" fmla="*/ 24 h 24"/>
                      <a:gd name="T4" fmla="*/ 377 w 377"/>
                      <a:gd name="T5" fmla="*/ 0 h 24"/>
                      <a:gd name="T6" fmla="*/ 92 w 377"/>
                      <a:gd name="T7" fmla="*/ 0 h 24"/>
                      <a:gd name="T8" fmla="*/ 0 w 377"/>
                      <a:gd name="T9" fmla="*/ 24 h 24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377"/>
                      <a:gd name="T16" fmla="*/ 0 h 24"/>
                      <a:gd name="T17" fmla="*/ 377 w 377"/>
                      <a:gd name="T18" fmla="*/ 24 h 24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377" h="24">
                        <a:moveTo>
                          <a:pt x="0" y="24"/>
                        </a:moveTo>
                        <a:lnTo>
                          <a:pt x="293" y="24"/>
                        </a:lnTo>
                        <a:lnTo>
                          <a:pt x="377" y="0"/>
                        </a:lnTo>
                        <a:lnTo>
                          <a:pt x="92" y="0"/>
                        </a:lnTo>
                        <a:lnTo>
                          <a:pt x="0" y="24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rgbClr val="C90000"/>
                      </a:gs>
                      <a:gs pos="100000">
                        <a:srgbClr val="FF0000"/>
                      </a:gs>
                    </a:gsLst>
                    <a:lin ang="0" scaled="1"/>
                  </a:gradFill>
                  <a:ln w="4826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</p:grpSp>
            <p:grpSp>
              <p:nvGrpSpPr>
                <p:cNvPr id="12330" name="Group 283"/>
                <p:cNvGrpSpPr>
                  <a:grpSpLocks/>
                </p:cNvGrpSpPr>
                <p:nvPr/>
              </p:nvGrpSpPr>
              <p:grpSpPr bwMode="auto">
                <a:xfrm>
                  <a:off x="4655" y="513"/>
                  <a:ext cx="359" cy="297"/>
                  <a:chOff x="4655" y="513"/>
                  <a:chExt cx="359" cy="297"/>
                </a:xfrm>
              </p:grpSpPr>
              <p:sp>
                <p:nvSpPr>
                  <p:cNvPr id="12331" name="Rectangle 284"/>
                  <p:cNvSpPr>
                    <a:spLocks noChangeArrowheads="1"/>
                  </p:cNvSpPr>
                  <p:nvPr/>
                </p:nvSpPr>
                <p:spPr bwMode="auto">
                  <a:xfrm>
                    <a:off x="4655" y="554"/>
                    <a:ext cx="283" cy="256"/>
                  </a:xfrm>
                  <a:prstGeom prst="rect">
                    <a:avLst/>
                  </a:prstGeom>
                  <a:gradFill rotWithShape="1">
                    <a:gsLst>
                      <a:gs pos="0">
                        <a:srgbClr val="6D00B5"/>
                      </a:gs>
                      <a:gs pos="100000">
                        <a:srgbClr val="9600FA"/>
                      </a:gs>
                    </a:gsLst>
                    <a:lin ang="0" scaled="1"/>
                  </a:gradFill>
                  <a:ln w="4826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12332" name="Freeform 285"/>
                  <p:cNvSpPr>
                    <a:spLocks/>
                  </p:cNvSpPr>
                  <p:nvPr/>
                </p:nvSpPr>
                <p:spPr bwMode="auto">
                  <a:xfrm>
                    <a:off x="4937" y="513"/>
                    <a:ext cx="73" cy="294"/>
                  </a:xfrm>
                  <a:custGeom>
                    <a:avLst/>
                    <a:gdLst>
                      <a:gd name="T0" fmla="*/ 0 w 83"/>
                      <a:gd name="T1" fmla="*/ 46 h 338"/>
                      <a:gd name="T2" fmla="*/ 0 w 83"/>
                      <a:gd name="T3" fmla="*/ 338 h 338"/>
                      <a:gd name="T4" fmla="*/ 83 w 83"/>
                      <a:gd name="T5" fmla="*/ 281 h 338"/>
                      <a:gd name="T6" fmla="*/ 83 w 83"/>
                      <a:gd name="T7" fmla="*/ 0 h 338"/>
                      <a:gd name="T8" fmla="*/ 0 w 83"/>
                      <a:gd name="T9" fmla="*/ 46 h 338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83"/>
                      <a:gd name="T16" fmla="*/ 0 h 338"/>
                      <a:gd name="T17" fmla="*/ 83 w 83"/>
                      <a:gd name="T18" fmla="*/ 338 h 338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83" h="338">
                        <a:moveTo>
                          <a:pt x="0" y="46"/>
                        </a:moveTo>
                        <a:lnTo>
                          <a:pt x="0" y="338"/>
                        </a:lnTo>
                        <a:lnTo>
                          <a:pt x="83" y="281"/>
                        </a:lnTo>
                        <a:lnTo>
                          <a:pt x="83" y="0"/>
                        </a:lnTo>
                        <a:lnTo>
                          <a:pt x="0" y="46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rgbClr val="6D00B5"/>
                      </a:gs>
                      <a:gs pos="100000">
                        <a:srgbClr val="9600FA"/>
                      </a:gs>
                    </a:gsLst>
                    <a:lin ang="0" scaled="1"/>
                  </a:gradFill>
                  <a:ln w="4826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12333" name="Freeform 286"/>
                  <p:cNvSpPr>
                    <a:spLocks/>
                  </p:cNvSpPr>
                  <p:nvPr/>
                </p:nvSpPr>
                <p:spPr bwMode="auto">
                  <a:xfrm>
                    <a:off x="4655" y="513"/>
                    <a:ext cx="359" cy="41"/>
                  </a:xfrm>
                  <a:custGeom>
                    <a:avLst/>
                    <a:gdLst>
                      <a:gd name="T0" fmla="*/ 0 w 377"/>
                      <a:gd name="T1" fmla="*/ 47 h 47"/>
                      <a:gd name="T2" fmla="*/ 293 w 377"/>
                      <a:gd name="T3" fmla="*/ 47 h 47"/>
                      <a:gd name="T4" fmla="*/ 377 w 377"/>
                      <a:gd name="T5" fmla="*/ 0 h 47"/>
                      <a:gd name="T6" fmla="*/ 95 w 377"/>
                      <a:gd name="T7" fmla="*/ 0 h 47"/>
                      <a:gd name="T8" fmla="*/ 0 w 377"/>
                      <a:gd name="T9" fmla="*/ 47 h 47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377"/>
                      <a:gd name="T16" fmla="*/ 0 h 47"/>
                      <a:gd name="T17" fmla="*/ 377 w 377"/>
                      <a:gd name="T18" fmla="*/ 47 h 47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377" h="47">
                        <a:moveTo>
                          <a:pt x="0" y="47"/>
                        </a:moveTo>
                        <a:lnTo>
                          <a:pt x="293" y="47"/>
                        </a:lnTo>
                        <a:lnTo>
                          <a:pt x="377" y="0"/>
                        </a:lnTo>
                        <a:lnTo>
                          <a:pt x="95" y="0"/>
                        </a:lnTo>
                        <a:lnTo>
                          <a:pt x="0" y="47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rgbClr val="6D00B5"/>
                      </a:gs>
                      <a:gs pos="100000">
                        <a:srgbClr val="9600FA"/>
                      </a:gs>
                    </a:gsLst>
                    <a:lin ang="0" scaled="1"/>
                  </a:gradFill>
                  <a:ln w="4826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</p:grpSp>
          </p:grpSp>
          <p:grpSp>
            <p:nvGrpSpPr>
              <p:cNvPr id="12301" name="Group 287"/>
              <p:cNvGrpSpPr>
                <a:grpSpLocks/>
              </p:cNvGrpSpPr>
              <p:nvPr/>
            </p:nvGrpSpPr>
            <p:grpSpPr bwMode="auto">
              <a:xfrm>
                <a:off x="4337" y="1029"/>
                <a:ext cx="363" cy="297"/>
                <a:chOff x="3655" y="1024"/>
                <a:chExt cx="377" cy="341"/>
              </a:xfrm>
            </p:grpSpPr>
            <p:sp>
              <p:nvSpPr>
                <p:cNvPr id="12322" name="Rectangle 288"/>
                <p:cNvSpPr>
                  <a:spLocks noChangeArrowheads="1"/>
                </p:cNvSpPr>
                <p:nvPr/>
              </p:nvSpPr>
              <p:spPr bwMode="auto">
                <a:xfrm>
                  <a:off x="3655" y="1072"/>
                  <a:ext cx="293" cy="293"/>
                </a:xfrm>
                <a:prstGeom prst="rect">
                  <a:avLst/>
                </a:prstGeom>
                <a:gradFill rotWithShape="1">
                  <a:gsLst>
                    <a:gs pos="0">
                      <a:srgbClr val="B9B900"/>
                    </a:gs>
                    <a:gs pos="100000">
                      <a:srgbClr val="FFFF00"/>
                    </a:gs>
                  </a:gsLst>
                  <a:lin ang="0" scaled="1"/>
                </a:gradFill>
                <a:ln w="4826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2323" name="Freeform 289"/>
                <p:cNvSpPr>
                  <a:spLocks/>
                </p:cNvSpPr>
                <p:nvPr/>
              </p:nvSpPr>
              <p:spPr bwMode="auto">
                <a:xfrm>
                  <a:off x="3948" y="1026"/>
                  <a:ext cx="83" cy="338"/>
                </a:xfrm>
                <a:custGeom>
                  <a:avLst/>
                  <a:gdLst>
                    <a:gd name="T0" fmla="*/ 0 w 83"/>
                    <a:gd name="T1" fmla="*/ 46 h 338"/>
                    <a:gd name="T2" fmla="*/ 0 w 83"/>
                    <a:gd name="T3" fmla="*/ 338 h 338"/>
                    <a:gd name="T4" fmla="*/ 83 w 83"/>
                    <a:gd name="T5" fmla="*/ 281 h 338"/>
                    <a:gd name="T6" fmla="*/ 83 w 83"/>
                    <a:gd name="T7" fmla="*/ 0 h 338"/>
                    <a:gd name="T8" fmla="*/ 0 w 83"/>
                    <a:gd name="T9" fmla="*/ 46 h 33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83"/>
                    <a:gd name="T16" fmla="*/ 0 h 338"/>
                    <a:gd name="T17" fmla="*/ 83 w 83"/>
                    <a:gd name="T18" fmla="*/ 338 h 338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83" h="338">
                      <a:moveTo>
                        <a:pt x="0" y="46"/>
                      </a:moveTo>
                      <a:lnTo>
                        <a:pt x="0" y="338"/>
                      </a:lnTo>
                      <a:lnTo>
                        <a:pt x="83" y="281"/>
                      </a:lnTo>
                      <a:lnTo>
                        <a:pt x="83" y="0"/>
                      </a:lnTo>
                      <a:lnTo>
                        <a:pt x="0" y="46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B9B900"/>
                    </a:gs>
                    <a:gs pos="100000">
                      <a:srgbClr val="FFFF00"/>
                    </a:gs>
                  </a:gsLst>
                  <a:lin ang="0" scaled="1"/>
                </a:gradFill>
                <a:ln w="4826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2324" name="Freeform 290"/>
                <p:cNvSpPr>
                  <a:spLocks/>
                </p:cNvSpPr>
                <p:nvPr/>
              </p:nvSpPr>
              <p:spPr bwMode="auto">
                <a:xfrm>
                  <a:off x="3655" y="1024"/>
                  <a:ext cx="377" cy="47"/>
                </a:xfrm>
                <a:custGeom>
                  <a:avLst/>
                  <a:gdLst>
                    <a:gd name="T0" fmla="*/ 0 w 377"/>
                    <a:gd name="T1" fmla="*/ 47 h 47"/>
                    <a:gd name="T2" fmla="*/ 293 w 377"/>
                    <a:gd name="T3" fmla="*/ 47 h 47"/>
                    <a:gd name="T4" fmla="*/ 377 w 377"/>
                    <a:gd name="T5" fmla="*/ 0 h 47"/>
                    <a:gd name="T6" fmla="*/ 95 w 377"/>
                    <a:gd name="T7" fmla="*/ 0 h 47"/>
                    <a:gd name="T8" fmla="*/ 0 w 377"/>
                    <a:gd name="T9" fmla="*/ 47 h 4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377"/>
                    <a:gd name="T16" fmla="*/ 0 h 47"/>
                    <a:gd name="T17" fmla="*/ 377 w 377"/>
                    <a:gd name="T18" fmla="*/ 47 h 47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377" h="47">
                      <a:moveTo>
                        <a:pt x="0" y="47"/>
                      </a:moveTo>
                      <a:lnTo>
                        <a:pt x="293" y="47"/>
                      </a:lnTo>
                      <a:lnTo>
                        <a:pt x="377" y="0"/>
                      </a:lnTo>
                      <a:lnTo>
                        <a:pt x="95" y="0"/>
                      </a:lnTo>
                      <a:lnTo>
                        <a:pt x="0" y="47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B9B900"/>
                    </a:gs>
                    <a:gs pos="100000">
                      <a:srgbClr val="FFFF00"/>
                    </a:gs>
                  </a:gsLst>
                  <a:lin ang="0" scaled="1"/>
                </a:gradFill>
                <a:ln w="4826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  <p:grpSp>
            <p:nvGrpSpPr>
              <p:cNvPr id="12302" name="Group 291"/>
              <p:cNvGrpSpPr>
                <a:grpSpLocks/>
              </p:cNvGrpSpPr>
              <p:nvPr/>
            </p:nvGrpSpPr>
            <p:grpSpPr bwMode="auto">
              <a:xfrm>
                <a:off x="4657" y="1031"/>
                <a:ext cx="364" cy="296"/>
                <a:chOff x="3993" y="1010"/>
                <a:chExt cx="378" cy="340"/>
              </a:xfrm>
            </p:grpSpPr>
            <p:sp>
              <p:nvSpPr>
                <p:cNvPr id="31012" name="Rectangle 292"/>
                <p:cNvSpPr>
                  <a:spLocks noChangeArrowheads="1"/>
                </p:cNvSpPr>
                <p:nvPr/>
              </p:nvSpPr>
              <p:spPr bwMode="auto">
                <a:xfrm>
                  <a:off x="3993" y="1057"/>
                  <a:ext cx="294" cy="293"/>
                </a:xfrm>
                <a:prstGeom prst="rect">
                  <a:avLst/>
                </a:prstGeom>
                <a:solidFill>
                  <a:schemeClr val="tx1">
                    <a:lumMod val="25000"/>
                    <a:lumOff val="75000"/>
                  </a:schemeClr>
                </a:solidFill>
                <a:ln w="4826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latin typeface="+mj-lt"/>
                  </a:endParaRPr>
                </a:p>
              </p:txBody>
            </p:sp>
            <p:sp>
              <p:nvSpPr>
                <p:cNvPr id="31013" name="Freeform 293"/>
                <p:cNvSpPr>
                  <a:spLocks/>
                </p:cNvSpPr>
                <p:nvPr/>
              </p:nvSpPr>
              <p:spPr bwMode="auto">
                <a:xfrm>
                  <a:off x="4286" y="1011"/>
                  <a:ext cx="83" cy="339"/>
                </a:xfrm>
                <a:custGeom>
                  <a:avLst/>
                  <a:gdLst/>
                  <a:ahLst/>
                  <a:cxnLst>
                    <a:cxn ang="0">
                      <a:pos x="0" y="46"/>
                    </a:cxn>
                    <a:cxn ang="0">
                      <a:pos x="0" y="339"/>
                    </a:cxn>
                    <a:cxn ang="0">
                      <a:pos x="83" y="281"/>
                    </a:cxn>
                    <a:cxn ang="0">
                      <a:pos x="83" y="0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83" h="339">
                      <a:moveTo>
                        <a:pt x="0" y="46"/>
                      </a:moveTo>
                      <a:lnTo>
                        <a:pt x="0" y="339"/>
                      </a:lnTo>
                      <a:lnTo>
                        <a:pt x="83" y="281"/>
                      </a:lnTo>
                      <a:lnTo>
                        <a:pt x="83" y="0"/>
                      </a:lnTo>
                      <a:lnTo>
                        <a:pt x="0" y="46"/>
                      </a:lnTo>
                      <a:close/>
                    </a:path>
                  </a:pathLst>
                </a:custGeom>
                <a:solidFill>
                  <a:schemeClr val="tx1">
                    <a:lumMod val="25000"/>
                    <a:lumOff val="75000"/>
                  </a:schemeClr>
                </a:solidFill>
                <a:ln w="4826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latin typeface="+mj-lt"/>
                  </a:endParaRPr>
                </a:p>
              </p:txBody>
            </p:sp>
            <p:sp>
              <p:nvSpPr>
                <p:cNvPr id="31014" name="Freeform 294"/>
                <p:cNvSpPr>
                  <a:spLocks/>
                </p:cNvSpPr>
                <p:nvPr/>
              </p:nvSpPr>
              <p:spPr bwMode="auto">
                <a:xfrm>
                  <a:off x="3993" y="1010"/>
                  <a:ext cx="378" cy="47"/>
                </a:xfrm>
                <a:custGeom>
                  <a:avLst/>
                  <a:gdLst/>
                  <a:ahLst/>
                  <a:cxnLst>
                    <a:cxn ang="0">
                      <a:pos x="0" y="47"/>
                    </a:cxn>
                    <a:cxn ang="0">
                      <a:pos x="294" y="47"/>
                    </a:cxn>
                    <a:cxn ang="0">
                      <a:pos x="378" y="0"/>
                    </a:cxn>
                    <a:cxn ang="0">
                      <a:pos x="95" y="0"/>
                    </a:cxn>
                    <a:cxn ang="0">
                      <a:pos x="0" y="47"/>
                    </a:cxn>
                  </a:cxnLst>
                  <a:rect l="0" t="0" r="r" b="b"/>
                  <a:pathLst>
                    <a:path w="378" h="47">
                      <a:moveTo>
                        <a:pt x="0" y="47"/>
                      </a:moveTo>
                      <a:lnTo>
                        <a:pt x="294" y="47"/>
                      </a:lnTo>
                      <a:lnTo>
                        <a:pt x="378" y="0"/>
                      </a:lnTo>
                      <a:lnTo>
                        <a:pt x="95" y="0"/>
                      </a:lnTo>
                      <a:lnTo>
                        <a:pt x="0" y="47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chemeClr val="tx2">
                        <a:gamma/>
                        <a:shade val="72549"/>
                        <a:invGamma/>
                      </a:schemeClr>
                    </a:gs>
                    <a:gs pos="100000">
                      <a:schemeClr val="tx2"/>
                    </a:gs>
                  </a:gsLst>
                  <a:lin ang="0" scaled="1"/>
                </a:gradFill>
                <a:ln w="4826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latin typeface="+mj-lt"/>
                  </a:endParaRPr>
                </a:p>
              </p:txBody>
            </p:sp>
          </p:grpSp>
          <p:grpSp>
            <p:nvGrpSpPr>
              <p:cNvPr id="12303" name="Group 295"/>
              <p:cNvGrpSpPr>
                <a:grpSpLocks/>
              </p:cNvGrpSpPr>
              <p:nvPr/>
            </p:nvGrpSpPr>
            <p:grpSpPr bwMode="auto">
              <a:xfrm>
                <a:off x="4502" y="781"/>
                <a:ext cx="365" cy="287"/>
                <a:chOff x="3725" y="723"/>
                <a:chExt cx="378" cy="330"/>
              </a:xfrm>
            </p:grpSpPr>
            <p:sp>
              <p:nvSpPr>
                <p:cNvPr id="12316" name="Rectangle 296"/>
                <p:cNvSpPr>
                  <a:spLocks noChangeArrowheads="1"/>
                </p:cNvSpPr>
                <p:nvPr/>
              </p:nvSpPr>
              <p:spPr bwMode="auto">
                <a:xfrm>
                  <a:off x="3726" y="760"/>
                  <a:ext cx="293" cy="293"/>
                </a:xfrm>
                <a:prstGeom prst="rect">
                  <a:avLst/>
                </a:prstGeom>
                <a:gradFill rotWithShape="1">
                  <a:gsLst>
                    <a:gs pos="0">
                      <a:srgbClr val="B96F00"/>
                    </a:gs>
                    <a:gs pos="100000">
                      <a:srgbClr val="FF9900"/>
                    </a:gs>
                  </a:gsLst>
                  <a:lin ang="0" scaled="1"/>
                </a:gradFill>
                <a:ln w="4826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2317" name="Freeform 297"/>
                <p:cNvSpPr>
                  <a:spLocks/>
                </p:cNvSpPr>
                <p:nvPr/>
              </p:nvSpPr>
              <p:spPr bwMode="auto">
                <a:xfrm>
                  <a:off x="4019" y="723"/>
                  <a:ext cx="83" cy="330"/>
                </a:xfrm>
                <a:custGeom>
                  <a:avLst/>
                  <a:gdLst>
                    <a:gd name="T0" fmla="*/ 0 w 83"/>
                    <a:gd name="T1" fmla="*/ 37 h 330"/>
                    <a:gd name="T2" fmla="*/ 0 w 83"/>
                    <a:gd name="T3" fmla="*/ 330 h 330"/>
                    <a:gd name="T4" fmla="*/ 83 w 83"/>
                    <a:gd name="T5" fmla="*/ 281 h 330"/>
                    <a:gd name="T6" fmla="*/ 83 w 83"/>
                    <a:gd name="T7" fmla="*/ 0 h 330"/>
                    <a:gd name="T8" fmla="*/ 0 w 83"/>
                    <a:gd name="T9" fmla="*/ 37 h 33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83"/>
                    <a:gd name="T16" fmla="*/ 0 h 330"/>
                    <a:gd name="T17" fmla="*/ 83 w 83"/>
                    <a:gd name="T18" fmla="*/ 330 h 33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83" h="330">
                      <a:moveTo>
                        <a:pt x="0" y="37"/>
                      </a:moveTo>
                      <a:lnTo>
                        <a:pt x="0" y="330"/>
                      </a:lnTo>
                      <a:lnTo>
                        <a:pt x="83" y="281"/>
                      </a:lnTo>
                      <a:lnTo>
                        <a:pt x="83" y="0"/>
                      </a:lnTo>
                      <a:lnTo>
                        <a:pt x="0" y="37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B96F00"/>
                    </a:gs>
                    <a:gs pos="100000">
                      <a:srgbClr val="FF9900"/>
                    </a:gs>
                  </a:gsLst>
                  <a:lin ang="0" scaled="1"/>
                </a:gradFill>
                <a:ln w="4826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2318" name="Freeform 298"/>
                <p:cNvSpPr>
                  <a:spLocks/>
                </p:cNvSpPr>
                <p:nvPr/>
              </p:nvSpPr>
              <p:spPr bwMode="auto">
                <a:xfrm>
                  <a:off x="3725" y="723"/>
                  <a:ext cx="378" cy="37"/>
                </a:xfrm>
                <a:custGeom>
                  <a:avLst/>
                  <a:gdLst>
                    <a:gd name="T0" fmla="*/ 0 w 378"/>
                    <a:gd name="T1" fmla="*/ 37 h 37"/>
                    <a:gd name="T2" fmla="*/ 294 w 378"/>
                    <a:gd name="T3" fmla="*/ 37 h 37"/>
                    <a:gd name="T4" fmla="*/ 378 w 378"/>
                    <a:gd name="T5" fmla="*/ 0 h 37"/>
                    <a:gd name="T6" fmla="*/ 95 w 378"/>
                    <a:gd name="T7" fmla="*/ 0 h 37"/>
                    <a:gd name="T8" fmla="*/ 0 w 378"/>
                    <a:gd name="T9" fmla="*/ 37 h 3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378"/>
                    <a:gd name="T16" fmla="*/ 0 h 37"/>
                    <a:gd name="T17" fmla="*/ 378 w 378"/>
                    <a:gd name="T18" fmla="*/ 37 h 37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378" h="37">
                      <a:moveTo>
                        <a:pt x="0" y="37"/>
                      </a:moveTo>
                      <a:lnTo>
                        <a:pt x="294" y="37"/>
                      </a:lnTo>
                      <a:lnTo>
                        <a:pt x="378" y="0"/>
                      </a:lnTo>
                      <a:lnTo>
                        <a:pt x="95" y="0"/>
                      </a:lnTo>
                      <a:lnTo>
                        <a:pt x="0" y="37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B96F00"/>
                    </a:gs>
                    <a:gs pos="100000">
                      <a:srgbClr val="FF9900"/>
                    </a:gs>
                  </a:gsLst>
                  <a:lin ang="0" scaled="1"/>
                </a:gradFill>
                <a:ln w="4826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  <p:grpSp>
            <p:nvGrpSpPr>
              <p:cNvPr id="12304" name="Group 299"/>
              <p:cNvGrpSpPr>
                <a:grpSpLocks/>
              </p:cNvGrpSpPr>
              <p:nvPr/>
            </p:nvGrpSpPr>
            <p:grpSpPr bwMode="auto">
              <a:xfrm>
                <a:off x="4980" y="1039"/>
                <a:ext cx="363" cy="287"/>
                <a:chOff x="4324" y="1010"/>
                <a:chExt cx="377" cy="330"/>
              </a:xfrm>
            </p:grpSpPr>
            <p:sp>
              <p:nvSpPr>
                <p:cNvPr id="12313" name="Rectangle 300"/>
                <p:cNvSpPr>
                  <a:spLocks noChangeArrowheads="1"/>
                </p:cNvSpPr>
                <p:nvPr/>
              </p:nvSpPr>
              <p:spPr bwMode="auto">
                <a:xfrm>
                  <a:off x="4324" y="1047"/>
                  <a:ext cx="293" cy="293"/>
                </a:xfrm>
                <a:prstGeom prst="rect">
                  <a:avLst/>
                </a:prstGeom>
                <a:gradFill rotWithShape="1">
                  <a:gsLst>
                    <a:gs pos="0">
                      <a:srgbClr val="99CC00"/>
                    </a:gs>
                    <a:gs pos="100000">
                      <a:srgbClr val="6F9400"/>
                    </a:gs>
                  </a:gsLst>
                  <a:lin ang="5400000" scaled="1"/>
                </a:gradFill>
                <a:ln w="4826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2314" name="Freeform 301"/>
                <p:cNvSpPr>
                  <a:spLocks/>
                </p:cNvSpPr>
                <p:nvPr/>
              </p:nvSpPr>
              <p:spPr bwMode="auto">
                <a:xfrm>
                  <a:off x="4617" y="1010"/>
                  <a:ext cx="83" cy="330"/>
                </a:xfrm>
                <a:custGeom>
                  <a:avLst/>
                  <a:gdLst>
                    <a:gd name="T0" fmla="*/ 0 w 83"/>
                    <a:gd name="T1" fmla="*/ 37 h 330"/>
                    <a:gd name="T2" fmla="*/ 0 w 83"/>
                    <a:gd name="T3" fmla="*/ 330 h 330"/>
                    <a:gd name="T4" fmla="*/ 83 w 83"/>
                    <a:gd name="T5" fmla="*/ 281 h 330"/>
                    <a:gd name="T6" fmla="*/ 83 w 83"/>
                    <a:gd name="T7" fmla="*/ 0 h 330"/>
                    <a:gd name="T8" fmla="*/ 0 w 83"/>
                    <a:gd name="T9" fmla="*/ 37 h 33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83"/>
                    <a:gd name="T16" fmla="*/ 0 h 330"/>
                    <a:gd name="T17" fmla="*/ 83 w 83"/>
                    <a:gd name="T18" fmla="*/ 330 h 33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83" h="330">
                      <a:moveTo>
                        <a:pt x="0" y="37"/>
                      </a:moveTo>
                      <a:lnTo>
                        <a:pt x="0" y="330"/>
                      </a:lnTo>
                      <a:lnTo>
                        <a:pt x="83" y="281"/>
                      </a:lnTo>
                      <a:lnTo>
                        <a:pt x="83" y="0"/>
                      </a:lnTo>
                      <a:lnTo>
                        <a:pt x="0" y="37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99CC00"/>
                    </a:gs>
                    <a:gs pos="100000">
                      <a:srgbClr val="6F9400"/>
                    </a:gs>
                  </a:gsLst>
                  <a:lin ang="5400000" scaled="1"/>
                </a:gradFill>
                <a:ln w="4826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2315" name="Freeform 302"/>
                <p:cNvSpPr>
                  <a:spLocks/>
                </p:cNvSpPr>
                <p:nvPr/>
              </p:nvSpPr>
              <p:spPr bwMode="auto">
                <a:xfrm>
                  <a:off x="4324" y="1010"/>
                  <a:ext cx="377" cy="36"/>
                </a:xfrm>
                <a:custGeom>
                  <a:avLst/>
                  <a:gdLst>
                    <a:gd name="T0" fmla="*/ 0 w 377"/>
                    <a:gd name="T1" fmla="*/ 36 h 36"/>
                    <a:gd name="T2" fmla="*/ 293 w 377"/>
                    <a:gd name="T3" fmla="*/ 36 h 36"/>
                    <a:gd name="T4" fmla="*/ 377 w 377"/>
                    <a:gd name="T5" fmla="*/ 0 h 36"/>
                    <a:gd name="T6" fmla="*/ 95 w 377"/>
                    <a:gd name="T7" fmla="*/ 0 h 36"/>
                    <a:gd name="T8" fmla="*/ 0 w 377"/>
                    <a:gd name="T9" fmla="*/ 36 h 3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377"/>
                    <a:gd name="T16" fmla="*/ 0 h 36"/>
                    <a:gd name="T17" fmla="*/ 377 w 377"/>
                    <a:gd name="T18" fmla="*/ 36 h 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377" h="36">
                      <a:moveTo>
                        <a:pt x="0" y="36"/>
                      </a:moveTo>
                      <a:lnTo>
                        <a:pt x="293" y="36"/>
                      </a:lnTo>
                      <a:lnTo>
                        <a:pt x="377" y="0"/>
                      </a:lnTo>
                      <a:lnTo>
                        <a:pt x="95" y="0"/>
                      </a:lnTo>
                      <a:lnTo>
                        <a:pt x="0" y="36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99CC00"/>
                    </a:gs>
                    <a:gs pos="100000">
                      <a:srgbClr val="6F9400"/>
                    </a:gs>
                  </a:gsLst>
                  <a:lin ang="5400000" scaled="1"/>
                </a:gradFill>
                <a:ln w="4826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  <p:grpSp>
            <p:nvGrpSpPr>
              <p:cNvPr id="12305" name="Group 303"/>
              <p:cNvGrpSpPr>
                <a:grpSpLocks/>
              </p:cNvGrpSpPr>
              <p:nvPr/>
            </p:nvGrpSpPr>
            <p:grpSpPr bwMode="auto">
              <a:xfrm>
                <a:off x="4820" y="778"/>
                <a:ext cx="356" cy="290"/>
                <a:chOff x="4820" y="778"/>
                <a:chExt cx="356" cy="290"/>
              </a:xfrm>
            </p:grpSpPr>
            <p:sp>
              <p:nvSpPr>
                <p:cNvPr id="12310" name="Rectangle 304"/>
                <p:cNvSpPr>
                  <a:spLocks noChangeArrowheads="1"/>
                </p:cNvSpPr>
                <p:nvPr/>
              </p:nvSpPr>
              <p:spPr bwMode="auto">
                <a:xfrm>
                  <a:off x="4820" y="813"/>
                  <a:ext cx="282" cy="255"/>
                </a:xfrm>
                <a:prstGeom prst="rect">
                  <a:avLst/>
                </a:prstGeom>
                <a:gradFill rotWithShape="1">
                  <a:gsLst>
                    <a:gs pos="0">
                      <a:srgbClr val="C90000"/>
                    </a:gs>
                    <a:gs pos="100000">
                      <a:srgbClr val="FF0000"/>
                    </a:gs>
                  </a:gsLst>
                  <a:lin ang="0" scaled="1"/>
                </a:gradFill>
                <a:ln w="4826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2311" name="Freeform 305"/>
                <p:cNvSpPr>
                  <a:spLocks/>
                </p:cNvSpPr>
                <p:nvPr/>
              </p:nvSpPr>
              <p:spPr bwMode="auto">
                <a:xfrm>
                  <a:off x="5104" y="779"/>
                  <a:ext cx="69" cy="289"/>
                </a:xfrm>
                <a:custGeom>
                  <a:avLst/>
                  <a:gdLst>
                    <a:gd name="T0" fmla="*/ 0 w 84"/>
                    <a:gd name="T1" fmla="*/ 24 h 317"/>
                    <a:gd name="T2" fmla="*/ 0 w 84"/>
                    <a:gd name="T3" fmla="*/ 317 h 317"/>
                    <a:gd name="T4" fmla="*/ 84 w 84"/>
                    <a:gd name="T5" fmla="*/ 279 h 317"/>
                    <a:gd name="T6" fmla="*/ 84 w 84"/>
                    <a:gd name="T7" fmla="*/ 0 h 317"/>
                    <a:gd name="T8" fmla="*/ 0 w 84"/>
                    <a:gd name="T9" fmla="*/ 24 h 31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84"/>
                    <a:gd name="T16" fmla="*/ 0 h 317"/>
                    <a:gd name="T17" fmla="*/ 84 w 84"/>
                    <a:gd name="T18" fmla="*/ 317 h 317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84" h="317">
                      <a:moveTo>
                        <a:pt x="0" y="24"/>
                      </a:moveTo>
                      <a:lnTo>
                        <a:pt x="0" y="317"/>
                      </a:lnTo>
                      <a:lnTo>
                        <a:pt x="84" y="279"/>
                      </a:lnTo>
                      <a:lnTo>
                        <a:pt x="84" y="0"/>
                      </a:lnTo>
                      <a:lnTo>
                        <a:pt x="0" y="24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C90000"/>
                    </a:gs>
                    <a:gs pos="100000">
                      <a:srgbClr val="FF0000"/>
                    </a:gs>
                  </a:gsLst>
                  <a:lin ang="0" scaled="1"/>
                </a:gradFill>
                <a:ln w="4826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2312" name="Freeform 306"/>
                <p:cNvSpPr>
                  <a:spLocks/>
                </p:cNvSpPr>
                <p:nvPr/>
              </p:nvSpPr>
              <p:spPr bwMode="auto">
                <a:xfrm>
                  <a:off x="4822" y="778"/>
                  <a:ext cx="354" cy="35"/>
                </a:xfrm>
                <a:custGeom>
                  <a:avLst/>
                  <a:gdLst>
                    <a:gd name="T0" fmla="*/ 0 w 377"/>
                    <a:gd name="T1" fmla="*/ 24 h 24"/>
                    <a:gd name="T2" fmla="*/ 293 w 377"/>
                    <a:gd name="T3" fmla="*/ 24 h 24"/>
                    <a:gd name="T4" fmla="*/ 377 w 377"/>
                    <a:gd name="T5" fmla="*/ 0 h 24"/>
                    <a:gd name="T6" fmla="*/ 92 w 377"/>
                    <a:gd name="T7" fmla="*/ 0 h 24"/>
                    <a:gd name="T8" fmla="*/ 0 w 377"/>
                    <a:gd name="T9" fmla="*/ 24 h 24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377"/>
                    <a:gd name="T16" fmla="*/ 0 h 24"/>
                    <a:gd name="T17" fmla="*/ 377 w 377"/>
                    <a:gd name="T18" fmla="*/ 24 h 24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377" h="24">
                      <a:moveTo>
                        <a:pt x="0" y="24"/>
                      </a:moveTo>
                      <a:lnTo>
                        <a:pt x="293" y="24"/>
                      </a:lnTo>
                      <a:lnTo>
                        <a:pt x="377" y="0"/>
                      </a:lnTo>
                      <a:lnTo>
                        <a:pt x="92" y="0"/>
                      </a:lnTo>
                      <a:lnTo>
                        <a:pt x="0" y="24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C90000"/>
                    </a:gs>
                    <a:gs pos="100000">
                      <a:srgbClr val="FF0000"/>
                    </a:gs>
                  </a:gsLst>
                  <a:lin ang="0" scaled="1"/>
                </a:gradFill>
                <a:ln w="4826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  <p:grpSp>
            <p:nvGrpSpPr>
              <p:cNvPr id="12306" name="Group 307"/>
              <p:cNvGrpSpPr>
                <a:grpSpLocks/>
              </p:cNvGrpSpPr>
              <p:nvPr/>
            </p:nvGrpSpPr>
            <p:grpSpPr bwMode="auto">
              <a:xfrm>
                <a:off x="4655" y="513"/>
                <a:ext cx="359" cy="297"/>
                <a:chOff x="4655" y="513"/>
                <a:chExt cx="359" cy="297"/>
              </a:xfrm>
            </p:grpSpPr>
            <p:sp>
              <p:nvSpPr>
                <p:cNvPr id="12307" name="Rectangle 308"/>
                <p:cNvSpPr>
                  <a:spLocks noChangeArrowheads="1"/>
                </p:cNvSpPr>
                <p:nvPr/>
              </p:nvSpPr>
              <p:spPr bwMode="auto">
                <a:xfrm>
                  <a:off x="4655" y="554"/>
                  <a:ext cx="283" cy="256"/>
                </a:xfrm>
                <a:prstGeom prst="rect">
                  <a:avLst/>
                </a:prstGeom>
                <a:gradFill rotWithShape="1">
                  <a:gsLst>
                    <a:gs pos="0">
                      <a:srgbClr val="6D00B5"/>
                    </a:gs>
                    <a:gs pos="100000">
                      <a:srgbClr val="9600FA"/>
                    </a:gs>
                  </a:gsLst>
                  <a:lin ang="0" scaled="1"/>
                </a:gradFill>
                <a:ln w="4826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2308" name="Freeform 309"/>
                <p:cNvSpPr>
                  <a:spLocks/>
                </p:cNvSpPr>
                <p:nvPr/>
              </p:nvSpPr>
              <p:spPr bwMode="auto">
                <a:xfrm>
                  <a:off x="4937" y="513"/>
                  <a:ext cx="73" cy="294"/>
                </a:xfrm>
                <a:custGeom>
                  <a:avLst/>
                  <a:gdLst>
                    <a:gd name="T0" fmla="*/ 0 w 83"/>
                    <a:gd name="T1" fmla="*/ 46 h 338"/>
                    <a:gd name="T2" fmla="*/ 0 w 83"/>
                    <a:gd name="T3" fmla="*/ 338 h 338"/>
                    <a:gd name="T4" fmla="*/ 83 w 83"/>
                    <a:gd name="T5" fmla="*/ 281 h 338"/>
                    <a:gd name="T6" fmla="*/ 83 w 83"/>
                    <a:gd name="T7" fmla="*/ 0 h 338"/>
                    <a:gd name="T8" fmla="*/ 0 w 83"/>
                    <a:gd name="T9" fmla="*/ 46 h 33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83"/>
                    <a:gd name="T16" fmla="*/ 0 h 338"/>
                    <a:gd name="T17" fmla="*/ 83 w 83"/>
                    <a:gd name="T18" fmla="*/ 338 h 338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83" h="338">
                      <a:moveTo>
                        <a:pt x="0" y="46"/>
                      </a:moveTo>
                      <a:lnTo>
                        <a:pt x="0" y="338"/>
                      </a:lnTo>
                      <a:lnTo>
                        <a:pt x="83" y="281"/>
                      </a:lnTo>
                      <a:lnTo>
                        <a:pt x="83" y="0"/>
                      </a:lnTo>
                      <a:lnTo>
                        <a:pt x="0" y="46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6D00B5"/>
                    </a:gs>
                    <a:gs pos="100000">
                      <a:srgbClr val="9600FA"/>
                    </a:gs>
                  </a:gsLst>
                  <a:lin ang="0" scaled="1"/>
                </a:gradFill>
                <a:ln w="4826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2309" name="Freeform 310"/>
                <p:cNvSpPr>
                  <a:spLocks/>
                </p:cNvSpPr>
                <p:nvPr/>
              </p:nvSpPr>
              <p:spPr bwMode="auto">
                <a:xfrm>
                  <a:off x="4655" y="513"/>
                  <a:ext cx="359" cy="41"/>
                </a:xfrm>
                <a:custGeom>
                  <a:avLst/>
                  <a:gdLst>
                    <a:gd name="T0" fmla="*/ 0 w 377"/>
                    <a:gd name="T1" fmla="*/ 47 h 47"/>
                    <a:gd name="T2" fmla="*/ 293 w 377"/>
                    <a:gd name="T3" fmla="*/ 47 h 47"/>
                    <a:gd name="T4" fmla="*/ 377 w 377"/>
                    <a:gd name="T5" fmla="*/ 0 h 47"/>
                    <a:gd name="T6" fmla="*/ 95 w 377"/>
                    <a:gd name="T7" fmla="*/ 0 h 47"/>
                    <a:gd name="T8" fmla="*/ 0 w 377"/>
                    <a:gd name="T9" fmla="*/ 47 h 4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377"/>
                    <a:gd name="T16" fmla="*/ 0 h 47"/>
                    <a:gd name="T17" fmla="*/ 377 w 377"/>
                    <a:gd name="T18" fmla="*/ 47 h 47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377" h="47">
                      <a:moveTo>
                        <a:pt x="0" y="47"/>
                      </a:moveTo>
                      <a:lnTo>
                        <a:pt x="293" y="47"/>
                      </a:lnTo>
                      <a:lnTo>
                        <a:pt x="377" y="0"/>
                      </a:lnTo>
                      <a:lnTo>
                        <a:pt x="95" y="0"/>
                      </a:lnTo>
                      <a:lnTo>
                        <a:pt x="0" y="47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6D00B5"/>
                    </a:gs>
                    <a:gs pos="100000">
                      <a:srgbClr val="9600FA"/>
                    </a:gs>
                  </a:gsLst>
                  <a:lin ang="0" scaled="1"/>
                </a:gradFill>
                <a:ln w="4826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</p:grpSp>
        <p:sp>
          <p:nvSpPr>
            <p:cNvPr id="30921" name="Text Box 201"/>
            <p:cNvSpPr txBox="1">
              <a:spLocks noChangeArrowheads="1"/>
            </p:cNvSpPr>
            <p:nvPr/>
          </p:nvSpPr>
          <p:spPr bwMode="auto">
            <a:xfrm>
              <a:off x="2588" y="3246"/>
              <a:ext cx="297" cy="446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  <a:effectLst>
              <a:outerShdw dist="17961" dir="2700000" algn="ctr" rotWithShape="0">
                <a:schemeClr val="bg1"/>
              </a:outerShdw>
            </a:effectLst>
          </p:spPr>
          <p:txBody>
            <a:bodyPr wrap="none" anchor="ctr">
              <a:spAutoFit/>
            </a:bodyPr>
            <a:lstStyle/>
            <a:p>
              <a:pPr eaLnBrk="0" hangingPunct="0">
                <a:defRPr/>
              </a:pPr>
              <a:r>
                <a:rPr kumimoji="1" lang="en-US" sz="4000" b="1">
                  <a:latin typeface="+mj-lt"/>
                </a:rPr>
                <a:t>5</a:t>
              </a:r>
            </a:p>
          </p:txBody>
        </p:sp>
        <p:sp>
          <p:nvSpPr>
            <p:cNvPr id="30917" name="Text Box 197"/>
            <p:cNvSpPr txBox="1">
              <a:spLocks noChangeArrowheads="1"/>
            </p:cNvSpPr>
            <p:nvPr/>
          </p:nvSpPr>
          <p:spPr bwMode="auto">
            <a:xfrm>
              <a:off x="2580" y="1404"/>
              <a:ext cx="297" cy="446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  <a:effectLst>
              <a:outerShdw dist="17961" dir="2700000" algn="ctr" rotWithShape="0">
                <a:schemeClr val="bg1"/>
              </a:outerShdw>
            </a:effectLst>
          </p:spPr>
          <p:txBody>
            <a:bodyPr wrap="none" anchor="ctr">
              <a:spAutoFit/>
            </a:bodyPr>
            <a:lstStyle/>
            <a:p>
              <a:pPr eaLnBrk="0" hangingPunct="0">
                <a:defRPr/>
              </a:pPr>
              <a:r>
                <a:rPr kumimoji="1" lang="en-US" sz="4000" b="1">
                  <a:latin typeface="+mj-lt"/>
                </a:rPr>
                <a:t>1</a:t>
              </a:r>
            </a:p>
          </p:txBody>
        </p:sp>
        <p:sp>
          <p:nvSpPr>
            <p:cNvPr id="30918" name="Text Box 198"/>
            <p:cNvSpPr txBox="1">
              <a:spLocks noChangeArrowheads="1"/>
            </p:cNvSpPr>
            <p:nvPr/>
          </p:nvSpPr>
          <p:spPr bwMode="auto">
            <a:xfrm>
              <a:off x="2076" y="2322"/>
              <a:ext cx="297" cy="446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  <a:effectLst>
              <a:outerShdw dist="17961" dir="2700000" algn="ctr" rotWithShape="0">
                <a:schemeClr val="bg1"/>
              </a:outerShdw>
            </a:effectLst>
          </p:spPr>
          <p:txBody>
            <a:bodyPr wrap="none" anchor="ctr">
              <a:spAutoFit/>
            </a:bodyPr>
            <a:lstStyle/>
            <a:p>
              <a:pPr eaLnBrk="0" hangingPunct="0">
                <a:defRPr/>
              </a:pPr>
              <a:r>
                <a:rPr kumimoji="1" lang="en-US" sz="4000" b="1">
                  <a:latin typeface="+mj-lt"/>
                </a:rPr>
                <a:t>2</a:t>
              </a:r>
            </a:p>
          </p:txBody>
        </p:sp>
        <p:sp>
          <p:nvSpPr>
            <p:cNvPr id="30919" name="Text Box 199"/>
            <p:cNvSpPr txBox="1">
              <a:spLocks noChangeArrowheads="1"/>
            </p:cNvSpPr>
            <p:nvPr/>
          </p:nvSpPr>
          <p:spPr bwMode="auto">
            <a:xfrm>
              <a:off x="3138" y="2346"/>
              <a:ext cx="297" cy="446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  <a:effectLst>
              <a:outerShdw dist="17961" dir="2700000" algn="ctr" rotWithShape="0">
                <a:schemeClr val="bg1"/>
              </a:outerShdw>
            </a:effectLst>
          </p:spPr>
          <p:txBody>
            <a:bodyPr wrap="none" anchor="ctr">
              <a:spAutoFit/>
            </a:bodyPr>
            <a:lstStyle/>
            <a:p>
              <a:pPr eaLnBrk="0" hangingPunct="0">
                <a:defRPr/>
              </a:pPr>
              <a:r>
                <a:rPr kumimoji="1" lang="en-US" sz="4000" b="1">
                  <a:latin typeface="+mj-lt"/>
                </a:rPr>
                <a:t>3</a:t>
              </a:r>
            </a:p>
          </p:txBody>
        </p:sp>
        <p:sp>
          <p:nvSpPr>
            <p:cNvPr id="30920" name="Text Box 200"/>
            <p:cNvSpPr txBox="1">
              <a:spLocks noChangeArrowheads="1"/>
            </p:cNvSpPr>
            <p:nvPr/>
          </p:nvSpPr>
          <p:spPr bwMode="auto">
            <a:xfrm>
              <a:off x="1474" y="3246"/>
              <a:ext cx="297" cy="446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  <a:effectLst>
              <a:outerShdw dist="17961" dir="2700000" algn="ctr" rotWithShape="0">
                <a:schemeClr val="bg1"/>
              </a:outerShdw>
            </a:effectLst>
          </p:spPr>
          <p:txBody>
            <a:bodyPr wrap="none" anchor="ctr">
              <a:spAutoFit/>
            </a:bodyPr>
            <a:lstStyle/>
            <a:p>
              <a:pPr eaLnBrk="0" hangingPunct="0">
                <a:defRPr/>
              </a:pPr>
              <a:r>
                <a:rPr kumimoji="1" lang="en-US" sz="4000" b="1">
                  <a:latin typeface="+mj-lt"/>
                </a:rPr>
                <a:t>4</a:t>
              </a:r>
            </a:p>
          </p:txBody>
        </p:sp>
        <p:sp>
          <p:nvSpPr>
            <p:cNvPr id="30922" name="Text Box 202"/>
            <p:cNvSpPr txBox="1">
              <a:spLocks noChangeArrowheads="1"/>
            </p:cNvSpPr>
            <p:nvPr/>
          </p:nvSpPr>
          <p:spPr bwMode="auto">
            <a:xfrm>
              <a:off x="3714" y="3205"/>
              <a:ext cx="297" cy="446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  <a:effectLst>
              <a:outerShdw dist="17961" dir="2700000" algn="ctr" rotWithShape="0">
                <a:schemeClr val="bg1"/>
              </a:outerShdw>
            </a:effectLst>
          </p:spPr>
          <p:txBody>
            <a:bodyPr wrap="none" anchor="ctr">
              <a:spAutoFit/>
            </a:bodyPr>
            <a:lstStyle/>
            <a:p>
              <a:pPr eaLnBrk="0" hangingPunct="0">
                <a:defRPr/>
              </a:pPr>
              <a:r>
                <a:rPr kumimoji="1" lang="en-US" sz="4000" b="1">
                  <a:latin typeface="+mj-lt"/>
                </a:rPr>
                <a:t>6</a:t>
              </a:r>
            </a:p>
          </p:txBody>
        </p:sp>
      </p:grp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6" name="Rectangle 3"/>
          <p:cNvSpPr>
            <a:spLocks noGrp="1" noChangeArrowheads="1"/>
          </p:cNvSpPr>
          <p:nvPr>
            <p:ph idx="1"/>
          </p:nvPr>
        </p:nvSpPr>
        <p:spPr>
          <a:xfrm>
            <a:off x="552450" y="1147763"/>
            <a:ext cx="8029575" cy="4643437"/>
          </a:xfrm>
          <a:noFill/>
        </p:spPr>
        <p:txBody>
          <a:bodyPr/>
          <a:lstStyle/>
          <a:p>
            <a:pPr eaLnBrk="1" hangingPunct="1">
              <a:lnSpc>
                <a:spcPct val="100000"/>
              </a:lnSpc>
              <a:buFont typeface="Webdings" pitchFamily="18" charset="2"/>
              <a:buNone/>
            </a:pPr>
            <a:r>
              <a:rPr lang="en-US" b="1" dirty="0" smtClean="0"/>
              <a:t>Inventory Management</a:t>
            </a:r>
            <a:br>
              <a:rPr lang="en-US" b="1" dirty="0" smtClean="0"/>
            </a:br>
            <a:r>
              <a:rPr lang="en-US" b="1" dirty="0" smtClean="0"/>
              <a:t>and Transaction Management</a:t>
            </a:r>
          </a:p>
          <a:p>
            <a:pPr eaLnBrk="1" hangingPunct="1">
              <a:lnSpc>
                <a:spcPct val="100000"/>
              </a:lnSpc>
              <a:buFont typeface="Webdings" pitchFamily="18" charset="2"/>
              <a:buNone/>
            </a:pPr>
            <a:endParaRPr lang="en-US" sz="1000" b="1" dirty="0" smtClean="0"/>
          </a:p>
          <a:p>
            <a:pPr eaLnBrk="1" hangingPunct="1">
              <a:lnSpc>
                <a:spcPct val="100000"/>
              </a:lnSpc>
            </a:pPr>
            <a:r>
              <a:rPr lang="en-US" dirty="0" smtClean="0"/>
              <a:t>Batch Control</a:t>
            </a:r>
          </a:p>
          <a:p>
            <a:pPr eaLnBrk="1" hangingPunct="1">
              <a:lnSpc>
                <a:spcPct val="100000"/>
              </a:lnSpc>
            </a:pPr>
            <a:r>
              <a:rPr lang="en-US" dirty="0" smtClean="0"/>
              <a:t>Lot Control</a:t>
            </a:r>
          </a:p>
          <a:p>
            <a:pPr eaLnBrk="1" hangingPunct="1">
              <a:lnSpc>
                <a:spcPct val="100000"/>
              </a:lnSpc>
            </a:pPr>
            <a:r>
              <a:rPr lang="en-US" dirty="0" smtClean="0"/>
              <a:t>Work Order Control</a:t>
            </a:r>
          </a:p>
          <a:p>
            <a:pPr eaLnBrk="1" hangingPunct="1">
              <a:lnSpc>
                <a:spcPct val="100000"/>
              </a:lnSpc>
            </a:pPr>
            <a:r>
              <a:rPr lang="en-US" dirty="0" smtClean="0"/>
              <a:t>Controlled Substance</a:t>
            </a:r>
          </a:p>
        </p:txBody>
      </p:sp>
      <p:sp>
        <p:nvSpPr>
          <p:cNvPr id="13315" name="Rectangle 20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smtClean="0"/>
              <a:t>Regulatory Attributes Module</a:t>
            </a:r>
          </a:p>
        </p:txBody>
      </p:sp>
      <p:sp>
        <p:nvSpPr>
          <p:cNvPr id="1331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IC-BN-090</a:t>
            </a:r>
          </a:p>
        </p:txBody>
      </p:sp>
      <p:grpSp>
        <p:nvGrpSpPr>
          <p:cNvPr id="13317" name="Group 41"/>
          <p:cNvGrpSpPr>
            <a:grpSpLocks/>
          </p:cNvGrpSpPr>
          <p:nvPr/>
        </p:nvGrpSpPr>
        <p:grpSpPr bwMode="auto">
          <a:xfrm>
            <a:off x="6172200" y="3133725"/>
            <a:ext cx="2063750" cy="2244725"/>
            <a:chOff x="3879" y="2259"/>
            <a:chExt cx="1300" cy="1414"/>
          </a:xfrm>
        </p:grpSpPr>
        <p:sp>
          <p:nvSpPr>
            <p:cNvPr id="13318" name="Freeform 42"/>
            <p:cNvSpPr>
              <a:spLocks/>
            </p:cNvSpPr>
            <p:nvPr/>
          </p:nvSpPr>
          <p:spPr bwMode="auto">
            <a:xfrm>
              <a:off x="3879" y="2429"/>
              <a:ext cx="1300" cy="1244"/>
            </a:xfrm>
            <a:custGeom>
              <a:avLst/>
              <a:gdLst>
                <a:gd name="T0" fmla="*/ 0 w 1266"/>
                <a:gd name="T1" fmla="*/ 0 h 1211"/>
                <a:gd name="T2" fmla="*/ 148 w 1266"/>
                <a:gd name="T3" fmla="*/ 194 h 1211"/>
                <a:gd name="T4" fmla="*/ 148 w 1266"/>
                <a:gd name="T5" fmla="*/ 1017 h 1211"/>
                <a:gd name="T6" fmla="*/ 156 w 1266"/>
                <a:gd name="T7" fmla="*/ 1051 h 1211"/>
                <a:gd name="T8" fmla="*/ 167 w 1266"/>
                <a:gd name="T9" fmla="*/ 1069 h 1211"/>
                <a:gd name="T10" fmla="*/ 180 w 1266"/>
                <a:gd name="T11" fmla="*/ 1090 h 1211"/>
                <a:gd name="T12" fmla="*/ 197 w 1266"/>
                <a:gd name="T13" fmla="*/ 1099 h 1211"/>
                <a:gd name="T14" fmla="*/ 222 w 1266"/>
                <a:gd name="T15" fmla="*/ 1118 h 1211"/>
                <a:gd name="T16" fmla="*/ 249 w 1266"/>
                <a:gd name="T17" fmla="*/ 1131 h 1211"/>
                <a:gd name="T18" fmla="*/ 280 w 1266"/>
                <a:gd name="T19" fmla="*/ 1144 h 1211"/>
                <a:gd name="T20" fmla="*/ 318 w 1266"/>
                <a:gd name="T21" fmla="*/ 1156 h 1211"/>
                <a:gd name="T22" fmla="*/ 356 w 1266"/>
                <a:gd name="T23" fmla="*/ 1170 h 1211"/>
                <a:gd name="T24" fmla="*/ 393 w 1266"/>
                <a:gd name="T25" fmla="*/ 1178 h 1211"/>
                <a:gd name="T26" fmla="*/ 438 w 1266"/>
                <a:gd name="T27" fmla="*/ 1188 h 1211"/>
                <a:gd name="T28" fmla="*/ 483 w 1266"/>
                <a:gd name="T29" fmla="*/ 1195 h 1211"/>
                <a:gd name="T30" fmla="*/ 525 w 1266"/>
                <a:gd name="T31" fmla="*/ 1201 h 1211"/>
                <a:gd name="T32" fmla="*/ 565 w 1266"/>
                <a:gd name="T33" fmla="*/ 1205 h 1211"/>
                <a:gd name="T34" fmla="*/ 612 w 1266"/>
                <a:gd name="T35" fmla="*/ 1208 h 1211"/>
                <a:gd name="T36" fmla="*/ 662 w 1266"/>
                <a:gd name="T37" fmla="*/ 1211 h 1211"/>
                <a:gd name="T38" fmla="*/ 720 w 1266"/>
                <a:gd name="T39" fmla="*/ 1211 h 1211"/>
                <a:gd name="T40" fmla="*/ 777 w 1266"/>
                <a:gd name="T41" fmla="*/ 1208 h 1211"/>
                <a:gd name="T42" fmla="*/ 832 w 1266"/>
                <a:gd name="T43" fmla="*/ 1205 h 1211"/>
                <a:gd name="T44" fmla="*/ 884 w 1266"/>
                <a:gd name="T45" fmla="*/ 1201 h 1211"/>
                <a:gd name="T46" fmla="*/ 937 w 1266"/>
                <a:gd name="T47" fmla="*/ 1194 h 1211"/>
                <a:gd name="T48" fmla="*/ 975 w 1266"/>
                <a:gd name="T49" fmla="*/ 1188 h 1211"/>
                <a:gd name="T50" fmla="*/ 1023 w 1266"/>
                <a:gd name="T51" fmla="*/ 1177 h 1211"/>
                <a:gd name="T52" fmla="*/ 1062 w 1266"/>
                <a:gd name="T53" fmla="*/ 1166 h 1211"/>
                <a:gd name="T54" fmla="*/ 1098 w 1266"/>
                <a:gd name="T55" fmla="*/ 1156 h 1211"/>
                <a:gd name="T56" fmla="*/ 1134 w 1266"/>
                <a:gd name="T57" fmla="*/ 1144 h 1211"/>
                <a:gd name="T58" fmla="*/ 1167 w 1266"/>
                <a:gd name="T59" fmla="*/ 1131 h 1211"/>
                <a:gd name="T60" fmla="*/ 1192 w 1266"/>
                <a:gd name="T61" fmla="*/ 1118 h 1211"/>
                <a:gd name="T62" fmla="*/ 1216 w 1266"/>
                <a:gd name="T63" fmla="*/ 1099 h 1211"/>
                <a:gd name="T64" fmla="*/ 1232 w 1266"/>
                <a:gd name="T65" fmla="*/ 1087 h 1211"/>
                <a:gd name="T66" fmla="*/ 1247 w 1266"/>
                <a:gd name="T67" fmla="*/ 1072 h 1211"/>
                <a:gd name="T68" fmla="*/ 1261 w 1266"/>
                <a:gd name="T69" fmla="*/ 1048 h 1211"/>
                <a:gd name="T70" fmla="*/ 1265 w 1266"/>
                <a:gd name="T71" fmla="*/ 1022 h 1211"/>
                <a:gd name="T72" fmla="*/ 1266 w 1266"/>
                <a:gd name="T73" fmla="*/ 9 h 1211"/>
                <a:gd name="T74" fmla="*/ 0 w 1266"/>
                <a:gd name="T75" fmla="*/ 0 h 1211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1266"/>
                <a:gd name="T115" fmla="*/ 0 h 1211"/>
                <a:gd name="T116" fmla="*/ 1266 w 1266"/>
                <a:gd name="T117" fmla="*/ 1211 h 1211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1266" h="1211">
                  <a:moveTo>
                    <a:pt x="0" y="0"/>
                  </a:moveTo>
                  <a:lnTo>
                    <a:pt x="148" y="194"/>
                  </a:lnTo>
                  <a:lnTo>
                    <a:pt x="148" y="1017"/>
                  </a:lnTo>
                  <a:lnTo>
                    <a:pt x="156" y="1051"/>
                  </a:lnTo>
                  <a:lnTo>
                    <a:pt x="167" y="1069"/>
                  </a:lnTo>
                  <a:lnTo>
                    <a:pt x="180" y="1090"/>
                  </a:lnTo>
                  <a:lnTo>
                    <a:pt x="197" y="1099"/>
                  </a:lnTo>
                  <a:lnTo>
                    <a:pt x="222" y="1118"/>
                  </a:lnTo>
                  <a:lnTo>
                    <a:pt x="249" y="1131"/>
                  </a:lnTo>
                  <a:lnTo>
                    <a:pt x="280" y="1144"/>
                  </a:lnTo>
                  <a:lnTo>
                    <a:pt x="318" y="1156"/>
                  </a:lnTo>
                  <a:lnTo>
                    <a:pt x="356" y="1170"/>
                  </a:lnTo>
                  <a:lnTo>
                    <a:pt x="393" y="1178"/>
                  </a:lnTo>
                  <a:lnTo>
                    <a:pt x="438" y="1188"/>
                  </a:lnTo>
                  <a:lnTo>
                    <a:pt x="483" y="1195"/>
                  </a:lnTo>
                  <a:lnTo>
                    <a:pt x="525" y="1201"/>
                  </a:lnTo>
                  <a:lnTo>
                    <a:pt x="565" y="1205"/>
                  </a:lnTo>
                  <a:lnTo>
                    <a:pt x="612" y="1208"/>
                  </a:lnTo>
                  <a:lnTo>
                    <a:pt x="662" y="1211"/>
                  </a:lnTo>
                  <a:lnTo>
                    <a:pt x="720" y="1211"/>
                  </a:lnTo>
                  <a:lnTo>
                    <a:pt x="777" y="1208"/>
                  </a:lnTo>
                  <a:lnTo>
                    <a:pt x="832" y="1205"/>
                  </a:lnTo>
                  <a:lnTo>
                    <a:pt x="884" y="1201"/>
                  </a:lnTo>
                  <a:lnTo>
                    <a:pt x="937" y="1194"/>
                  </a:lnTo>
                  <a:lnTo>
                    <a:pt x="975" y="1188"/>
                  </a:lnTo>
                  <a:lnTo>
                    <a:pt x="1023" y="1177"/>
                  </a:lnTo>
                  <a:lnTo>
                    <a:pt x="1062" y="1166"/>
                  </a:lnTo>
                  <a:lnTo>
                    <a:pt x="1098" y="1156"/>
                  </a:lnTo>
                  <a:lnTo>
                    <a:pt x="1134" y="1144"/>
                  </a:lnTo>
                  <a:lnTo>
                    <a:pt x="1167" y="1131"/>
                  </a:lnTo>
                  <a:lnTo>
                    <a:pt x="1192" y="1118"/>
                  </a:lnTo>
                  <a:lnTo>
                    <a:pt x="1216" y="1099"/>
                  </a:lnTo>
                  <a:lnTo>
                    <a:pt x="1232" y="1087"/>
                  </a:lnTo>
                  <a:lnTo>
                    <a:pt x="1247" y="1072"/>
                  </a:lnTo>
                  <a:lnTo>
                    <a:pt x="1261" y="1048"/>
                  </a:lnTo>
                  <a:lnTo>
                    <a:pt x="1265" y="1022"/>
                  </a:lnTo>
                  <a:lnTo>
                    <a:pt x="1266" y="9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rgbClr val="C9D8ED"/>
                </a:gs>
                <a:gs pos="50000">
                  <a:srgbClr val="EFF3FA"/>
                </a:gs>
                <a:gs pos="100000">
                  <a:srgbClr val="C9D8ED"/>
                </a:gs>
              </a:gsLst>
              <a:lin ang="0" scaled="1"/>
            </a:gradFill>
            <a:ln w="38100">
              <a:solidFill>
                <a:srgbClr val="99CC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319" name="Freeform 43"/>
            <p:cNvSpPr>
              <a:spLocks/>
            </p:cNvSpPr>
            <p:nvPr/>
          </p:nvSpPr>
          <p:spPr bwMode="auto">
            <a:xfrm>
              <a:off x="3879" y="2259"/>
              <a:ext cx="1300" cy="361"/>
            </a:xfrm>
            <a:custGeom>
              <a:avLst/>
              <a:gdLst>
                <a:gd name="T0" fmla="*/ 0 w 1300"/>
                <a:gd name="T1" fmla="*/ 168 h 361"/>
                <a:gd name="T2" fmla="*/ 213 w 1300"/>
                <a:gd name="T3" fmla="*/ 104 h 361"/>
                <a:gd name="T4" fmla="*/ 233 w 1300"/>
                <a:gd name="T5" fmla="*/ 87 h 361"/>
                <a:gd name="T6" fmla="*/ 260 w 1300"/>
                <a:gd name="T7" fmla="*/ 73 h 361"/>
                <a:gd name="T8" fmla="*/ 287 w 1300"/>
                <a:gd name="T9" fmla="*/ 63 h 361"/>
                <a:gd name="T10" fmla="*/ 316 w 1300"/>
                <a:gd name="T11" fmla="*/ 51 h 361"/>
                <a:gd name="T12" fmla="*/ 349 w 1300"/>
                <a:gd name="T13" fmla="*/ 42 h 361"/>
                <a:gd name="T14" fmla="*/ 381 w 1300"/>
                <a:gd name="T15" fmla="*/ 35 h 361"/>
                <a:gd name="T16" fmla="*/ 417 w 1300"/>
                <a:gd name="T17" fmla="*/ 26 h 361"/>
                <a:gd name="T18" fmla="*/ 453 w 1300"/>
                <a:gd name="T19" fmla="*/ 19 h 361"/>
                <a:gd name="T20" fmla="*/ 495 w 1300"/>
                <a:gd name="T21" fmla="*/ 12 h 361"/>
                <a:gd name="T22" fmla="*/ 541 w 1300"/>
                <a:gd name="T23" fmla="*/ 8 h 361"/>
                <a:gd name="T24" fmla="*/ 600 w 1300"/>
                <a:gd name="T25" fmla="*/ 3 h 361"/>
                <a:gd name="T26" fmla="*/ 673 w 1300"/>
                <a:gd name="T27" fmla="*/ 0 h 361"/>
                <a:gd name="T28" fmla="*/ 751 w 1300"/>
                <a:gd name="T29" fmla="*/ 0 h 361"/>
                <a:gd name="T30" fmla="*/ 824 w 1300"/>
                <a:gd name="T31" fmla="*/ 3 h 361"/>
                <a:gd name="T32" fmla="*/ 906 w 1300"/>
                <a:gd name="T33" fmla="*/ 10 h 361"/>
                <a:gd name="T34" fmla="*/ 970 w 1300"/>
                <a:gd name="T35" fmla="*/ 17 h 361"/>
                <a:gd name="T36" fmla="*/ 1034 w 1300"/>
                <a:gd name="T37" fmla="*/ 28 h 361"/>
                <a:gd name="T38" fmla="*/ 1092 w 1300"/>
                <a:gd name="T39" fmla="*/ 41 h 361"/>
                <a:gd name="T40" fmla="*/ 1147 w 1300"/>
                <a:gd name="T41" fmla="*/ 57 h 361"/>
                <a:gd name="T42" fmla="*/ 1193 w 1300"/>
                <a:gd name="T43" fmla="*/ 75 h 361"/>
                <a:gd name="T44" fmla="*/ 1232 w 1300"/>
                <a:gd name="T45" fmla="*/ 95 h 361"/>
                <a:gd name="T46" fmla="*/ 1262 w 1300"/>
                <a:gd name="T47" fmla="*/ 116 h 361"/>
                <a:gd name="T48" fmla="*/ 1282 w 1300"/>
                <a:gd name="T49" fmla="*/ 133 h 361"/>
                <a:gd name="T50" fmla="*/ 1295 w 1300"/>
                <a:gd name="T51" fmla="*/ 155 h 361"/>
                <a:gd name="T52" fmla="*/ 1300 w 1300"/>
                <a:gd name="T53" fmla="*/ 175 h 361"/>
                <a:gd name="T54" fmla="*/ 1300 w 1300"/>
                <a:gd name="T55" fmla="*/ 192 h 361"/>
                <a:gd name="T56" fmla="*/ 1295 w 1300"/>
                <a:gd name="T57" fmla="*/ 208 h 361"/>
                <a:gd name="T58" fmla="*/ 1284 w 1300"/>
                <a:gd name="T59" fmla="*/ 226 h 361"/>
                <a:gd name="T60" fmla="*/ 1268 w 1300"/>
                <a:gd name="T61" fmla="*/ 239 h 361"/>
                <a:gd name="T62" fmla="*/ 1251 w 1300"/>
                <a:gd name="T63" fmla="*/ 253 h 361"/>
                <a:gd name="T64" fmla="*/ 1229 w 1300"/>
                <a:gd name="T65" fmla="*/ 269 h 361"/>
                <a:gd name="T66" fmla="*/ 1207 w 1300"/>
                <a:gd name="T67" fmla="*/ 281 h 361"/>
                <a:gd name="T68" fmla="*/ 1174 w 1300"/>
                <a:gd name="T69" fmla="*/ 294 h 361"/>
                <a:gd name="T70" fmla="*/ 1138 w 1300"/>
                <a:gd name="T71" fmla="*/ 307 h 361"/>
                <a:gd name="T72" fmla="*/ 1092 w 1300"/>
                <a:gd name="T73" fmla="*/ 320 h 361"/>
                <a:gd name="T74" fmla="*/ 1042 w 1300"/>
                <a:gd name="T75" fmla="*/ 331 h 361"/>
                <a:gd name="T76" fmla="*/ 985 w 1300"/>
                <a:gd name="T77" fmla="*/ 342 h 361"/>
                <a:gd name="T78" fmla="*/ 936 w 1300"/>
                <a:gd name="T79" fmla="*/ 349 h 361"/>
                <a:gd name="T80" fmla="*/ 877 w 1300"/>
                <a:gd name="T81" fmla="*/ 355 h 361"/>
                <a:gd name="T82" fmla="*/ 815 w 1300"/>
                <a:gd name="T83" fmla="*/ 358 h 361"/>
                <a:gd name="T84" fmla="*/ 751 w 1300"/>
                <a:gd name="T85" fmla="*/ 361 h 361"/>
                <a:gd name="T86" fmla="*/ 698 w 1300"/>
                <a:gd name="T87" fmla="*/ 361 h 361"/>
                <a:gd name="T88" fmla="*/ 648 w 1300"/>
                <a:gd name="T89" fmla="*/ 358 h 361"/>
                <a:gd name="T90" fmla="*/ 600 w 1300"/>
                <a:gd name="T91" fmla="*/ 356 h 361"/>
                <a:gd name="T92" fmla="*/ 547 w 1300"/>
                <a:gd name="T93" fmla="*/ 351 h 361"/>
                <a:gd name="T94" fmla="*/ 502 w 1300"/>
                <a:gd name="T95" fmla="*/ 344 h 361"/>
                <a:gd name="T96" fmla="*/ 465 w 1300"/>
                <a:gd name="T97" fmla="*/ 338 h 361"/>
                <a:gd name="T98" fmla="*/ 423 w 1300"/>
                <a:gd name="T99" fmla="*/ 331 h 361"/>
                <a:gd name="T100" fmla="*/ 385 w 1300"/>
                <a:gd name="T101" fmla="*/ 323 h 361"/>
                <a:gd name="T102" fmla="*/ 352 w 1300"/>
                <a:gd name="T103" fmla="*/ 315 h 361"/>
                <a:gd name="T104" fmla="*/ 324 w 1300"/>
                <a:gd name="T105" fmla="*/ 305 h 361"/>
                <a:gd name="T106" fmla="*/ 296 w 1300"/>
                <a:gd name="T107" fmla="*/ 295 h 361"/>
                <a:gd name="T108" fmla="*/ 270 w 1300"/>
                <a:gd name="T109" fmla="*/ 285 h 361"/>
                <a:gd name="T110" fmla="*/ 247 w 1300"/>
                <a:gd name="T111" fmla="*/ 274 h 361"/>
                <a:gd name="T112" fmla="*/ 227 w 1300"/>
                <a:gd name="T113" fmla="*/ 258 h 361"/>
                <a:gd name="T114" fmla="*/ 215 w 1300"/>
                <a:gd name="T115" fmla="*/ 246 h 361"/>
                <a:gd name="T116" fmla="*/ 0 w 1300"/>
                <a:gd name="T117" fmla="*/ 168 h 361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1300"/>
                <a:gd name="T178" fmla="*/ 0 h 361"/>
                <a:gd name="T179" fmla="*/ 1300 w 1300"/>
                <a:gd name="T180" fmla="*/ 361 h 361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1300" h="361">
                  <a:moveTo>
                    <a:pt x="0" y="168"/>
                  </a:moveTo>
                  <a:lnTo>
                    <a:pt x="213" y="104"/>
                  </a:lnTo>
                  <a:lnTo>
                    <a:pt x="233" y="87"/>
                  </a:lnTo>
                  <a:lnTo>
                    <a:pt x="260" y="73"/>
                  </a:lnTo>
                  <a:lnTo>
                    <a:pt x="287" y="63"/>
                  </a:lnTo>
                  <a:lnTo>
                    <a:pt x="316" y="51"/>
                  </a:lnTo>
                  <a:lnTo>
                    <a:pt x="349" y="42"/>
                  </a:lnTo>
                  <a:lnTo>
                    <a:pt x="381" y="35"/>
                  </a:lnTo>
                  <a:lnTo>
                    <a:pt x="417" y="26"/>
                  </a:lnTo>
                  <a:lnTo>
                    <a:pt x="453" y="19"/>
                  </a:lnTo>
                  <a:lnTo>
                    <a:pt x="495" y="12"/>
                  </a:lnTo>
                  <a:lnTo>
                    <a:pt x="541" y="8"/>
                  </a:lnTo>
                  <a:lnTo>
                    <a:pt x="600" y="3"/>
                  </a:lnTo>
                  <a:lnTo>
                    <a:pt x="673" y="0"/>
                  </a:lnTo>
                  <a:lnTo>
                    <a:pt x="751" y="0"/>
                  </a:lnTo>
                  <a:lnTo>
                    <a:pt x="824" y="3"/>
                  </a:lnTo>
                  <a:lnTo>
                    <a:pt x="906" y="10"/>
                  </a:lnTo>
                  <a:lnTo>
                    <a:pt x="970" y="17"/>
                  </a:lnTo>
                  <a:lnTo>
                    <a:pt x="1034" y="28"/>
                  </a:lnTo>
                  <a:lnTo>
                    <a:pt x="1092" y="41"/>
                  </a:lnTo>
                  <a:lnTo>
                    <a:pt x="1147" y="57"/>
                  </a:lnTo>
                  <a:lnTo>
                    <a:pt x="1193" y="75"/>
                  </a:lnTo>
                  <a:lnTo>
                    <a:pt x="1232" y="95"/>
                  </a:lnTo>
                  <a:lnTo>
                    <a:pt x="1262" y="116"/>
                  </a:lnTo>
                  <a:lnTo>
                    <a:pt x="1282" y="133"/>
                  </a:lnTo>
                  <a:lnTo>
                    <a:pt x="1295" y="155"/>
                  </a:lnTo>
                  <a:lnTo>
                    <a:pt x="1300" y="175"/>
                  </a:lnTo>
                  <a:lnTo>
                    <a:pt x="1300" y="192"/>
                  </a:lnTo>
                  <a:lnTo>
                    <a:pt x="1295" y="208"/>
                  </a:lnTo>
                  <a:lnTo>
                    <a:pt x="1284" y="226"/>
                  </a:lnTo>
                  <a:lnTo>
                    <a:pt x="1268" y="239"/>
                  </a:lnTo>
                  <a:lnTo>
                    <a:pt x="1251" y="253"/>
                  </a:lnTo>
                  <a:lnTo>
                    <a:pt x="1229" y="269"/>
                  </a:lnTo>
                  <a:lnTo>
                    <a:pt x="1207" y="281"/>
                  </a:lnTo>
                  <a:lnTo>
                    <a:pt x="1174" y="294"/>
                  </a:lnTo>
                  <a:lnTo>
                    <a:pt x="1138" y="307"/>
                  </a:lnTo>
                  <a:lnTo>
                    <a:pt x="1092" y="320"/>
                  </a:lnTo>
                  <a:lnTo>
                    <a:pt x="1042" y="331"/>
                  </a:lnTo>
                  <a:lnTo>
                    <a:pt x="985" y="342"/>
                  </a:lnTo>
                  <a:lnTo>
                    <a:pt x="936" y="349"/>
                  </a:lnTo>
                  <a:lnTo>
                    <a:pt x="877" y="355"/>
                  </a:lnTo>
                  <a:lnTo>
                    <a:pt x="815" y="358"/>
                  </a:lnTo>
                  <a:lnTo>
                    <a:pt x="751" y="361"/>
                  </a:lnTo>
                  <a:lnTo>
                    <a:pt x="698" y="361"/>
                  </a:lnTo>
                  <a:lnTo>
                    <a:pt x="648" y="358"/>
                  </a:lnTo>
                  <a:lnTo>
                    <a:pt x="600" y="356"/>
                  </a:lnTo>
                  <a:lnTo>
                    <a:pt x="547" y="351"/>
                  </a:lnTo>
                  <a:lnTo>
                    <a:pt x="502" y="344"/>
                  </a:lnTo>
                  <a:lnTo>
                    <a:pt x="465" y="338"/>
                  </a:lnTo>
                  <a:lnTo>
                    <a:pt x="423" y="331"/>
                  </a:lnTo>
                  <a:lnTo>
                    <a:pt x="385" y="323"/>
                  </a:lnTo>
                  <a:cubicBezTo>
                    <a:pt x="374" y="320"/>
                    <a:pt x="362" y="318"/>
                    <a:pt x="352" y="315"/>
                  </a:cubicBezTo>
                  <a:cubicBezTo>
                    <a:pt x="342" y="312"/>
                    <a:pt x="334" y="308"/>
                    <a:pt x="324" y="305"/>
                  </a:cubicBezTo>
                  <a:lnTo>
                    <a:pt x="296" y="295"/>
                  </a:lnTo>
                  <a:lnTo>
                    <a:pt x="270" y="285"/>
                  </a:lnTo>
                  <a:lnTo>
                    <a:pt x="247" y="274"/>
                  </a:lnTo>
                  <a:lnTo>
                    <a:pt x="227" y="258"/>
                  </a:lnTo>
                  <a:lnTo>
                    <a:pt x="215" y="246"/>
                  </a:lnTo>
                  <a:lnTo>
                    <a:pt x="0" y="168"/>
                  </a:lnTo>
                  <a:close/>
                </a:path>
              </a:pathLst>
            </a:custGeom>
            <a:gradFill rotWithShape="1">
              <a:gsLst>
                <a:gs pos="0">
                  <a:srgbClr val="DAE4F2"/>
                </a:gs>
                <a:gs pos="50000">
                  <a:srgbClr val="FFFFFF"/>
                </a:gs>
                <a:gs pos="100000">
                  <a:srgbClr val="DAE4F2"/>
                </a:gs>
              </a:gsLst>
              <a:lin ang="0" scaled="1"/>
            </a:gradFill>
            <a:ln w="38100">
              <a:solidFill>
                <a:srgbClr val="99CC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grpSp>
          <p:nvGrpSpPr>
            <p:cNvPr id="13320" name="Group 44"/>
            <p:cNvGrpSpPr>
              <a:grpSpLocks/>
            </p:cNvGrpSpPr>
            <p:nvPr/>
          </p:nvGrpSpPr>
          <p:grpSpPr bwMode="auto">
            <a:xfrm>
              <a:off x="4043" y="2734"/>
              <a:ext cx="1122" cy="934"/>
              <a:chOff x="4258" y="2748"/>
              <a:chExt cx="1092" cy="909"/>
            </a:xfrm>
          </p:grpSpPr>
          <p:sp>
            <p:nvSpPr>
              <p:cNvPr id="62509" name="Freeform 45"/>
              <p:cNvSpPr>
                <a:spLocks/>
              </p:cNvSpPr>
              <p:nvPr/>
            </p:nvSpPr>
            <p:spPr bwMode="auto">
              <a:xfrm>
                <a:off x="4258" y="2911"/>
                <a:ext cx="1092" cy="74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1137"/>
                  </a:cxn>
                  <a:cxn ang="0">
                    <a:pos x="15" y="1200"/>
                  </a:cxn>
                  <a:cxn ang="0">
                    <a:pos x="36" y="1240"/>
                  </a:cxn>
                  <a:cxn ang="0">
                    <a:pos x="63" y="1278"/>
                  </a:cxn>
                  <a:cxn ang="0">
                    <a:pos x="102" y="1307"/>
                  </a:cxn>
                  <a:cxn ang="0">
                    <a:pos x="154" y="1341"/>
                  </a:cxn>
                  <a:cxn ang="0">
                    <a:pos x="209" y="1366"/>
                  </a:cxn>
                  <a:cxn ang="0">
                    <a:pos x="268" y="1392"/>
                  </a:cxn>
                  <a:cxn ang="0">
                    <a:pos x="346" y="1418"/>
                  </a:cxn>
                  <a:cxn ang="0">
                    <a:pos x="423" y="1444"/>
                  </a:cxn>
                  <a:cxn ang="0">
                    <a:pos x="495" y="1460"/>
                  </a:cxn>
                  <a:cxn ang="0">
                    <a:pos x="585" y="1479"/>
                  </a:cxn>
                  <a:cxn ang="0">
                    <a:pos x="676" y="1493"/>
                  </a:cxn>
                  <a:cxn ang="0">
                    <a:pos x="756" y="1504"/>
                  </a:cxn>
                  <a:cxn ang="0">
                    <a:pos x="838" y="1514"/>
                  </a:cxn>
                  <a:cxn ang="0">
                    <a:pos x="930" y="1519"/>
                  </a:cxn>
                  <a:cxn ang="0">
                    <a:pos x="1032" y="1525"/>
                  </a:cxn>
                  <a:cxn ang="0">
                    <a:pos x="1147" y="1525"/>
                  </a:cxn>
                  <a:cxn ang="0">
                    <a:pos x="1262" y="1519"/>
                  </a:cxn>
                  <a:cxn ang="0">
                    <a:pos x="1372" y="1514"/>
                  </a:cxn>
                  <a:cxn ang="0">
                    <a:pos x="1476" y="1504"/>
                  </a:cxn>
                  <a:cxn ang="0">
                    <a:pos x="1581" y="1490"/>
                  </a:cxn>
                  <a:cxn ang="0">
                    <a:pos x="1657" y="1477"/>
                  </a:cxn>
                  <a:cxn ang="0">
                    <a:pos x="1754" y="1455"/>
                  </a:cxn>
                  <a:cxn ang="0">
                    <a:pos x="1830" y="1433"/>
                  </a:cxn>
                  <a:cxn ang="0">
                    <a:pos x="1901" y="1412"/>
                  </a:cxn>
                  <a:cxn ang="0">
                    <a:pos x="1971" y="1389"/>
                  </a:cxn>
                  <a:cxn ang="0">
                    <a:pos x="2039" y="1361"/>
                  </a:cxn>
                  <a:cxn ang="0">
                    <a:pos x="2088" y="1334"/>
                  </a:cxn>
                  <a:cxn ang="0">
                    <a:pos x="2135" y="1300"/>
                  </a:cxn>
                  <a:cxn ang="0">
                    <a:pos x="2168" y="1275"/>
                  </a:cxn>
                  <a:cxn ang="0">
                    <a:pos x="2194" y="1246"/>
                  </a:cxn>
                  <a:cxn ang="0">
                    <a:pos x="2221" y="1201"/>
                  </a:cxn>
                  <a:cxn ang="0">
                    <a:pos x="2234" y="1149"/>
                  </a:cxn>
                  <a:cxn ang="0">
                    <a:pos x="2234" y="1"/>
                  </a:cxn>
                  <a:cxn ang="0">
                    <a:pos x="0" y="0"/>
                  </a:cxn>
                </a:cxnLst>
                <a:rect l="0" t="0" r="r" b="b"/>
                <a:pathLst>
                  <a:path w="2234" h="1525">
                    <a:moveTo>
                      <a:pt x="0" y="0"/>
                    </a:moveTo>
                    <a:lnTo>
                      <a:pt x="0" y="1137"/>
                    </a:lnTo>
                    <a:lnTo>
                      <a:pt x="15" y="1200"/>
                    </a:lnTo>
                    <a:lnTo>
                      <a:pt x="36" y="1240"/>
                    </a:lnTo>
                    <a:lnTo>
                      <a:pt x="63" y="1278"/>
                    </a:lnTo>
                    <a:lnTo>
                      <a:pt x="102" y="1307"/>
                    </a:lnTo>
                    <a:lnTo>
                      <a:pt x="154" y="1341"/>
                    </a:lnTo>
                    <a:lnTo>
                      <a:pt x="209" y="1366"/>
                    </a:lnTo>
                    <a:lnTo>
                      <a:pt x="268" y="1392"/>
                    </a:lnTo>
                    <a:lnTo>
                      <a:pt x="346" y="1418"/>
                    </a:lnTo>
                    <a:lnTo>
                      <a:pt x="423" y="1444"/>
                    </a:lnTo>
                    <a:lnTo>
                      <a:pt x="495" y="1460"/>
                    </a:lnTo>
                    <a:lnTo>
                      <a:pt x="585" y="1479"/>
                    </a:lnTo>
                    <a:lnTo>
                      <a:pt x="676" y="1493"/>
                    </a:lnTo>
                    <a:lnTo>
                      <a:pt x="756" y="1504"/>
                    </a:lnTo>
                    <a:lnTo>
                      <a:pt x="838" y="1514"/>
                    </a:lnTo>
                    <a:lnTo>
                      <a:pt x="930" y="1519"/>
                    </a:lnTo>
                    <a:lnTo>
                      <a:pt x="1032" y="1525"/>
                    </a:lnTo>
                    <a:lnTo>
                      <a:pt x="1147" y="1525"/>
                    </a:lnTo>
                    <a:lnTo>
                      <a:pt x="1262" y="1519"/>
                    </a:lnTo>
                    <a:lnTo>
                      <a:pt x="1372" y="1514"/>
                    </a:lnTo>
                    <a:lnTo>
                      <a:pt x="1476" y="1504"/>
                    </a:lnTo>
                    <a:lnTo>
                      <a:pt x="1581" y="1490"/>
                    </a:lnTo>
                    <a:lnTo>
                      <a:pt x="1657" y="1477"/>
                    </a:lnTo>
                    <a:lnTo>
                      <a:pt x="1754" y="1455"/>
                    </a:lnTo>
                    <a:lnTo>
                      <a:pt x="1830" y="1433"/>
                    </a:lnTo>
                    <a:lnTo>
                      <a:pt x="1901" y="1412"/>
                    </a:lnTo>
                    <a:lnTo>
                      <a:pt x="1971" y="1389"/>
                    </a:lnTo>
                    <a:lnTo>
                      <a:pt x="2039" y="1361"/>
                    </a:lnTo>
                    <a:lnTo>
                      <a:pt x="2088" y="1334"/>
                    </a:lnTo>
                    <a:lnTo>
                      <a:pt x="2135" y="1300"/>
                    </a:lnTo>
                    <a:lnTo>
                      <a:pt x="2168" y="1275"/>
                    </a:lnTo>
                    <a:lnTo>
                      <a:pt x="2194" y="1246"/>
                    </a:lnTo>
                    <a:lnTo>
                      <a:pt x="2221" y="1201"/>
                    </a:lnTo>
                    <a:lnTo>
                      <a:pt x="2234" y="1149"/>
                    </a:lnTo>
                    <a:lnTo>
                      <a:pt x="2234" y="1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hlink"/>
                  </a:gs>
                  <a:gs pos="50000">
                    <a:schemeClr val="hlink">
                      <a:gamma/>
                      <a:tint val="72549"/>
                      <a:invGamma/>
                    </a:schemeClr>
                  </a:gs>
                  <a:gs pos="100000">
                    <a:schemeClr val="hlink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13322" name="Oval 46"/>
              <p:cNvSpPr>
                <a:spLocks noChangeArrowheads="1"/>
              </p:cNvSpPr>
              <p:nvPr/>
            </p:nvSpPr>
            <p:spPr bwMode="auto">
              <a:xfrm>
                <a:off x="4258" y="2748"/>
                <a:ext cx="1092" cy="313"/>
              </a:xfrm>
              <a:prstGeom prst="ellipse">
                <a:avLst/>
              </a:prstGeom>
              <a:gradFill rotWithShape="1">
                <a:gsLst>
                  <a:gs pos="0">
                    <a:srgbClr val="8CAAD7"/>
                  </a:gs>
                  <a:gs pos="100000">
                    <a:srgbClr val="608AC8"/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Rectangle 5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dirty="0" smtClean="0"/>
              <a:t>Receipts</a:t>
            </a:r>
          </a:p>
        </p:txBody>
      </p:sp>
      <p:sp>
        <p:nvSpPr>
          <p:cNvPr id="14338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IC-BN-100</a:t>
            </a:r>
          </a:p>
        </p:txBody>
      </p:sp>
      <p:sp>
        <p:nvSpPr>
          <p:cNvPr id="14340" name="Text Box 8"/>
          <p:cNvSpPr txBox="1">
            <a:spLocks noChangeArrowheads="1"/>
          </p:cNvSpPr>
          <p:nvPr/>
        </p:nvSpPr>
        <p:spPr bwMode="auto">
          <a:xfrm>
            <a:off x="2740025" y="1368425"/>
            <a:ext cx="3657600" cy="37052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0" tIns="0" rIns="0" bIns="0" anchor="ctr" anchorCtr="1"/>
          <a:lstStyle/>
          <a:p>
            <a:pPr>
              <a:spcBef>
                <a:spcPct val="50000"/>
              </a:spcBef>
            </a:pPr>
            <a:r>
              <a:rPr lang="en-US" sz="55000" dirty="0">
                <a:solidFill>
                  <a:schemeClr val="accent1"/>
                </a:solidFill>
                <a:latin typeface="Algerian" pitchFamily="82" charset="0"/>
              </a:rPr>
              <a:t>?</a:t>
            </a:r>
          </a:p>
        </p:txBody>
      </p:sp>
      <p:sp>
        <p:nvSpPr>
          <p:cNvPr id="61447" name="Text Box 7"/>
          <p:cNvSpPr txBox="1">
            <a:spLocks noChangeArrowheads="1"/>
          </p:cNvSpPr>
          <p:nvPr/>
        </p:nvSpPr>
        <p:spPr bwMode="auto">
          <a:xfrm rot="21300000">
            <a:off x="1201738" y="2486025"/>
            <a:ext cx="6818312" cy="9461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tIns="91440" bIns="91440">
            <a:spAutoFit/>
          </a:bodyPr>
          <a:lstStyle/>
          <a:p>
            <a:pPr>
              <a:defRPr/>
            </a:pPr>
            <a:r>
              <a:rPr lang="en-US" sz="5000" b="1" dirty="0">
                <a:latin typeface="+mj-lt"/>
              </a:rPr>
              <a:t>Backward Exploded?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Rectangle 3"/>
          <p:cNvSpPr>
            <a:spLocks noGrp="1" noChangeArrowheads="1"/>
          </p:cNvSpPr>
          <p:nvPr>
            <p:ph idx="1"/>
          </p:nvPr>
        </p:nvSpPr>
        <p:spPr>
          <a:noFill/>
        </p:spPr>
        <p:txBody>
          <a:bodyPr/>
          <a:lstStyle/>
          <a:p>
            <a:pPr eaLnBrk="1" hangingPunct="1">
              <a:lnSpc>
                <a:spcPct val="100000"/>
              </a:lnSpc>
            </a:pPr>
            <a:r>
              <a:rPr lang="en-US" smtClean="0"/>
              <a:t>Processes and Procedures</a:t>
            </a:r>
          </a:p>
          <a:p>
            <a:pPr eaLnBrk="1" hangingPunct="1">
              <a:lnSpc>
                <a:spcPct val="100000"/>
              </a:lnSpc>
            </a:pPr>
            <a:r>
              <a:rPr lang="en-US" smtClean="0"/>
              <a:t>Reporting Requirements</a:t>
            </a:r>
          </a:p>
          <a:p>
            <a:pPr eaLnBrk="1" hangingPunct="1">
              <a:lnSpc>
                <a:spcPct val="100000"/>
              </a:lnSpc>
            </a:pPr>
            <a:r>
              <a:rPr lang="en-US" smtClean="0"/>
              <a:t>Customer Expectations</a:t>
            </a:r>
          </a:p>
          <a:p>
            <a:pPr eaLnBrk="1" hangingPunct="1">
              <a:lnSpc>
                <a:spcPct val="100000"/>
              </a:lnSpc>
            </a:pPr>
            <a:r>
              <a:rPr lang="en-US" smtClean="0"/>
              <a:t>Product Configuration</a:t>
            </a:r>
          </a:p>
        </p:txBody>
      </p:sp>
      <p:sp>
        <p:nvSpPr>
          <p:cNvPr id="15364" name="Rectangle 5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smtClean="0"/>
              <a:t>Review</a:t>
            </a:r>
          </a:p>
        </p:txBody>
      </p:sp>
      <p:sp>
        <p:nvSpPr>
          <p:cNvPr id="1536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IC-BN-110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Rectangle 15"/>
          <p:cNvSpPr>
            <a:spLocks noGrp="1" noChangeArrowheads="1"/>
          </p:cNvSpPr>
          <p:nvPr>
            <p:ph idx="1"/>
          </p:nvPr>
        </p:nvSpPr>
        <p:spPr>
          <a:noFill/>
        </p:spPr>
        <p:txBody>
          <a:bodyPr/>
          <a:lstStyle/>
          <a:p>
            <a:pPr eaLnBrk="1" hangingPunct="1">
              <a:lnSpc>
                <a:spcPct val="100000"/>
              </a:lnSpc>
              <a:spcBef>
                <a:spcPct val="0"/>
              </a:spcBef>
              <a:buClr>
                <a:schemeClr val="hlink"/>
              </a:buClr>
              <a:buSzPct val="125000"/>
              <a:buFont typeface="Wingdings" pitchFamily="2" charset="2"/>
              <a:buChar char="ü"/>
            </a:pPr>
            <a:r>
              <a:rPr lang="en-US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Introduction to Inventory Control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Clr>
                <a:schemeClr val="hlink"/>
              </a:buClr>
              <a:buSzPct val="125000"/>
              <a:buFont typeface="Wingdings" pitchFamily="2" charset="2"/>
              <a:buChar char="ü"/>
            </a:pPr>
            <a:r>
              <a:rPr lang="en-US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Business Considerations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dirty="0" smtClean="0"/>
              <a:t>Set up Inventory Control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dirty="0" smtClean="0"/>
              <a:t>Process Inventory in QAD Enterprise Applications</a:t>
            </a:r>
          </a:p>
        </p:txBody>
      </p:sp>
      <p:sp>
        <p:nvSpPr>
          <p:cNvPr id="16388" name="Rectangle 17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smtClean="0"/>
              <a:t>Summary</a:t>
            </a:r>
          </a:p>
        </p:txBody>
      </p:sp>
      <p:sp>
        <p:nvSpPr>
          <p:cNvPr id="1638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IC-BN-120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4" name="Rectangle 3"/>
          <p:cNvSpPr>
            <a:spLocks noGrp="1" noChangeArrowheads="1"/>
          </p:cNvSpPr>
          <p:nvPr>
            <p:ph idx="1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sz="2400" smtClean="0"/>
              <a:t>Databases and Domains</a:t>
            </a:r>
          </a:p>
          <a:p>
            <a:pPr eaLnBrk="1" hangingPunct="1"/>
            <a:r>
              <a:rPr lang="en-US" sz="2400" smtClean="0"/>
              <a:t>Entities</a:t>
            </a:r>
          </a:p>
          <a:p>
            <a:pPr eaLnBrk="1" hangingPunct="1"/>
            <a:r>
              <a:rPr lang="en-US" sz="2400" smtClean="0"/>
              <a:t>Costing Method - Standard or Average</a:t>
            </a:r>
          </a:p>
          <a:p>
            <a:pPr eaLnBrk="1" hangingPunct="1"/>
            <a:r>
              <a:rPr lang="en-US" sz="2400" smtClean="0"/>
              <a:t>Number of Sites and Locations</a:t>
            </a:r>
          </a:p>
          <a:p>
            <a:pPr eaLnBrk="1" hangingPunct="1"/>
            <a:r>
              <a:rPr lang="en-US" sz="2400" smtClean="0"/>
              <a:t>Cycle Count or Physical Inventory</a:t>
            </a:r>
          </a:p>
          <a:p>
            <a:pPr eaLnBrk="1" hangingPunct="1"/>
            <a:r>
              <a:rPr lang="en-US" sz="2400" smtClean="0"/>
              <a:t>Inspect Received Materials</a:t>
            </a:r>
          </a:p>
          <a:p>
            <a:pPr eaLnBrk="1" hangingPunct="1"/>
            <a:r>
              <a:rPr lang="en-US" sz="2400" smtClean="0"/>
              <a:t>Lot and Serial Numbers</a:t>
            </a:r>
          </a:p>
          <a:p>
            <a:pPr eaLnBrk="1" hangingPunct="1"/>
            <a:r>
              <a:rPr lang="en-US" sz="2400" smtClean="0"/>
              <a:t>Warehousing - Bin Numbers</a:t>
            </a:r>
          </a:p>
          <a:p>
            <a:pPr eaLnBrk="1" hangingPunct="1"/>
            <a:r>
              <a:rPr lang="en-US" sz="2400" smtClean="0"/>
              <a:t>Compliance Module</a:t>
            </a:r>
          </a:p>
          <a:p>
            <a:pPr eaLnBrk="1" hangingPunct="1"/>
            <a:r>
              <a:rPr lang="en-US" sz="2400" smtClean="0"/>
              <a:t>Backward Exploded Receipts</a:t>
            </a:r>
          </a:p>
        </p:txBody>
      </p:sp>
      <p:sp>
        <p:nvSpPr>
          <p:cNvPr id="5123" name="Rectangle 1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Business Considerations</a:t>
            </a:r>
          </a:p>
        </p:txBody>
      </p:sp>
      <p:sp>
        <p:nvSpPr>
          <p:cNvPr id="5122" name="Footer Placeholder 4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IC-BN-020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Domains</a:t>
            </a:r>
          </a:p>
        </p:txBody>
      </p:sp>
      <p:sp>
        <p:nvSpPr>
          <p:cNvPr id="614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IC-BD-025</a:t>
            </a:r>
            <a:endParaRPr lang="en-US"/>
          </a:p>
        </p:txBody>
      </p:sp>
      <p:sp>
        <p:nvSpPr>
          <p:cNvPr id="6148" name="AutoShape 18"/>
          <p:cNvSpPr>
            <a:spLocks noChangeArrowheads="1"/>
          </p:cNvSpPr>
          <p:nvPr/>
        </p:nvSpPr>
        <p:spPr bwMode="auto">
          <a:xfrm>
            <a:off x="2230438" y="1039813"/>
            <a:ext cx="4656137" cy="4743450"/>
          </a:xfrm>
          <a:prstGeom prst="can">
            <a:avLst>
              <a:gd name="adj" fmla="val 20351"/>
            </a:avLst>
          </a:prstGeom>
          <a:solidFill>
            <a:schemeClr val="hlink"/>
          </a:solidFill>
          <a:ln w="19050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cxnSp>
        <p:nvCxnSpPr>
          <p:cNvPr id="6149" name="AutoShape 19"/>
          <p:cNvCxnSpPr>
            <a:cxnSpLocks noChangeShapeType="1"/>
            <a:stCxn id="57367" idx="2"/>
            <a:endCxn id="57369" idx="0"/>
          </p:cNvCxnSpPr>
          <p:nvPr/>
        </p:nvCxnSpPr>
        <p:spPr bwMode="auto">
          <a:xfrm flipH="1">
            <a:off x="3517900" y="3130550"/>
            <a:ext cx="1588" cy="220663"/>
          </a:xfrm>
          <a:prstGeom prst="straightConnector1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6150" name="AutoShape 20"/>
          <p:cNvCxnSpPr>
            <a:cxnSpLocks noChangeShapeType="1"/>
            <a:stCxn id="57369" idx="2"/>
            <a:endCxn id="57371" idx="0"/>
          </p:cNvCxnSpPr>
          <p:nvPr/>
        </p:nvCxnSpPr>
        <p:spPr bwMode="auto">
          <a:xfrm>
            <a:off x="3517900" y="4162425"/>
            <a:ext cx="0" cy="222250"/>
          </a:xfrm>
          <a:prstGeom prst="straightConnector1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6151" name="AutoShape 21"/>
          <p:cNvCxnSpPr>
            <a:cxnSpLocks noChangeShapeType="1"/>
            <a:stCxn id="57370" idx="0"/>
            <a:endCxn id="57368" idx="2"/>
          </p:cNvCxnSpPr>
          <p:nvPr/>
        </p:nvCxnSpPr>
        <p:spPr bwMode="auto">
          <a:xfrm flipH="1" flipV="1">
            <a:off x="5611813" y="3130550"/>
            <a:ext cx="1587" cy="220663"/>
          </a:xfrm>
          <a:prstGeom prst="straightConnector1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6152" name="AutoShape 22"/>
          <p:cNvCxnSpPr>
            <a:cxnSpLocks noChangeShapeType="1"/>
            <a:stCxn id="57370" idx="2"/>
            <a:endCxn id="57372" idx="0"/>
          </p:cNvCxnSpPr>
          <p:nvPr/>
        </p:nvCxnSpPr>
        <p:spPr bwMode="auto">
          <a:xfrm>
            <a:off x="5613400" y="4162425"/>
            <a:ext cx="0" cy="222250"/>
          </a:xfrm>
          <a:prstGeom prst="straightConnector1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</p:cxnSp>
      <p:sp>
        <p:nvSpPr>
          <p:cNvPr id="57367" name="Rectangle 23"/>
          <p:cNvSpPr>
            <a:spLocks noChangeArrowheads="1"/>
          </p:cNvSpPr>
          <p:nvPr/>
        </p:nvSpPr>
        <p:spPr bwMode="auto">
          <a:xfrm>
            <a:off x="2738438" y="2332038"/>
            <a:ext cx="1560512" cy="785812"/>
          </a:xfrm>
          <a:prstGeom prst="rect">
            <a:avLst/>
          </a:prstGeom>
          <a:solidFill>
            <a:srgbClr val="2A4A78"/>
          </a:solidFill>
          <a:ln w="25400">
            <a:solidFill>
              <a:schemeClr val="bg1"/>
            </a:solidFill>
            <a:miter lim="800000"/>
            <a:headEnd/>
            <a:tailEnd/>
          </a:ln>
          <a:effectLst>
            <a:outerShdw dist="35921" dir="2700000" algn="ctr" rotWithShape="0">
              <a:schemeClr val="tx1"/>
            </a:outerShdw>
          </a:effectLst>
        </p:spPr>
        <p:txBody>
          <a:bodyPr anchor="ctr"/>
          <a:lstStyle/>
          <a:p>
            <a:pPr>
              <a:defRPr/>
            </a:pPr>
            <a:r>
              <a:rPr lang="en-US" sz="2000">
                <a:solidFill>
                  <a:schemeClr val="bg1"/>
                </a:solidFill>
                <a:latin typeface="+mj-lt"/>
              </a:rPr>
              <a:t>Domain 1</a:t>
            </a:r>
          </a:p>
        </p:txBody>
      </p:sp>
      <p:sp>
        <p:nvSpPr>
          <p:cNvPr id="57368" name="Rectangle 24"/>
          <p:cNvSpPr>
            <a:spLocks noChangeArrowheads="1"/>
          </p:cNvSpPr>
          <p:nvPr/>
        </p:nvSpPr>
        <p:spPr bwMode="auto">
          <a:xfrm>
            <a:off x="4832350" y="2332038"/>
            <a:ext cx="1558925" cy="785812"/>
          </a:xfrm>
          <a:prstGeom prst="rect">
            <a:avLst/>
          </a:prstGeom>
          <a:solidFill>
            <a:srgbClr val="2A4A78"/>
          </a:solidFill>
          <a:ln w="25400">
            <a:solidFill>
              <a:schemeClr val="bg1"/>
            </a:solidFill>
            <a:miter lim="800000"/>
            <a:headEnd/>
            <a:tailEnd/>
          </a:ln>
          <a:effectLst>
            <a:outerShdw dist="35921" dir="2700000" algn="ctr" rotWithShape="0">
              <a:schemeClr val="tx1"/>
            </a:outerShdw>
          </a:effectLst>
        </p:spPr>
        <p:txBody>
          <a:bodyPr anchor="ctr"/>
          <a:lstStyle/>
          <a:p>
            <a:pPr>
              <a:defRPr/>
            </a:pPr>
            <a:r>
              <a:rPr lang="en-US" sz="2000">
                <a:solidFill>
                  <a:schemeClr val="bg1"/>
                </a:solidFill>
                <a:latin typeface="+mj-lt"/>
              </a:rPr>
              <a:t>Domain 2</a:t>
            </a:r>
          </a:p>
        </p:txBody>
      </p:sp>
      <p:sp>
        <p:nvSpPr>
          <p:cNvPr id="57369" name="Rectangle 25"/>
          <p:cNvSpPr>
            <a:spLocks noChangeArrowheads="1"/>
          </p:cNvSpPr>
          <p:nvPr/>
        </p:nvSpPr>
        <p:spPr bwMode="auto">
          <a:xfrm>
            <a:off x="2738438" y="3363913"/>
            <a:ext cx="1558925" cy="785812"/>
          </a:xfrm>
          <a:prstGeom prst="rect">
            <a:avLst/>
          </a:prstGeom>
          <a:solidFill>
            <a:srgbClr val="2A4A78"/>
          </a:solidFill>
          <a:ln w="25400">
            <a:solidFill>
              <a:schemeClr val="bg1"/>
            </a:solidFill>
            <a:miter lim="800000"/>
            <a:headEnd/>
            <a:tailEnd/>
          </a:ln>
          <a:effectLst>
            <a:outerShdw dist="35921" dir="2700000" algn="ctr" rotWithShape="0">
              <a:schemeClr val="tx1"/>
            </a:outerShdw>
          </a:effectLst>
        </p:spPr>
        <p:txBody>
          <a:bodyPr anchor="ctr"/>
          <a:lstStyle/>
          <a:p>
            <a:pPr>
              <a:defRPr/>
            </a:pPr>
            <a:r>
              <a:rPr lang="en-US" sz="2000">
                <a:solidFill>
                  <a:schemeClr val="bg1"/>
                </a:solidFill>
                <a:latin typeface="+mj-lt"/>
              </a:rPr>
              <a:t>Entity 1A</a:t>
            </a:r>
          </a:p>
        </p:txBody>
      </p:sp>
      <p:sp>
        <p:nvSpPr>
          <p:cNvPr id="57370" name="Rectangle 26"/>
          <p:cNvSpPr>
            <a:spLocks noChangeArrowheads="1"/>
          </p:cNvSpPr>
          <p:nvPr/>
        </p:nvSpPr>
        <p:spPr bwMode="auto">
          <a:xfrm>
            <a:off x="4832350" y="3363913"/>
            <a:ext cx="1560513" cy="785812"/>
          </a:xfrm>
          <a:prstGeom prst="rect">
            <a:avLst/>
          </a:prstGeom>
          <a:solidFill>
            <a:srgbClr val="2A4A78"/>
          </a:solidFill>
          <a:ln w="25400">
            <a:solidFill>
              <a:schemeClr val="bg1"/>
            </a:solidFill>
            <a:miter lim="800000"/>
            <a:headEnd/>
            <a:tailEnd/>
          </a:ln>
          <a:effectLst>
            <a:outerShdw dist="35921" dir="2700000" algn="ctr" rotWithShape="0">
              <a:schemeClr val="tx1"/>
            </a:outerShdw>
          </a:effectLst>
        </p:spPr>
        <p:txBody>
          <a:bodyPr anchor="ctr"/>
          <a:lstStyle/>
          <a:p>
            <a:pPr>
              <a:defRPr/>
            </a:pPr>
            <a:r>
              <a:rPr lang="en-US" sz="2000">
                <a:solidFill>
                  <a:schemeClr val="bg1"/>
                </a:solidFill>
                <a:latin typeface="+mj-lt"/>
              </a:rPr>
              <a:t>Entity 2A</a:t>
            </a:r>
          </a:p>
        </p:txBody>
      </p:sp>
      <p:sp>
        <p:nvSpPr>
          <p:cNvPr id="57371" name="Rectangle 27"/>
          <p:cNvSpPr>
            <a:spLocks noChangeArrowheads="1"/>
          </p:cNvSpPr>
          <p:nvPr/>
        </p:nvSpPr>
        <p:spPr bwMode="auto">
          <a:xfrm>
            <a:off x="2738438" y="4397375"/>
            <a:ext cx="1558925" cy="785813"/>
          </a:xfrm>
          <a:prstGeom prst="rect">
            <a:avLst/>
          </a:prstGeom>
          <a:solidFill>
            <a:srgbClr val="2A4A78"/>
          </a:solidFill>
          <a:ln w="25400">
            <a:solidFill>
              <a:schemeClr val="bg1"/>
            </a:solidFill>
            <a:miter lim="800000"/>
            <a:headEnd/>
            <a:tailEnd/>
          </a:ln>
          <a:effectLst>
            <a:outerShdw dist="35921" dir="2700000" algn="ctr" rotWithShape="0">
              <a:schemeClr val="tx1"/>
            </a:outerShdw>
          </a:effectLst>
        </p:spPr>
        <p:txBody>
          <a:bodyPr anchor="ctr"/>
          <a:lstStyle/>
          <a:p>
            <a:pPr>
              <a:defRPr/>
            </a:pPr>
            <a:r>
              <a:rPr lang="en-US" sz="2000">
                <a:solidFill>
                  <a:schemeClr val="bg1"/>
                </a:solidFill>
                <a:latin typeface="+mj-lt"/>
              </a:rPr>
              <a:t>Site 1B</a:t>
            </a:r>
          </a:p>
        </p:txBody>
      </p:sp>
      <p:sp>
        <p:nvSpPr>
          <p:cNvPr id="57372" name="Rectangle 28"/>
          <p:cNvSpPr>
            <a:spLocks noChangeArrowheads="1"/>
          </p:cNvSpPr>
          <p:nvPr/>
        </p:nvSpPr>
        <p:spPr bwMode="auto">
          <a:xfrm>
            <a:off x="4832350" y="4397375"/>
            <a:ext cx="1560513" cy="785813"/>
          </a:xfrm>
          <a:prstGeom prst="rect">
            <a:avLst/>
          </a:prstGeom>
          <a:solidFill>
            <a:srgbClr val="2A4A78"/>
          </a:solidFill>
          <a:ln w="25400">
            <a:solidFill>
              <a:schemeClr val="bg1"/>
            </a:solidFill>
            <a:miter lim="800000"/>
            <a:headEnd/>
            <a:tailEnd/>
          </a:ln>
          <a:effectLst>
            <a:outerShdw dist="35921" dir="2700000" algn="ctr" rotWithShape="0">
              <a:schemeClr val="tx1"/>
            </a:outerShdw>
          </a:effectLst>
        </p:spPr>
        <p:txBody>
          <a:bodyPr anchor="ctr"/>
          <a:lstStyle/>
          <a:p>
            <a:pPr>
              <a:defRPr/>
            </a:pPr>
            <a:r>
              <a:rPr lang="en-US" sz="2000">
                <a:solidFill>
                  <a:schemeClr val="bg1"/>
                </a:solidFill>
                <a:latin typeface="+mj-lt"/>
              </a:rPr>
              <a:t>Site 2B</a:t>
            </a:r>
          </a:p>
        </p:txBody>
      </p:sp>
      <p:sp>
        <p:nvSpPr>
          <p:cNvPr id="57373" name="Text Box 29"/>
          <p:cNvSpPr txBox="1">
            <a:spLocks noChangeArrowheads="1"/>
          </p:cNvSpPr>
          <p:nvPr/>
        </p:nvSpPr>
        <p:spPr bwMode="auto">
          <a:xfrm>
            <a:off x="2436813" y="1109663"/>
            <a:ext cx="4022725" cy="777875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  <a:effectLst>
            <a:outerShdw dist="35921" dir="2700000" algn="ctr" rotWithShape="0">
              <a:schemeClr val="tx1"/>
            </a:outerShdw>
          </a:effectLst>
        </p:spPr>
        <p:txBody>
          <a:bodyPr anchor="ctr"/>
          <a:lstStyle/>
          <a:p>
            <a:pPr>
              <a:spcBef>
                <a:spcPct val="50000"/>
              </a:spcBef>
              <a:defRPr/>
            </a:pPr>
            <a:r>
              <a:rPr lang="en-US" sz="3800" dirty="0">
                <a:solidFill>
                  <a:schemeClr val="bg1"/>
                </a:solidFill>
                <a:latin typeface="+mj-lt"/>
              </a:rPr>
              <a:t>Database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4" name="Rectangle 18"/>
          <p:cNvSpPr>
            <a:spLocks noGrp="1" noChangeArrowheads="1"/>
          </p:cNvSpPr>
          <p:nvPr>
            <p:ph idx="1"/>
          </p:nvPr>
        </p:nvSpPr>
        <p:spPr>
          <a:xfrm>
            <a:off x="4333875" y="1592263"/>
            <a:ext cx="4230688" cy="4157662"/>
          </a:xfrm>
          <a:noFill/>
        </p:spPr>
        <p:txBody>
          <a:bodyPr/>
          <a:lstStyle/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sz="2400" smtClean="0"/>
              <a:t>An Entity is a business unit with financial reporting responsibility.</a:t>
            </a:r>
            <a:br>
              <a:rPr lang="en-US" sz="2400" smtClean="0"/>
            </a:br>
            <a:r>
              <a:rPr lang="en-US" sz="2400" smtClean="0"/>
              <a:t>Balance sheets and income statements are organized by entity.</a:t>
            </a:r>
            <a:br>
              <a:rPr lang="en-US" sz="2400" smtClean="0"/>
            </a:br>
            <a:endParaRPr lang="en-US" sz="2400" smtClean="0"/>
          </a:p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sz="2400" smtClean="0"/>
              <a:t>An Entity may have as many as many sites as needed.</a:t>
            </a:r>
          </a:p>
        </p:txBody>
      </p:sp>
      <p:sp>
        <p:nvSpPr>
          <p:cNvPr id="717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Entities</a:t>
            </a:r>
          </a:p>
        </p:txBody>
      </p:sp>
      <p:sp>
        <p:nvSpPr>
          <p:cNvPr id="717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eB-IC-BD-028</a:t>
            </a:r>
          </a:p>
        </p:txBody>
      </p:sp>
      <p:pic>
        <p:nvPicPr>
          <p:cNvPr id="7172" name="Picture 5" descr="Plant IMAG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5138" y="1847850"/>
            <a:ext cx="1900237" cy="1592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3" name="Picture 7" descr="Two Site Entity IMAG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3713" y="3419475"/>
            <a:ext cx="3729037" cy="1830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5" name="Rectangle 10"/>
          <p:cNvSpPr>
            <a:spLocks noChangeArrowheads="1"/>
          </p:cNvSpPr>
          <p:nvPr/>
        </p:nvSpPr>
        <p:spPr bwMode="auto">
          <a:xfrm>
            <a:off x="492125" y="3176558"/>
            <a:ext cx="1707519" cy="4001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tIns="91440" bIns="91440" anchor="ctr">
            <a:spAutoFit/>
          </a:bodyPr>
          <a:lstStyle/>
          <a:p>
            <a:pPr algn="l" eaLnBrk="0" hangingPunct="0"/>
            <a:r>
              <a:rPr kumimoji="1" lang="en-US" sz="1400" b="1" i="1" dirty="0">
                <a:latin typeface="+mj-lt"/>
              </a:rPr>
              <a:t>Entity 100 - Site A </a:t>
            </a:r>
          </a:p>
        </p:txBody>
      </p:sp>
      <p:sp>
        <p:nvSpPr>
          <p:cNvPr id="7176" name="Rectangle 11"/>
          <p:cNvSpPr>
            <a:spLocks noChangeArrowheads="1"/>
          </p:cNvSpPr>
          <p:nvPr/>
        </p:nvSpPr>
        <p:spPr bwMode="auto">
          <a:xfrm>
            <a:off x="338138" y="4845021"/>
            <a:ext cx="1806905" cy="4001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tIns="91440" bIns="91440" anchor="ctr">
            <a:spAutoFit/>
          </a:bodyPr>
          <a:lstStyle/>
          <a:p>
            <a:pPr algn="l" eaLnBrk="0" hangingPunct="0"/>
            <a:r>
              <a:rPr kumimoji="1" lang="en-US" sz="1400" b="1" i="1" dirty="0">
                <a:latin typeface="+mj-lt"/>
              </a:rPr>
              <a:t>Entity 200 - Site A   </a:t>
            </a:r>
          </a:p>
        </p:txBody>
      </p:sp>
      <p:sp>
        <p:nvSpPr>
          <p:cNvPr id="7177" name="Rectangle 12"/>
          <p:cNvSpPr>
            <a:spLocks noChangeArrowheads="1"/>
          </p:cNvSpPr>
          <p:nvPr/>
        </p:nvSpPr>
        <p:spPr bwMode="auto">
          <a:xfrm>
            <a:off x="2543175" y="4845021"/>
            <a:ext cx="1678665" cy="4001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tIns="91440" bIns="91440" anchor="ctr">
            <a:spAutoFit/>
          </a:bodyPr>
          <a:lstStyle/>
          <a:p>
            <a:pPr algn="l" eaLnBrk="0" hangingPunct="0"/>
            <a:r>
              <a:rPr kumimoji="1" lang="en-US" sz="1400" b="1" i="1" dirty="0">
                <a:latin typeface="+mj-lt"/>
              </a:rPr>
              <a:t>Entity 200 - Site B 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8" name="Rectangle 2059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smtClean="0"/>
              <a:t>Standard or Average Costing</a:t>
            </a:r>
          </a:p>
        </p:txBody>
      </p:sp>
      <p:sp>
        <p:nvSpPr>
          <p:cNvPr id="8194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IC-BN-030</a:t>
            </a:r>
          </a:p>
        </p:txBody>
      </p:sp>
      <p:sp>
        <p:nvSpPr>
          <p:cNvPr id="23559" name="AutoShape 7"/>
          <p:cNvSpPr>
            <a:spLocks noChangeArrowheads="1"/>
          </p:cNvSpPr>
          <p:nvPr/>
        </p:nvSpPr>
        <p:spPr bwMode="auto">
          <a:xfrm>
            <a:off x="5859463" y="4092575"/>
            <a:ext cx="2362200" cy="1524000"/>
          </a:xfrm>
          <a:prstGeom prst="flowChartDocument">
            <a:avLst/>
          </a:prstGeom>
          <a:solidFill>
            <a:srgbClr val="FFFFFF"/>
          </a:solidFill>
          <a:ln w="38100">
            <a:solidFill>
              <a:srgbClr val="99CC00"/>
            </a:solidFill>
            <a:miter lim="800000"/>
            <a:headEnd/>
            <a:tailEnd/>
          </a:ln>
          <a:effectLst>
            <a:outerShdw dist="107763" dir="2700000" algn="ctr" rotWithShape="0">
              <a:srgbClr val="B2B2B2"/>
            </a:outerShdw>
          </a:effectLst>
        </p:spPr>
        <p:txBody>
          <a:bodyPr wrap="none" anchor="ctr"/>
          <a:lstStyle/>
          <a:p>
            <a:pPr eaLnBrk="0" hangingPunct="0">
              <a:defRPr/>
            </a:pPr>
            <a:r>
              <a:rPr kumimoji="1" lang="en-US" sz="1800" b="1" dirty="0">
                <a:latin typeface="+mj-lt"/>
              </a:rPr>
              <a:t>AVERAGE COST </a:t>
            </a:r>
          </a:p>
          <a:p>
            <a:pPr eaLnBrk="0" hangingPunct="0">
              <a:defRPr/>
            </a:pPr>
            <a:r>
              <a:rPr kumimoji="1" lang="en-US" sz="1800" b="1" dirty="0">
                <a:latin typeface="+mj-lt"/>
              </a:rPr>
              <a:t>recalculated each </a:t>
            </a:r>
          </a:p>
          <a:p>
            <a:pPr eaLnBrk="0" hangingPunct="0">
              <a:defRPr/>
            </a:pPr>
            <a:r>
              <a:rPr kumimoji="1" lang="en-US" sz="1800" b="1" dirty="0">
                <a:latin typeface="+mj-lt"/>
              </a:rPr>
              <a:t>time an item </a:t>
            </a:r>
          </a:p>
          <a:p>
            <a:pPr eaLnBrk="0" hangingPunct="0">
              <a:defRPr/>
            </a:pPr>
            <a:r>
              <a:rPr kumimoji="1" lang="en-US" sz="1800" b="1" dirty="0">
                <a:latin typeface="+mj-lt"/>
              </a:rPr>
              <a:t>received</a:t>
            </a:r>
          </a:p>
        </p:txBody>
      </p:sp>
      <p:sp>
        <p:nvSpPr>
          <p:cNvPr id="23560" name="AutoShape 8"/>
          <p:cNvSpPr>
            <a:spLocks noChangeArrowheads="1"/>
          </p:cNvSpPr>
          <p:nvPr/>
        </p:nvSpPr>
        <p:spPr bwMode="auto">
          <a:xfrm>
            <a:off x="901700" y="1306513"/>
            <a:ext cx="2362200" cy="1981200"/>
          </a:xfrm>
          <a:prstGeom prst="flowChartMultidocument">
            <a:avLst/>
          </a:prstGeom>
          <a:solidFill>
            <a:srgbClr val="FFFFFF"/>
          </a:solidFill>
          <a:ln w="38100">
            <a:solidFill>
              <a:schemeClr val="hlink"/>
            </a:solidFill>
            <a:miter lim="800000"/>
            <a:headEnd/>
            <a:tailEnd/>
          </a:ln>
          <a:effectLst>
            <a:outerShdw dist="107763" dir="2700000" algn="ctr" rotWithShape="0">
              <a:srgbClr val="B2B2B2"/>
            </a:outerShdw>
          </a:effectLst>
        </p:spPr>
        <p:txBody>
          <a:bodyPr wrap="none" anchor="ctr"/>
          <a:lstStyle/>
          <a:p>
            <a:pPr eaLnBrk="0" hangingPunct="0">
              <a:lnSpc>
                <a:spcPct val="90000"/>
              </a:lnSpc>
              <a:defRPr/>
            </a:pPr>
            <a:r>
              <a:rPr kumimoji="1" lang="en-US" sz="1600" b="1" dirty="0">
                <a:latin typeface="+mj-lt"/>
              </a:rPr>
              <a:t>STANDARD COST</a:t>
            </a:r>
            <a:r>
              <a:rPr kumimoji="1" lang="en-US" sz="1800" b="1" dirty="0">
                <a:latin typeface="+mj-lt"/>
              </a:rPr>
              <a:t> </a:t>
            </a:r>
          </a:p>
          <a:p>
            <a:pPr eaLnBrk="0" hangingPunct="0">
              <a:lnSpc>
                <a:spcPct val="90000"/>
              </a:lnSpc>
              <a:defRPr/>
            </a:pPr>
            <a:r>
              <a:rPr kumimoji="1" lang="en-US" sz="1800" b="1" dirty="0">
                <a:latin typeface="+mj-lt"/>
              </a:rPr>
              <a:t>identify how</a:t>
            </a:r>
          </a:p>
          <a:p>
            <a:pPr eaLnBrk="0" hangingPunct="0">
              <a:lnSpc>
                <a:spcPct val="90000"/>
              </a:lnSpc>
              <a:defRPr/>
            </a:pPr>
            <a:r>
              <a:rPr kumimoji="1" lang="en-US" sz="1800" b="1" dirty="0">
                <a:latin typeface="+mj-lt"/>
              </a:rPr>
              <a:t> much an item </a:t>
            </a:r>
          </a:p>
          <a:p>
            <a:pPr eaLnBrk="0" hangingPunct="0">
              <a:lnSpc>
                <a:spcPct val="90000"/>
              </a:lnSpc>
              <a:defRPr/>
            </a:pPr>
            <a:r>
              <a:rPr kumimoji="1" lang="en-US" sz="1800" b="1" u="sng" dirty="0">
                <a:latin typeface="+mj-lt"/>
              </a:rPr>
              <a:t>should</a:t>
            </a:r>
            <a:r>
              <a:rPr kumimoji="1" lang="en-US" sz="1800" b="1" dirty="0">
                <a:latin typeface="+mj-lt"/>
              </a:rPr>
              <a:t> cost</a:t>
            </a:r>
          </a:p>
          <a:p>
            <a:pPr eaLnBrk="0" hangingPunct="0">
              <a:lnSpc>
                <a:spcPct val="90000"/>
              </a:lnSpc>
              <a:defRPr/>
            </a:pPr>
            <a:r>
              <a:rPr kumimoji="1" lang="en-US" sz="1800" b="1" dirty="0">
                <a:latin typeface="+mj-lt"/>
              </a:rPr>
              <a:t>(fixed cost)</a:t>
            </a:r>
          </a:p>
        </p:txBody>
      </p:sp>
      <p:sp>
        <p:nvSpPr>
          <p:cNvPr id="23561" name="WordArt 9"/>
          <p:cNvSpPr>
            <a:spLocks noChangeArrowheads="1" noChangeShapeType="1" noTextEdit="1"/>
          </p:cNvSpPr>
          <p:nvPr/>
        </p:nvSpPr>
        <p:spPr bwMode="auto">
          <a:xfrm>
            <a:off x="422275" y="2830513"/>
            <a:ext cx="8274050" cy="1787525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49644"/>
              </a:avLst>
            </a:prstTxWarp>
          </a:bodyPr>
          <a:lstStyle/>
          <a:p>
            <a:r>
              <a:rPr lang="en-US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+mj-lt"/>
              </a:rPr>
              <a:t>QAD 2010 supports both methods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5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5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35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35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7" dur="500"/>
                                        <p:tgtEl>
                                          <p:spTgt spid="235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9" grpId="0" animBg="1" autoUpdateAnimBg="0"/>
      <p:bldP spid="23560" grpId="0" animBg="1" autoUpdateAnimBg="0"/>
      <p:bldP spid="2356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Rectangle 13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smtClean="0"/>
              <a:t>Number of Sites and Locations</a:t>
            </a:r>
          </a:p>
        </p:txBody>
      </p:sp>
      <p:sp>
        <p:nvSpPr>
          <p:cNvPr id="1027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IC-BN-040</a:t>
            </a:r>
          </a:p>
        </p:txBody>
      </p:sp>
      <p:graphicFrame>
        <p:nvGraphicFramePr>
          <p:cNvPr id="1026" name="Object 8"/>
          <p:cNvGraphicFramePr>
            <a:graphicFrameLocks noChangeAspect="1"/>
          </p:cNvGraphicFramePr>
          <p:nvPr/>
        </p:nvGraphicFramePr>
        <p:xfrm>
          <a:off x="2490788" y="1016000"/>
          <a:ext cx="4133850" cy="5113338"/>
        </p:xfrm>
        <a:graphic>
          <a:graphicData uri="http://schemas.openxmlformats.org/presentationml/2006/ole">
            <p:oleObj spid="_x0000_s1026" name="Clip" r:id="rId3" imgW="2826720" imgH="3497040" progId="">
              <p:embed/>
            </p:oleObj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1068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smtClean="0"/>
              <a:t>Cycle Count and Physical Inventory</a:t>
            </a:r>
          </a:p>
        </p:txBody>
      </p:sp>
      <p:sp>
        <p:nvSpPr>
          <p:cNvPr id="9218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IC-BN-050</a:t>
            </a:r>
          </a:p>
        </p:txBody>
      </p:sp>
      <p:grpSp>
        <p:nvGrpSpPr>
          <p:cNvPr id="300" name="Group 299"/>
          <p:cNvGrpSpPr/>
          <p:nvPr/>
        </p:nvGrpSpPr>
        <p:grpSpPr>
          <a:xfrm>
            <a:off x="1303338" y="1724025"/>
            <a:ext cx="6524625" cy="3600450"/>
            <a:chOff x="1065213" y="2009775"/>
            <a:chExt cx="6524625" cy="3600450"/>
          </a:xfrm>
        </p:grpSpPr>
        <p:grpSp>
          <p:nvGrpSpPr>
            <p:cNvPr id="9220" name="Group 1448"/>
            <p:cNvGrpSpPr>
              <a:grpSpLocks/>
            </p:cNvGrpSpPr>
            <p:nvPr/>
          </p:nvGrpSpPr>
          <p:grpSpPr bwMode="auto">
            <a:xfrm>
              <a:off x="1065213" y="2009775"/>
              <a:ext cx="3482975" cy="3074988"/>
              <a:chOff x="671" y="1266"/>
              <a:chExt cx="2194" cy="1937"/>
            </a:xfrm>
          </p:grpSpPr>
          <p:sp>
            <p:nvSpPr>
              <p:cNvPr id="9437" name="Freeform 1071"/>
              <p:cNvSpPr>
                <a:spLocks/>
              </p:cNvSpPr>
              <p:nvPr/>
            </p:nvSpPr>
            <p:spPr bwMode="auto">
              <a:xfrm>
                <a:off x="1342" y="1654"/>
                <a:ext cx="278" cy="392"/>
              </a:xfrm>
              <a:custGeom>
                <a:avLst/>
                <a:gdLst>
                  <a:gd name="T0" fmla="*/ 0 w 558"/>
                  <a:gd name="T1" fmla="*/ 442 h 786"/>
                  <a:gd name="T2" fmla="*/ 2 w 558"/>
                  <a:gd name="T3" fmla="*/ 490 h 786"/>
                  <a:gd name="T4" fmla="*/ 22 w 558"/>
                  <a:gd name="T5" fmla="*/ 536 h 786"/>
                  <a:gd name="T6" fmla="*/ 53 w 558"/>
                  <a:gd name="T7" fmla="*/ 567 h 786"/>
                  <a:gd name="T8" fmla="*/ 103 w 558"/>
                  <a:gd name="T9" fmla="*/ 601 h 786"/>
                  <a:gd name="T10" fmla="*/ 173 w 558"/>
                  <a:gd name="T11" fmla="*/ 632 h 786"/>
                  <a:gd name="T12" fmla="*/ 233 w 558"/>
                  <a:gd name="T13" fmla="*/ 659 h 786"/>
                  <a:gd name="T14" fmla="*/ 281 w 558"/>
                  <a:gd name="T15" fmla="*/ 693 h 786"/>
                  <a:gd name="T16" fmla="*/ 378 w 558"/>
                  <a:gd name="T17" fmla="*/ 786 h 786"/>
                  <a:gd name="T18" fmla="*/ 414 w 558"/>
                  <a:gd name="T19" fmla="*/ 704 h 786"/>
                  <a:gd name="T20" fmla="*/ 465 w 558"/>
                  <a:gd name="T21" fmla="*/ 627 h 786"/>
                  <a:gd name="T22" fmla="*/ 507 w 558"/>
                  <a:gd name="T23" fmla="*/ 539 h 786"/>
                  <a:gd name="T24" fmla="*/ 558 w 558"/>
                  <a:gd name="T25" fmla="*/ 324 h 786"/>
                  <a:gd name="T26" fmla="*/ 67 w 558"/>
                  <a:gd name="T27" fmla="*/ 0 h 786"/>
                  <a:gd name="T28" fmla="*/ 67 w 558"/>
                  <a:gd name="T29" fmla="*/ 113 h 786"/>
                  <a:gd name="T30" fmla="*/ 62 w 558"/>
                  <a:gd name="T31" fmla="*/ 180 h 786"/>
                  <a:gd name="T32" fmla="*/ 48 w 558"/>
                  <a:gd name="T33" fmla="*/ 241 h 786"/>
                  <a:gd name="T34" fmla="*/ 36 w 558"/>
                  <a:gd name="T35" fmla="*/ 284 h 786"/>
                  <a:gd name="T36" fmla="*/ 5 w 558"/>
                  <a:gd name="T37" fmla="*/ 329 h 786"/>
                  <a:gd name="T38" fmla="*/ 0 w 558"/>
                  <a:gd name="T39" fmla="*/ 385 h 786"/>
                  <a:gd name="T40" fmla="*/ 0 w 558"/>
                  <a:gd name="T41" fmla="*/ 442 h 78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w 558"/>
                  <a:gd name="T64" fmla="*/ 0 h 786"/>
                  <a:gd name="T65" fmla="*/ 558 w 558"/>
                  <a:gd name="T66" fmla="*/ 786 h 786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T63" t="T64" r="T65" b="T66"/>
                <a:pathLst>
                  <a:path w="558" h="786">
                    <a:moveTo>
                      <a:pt x="0" y="442"/>
                    </a:moveTo>
                    <a:lnTo>
                      <a:pt x="2" y="490"/>
                    </a:lnTo>
                    <a:lnTo>
                      <a:pt x="22" y="536"/>
                    </a:lnTo>
                    <a:lnTo>
                      <a:pt x="53" y="567"/>
                    </a:lnTo>
                    <a:lnTo>
                      <a:pt x="103" y="601"/>
                    </a:lnTo>
                    <a:lnTo>
                      <a:pt x="173" y="632"/>
                    </a:lnTo>
                    <a:lnTo>
                      <a:pt x="233" y="659"/>
                    </a:lnTo>
                    <a:lnTo>
                      <a:pt x="281" y="693"/>
                    </a:lnTo>
                    <a:lnTo>
                      <a:pt x="378" y="786"/>
                    </a:lnTo>
                    <a:lnTo>
                      <a:pt x="414" y="704"/>
                    </a:lnTo>
                    <a:lnTo>
                      <a:pt x="465" y="627"/>
                    </a:lnTo>
                    <a:lnTo>
                      <a:pt x="507" y="539"/>
                    </a:lnTo>
                    <a:lnTo>
                      <a:pt x="558" y="324"/>
                    </a:lnTo>
                    <a:lnTo>
                      <a:pt x="67" y="0"/>
                    </a:lnTo>
                    <a:lnTo>
                      <a:pt x="67" y="113"/>
                    </a:lnTo>
                    <a:lnTo>
                      <a:pt x="62" y="180"/>
                    </a:lnTo>
                    <a:lnTo>
                      <a:pt x="48" y="241"/>
                    </a:lnTo>
                    <a:lnTo>
                      <a:pt x="36" y="284"/>
                    </a:lnTo>
                    <a:lnTo>
                      <a:pt x="5" y="329"/>
                    </a:lnTo>
                    <a:lnTo>
                      <a:pt x="0" y="385"/>
                    </a:lnTo>
                    <a:lnTo>
                      <a:pt x="0" y="442"/>
                    </a:lnTo>
                    <a:close/>
                  </a:path>
                </a:pathLst>
              </a:custGeom>
              <a:solidFill>
                <a:srgbClr val="FFC080"/>
              </a:solidFill>
              <a:ln w="11113">
                <a:solidFill>
                  <a:srgbClr val="402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438" name="Freeform 1072"/>
              <p:cNvSpPr>
                <a:spLocks/>
              </p:cNvSpPr>
              <p:nvPr/>
            </p:nvSpPr>
            <p:spPr bwMode="auto">
              <a:xfrm>
                <a:off x="671" y="1798"/>
                <a:ext cx="1645" cy="1175"/>
              </a:xfrm>
              <a:custGeom>
                <a:avLst/>
                <a:gdLst>
                  <a:gd name="T0" fmla="*/ 1824 w 3290"/>
                  <a:gd name="T1" fmla="*/ 273 h 2350"/>
                  <a:gd name="T2" fmla="*/ 1764 w 3290"/>
                  <a:gd name="T3" fmla="*/ 380 h 2350"/>
                  <a:gd name="T4" fmla="*/ 1716 w 3290"/>
                  <a:gd name="T5" fmla="*/ 474 h 2350"/>
                  <a:gd name="T6" fmla="*/ 1620 w 3290"/>
                  <a:gd name="T7" fmla="*/ 387 h 2350"/>
                  <a:gd name="T8" fmla="*/ 1507 w 3290"/>
                  <a:gd name="T9" fmla="*/ 329 h 2350"/>
                  <a:gd name="T10" fmla="*/ 1418 w 3290"/>
                  <a:gd name="T11" fmla="*/ 288 h 2350"/>
                  <a:gd name="T12" fmla="*/ 1353 w 3290"/>
                  <a:gd name="T13" fmla="*/ 206 h 2350"/>
                  <a:gd name="T14" fmla="*/ 1351 w 3290"/>
                  <a:gd name="T15" fmla="*/ 88 h 2350"/>
                  <a:gd name="T16" fmla="*/ 1362 w 3290"/>
                  <a:gd name="T17" fmla="*/ 0 h 2350"/>
                  <a:gd name="T18" fmla="*/ 1244 w 3290"/>
                  <a:gd name="T19" fmla="*/ 177 h 2350"/>
                  <a:gd name="T20" fmla="*/ 985 w 3290"/>
                  <a:gd name="T21" fmla="*/ 295 h 2350"/>
                  <a:gd name="T22" fmla="*/ 698 w 3290"/>
                  <a:gd name="T23" fmla="*/ 438 h 2350"/>
                  <a:gd name="T24" fmla="*/ 492 w 3290"/>
                  <a:gd name="T25" fmla="*/ 788 h 2350"/>
                  <a:gd name="T26" fmla="*/ 113 w 3290"/>
                  <a:gd name="T27" fmla="*/ 1547 h 2350"/>
                  <a:gd name="T28" fmla="*/ 30 w 3290"/>
                  <a:gd name="T29" fmla="*/ 2205 h 2350"/>
                  <a:gd name="T30" fmla="*/ 287 w 3290"/>
                  <a:gd name="T31" fmla="*/ 2276 h 2350"/>
                  <a:gd name="T32" fmla="*/ 646 w 3290"/>
                  <a:gd name="T33" fmla="*/ 2348 h 2350"/>
                  <a:gd name="T34" fmla="*/ 1088 w 3290"/>
                  <a:gd name="T35" fmla="*/ 2350 h 2350"/>
                  <a:gd name="T36" fmla="*/ 1380 w 3290"/>
                  <a:gd name="T37" fmla="*/ 2340 h 2350"/>
                  <a:gd name="T38" fmla="*/ 2227 w 3290"/>
                  <a:gd name="T39" fmla="*/ 2338 h 2350"/>
                  <a:gd name="T40" fmla="*/ 2505 w 3290"/>
                  <a:gd name="T41" fmla="*/ 2112 h 2350"/>
                  <a:gd name="T42" fmla="*/ 2710 w 3290"/>
                  <a:gd name="T43" fmla="*/ 2287 h 2350"/>
                  <a:gd name="T44" fmla="*/ 3018 w 3290"/>
                  <a:gd name="T45" fmla="*/ 2205 h 2350"/>
                  <a:gd name="T46" fmla="*/ 3131 w 3290"/>
                  <a:gd name="T47" fmla="*/ 2051 h 2350"/>
                  <a:gd name="T48" fmla="*/ 3151 w 3290"/>
                  <a:gd name="T49" fmla="*/ 1701 h 2350"/>
                  <a:gd name="T50" fmla="*/ 3274 w 3290"/>
                  <a:gd name="T51" fmla="*/ 1486 h 2350"/>
                  <a:gd name="T52" fmla="*/ 3280 w 3290"/>
                  <a:gd name="T53" fmla="*/ 1332 h 2350"/>
                  <a:gd name="T54" fmla="*/ 2997 w 3290"/>
                  <a:gd name="T55" fmla="*/ 1250 h 2350"/>
                  <a:gd name="T56" fmla="*/ 2843 w 3290"/>
                  <a:gd name="T57" fmla="*/ 1137 h 2350"/>
                  <a:gd name="T58" fmla="*/ 2700 w 3290"/>
                  <a:gd name="T59" fmla="*/ 849 h 2350"/>
                  <a:gd name="T60" fmla="*/ 2628 w 3290"/>
                  <a:gd name="T61" fmla="*/ 510 h 2350"/>
                  <a:gd name="T62" fmla="*/ 2494 w 3290"/>
                  <a:gd name="T63" fmla="*/ 367 h 2350"/>
                  <a:gd name="T64" fmla="*/ 2299 w 3290"/>
                  <a:gd name="T65" fmla="*/ 284 h 2350"/>
                  <a:gd name="T66" fmla="*/ 2044 w 3290"/>
                  <a:gd name="T67" fmla="*/ 177 h 2350"/>
                  <a:gd name="T68" fmla="*/ 1957 w 3290"/>
                  <a:gd name="T69" fmla="*/ 118 h 2350"/>
                  <a:gd name="T70" fmla="*/ 1892 w 3290"/>
                  <a:gd name="T71" fmla="*/ 206 h 2350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w 3290"/>
                  <a:gd name="T109" fmla="*/ 0 h 2350"/>
                  <a:gd name="T110" fmla="*/ 3290 w 3290"/>
                  <a:gd name="T111" fmla="*/ 2350 h 2350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T108" t="T109" r="T110" b="T111"/>
                <a:pathLst>
                  <a:path w="3290" h="2350">
                    <a:moveTo>
                      <a:pt x="1839" y="252"/>
                    </a:moveTo>
                    <a:lnTo>
                      <a:pt x="1824" y="273"/>
                    </a:lnTo>
                    <a:lnTo>
                      <a:pt x="1793" y="331"/>
                    </a:lnTo>
                    <a:lnTo>
                      <a:pt x="1764" y="380"/>
                    </a:lnTo>
                    <a:lnTo>
                      <a:pt x="1736" y="423"/>
                    </a:lnTo>
                    <a:lnTo>
                      <a:pt x="1716" y="474"/>
                    </a:lnTo>
                    <a:lnTo>
                      <a:pt x="1656" y="421"/>
                    </a:lnTo>
                    <a:lnTo>
                      <a:pt x="1620" y="387"/>
                    </a:lnTo>
                    <a:lnTo>
                      <a:pt x="1577" y="360"/>
                    </a:lnTo>
                    <a:lnTo>
                      <a:pt x="1507" y="329"/>
                    </a:lnTo>
                    <a:lnTo>
                      <a:pt x="1454" y="305"/>
                    </a:lnTo>
                    <a:lnTo>
                      <a:pt x="1418" y="288"/>
                    </a:lnTo>
                    <a:lnTo>
                      <a:pt x="1377" y="249"/>
                    </a:lnTo>
                    <a:lnTo>
                      <a:pt x="1353" y="206"/>
                    </a:lnTo>
                    <a:lnTo>
                      <a:pt x="1351" y="144"/>
                    </a:lnTo>
                    <a:lnTo>
                      <a:pt x="1351" y="88"/>
                    </a:lnTo>
                    <a:lnTo>
                      <a:pt x="1362" y="33"/>
                    </a:lnTo>
                    <a:lnTo>
                      <a:pt x="1362" y="0"/>
                    </a:lnTo>
                    <a:lnTo>
                      <a:pt x="1300" y="59"/>
                    </a:lnTo>
                    <a:lnTo>
                      <a:pt x="1244" y="177"/>
                    </a:lnTo>
                    <a:lnTo>
                      <a:pt x="1149" y="233"/>
                    </a:lnTo>
                    <a:lnTo>
                      <a:pt x="985" y="295"/>
                    </a:lnTo>
                    <a:lnTo>
                      <a:pt x="841" y="367"/>
                    </a:lnTo>
                    <a:lnTo>
                      <a:pt x="698" y="438"/>
                    </a:lnTo>
                    <a:lnTo>
                      <a:pt x="585" y="551"/>
                    </a:lnTo>
                    <a:lnTo>
                      <a:pt x="492" y="788"/>
                    </a:lnTo>
                    <a:lnTo>
                      <a:pt x="318" y="1075"/>
                    </a:lnTo>
                    <a:lnTo>
                      <a:pt x="113" y="1547"/>
                    </a:lnTo>
                    <a:lnTo>
                      <a:pt x="0" y="1968"/>
                    </a:lnTo>
                    <a:lnTo>
                      <a:pt x="30" y="2205"/>
                    </a:lnTo>
                    <a:lnTo>
                      <a:pt x="164" y="2276"/>
                    </a:lnTo>
                    <a:lnTo>
                      <a:pt x="287" y="2276"/>
                    </a:lnTo>
                    <a:lnTo>
                      <a:pt x="472" y="2314"/>
                    </a:lnTo>
                    <a:lnTo>
                      <a:pt x="646" y="2348"/>
                    </a:lnTo>
                    <a:lnTo>
                      <a:pt x="816" y="2350"/>
                    </a:lnTo>
                    <a:lnTo>
                      <a:pt x="1088" y="2350"/>
                    </a:lnTo>
                    <a:lnTo>
                      <a:pt x="1139" y="2340"/>
                    </a:lnTo>
                    <a:lnTo>
                      <a:pt x="1380" y="2340"/>
                    </a:lnTo>
                    <a:lnTo>
                      <a:pt x="1391" y="2288"/>
                    </a:lnTo>
                    <a:lnTo>
                      <a:pt x="2227" y="2338"/>
                    </a:lnTo>
                    <a:lnTo>
                      <a:pt x="2412" y="2225"/>
                    </a:lnTo>
                    <a:lnTo>
                      <a:pt x="2505" y="2112"/>
                    </a:lnTo>
                    <a:lnTo>
                      <a:pt x="2597" y="2235"/>
                    </a:lnTo>
                    <a:lnTo>
                      <a:pt x="2710" y="2287"/>
                    </a:lnTo>
                    <a:lnTo>
                      <a:pt x="2925" y="2276"/>
                    </a:lnTo>
                    <a:lnTo>
                      <a:pt x="3018" y="2205"/>
                    </a:lnTo>
                    <a:lnTo>
                      <a:pt x="3074" y="2133"/>
                    </a:lnTo>
                    <a:lnTo>
                      <a:pt x="3131" y="2051"/>
                    </a:lnTo>
                    <a:lnTo>
                      <a:pt x="3151" y="1845"/>
                    </a:lnTo>
                    <a:lnTo>
                      <a:pt x="3151" y="1701"/>
                    </a:lnTo>
                    <a:lnTo>
                      <a:pt x="3233" y="1547"/>
                    </a:lnTo>
                    <a:lnTo>
                      <a:pt x="3274" y="1486"/>
                    </a:lnTo>
                    <a:lnTo>
                      <a:pt x="3290" y="1404"/>
                    </a:lnTo>
                    <a:lnTo>
                      <a:pt x="3280" y="1332"/>
                    </a:lnTo>
                    <a:lnTo>
                      <a:pt x="3162" y="1260"/>
                    </a:lnTo>
                    <a:lnTo>
                      <a:pt x="2997" y="1250"/>
                    </a:lnTo>
                    <a:lnTo>
                      <a:pt x="2884" y="1393"/>
                    </a:lnTo>
                    <a:lnTo>
                      <a:pt x="2843" y="1137"/>
                    </a:lnTo>
                    <a:lnTo>
                      <a:pt x="2761" y="952"/>
                    </a:lnTo>
                    <a:lnTo>
                      <a:pt x="2700" y="849"/>
                    </a:lnTo>
                    <a:lnTo>
                      <a:pt x="2679" y="644"/>
                    </a:lnTo>
                    <a:lnTo>
                      <a:pt x="2628" y="510"/>
                    </a:lnTo>
                    <a:lnTo>
                      <a:pt x="2576" y="408"/>
                    </a:lnTo>
                    <a:lnTo>
                      <a:pt x="2494" y="367"/>
                    </a:lnTo>
                    <a:lnTo>
                      <a:pt x="2402" y="326"/>
                    </a:lnTo>
                    <a:lnTo>
                      <a:pt x="2299" y="284"/>
                    </a:lnTo>
                    <a:lnTo>
                      <a:pt x="2126" y="218"/>
                    </a:lnTo>
                    <a:lnTo>
                      <a:pt x="2044" y="177"/>
                    </a:lnTo>
                    <a:lnTo>
                      <a:pt x="1978" y="72"/>
                    </a:lnTo>
                    <a:lnTo>
                      <a:pt x="1957" y="118"/>
                    </a:lnTo>
                    <a:lnTo>
                      <a:pt x="1928" y="166"/>
                    </a:lnTo>
                    <a:lnTo>
                      <a:pt x="1892" y="206"/>
                    </a:lnTo>
                    <a:lnTo>
                      <a:pt x="1839" y="252"/>
                    </a:lnTo>
                    <a:close/>
                  </a:path>
                </a:pathLst>
              </a:custGeom>
              <a:solidFill>
                <a:srgbClr val="C0C0C0"/>
              </a:solidFill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439" name="Freeform 1073"/>
              <p:cNvSpPr>
                <a:spLocks/>
              </p:cNvSpPr>
              <p:nvPr/>
            </p:nvSpPr>
            <p:spPr bwMode="auto">
              <a:xfrm>
                <a:off x="999" y="2433"/>
                <a:ext cx="98" cy="293"/>
              </a:xfrm>
              <a:custGeom>
                <a:avLst/>
                <a:gdLst>
                  <a:gd name="T0" fmla="*/ 195 w 195"/>
                  <a:gd name="T1" fmla="*/ 0 h 585"/>
                  <a:gd name="T2" fmla="*/ 92 w 195"/>
                  <a:gd name="T3" fmla="*/ 339 h 585"/>
                  <a:gd name="T4" fmla="*/ 0 w 195"/>
                  <a:gd name="T5" fmla="*/ 483 h 585"/>
                  <a:gd name="T6" fmla="*/ 123 w 195"/>
                  <a:gd name="T7" fmla="*/ 534 h 585"/>
                  <a:gd name="T8" fmla="*/ 195 w 195"/>
                  <a:gd name="T9" fmla="*/ 585 h 585"/>
                  <a:gd name="T10" fmla="*/ 184 w 195"/>
                  <a:gd name="T11" fmla="*/ 380 h 585"/>
                  <a:gd name="T12" fmla="*/ 195 w 195"/>
                  <a:gd name="T13" fmla="*/ 0 h 58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95"/>
                  <a:gd name="T22" fmla="*/ 0 h 585"/>
                  <a:gd name="T23" fmla="*/ 195 w 195"/>
                  <a:gd name="T24" fmla="*/ 585 h 585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95" h="585">
                    <a:moveTo>
                      <a:pt x="195" y="0"/>
                    </a:moveTo>
                    <a:lnTo>
                      <a:pt x="92" y="339"/>
                    </a:lnTo>
                    <a:lnTo>
                      <a:pt x="0" y="483"/>
                    </a:lnTo>
                    <a:lnTo>
                      <a:pt x="123" y="534"/>
                    </a:lnTo>
                    <a:lnTo>
                      <a:pt x="195" y="585"/>
                    </a:lnTo>
                    <a:lnTo>
                      <a:pt x="184" y="380"/>
                    </a:lnTo>
                    <a:lnTo>
                      <a:pt x="195" y="0"/>
                    </a:lnTo>
                    <a:close/>
                  </a:path>
                </a:pathLst>
              </a:custGeom>
              <a:solidFill>
                <a:schemeClr val="bg1"/>
              </a:solidFill>
              <a:ln w="11176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440" name="Freeform 1074"/>
              <p:cNvSpPr>
                <a:spLocks/>
              </p:cNvSpPr>
              <p:nvPr/>
            </p:nvSpPr>
            <p:spPr bwMode="auto">
              <a:xfrm>
                <a:off x="1017" y="1903"/>
                <a:ext cx="496" cy="880"/>
              </a:xfrm>
              <a:custGeom>
                <a:avLst/>
                <a:gdLst>
                  <a:gd name="T0" fmla="*/ 554 w 990"/>
                  <a:gd name="T1" fmla="*/ 134 h 1761"/>
                  <a:gd name="T2" fmla="*/ 564 w 990"/>
                  <a:gd name="T3" fmla="*/ 267 h 1761"/>
                  <a:gd name="T4" fmla="*/ 631 w 990"/>
                  <a:gd name="T5" fmla="*/ 313 h 1761"/>
                  <a:gd name="T6" fmla="*/ 739 w 990"/>
                  <a:gd name="T7" fmla="*/ 267 h 1761"/>
                  <a:gd name="T8" fmla="*/ 934 w 990"/>
                  <a:gd name="T9" fmla="*/ 344 h 1761"/>
                  <a:gd name="T10" fmla="*/ 934 w 990"/>
                  <a:gd name="T11" fmla="*/ 462 h 1761"/>
                  <a:gd name="T12" fmla="*/ 949 w 990"/>
                  <a:gd name="T13" fmla="*/ 981 h 1761"/>
                  <a:gd name="T14" fmla="*/ 759 w 990"/>
                  <a:gd name="T15" fmla="*/ 1756 h 1761"/>
                  <a:gd name="T16" fmla="*/ 734 w 990"/>
                  <a:gd name="T17" fmla="*/ 1263 h 1761"/>
                  <a:gd name="T18" fmla="*/ 728 w 990"/>
                  <a:gd name="T19" fmla="*/ 1535 h 1761"/>
                  <a:gd name="T20" fmla="*/ 549 w 990"/>
                  <a:gd name="T21" fmla="*/ 1751 h 1761"/>
                  <a:gd name="T22" fmla="*/ 544 w 990"/>
                  <a:gd name="T23" fmla="*/ 1320 h 1761"/>
                  <a:gd name="T24" fmla="*/ 513 w 990"/>
                  <a:gd name="T25" fmla="*/ 1299 h 1761"/>
                  <a:gd name="T26" fmla="*/ 523 w 990"/>
                  <a:gd name="T27" fmla="*/ 1735 h 1761"/>
                  <a:gd name="T28" fmla="*/ 349 w 990"/>
                  <a:gd name="T29" fmla="*/ 1494 h 1761"/>
                  <a:gd name="T30" fmla="*/ 272 w 990"/>
                  <a:gd name="T31" fmla="*/ 1191 h 1761"/>
                  <a:gd name="T32" fmla="*/ 328 w 990"/>
                  <a:gd name="T33" fmla="*/ 1510 h 1761"/>
                  <a:gd name="T34" fmla="*/ 251 w 990"/>
                  <a:gd name="T35" fmla="*/ 1658 h 1761"/>
                  <a:gd name="T36" fmla="*/ 205 w 990"/>
                  <a:gd name="T37" fmla="*/ 1376 h 1761"/>
                  <a:gd name="T38" fmla="*/ 200 w 990"/>
                  <a:gd name="T39" fmla="*/ 1089 h 1761"/>
                  <a:gd name="T40" fmla="*/ 195 w 990"/>
                  <a:gd name="T41" fmla="*/ 1504 h 1761"/>
                  <a:gd name="T42" fmla="*/ 184 w 990"/>
                  <a:gd name="T43" fmla="*/ 1653 h 1761"/>
                  <a:gd name="T44" fmla="*/ 174 w 990"/>
                  <a:gd name="T45" fmla="*/ 1253 h 1761"/>
                  <a:gd name="T46" fmla="*/ 184 w 990"/>
                  <a:gd name="T47" fmla="*/ 1047 h 1761"/>
                  <a:gd name="T48" fmla="*/ 123 w 990"/>
                  <a:gd name="T49" fmla="*/ 770 h 1761"/>
                  <a:gd name="T50" fmla="*/ 143 w 990"/>
                  <a:gd name="T51" fmla="*/ 786 h 1761"/>
                  <a:gd name="T52" fmla="*/ 205 w 990"/>
                  <a:gd name="T53" fmla="*/ 1022 h 1761"/>
                  <a:gd name="T54" fmla="*/ 159 w 990"/>
                  <a:gd name="T55" fmla="*/ 709 h 1761"/>
                  <a:gd name="T56" fmla="*/ 133 w 990"/>
                  <a:gd name="T57" fmla="*/ 472 h 1761"/>
                  <a:gd name="T58" fmla="*/ 20 w 990"/>
                  <a:gd name="T59" fmla="*/ 324 h 1761"/>
                  <a:gd name="T60" fmla="*/ 30 w 990"/>
                  <a:gd name="T61" fmla="*/ 252 h 1761"/>
                  <a:gd name="T62" fmla="*/ 205 w 990"/>
                  <a:gd name="T63" fmla="*/ 216 h 1761"/>
                  <a:gd name="T64" fmla="*/ 215 w 990"/>
                  <a:gd name="T65" fmla="*/ 195 h 1761"/>
                  <a:gd name="T66" fmla="*/ 308 w 990"/>
                  <a:gd name="T67" fmla="*/ 113 h 1761"/>
                  <a:gd name="T68" fmla="*/ 462 w 990"/>
                  <a:gd name="T69" fmla="*/ 57 h 1761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990"/>
                  <a:gd name="T106" fmla="*/ 0 h 1761"/>
                  <a:gd name="T107" fmla="*/ 990 w 990"/>
                  <a:gd name="T108" fmla="*/ 1761 h 1761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990" h="1761">
                    <a:moveTo>
                      <a:pt x="549" y="0"/>
                    </a:moveTo>
                    <a:lnTo>
                      <a:pt x="554" y="134"/>
                    </a:lnTo>
                    <a:lnTo>
                      <a:pt x="575" y="206"/>
                    </a:lnTo>
                    <a:lnTo>
                      <a:pt x="564" y="267"/>
                    </a:lnTo>
                    <a:lnTo>
                      <a:pt x="564" y="375"/>
                    </a:lnTo>
                    <a:lnTo>
                      <a:pt x="631" y="313"/>
                    </a:lnTo>
                    <a:lnTo>
                      <a:pt x="708" y="247"/>
                    </a:lnTo>
                    <a:lnTo>
                      <a:pt x="739" y="267"/>
                    </a:lnTo>
                    <a:lnTo>
                      <a:pt x="811" y="288"/>
                    </a:lnTo>
                    <a:lnTo>
                      <a:pt x="934" y="344"/>
                    </a:lnTo>
                    <a:lnTo>
                      <a:pt x="934" y="416"/>
                    </a:lnTo>
                    <a:lnTo>
                      <a:pt x="934" y="462"/>
                    </a:lnTo>
                    <a:lnTo>
                      <a:pt x="990" y="534"/>
                    </a:lnTo>
                    <a:lnTo>
                      <a:pt x="949" y="981"/>
                    </a:lnTo>
                    <a:lnTo>
                      <a:pt x="949" y="1735"/>
                    </a:lnTo>
                    <a:lnTo>
                      <a:pt x="759" y="1756"/>
                    </a:lnTo>
                    <a:lnTo>
                      <a:pt x="739" y="1407"/>
                    </a:lnTo>
                    <a:lnTo>
                      <a:pt x="734" y="1263"/>
                    </a:lnTo>
                    <a:lnTo>
                      <a:pt x="723" y="1417"/>
                    </a:lnTo>
                    <a:lnTo>
                      <a:pt x="728" y="1535"/>
                    </a:lnTo>
                    <a:lnTo>
                      <a:pt x="734" y="1761"/>
                    </a:lnTo>
                    <a:lnTo>
                      <a:pt x="549" y="1751"/>
                    </a:lnTo>
                    <a:lnTo>
                      <a:pt x="559" y="1463"/>
                    </a:lnTo>
                    <a:lnTo>
                      <a:pt x="544" y="1320"/>
                    </a:lnTo>
                    <a:lnTo>
                      <a:pt x="498" y="1196"/>
                    </a:lnTo>
                    <a:lnTo>
                      <a:pt x="513" y="1299"/>
                    </a:lnTo>
                    <a:lnTo>
                      <a:pt x="533" y="1453"/>
                    </a:lnTo>
                    <a:lnTo>
                      <a:pt x="523" y="1735"/>
                    </a:lnTo>
                    <a:lnTo>
                      <a:pt x="441" y="1725"/>
                    </a:lnTo>
                    <a:lnTo>
                      <a:pt x="349" y="1494"/>
                    </a:lnTo>
                    <a:lnTo>
                      <a:pt x="297" y="1340"/>
                    </a:lnTo>
                    <a:lnTo>
                      <a:pt x="272" y="1191"/>
                    </a:lnTo>
                    <a:lnTo>
                      <a:pt x="287" y="1376"/>
                    </a:lnTo>
                    <a:lnTo>
                      <a:pt x="328" y="1510"/>
                    </a:lnTo>
                    <a:lnTo>
                      <a:pt x="410" y="1705"/>
                    </a:lnTo>
                    <a:lnTo>
                      <a:pt x="251" y="1658"/>
                    </a:lnTo>
                    <a:lnTo>
                      <a:pt x="215" y="1545"/>
                    </a:lnTo>
                    <a:lnTo>
                      <a:pt x="205" y="1376"/>
                    </a:lnTo>
                    <a:lnTo>
                      <a:pt x="210" y="1191"/>
                    </a:lnTo>
                    <a:lnTo>
                      <a:pt x="200" y="1089"/>
                    </a:lnTo>
                    <a:lnTo>
                      <a:pt x="195" y="1263"/>
                    </a:lnTo>
                    <a:lnTo>
                      <a:pt x="195" y="1504"/>
                    </a:lnTo>
                    <a:lnTo>
                      <a:pt x="215" y="1658"/>
                    </a:lnTo>
                    <a:lnTo>
                      <a:pt x="184" y="1653"/>
                    </a:lnTo>
                    <a:lnTo>
                      <a:pt x="174" y="1458"/>
                    </a:lnTo>
                    <a:lnTo>
                      <a:pt x="174" y="1253"/>
                    </a:lnTo>
                    <a:lnTo>
                      <a:pt x="184" y="1099"/>
                    </a:lnTo>
                    <a:lnTo>
                      <a:pt x="184" y="1047"/>
                    </a:lnTo>
                    <a:lnTo>
                      <a:pt x="159" y="940"/>
                    </a:lnTo>
                    <a:lnTo>
                      <a:pt x="123" y="770"/>
                    </a:lnTo>
                    <a:lnTo>
                      <a:pt x="123" y="627"/>
                    </a:lnTo>
                    <a:lnTo>
                      <a:pt x="143" y="786"/>
                    </a:lnTo>
                    <a:lnTo>
                      <a:pt x="164" y="878"/>
                    </a:lnTo>
                    <a:lnTo>
                      <a:pt x="205" y="1022"/>
                    </a:lnTo>
                    <a:lnTo>
                      <a:pt x="169" y="811"/>
                    </a:lnTo>
                    <a:lnTo>
                      <a:pt x="159" y="709"/>
                    </a:lnTo>
                    <a:lnTo>
                      <a:pt x="154" y="606"/>
                    </a:lnTo>
                    <a:lnTo>
                      <a:pt x="133" y="472"/>
                    </a:lnTo>
                    <a:lnTo>
                      <a:pt x="71" y="360"/>
                    </a:lnTo>
                    <a:lnTo>
                      <a:pt x="20" y="324"/>
                    </a:lnTo>
                    <a:lnTo>
                      <a:pt x="0" y="303"/>
                    </a:lnTo>
                    <a:lnTo>
                      <a:pt x="30" y="252"/>
                    </a:lnTo>
                    <a:lnTo>
                      <a:pt x="159" y="190"/>
                    </a:lnTo>
                    <a:lnTo>
                      <a:pt x="205" y="216"/>
                    </a:lnTo>
                    <a:lnTo>
                      <a:pt x="236" y="277"/>
                    </a:lnTo>
                    <a:lnTo>
                      <a:pt x="215" y="195"/>
                    </a:lnTo>
                    <a:lnTo>
                      <a:pt x="190" y="170"/>
                    </a:lnTo>
                    <a:lnTo>
                      <a:pt x="308" y="113"/>
                    </a:lnTo>
                    <a:lnTo>
                      <a:pt x="369" y="82"/>
                    </a:lnTo>
                    <a:lnTo>
                      <a:pt x="462" y="57"/>
                    </a:lnTo>
                    <a:lnTo>
                      <a:pt x="549" y="0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441" name="Freeform 1075"/>
              <p:cNvSpPr>
                <a:spLocks/>
              </p:cNvSpPr>
              <p:nvPr/>
            </p:nvSpPr>
            <p:spPr bwMode="auto">
              <a:xfrm>
                <a:off x="686" y="2051"/>
                <a:ext cx="675" cy="914"/>
              </a:xfrm>
              <a:custGeom>
                <a:avLst/>
                <a:gdLst>
                  <a:gd name="T0" fmla="*/ 1207 w 1350"/>
                  <a:gd name="T1" fmla="*/ 1463 h 1828"/>
                  <a:gd name="T2" fmla="*/ 1007 w 1350"/>
                  <a:gd name="T3" fmla="*/ 1412 h 1828"/>
                  <a:gd name="T4" fmla="*/ 868 w 1350"/>
                  <a:gd name="T5" fmla="*/ 1371 h 1828"/>
                  <a:gd name="T6" fmla="*/ 745 w 1350"/>
                  <a:gd name="T7" fmla="*/ 1340 h 1828"/>
                  <a:gd name="T8" fmla="*/ 611 w 1350"/>
                  <a:gd name="T9" fmla="*/ 1273 h 1828"/>
                  <a:gd name="T10" fmla="*/ 385 w 1350"/>
                  <a:gd name="T11" fmla="*/ 1330 h 1828"/>
                  <a:gd name="T12" fmla="*/ 293 w 1350"/>
                  <a:gd name="T13" fmla="*/ 1340 h 1828"/>
                  <a:gd name="T14" fmla="*/ 504 w 1350"/>
                  <a:gd name="T15" fmla="*/ 1268 h 1828"/>
                  <a:gd name="T16" fmla="*/ 601 w 1350"/>
                  <a:gd name="T17" fmla="*/ 1212 h 1828"/>
                  <a:gd name="T18" fmla="*/ 365 w 1350"/>
                  <a:gd name="T19" fmla="*/ 1232 h 1828"/>
                  <a:gd name="T20" fmla="*/ 257 w 1350"/>
                  <a:gd name="T21" fmla="*/ 1222 h 1828"/>
                  <a:gd name="T22" fmla="*/ 329 w 1350"/>
                  <a:gd name="T23" fmla="*/ 1181 h 1828"/>
                  <a:gd name="T24" fmla="*/ 432 w 1350"/>
                  <a:gd name="T25" fmla="*/ 1181 h 1828"/>
                  <a:gd name="T26" fmla="*/ 606 w 1350"/>
                  <a:gd name="T27" fmla="*/ 1196 h 1828"/>
                  <a:gd name="T28" fmla="*/ 657 w 1350"/>
                  <a:gd name="T29" fmla="*/ 1165 h 1828"/>
                  <a:gd name="T30" fmla="*/ 519 w 1350"/>
                  <a:gd name="T31" fmla="*/ 1109 h 1828"/>
                  <a:gd name="T32" fmla="*/ 427 w 1350"/>
                  <a:gd name="T33" fmla="*/ 955 h 1828"/>
                  <a:gd name="T34" fmla="*/ 401 w 1350"/>
                  <a:gd name="T35" fmla="*/ 791 h 1828"/>
                  <a:gd name="T36" fmla="*/ 457 w 1350"/>
                  <a:gd name="T37" fmla="*/ 950 h 1828"/>
                  <a:gd name="T38" fmla="*/ 539 w 1350"/>
                  <a:gd name="T39" fmla="*/ 1073 h 1828"/>
                  <a:gd name="T40" fmla="*/ 673 w 1350"/>
                  <a:gd name="T41" fmla="*/ 1119 h 1828"/>
                  <a:gd name="T42" fmla="*/ 750 w 1350"/>
                  <a:gd name="T43" fmla="*/ 914 h 1828"/>
                  <a:gd name="T44" fmla="*/ 776 w 1350"/>
                  <a:gd name="T45" fmla="*/ 739 h 1828"/>
                  <a:gd name="T46" fmla="*/ 570 w 1350"/>
                  <a:gd name="T47" fmla="*/ 524 h 1828"/>
                  <a:gd name="T48" fmla="*/ 581 w 1350"/>
                  <a:gd name="T49" fmla="*/ 452 h 1828"/>
                  <a:gd name="T50" fmla="*/ 668 w 1350"/>
                  <a:gd name="T51" fmla="*/ 595 h 1828"/>
                  <a:gd name="T52" fmla="*/ 776 w 1350"/>
                  <a:gd name="T53" fmla="*/ 703 h 1828"/>
                  <a:gd name="T54" fmla="*/ 796 w 1350"/>
                  <a:gd name="T55" fmla="*/ 637 h 1828"/>
                  <a:gd name="T56" fmla="*/ 765 w 1350"/>
                  <a:gd name="T57" fmla="*/ 349 h 1828"/>
                  <a:gd name="T58" fmla="*/ 776 w 1350"/>
                  <a:gd name="T59" fmla="*/ 231 h 1828"/>
                  <a:gd name="T60" fmla="*/ 734 w 1350"/>
                  <a:gd name="T61" fmla="*/ 36 h 1828"/>
                  <a:gd name="T62" fmla="*/ 581 w 1350"/>
                  <a:gd name="T63" fmla="*/ 51 h 1828"/>
                  <a:gd name="T64" fmla="*/ 498 w 1350"/>
                  <a:gd name="T65" fmla="*/ 272 h 1828"/>
                  <a:gd name="T66" fmla="*/ 344 w 1350"/>
                  <a:gd name="T67" fmla="*/ 529 h 1828"/>
                  <a:gd name="T68" fmla="*/ 134 w 1350"/>
                  <a:gd name="T69" fmla="*/ 1022 h 1828"/>
                  <a:gd name="T70" fmla="*/ 103 w 1350"/>
                  <a:gd name="T71" fmla="*/ 1088 h 1828"/>
                  <a:gd name="T72" fmla="*/ 67 w 1350"/>
                  <a:gd name="T73" fmla="*/ 1227 h 1828"/>
                  <a:gd name="T74" fmla="*/ 0 w 1350"/>
                  <a:gd name="T75" fmla="*/ 1499 h 1828"/>
                  <a:gd name="T76" fmla="*/ 11 w 1350"/>
                  <a:gd name="T77" fmla="*/ 1617 h 1828"/>
                  <a:gd name="T78" fmla="*/ 67 w 1350"/>
                  <a:gd name="T79" fmla="*/ 1689 h 1828"/>
                  <a:gd name="T80" fmla="*/ 211 w 1350"/>
                  <a:gd name="T81" fmla="*/ 1740 h 1828"/>
                  <a:gd name="T82" fmla="*/ 560 w 1350"/>
                  <a:gd name="T83" fmla="*/ 1797 h 1828"/>
                  <a:gd name="T84" fmla="*/ 950 w 1350"/>
                  <a:gd name="T85" fmla="*/ 1828 h 1828"/>
                  <a:gd name="T86" fmla="*/ 1068 w 1350"/>
                  <a:gd name="T87" fmla="*/ 1704 h 1828"/>
                  <a:gd name="T88" fmla="*/ 1125 w 1350"/>
                  <a:gd name="T89" fmla="*/ 1566 h 1828"/>
                  <a:gd name="T90" fmla="*/ 1089 w 1350"/>
                  <a:gd name="T91" fmla="*/ 1704 h 1828"/>
                  <a:gd name="T92" fmla="*/ 1135 w 1350"/>
                  <a:gd name="T93" fmla="*/ 1822 h 1828"/>
                  <a:gd name="T94" fmla="*/ 1284 w 1350"/>
                  <a:gd name="T95" fmla="*/ 1771 h 1828"/>
                  <a:gd name="T96" fmla="*/ 1268 w 1350"/>
                  <a:gd name="T97" fmla="*/ 1576 h 1828"/>
                  <a:gd name="T98" fmla="*/ 1350 w 1350"/>
                  <a:gd name="T99" fmla="*/ 1489 h 1828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w 1350"/>
                  <a:gd name="T151" fmla="*/ 0 h 1828"/>
                  <a:gd name="T152" fmla="*/ 1350 w 1350"/>
                  <a:gd name="T153" fmla="*/ 1828 h 1828"/>
                </a:gdLst>
                <a:ahLst/>
                <a:cxnLst>
                  <a:cxn ang="T100">
                    <a:pos x="T0" y="T1"/>
                  </a:cxn>
                  <a:cxn ang="T101">
                    <a:pos x="T2" y="T3"/>
                  </a:cxn>
                  <a:cxn ang="T102">
                    <a:pos x="T4" y="T5"/>
                  </a:cxn>
                  <a:cxn ang="T103">
                    <a:pos x="T6" y="T7"/>
                  </a:cxn>
                  <a:cxn ang="T104">
                    <a:pos x="T8" y="T9"/>
                  </a:cxn>
                  <a:cxn ang="T105">
                    <a:pos x="T10" y="T11"/>
                  </a:cxn>
                  <a:cxn ang="T106">
                    <a:pos x="T12" y="T13"/>
                  </a:cxn>
                  <a:cxn ang="T107">
                    <a:pos x="T14" y="T15"/>
                  </a:cxn>
                  <a:cxn ang="T108">
                    <a:pos x="T16" y="T17"/>
                  </a:cxn>
                  <a:cxn ang="T109">
                    <a:pos x="T18" y="T19"/>
                  </a:cxn>
                  <a:cxn ang="T110">
                    <a:pos x="T20" y="T21"/>
                  </a:cxn>
                  <a:cxn ang="T111">
                    <a:pos x="T22" y="T23"/>
                  </a:cxn>
                  <a:cxn ang="T112">
                    <a:pos x="T24" y="T25"/>
                  </a:cxn>
                  <a:cxn ang="T113">
                    <a:pos x="T26" y="T27"/>
                  </a:cxn>
                  <a:cxn ang="T114">
                    <a:pos x="T28" y="T29"/>
                  </a:cxn>
                  <a:cxn ang="T115">
                    <a:pos x="T30" y="T31"/>
                  </a:cxn>
                  <a:cxn ang="T116">
                    <a:pos x="T32" y="T33"/>
                  </a:cxn>
                  <a:cxn ang="T117">
                    <a:pos x="T34" y="T35"/>
                  </a:cxn>
                  <a:cxn ang="T118">
                    <a:pos x="T36" y="T37"/>
                  </a:cxn>
                  <a:cxn ang="T119">
                    <a:pos x="T38" y="T39"/>
                  </a:cxn>
                  <a:cxn ang="T120">
                    <a:pos x="T40" y="T41"/>
                  </a:cxn>
                  <a:cxn ang="T121">
                    <a:pos x="T42" y="T43"/>
                  </a:cxn>
                  <a:cxn ang="T122">
                    <a:pos x="T44" y="T45"/>
                  </a:cxn>
                  <a:cxn ang="T123">
                    <a:pos x="T46" y="T47"/>
                  </a:cxn>
                  <a:cxn ang="T124">
                    <a:pos x="T48" y="T49"/>
                  </a:cxn>
                  <a:cxn ang="T125">
                    <a:pos x="T50" y="T51"/>
                  </a:cxn>
                  <a:cxn ang="T126">
                    <a:pos x="T52" y="T53"/>
                  </a:cxn>
                  <a:cxn ang="T127">
                    <a:pos x="T54" y="T55"/>
                  </a:cxn>
                  <a:cxn ang="T128">
                    <a:pos x="T56" y="T57"/>
                  </a:cxn>
                  <a:cxn ang="T129">
                    <a:pos x="T58" y="T59"/>
                  </a:cxn>
                  <a:cxn ang="T130">
                    <a:pos x="T60" y="T61"/>
                  </a:cxn>
                  <a:cxn ang="T131">
                    <a:pos x="T62" y="T63"/>
                  </a:cxn>
                  <a:cxn ang="T132">
                    <a:pos x="T64" y="T65"/>
                  </a:cxn>
                  <a:cxn ang="T133">
                    <a:pos x="T66" y="T67"/>
                  </a:cxn>
                  <a:cxn ang="T134">
                    <a:pos x="T68" y="T69"/>
                  </a:cxn>
                  <a:cxn ang="T135">
                    <a:pos x="T70" y="T71"/>
                  </a:cxn>
                  <a:cxn ang="T136">
                    <a:pos x="T72" y="T73"/>
                  </a:cxn>
                  <a:cxn ang="T137">
                    <a:pos x="T74" y="T75"/>
                  </a:cxn>
                  <a:cxn ang="T138">
                    <a:pos x="T76" y="T77"/>
                  </a:cxn>
                  <a:cxn ang="T139">
                    <a:pos x="T78" y="T79"/>
                  </a:cxn>
                  <a:cxn ang="T140">
                    <a:pos x="T80" y="T81"/>
                  </a:cxn>
                  <a:cxn ang="T141">
                    <a:pos x="T82" y="T83"/>
                  </a:cxn>
                  <a:cxn ang="T142">
                    <a:pos x="T84" y="T85"/>
                  </a:cxn>
                  <a:cxn ang="T143">
                    <a:pos x="T86" y="T87"/>
                  </a:cxn>
                  <a:cxn ang="T144">
                    <a:pos x="T88" y="T89"/>
                  </a:cxn>
                  <a:cxn ang="T145">
                    <a:pos x="T90" y="T91"/>
                  </a:cxn>
                  <a:cxn ang="T146">
                    <a:pos x="T92" y="T93"/>
                  </a:cxn>
                  <a:cxn ang="T147">
                    <a:pos x="T94" y="T95"/>
                  </a:cxn>
                  <a:cxn ang="T148">
                    <a:pos x="T96" y="T97"/>
                  </a:cxn>
                  <a:cxn ang="T149">
                    <a:pos x="T98" y="T99"/>
                  </a:cxn>
                </a:cxnLst>
                <a:rect l="T150" t="T151" r="T152" b="T153"/>
                <a:pathLst>
                  <a:path w="1350" h="1828">
                    <a:moveTo>
                      <a:pt x="1350" y="1489"/>
                    </a:moveTo>
                    <a:lnTo>
                      <a:pt x="1207" y="1463"/>
                    </a:lnTo>
                    <a:lnTo>
                      <a:pt x="1130" y="1448"/>
                    </a:lnTo>
                    <a:lnTo>
                      <a:pt x="1007" y="1412"/>
                    </a:lnTo>
                    <a:lnTo>
                      <a:pt x="919" y="1386"/>
                    </a:lnTo>
                    <a:lnTo>
                      <a:pt x="868" y="1371"/>
                    </a:lnTo>
                    <a:lnTo>
                      <a:pt x="806" y="1366"/>
                    </a:lnTo>
                    <a:lnTo>
                      <a:pt x="745" y="1340"/>
                    </a:lnTo>
                    <a:lnTo>
                      <a:pt x="678" y="1299"/>
                    </a:lnTo>
                    <a:lnTo>
                      <a:pt x="611" y="1273"/>
                    </a:lnTo>
                    <a:lnTo>
                      <a:pt x="504" y="1278"/>
                    </a:lnTo>
                    <a:lnTo>
                      <a:pt x="385" y="1330"/>
                    </a:lnTo>
                    <a:lnTo>
                      <a:pt x="293" y="1386"/>
                    </a:lnTo>
                    <a:lnTo>
                      <a:pt x="293" y="1340"/>
                    </a:lnTo>
                    <a:lnTo>
                      <a:pt x="396" y="1299"/>
                    </a:lnTo>
                    <a:lnTo>
                      <a:pt x="504" y="1268"/>
                    </a:lnTo>
                    <a:lnTo>
                      <a:pt x="586" y="1253"/>
                    </a:lnTo>
                    <a:lnTo>
                      <a:pt x="601" y="1212"/>
                    </a:lnTo>
                    <a:lnTo>
                      <a:pt x="483" y="1212"/>
                    </a:lnTo>
                    <a:lnTo>
                      <a:pt x="365" y="1232"/>
                    </a:lnTo>
                    <a:lnTo>
                      <a:pt x="273" y="1247"/>
                    </a:lnTo>
                    <a:lnTo>
                      <a:pt x="257" y="1222"/>
                    </a:lnTo>
                    <a:lnTo>
                      <a:pt x="278" y="1196"/>
                    </a:lnTo>
                    <a:lnTo>
                      <a:pt x="329" y="1181"/>
                    </a:lnTo>
                    <a:lnTo>
                      <a:pt x="401" y="1181"/>
                    </a:lnTo>
                    <a:lnTo>
                      <a:pt x="432" y="1181"/>
                    </a:lnTo>
                    <a:lnTo>
                      <a:pt x="524" y="1181"/>
                    </a:lnTo>
                    <a:lnTo>
                      <a:pt x="606" y="1196"/>
                    </a:lnTo>
                    <a:lnTo>
                      <a:pt x="622" y="1196"/>
                    </a:lnTo>
                    <a:lnTo>
                      <a:pt x="657" y="1165"/>
                    </a:lnTo>
                    <a:lnTo>
                      <a:pt x="611" y="1140"/>
                    </a:lnTo>
                    <a:lnTo>
                      <a:pt x="519" y="1109"/>
                    </a:lnTo>
                    <a:lnTo>
                      <a:pt x="457" y="1047"/>
                    </a:lnTo>
                    <a:lnTo>
                      <a:pt x="427" y="955"/>
                    </a:lnTo>
                    <a:lnTo>
                      <a:pt x="406" y="862"/>
                    </a:lnTo>
                    <a:lnTo>
                      <a:pt x="401" y="791"/>
                    </a:lnTo>
                    <a:lnTo>
                      <a:pt x="421" y="811"/>
                    </a:lnTo>
                    <a:lnTo>
                      <a:pt x="457" y="950"/>
                    </a:lnTo>
                    <a:lnTo>
                      <a:pt x="493" y="1037"/>
                    </a:lnTo>
                    <a:lnTo>
                      <a:pt x="539" y="1073"/>
                    </a:lnTo>
                    <a:lnTo>
                      <a:pt x="591" y="1104"/>
                    </a:lnTo>
                    <a:lnTo>
                      <a:pt x="673" y="1119"/>
                    </a:lnTo>
                    <a:lnTo>
                      <a:pt x="709" y="1032"/>
                    </a:lnTo>
                    <a:lnTo>
                      <a:pt x="750" y="914"/>
                    </a:lnTo>
                    <a:lnTo>
                      <a:pt x="781" y="801"/>
                    </a:lnTo>
                    <a:lnTo>
                      <a:pt x="776" y="739"/>
                    </a:lnTo>
                    <a:lnTo>
                      <a:pt x="678" y="642"/>
                    </a:lnTo>
                    <a:lnTo>
                      <a:pt x="570" y="524"/>
                    </a:lnTo>
                    <a:lnTo>
                      <a:pt x="550" y="416"/>
                    </a:lnTo>
                    <a:lnTo>
                      <a:pt x="581" y="452"/>
                    </a:lnTo>
                    <a:lnTo>
                      <a:pt x="601" y="524"/>
                    </a:lnTo>
                    <a:lnTo>
                      <a:pt x="668" y="595"/>
                    </a:lnTo>
                    <a:lnTo>
                      <a:pt x="740" y="667"/>
                    </a:lnTo>
                    <a:lnTo>
                      <a:pt x="776" y="703"/>
                    </a:lnTo>
                    <a:lnTo>
                      <a:pt x="822" y="744"/>
                    </a:lnTo>
                    <a:lnTo>
                      <a:pt x="796" y="637"/>
                    </a:lnTo>
                    <a:lnTo>
                      <a:pt x="765" y="503"/>
                    </a:lnTo>
                    <a:lnTo>
                      <a:pt x="765" y="349"/>
                    </a:lnTo>
                    <a:lnTo>
                      <a:pt x="776" y="298"/>
                    </a:lnTo>
                    <a:lnTo>
                      <a:pt x="776" y="231"/>
                    </a:lnTo>
                    <a:lnTo>
                      <a:pt x="755" y="139"/>
                    </a:lnTo>
                    <a:lnTo>
                      <a:pt x="734" y="36"/>
                    </a:lnTo>
                    <a:lnTo>
                      <a:pt x="647" y="0"/>
                    </a:lnTo>
                    <a:lnTo>
                      <a:pt x="581" y="51"/>
                    </a:lnTo>
                    <a:lnTo>
                      <a:pt x="550" y="144"/>
                    </a:lnTo>
                    <a:lnTo>
                      <a:pt x="498" y="272"/>
                    </a:lnTo>
                    <a:lnTo>
                      <a:pt x="447" y="375"/>
                    </a:lnTo>
                    <a:lnTo>
                      <a:pt x="344" y="529"/>
                    </a:lnTo>
                    <a:lnTo>
                      <a:pt x="237" y="785"/>
                    </a:lnTo>
                    <a:lnTo>
                      <a:pt x="134" y="1022"/>
                    </a:lnTo>
                    <a:lnTo>
                      <a:pt x="113" y="1032"/>
                    </a:lnTo>
                    <a:lnTo>
                      <a:pt x="103" y="1088"/>
                    </a:lnTo>
                    <a:lnTo>
                      <a:pt x="103" y="1129"/>
                    </a:lnTo>
                    <a:lnTo>
                      <a:pt x="67" y="1227"/>
                    </a:lnTo>
                    <a:lnTo>
                      <a:pt x="11" y="1417"/>
                    </a:lnTo>
                    <a:lnTo>
                      <a:pt x="0" y="1499"/>
                    </a:lnTo>
                    <a:lnTo>
                      <a:pt x="11" y="1545"/>
                    </a:lnTo>
                    <a:lnTo>
                      <a:pt x="11" y="1617"/>
                    </a:lnTo>
                    <a:lnTo>
                      <a:pt x="26" y="1663"/>
                    </a:lnTo>
                    <a:lnTo>
                      <a:pt x="67" y="1689"/>
                    </a:lnTo>
                    <a:lnTo>
                      <a:pt x="129" y="1735"/>
                    </a:lnTo>
                    <a:lnTo>
                      <a:pt x="211" y="1740"/>
                    </a:lnTo>
                    <a:lnTo>
                      <a:pt x="380" y="1751"/>
                    </a:lnTo>
                    <a:lnTo>
                      <a:pt x="560" y="1797"/>
                    </a:lnTo>
                    <a:lnTo>
                      <a:pt x="724" y="1812"/>
                    </a:lnTo>
                    <a:lnTo>
                      <a:pt x="950" y="1828"/>
                    </a:lnTo>
                    <a:lnTo>
                      <a:pt x="1078" y="1807"/>
                    </a:lnTo>
                    <a:lnTo>
                      <a:pt x="1068" y="1704"/>
                    </a:lnTo>
                    <a:lnTo>
                      <a:pt x="1089" y="1627"/>
                    </a:lnTo>
                    <a:lnTo>
                      <a:pt x="1125" y="1566"/>
                    </a:lnTo>
                    <a:lnTo>
                      <a:pt x="1119" y="1612"/>
                    </a:lnTo>
                    <a:lnTo>
                      <a:pt x="1089" y="1704"/>
                    </a:lnTo>
                    <a:lnTo>
                      <a:pt x="1099" y="1776"/>
                    </a:lnTo>
                    <a:lnTo>
                      <a:pt x="1135" y="1822"/>
                    </a:lnTo>
                    <a:lnTo>
                      <a:pt x="1330" y="1817"/>
                    </a:lnTo>
                    <a:lnTo>
                      <a:pt x="1284" y="1771"/>
                    </a:lnTo>
                    <a:lnTo>
                      <a:pt x="1258" y="1668"/>
                    </a:lnTo>
                    <a:lnTo>
                      <a:pt x="1268" y="1576"/>
                    </a:lnTo>
                    <a:lnTo>
                      <a:pt x="1289" y="1535"/>
                    </a:lnTo>
                    <a:lnTo>
                      <a:pt x="1350" y="1489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442" name="Freeform 1076"/>
              <p:cNvSpPr>
                <a:spLocks/>
              </p:cNvSpPr>
              <p:nvPr/>
            </p:nvSpPr>
            <p:spPr bwMode="auto">
              <a:xfrm>
                <a:off x="763" y="2742"/>
                <a:ext cx="116" cy="118"/>
              </a:xfrm>
              <a:custGeom>
                <a:avLst/>
                <a:gdLst>
                  <a:gd name="T0" fmla="*/ 231 w 231"/>
                  <a:gd name="T1" fmla="*/ 0 h 236"/>
                  <a:gd name="T2" fmla="*/ 124 w 231"/>
                  <a:gd name="T3" fmla="*/ 62 h 236"/>
                  <a:gd name="T4" fmla="*/ 26 w 231"/>
                  <a:gd name="T5" fmla="*/ 164 h 236"/>
                  <a:gd name="T6" fmla="*/ 0 w 231"/>
                  <a:gd name="T7" fmla="*/ 236 h 236"/>
                  <a:gd name="T8" fmla="*/ 52 w 231"/>
                  <a:gd name="T9" fmla="*/ 210 h 236"/>
                  <a:gd name="T10" fmla="*/ 129 w 231"/>
                  <a:gd name="T11" fmla="*/ 113 h 236"/>
                  <a:gd name="T12" fmla="*/ 180 w 231"/>
                  <a:gd name="T13" fmla="*/ 62 h 236"/>
                  <a:gd name="T14" fmla="*/ 231 w 231"/>
                  <a:gd name="T15" fmla="*/ 0 h 2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31"/>
                  <a:gd name="T25" fmla="*/ 0 h 236"/>
                  <a:gd name="T26" fmla="*/ 231 w 231"/>
                  <a:gd name="T27" fmla="*/ 236 h 2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31" h="236">
                    <a:moveTo>
                      <a:pt x="231" y="0"/>
                    </a:moveTo>
                    <a:lnTo>
                      <a:pt x="124" y="62"/>
                    </a:lnTo>
                    <a:lnTo>
                      <a:pt x="26" y="164"/>
                    </a:lnTo>
                    <a:lnTo>
                      <a:pt x="0" y="236"/>
                    </a:lnTo>
                    <a:lnTo>
                      <a:pt x="52" y="210"/>
                    </a:lnTo>
                    <a:lnTo>
                      <a:pt x="129" y="113"/>
                    </a:lnTo>
                    <a:lnTo>
                      <a:pt x="180" y="62"/>
                    </a:lnTo>
                    <a:lnTo>
                      <a:pt x="231" y="0"/>
                    </a:lnTo>
                    <a:close/>
                  </a:path>
                </a:pathLst>
              </a:custGeom>
              <a:solidFill>
                <a:srgbClr val="C0C0C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443" name="Freeform 1077"/>
              <p:cNvSpPr>
                <a:spLocks/>
              </p:cNvSpPr>
              <p:nvPr/>
            </p:nvSpPr>
            <p:spPr bwMode="auto">
              <a:xfrm>
                <a:off x="745" y="2678"/>
                <a:ext cx="154" cy="59"/>
              </a:xfrm>
              <a:custGeom>
                <a:avLst/>
                <a:gdLst>
                  <a:gd name="T0" fmla="*/ 308 w 308"/>
                  <a:gd name="T1" fmla="*/ 0 h 118"/>
                  <a:gd name="T2" fmla="*/ 159 w 308"/>
                  <a:gd name="T3" fmla="*/ 10 h 118"/>
                  <a:gd name="T4" fmla="*/ 71 w 308"/>
                  <a:gd name="T5" fmla="*/ 36 h 118"/>
                  <a:gd name="T6" fmla="*/ 10 w 308"/>
                  <a:gd name="T7" fmla="*/ 71 h 118"/>
                  <a:gd name="T8" fmla="*/ 0 w 308"/>
                  <a:gd name="T9" fmla="*/ 102 h 118"/>
                  <a:gd name="T10" fmla="*/ 20 w 308"/>
                  <a:gd name="T11" fmla="*/ 118 h 118"/>
                  <a:gd name="T12" fmla="*/ 102 w 308"/>
                  <a:gd name="T13" fmla="*/ 97 h 118"/>
                  <a:gd name="T14" fmla="*/ 148 w 308"/>
                  <a:gd name="T15" fmla="*/ 56 h 118"/>
                  <a:gd name="T16" fmla="*/ 210 w 308"/>
                  <a:gd name="T17" fmla="*/ 30 h 118"/>
                  <a:gd name="T18" fmla="*/ 308 w 308"/>
                  <a:gd name="T19" fmla="*/ 0 h 118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308"/>
                  <a:gd name="T31" fmla="*/ 0 h 118"/>
                  <a:gd name="T32" fmla="*/ 308 w 308"/>
                  <a:gd name="T33" fmla="*/ 118 h 118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308" h="118">
                    <a:moveTo>
                      <a:pt x="308" y="0"/>
                    </a:moveTo>
                    <a:lnTo>
                      <a:pt x="159" y="10"/>
                    </a:lnTo>
                    <a:lnTo>
                      <a:pt x="71" y="36"/>
                    </a:lnTo>
                    <a:lnTo>
                      <a:pt x="10" y="71"/>
                    </a:lnTo>
                    <a:lnTo>
                      <a:pt x="0" y="102"/>
                    </a:lnTo>
                    <a:lnTo>
                      <a:pt x="20" y="118"/>
                    </a:lnTo>
                    <a:lnTo>
                      <a:pt x="102" y="97"/>
                    </a:lnTo>
                    <a:lnTo>
                      <a:pt x="148" y="56"/>
                    </a:lnTo>
                    <a:lnTo>
                      <a:pt x="210" y="30"/>
                    </a:lnTo>
                    <a:lnTo>
                      <a:pt x="308" y="0"/>
                    </a:lnTo>
                    <a:close/>
                  </a:path>
                </a:pathLst>
              </a:custGeom>
              <a:solidFill>
                <a:srgbClr val="C0C0C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444" name="Freeform 1078"/>
              <p:cNvSpPr>
                <a:spLocks/>
              </p:cNvSpPr>
              <p:nvPr/>
            </p:nvSpPr>
            <p:spPr bwMode="auto">
              <a:xfrm>
                <a:off x="843" y="2834"/>
                <a:ext cx="326" cy="59"/>
              </a:xfrm>
              <a:custGeom>
                <a:avLst/>
                <a:gdLst>
                  <a:gd name="T0" fmla="*/ 651 w 651"/>
                  <a:gd name="T1" fmla="*/ 0 h 118"/>
                  <a:gd name="T2" fmla="*/ 523 w 651"/>
                  <a:gd name="T3" fmla="*/ 56 h 118"/>
                  <a:gd name="T4" fmla="*/ 379 w 651"/>
                  <a:gd name="T5" fmla="*/ 87 h 118"/>
                  <a:gd name="T6" fmla="*/ 282 w 651"/>
                  <a:gd name="T7" fmla="*/ 97 h 118"/>
                  <a:gd name="T8" fmla="*/ 97 w 651"/>
                  <a:gd name="T9" fmla="*/ 97 h 118"/>
                  <a:gd name="T10" fmla="*/ 0 w 651"/>
                  <a:gd name="T11" fmla="*/ 87 h 118"/>
                  <a:gd name="T12" fmla="*/ 148 w 651"/>
                  <a:gd name="T13" fmla="*/ 118 h 118"/>
                  <a:gd name="T14" fmla="*/ 277 w 651"/>
                  <a:gd name="T15" fmla="*/ 118 h 118"/>
                  <a:gd name="T16" fmla="*/ 405 w 651"/>
                  <a:gd name="T17" fmla="*/ 113 h 118"/>
                  <a:gd name="T18" fmla="*/ 503 w 651"/>
                  <a:gd name="T19" fmla="*/ 92 h 118"/>
                  <a:gd name="T20" fmla="*/ 651 w 651"/>
                  <a:gd name="T21" fmla="*/ 0 h 118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651"/>
                  <a:gd name="T34" fmla="*/ 0 h 118"/>
                  <a:gd name="T35" fmla="*/ 651 w 651"/>
                  <a:gd name="T36" fmla="*/ 118 h 118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651" h="118">
                    <a:moveTo>
                      <a:pt x="651" y="0"/>
                    </a:moveTo>
                    <a:lnTo>
                      <a:pt x="523" y="56"/>
                    </a:lnTo>
                    <a:lnTo>
                      <a:pt x="379" y="87"/>
                    </a:lnTo>
                    <a:lnTo>
                      <a:pt x="282" y="97"/>
                    </a:lnTo>
                    <a:lnTo>
                      <a:pt x="97" y="97"/>
                    </a:lnTo>
                    <a:lnTo>
                      <a:pt x="0" y="87"/>
                    </a:lnTo>
                    <a:lnTo>
                      <a:pt x="148" y="118"/>
                    </a:lnTo>
                    <a:lnTo>
                      <a:pt x="277" y="118"/>
                    </a:lnTo>
                    <a:lnTo>
                      <a:pt x="405" y="113"/>
                    </a:lnTo>
                    <a:lnTo>
                      <a:pt x="503" y="92"/>
                    </a:lnTo>
                    <a:lnTo>
                      <a:pt x="651" y="0"/>
                    </a:lnTo>
                    <a:close/>
                  </a:path>
                </a:pathLst>
              </a:custGeom>
              <a:solidFill>
                <a:srgbClr val="C0C0C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445" name="Freeform 1079"/>
              <p:cNvSpPr>
                <a:spLocks/>
              </p:cNvSpPr>
              <p:nvPr/>
            </p:nvSpPr>
            <p:spPr bwMode="auto">
              <a:xfrm>
                <a:off x="884" y="2757"/>
                <a:ext cx="208" cy="47"/>
              </a:xfrm>
              <a:custGeom>
                <a:avLst/>
                <a:gdLst>
                  <a:gd name="T0" fmla="*/ 415 w 415"/>
                  <a:gd name="T1" fmla="*/ 0 h 92"/>
                  <a:gd name="T2" fmla="*/ 292 w 415"/>
                  <a:gd name="T3" fmla="*/ 46 h 92"/>
                  <a:gd name="T4" fmla="*/ 154 w 415"/>
                  <a:gd name="T5" fmla="*/ 82 h 92"/>
                  <a:gd name="T6" fmla="*/ 0 w 415"/>
                  <a:gd name="T7" fmla="*/ 92 h 92"/>
                  <a:gd name="T8" fmla="*/ 128 w 415"/>
                  <a:gd name="T9" fmla="*/ 66 h 92"/>
                  <a:gd name="T10" fmla="*/ 256 w 415"/>
                  <a:gd name="T11" fmla="*/ 20 h 92"/>
                  <a:gd name="T12" fmla="*/ 303 w 415"/>
                  <a:gd name="T13" fmla="*/ 10 h 92"/>
                  <a:gd name="T14" fmla="*/ 415 w 415"/>
                  <a:gd name="T15" fmla="*/ 0 h 92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415"/>
                  <a:gd name="T25" fmla="*/ 0 h 92"/>
                  <a:gd name="T26" fmla="*/ 415 w 415"/>
                  <a:gd name="T27" fmla="*/ 92 h 92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415" h="92">
                    <a:moveTo>
                      <a:pt x="415" y="0"/>
                    </a:moveTo>
                    <a:lnTo>
                      <a:pt x="292" y="46"/>
                    </a:lnTo>
                    <a:lnTo>
                      <a:pt x="154" y="82"/>
                    </a:lnTo>
                    <a:lnTo>
                      <a:pt x="0" y="92"/>
                    </a:lnTo>
                    <a:lnTo>
                      <a:pt x="128" y="66"/>
                    </a:lnTo>
                    <a:lnTo>
                      <a:pt x="256" y="20"/>
                    </a:lnTo>
                    <a:lnTo>
                      <a:pt x="303" y="10"/>
                    </a:lnTo>
                    <a:lnTo>
                      <a:pt x="415" y="0"/>
                    </a:lnTo>
                    <a:close/>
                  </a:path>
                </a:pathLst>
              </a:custGeom>
              <a:solidFill>
                <a:srgbClr val="C0C0C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446" name="Freeform 1080"/>
              <p:cNvSpPr>
                <a:spLocks/>
              </p:cNvSpPr>
              <p:nvPr/>
            </p:nvSpPr>
            <p:spPr bwMode="auto">
              <a:xfrm>
                <a:off x="1582" y="1900"/>
                <a:ext cx="362" cy="1058"/>
              </a:xfrm>
              <a:custGeom>
                <a:avLst/>
                <a:gdLst>
                  <a:gd name="T0" fmla="*/ 236 w 724"/>
                  <a:gd name="T1" fmla="*/ 0 h 2115"/>
                  <a:gd name="T2" fmla="*/ 292 w 724"/>
                  <a:gd name="T3" fmla="*/ 154 h 2115"/>
                  <a:gd name="T4" fmla="*/ 308 w 724"/>
                  <a:gd name="T5" fmla="*/ 236 h 2115"/>
                  <a:gd name="T6" fmla="*/ 298 w 724"/>
                  <a:gd name="T7" fmla="*/ 318 h 2115"/>
                  <a:gd name="T8" fmla="*/ 251 w 724"/>
                  <a:gd name="T9" fmla="*/ 277 h 2115"/>
                  <a:gd name="T10" fmla="*/ 200 w 724"/>
                  <a:gd name="T11" fmla="*/ 236 h 2115"/>
                  <a:gd name="T12" fmla="*/ 164 w 724"/>
                  <a:gd name="T13" fmla="*/ 211 h 2115"/>
                  <a:gd name="T14" fmla="*/ 123 w 724"/>
                  <a:gd name="T15" fmla="*/ 236 h 2115"/>
                  <a:gd name="T16" fmla="*/ 26 w 724"/>
                  <a:gd name="T17" fmla="*/ 323 h 2115"/>
                  <a:gd name="T18" fmla="*/ 36 w 724"/>
                  <a:gd name="T19" fmla="*/ 431 h 2115"/>
                  <a:gd name="T20" fmla="*/ 0 w 724"/>
                  <a:gd name="T21" fmla="*/ 483 h 2115"/>
                  <a:gd name="T22" fmla="*/ 46 w 724"/>
                  <a:gd name="T23" fmla="*/ 601 h 2115"/>
                  <a:gd name="T24" fmla="*/ 72 w 724"/>
                  <a:gd name="T25" fmla="*/ 734 h 2115"/>
                  <a:gd name="T26" fmla="*/ 97 w 724"/>
                  <a:gd name="T27" fmla="*/ 924 h 2115"/>
                  <a:gd name="T28" fmla="*/ 108 w 724"/>
                  <a:gd name="T29" fmla="*/ 1052 h 2115"/>
                  <a:gd name="T30" fmla="*/ 113 w 724"/>
                  <a:gd name="T31" fmla="*/ 1258 h 2115"/>
                  <a:gd name="T32" fmla="*/ 123 w 724"/>
                  <a:gd name="T33" fmla="*/ 1520 h 2115"/>
                  <a:gd name="T34" fmla="*/ 118 w 724"/>
                  <a:gd name="T35" fmla="*/ 1787 h 2115"/>
                  <a:gd name="T36" fmla="*/ 180 w 724"/>
                  <a:gd name="T37" fmla="*/ 1812 h 2115"/>
                  <a:gd name="T38" fmla="*/ 328 w 724"/>
                  <a:gd name="T39" fmla="*/ 1930 h 2115"/>
                  <a:gd name="T40" fmla="*/ 328 w 724"/>
                  <a:gd name="T41" fmla="*/ 2028 h 2115"/>
                  <a:gd name="T42" fmla="*/ 272 w 724"/>
                  <a:gd name="T43" fmla="*/ 2043 h 2115"/>
                  <a:gd name="T44" fmla="*/ 251 w 724"/>
                  <a:gd name="T45" fmla="*/ 2110 h 2115"/>
                  <a:gd name="T46" fmla="*/ 395 w 724"/>
                  <a:gd name="T47" fmla="*/ 2115 h 2115"/>
                  <a:gd name="T48" fmla="*/ 349 w 724"/>
                  <a:gd name="T49" fmla="*/ 1807 h 2115"/>
                  <a:gd name="T50" fmla="*/ 354 w 724"/>
                  <a:gd name="T51" fmla="*/ 1484 h 2115"/>
                  <a:gd name="T52" fmla="*/ 380 w 724"/>
                  <a:gd name="T53" fmla="*/ 1858 h 2115"/>
                  <a:gd name="T54" fmla="*/ 421 w 724"/>
                  <a:gd name="T55" fmla="*/ 2105 h 2115"/>
                  <a:gd name="T56" fmla="*/ 539 w 724"/>
                  <a:gd name="T57" fmla="*/ 2028 h 2115"/>
                  <a:gd name="T58" fmla="*/ 513 w 724"/>
                  <a:gd name="T59" fmla="*/ 1864 h 2115"/>
                  <a:gd name="T60" fmla="*/ 534 w 724"/>
                  <a:gd name="T61" fmla="*/ 1581 h 2115"/>
                  <a:gd name="T62" fmla="*/ 529 w 724"/>
                  <a:gd name="T63" fmla="*/ 1797 h 2115"/>
                  <a:gd name="T64" fmla="*/ 570 w 724"/>
                  <a:gd name="T65" fmla="*/ 2007 h 2115"/>
                  <a:gd name="T66" fmla="*/ 688 w 724"/>
                  <a:gd name="T67" fmla="*/ 1869 h 2115"/>
                  <a:gd name="T68" fmla="*/ 677 w 724"/>
                  <a:gd name="T69" fmla="*/ 1751 h 2115"/>
                  <a:gd name="T70" fmla="*/ 652 w 724"/>
                  <a:gd name="T71" fmla="*/ 1504 h 2115"/>
                  <a:gd name="T72" fmla="*/ 621 w 724"/>
                  <a:gd name="T73" fmla="*/ 1263 h 2115"/>
                  <a:gd name="T74" fmla="*/ 626 w 724"/>
                  <a:gd name="T75" fmla="*/ 1088 h 2115"/>
                  <a:gd name="T76" fmla="*/ 641 w 724"/>
                  <a:gd name="T77" fmla="*/ 929 h 2115"/>
                  <a:gd name="T78" fmla="*/ 662 w 724"/>
                  <a:gd name="T79" fmla="*/ 811 h 2115"/>
                  <a:gd name="T80" fmla="*/ 677 w 724"/>
                  <a:gd name="T81" fmla="*/ 678 h 2115"/>
                  <a:gd name="T82" fmla="*/ 647 w 724"/>
                  <a:gd name="T83" fmla="*/ 601 h 2115"/>
                  <a:gd name="T84" fmla="*/ 652 w 724"/>
                  <a:gd name="T85" fmla="*/ 462 h 2115"/>
                  <a:gd name="T86" fmla="*/ 626 w 724"/>
                  <a:gd name="T87" fmla="*/ 539 h 2115"/>
                  <a:gd name="T88" fmla="*/ 626 w 724"/>
                  <a:gd name="T89" fmla="*/ 621 h 2115"/>
                  <a:gd name="T90" fmla="*/ 652 w 724"/>
                  <a:gd name="T91" fmla="*/ 724 h 2115"/>
                  <a:gd name="T92" fmla="*/ 606 w 724"/>
                  <a:gd name="T93" fmla="*/ 637 h 2115"/>
                  <a:gd name="T94" fmla="*/ 606 w 724"/>
                  <a:gd name="T95" fmla="*/ 529 h 2115"/>
                  <a:gd name="T96" fmla="*/ 631 w 724"/>
                  <a:gd name="T97" fmla="*/ 426 h 2115"/>
                  <a:gd name="T98" fmla="*/ 688 w 724"/>
                  <a:gd name="T99" fmla="*/ 262 h 2115"/>
                  <a:gd name="T100" fmla="*/ 724 w 724"/>
                  <a:gd name="T101" fmla="*/ 221 h 2115"/>
                  <a:gd name="T102" fmla="*/ 585 w 724"/>
                  <a:gd name="T103" fmla="*/ 154 h 2115"/>
                  <a:gd name="T104" fmla="*/ 544 w 724"/>
                  <a:gd name="T105" fmla="*/ 175 h 2115"/>
                  <a:gd name="T106" fmla="*/ 503 w 724"/>
                  <a:gd name="T107" fmla="*/ 211 h 2115"/>
                  <a:gd name="T108" fmla="*/ 549 w 724"/>
                  <a:gd name="T109" fmla="*/ 154 h 2115"/>
                  <a:gd name="T110" fmla="*/ 559 w 724"/>
                  <a:gd name="T111" fmla="*/ 144 h 2115"/>
                  <a:gd name="T112" fmla="*/ 457 w 724"/>
                  <a:gd name="T113" fmla="*/ 98 h 2115"/>
                  <a:gd name="T114" fmla="*/ 359 w 724"/>
                  <a:gd name="T115" fmla="*/ 72 h 2115"/>
                  <a:gd name="T116" fmla="*/ 236 w 724"/>
                  <a:gd name="T117" fmla="*/ 0 h 2115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w 724"/>
                  <a:gd name="T178" fmla="*/ 0 h 2115"/>
                  <a:gd name="T179" fmla="*/ 724 w 724"/>
                  <a:gd name="T180" fmla="*/ 2115 h 2115"/>
                </a:gdLst>
                <a:ahLst/>
                <a:cxnLst>
                  <a:cxn ang="T118">
                    <a:pos x="T0" y="T1"/>
                  </a:cxn>
                  <a:cxn ang="T119">
                    <a:pos x="T2" y="T3"/>
                  </a:cxn>
                  <a:cxn ang="T120">
                    <a:pos x="T4" y="T5"/>
                  </a:cxn>
                  <a:cxn ang="T121">
                    <a:pos x="T6" y="T7"/>
                  </a:cxn>
                  <a:cxn ang="T122">
                    <a:pos x="T8" y="T9"/>
                  </a:cxn>
                  <a:cxn ang="T123">
                    <a:pos x="T10" y="T11"/>
                  </a:cxn>
                  <a:cxn ang="T124">
                    <a:pos x="T12" y="T13"/>
                  </a:cxn>
                  <a:cxn ang="T125">
                    <a:pos x="T14" y="T15"/>
                  </a:cxn>
                  <a:cxn ang="T126">
                    <a:pos x="T16" y="T17"/>
                  </a:cxn>
                  <a:cxn ang="T127">
                    <a:pos x="T18" y="T19"/>
                  </a:cxn>
                  <a:cxn ang="T128">
                    <a:pos x="T20" y="T21"/>
                  </a:cxn>
                  <a:cxn ang="T129">
                    <a:pos x="T22" y="T23"/>
                  </a:cxn>
                  <a:cxn ang="T130">
                    <a:pos x="T24" y="T25"/>
                  </a:cxn>
                  <a:cxn ang="T131">
                    <a:pos x="T26" y="T27"/>
                  </a:cxn>
                  <a:cxn ang="T132">
                    <a:pos x="T28" y="T29"/>
                  </a:cxn>
                  <a:cxn ang="T133">
                    <a:pos x="T30" y="T31"/>
                  </a:cxn>
                  <a:cxn ang="T134">
                    <a:pos x="T32" y="T33"/>
                  </a:cxn>
                  <a:cxn ang="T135">
                    <a:pos x="T34" y="T35"/>
                  </a:cxn>
                  <a:cxn ang="T136">
                    <a:pos x="T36" y="T37"/>
                  </a:cxn>
                  <a:cxn ang="T137">
                    <a:pos x="T38" y="T39"/>
                  </a:cxn>
                  <a:cxn ang="T138">
                    <a:pos x="T40" y="T41"/>
                  </a:cxn>
                  <a:cxn ang="T139">
                    <a:pos x="T42" y="T43"/>
                  </a:cxn>
                  <a:cxn ang="T140">
                    <a:pos x="T44" y="T45"/>
                  </a:cxn>
                  <a:cxn ang="T141">
                    <a:pos x="T46" y="T47"/>
                  </a:cxn>
                  <a:cxn ang="T142">
                    <a:pos x="T48" y="T49"/>
                  </a:cxn>
                  <a:cxn ang="T143">
                    <a:pos x="T50" y="T51"/>
                  </a:cxn>
                  <a:cxn ang="T144">
                    <a:pos x="T52" y="T53"/>
                  </a:cxn>
                  <a:cxn ang="T145">
                    <a:pos x="T54" y="T55"/>
                  </a:cxn>
                  <a:cxn ang="T146">
                    <a:pos x="T56" y="T57"/>
                  </a:cxn>
                  <a:cxn ang="T147">
                    <a:pos x="T58" y="T59"/>
                  </a:cxn>
                  <a:cxn ang="T148">
                    <a:pos x="T60" y="T61"/>
                  </a:cxn>
                  <a:cxn ang="T149">
                    <a:pos x="T62" y="T63"/>
                  </a:cxn>
                  <a:cxn ang="T150">
                    <a:pos x="T64" y="T65"/>
                  </a:cxn>
                  <a:cxn ang="T151">
                    <a:pos x="T66" y="T67"/>
                  </a:cxn>
                  <a:cxn ang="T152">
                    <a:pos x="T68" y="T69"/>
                  </a:cxn>
                  <a:cxn ang="T153">
                    <a:pos x="T70" y="T71"/>
                  </a:cxn>
                  <a:cxn ang="T154">
                    <a:pos x="T72" y="T73"/>
                  </a:cxn>
                  <a:cxn ang="T155">
                    <a:pos x="T74" y="T75"/>
                  </a:cxn>
                  <a:cxn ang="T156">
                    <a:pos x="T76" y="T77"/>
                  </a:cxn>
                  <a:cxn ang="T157">
                    <a:pos x="T78" y="T79"/>
                  </a:cxn>
                  <a:cxn ang="T158">
                    <a:pos x="T80" y="T81"/>
                  </a:cxn>
                  <a:cxn ang="T159">
                    <a:pos x="T82" y="T83"/>
                  </a:cxn>
                  <a:cxn ang="T160">
                    <a:pos x="T84" y="T85"/>
                  </a:cxn>
                  <a:cxn ang="T161">
                    <a:pos x="T86" y="T87"/>
                  </a:cxn>
                  <a:cxn ang="T162">
                    <a:pos x="T88" y="T89"/>
                  </a:cxn>
                  <a:cxn ang="T163">
                    <a:pos x="T90" y="T91"/>
                  </a:cxn>
                  <a:cxn ang="T164">
                    <a:pos x="T92" y="T93"/>
                  </a:cxn>
                  <a:cxn ang="T165">
                    <a:pos x="T94" y="T95"/>
                  </a:cxn>
                  <a:cxn ang="T166">
                    <a:pos x="T96" y="T97"/>
                  </a:cxn>
                  <a:cxn ang="T167">
                    <a:pos x="T98" y="T99"/>
                  </a:cxn>
                  <a:cxn ang="T168">
                    <a:pos x="T100" y="T101"/>
                  </a:cxn>
                  <a:cxn ang="T169">
                    <a:pos x="T102" y="T103"/>
                  </a:cxn>
                  <a:cxn ang="T170">
                    <a:pos x="T104" y="T105"/>
                  </a:cxn>
                  <a:cxn ang="T171">
                    <a:pos x="T106" y="T107"/>
                  </a:cxn>
                  <a:cxn ang="T172">
                    <a:pos x="T108" y="T109"/>
                  </a:cxn>
                  <a:cxn ang="T173">
                    <a:pos x="T110" y="T111"/>
                  </a:cxn>
                  <a:cxn ang="T174">
                    <a:pos x="T112" y="T113"/>
                  </a:cxn>
                  <a:cxn ang="T175">
                    <a:pos x="T114" y="T115"/>
                  </a:cxn>
                  <a:cxn ang="T176">
                    <a:pos x="T116" y="T117"/>
                  </a:cxn>
                </a:cxnLst>
                <a:rect l="T177" t="T178" r="T179" b="T180"/>
                <a:pathLst>
                  <a:path w="724" h="2115">
                    <a:moveTo>
                      <a:pt x="236" y="0"/>
                    </a:moveTo>
                    <a:lnTo>
                      <a:pt x="292" y="154"/>
                    </a:lnTo>
                    <a:lnTo>
                      <a:pt x="308" y="236"/>
                    </a:lnTo>
                    <a:lnTo>
                      <a:pt x="298" y="318"/>
                    </a:lnTo>
                    <a:lnTo>
                      <a:pt x="251" y="277"/>
                    </a:lnTo>
                    <a:lnTo>
                      <a:pt x="200" y="236"/>
                    </a:lnTo>
                    <a:lnTo>
                      <a:pt x="164" y="211"/>
                    </a:lnTo>
                    <a:lnTo>
                      <a:pt x="123" y="236"/>
                    </a:lnTo>
                    <a:lnTo>
                      <a:pt x="26" y="323"/>
                    </a:lnTo>
                    <a:lnTo>
                      <a:pt x="36" y="431"/>
                    </a:lnTo>
                    <a:lnTo>
                      <a:pt x="0" y="483"/>
                    </a:lnTo>
                    <a:lnTo>
                      <a:pt x="46" y="601"/>
                    </a:lnTo>
                    <a:lnTo>
                      <a:pt x="72" y="734"/>
                    </a:lnTo>
                    <a:lnTo>
                      <a:pt x="97" y="924"/>
                    </a:lnTo>
                    <a:lnTo>
                      <a:pt x="108" y="1052"/>
                    </a:lnTo>
                    <a:lnTo>
                      <a:pt x="113" y="1258"/>
                    </a:lnTo>
                    <a:lnTo>
                      <a:pt x="123" y="1520"/>
                    </a:lnTo>
                    <a:lnTo>
                      <a:pt x="118" y="1787"/>
                    </a:lnTo>
                    <a:lnTo>
                      <a:pt x="180" y="1812"/>
                    </a:lnTo>
                    <a:lnTo>
                      <a:pt x="328" y="1930"/>
                    </a:lnTo>
                    <a:lnTo>
                      <a:pt x="328" y="2028"/>
                    </a:lnTo>
                    <a:lnTo>
                      <a:pt x="272" y="2043"/>
                    </a:lnTo>
                    <a:lnTo>
                      <a:pt x="251" y="2110"/>
                    </a:lnTo>
                    <a:lnTo>
                      <a:pt x="395" y="2115"/>
                    </a:lnTo>
                    <a:lnTo>
                      <a:pt x="349" y="1807"/>
                    </a:lnTo>
                    <a:lnTo>
                      <a:pt x="354" y="1484"/>
                    </a:lnTo>
                    <a:lnTo>
                      <a:pt x="380" y="1858"/>
                    </a:lnTo>
                    <a:lnTo>
                      <a:pt x="421" y="2105"/>
                    </a:lnTo>
                    <a:lnTo>
                      <a:pt x="539" y="2028"/>
                    </a:lnTo>
                    <a:lnTo>
                      <a:pt x="513" y="1864"/>
                    </a:lnTo>
                    <a:lnTo>
                      <a:pt x="534" y="1581"/>
                    </a:lnTo>
                    <a:lnTo>
                      <a:pt x="529" y="1797"/>
                    </a:lnTo>
                    <a:lnTo>
                      <a:pt x="570" y="2007"/>
                    </a:lnTo>
                    <a:lnTo>
                      <a:pt x="688" y="1869"/>
                    </a:lnTo>
                    <a:lnTo>
                      <a:pt x="677" y="1751"/>
                    </a:lnTo>
                    <a:lnTo>
                      <a:pt x="652" y="1504"/>
                    </a:lnTo>
                    <a:lnTo>
                      <a:pt x="621" y="1263"/>
                    </a:lnTo>
                    <a:lnTo>
                      <a:pt x="626" y="1088"/>
                    </a:lnTo>
                    <a:lnTo>
                      <a:pt x="641" y="929"/>
                    </a:lnTo>
                    <a:lnTo>
                      <a:pt x="662" y="811"/>
                    </a:lnTo>
                    <a:lnTo>
                      <a:pt x="677" y="678"/>
                    </a:lnTo>
                    <a:lnTo>
                      <a:pt x="647" y="601"/>
                    </a:lnTo>
                    <a:lnTo>
                      <a:pt x="652" y="462"/>
                    </a:lnTo>
                    <a:lnTo>
                      <a:pt x="626" y="539"/>
                    </a:lnTo>
                    <a:lnTo>
                      <a:pt x="626" y="621"/>
                    </a:lnTo>
                    <a:lnTo>
                      <a:pt x="652" y="724"/>
                    </a:lnTo>
                    <a:lnTo>
                      <a:pt x="606" y="637"/>
                    </a:lnTo>
                    <a:lnTo>
                      <a:pt x="606" y="529"/>
                    </a:lnTo>
                    <a:lnTo>
                      <a:pt x="631" y="426"/>
                    </a:lnTo>
                    <a:lnTo>
                      <a:pt x="688" y="262"/>
                    </a:lnTo>
                    <a:lnTo>
                      <a:pt x="724" y="221"/>
                    </a:lnTo>
                    <a:lnTo>
                      <a:pt x="585" y="154"/>
                    </a:lnTo>
                    <a:lnTo>
                      <a:pt x="544" y="175"/>
                    </a:lnTo>
                    <a:lnTo>
                      <a:pt x="503" y="211"/>
                    </a:lnTo>
                    <a:lnTo>
                      <a:pt x="549" y="154"/>
                    </a:lnTo>
                    <a:lnTo>
                      <a:pt x="559" y="144"/>
                    </a:lnTo>
                    <a:lnTo>
                      <a:pt x="457" y="98"/>
                    </a:lnTo>
                    <a:lnTo>
                      <a:pt x="359" y="72"/>
                    </a:lnTo>
                    <a:lnTo>
                      <a:pt x="236" y="0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447" name="Freeform 1081"/>
              <p:cNvSpPr>
                <a:spLocks/>
              </p:cNvSpPr>
              <p:nvPr/>
            </p:nvSpPr>
            <p:spPr bwMode="auto">
              <a:xfrm>
                <a:off x="1690" y="2303"/>
                <a:ext cx="174" cy="21"/>
              </a:xfrm>
              <a:custGeom>
                <a:avLst/>
                <a:gdLst>
                  <a:gd name="T0" fmla="*/ 0 w 349"/>
                  <a:gd name="T1" fmla="*/ 31 h 41"/>
                  <a:gd name="T2" fmla="*/ 47 w 349"/>
                  <a:gd name="T3" fmla="*/ 41 h 41"/>
                  <a:gd name="T4" fmla="*/ 180 w 349"/>
                  <a:gd name="T5" fmla="*/ 36 h 41"/>
                  <a:gd name="T6" fmla="*/ 349 w 349"/>
                  <a:gd name="T7" fmla="*/ 0 h 41"/>
                  <a:gd name="T8" fmla="*/ 201 w 349"/>
                  <a:gd name="T9" fmla="*/ 5 h 41"/>
                  <a:gd name="T10" fmla="*/ 0 w 349"/>
                  <a:gd name="T11" fmla="*/ 31 h 4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49"/>
                  <a:gd name="T19" fmla="*/ 0 h 41"/>
                  <a:gd name="T20" fmla="*/ 349 w 349"/>
                  <a:gd name="T21" fmla="*/ 41 h 4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49" h="41">
                    <a:moveTo>
                      <a:pt x="0" y="31"/>
                    </a:moveTo>
                    <a:lnTo>
                      <a:pt x="47" y="41"/>
                    </a:lnTo>
                    <a:lnTo>
                      <a:pt x="180" y="36"/>
                    </a:lnTo>
                    <a:lnTo>
                      <a:pt x="349" y="0"/>
                    </a:lnTo>
                    <a:lnTo>
                      <a:pt x="201" y="5"/>
                    </a:lnTo>
                    <a:lnTo>
                      <a:pt x="0" y="31"/>
                    </a:lnTo>
                    <a:close/>
                  </a:path>
                </a:pathLst>
              </a:custGeom>
              <a:solidFill>
                <a:srgbClr val="C0C0C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448" name="Freeform 1082"/>
              <p:cNvSpPr>
                <a:spLocks/>
              </p:cNvSpPr>
              <p:nvPr/>
            </p:nvSpPr>
            <p:spPr bwMode="auto">
              <a:xfrm>
                <a:off x="1710" y="2360"/>
                <a:ext cx="154" cy="171"/>
              </a:xfrm>
              <a:custGeom>
                <a:avLst/>
                <a:gdLst>
                  <a:gd name="T0" fmla="*/ 302 w 307"/>
                  <a:gd name="T1" fmla="*/ 0 h 344"/>
                  <a:gd name="T2" fmla="*/ 287 w 307"/>
                  <a:gd name="T3" fmla="*/ 164 h 344"/>
                  <a:gd name="T4" fmla="*/ 246 w 307"/>
                  <a:gd name="T5" fmla="*/ 267 h 344"/>
                  <a:gd name="T6" fmla="*/ 143 w 307"/>
                  <a:gd name="T7" fmla="*/ 318 h 344"/>
                  <a:gd name="T8" fmla="*/ 0 w 307"/>
                  <a:gd name="T9" fmla="*/ 334 h 344"/>
                  <a:gd name="T10" fmla="*/ 25 w 307"/>
                  <a:gd name="T11" fmla="*/ 344 h 344"/>
                  <a:gd name="T12" fmla="*/ 118 w 307"/>
                  <a:gd name="T13" fmla="*/ 339 h 344"/>
                  <a:gd name="T14" fmla="*/ 215 w 307"/>
                  <a:gd name="T15" fmla="*/ 308 h 344"/>
                  <a:gd name="T16" fmla="*/ 266 w 307"/>
                  <a:gd name="T17" fmla="*/ 272 h 344"/>
                  <a:gd name="T18" fmla="*/ 297 w 307"/>
                  <a:gd name="T19" fmla="*/ 190 h 344"/>
                  <a:gd name="T20" fmla="*/ 307 w 307"/>
                  <a:gd name="T21" fmla="*/ 118 h 344"/>
                  <a:gd name="T22" fmla="*/ 302 w 307"/>
                  <a:gd name="T23" fmla="*/ 0 h 344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307"/>
                  <a:gd name="T37" fmla="*/ 0 h 344"/>
                  <a:gd name="T38" fmla="*/ 307 w 307"/>
                  <a:gd name="T39" fmla="*/ 344 h 344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307" h="344">
                    <a:moveTo>
                      <a:pt x="302" y="0"/>
                    </a:moveTo>
                    <a:lnTo>
                      <a:pt x="287" y="164"/>
                    </a:lnTo>
                    <a:lnTo>
                      <a:pt x="246" y="267"/>
                    </a:lnTo>
                    <a:lnTo>
                      <a:pt x="143" y="318"/>
                    </a:lnTo>
                    <a:lnTo>
                      <a:pt x="0" y="334"/>
                    </a:lnTo>
                    <a:lnTo>
                      <a:pt x="25" y="344"/>
                    </a:lnTo>
                    <a:lnTo>
                      <a:pt x="118" y="339"/>
                    </a:lnTo>
                    <a:lnTo>
                      <a:pt x="215" y="308"/>
                    </a:lnTo>
                    <a:lnTo>
                      <a:pt x="266" y="272"/>
                    </a:lnTo>
                    <a:lnTo>
                      <a:pt x="297" y="190"/>
                    </a:lnTo>
                    <a:lnTo>
                      <a:pt x="307" y="118"/>
                    </a:lnTo>
                    <a:lnTo>
                      <a:pt x="302" y="0"/>
                    </a:lnTo>
                    <a:close/>
                  </a:path>
                </a:pathLst>
              </a:custGeom>
              <a:solidFill>
                <a:srgbClr val="C0C0C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449" name="Freeform 1083"/>
              <p:cNvSpPr>
                <a:spLocks/>
              </p:cNvSpPr>
              <p:nvPr/>
            </p:nvSpPr>
            <p:spPr bwMode="auto">
              <a:xfrm>
                <a:off x="1900" y="2018"/>
                <a:ext cx="200" cy="822"/>
              </a:xfrm>
              <a:custGeom>
                <a:avLst/>
                <a:gdLst>
                  <a:gd name="T0" fmla="*/ 195 w 401"/>
                  <a:gd name="T1" fmla="*/ 180 h 1643"/>
                  <a:gd name="T2" fmla="*/ 221 w 401"/>
                  <a:gd name="T3" fmla="*/ 354 h 1643"/>
                  <a:gd name="T4" fmla="*/ 113 w 401"/>
                  <a:gd name="T5" fmla="*/ 529 h 1643"/>
                  <a:gd name="T6" fmla="*/ 36 w 401"/>
                  <a:gd name="T7" fmla="*/ 755 h 1643"/>
                  <a:gd name="T8" fmla="*/ 67 w 401"/>
                  <a:gd name="T9" fmla="*/ 729 h 1643"/>
                  <a:gd name="T10" fmla="*/ 185 w 401"/>
                  <a:gd name="T11" fmla="*/ 514 h 1643"/>
                  <a:gd name="T12" fmla="*/ 313 w 401"/>
                  <a:gd name="T13" fmla="*/ 580 h 1643"/>
                  <a:gd name="T14" fmla="*/ 401 w 401"/>
                  <a:gd name="T15" fmla="*/ 904 h 1643"/>
                  <a:gd name="T16" fmla="*/ 365 w 401"/>
                  <a:gd name="T17" fmla="*/ 1006 h 1643"/>
                  <a:gd name="T18" fmla="*/ 257 w 401"/>
                  <a:gd name="T19" fmla="*/ 1089 h 1643"/>
                  <a:gd name="T20" fmla="*/ 72 w 401"/>
                  <a:gd name="T21" fmla="*/ 1248 h 1643"/>
                  <a:gd name="T22" fmla="*/ 103 w 401"/>
                  <a:gd name="T23" fmla="*/ 1243 h 1643"/>
                  <a:gd name="T24" fmla="*/ 216 w 401"/>
                  <a:gd name="T25" fmla="*/ 1135 h 1643"/>
                  <a:gd name="T26" fmla="*/ 360 w 401"/>
                  <a:gd name="T27" fmla="*/ 1058 h 1643"/>
                  <a:gd name="T28" fmla="*/ 252 w 401"/>
                  <a:gd name="T29" fmla="*/ 1176 h 1643"/>
                  <a:gd name="T30" fmla="*/ 139 w 401"/>
                  <a:gd name="T31" fmla="*/ 1263 h 1643"/>
                  <a:gd name="T32" fmla="*/ 67 w 401"/>
                  <a:gd name="T33" fmla="*/ 1422 h 1643"/>
                  <a:gd name="T34" fmla="*/ 118 w 401"/>
                  <a:gd name="T35" fmla="*/ 1356 h 1643"/>
                  <a:gd name="T36" fmla="*/ 231 w 401"/>
                  <a:gd name="T37" fmla="*/ 1212 h 1643"/>
                  <a:gd name="T38" fmla="*/ 221 w 401"/>
                  <a:gd name="T39" fmla="*/ 1258 h 1643"/>
                  <a:gd name="T40" fmla="*/ 139 w 401"/>
                  <a:gd name="T41" fmla="*/ 1397 h 1643"/>
                  <a:gd name="T42" fmla="*/ 144 w 401"/>
                  <a:gd name="T43" fmla="*/ 1549 h 1643"/>
                  <a:gd name="T44" fmla="*/ 88 w 401"/>
                  <a:gd name="T45" fmla="*/ 1456 h 1643"/>
                  <a:gd name="T46" fmla="*/ 62 w 401"/>
                  <a:gd name="T47" fmla="*/ 1643 h 1643"/>
                  <a:gd name="T48" fmla="*/ 36 w 401"/>
                  <a:gd name="T49" fmla="*/ 1407 h 1643"/>
                  <a:gd name="T50" fmla="*/ 16 w 401"/>
                  <a:gd name="T51" fmla="*/ 1166 h 1643"/>
                  <a:gd name="T52" fmla="*/ 0 w 401"/>
                  <a:gd name="T53" fmla="*/ 888 h 1643"/>
                  <a:gd name="T54" fmla="*/ 57 w 401"/>
                  <a:gd name="T55" fmla="*/ 575 h 1643"/>
                  <a:gd name="T56" fmla="*/ 175 w 401"/>
                  <a:gd name="T57" fmla="*/ 401 h 1643"/>
                  <a:gd name="T58" fmla="*/ 149 w 401"/>
                  <a:gd name="T59" fmla="*/ 411 h 1643"/>
                  <a:gd name="T60" fmla="*/ 26 w 401"/>
                  <a:gd name="T61" fmla="*/ 580 h 1643"/>
                  <a:gd name="T62" fmla="*/ 124 w 401"/>
                  <a:gd name="T63" fmla="*/ 344 h 1643"/>
                  <a:gd name="T64" fmla="*/ 113 w 401"/>
                  <a:gd name="T65" fmla="*/ 334 h 1643"/>
                  <a:gd name="T66" fmla="*/ 31 w 401"/>
                  <a:gd name="T67" fmla="*/ 375 h 1643"/>
                  <a:gd name="T68" fmla="*/ 26 w 401"/>
                  <a:gd name="T69" fmla="*/ 236 h 1643"/>
                  <a:gd name="T70" fmla="*/ 36 w 401"/>
                  <a:gd name="T71" fmla="*/ 87 h 1643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w 401"/>
                  <a:gd name="T109" fmla="*/ 0 h 1643"/>
                  <a:gd name="T110" fmla="*/ 401 w 401"/>
                  <a:gd name="T111" fmla="*/ 1643 h 1643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T108" t="T109" r="T110" b="T111"/>
                <a:pathLst>
                  <a:path w="401" h="1643">
                    <a:moveTo>
                      <a:pt x="108" y="0"/>
                    </a:moveTo>
                    <a:lnTo>
                      <a:pt x="195" y="180"/>
                    </a:lnTo>
                    <a:lnTo>
                      <a:pt x="195" y="236"/>
                    </a:lnTo>
                    <a:lnTo>
                      <a:pt x="221" y="354"/>
                    </a:lnTo>
                    <a:lnTo>
                      <a:pt x="216" y="442"/>
                    </a:lnTo>
                    <a:lnTo>
                      <a:pt x="113" y="529"/>
                    </a:lnTo>
                    <a:lnTo>
                      <a:pt x="72" y="621"/>
                    </a:lnTo>
                    <a:lnTo>
                      <a:pt x="36" y="755"/>
                    </a:lnTo>
                    <a:lnTo>
                      <a:pt x="21" y="883"/>
                    </a:lnTo>
                    <a:lnTo>
                      <a:pt x="67" y="729"/>
                    </a:lnTo>
                    <a:lnTo>
                      <a:pt x="129" y="570"/>
                    </a:lnTo>
                    <a:lnTo>
                      <a:pt x="185" y="514"/>
                    </a:lnTo>
                    <a:lnTo>
                      <a:pt x="231" y="478"/>
                    </a:lnTo>
                    <a:lnTo>
                      <a:pt x="313" y="580"/>
                    </a:lnTo>
                    <a:lnTo>
                      <a:pt x="344" y="719"/>
                    </a:lnTo>
                    <a:lnTo>
                      <a:pt x="401" y="904"/>
                    </a:lnTo>
                    <a:lnTo>
                      <a:pt x="401" y="970"/>
                    </a:lnTo>
                    <a:lnTo>
                      <a:pt x="365" y="1006"/>
                    </a:lnTo>
                    <a:lnTo>
                      <a:pt x="360" y="1042"/>
                    </a:lnTo>
                    <a:lnTo>
                      <a:pt x="257" y="1089"/>
                    </a:lnTo>
                    <a:lnTo>
                      <a:pt x="118" y="1176"/>
                    </a:lnTo>
                    <a:lnTo>
                      <a:pt x="72" y="1248"/>
                    </a:lnTo>
                    <a:lnTo>
                      <a:pt x="67" y="1340"/>
                    </a:lnTo>
                    <a:lnTo>
                      <a:pt x="103" y="1243"/>
                    </a:lnTo>
                    <a:lnTo>
                      <a:pt x="144" y="1186"/>
                    </a:lnTo>
                    <a:lnTo>
                      <a:pt x="216" y="1135"/>
                    </a:lnTo>
                    <a:lnTo>
                      <a:pt x="293" y="1094"/>
                    </a:lnTo>
                    <a:lnTo>
                      <a:pt x="360" y="1058"/>
                    </a:lnTo>
                    <a:lnTo>
                      <a:pt x="313" y="1135"/>
                    </a:lnTo>
                    <a:lnTo>
                      <a:pt x="252" y="1176"/>
                    </a:lnTo>
                    <a:lnTo>
                      <a:pt x="190" y="1212"/>
                    </a:lnTo>
                    <a:lnTo>
                      <a:pt x="139" y="1263"/>
                    </a:lnTo>
                    <a:lnTo>
                      <a:pt x="103" y="1345"/>
                    </a:lnTo>
                    <a:lnTo>
                      <a:pt x="67" y="1422"/>
                    </a:lnTo>
                    <a:lnTo>
                      <a:pt x="98" y="1390"/>
                    </a:lnTo>
                    <a:lnTo>
                      <a:pt x="118" y="1356"/>
                    </a:lnTo>
                    <a:lnTo>
                      <a:pt x="180" y="1268"/>
                    </a:lnTo>
                    <a:lnTo>
                      <a:pt x="231" y="1212"/>
                    </a:lnTo>
                    <a:lnTo>
                      <a:pt x="329" y="1155"/>
                    </a:lnTo>
                    <a:lnTo>
                      <a:pt x="221" y="1258"/>
                    </a:lnTo>
                    <a:lnTo>
                      <a:pt x="165" y="1335"/>
                    </a:lnTo>
                    <a:lnTo>
                      <a:pt x="139" y="1397"/>
                    </a:lnTo>
                    <a:lnTo>
                      <a:pt x="154" y="1477"/>
                    </a:lnTo>
                    <a:lnTo>
                      <a:pt x="144" y="1549"/>
                    </a:lnTo>
                    <a:lnTo>
                      <a:pt x="113" y="1513"/>
                    </a:lnTo>
                    <a:lnTo>
                      <a:pt x="88" y="1456"/>
                    </a:lnTo>
                    <a:lnTo>
                      <a:pt x="88" y="1554"/>
                    </a:lnTo>
                    <a:lnTo>
                      <a:pt x="62" y="1643"/>
                    </a:lnTo>
                    <a:lnTo>
                      <a:pt x="62" y="1545"/>
                    </a:lnTo>
                    <a:lnTo>
                      <a:pt x="36" y="1407"/>
                    </a:lnTo>
                    <a:lnTo>
                      <a:pt x="31" y="1294"/>
                    </a:lnTo>
                    <a:lnTo>
                      <a:pt x="16" y="1166"/>
                    </a:lnTo>
                    <a:lnTo>
                      <a:pt x="0" y="1017"/>
                    </a:lnTo>
                    <a:lnTo>
                      <a:pt x="0" y="888"/>
                    </a:lnTo>
                    <a:lnTo>
                      <a:pt x="11" y="734"/>
                    </a:lnTo>
                    <a:lnTo>
                      <a:pt x="57" y="575"/>
                    </a:lnTo>
                    <a:lnTo>
                      <a:pt x="129" y="467"/>
                    </a:lnTo>
                    <a:lnTo>
                      <a:pt x="175" y="401"/>
                    </a:lnTo>
                    <a:lnTo>
                      <a:pt x="185" y="324"/>
                    </a:lnTo>
                    <a:lnTo>
                      <a:pt x="149" y="411"/>
                    </a:lnTo>
                    <a:lnTo>
                      <a:pt x="88" y="488"/>
                    </a:lnTo>
                    <a:lnTo>
                      <a:pt x="26" y="580"/>
                    </a:lnTo>
                    <a:lnTo>
                      <a:pt x="62" y="457"/>
                    </a:lnTo>
                    <a:lnTo>
                      <a:pt x="124" y="344"/>
                    </a:lnTo>
                    <a:lnTo>
                      <a:pt x="165" y="293"/>
                    </a:lnTo>
                    <a:lnTo>
                      <a:pt x="113" y="334"/>
                    </a:lnTo>
                    <a:lnTo>
                      <a:pt x="57" y="426"/>
                    </a:lnTo>
                    <a:lnTo>
                      <a:pt x="31" y="375"/>
                    </a:lnTo>
                    <a:lnTo>
                      <a:pt x="31" y="313"/>
                    </a:lnTo>
                    <a:lnTo>
                      <a:pt x="26" y="236"/>
                    </a:lnTo>
                    <a:lnTo>
                      <a:pt x="26" y="190"/>
                    </a:lnTo>
                    <a:lnTo>
                      <a:pt x="36" y="87"/>
                    </a:lnTo>
                    <a:lnTo>
                      <a:pt x="108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450" name="Freeform 1084"/>
              <p:cNvSpPr>
                <a:spLocks/>
              </p:cNvSpPr>
              <p:nvPr/>
            </p:nvSpPr>
            <p:spPr bwMode="auto">
              <a:xfrm>
                <a:off x="1931" y="2497"/>
                <a:ext cx="370" cy="431"/>
              </a:xfrm>
              <a:custGeom>
                <a:avLst/>
                <a:gdLst>
                  <a:gd name="T0" fmla="*/ 405 w 739"/>
                  <a:gd name="T1" fmla="*/ 0 h 862"/>
                  <a:gd name="T2" fmla="*/ 400 w 739"/>
                  <a:gd name="T3" fmla="*/ 46 h 862"/>
                  <a:gd name="T4" fmla="*/ 426 w 739"/>
                  <a:gd name="T5" fmla="*/ 128 h 862"/>
                  <a:gd name="T6" fmla="*/ 523 w 739"/>
                  <a:gd name="T7" fmla="*/ 154 h 862"/>
                  <a:gd name="T8" fmla="*/ 585 w 739"/>
                  <a:gd name="T9" fmla="*/ 148 h 862"/>
                  <a:gd name="T10" fmla="*/ 688 w 739"/>
                  <a:gd name="T11" fmla="*/ 133 h 862"/>
                  <a:gd name="T12" fmla="*/ 739 w 739"/>
                  <a:gd name="T13" fmla="*/ 87 h 862"/>
                  <a:gd name="T14" fmla="*/ 631 w 739"/>
                  <a:gd name="T15" fmla="*/ 277 h 862"/>
                  <a:gd name="T16" fmla="*/ 503 w 739"/>
                  <a:gd name="T17" fmla="*/ 282 h 862"/>
                  <a:gd name="T18" fmla="*/ 380 w 739"/>
                  <a:gd name="T19" fmla="*/ 266 h 862"/>
                  <a:gd name="T20" fmla="*/ 421 w 739"/>
                  <a:gd name="T21" fmla="*/ 287 h 862"/>
                  <a:gd name="T22" fmla="*/ 529 w 739"/>
                  <a:gd name="T23" fmla="*/ 318 h 862"/>
                  <a:gd name="T24" fmla="*/ 621 w 739"/>
                  <a:gd name="T25" fmla="*/ 302 h 862"/>
                  <a:gd name="T26" fmla="*/ 616 w 739"/>
                  <a:gd name="T27" fmla="*/ 415 h 862"/>
                  <a:gd name="T28" fmla="*/ 595 w 739"/>
                  <a:gd name="T29" fmla="*/ 559 h 862"/>
                  <a:gd name="T30" fmla="*/ 482 w 739"/>
                  <a:gd name="T31" fmla="*/ 652 h 862"/>
                  <a:gd name="T32" fmla="*/ 370 w 739"/>
                  <a:gd name="T33" fmla="*/ 677 h 862"/>
                  <a:gd name="T34" fmla="*/ 216 w 739"/>
                  <a:gd name="T35" fmla="*/ 693 h 862"/>
                  <a:gd name="T36" fmla="*/ 323 w 739"/>
                  <a:gd name="T37" fmla="*/ 713 h 862"/>
                  <a:gd name="T38" fmla="*/ 421 w 739"/>
                  <a:gd name="T39" fmla="*/ 698 h 862"/>
                  <a:gd name="T40" fmla="*/ 518 w 739"/>
                  <a:gd name="T41" fmla="*/ 662 h 862"/>
                  <a:gd name="T42" fmla="*/ 565 w 739"/>
                  <a:gd name="T43" fmla="*/ 626 h 862"/>
                  <a:gd name="T44" fmla="*/ 503 w 739"/>
                  <a:gd name="T45" fmla="*/ 734 h 862"/>
                  <a:gd name="T46" fmla="*/ 411 w 739"/>
                  <a:gd name="T47" fmla="*/ 831 h 862"/>
                  <a:gd name="T48" fmla="*/ 303 w 739"/>
                  <a:gd name="T49" fmla="*/ 862 h 862"/>
                  <a:gd name="T50" fmla="*/ 185 w 739"/>
                  <a:gd name="T51" fmla="*/ 852 h 862"/>
                  <a:gd name="T52" fmla="*/ 92 w 739"/>
                  <a:gd name="T53" fmla="*/ 811 h 862"/>
                  <a:gd name="T54" fmla="*/ 41 w 739"/>
                  <a:gd name="T55" fmla="*/ 759 h 862"/>
                  <a:gd name="T56" fmla="*/ 5 w 739"/>
                  <a:gd name="T57" fmla="*/ 718 h 862"/>
                  <a:gd name="T58" fmla="*/ 0 w 739"/>
                  <a:gd name="T59" fmla="*/ 677 h 862"/>
                  <a:gd name="T60" fmla="*/ 5 w 739"/>
                  <a:gd name="T61" fmla="*/ 605 h 862"/>
                  <a:gd name="T62" fmla="*/ 56 w 739"/>
                  <a:gd name="T63" fmla="*/ 600 h 862"/>
                  <a:gd name="T64" fmla="*/ 92 w 739"/>
                  <a:gd name="T65" fmla="*/ 641 h 862"/>
                  <a:gd name="T66" fmla="*/ 226 w 739"/>
                  <a:gd name="T67" fmla="*/ 662 h 862"/>
                  <a:gd name="T68" fmla="*/ 339 w 739"/>
                  <a:gd name="T69" fmla="*/ 631 h 862"/>
                  <a:gd name="T70" fmla="*/ 231 w 739"/>
                  <a:gd name="T71" fmla="*/ 641 h 862"/>
                  <a:gd name="T72" fmla="*/ 133 w 739"/>
                  <a:gd name="T73" fmla="*/ 626 h 862"/>
                  <a:gd name="T74" fmla="*/ 82 w 739"/>
                  <a:gd name="T75" fmla="*/ 600 h 862"/>
                  <a:gd name="T76" fmla="*/ 67 w 739"/>
                  <a:gd name="T77" fmla="*/ 569 h 862"/>
                  <a:gd name="T78" fmla="*/ 82 w 739"/>
                  <a:gd name="T79" fmla="*/ 492 h 862"/>
                  <a:gd name="T80" fmla="*/ 144 w 739"/>
                  <a:gd name="T81" fmla="*/ 503 h 862"/>
                  <a:gd name="T82" fmla="*/ 293 w 739"/>
                  <a:gd name="T83" fmla="*/ 472 h 862"/>
                  <a:gd name="T84" fmla="*/ 395 w 739"/>
                  <a:gd name="T85" fmla="*/ 405 h 862"/>
                  <a:gd name="T86" fmla="*/ 303 w 739"/>
                  <a:gd name="T87" fmla="*/ 446 h 862"/>
                  <a:gd name="T88" fmla="*/ 216 w 739"/>
                  <a:gd name="T89" fmla="*/ 467 h 862"/>
                  <a:gd name="T90" fmla="*/ 174 w 739"/>
                  <a:gd name="T91" fmla="*/ 482 h 862"/>
                  <a:gd name="T92" fmla="*/ 82 w 739"/>
                  <a:gd name="T93" fmla="*/ 467 h 862"/>
                  <a:gd name="T94" fmla="*/ 113 w 739"/>
                  <a:gd name="T95" fmla="*/ 379 h 862"/>
                  <a:gd name="T96" fmla="*/ 169 w 739"/>
                  <a:gd name="T97" fmla="*/ 308 h 862"/>
                  <a:gd name="T98" fmla="*/ 241 w 739"/>
                  <a:gd name="T99" fmla="*/ 241 h 862"/>
                  <a:gd name="T100" fmla="*/ 293 w 739"/>
                  <a:gd name="T101" fmla="*/ 210 h 862"/>
                  <a:gd name="T102" fmla="*/ 293 w 739"/>
                  <a:gd name="T103" fmla="*/ 148 h 862"/>
                  <a:gd name="T104" fmla="*/ 334 w 739"/>
                  <a:gd name="T105" fmla="*/ 56 h 862"/>
                  <a:gd name="T106" fmla="*/ 405 w 739"/>
                  <a:gd name="T107" fmla="*/ 0 h 862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w 739"/>
                  <a:gd name="T163" fmla="*/ 0 h 862"/>
                  <a:gd name="T164" fmla="*/ 739 w 739"/>
                  <a:gd name="T165" fmla="*/ 862 h 862"/>
                </a:gdLst>
                <a:ahLst/>
                <a:cxnLst>
                  <a:cxn ang="T108">
                    <a:pos x="T0" y="T1"/>
                  </a:cxn>
                  <a:cxn ang="T109">
                    <a:pos x="T2" y="T3"/>
                  </a:cxn>
                  <a:cxn ang="T110">
                    <a:pos x="T4" y="T5"/>
                  </a:cxn>
                  <a:cxn ang="T111">
                    <a:pos x="T6" y="T7"/>
                  </a:cxn>
                  <a:cxn ang="T112">
                    <a:pos x="T8" y="T9"/>
                  </a:cxn>
                  <a:cxn ang="T113">
                    <a:pos x="T10" y="T11"/>
                  </a:cxn>
                  <a:cxn ang="T114">
                    <a:pos x="T12" y="T13"/>
                  </a:cxn>
                  <a:cxn ang="T115">
                    <a:pos x="T14" y="T15"/>
                  </a:cxn>
                  <a:cxn ang="T116">
                    <a:pos x="T16" y="T17"/>
                  </a:cxn>
                  <a:cxn ang="T117">
                    <a:pos x="T18" y="T19"/>
                  </a:cxn>
                  <a:cxn ang="T118">
                    <a:pos x="T20" y="T21"/>
                  </a:cxn>
                  <a:cxn ang="T119">
                    <a:pos x="T22" y="T23"/>
                  </a:cxn>
                  <a:cxn ang="T120">
                    <a:pos x="T24" y="T25"/>
                  </a:cxn>
                  <a:cxn ang="T121">
                    <a:pos x="T26" y="T27"/>
                  </a:cxn>
                  <a:cxn ang="T122">
                    <a:pos x="T28" y="T29"/>
                  </a:cxn>
                  <a:cxn ang="T123">
                    <a:pos x="T30" y="T31"/>
                  </a:cxn>
                  <a:cxn ang="T124">
                    <a:pos x="T32" y="T33"/>
                  </a:cxn>
                  <a:cxn ang="T125">
                    <a:pos x="T34" y="T35"/>
                  </a:cxn>
                  <a:cxn ang="T126">
                    <a:pos x="T36" y="T37"/>
                  </a:cxn>
                  <a:cxn ang="T127">
                    <a:pos x="T38" y="T39"/>
                  </a:cxn>
                  <a:cxn ang="T128">
                    <a:pos x="T40" y="T41"/>
                  </a:cxn>
                  <a:cxn ang="T129">
                    <a:pos x="T42" y="T43"/>
                  </a:cxn>
                  <a:cxn ang="T130">
                    <a:pos x="T44" y="T45"/>
                  </a:cxn>
                  <a:cxn ang="T131">
                    <a:pos x="T46" y="T47"/>
                  </a:cxn>
                  <a:cxn ang="T132">
                    <a:pos x="T48" y="T49"/>
                  </a:cxn>
                  <a:cxn ang="T133">
                    <a:pos x="T50" y="T51"/>
                  </a:cxn>
                  <a:cxn ang="T134">
                    <a:pos x="T52" y="T53"/>
                  </a:cxn>
                  <a:cxn ang="T135">
                    <a:pos x="T54" y="T55"/>
                  </a:cxn>
                  <a:cxn ang="T136">
                    <a:pos x="T56" y="T57"/>
                  </a:cxn>
                  <a:cxn ang="T137">
                    <a:pos x="T58" y="T59"/>
                  </a:cxn>
                  <a:cxn ang="T138">
                    <a:pos x="T60" y="T61"/>
                  </a:cxn>
                  <a:cxn ang="T139">
                    <a:pos x="T62" y="T63"/>
                  </a:cxn>
                  <a:cxn ang="T140">
                    <a:pos x="T64" y="T65"/>
                  </a:cxn>
                  <a:cxn ang="T141">
                    <a:pos x="T66" y="T67"/>
                  </a:cxn>
                  <a:cxn ang="T142">
                    <a:pos x="T68" y="T69"/>
                  </a:cxn>
                  <a:cxn ang="T143">
                    <a:pos x="T70" y="T71"/>
                  </a:cxn>
                  <a:cxn ang="T144">
                    <a:pos x="T72" y="T73"/>
                  </a:cxn>
                  <a:cxn ang="T145">
                    <a:pos x="T74" y="T75"/>
                  </a:cxn>
                  <a:cxn ang="T146">
                    <a:pos x="T76" y="T77"/>
                  </a:cxn>
                  <a:cxn ang="T147">
                    <a:pos x="T78" y="T79"/>
                  </a:cxn>
                  <a:cxn ang="T148">
                    <a:pos x="T80" y="T81"/>
                  </a:cxn>
                  <a:cxn ang="T149">
                    <a:pos x="T82" y="T83"/>
                  </a:cxn>
                  <a:cxn ang="T150">
                    <a:pos x="T84" y="T85"/>
                  </a:cxn>
                  <a:cxn ang="T151">
                    <a:pos x="T86" y="T87"/>
                  </a:cxn>
                  <a:cxn ang="T152">
                    <a:pos x="T88" y="T89"/>
                  </a:cxn>
                  <a:cxn ang="T153">
                    <a:pos x="T90" y="T91"/>
                  </a:cxn>
                  <a:cxn ang="T154">
                    <a:pos x="T92" y="T93"/>
                  </a:cxn>
                  <a:cxn ang="T155">
                    <a:pos x="T94" y="T95"/>
                  </a:cxn>
                  <a:cxn ang="T156">
                    <a:pos x="T96" y="T97"/>
                  </a:cxn>
                  <a:cxn ang="T157">
                    <a:pos x="T98" y="T99"/>
                  </a:cxn>
                  <a:cxn ang="T158">
                    <a:pos x="T100" y="T101"/>
                  </a:cxn>
                  <a:cxn ang="T159">
                    <a:pos x="T102" y="T103"/>
                  </a:cxn>
                  <a:cxn ang="T160">
                    <a:pos x="T104" y="T105"/>
                  </a:cxn>
                  <a:cxn ang="T161">
                    <a:pos x="T106" y="T107"/>
                  </a:cxn>
                </a:cxnLst>
                <a:rect l="T162" t="T163" r="T164" b="T165"/>
                <a:pathLst>
                  <a:path w="739" h="862">
                    <a:moveTo>
                      <a:pt x="405" y="0"/>
                    </a:moveTo>
                    <a:lnTo>
                      <a:pt x="400" y="46"/>
                    </a:lnTo>
                    <a:lnTo>
                      <a:pt x="426" y="128"/>
                    </a:lnTo>
                    <a:lnTo>
                      <a:pt x="523" y="154"/>
                    </a:lnTo>
                    <a:lnTo>
                      <a:pt x="585" y="148"/>
                    </a:lnTo>
                    <a:lnTo>
                      <a:pt x="688" y="133"/>
                    </a:lnTo>
                    <a:lnTo>
                      <a:pt x="739" y="87"/>
                    </a:lnTo>
                    <a:lnTo>
                      <a:pt x="631" y="277"/>
                    </a:lnTo>
                    <a:lnTo>
                      <a:pt x="503" y="282"/>
                    </a:lnTo>
                    <a:lnTo>
                      <a:pt x="380" y="266"/>
                    </a:lnTo>
                    <a:lnTo>
                      <a:pt x="421" y="287"/>
                    </a:lnTo>
                    <a:lnTo>
                      <a:pt x="529" y="318"/>
                    </a:lnTo>
                    <a:lnTo>
                      <a:pt x="621" y="302"/>
                    </a:lnTo>
                    <a:lnTo>
                      <a:pt x="616" y="415"/>
                    </a:lnTo>
                    <a:lnTo>
                      <a:pt x="595" y="559"/>
                    </a:lnTo>
                    <a:lnTo>
                      <a:pt x="482" y="652"/>
                    </a:lnTo>
                    <a:lnTo>
                      <a:pt x="370" y="677"/>
                    </a:lnTo>
                    <a:lnTo>
                      <a:pt x="216" y="693"/>
                    </a:lnTo>
                    <a:lnTo>
                      <a:pt x="323" y="713"/>
                    </a:lnTo>
                    <a:lnTo>
                      <a:pt x="421" y="698"/>
                    </a:lnTo>
                    <a:lnTo>
                      <a:pt x="518" y="662"/>
                    </a:lnTo>
                    <a:lnTo>
                      <a:pt x="565" y="626"/>
                    </a:lnTo>
                    <a:lnTo>
                      <a:pt x="503" y="734"/>
                    </a:lnTo>
                    <a:lnTo>
                      <a:pt x="411" y="831"/>
                    </a:lnTo>
                    <a:lnTo>
                      <a:pt x="303" y="862"/>
                    </a:lnTo>
                    <a:lnTo>
                      <a:pt x="185" y="852"/>
                    </a:lnTo>
                    <a:lnTo>
                      <a:pt x="92" y="811"/>
                    </a:lnTo>
                    <a:lnTo>
                      <a:pt x="41" y="759"/>
                    </a:lnTo>
                    <a:lnTo>
                      <a:pt x="5" y="718"/>
                    </a:lnTo>
                    <a:lnTo>
                      <a:pt x="0" y="677"/>
                    </a:lnTo>
                    <a:lnTo>
                      <a:pt x="5" y="605"/>
                    </a:lnTo>
                    <a:lnTo>
                      <a:pt x="56" y="600"/>
                    </a:lnTo>
                    <a:lnTo>
                      <a:pt x="92" y="641"/>
                    </a:lnTo>
                    <a:lnTo>
                      <a:pt x="226" y="662"/>
                    </a:lnTo>
                    <a:lnTo>
                      <a:pt x="339" y="631"/>
                    </a:lnTo>
                    <a:lnTo>
                      <a:pt x="231" y="641"/>
                    </a:lnTo>
                    <a:lnTo>
                      <a:pt x="133" y="626"/>
                    </a:lnTo>
                    <a:lnTo>
                      <a:pt x="82" y="600"/>
                    </a:lnTo>
                    <a:lnTo>
                      <a:pt x="67" y="569"/>
                    </a:lnTo>
                    <a:lnTo>
                      <a:pt x="82" y="492"/>
                    </a:lnTo>
                    <a:lnTo>
                      <a:pt x="144" y="503"/>
                    </a:lnTo>
                    <a:lnTo>
                      <a:pt x="293" y="472"/>
                    </a:lnTo>
                    <a:lnTo>
                      <a:pt x="395" y="405"/>
                    </a:lnTo>
                    <a:lnTo>
                      <a:pt x="303" y="446"/>
                    </a:lnTo>
                    <a:lnTo>
                      <a:pt x="216" y="467"/>
                    </a:lnTo>
                    <a:lnTo>
                      <a:pt x="174" y="482"/>
                    </a:lnTo>
                    <a:lnTo>
                      <a:pt x="82" y="467"/>
                    </a:lnTo>
                    <a:lnTo>
                      <a:pt x="113" y="379"/>
                    </a:lnTo>
                    <a:lnTo>
                      <a:pt x="169" y="308"/>
                    </a:lnTo>
                    <a:lnTo>
                      <a:pt x="241" y="241"/>
                    </a:lnTo>
                    <a:lnTo>
                      <a:pt x="293" y="210"/>
                    </a:lnTo>
                    <a:lnTo>
                      <a:pt x="293" y="148"/>
                    </a:lnTo>
                    <a:lnTo>
                      <a:pt x="334" y="56"/>
                    </a:lnTo>
                    <a:lnTo>
                      <a:pt x="405" y="0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451" name="Freeform 1085"/>
              <p:cNvSpPr>
                <a:spLocks/>
              </p:cNvSpPr>
              <p:nvPr/>
            </p:nvSpPr>
            <p:spPr bwMode="auto">
              <a:xfrm>
                <a:off x="1303" y="1824"/>
                <a:ext cx="199" cy="247"/>
              </a:xfrm>
              <a:custGeom>
                <a:avLst/>
                <a:gdLst>
                  <a:gd name="T0" fmla="*/ 57 w 397"/>
                  <a:gd name="T1" fmla="*/ 10 h 494"/>
                  <a:gd name="T2" fmla="*/ 72 w 397"/>
                  <a:gd name="T3" fmla="*/ 0 h 494"/>
                  <a:gd name="T4" fmla="*/ 67 w 397"/>
                  <a:gd name="T5" fmla="*/ 135 h 494"/>
                  <a:gd name="T6" fmla="*/ 82 w 397"/>
                  <a:gd name="T7" fmla="*/ 200 h 494"/>
                  <a:gd name="T8" fmla="*/ 134 w 397"/>
                  <a:gd name="T9" fmla="*/ 253 h 494"/>
                  <a:gd name="T10" fmla="*/ 197 w 397"/>
                  <a:gd name="T11" fmla="*/ 279 h 494"/>
                  <a:gd name="T12" fmla="*/ 308 w 397"/>
                  <a:gd name="T13" fmla="*/ 323 h 494"/>
                  <a:gd name="T14" fmla="*/ 397 w 397"/>
                  <a:gd name="T15" fmla="*/ 397 h 494"/>
                  <a:gd name="T16" fmla="*/ 270 w 397"/>
                  <a:gd name="T17" fmla="*/ 364 h 494"/>
                  <a:gd name="T18" fmla="*/ 183 w 397"/>
                  <a:gd name="T19" fmla="*/ 375 h 494"/>
                  <a:gd name="T20" fmla="*/ 137 w 397"/>
                  <a:gd name="T21" fmla="*/ 390 h 494"/>
                  <a:gd name="T22" fmla="*/ 106 w 397"/>
                  <a:gd name="T23" fmla="*/ 405 h 494"/>
                  <a:gd name="T24" fmla="*/ 15 w 397"/>
                  <a:gd name="T25" fmla="*/ 494 h 494"/>
                  <a:gd name="T26" fmla="*/ 26 w 397"/>
                  <a:gd name="T27" fmla="*/ 400 h 494"/>
                  <a:gd name="T28" fmla="*/ 12 w 397"/>
                  <a:gd name="T29" fmla="*/ 323 h 494"/>
                  <a:gd name="T30" fmla="*/ 0 w 397"/>
                  <a:gd name="T31" fmla="*/ 241 h 494"/>
                  <a:gd name="T32" fmla="*/ 4 w 397"/>
                  <a:gd name="T33" fmla="*/ 174 h 494"/>
                  <a:gd name="T34" fmla="*/ 5 w 397"/>
                  <a:gd name="T35" fmla="*/ 125 h 494"/>
                  <a:gd name="T36" fmla="*/ 57 w 397"/>
                  <a:gd name="T37" fmla="*/ 10 h 494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397"/>
                  <a:gd name="T58" fmla="*/ 0 h 494"/>
                  <a:gd name="T59" fmla="*/ 397 w 397"/>
                  <a:gd name="T60" fmla="*/ 494 h 494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397" h="494">
                    <a:moveTo>
                      <a:pt x="57" y="10"/>
                    </a:moveTo>
                    <a:lnTo>
                      <a:pt x="72" y="0"/>
                    </a:lnTo>
                    <a:lnTo>
                      <a:pt x="67" y="135"/>
                    </a:lnTo>
                    <a:lnTo>
                      <a:pt x="82" y="200"/>
                    </a:lnTo>
                    <a:lnTo>
                      <a:pt x="134" y="253"/>
                    </a:lnTo>
                    <a:lnTo>
                      <a:pt x="197" y="279"/>
                    </a:lnTo>
                    <a:lnTo>
                      <a:pt x="308" y="323"/>
                    </a:lnTo>
                    <a:lnTo>
                      <a:pt x="397" y="397"/>
                    </a:lnTo>
                    <a:lnTo>
                      <a:pt x="270" y="364"/>
                    </a:lnTo>
                    <a:lnTo>
                      <a:pt x="183" y="375"/>
                    </a:lnTo>
                    <a:lnTo>
                      <a:pt x="137" y="390"/>
                    </a:lnTo>
                    <a:lnTo>
                      <a:pt x="106" y="405"/>
                    </a:lnTo>
                    <a:lnTo>
                      <a:pt x="15" y="494"/>
                    </a:lnTo>
                    <a:lnTo>
                      <a:pt x="26" y="400"/>
                    </a:lnTo>
                    <a:lnTo>
                      <a:pt x="12" y="323"/>
                    </a:lnTo>
                    <a:lnTo>
                      <a:pt x="0" y="241"/>
                    </a:lnTo>
                    <a:lnTo>
                      <a:pt x="4" y="174"/>
                    </a:lnTo>
                    <a:lnTo>
                      <a:pt x="5" y="125"/>
                    </a:lnTo>
                    <a:lnTo>
                      <a:pt x="57" y="10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452" name="Freeform 1086"/>
              <p:cNvSpPr>
                <a:spLocks/>
              </p:cNvSpPr>
              <p:nvPr/>
            </p:nvSpPr>
            <p:spPr bwMode="auto">
              <a:xfrm>
                <a:off x="1540" y="1850"/>
                <a:ext cx="182" cy="190"/>
              </a:xfrm>
              <a:custGeom>
                <a:avLst/>
                <a:gdLst>
                  <a:gd name="T0" fmla="*/ 0 w 364"/>
                  <a:gd name="T1" fmla="*/ 371 h 382"/>
                  <a:gd name="T2" fmla="*/ 34 w 364"/>
                  <a:gd name="T3" fmla="*/ 305 h 382"/>
                  <a:gd name="T4" fmla="*/ 111 w 364"/>
                  <a:gd name="T5" fmla="*/ 161 h 382"/>
                  <a:gd name="T6" fmla="*/ 159 w 364"/>
                  <a:gd name="T7" fmla="*/ 120 h 382"/>
                  <a:gd name="T8" fmla="*/ 200 w 364"/>
                  <a:gd name="T9" fmla="*/ 74 h 382"/>
                  <a:gd name="T10" fmla="*/ 229 w 364"/>
                  <a:gd name="T11" fmla="*/ 33 h 382"/>
                  <a:gd name="T12" fmla="*/ 241 w 364"/>
                  <a:gd name="T13" fmla="*/ 0 h 382"/>
                  <a:gd name="T14" fmla="*/ 291 w 364"/>
                  <a:gd name="T15" fmla="*/ 82 h 382"/>
                  <a:gd name="T16" fmla="*/ 308 w 364"/>
                  <a:gd name="T17" fmla="*/ 134 h 382"/>
                  <a:gd name="T18" fmla="*/ 347 w 364"/>
                  <a:gd name="T19" fmla="*/ 223 h 382"/>
                  <a:gd name="T20" fmla="*/ 359 w 364"/>
                  <a:gd name="T21" fmla="*/ 284 h 382"/>
                  <a:gd name="T22" fmla="*/ 364 w 364"/>
                  <a:gd name="T23" fmla="*/ 341 h 382"/>
                  <a:gd name="T24" fmla="*/ 364 w 364"/>
                  <a:gd name="T25" fmla="*/ 382 h 382"/>
                  <a:gd name="T26" fmla="*/ 317 w 364"/>
                  <a:gd name="T27" fmla="*/ 325 h 382"/>
                  <a:gd name="T28" fmla="*/ 260 w 364"/>
                  <a:gd name="T29" fmla="*/ 288 h 382"/>
                  <a:gd name="T30" fmla="*/ 200 w 364"/>
                  <a:gd name="T31" fmla="*/ 267 h 382"/>
                  <a:gd name="T32" fmla="*/ 147 w 364"/>
                  <a:gd name="T33" fmla="*/ 267 h 382"/>
                  <a:gd name="T34" fmla="*/ 106 w 364"/>
                  <a:gd name="T35" fmla="*/ 282 h 382"/>
                  <a:gd name="T36" fmla="*/ 72 w 364"/>
                  <a:gd name="T37" fmla="*/ 315 h 382"/>
                  <a:gd name="T38" fmla="*/ 0 w 364"/>
                  <a:gd name="T39" fmla="*/ 371 h 382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w 364"/>
                  <a:gd name="T61" fmla="*/ 0 h 382"/>
                  <a:gd name="T62" fmla="*/ 364 w 364"/>
                  <a:gd name="T63" fmla="*/ 382 h 382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T60" t="T61" r="T62" b="T63"/>
                <a:pathLst>
                  <a:path w="364" h="382">
                    <a:moveTo>
                      <a:pt x="0" y="371"/>
                    </a:moveTo>
                    <a:lnTo>
                      <a:pt x="34" y="305"/>
                    </a:lnTo>
                    <a:lnTo>
                      <a:pt x="111" y="161"/>
                    </a:lnTo>
                    <a:lnTo>
                      <a:pt x="159" y="120"/>
                    </a:lnTo>
                    <a:lnTo>
                      <a:pt x="200" y="74"/>
                    </a:lnTo>
                    <a:lnTo>
                      <a:pt x="229" y="33"/>
                    </a:lnTo>
                    <a:lnTo>
                      <a:pt x="241" y="0"/>
                    </a:lnTo>
                    <a:lnTo>
                      <a:pt x="291" y="82"/>
                    </a:lnTo>
                    <a:lnTo>
                      <a:pt x="308" y="134"/>
                    </a:lnTo>
                    <a:lnTo>
                      <a:pt x="347" y="223"/>
                    </a:lnTo>
                    <a:lnTo>
                      <a:pt x="359" y="284"/>
                    </a:lnTo>
                    <a:lnTo>
                      <a:pt x="364" y="341"/>
                    </a:lnTo>
                    <a:lnTo>
                      <a:pt x="364" y="382"/>
                    </a:lnTo>
                    <a:lnTo>
                      <a:pt x="317" y="325"/>
                    </a:lnTo>
                    <a:lnTo>
                      <a:pt x="260" y="288"/>
                    </a:lnTo>
                    <a:lnTo>
                      <a:pt x="200" y="267"/>
                    </a:lnTo>
                    <a:lnTo>
                      <a:pt x="147" y="267"/>
                    </a:lnTo>
                    <a:lnTo>
                      <a:pt x="106" y="282"/>
                    </a:lnTo>
                    <a:lnTo>
                      <a:pt x="72" y="315"/>
                    </a:lnTo>
                    <a:lnTo>
                      <a:pt x="0" y="371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453" name="Freeform 1087"/>
              <p:cNvSpPr>
                <a:spLocks/>
              </p:cNvSpPr>
              <p:nvPr/>
            </p:nvSpPr>
            <p:spPr bwMode="auto">
              <a:xfrm>
                <a:off x="1400" y="1992"/>
                <a:ext cx="251" cy="949"/>
              </a:xfrm>
              <a:custGeom>
                <a:avLst/>
                <a:gdLst>
                  <a:gd name="T0" fmla="*/ 0 w 503"/>
                  <a:gd name="T1" fmla="*/ 62 h 1900"/>
                  <a:gd name="T2" fmla="*/ 52 w 503"/>
                  <a:gd name="T3" fmla="*/ 51 h 1900"/>
                  <a:gd name="T4" fmla="*/ 113 w 503"/>
                  <a:gd name="T5" fmla="*/ 62 h 1900"/>
                  <a:gd name="T6" fmla="*/ 180 w 503"/>
                  <a:gd name="T7" fmla="*/ 87 h 1900"/>
                  <a:gd name="T8" fmla="*/ 257 w 503"/>
                  <a:gd name="T9" fmla="*/ 134 h 1900"/>
                  <a:gd name="T10" fmla="*/ 293 w 503"/>
                  <a:gd name="T11" fmla="*/ 135 h 1900"/>
                  <a:gd name="T12" fmla="*/ 329 w 503"/>
                  <a:gd name="T13" fmla="*/ 84 h 1900"/>
                  <a:gd name="T14" fmla="*/ 370 w 503"/>
                  <a:gd name="T15" fmla="*/ 38 h 1900"/>
                  <a:gd name="T16" fmla="*/ 413 w 503"/>
                  <a:gd name="T17" fmla="*/ 7 h 1900"/>
                  <a:gd name="T18" fmla="*/ 462 w 503"/>
                  <a:gd name="T19" fmla="*/ 0 h 1900"/>
                  <a:gd name="T20" fmla="*/ 503 w 503"/>
                  <a:gd name="T21" fmla="*/ 10 h 1900"/>
                  <a:gd name="T22" fmla="*/ 452 w 503"/>
                  <a:gd name="T23" fmla="*/ 46 h 1900"/>
                  <a:gd name="T24" fmla="*/ 408 w 503"/>
                  <a:gd name="T25" fmla="*/ 89 h 1900"/>
                  <a:gd name="T26" fmla="*/ 375 w 503"/>
                  <a:gd name="T27" fmla="*/ 129 h 1900"/>
                  <a:gd name="T28" fmla="*/ 370 w 503"/>
                  <a:gd name="T29" fmla="*/ 175 h 1900"/>
                  <a:gd name="T30" fmla="*/ 377 w 503"/>
                  <a:gd name="T31" fmla="*/ 238 h 1900"/>
                  <a:gd name="T32" fmla="*/ 349 w 503"/>
                  <a:gd name="T33" fmla="*/ 308 h 1900"/>
                  <a:gd name="T34" fmla="*/ 380 w 503"/>
                  <a:gd name="T35" fmla="*/ 407 h 1900"/>
                  <a:gd name="T36" fmla="*/ 401 w 503"/>
                  <a:gd name="T37" fmla="*/ 524 h 1900"/>
                  <a:gd name="T38" fmla="*/ 452 w 503"/>
                  <a:gd name="T39" fmla="*/ 863 h 1900"/>
                  <a:gd name="T40" fmla="*/ 473 w 503"/>
                  <a:gd name="T41" fmla="*/ 1900 h 1900"/>
                  <a:gd name="T42" fmla="*/ 206 w 503"/>
                  <a:gd name="T43" fmla="*/ 1879 h 1900"/>
                  <a:gd name="T44" fmla="*/ 206 w 503"/>
                  <a:gd name="T45" fmla="*/ 1366 h 1900"/>
                  <a:gd name="T46" fmla="*/ 206 w 503"/>
                  <a:gd name="T47" fmla="*/ 822 h 1900"/>
                  <a:gd name="T48" fmla="*/ 247 w 503"/>
                  <a:gd name="T49" fmla="*/ 442 h 1900"/>
                  <a:gd name="T50" fmla="*/ 247 w 503"/>
                  <a:gd name="T51" fmla="*/ 375 h 1900"/>
                  <a:gd name="T52" fmla="*/ 247 w 503"/>
                  <a:gd name="T53" fmla="*/ 329 h 1900"/>
                  <a:gd name="T54" fmla="*/ 197 w 503"/>
                  <a:gd name="T55" fmla="*/ 252 h 1900"/>
                  <a:gd name="T56" fmla="*/ 195 w 503"/>
                  <a:gd name="T57" fmla="*/ 154 h 1900"/>
                  <a:gd name="T58" fmla="*/ 161 w 503"/>
                  <a:gd name="T59" fmla="*/ 129 h 1900"/>
                  <a:gd name="T60" fmla="*/ 113 w 503"/>
                  <a:gd name="T61" fmla="*/ 98 h 1900"/>
                  <a:gd name="T62" fmla="*/ 57 w 503"/>
                  <a:gd name="T63" fmla="*/ 74 h 1900"/>
                  <a:gd name="T64" fmla="*/ 0 w 503"/>
                  <a:gd name="T65" fmla="*/ 62 h 1900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503"/>
                  <a:gd name="T100" fmla="*/ 0 h 1900"/>
                  <a:gd name="T101" fmla="*/ 503 w 503"/>
                  <a:gd name="T102" fmla="*/ 1900 h 1900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503" h="1900">
                    <a:moveTo>
                      <a:pt x="0" y="62"/>
                    </a:moveTo>
                    <a:lnTo>
                      <a:pt x="52" y="51"/>
                    </a:lnTo>
                    <a:lnTo>
                      <a:pt x="113" y="62"/>
                    </a:lnTo>
                    <a:lnTo>
                      <a:pt x="180" y="87"/>
                    </a:lnTo>
                    <a:lnTo>
                      <a:pt x="257" y="134"/>
                    </a:lnTo>
                    <a:lnTo>
                      <a:pt x="293" y="135"/>
                    </a:lnTo>
                    <a:lnTo>
                      <a:pt x="329" y="84"/>
                    </a:lnTo>
                    <a:lnTo>
                      <a:pt x="370" y="38"/>
                    </a:lnTo>
                    <a:lnTo>
                      <a:pt x="413" y="7"/>
                    </a:lnTo>
                    <a:lnTo>
                      <a:pt x="462" y="0"/>
                    </a:lnTo>
                    <a:lnTo>
                      <a:pt x="503" y="10"/>
                    </a:lnTo>
                    <a:lnTo>
                      <a:pt x="452" y="46"/>
                    </a:lnTo>
                    <a:lnTo>
                      <a:pt x="408" y="89"/>
                    </a:lnTo>
                    <a:lnTo>
                      <a:pt x="375" y="129"/>
                    </a:lnTo>
                    <a:lnTo>
                      <a:pt x="370" y="175"/>
                    </a:lnTo>
                    <a:lnTo>
                      <a:pt x="377" y="238"/>
                    </a:lnTo>
                    <a:lnTo>
                      <a:pt x="349" y="308"/>
                    </a:lnTo>
                    <a:lnTo>
                      <a:pt x="380" y="407"/>
                    </a:lnTo>
                    <a:lnTo>
                      <a:pt x="401" y="524"/>
                    </a:lnTo>
                    <a:lnTo>
                      <a:pt x="452" y="863"/>
                    </a:lnTo>
                    <a:lnTo>
                      <a:pt x="473" y="1900"/>
                    </a:lnTo>
                    <a:lnTo>
                      <a:pt x="206" y="1879"/>
                    </a:lnTo>
                    <a:lnTo>
                      <a:pt x="206" y="1366"/>
                    </a:lnTo>
                    <a:lnTo>
                      <a:pt x="206" y="822"/>
                    </a:lnTo>
                    <a:lnTo>
                      <a:pt x="247" y="442"/>
                    </a:lnTo>
                    <a:lnTo>
                      <a:pt x="247" y="375"/>
                    </a:lnTo>
                    <a:lnTo>
                      <a:pt x="247" y="329"/>
                    </a:lnTo>
                    <a:lnTo>
                      <a:pt x="197" y="252"/>
                    </a:lnTo>
                    <a:lnTo>
                      <a:pt x="195" y="154"/>
                    </a:lnTo>
                    <a:lnTo>
                      <a:pt x="161" y="129"/>
                    </a:lnTo>
                    <a:lnTo>
                      <a:pt x="113" y="98"/>
                    </a:lnTo>
                    <a:lnTo>
                      <a:pt x="57" y="74"/>
                    </a:lnTo>
                    <a:lnTo>
                      <a:pt x="0" y="62"/>
                    </a:lnTo>
                    <a:close/>
                  </a:path>
                </a:pathLst>
              </a:custGeom>
              <a:solidFill>
                <a:schemeClr val="hlink"/>
              </a:solidFill>
              <a:ln w="11176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grpSp>
            <p:nvGrpSpPr>
              <p:cNvPr id="9454" name="Group 1106"/>
              <p:cNvGrpSpPr>
                <a:grpSpLocks/>
              </p:cNvGrpSpPr>
              <p:nvPr/>
            </p:nvGrpSpPr>
            <p:grpSpPr bwMode="auto">
              <a:xfrm>
                <a:off x="1322" y="1266"/>
                <a:ext cx="470" cy="653"/>
                <a:chOff x="1322" y="1266"/>
                <a:chExt cx="470" cy="653"/>
              </a:xfrm>
            </p:grpSpPr>
            <p:sp>
              <p:nvSpPr>
                <p:cNvPr id="9498" name="Freeform 1088"/>
                <p:cNvSpPr>
                  <a:spLocks/>
                </p:cNvSpPr>
                <p:nvPr/>
              </p:nvSpPr>
              <p:spPr bwMode="auto">
                <a:xfrm>
                  <a:off x="1322" y="1266"/>
                  <a:ext cx="470" cy="406"/>
                </a:xfrm>
                <a:custGeom>
                  <a:avLst/>
                  <a:gdLst>
                    <a:gd name="T0" fmla="*/ 860 w 939"/>
                    <a:gd name="T1" fmla="*/ 727 h 813"/>
                    <a:gd name="T2" fmla="*/ 886 w 939"/>
                    <a:gd name="T3" fmla="*/ 679 h 813"/>
                    <a:gd name="T4" fmla="*/ 917 w 939"/>
                    <a:gd name="T5" fmla="*/ 587 h 813"/>
                    <a:gd name="T6" fmla="*/ 917 w 939"/>
                    <a:gd name="T7" fmla="*/ 474 h 813"/>
                    <a:gd name="T8" fmla="*/ 939 w 939"/>
                    <a:gd name="T9" fmla="*/ 385 h 813"/>
                    <a:gd name="T10" fmla="*/ 919 w 939"/>
                    <a:gd name="T11" fmla="*/ 322 h 813"/>
                    <a:gd name="T12" fmla="*/ 901 w 939"/>
                    <a:gd name="T13" fmla="*/ 236 h 813"/>
                    <a:gd name="T14" fmla="*/ 862 w 939"/>
                    <a:gd name="T15" fmla="*/ 178 h 813"/>
                    <a:gd name="T16" fmla="*/ 811 w 939"/>
                    <a:gd name="T17" fmla="*/ 132 h 813"/>
                    <a:gd name="T18" fmla="*/ 729 w 939"/>
                    <a:gd name="T19" fmla="*/ 86 h 813"/>
                    <a:gd name="T20" fmla="*/ 648 w 939"/>
                    <a:gd name="T21" fmla="*/ 50 h 813"/>
                    <a:gd name="T22" fmla="*/ 604 w 939"/>
                    <a:gd name="T23" fmla="*/ 34 h 813"/>
                    <a:gd name="T24" fmla="*/ 552 w 939"/>
                    <a:gd name="T25" fmla="*/ 5 h 813"/>
                    <a:gd name="T26" fmla="*/ 494 w 939"/>
                    <a:gd name="T27" fmla="*/ 0 h 813"/>
                    <a:gd name="T28" fmla="*/ 388 w 939"/>
                    <a:gd name="T29" fmla="*/ 26 h 813"/>
                    <a:gd name="T30" fmla="*/ 285 w 939"/>
                    <a:gd name="T31" fmla="*/ 51 h 813"/>
                    <a:gd name="T32" fmla="*/ 224 w 939"/>
                    <a:gd name="T33" fmla="*/ 77 h 813"/>
                    <a:gd name="T34" fmla="*/ 167 w 939"/>
                    <a:gd name="T35" fmla="*/ 101 h 813"/>
                    <a:gd name="T36" fmla="*/ 138 w 939"/>
                    <a:gd name="T37" fmla="*/ 144 h 813"/>
                    <a:gd name="T38" fmla="*/ 109 w 939"/>
                    <a:gd name="T39" fmla="*/ 190 h 813"/>
                    <a:gd name="T40" fmla="*/ 82 w 939"/>
                    <a:gd name="T41" fmla="*/ 250 h 813"/>
                    <a:gd name="T42" fmla="*/ 48 w 939"/>
                    <a:gd name="T43" fmla="*/ 329 h 813"/>
                    <a:gd name="T44" fmla="*/ 10 w 939"/>
                    <a:gd name="T45" fmla="*/ 431 h 813"/>
                    <a:gd name="T46" fmla="*/ 0 w 939"/>
                    <a:gd name="T47" fmla="*/ 529 h 813"/>
                    <a:gd name="T48" fmla="*/ 15 w 939"/>
                    <a:gd name="T49" fmla="*/ 621 h 813"/>
                    <a:gd name="T50" fmla="*/ 63 w 939"/>
                    <a:gd name="T51" fmla="*/ 681 h 813"/>
                    <a:gd name="T52" fmla="*/ 279 w 939"/>
                    <a:gd name="T53" fmla="*/ 813 h 813"/>
                    <a:gd name="T54" fmla="*/ 860 w 939"/>
                    <a:gd name="T55" fmla="*/ 727 h 813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w 939"/>
                    <a:gd name="T85" fmla="*/ 0 h 813"/>
                    <a:gd name="T86" fmla="*/ 939 w 939"/>
                    <a:gd name="T87" fmla="*/ 813 h 813"/>
                  </a:gdLst>
                  <a:ahLst/>
                  <a:cxnLst>
                    <a:cxn ang="T56">
                      <a:pos x="T0" y="T1"/>
                    </a:cxn>
                    <a:cxn ang="T57">
                      <a:pos x="T2" y="T3"/>
                    </a:cxn>
                    <a:cxn ang="T58">
                      <a:pos x="T4" y="T5"/>
                    </a:cxn>
                    <a:cxn ang="T59">
                      <a:pos x="T6" y="T7"/>
                    </a:cxn>
                    <a:cxn ang="T60">
                      <a:pos x="T8" y="T9"/>
                    </a:cxn>
                    <a:cxn ang="T61">
                      <a:pos x="T10" y="T11"/>
                    </a:cxn>
                    <a:cxn ang="T62">
                      <a:pos x="T12" y="T13"/>
                    </a:cxn>
                    <a:cxn ang="T63">
                      <a:pos x="T14" y="T15"/>
                    </a:cxn>
                    <a:cxn ang="T64">
                      <a:pos x="T16" y="T17"/>
                    </a:cxn>
                    <a:cxn ang="T65">
                      <a:pos x="T18" y="T19"/>
                    </a:cxn>
                    <a:cxn ang="T66">
                      <a:pos x="T20" y="T21"/>
                    </a:cxn>
                    <a:cxn ang="T67">
                      <a:pos x="T22" y="T23"/>
                    </a:cxn>
                    <a:cxn ang="T68">
                      <a:pos x="T24" y="T25"/>
                    </a:cxn>
                    <a:cxn ang="T69">
                      <a:pos x="T26" y="T27"/>
                    </a:cxn>
                    <a:cxn ang="T70">
                      <a:pos x="T28" y="T29"/>
                    </a:cxn>
                    <a:cxn ang="T71">
                      <a:pos x="T30" y="T31"/>
                    </a:cxn>
                    <a:cxn ang="T72">
                      <a:pos x="T32" y="T33"/>
                    </a:cxn>
                    <a:cxn ang="T73">
                      <a:pos x="T34" y="T35"/>
                    </a:cxn>
                    <a:cxn ang="T74">
                      <a:pos x="T36" y="T37"/>
                    </a:cxn>
                    <a:cxn ang="T75">
                      <a:pos x="T38" y="T39"/>
                    </a:cxn>
                    <a:cxn ang="T76">
                      <a:pos x="T40" y="T41"/>
                    </a:cxn>
                    <a:cxn ang="T77">
                      <a:pos x="T42" y="T43"/>
                    </a:cxn>
                    <a:cxn ang="T78">
                      <a:pos x="T44" y="T45"/>
                    </a:cxn>
                    <a:cxn ang="T79">
                      <a:pos x="T46" y="T47"/>
                    </a:cxn>
                    <a:cxn ang="T80">
                      <a:pos x="T48" y="T49"/>
                    </a:cxn>
                    <a:cxn ang="T81">
                      <a:pos x="T50" y="T51"/>
                    </a:cxn>
                    <a:cxn ang="T82">
                      <a:pos x="T52" y="T53"/>
                    </a:cxn>
                    <a:cxn ang="T83">
                      <a:pos x="T54" y="T55"/>
                    </a:cxn>
                  </a:cxnLst>
                  <a:rect l="T84" t="T85" r="T86" b="T87"/>
                  <a:pathLst>
                    <a:path w="939" h="813">
                      <a:moveTo>
                        <a:pt x="860" y="727"/>
                      </a:moveTo>
                      <a:lnTo>
                        <a:pt x="886" y="679"/>
                      </a:lnTo>
                      <a:lnTo>
                        <a:pt x="917" y="587"/>
                      </a:lnTo>
                      <a:lnTo>
                        <a:pt x="917" y="474"/>
                      </a:lnTo>
                      <a:lnTo>
                        <a:pt x="939" y="385"/>
                      </a:lnTo>
                      <a:lnTo>
                        <a:pt x="919" y="322"/>
                      </a:lnTo>
                      <a:lnTo>
                        <a:pt x="901" y="236"/>
                      </a:lnTo>
                      <a:lnTo>
                        <a:pt x="862" y="178"/>
                      </a:lnTo>
                      <a:lnTo>
                        <a:pt x="811" y="132"/>
                      </a:lnTo>
                      <a:lnTo>
                        <a:pt x="729" y="86"/>
                      </a:lnTo>
                      <a:lnTo>
                        <a:pt x="648" y="50"/>
                      </a:lnTo>
                      <a:lnTo>
                        <a:pt x="604" y="34"/>
                      </a:lnTo>
                      <a:lnTo>
                        <a:pt x="552" y="5"/>
                      </a:lnTo>
                      <a:lnTo>
                        <a:pt x="494" y="0"/>
                      </a:lnTo>
                      <a:lnTo>
                        <a:pt x="388" y="26"/>
                      </a:lnTo>
                      <a:lnTo>
                        <a:pt x="285" y="51"/>
                      </a:lnTo>
                      <a:lnTo>
                        <a:pt x="224" y="77"/>
                      </a:lnTo>
                      <a:lnTo>
                        <a:pt x="167" y="101"/>
                      </a:lnTo>
                      <a:lnTo>
                        <a:pt x="138" y="144"/>
                      </a:lnTo>
                      <a:lnTo>
                        <a:pt x="109" y="190"/>
                      </a:lnTo>
                      <a:lnTo>
                        <a:pt x="82" y="250"/>
                      </a:lnTo>
                      <a:lnTo>
                        <a:pt x="48" y="329"/>
                      </a:lnTo>
                      <a:lnTo>
                        <a:pt x="10" y="431"/>
                      </a:lnTo>
                      <a:lnTo>
                        <a:pt x="0" y="529"/>
                      </a:lnTo>
                      <a:lnTo>
                        <a:pt x="15" y="621"/>
                      </a:lnTo>
                      <a:lnTo>
                        <a:pt x="63" y="681"/>
                      </a:lnTo>
                      <a:lnTo>
                        <a:pt x="279" y="813"/>
                      </a:lnTo>
                      <a:lnTo>
                        <a:pt x="860" y="727"/>
                      </a:lnTo>
                      <a:close/>
                    </a:path>
                  </a:pathLst>
                </a:custGeom>
                <a:solidFill>
                  <a:srgbClr val="402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9499" name="Freeform 1089"/>
                <p:cNvSpPr>
                  <a:spLocks/>
                </p:cNvSpPr>
                <p:nvPr/>
              </p:nvSpPr>
              <p:spPr bwMode="auto">
                <a:xfrm>
                  <a:off x="1354" y="1479"/>
                  <a:ext cx="401" cy="440"/>
                </a:xfrm>
                <a:custGeom>
                  <a:avLst/>
                  <a:gdLst>
                    <a:gd name="T0" fmla="*/ 115 w 802"/>
                    <a:gd name="T1" fmla="*/ 170 h 880"/>
                    <a:gd name="T2" fmla="*/ 77 w 802"/>
                    <a:gd name="T3" fmla="*/ 108 h 880"/>
                    <a:gd name="T4" fmla="*/ 48 w 802"/>
                    <a:gd name="T5" fmla="*/ 106 h 880"/>
                    <a:gd name="T6" fmla="*/ 21 w 802"/>
                    <a:gd name="T7" fmla="*/ 123 h 880"/>
                    <a:gd name="T8" fmla="*/ 7 w 802"/>
                    <a:gd name="T9" fmla="*/ 158 h 880"/>
                    <a:gd name="T10" fmla="*/ 0 w 802"/>
                    <a:gd name="T11" fmla="*/ 195 h 880"/>
                    <a:gd name="T12" fmla="*/ 10 w 802"/>
                    <a:gd name="T13" fmla="*/ 277 h 880"/>
                    <a:gd name="T14" fmla="*/ 17 w 802"/>
                    <a:gd name="T15" fmla="*/ 308 h 880"/>
                    <a:gd name="T16" fmla="*/ 31 w 802"/>
                    <a:gd name="T17" fmla="*/ 354 h 880"/>
                    <a:gd name="T18" fmla="*/ 46 w 802"/>
                    <a:gd name="T19" fmla="*/ 366 h 880"/>
                    <a:gd name="T20" fmla="*/ 63 w 802"/>
                    <a:gd name="T21" fmla="*/ 368 h 880"/>
                    <a:gd name="T22" fmla="*/ 62 w 802"/>
                    <a:gd name="T23" fmla="*/ 436 h 880"/>
                    <a:gd name="T24" fmla="*/ 67 w 802"/>
                    <a:gd name="T25" fmla="*/ 519 h 880"/>
                    <a:gd name="T26" fmla="*/ 87 w 802"/>
                    <a:gd name="T27" fmla="*/ 580 h 880"/>
                    <a:gd name="T28" fmla="*/ 144 w 802"/>
                    <a:gd name="T29" fmla="*/ 678 h 880"/>
                    <a:gd name="T30" fmla="*/ 178 w 802"/>
                    <a:gd name="T31" fmla="*/ 719 h 880"/>
                    <a:gd name="T32" fmla="*/ 221 w 802"/>
                    <a:gd name="T33" fmla="*/ 765 h 880"/>
                    <a:gd name="T34" fmla="*/ 260 w 802"/>
                    <a:gd name="T35" fmla="*/ 803 h 880"/>
                    <a:gd name="T36" fmla="*/ 305 w 802"/>
                    <a:gd name="T37" fmla="*/ 837 h 880"/>
                    <a:gd name="T38" fmla="*/ 347 w 802"/>
                    <a:gd name="T39" fmla="*/ 857 h 880"/>
                    <a:gd name="T40" fmla="*/ 397 w 802"/>
                    <a:gd name="T41" fmla="*/ 873 h 880"/>
                    <a:gd name="T42" fmla="*/ 460 w 802"/>
                    <a:gd name="T43" fmla="*/ 880 h 880"/>
                    <a:gd name="T44" fmla="*/ 512 w 802"/>
                    <a:gd name="T45" fmla="*/ 869 h 880"/>
                    <a:gd name="T46" fmla="*/ 536 w 802"/>
                    <a:gd name="T47" fmla="*/ 852 h 880"/>
                    <a:gd name="T48" fmla="*/ 558 w 802"/>
                    <a:gd name="T49" fmla="*/ 827 h 880"/>
                    <a:gd name="T50" fmla="*/ 582 w 802"/>
                    <a:gd name="T51" fmla="*/ 786 h 880"/>
                    <a:gd name="T52" fmla="*/ 602 w 802"/>
                    <a:gd name="T53" fmla="*/ 756 h 880"/>
                    <a:gd name="T54" fmla="*/ 628 w 802"/>
                    <a:gd name="T55" fmla="*/ 700 h 880"/>
                    <a:gd name="T56" fmla="*/ 638 w 802"/>
                    <a:gd name="T57" fmla="*/ 657 h 880"/>
                    <a:gd name="T58" fmla="*/ 655 w 802"/>
                    <a:gd name="T59" fmla="*/ 616 h 880"/>
                    <a:gd name="T60" fmla="*/ 683 w 802"/>
                    <a:gd name="T61" fmla="*/ 585 h 880"/>
                    <a:gd name="T62" fmla="*/ 712 w 802"/>
                    <a:gd name="T63" fmla="*/ 534 h 880"/>
                    <a:gd name="T64" fmla="*/ 734 w 802"/>
                    <a:gd name="T65" fmla="*/ 483 h 880"/>
                    <a:gd name="T66" fmla="*/ 760 w 802"/>
                    <a:gd name="T67" fmla="*/ 411 h 880"/>
                    <a:gd name="T68" fmla="*/ 768 w 802"/>
                    <a:gd name="T69" fmla="*/ 347 h 880"/>
                    <a:gd name="T70" fmla="*/ 782 w 802"/>
                    <a:gd name="T71" fmla="*/ 308 h 880"/>
                    <a:gd name="T72" fmla="*/ 802 w 802"/>
                    <a:gd name="T73" fmla="*/ 265 h 880"/>
                    <a:gd name="T74" fmla="*/ 792 w 802"/>
                    <a:gd name="T75" fmla="*/ 223 h 880"/>
                    <a:gd name="T76" fmla="*/ 792 w 802"/>
                    <a:gd name="T77" fmla="*/ 168 h 880"/>
                    <a:gd name="T78" fmla="*/ 787 w 802"/>
                    <a:gd name="T79" fmla="*/ 111 h 880"/>
                    <a:gd name="T80" fmla="*/ 784 w 802"/>
                    <a:gd name="T81" fmla="*/ 53 h 880"/>
                    <a:gd name="T82" fmla="*/ 727 w 802"/>
                    <a:gd name="T83" fmla="*/ 79 h 880"/>
                    <a:gd name="T84" fmla="*/ 669 w 802"/>
                    <a:gd name="T85" fmla="*/ 98 h 880"/>
                    <a:gd name="T86" fmla="*/ 551 w 802"/>
                    <a:gd name="T87" fmla="*/ 118 h 880"/>
                    <a:gd name="T88" fmla="*/ 443 w 802"/>
                    <a:gd name="T89" fmla="*/ 113 h 880"/>
                    <a:gd name="T90" fmla="*/ 351 w 802"/>
                    <a:gd name="T91" fmla="*/ 98 h 880"/>
                    <a:gd name="T92" fmla="*/ 284 w 802"/>
                    <a:gd name="T93" fmla="*/ 62 h 880"/>
                    <a:gd name="T94" fmla="*/ 245 w 802"/>
                    <a:gd name="T95" fmla="*/ 26 h 880"/>
                    <a:gd name="T96" fmla="*/ 209 w 802"/>
                    <a:gd name="T97" fmla="*/ 0 h 880"/>
                    <a:gd name="T98" fmla="*/ 193 w 802"/>
                    <a:gd name="T99" fmla="*/ 62 h 880"/>
                    <a:gd name="T100" fmla="*/ 212 w 802"/>
                    <a:gd name="T101" fmla="*/ 123 h 880"/>
                    <a:gd name="T102" fmla="*/ 187 w 802"/>
                    <a:gd name="T103" fmla="*/ 200 h 880"/>
                    <a:gd name="T104" fmla="*/ 171 w 802"/>
                    <a:gd name="T105" fmla="*/ 282 h 880"/>
                    <a:gd name="T106" fmla="*/ 135 w 802"/>
                    <a:gd name="T107" fmla="*/ 262 h 880"/>
                    <a:gd name="T108" fmla="*/ 115 w 802"/>
                    <a:gd name="T109" fmla="*/ 170 h 880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w 802"/>
                    <a:gd name="T166" fmla="*/ 0 h 880"/>
                    <a:gd name="T167" fmla="*/ 802 w 802"/>
                    <a:gd name="T168" fmla="*/ 880 h 880"/>
                  </a:gdLst>
                  <a:ahLst/>
                  <a:cxnLst>
                    <a:cxn ang="T110">
                      <a:pos x="T0" y="T1"/>
                    </a:cxn>
                    <a:cxn ang="T111">
                      <a:pos x="T2" y="T3"/>
                    </a:cxn>
                    <a:cxn ang="T112">
                      <a:pos x="T4" y="T5"/>
                    </a:cxn>
                    <a:cxn ang="T113">
                      <a:pos x="T6" y="T7"/>
                    </a:cxn>
                    <a:cxn ang="T114">
                      <a:pos x="T8" y="T9"/>
                    </a:cxn>
                    <a:cxn ang="T115">
                      <a:pos x="T10" y="T11"/>
                    </a:cxn>
                    <a:cxn ang="T116">
                      <a:pos x="T12" y="T13"/>
                    </a:cxn>
                    <a:cxn ang="T117">
                      <a:pos x="T14" y="T15"/>
                    </a:cxn>
                    <a:cxn ang="T118">
                      <a:pos x="T16" y="T17"/>
                    </a:cxn>
                    <a:cxn ang="T119">
                      <a:pos x="T18" y="T19"/>
                    </a:cxn>
                    <a:cxn ang="T120">
                      <a:pos x="T20" y="T21"/>
                    </a:cxn>
                    <a:cxn ang="T121">
                      <a:pos x="T22" y="T23"/>
                    </a:cxn>
                    <a:cxn ang="T122">
                      <a:pos x="T24" y="T25"/>
                    </a:cxn>
                    <a:cxn ang="T123">
                      <a:pos x="T26" y="T27"/>
                    </a:cxn>
                    <a:cxn ang="T124">
                      <a:pos x="T28" y="T29"/>
                    </a:cxn>
                    <a:cxn ang="T125">
                      <a:pos x="T30" y="T31"/>
                    </a:cxn>
                    <a:cxn ang="T126">
                      <a:pos x="T32" y="T33"/>
                    </a:cxn>
                    <a:cxn ang="T127">
                      <a:pos x="T34" y="T35"/>
                    </a:cxn>
                    <a:cxn ang="T128">
                      <a:pos x="T36" y="T37"/>
                    </a:cxn>
                    <a:cxn ang="T129">
                      <a:pos x="T38" y="T39"/>
                    </a:cxn>
                    <a:cxn ang="T130">
                      <a:pos x="T40" y="T41"/>
                    </a:cxn>
                    <a:cxn ang="T131">
                      <a:pos x="T42" y="T43"/>
                    </a:cxn>
                    <a:cxn ang="T132">
                      <a:pos x="T44" y="T45"/>
                    </a:cxn>
                    <a:cxn ang="T133">
                      <a:pos x="T46" y="T47"/>
                    </a:cxn>
                    <a:cxn ang="T134">
                      <a:pos x="T48" y="T49"/>
                    </a:cxn>
                    <a:cxn ang="T135">
                      <a:pos x="T50" y="T51"/>
                    </a:cxn>
                    <a:cxn ang="T136">
                      <a:pos x="T52" y="T53"/>
                    </a:cxn>
                    <a:cxn ang="T137">
                      <a:pos x="T54" y="T55"/>
                    </a:cxn>
                    <a:cxn ang="T138">
                      <a:pos x="T56" y="T57"/>
                    </a:cxn>
                    <a:cxn ang="T139">
                      <a:pos x="T58" y="T59"/>
                    </a:cxn>
                    <a:cxn ang="T140">
                      <a:pos x="T60" y="T61"/>
                    </a:cxn>
                    <a:cxn ang="T141">
                      <a:pos x="T62" y="T63"/>
                    </a:cxn>
                    <a:cxn ang="T142">
                      <a:pos x="T64" y="T65"/>
                    </a:cxn>
                    <a:cxn ang="T143">
                      <a:pos x="T66" y="T67"/>
                    </a:cxn>
                    <a:cxn ang="T144">
                      <a:pos x="T68" y="T69"/>
                    </a:cxn>
                    <a:cxn ang="T145">
                      <a:pos x="T70" y="T71"/>
                    </a:cxn>
                    <a:cxn ang="T146">
                      <a:pos x="T72" y="T73"/>
                    </a:cxn>
                    <a:cxn ang="T147">
                      <a:pos x="T74" y="T75"/>
                    </a:cxn>
                    <a:cxn ang="T148">
                      <a:pos x="T76" y="T77"/>
                    </a:cxn>
                    <a:cxn ang="T149">
                      <a:pos x="T78" y="T79"/>
                    </a:cxn>
                    <a:cxn ang="T150">
                      <a:pos x="T80" y="T81"/>
                    </a:cxn>
                    <a:cxn ang="T151">
                      <a:pos x="T82" y="T83"/>
                    </a:cxn>
                    <a:cxn ang="T152">
                      <a:pos x="T84" y="T85"/>
                    </a:cxn>
                    <a:cxn ang="T153">
                      <a:pos x="T86" y="T87"/>
                    </a:cxn>
                    <a:cxn ang="T154">
                      <a:pos x="T88" y="T89"/>
                    </a:cxn>
                    <a:cxn ang="T155">
                      <a:pos x="T90" y="T91"/>
                    </a:cxn>
                    <a:cxn ang="T156">
                      <a:pos x="T92" y="T93"/>
                    </a:cxn>
                    <a:cxn ang="T157">
                      <a:pos x="T94" y="T95"/>
                    </a:cxn>
                    <a:cxn ang="T158">
                      <a:pos x="T96" y="T97"/>
                    </a:cxn>
                    <a:cxn ang="T159">
                      <a:pos x="T98" y="T99"/>
                    </a:cxn>
                    <a:cxn ang="T160">
                      <a:pos x="T100" y="T101"/>
                    </a:cxn>
                    <a:cxn ang="T161">
                      <a:pos x="T102" y="T103"/>
                    </a:cxn>
                    <a:cxn ang="T162">
                      <a:pos x="T104" y="T105"/>
                    </a:cxn>
                    <a:cxn ang="T163">
                      <a:pos x="T106" y="T107"/>
                    </a:cxn>
                    <a:cxn ang="T164">
                      <a:pos x="T108" y="T109"/>
                    </a:cxn>
                  </a:cxnLst>
                  <a:rect l="T165" t="T166" r="T167" b="T168"/>
                  <a:pathLst>
                    <a:path w="802" h="880">
                      <a:moveTo>
                        <a:pt x="115" y="170"/>
                      </a:moveTo>
                      <a:lnTo>
                        <a:pt x="77" y="108"/>
                      </a:lnTo>
                      <a:lnTo>
                        <a:pt x="48" y="106"/>
                      </a:lnTo>
                      <a:lnTo>
                        <a:pt x="21" y="123"/>
                      </a:lnTo>
                      <a:lnTo>
                        <a:pt x="7" y="158"/>
                      </a:lnTo>
                      <a:lnTo>
                        <a:pt x="0" y="195"/>
                      </a:lnTo>
                      <a:lnTo>
                        <a:pt x="10" y="277"/>
                      </a:lnTo>
                      <a:lnTo>
                        <a:pt x="17" y="308"/>
                      </a:lnTo>
                      <a:lnTo>
                        <a:pt x="31" y="354"/>
                      </a:lnTo>
                      <a:lnTo>
                        <a:pt x="46" y="366"/>
                      </a:lnTo>
                      <a:lnTo>
                        <a:pt x="63" y="368"/>
                      </a:lnTo>
                      <a:lnTo>
                        <a:pt x="62" y="436"/>
                      </a:lnTo>
                      <a:lnTo>
                        <a:pt x="67" y="519"/>
                      </a:lnTo>
                      <a:lnTo>
                        <a:pt x="87" y="580"/>
                      </a:lnTo>
                      <a:lnTo>
                        <a:pt x="144" y="678"/>
                      </a:lnTo>
                      <a:lnTo>
                        <a:pt x="178" y="719"/>
                      </a:lnTo>
                      <a:lnTo>
                        <a:pt x="221" y="765"/>
                      </a:lnTo>
                      <a:lnTo>
                        <a:pt x="260" y="803"/>
                      </a:lnTo>
                      <a:lnTo>
                        <a:pt x="305" y="837"/>
                      </a:lnTo>
                      <a:lnTo>
                        <a:pt x="347" y="857"/>
                      </a:lnTo>
                      <a:lnTo>
                        <a:pt x="397" y="873"/>
                      </a:lnTo>
                      <a:lnTo>
                        <a:pt x="460" y="880"/>
                      </a:lnTo>
                      <a:lnTo>
                        <a:pt x="512" y="869"/>
                      </a:lnTo>
                      <a:lnTo>
                        <a:pt x="536" y="852"/>
                      </a:lnTo>
                      <a:lnTo>
                        <a:pt x="558" y="827"/>
                      </a:lnTo>
                      <a:lnTo>
                        <a:pt x="582" y="786"/>
                      </a:lnTo>
                      <a:lnTo>
                        <a:pt x="602" y="756"/>
                      </a:lnTo>
                      <a:lnTo>
                        <a:pt x="628" y="700"/>
                      </a:lnTo>
                      <a:lnTo>
                        <a:pt x="638" y="657"/>
                      </a:lnTo>
                      <a:lnTo>
                        <a:pt x="655" y="616"/>
                      </a:lnTo>
                      <a:lnTo>
                        <a:pt x="683" y="585"/>
                      </a:lnTo>
                      <a:lnTo>
                        <a:pt x="712" y="534"/>
                      </a:lnTo>
                      <a:lnTo>
                        <a:pt x="734" y="483"/>
                      </a:lnTo>
                      <a:lnTo>
                        <a:pt x="760" y="411"/>
                      </a:lnTo>
                      <a:lnTo>
                        <a:pt x="768" y="347"/>
                      </a:lnTo>
                      <a:lnTo>
                        <a:pt x="782" y="308"/>
                      </a:lnTo>
                      <a:lnTo>
                        <a:pt x="802" y="265"/>
                      </a:lnTo>
                      <a:lnTo>
                        <a:pt x="792" y="223"/>
                      </a:lnTo>
                      <a:lnTo>
                        <a:pt x="792" y="168"/>
                      </a:lnTo>
                      <a:lnTo>
                        <a:pt x="787" y="111"/>
                      </a:lnTo>
                      <a:lnTo>
                        <a:pt x="784" y="53"/>
                      </a:lnTo>
                      <a:lnTo>
                        <a:pt x="727" y="79"/>
                      </a:lnTo>
                      <a:lnTo>
                        <a:pt x="669" y="98"/>
                      </a:lnTo>
                      <a:lnTo>
                        <a:pt x="551" y="118"/>
                      </a:lnTo>
                      <a:lnTo>
                        <a:pt x="443" y="113"/>
                      </a:lnTo>
                      <a:lnTo>
                        <a:pt x="351" y="98"/>
                      </a:lnTo>
                      <a:lnTo>
                        <a:pt x="284" y="62"/>
                      </a:lnTo>
                      <a:lnTo>
                        <a:pt x="245" y="26"/>
                      </a:lnTo>
                      <a:lnTo>
                        <a:pt x="209" y="0"/>
                      </a:lnTo>
                      <a:lnTo>
                        <a:pt x="193" y="62"/>
                      </a:lnTo>
                      <a:lnTo>
                        <a:pt x="212" y="123"/>
                      </a:lnTo>
                      <a:lnTo>
                        <a:pt x="187" y="200"/>
                      </a:lnTo>
                      <a:lnTo>
                        <a:pt x="171" y="282"/>
                      </a:lnTo>
                      <a:lnTo>
                        <a:pt x="135" y="262"/>
                      </a:lnTo>
                      <a:lnTo>
                        <a:pt x="115" y="170"/>
                      </a:lnTo>
                      <a:close/>
                    </a:path>
                  </a:pathLst>
                </a:custGeom>
                <a:solidFill>
                  <a:srgbClr val="FFC080"/>
                </a:solidFill>
                <a:ln w="11113">
                  <a:solidFill>
                    <a:srgbClr val="402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9500" name="Freeform 1090"/>
                <p:cNvSpPr>
                  <a:spLocks/>
                </p:cNvSpPr>
                <p:nvPr/>
              </p:nvSpPr>
              <p:spPr bwMode="auto">
                <a:xfrm>
                  <a:off x="1655" y="1619"/>
                  <a:ext cx="86" cy="160"/>
                </a:xfrm>
                <a:custGeom>
                  <a:avLst/>
                  <a:gdLst>
                    <a:gd name="T0" fmla="*/ 35 w 173"/>
                    <a:gd name="T1" fmla="*/ 12 h 322"/>
                    <a:gd name="T2" fmla="*/ 28 w 173"/>
                    <a:gd name="T3" fmla="*/ 27 h 322"/>
                    <a:gd name="T4" fmla="*/ 21 w 173"/>
                    <a:gd name="T5" fmla="*/ 53 h 322"/>
                    <a:gd name="T6" fmla="*/ 0 w 173"/>
                    <a:gd name="T7" fmla="*/ 67 h 322"/>
                    <a:gd name="T8" fmla="*/ 9 w 173"/>
                    <a:gd name="T9" fmla="*/ 96 h 322"/>
                    <a:gd name="T10" fmla="*/ 5 w 173"/>
                    <a:gd name="T11" fmla="*/ 142 h 322"/>
                    <a:gd name="T12" fmla="*/ 2 w 173"/>
                    <a:gd name="T13" fmla="*/ 211 h 322"/>
                    <a:gd name="T14" fmla="*/ 0 w 173"/>
                    <a:gd name="T15" fmla="*/ 262 h 322"/>
                    <a:gd name="T16" fmla="*/ 12 w 173"/>
                    <a:gd name="T17" fmla="*/ 322 h 322"/>
                    <a:gd name="T18" fmla="*/ 16 w 173"/>
                    <a:gd name="T19" fmla="*/ 303 h 322"/>
                    <a:gd name="T20" fmla="*/ 11 w 173"/>
                    <a:gd name="T21" fmla="*/ 250 h 322"/>
                    <a:gd name="T22" fmla="*/ 12 w 173"/>
                    <a:gd name="T23" fmla="*/ 188 h 322"/>
                    <a:gd name="T24" fmla="*/ 16 w 173"/>
                    <a:gd name="T25" fmla="*/ 163 h 322"/>
                    <a:gd name="T26" fmla="*/ 19 w 173"/>
                    <a:gd name="T27" fmla="*/ 106 h 322"/>
                    <a:gd name="T28" fmla="*/ 28 w 173"/>
                    <a:gd name="T29" fmla="*/ 79 h 322"/>
                    <a:gd name="T30" fmla="*/ 38 w 173"/>
                    <a:gd name="T31" fmla="*/ 58 h 322"/>
                    <a:gd name="T32" fmla="*/ 53 w 173"/>
                    <a:gd name="T33" fmla="*/ 48 h 322"/>
                    <a:gd name="T34" fmla="*/ 76 w 173"/>
                    <a:gd name="T35" fmla="*/ 38 h 322"/>
                    <a:gd name="T36" fmla="*/ 110 w 173"/>
                    <a:gd name="T37" fmla="*/ 36 h 322"/>
                    <a:gd name="T38" fmla="*/ 156 w 173"/>
                    <a:gd name="T39" fmla="*/ 39 h 322"/>
                    <a:gd name="T40" fmla="*/ 173 w 173"/>
                    <a:gd name="T41" fmla="*/ 36 h 322"/>
                    <a:gd name="T42" fmla="*/ 149 w 173"/>
                    <a:gd name="T43" fmla="*/ 19 h 322"/>
                    <a:gd name="T44" fmla="*/ 120 w 173"/>
                    <a:gd name="T45" fmla="*/ 5 h 322"/>
                    <a:gd name="T46" fmla="*/ 94 w 173"/>
                    <a:gd name="T47" fmla="*/ 15 h 322"/>
                    <a:gd name="T48" fmla="*/ 100 w 173"/>
                    <a:gd name="T49" fmla="*/ 2 h 322"/>
                    <a:gd name="T50" fmla="*/ 52 w 173"/>
                    <a:gd name="T51" fmla="*/ 12 h 322"/>
                    <a:gd name="T52" fmla="*/ 52 w 173"/>
                    <a:gd name="T53" fmla="*/ 0 h 322"/>
                    <a:gd name="T54" fmla="*/ 35 w 173"/>
                    <a:gd name="T55" fmla="*/ 12 h 322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w 173"/>
                    <a:gd name="T85" fmla="*/ 0 h 322"/>
                    <a:gd name="T86" fmla="*/ 173 w 173"/>
                    <a:gd name="T87" fmla="*/ 322 h 322"/>
                  </a:gdLst>
                  <a:ahLst/>
                  <a:cxnLst>
                    <a:cxn ang="T56">
                      <a:pos x="T0" y="T1"/>
                    </a:cxn>
                    <a:cxn ang="T57">
                      <a:pos x="T2" y="T3"/>
                    </a:cxn>
                    <a:cxn ang="T58">
                      <a:pos x="T4" y="T5"/>
                    </a:cxn>
                    <a:cxn ang="T59">
                      <a:pos x="T6" y="T7"/>
                    </a:cxn>
                    <a:cxn ang="T60">
                      <a:pos x="T8" y="T9"/>
                    </a:cxn>
                    <a:cxn ang="T61">
                      <a:pos x="T10" y="T11"/>
                    </a:cxn>
                    <a:cxn ang="T62">
                      <a:pos x="T12" y="T13"/>
                    </a:cxn>
                    <a:cxn ang="T63">
                      <a:pos x="T14" y="T15"/>
                    </a:cxn>
                    <a:cxn ang="T64">
                      <a:pos x="T16" y="T17"/>
                    </a:cxn>
                    <a:cxn ang="T65">
                      <a:pos x="T18" y="T19"/>
                    </a:cxn>
                    <a:cxn ang="T66">
                      <a:pos x="T20" y="T21"/>
                    </a:cxn>
                    <a:cxn ang="T67">
                      <a:pos x="T22" y="T23"/>
                    </a:cxn>
                    <a:cxn ang="T68">
                      <a:pos x="T24" y="T25"/>
                    </a:cxn>
                    <a:cxn ang="T69">
                      <a:pos x="T26" y="T27"/>
                    </a:cxn>
                    <a:cxn ang="T70">
                      <a:pos x="T28" y="T29"/>
                    </a:cxn>
                    <a:cxn ang="T71">
                      <a:pos x="T30" y="T31"/>
                    </a:cxn>
                    <a:cxn ang="T72">
                      <a:pos x="T32" y="T33"/>
                    </a:cxn>
                    <a:cxn ang="T73">
                      <a:pos x="T34" y="T35"/>
                    </a:cxn>
                    <a:cxn ang="T74">
                      <a:pos x="T36" y="T37"/>
                    </a:cxn>
                    <a:cxn ang="T75">
                      <a:pos x="T38" y="T39"/>
                    </a:cxn>
                    <a:cxn ang="T76">
                      <a:pos x="T40" y="T41"/>
                    </a:cxn>
                    <a:cxn ang="T77">
                      <a:pos x="T42" y="T43"/>
                    </a:cxn>
                    <a:cxn ang="T78">
                      <a:pos x="T44" y="T45"/>
                    </a:cxn>
                    <a:cxn ang="T79">
                      <a:pos x="T46" y="T47"/>
                    </a:cxn>
                    <a:cxn ang="T80">
                      <a:pos x="T48" y="T49"/>
                    </a:cxn>
                    <a:cxn ang="T81">
                      <a:pos x="T50" y="T51"/>
                    </a:cxn>
                    <a:cxn ang="T82">
                      <a:pos x="T52" y="T53"/>
                    </a:cxn>
                    <a:cxn ang="T83">
                      <a:pos x="T54" y="T55"/>
                    </a:cxn>
                  </a:cxnLst>
                  <a:rect l="T84" t="T85" r="T86" b="T87"/>
                  <a:pathLst>
                    <a:path w="173" h="322">
                      <a:moveTo>
                        <a:pt x="35" y="12"/>
                      </a:moveTo>
                      <a:lnTo>
                        <a:pt x="28" y="27"/>
                      </a:lnTo>
                      <a:lnTo>
                        <a:pt x="21" y="53"/>
                      </a:lnTo>
                      <a:lnTo>
                        <a:pt x="0" y="67"/>
                      </a:lnTo>
                      <a:lnTo>
                        <a:pt x="9" y="96"/>
                      </a:lnTo>
                      <a:lnTo>
                        <a:pt x="5" y="142"/>
                      </a:lnTo>
                      <a:lnTo>
                        <a:pt x="2" y="211"/>
                      </a:lnTo>
                      <a:lnTo>
                        <a:pt x="0" y="262"/>
                      </a:lnTo>
                      <a:lnTo>
                        <a:pt x="12" y="322"/>
                      </a:lnTo>
                      <a:lnTo>
                        <a:pt x="16" y="303"/>
                      </a:lnTo>
                      <a:lnTo>
                        <a:pt x="11" y="250"/>
                      </a:lnTo>
                      <a:lnTo>
                        <a:pt x="12" y="188"/>
                      </a:lnTo>
                      <a:lnTo>
                        <a:pt x="16" y="163"/>
                      </a:lnTo>
                      <a:lnTo>
                        <a:pt x="19" y="106"/>
                      </a:lnTo>
                      <a:lnTo>
                        <a:pt x="28" y="79"/>
                      </a:lnTo>
                      <a:lnTo>
                        <a:pt x="38" y="58"/>
                      </a:lnTo>
                      <a:lnTo>
                        <a:pt x="53" y="48"/>
                      </a:lnTo>
                      <a:lnTo>
                        <a:pt x="76" y="38"/>
                      </a:lnTo>
                      <a:lnTo>
                        <a:pt x="110" y="36"/>
                      </a:lnTo>
                      <a:lnTo>
                        <a:pt x="156" y="39"/>
                      </a:lnTo>
                      <a:lnTo>
                        <a:pt x="173" y="36"/>
                      </a:lnTo>
                      <a:lnTo>
                        <a:pt x="149" y="19"/>
                      </a:lnTo>
                      <a:lnTo>
                        <a:pt x="120" y="5"/>
                      </a:lnTo>
                      <a:lnTo>
                        <a:pt x="94" y="15"/>
                      </a:lnTo>
                      <a:lnTo>
                        <a:pt x="100" y="2"/>
                      </a:lnTo>
                      <a:lnTo>
                        <a:pt x="52" y="12"/>
                      </a:lnTo>
                      <a:lnTo>
                        <a:pt x="52" y="0"/>
                      </a:lnTo>
                      <a:lnTo>
                        <a:pt x="35" y="12"/>
                      </a:lnTo>
                      <a:close/>
                    </a:path>
                  </a:pathLst>
                </a:custGeom>
                <a:solidFill>
                  <a:srgbClr val="402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9501" name="Freeform 1091"/>
                <p:cNvSpPr>
                  <a:spLocks/>
                </p:cNvSpPr>
                <p:nvPr/>
              </p:nvSpPr>
              <p:spPr bwMode="auto">
                <a:xfrm>
                  <a:off x="1513" y="1598"/>
                  <a:ext cx="97" cy="42"/>
                </a:xfrm>
                <a:custGeom>
                  <a:avLst/>
                  <a:gdLst>
                    <a:gd name="T0" fmla="*/ 0 w 195"/>
                    <a:gd name="T1" fmla="*/ 22 h 84"/>
                    <a:gd name="T2" fmla="*/ 77 w 195"/>
                    <a:gd name="T3" fmla="*/ 39 h 84"/>
                    <a:gd name="T4" fmla="*/ 123 w 195"/>
                    <a:gd name="T5" fmla="*/ 48 h 84"/>
                    <a:gd name="T6" fmla="*/ 158 w 195"/>
                    <a:gd name="T7" fmla="*/ 63 h 84"/>
                    <a:gd name="T8" fmla="*/ 180 w 195"/>
                    <a:gd name="T9" fmla="*/ 84 h 84"/>
                    <a:gd name="T10" fmla="*/ 195 w 195"/>
                    <a:gd name="T11" fmla="*/ 67 h 84"/>
                    <a:gd name="T12" fmla="*/ 192 w 195"/>
                    <a:gd name="T13" fmla="*/ 48 h 84"/>
                    <a:gd name="T14" fmla="*/ 175 w 195"/>
                    <a:gd name="T15" fmla="*/ 26 h 84"/>
                    <a:gd name="T16" fmla="*/ 175 w 195"/>
                    <a:gd name="T17" fmla="*/ 39 h 84"/>
                    <a:gd name="T18" fmla="*/ 110 w 195"/>
                    <a:gd name="T19" fmla="*/ 2 h 84"/>
                    <a:gd name="T20" fmla="*/ 106 w 195"/>
                    <a:gd name="T21" fmla="*/ 22 h 84"/>
                    <a:gd name="T22" fmla="*/ 67 w 195"/>
                    <a:gd name="T23" fmla="*/ 0 h 84"/>
                    <a:gd name="T24" fmla="*/ 70 w 195"/>
                    <a:gd name="T25" fmla="*/ 15 h 84"/>
                    <a:gd name="T26" fmla="*/ 50 w 195"/>
                    <a:gd name="T27" fmla="*/ 5 h 84"/>
                    <a:gd name="T28" fmla="*/ 0 w 195"/>
                    <a:gd name="T29" fmla="*/ 22 h 84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w 195"/>
                    <a:gd name="T46" fmla="*/ 0 h 84"/>
                    <a:gd name="T47" fmla="*/ 195 w 195"/>
                    <a:gd name="T48" fmla="*/ 84 h 84"/>
                  </a:gdLst>
                  <a:ahLst/>
                  <a:cxnLst>
                    <a:cxn ang="T30">
                      <a:pos x="T0" y="T1"/>
                    </a:cxn>
                    <a:cxn ang="T31">
                      <a:pos x="T2" y="T3"/>
                    </a:cxn>
                    <a:cxn ang="T32">
                      <a:pos x="T4" y="T5"/>
                    </a:cxn>
                    <a:cxn ang="T33">
                      <a:pos x="T6" y="T7"/>
                    </a:cxn>
                    <a:cxn ang="T34">
                      <a:pos x="T8" y="T9"/>
                    </a:cxn>
                    <a:cxn ang="T35">
                      <a:pos x="T10" y="T11"/>
                    </a:cxn>
                    <a:cxn ang="T36">
                      <a:pos x="T12" y="T13"/>
                    </a:cxn>
                    <a:cxn ang="T37">
                      <a:pos x="T14" y="T15"/>
                    </a:cxn>
                    <a:cxn ang="T38">
                      <a:pos x="T16" y="T17"/>
                    </a:cxn>
                    <a:cxn ang="T39">
                      <a:pos x="T18" y="T19"/>
                    </a:cxn>
                    <a:cxn ang="T40">
                      <a:pos x="T20" y="T21"/>
                    </a:cxn>
                    <a:cxn ang="T41">
                      <a:pos x="T22" y="T23"/>
                    </a:cxn>
                    <a:cxn ang="T42">
                      <a:pos x="T24" y="T25"/>
                    </a:cxn>
                    <a:cxn ang="T43">
                      <a:pos x="T26" y="T27"/>
                    </a:cxn>
                    <a:cxn ang="T44">
                      <a:pos x="T28" y="T29"/>
                    </a:cxn>
                  </a:cxnLst>
                  <a:rect l="T45" t="T46" r="T47" b="T48"/>
                  <a:pathLst>
                    <a:path w="195" h="84">
                      <a:moveTo>
                        <a:pt x="0" y="22"/>
                      </a:moveTo>
                      <a:lnTo>
                        <a:pt x="77" y="39"/>
                      </a:lnTo>
                      <a:lnTo>
                        <a:pt x="123" y="48"/>
                      </a:lnTo>
                      <a:lnTo>
                        <a:pt x="158" y="63"/>
                      </a:lnTo>
                      <a:lnTo>
                        <a:pt x="180" y="84"/>
                      </a:lnTo>
                      <a:lnTo>
                        <a:pt x="195" y="67"/>
                      </a:lnTo>
                      <a:lnTo>
                        <a:pt x="192" y="48"/>
                      </a:lnTo>
                      <a:lnTo>
                        <a:pt x="175" y="26"/>
                      </a:lnTo>
                      <a:lnTo>
                        <a:pt x="175" y="39"/>
                      </a:lnTo>
                      <a:lnTo>
                        <a:pt x="110" y="2"/>
                      </a:lnTo>
                      <a:lnTo>
                        <a:pt x="106" y="22"/>
                      </a:lnTo>
                      <a:lnTo>
                        <a:pt x="67" y="0"/>
                      </a:lnTo>
                      <a:lnTo>
                        <a:pt x="70" y="15"/>
                      </a:lnTo>
                      <a:lnTo>
                        <a:pt x="50" y="5"/>
                      </a:lnTo>
                      <a:lnTo>
                        <a:pt x="0" y="22"/>
                      </a:lnTo>
                      <a:close/>
                    </a:path>
                  </a:pathLst>
                </a:custGeom>
                <a:solidFill>
                  <a:srgbClr val="402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9502" name="Freeform 1092"/>
                <p:cNvSpPr>
                  <a:spLocks/>
                </p:cNvSpPr>
                <p:nvPr/>
              </p:nvSpPr>
              <p:spPr bwMode="auto">
                <a:xfrm>
                  <a:off x="1579" y="1749"/>
                  <a:ext cx="83" cy="51"/>
                </a:xfrm>
                <a:custGeom>
                  <a:avLst/>
                  <a:gdLst>
                    <a:gd name="T0" fmla="*/ 10 w 168"/>
                    <a:gd name="T1" fmla="*/ 0 h 103"/>
                    <a:gd name="T2" fmla="*/ 9 w 168"/>
                    <a:gd name="T3" fmla="*/ 24 h 103"/>
                    <a:gd name="T4" fmla="*/ 15 w 168"/>
                    <a:gd name="T5" fmla="*/ 36 h 103"/>
                    <a:gd name="T6" fmla="*/ 31 w 168"/>
                    <a:gd name="T7" fmla="*/ 46 h 103"/>
                    <a:gd name="T8" fmla="*/ 55 w 168"/>
                    <a:gd name="T9" fmla="*/ 46 h 103"/>
                    <a:gd name="T10" fmla="*/ 80 w 168"/>
                    <a:gd name="T11" fmla="*/ 67 h 103"/>
                    <a:gd name="T12" fmla="*/ 99 w 168"/>
                    <a:gd name="T13" fmla="*/ 81 h 103"/>
                    <a:gd name="T14" fmla="*/ 116 w 168"/>
                    <a:gd name="T15" fmla="*/ 86 h 103"/>
                    <a:gd name="T16" fmla="*/ 130 w 168"/>
                    <a:gd name="T17" fmla="*/ 81 h 103"/>
                    <a:gd name="T18" fmla="*/ 168 w 168"/>
                    <a:gd name="T19" fmla="*/ 62 h 103"/>
                    <a:gd name="T20" fmla="*/ 133 w 168"/>
                    <a:gd name="T21" fmla="*/ 91 h 103"/>
                    <a:gd name="T22" fmla="*/ 106 w 168"/>
                    <a:gd name="T23" fmla="*/ 103 h 103"/>
                    <a:gd name="T24" fmla="*/ 75 w 168"/>
                    <a:gd name="T25" fmla="*/ 93 h 103"/>
                    <a:gd name="T26" fmla="*/ 45 w 168"/>
                    <a:gd name="T27" fmla="*/ 62 h 103"/>
                    <a:gd name="T28" fmla="*/ 15 w 168"/>
                    <a:gd name="T29" fmla="*/ 55 h 103"/>
                    <a:gd name="T30" fmla="*/ 0 w 168"/>
                    <a:gd name="T31" fmla="*/ 34 h 103"/>
                    <a:gd name="T32" fmla="*/ 0 w 168"/>
                    <a:gd name="T33" fmla="*/ 14 h 103"/>
                    <a:gd name="T34" fmla="*/ 10 w 168"/>
                    <a:gd name="T35" fmla="*/ 0 h 103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68"/>
                    <a:gd name="T55" fmla="*/ 0 h 103"/>
                    <a:gd name="T56" fmla="*/ 168 w 168"/>
                    <a:gd name="T57" fmla="*/ 103 h 103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68" h="103">
                      <a:moveTo>
                        <a:pt x="10" y="0"/>
                      </a:moveTo>
                      <a:lnTo>
                        <a:pt x="9" y="24"/>
                      </a:lnTo>
                      <a:lnTo>
                        <a:pt x="15" y="36"/>
                      </a:lnTo>
                      <a:lnTo>
                        <a:pt x="31" y="46"/>
                      </a:lnTo>
                      <a:lnTo>
                        <a:pt x="55" y="46"/>
                      </a:lnTo>
                      <a:lnTo>
                        <a:pt x="80" y="67"/>
                      </a:lnTo>
                      <a:lnTo>
                        <a:pt x="99" y="81"/>
                      </a:lnTo>
                      <a:lnTo>
                        <a:pt x="116" y="86"/>
                      </a:lnTo>
                      <a:lnTo>
                        <a:pt x="130" y="81"/>
                      </a:lnTo>
                      <a:lnTo>
                        <a:pt x="168" y="62"/>
                      </a:lnTo>
                      <a:lnTo>
                        <a:pt x="133" y="91"/>
                      </a:lnTo>
                      <a:lnTo>
                        <a:pt x="106" y="103"/>
                      </a:lnTo>
                      <a:lnTo>
                        <a:pt x="75" y="93"/>
                      </a:lnTo>
                      <a:lnTo>
                        <a:pt x="45" y="62"/>
                      </a:lnTo>
                      <a:lnTo>
                        <a:pt x="15" y="55"/>
                      </a:lnTo>
                      <a:lnTo>
                        <a:pt x="0" y="34"/>
                      </a:lnTo>
                      <a:lnTo>
                        <a:pt x="0" y="14"/>
                      </a:lnTo>
                      <a:lnTo>
                        <a:pt x="10" y="0"/>
                      </a:lnTo>
                      <a:close/>
                    </a:path>
                  </a:pathLst>
                </a:custGeom>
                <a:solidFill>
                  <a:srgbClr val="402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9503" name="Freeform 1093"/>
                <p:cNvSpPr>
                  <a:spLocks/>
                </p:cNvSpPr>
                <p:nvPr/>
              </p:nvSpPr>
              <p:spPr bwMode="auto">
                <a:xfrm>
                  <a:off x="1573" y="1851"/>
                  <a:ext cx="44" cy="10"/>
                </a:xfrm>
                <a:custGeom>
                  <a:avLst/>
                  <a:gdLst>
                    <a:gd name="T0" fmla="*/ 0 w 87"/>
                    <a:gd name="T1" fmla="*/ 8 h 18"/>
                    <a:gd name="T2" fmla="*/ 36 w 87"/>
                    <a:gd name="T3" fmla="*/ 0 h 18"/>
                    <a:gd name="T4" fmla="*/ 87 w 87"/>
                    <a:gd name="T5" fmla="*/ 3 h 18"/>
                    <a:gd name="T6" fmla="*/ 36 w 87"/>
                    <a:gd name="T7" fmla="*/ 18 h 18"/>
                    <a:gd name="T8" fmla="*/ 0 w 87"/>
                    <a:gd name="T9" fmla="*/ 8 h 1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87"/>
                    <a:gd name="T16" fmla="*/ 0 h 18"/>
                    <a:gd name="T17" fmla="*/ 87 w 87"/>
                    <a:gd name="T18" fmla="*/ 18 h 18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87" h="18">
                      <a:moveTo>
                        <a:pt x="0" y="8"/>
                      </a:moveTo>
                      <a:lnTo>
                        <a:pt x="36" y="0"/>
                      </a:lnTo>
                      <a:lnTo>
                        <a:pt x="87" y="3"/>
                      </a:lnTo>
                      <a:lnTo>
                        <a:pt x="36" y="18"/>
                      </a:lnTo>
                      <a:lnTo>
                        <a:pt x="0" y="8"/>
                      </a:lnTo>
                      <a:close/>
                    </a:path>
                  </a:pathLst>
                </a:custGeom>
                <a:solidFill>
                  <a:srgbClr val="402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9504" name="Freeform 1094"/>
                <p:cNvSpPr>
                  <a:spLocks/>
                </p:cNvSpPr>
                <p:nvPr/>
              </p:nvSpPr>
              <p:spPr bwMode="auto">
                <a:xfrm>
                  <a:off x="1537" y="1814"/>
                  <a:ext cx="108" cy="24"/>
                </a:xfrm>
                <a:custGeom>
                  <a:avLst/>
                  <a:gdLst>
                    <a:gd name="T0" fmla="*/ 217 w 217"/>
                    <a:gd name="T1" fmla="*/ 24 h 48"/>
                    <a:gd name="T2" fmla="*/ 209 w 217"/>
                    <a:gd name="T3" fmla="*/ 48 h 48"/>
                    <a:gd name="T4" fmla="*/ 178 w 217"/>
                    <a:gd name="T5" fmla="*/ 33 h 48"/>
                    <a:gd name="T6" fmla="*/ 147 w 217"/>
                    <a:gd name="T7" fmla="*/ 33 h 48"/>
                    <a:gd name="T8" fmla="*/ 101 w 217"/>
                    <a:gd name="T9" fmla="*/ 26 h 48"/>
                    <a:gd name="T10" fmla="*/ 33 w 217"/>
                    <a:gd name="T11" fmla="*/ 24 h 48"/>
                    <a:gd name="T12" fmla="*/ 0 w 217"/>
                    <a:gd name="T13" fmla="*/ 40 h 48"/>
                    <a:gd name="T14" fmla="*/ 5 w 217"/>
                    <a:gd name="T15" fmla="*/ 19 h 48"/>
                    <a:gd name="T16" fmla="*/ 26 w 217"/>
                    <a:gd name="T17" fmla="*/ 0 h 48"/>
                    <a:gd name="T18" fmla="*/ 60 w 217"/>
                    <a:gd name="T19" fmla="*/ 12 h 48"/>
                    <a:gd name="T20" fmla="*/ 122 w 217"/>
                    <a:gd name="T21" fmla="*/ 16 h 48"/>
                    <a:gd name="T22" fmla="*/ 151 w 217"/>
                    <a:gd name="T23" fmla="*/ 22 h 48"/>
                    <a:gd name="T24" fmla="*/ 176 w 217"/>
                    <a:gd name="T25" fmla="*/ 21 h 48"/>
                    <a:gd name="T26" fmla="*/ 202 w 217"/>
                    <a:gd name="T27" fmla="*/ 29 h 48"/>
                    <a:gd name="T28" fmla="*/ 217 w 217"/>
                    <a:gd name="T29" fmla="*/ 24 h 48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w 217"/>
                    <a:gd name="T46" fmla="*/ 0 h 48"/>
                    <a:gd name="T47" fmla="*/ 217 w 217"/>
                    <a:gd name="T48" fmla="*/ 48 h 48"/>
                  </a:gdLst>
                  <a:ahLst/>
                  <a:cxnLst>
                    <a:cxn ang="T30">
                      <a:pos x="T0" y="T1"/>
                    </a:cxn>
                    <a:cxn ang="T31">
                      <a:pos x="T2" y="T3"/>
                    </a:cxn>
                    <a:cxn ang="T32">
                      <a:pos x="T4" y="T5"/>
                    </a:cxn>
                    <a:cxn ang="T33">
                      <a:pos x="T6" y="T7"/>
                    </a:cxn>
                    <a:cxn ang="T34">
                      <a:pos x="T8" y="T9"/>
                    </a:cxn>
                    <a:cxn ang="T35">
                      <a:pos x="T10" y="T11"/>
                    </a:cxn>
                    <a:cxn ang="T36">
                      <a:pos x="T12" y="T13"/>
                    </a:cxn>
                    <a:cxn ang="T37">
                      <a:pos x="T14" y="T15"/>
                    </a:cxn>
                    <a:cxn ang="T38">
                      <a:pos x="T16" y="T17"/>
                    </a:cxn>
                    <a:cxn ang="T39">
                      <a:pos x="T18" y="T19"/>
                    </a:cxn>
                    <a:cxn ang="T40">
                      <a:pos x="T20" y="T21"/>
                    </a:cxn>
                    <a:cxn ang="T41">
                      <a:pos x="T22" y="T23"/>
                    </a:cxn>
                    <a:cxn ang="T42">
                      <a:pos x="T24" y="T25"/>
                    </a:cxn>
                    <a:cxn ang="T43">
                      <a:pos x="T26" y="T27"/>
                    </a:cxn>
                    <a:cxn ang="T44">
                      <a:pos x="T28" y="T29"/>
                    </a:cxn>
                  </a:cxnLst>
                  <a:rect l="T45" t="T46" r="T47" b="T48"/>
                  <a:pathLst>
                    <a:path w="217" h="48">
                      <a:moveTo>
                        <a:pt x="217" y="24"/>
                      </a:moveTo>
                      <a:lnTo>
                        <a:pt x="209" y="48"/>
                      </a:lnTo>
                      <a:lnTo>
                        <a:pt x="178" y="33"/>
                      </a:lnTo>
                      <a:lnTo>
                        <a:pt x="147" y="33"/>
                      </a:lnTo>
                      <a:lnTo>
                        <a:pt x="101" y="26"/>
                      </a:lnTo>
                      <a:lnTo>
                        <a:pt x="33" y="24"/>
                      </a:lnTo>
                      <a:lnTo>
                        <a:pt x="0" y="40"/>
                      </a:lnTo>
                      <a:lnTo>
                        <a:pt x="5" y="19"/>
                      </a:lnTo>
                      <a:lnTo>
                        <a:pt x="26" y="0"/>
                      </a:lnTo>
                      <a:lnTo>
                        <a:pt x="60" y="12"/>
                      </a:lnTo>
                      <a:lnTo>
                        <a:pt x="122" y="16"/>
                      </a:lnTo>
                      <a:lnTo>
                        <a:pt x="151" y="22"/>
                      </a:lnTo>
                      <a:lnTo>
                        <a:pt x="176" y="21"/>
                      </a:lnTo>
                      <a:lnTo>
                        <a:pt x="202" y="29"/>
                      </a:lnTo>
                      <a:lnTo>
                        <a:pt x="217" y="24"/>
                      </a:lnTo>
                      <a:close/>
                    </a:path>
                  </a:pathLst>
                </a:custGeom>
                <a:solidFill>
                  <a:srgbClr val="402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9505" name="Freeform 1095"/>
                <p:cNvSpPr>
                  <a:spLocks/>
                </p:cNvSpPr>
                <p:nvPr/>
              </p:nvSpPr>
              <p:spPr bwMode="auto">
                <a:xfrm>
                  <a:off x="1671" y="1652"/>
                  <a:ext cx="53" cy="32"/>
                </a:xfrm>
                <a:custGeom>
                  <a:avLst/>
                  <a:gdLst>
                    <a:gd name="T0" fmla="*/ 2 w 106"/>
                    <a:gd name="T1" fmla="*/ 17 h 63"/>
                    <a:gd name="T2" fmla="*/ 3 w 106"/>
                    <a:gd name="T3" fmla="*/ 29 h 63"/>
                    <a:gd name="T4" fmla="*/ 0 w 106"/>
                    <a:gd name="T5" fmla="*/ 39 h 63"/>
                    <a:gd name="T6" fmla="*/ 0 w 106"/>
                    <a:gd name="T7" fmla="*/ 51 h 63"/>
                    <a:gd name="T8" fmla="*/ 7 w 106"/>
                    <a:gd name="T9" fmla="*/ 63 h 63"/>
                    <a:gd name="T10" fmla="*/ 10 w 106"/>
                    <a:gd name="T11" fmla="*/ 37 h 63"/>
                    <a:gd name="T12" fmla="*/ 29 w 106"/>
                    <a:gd name="T13" fmla="*/ 48 h 63"/>
                    <a:gd name="T14" fmla="*/ 46 w 106"/>
                    <a:gd name="T15" fmla="*/ 49 h 63"/>
                    <a:gd name="T16" fmla="*/ 72 w 106"/>
                    <a:gd name="T17" fmla="*/ 46 h 63"/>
                    <a:gd name="T18" fmla="*/ 85 w 106"/>
                    <a:gd name="T19" fmla="*/ 34 h 63"/>
                    <a:gd name="T20" fmla="*/ 106 w 106"/>
                    <a:gd name="T21" fmla="*/ 25 h 63"/>
                    <a:gd name="T22" fmla="*/ 97 w 106"/>
                    <a:gd name="T23" fmla="*/ 13 h 63"/>
                    <a:gd name="T24" fmla="*/ 68 w 106"/>
                    <a:gd name="T25" fmla="*/ 1 h 63"/>
                    <a:gd name="T26" fmla="*/ 39 w 106"/>
                    <a:gd name="T27" fmla="*/ 0 h 63"/>
                    <a:gd name="T28" fmla="*/ 10 w 106"/>
                    <a:gd name="T29" fmla="*/ 10 h 63"/>
                    <a:gd name="T30" fmla="*/ 2 w 106"/>
                    <a:gd name="T31" fmla="*/ 17 h 63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w 106"/>
                    <a:gd name="T49" fmla="*/ 0 h 63"/>
                    <a:gd name="T50" fmla="*/ 106 w 106"/>
                    <a:gd name="T51" fmla="*/ 63 h 63"/>
                  </a:gdLst>
                  <a:ahLst/>
                  <a:cxnLst>
                    <a:cxn ang="T32">
                      <a:pos x="T0" y="T1"/>
                    </a:cxn>
                    <a:cxn ang="T33">
                      <a:pos x="T2" y="T3"/>
                    </a:cxn>
                    <a:cxn ang="T34">
                      <a:pos x="T4" y="T5"/>
                    </a:cxn>
                    <a:cxn ang="T35">
                      <a:pos x="T6" y="T7"/>
                    </a:cxn>
                    <a:cxn ang="T36">
                      <a:pos x="T8" y="T9"/>
                    </a:cxn>
                    <a:cxn ang="T37">
                      <a:pos x="T10" y="T11"/>
                    </a:cxn>
                    <a:cxn ang="T38">
                      <a:pos x="T12" y="T13"/>
                    </a:cxn>
                    <a:cxn ang="T39">
                      <a:pos x="T14" y="T15"/>
                    </a:cxn>
                    <a:cxn ang="T40">
                      <a:pos x="T16" y="T17"/>
                    </a:cxn>
                    <a:cxn ang="T41">
                      <a:pos x="T18" y="T19"/>
                    </a:cxn>
                    <a:cxn ang="T42">
                      <a:pos x="T20" y="T21"/>
                    </a:cxn>
                    <a:cxn ang="T43">
                      <a:pos x="T22" y="T23"/>
                    </a:cxn>
                    <a:cxn ang="T44">
                      <a:pos x="T24" y="T25"/>
                    </a:cxn>
                    <a:cxn ang="T45">
                      <a:pos x="T26" y="T27"/>
                    </a:cxn>
                    <a:cxn ang="T46">
                      <a:pos x="T28" y="T29"/>
                    </a:cxn>
                    <a:cxn ang="T47">
                      <a:pos x="T30" y="T31"/>
                    </a:cxn>
                  </a:cxnLst>
                  <a:rect l="T48" t="T49" r="T50" b="T51"/>
                  <a:pathLst>
                    <a:path w="106" h="63">
                      <a:moveTo>
                        <a:pt x="2" y="17"/>
                      </a:moveTo>
                      <a:lnTo>
                        <a:pt x="3" y="29"/>
                      </a:lnTo>
                      <a:lnTo>
                        <a:pt x="0" y="39"/>
                      </a:lnTo>
                      <a:lnTo>
                        <a:pt x="0" y="51"/>
                      </a:lnTo>
                      <a:lnTo>
                        <a:pt x="7" y="63"/>
                      </a:lnTo>
                      <a:lnTo>
                        <a:pt x="10" y="37"/>
                      </a:lnTo>
                      <a:lnTo>
                        <a:pt x="29" y="48"/>
                      </a:lnTo>
                      <a:lnTo>
                        <a:pt x="46" y="49"/>
                      </a:lnTo>
                      <a:lnTo>
                        <a:pt x="72" y="46"/>
                      </a:lnTo>
                      <a:lnTo>
                        <a:pt x="85" y="34"/>
                      </a:lnTo>
                      <a:lnTo>
                        <a:pt x="106" y="25"/>
                      </a:lnTo>
                      <a:lnTo>
                        <a:pt x="97" y="13"/>
                      </a:lnTo>
                      <a:lnTo>
                        <a:pt x="68" y="1"/>
                      </a:lnTo>
                      <a:lnTo>
                        <a:pt x="39" y="0"/>
                      </a:lnTo>
                      <a:lnTo>
                        <a:pt x="10" y="10"/>
                      </a:lnTo>
                      <a:lnTo>
                        <a:pt x="2" y="17"/>
                      </a:lnTo>
                      <a:close/>
                    </a:path>
                  </a:pathLst>
                </a:custGeom>
                <a:solidFill>
                  <a:srgbClr val="402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9506" name="Freeform 1096"/>
                <p:cNvSpPr>
                  <a:spLocks/>
                </p:cNvSpPr>
                <p:nvPr/>
              </p:nvSpPr>
              <p:spPr bwMode="auto">
                <a:xfrm>
                  <a:off x="1681" y="1644"/>
                  <a:ext cx="39" cy="10"/>
                </a:xfrm>
                <a:custGeom>
                  <a:avLst/>
                  <a:gdLst>
                    <a:gd name="T0" fmla="*/ 0 w 77"/>
                    <a:gd name="T1" fmla="*/ 12 h 21"/>
                    <a:gd name="T2" fmla="*/ 26 w 77"/>
                    <a:gd name="T3" fmla="*/ 6 h 21"/>
                    <a:gd name="T4" fmla="*/ 50 w 77"/>
                    <a:gd name="T5" fmla="*/ 9 h 21"/>
                    <a:gd name="T6" fmla="*/ 77 w 77"/>
                    <a:gd name="T7" fmla="*/ 21 h 21"/>
                    <a:gd name="T8" fmla="*/ 55 w 77"/>
                    <a:gd name="T9" fmla="*/ 6 h 21"/>
                    <a:gd name="T10" fmla="*/ 29 w 77"/>
                    <a:gd name="T11" fmla="*/ 0 h 21"/>
                    <a:gd name="T12" fmla="*/ 0 w 77"/>
                    <a:gd name="T13" fmla="*/ 12 h 21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77"/>
                    <a:gd name="T22" fmla="*/ 0 h 21"/>
                    <a:gd name="T23" fmla="*/ 77 w 77"/>
                    <a:gd name="T24" fmla="*/ 21 h 21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77" h="21">
                      <a:moveTo>
                        <a:pt x="0" y="12"/>
                      </a:moveTo>
                      <a:lnTo>
                        <a:pt x="26" y="6"/>
                      </a:lnTo>
                      <a:lnTo>
                        <a:pt x="50" y="9"/>
                      </a:lnTo>
                      <a:lnTo>
                        <a:pt x="77" y="21"/>
                      </a:lnTo>
                      <a:lnTo>
                        <a:pt x="55" y="6"/>
                      </a:lnTo>
                      <a:lnTo>
                        <a:pt x="29" y="0"/>
                      </a:lnTo>
                      <a:lnTo>
                        <a:pt x="0" y="12"/>
                      </a:lnTo>
                      <a:close/>
                    </a:path>
                  </a:pathLst>
                </a:custGeom>
                <a:solidFill>
                  <a:srgbClr val="402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9507" name="Freeform 1097"/>
                <p:cNvSpPr>
                  <a:spLocks/>
                </p:cNvSpPr>
                <p:nvPr/>
              </p:nvSpPr>
              <p:spPr bwMode="auto">
                <a:xfrm>
                  <a:off x="1679" y="1659"/>
                  <a:ext cx="9" cy="14"/>
                </a:xfrm>
                <a:custGeom>
                  <a:avLst/>
                  <a:gdLst>
                    <a:gd name="T0" fmla="*/ 0 w 19"/>
                    <a:gd name="T1" fmla="*/ 7 h 30"/>
                    <a:gd name="T2" fmla="*/ 0 w 19"/>
                    <a:gd name="T3" fmla="*/ 14 h 30"/>
                    <a:gd name="T4" fmla="*/ 12 w 19"/>
                    <a:gd name="T5" fmla="*/ 26 h 30"/>
                    <a:gd name="T6" fmla="*/ 19 w 19"/>
                    <a:gd name="T7" fmla="*/ 30 h 30"/>
                    <a:gd name="T8" fmla="*/ 16 w 19"/>
                    <a:gd name="T9" fmla="*/ 12 h 30"/>
                    <a:gd name="T10" fmla="*/ 19 w 19"/>
                    <a:gd name="T11" fmla="*/ 0 h 30"/>
                    <a:gd name="T12" fmla="*/ 0 w 19"/>
                    <a:gd name="T13" fmla="*/ 7 h 30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19"/>
                    <a:gd name="T22" fmla="*/ 0 h 30"/>
                    <a:gd name="T23" fmla="*/ 19 w 19"/>
                    <a:gd name="T24" fmla="*/ 30 h 30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19" h="30">
                      <a:moveTo>
                        <a:pt x="0" y="7"/>
                      </a:moveTo>
                      <a:lnTo>
                        <a:pt x="0" y="14"/>
                      </a:lnTo>
                      <a:lnTo>
                        <a:pt x="12" y="26"/>
                      </a:lnTo>
                      <a:lnTo>
                        <a:pt x="19" y="30"/>
                      </a:lnTo>
                      <a:lnTo>
                        <a:pt x="16" y="12"/>
                      </a:lnTo>
                      <a:lnTo>
                        <a:pt x="19" y="0"/>
                      </a:lnTo>
                      <a:lnTo>
                        <a:pt x="0" y="7"/>
                      </a:lnTo>
                      <a:close/>
                    </a:path>
                  </a:pathLst>
                </a:custGeom>
                <a:solidFill>
                  <a:srgbClr val="FFC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grpSp>
              <p:nvGrpSpPr>
                <p:cNvPr id="9508" name="Group 1102"/>
                <p:cNvGrpSpPr>
                  <a:grpSpLocks/>
                </p:cNvGrpSpPr>
                <p:nvPr/>
              </p:nvGrpSpPr>
              <p:grpSpPr bwMode="auto">
                <a:xfrm>
                  <a:off x="1521" y="1625"/>
                  <a:ext cx="71" cy="51"/>
                  <a:chOff x="1521" y="1625"/>
                  <a:chExt cx="71" cy="51"/>
                </a:xfrm>
              </p:grpSpPr>
              <p:sp>
                <p:nvSpPr>
                  <p:cNvPr id="9512" name="Freeform 1098"/>
                  <p:cNvSpPr>
                    <a:spLocks/>
                  </p:cNvSpPr>
                  <p:nvPr/>
                </p:nvSpPr>
                <p:spPr bwMode="auto">
                  <a:xfrm>
                    <a:off x="1521" y="1636"/>
                    <a:ext cx="71" cy="40"/>
                  </a:xfrm>
                  <a:custGeom>
                    <a:avLst/>
                    <a:gdLst>
                      <a:gd name="T0" fmla="*/ 0 w 142"/>
                      <a:gd name="T1" fmla="*/ 9 h 79"/>
                      <a:gd name="T2" fmla="*/ 23 w 142"/>
                      <a:gd name="T3" fmla="*/ 17 h 79"/>
                      <a:gd name="T4" fmla="*/ 35 w 142"/>
                      <a:gd name="T5" fmla="*/ 38 h 79"/>
                      <a:gd name="T6" fmla="*/ 55 w 142"/>
                      <a:gd name="T7" fmla="*/ 48 h 79"/>
                      <a:gd name="T8" fmla="*/ 74 w 142"/>
                      <a:gd name="T9" fmla="*/ 55 h 79"/>
                      <a:gd name="T10" fmla="*/ 96 w 142"/>
                      <a:gd name="T11" fmla="*/ 55 h 79"/>
                      <a:gd name="T12" fmla="*/ 122 w 142"/>
                      <a:gd name="T13" fmla="*/ 43 h 79"/>
                      <a:gd name="T14" fmla="*/ 127 w 142"/>
                      <a:gd name="T15" fmla="*/ 51 h 79"/>
                      <a:gd name="T16" fmla="*/ 117 w 142"/>
                      <a:gd name="T17" fmla="*/ 79 h 79"/>
                      <a:gd name="T18" fmla="*/ 132 w 142"/>
                      <a:gd name="T19" fmla="*/ 62 h 79"/>
                      <a:gd name="T20" fmla="*/ 137 w 142"/>
                      <a:gd name="T21" fmla="*/ 38 h 79"/>
                      <a:gd name="T22" fmla="*/ 142 w 142"/>
                      <a:gd name="T23" fmla="*/ 22 h 79"/>
                      <a:gd name="T24" fmla="*/ 136 w 142"/>
                      <a:gd name="T25" fmla="*/ 12 h 79"/>
                      <a:gd name="T26" fmla="*/ 91 w 142"/>
                      <a:gd name="T27" fmla="*/ 2 h 79"/>
                      <a:gd name="T28" fmla="*/ 45 w 142"/>
                      <a:gd name="T29" fmla="*/ 0 h 79"/>
                      <a:gd name="T30" fmla="*/ 0 w 142"/>
                      <a:gd name="T31" fmla="*/ 9 h 79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w 142"/>
                      <a:gd name="T49" fmla="*/ 0 h 79"/>
                      <a:gd name="T50" fmla="*/ 142 w 142"/>
                      <a:gd name="T51" fmla="*/ 79 h 79"/>
                    </a:gdLst>
                    <a:ahLst/>
                    <a:cxnLst>
                      <a:cxn ang="T32">
                        <a:pos x="T0" y="T1"/>
                      </a:cxn>
                      <a:cxn ang="T33">
                        <a:pos x="T2" y="T3"/>
                      </a:cxn>
                      <a:cxn ang="T34">
                        <a:pos x="T4" y="T5"/>
                      </a:cxn>
                      <a:cxn ang="T35">
                        <a:pos x="T6" y="T7"/>
                      </a:cxn>
                      <a:cxn ang="T36">
                        <a:pos x="T8" y="T9"/>
                      </a:cxn>
                      <a:cxn ang="T37">
                        <a:pos x="T10" y="T11"/>
                      </a:cxn>
                      <a:cxn ang="T38">
                        <a:pos x="T12" y="T13"/>
                      </a:cxn>
                      <a:cxn ang="T39">
                        <a:pos x="T14" y="T15"/>
                      </a:cxn>
                      <a:cxn ang="T40">
                        <a:pos x="T16" y="T17"/>
                      </a:cxn>
                      <a:cxn ang="T41">
                        <a:pos x="T18" y="T19"/>
                      </a:cxn>
                      <a:cxn ang="T42">
                        <a:pos x="T20" y="T21"/>
                      </a:cxn>
                      <a:cxn ang="T43">
                        <a:pos x="T22" y="T23"/>
                      </a:cxn>
                      <a:cxn ang="T44">
                        <a:pos x="T24" y="T25"/>
                      </a:cxn>
                      <a:cxn ang="T45">
                        <a:pos x="T26" y="T27"/>
                      </a:cxn>
                      <a:cxn ang="T46">
                        <a:pos x="T28" y="T29"/>
                      </a:cxn>
                      <a:cxn ang="T47">
                        <a:pos x="T30" y="T31"/>
                      </a:cxn>
                    </a:cxnLst>
                    <a:rect l="T48" t="T49" r="T50" b="T51"/>
                    <a:pathLst>
                      <a:path w="142" h="79">
                        <a:moveTo>
                          <a:pt x="0" y="9"/>
                        </a:moveTo>
                        <a:lnTo>
                          <a:pt x="23" y="17"/>
                        </a:lnTo>
                        <a:lnTo>
                          <a:pt x="35" y="38"/>
                        </a:lnTo>
                        <a:lnTo>
                          <a:pt x="55" y="48"/>
                        </a:lnTo>
                        <a:lnTo>
                          <a:pt x="74" y="55"/>
                        </a:lnTo>
                        <a:lnTo>
                          <a:pt x="96" y="55"/>
                        </a:lnTo>
                        <a:lnTo>
                          <a:pt x="122" y="43"/>
                        </a:lnTo>
                        <a:lnTo>
                          <a:pt x="127" y="51"/>
                        </a:lnTo>
                        <a:lnTo>
                          <a:pt x="117" y="79"/>
                        </a:lnTo>
                        <a:lnTo>
                          <a:pt x="132" y="62"/>
                        </a:lnTo>
                        <a:lnTo>
                          <a:pt x="137" y="38"/>
                        </a:lnTo>
                        <a:lnTo>
                          <a:pt x="142" y="22"/>
                        </a:lnTo>
                        <a:lnTo>
                          <a:pt x="136" y="12"/>
                        </a:lnTo>
                        <a:lnTo>
                          <a:pt x="91" y="2"/>
                        </a:lnTo>
                        <a:lnTo>
                          <a:pt x="45" y="0"/>
                        </a:lnTo>
                        <a:lnTo>
                          <a:pt x="0" y="9"/>
                        </a:lnTo>
                        <a:close/>
                      </a:path>
                    </a:pathLst>
                  </a:custGeom>
                  <a:solidFill>
                    <a:srgbClr val="402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513" name="Freeform 1099"/>
                  <p:cNvSpPr>
                    <a:spLocks/>
                  </p:cNvSpPr>
                  <p:nvPr/>
                </p:nvSpPr>
                <p:spPr bwMode="auto">
                  <a:xfrm>
                    <a:off x="1538" y="1625"/>
                    <a:ext cx="49" cy="11"/>
                  </a:xfrm>
                  <a:custGeom>
                    <a:avLst/>
                    <a:gdLst>
                      <a:gd name="T0" fmla="*/ 97 w 97"/>
                      <a:gd name="T1" fmla="*/ 22 h 22"/>
                      <a:gd name="T2" fmla="*/ 73 w 97"/>
                      <a:gd name="T3" fmla="*/ 17 h 22"/>
                      <a:gd name="T4" fmla="*/ 41 w 97"/>
                      <a:gd name="T5" fmla="*/ 8 h 22"/>
                      <a:gd name="T6" fmla="*/ 0 w 97"/>
                      <a:gd name="T7" fmla="*/ 7 h 22"/>
                      <a:gd name="T8" fmla="*/ 36 w 97"/>
                      <a:gd name="T9" fmla="*/ 0 h 22"/>
                      <a:gd name="T10" fmla="*/ 68 w 97"/>
                      <a:gd name="T11" fmla="*/ 3 h 22"/>
                      <a:gd name="T12" fmla="*/ 97 w 97"/>
                      <a:gd name="T13" fmla="*/ 22 h 22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w 97"/>
                      <a:gd name="T22" fmla="*/ 0 h 22"/>
                      <a:gd name="T23" fmla="*/ 97 w 97"/>
                      <a:gd name="T24" fmla="*/ 22 h 22"/>
                    </a:gdLst>
                    <a:ahLst/>
                    <a:cxnLst>
                      <a:cxn ang="T14">
                        <a:pos x="T0" y="T1"/>
                      </a:cxn>
                      <a:cxn ang="T15">
                        <a:pos x="T2" y="T3"/>
                      </a:cxn>
                      <a:cxn ang="T16">
                        <a:pos x="T4" y="T5"/>
                      </a:cxn>
                      <a:cxn ang="T17">
                        <a:pos x="T6" y="T7"/>
                      </a:cxn>
                      <a:cxn ang="T18">
                        <a:pos x="T8" y="T9"/>
                      </a:cxn>
                      <a:cxn ang="T19">
                        <a:pos x="T10" y="T11"/>
                      </a:cxn>
                      <a:cxn ang="T20">
                        <a:pos x="T12" y="T13"/>
                      </a:cxn>
                    </a:cxnLst>
                    <a:rect l="T21" t="T22" r="T23" b="T24"/>
                    <a:pathLst>
                      <a:path w="97" h="22">
                        <a:moveTo>
                          <a:pt x="97" y="22"/>
                        </a:moveTo>
                        <a:lnTo>
                          <a:pt x="73" y="17"/>
                        </a:lnTo>
                        <a:lnTo>
                          <a:pt x="41" y="8"/>
                        </a:lnTo>
                        <a:lnTo>
                          <a:pt x="0" y="7"/>
                        </a:lnTo>
                        <a:lnTo>
                          <a:pt x="36" y="0"/>
                        </a:lnTo>
                        <a:lnTo>
                          <a:pt x="68" y="3"/>
                        </a:lnTo>
                        <a:lnTo>
                          <a:pt x="97" y="22"/>
                        </a:lnTo>
                        <a:close/>
                      </a:path>
                    </a:pathLst>
                  </a:custGeom>
                  <a:solidFill>
                    <a:srgbClr val="402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514" name="Freeform 1100"/>
                  <p:cNvSpPr>
                    <a:spLocks/>
                  </p:cNvSpPr>
                  <p:nvPr/>
                </p:nvSpPr>
                <p:spPr bwMode="auto">
                  <a:xfrm>
                    <a:off x="1537" y="1645"/>
                    <a:ext cx="15" cy="13"/>
                  </a:xfrm>
                  <a:custGeom>
                    <a:avLst/>
                    <a:gdLst>
                      <a:gd name="T0" fmla="*/ 0 w 29"/>
                      <a:gd name="T1" fmla="*/ 4 h 26"/>
                      <a:gd name="T2" fmla="*/ 12 w 29"/>
                      <a:gd name="T3" fmla="*/ 21 h 26"/>
                      <a:gd name="T4" fmla="*/ 29 w 29"/>
                      <a:gd name="T5" fmla="*/ 26 h 26"/>
                      <a:gd name="T6" fmla="*/ 26 w 29"/>
                      <a:gd name="T7" fmla="*/ 12 h 26"/>
                      <a:gd name="T8" fmla="*/ 27 w 29"/>
                      <a:gd name="T9" fmla="*/ 0 h 26"/>
                      <a:gd name="T10" fmla="*/ 14 w 29"/>
                      <a:gd name="T11" fmla="*/ 2 h 26"/>
                      <a:gd name="T12" fmla="*/ 0 w 29"/>
                      <a:gd name="T13" fmla="*/ 4 h 2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w 29"/>
                      <a:gd name="T22" fmla="*/ 0 h 26"/>
                      <a:gd name="T23" fmla="*/ 29 w 29"/>
                      <a:gd name="T24" fmla="*/ 26 h 26"/>
                    </a:gdLst>
                    <a:ahLst/>
                    <a:cxnLst>
                      <a:cxn ang="T14">
                        <a:pos x="T0" y="T1"/>
                      </a:cxn>
                      <a:cxn ang="T15">
                        <a:pos x="T2" y="T3"/>
                      </a:cxn>
                      <a:cxn ang="T16">
                        <a:pos x="T4" y="T5"/>
                      </a:cxn>
                      <a:cxn ang="T17">
                        <a:pos x="T6" y="T7"/>
                      </a:cxn>
                      <a:cxn ang="T18">
                        <a:pos x="T8" y="T9"/>
                      </a:cxn>
                      <a:cxn ang="T19">
                        <a:pos x="T10" y="T11"/>
                      </a:cxn>
                      <a:cxn ang="T20">
                        <a:pos x="T12" y="T13"/>
                      </a:cxn>
                    </a:cxnLst>
                    <a:rect l="T21" t="T22" r="T23" b="T24"/>
                    <a:pathLst>
                      <a:path w="29" h="26">
                        <a:moveTo>
                          <a:pt x="0" y="4"/>
                        </a:moveTo>
                        <a:lnTo>
                          <a:pt x="12" y="21"/>
                        </a:lnTo>
                        <a:lnTo>
                          <a:pt x="29" y="26"/>
                        </a:lnTo>
                        <a:lnTo>
                          <a:pt x="26" y="12"/>
                        </a:lnTo>
                        <a:lnTo>
                          <a:pt x="27" y="0"/>
                        </a:lnTo>
                        <a:lnTo>
                          <a:pt x="14" y="2"/>
                        </a:lnTo>
                        <a:lnTo>
                          <a:pt x="0" y="4"/>
                        </a:lnTo>
                        <a:close/>
                      </a:path>
                    </a:pathLst>
                  </a:custGeom>
                  <a:solidFill>
                    <a:srgbClr val="FFC08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515" name="Freeform 1101"/>
                  <p:cNvSpPr>
                    <a:spLocks/>
                  </p:cNvSpPr>
                  <p:nvPr/>
                </p:nvSpPr>
                <p:spPr bwMode="auto">
                  <a:xfrm>
                    <a:off x="1576" y="1648"/>
                    <a:ext cx="9" cy="10"/>
                  </a:xfrm>
                  <a:custGeom>
                    <a:avLst/>
                    <a:gdLst>
                      <a:gd name="T0" fmla="*/ 7 w 19"/>
                      <a:gd name="T1" fmla="*/ 0 h 21"/>
                      <a:gd name="T2" fmla="*/ 19 w 19"/>
                      <a:gd name="T3" fmla="*/ 10 h 21"/>
                      <a:gd name="T4" fmla="*/ 0 w 19"/>
                      <a:gd name="T5" fmla="*/ 21 h 21"/>
                      <a:gd name="T6" fmla="*/ 7 w 19"/>
                      <a:gd name="T7" fmla="*/ 0 h 21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  <a:gd name="T12" fmla="*/ 0 w 19"/>
                      <a:gd name="T13" fmla="*/ 0 h 21"/>
                      <a:gd name="T14" fmla="*/ 19 w 19"/>
                      <a:gd name="T15" fmla="*/ 21 h 21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T12" t="T13" r="T14" b="T15"/>
                    <a:pathLst>
                      <a:path w="19" h="21">
                        <a:moveTo>
                          <a:pt x="7" y="0"/>
                        </a:moveTo>
                        <a:lnTo>
                          <a:pt x="19" y="10"/>
                        </a:lnTo>
                        <a:lnTo>
                          <a:pt x="0" y="21"/>
                        </a:lnTo>
                        <a:lnTo>
                          <a:pt x="7" y="0"/>
                        </a:lnTo>
                        <a:close/>
                      </a:path>
                    </a:pathLst>
                  </a:custGeom>
                  <a:solidFill>
                    <a:srgbClr val="FFC08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  <p:sp>
              <p:nvSpPr>
                <p:cNvPr id="9509" name="Freeform 1103"/>
                <p:cNvSpPr>
                  <a:spLocks/>
                </p:cNvSpPr>
                <p:nvPr/>
              </p:nvSpPr>
              <p:spPr bwMode="auto">
                <a:xfrm>
                  <a:off x="1706" y="1661"/>
                  <a:ext cx="9" cy="11"/>
                </a:xfrm>
                <a:custGeom>
                  <a:avLst/>
                  <a:gdLst>
                    <a:gd name="T0" fmla="*/ 9 w 19"/>
                    <a:gd name="T1" fmla="*/ 0 h 20"/>
                    <a:gd name="T2" fmla="*/ 7 w 19"/>
                    <a:gd name="T3" fmla="*/ 8 h 20"/>
                    <a:gd name="T4" fmla="*/ 0 w 19"/>
                    <a:gd name="T5" fmla="*/ 20 h 20"/>
                    <a:gd name="T6" fmla="*/ 19 w 19"/>
                    <a:gd name="T7" fmla="*/ 6 h 20"/>
                    <a:gd name="T8" fmla="*/ 9 w 19"/>
                    <a:gd name="T9" fmla="*/ 0 h 2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9"/>
                    <a:gd name="T16" fmla="*/ 0 h 20"/>
                    <a:gd name="T17" fmla="*/ 19 w 19"/>
                    <a:gd name="T18" fmla="*/ 20 h 2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9" h="20">
                      <a:moveTo>
                        <a:pt x="9" y="0"/>
                      </a:moveTo>
                      <a:lnTo>
                        <a:pt x="7" y="8"/>
                      </a:lnTo>
                      <a:lnTo>
                        <a:pt x="0" y="20"/>
                      </a:lnTo>
                      <a:lnTo>
                        <a:pt x="19" y="6"/>
                      </a:lnTo>
                      <a:lnTo>
                        <a:pt x="9" y="0"/>
                      </a:lnTo>
                      <a:close/>
                    </a:path>
                  </a:pathLst>
                </a:custGeom>
                <a:solidFill>
                  <a:srgbClr val="FFC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9510" name="Freeform 1104"/>
                <p:cNvSpPr>
                  <a:spLocks/>
                </p:cNvSpPr>
                <p:nvPr/>
              </p:nvSpPr>
              <p:spPr bwMode="auto">
                <a:xfrm>
                  <a:off x="1378" y="1592"/>
                  <a:ext cx="21" cy="41"/>
                </a:xfrm>
                <a:custGeom>
                  <a:avLst/>
                  <a:gdLst>
                    <a:gd name="T0" fmla="*/ 41 w 41"/>
                    <a:gd name="T1" fmla="*/ 0 h 82"/>
                    <a:gd name="T2" fmla="*/ 20 w 41"/>
                    <a:gd name="T3" fmla="*/ 24 h 82"/>
                    <a:gd name="T4" fmla="*/ 17 w 41"/>
                    <a:gd name="T5" fmla="*/ 48 h 82"/>
                    <a:gd name="T6" fmla="*/ 25 w 41"/>
                    <a:gd name="T7" fmla="*/ 82 h 82"/>
                    <a:gd name="T8" fmla="*/ 6 w 41"/>
                    <a:gd name="T9" fmla="*/ 62 h 82"/>
                    <a:gd name="T10" fmla="*/ 0 w 41"/>
                    <a:gd name="T11" fmla="*/ 27 h 82"/>
                    <a:gd name="T12" fmla="*/ 3 w 41"/>
                    <a:gd name="T13" fmla="*/ 5 h 82"/>
                    <a:gd name="T14" fmla="*/ 41 w 41"/>
                    <a:gd name="T15" fmla="*/ 0 h 82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41"/>
                    <a:gd name="T25" fmla="*/ 0 h 82"/>
                    <a:gd name="T26" fmla="*/ 41 w 41"/>
                    <a:gd name="T27" fmla="*/ 82 h 82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41" h="82">
                      <a:moveTo>
                        <a:pt x="41" y="0"/>
                      </a:moveTo>
                      <a:lnTo>
                        <a:pt x="20" y="24"/>
                      </a:lnTo>
                      <a:lnTo>
                        <a:pt x="17" y="48"/>
                      </a:lnTo>
                      <a:lnTo>
                        <a:pt x="25" y="82"/>
                      </a:lnTo>
                      <a:lnTo>
                        <a:pt x="6" y="62"/>
                      </a:lnTo>
                      <a:lnTo>
                        <a:pt x="0" y="27"/>
                      </a:lnTo>
                      <a:lnTo>
                        <a:pt x="3" y="5"/>
                      </a:lnTo>
                      <a:lnTo>
                        <a:pt x="41" y="0"/>
                      </a:lnTo>
                      <a:close/>
                    </a:path>
                  </a:pathLst>
                </a:custGeom>
                <a:solidFill>
                  <a:srgbClr val="402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9511" name="Freeform 1105"/>
                <p:cNvSpPr>
                  <a:spLocks/>
                </p:cNvSpPr>
                <p:nvPr/>
              </p:nvSpPr>
              <p:spPr bwMode="auto">
                <a:xfrm>
                  <a:off x="1364" y="1551"/>
                  <a:ext cx="32" cy="85"/>
                </a:xfrm>
                <a:custGeom>
                  <a:avLst/>
                  <a:gdLst>
                    <a:gd name="T0" fmla="*/ 65 w 65"/>
                    <a:gd name="T1" fmla="*/ 38 h 169"/>
                    <a:gd name="T2" fmla="*/ 58 w 65"/>
                    <a:gd name="T3" fmla="*/ 10 h 169"/>
                    <a:gd name="T4" fmla="*/ 42 w 65"/>
                    <a:gd name="T5" fmla="*/ 0 h 169"/>
                    <a:gd name="T6" fmla="*/ 18 w 65"/>
                    <a:gd name="T7" fmla="*/ 0 h 169"/>
                    <a:gd name="T8" fmla="*/ 1 w 65"/>
                    <a:gd name="T9" fmla="*/ 34 h 169"/>
                    <a:gd name="T10" fmla="*/ 0 w 65"/>
                    <a:gd name="T11" fmla="*/ 72 h 169"/>
                    <a:gd name="T12" fmla="*/ 3 w 65"/>
                    <a:gd name="T13" fmla="*/ 118 h 169"/>
                    <a:gd name="T14" fmla="*/ 15 w 65"/>
                    <a:gd name="T15" fmla="*/ 169 h 169"/>
                    <a:gd name="T16" fmla="*/ 24 w 65"/>
                    <a:gd name="T17" fmla="*/ 169 h 169"/>
                    <a:gd name="T18" fmla="*/ 12 w 65"/>
                    <a:gd name="T19" fmla="*/ 130 h 169"/>
                    <a:gd name="T20" fmla="*/ 6 w 65"/>
                    <a:gd name="T21" fmla="*/ 82 h 169"/>
                    <a:gd name="T22" fmla="*/ 12 w 65"/>
                    <a:gd name="T23" fmla="*/ 49 h 169"/>
                    <a:gd name="T24" fmla="*/ 22 w 65"/>
                    <a:gd name="T25" fmla="*/ 27 h 169"/>
                    <a:gd name="T26" fmla="*/ 41 w 65"/>
                    <a:gd name="T27" fmla="*/ 20 h 169"/>
                    <a:gd name="T28" fmla="*/ 65 w 65"/>
                    <a:gd name="T29" fmla="*/ 38 h 169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w 65"/>
                    <a:gd name="T46" fmla="*/ 0 h 169"/>
                    <a:gd name="T47" fmla="*/ 65 w 65"/>
                    <a:gd name="T48" fmla="*/ 169 h 169"/>
                  </a:gdLst>
                  <a:ahLst/>
                  <a:cxnLst>
                    <a:cxn ang="T30">
                      <a:pos x="T0" y="T1"/>
                    </a:cxn>
                    <a:cxn ang="T31">
                      <a:pos x="T2" y="T3"/>
                    </a:cxn>
                    <a:cxn ang="T32">
                      <a:pos x="T4" y="T5"/>
                    </a:cxn>
                    <a:cxn ang="T33">
                      <a:pos x="T6" y="T7"/>
                    </a:cxn>
                    <a:cxn ang="T34">
                      <a:pos x="T8" y="T9"/>
                    </a:cxn>
                    <a:cxn ang="T35">
                      <a:pos x="T10" y="T11"/>
                    </a:cxn>
                    <a:cxn ang="T36">
                      <a:pos x="T12" y="T13"/>
                    </a:cxn>
                    <a:cxn ang="T37">
                      <a:pos x="T14" y="T15"/>
                    </a:cxn>
                    <a:cxn ang="T38">
                      <a:pos x="T16" y="T17"/>
                    </a:cxn>
                    <a:cxn ang="T39">
                      <a:pos x="T18" y="T19"/>
                    </a:cxn>
                    <a:cxn ang="T40">
                      <a:pos x="T20" y="T21"/>
                    </a:cxn>
                    <a:cxn ang="T41">
                      <a:pos x="T22" y="T23"/>
                    </a:cxn>
                    <a:cxn ang="T42">
                      <a:pos x="T24" y="T25"/>
                    </a:cxn>
                    <a:cxn ang="T43">
                      <a:pos x="T26" y="T27"/>
                    </a:cxn>
                    <a:cxn ang="T44">
                      <a:pos x="T28" y="T29"/>
                    </a:cxn>
                  </a:cxnLst>
                  <a:rect l="T45" t="T46" r="T47" b="T48"/>
                  <a:pathLst>
                    <a:path w="65" h="169">
                      <a:moveTo>
                        <a:pt x="65" y="38"/>
                      </a:moveTo>
                      <a:lnTo>
                        <a:pt x="58" y="10"/>
                      </a:lnTo>
                      <a:lnTo>
                        <a:pt x="42" y="0"/>
                      </a:lnTo>
                      <a:lnTo>
                        <a:pt x="18" y="0"/>
                      </a:lnTo>
                      <a:lnTo>
                        <a:pt x="1" y="34"/>
                      </a:lnTo>
                      <a:lnTo>
                        <a:pt x="0" y="72"/>
                      </a:lnTo>
                      <a:lnTo>
                        <a:pt x="3" y="118"/>
                      </a:lnTo>
                      <a:lnTo>
                        <a:pt x="15" y="169"/>
                      </a:lnTo>
                      <a:lnTo>
                        <a:pt x="24" y="169"/>
                      </a:lnTo>
                      <a:lnTo>
                        <a:pt x="12" y="130"/>
                      </a:lnTo>
                      <a:lnTo>
                        <a:pt x="6" y="82"/>
                      </a:lnTo>
                      <a:lnTo>
                        <a:pt x="12" y="49"/>
                      </a:lnTo>
                      <a:lnTo>
                        <a:pt x="22" y="27"/>
                      </a:lnTo>
                      <a:lnTo>
                        <a:pt x="41" y="20"/>
                      </a:lnTo>
                      <a:lnTo>
                        <a:pt x="65" y="38"/>
                      </a:lnTo>
                      <a:close/>
                    </a:path>
                  </a:pathLst>
                </a:custGeom>
                <a:solidFill>
                  <a:srgbClr val="402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sp>
            <p:nvSpPr>
              <p:cNvPr id="9455" name="Freeform 1107"/>
              <p:cNvSpPr>
                <a:spLocks/>
              </p:cNvSpPr>
              <p:nvPr/>
            </p:nvSpPr>
            <p:spPr bwMode="auto">
              <a:xfrm>
                <a:off x="1300" y="2380"/>
                <a:ext cx="857" cy="678"/>
              </a:xfrm>
              <a:custGeom>
                <a:avLst/>
                <a:gdLst>
                  <a:gd name="T0" fmla="*/ 1514 w 1715"/>
                  <a:gd name="T1" fmla="*/ 0 h 1355"/>
                  <a:gd name="T2" fmla="*/ 1484 w 1715"/>
                  <a:gd name="T3" fmla="*/ 108 h 1355"/>
                  <a:gd name="T4" fmla="*/ 1432 w 1715"/>
                  <a:gd name="T5" fmla="*/ 216 h 1355"/>
                  <a:gd name="T6" fmla="*/ 1371 w 1715"/>
                  <a:gd name="T7" fmla="*/ 329 h 1355"/>
                  <a:gd name="T8" fmla="*/ 1283 w 1715"/>
                  <a:gd name="T9" fmla="*/ 436 h 1355"/>
                  <a:gd name="T10" fmla="*/ 1191 w 1715"/>
                  <a:gd name="T11" fmla="*/ 555 h 1355"/>
                  <a:gd name="T12" fmla="*/ 1088 w 1715"/>
                  <a:gd name="T13" fmla="*/ 652 h 1355"/>
                  <a:gd name="T14" fmla="*/ 965 w 1715"/>
                  <a:gd name="T15" fmla="*/ 724 h 1355"/>
                  <a:gd name="T16" fmla="*/ 832 w 1715"/>
                  <a:gd name="T17" fmla="*/ 801 h 1355"/>
                  <a:gd name="T18" fmla="*/ 719 w 1715"/>
                  <a:gd name="T19" fmla="*/ 847 h 1355"/>
                  <a:gd name="T20" fmla="*/ 596 w 1715"/>
                  <a:gd name="T21" fmla="*/ 898 h 1355"/>
                  <a:gd name="T22" fmla="*/ 452 w 1715"/>
                  <a:gd name="T23" fmla="*/ 991 h 1355"/>
                  <a:gd name="T24" fmla="*/ 303 w 1715"/>
                  <a:gd name="T25" fmla="*/ 1083 h 1355"/>
                  <a:gd name="T26" fmla="*/ 149 w 1715"/>
                  <a:gd name="T27" fmla="*/ 1181 h 1355"/>
                  <a:gd name="T28" fmla="*/ 72 w 1715"/>
                  <a:gd name="T29" fmla="*/ 1232 h 1355"/>
                  <a:gd name="T30" fmla="*/ 26 w 1715"/>
                  <a:gd name="T31" fmla="*/ 1284 h 1355"/>
                  <a:gd name="T32" fmla="*/ 0 w 1715"/>
                  <a:gd name="T33" fmla="*/ 1355 h 1355"/>
                  <a:gd name="T34" fmla="*/ 200 w 1715"/>
                  <a:gd name="T35" fmla="*/ 1355 h 1355"/>
                  <a:gd name="T36" fmla="*/ 231 w 1715"/>
                  <a:gd name="T37" fmla="*/ 1304 h 1355"/>
                  <a:gd name="T38" fmla="*/ 293 w 1715"/>
                  <a:gd name="T39" fmla="*/ 1258 h 1355"/>
                  <a:gd name="T40" fmla="*/ 365 w 1715"/>
                  <a:gd name="T41" fmla="*/ 1222 h 1355"/>
                  <a:gd name="T42" fmla="*/ 472 w 1715"/>
                  <a:gd name="T43" fmla="*/ 1171 h 1355"/>
                  <a:gd name="T44" fmla="*/ 647 w 1715"/>
                  <a:gd name="T45" fmla="*/ 1083 h 1355"/>
                  <a:gd name="T46" fmla="*/ 791 w 1715"/>
                  <a:gd name="T47" fmla="*/ 1022 h 1355"/>
                  <a:gd name="T48" fmla="*/ 904 w 1715"/>
                  <a:gd name="T49" fmla="*/ 960 h 1355"/>
                  <a:gd name="T50" fmla="*/ 1022 w 1715"/>
                  <a:gd name="T51" fmla="*/ 909 h 1355"/>
                  <a:gd name="T52" fmla="*/ 1140 w 1715"/>
                  <a:gd name="T53" fmla="*/ 842 h 1355"/>
                  <a:gd name="T54" fmla="*/ 1237 w 1715"/>
                  <a:gd name="T55" fmla="*/ 775 h 1355"/>
                  <a:gd name="T56" fmla="*/ 1319 w 1715"/>
                  <a:gd name="T57" fmla="*/ 693 h 1355"/>
                  <a:gd name="T58" fmla="*/ 1402 w 1715"/>
                  <a:gd name="T59" fmla="*/ 601 h 1355"/>
                  <a:gd name="T60" fmla="*/ 1484 w 1715"/>
                  <a:gd name="T61" fmla="*/ 508 h 1355"/>
                  <a:gd name="T62" fmla="*/ 1561 w 1715"/>
                  <a:gd name="T63" fmla="*/ 406 h 1355"/>
                  <a:gd name="T64" fmla="*/ 1638 w 1715"/>
                  <a:gd name="T65" fmla="*/ 282 h 1355"/>
                  <a:gd name="T66" fmla="*/ 1674 w 1715"/>
                  <a:gd name="T67" fmla="*/ 195 h 1355"/>
                  <a:gd name="T68" fmla="*/ 1715 w 1715"/>
                  <a:gd name="T69" fmla="*/ 82 h 1355"/>
                  <a:gd name="T70" fmla="*/ 1514 w 1715"/>
                  <a:gd name="T71" fmla="*/ 0 h 1355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w 1715"/>
                  <a:gd name="T109" fmla="*/ 0 h 1355"/>
                  <a:gd name="T110" fmla="*/ 1715 w 1715"/>
                  <a:gd name="T111" fmla="*/ 1355 h 1355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T108" t="T109" r="T110" b="T111"/>
                <a:pathLst>
                  <a:path w="1715" h="1355">
                    <a:moveTo>
                      <a:pt x="1514" y="0"/>
                    </a:moveTo>
                    <a:lnTo>
                      <a:pt x="1484" y="108"/>
                    </a:lnTo>
                    <a:lnTo>
                      <a:pt x="1432" y="216"/>
                    </a:lnTo>
                    <a:lnTo>
                      <a:pt x="1371" y="329"/>
                    </a:lnTo>
                    <a:lnTo>
                      <a:pt x="1283" y="436"/>
                    </a:lnTo>
                    <a:lnTo>
                      <a:pt x="1191" y="555"/>
                    </a:lnTo>
                    <a:lnTo>
                      <a:pt x="1088" y="652"/>
                    </a:lnTo>
                    <a:lnTo>
                      <a:pt x="965" y="724"/>
                    </a:lnTo>
                    <a:lnTo>
                      <a:pt x="832" y="801"/>
                    </a:lnTo>
                    <a:lnTo>
                      <a:pt x="719" y="847"/>
                    </a:lnTo>
                    <a:lnTo>
                      <a:pt x="596" y="898"/>
                    </a:lnTo>
                    <a:lnTo>
                      <a:pt x="452" y="991"/>
                    </a:lnTo>
                    <a:lnTo>
                      <a:pt x="303" y="1083"/>
                    </a:lnTo>
                    <a:lnTo>
                      <a:pt x="149" y="1181"/>
                    </a:lnTo>
                    <a:lnTo>
                      <a:pt x="72" y="1232"/>
                    </a:lnTo>
                    <a:lnTo>
                      <a:pt x="26" y="1284"/>
                    </a:lnTo>
                    <a:lnTo>
                      <a:pt x="0" y="1355"/>
                    </a:lnTo>
                    <a:lnTo>
                      <a:pt x="200" y="1355"/>
                    </a:lnTo>
                    <a:lnTo>
                      <a:pt x="231" y="1304"/>
                    </a:lnTo>
                    <a:lnTo>
                      <a:pt x="293" y="1258"/>
                    </a:lnTo>
                    <a:lnTo>
                      <a:pt x="365" y="1222"/>
                    </a:lnTo>
                    <a:lnTo>
                      <a:pt x="472" y="1171"/>
                    </a:lnTo>
                    <a:lnTo>
                      <a:pt x="647" y="1083"/>
                    </a:lnTo>
                    <a:lnTo>
                      <a:pt x="791" y="1022"/>
                    </a:lnTo>
                    <a:lnTo>
                      <a:pt x="904" y="960"/>
                    </a:lnTo>
                    <a:lnTo>
                      <a:pt x="1022" y="909"/>
                    </a:lnTo>
                    <a:lnTo>
                      <a:pt x="1140" y="842"/>
                    </a:lnTo>
                    <a:lnTo>
                      <a:pt x="1237" y="775"/>
                    </a:lnTo>
                    <a:lnTo>
                      <a:pt x="1319" y="693"/>
                    </a:lnTo>
                    <a:lnTo>
                      <a:pt x="1402" y="601"/>
                    </a:lnTo>
                    <a:lnTo>
                      <a:pt x="1484" y="508"/>
                    </a:lnTo>
                    <a:lnTo>
                      <a:pt x="1561" y="406"/>
                    </a:lnTo>
                    <a:lnTo>
                      <a:pt x="1638" y="282"/>
                    </a:lnTo>
                    <a:lnTo>
                      <a:pt x="1674" y="195"/>
                    </a:lnTo>
                    <a:lnTo>
                      <a:pt x="1715" y="82"/>
                    </a:lnTo>
                    <a:lnTo>
                      <a:pt x="1514" y="0"/>
                    </a:lnTo>
                    <a:close/>
                  </a:path>
                </a:pathLst>
              </a:custGeom>
              <a:solidFill>
                <a:srgbClr val="FFFFFF"/>
              </a:solidFill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grpSp>
            <p:nvGrpSpPr>
              <p:cNvPr id="9456" name="Group 1114"/>
              <p:cNvGrpSpPr>
                <a:grpSpLocks/>
              </p:cNvGrpSpPr>
              <p:nvPr/>
            </p:nvGrpSpPr>
            <p:grpSpPr bwMode="auto">
              <a:xfrm>
                <a:off x="1322" y="2777"/>
                <a:ext cx="416" cy="228"/>
                <a:chOff x="1322" y="2777"/>
                <a:chExt cx="416" cy="228"/>
              </a:xfrm>
            </p:grpSpPr>
            <p:sp>
              <p:nvSpPr>
                <p:cNvPr id="9492" name="Freeform 1108"/>
                <p:cNvSpPr>
                  <a:spLocks/>
                </p:cNvSpPr>
                <p:nvPr/>
              </p:nvSpPr>
              <p:spPr bwMode="auto">
                <a:xfrm>
                  <a:off x="1322" y="2777"/>
                  <a:ext cx="416" cy="228"/>
                </a:xfrm>
                <a:custGeom>
                  <a:avLst/>
                  <a:gdLst>
                    <a:gd name="T0" fmla="*/ 137 w 833"/>
                    <a:gd name="T1" fmla="*/ 24 h 455"/>
                    <a:gd name="T2" fmla="*/ 359 w 833"/>
                    <a:gd name="T3" fmla="*/ 0 h 455"/>
                    <a:gd name="T4" fmla="*/ 513 w 833"/>
                    <a:gd name="T5" fmla="*/ 10 h 455"/>
                    <a:gd name="T6" fmla="*/ 611 w 833"/>
                    <a:gd name="T7" fmla="*/ 50 h 455"/>
                    <a:gd name="T8" fmla="*/ 677 w 833"/>
                    <a:gd name="T9" fmla="*/ 70 h 455"/>
                    <a:gd name="T10" fmla="*/ 710 w 833"/>
                    <a:gd name="T11" fmla="*/ 98 h 455"/>
                    <a:gd name="T12" fmla="*/ 756 w 833"/>
                    <a:gd name="T13" fmla="*/ 132 h 455"/>
                    <a:gd name="T14" fmla="*/ 824 w 833"/>
                    <a:gd name="T15" fmla="*/ 190 h 455"/>
                    <a:gd name="T16" fmla="*/ 833 w 833"/>
                    <a:gd name="T17" fmla="*/ 229 h 455"/>
                    <a:gd name="T18" fmla="*/ 812 w 833"/>
                    <a:gd name="T19" fmla="*/ 257 h 455"/>
                    <a:gd name="T20" fmla="*/ 754 w 833"/>
                    <a:gd name="T21" fmla="*/ 265 h 455"/>
                    <a:gd name="T22" fmla="*/ 759 w 833"/>
                    <a:gd name="T23" fmla="*/ 303 h 455"/>
                    <a:gd name="T24" fmla="*/ 754 w 833"/>
                    <a:gd name="T25" fmla="*/ 330 h 455"/>
                    <a:gd name="T26" fmla="*/ 727 w 833"/>
                    <a:gd name="T27" fmla="*/ 344 h 455"/>
                    <a:gd name="T28" fmla="*/ 701 w 833"/>
                    <a:gd name="T29" fmla="*/ 344 h 455"/>
                    <a:gd name="T30" fmla="*/ 691 w 833"/>
                    <a:gd name="T31" fmla="*/ 392 h 455"/>
                    <a:gd name="T32" fmla="*/ 669 w 833"/>
                    <a:gd name="T33" fmla="*/ 409 h 455"/>
                    <a:gd name="T34" fmla="*/ 626 w 833"/>
                    <a:gd name="T35" fmla="*/ 406 h 455"/>
                    <a:gd name="T36" fmla="*/ 597 w 833"/>
                    <a:gd name="T37" fmla="*/ 445 h 455"/>
                    <a:gd name="T38" fmla="*/ 489 w 833"/>
                    <a:gd name="T39" fmla="*/ 450 h 455"/>
                    <a:gd name="T40" fmla="*/ 378 w 833"/>
                    <a:gd name="T41" fmla="*/ 455 h 455"/>
                    <a:gd name="T42" fmla="*/ 306 w 833"/>
                    <a:gd name="T43" fmla="*/ 442 h 455"/>
                    <a:gd name="T44" fmla="*/ 219 w 833"/>
                    <a:gd name="T45" fmla="*/ 399 h 455"/>
                    <a:gd name="T46" fmla="*/ 125 w 833"/>
                    <a:gd name="T47" fmla="*/ 344 h 455"/>
                    <a:gd name="T48" fmla="*/ 66 w 833"/>
                    <a:gd name="T49" fmla="*/ 324 h 455"/>
                    <a:gd name="T50" fmla="*/ 31 w 833"/>
                    <a:gd name="T51" fmla="*/ 324 h 455"/>
                    <a:gd name="T52" fmla="*/ 13 w 833"/>
                    <a:gd name="T53" fmla="*/ 282 h 455"/>
                    <a:gd name="T54" fmla="*/ 0 w 833"/>
                    <a:gd name="T55" fmla="*/ 211 h 455"/>
                    <a:gd name="T56" fmla="*/ 8 w 833"/>
                    <a:gd name="T57" fmla="*/ 152 h 455"/>
                    <a:gd name="T58" fmla="*/ 20 w 833"/>
                    <a:gd name="T59" fmla="*/ 101 h 455"/>
                    <a:gd name="T60" fmla="*/ 87 w 833"/>
                    <a:gd name="T61" fmla="*/ 57 h 455"/>
                    <a:gd name="T62" fmla="*/ 137 w 833"/>
                    <a:gd name="T63" fmla="*/ 24 h 455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w 833"/>
                    <a:gd name="T97" fmla="*/ 0 h 455"/>
                    <a:gd name="T98" fmla="*/ 833 w 833"/>
                    <a:gd name="T99" fmla="*/ 455 h 455"/>
                  </a:gdLst>
                  <a:ahLst/>
                  <a:cxnLst>
                    <a:cxn ang="T64">
                      <a:pos x="T0" y="T1"/>
                    </a:cxn>
                    <a:cxn ang="T65">
                      <a:pos x="T2" y="T3"/>
                    </a:cxn>
                    <a:cxn ang="T66">
                      <a:pos x="T4" y="T5"/>
                    </a:cxn>
                    <a:cxn ang="T67">
                      <a:pos x="T6" y="T7"/>
                    </a:cxn>
                    <a:cxn ang="T68">
                      <a:pos x="T8" y="T9"/>
                    </a:cxn>
                    <a:cxn ang="T69">
                      <a:pos x="T10" y="T11"/>
                    </a:cxn>
                    <a:cxn ang="T70">
                      <a:pos x="T12" y="T13"/>
                    </a:cxn>
                    <a:cxn ang="T71">
                      <a:pos x="T14" y="T15"/>
                    </a:cxn>
                    <a:cxn ang="T72">
                      <a:pos x="T16" y="T17"/>
                    </a:cxn>
                    <a:cxn ang="T73">
                      <a:pos x="T18" y="T19"/>
                    </a:cxn>
                    <a:cxn ang="T74">
                      <a:pos x="T20" y="T21"/>
                    </a:cxn>
                    <a:cxn ang="T75">
                      <a:pos x="T22" y="T23"/>
                    </a:cxn>
                    <a:cxn ang="T76">
                      <a:pos x="T24" y="T25"/>
                    </a:cxn>
                    <a:cxn ang="T77">
                      <a:pos x="T26" y="T27"/>
                    </a:cxn>
                    <a:cxn ang="T78">
                      <a:pos x="T28" y="T29"/>
                    </a:cxn>
                    <a:cxn ang="T79">
                      <a:pos x="T30" y="T31"/>
                    </a:cxn>
                    <a:cxn ang="T80">
                      <a:pos x="T32" y="T33"/>
                    </a:cxn>
                    <a:cxn ang="T81">
                      <a:pos x="T34" y="T35"/>
                    </a:cxn>
                    <a:cxn ang="T82">
                      <a:pos x="T36" y="T37"/>
                    </a:cxn>
                    <a:cxn ang="T83">
                      <a:pos x="T38" y="T39"/>
                    </a:cxn>
                    <a:cxn ang="T84">
                      <a:pos x="T40" y="T41"/>
                    </a:cxn>
                    <a:cxn ang="T85">
                      <a:pos x="T42" y="T43"/>
                    </a:cxn>
                    <a:cxn ang="T86">
                      <a:pos x="T44" y="T45"/>
                    </a:cxn>
                    <a:cxn ang="T87">
                      <a:pos x="T46" y="T47"/>
                    </a:cxn>
                    <a:cxn ang="T88">
                      <a:pos x="T48" y="T49"/>
                    </a:cxn>
                    <a:cxn ang="T89">
                      <a:pos x="T50" y="T51"/>
                    </a:cxn>
                    <a:cxn ang="T90">
                      <a:pos x="T52" y="T53"/>
                    </a:cxn>
                    <a:cxn ang="T91">
                      <a:pos x="T54" y="T55"/>
                    </a:cxn>
                    <a:cxn ang="T92">
                      <a:pos x="T56" y="T57"/>
                    </a:cxn>
                    <a:cxn ang="T93">
                      <a:pos x="T58" y="T59"/>
                    </a:cxn>
                    <a:cxn ang="T94">
                      <a:pos x="T60" y="T61"/>
                    </a:cxn>
                    <a:cxn ang="T95">
                      <a:pos x="T62" y="T63"/>
                    </a:cxn>
                  </a:cxnLst>
                  <a:rect l="T96" t="T97" r="T98" b="T99"/>
                  <a:pathLst>
                    <a:path w="833" h="455">
                      <a:moveTo>
                        <a:pt x="137" y="24"/>
                      </a:moveTo>
                      <a:lnTo>
                        <a:pt x="359" y="0"/>
                      </a:lnTo>
                      <a:lnTo>
                        <a:pt x="513" y="10"/>
                      </a:lnTo>
                      <a:lnTo>
                        <a:pt x="611" y="50"/>
                      </a:lnTo>
                      <a:lnTo>
                        <a:pt x="677" y="70"/>
                      </a:lnTo>
                      <a:lnTo>
                        <a:pt x="710" y="98"/>
                      </a:lnTo>
                      <a:lnTo>
                        <a:pt x="756" y="132"/>
                      </a:lnTo>
                      <a:lnTo>
                        <a:pt x="824" y="190"/>
                      </a:lnTo>
                      <a:lnTo>
                        <a:pt x="833" y="229"/>
                      </a:lnTo>
                      <a:lnTo>
                        <a:pt x="812" y="257"/>
                      </a:lnTo>
                      <a:lnTo>
                        <a:pt x="754" y="265"/>
                      </a:lnTo>
                      <a:lnTo>
                        <a:pt x="759" y="303"/>
                      </a:lnTo>
                      <a:lnTo>
                        <a:pt x="754" y="330"/>
                      </a:lnTo>
                      <a:lnTo>
                        <a:pt x="727" y="344"/>
                      </a:lnTo>
                      <a:lnTo>
                        <a:pt x="701" y="344"/>
                      </a:lnTo>
                      <a:lnTo>
                        <a:pt x="691" y="392"/>
                      </a:lnTo>
                      <a:lnTo>
                        <a:pt x="669" y="409"/>
                      </a:lnTo>
                      <a:lnTo>
                        <a:pt x="626" y="406"/>
                      </a:lnTo>
                      <a:lnTo>
                        <a:pt x="597" y="445"/>
                      </a:lnTo>
                      <a:lnTo>
                        <a:pt x="489" y="450"/>
                      </a:lnTo>
                      <a:lnTo>
                        <a:pt x="378" y="455"/>
                      </a:lnTo>
                      <a:lnTo>
                        <a:pt x="306" y="442"/>
                      </a:lnTo>
                      <a:lnTo>
                        <a:pt x="219" y="399"/>
                      </a:lnTo>
                      <a:lnTo>
                        <a:pt x="125" y="344"/>
                      </a:lnTo>
                      <a:lnTo>
                        <a:pt x="66" y="324"/>
                      </a:lnTo>
                      <a:lnTo>
                        <a:pt x="31" y="324"/>
                      </a:lnTo>
                      <a:lnTo>
                        <a:pt x="13" y="282"/>
                      </a:lnTo>
                      <a:lnTo>
                        <a:pt x="0" y="211"/>
                      </a:lnTo>
                      <a:lnTo>
                        <a:pt x="8" y="152"/>
                      </a:lnTo>
                      <a:lnTo>
                        <a:pt x="20" y="101"/>
                      </a:lnTo>
                      <a:lnTo>
                        <a:pt x="87" y="57"/>
                      </a:lnTo>
                      <a:lnTo>
                        <a:pt x="137" y="24"/>
                      </a:lnTo>
                      <a:close/>
                    </a:path>
                  </a:pathLst>
                </a:custGeom>
                <a:solidFill>
                  <a:srgbClr val="FFC080"/>
                </a:solidFill>
                <a:ln w="11113">
                  <a:solidFill>
                    <a:srgbClr val="402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9493" name="Freeform 1109"/>
                <p:cNvSpPr>
                  <a:spLocks/>
                </p:cNvSpPr>
                <p:nvPr/>
              </p:nvSpPr>
              <p:spPr bwMode="auto">
                <a:xfrm>
                  <a:off x="1582" y="2863"/>
                  <a:ext cx="102" cy="36"/>
                </a:xfrm>
                <a:custGeom>
                  <a:avLst/>
                  <a:gdLst>
                    <a:gd name="T0" fmla="*/ 203 w 203"/>
                    <a:gd name="T1" fmla="*/ 70 h 70"/>
                    <a:gd name="T2" fmla="*/ 113 w 203"/>
                    <a:gd name="T3" fmla="*/ 17 h 70"/>
                    <a:gd name="T4" fmla="*/ 60 w 203"/>
                    <a:gd name="T5" fmla="*/ 0 h 70"/>
                    <a:gd name="T6" fmla="*/ 0 w 203"/>
                    <a:gd name="T7" fmla="*/ 19 h 70"/>
                    <a:gd name="T8" fmla="*/ 73 w 203"/>
                    <a:gd name="T9" fmla="*/ 38 h 70"/>
                    <a:gd name="T10" fmla="*/ 203 w 203"/>
                    <a:gd name="T11" fmla="*/ 70 h 7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203"/>
                    <a:gd name="T19" fmla="*/ 0 h 70"/>
                    <a:gd name="T20" fmla="*/ 203 w 203"/>
                    <a:gd name="T21" fmla="*/ 70 h 70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203" h="70">
                      <a:moveTo>
                        <a:pt x="203" y="70"/>
                      </a:moveTo>
                      <a:lnTo>
                        <a:pt x="113" y="17"/>
                      </a:lnTo>
                      <a:lnTo>
                        <a:pt x="60" y="0"/>
                      </a:lnTo>
                      <a:lnTo>
                        <a:pt x="0" y="19"/>
                      </a:lnTo>
                      <a:lnTo>
                        <a:pt x="73" y="38"/>
                      </a:lnTo>
                      <a:lnTo>
                        <a:pt x="203" y="70"/>
                      </a:lnTo>
                      <a:close/>
                    </a:path>
                  </a:pathLst>
                </a:custGeom>
                <a:solidFill>
                  <a:srgbClr val="402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9494" name="Freeform 1110"/>
                <p:cNvSpPr>
                  <a:spLocks/>
                </p:cNvSpPr>
                <p:nvPr/>
              </p:nvSpPr>
              <p:spPr bwMode="auto">
                <a:xfrm>
                  <a:off x="1557" y="2928"/>
                  <a:ext cx="100" cy="15"/>
                </a:xfrm>
                <a:custGeom>
                  <a:avLst/>
                  <a:gdLst>
                    <a:gd name="T0" fmla="*/ 200 w 200"/>
                    <a:gd name="T1" fmla="*/ 22 h 29"/>
                    <a:gd name="T2" fmla="*/ 127 w 200"/>
                    <a:gd name="T3" fmla="*/ 9 h 29"/>
                    <a:gd name="T4" fmla="*/ 76 w 200"/>
                    <a:gd name="T5" fmla="*/ 0 h 29"/>
                    <a:gd name="T6" fmla="*/ 0 w 200"/>
                    <a:gd name="T7" fmla="*/ 21 h 29"/>
                    <a:gd name="T8" fmla="*/ 84 w 200"/>
                    <a:gd name="T9" fmla="*/ 29 h 29"/>
                    <a:gd name="T10" fmla="*/ 200 w 200"/>
                    <a:gd name="T11" fmla="*/ 22 h 29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200"/>
                    <a:gd name="T19" fmla="*/ 0 h 29"/>
                    <a:gd name="T20" fmla="*/ 200 w 200"/>
                    <a:gd name="T21" fmla="*/ 29 h 29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200" h="29">
                      <a:moveTo>
                        <a:pt x="200" y="22"/>
                      </a:moveTo>
                      <a:lnTo>
                        <a:pt x="127" y="9"/>
                      </a:lnTo>
                      <a:lnTo>
                        <a:pt x="76" y="0"/>
                      </a:lnTo>
                      <a:lnTo>
                        <a:pt x="0" y="21"/>
                      </a:lnTo>
                      <a:lnTo>
                        <a:pt x="84" y="29"/>
                      </a:lnTo>
                      <a:lnTo>
                        <a:pt x="200" y="22"/>
                      </a:lnTo>
                      <a:close/>
                    </a:path>
                  </a:pathLst>
                </a:custGeom>
                <a:solidFill>
                  <a:srgbClr val="402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9495" name="Freeform 1111"/>
                <p:cNvSpPr>
                  <a:spLocks/>
                </p:cNvSpPr>
                <p:nvPr/>
              </p:nvSpPr>
              <p:spPr bwMode="auto">
                <a:xfrm>
                  <a:off x="1550" y="2972"/>
                  <a:ext cx="54" cy="10"/>
                </a:xfrm>
                <a:custGeom>
                  <a:avLst/>
                  <a:gdLst>
                    <a:gd name="T0" fmla="*/ 107 w 107"/>
                    <a:gd name="T1" fmla="*/ 7 h 19"/>
                    <a:gd name="T2" fmla="*/ 42 w 107"/>
                    <a:gd name="T3" fmla="*/ 0 h 19"/>
                    <a:gd name="T4" fmla="*/ 0 w 107"/>
                    <a:gd name="T5" fmla="*/ 19 h 19"/>
                    <a:gd name="T6" fmla="*/ 107 w 107"/>
                    <a:gd name="T7" fmla="*/ 7 h 19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107"/>
                    <a:gd name="T13" fmla="*/ 0 h 19"/>
                    <a:gd name="T14" fmla="*/ 107 w 107"/>
                    <a:gd name="T15" fmla="*/ 19 h 19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107" h="19">
                      <a:moveTo>
                        <a:pt x="107" y="7"/>
                      </a:moveTo>
                      <a:lnTo>
                        <a:pt x="42" y="0"/>
                      </a:lnTo>
                      <a:lnTo>
                        <a:pt x="0" y="19"/>
                      </a:lnTo>
                      <a:lnTo>
                        <a:pt x="107" y="7"/>
                      </a:lnTo>
                      <a:close/>
                    </a:path>
                  </a:pathLst>
                </a:custGeom>
                <a:solidFill>
                  <a:srgbClr val="402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9496" name="Freeform 1112"/>
                <p:cNvSpPr>
                  <a:spLocks/>
                </p:cNvSpPr>
                <p:nvPr/>
              </p:nvSpPr>
              <p:spPr bwMode="auto">
                <a:xfrm>
                  <a:off x="1530" y="2835"/>
                  <a:ext cx="16" cy="52"/>
                </a:xfrm>
                <a:custGeom>
                  <a:avLst/>
                  <a:gdLst>
                    <a:gd name="T0" fmla="*/ 2 w 33"/>
                    <a:gd name="T1" fmla="*/ 0 h 103"/>
                    <a:gd name="T2" fmla="*/ 14 w 33"/>
                    <a:gd name="T3" fmla="*/ 43 h 103"/>
                    <a:gd name="T4" fmla="*/ 33 w 33"/>
                    <a:gd name="T5" fmla="*/ 69 h 103"/>
                    <a:gd name="T6" fmla="*/ 0 w 33"/>
                    <a:gd name="T7" fmla="*/ 103 h 103"/>
                    <a:gd name="T8" fmla="*/ 2 w 33"/>
                    <a:gd name="T9" fmla="*/ 0 h 103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33"/>
                    <a:gd name="T16" fmla="*/ 0 h 103"/>
                    <a:gd name="T17" fmla="*/ 33 w 33"/>
                    <a:gd name="T18" fmla="*/ 103 h 103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33" h="103">
                      <a:moveTo>
                        <a:pt x="2" y="0"/>
                      </a:moveTo>
                      <a:lnTo>
                        <a:pt x="14" y="43"/>
                      </a:lnTo>
                      <a:lnTo>
                        <a:pt x="33" y="69"/>
                      </a:lnTo>
                      <a:lnTo>
                        <a:pt x="0" y="103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402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9497" name="Freeform 1113"/>
                <p:cNvSpPr>
                  <a:spLocks/>
                </p:cNvSpPr>
                <p:nvPr/>
              </p:nvSpPr>
              <p:spPr bwMode="auto">
                <a:xfrm>
                  <a:off x="1513" y="2925"/>
                  <a:ext cx="14" cy="44"/>
                </a:xfrm>
                <a:custGeom>
                  <a:avLst/>
                  <a:gdLst>
                    <a:gd name="T0" fmla="*/ 27 w 27"/>
                    <a:gd name="T1" fmla="*/ 29 h 87"/>
                    <a:gd name="T2" fmla="*/ 0 w 27"/>
                    <a:gd name="T3" fmla="*/ 0 h 87"/>
                    <a:gd name="T4" fmla="*/ 14 w 27"/>
                    <a:gd name="T5" fmla="*/ 87 h 87"/>
                    <a:gd name="T6" fmla="*/ 27 w 27"/>
                    <a:gd name="T7" fmla="*/ 29 h 87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7"/>
                    <a:gd name="T13" fmla="*/ 0 h 87"/>
                    <a:gd name="T14" fmla="*/ 27 w 27"/>
                    <a:gd name="T15" fmla="*/ 87 h 87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7" h="87">
                      <a:moveTo>
                        <a:pt x="27" y="29"/>
                      </a:moveTo>
                      <a:lnTo>
                        <a:pt x="0" y="0"/>
                      </a:lnTo>
                      <a:lnTo>
                        <a:pt x="14" y="87"/>
                      </a:lnTo>
                      <a:lnTo>
                        <a:pt x="27" y="29"/>
                      </a:lnTo>
                      <a:close/>
                    </a:path>
                  </a:pathLst>
                </a:custGeom>
                <a:solidFill>
                  <a:srgbClr val="402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9457" name="Group 1125"/>
              <p:cNvGrpSpPr>
                <a:grpSpLocks/>
              </p:cNvGrpSpPr>
              <p:nvPr/>
            </p:nvGrpSpPr>
            <p:grpSpPr bwMode="auto">
              <a:xfrm>
                <a:off x="2023" y="2243"/>
                <a:ext cx="300" cy="323"/>
                <a:chOff x="2023" y="2243"/>
                <a:chExt cx="300" cy="323"/>
              </a:xfrm>
            </p:grpSpPr>
            <p:sp>
              <p:nvSpPr>
                <p:cNvPr id="9482" name="Freeform 1115"/>
                <p:cNvSpPr>
                  <a:spLocks/>
                </p:cNvSpPr>
                <p:nvPr/>
              </p:nvSpPr>
              <p:spPr bwMode="auto">
                <a:xfrm>
                  <a:off x="2181" y="2453"/>
                  <a:ext cx="131" cy="113"/>
                </a:xfrm>
                <a:custGeom>
                  <a:avLst/>
                  <a:gdLst>
                    <a:gd name="T0" fmla="*/ 241 w 261"/>
                    <a:gd name="T1" fmla="*/ 15 h 225"/>
                    <a:gd name="T2" fmla="*/ 261 w 261"/>
                    <a:gd name="T3" fmla="*/ 61 h 225"/>
                    <a:gd name="T4" fmla="*/ 254 w 261"/>
                    <a:gd name="T5" fmla="*/ 111 h 225"/>
                    <a:gd name="T6" fmla="*/ 227 w 261"/>
                    <a:gd name="T7" fmla="*/ 172 h 225"/>
                    <a:gd name="T8" fmla="*/ 179 w 261"/>
                    <a:gd name="T9" fmla="*/ 210 h 225"/>
                    <a:gd name="T10" fmla="*/ 118 w 261"/>
                    <a:gd name="T11" fmla="*/ 225 h 225"/>
                    <a:gd name="T12" fmla="*/ 58 w 261"/>
                    <a:gd name="T13" fmla="*/ 225 h 225"/>
                    <a:gd name="T14" fmla="*/ 0 w 261"/>
                    <a:gd name="T15" fmla="*/ 208 h 225"/>
                    <a:gd name="T16" fmla="*/ 126 w 261"/>
                    <a:gd name="T17" fmla="*/ 0 h 225"/>
                    <a:gd name="T18" fmla="*/ 241 w 261"/>
                    <a:gd name="T19" fmla="*/ 15 h 225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261"/>
                    <a:gd name="T31" fmla="*/ 0 h 225"/>
                    <a:gd name="T32" fmla="*/ 261 w 261"/>
                    <a:gd name="T33" fmla="*/ 225 h 225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261" h="225">
                      <a:moveTo>
                        <a:pt x="241" y="15"/>
                      </a:moveTo>
                      <a:lnTo>
                        <a:pt x="261" y="61"/>
                      </a:lnTo>
                      <a:lnTo>
                        <a:pt x="254" y="111"/>
                      </a:lnTo>
                      <a:lnTo>
                        <a:pt x="227" y="172"/>
                      </a:lnTo>
                      <a:lnTo>
                        <a:pt x="179" y="210"/>
                      </a:lnTo>
                      <a:lnTo>
                        <a:pt x="118" y="225"/>
                      </a:lnTo>
                      <a:lnTo>
                        <a:pt x="58" y="225"/>
                      </a:lnTo>
                      <a:lnTo>
                        <a:pt x="0" y="208"/>
                      </a:lnTo>
                      <a:lnTo>
                        <a:pt x="126" y="0"/>
                      </a:lnTo>
                      <a:lnTo>
                        <a:pt x="241" y="15"/>
                      </a:lnTo>
                      <a:close/>
                    </a:path>
                  </a:pathLst>
                </a:custGeom>
                <a:solidFill>
                  <a:srgbClr val="402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9483" name="Freeform 1116"/>
                <p:cNvSpPr>
                  <a:spLocks/>
                </p:cNvSpPr>
                <p:nvPr/>
              </p:nvSpPr>
              <p:spPr bwMode="auto">
                <a:xfrm>
                  <a:off x="2023" y="2243"/>
                  <a:ext cx="300" cy="315"/>
                </a:xfrm>
                <a:custGeom>
                  <a:avLst/>
                  <a:gdLst>
                    <a:gd name="T0" fmla="*/ 369 w 599"/>
                    <a:gd name="T1" fmla="*/ 7 h 630"/>
                    <a:gd name="T2" fmla="*/ 421 w 599"/>
                    <a:gd name="T3" fmla="*/ 28 h 630"/>
                    <a:gd name="T4" fmla="*/ 448 w 599"/>
                    <a:gd name="T5" fmla="*/ 77 h 630"/>
                    <a:gd name="T6" fmla="*/ 508 w 599"/>
                    <a:gd name="T7" fmla="*/ 144 h 630"/>
                    <a:gd name="T8" fmla="*/ 551 w 599"/>
                    <a:gd name="T9" fmla="*/ 190 h 630"/>
                    <a:gd name="T10" fmla="*/ 578 w 599"/>
                    <a:gd name="T11" fmla="*/ 221 h 630"/>
                    <a:gd name="T12" fmla="*/ 592 w 599"/>
                    <a:gd name="T13" fmla="*/ 262 h 630"/>
                    <a:gd name="T14" fmla="*/ 578 w 599"/>
                    <a:gd name="T15" fmla="*/ 307 h 630"/>
                    <a:gd name="T16" fmla="*/ 597 w 599"/>
                    <a:gd name="T17" fmla="*/ 332 h 630"/>
                    <a:gd name="T18" fmla="*/ 599 w 599"/>
                    <a:gd name="T19" fmla="*/ 370 h 630"/>
                    <a:gd name="T20" fmla="*/ 585 w 599"/>
                    <a:gd name="T21" fmla="*/ 411 h 630"/>
                    <a:gd name="T22" fmla="*/ 542 w 599"/>
                    <a:gd name="T23" fmla="*/ 435 h 630"/>
                    <a:gd name="T24" fmla="*/ 523 w 599"/>
                    <a:gd name="T25" fmla="*/ 461 h 630"/>
                    <a:gd name="T26" fmla="*/ 515 w 599"/>
                    <a:gd name="T27" fmla="*/ 510 h 630"/>
                    <a:gd name="T28" fmla="*/ 489 w 599"/>
                    <a:gd name="T29" fmla="*/ 534 h 630"/>
                    <a:gd name="T30" fmla="*/ 451 w 599"/>
                    <a:gd name="T31" fmla="*/ 544 h 630"/>
                    <a:gd name="T32" fmla="*/ 424 w 599"/>
                    <a:gd name="T33" fmla="*/ 594 h 630"/>
                    <a:gd name="T34" fmla="*/ 371 w 599"/>
                    <a:gd name="T35" fmla="*/ 623 h 630"/>
                    <a:gd name="T36" fmla="*/ 323 w 599"/>
                    <a:gd name="T37" fmla="*/ 630 h 630"/>
                    <a:gd name="T38" fmla="*/ 287 w 599"/>
                    <a:gd name="T39" fmla="*/ 616 h 630"/>
                    <a:gd name="T40" fmla="*/ 258 w 599"/>
                    <a:gd name="T41" fmla="*/ 580 h 630"/>
                    <a:gd name="T42" fmla="*/ 238 w 599"/>
                    <a:gd name="T43" fmla="*/ 538 h 630"/>
                    <a:gd name="T44" fmla="*/ 238 w 599"/>
                    <a:gd name="T45" fmla="*/ 485 h 630"/>
                    <a:gd name="T46" fmla="*/ 248 w 599"/>
                    <a:gd name="T47" fmla="*/ 454 h 630"/>
                    <a:gd name="T48" fmla="*/ 196 w 599"/>
                    <a:gd name="T49" fmla="*/ 404 h 630"/>
                    <a:gd name="T50" fmla="*/ 108 w 599"/>
                    <a:gd name="T51" fmla="*/ 368 h 630"/>
                    <a:gd name="T52" fmla="*/ 68 w 599"/>
                    <a:gd name="T53" fmla="*/ 349 h 630"/>
                    <a:gd name="T54" fmla="*/ 58 w 599"/>
                    <a:gd name="T55" fmla="*/ 319 h 630"/>
                    <a:gd name="T56" fmla="*/ 61 w 599"/>
                    <a:gd name="T57" fmla="*/ 283 h 630"/>
                    <a:gd name="T58" fmla="*/ 24 w 599"/>
                    <a:gd name="T59" fmla="*/ 262 h 630"/>
                    <a:gd name="T60" fmla="*/ 7 w 599"/>
                    <a:gd name="T61" fmla="*/ 207 h 630"/>
                    <a:gd name="T62" fmla="*/ 20 w 599"/>
                    <a:gd name="T63" fmla="*/ 165 h 630"/>
                    <a:gd name="T64" fmla="*/ 0 w 599"/>
                    <a:gd name="T65" fmla="*/ 127 h 630"/>
                    <a:gd name="T66" fmla="*/ 3 w 599"/>
                    <a:gd name="T67" fmla="*/ 84 h 630"/>
                    <a:gd name="T68" fmla="*/ 37 w 599"/>
                    <a:gd name="T69" fmla="*/ 57 h 630"/>
                    <a:gd name="T70" fmla="*/ 96 w 599"/>
                    <a:gd name="T71" fmla="*/ 52 h 630"/>
                    <a:gd name="T72" fmla="*/ 123 w 599"/>
                    <a:gd name="T73" fmla="*/ 9 h 630"/>
                    <a:gd name="T74" fmla="*/ 157 w 599"/>
                    <a:gd name="T75" fmla="*/ 0 h 630"/>
                    <a:gd name="T76" fmla="*/ 207 w 599"/>
                    <a:gd name="T77" fmla="*/ 7 h 630"/>
                    <a:gd name="T78" fmla="*/ 308 w 599"/>
                    <a:gd name="T79" fmla="*/ 0 h 630"/>
                    <a:gd name="T80" fmla="*/ 369 w 599"/>
                    <a:gd name="T81" fmla="*/ 7 h 630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w 599"/>
                    <a:gd name="T124" fmla="*/ 0 h 630"/>
                    <a:gd name="T125" fmla="*/ 599 w 599"/>
                    <a:gd name="T126" fmla="*/ 630 h 630"/>
                  </a:gdLst>
                  <a:ahLst/>
                  <a:cxnLst>
                    <a:cxn ang="T82">
                      <a:pos x="T0" y="T1"/>
                    </a:cxn>
                    <a:cxn ang="T83">
                      <a:pos x="T2" y="T3"/>
                    </a:cxn>
                    <a:cxn ang="T84">
                      <a:pos x="T4" y="T5"/>
                    </a:cxn>
                    <a:cxn ang="T85">
                      <a:pos x="T6" y="T7"/>
                    </a:cxn>
                    <a:cxn ang="T86">
                      <a:pos x="T8" y="T9"/>
                    </a:cxn>
                    <a:cxn ang="T87">
                      <a:pos x="T10" y="T11"/>
                    </a:cxn>
                    <a:cxn ang="T88">
                      <a:pos x="T12" y="T13"/>
                    </a:cxn>
                    <a:cxn ang="T89">
                      <a:pos x="T14" y="T15"/>
                    </a:cxn>
                    <a:cxn ang="T90">
                      <a:pos x="T16" y="T17"/>
                    </a:cxn>
                    <a:cxn ang="T91">
                      <a:pos x="T18" y="T19"/>
                    </a:cxn>
                    <a:cxn ang="T92">
                      <a:pos x="T20" y="T21"/>
                    </a:cxn>
                    <a:cxn ang="T93">
                      <a:pos x="T22" y="T23"/>
                    </a:cxn>
                    <a:cxn ang="T94">
                      <a:pos x="T24" y="T25"/>
                    </a:cxn>
                    <a:cxn ang="T95">
                      <a:pos x="T26" y="T27"/>
                    </a:cxn>
                    <a:cxn ang="T96">
                      <a:pos x="T28" y="T29"/>
                    </a:cxn>
                    <a:cxn ang="T97">
                      <a:pos x="T30" y="T31"/>
                    </a:cxn>
                    <a:cxn ang="T98">
                      <a:pos x="T32" y="T33"/>
                    </a:cxn>
                    <a:cxn ang="T99">
                      <a:pos x="T34" y="T35"/>
                    </a:cxn>
                    <a:cxn ang="T100">
                      <a:pos x="T36" y="T37"/>
                    </a:cxn>
                    <a:cxn ang="T101">
                      <a:pos x="T38" y="T39"/>
                    </a:cxn>
                    <a:cxn ang="T102">
                      <a:pos x="T40" y="T41"/>
                    </a:cxn>
                    <a:cxn ang="T103">
                      <a:pos x="T42" y="T43"/>
                    </a:cxn>
                    <a:cxn ang="T104">
                      <a:pos x="T44" y="T45"/>
                    </a:cxn>
                    <a:cxn ang="T105">
                      <a:pos x="T46" y="T47"/>
                    </a:cxn>
                    <a:cxn ang="T106">
                      <a:pos x="T48" y="T49"/>
                    </a:cxn>
                    <a:cxn ang="T107">
                      <a:pos x="T50" y="T51"/>
                    </a:cxn>
                    <a:cxn ang="T108">
                      <a:pos x="T52" y="T53"/>
                    </a:cxn>
                    <a:cxn ang="T109">
                      <a:pos x="T54" y="T55"/>
                    </a:cxn>
                    <a:cxn ang="T110">
                      <a:pos x="T56" y="T57"/>
                    </a:cxn>
                    <a:cxn ang="T111">
                      <a:pos x="T58" y="T59"/>
                    </a:cxn>
                    <a:cxn ang="T112">
                      <a:pos x="T60" y="T61"/>
                    </a:cxn>
                    <a:cxn ang="T113">
                      <a:pos x="T62" y="T63"/>
                    </a:cxn>
                    <a:cxn ang="T114">
                      <a:pos x="T64" y="T65"/>
                    </a:cxn>
                    <a:cxn ang="T115">
                      <a:pos x="T66" y="T67"/>
                    </a:cxn>
                    <a:cxn ang="T116">
                      <a:pos x="T68" y="T69"/>
                    </a:cxn>
                    <a:cxn ang="T117">
                      <a:pos x="T70" y="T71"/>
                    </a:cxn>
                    <a:cxn ang="T118">
                      <a:pos x="T72" y="T73"/>
                    </a:cxn>
                    <a:cxn ang="T119">
                      <a:pos x="T74" y="T75"/>
                    </a:cxn>
                    <a:cxn ang="T120">
                      <a:pos x="T76" y="T77"/>
                    </a:cxn>
                    <a:cxn ang="T121">
                      <a:pos x="T78" y="T79"/>
                    </a:cxn>
                    <a:cxn ang="T122">
                      <a:pos x="T80" y="T81"/>
                    </a:cxn>
                  </a:cxnLst>
                  <a:rect l="T123" t="T124" r="T125" b="T126"/>
                  <a:pathLst>
                    <a:path w="599" h="630">
                      <a:moveTo>
                        <a:pt x="369" y="7"/>
                      </a:moveTo>
                      <a:lnTo>
                        <a:pt x="421" y="28"/>
                      </a:lnTo>
                      <a:lnTo>
                        <a:pt x="448" y="77"/>
                      </a:lnTo>
                      <a:lnTo>
                        <a:pt x="508" y="144"/>
                      </a:lnTo>
                      <a:lnTo>
                        <a:pt x="551" y="190"/>
                      </a:lnTo>
                      <a:lnTo>
                        <a:pt x="578" y="221"/>
                      </a:lnTo>
                      <a:lnTo>
                        <a:pt x="592" y="262"/>
                      </a:lnTo>
                      <a:lnTo>
                        <a:pt x="578" y="307"/>
                      </a:lnTo>
                      <a:lnTo>
                        <a:pt x="597" y="332"/>
                      </a:lnTo>
                      <a:lnTo>
                        <a:pt x="599" y="370"/>
                      </a:lnTo>
                      <a:lnTo>
                        <a:pt x="585" y="411"/>
                      </a:lnTo>
                      <a:lnTo>
                        <a:pt x="542" y="435"/>
                      </a:lnTo>
                      <a:lnTo>
                        <a:pt x="523" y="461"/>
                      </a:lnTo>
                      <a:lnTo>
                        <a:pt x="515" y="510"/>
                      </a:lnTo>
                      <a:lnTo>
                        <a:pt x="489" y="534"/>
                      </a:lnTo>
                      <a:lnTo>
                        <a:pt x="451" y="544"/>
                      </a:lnTo>
                      <a:lnTo>
                        <a:pt x="424" y="594"/>
                      </a:lnTo>
                      <a:lnTo>
                        <a:pt x="371" y="623"/>
                      </a:lnTo>
                      <a:lnTo>
                        <a:pt x="323" y="630"/>
                      </a:lnTo>
                      <a:lnTo>
                        <a:pt x="287" y="616"/>
                      </a:lnTo>
                      <a:lnTo>
                        <a:pt x="258" y="580"/>
                      </a:lnTo>
                      <a:lnTo>
                        <a:pt x="238" y="538"/>
                      </a:lnTo>
                      <a:lnTo>
                        <a:pt x="238" y="485"/>
                      </a:lnTo>
                      <a:lnTo>
                        <a:pt x="248" y="454"/>
                      </a:lnTo>
                      <a:lnTo>
                        <a:pt x="196" y="404"/>
                      </a:lnTo>
                      <a:lnTo>
                        <a:pt x="108" y="368"/>
                      </a:lnTo>
                      <a:lnTo>
                        <a:pt x="68" y="349"/>
                      </a:lnTo>
                      <a:lnTo>
                        <a:pt x="58" y="319"/>
                      </a:lnTo>
                      <a:lnTo>
                        <a:pt x="61" y="283"/>
                      </a:lnTo>
                      <a:lnTo>
                        <a:pt x="24" y="262"/>
                      </a:lnTo>
                      <a:lnTo>
                        <a:pt x="7" y="207"/>
                      </a:lnTo>
                      <a:lnTo>
                        <a:pt x="20" y="165"/>
                      </a:lnTo>
                      <a:lnTo>
                        <a:pt x="0" y="127"/>
                      </a:lnTo>
                      <a:lnTo>
                        <a:pt x="3" y="84"/>
                      </a:lnTo>
                      <a:lnTo>
                        <a:pt x="37" y="57"/>
                      </a:lnTo>
                      <a:lnTo>
                        <a:pt x="96" y="52"/>
                      </a:lnTo>
                      <a:lnTo>
                        <a:pt x="123" y="9"/>
                      </a:lnTo>
                      <a:lnTo>
                        <a:pt x="157" y="0"/>
                      </a:lnTo>
                      <a:lnTo>
                        <a:pt x="207" y="7"/>
                      </a:lnTo>
                      <a:lnTo>
                        <a:pt x="308" y="0"/>
                      </a:lnTo>
                      <a:lnTo>
                        <a:pt x="369" y="7"/>
                      </a:lnTo>
                      <a:close/>
                    </a:path>
                  </a:pathLst>
                </a:custGeom>
                <a:solidFill>
                  <a:srgbClr val="FFC080"/>
                </a:solidFill>
                <a:ln w="11113">
                  <a:solidFill>
                    <a:srgbClr val="402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9484" name="Freeform 1117"/>
                <p:cNvSpPr>
                  <a:spLocks/>
                </p:cNvSpPr>
                <p:nvPr/>
              </p:nvSpPr>
              <p:spPr bwMode="auto">
                <a:xfrm>
                  <a:off x="2082" y="2391"/>
                  <a:ext cx="147" cy="76"/>
                </a:xfrm>
                <a:custGeom>
                  <a:avLst/>
                  <a:gdLst>
                    <a:gd name="T0" fmla="*/ 0 w 292"/>
                    <a:gd name="T1" fmla="*/ 0 h 153"/>
                    <a:gd name="T2" fmla="*/ 97 w 292"/>
                    <a:gd name="T3" fmla="*/ 23 h 153"/>
                    <a:gd name="T4" fmla="*/ 159 w 292"/>
                    <a:gd name="T5" fmla="*/ 43 h 153"/>
                    <a:gd name="T6" fmla="*/ 292 w 292"/>
                    <a:gd name="T7" fmla="*/ 153 h 153"/>
                    <a:gd name="T8" fmla="*/ 197 w 292"/>
                    <a:gd name="T9" fmla="*/ 100 h 153"/>
                    <a:gd name="T10" fmla="*/ 133 w 292"/>
                    <a:gd name="T11" fmla="*/ 53 h 153"/>
                    <a:gd name="T12" fmla="*/ 0 w 292"/>
                    <a:gd name="T13" fmla="*/ 0 h 153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292"/>
                    <a:gd name="T22" fmla="*/ 0 h 153"/>
                    <a:gd name="T23" fmla="*/ 292 w 292"/>
                    <a:gd name="T24" fmla="*/ 153 h 153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292" h="153">
                      <a:moveTo>
                        <a:pt x="0" y="0"/>
                      </a:moveTo>
                      <a:lnTo>
                        <a:pt x="97" y="23"/>
                      </a:lnTo>
                      <a:lnTo>
                        <a:pt x="159" y="43"/>
                      </a:lnTo>
                      <a:lnTo>
                        <a:pt x="292" y="153"/>
                      </a:lnTo>
                      <a:lnTo>
                        <a:pt x="197" y="100"/>
                      </a:lnTo>
                      <a:lnTo>
                        <a:pt x="133" y="5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402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9485" name="Freeform 1118"/>
                <p:cNvSpPr>
                  <a:spLocks/>
                </p:cNvSpPr>
                <p:nvPr/>
              </p:nvSpPr>
              <p:spPr bwMode="auto">
                <a:xfrm>
                  <a:off x="2034" y="2321"/>
                  <a:ext cx="233" cy="115"/>
                </a:xfrm>
                <a:custGeom>
                  <a:avLst/>
                  <a:gdLst>
                    <a:gd name="T0" fmla="*/ 14 w 467"/>
                    <a:gd name="T1" fmla="*/ 14 h 229"/>
                    <a:gd name="T2" fmla="*/ 204 w 467"/>
                    <a:gd name="T3" fmla="*/ 56 h 229"/>
                    <a:gd name="T4" fmla="*/ 276 w 467"/>
                    <a:gd name="T5" fmla="*/ 77 h 229"/>
                    <a:gd name="T6" fmla="*/ 363 w 467"/>
                    <a:gd name="T7" fmla="*/ 137 h 229"/>
                    <a:gd name="T8" fmla="*/ 467 w 467"/>
                    <a:gd name="T9" fmla="*/ 229 h 229"/>
                    <a:gd name="T10" fmla="*/ 428 w 467"/>
                    <a:gd name="T11" fmla="*/ 176 h 229"/>
                    <a:gd name="T12" fmla="*/ 330 w 467"/>
                    <a:gd name="T13" fmla="*/ 99 h 229"/>
                    <a:gd name="T14" fmla="*/ 301 w 467"/>
                    <a:gd name="T15" fmla="*/ 63 h 229"/>
                    <a:gd name="T16" fmla="*/ 231 w 467"/>
                    <a:gd name="T17" fmla="*/ 31 h 229"/>
                    <a:gd name="T18" fmla="*/ 135 w 467"/>
                    <a:gd name="T19" fmla="*/ 22 h 229"/>
                    <a:gd name="T20" fmla="*/ 0 w 467"/>
                    <a:gd name="T21" fmla="*/ 0 h 229"/>
                    <a:gd name="T22" fmla="*/ 14 w 467"/>
                    <a:gd name="T23" fmla="*/ 14 h 229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467"/>
                    <a:gd name="T37" fmla="*/ 0 h 229"/>
                    <a:gd name="T38" fmla="*/ 467 w 467"/>
                    <a:gd name="T39" fmla="*/ 229 h 229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467" h="229">
                      <a:moveTo>
                        <a:pt x="14" y="14"/>
                      </a:moveTo>
                      <a:lnTo>
                        <a:pt x="204" y="56"/>
                      </a:lnTo>
                      <a:lnTo>
                        <a:pt x="276" y="77"/>
                      </a:lnTo>
                      <a:lnTo>
                        <a:pt x="363" y="137"/>
                      </a:lnTo>
                      <a:lnTo>
                        <a:pt x="467" y="229"/>
                      </a:lnTo>
                      <a:lnTo>
                        <a:pt x="428" y="176"/>
                      </a:lnTo>
                      <a:lnTo>
                        <a:pt x="330" y="99"/>
                      </a:lnTo>
                      <a:lnTo>
                        <a:pt x="301" y="63"/>
                      </a:lnTo>
                      <a:lnTo>
                        <a:pt x="231" y="31"/>
                      </a:lnTo>
                      <a:lnTo>
                        <a:pt x="135" y="22"/>
                      </a:lnTo>
                      <a:lnTo>
                        <a:pt x="0" y="0"/>
                      </a:lnTo>
                      <a:lnTo>
                        <a:pt x="14" y="14"/>
                      </a:lnTo>
                      <a:close/>
                    </a:path>
                  </a:pathLst>
                </a:custGeom>
                <a:solidFill>
                  <a:srgbClr val="402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9486" name="Freeform 1119"/>
                <p:cNvSpPr>
                  <a:spLocks/>
                </p:cNvSpPr>
                <p:nvPr/>
              </p:nvSpPr>
              <p:spPr bwMode="auto">
                <a:xfrm>
                  <a:off x="2088" y="2282"/>
                  <a:ext cx="194" cy="92"/>
                </a:xfrm>
                <a:custGeom>
                  <a:avLst/>
                  <a:gdLst>
                    <a:gd name="T0" fmla="*/ 0 w 386"/>
                    <a:gd name="T1" fmla="*/ 0 h 185"/>
                    <a:gd name="T2" fmla="*/ 135 w 386"/>
                    <a:gd name="T3" fmla="*/ 24 h 185"/>
                    <a:gd name="T4" fmla="*/ 220 w 386"/>
                    <a:gd name="T5" fmla="*/ 45 h 185"/>
                    <a:gd name="T6" fmla="*/ 277 w 386"/>
                    <a:gd name="T7" fmla="*/ 86 h 185"/>
                    <a:gd name="T8" fmla="*/ 318 w 386"/>
                    <a:gd name="T9" fmla="*/ 130 h 185"/>
                    <a:gd name="T10" fmla="*/ 386 w 386"/>
                    <a:gd name="T11" fmla="*/ 185 h 185"/>
                    <a:gd name="T12" fmla="*/ 345 w 386"/>
                    <a:gd name="T13" fmla="*/ 142 h 185"/>
                    <a:gd name="T14" fmla="*/ 274 w 386"/>
                    <a:gd name="T15" fmla="*/ 64 h 185"/>
                    <a:gd name="T16" fmla="*/ 234 w 386"/>
                    <a:gd name="T17" fmla="*/ 21 h 185"/>
                    <a:gd name="T18" fmla="*/ 186 w 386"/>
                    <a:gd name="T19" fmla="*/ 7 h 185"/>
                    <a:gd name="T20" fmla="*/ 132 w 386"/>
                    <a:gd name="T21" fmla="*/ 7 h 185"/>
                    <a:gd name="T22" fmla="*/ 0 w 386"/>
                    <a:gd name="T23" fmla="*/ 0 h 185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386"/>
                    <a:gd name="T37" fmla="*/ 0 h 185"/>
                    <a:gd name="T38" fmla="*/ 386 w 386"/>
                    <a:gd name="T39" fmla="*/ 185 h 185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386" h="185">
                      <a:moveTo>
                        <a:pt x="0" y="0"/>
                      </a:moveTo>
                      <a:lnTo>
                        <a:pt x="135" y="24"/>
                      </a:lnTo>
                      <a:lnTo>
                        <a:pt x="220" y="45"/>
                      </a:lnTo>
                      <a:lnTo>
                        <a:pt x="277" y="86"/>
                      </a:lnTo>
                      <a:lnTo>
                        <a:pt x="318" y="130"/>
                      </a:lnTo>
                      <a:lnTo>
                        <a:pt x="386" y="185"/>
                      </a:lnTo>
                      <a:lnTo>
                        <a:pt x="345" y="142"/>
                      </a:lnTo>
                      <a:lnTo>
                        <a:pt x="274" y="64"/>
                      </a:lnTo>
                      <a:lnTo>
                        <a:pt x="234" y="21"/>
                      </a:lnTo>
                      <a:lnTo>
                        <a:pt x="186" y="7"/>
                      </a:lnTo>
                      <a:lnTo>
                        <a:pt x="132" y="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402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9487" name="Freeform 1120"/>
                <p:cNvSpPr>
                  <a:spLocks/>
                </p:cNvSpPr>
                <p:nvPr/>
              </p:nvSpPr>
              <p:spPr bwMode="auto">
                <a:xfrm>
                  <a:off x="2142" y="2466"/>
                  <a:ext cx="49" cy="44"/>
                </a:xfrm>
                <a:custGeom>
                  <a:avLst/>
                  <a:gdLst>
                    <a:gd name="T0" fmla="*/ 13 w 97"/>
                    <a:gd name="T1" fmla="*/ 0 h 89"/>
                    <a:gd name="T2" fmla="*/ 58 w 97"/>
                    <a:gd name="T3" fmla="*/ 65 h 89"/>
                    <a:gd name="T4" fmla="*/ 97 w 97"/>
                    <a:gd name="T5" fmla="*/ 89 h 89"/>
                    <a:gd name="T6" fmla="*/ 44 w 97"/>
                    <a:gd name="T7" fmla="*/ 81 h 89"/>
                    <a:gd name="T8" fmla="*/ 0 w 97"/>
                    <a:gd name="T9" fmla="*/ 67 h 89"/>
                    <a:gd name="T10" fmla="*/ 13 w 97"/>
                    <a:gd name="T11" fmla="*/ 0 h 89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97"/>
                    <a:gd name="T19" fmla="*/ 0 h 89"/>
                    <a:gd name="T20" fmla="*/ 97 w 97"/>
                    <a:gd name="T21" fmla="*/ 89 h 89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97" h="89">
                      <a:moveTo>
                        <a:pt x="13" y="0"/>
                      </a:moveTo>
                      <a:lnTo>
                        <a:pt x="58" y="65"/>
                      </a:lnTo>
                      <a:lnTo>
                        <a:pt x="97" y="89"/>
                      </a:lnTo>
                      <a:lnTo>
                        <a:pt x="44" y="81"/>
                      </a:lnTo>
                      <a:lnTo>
                        <a:pt x="0" y="67"/>
                      </a:lnTo>
                      <a:lnTo>
                        <a:pt x="13" y="0"/>
                      </a:lnTo>
                      <a:close/>
                    </a:path>
                  </a:pathLst>
                </a:custGeom>
                <a:solidFill>
                  <a:srgbClr val="402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9488" name="Freeform 1121"/>
                <p:cNvSpPr>
                  <a:spLocks/>
                </p:cNvSpPr>
                <p:nvPr/>
              </p:nvSpPr>
              <p:spPr bwMode="auto">
                <a:xfrm>
                  <a:off x="2054" y="2290"/>
                  <a:ext cx="21" cy="22"/>
                </a:xfrm>
                <a:custGeom>
                  <a:avLst/>
                  <a:gdLst>
                    <a:gd name="T0" fmla="*/ 41 w 41"/>
                    <a:gd name="T1" fmla="*/ 0 h 43"/>
                    <a:gd name="T2" fmla="*/ 40 w 41"/>
                    <a:gd name="T3" fmla="*/ 35 h 43"/>
                    <a:gd name="T4" fmla="*/ 0 w 41"/>
                    <a:gd name="T5" fmla="*/ 43 h 43"/>
                    <a:gd name="T6" fmla="*/ 41 w 41"/>
                    <a:gd name="T7" fmla="*/ 0 h 43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41"/>
                    <a:gd name="T13" fmla="*/ 0 h 43"/>
                    <a:gd name="T14" fmla="*/ 41 w 41"/>
                    <a:gd name="T15" fmla="*/ 43 h 43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41" h="43">
                      <a:moveTo>
                        <a:pt x="41" y="0"/>
                      </a:moveTo>
                      <a:lnTo>
                        <a:pt x="40" y="35"/>
                      </a:lnTo>
                      <a:lnTo>
                        <a:pt x="0" y="43"/>
                      </a:lnTo>
                      <a:lnTo>
                        <a:pt x="41" y="0"/>
                      </a:lnTo>
                      <a:close/>
                    </a:path>
                  </a:pathLst>
                </a:custGeom>
                <a:solidFill>
                  <a:srgbClr val="402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9489" name="Freeform 1122"/>
                <p:cNvSpPr>
                  <a:spLocks/>
                </p:cNvSpPr>
                <p:nvPr/>
              </p:nvSpPr>
              <p:spPr bwMode="auto">
                <a:xfrm>
                  <a:off x="2061" y="2350"/>
                  <a:ext cx="14" cy="13"/>
                </a:xfrm>
                <a:custGeom>
                  <a:avLst/>
                  <a:gdLst>
                    <a:gd name="T0" fmla="*/ 27 w 27"/>
                    <a:gd name="T1" fmla="*/ 0 h 26"/>
                    <a:gd name="T2" fmla="*/ 21 w 27"/>
                    <a:gd name="T3" fmla="*/ 22 h 26"/>
                    <a:gd name="T4" fmla="*/ 0 w 27"/>
                    <a:gd name="T5" fmla="*/ 26 h 26"/>
                    <a:gd name="T6" fmla="*/ 27 w 27"/>
                    <a:gd name="T7" fmla="*/ 0 h 26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7"/>
                    <a:gd name="T13" fmla="*/ 0 h 26"/>
                    <a:gd name="T14" fmla="*/ 27 w 27"/>
                    <a:gd name="T15" fmla="*/ 26 h 2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7" h="26">
                      <a:moveTo>
                        <a:pt x="27" y="0"/>
                      </a:moveTo>
                      <a:lnTo>
                        <a:pt x="21" y="22"/>
                      </a:lnTo>
                      <a:lnTo>
                        <a:pt x="0" y="26"/>
                      </a:lnTo>
                      <a:lnTo>
                        <a:pt x="27" y="0"/>
                      </a:lnTo>
                      <a:close/>
                    </a:path>
                  </a:pathLst>
                </a:custGeom>
                <a:solidFill>
                  <a:srgbClr val="402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9490" name="Freeform 1123"/>
                <p:cNvSpPr>
                  <a:spLocks/>
                </p:cNvSpPr>
                <p:nvPr/>
              </p:nvSpPr>
              <p:spPr bwMode="auto">
                <a:xfrm>
                  <a:off x="2108" y="2254"/>
                  <a:ext cx="19" cy="22"/>
                </a:xfrm>
                <a:custGeom>
                  <a:avLst/>
                  <a:gdLst>
                    <a:gd name="T0" fmla="*/ 34 w 38"/>
                    <a:gd name="T1" fmla="*/ 0 h 42"/>
                    <a:gd name="T2" fmla="*/ 38 w 38"/>
                    <a:gd name="T3" fmla="*/ 15 h 42"/>
                    <a:gd name="T4" fmla="*/ 21 w 38"/>
                    <a:gd name="T5" fmla="*/ 42 h 42"/>
                    <a:gd name="T6" fmla="*/ 0 w 38"/>
                    <a:gd name="T7" fmla="*/ 41 h 42"/>
                    <a:gd name="T8" fmla="*/ 34 w 38"/>
                    <a:gd name="T9" fmla="*/ 0 h 42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38"/>
                    <a:gd name="T16" fmla="*/ 0 h 42"/>
                    <a:gd name="T17" fmla="*/ 38 w 38"/>
                    <a:gd name="T18" fmla="*/ 42 h 42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38" h="42">
                      <a:moveTo>
                        <a:pt x="34" y="0"/>
                      </a:moveTo>
                      <a:lnTo>
                        <a:pt x="38" y="15"/>
                      </a:lnTo>
                      <a:lnTo>
                        <a:pt x="21" y="42"/>
                      </a:lnTo>
                      <a:lnTo>
                        <a:pt x="0" y="41"/>
                      </a:lnTo>
                      <a:lnTo>
                        <a:pt x="34" y="0"/>
                      </a:lnTo>
                      <a:close/>
                    </a:path>
                  </a:pathLst>
                </a:custGeom>
                <a:solidFill>
                  <a:srgbClr val="402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9491" name="Freeform 1124"/>
                <p:cNvSpPr>
                  <a:spLocks/>
                </p:cNvSpPr>
                <p:nvPr/>
              </p:nvSpPr>
              <p:spPr bwMode="auto">
                <a:xfrm>
                  <a:off x="2085" y="2388"/>
                  <a:ext cx="16" cy="23"/>
                </a:xfrm>
                <a:custGeom>
                  <a:avLst/>
                  <a:gdLst>
                    <a:gd name="T0" fmla="*/ 32 w 32"/>
                    <a:gd name="T1" fmla="*/ 23 h 47"/>
                    <a:gd name="T2" fmla="*/ 7 w 32"/>
                    <a:gd name="T3" fmla="*/ 47 h 47"/>
                    <a:gd name="T4" fmla="*/ 0 w 32"/>
                    <a:gd name="T5" fmla="*/ 0 h 47"/>
                    <a:gd name="T6" fmla="*/ 32 w 32"/>
                    <a:gd name="T7" fmla="*/ 23 h 47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32"/>
                    <a:gd name="T13" fmla="*/ 0 h 47"/>
                    <a:gd name="T14" fmla="*/ 32 w 32"/>
                    <a:gd name="T15" fmla="*/ 47 h 47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32" h="47">
                      <a:moveTo>
                        <a:pt x="32" y="23"/>
                      </a:moveTo>
                      <a:lnTo>
                        <a:pt x="7" y="47"/>
                      </a:lnTo>
                      <a:lnTo>
                        <a:pt x="0" y="0"/>
                      </a:lnTo>
                      <a:lnTo>
                        <a:pt x="32" y="23"/>
                      </a:lnTo>
                      <a:close/>
                    </a:path>
                  </a:pathLst>
                </a:custGeom>
                <a:solidFill>
                  <a:srgbClr val="402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9458" name="Group 1147"/>
              <p:cNvGrpSpPr>
                <a:grpSpLocks/>
              </p:cNvGrpSpPr>
              <p:nvPr/>
            </p:nvGrpSpPr>
            <p:grpSpPr bwMode="auto">
              <a:xfrm>
                <a:off x="1487" y="2271"/>
                <a:ext cx="1378" cy="932"/>
                <a:chOff x="1487" y="2271"/>
                <a:chExt cx="1378" cy="932"/>
              </a:xfrm>
            </p:grpSpPr>
            <p:grpSp>
              <p:nvGrpSpPr>
                <p:cNvPr id="9462" name="Group 1145"/>
                <p:cNvGrpSpPr>
                  <a:grpSpLocks/>
                </p:cNvGrpSpPr>
                <p:nvPr/>
              </p:nvGrpSpPr>
              <p:grpSpPr bwMode="auto">
                <a:xfrm>
                  <a:off x="1487" y="2809"/>
                  <a:ext cx="1378" cy="394"/>
                  <a:chOff x="1487" y="2809"/>
                  <a:chExt cx="1378" cy="394"/>
                </a:xfrm>
              </p:grpSpPr>
              <p:grpSp>
                <p:nvGrpSpPr>
                  <p:cNvPr id="9464" name="Group 1137"/>
                  <p:cNvGrpSpPr>
                    <a:grpSpLocks/>
                  </p:cNvGrpSpPr>
                  <p:nvPr/>
                </p:nvGrpSpPr>
                <p:grpSpPr bwMode="auto">
                  <a:xfrm>
                    <a:off x="1487" y="2843"/>
                    <a:ext cx="1199" cy="360"/>
                    <a:chOff x="1487" y="2843"/>
                    <a:chExt cx="1199" cy="360"/>
                  </a:xfrm>
                </p:grpSpPr>
                <p:sp>
                  <p:nvSpPr>
                    <p:cNvPr id="9472" name="Freeform 1127"/>
                    <p:cNvSpPr>
                      <a:spLocks/>
                    </p:cNvSpPr>
                    <p:nvPr/>
                  </p:nvSpPr>
                  <p:spPr bwMode="auto">
                    <a:xfrm>
                      <a:off x="1488" y="2912"/>
                      <a:ext cx="700" cy="57"/>
                    </a:xfrm>
                    <a:custGeom>
                      <a:avLst/>
                      <a:gdLst>
                        <a:gd name="T0" fmla="*/ 0 w 1401"/>
                        <a:gd name="T1" fmla="*/ 113 h 113"/>
                        <a:gd name="T2" fmla="*/ 467 w 1401"/>
                        <a:gd name="T3" fmla="*/ 103 h 113"/>
                        <a:gd name="T4" fmla="*/ 1401 w 1401"/>
                        <a:gd name="T5" fmla="*/ 21 h 113"/>
                        <a:gd name="T6" fmla="*/ 1031 w 1401"/>
                        <a:gd name="T7" fmla="*/ 0 h 113"/>
                        <a:gd name="T8" fmla="*/ 0 w 1401"/>
                        <a:gd name="T9" fmla="*/ 113 h 113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1401"/>
                        <a:gd name="T16" fmla="*/ 0 h 113"/>
                        <a:gd name="T17" fmla="*/ 1401 w 1401"/>
                        <a:gd name="T18" fmla="*/ 113 h 113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1401" h="113">
                          <a:moveTo>
                            <a:pt x="0" y="113"/>
                          </a:moveTo>
                          <a:lnTo>
                            <a:pt x="467" y="103"/>
                          </a:lnTo>
                          <a:lnTo>
                            <a:pt x="1401" y="21"/>
                          </a:lnTo>
                          <a:lnTo>
                            <a:pt x="1031" y="0"/>
                          </a:lnTo>
                          <a:lnTo>
                            <a:pt x="0" y="113"/>
                          </a:lnTo>
                          <a:close/>
                        </a:path>
                      </a:pathLst>
                    </a:custGeom>
                    <a:solidFill>
                      <a:srgbClr val="A0A0A0"/>
                    </a:solidFill>
                    <a:ln w="11113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473" name="Freeform 1128"/>
                    <p:cNvSpPr>
                      <a:spLocks/>
                    </p:cNvSpPr>
                    <p:nvPr/>
                  </p:nvSpPr>
                  <p:spPr bwMode="auto">
                    <a:xfrm>
                      <a:off x="1487" y="2893"/>
                      <a:ext cx="726" cy="310"/>
                    </a:xfrm>
                    <a:custGeom>
                      <a:avLst/>
                      <a:gdLst>
                        <a:gd name="T0" fmla="*/ 0 w 1453"/>
                        <a:gd name="T1" fmla="*/ 151 h 621"/>
                        <a:gd name="T2" fmla="*/ 479 w 1453"/>
                        <a:gd name="T3" fmla="*/ 137 h 621"/>
                        <a:gd name="T4" fmla="*/ 561 w 1453"/>
                        <a:gd name="T5" fmla="*/ 0 h 621"/>
                        <a:gd name="T6" fmla="*/ 1453 w 1453"/>
                        <a:gd name="T7" fmla="*/ 67 h 621"/>
                        <a:gd name="T8" fmla="*/ 1453 w 1453"/>
                        <a:gd name="T9" fmla="*/ 621 h 621"/>
                        <a:gd name="T10" fmla="*/ 0 w 1453"/>
                        <a:gd name="T11" fmla="*/ 274 h 621"/>
                        <a:gd name="T12" fmla="*/ 0 w 1453"/>
                        <a:gd name="T13" fmla="*/ 151 h 621"/>
                        <a:gd name="T14" fmla="*/ 0 60000 65536"/>
                        <a:gd name="T15" fmla="*/ 0 60000 65536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w 1453"/>
                        <a:gd name="T22" fmla="*/ 0 h 621"/>
                        <a:gd name="T23" fmla="*/ 1453 w 1453"/>
                        <a:gd name="T24" fmla="*/ 621 h 621"/>
                      </a:gdLst>
                      <a:ahLst/>
                      <a:cxnLst>
                        <a:cxn ang="T14">
                          <a:pos x="T0" y="T1"/>
                        </a:cxn>
                        <a:cxn ang="T15">
                          <a:pos x="T2" y="T3"/>
                        </a:cxn>
                        <a:cxn ang="T16">
                          <a:pos x="T4" y="T5"/>
                        </a:cxn>
                        <a:cxn ang="T17">
                          <a:pos x="T6" y="T7"/>
                        </a:cxn>
                        <a:cxn ang="T18">
                          <a:pos x="T8" y="T9"/>
                        </a:cxn>
                        <a:cxn ang="T19">
                          <a:pos x="T10" y="T11"/>
                        </a:cxn>
                        <a:cxn ang="T20">
                          <a:pos x="T12" y="T13"/>
                        </a:cxn>
                      </a:cxnLst>
                      <a:rect l="T21" t="T22" r="T23" b="T24"/>
                      <a:pathLst>
                        <a:path w="1453" h="621">
                          <a:moveTo>
                            <a:pt x="0" y="151"/>
                          </a:moveTo>
                          <a:lnTo>
                            <a:pt x="479" y="137"/>
                          </a:lnTo>
                          <a:lnTo>
                            <a:pt x="561" y="0"/>
                          </a:lnTo>
                          <a:lnTo>
                            <a:pt x="1453" y="67"/>
                          </a:lnTo>
                          <a:lnTo>
                            <a:pt x="1453" y="621"/>
                          </a:lnTo>
                          <a:lnTo>
                            <a:pt x="0" y="274"/>
                          </a:lnTo>
                          <a:lnTo>
                            <a:pt x="0" y="151"/>
                          </a:lnTo>
                          <a:close/>
                        </a:path>
                      </a:pathLst>
                    </a:custGeom>
                    <a:solidFill>
                      <a:srgbClr val="808080"/>
                    </a:solidFill>
                    <a:ln w="11113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474" name="Freeform 1129"/>
                    <p:cNvSpPr>
                      <a:spLocks/>
                    </p:cNvSpPr>
                    <p:nvPr/>
                  </p:nvSpPr>
                  <p:spPr bwMode="auto">
                    <a:xfrm>
                      <a:off x="2213" y="2858"/>
                      <a:ext cx="472" cy="345"/>
                    </a:xfrm>
                    <a:custGeom>
                      <a:avLst/>
                      <a:gdLst>
                        <a:gd name="T0" fmla="*/ 0 w 942"/>
                        <a:gd name="T1" fmla="*/ 133 h 689"/>
                        <a:gd name="T2" fmla="*/ 942 w 942"/>
                        <a:gd name="T3" fmla="*/ 0 h 689"/>
                        <a:gd name="T4" fmla="*/ 942 w 942"/>
                        <a:gd name="T5" fmla="*/ 479 h 689"/>
                        <a:gd name="T6" fmla="*/ 0 w 942"/>
                        <a:gd name="T7" fmla="*/ 689 h 689"/>
                        <a:gd name="T8" fmla="*/ 0 w 942"/>
                        <a:gd name="T9" fmla="*/ 133 h 689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942"/>
                        <a:gd name="T16" fmla="*/ 0 h 689"/>
                        <a:gd name="T17" fmla="*/ 942 w 942"/>
                        <a:gd name="T18" fmla="*/ 689 h 689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942" h="689">
                          <a:moveTo>
                            <a:pt x="0" y="133"/>
                          </a:moveTo>
                          <a:lnTo>
                            <a:pt x="942" y="0"/>
                          </a:lnTo>
                          <a:lnTo>
                            <a:pt x="942" y="479"/>
                          </a:lnTo>
                          <a:lnTo>
                            <a:pt x="0" y="689"/>
                          </a:lnTo>
                          <a:lnTo>
                            <a:pt x="0" y="133"/>
                          </a:lnTo>
                          <a:close/>
                        </a:path>
                      </a:pathLst>
                    </a:custGeom>
                    <a:solidFill>
                      <a:srgbClr val="606060"/>
                    </a:solidFill>
                    <a:ln w="11113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475" name="Freeform 1130"/>
                    <p:cNvSpPr>
                      <a:spLocks/>
                    </p:cNvSpPr>
                    <p:nvPr/>
                  </p:nvSpPr>
                  <p:spPr bwMode="auto">
                    <a:xfrm>
                      <a:off x="1765" y="2843"/>
                      <a:ext cx="921" cy="82"/>
                    </a:xfrm>
                    <a:custGeom>
                      <a:avLst/>
                      <a:gdLst>
                        <a:gd name="T0" fmla="*/ 0 w 1841"/>
                        <a:gd name="T1" fmla="*/ 97 h 164"/>
                        <a:gd name="T2" fmla="*/ 893 w 1841"/>
                        <a:gd name="T3" fmla="*/ 164 h 164"/>
                        <a:gd name="T4" fmla="*/ 1841 w 1841"/>
                        <a:gd name="T5" fmla="*/ 31 h 164"/>
                        <a:gd name="T6" fmla="*/ 1021 w 1841"/>
                        <a:gd name="T7" fmla="*/ 0 h 164"/>
                        <a:gd name="T8" fmla="*/ 0 w 1841"/>
                        <a:gd name="T9" fmla="*/ 97 h 164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1841"/>
                        <a:gd name="T16" fmla="*/ 0 h 164"/>
                        <a:gd name="T17" fmla="*/ 1841 w 1841"/>
                        <a:gd name="T18" fmla="*/ 164 h 164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1841" h="164">
                          <a:moveTo>
                            <a:pt x="0" y="97"/>
                          </a:moveTo>
                          <a:lnTo>
                            <a:pt x="893" y="164"/>
                          </a:lnTo>
                          <a:lnTo>
                            <a:pt x="1841" y="31"/>
                          </a:lnTo>
                          <a:lnTo>
                            <a:pt x="1021" y="0"/>
                          </a:lnTo>
                          <a:lnTo>
                            <a:pt x="0" y="97"/>
                          </a:lnTo>
                          <a:close/>
                        </a:path>
                      </a:pathLst>
                    </a:custGeom>
                    <a:solidFill>
                      <a:srgbClr val="A0A0A0"/>
                    </a:solidFill>
                    <a:ln w="11113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grpSp>
                  <p:nvGrpSpPr>
                    <p:cNvPr id="9476" name="Group 1135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2247" y="2936"/>
                      <a:ext cx="113" cy="82"/>
                      <a:chOff x="2247" y="2936"/>
                      <a:chExt cx="113" cy="82"/>
                    </a:xfrm>
                  </p:grpSpPr>
                  <p:sp>
                    <p:nvSpPr>
                      <p:cNvPr id="9478" name="Line 1131"/>
                      <p:cNvSpPr>
                        <a:spLocks noChangeShapeType="1"/>
                      </p:cNvSpPr>
                      <p:nvPr/>
                    </p:nvSpPr>
                    <p:spPr bwMode="auto">
                      <a:xfrm flipV="1">
                        <a:off x="2247" y="2939"/>
                        <a:ext cx="113" cy="17"/>
                      </a:xfrm>
                      <a:prstGeom prst="line">
                        <a:avLst/>
                      </a:prstGeom>
                      <a:noFill/>
                      <a:ln w="11113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9479" name="Line 1132"/>
                      <p:cNvSpPr>
                        <a:spLocks noChangeShapeType="1"/>
                      </p:cNvSpPr>
                      <p:nvPr/>
                    </p:nvSpPr>
                    <p:spPr bwMode="auto">
                      <a:xfrm flipV="1">
                        <a:off x="2247" y="2958"/>
                        <a:ext cx="112" cy="17"/>
                      </a:xfrm>
                      <a:prstGeom prst="line">
                        <a:avLst/>
                      </a:prstGeom>
                      <a:noFill/>
                      <a:ln w="11113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9480" name="Line 1133"/>
                      <p:cNvSpPr>
                        <a:spLocks noChangeShapeType="1"/>
                      </p:cNvSpPr>
                      <p:nvPr/>
                    </p:nvSpPr>
                    <p:spPr bwMode="auto">
                      <a:xfrm flipV="1">
                        <a:off x="2247" y="2977"/>
                        <a:ext cx="113" cy="16"/>
                      </a:xfrm>
                      <a:prstGeom prst="line">
                        <a:avLst/>
                      </a:prstGeom>
                      <a:noFill/>
                      <a:ln w="11113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9481" name="Rectangle 1134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2294" y="2936"/>
                        <a:ext cx="22" cy="82"/>
                      </a:xfrm>
                      <a:prstGeom prst="rect">
                        <a:avLst/>
                      </a:prstGeom>
                      <a:solidFill>
                        <a:srgbClr val="606060"/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/>
                      </a:p>
                    </p:txBody>
                  </p:sp>
                </p:grpSp>
                <p:sp>
                  <p:nvSpPr>
                    <p:cNvPr id="9477" name="Freeform 1136"/>
                    <p:cNvSpPr>
                      <a:spLocks/>
                    </p:cNvSpPr>
                    <p:nvPr/>
                  </p:nvSpPr>
                  <p:spPr bwMode="auto">
                    <a:xfrm>
                      <a:off x="2380" y="2857"/>
                      <a:ext cx="224" cy="17"/>
                    </a:xfrm>
                    <a:custGeom>
                      <a:avLst/>
                      <a:gdLst>
                        <a:gd name="T0" fmla="*/ 228 w 448"/>
                        <a:gd name="T1" fmla="*/ 34 h 34"/>
                        <a:gd name="T2" fmla="*/ 448 w 448"/>
                        <a:gd name="T3" fmla="*/ 9 h 34"/>
                        <a:gd name="T4" fmla="*/ 228 w 448"/>
                        <a:gd name="T5" fmla="*/ 0 h 34"/>
                        <a:gd name="T6" fmla="*/ 0 w 448"/>
                        <a:gd name="T7" fmla="*/ 19 h 34"/>
                        <a:gd name="T8" fmla="*/ 228 w 448"/>
                        <a:gd name="T9" fmla="*/ 34 h 34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448"/>
                        <a:gd name="T16" fmla="*/ 0 h 34"/>
                        <a:gd name="T17" fmla="*/ 448 w 448"/>
                        <a:gd name="T18" fmla="*/ 34 h 34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448" h="34">
                          <a:moveTo>
                            <a:pt x="228" y="34"/>
                          </a:moveTo>
                          <a:lnTo>
                            <a:pt x="448" y="9"/>
                          </a:lnTo>
                          <a:lnTo>
                            <a:pt x="228" y="0"/>
                          </a:lnTo>
                          <a:lnTo>
                            <a:pt x="0" y="19"/>
                          </a:lnTo>
                          <a:lnTo>
                            <a:pt x="228" y="34"/>
                          </a:lnTo>
                          <a:close/>
                        </a:path>
                      </a:pathLst>
                    </a:custGeom>
                    <a:solidFill>
                      <a:srgbClr val="606060"/>
                    </a:solidFill>
                    <a:ln w="11113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9465" name="Group 1144"/>
                  <p:cNvGrpSpPr>
                    <a:grpSpLocks/>
                  </p:cNvGrpSpPr>
                  <p:nvPr/>
                </p:nvGrpSpPr>
                <p:grpSpPr bwMode="auto">
                  <a:xfrm>
                    <a:off x="2535" y="2809"/>
                    <a:ext cx="330" cy="190"/>
                    <a:chOff x="2535" y="2809"/>
                    <a:chExt cx="330" cy="190"/>
                  </a:xfrm>
                </p:grpSpPr>
                <p:sp>
                  <p:nvSpPr>
                    <p:cNvPr id="9466" name="Freeform 1138"/>
                    <p:cNvSpPr>
                      <a:spLocks/>
                    </p:cNvSpPr>
                    <p:nvPr/>
                  </p:nvSpPr>
                  <p:spPr bwMode="auto">
                    <a:xfrm>
                      <a:off x="2537" y="2872"/>
                      <a:ext cx="125" cy="94"/>
                    </a:xfrm>
                    <a:custGeom>
                      <a:avLst/>
                      <a:gdLst>
                        <a:gd name="T0" fmla="*/ 0 w 252"/>
                        <a:gd name="T1" fmla="*/ 41 h 188"/>
                        <a:gd name="T2" fmla="*/ 0 w 252"/>
                        <a:gd name="T3" fmla="*/ 188 h 188"/>
                        <a:gd name="T4" fmla="*/ 248 w 252"/>
                        <a:gd name="T5" fmla="*/ 142 h 188"/>
                        <a:gd name="T6" fmla="*/ 252 w 252"/>
                        <a:gd name="T7" fmla="*/ 0 h 188"/>
                        <a:gd name="T8" fmla="*/ 0 w 252"/>
                        <a:gd name="T9" fmla="*/ 41 h 188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252"/>
                        <a:gd name="T16" fmla="*/ 0 h 188"/>
                        <a:gd name="T17" fmla="*/ 252 w 252"/>
                        <a:gd name="T18" fmla="*/ 188 h 188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252" h="188">
                          <a:moveTo>
                            <a:pt x="0" y="41"/>
                          </a:moveTo>
                          <a:lnTo>
                            <a:pt x="0" y="188"/>
                          </a:lnTo>
                          <a:lnTo>
                            <a:pt x="248" y="142"/>
                          </a:lnTo>
                          <a:lnTo>
                            <a:pt x="252" y="0"/>
                          </a:lnTo>
                          <a:lnTo>
                            <a:pt x="0" y="41"/>
                          </a:lnTo>
                          <a:close/>
                        </a:path>
                      </a:pathLst>
                    </a:custGeom>
                    <a:solidFill>
                      <a:srgbClr val="404040"/>
                    </a:solidFill>
                    <a:ln w="11113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grpSp>
                  <p:nvGrpSpPr>
                    <p:cNvPr id="9467" name="Group 1141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2631" y="2809"/>
                      <a:ext cx="234" cy="190"/>
                      <a:chOff x="2631" y="2809"/>
                      <a:chExt cx="234" cy="190"/>
                    </a:xfrm>
                  </p:grpSpPr>
                  <p:sp>
                    <p:nvSpPr>
                      <p:cNvPr id="9470" name="Freeform 1139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2701" y="2809"/>
                        <a:ext cx="164" cy="190"/>
                      </a:xfrm>
                      <a:custGeom>
                        <a:avLst/>
                        <a:gdLst>
                          <a:gd name="T0" fmla="*/ 0 w 328"/>
                          <a:gd name="T1" fmla="*/ 21 h 380"/>
                          <a:gd name="T2" fmla="*/ 185 w 328"/>
                          <a:gd name="T3" fmla="*/ 0 h 380"/>
                          <a:gd name="T4" fmla="*/ 212 w 328"/>
                          <a:gd name="T5" fmla="*/ 2 h 380"/>
                          <a:gd name="T6" fmla="*/ 236 w 328"/>
                          <a:gd name="T7" fmla="*/ 7 h 380"/>
                          <a:gd name="T8" fmla="*/ 253 w 328"/>
                          <a:gd name="T9" fmla="*/ 18 h 380"/>
                          <a:gd name="T10" fmla="*/ 274 w 328"/>
                          <a:gd name="T11" fmla="*/ 33 h 380"/>
                          <a:gd name="T12" fmla="*/ 287 w 328"/>
                          <a:gd name="T13" fmla="*/ 50 h 380"/>
                          <a:gd name="T14" fmla="*/ 304 w 328"/>
                          <a:gd name="T15" fmla="*/ 74 h 380"/>
                          <a:gd name="T16" fmla="*/ 315 w 328"/>
                          <a:gd name="T17" fmla="*/ 98 h 380"/>
                          <a:gd name="T18" fmla="*/ 323 w 328"/>
                          <a:gd name="T19" fmla="*/ 129 h 380"/>
                          <a:gd name="T20" fmla="*/ 328 w 328"/>
                          <a:gd name="T21" fmla="*/ 166 h 380"/>
                          <a:gd name="T22" fmla="*/ 327 w 328"/>
                          <a:gd name="T23" fmla="*/ 197 h 380"/>
                          <a:gd name="T24" fmla="*/ 321 w 328"/>
                          <a:gd name="T25" fmla="*/ 228 h 380"/>
                          <a:gd name="T26" fmla="*/ 311 w 328"/>
                          <a:gd name="T27" fmla="*/ 257 h 380"/>
                          <a:gd name="T28" fmla="*/ 301 w 328"/>
                          <a:gd name="T29" fmla="*/ 281 h 380"/>
                          <a:gd name="T30" fmla="*/ 284 w 328"/>
                          <a:gd name="T31" fmla="*/ 303 h 380"/>
                          <a:gd name="T32" fmla="*/ 260 w 328"/>
                          <a:gd name="T33" fmla="*/ 320 h 380"/>
                          <a:gd name="T34" fmla="*/ 231 w 328"/>
                          <a:gd name="T35" fmla="*/ 334 h 380"/>
                          <a:gd name="T36" fmla="*/ 19 w 328"/>
                          <a:gd name="T37" fmla="*/ 380 h 380"/>
                          <a:gd name="T38" fmla="*/ 0 w 328"/>
                          <a:gd name="T39" fmla="*/ 21 h 380"/>
                          <a:gd name="T40" fmla="*/ 0 60000 65536"/>
                          <a:gd name="T41" fmla="*/ 0 60000 65536"/>
                          <a:gd name="T42" fmla="*/ 0 60000 65536"/>
                          <a:gd name="T43" fmla="*/ 0 60000 65536"/>
                          <a:gd name="T44" fmla="*/ 0 60000 65536"/>
                          <a:gd name="T45" fmla="*/ 0 60000 65536"/>
                          <a:gd name="T46" fmla="*/ 0 60000 65536"/>
                          <a:gd name="T47" fmla="*/ 0 60000 65536"/>
                          <a:gd name="T48" fmla="*/ 0 60000 65536"/>
                          <a:gd name="T49" fmla="*/ 0 60000 65536"/>
                          <a:gd name="T50" fmla="*/ 0 60000 65536"/>
                          <a:gd name="T51" fmla="*/ 0 60000 65536"/>
                          <a:gd name="T52" fmla="*/ 0 60000 65536"/>
                          <a:gd name="T53" fmla="*/ 0 60000 65536"/>
                          <a:gd name="T54" fmla="*/ 0 60000 65536"/>
                          <a:gd name="T55" fmla="*/ 0 60000 65536"/>
                          <a:gd name="T56" fmla="*/ 0 60000 65536"/>
                          <a:gd name="T57" fmla="*/ 0 60000 65536"/>
                          <a:gd name="T58" fmla="*/ 0 60000 65536"/>
                          <a:gd name="T59" fmla="*/ 0 60000 65536"/>
                          <a:gd name="T60" fmla="*/ 0 w 328"/>
                          <a:gd name="T61" fmla="*/ 0 h 380"/>
                          <a:gd name="T62" fmla="*/ 328 w 328"/>
                          <a:gd name="T63" fmla="*/ 380 h 380"/>
                        </a:gdLst>
                        <a:ahLst/>
                        <a:cxnLst>
                          <a:cxn ang="T40">
                            <a:pos x="T0" y="T1"/>
                          </a:cxn>
                          <a:cxn ang="T41">
                            <a:pos x="T2" y="T3"/>
                          </a:cxn>
                          <a:cxn ang="T42">
                            <a:pos x="T4" y="T5"/>
                          </a:cxn>
                          <a:cxn ang="T43">
                            <a:pos x="T6" y="T7"/>
                          </a:cxn>
                          <a:cxn ang="T44">
                            <a:pos x="T8" y="T9"/>
                          </a:cxn>
                          <a:cxn ang="T45">
                            <a:pos x="T10" y="T11"/>
                          </a:cxn>
                          <a:cxn ang="T46">
                            <a:pos x="T12" y="T13"/>
                          </a:cxn>
                          <a:cxn ang="T47">
                            <a:pos x="T14" y="T15"/>
                          </a:cxn>
                          <a:cxn ang="T48">
                            <a:pos x="T16" y="T17"/>
                          </a:cxn>
                          <a:cxn ang="T49">
                            <a:pos x="T18" y="T19"/>
                          </a:cxn>
                          <a:cxn ang="T50">
                            <a:pos x="T20" y="T21"/>
                          </a:cxn>
                          <a:cxn ang="T51">
                            <a:pos x="T22" y="T23"/>
                          </a:cxn>
                          <a:cxn ang="T52">
                            <a:pos x="T24" y="T25"/>
                          </a:cxn>
                          <a:cxn ang="T53">
                            <a:pos x="T26" y="T27"/>
                          </a:cxn>
                          <a:cxn ang="T54">
                            <a:pos x="T28" y="T29"/>
                          </a:cxn>
                          <a:cxn ang="T55">
                            <a:pos x="T30" y="T31"/>
                          </a:cxn>
                          <a:cxn ang="T56">
                            <a:pos x="T32" y="T33"/>
                          </a:cxn>
                          <a:cxn ang="T57">
                            <a:pos x="T34" y="T35"/>
                          </a:cxn>
                          <a:cxn ang="T58">
                            <a:pos x="T36" y="T37"/>
                          </a:cxn>
                          <a:cxn ang="T59">
                            <a:pos x="T38" y="T39"/>
                          </a:cxn>
                        </a:cxnLst>
                        <a:rect l="T60" t="T61" r="T62" b="T63"/>
                        <a:pathLst>
                          <a:path w="328" h="380">
                            <a:moveTo>
                              <a:pt x="0" y="21"/>
                            </a:moveTo>
                            <a:lnTo>
                              <a:pt x="185" y="0"/>
                            </a:lnTo>
                            <a:lnTo>
                              <a:pt x="212" y="2"/>
                            </a:lnTo>
                            <a:lnTo>
                              <a:pt x="236" y="7"/>
                            </a:lnTo>
                            <a:lnTo>
                              <a:pt x="253" y="18"/>
                            </a:lnTo>
                            <a:lnTo>
                              <a:pt x="274" y="33"/>
                            </a:lnTo>
                            <a:lnTo>
                              <a:pt x="287" y="50"/>
                            </a:lnTo>
                            <a:lnTo>
                              <a:pt x="304" y="74"/>
                            </a:lnTo>
                            <a:lnTo>
                              <a:pt x="315" y="98"/>
                            </a:lnTo>
                            <a:lnTo>
                              <a:pt x="323" y="129"/>
                            </a:lnTo>
                            <a:lnTo>
                              <a:pt x="328" y="166"/>
                            </a:lnTo>
                            <a:lnTo>
                              <a:pt x="327" y="197"/>
                            </a:lnTo>
                            <a:lnTo>
                              <a:pt x="321" y="228"/>
                            </a:lnTo>
                            <a:lnTo>
                              <a:pt x="311" y="257"/>
                            </a:lnTo>
                            <a:lnTo>
                              <a:pt x="301" y="281"/>
                            </a:lnTo>
                            <a:lnTo>
                              <a:pt x="284" y="303"/>
                            </a:lnTo>
                            <a:lnTo>
                              <a:pt x="260" y="320"/>
                            </a:lnTo>
                            <a:lnTo>
                              <a:pt x="231" y="334"/>
                            </a:lnTo>
                            <a:lnTo>
                              <a:pt x="19" y="380"/>
                            </a:lnTo>
                            <a:lnTo>
                              <a:pt x="0" y="21"/>
                            </a:ln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11113">
                        <a:solidFill>
                          <a:srgbClr val="000000"/>
                        </a:solidFill>
                        <a:prstDash val="solid"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9471" name="Oval 1140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2631" y="2819"/>
                        <a:ext cx="142" cy="180"/>
                      </a:xfrm>
                      <a:prstGeom prst="ellipse">
                        <a:avLst/>
                      </a:prstGeom>
                      <a:solidFill>
                        <a:srgbClr val="FFFFFF"/>
                      </a:solidFill>
                      <a:ln w="11113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/>
                      </a:p>
                    </p:txBody>
                  </p:sp>
                </p:grpSp>
                <p:sp>
                  <p:nvSpPr>
                    <p:cNvPr id="9468" name="Oval 1142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665" y="2875"/>
                      <a:ext cx="60" cy="78"/>
                    </a:xfrm>
                    <a:prstGeom prst="ellipse">
                      <a:avLst/>
                    </a:prstGeom>
                    <a:solidFill>
                      <a:srgbClr val="808080"/>
                    </a:solidFill>
                    <a:ln w="11113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469" name="Freeform 1143"/>
                    <p:cNvSpPr>
                      <a:spLocks/>
                    </p:cNvSpPr>
                    <p:nvPr/>
                  </p:nvSpPr>
                  <p:spPr bwMode="auto">
                    <a:xfrm>
                      <a:off x="2535" y="2882"/>
                      <a:ext cx="176" cy="84"/>
                    </a:xfrm>
                    <a:custGeom>
                      <a:avLst/>
                      <a:gdLst>
                        <a:gd name="T0" fmla="*/ 0 w 352"/>
                        <a:gd name="T1" fmla="*/ 24 h 167"/>
                        <a:gd name="T2" fmla="*/ 311 w 352"/>
                        <a:gd name="T3" fmla="*/ 0 h 167"/>
                        <a:gd name="T4" fmla="*/ 334 w 352"/>
                        <a:gd name="T5" fmla="*/ 13 h 167"/>
                        <a:gd name="T6" fmla="*/ 347 w 352"/>
                        <a:gd name="T7" fmla="*/ 30 h 167"/>
                        <a:gd name="T8" fmla="*/ 352 w 352"/>
                        <a:gd name="T9" fmla="*/ 54 h 167"/>
                        <a:gd name="T10" fmla="*/ 347 w 352"/>
                        <a:gd name="T11" fmla="*/ 80 h 167"/>
                        <a:gd name="T12" fmla="*/ 339 w 352"/>
                        <a:gd name="T13" fmla="*/ 106 h 167"/>
                        <a:gd name="T14" fmla="*/ 316 w 352"/>
                        <a:gd name="T15" fmla="*/ 121 h 167"/>
                        <a:gd name="T16" fmla="*/ 0 w 352"/>
                        <a:gd name="T17" fmla="*/ 167 h 167"/>
                        <a:gd name="T18" fmla="*/ 0 w 352"/>
                        <a:gd name="T19" fmla="*/ 24 h 167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w 352"/>
                        <a:gd name="T31" fmla="*/ 0 h 167"/>
                        <a:gd name="T32" fmla="*/ 352 w 352"/>
                        <a:gd name="T33" fmla="*/ 167 h 167"/>
                      </a:gdLst>
                      <a:ahLst/>
                      <a:cxnLst>
                        <a:cxn ang="T20">
                          <a:pos x="T0" y="T1"/>
                        </a:cxn>
                        <a:cxn ang="T21">
                          <a:pos x="T2" y="T3"/>
                        </a:cxn>
                        <a:cxn ang="T22">
                          <a:pos x="T4" y="T5"/>
                        </a:cxn>
                        <a:cxn ang="T23">
                          <a:pos x="T6" y="T7"/>
                        </a:cxn>
                        <a:cxn ang="T24">
                          <a:pos x="T8" y="T9"/>
                        </a:cxn>
                        <a:cxn ang="T25">
                          <a:pos x="T10" y="T11"/>
                        </a:cxn>
                        <a:cxn ang="T26">
                          <a:pos x="T12" y="T13"/>
                        </a:cxn>
                        <a:cxn ang="T27">
                          <a:pos x="T14" y="T15"/>
                        </a:cxn>
                        <a:cxn ang="T28">
                          <a:pos x="T16" y="T17"/>
                        </a:cxn>
                        <a:cxn ang="T29">
                          <a:pos x="T18" y="T19"/>
                        </a:cxn>
                      </a:cxnLst>
                      <a:rect l="T30" t="T31" r="T32" b="T33"/>
                      <a:pathLst>
                        <a:path w="352" h="167">
                          <a:moveTo>
                            <a:pt x="0" y="24"/>
                          </a:moveTo>
                          <a:lnTo>
                            <a:pt x="311" y="0"/>
                          </a:lnTo>
                          <a:lnTo>
                            <a:pt x="334" y="13"/>
                          </a:lnTo>
                          <a:lnTo>
                            <a:pt x="347" y="30"/>
                          </a:lnTo>
                          <a:lnTo>
                            <a:pt x="352" y="54"/>
                          </a:lnTo>
                          <a:lnTo>
                            <a:pt x="347" y="80"/>
                          </a:lnTo>
                          <a:lnTo>
                            <a:pt x="339" y="106"/>
                          </a:lnTo>
                          <a:lnTo>
                            <a:pt x="316" y="121"/>
                          </a:lnTo>
                          <a:lnTo>
                            <a:pt x="0" y="167"/>
                          </a:lnTo>
                          <a:lnTo>
                            <a:pt x="0" y="24"/>
                          </a:lnTo>
                          <a:close/>
                        </a:path>
                      </a:pathLst>
                    </a:custGeom>
                    <a:solidFill>
                      <a:srgbClr val="808080"/>
                    </a:solidFill>
                    <a:ln w="11113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</p:grpSp>
            </p:grpSp>
            <p:sp>
              <p:nvSpPr>
                <p:cNvPr id="9463" name="Freeform 1146"/>
                <p:cNvSpPr>
                  <a:spLocks/>
                </p:cNvSpPr>
                <p:nvPr/>
              </p:nvSpPr>
              <p:spPr bwMode="auto">
                <a:xfrm>
                  <a:off x="2246" y="2271"/>
                  <a:ext cx="257" cy="598"/>
                </a:xfrm>
                <a:custGeom>
                  <a:avLst/>
                  <a:gdLst>
                    <a:gd name="T0" fmla="*/ 299 w 515"/>
                    <a:gd name="T1" fmla="*/ 1188 h 1196"/>
                    <a:gd name="T2" fmla="*/ 414 w 515"/>
                    <a:gd name="T3" fmla="*/ 1196 h 1196"/>
                    <a:gd name="T4" fmla="*/ 515 w 515"/>
                    <a:gd name="T5" fmla="*/ 1183 h 1196"/>
                    <a:gd name="T6" fmla="*/ 489 w 515"/>
                    <a:gd name="T7" fmla="*/ 1135 h 1196"/>
                    <a:gd name="T8" fmla="*/ 462 w 515"/>
                    <a:gd name="T9" fmla="*/ 1073 h 1196"/>
                    <a:gd name="T10" fmla="*/ 431 w 515"/>
                    <a:gd name="T11" fmla="*/ 898 h 1196"/>
                    <a:gd name="T12" fmla="*/ 410 w 515"/>
                    <a:gd name="T13" fmla="*/ 693 h 1196"/>
                    <a:gd name="T14" fmla="*/ 369 w 515"/>
                    <a:gd name="T15" fmla="*/ 498 h 1196"/>
                    <a:gd name="T16" fmla="*/ 323 w 515"/>
                    <a:gd name="T17" fmla="*/ 380 h 1196"/>
                    <a:gd name="T18" fmla="*/ 246 w 515"/>
                    <a:gd name="T19" fmla="*/ 221 h 1196"/>
                    <a:gd name="T20" fmla="*/ 143 w 515"/>
                    <a:gd name="T21" fmla="*/ 98 h 1196"/>
                    <a:gd name="T22" fmla="*/ 0 w 515"/>
                    <a:gd name="T23" fmla="*/ 0 h 1196"/>
                    <a:gd name="T24" fmla="*/ 118 w 515"/>
                    <a:gd name="T25" fmla="*/ 216 h 1196"/>
                    <a:gd name="T26" fmla="*/ 159 w 515"/>
                    <a:gd name="T27" fmla="*/ 370 h 1196"/>
                    <a:gd name="T28" fmla="*/ 195 w 515"/>
                    <a:gd name="T29" fmla="*/ 529 h 1196"/>
                    <a:gd name="T30" fmla="*/ 231 w 515"/>
                    <a:gd name="T31" fmla="*/ 724 h 1196"/>
                    <a:gd name="T32" fmla="*/ 246 w 515"/>
                    <a:gd name="T33" fmla="*/ 950 h 1196"/>
                    <a:gd name="T34" fmla="*/ 266 w 515"/>
                    <a:gd name="T35" fmla="*/ 1078 h 1196"/>
                    <a:gd name="T36" fmla="*/ 299 w 515"/>
                    <a:gd name="T37" fmla="*/ 1188 h 119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w 515"/>
                    <a:gd name="T58" fmla="*/ 0 h 1196"/>
                    <a:gd name="T59" fmla="*/ 515 w 515"/>
                    <a:gd name="T60" fmla="*/ 1196 h 119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T57" t="T58" r="T59" b="T60"/>
                  <a:pathLst>
                    <a:path w="515" h="1196">
                      <a:moveTo>
                        <a:pt x="299" y="1188"/>
                      </a:moveTo>
                      <a:lnTo>
                        <a:pt x="414" y="1196"/>
                      </a:lnTo>
                      <a:lnTo>
                        <a:pt x="515" y="1183"/>
                      </a:lnTo>
                      <a:lnTo>
                        <a:pt x="489" y="1135"/>
                      </a:lnTo>
                      <a:lnTo>
                        <a:pt x="462" y="1073"/>
                      </a:lnTo>
                      <a:lnTo>
                        <a:pt x="431" y="898"/>
                      </a:lnTo>
                      <a:lnTo>
                        <a:pt x="410" y="693"/>
                      </a:lnTo>
                      <a:lnTo>
                        <a:pt x="369" y="498"/>
                      </a:lnTo>
                      <a:lnTo>
                        <a:pt x="323" y="380"/>
                      </a:lnTo>
                      <a:lnTo>
                        <a:pt x="246" y="221"/>
                      </a:lnTo>
                      <a:lnTo>
                        <a:pt x="143" y="98"/>
                      </a:lnTo>
                      <a:lnTo>
                        <a:pt x="0" y="0"/>
                      </a:lnTo>
                      <a:lnTo>
                        <a:pt x="118" y="216"/>
                      </a:lnTo>
                      <a:lnTo>
                        <a:pt x="159" y="370"/>
                      </a:lnTo>
                      <a:lnTo>
                        <a:pt x="195" y="529"/>
                      </a:lnTo>
                      <a:lnTo>
                        <a:pt x="231" y="724"/>
                      </a:lnTo>
                      <a:lnTo>
                        <a:pt x="246" y="950"/>
                      </a:lnTo>
                      <a:lnTo>
                        <a:pt x="266" y="1078"/>
                      </a:lnTo>
                      <a:lnTo>
                        <a:pt x="299" y="1188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11113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sp>
            <p:nvSpPr>
              <p:cNvPr id="9459" name="Line 1149"/>
              <p:cNvSpPr>
                <a:spLocks noChangeShapeType="1"/>
              </p:cNvSpPr>
              <p:nvPr/>
            </p:nvSpPr>
            <p:spPr bwMode="auto">
              <a:xfrm flipV="1">
                <a:off x="1503" y="2060"/>
                <a:ext cx="24" cy="9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tIns="91440" bIns="91440" anchor="ctr"/>
              <a:lstStyle/>
              <a:p>
                <a:endParaRPr lang="en-US"/>
              </a:p>
            </p:txBody>
          </p:sp>
          <p:sp>
            <p:nvSpPr>
              <p:cNvPr id="9460" name="Line 1151"/>
              <p:cNvSpPr>
                <a:spLocks noChangeShapeType="1"/>
              </p:cNvSpPr>
              <p:nvPr/>
            </p:nvSpPr>
            <p:spPr bwMode="auto">
              <a:xfrm flipV="1">
                <a:off x="1526" y="2145"/>
                <a:ext cx="51" cy="11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tIns="91440" bIns="91440" anchor="ctr"/>
              <a:lstStyle/>
              <a:p>
                <a:endParaRPr lang="en-US"/>
              </a:p>
            </p:txBody>
          </p:sp>
          <p:sp>
            <p:nvSpPr>
              <p:cNvPr id="9461" name="Line 1152"/>
              <p:cNvSpPr>
                <a:spLocks noChangeShapeType="1"/>
              </p:cNvSpPr>
              <p:nvPr/>
            </p:nvSpPr>
            <p:spPr bwMode="auto">
              <a:xfrm>
                <a:off x="1549" y="2061"/>
                <a:ext cx="35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tIns="91440" bIns="91440" anchor="ctr"/>
              <a:lstStyle/>
              <a:p>
                <a:endParaRPr lang="en-US"/>
              </a:p>
            </p:txBody>
          </p:sp>
        </p:grpSp>
        <p:grpSp>
          <p:nvGrpSpPr>
            <p:cNvPr id="9221" name="Group 1676"/>
            <p:cNvGrpSpPr>
              <a:grpSpLocks/>
            </p:cNvGrpSpPr>
            <p:nvPr/>
          </p:nvGrpSpPr>
          <p:grpSpPr bwMode="auto">
            <a:xfrm>
              <a:off x="5194300" y="2043113"/>
              <a:ext cx="2395538" cy="3567112"/>
              <a:chOff x="3272" y="1287"/>
              <a:chExt cx="1509" cy="2247"/>
            </a:xfrm>
          </p:grpSpPr>
          <p:grpSp>
            <p:nvGrpSpPr>
              <p:cNvPr id="9222" name="Group 1675"/>
              <p:cNvGrpSpPr>
                <a:grpSpLocks/>
              </p:cNvGrpSpPr>
              <p:nvPr/>
            </p:nvGrpSpPr>
            <p:grpSpPr bwMode="auto">
              <a:xfrm>
                <a:off x="3272" y="1287"/>
                <a:ext cx="1509" cy="2247"/>
                <a:chOff x="3272" y="1287"/>
                <a:chExt cx="1509" cy="2247"/>
              </a:xfrm>
            </p:grpSpPr>
            <p:sp>
              <p:nvSpPr>
                <p:cNvPr id="9289" name="Freeform 1454"/>
                <p:cNvSpPr>
                  <a:spLocks/>
                </p:cNvSpPr>
                <p:nvPr/>
              </p:nvSpPr>
              <p:spPr bwMode="auto">
                <a:xfrm>
                  <a:off x="3331" y="2149"/>
                  <a:ext cx="1386" cy="1353"/>
                </a:xfrm>
                <a:custGeom>
                  <a:avLst/>
                  <a:gdLst>
                    <a:gd name="T0" fmla="*/ 608 w 608"/>
                    <a:gd name="T1" fmla="*/ 566 h 594"/>
                    <a:gd name="T2" fmla="*/ 608 w 608"/>
                    <a:gd name="T3" fmla="*/ 0 h 594"/>
                    <a:gd name="T4" fmla="*/ 0 w 608"/>
                    <a:gd name="T5" fmla="*/ 0 h 594"/>
                    <a:gd name="T6" fmla="*/ 0 w 608"/>
                    <a:gd name="T7" fmla="*/ 566 h 594"/>
                    <a:gd name="T8" fmla="*/ 0 w 608"/>
                    <a:gd name="T9" fmla="*/ 566 h 594"/>
                    <a:gd name="T10" fmla="*/ 2 w 608"/>
                    <a:gd name="T11" fmla="*/ 576 h 594"/>
                    <a:gd name="T12" fmla="*/ 4 w 608"/>
                    <a:gd name="T13" fmla="*/ 584 h 594"/>
                    <a:gd name="T14" fmla="*/ 8 w 608"/>
                    <a:gd name="T15" fmla="*/ 590 h 594"/>
                    <a:gd name="T16" fmla="*/ 14 w 608"/>
                    <a:gd name="T17" fmla="*/ 594 h 594"/>
                    <a:gd name="T18" fmla="*/ 14 w 608"/>
                    <a:gd name="T19" fmla="*/ 594 h 594"/>
                    <a:gd name="T20" fmla="*/ 16 w 608"/>
                    <a:gd name="T21" fmla="*/ 594 h 594"/>
                    <a:gd name="T22" fmla="*/ 592 w 608"/>
                    <a:gd name="T23" fmla="*/ 594 h 594"/>
                    <a:gd name="T24" fmla="*/ 592 w 608"/>
                    <a:gd name="T25" fmla="*/ 594 h 594"/>
                    <a:gd name="T26" fmla="*/ 594 w 608"/>
                    <a:gd name="T27" fmla="*/ 594 h 594"/>
                    <a:gd name="T28" fmla="*/ 594 w 608"/>
                    <a:gd name="T29" fmla="*/ 594 h 594"/>
                    <a:gd name="T30" fmla="*/ 602 w 608"/>
                    <a:gd name="T31" fmla="*/ 586 h 594"/>
                    <a:gd name="T32" fmla="*/ 606 w 608"/>
                    <a:gd name="T33" fmla="*/ 576 h 594"/>
                    <a:gd name="T34" fmla="*/ 608 w 608"/>
                    <a:gd name="T35" fmla="*/ 566 h 594"/>
                    <a:gd name="T36" fmla="*/ 608 w 608"/>
                    <a:gd name="T37" fmla="*/ 566 h 594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w 608"/>
                    <a:gd name="T58" fmla="*/ 0 h 594"/>
                    <a:gd name="T59" fmla="*/ 608 w 608"/>
                    <a:gd name="T60" fmla="*/ 594 h 594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T57" t="T58" r="T59" b="T60"/>
                  <a:pathLst>
                    <a:path w="608" h="594">
                      <a:moveTo>
                        <a:pt x="608" y="566"/>
                      </a:moveTo>
                      <a:lnTo>
                        <a:pt x="608" y="0"/>
                      </a:lnTo>
                      <a:lnTo>
                        <a:pt x="0" y="0"/>
                      </a:lnTo>
                      <a:lnTo>
                        <a:pt x="0" y="566"/>
                      </a:lnTo>
                      <a:lnTo>
                        <a:pt x="2" y="576"/>
                      </a:lnTo>
                      <a:lnTo>
                        <a:pt x="4" y="584"/>
                      </a:lnTo>
                      <a:lnTo>
                        <a:pt x="8" y="590"/>
                      </a:lnTo>
                      <a:lnTo>
                        <a:pt x="14" y="594"/>
                      </a:lnTo>
                      <a:lnTo>
                        <a:pt x="16" y="594"/>
                      </a:lnTo>
                      <a:lnTo>
                        <a:pt x="592" y="594"/>
                      </a:lnTo>
                      <a:lnTo>
                        <a:pt x="594" y="594"/>
                      </a:lnTo>
                      <a:lnTo>
                        <a:pt x="602" y="586"/>
                      </a:lnTo>
                      <a:lnTo>
                        <a:pt x="606" y="576"/>
                      </a:lnTo>
                      <a:lnTo>
                        <a:pt x="608" y="566"/>
                      </a:lnTo>
                      <a:close/>
                    </a:path>
                  </a:pathLst>
                </a:custGeom>
                <a:solidFill>
                  <a:schemeClr val="hlink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9290" name="Freeform 1459"/>
                <p:cNvSpPr>
                  <a:spLocks/>
                </p:cNvSpPr>
                <p:nvPr/>
              </p:nvSpPr>
              <p:spPr bwMode="auto">
                <a:xfrm>
                  <a:off x="3331" y="1319"/>
                  <a:ext cx="1395" cy="625"/>
                </a:xfrm>
                <a:custGeom>
                  <a:avLst/>
                  <a:gdLst>
                    <a:gd name="T0" fmla="*/ 0 w 612"/>
                    <a:gd name="T1" fmla="*/ 30 h 274"/>
                    <a:gd name="T2" fmla="*/ 0 w 612"/>
                    <a:gd name="T3" fmla="*/ 274 h 274"/>
                    <a:gd name="T4" fmla="*/ 612 w 612"/>
                    <a:gd name="T5" fmla="*/ 274 h 274"/>
                    <a:gd name="T6" fmla="*/ 612 w 612"/>
                    <a:gd name="T7" fmla="*/ 30 h 274"/>
                    <a:gd name="T8" fmla="*/ 612 w 612"/>
                    <a:gd name="T9" fmla="*/ 30 h 274"/>
                    <a:gd name="T10" fmla="*/ 608 w 612"/>
                    <a:gd name="T11" fmla="*/ 20 h 274"/>
                    <a:gd name="T12" fmla="*/ 604 w 612"/>
                    <a:gd name="T13" fmla="*/ 12 h 274"/>
                    <a:gd name="T14" fmla="*/ 600 w 612"/>
                    <a:gd name="T15" fmla="*/ 6 h 274"/>
                    <a:gd name="T16" fmla="*/ 594 w 612"/>
                    <a:gd name="T17" fmla="*/ 2 h 274"/>
                    <a:gd name="T18" fmla="*/ 594 w 612"/>
                    <a:gd name="T19" fmla="*/ 2 h 274"/>
                    <a:gd name="T20" fmla="*/ 592 w 612"/>
                    <a:gd name="T21" fmla="*/ 0 h 274"/>
                    <a:gd name="T22" fmla="*/ 16 w 612"/>
                    <a:gd name="T23" fmla="*/ 0 h 274"/>
                    <a:gd name="T24" fmla="*/ 16 w 612"/>
                    <a:gd name="T25" fmla="*/ 0 h 274"/>
                    <a:gd name="T26" fmla="*/ 14 w 612"/>
                    <a:gd name="T27" fmla="*/ 2 h 274"/>
                    <a:gd name="T28" fmla="*/ 14 w 612"/>
                    <a:gd name="T29" fmla="*/ 2 h 274"/>
                    <a:gd name="T30" fmla="*/ 8 w 612"/>
                    <a:gd name="T31" fmla="*/ 6 h 274"/>
                    <a:gd name="T32" fmla="*/ 6 w 612"/>
                    <a:gd name="T33" fmla="*/ 10 h 274"/>
                    <a:gd name="T34" fmla="*/ 2 w 612"/>
                    <a:gd name="T35" fmla="*/ 20 h 274"/>
                    <a:gd name="T36" fmla="*/ 0 w 612"/>
                    <a:gd name="T37" fmla="*/ 30 h 274"/>
                    <a:gd name="T38" fmla="*/ 0 w 612"/>
                    <a:gd name="T39" fmla="*/ 30 h 274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w 612"/>
                    <a:gd name="T61" fmla="*/ 0 h 274"/>
                    <a:gd name="T62" fmla="*/ 612 w 612"/>
                    <a:gd name="T63" fmla="*/ 274 h 274"/>
                  </a:gdLst>
                  <a:ahLst/>
                  <a:cxnLst>
                    <a:cxn ang="T40">
                      <a:pos x="T0" y="T1"/>
                    </a:cxn>
                    <a:cxn ang="T41">
                      <a:pos x="T2" y="T3"/>
                    </a:cxn>
                    <a:cxn ang="T42">
                      <a:pos x="T4" y="T5"/>
                    </a:cxn>
                    <a:cxn ang="T43">
                      <a:pos x="T6" y="T7"/>
                    </a:cxn>
                    <a:cxn ang="T44">
                      <a:pos x="T8" y="T9"/>
                    </a:cxn>
                    <a:cxn ang="T45">
                      <a:pos x="T10" y="T11"/>
                    </a:cxn>
                    <a:cxn ang="T46">
                      <a:pos x="T12" y="T13"/>
                    </a:cxn>
                    <a:cxn ang="T47">
                      <a:pos x="T14" y="T15"/>
                    </a:cxn>
                    <a:cxn ang="T48">
                      <a:pos x="T16" y="T17"/>
                    </a:cxn>
                    <a:cxn ang="T49">
                      <a:pos x="T18" y="T19"/>
                    </a:cxn>
                    <a:cxn ang="T50">
                      <a:pos x="T20" y="T21"/>
                    </a:cxn>
                    <a:cxn ang="T51">
                      <a:pos x="T22" y="T23"/>
                    </a:cxn>
                    <a:cxn ang="T52">
                      <a:pos x="T24" y="T25"/>
                    </a:cxn>
                    <a:cxn ang="T53">
                      <a:pos x="T26" y="T27"/>
                    </a:cxn>
                    <a:cxn ang="T54">
                      <a:pos x="T28" y="T29"/>
                    </a:cxn>
                    <a:cxn ang="T55">
                      <a:pos x="T30" y="T31"/>
                    </a:cxn>
                    <a:cxn ang="T56">
                      <a:pos x="T32" y="T33"/>
                    </a:cxn>
                    <a:cxn ang="T57">
                      <a:pos x="T34" y="T35"/>
                    </a:cxn>
                    <a:cxn ang="T58">
                      <a:pos x="T36" y="T37"/>
                    </a:cxn>
                    <a:cxn ang="T59">
                      <a:pos x="T38" y="T39"/>
                    </a:cxn>
                  </a:cxnLst>
                  <a:rect l="T60" t="T61" r="T62" b="T63"/>
                  <a:pathLst>
                    <a:path w="612" h="274">
                      <a:moveTo>
                        <a:pt x="0" y="30"/>
                      </a:moveTo>
                      <a:lnTo>
                        <a:pt x="0" y="274"/>
                      </a:lnTo>
                      <a:lnTo>
                        <a:pt x="612" y="274"/>
                      </a:lnTo>
                      <a:lnTo>
                        <a:pt x="612" y="30"/>
                      </a:lnTo>
                      <a:lnTo>
                        <a:pt x="608" y="20"/>
                      </a:lnTo>
                      <a:lnTo>
                        <a:pt x="604" y="12"/>
                      </a:lnTo>
                      <a:lnTo>
                        <a:pt x="600" y="6"/>
                      </a:lnTo>
                      <a:lnTo>
                        <a:pt x="594" y="2"/>
                      </a:lnTo>
                      <a:lnTo>
                        <a:pt x="592" y="0"/>
                      </a:lnTo>
                      <a:lnTo>
                        <a:pt x="16" y="0"/>
                      </a:lnTo>
                      <a:lnTo>
                        <a:pt x="14" y="2"/>
                      </a:lnTo>
                      <a:lnTo>
                        <a:pt x="8" y="6"/>
                      </a:lnTo>
                      <a:lnTo>
                        <a:pt x="6" y="10"/>
                      </a:lnTo>
                      <a:lnTo>
                        <a:pt x="2" y="20"/>
                      </a:lnTo>
                      <a:lnTo>
                        <a:pt x="0" y="30"/>
                      </a:lnTo>
                      <a:close/>
                    </a:path>
                  </a:pathLst>
                </a:custGeom>
                <a:solidFill>
                  <a:schemeClr val="hlink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9291" name="Freeform 1463"/>
                <p:cNvSpPr>
                  <a:spLocks/>
                </p:cNvSpPr>
                <p:nvPr/>
              </p:nvSpPr>
              <p:spPr bwMode="auto">
                <a:xfrm>
                  <a:off x="3304" y="1324"/>
                  <a:ext cx="59" cy="629"/>
                </a:xfrm>
                <a:custGeom>
                  <a:avLst/>
                  <a:gdLst>
                    <a:gd name="T0" fmla="*/ 12 w 26"/>
                    <a:gd name="T1" fmla="*/ 28 h 276"/>
                    <a:gd name="T2" fmla="*/ 12 w 26"/>
                    <a:gd name="T3" fmla="*/ 28 h 276"/>
                    <a:gd name="T4" fmla="*/ 14 w 26"/>
                    <a:gd name="T5" fmla="*/ 18 h 276"/>
                    <a:gd name="T6" fmla="*/ 18 w 26"/>
                    <a:gd name="T7" fmla="*/ 8 h 276"/>
                    <a:gd name="T8" fmla="*/ 20 w 26"/>
                    <a:gd name="T9" fmla="*/ 4 h 276"/>
                    <a:gd name="T10" fmla="*/ 26 w 26"/>
                    <a:gd name="T11" fmla="*/ 0 h 276"/>
                    <a:gd name="T12" fmla="*/ 26 w 26"/>
                    <a:gd name="T13" fmla="*/ 0 h 276"/>
                    <a:gd name="T14" fmla="*/ 16 w 26"/>
                    <a:gd name="T15" fmla="*/ 0 h 276"/>
                    <a:gd name="T16" fmla="*/ 10 w 26"/>
                    <a:gd name="T17" fmla="*/ 4 h 276"/>
                    <a:gd name="T18" fmla="*/ 6 w 26"/>
                    <a:gd name="T19" fmla="*/ 8 h 276"/>
                    <a:gd name="T20" fmla="*/ 2 w 26"/>
                    <a:gd name="T21" fmla="*/ 14 h 276"/>
                    <a:gd name="T22" fmla="*/ 0 w 26"/>
                    <a:gd name="T23" fmla="*/ 22 h 276"/>
                    <a:gd name="T24" fmla="*/ 0 w 26"/>
                    <a:gd name="T25" fmla="*/ 28 h 276"/>
                    <a:gd name="T26" fmla="*/ 0 w 26"/>
                    <a:gd name="T27" fmla="*/ 28 h 276"/>
                    <a:gd name="T28" fmla="*/ 0 w 26"/>
                    <a:gd name="T29" fmla="*/ 276 h 276"/>
                    <a:gd name="T30" fmla="*/ 12 w 26"/>
                    <a:gd name="T31" fmla="*/ 272 h 276"/>
                    <a:gd name="T32" fmla="*/ 12 w 26"/>
                    <a:gd name="T33" fmla="*/ 28 h 27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w 26"/>
                    <a:gd name="T52" fmla="*/ 0 h 276"/>
                    <a:gd name="T53" fmla="*/ 26 w 26"/>
                    <a:gd name="T54" fmla="*/ 276 h 276"/>
                  </a:gdLst>
                  <a:ahLst/>
                  <a:cxnLst>
                    <a:cxn ang="T34">
                      <a:pos x="T0" y="T1"/>
                    </a:cxn>
                    <a:cxn ang="T35">
                      <a:pos x="T2" y="T3"/>
                    </a:cxn>
                    <a:cxn ang="T36">
                      <a:pos x="T4" y="T5"/>
                    </a:cxn>
                    <a:cxn ang="T37">
                      <a:pos x="T6" y="T7"/>
                    </a:cxn>
                    <a:cxn ang="T38">
                      <a:pos x="T8" y="T9"/>
                    </a:cxn>
                    <a:cxn ang="T39">
                      <a:pos x="T10" y="T11"/>
                    </a:cxn>
                    <a:cxn ang="T40">
                      <a:pos x="T12" y="T13"/>
                    </a:cxn>
                    <a:cxn ang="T41">
                      <a:pos x="T14" y="T15"/>
                    </a:cxn>
                    <a:cxn ang="T42">
                      <a:pos x="T16" y="T17"/>
                    </a:cxn>
                    <a:cxn ang="T43">
                      <a:pos x="T18" y="T19"/>
                    </a:cxn>
                    <a:cxn ang="T44">
                      <a:pos x="T20" y="T21"/>
                    </a:cxn>
                    <a:cxn ang="T45">
                      <a:pos x="T22" y="T23"/>
                    </a:cxn>
                    <a:cxn ang="T46">
                      <a:pos x="T24" y="T25"/>
                    </a:cxn>
                    <a:cxn ang="T47">
                      <a:pos x="T26" y="T27"/>
                    </a:cxn>
                    <a:cxn ang="T48">
                      <a:pos x="T28" y="T29"/>
                    </a:cxn>
                    <a:cxn ang="T49">
                      <a:pos x="T30" y="T31"/>
                    </a:cxn>
                    <a:cxn ang="T50">
                      <a:pos x="T32" y="T33"/>
                    </a:cxn>
                  </a:cxnLst>
                  <a:rect l="T51" t="T52" r="T53" b="T54"/>
                  <a:pathLst>
                    <a:path w="26" h="276">
                      <a:moveTo>
                        <a:pt x="12" y="28"/>
                      </a:moveTo>
                      <a:lnTo>
                        <a:pt x="12" y="28"/>
                      </a:lnTo>
                      <a:lnTo>
                        <a:pt x="14" y="18"/>
                      </a:lnTo>
                      <a:lnTo>
                        <a:pt x="18" y="8"/>
                      </a:lnTo>
                      <a:lnTo>
                        <a:pt x="20" y="4"/>
                      </a:lnTo>
                      <a:lnTo>
                        <a:pt x="26" y="0"/>
                      </a:lnTo>
                      <a:lnTo>
                        <a:pt x="16" y="0"/>
                      </a:lnTo>
                      <a:lnTo>
                        <a:pt x="10" y="4"/>
                      </a:lnTo>
                      <a:lnTo>
                        <a:pt x="6" y="8"/>
                      </a:lnTo>
                      <a:lnTo>
                        <a:pt x="2" y="14"/>
                      </a:lnTo>
                      <a:lnTo>
                        <a:pt x="0" y="22"/>
                      </a:lnTo>
                      <a:lnTo>
                        <a:pt x="0" y="28"/>
                      </a:lnTo>
                      <a:lnTo>
                        <a:pt x="0" y="276"/>
                      </a:lnTo>
                      <a:lnTo>
                        <a:pt x="12" y="272"/>
                      </a:lnTo>
                      <a:lnTo>
                        <a:pt x="12" y="28"/>
                      </a:lnTo>
                      <a:close/>
                    </a:path>
                  </a:pathLst>
                </a:custGeom>
                <a:solidFill>
                  <a:schemeClr val="tx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9292" name="Freeform 1465"/>
                <p:cNvSpPr>
                  <a:spLocks/>
                </p:cNvSpPr>
                <p:nvPr/>
              </p:nvSpPr>
              <p:spPr bwMode="auto">
                <a:xfrm>
                  <a:off x="3304" y="2135"/>
                  <a:ext cx="59" cy="1367"/>
                </a:xfrm>
                <a:custGeom>
                  <a:avLst/>
                  <a:gdLst>
                    <a:gd name="T0" fmla="*/ 12 w 26"/>
                    <a:gd name="T1" fmla="*/ 572 h 600"/>
                    <a:gd name="T2" fmla="*/ 12 w 26"/>
                    <a:gd name="T3" fmla="*/ 6 h 600"/>
                    <a:gd name="T4" fmla="*/ 0 w 26"/>
                    <a:gd name="T5" fmla="*/ 0 h 600"/>
                    <a:gd name="T6" fmla="*/ 0 w 26"/>
                    <a:gd name="T7" fmla="*/ 0 h 600"/>
                    <a:gd name="T8" fmla="*/ 0 w 26"/>
                    <a:gd name="T9" fmla="*/ 572 h 600"/>
                    <a:gd name="T10" fmla="*/ 0 w 26"/>
                    <a:gd name="T11" fmla="*/ 572 h 600"/>
                    <a:gd name="T12" fmla="*/ 0 w 26"/>
                    <a:gd name="T13" fmla="*/ 580 h 600"/>
                    <a:gd name="T14" fmla="*/ 2 w 26"/>
                    <a:gd name="T15" fmla="*/ 586 h 600"/>
                    <a:gd name="T16" fmla="*/ 6 w 26"/>
                    <a:gd name="T17" fmla="*/ 592 h 600"/>
                    <a:gd name="T18" fmla="*/ 10 w 26"/>
                    <a:gd name="T19" fmla="*/ 596 h 600"/>
                    <a:gd name="T20" fmla="*/ 18 w 26"/>
                    <a:gd name="T21" fmla="*/ 600 h 600"/>
                    <a:gd name="T22" fmla="*/ 26 w 26"/>
                    <a:gd name="T23" fmla="*/ 600 h 600"/>
                    <a:gd name="T24" fmla="*/ 26 w 26"/>
                    <a:gd name="T25" fmla="*/ 600 h 600"/>
                    <a:gd name="T26" fmla="*/ 20 w 26"/>
                    <a:gd name="T27" fmla="*/ 596 h 600"/>
                    <a:gd name="T28" fmla="*/ 16 w 26"/>
                    <a:gd name="T29" fmla="*/ 590 h 600"/>
                    <a:gd name="T30" fmla="*/ 14 w 26"/>
                    <a:gd name="T31" fmla="*/ 582 h 600"/>
                    <a:gd name="T32" fmla="*/ 12 w 26"/>
                    <a:gd name="T33" fmla="*/ 572 h 600"/>
                    <a:gd name="T34" fmla="*/ 12 w 26"/>
                    <a:gd name="T35" fmla="*/ 572 h 600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26"/>
                    <a:gd name="T55" fmla="*/ 0 h 600"/>
                    <a:gd name="T56" fmla="*/ 26 w 26"/>
                    <a:gd name="T57" fmla="*/ 600 h 600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26" h="600">
                      <a:moveTo>
                        <a:pt x="12" y="572"/>
                      </a:moveTo>
                      <a:lnTo>
                        <a:pt x="12" y="6"/>
                      </a:lnTo>
                      <a:lnTo>
                        <a:pt x="0" y="0"/>
                      </a:lnTo>
                      <a:lnTo>
                        <a:pt x="0" y="572"/>
                      </a:lnTo>
                      <a:lnTo>
                        <a:pt x="0" y="580"/>
                      </a:lnTo>
                      <a:lnTo>
                        <a:pt x="2" y="586"/>
                      </a:lnTo>
                      <a:lnTo>
                        <a:pt x="6" y="592"/>
                      </a:lnTo>
                      <a:lnTo>
                        <a:pt x="10" y="596"/>
                      </a:lnTo>
                      <a:lnTo>
                        <a:pt x="18" y="600"/>
                      </a:lnTo>
                      <a:lnTo>
                        <a:pt x="26" y="600"/>
                      </a:lnTo>
                      <a:lnTo>
                        <a:pt x="20" y="596"/>
                      </a:lnTo>
                      <a:lnTo>
                        <a:pt x="16" y="590"/>
                      </a:lnTo>
                      <a:lnTo>
                        <a:pt x="14" y="582"/>
                      </a:lnTo>
                      <a:lnTo>
                        <a:pt x="12" y="572"/>
                      </a:lnTo>
                      <a:close/>
                    </a:path>
                  </a:pathLst>
                </a:custGeom>
                <a:solidFill>
                  <a:schemeClr val="tx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9293" name="Freeform 1466"/>
                <p:cNvSpPr>
                  <a:spLocks/>
                </p:cNvSpPr>
                <p:nvPr/>
              </p:nvSpPr>
              <p:spPr bwMode="auto">
                <a:xfrm>
                  <a:off x="4685" y="2135"/>
                  <a:ext cx="64" cy="1367"/>
                </a:xfrm>
                <a:custGeom>
                  <a:avLst/>
                  <a:gdLst>
                    <a:gd name="T0" fmla="*/ 14 w 28"/>
                    <a:gd name="T1" fmla="*/ 572 h 600"/>
                    <a:gd name="T2" fmla="*/ 14 w 28"/>
                    <a:gd name="T3" fmla="*/ 572 h 600"/>
                    <a:gd name="T4" fmla="*/ 12 w 28"/>
                    <a:gd name="T5" fmla="*/ 582 h 600"/>
                    <a:gd name="T6" fmla="*/ 8 w 28"/>
                    <a:gd name="T7" fmla="*/ 592 h 600"/>
                    <a:gd name="T8" fmla="*/ 0 w 28"/>
                    <a:gd name="T9" fmla="*/ 600 h 600"/>
                    <a:gd name="T10" fmla="*/ 0 w 28"/>
                    <a:gd name="T11" fmla="*/ 600 h 600"/>
                    <a:gd name="T12" fmla="*/ 10 w 28"/>
                    <a:gd name="T13" fmla="*/ 600 h 600"/>
                    <a:gd name="T14" fmla="*/ 16 w 28"/>
                    <a:gd name="T15" fmla="*/ 596 h 600"/>
                    <a:gd name="T16" fmla="*/ 20 w 28"/>
                    <a:gd name="T17" fmla="*/ 592 h 600"/>
                    <a:gd name="T18" fmla="*/ 24 w 28"/>
                    <a:gd name="T19" fmla="*/ 586 h 600"/>
                    <a:gd name="T20" fmla="*/ 26 w 28"/>
                    <a:gd name="T21" fmla="*/ 578 h 600"/>
                    <a:gd name="T22" fmla="*/ 28 w 28"/>
                    <a:gd name="T23" fmla="*/ 572 h 600"/>
                    <a:gd name="T24" fmla="*/ 28 w 28"/>
                    <a:gd name="T25" fmla="*/ 0 h 600"/>
                    <a:gd name="T26" fmla="*/ 14 w 28"/>
                    <a:gd name="T27" fmla="*/ 6 h 600"/>
                    <a:gd name="T28" fmla="*/ 14 w 28"/>
                    <a:gd name="T29" fmla="*/ 572 h 600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w 28"/>
                    <a:gd name="T46" fmla="*/ 0 h 600"/>
                    <a:gd name="T47" fmla="*/ 28 w 28"/>
                    <a:gd name="T48" fmla="*/ 600 h 600"/>
                  </a:gdLst>
                  <a:ahLst/>
                  <a:cxnLst>
                    <a:cxn ang="T30">
                      <a:pos x="T0" y="T1"/>
                    </a:cxn>
                    <a:cxn ang="T31">
                      <a:pos x="T2" y="T3"/>
                    </a:cxn>
                    <a:cxn ang="T32">
                      <a:pos x="T4" y="T5"/>
                    </a:cxn>
                    <a:cxn ang="T33">
                      <a:pos x="T6" y="T7"/>
                    </a:cxn>
                    <a:cxn ang="T34">
                      <a:pos x="T8" y="T9"/>
                    </a:cxn>
                    <a:cxn ang="T35">
                      <a:pos x="T10" y="T11"/>
                    </a:cxn>
                    <a:cxn ang="T36">
                      <a:pos x="T12" y="T13"/>
                    </a:cxn>
                    <a:cxn ang="T37">
                      <a:pos x="T14" y="T15"/>
                    </a:cxn>
                    <a:cxn ang="T38">
                      <a:pos x="T16" y="T17"/>
                    </a:cxn>
                    <a:cxn ang="T39">
                      <a:pos x="T18" y="T19"/>
                    </a:cxn>
                    <a:cxn ang="T40">
                      <a:pos x="T20" y="T21"/>
                    </a:cxn>
                    <a:cxn ang="T41">
                      <a:pos x="T22" y="T23"/>
                    </a:cxn>
                    <a:cxn ang="T42">
                      <a:pos x="T24" y="T25"/>
                    </a:cxn>
                    <a:cxn ang="T43">
                      <a:pos x="T26" y="T27"/>
                    </a:cxn>
                    <a:cxn ang="T44">
                      <a:pos x="T28" y="T29"/>
                    </a:cxn>
                  </a:cxnLst>
                  <a:rect l="T45" t="T46" r="T47" b="T48"/>
                  <a:pathLst>
                    <a:path w="28" h="600">
                      <a:moveTo>
                        <a:pt x="14" y="572"/>
                      </a:moveTo>
                      <a:lnTo>
                        <a:pt x="14" y="572"/>
                      </a:lnTo>
                      <a:lnTo>
                        <a:pt x="12" y="582"/>
                      </a:lnTo>
                      <a:lnTo>
                        <a:pt x="8" y="592"/>
                      </a:lnTo>
                      <a:lnTo>
                        <a:pt x="0" y="600"/>
                      </a:lnTo>
                      <a:lnTo>
                        <a:pt x="10" y="600"/>
                      </a:lnTo>
                      <a:lnTo>
                        <a:pt x="16" y="596"/>
                      </a:lnTo>
                      <a:lnTo>
                        <a:pt x="20" y="592"/>
                      </a:lnTo>
                      <a:lnTo>
                        <a:pt x="24" y="586"/>
                      </a:lnTo>
                      <a:lnTo>
                        <a:pt x="26" y="578"/>
                      </a:lnTo>
                      <a:lnTo>
                        <a:pt x="28" y="572"/>
                      </a:lnTo>
                      <a:lnTo>
                        <a:pt x="28" y="0"/>
                      </a:lnTo>
                      <a:lnTo>
                        <a:pt x="14" y="6"/>
                      </a:lnTo>
                      <a:lnTo>
                        <a:pt x="14" y="572"/>
                      </a:lnTo>
                      <a:close/>
                    </a:path>
                  </a:pathLst>
                </a:custGeom>
                <a:solidFill>
                  <a:schemeClr val="tx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9294" name="Freeform 1475"/>
                <p:cNvSpPr>
                  <a:spLocks noEditPoints="1"/>
                </p:cNvSpPr>
                <p:nvPr/>
              </p:nvSpPr>
              <p:spPr bwMode="auto">
                <a:xfrm>
                  <a:off x="3272" y="1287"/>
                  <a:ext cx="1509" cy="2247"/>
                </a:xfrm>
                <a:custGeom>
                  <a:avLst/>
                  <a:gdLst>
                    <a:gd name="T0" fmla="*/ 42 w 662"/>
                    <a:gd name="T1" fmla="*/ 0 h 986"/>
                    <a:gd name="T2" fmla="*/ 30 w 662"/>
                    <a:gd name="T3" fmla="*/ 2 h 986"/>
                    <a:gd name="T4" fmla="*/ 14 w 662"/>
                    <a:gd name="T5" fmla="*/ 10 h 986"/>
                    <a:gd name="T6" fmla="*/ 4 w 662"/>
                    <a:gd name="T7" fmla="*/ 24 h 986"/>
                    <a:gd name="T8" fmla="*/ 0 w 662"/>
                    <a:gd name="T9" fmla="*/ 44 h 986"/>
                    <a:gd name="T10" fmla="*/ 0 w 662"/>
                    <a:gd name="T11" fmla="*/ 944 h 986"/>
                    <a:gd name="T12" fmla="*/ 4 w 662"/>
                    <a:gd name="T13" fmla="*/ 966 h 986"/>
                    <a:gd name="T14" fmla="*/ 14 w 662"/>
                    <a:gd name="T15" fmla="*/ 978 h 986"/>
                    <a:gd name="T16" fmla="*/ 30 w 662"/>
                    <a:gd name="T17" fmla="*/ 986 h 986"/>
                    <a:gd name="T18" fmla="*/ 618 w 662"/>
                    <a:gd name="T19" fmla="*/ 986 h 986"/>
                    <a:gd name="T20" fmla="*/ 630 w 662"/>
                    <a:gd name="T21" fmla="*/ 986 h 986"/>
                    <a:gd name="T22" fmla="*/ 646 w 662"/>
                    <a:gd name="T23" fmla="*/ 978 h 986"/>
                    <a:gd name="T24" fmla="*/ 656 w 662"/>
                    <a:gd name="T25" fmla="*/ 964 h 986"/>
                    <a:gd name="T26" fmla="*/ 662 w 662"/>
                    <a:gd name="T27" fmla="*/ 944 h 986"/>
                    <a:gd name="T28" fmla="*/ 662 w 662"/>
                    <a:gd name="T29" fmla="*/ 44 h 986"/>
                    <a:gd name="T30" fmla="*/ 656 w 662"/>
                    <a:gd name="T31" fmla="*/ 22 h 986"/>
                    <a:gd name="T32" fmla="*/ 646 w 662"/>
                    <a:gd name="T33" fmla="*/ 10 h 986"/>
                    <a:gd name="T34" fmla="*/ 630 w 662"/>
                    <a:gd name="T35" fmla="*/ 2 h 986"/>
                    <a:gd name="T36" fmla="*/ 618 w 662"/>
                    <a:gd name="T37" fmla="*/ 0 h 986"/>
                    <a:gd name="T38" fmla="*/ 618 w 662"/>
                    <a:gd name="T39" fmla="*/ 14 h 986"/>
                    <a:gd name="T40" fmla="*/ 624 w 662"/>
                    <a:gd name="T41" fmla="*/ 16 h 986"/>
                    <a:gd name="T42" fmla="*/ 638 w 662"/>
                    <a:gd name="T43" fmla="*/ 22 h 986"/>
                    <a:gd name="T44" fmla="*/ 646 w 662"/>
                    <a:gd name="T45" fmla="*/ 34 h 986"/>
                    <a:gd name="T46" fmla="*/ 648 w 662"/>
                    <a:gd name="T47" fmla="*/ 292 h 986"/>
                    <a:gd name="T48" fmla="*/ 14 w 662"/>
                    <a:gd name="T49" fmla="*/ 292 h 986"/>
                    <a:gd name="T50" fmla="*/ 14 w 662"/>
                    <a:gd name="T51" fmla="*/ 44 h 986"/>
                    <a:gd name="T52" fmla="*/ 18 w 662"/>
                    <a:gd name="T53" fmla="*/ 28 h 986"/>
                    <a:gd name="T54" fmla="*/ 26 w 662"/>
                    <a:gd name="T55" fmla="*/ 20 h 986"/>
                    <a:gd name="T56" fmla="*/ 42 w 662"/>
                    <a:gd name="T57" fmla="*/ 14 h 986"/>
                    <a:gd name="T58" fmla="*/ 14 w 662"/>
                    <a:gd name="T59" fmla="*/ 364 h 986"/>
                    <a:gd name="T60" fmla="*/ 14 w 662"/>
                    <a:gd name="T61" fmla="*/ 300 h 986"/>
                    <a:gd name="T62" fmla="*/ 326 w 662"/>
                    <a:gd name="T63" fmla="*/ 364 h 986"/>
                    <a:gd name="T64" fmla="*/ 334 w 662"/>
                    <a:gd name="T65" fmla="*/ 300 h 986"/>
                    <a:gd name="T66" fmla="*/ 578 w 662"/>
                    <a:gd name="T67" fmla="*/ 364 h 986"/>
                    <a:gd name="T68" fmla="*/ 334 w 662"/>
                    <a:gd name="T69" fmla="*/ 300 h 986"/>
                    <a:gd name="T70" fmla="*/ 648 w 662"/>
                    <a:gd name="T71" fmla="*/ 300 h 986"/>
                    <a:gd name="T72" fmla="*/ 586 w 662"/>
                    <a:gd name="T73" fmla="*/ 364 h 986"/>
                    <a:gd name="T74" fmla="*/ 618 w 662"/>
                    <a:gd name="T75" fmla="*/ 972 h 986"/>
                    <a:gd name="T76" fmla="*/ 42 w 662"/>
                    <a:gd name="T77" fmla="*/ 972 h 986"/>
                    <a:gd name="T78" fmla="*/ 26 w 662"/>
                    <a:gd name="T79" fmla="*/ 968 h 986"/>
                    <a:gd name="T80" fmla="*/ 18 w 662"/>
                    <a:gd name="T81" fmla="*/ 960 h 986"/>
                    <a:gd name="T82" fmla="*/ 14 w 662"/>
                    <a:gd name="T83" fmla="*/ 944 h 986"/>
                    <a:gd name="T84" fmla="*/ 14 w 662"/>
                    <a:gd name="T85" fmla="*/ 372 h 986"/>
                    <a:gd name="T86" fmla="*/ 648 w 662"/>
                    <a:gd name="T87" fmla="*/ 944 h 986"/>
                    <a:gd name="T88" fmla="*/ 646 w 662"/>
                    <a:gd name="T89" fmla="*/ 950 h 986"/>
                    <a:gd name="T90" fmla="*/ 640 w 662"/>
                    <a:gd name="T91" fmla="*/ 964 h 986"/>
                    <a:gd name="T92" fmla="*/ 628 w 662"/>
                    <a:gd name="T93" fmla="*/ 972 h 986"/>
                    <a:gd name="T94" fmla="*/ 618 w 662"/>
                    <a:gd name="T95" fmla="*/ 972 h 98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w 662"/>
                    <a:gd name="T145" fmla="*/ 0 h 986"/>
                    <a:gd name="T146" fmla="*/ 662 w 662"/>
                    <a:gd name="T147" fmla="*/ 986 h 986"/>
                  </a:gdLst>
                  <a:ahLst/>
                  <a:cxnLst>
                    <a:cxn ang="T96">
                      <a:pos x="T0" y="T1"/>
                    </a:cxn>
                    <a:cxn ang="T97">
                      <a:pos x="T2" y="T3"/>
                    </a:cxn>
                    <a:cxn ang="T98">
                      <a:pos x="T4" y="T5"/>
                    </a:cxn>
                    <a:cxn ang="T99">
                      <a:pos x="T6" y="T7"/>
                    </a:cxn>
                    <a:cxn ang="T100">
                      <a:pos x="T8" y="T9"/>
                    </a:cxn>
                    <a:cxn ang="T101">
                      <a:pos x="T10" y="T11"/>
                    </a:cxn>
                    <a:cxn ang="T102">
                      <a:pos x="T12" y="T13"/>
                    </a:cxn>
                    <a:cxn ang="T103">
                      <a:pos x="T14" y="T15"/>
                    </a:cxn>
                    <a:cxn ang="T104">
                      <a:pos x="T16" y="T17"/>
                    </a:cxn>
                    <a:cxn ang="T105">
                      <a:pos x="T18" y="T19"/>
                    </a:cxn>
                    <a:cxn ang="T106">
                      <a:pos x="T20" y="T21"/>
                    </a:cxn>
                    <a:cxn ang="T107">
                      <a:pos x="T22" y="T23"/>
                    </a:cxn>
                    <a:cxn ang="T108">
                      <a:pos x="T24" y="T25"/>
                    </a:cxn>
                    <a:cxn ang="T109">
                      <a:pos x="T26" y="T27"/>
                    </a:cxn>
                    <a:cxn ang="T110">
                      <a:pos x="T28" y="T29"/>
                    </a:cxn>
                    <a:cxn ang="T111">
                      <a:pos x="T30" y="T31"/>
                    </a:cxn>
                    <a:cxn ang="T112">
                      <a:pos x="T32" y="T33"/>
                    </a:cxn>
                    <a:cxn ang="T113">
                      <a:pos x="T34" y="T35"/>
                    </a:cxn>
                    <a:cxn ang="T114">
                      <a:pos x="T36" y="T37"/>
                    </a:cxn>
                    <a:cxn ang="T115">
                      <a:pos x="T38" y="T39"/>
                    </a:cxn>
                    <a:cxn ang="T116">
                      <a:pos x="T40" y="T41"/>
                    </a:cxn>
                    <a:cxn ang="T117">
                      <a:pos x="T42" y="T43"/>
                    </a:cxn>
                    <a:cxn ang="T118">
                      <a:pos x="T44" y="T45"/>
                    </a:cxn>
                    <a:cxn ang="T119">
                      <a:pos x="T46" y="T47"/>
                    </a:cxn>
                    <a:cxn ang="T120">
                      <a:pos x="T48" y="T49"/>
                    </a:cxn>
                    <a:cxn ang="T121">
                      <a:pos x="T50" y="T51"/>
                    </a:cxn>
                    <a:cxn ang="T122">
                      <a:pos x="T52" y="T53"/>
                    </a:cxn>
                    <a:cxn ang="T123">
                      <a:pos x="T54" y="T55"/>
                    </a:cxn>
                    <a:cxn ang="T124">
                      <a:pos x="T56" y="T57"/>
                    </a:cxn>
                    <a:cxn ang="T125">
                      <a:pos x="T58" y="T59"/>
                    </a:cxn>
                    <a:cxn ang="T126">
                      <a:pos x="T60" y="T61"/>
                    </a:cxn>
                    <a:cxn ang="T127">
                      <a:pos x="T62" y="T63"/>
                    </a:cxn>
                    <a:cxn ang="T128">
                      <a:pos x="T64" y="T65"/>
                    </a:cxn>
                    <a:cxn ang="T129">
                      <a:pos x="T66" y="T67"/>
                    </a:cxn>
                    <a:cxn ang="T130">
                      <a:pos x="T68" y="T69"/>
                    </a:cxn>
                    <a:cxn ang="T131">
                      <a:pos x="T70" y="T71"/>
                    </a:cxn>
                    <a:cxn ang="T132">
                      <a:pos x="T72" y="T73"/>
                    </a:cxn>
                    <a:cxn ang="T133">
                      <a:pos x="T74" y="T75"/>
                    </a:cxn>
                    <a:cxn ang="T134">
                      <a:pos x="T76" y="T77"/>
                    </a:cxn>
                    <a:cxn ang="T135">
                      <a:pos x="T78" y="T79"/>
                    </a:cxn>
                    <a:cxn ang="T136">
                      <a:pos x="T80" y="T81"/>
                    </a:cxn>
                    <a:cxn ang="T137">
                      <a:pos x="T82" y="T83"/>
                    </a:cxn>
                    <a:cxn ang="T138">
                      <a:pos x="T84" y="T85"/>
                    </a:cxn>
                    <a:cxn ang="T139">
                      <a:pos x="T86" y="T87"/>
                    </a:cxn>
                    <a:cxn ang="T140">
                      <a:pos x="T88" y="T89"/>
                    </a:cxn>
                    <a:cxn ang="T141">
                      <a:pos x="T90" y="T91"/>
                    </a:cxn>
                    <a:cxn ang="T142">
                      <a:pos x="T92" y="T93"/>
                    </a:cxn>
                    <a:cxn ang="T143">
                      <a:pos x="T94" y="T95"/>
                    </a:cxn>
                  </a:cxnLst>
                  <a:rect l="T144" t="T145" r="T146" b="T147"/>
                  <a:pathLst>
                    <a:path w="662" h="986">
                      <a:moveTo>
                        <a:pt x="618" y="0"/>
                      </a:moveTo>
                      <a:lnTo>
                        <a:pt x="42" y="0"/>
                      </a:lnTo>
                      <a:lnTo>
                        <a:pt x="30" y="2"/>
                      </a:lnTo>
                      <a:lnTo>
                        <a:pt x="20" y="6"/>
                      </a:lnTo>
                      <a:lnTo>
                        <a:pt x="14" y="10"/>
                      </a:lnTo>
                      <a:lnTo>
                        <a:pt x="8" y="16"/>
                      </a:lnTo>
                      <a:lnTo>
                        <a:pt x="4" y="24"/>
                      </a:lnTo>
                      <a:lnTo>
                        <a:pt x="0" y="32"/>
                      </a:lnTo>
                      <a:lnTo>
                        <a:pt x="0" y="44"/>
                      </a:lnTo>
                      <a:lnTo>
                        <a:pt x="0" y="944"/>
                      </a:lnTo>
                      <a:lnTo>
                        <a:pt x="0" y="956"/>
                      </a:lnTo>
                      <a:lnTo>
                        <a:pt x="4" y="966"/>
                      </a:lnTo>
                      <a:lnTo>
                        <a:pt x="8" y="972"/>
                      </a:lnTo>
                      <a:lnTo>
                        <a:pt x="14" y="978"/>
                      </a:lnTo>
                      <a:lnTo>
                        <a:pt x="22" y="982"/>
                      </a:lnTo>
                      <a:lnTo>
                        <a:pt x="30" y="986"/>
                      </a:lnTo>
                      <a:lnTo>
                        <a:pt x="42" y="986"/>
                      </a:lnTo>
                      <a:lnTo>
                        <a:pt x="618" y="986"/>
                      </a:lnTo>
                      <a:lnTo>
                        <a:pt x="630" y="986"/>
                      </a:lnTo>
                      <a:lnTo>
                        <a:pt x="640" y="982"/>
                      </a:lnTo>
                      <a:lnTo>
                        <a:pt x="646" y="978"/>
                      </a:lnTo>
                      <a:lnTo>
                        <a:pt x="652" y="972"/>
                      </a:lnTo>
                      <a:lnTo>
                        <a:pt x="656" y="964"/>
                      </a:lnTo>
                      <a:lnTo>
                        <a:pt x="660" y="956"/>
                      </a:lnTo>
                      <a:lnTo>
                        <a:pt x="662" y="944"/>
                      </a:lnTo>
                      <a:lnTo>
                        <a:pt x="662" y="44"/>
                      </a:lnTo>
                      <a:lnTo>
                        <a:pt x="660" y="32"/>
                      </a:lnTo>
                      <a:lnTo>
                        <a:pt x="656" y="22"/>
                      </a:lnTo>
                      <a:lnTo>
                        <a:pt x="652" y="16"/>
                      </a:lnTo>
                      <a:lnTo>
                        <a:pt x="646" y="10"/>
                      </a:lnTo>
                      <a:lnTo>
                        <a:pt x="638" y="6"/>
                      </a:lnTo>
                      <a:lnTo>
                        <a:pt x="630" y="2"/>
                      </a:lnTo>
                      <a:lnTo>
                        <a:pt x="618" y="0"/>
                      </a:lnTo>
                      <a:close/>
                      <a:moveTo>
                        <a:pt x="42" y="14"/>
                      </a:moveTo>
                      <a:lnTo>
                        <a:pt x="618" y="14"/>
                      </a:lnTo>
                      <a:lnTo>
                        <a:pt x="624" y="16"/>
                      </a:lnTo>
                      <a:lnTo>
                        <a:pt x="634" y="20"/>
                      </a:lnTo>
                      <a:lnTo>
                        <a:pt x="638" y="22"/>
                      </a:lnTo>
                      <a:lnTo>
                        <a:pt x="642" y="28"/>
                      </a:lnTo>
                      <a:lnTo>
                        <a:pt x="646" y="34"/>
                      </a:lnTo>
                      <a:lnTo>
                        <a:pt x="648" y="44"/>
                      </a:lnTo>
                      <a:lnTo>
                        <a:pt x="648" y="292"/>
                      </a:lnTo>
                      <a:lnTo>
                        <a:pt x="14" y="292"/>
                      </a:lnTo>
                      <a:lnTo>
                        <a:pt x="14" y="44"/>
                      </a:lnTo>
                      <a:lnTo>
                        <a:pt x="14" y="38"/>
                      </a:lnTo>
                      <a:lnTo>
                        <a:pt x="18" y="28"/>
                      </a:lnTo>
                      <a:lnTo>
                        <a:pt x="20" y="24"/>
                      </a:lnTo>
                      <a:lnTo>
                        <a:pt x="26" y="20"/>
                      </a:lnTo>
                      <a:lnTo>
                        <a:pt x="32" y="16"/>
                      </a:lnTo>
                      <a:lnTo>
                        <a:pt x="42" y="14"/>
                      </a:lnTo>
                      <a:close/>
                      <a:moveTo>
                        <a:pt x="14" y="364"/>
                      </a:moveTo>
                      <a:lnTo>
                        <a:pt x="14" y="364"/>
                      </a:lnTo>
                      <a:lnTo>
                        <a:pt x="14" y="300"/>
                      </a:lnTo>
                      <a:lnTo>
                        <a:pt x="326" y="300"/>
                      </a:lnTo>
                      <a:lnTo>
                        <a:pt x="326" y="364"/>
                      </a:lnTo>
                      <a:lnTo>
                        <a:pt x="14" y="364"/>
                      </a:lnTo>
                      <a:close/>
                      <a:moveTo>
                        <a:pt x="334" y="300"/>
                      </a:moveTo>
                      <a:lnTo>
                        <a:pt x="578" y="300"/>
                      </a:lnTo>
                      <a:lnTo>
                        <a:pt x="578" y="364"/>
                      </a:lnTo>
                      <a:lnTo>
                        <a:pt x="334" y="364"/>
                      </a:lnTo>
                      <a:lnTo>
                        <a:pt x="334" y="300"/>
                      </a:lnTo>
                      <a:close/>
                      <a:moveTo>
                        <a:pt x="586" y="300"/>
                      </a:moveTo>
                      <a:lnTo>
                        <a:pt x="648" y="300"/>
                      </a:lnTo>
                      <a:lnTo>
                        <a:pt x="648" y="364"/>
                      </a:lnTo>
                      <a:lnTo>
                        <a:pt x="586" y="364"/>
                      </a:lnTo>
                      <a:lnTo>
                        <a:pt x="586" y="300"/>
                      </a:lnTo>
                      <a:close/>
                      <a:moveTo>
                        <a:pt x="618" y="972"/>
                      </a:moveTo>
                      <a:lnTo>
                        <a:pt x="42" y="972"/>
                      </a:lnTo>
                      <a:lnTo>
                        <a:pt x="36" y="972"/>
                      </a:lnTo>
                      <a:lnTo>
                        <a:pt x="26" y="968"/>
                      </a:lnTo>
                      <a:lnTo>
                        <a:pt x="22" y="966"/>
                      </a:lnTo>
                      <a:lnTo>
                        <a:pt x="18" y="960"/>
                      </a:lnTo>
                      <a:lnTo>
                        <a:pt x="14" y="954"/>
                      </a:lnTo>
                      <a:lnTo>
                        <a:pt x="14" y="944"/>
                      </a:lnTo>
                      <a:lnTo>
                        <a:pt x="14" y="372"/>
                      </a:lnTo>
                      <a:lnTo>
                        <a:pt x="648" y="372"/>
                      </a:lnTo>
                      <a:lnTo>
                        <a:pt x="648" y="944"/>
                      </a:lnTo>
                      <a:lnTo>
                        <a:pt x="646" y="950"/>
                      </a:lnTo>
                      <a:lnTo>
                        <a:pt x="642" y="960"/>
                      </a:lnTo>
                      <a:lnTo>
                        <a:pt x="640" y="964"/>
                      </a:lnTo>
                      <a:lnTo>
                        <a:pt x="634" y="968"/>
                      </a:lnTo>
                      <a:lnTo>
                        <a:pt x="628" y="972"/>
                      </a:lnTo>
                      <a:lnTo>
                        <a:pt x="618" y="972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9295" name="Freeform 1480"/>
                <p:cNvSpPr>
                  <a:spLocks/>
                </p:cNvSpPr>
                <p:nvPr/>
              </p:nvSpPr>
              <p:spPr bwMode="auto">
                <a:xfrm>
                  <a:off x="3304" y="1319"/>
                  <a:ext cx="1445" cy="87"/>
                </a:xfrm>
                <a:custGeom>
                  <a:avLst/>
                  <a:gdLst>
                    <a:gd name="T0" fmla="*/ 606 w 634"/>
                    <a:gd name="T1" fmla="*/ 2 h 38"/>
                    <a:gd name="T2" fmla="*/ 606 w 634"/>
                    <a:gd name="T3" fmla="*/ 2 h 38"/>
                    <a:gd name="T4" fmla="*/ 604 w 634"/>
                    <a:gd name="T5" fmla="*/ 0 h 38"/>
                    <a:gd name="T6" fmla="*/ 28 w 634"/>
                    <a:gd name="T7" fmla="*/ 0 h 38"/>
                    <a:gd name="T8" fmla="*/ 28 w 634"/>
                    <a:gd name="T9" fmla="*/ 0 h 38"/>
                    <a:gd name="T10" fmla="*/ 26 w 634"/>
                    <a:gd name="T11" fmla="*/ 2 h 38"/>
                    <a:gd name="T12" fmla="*/ 26 w 634"/>
                    <a:gd name="T13" fmla="*/ 2 h 38"/>
                    <a:gd name="T14" fmla="*/ 16 w 634"/>
                    <a:gd name="T15" fmla="*/ 2 h 38"/>
                    <a:gd name="T16" fmla="*/ 10 w 634"/>
                    <a:gd name="T17" fmla="*/ 6 h 38"/>
                    <a:gd name="T18" fmla="*/ 6 w 634"/>
                    <a:gd name="T19" fmla="*/ 10 h 38"/>
                    <a:gd name="T20" fmla="*/ 2 w 634"/>
                    <a:gd name="T21" fmla="*/ 16 h 38"/>
                    <a:gd name="T22" fmla="*/ 0 w 634"/>
                    <a:gd name="T23" fmla="*/ 24 h 38"/>
                    <a:gd name="T24" fmla="*/ 0 w 634"/>
                    <a:gd name="T25" fmla="*/ 30 h 38"/>
                    <a:gd name="T26" fmla="*/ 0 w 634"/>
                    <a:gd name="T27" fmla="*/ 30 h 38"/>
                    <a:gd name="T28" fmla="*/ 0 w 634"/>
                    <a:gd name="T29" fmla="*/ 38 h 38"/>
                    <a:gd name="T30" fmla="*/ 0 w 634"/>
                    <a:gd name="T31" fmla="*/ 38 h 38"/>
                    <a:gd name="T32" fmla="*/ 0 w 634"/>
                    <a:gd name="T33" fmla="*/ 32 h 38"/>
                    <a:gd name="T34" fmla="*/ 2 w 634"/>
                    <a:gd name="T35" fmla="*/ 24 h 38"/>
                    <a:gd name="T36" fmla="*/ 6 w 634"/>
                    <a:gd name="T37" fmla="*/ 18 h 38"/>
                    <a:gd name="T38" fmla="*/ 10 w 634"/>
                    <a:gd name="T39" fmla="*/ 14 h 38"/>
                    <a:gd name="T40" fmla="*/ 16 w 634"/>
                    <a:gd name="T41" fmla="*/ 10 h 38"/>
                    <a:gd name="T42" fmla="*/ 26 w 634"/>
                    <a:gd name="T43" fmla="*/ 10 h 38"/>
                    <a:gd name="T44" fmla="*/ 26 w 634"/>
                    <a:gd name="T45" fmla="*/ 10 h 38"/>
                    <a:gd name="T46" fmla="*/ 28 w 634"/>
                    <a:gd name="T47" fmla="*/ 8 h 38"/>
                    <a:gd name="T48" fmla="*/ 604 w 634"/>
                    <a:gd name="T49" fmla="*/ 8 h 38"/>
                    <a:gd name="T50" fmla="*/ 604 w 634"/>
                    <a:gd name="T51" fmla="*/ 8 h 38"/>
                    <a:gd name="T52" fmla="*/ 606 w 634"/>
                    <a:gd name="T53" fmla="*/ 10 h 38"/>
                    <a:gd name="T54" fmla="*/ 606 w 634"/>
                    <a:gd name="T55" fmla="*/ 10 h 38"/>
                    <a:gd name="T56" fmla="*/ 614 w 634"/>
                    <a:gd name="T57" fmla="*/ 10 h 38"/>
                    <a:gd name="T58" fmla="*/ 622 w 634"/>
                    <a:gd name="T59" fmla="*/ 14 h 38"/>
                    <a:gd name="T60" fmla="*/ 626 w 634"/>
                    <a:gd name="T61" fmla="*/ 18 h 38"/>
                    <a:gd name="T62" fmla="*/ 630 w 634"/>
                    <a:gd name="T63" fmla="*/ 24 h 38"/>
                    <a:gd name="T64" fmla="*/ 632 w 634"/>
                    <a:gd name="T65" fmla="*/ 30 h 38"/>
                    <a:gd name="T66" fmla="*/ 634 w 634"/>
                    <a:gd name="T67" fmla="*/ 38 h 38"/>
                    <a:gd name="T68" fmla="*/ 634 w 634"/>
                    <a:gd name="T69" fmla="*/ 30 h 38"/>
                    <a:gd name="T70" fmla="*/ 634 w 634"/>
                    <a:gd name="T71" fmla="*/ 30 h 38"/>
                    <a:gd name="T72" fmla="*/ 632 w 634"/>
                    <a:gd name="T73" fmla="*/ 22 h 38"/>
                    <a:gd name="T74" fmla="*/ 630 w 634"/>
                    <a:gd name="T75" fmla="*/ 16 h 38"/>
                    <a:gd name="T76" fmla="*/ 626 w 634"/>
                    <a:gd name="T77" fmla="*/ 10 h 38"/>
                    <a:gd name="T78" fmla="*/ 622 w 634"/>
                    <a:gd name="T79" fmla="*/ 6 h 38"/>
                    <a:gd name="T80" fmla="*/ 614 w 634"/>
                    <a:gd name="T81" fmla="*/ 2 h 38"/>
                    <a:gd name="T82" fmla="*/ 606 w 634"/>
                    <a:gd name="T83" fmla="*/ 2 h 38"/>
                    <a:gd name="T84" fmla="*/ 606 w 634"/>
                    <a:gd name="T85" fmla="*/ 2 h 38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w 634"/>
                    <a:gd name="T130" fmla="*/ 0 h 38"/>
                    <a:gd name="T131" fmla="*/ 634 w 634"/>
                    <a:gd name="T132" fmla="*/ 38 h 38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T129" t="T130" r="T131" b="T132"/>
                  <a:pathLst>
                    <a:path w="634" h="38">
                      <a:moveTo>
                        <a:pt x="606" y="2"/>
                      </a:moveTo>
                      <a:lnTo>
                        <a:pt x="606" y="2"/>
                      </a:lnTo>
                      <a:lnTo>
                        <a:pt x="604" y="0"/>
                      </a:lnTo>
                      <a:lnTo>
                        <a:pt x="28" y="0"/>
                      </a:lnTo>
                      <a:lnTo>
                        <a:pt x="26" y="2"/>
                      </a:lnTo>
                      <a:lnTo>
                        <a:pt x="16" y="2"/>
                      </a:lnTo>
                      <a:lnTo>
                        <a:pt x="10" y="6"/>
                      </a:lnTo>
                      <a:lnTo>
                        <a:pt x="6" y="10"/>
                      </a:lnTo>
                      <a:lnTo>
                        <a:pt x="2" y="16"/>
                      </a:lnTo>
                      <a:lnTo>
                        <a:pt x="0" y="24"/>
                      </a:lnTo>
                      <a:lnTo>
                        <a:pt x="0" y="30"/>
                      </a:lnTo>
                      <a:lnTo>
                        <a:pt x="0" y="38"/>
                      </a:lnTo>
                      <a:lnTo>
                        <a:pt x="0" y="32"/>
                      </a:lnTo>
                      <a:lnTo>
                        <a:pt x="2" y="24"/>
                      </a:lnTo>
                      <a:lnTo>
                        <a:pt x="6" y="18"/>
                      </a:lnTo>
                      <a:lnTo>
                        <a:pt x="10" y="14"/>
                      </a:lnTo>
                      <a:lnTo>
                        <a:pt x="16" y="10"/>
                      </a:lnTo>
                      <a:lnTo>
                        <a:pt x="26" y="10"/>
                      </a:lnTo>
                      <a:lnTo>
                        <a:pt x="28" y="8"/>
                      </a:lnTo>
                      <a:lnTo>
                        <a:pt x="604" y="8"/>
                      </a:lnTo>
                      <a:lnTo>
                        <a:pt x="606" y="10"/>
                      </a:lnTo>
                      <a:lnTo>
                        <a:pt x="614" y="10"/>
                      </a:lnTo>
                      <a:lnTo>
                        <a:pt x="622" y="14"/>
                      </a:lnTo>
                      <a:lnTo>
                        <a:pt x="626" y="18"/>
                      </a:lnTo>
                      <a:lnTo>
                        <a:pt x="630" y="24"/>
                      </a:lnTo>
                      <a:lnTo>
                        <a:pt x="632" y="30"/>
                      </a:lnTo>
                      <a:lnTo>
                        <a:pt x="634" y="38"/>
                      </a:lnTo>
                      <a:lnTo>
                        <a:pt x="634" y="30"/>
                      </a:lnTo>
                      <a:lnTo>
                        <a:pt x="632" y="22"/>
                      </a:lnTo>
                      <a:lnTo>
                        <a:pt x="630" y="16"/>
                      </a:lnTo>
                      <a:lnTo>
                        <a:pt x="626" y="10"/>
                      </a:lnTo>
                      <a:lnTo>
                        <a:pt x="622" y="6"/>
                      </a:lnTo>
                      <a:lnTo>
                        <a:pt x="614" y="2"/>
                      </a:lnTo>
                      <a:lnTo>
                        <a:pt x="606" y="2"/>
                      </a:lnTo>
                      <a:close/>
                    </a:path>
                  </a:pathLst>
                </a:custGeom>
                <a:solidFill>
                  <a:srgbClr val="5A929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9296" name="Freeform 1481"/>
                <p:cNvSpPr>
                  <a:spLocks/>
                </p:cNvSpPr>
                <p:nvPr/>
              </p:nvSpPr>
              <p:spPr bwMode="auto">
                <a:xfrm>
                  <a:off x="3304" y="3420"/>
                  <a:ext cx="1445" cy="82"/>
                </a:xfrm>
                <a:custGeom>
                  <a:avLst/>
                  <a:gdLst>
                    <a:gd name="T0" fmla="*/ 606 w 634"/>
                    <a:gd name="T1" fmla="*/ 36 h 36"/>
                    <a:gd name="T2" fmla="*/ 606 w 634"/>
                    <a:gd name="T3" fmla="*/ 36 h 36"/>
                    <a:gd name="T4" fmla="*/ 604 w 634"/>
                    <a:gd name="T5" fmla="*/ 36 h 36"/>
                    <a:gd name="T6" fmla="*/ 28 w 634"/>
                    <a:gd name="T7" fmla="*/ 36 h 36"/>
                    <a:gd name="T8" fmla="*/ 28 w 634"/>
                    <a:gd name="T9" fmla="*/ 36 h 36"/>
                    <a:gd name="T10" fmla="*/ 26 w 634"/>
                    <a:gd name="T11" fmla="*/ 36 h 36"/>
                    <a:gd name="T12" fmla="*/ 26 w 634"/>
                    <a:gd name="T13" fmla="*/ 36 h 36"/>
                    <a:gd name="T14" fmla="*/ 16 w 634"/>
                    <a:gd name="T15" fmla="*/ 36 h 36"/>
                    <a:gd name="T16" fmla="*/ 10 w 634"/>
                    <a:gd name="T17" fmla="*/ 32 h 36"/>
                    <a:gd name="T18" fmla="*/ 6 w 634"/>
                    <a:gd name="T19" fmla="*/ 28 h 36"/>
                    <a:gd name="T20" fmla="*/ 2 w 634"/>
                    <a:gd name="T21" fmla="*/ 22 h 36"/>
                    <a:gd name="T22" fmla="*/ 0 w 634"/>
                    <a:gd name="T23" fmla="*/ 14 h 36"/>
                    <a:gd name="T24" fmla="*/ 0 w 634"/>
                    <a:gd name="T25" fmla="*/ 8 h 36"/>
                    <a:gd name="T26" fmla="*/ 0 w 634"/>
                    <a:gd name="T27" fmla="*/ 8 h 36"/>
                    <a:gd name="T28" fmla="*/ 0 w 634"/>
                    <a:gd name="T29" fmla="*/ 0 h 36"/>
                    <a:gd name="T30" fmla="*/ 0 w 634"/>
                    <a:gd name="T31" fmla="*/ 0 h 36"/>
                    <a:gd name="T32" fmla="*/ 0 w 634"/>
                    <a:gd name="T33" fmla="*/ 6 h 36"/>
                    <a:gd name="T34" fmla="*/ 2 w 634"/>
                    <a:gd name="T35" fmla="*/ 14 h 36"/>
                    <a:gd name="T36" fmla="*/ 6 w 634"/>
                    <a:gd name="T37" fmla="*/ 20 h 36"/>
                    <a:gd name="T38" fmla="*/ 10 w 634"/>
                    <a:gd name="T39" fmla="*/ 24 h 36"/>
                    <a:gd name="T40" fmla="*/ 16 w 634"/>
                    <a:gd name="T41" fmla="*/ 28 h 36"/>
                    <a:gd name="T42" fmla="*/ 26 w 634"/>
                    <a:gd name="T43" fmla="*/ 28 h 36"/>
                    <a:gd name="T44" fmla="*/ 26 w 634"/>
                    <a:gd name="T45" fmla="*/ 28 h 36"/>
                    <a:gd name="T46" fmla="*/ 28 w 634"/>
                    <a:gd name="T47" fmla="*/ 28 h 36"/>
                    <a:gd name="T48" fmla="*/ 604 w 634"/>
                    <a:gd name="T49" fmla="*/ 28 h 36"/>
                    <a:gd name="T50" fmla="*/ 604 w 634"/>
                    <a:gd name="T51" fmla="*/ 28 h 36"/>
                    <a:gd name="T52" fmla="*/ 606 w 634"/>
                    <a:gd name="T53" fmla="*/ 28 h 36"/>
                    <a:gd name="T54" fmla="*/ 606 w 634"/>
                    <a:gd name="T55" fmla="*/ 28 h 36"/>
                    <a:gd name="T56" fmla="*/ 614 w 634"/>
                    <a:gd name="T57" fmla="*/ 28 h 36"/>
                    <a:gd name="T58" fmla="*/ 622 w 634"/>
                    <a:gd name="T59" fmla="*/ 24 h 36"/>
                    <a:gd name="T60" fmla="*/ 626 w 634"/>
                    <a:gd name="T61" fmla="*/ 20 h 36"/>
                    <a:gd name="T62" fmla="*/ 630 w 634"/>
                    <a:gd name="T63" fmla="*/ 14 h 36"/>
                    <a:gd name="T64" fmla="*/ 632 w 634"/>
                    <a:gd name="T65" fmla="*/ 8 h 36"/>
                    <a:gd name="T66" fmla="*/ 634 w 634"/>
                    <a:gd name="T67" fmla="*/ 0 h 36"/>
                    <a:gd name="T68" fmla="*/ 634 w 634"/>
                    <a:gd name="T69" fmla="*/ 8 h 36"/>
                    <a:gd name="T70" fmla="*/ 634 w 634"/>
                    <a:gd name="T71" fmla="*/ 8 h 36"/>
                    <a:gd name="T72" fmla="*/ 632 w 634"/>
                    <a:gd name="T73" fmla="*/ 16 h 36"/>
                    <a:gd name="T74" fmla="*/ 630 w 634"/>
                    <a:gd name="T75" fmla="*/ 22 h 36"/>
                    <a:gd name="T76" fmla="*/ 626 w 634"/>
                    <a:gd name="T77" fmla="*/ 28 h 36"/>
                    <a:gd name="T78" fmla="*/ 622 w 634"/>
                    <a:gd name="T79" fmla="*/ 32 h 36"/>
                    <a:gd name="T80" fmla="*/ 614 w 634"/>
                    <a:gd name="T81" fmla="*/ 36 h 36"/>
                    <a:gd name="T82" fmla="*/ 606 w 634"/>
                    <a:gd name="T83" fmla="*/ 36 h 36"/>
                    <a:gd name="T84" fmla="*/ 606 w 634"/>
                    <a:gd name="T85" fmla="*/ 36 h 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w 634"/>
                    <a:gd name="T130" fmla="*/ 0 h 36"/>
                    <a:gd name="T131" fmla="*/ 634 w 634"/>
                    <a:gd name="T132" fmla="*/ 36 h 36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T129" t="T130" r="T131" b="T132"/>
                  <a:pathLst>
                    <a:path w="634" h="36">
                      <a:moveTo>
                        <a:pt x="606" y="36"/>
                      </a:moveTo>
                      <a:lnTo>
                        <a:pt x="606" y="36"/>
                      </a:lnTo>
                      <a:lnTo>
                        <a:pt x="604" y="36"/>
                      </a:lnTo>
                      <a:lnTo>
                        <a:pt x="28" y="36"/>
                      </a:lnTo>
                      <a:lnTo>
                        <a:pt x="26" y="36"/>
                      </a:lnTo>
                      <a:lnTo>
                        <a:pt x="16" y="36"/>
                      </a:lnTo>
                      <a:lnTo>
                        <a:pt x="10" y="32"/>
                      </a:lnTo>
                      <a:lnTo>
                        <a:pt x="6" y="28"/>
                      </a:lnTo>
                      <a:lnTo>
                        <a:pt x="2" y="22"/>
                      </a:lnTo>
                      <a:lnTo>
                        <a:pt x="0" y="14"/>
                      </a:lnTo>
                      <a:lnTo>
                        <a:pt x="0" y="8"/>
                      </a:lnTo>
                      <a:lnTo>
                        <a:pt x="0" y="0"/>
                      </a:lnTo>
                      <a:lnTo>
                        <a:pt x="0" y="6"/>
                      </a:lnTo>
                      <a:lnTo>
                        <a:pt x="2" y="14"/>
                      </a:lnTo>
                      <a:lnTo>
                        <a:pt x="6" y="20"/>
                      </a:lnTo>
                      <a:lnTo>
                        <a:pt x="10" y="24"/>
                      </a:lnTo>
                      <a:lnTo>
                        <a:pt x="16" y="28"/>
                      </a:lnTo>
                      <a:lnTo>
                        <a:pt x="26" y="28"/>
                      </a:lnTo>
                      <a:lnTo>
                        <a:pt x="28" y="28"/>
                      </a:lnTo>
                      <a:lnTo>
                        <a:pt x="604" y="28"/>
                      </a:lnTo>
                      <a:lnTo>
                        <a:pt x="606" y="28"/>
                      </a:lnTo>
                      <a:lnTo>
                        <a:pt x="614" y="28"/>
                      </a:lnTo>
                      <a:lnTo>
                        <a:pt x="622" y="24"/>
                      </a:lnTo>
                      <a:lnTo>
                        <a:pt x="626" y="20"/>
                      </a:lnTo>
                      <a:lnTo>
                        <a:pt x="630" y="14"/>
                      </a:lnTo>
                      <a:lnTo>
                        <a:pt x="632" y="8"/>
                      </a:lnTo>
                      <a:lnTo>
                        <a:pt x="634" y="0"/>
                      </a:lnTo>
                      <a:lnTo>
                        <a:pt x="634" y="8"/>
                      </a:lnTo>
                      <a:lnTo>
                        <a:pt x="632" y="16"/>
                      </a:lnTo>
                      <a:lnTo>
                        <a:pt x="630" y="22"/>
                      </a:lnTo>
                      <a:lnTo>
                        <a:pt x="626" y="28"/>
                      </a:lnTo>
                      <a:lnTo>
                        <a:pt x="622" y="32"/>
                      </a:lnTo>
                      <a:lnTo>
                        <a:pt x="614" y="36"/>
                      </a:lnTo>
                      <a:lnTo>
                        <a:pt x="606" y="36"/>
                      </a:lnTo>
                      <a:close/>
                    </a:path>
                  </a:pathLst>
                </a:custGeom>
                <a:solidFill>
                  <a:srgbClr val="5A929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grpSp>
              <p:nvGrpSpPr>
                <p:cNvPr id="9297" name="Group 1674"/>
                <p:cNvGrpSpPr>
                  <a:grpSpLocks/>
                </p:cNvGrpSpPr>
                <p:nvPr/>
              </p:nvGrpSpPr>
              <p:grpSpPr bwMode="auto">
                <a:xfrm>
                  <a:off x="3304" y="1944"/>
                  <a:ext cx="1445" cy="205"/>
                  <a:chOff x="3304" y="1944"/>
                  <a:chExt cx="1445" cy="205"/>
                </a:xfrm>
              </p:grpSpPr>
              <p:sp>
                <p:nvSpPr>
                  <p:cNvPr id="9429" name="Freeform 1464"/>
                  <p:cNvSpPr>
                    <a:spLocks/>
                  </p:cNvSpPr>
                  <p:nvPr/>
                </p:nvSpPr>
                <p:spPr bwMode="auto">
                  <a:xfrm>
                    <a:off x="3304" y="1944"/>
                    <a:ext cx="1445" cy="9"/>
                  </a:xfrm>
                  <a:custGeom>
                    <a:avLst/>
                    <a:gdLst>
                      <a:gd name="T0" fmla="*/ 12 w 634"/>
                      <a:gd name="T1" fmla="*/ 0 h 4"/>
                      <a:gd name="T2" fmla="*/ 0 w 634"/>
                      <a:gd name="T3" fmla="*/ 4 h 4"/>
                      <a:gd name="T4" fmla="*/ 634 w 634"/>
                      <a:gd name="T5" fmla="*/ 4 h 4"/>
                      <a:gd name="T6" fmla="*/ 620 w 634"/>
                      <a:gd name="T7" fmla="*/ 0 h 4"/>
                      <a:gd name="T8" fmla="*/ 12 w 634"/>
                      <a:gd name="T9" fmla="*/ 0 h 4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634"/>
                      <a:gd name="T16" fmla="*/ 0 h 4"/>
                      <a:gd name="T17" fmla="*/ 634 w 634"/>
                      <a:gd name="T18" fmla="*/ 4 h 4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634" h="4">
                        <a:moveTo>
                          <a:pt x="12" y="0"/>
                        </a:moveTo>
                        <a:lnTo>
                          <a:pt x="0" y="4"/>
                        </a:lnTo>
                        <a:lnTo>
                          <a:pt x="634" y="4"/>
                        </a:lnTo>
                        <a:lnTo>
                          <a:pt x="620" y="0"/>
                        </a:lnTo>
                        <a:lnTo>
                          <a:pt x="12" y="0"/>
                        </a:lnTo>
                        <a:close/>
                      </a:path>
                    </a:pathLst>
                  </a:custGeom>
                  <a:solidFill>
                    <a:srgbClr val="538793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430" name="Freeform 1467"/>
                  <p:cNvSpPr>
                    <a:spLocks/>
                  </p:cNvSpPr>
                  <p:nvPr/>
                </p:nvSpPr>
                <p:spPr bwMode="auto">
                  <a:xfrm>
                    <a:off x="3304" y="2135"/>
                    <a:ext cx="1445" cy="14"/>
                  </a:xfrm>
                  <a:custGeom>
                    <a:avLst/>
                    <a:gdLst>
                      <a:gd name="T0" fmla="*/ 0 w 634"/>
                      <a:gd name="T1" fmla="*/ 0 h 6"/>
                      <a:gd name="T2" fmla="*/ 12 w 634"/>
                      <a:gd name="T3" fmla="*/ 6 h 6"/>
                      <a:gd name="T4" fmla="*/ 620 w 634"/>
                      <a:gd name="T5" fmla="*/ 6 h 6"/>
                      <a:gd name="T6" fmla="*/ 634 w 634"/>
                      <a:gd name="T7" fmla="*/ 0 h 6"/>
                      <a:gd name="T8" fmla="*/ 0 w 634"/>
                      <a:gd name="T9" fmla="*/ 0 h 6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634"/>
                      <a:gd name="T16" fmla="*/ 0 h 6"/>
                      <a:gd name="T17" fmla="*/ 634 w 634"/>
                      <a:gd name="T18" fmla="*/ 6 h 6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634" h="6">
                        <a:moveTo>
                          <a:pt x="0" y="0"/>
                        </a:moveTo>
                        <a:lnTo>
                          <a:pt x="12" y="6"/>
                        </a:lnTo>
                        <a:lnTo>
                          <a:pt x="620" y="6"/>
                        </a:lnTo>
                        <a:lnTo>
                          <a:pt x="634" y="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538793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431" name="Freeform 1468"/>
                  <p:cNvSpPr>
                    <a:spLocks/>
                  </p:cNvSpPr>
                  <p:nvPr/>
                </p:nvSpPr>
                <p:spPr bwMode="auto">
                  <a:xfrm>
                    <a:off x="3304" y="1971"/>
                    <a:ext cx="27" cy="146"/>
                  </a:xfrm>
                  <a:custGeom>
                    <a:avLst/>
                    <a:gdLst>
                      <a:gd name="T0" fmla="*/ 0 w 12"/>
                      <a:gd name="T1" fmla="*/ 0 h 64"/>
                      <a:gd name="T2" fmla="*/ 0 w 12"/>
                      <a:gd name="T3" fmla="*/ 0 h 64"/>
                      <a:gd name="T4" fmla="*/ 0 w 12"/>
                      <a:gd name="T5" fmla="*/ 64 h 64"/>
                      <a:gd name="T6" fmla="*/ 12 w 12"/>
                      <a:gd name="T7" fmla="*/ 64 h 64"/>
                      <a:gd name="T8" fmla="*/ 12 w 12"/>
                      <a:gd name="T9" fmla="*/ 0 h 64"/>
                      <a:gd name="T10" fmla="*/ 0 w 12"/>
                      <a:gd name="T11" fmla="*/ 0 h 64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12"/>
                      <a:gd name="T19" fmla="*/ 0 h 64"/>
                      <a:gd name="T20" fmla="*/ 12 w 12"/>
                      <a:gd name="T21" fmla="*/ 64 h 64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12" h="64">
                        <a:moveTo>
                          <a:pt x="0" y="0"/>
                        </a:moveTo>
                        <a:lnTo>
                          <a:pt x="0" y="0"/>
                        </a:lnTo>
                        <a:lnTo>
                          <a:pt x="0" y="64"/>
                        </a:lnTo>
                        <a:lnTo>
                          <a:pt x="12" y="64"/>
                        </a:lnTo>
                        <a:lnTo>
                          <a:pt x="12" y="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32578E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432" name="Rectangle 1469"/>
                  <p:cNvSpPr>
                    <a:spLocks noChangeArrowheads="1"/>
                  </p:cNvSpPr>
                  <p:nvPr/>
                </p:nvSpPr>
                <p:spPr bwMode="auto">
                  <a:xfrm>
                    <a:off x="4717" y="1971"/>
                    <a:ext cx="32" cy="146"/>
                  </a:xfrm>
                  <a:prstGeom prst="rect">
                    <a:avLst/>
                  </a:prstGeom>
                  <a:solidFill>
                    <a:srgbClr val="32578E"/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433" name="Rectangle 1470"/>
                  <p:cNvSpPr>
                    <a:spLocks noChangeArrowheads="1"/>
                  </p:cNvSpPr>
                  <p:nvPr/>
                </p:nvSpPr>
                <p:spPr bwMode="auto">
                  <a:xfrm>
                    <a:off x="4607" y="1971"/>
                    <a:ext cx="110" cy="146"/>
                  </a:xfrm>
                  <a:prstGeom prst="rect">
                    <a:avLst/>
                  </a:prstGeom>
                  <a:solidFill>
                    <a:schemeClr val="tx2"/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434" name="Rectangle 1471"/>
                  <p:cNvSpPr>
                    <a:spLocks noChangeArrowheads="1"/>
                  </p:cNvSpPr>
                  <p:nvPr/>
                </p:nvSpPr>
                <p:spPr bwMode="auto">
                  <a:xfrm>
                    <a:off x="3331" y="1971"/>
                    <a:ext cx="684" cy="146"/>
                  </a:xfrm>
                  <a:prstGeom prst="rect">
                    <a:avLst/>
                  </a:prstGeom>
                  <a:solidFill>
                    <a:schemeClr val="tx2"/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435" name="Rectangle 1472"/>
                  <p:cNvSpPr>
                    <a:spLocks noChangeArrowheads="1"/>
                  </p:cNvSpPr>
                  <p:nvPr/>
                </p:nvSpPr>
                <p:spPr bwMode="auto">
                  <a:xfrm>
                    <a:off x="4033" y="1971"/>
                    <a:ext cx="556" cy="146"/>
                  </a:xfrm>
                  <a:prstGeom prst="rect">
                    <a:avLst/>
                  </a:prstGeom>
                  <a:solidFill>
                    <a:srgbClr val="7E0D12"/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436" name="Freeform 1482"/>
                  <p:cNvSpPr>
                    <a:spLocks/>
                  </p:cNvSpPr>
                  <p:nvPr/>
                </p:nvSpPr>
                <p:spPr bwMode="auto">
                  <a:xfrm>
                    <a:off x="4215" y="1989"/>
                    <a:ext cx="356" cy="110"/>
                  </a:xfrm>
                  <a:custGeom>
                    <a:avLst/>
                    <a:gdLst>
                      <a:gd name="T0" fmla="*/ 156 w 156"/>
                      <a:gd name="T1" fmla="*/ 0 h 48"/>
                      <a:gd name="T2" fmla="*/ 156 w 156"/>
                      <a:gd name="T3" fmla="*/ 0 h 48"/>
                      <a:gd name="T4" fmla="*/ 0 w 156"/>
                      <a:gd name="T5" fmla="*/ 0 h 48"/>
                      <a:gd name="T6" fmla="*/ 0 w 156"/>
                      <a:gd name="T7" fmla="*/ 0 h 48"/>
                      <a:gd name="T8" fmla="*/ 20 w 156"/>
                      <a:gd name="T9" fmla="*/ 22 h 48"/>
                      <a:gd name="T10" fmla="*/ 28 w 156"/>
                      <a:gd name="T11" fmla="*/ 36 h 48"/>
                      <a:gd name="T12" fmla="*/ 34 w 156"/>
                      <a:gd name="T13" fmla="*/ 48 h 48"/>
                      <a:gd name="T14" fmla="*/ 34 w 156"/>
                      <a:gd name="T15" fmla="*/ 48 h 48"/>
                      <a:gd name="T16" fmla="*/ 156 w 156"/>
                      <a:gd name="T17" fmla="*/ 48 h 48"/>
                      <a:gd name="T18" fmla="*/ 156 w 156"/>
                      <a:gd name="T19" fmla="*/ 48 h 48"/>
                      <a:gd name="T20" fmla="*/ 156 w 156"/>
                      <a:gd name="T21" fmla="*/ 0 h 48"/>
                      <a:gd name="T22" fmla="*/ 156 w 156"/>
                      <a:gd name="T23" fmla="*/ 0 h 48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w 156"/>
                      <a:gd name="T37" fmla="*/ 0 h 48"/>
                      <a:gd name="T38" fmla="*/ 156 w 156"/>
                      <a:gd name="T39" fmla="*/ 48 h 48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T36" t="T37" r="T38" b="T39"/>
                    <a:pathLst>
                      <a:path w="156" h="48">
                        <a:moveTo>
                          <a:pt x="156" y="0"/>
                        </a:moveTo>
                        <a:lnTo>
                          <a:pt x="156" y="0"/>
                        </a:lnTo>
                        <a:lnTo>
                          <a:pt x="0" y="0"/>
                        </a:lnTo>
                        <a:lnTo>
                          <a:pt x="20" y="22"/>
                        </a:lnTo>
                        <a:lnTo>
                          <a:pt x="28" y="36"/>
                        </a:lnTo>
                        <a:lnTo>
                          <a:pt x="34" y="48"/>
                        </a:lnTo>
                        <a:lnTo>
                          <a:pt x="156" y="48"/>
                        </a:lnTo>
                        <a:lnTo>
                          <a:pt x="156" y="0"/>
                        </a:lnTo>
                        <a:close/>
                      </a:path>
                    </a:pathLst>
                  </a:custGeom>
                  <a:solidFill>
                    <a:srgbClr val="942F2C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9298" name="Group 1673"/>
                <p:cNvGrpSpPr>
                  <a:grpSpLocks/>
                </p:cNvGrpSpPr>
                <p:nvPr/>
              </p:nvGrpSpPr>
              <p:grpSpPr bwMode="auto">
                <a:xfrm>
                  <a:off x="3404" y="1502"/>
                  <a:ext cx="1244" cy="341"/>
                  <a:chOff x="3404" y="1502"/>
                  <a:chExt cx="1244" cy="341"/>
                </a:xfrm>
              </p:grpSpPr>
              <p:sp>
                <p:nvSpPr>
                  <p:cNvPr id="9421" name="Freeform 1460"/>
                  <p:cNvSpPr>
                    <a:spLocks/>
                  </p:cNvSpPr>
                  <p:nvPr/>
                </p:nvSpPr>
                <p:spPr bwMode="auto">
                  <a:xfrm>
                    <a:off x="3404" y="1502"/>
                    <a:ext cx="1222" cy="305"/>
                  </a:xfrm>
                  <a:custGeom>
                    <a:avLst/>
                    <a:gdLst>
                      <a:gd name="T0" fmla="*/ 536 w 536"/>
                      <a:gd name="T1" fmla="*/ 14 h 134"/>
                      <a:gd name="T2" fmla="*/ 536 w 536"/>
                      <a:gd name="T3" fmla="*/ 14 h 134"/>
                      <a:gd name="T4" fmla="*/ 530 w 536"/>
                      <a:gd name="T5" fmla="*/ 8 h 134"/>
                      <a:gd name="T6" fmla="*/ 522 w 536"/>
                      <a:gd name="T7" fmla="*/ 4 h 134"/>
                      <a:gd name="T8" fmla="*/ 516 w 536"/>
                      <a:gd name="T9" fmla="*/ 2 h 134"/>
                      <a:gd name="T10" fmla="*/ 506 w 536"/>
                      <a:gd name="T11" fmla="*/ 0 h 134"/>
                      <a:gd name="T12" fmla="*/ 38 w 536"/>
                      <a:gd name="T13" fmla="*/ 0 h 134"/>
                      <a:gd name="T14" fmla="*/ 38 w 536"/>
                      <a:gd name="T15" fmla="*/ 0 h 134"/>
                      <a:gd name="T16" fmla="*/ 30 w 536"/>
                      <a:gd name="T17" fmla="*/ 2 h 134"/>
                      <a:gd name="T18" fmla="*/ 22 w 536"/>
                      <a:gd name="T19" fmla="*/ 4 h 134"/>
                      <a:gd name="T20" fmla="*/ 16 w 536"/>
                      <a:gd name="T21" fmla="*/ 8 h 134"/>
                      <a:gd name="T22" fmla="*/ 10 w 536"/>
                      <a:gd name="T23" fmla="*/ 12 h 134"/>
                      <a:gd name="T24" fmla="*/ 6 w 536"/>
                      <a:gd name="T25" fmla="*/ 18 h 134"/>
                      <a:gd name="T26" fmla="*/ 2 w 536"/>
                      <a:gd name="T27" fmla="*/ 24 h 134"/>
                      <a:gd name="T28" fmla="*/ 0 w 536"/>
                      <a:gd name="T29" fmla="*/ 32 h 134"/>
                      <a:gd name="T30" fmla="*/ 0 w 536"/>
                      <a:gd name="T31" fmla="*/ 40 h 134"/>
                      <a:gd name="T32" fmla="*/ 0 w 536"/>
                      <a:gd name="T33" fmla="*/ 112 h 134"/>
                      <a:gd name="T34" fmla="*/ 0 w 536"/>
                      <a:gd name="T35" fmla="*/ 112 h 134"/>
                      <a:gd name="T36" fmla="*/ 0 w 536"/>
                      <a:gd name="T37" fmla="*/ 124 h 134"/>
                      <a:gd name="T38" fmla="*/ 6 w 536"/>
                      <a:gd name="T39" fmla="*/ 134 h 134"/>
                      <a:gd name="T40" fmla="*/ 6 w 536"/>
                      <a:gd name="T41" fmla="*/ 134 h 134"/>
                      <a:gd name="T42" fmla="*/ 536 w 536"/>
                      <a:gd name="T43" fmla="*/ 14 h 134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w 536"/>
                      <a:gd name="T67" fmla="*/ 0 h 134"/>
                      <a:gd name="T68" fmla="*/ 536 w 536"/>
                      <a:gd name="T69" fmla="*/ 134 h 134"/>
                    </a:gdLst>
                    <a:ahLst/>
                    <a:cxnLst>
                      <a:cxn ang="T44">
                        <a:pos x="T0" y="T1"/>
                      </a:cxn>
                      <a:cxn ang="T45">
                        <a:pos x="T2" y="T3"/>
                      </a:cxn>
                      <a:cxn ang="T46">
                        <a:pos x="T4" y="T5"/>
                      </a:cxn>
                      <a:cxn ang="T47">
                        <a:pos x="T6" y="T7"/>
                      </a:cxn>
                      <a:cxn ang="T48">
                        <a:pos x="T8" y="T9"/>
                      </a:cxn>
                      <a:cxn ang="T49">
                        <a:pos x="T10" y="T11"/>
                      </a:cxn>
                      <a:cxn ang="T50">
                        <a:pos x="T12" y="T13"/>
                      </a:cxn>
                      <a:cxn ang="T51">
                        <a:pos x="T14" y="T15"/>
                      </a:cxn>
                      <a:cxn ang="T52">
                        <a:pos x="T16" y="T17"/>
                      </a:cxn>
                      <a:cxn ang="T53">
                        <a:pos x="T18" y="T19"/>
                      </a:cxn>
                      <a:cxn ang="T54">
                        <a:pos x="T20" y="T21"/>
                      </a:cxn>
                      <a:cxn ang="T55">
                        <a:pos x="T22" y="T23"/>
                      </a:cxn>
                      <a:cxn ang="T56">
                        <a:pos x="T24" y="T25"/>
                      </a:cxn>
                      <a:cxn ang="T57">
                        <a:pos x="T26" y="T27"/>
                      </a:cxn>
                      <a:cxn ang="T58">
                        <a:pos x="T28" y="T29"/>
                      </a:cxn>
                      <a:cxn ang="T59">
                        <a:pos x="T30" y="T31"/>
                      </a:cxn>
                      <a:cxn ang="T60">
                        <a:pos x="T32" y="T33"/>
                      </a:cxn>
                      <a:cxn ang="T61">
                        <a:pos x="T34" y="T35"/>
                      </a:cxn>
                      <a:cxn ang="T62">
                        <a:pos x="T36" y="T37"/>
                      </a:cxn>
                      <a:cxn ang="T63">
                        <a:pos x="T38" y="T39"/>
                      </a:cxn>
                      <a:cxn ang="T64">
                        <a:pos x="T40" y="T41"/>
                      </a:cxn>
                      <a:cxn ang="T65">
                        <a:pos x="T42" y="T43"/>
                      </a:cxn>
                    </a:cxnLst>
                    <a:rect l="T66" t="T67" r="T68" b="T69"/>
                    <a:pathLst>
                      <a:path w="536" h="134">
                        <a:moveTo>
                          <a:pt x="536" y="14"/>
                        </a:moveTo>
                        <a:lnTo>
                          <a:pt x="536" y="14"/>
                        </a:lnTo>
                        <a:lnTo>
                          <a:pt x="530" y="8"/>
                        </a:lnTo>
                        <a:lnTo>
                          <a:pt x="522" y="4"/>
                        </a:lnTo>
                        <a:lnTo>
                          <a:pt x="516" y="2"/>
                        </a:lnTo>
                        <a:lnTo>
                          <a:pt x="506" y="0"/>
                        </a:lnTo>
                        <a:lnTo>
                          <a:pt x="38" y="0"/>
                        </a:lnTo>
                        <a:lnTo>
                          <a:pt x="30" y="2"/>
                        </a:lnTo>
                        <a:lnTo>
                          <a:pt x="22" y="4"/>
                        </a:lnTo>
                        <a:lnTo>
                          <a:pt x="16" y="8"/>
                        </a:lnTo>
                        <a:lnTo>
                          <a:pt x="10" y="12"/>
                        </a:lnTo>
                        <a:lnTo>
                          <a:pt x="6" y="18"/>
                        </a:lnTo>
                        <a:lnTo>
                          <a:pt x="2" y="24"/>
                        </a:lnTo>
                        <a:lnTo>
                          <a:pt x="0" y="32"/>
                        </a:lnTo>
                        <a:lnTo>
                          <a:pt x="0" y="40"/>
                        </a:lnTo>
                        <a:lnTo>
                          <a:pt x="0" y="112"/>
                        </a:lnTo>
                        <a:lnTo>
                          <a:pt x="0" y="124"/>
                        </a:lnTo>
                        <a:lnTo>
                          <a:pt x="6" y="134"/>
                        </a:lnTo>
                        <a:lnTo>
                          <a:pt x="536" y="14"/>
                        </a:lnTo>
                        <a:close/>
                      </a:path>
                    </a:pathLst>
                  </a:custGeom>
                  <a:solidFill>
                    <a:srgbClr val="95AEB4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422" name="Freeform 1461"/>
                  <p:cNvSpPr>
                    <a:spLocks/>
                  </p:cNvSpPr>
                  <p:nvPr/>
                </p:nvSpPr>
                <p:spPr bwMode="auto">
                  <a:xfrm>
                    <a:off x="3418" y="1533"/>
                    <a:ext cx="1230" cy="310"/>
                  </a:xfrm>
                  <a:custGeom>
                    <a:avLst/>
                    <a:gdLst>
                      <a:gd name="T0" fmla="*/ 32 w 540"/>
                      <a:gd name="T1" fmla="*/ 136 h 136"/>
                      <a:gd name="T2" fmla="*/ 500 w 540"/>
                      <a:gd name="T3" fmla="*/ 136 h 136"/>
                      <a:gd name="T4" fmla="*/ 500 w 540"/>
                      <a:gd name="T5" fmla="*/ 136 h 136"/>
                      <a:gd name="T6" fmla="*/ 508 w 540"/>
                      <a:gd name="T7" fmla="*/ 136 h 136"/>
                      <a:gd name="T8" fmla="*/ 516 w 540"/>
                      <a:gd name="T9" fmla="*/ 134 h 136"/>
                      <a:gd name="T10" fmla="*/ 522 w 540"/>
                      <a:gd name="T11" fmla="*/ 130 h 136"/>
                      <a:gd name="T12" fmla="*/ 528 w 540"/>
                      <a:gd name="T13" fmla="*/ 126 h 136"/>
                      <a:gd name="T14" fmla="*/ 532 w 540"/>
                      <a:gd name="T15" fmla="*/ 120 h 136"/>
                      <a:gd name="T16" fmla="*/ 536 w 540"/>
                      <a:gd name="T17" fmla="*/ 114 h 136"/>
                      <a:gd name="T18" fmla="*/ 538 w 540"/>
                      <a:gd name="T19" fmla="*/ 106 h 136"/>
                      <a:gd name="T20" fmla="*/ 540 w 540"/>
                      <a:gd name="T21" fmla="*/ 98 h 136"/>
                      <a:gd name="T22" fmla="*/ 540 w 540"/>
                      <a:gd name="T23" fmla="*/ 26 h 136"/>
                      <a:gd name="T24" fmla="*/ 540 w 540"/>
                      <a:gd name="T25" fmla="*/ 26 h 136"/>
                      <a:gd name="T26" fmla="*/ 538 w 540"/>
                      <a:gd name="T27" fmla="*/ 18 h 136"/>
                      <a:gd name="T28" fmla="*/ 536 w 540"/>
                      <a:gd name="T29" fmla="*/ 12 h 136"/>
                      <a:gd name="T30" fmla="*/ 530 w 540"/>
                      <a:gd name="T31" fmla="*/ 0 h 136"/>
                      <a:gd name="T32" fmla="*/ 0 w 540"/>
                      <a:gd name="T33" fmla="*/ 120 h 136"/>
                      <a:gd name="T34" fmla="*/ 0 w 540"/>
                      <a:gd name="T35" fmla="*/ 120 h 136"/>
                      <a:gd name="T36" fmla="*/ 0 w 540"/>
                      <a:gd name="T37" fmla="*/ 120 h 136"/>
                      <a:gd name="T38" fmla="*/ 6 w 540"/>
                      <a:gd name="T39" fmla="*/ 126 h 136"/>
                      <a:gd name="T40" fmla="*/ 12 w 540"/>
                      <a:gd name="T41" fmla="*/ 132 h 136"/>
                      <a:gd name="T42" fmla="*/ 22 w 540"/>
                      <a:gd name="T43" fmla="*/ 136 h 136"/>
                      <a:gd name="T44" fmla="*/ 32 w 540"/>
                      <a:gd name="T45" fmla="*/ 136 h 136"/>
                      <a:gd name="T46" fmla="*/ 32 w 540"/>
                      <a:gd name="T47" fmla="*/ 136 h 1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w 540"/>
                      <a:gd name="T73" fmla="*/ 0 h 136"/>
                      <a:gd name="T74" fmla="*/ 540 w 540"/>
                      <a:gd name="T75" fmla="*/ 136 h 136"/>
                    </a:gdLst>
                    <a:ahLst/>
                    <a:cxnLst>
                      <a:cxn ang="T48">
                        <a:pos x="T0" y="T1"/>
                      </a:cxn>
                      <a:cxn ang="T49">
                        <a:pos x="T2" y="T3"/>
                      </a:cxn>
                      <a:cxn ang="T50">
                        <a:pos x="T4" y="T5"/>
                      </a:cxn>
                      <a:cxn ang="T51">
                        <a:pos x="T6" y="T7"/>
                      </a:cxn>
                      <a:cxn ang="T52">
                        <a:pos x="T8" y="T9"/>
                      </a:cxn>
                      <a:cxn ang="T53">
                        <a:pos x="T10" y="T11"/>
                      </a:cxn>
                      <a:cxn ang="T54">
                        <a:pos x="T12" y="T13"/>
                      </a:cxn>
                      <a:cxn ang="T55">
                        <a:pos x="T14" y="T15"/>
                      </a:cxn>
                      <a:cxn ang="T56">
                        <a:pos x="T16" y="T17"/>
                      </a:cxn>
                      <a:cxn ang="T57">
                        <a:pos x="T18" y="T19"/>
                      </a:cxn>
                      <a:cxn ang="T58">
                        <a:pos x="T20" y="T21"/>
                      </a:cxn>
                      <a:cxn ang="T59">
                        <a:pos x="T22" y="T23"/>
                      </a:cxn>
                      <a:cxn ang="T60">
                        <a:pos x="T24" y="T25"/>
                      </a:cxn>
                      <a:cxn ang="T61">
                        <a:pos x="T26" y="T27"/>
                      </a:cxn>
                      <a:cxn ang="T62">
                        <a:pos x="T28" y="T29"/>
                      </a:cxn>
                      <a:cxn ang="T63">
                        <a:pos x="T30" y="T31"/>
                      </a:cxn>
                      <a:cxn ang="T64">
                        <a:pos x="T32" y="T33"/>
                      </a:cxn>
                      <a:cxn ang="T65">
                        <a:pos x="T34" y="T35"/>
                      </a:cxn>
                      <a:cxn ang="T66">
                        <a:pos x="T36" y="T37"/>
                      </a:cxn>
                      <a:cxn ang="T67">
                        <a:pos x="T38" y="T39"/>
                      </a:cxn>
                      <a:cxn ang="T68">
                        <a:pos x="T40" y="T41"/>
                      </a:cxn>
                      <a:cxn ang="T69">
                        <a:pos x="T42" y="T43"/>
                      </a:cxn>
                      <a:cxn ang="T70">
                        <a:pos x="T44" y="T45"/>
                      </a:cxn>
                      <a:cxn ang="T71">
                        <a:pos x="T46" y="T47"/>
                      </a:cxn>
                    </a:cxnLst>
                    <a:rect l="T72" t="T73" r="T74" b="T75"/>
                    <a:pathLst>
                      <a:path w="540" h="136">
                        <a:moveTo>
                          <a:pt x="32" y="136"/>
                        </a:moveTo>
                        <a:lnTo>
                          <a:pt x="500" y="136"/>
                        </a:lnTo>
                        <a:lnTo>
                          <a:pt x="508" y="136"/>
                        </a:lnTo>
                        <a:lnTo>
                          <a:pt x="516" y="134"/>
                        </a:lnTo>
                        <a:lnTo>
                          <a:pt x="522" y="130"/>
                        </a:lnTo>
                        <a:lnTo>
                          <a:pt x="528" y="126"/>
                        </a:lnTo>
                        <a:lnTo>
                          <a:pt x="532" y="120"/>
                        </a:lnTo>
                        <a:lnTo>
                          <a:pt x="536" y="114"/>
                        </a:lnTo>
                        <a:lnTo>
                          <a:pt x="538" y="106"/>
                        </a:lnTo>
                        <a:lnTo>
                          <a:pt x="540" y="98"/>
                        </a:lnTo>
                        <a:lnTo>
                          <a:pt x="540" y="26"/>
                        </a:lnTo>
                        <a:lnTo>
                          <a:pt x="538" y="18"/>
                        </a:lnTo>
                        <a:lnTo>
                          <a:pt x="536" y="12"/>
                        </a:lnTo>
                        <a:lnTo>
                          <a:pt x="530" y="0"/>
                        </a:lnTo>
                        <a:lnTo>
                          <a:pt x="0" y="120"/>
                        </a:lnTo>
                        <a:lnTo>
                          <a:pt x="6" y="126"/>
                        </a:lnTo>
                        <a:lnTo>
                          <a:pt x="12" y="132"/>
                        </a:lnTo>
                        <a:lnTo>
                          <a:pt x="22" y="136"/>
                        </a:lnTo>
                        <a:lnTo>
                          <a:pt x="32" y="136"/>
                        </a:lnTo>
                        <a:close/>
                      </a:path>
                    </a:pathLst>
                  </a:custGeom>
                  <a:solidFill>
                    <a:srgbClr val="33535B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423" name="Freeform 1462"/>
                  <p:cNvSpPr>
                    <a:spLocks/>
                  </p:cNvSpPr>
                  <p:nvPr/>
                </p:nvSpPr>
                <p:spPr bwMode="auto">
                  <a:xfrm>
                    <a:off x="3441" y="1538"/>
                    <a:ext cx="1171" cy="269"/>
                  </a:xfrm>
                  <a:custGeom>
                    <a:avLst/>
                    <a:gdLst>
                      <a:gd name="T0" fmla="*/ 0 w 514"/>
                      <a:gd name="T1" fmla="*/ 96 h 118"/>
                      <a:gd name="T2" fmla="*/ 0 w 514"/>
                      <a:gd name="T3" fmla="*/ 24 h 118"/>
                      <a:gd name="T4" fmla="*/ 0 w 514"/>
                      <a:gd name="T5" fmla="*/ 24 h 118"/>
                      <a:gd name="T6" fmla="*/ 0 w 514"/>
                      <a:gd name="T7" fmla="*/ 14 h 118"/>
                      <a:gd name="T8" fmla="*/ 6 w 514"/>
                      <a:gd name="T9" fmla="*/ 8 h 118"/>
                      <a:gd name="T10" fmla="*/ 12 w 514"/>
                      <a:gd name="T11" fmla="*/ 2 h 118"/>
                      <a:gd name="T12" fmla="*/ 22 w 514"/>
                      <a:gd name="T13" fmla="*/ 0 h 118"/>
                      <a:gd name="T14" fmla="*/ 490 w 514"/>
                      <a:gd name="T15" fmla="*/ 0 h 118"/>
                      <a:gd name="T16" fmla="*/ 490 w 514"/>
                      <a:gd name="T17" fmla="*/ 0 h 118"/>
                      <a:gd name="T18" fmla="*/ 500 w 514"/>
                      <a:gd name="T19" fmla="*/ 2 h 118"/>
                      <a:gd name="T20" fmla="*/ 506 w 514"/>
                      <a:gd name="T21" fmla="*/ 8 h 118"/>
                      <a:gd name="T22" fmla="*/ 512 w 514"/>
                      <a:gd name="T23" fmla="*/ 14 h 118"/>
                      <a:gd name="T24" fmla="*/ 514 w 514"/>
                      <a:gd name="T25" fmla="*/ 24 h 118"/>
                      <a:gd name="T26" fmla="*/ 514 w 514"/>
                      <a:gd name="T27" fmla="*/ 96 h 118"/>
                      <a:gd name="T28" fmla="*/ 514 w 514"/>
                      <a:gd name="T29" fmla="*/ 96 h 118"/>
                      <a:gd name="T30" fmla="*/ 512 w 514"/>
                      <a:gd name="T31" fmla="*/ 106 h 118"/>
                      <a:gd name="T32" fmla="*/ 506 w 514"/>
                      <a:gd name="T33" fmla="*/ 112 h 118"/>
                      <a:gd name="T34" fmla="*/ 500 w 514"/>
                      <a:gd name="T35" fmla="*/ 118 h 118"/>
                      <a:gd name="T36" fmla="*/ 490 w 514"/>
                      <a:gd name="T37" fmla="*/ 118 h 118"/>
                      <a:gd name="T38" fmla="*/ 22 w 514"/>
                      <a:gd name="T39" fmla="*/ 118 h 118"/>
                      <a:gd name="T40" fmla="*/ 22 w 514"/>
                      <a:gd name="T41" fmla="*/ 118 h 118"/>
                      <a:gd name="T42" fmla="*/ 12 w 514"/>
                      <a:gd name="T43" fmla="*/ 118 h 118"/>
                      <a:gd name="T44" fmla="*/ 6 w 514"/>
                      <a:gd name="T45" fmla="*/ 112 h 118"/>
                      <a:gd name="T46" fmla="*/ 0 w 514"/>
                      <a:gd name="T47" fmla="*/ 106 h 118"/>
                      <a:gd name="T48" fmla="*/ 0 w 514"/>
                      <a:gd name="T49" fmla="*/ 96 h 118"/>
                      <a:gd name="T50" fmla="*/ 0 w 514"/>
                      <a:gd name="T51" fmla="*/ 96 h 118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w 514"/>
                      <a:gd name="T79" fmla="*/ 0 h 118"/>
                      <a:gd name="T80" fmla="*/ 514 w 514"/>
                      <a:gd name="T81" fmla="*/ 118 h 118"/>
                    </a:gdLst>
                    <a:ahLst/>
                    <a:cxnLst>
                      <a:cxn ang="T52">
                        <a:pos x="T0" y="T1"/>
                      </a:cxn>
                      <a:cxn ang="T53">
                        <a:pos x="T2" y="T3"/>
                      </a:cxn>
                      <a:cxn ang="T54">
                        <a:pos x="T4" y="T5"/>
                      </a:cxn>
                      <a:cxn ang="T55">
                        <a:pos x="T6" y="T7"/>
                      </a:cxn>
                      <a:cxn ang="T56">
                        <a:pos x="T8" y="T9"/>
                      </a:cxn>
                      <a:cxn ang="T57">
                        <a:pos x="T10" y="T11"/>
                      </a:cxn>
                      <a:cxn ang="T58">
                        <a:pos x="T12" y="T13"/>
                      </a:cxn>
                      <a:cxn ang="T59">
                        <a:pos x="T14" y="T15"/>
                      </a:cxn>
                      <a:cxn ang="T60">
                        <a:pos x="T16" y="T17"/>
                      </a:cxn>
                      <a:cxn ang="T61">
                        <a:pos x="T18" y="T19"/>
                      </a:cxn>
                      <a:cxn ang="T62">
                        <a:pos x="T20" y="T21"/>
                      </a:cxn>
                      <a:cxn ang="T63">
                        <a:pos x="T22" y="T23"/>
                      </a:cxn>
                      <a:cxn ang="T64">
                        <a:pos x="T24" y="T25"/>
                      </a:cxn>
                      <a:cxn ang="T65">
                        <a:pos x="T26" y="T27"/>
                      </a:cxn>
                      <a:cxn ang="T66">
                        <a:pos x="T28" y="T29"/>
                      </a:cxn>
                      <a:cxn ang="T67">
                        <a:pos x="T30" y="T31"/>
                      </a:cxn>
                      <a:cxn ang="T68">
                        <a:pos x="T32" y="T33"/>
                      </a:cxn>
                      <a:cxn ang="T69">
                        <a:pos x="T34" y="T35"/>
                      </a:cxn>
                      <a:cxn ang="T70">
                        <a:pos x="T36" y="T37"/>
                      </a:cxn>
                      <a:cxn ang="T71">
                        <a:pos x="T38" y="T39"/>
                      </a:cxn>
                      <a:cxn ang="T72">
                        <a:pos x="T40" y="T41"/>
                      </a:cxn>
                      <a:cxn ang="T73">
                        <a:pos x="T42" y="T43"/>
                      </a:cxn>
                      <a:cxn ang="T74">
                        <a:pos x="T44" y="T45"/>
                      </a:cxn>
                      <a:cxn ang="T75">
                        <a:pos x="T46" y="T47"/>
                      </a:cxn>
                      <a:cxn ang="T76">
                        <a:pos x="T48" y="T49"/>
                      </a:cxn>
                      <a:cxn ang="T77">
                        <a:pos x="T50" y="T51"/>
                      </a:cxn>
                    </a:cxnLst>
                    <a:rect l="T78" t="T79" r="T80" b="T81"/>
                    <a:pathLst>
                      <a:path w="514" h="118">
                        <a:moveTo>
                          <a:pt x="0" y="96"/>
                        </a:moveTo>
                        <a:lnTo>
                          <a:pt x="0" y="24"/>
                        </a:lnTo>
                        <a:lnTo>
                          <a:pt x="0" y="14"/>
                        </a:lnTo>
                        <a:lnTo>
                          <a:pt x="6" y="8"/>
                        </a:lnTo>
                        <a:lnTo>
                          <a:pt x="12" y="2"/>
                        </a:lnTo>
                        <a:lnTo>
                          <a:pt x="22" y="0"/>
                        </a:lnTo>
                        <a:lnTo>
                          <a:pt x="490" y="0"/>
                        </a:lnTo>
                        <a:lnTo>
                          <a:pt x="500" y="2"/>
                        </a:lnTo>
                        <a:lnTo>
                          <a:pt x="506" y="8"/>
                        </a:lnTo>
                        <a:lnTo>
                          <a:pt x="512" y="14"/>
                        </a:lnTo>
                        <a:lnTo>
                          <a:pt x="514" y="24"/>
                        </a:lnTo>
                        <a:lnTo>
                          <a:pt x="514" y="96"/>
                        </a:lnTo>
                        <a:lnTo>
                          <a:pt x="512" y="106"/>
                        </a:lnTo>
                        <a:lnTo>
                          <a:pt x="506" y="112"/>
                        </a:lnTo>
                        <a:lnTo>
                          <a:pt x="500" y="118"/>
                        </a:lnTo>
                        <a:lnTo>
                          <a:pt x="490" y="118"/>
                        </a:lnTo>
                        <a:lnTo>
                          <a:pt x="22" y="118"/>
                        </a:lnTo>
                        <a:lnTo>
                          <a:pt x="12" y="118"/>
                        </a:lnTo>
                        <a:lnTo>
                          <a:pt x="6" y="112"/>
                        </a:lnTo>
                        <a:lnTo>
                          <a:pt x="0" y="106"/>
                        </a:lnTo>
                        <a:lnTo>
                          <a:pt x="0" y="96"/>
                        </a:lnTo>
                        <a:close/>
                      </a:path>
                    </a:pathLst>
                  </a:custGeom>
                  <a:solidFill>
                    <a:srgbClr val="33535B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424" name="Freeform 1473"/>
                  <p:cNvSpPr>
                    <a:spLocks/>
                  </p:cNvSpPr>
                  <p:nvPr/>
                </p:nvSpPr>
                <p:spPr bwMode="auto">
                  <a:xfrm>
                    <a:off x="3468" y="1565"/>
                    <a:ext cx="1117" cy="215"/>
                  </a:xfrm>
                  <a:custGeom>
                    <a:avLst/>
                    <a:gdLst>
                      <a:gd name="T0" fmla="*/ 0 w 490"/>
                      <a:gd name="T1" fmla="*/ 84 h 94"/>
                      <a:gd name="T2" fmla="*/ 0 w 490"/>
                      <a:gd name="T3" fmla="*/ 12 h 94"/>
                      <a:gd name="T4" fmla="*/ 0 w 490"/>
                      <a:gd name="T5" fmla="*/ 12 h 94"/>
                      <a:gd name="T6" fmla="*/ 0 w 490"/>
                      <a:gd name="T7" fmla="*/ 8 h 94"/>
                      <a:gd name="T8" fmla="*/ 2 w 490"/>
                      <a:gd name="T9" fmla="*/ 4 h 94"/>
                      <a:gd name="T10" fmla="*/ 6 w 490"/>
                      <a:gd name="T11" fmla="*/ 2 h 94"/>
                      <a:gd name="T12" fmla="*/ 10 w 490"/>
                      <a:gd name="T13" fmla="*/ 0 h 94"/>
                      <a:gd name="T14" fmla="*/ 478 w 490"/>
                      <a:gd name="T15" fmla="*/ 0 h 94"/>
                      <a:gd name="T16" fmla="*/ 478 w 490"/>
                      <a:gd name="T17" fmla="*/ 0 h 94"/>
                      <a:gd name="T18" fmla="*/ 482 w 490"/>
                      <a:gd name="T19" fmla="*/ 2 h 94"/>
                      <a:gd name="T20" fmla="*/ 486 w 490"/>
                      <a:gd name="T21" fmla="*/ 4 h 94"/>
                      <a:gd name="T22" fmla="*/ 488 w 490"/>
                      <a:gd name="T23" fmla="*/ 8 h 94"/>
                      <a:gd name="T24" fmla="*/ 490 w 490"/>
                      <a:gd name="T25" fmla="*/ 12 h 94"/>
                      <a:gd name="T26" fmla="*/ 490 w 490"/>
                      <a:gd name="T27" fmla="*/ 84 h 94"/>
                      <a:gd name="T28" fmla="*/ 490 w 490"/>
                      <a:gd name="T29" fmla="*/ 84 h 94"/>
                      <a:gd name="T30" fmla="*/ 488 w 490"/>
                      <a:gd name="T31" fmla="*/ 88 h 94"/>
                      <a:gd name="T32" fmla="*/ 486 w 490"/>
                      <a:gd name="T33" fmla="*/ 92 h 94"/>
                      <a:gd name="T34" fmla="*/ 482 w 490"/>
                      <a:gd name="T35" fmla="*/ 94 h 94"/>
                      <a:gd name="T36" fmla="*/ 478 w 490"/>
                      <a:gd name="T37" fmla="*/ 94 h 94"/>
                      <a:gd name="T38" fmla="*/ 10 w 490"/>
                      <a:gd name="T39" fmla="*/ 94 h 94"/>
                      <a:gd name="T40" fmla="*/ 10 w 490"/>
                      <a:gd name="T41" fmla="*/ 94 h 94"/>
                      <a:gd name="T42" fmla="*/ 6 w 490"/>
                      <a:gd name="T43" fmla="*/ 94 h 94"/>
                      <a:gd name="T44" fmla="*/ 2 w 490"/>
                      <a:gd name="T45" fmla="*/ 92 h 94"/>
                      <a:gd name="T46" fmla="*/ 0 w 490"/>
                      <a:gd name="T47" fmla="*/ 88 h 94"/>
                      <a:gd name="T48" fmla="*/ 0 w 490"/>
                      <a:gd name="T49" fmla="*/ 84 h 94"/>
                      <a:gd name="T50" fmla="*/ 0 w 490"/>
                      <a:gd name="T51" fmla="*/ 84 h 94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w 490"/>
                      <a:gd name="T79" fmla="*/ 0 h 94"/>
                      <a:gd name="T80" fmla="*/ 490 w 490"/>
                      <a:gd name="T81" fmla="*/ 94 h 94"/>
                    </a:gdLst>
                    <a:ahLst/>
                    <a:cxnLst>
                      <a:cxn ang="T52">
                        <a:pos x="T0" y="T1"/>
                      </a:cxn>
                      <a:cxn ang="T53">
                        <a:pos x="T2" y="T3"/>
                      </a:cxn>
                      <a:cxn ang="T54">
                        <a:pos x="T4" y="T5"/>
                      </a:cxn>
                      <a:cxn ang="T55">
                        <a:pos x="T6" y="T7"/>
                      </a:cxn>
                      <a:cxn ang="T56">
                        <a:pos x="T8" y="T9"/>
                      </a:cxn>
                      <a:cxn ang="T57">
                        <a:pos x="T10" y="T11"/>
                      </a:cxn>
                      <a:cxn ang="T58">
                        <a:pos x="T12" y="T13"/>
                      </a:cxn>
                      <a:cxn ang="T59">
                        <a:pos x="T14" y="T15"/>
                      </a:cxn>
                      <a:cxn ang="T60">
                        <a:pos x="T16" y="T17"/>
                      </a:cxn>
                      <a:cxn ang="T61">
                        <a:pos x="T18" y="T19"/>
                      </a:cxn>
                      <a:cxn ang="T62">
                        <a:pos x="T20" y="T21"/>
                      </a:cxn>
                      <a:cxn ang="T63">
                        <a:pos x="T22" y="T23"/>
                      </a:cxn>
                      <a:cxn ang="T64">
                        <a:pos x="T24" y="T25"/>
                      </a:cxn>
                      <a:cxn ang="T65">
                        <a:pos x="T26" y="T27"/>
                      </a:cxn>
                      <a:cxn ang="T66">
                        <a:pos x="T28" y="T29"/>
                      </a:cxn>
                      <a:cxn ang="T67">
                        <a:pos x="T30" y="T31"/>
                      </a:cxn>
                      <a:cxn ang="T68">
                        <a:pos x="T32" y="T33"/>
                      </a:cxn>
                      <a:cxn ang="T69">
                        <a:pos x="T34" y="T35"/>
                      </a:cxn>
                      <a:cxn ang="T70">
                        <a:pos x="T36" y="T37"/>
                      </a:cxn>
                      <a:cxn ang="T71">
                        <a:pos x="T38" y="T39"/>
                      </a:cxn>
                      <a:cxn ang="T72">
                        <a:pos x="T40" y="T41"/>
                      </a:cxn>
                      <a:cxn ang="T73">
                        <a:pos x="T42" y="T43"/>
                      </a:cxn>
                      <a:cxn ang="T74">
                        <a:pos x="T44" y="T45"/>
                      </a:cxn>
                      <a:cxn ang="T75">
                        <a:pos x="T46" y="T47"/>
                      </a:cxn>
                      <a:cxn ang="T76">
                        <a:pos x="T48" y="T49"/>
                      </a:cxn>
                      <a:cxn ang="T77">
                        <a:pos x="T50" y="T51"/>
                      </a:cxn>
                    </a:cxnLst>
                    <a:rect l="T78" t="T79" r="T80" b="T81"/>
                    <a:pathLst>
                      <a:path w="490" h="94">
                        <a:moveTo>
                          <a:pt x="0" y="84"/>
                        </a:moveTo>
                        <a:lnTo>
                          <a:pt x="0" y="12"/>
                        </a:lnTo>
                        <a:lnTo>
                          <a:pt x="0" y="8"/>
                        </a:lnTo>
                        <a:lnTo>
                          <a:pt x="2" y="4"/>
                        </a:lnTo>
                        <a:lnTo>
                          <a:pt x="6" y="2"/>
                        </a:lnTo>
                        <a:lnTo>
                          <a:pt x="10" y="0"/>
                        </a:lnTo>
                        <a:lnTo>
                          <a:pt x="478" y="0"/>
                        </a:lnTo>
                        <a:lnTo>
                          <a:pt x="482" y="2"/>
                        </a:lnTo>
                        <a:lnTo>
                          <a:pt x="486" y="4"/>
                        </a:lnTo>
                        <a:lnTo>
                          <a:pt x="488" y="8"/>
                        </a:lnTo>
                        <a:lnTo>
                          <a:pt x="490" y="12"/>
                        </a:lnTo>
                        <a:lnTo>
                          <a:pt x="490" y="84"/>
                        </a:lnTo>
                        <a:lnTo>
                          <a:pt x="488" y="88"/>
                        </a:lnTo>
                        <a:lnTo>
                          <a:pt x="486" y="92"/>
                        </a:lnTo>
                        <a:lnTo>
                          <a:pt x="482" y="94"/>
                        </a:lnTo>
                        <a:lnTo>
                          <a:pt x="478" y="94"/>
                        </a:lnTo>
                        <a:lnTo>
                          <a:pt x="10" y="94"/>
                        </a:lnTo>
                        <a:lnTo>
                          <a:pt x="6" y="94"/>
                        </a:lnTo>
                        <a:lnTo>
                          <a:pt x="2" y="92"/>
                        </a:lnTo>
                        <a:lnTo>
                          <a:pt x="0" y="88"/>
                        </a:lnTo>
                        <a:lnTo>
                          <a:pt x="0" y="84"/>
                        </a:lnTo>
                        <a:close/>
                      </a:path>
                    </a:pathLst>
                  </a:custGeom>
                  <a:solidFill>
                    <a:srgbClr val="889285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425" name="Freeform 1474"/>
                  <p:cNvSpPr>
                    <a:spLocks noEditPoints="1"/>
                  </p:cNvSpPr>
                  <p:nvPr/>
                </p:nvSpPr>
                <p:spPr bwMode="auto">
                  <a:xfrm>
                    <a:off x="3436" y="1533"/>
                    <a:ext cx="1181" cy="278"/>
                  </a:xfrm>
                  <a:custGeom>
                    <a:avLst/>
                    <a:gdLst>
                      <a:gd name="T0" fmla="*/ 24 w 518"/>
                      <a:gd name="T1" fmla="*/ 0 h 122"/>
                      <a:gd name="T2" fmla="*/ 24 w 518"/>
                      <a:gd name="T3" fmla="*/ 0 h 122"/>
                      <a:gd name="T4" fmla="*/ 14 w 518"/>
                      <a:gd name="T5" fmla="*/ 2 h 122"/>
                      <a:gd name="T6" fmla="*/ 6 w 518"/>
                      <a:gd name="T7" fmla="*/ 8 h 122"/>
                      <a:gd name="T8" fmla="*/ 0 w 518"/>
                      <a:gd name="T9" fmla="*/ 16 h 122"/>
                      <a:gd name="T10" fmla="*/ 0 w 518"/>
                      <a:gd name="T11" fmla="*/ 26 h 122"/>
                      <a:gd name="T12" fmla="*/ 0 w 518"/>
                      <a:gd name="T13" fmla="*/ 98 h 122"/>
                      <a:gd name="T14" fmla="*/ 0 w 518"/>
                      <a:gd name="T15" fmla="*/ 98 h 122"/>
                      <a:gd name="T16" fmla="*/ 0 w 518"/>
                      <a:gd name="T17" fmla="*/ 108 h 122"/>
                      <a:gd name="T18" fmla="*/ 6 w 518"/>
                      <a:gd name="T19" fmla="*/ 116 h 122"/>
                      <a:gd name="T20" fmla="*/ 14 w 518"/>
                      <a:gd name="T21" fmla="*/ 122 h 122"/>
                      <a:gd name="T22" fmla="*/ 24 w 518"/>
                      <a:gd name="T23" fmla="*/ 122 h 122"/>
                      <a:gd name="T24" fmla="*/ 492 w 518"/>
                      <a:gd name="T25" fmla="*/ 122 h 122"/>
                      <a:gd name="T26" fmla="*/ 492 w 518"/>
                      <a:gd name="T27" fmla="*/ 122 h 122"/>
                      <a:gd name="T28" fmla="*/ 502 w 518"/>
                      <a:gd name="T29" fmla="*/ 122 h 122"/>
                      <a:gd name="T30" fmla="*/ 510 w 518"/>
                      <a:gd name="T31" fmla="*/ 116 h 122"/>
                      <a:gd name="T32" fmla="*/ 516 w 518"/>
                      <a:gd name="T33" fmla="*/ 108 h 122"/>
                      <a:gd name="T34" fmla="*/ 518 w 518"/>
                      <a:gd name="T35" fmla="*/ 98 h 122"/>
                      <a:gd name="T36" fmla="*/ 518 w 518"/>
                      <a:gd name="T37" fmla="*/ 26 h 122"/>
                      <a:gd name="T38" fmla="*/ 518 w 518"/>
                      <a:gd name="T39" fmla="*/ 26 h 122"/>
                      <a:gd name="T40" fmla="*/ 516 w 518"/>
                      <a:gd name="T41" fmla="*/ 16 h 122"/>
                      <a:gd name="T42" fmla="*/ 510 w 518"/>
                      <a:gd name="T43" fmla="*/ 8 h 122"/>
                      <a:gd name="T44" fmla="*/ 502 w 518"/>
                      <a:gd name="T45" fmla="*/ 2 h 122"/>
                      <a:gd name="T46" fmla="*/ 492 w 518"/>
                      <a:gd name="T47" fmla="*/ 0 h 122"/>
                      <a:gd name="T48" fmla="*/ 24 w 518"/>
                      <a:gd name="T49" fmla="*/ 0 h 122"/>
                      <a:gd name="T50" fmla="*/ 14 w 518"/>
                      <a:gd name="T51" fmla="*/ 98 h 122"/>
                      <a:gd name="T52" fmla="*/ 14 w 518"/>
                      <a:gd name="T53" fmla="*/ 26 h 122"/>
                      <a:gd name="T54" fmla="*/ 14 w 518"/>
                      <a:gd name="T55" fmla="*/ 26 h 122"/>
                      <a:gd name="T56" fmla="*/ 14 w 518"/>
                      <a:gd name="T57" fmla="*/ 22 h 122"/>
                      <a:gd name="T58" fmla="*/ 16 w 518"/>
                      <a:gd name="T59" fmla="*/ 18 h 122"/>
                      <a:gd name="T60" fmla="*/ 20 w 518"/>
                      <a:gd name="T61" fmla="*/ 16 h 122"/>
                      <a:gd name="T62" fmla="*/ 24 w 518"/>
                      <a:gd name="T63" fmla="*/ 14 h 122"/>
                      <a:gd name="T64" fmla="*/ 492 w 518"/>
                      <a:gd name="T65" fmla="*/ 14 h 122"/>
                      <a:gd name="T66" fmla="*/ 492 w 518"/>
                      <a:gd name="T67" fmla="*/ 14 h 122"/>
                      <a:gd name="T68" fmla="*/ 496 w 518"/>
                      <a:gd name="T69" fmla="*/ 16 h 122"/>
                      <a:gd name="T70" fmla="*/ 500 w 518"/>
                      <a:gd name="T71" fmla="*/ 18 h 122"/>
                      <a:gd name="T72" fmla="*/ 502 w 518"/>
                      <a:gd name="T73" fmla="*/ 22 h 122"/>
                      <a:gd name="T74" fmla="*/ 504 w 518"/>
                      <a:gd name="T75" fmla="*/ 26 h 122"/>
                      <a:gd name="T76" fmla="*/ 504 w 518"/>
                      <a:gd name="T77" fmla="*/ 98 h 122"/>
                      <a:gd name="T78" fmla="*/ 504 w 518"/>
                      <a:gd name="T79" fmla="*/ 98 h 122"/>
                      <a:gd name="T80" fmla="*/ 502 w 518"/>
                      <a:gd name="T81" fmla="*/ 102 h 122"/>
                      <a:gd name="T82" fmla="*/ 500 w 518"/>
                      <a:gd name="T83" fmla="*/ 106 h 122"/>
                      <a:gd name="T84" fmla="*/ 496 w 518"/>
                      <a:gd name="T85" fmla="*/ 108 h 122"/>
                      <a:gd name="T86" fmla="*/ 492 w 518"/>
                      <a:gd name="T87" fmla="*/ 108 h 122"/>
                      <a:gd name="T88" fmla="*/ 24 w 518"/>
                      <a:gd name="T89" fmla="*/ 108 h 122"/>
                      <a:gd name="T90" fmla="*/ 24 w 518"/>
                      <a:gd name="T91" fmla="*/ 108 h 122"/>
                      <a:gd name="T92" fmla="*/ 20 w 518"/>
                      <a:gd name="T93" fmla="*/ 108 h 122"/>
                      <a:gd name="T94" fmla="*/ 16 w 518"/>
                      <a:gd name="T95" fmla="*/ 106 h 122"/>
                      <a:gd name="T96" fmla="*/ 14 w 518"/>
                      <a:gd name="T97" fmla="*/ 102 h 122"/>
                      <a:gd name="T98" fmla="*/ 14 w 518"/>
                      <a:gd name="T99" fmla="*/ 98 h 122"/>
                      <a:gd name="T100" fmla="*/ 14 w 518"/>
                      <a:gd name="T101" fmla="*/ 98 h 122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w 518"/>
                      <a:gd name="T154" fmla="*/ 0 h 122"/>
                      <a:gd name="T155" fmla="*/ 518 w 518"/>
                      <a:gd name="T156" fmla="*/ 122 h 122"/>
                    </a:gdLst>
                    <a:ahLst/>
                    <a:cxnLst>
                      <a:cxn ang="T102">
                        <a:pos x="T0" y="T1"/>
                      </a:cxn>
                      <a:cxn ang="T103">
                        <a:pos x="T2" y="T3"/>
                      </a:cxn>
                      <a:cxn ang="T104">
                        <a:pos x="T4" y="T5"/>
                      </a:cxn>
                      <a:cxn ang="T105">
                        <a:pos x="T6" y="T7"/>
                      </a:cxn>
                      <a:cxn ang="T106">
                        <a:pos x="T8" y="T9"/>
                      </a:cxn>
                      <a:cxn ang="T107">
                        <a:pos x="T10" y="T11"/>
                      </a:cxn>
                      <a:cxn ang="T108">
                        <a:pos x="T12" y="T13"/>
                      </a:cxn>
                      <a:cxn ang="T109">
                        <a:pos x="T14" y="T15"/>
                      </a:cxn>
                      <a:cxn ang="T110">
                        <a:pos x="T16" y="T17"/>
                      </a:cxn>
                      <a:cxn ang="T111">
                        <a:pos x="T18" y="T19"/>
                      </a:cxn>
                      <a:cxn ang="T112">
                        <a:pos x="T20" y="T21"/>
                      </a:cxn>
                      <a:cxn ang="T113">
                        <a:pos x="T22" y="T23"/>
                      </a:cxn>
                      <a:cxn ang="T114">
                        <a:pos x="T24" y="T25"/>
                      </a:cxn>
                      <a:cxn ang="T115">
                        <a:pos x="T26" y="T27"/>
                      </a:cxn>
                      <a:cxn ang="T116">
                        <a:pos x="T28" y="T29"/>
                      </a:cxn>
                      <a:cxn ang="T117">
                        <a:pos x="T30" y="T31"/>
                      </a:cxn>
                      <a:cxn ang="T118">
                        <a:pos x="T32" y="T33"/>
                      </a:cxn>
                      <a:cxn ang="T119">
                        <a:pos x="T34" y="T35"/>
                      </a:cxn>
                      <a:cxn ang="T120">
                        <a:pos x="T36" y="T37"/>
                      </a:cxn>
                      <a:cxn ang="T121">
                        <a:pos x="T38" y="T39"/>
                      </a:cxn>
                      <a:cxn ang="T122">
                        <a:pos x="T40" y="T41"/>
                      </a:cxn>
                      <a:cxn ang="T123">
                        <a:pos x="T42" y="T43"/>
                      </a:cxn>
                      <a:cxn ang="T124">
                        <a:pos x="T44" y="T45"/>
                      </a:cxn>
                      <a:cxn ang="T125">
                        <a:pos x="T46" y="T47"/>
                      </a:cxn>
                      <a:cxn ang="T126">
                        <a:pos x="T48" y="T49"/>
                      </a:cxn>
                      <a:cxn ang="T127">
                        <a:pos x="T50" y="T51"/>
                      </a:cxn>
                      <a:cxn ang="T128">
                        <a:pos x="T52" y="T53"/>
                      </a:cxn>
                      <a:cxn ang="T129">
                        <a:pos x="T54" y="T55"/>
                      </a:cxn>
                      <a:cxn ang="T130">
                        <a:pos x="T56" y="T57"/>
                      </a:cxn>
                      <a:cxn ang="T131">
                        <a:pos x="T58" y="T59"/>
                      </a:cxn>
                      <a:cxn ang="T132">
                        <a:pos x="T60" y="T61"/>
                      </a:cxn>
                      <a:cxn ang="T133">
                        <a:pos x="T62" y="T63"/>
                      </a:cxn>
                      <a:cxn ang="T134">
                        <a:pos x="T64" y="T65"/>
                      </a:cxn>
                      <a:cxn ang="T135">
                        <a:pos x="T66" y="T67"/>
                      </a:cxn>
                      <a:cxn ang="T136">
                        <a:pos x="T68" y="T69"/>
                      </a:cxn>
                      <a:cxn ang="T137">
                        <a:pos x="T70" y="T71"/>
                      </a:cxn>
                      <a:cxn ang="T138">
                        <a:pos x="T72" y="T73"/>
                      </a:cxn>
                      <a:cxn ang="T139">
                        <a:pos x="T74" y="T75"/>
                      </a:cxn>
                      <a:cxn ang="T140">
                        <a:pos x="T76" y="T77"/>
                      </a:cxn>
                      <a:cxn ang="T141">
                        <a:pos x="T78" y="T79"/>
                      </a:cxn>
                      <a:cxn ang="T142">
                        <a:pos x="T80" y="T81"/>
                      </a:cxn>
                      <a:cxn ang="T143">
                        <a:pos x="T82" y="T83"/>
                      </a:cxn>
                      <a:cxn ang="T144">
                        <a:pos x="T84" y="T85"/>
                      </a:cxn>
                      <a:cxn ang="T145">
                        <a:pos x="T86" y="T87"/>
                      </a:cxn>
                      <a:cxn ang="T146">
                        <a:pos x="T88" y="T89"/>
                      </a:cxn>
                      <a:cxn ang="T147">
                        <a:pos x="T90" y="T91"/>
                      </a:cxn>
                      <a:cxn ang="T148">
                        <a:pos x="T92" y="T93"/>
                      </a:cxn>
                      <a:cxn ang="T149">
                        <a:pos x="T94" y="T95"/>
                      </a:cxn>
                      <a:cxn ang="T150">
                        <a:pos x="T96" y="T97"/>
                      </a:cxn>
                      <a:cxn ang="T151">
                        <a:pos x="T98" y="T99"/>
                      </a:cxn>
                      <a:cxn ang="T152">
                        <a:pos x="T100" y="T101"/>
                      </a:cxn>
                    </a:cxnLst>
                    <a:rect l="T153" t="T154" r="T155" b="T156"/>
                    <a:pathLst>
                      <a:path w="518" h="122">
                        <a:moveTo>
                          <a:pt x="24" y="0"/>
                        </a:moveTo>
                        <a:lnTo>
                          <a:pt x="24" y="0"/>
                        </a:lnTo>
                        <a:lnTo>
                          <a:pt x="14" y="2"/>
                        </a:lnTo>
                        <a:lnTo>
                          <a:pt x="6" y="8"/>
                        </a:lnTo>
                        <a:lnTo>
                          <a:pt x="0" y="16"/>
                        </a:lnTo>
                        <a:lnTo>
                          <a:pt x="0" y="26"/>
                        </a:lnTo>
                        <a:lnTo>
                          <a:pt x="0" y="98"/>
                        </a:lnTo>
                        <a:lnTo>
                          <a:pt x="0" y="108"/>
                        </a:lnTo>
                        <a:lnTo>
                          <a:pt x="6" y="116"/>
                        </a:lnTo>
                        <a:lnTo>
                          <a:pt x="14" y="122"/>
                        </a:lnTo>
                        <a:lnTo>
                          <a:pt x="24" y="122"/>
                        </a:lnTo>
                        <a:lnTo>
                          <a:pt x="492" y="122"/>
                        </a:lnTo>
                        <a:lnTo>
                          <a:pt x="502" y="122"/>
                        </a:lnTo>
                        <a:lnTo>
                          <a:pt x="510" y="116"/>
                        </a:lnTo>
                        <a:lnTo>
                          <a:pt x="516" y="108"/>
                        </a:lnTo>
                        <a:lnTo>
                          <a:pt x="518" y="98"/>
                        </a:lnTo>
                        <a:lnTo>
                          <a:pt x="518" y="26"/>
                        </a:lnTo>
                        <a:lnTo>
                          <a:pt x="516" y="16"/>
                        </a:lnTo>
                        <a:lnTo>
                          <a:pt x="510" y="8"/>
                        </a:lnTo>
                        <a:lnTo>
                          <a:pt x="502" y="2"/>
                        </a:lnTo>
                        <a:lnTo>
                          <a:pt x="492" y="0"/>
                        </a:lnTo>
                        <a:lnTo>
                          <a:pt x="24" y="0"/>
                        </a:lnTo>
                        <a:close/>
                        <a:moveTo>
                          <a:pt x="14" y="98"/>
                        </a:moveTo>
                        <a:lnTo>
                          <a:pt x="14" y="26"/>
                        </a:lnTo>
                        <a:lnTo>
                          <a:pt x="14" y="22"/>
                        </a:lnTo>
                        <a:lnTo>
                          <a:pt x="16" y="18"/>
                        </a:lnTo>
                        <a:lnTo>
                          <a:pt x="20" y="16"/>
                        </a:lnTo>
                        <a:lnTo>
                          <a:pt x="24" y="14"/>
                        </a:lnTo>
                        <a:lnTo>
                          <a:pt x="492" y="14"/>
                        </a:lnTo>
                        <a:lnTo>
                          <a:pt x="496" y="16"/>
                        </a:lnTo>
                        <a:lnTo>
                          <a:pt x="500" y="18"/>
                        </a:lnTo>
                        <a:lnTo>
                          <a:pt x="502" y="22"/>
                        </a:lnTo>
                        <a:lnTo>
                          <a:pt x="504" y="26"/>
                        </a:lnTo>
                        <a:lnTo>
                          <a:pt x="504" y="98"/>
                        </a:lnTo>
                        <a:lnTo>
                          <a:pt x="502" y="102"/>
                        </a:lnTo>
                        <a:lnTo>
                          <a:pt x="500" y="106"/>
                        </a:lnTo>
                        <a:lnTo>
                          <a:pt x="496" y="108"/>
                        </a:lnTo>
                        <a:lnTo>
                          <a:pt x="492" y="108"/>
                        </a:lnTo>
                        <a:lnTo>
                          <a:pt x="24" y="108"/>
                        </a:lnTo>
                        <a:lnTo>
                          <a:pt x="20" y="108"/>
                        </a:lnTo>
                        <a:lnTo>
                          <a:pt x="16" y="106"/>
                        </a:lnTo>
                        <a:lnTo>
                          <a:pt x="14" y="102"/>
                        </a:lnTo>
                        <a:lnTo>
                          <a:pt x="14" y="98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426" name="Freeform 1483"/>
                  <p:cNvSpPr>
                    <a:spLocks/>
                  </p:cNvSpPr>
                  <p:nvPr/>
                </p:nvSpPr>
                <p:spPr bwMode="auto">
                  <a:xfrm>
                    <a:off x="3810" y="1593"/>
                    <a:ext cx="747" cy="159"/>
                  </a:xfrm>
                  <a:custGeom>
                    <a:avLst/>
                    <a:gdLst>
                      <a:gd name="T0" fmla="*/ 56 w 328"/>
                      <a:gd name="T1" fmla="*/ 70 h 70"/>
                      <a:gd name="T2" fmla="*/ 56 w 328"/>
                      <a:gd name="T3" fmla="*/ 70 h 70"/>
                      <a:gd name="T4" fmla="*/ 328 w 328"/>
                      <a:gd name="T5" fmla="*/ 70 h 70"/>
                      <a:gd name="T6" fmla="*/ 328 w 328"/>
                      <a:gd name="T7" fmla="*/ 70 h 70"/>
                      <a:gd name="T8" fmla="*/ 328 w 328"/>
                      <a:gd name="T9" fmla="*/ 0 h 70"/>
                      <a:gd name="T10" fmla="*/ 328 w 328"/>
                      <a:gd name="T11" fmla="*/ 0 h 70"/>
                      <a:gd name="T12" fmla="*/ 0 w 328"/>
                      <a:gd name="T13" fmla="*/ 0 h 70"/>
                      <a:gd name="T14" fmla="*/ 0 w 328"/>
                      <a:gd name="T15" fmla="*/ 0 h 70"/>
                      <a:gd name="T16" fmla="*/ 12 w 328"/>
                      <a:gd name="T17" fmla="*/ 20 h 70"/>
                      <a:gd name="T18" fmla="*/ 24 w 328"/>
                      <a:gd name="T19" fmla="*/ 38 h 70"/>
                      <a:gd name="T20" fmla="*/ 40 w 328"/>
                      <a:gd name="T21" fmla="*/ 56 h 70"/>
                      <a:gd name="T22" fmla="*/ 56 w 328"/>
                      <a:gd name="T23" fmla="*/ 70 h 70"/>
                      <a:gd name="T24" fmla="*/ 56 w 328"/>
                      <a:gd name="T25" fmla="*/ 70 h 70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w 328"/>
                      <a:gd name="T40" fmla="*/ 0 h 70"/>
                      <a:gd name="T41" fmla="*/ 328 w 328"/>
                      <a:gd name="T42" fmla="*/ 70 h 70"/>
                    </a:gdLst>
                    <a:ahLst/>
                    <a:cxnLst>
                      <a:cxn ang="T26">
                        <a:pos x="T0" y="T1"/>
                      </a:cxn>
                      <a:cxn ang="T27">
                        <a:pos x="T2" y="T3"/>
                      </a:cxn>
                      <a:cxn ang="T28">
                        <a:pos x="T4" y="T5"/>
                      </a:cxn>
                      <a:cxn ang="T29">
                        <a:pos x="T6" y="T7"/>
                      </a:cxn>
                      <a:cxn ang="T30">
                        <a:pos x="T8" y="T9"/>
                      </a:cxn>
                      <a:cxn ang="T31">
                        <a:pos x="T10" y="T11"/>
                      </a:cxn>
                      <a:cxn ang="T32">
                        <a:pos x="T12" y="T13"/>
                      </a:cxn>
                      <a:cxn ang="T33">
                        <a:pos x="T14" y="T15"/>
                      </a:cxn>
                      <a:cxn ang="T34">
                        <a:pos x="T16" y="T17"/>
                      </a:cxn>
                      <a:cxn ang="T35">
                        <a:pos x="T18" y="T19"/>
                      </a:cxn>
                      <a:cxn ang="T36">
                        <a:pos x="T20" y="T21"/>
                      </a:cxn>
                      <a:cxn ang="T37">
                        <a:pos x="T22" y="T23"/>
                      </a:cxn>
                      <a:cxn ang="T38">
                        <a:pos x="T24" y="T25"/>
                      </a:cxn>
                    </a:cxnLst>
                    <a:rect l="T39" t="T40" r="T41" b="T42"/>
                    <a:pathLst>
                      <a:path w="328" h="70">
                        <a:moveTo>
                          <a:pt x="56" y="70"/>
                        </a:moveTo>
                        <a:lnTo>
                          <a:pt x="56" y="70"/>
                        </a:lnTo>
                        <a:lnTo>
                          <a:pt x="328" y="70"/>
                        </a:lnTo>
                        <a:lnTo>
                          <a:pt x="328" y="0"/>
                        </a:lnTo>
                        <a:lnTo>
                          <a:pt x="0" y="0"/>
                        </a:lnTo>
                        <a:lnTo>
                          <a:pt x="12" y="20"/>
                        </a:lnTo>
                        <a:lnTo>
                          <a:pt x="24" y="38"/>
                        </a:lnTo>
                        <a:lnTo>
                          <a:pt x="40" y="56"/>
                        </a:lnTo>
                        <a:lnTo>
                          <a:pt x="56" y="70"/>
                        </a:lnTo>
                        <a:close/>
                      </a:path>
                    </a:pathLst>
                  </a:custGeom>
                  <a:solidFill>
                    <a:srgbClr val="A0AC9E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427" name="Freeform 1484"/>
                  <p:cNvSpPr>
                    <a:spLocks/>
                  </p:cNvSpPr>
                  <p:nvPr/>
                </p:nvSpPr>
                <p:spPr bwMode="auto">
                  <a:xfrm>
                    <a:off x="3518" y="1606"/>
                    <a:ext cx="64" cy="64"/>
                  </a:xfrm>
                  <a:custGeom>
                    <a:avLst/>
                    <a:gdLst>
                      <a:gd name="T0" fmla="*/ 28 w 28"/>
                      <a:gd name="T1" fmla="*/ 14 h 28"/>
                      <a:gd name="T2" fmla="*/ 28 w 28"/>
                      <a:gd name="T3" fmla="*/ 14 h 28"/>
                      <a:gd name="T4" fmla="*/ 28 w 28"/>
                      <a:gd name="T5" fmla="*/ 20 h 28"/>
                      <a:gd name="T6" fmla="*/ 24 w 28"/>
                      <a:gd name="T7" fmla="*/ 24 h 28"/>
                      <a:gd name="T8" fmla="*/ 20 w 28"/>
                      <a:gd name="T9" fmla="*/ 26 h 28"/>
                      <a:gd name="T10" fmla="*/ 14 w 28"/>
                      <a:gd name="T11" fmla="*/ 28 h 28"/>
                      <a:gd name="T12" fmla="*/ 14 w 28"/>
                      <a:gd name="T13" fmla="*/ 28 h 28"/>
                      <a:gd name="T14" fmla="*/ 8 w 28"/>
                      <a:gd name="T15" fmla="*/ 26 h 28"/>
                      <a:gd name="T16" fmla="*/ 4 w 28"/>
                      <a:gd name="T17" fmla="*/ 24 h 28"/>
                      <a:gd name="T18" fmla="*/ 0 w 28"/>
                      <a:gd name="T19" fmla="*/ 20 h 28"/>
                      <a:gd name="T20" fmla="*/ 0 w 28"/>
                      <a:gd name="T21" fmla="*/ 14 h 28"/>
                      <a:gd name="T22" fmla="*/ 0 w 28"/>
                      <a:gd name="T23" fmla="*/ 14 h 28"/>
                      <a:gd name="T24" fmla="*/ 0 w 28"/>
                      <a:gd name="T25" fmla="*/ 8 h 28"/>
                      <a:gd name="T26" fmla="*/ 4 w 28"/>
                      <a:gd name="T27" fmla="*/ 4 h 28"/>
                      <a:gd name="T28" fmla="*/ 8 w 28"/>
                      <a:gd name="T29" fmla="*/ 2 h 28"/>
                      <a:gd name="T30" fmla="*/ 14 w 28"/>
                      <a:gd name="T31" fmla="*/ 0 h 28"/>
                      <a:gd name="T32" fmla="*/ 14 w 28"/>
                      <a:gd name="T33" fmla="*/ 0 h 28"/>
                      <a:gd name="T34" fmla="*/ 20 w 28"/>
                      <a:gd name="T35" fmla="*/ 2 h 28"/>
                      <a:gd name="T36" fmla="*/ 24 w 28"/>
                      <a:gd name="T37" fmla="*/ 4 h 28"/>
                      <a:gd name="T38" fmla="*/ 28 w 28"/>
                      <a:gd name="T39" fmla="*/ 8 h 28"/>
                      <a:gd name="T40" fmla="*/ 28 w 28"/>
                      <a:gd name="T41" fmla="*/ 14 h 28"/>
                      <a:gd name="T42" fmla="*/ 28 w 28"/>
                      <a:gd name="T43" fmla="*/ 14 h 28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w 28"/>
                      <a:gd name="T67" fmla="*/ 0 h 28"/>
                      <a:gd name="T68" fmla="*/ 28 w 28"/>
                      <a:gd name="T69" fmla="*/ 28 h 28"/>
                    </a:gdLst>
                    <a:ahLst/>
                    <a:cxnLst>
                      <a:cxn ang="T44">
                        <a:pos x="T0" y="T1"/>
                      </a:cxn>
                      <a:cxn ang="T45">
                        <a:pos x="T2" y="T3"/>
                      </a:cxn>
                      <a:cxn ang="T46">
                        <a:pos x="T4" y="T5"/>
                      </a:cxn>
                      <a:cxn ang="T47">
                        <a:pos x="T6" y="T7"/>
                      </a:cxn>
                      <a:cxn ang="T48">
                        <a:pos x="T8" y="T9"/>
                      </a:cxn>
                      <a:cxn ang="T49">
                        <a:pos x="T10" y="T11"/>
                      </a:cxn>
                      <a:cxn ang="T50">
                        <a:pos x="T12" y="T13"/>
                      </a:cxn>
                      <a:cxn ang="T51">
                        <a:pos x="T14" y="T15"/>
                      </a:cxn>
                      <a:cxn ang="T52">
                        <a:pos x="T16" y="T17"/>
                      </a:cxn>
                      <a:cxn ang="T53">
                        <a:pos x="T18" y="T19"/>
                      </a:cxn>
                      <a:cxn ang="T54">
                        <a:pos x="T20" y="T21"/>
                      </a:cxn>
                      <a:cxn ang="T55">
                        <a:pos x="T22" y="T23"/>
                      </a:cxn>
                      <a:cxn ang="T56">
                        <a:pos x="T24" y="T25"/>
                      </a:cxn>
                      <a:cxn ang="T57">
                        <a:pos x="T26" y="T27"/>
                      </a:cxn>
                      <a:cxn ang="T58">
                        <a:pos x="T28" y="T29"/>
                      </a:cxn>
                      <a:cxn ang="T59">
                        <a:pos x="T30" y="T31"/>
                      </a:cxn>
                      <a:cxn ang="T60">
                        <a:pos x="T32" y="T33"/>
                      </a:cxn>
                      <a:cxn ang="T61">
                        <a:pos x="T34" y="T35"/>
                      </a:cxn>
                      <a:cxn ang="T62">
                        <a:pos x="T36" y="T37"/>
                      </a:cxn>
                      <a:cxn ang="T63">
                        <a:pos x="T38" y="T39"/>
                      </a:cxn>
                      <a:cxn ang="T64">
                        <a:pos x="T40" y="T41"/>
                      </a:cxn>
                      <a:cxn ang="T65">
                        <a:pos x="T42" y="T43"/>
                      </a:cxn>
                    </a:cxnLst>
                    <a:rect l="T66" t="T67" r="T68" b="T69"/>
                    <a:pathLst>
                      <a:path w="28" h="28">
                        <a:moveTo>
                          <a:pt x="28" y="14"/>
                        </a:moveTo>
                        <a:lnTo>
                          <a:pt x="28" y="14"/>
                        </a:lnTo>
                        <a:lnTo>
                          <a:pt x="28" y="20"/>
                        </a:lnTo>
                        <a:lnTo>
                          <a:pt x="24" y="24"/>
                        </a:lnTo>
                        <a:lnTo>
                          <a:pt x="20" y="26"/>
                        </a:lnTo>
                        <a:lnTo>
                          <a:pt x="14" y="28"/>
                        </a:lnTo>
                        <a:lnTo>
                          <a:pt x="8" y="26"/>
                        </a:lnTo>
                        <a:lnTo>
                          <a:pt x="4" y="24"/>
                        </a:lnTo>
                        <a:lnTo>
                          <a:pt x="0" y="20"/>
                        </a:lnTo>
                        <a:lnTo>
                          <a:pt x="0" y="14"/>
                        </a:lnTo>
                        <a:lnTo>
                          <a:pt x="0" y="8"/>
                        </a:lnTo>
                        <a:lnTo>
                          <a:pt x="4" y="4"/>
                        </a:lnTo>
                        <a:lnTo>
                          <a:pt x="8" y="2"/>
                        </a:lnTo>
                        <a:lnTo>
                          <a:pt x="14" y="0"/>
                        </a:lnTo>
                        <a:lnTo>
                          <a:pt x="20" y="2"/>
                        </a:lnTo>
                        <a:lnTo>
                          <a:pt x="24" y="4"/>
                        </a:lnTo>
                        <a:lnTo>
                          <a:pt x="28" y="8"/>
                        </a:lnTo>
                        <a:lnTo>
                          <a:pt x="28" y="14"/>
                        </a:lnTo>
                        <a:close/>
                      </a:path>
                    </a:pathLst>
                  </a:custGeom>
                  <a:solidFill>
                    <a:srgbClr val="A0AC9E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428" name="Freeform 1485"/>
                  <p:cNvSpPr>
                    <a:spLocks/>
                  </p:cNvSpPr>
                  <p:nvPr/>
                </p:nvSpPr>
                <p:spPr bwMode="auto">
                  <a:xfrm>
                    <a:off x="3591" y="1679"/>
                    <a:ext cx="41" cy="32"/>
                  </a:xfrm>
                  <a:custGeom>
                    <a:avLst/>
                    <a:gdLst>
                      <a:gd name="T0" fmla="*/ 18 w 18"/>
                      <a:gd name="T1" fmla="*/ 6 h 14"/>
                      <a:gd name="T2" fmla="*/ 18 w 18"/>
                      <a:gd name="T3" fmla="*/ 6 h 14"/>
                      <a:gd name="T4" fmla="*/ 16 w 18"/>
                      <a:gd name="T5" fmla="*/ 10 h 14"/>
                      <a:gd name="T6" fmla="*/ 14 w 18"/>
                      <a:gd name="T7" fmla="*/ 12 h 14"/>
                      <a:gd name="T8" fmla="*/ 12 w 18"/>
                      <a:gd name="T9" fmla="*/ 14 h 14"/>
                      <a:gd name="T10" fmla="*/ 8 w 18"/>
                      <a:gd name="T11" fmla="*/ 14 h 14"/>
                      <a:gd name="T12" fmla="*/ 8 w 18"/>
                      <a:gd name="T13" fmla="*/ 14 h 14"/>
                      <a:gd name="T14" fmla="*/ 6 w 18"/>
                      <a:gd name="T15" fmla="*/ 14 h 14"/>
                      <a:gd name="T16" fmla="*/ 2 w 18"/>
                      <a:gd name="T17" fmla="*/ 12 h 14"/>
                      <a:gd name="T18" fmla="*/ 0 w 18"/>
                      <a:gd name="T19" fmla="*/ 10 h 14"/>
                      <a:gd name="T20" fmla="*/ 0 w 18"/>
                      <a:gd name="T21" fmla="*/ 6 h 14"/>
                      <a:gd name="T22" fmla="*/ 0 w 18"/>
                      <a:gd name="T23" fmla="*/ 6 h 14"/>
                      <a:gd name="T24" fmla="*/ 0 w 18"/>
                      <a:gd name="T25" fmla="*/ 4 h 14"/>
                      <a:gd name="T26" fmla="*/ 2 w 18"/>
                      <a:gd name="T27" fmla="*/ 2 h 14"/>
                      <a:gd name="T28" fmla="*/ 6 w 18"/>
                      <a:gd name="T29" fmla="*/ 0 h 14"/>
                      <a:gd name="T30" fmla="*/ 8 w 18"/>
                      <a:gd name="T31" fmla="*/ 0 h 14"/>
                      <a:gd name="T32" fmla="*/ 8 w 18"/>
                      <a:gd name="T33" fmla="*/ 0 h 14"/>
                      <a:gd name="T34" fmla="*/ 12 w 18"/>
                      <a:gd name="T35" fmla="*/ 0 h 14"/>
                      <a:gd name="T36" fmla="*/ 14 w 18"/>
                      <a:gd name="T37" fmla="*/ 2 h 14"/>
                      <a:gd name="T38" fmla="*/ 16 w 18"/>
                      <a:gd name="T39" fmla="*/ 4 h 14"/>
                      <a:gd name="T40" fmla="*/ 18 w 18"/>
                      <a:gd name="T41" fmla="*/ 6 h 14"/>
                      <a:gd name="T42" fmla="*/ 18 w 18"/>
                      <a:gd name="T43" fmla="*/ 6 h 14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w 18"/>
                      <a:gd name="T67" fmla="*/ 0 h 14"/>
                      <a:gd name="T68" fmla="*/ 18 w 18"/>
                      <a:gd name="T69" fmla="*/ 14 h 14"/>
                    </a:gdLst>
                    <a:ahLst/>
                    <a:cxnLst>
                      <a:cxn ang="T44">
                        <a:pos x="T0" y="T1"/>
                      </a:cxn>
                      <a:cxn ang="T45">
                        <a:pos x="T2" y="T3"/>
                      </a:cxn>
                      <a:cxn ang="T46">
                        <a:pos x="T4" y="T5"/>
                      </a:cxn>
                      <a:cxn ang="T47">
                        <a:pos x="T6" y="T7"/>
                      </a:cxn>
                      <a:cxn ang="T48">
                        <a:pos x="T8" y="T9"/>
                      </a:cxn>
                      <a:cxn ang="T49">
                        <a:pos x="T10" y="T11"/>
                      </a:cxn>
                      <a:cxn ang="T50">
                        <a:pos x="T12" y="T13"/>
                      </a:cxn>
                      <a:cxn ang="T51">
                        <a:pos x="T14" y="T15"/>
                      </a:cxn>
                      <a:cxn ang="T52">
                        <a:pos x="T16" y="T17"/>
                      </a:cxn>
                      <a:cxn ang="T53">
                        <a:pos x="T18" y="T19"/>
                      </a:cxn>
                      <a:cxn ang="T54">
                        <a:pos x="T20" y="T21"/>
                      </a:cxn>
                      <a:cxn ang="T55">
                        <a:pos x="T22" y="T23"/>
                      </a:cxn>
                      <a:cxn ang="T56">
                        <a:pos x="T24" y="T25"/>
                      </a:cxn>
                      <a:cxn ang="T57">
                        <a:pos x="T26" y="T27"/>
                      </a:cxn>
                      <a:cxn ang="T58">
                        <a:pos x="T28" y="T29"/>
                      </a:cxn>
                      <a:cxn ang="T59">
                        <a:pos x="T30" y="T31"/>
                      </a:cxn>
                      <a:cxn ang="T60">
                        <a:pos x="T32" y="T33"/>
                      </a:cxn>
                      <a:cxn ang="T61">
                        <a:pos x="T34" y="T35"/>
                      </a:cxn>
                      <a:cxn ang="T62">
                        <a:pos x="T36" y="T37"/>
                      </a:cxn>
                      <a:cxn ang="T63">
                        <a:pos x="T38" y="T39"/>
                      </a:cxn>
                      <a:cxn ang="T64">
                        <a:pos x="T40" y="T41"/>
                      </a:cxn>
                      <a:cxn ang="T65">
                        <a:pos x="T42" y="T43"/>
                      </a:cxn>
                    </a:cxnLst>
                    <a:rect l="T66" t="T67" r="T68" b="T69"/>
                    <a:pathLst>
                      <a:path w="18" h="14">
                        <a:moveTo>
                          <a:pt x="18" y="6"/>
                        </a:moveTo>
                        <a:lnTo>
                          <a:pt x="18" y="6"/>
                        </a:lnTo>
                        <a:lnTo>
                          <a:pt x="16" y="10"/>
                        </a:lnTo>
                        <a:lnTo>
                          <a:pt x="14" y="12"/>
                        </a:lnTo>
                        <a:lnTo>
                          <a:pt x="12" y="14"/>
                        </a:lnTo>
                        <a:lnTo>
                          <a:pt x="8" y="14"/>
                        </a:lnTo>
                        <a:lnTo>
                          <a:pt x="6" y="14"/>
                        </a:lnTo>
                        <a:lnTo>
                          <a:pt x="2" y="12"/>
                        </a:lnTo>
                        <a:lnTo>
                          <a:pt x="0" y="10"/>
                        </a:lnTo>
                        <a:lnTo>
                          <a:pt x="0" y="6"/>
                        </a:lnTo>
                        <a:lnTo>
                          <a:pt x="0" y="4"/>
                        </a:lnTo>
                        <a:lnTo>
                          <a:pt x="2" y="2"/>
                        </a:lnTo>
                        <a:lnTo>
                          <a:pt x="6" y="0"/>
                        </a:lnTo>
                        <a:lnTo>
                          <a:pt x="8" y="0"/>
                        </a:lnTo>
                        <a:lnTo>
                          <a:pt x="12" y="0"/>
                        </a:lnTo>
                        <a:lnTo>
                          <a:pt x="14" y="2"/>
                        </a:lnTo>
                        <a:lnTo>
                          <a:pt x="16" y="4"/>
                        </a:lnTo>
                        <a:lnTo>
                          <a:pt x="18" y="6"/>
                        </a:lnTo>
                        <a:close/>
                      </a:path>
                    </a:pathLst>
                  </a:custGeom>
                  <a:solidFill>
                    <a:srgbClr val="A0AC9E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9299" name="Group 1672"/>
                <p:cNvGrpSpPr>
                  <a:grpSpLocks/>
                </p:cNvGrpSpPr>
                <p:nvPr/>
              </p:nvGrpSpPr>
              <p:grpSpPr bwMode="auto">
                <a:xfrm>
                  <a:off x="3431" y="2199"/>
                  <a:ext cx="1172" cy="1166"/>
                  <a:chOff x="3431" y="2199"/>
                  <a:chExt cx="1172" cy="1166"/>
                </a:xfrm>
              </p:grpSpPr>
              <p:sp>
                <p:nvSpPr>
                  <p:cNvPr id="9301" name="Freeform 1455"/>
                  <p:cNvSpPr>
                    <a:spLocks/>
                  </p:cNvSpPr>
                  <p:nvPr/>
                </p:nvSpPr>
                <p:spPr bwMode="auto">
                  <a:xfrm>
                    <a:off x="3441" y="2199"/>
                    <a:ext cx="182" cy="182"/>
                  </a:xfrm>
                  <a:custGeom>
                    <a:avLst/>
                    <a:gdLst>
                      <a:gd name="T0" fmla="*/ 16 w 80"/>
                      <a:gd name="T1" fmla="*/ 0 h 80"/>
                      <a:gd name="T2" fmla="*/ 16 w 80"/>
                      <a:gd name="T3" fmla="*/ 0 h 80"/>
                      <a:gd name="T4" fmla="*/ 10 w 80"/>
                      <a:gd name="T5" fmla="*/ 2 h 80"/>
                      <a:gd name="T6" fmla="*/ 4 w 80"/>
                      <a:gd name="T7" fmla="*/ 4 h 80"/>
                      <a:gd name="T8" fmla="*/ 2 w 80"/>
                      <a:gd name="T9" fmla="*/ 10 h 80"/>
                      <a:gd name="T10" fmla="*/ 0 w 80"/>
                      <a:gd name="T11" fmla="*/ 16 h 80"/>
                      <a:gd name="T12" fmla="*/ 0 w 80"/>
                      <a:gd name="T13" fmla="*/ 64 h 80"/>
                      <a:gd name="T14" fmla="*/ 0 w 80"/>
                      <a:gd name="T15" fmla="*/ 64 h 80"/>
                      <a:gd name="T16" fmla="*/ 2 w 80"/>
                      <a:gd name="T17" fmla="*/ 70 h 80"/>
                      <a:gd name="T18" fmla="*/ 4 w 80"/>
                      <a:gd name="T19" fmla="*/ 76 h 80"/>
                      <a:gd name="T20" fmla="*/ 10 w 80"/>
                      <a:gd name="T21" fmla="*/ 78 h 80"/>
                      <a:gd name="T22" fmla="*/ 16 w 80"/>
                      <a:gd name="T23" fmla="*/ 80 h 80"/>
                      <a:gd name="T24" fmla="*/ 64 w 80"/>
                      <a:gd name="T25" fmla="*/ 80 h 80"/>
                      <a:gd name="T26" fmla="*/ 64 w 80"/>
                      <a:gd name="T27" fmla="*/ 80 h 80"/>
                      <a:gd name="T28" fmla="*/ 70 w 80"/>
                      <a:gd name="T29" fmla="*/ 78 h 80"/>
                      <a:gd name="T30" fmla="*/ 76 w 80"/>
                      <a:gd name="T31" fmla="*/ 76 h 80"/>
                      <a:gd name="T32" fmla="*/ 78 w 80"/>
                      <a:gd name="T33" fmla="*/ 70 h 80"/>
                      <a:gd name="T34" fmla="*/ 80 w 80"/>
                      <a:gd name="T35" fmla="*/ 64 h 80"/>
                      <a:gd name="T36" fmla="*/ 80 w 80"/>
                      <a:gd name="T37" fmla="*/ 16 h 80"/>
                      <a:gd name="T38" fmla="*/ 80 w 80"/>
                      <a:gd name="T39" fmla="*/ 16 h 80"/>
                      <a:gd name="T40" fmla="*/ 78 w 80"/>
                      <a:gd name="T41" fmla="*/ 10 h 80"/>
                      <a:gd name="T42" fmla="*/ 76 w 80"/>
                      <a:gd name="T43" fmla="*/ 4 h 80"/>
                      <a:gd name="T44" fmla="*/ 70 w 80"/>
                      <a:gd name="T45" fmla="*/ 2 h 80"/>
                      <a:gd name="T46" fmla="*/ 64 w 80"/>
                      <a:gd name="T47" fmla="*/ 0 h 80"/>
                      <a:gd name="T48" fmla="*/ 16 w 80"/>
                      <a:gd name="T49" fmla="*/ 0 h 80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w 80"/>
                      <a:gd name="T76" fmla="*/ 0 h 80"/>
                      <a:gd name="T77" fmla="*/ 80 w 80"/>
                      <a:gd name="T78" fmla="*/ 80 h 80"/>
                    </a:gdLst>
                    <a:ahLst/>
                    <a:cxnLst>
                      <a:cxn ang="T50">
                        <a:pos x="T0" y="T1"/>
                      </a:cxn>
                      <a:cxn ang="T51">
                        <a:pos x="T2" y="T3"/>
                      </a:cxn>
                      <a:cxn ang="T52">
                        <a:pos x="T4" y="T5"/>
                      </a:cxn>
                      <a:cxn ang="T53">
                        <a:pos x="T6" y="T7"/>
                      </a:cxn>
                      <a:cxn ang="T54">
                        <a:pos x="T8" y="T9"/>
                      </a:cxn>
                      <a:cxn ang="T55">
                        <a:pos x="T10" y="T11"/>
                      </a:cxn>
                      <a:cxn ang="T56">
                        <a:pos x="T12" y="T13"/>
                      </a:cxn>
                      <a:cxn ang="T57">
                        <a:pos x="T14" y="T15"/>
                      </a:cxn>
                      <a:cxn ang="T58">
                        <a:pos x="T16" y="T17"/>
                      </a:cxn>
                      <a:cxn ang="T59">
                        <a:pos x="T18" y="T19"/>
                      </a:cxn>
                      <a:cxn ang="T60">
                        <a:pos x="T20" y="T21"/>
                      </a:cxn>
                      <a:cxn ang="T61">
                        <a:pos x="T22" y="T23"/>
                      </a:cxn>
                      <a:cxn ang="T62">
                        <a:pos x="T24" y="T25"/>
                      </a:cxn>
                      <a:cxn ang="T63">
                        <a:pos x="T26" y="T27"/>
                      </a:cxn>
                      <a:cxn ang="T64">
                        <a:pos x="T28" y="T29"/>
                      </a:cxn>
                      <a:cxn ang="T65">
                        <a:pos x="T30" y="T31"/>
                      </a:cxn>
                      <a:cxn ang="T66">
                        <a:pos x="T32" y="T33"/>
                      </a:cxn>
                      <a:cxn ang="T67">
                        <a:pos x="T34" y="T35"/>
                      </a:cxn>
                      <a:cxn ang="T68">
                        <a:pos x="T36" y="T37"/>
                      </a:cxn>
                      <a:cxn ang="T69">
                        <a:pos x="T38" y="T39"/>
                      </a:cxn>
                      <a:cxn ang="T70">
                        <a:pos x="T40" y="T41"/>
                      </a:cxn>
                      <a:cxn ang="T71">
                        <a:pos x="T42" y="T43"/>
                      </a:cxn>
                      <a:cxn ang="T72">
                        <a:pos x="T44" y="T45"/>
                      </a:cxn>
                      <a:cxn ang="T73">
                        <a:pos x="T46" y="T47"/>
                      </a:cxn>
                      <a:cxn ang="T74">
                        <a:pos x="T48" y="T49"/>
                      </a:cxn>
                    </a:cxnLst>
                    <a:rect l="T75" t="T76" r="T77" b="T78"/>
                    <a:pathLst>
                      <a:path w="80" h="80">
                        <a:moveTo>
                          <a:pt x="16" y="0"/>
                        </a:moveTo>
                        <a:lnTo>
                          <a:pt x="16" y="0"/>
                        </a:lnTo>
                        <a:lnTo>
                          <a:pt x="10" y="2"/>
                        </a:lnTo>
                        <a:lnTo>
                          <a:pt x="4" y="4"/>
                        </a:lnTo>
                        <a:lnTo>
                          <a:pt x="2" y="10"/>
                        </a:lnTo>
                        <a:lnTo>
                          <a:pt x="0" y="16"/>
                        </a:lnTo>
                        <a:lnTo>
                          <a:pt x="0" y="64"/>
                        </a:lnTo>
                        <a:lnTo>
                          <a:pt x="2" y="70"/>
                        </a:lnTo>
                        <a:lnTo>
                          <a:pt x="4" y="76"/>
                        </a:lnTo>
                        <a:lnTo>
                          <a:pt x="10" y="78"/>
                        </a:lnTo>
                        <a:lnTo>
                          <a:pt x="16" y="80"/>
                        </a:lnTo>
                        <a:lnTo>
                          <a:pt x="64" y="80"/>
                        </a:lnTo>
                        <a:lnTo>
                          <a:pt x="70" y="78"/>
                        </a:lnTo>
                        <a:lnTo>
                          <a:pt x="76" y="76"/>
                        </a:lnTo>
                        <a:lnTo>
                          <a:pt x="78" y="70"/>
                        </a:lnTo>
                        <a:lnTo>
                          <a:pt x="80" y="64"/>
                        </a:lnTo>
                        <a:lnTo>
                          <a:pt x="80" y="16"/>
                        </a:lnTo>
                        <a:lnTo>
                          <a:pt x="78" y="10"/>
                        </a:lnTo>
                        <a:lnTo>
                          <a:pt x="76" y="4"/>
                        </a:lnTo>
                        <a:lnTo>
                          <a:pt x="70" y="2"/>
                        </a:lnTo>
                        <a:lnTo>
                          <a:pt x="64" y="0"/>
                        </a:lnTo>
                        <a:lnTo>
                          <a:pt x="16" y="0"/>
                        </a:lnTo>
                        <a:close/>
                      </a:path>
                    </a:pathLst>
                  </a:custGeom>
                  <a:noFill/>
                  <a:ln w="12700">
                    <a:solidFill>
                      <a:srgbClr val="33535B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302" name="Freeform 1456"/>
                  <p:cNvSpPr>
                    <a:spLocks/>
                  </p:cNvSpPr>
                  <p:nvPr/>
                </p:nvSpPr>
                <p:spPr bwMode="auto">
                  <a:xfrm>
                    <a:off x="4179" y="2937"/>
                    <a:ext cx="182" cy="428"/>
                  </a:xfrm>
                  <a:custGeom>
                    <a:avLst/>
                    <a:gdLst>
                      <a:gd name="T0" fmla="*/ 16 w 80"/>
                      <a:gd name="T1" fmla="*/ 0 h 188"/>
                      <a:gd name="T2" fmla="*/ 16 w 80"/>
                      <a:gd name="T3" fmla="*/ 0 h 188"/>
                      <a:gd name="T4" fmla="*/ 10 w 80"/>
                      <a:gd name="T5" fmla="*/ 2 h 188"/>
                      <a:gd name="T6" fmla="*/ 4 w 80"/>
                      <a:gd name="T7" fmla="*/ 4 h 188"/>
                      <a:gd name="T8" fmla="*/ 2 w 80"/>
                      <a:gd name="T9" fmla="*/ 10 h 188"/>
                      <a:gd name="T10" fmla="*/ 0 w 80"/>
                      <a:gd name="T11" fmla="*/ 16 h 188"/>
                      <a:gd name="T12" fmla="*/ 0 w 80"/>
                      <a:gd name="T13" fmla="*/ 172 h 188"/>
                      <a:gd name="T14" fmla="*/ 0 w 80"/>
                      <a:gd name="T15" fmla="*/ 172 h 188"/>
                      <a:gd name="T16" fmla="*/ 2 w 80"/>
                      <a:gd name="T17" fmla="*/ 178 h 188"/>
                      <a:gd name="T18" fmla="*/ 4 w 80"/>
                      <a:gd name="T19" fmla="*/ 184 h 188"/>
                      <a:gd name="T20" fmla="*/ 10 w 80"/>
                      <a:gd name="T21" fmla="*/ 186 h 188"/>
                      <a:gd name="T22" fmla="*/ 16 w 80"/>
                      <a:gd name="T23" fmla="*/ 188 h 188"/>
                      <a:gd name="T24" fmla="*/ 64 w 80"/>
                      <a:gd name="T25" fmla="*/ 188 h 188"/>
                      <a:gd name="T26" fmla="*/ 64 w 80"/>
                      <a:gd name="T27" fmla="*/ 188 h 188"/>
                      <a:gd name="T28" fmla="*/ 70 w 80"/>
                      <a:gd name="T29" fmla="*/ 186 h 188"/>
                      <a:gd name="T30" fmla="*/ 76 w 80"/>
                      <a:gd name="T31" fmla="*/ 184 h 188"/>
                      <a:gd name="T32" fmla="*/ 78 w 80"/>
                      <a:gd name="T33" fmla="*/ 178 h 188"/>
                      <a:gd name="T34" fmla="*/ 80 w 80"/>
                      <a:gd name="T35" fmla="*/ 172 h 188"/>
                      <a:gd name="T36" fmla="*/ 80 w 80"/>
                      <a:gd name="T37" fmla="*/ 16 h 188"/>
                      <a:gd name="T38" fmla="*/ 80 w 80"/>
                      <a:gd name="T39" fmla="*/ 16 h 188"/>
                      <a:gd name="T40" fmla="*/ 78 w 80"/>
                      <a:gd name="T41" fmla="*/ 10 h 188"/>
                      <a:gd name="T42" fmla="*/ 76 w 80"/>
                      <a:gd name="T43" fmla="*/ 4 h 188"/>
                      <a:gd name="T44" fmla="*/ 70 w 80"/>
                      <a:gd name="T45" fmla="*/ 2 h 188"/>
                      <a:gd name="T46" fmla="*/ 64 w 80"/>
                      <a:gd name="T47" fmla="*/ 0 h 188"/>
                      <a:gd name="T48" fmla="*/ 16 w 80"/>
                      <a:gd name="T49" fmla="*/ 0 h 188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w 80"/>
                      <a:gd name="T76" fmla="*/ 0 h 188"/>
                      <a:gd name="T77" fmla="*/ 80 w 80"/>
                      <a:gd name="T78" fmla="*/ 188 h 188"/>
                    </a:gdLst>
                    <a:ahLst/>
                    <a:cxnLst>
                      <a:cxn ang="T50">
                        <a:pos x="T0" y="T1"/>
                      </a:cxn>
                      <a:cxn ang="T51">
                        <a:pos x="T2" y="T3"/>
                      </a:cxn>
                      <a:cxn ang="T52">
                        <a:pos x="T4" y="T5"/>
                      </a:cxn>
                      <a:cxn ang="T53">
                        <a:pos x="T6" y="T7"/>
                      </a:cxn>
                      <a:cxn ang="T54">
                        <a:pos x="T8" y="T9"/>
                      </a:cxn>
                      <a:cxn ang="T55">
                        <a:pos x="T10" y="T11"/>
                      </a:cxn>
                      <a:cxn ang="T56">
                        <a:pos x="T12" y="T13"/>
                      </a:cxn>
                      <a:cxn ang="T57">
                        <a:pos x="T14" y="T15"/>
                      </a:cxn>
                      <a:cxn ang="T58">
                        <a:pos x="T16" y="T17"/>
                      </a:cxn>
                      <a:cxn ang="T59">
                        <a:pos x="T18" y="T19"/>
                      </a:cxn>
                      <a:cxn ang="T60">
                        <a:pos x="T20" y="T21"/>
                      </a:cxn>
                      <a:cxn ang="T61">
                        <a:pos x="T22" y="T23"/>
                      </a:cxn>
                      <a:cxn ang="T62">
                        <a:pos x="T24" y="T25"/>
                      </a:cxn>
                      <a:cxn ang="T63">
                        <a:pos x="T26" y="T27"/>
                      </a:cxn>
                      <a:cxn ang="T64">
                        <a:pos x="T28" y="T29"/>
                      </a:cxn>
                      <a:cxn ang="T65">
                        <a:pos x="T30" y="T31"/>
                      </a:cxn>
                      <a:cxn ang="T66">
                        <a:pos x="T32" y="T33"/>
                      </a:cxn>
                      <a:cxn ang="T67">
                        <a:pos x="T34" y="T35"/>
                      </a:cxn>
                      <a:cxn ang="T68">
                        <a:pos x="T36" y="T37"/>
                      </a:cxn>
                      <a:cxn ang="T69">
                        <a:pos x="T38" y="T39"/>
                      </a:cxn>
                      <a:cxn ang="T70">
                        <a:pos x="T40" y="T41"/>
                      </a:cxn>
                      <a:cxn ang="T71">
                        <a:pos x="T42" y="T43"/>
                      </a:cxn>
                      <a:cxn ang="T72">
                        <a:pos x="T44" y="T45"/>
                      </a:cxn>
                      <a:cxn ang="T73">
                        <a:pos x="T46" y="T47"/>
                      </a:cxn>
                      <a:cxn ang="T74">
                        <a:pos x="T48" y="T49"/>
                      </a:cxn>
                    </a:cxnLst>
                    <a:rect l="T75" t="T76" r="T77" b="T78"/>
                    <a:pathLst>
                      <a:path w="80" h="188">
                        <a:moveTo>
                          <a:pt x="16" y="0"/>
                        </a:moveTo>
                        <a:lnTo>
                          <a:pt x="16" y="0"/>
                        </a:lnTo>
                        <a:lnTo>
                          <a:pt x="10" y="2"/>
                        </a:lnTo>
                        <a:lnTo>
                          <a:pt x="4" y="4"/>
                        </a:lnTo>
                        <a:lnTo>
                          <a:pt x="2" y="10"/>
                        </a:lnTo>
                        <a:lnTo>
                          <a:pt x="0" y="16"/>
                        </a:lnTo>
                        <a:lnTo>
                          <a:pt x="0" y="172"/>
                        </a:lnTo>
                        <a:lnTo>
                          <a:pt x="2" y="178"/>
                        </a:lnTo>
                        <a:lnTo>
                          <a:pt x="4" y="184"/>
                        </a:lnTo>
                        <a:lnTo>
                          <a:pt x="10" y="186"/>
                        </a:lnTo>
                        <a:lnTo>
                          <a:pt x="16" y="188"/>
                        </a:lnTo>
                        <a:lnTo>
                          <a:pt x="64" y="188"/>
                        </a:lnTo>
                        <a:lnTo>
                          <a:pt x="70" y="186"/>
                        </a:lnTo>
                        <a:lnTo>
                          <a:pt x="76" y="184"/>
                        </a:lnTo>
                        <a:lnTo>
                          <a:pt x="78" y="178"/>
                        </a:lnTo>
                        <a:lnTo>
                          <a:pt x="80" y="172"/>
                        </a:lnTo>
                        <a:lnTo>
                          <a:pt x="80" y="16"/>
                        </a:lnTo>
                        <a:lnTo>
                          <a:pt x="78" y="10"/>
                        </a:lnTo>
                        <a:lnTo>
                          <a:pt x="76" y="4"/>
                        </a:lnTo>
                        <a:lnTo>
                          <a:pt x="70" y="2"/>
                        </a:lnTo>
                        <a:lnTo>
                          <a:pt x="64" y="0"/>
                        </a:lnTo>
                        <a:lnTo>
                          <a:pt x="16" y="0"/>
                        </a:lnTo>
                        <a:close/>
                      </a:path>
                    </a:pathLst>
                  </a:custGeom>
                  <a:noFill/>
                  <a:ln w="12700">
                    <a:solidFill>
                      <a:srgbClr val="33535B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303" name="Freeform 1457"/>
                  <p:cNvSpPr>
                    <a:spLocks/>
                  </p:cNvSpPr>
                  <p:nvPr/>
                </p:nvSpPr>
                <p:spPr bwMode="auto">
                  <a:xfrm>
                    <a:off x="3441" y="2199"/>
                    <a:ext cx="182" cy="182"/>
                  </a:xfrm>
                  <a:custGeom>
                    <a:avLst/>
                    <a:gdLst>
                      <a:gd name="T0" fmla="*/ 16 w 80"/>
                      <a:gd name="T1" fmla="*/ 0 h 80"/>
                      <a:gd name="T2" fmla="*/ 16 w 80"/>
                      <a:gd name="T3" fmla="*/ 0 h 80"/>
                      <a:gd name="T4" fmla="*/ 10 w 80"/>
                      <a:gd name="T5" fmla="*/ 2 h 80"/>
                      <a:gd name="T6" fmla="*/ 4 w 80"/>
                      <a:gd name="T7" fmla="*/ 4 h 80"/>
                      <a:gd name="T8" fmla="*/ 2 w 80"/>
                      <a:gd name="T9" fmla="*/ 10 h 80"/>
                      <a:gd name="T10" fmla="*/ 0 w 80"/>
                      <a:gd name="T11" fmla="*/ 16 h 80"/>
                      <a:gd name="T12" fmla="*/ 0 w 80"/>
                      <a:gd name="T13" fmla="*/ 64 h 80"/>
                      <a:gd name="T14" fmla="*/ 0 w 80"/>
                      <a:gd name="T15" fmla="*/ 64 h 80"/>
                      <a:gd name="T16" fmla="*/ 2 w 80"/>
                      <a:gd name="T17" fmla="*/ 70 h 80"/>
                      <a:gd name="T18" fmla="*/ 4 w 80"/>
                      <a:gd name="T19" fmla="*/ 76 h 80"/>
                      <a:gd name="T20" fmla="*/ 10 w 80"/>
                      <a:gd name="T21" fmla="*/ 78 h 80"/>
                      <a:gd name="T22" fmla="*/ 16 w 80"/>
                      <a:gd name="T23" fmla="*/ 80 h 80"/>
                      <a:gd name="T24" fmla="*/ 64 w 80"/>
                      <a:gd name="T25" fmla="*/ 80 h 80"/>
                      <a:gd name="T26" fmla="*/ 64 w 80"/>
                      <a:gd name="T27" fmla="*/ 80 h 80"/>
                      <a:gd name="T28" fmla="*/ 70 w 80"/>
                      <a:gd name="T29" fmla="*/ 78 h 80"/>
                      <a:gd name="T30" fmla="*/ 76 w 80"/>
                      <a:gd name="T31" fmla="*/ 76 h 80"/>
                      <a:gd name="T32" fmla="*/ 78 w 80"/>
                      <a:gd name="T33" fmla="*/ 70 h 80"/>
                      <a:gd name="T34" fmla="*/ 80 w 80"/>
                      <a:gd name="T35" fmla="*/ 64 h 80"/>
                      <a:gd name="T36" fmla="*/ 80 w 80"/>
                      <a:gd name="T37" fmla="*/ 16 h 80"/>
                      <a:gd name="T38" fmla="*/ 80 w 80"/>
                      <a:gd name="T39" fmla="*/ 16 h 80"/>
                      <a:gd name="T40" fmla="*/ 78 w 80"/>
                      <a:gd name="T41" fmla="*/ 10 h 80"/>
                      <a:gd name="T42" fmla="*/ 76 w 80"/>
                      <a:gd name="T43" fmla="*/ 4 h 80"/>
                      <a:gd name="T44" fmla="*/ 70 w 80"/>
                      <a:gd name="T45" fmla="*/ 2 h 80"/>
                      <a:gd name="T46" fmla="*/ 64 w 80"/>
                      <a:gd name="T47" fmla="*/ 0 h 80"/>
                      <a:gd name="T48" fmla="*/ 16 w 80"/>
                      <a:gd name="T49" fmla="*/ 0 h 80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w 80"/>
                      <a:gd name="T76" fmla="*/ 0 h 80"/>
                      <a:gd name="T77" fmla="*/ 80 w 80"/>
                      <a:gd name="T78" fmla="*/ 80 h 80"/>
                    </a:gdLst>
                    <a:ahLst/>
                    <a:cxnLst>
                      <a:cxn ang="T50">
                        <a:pos x="T0" y="T1"/>
                      </a:cxn>
                      <a:cxn ang="T51">
                        <a:pos x="T2" y="T3"/>
                      </a:cxn>
                      <a:cxn ang="T52">
                        <a:pos x="T4" y="T5"/>
                      </a:cxn>
                      <a:cxn ang="T53">
                        <a:pos x="T6" y="T7"/>
                      </a:cxn>
                      <a:cxn ang="T54">
                        <a:pos x="T8" y="T9"/>
                      </a:cxn>
                      <a:cxn ang="T55">
                        <a:pos x="T10" y="T11"/>
                      </a:cxn>
                      <a:cxn ang="T56">
                        <a:pos x="T12" y="T13"/>
                      </a:cxn>
                      <a:cxn ang="T57">
                        <a:pos x="T14" y="T15"/>
                      </a:cxn>
                      <a:cxn ang="T58">
                        <a:pos x="T16" y="T17"/>
                      </a:cxn>
                      <a:cxn ang="T59">
                        <a:pos x="T18" y="T19"/>
                      </a:cxn>
                      <a:cxn ang="T60">
                        <a:pos x="T20" y="T21"/>
                      </a:cxn>
                      <a:cxn ang="T61">
                        <a:pos x="T22" y="T23"/>
                      </a:cxn>
                      <a:cxn ang="T62">
                        <a:pos x="T24" y="T25"/>
                      </a:cxn>
                      <a:cxn ang="T63">
                        <a:pos x="T26" y="T27"/>
                      </a:cxn>
                      <a:cxn ang="T64">
                        <a:pos x="T28" y="T29"/>
                      </a:cxn>
                      <a:cxn ang="T65">
                        <a:pos x="T30" y="T31"/>
                      </a:cxn>
                      <a:cxn ang="T66">
                        <a:pos x="T32" y="T33"/>
                      </a:cxn>
                      <a:cxn ang="T67">
                        <a:pos x="T34" y="T35"/>
                      </a:cxn>
                      <a:cxn ang="T68">
                        <a:pos x="T36" y="T37"/>
                      </a:cxn>
                      <a:cxn ang="T69">
                        <a:pos x="T38" y="T39"/>
                      </a:cxn>
                      <a:cxn ang="T70">
                        <a:pos x="T40" y="T41"/>
                      </a:cxn>
                      <a:cxn ang="T71">
                        <a:pos x="T42" y="T43"/>
                      </a:cxn>
                      <a:cxn ang="T72">
                        <a:pos x="T44" y="T45"/>
                      </a:cxn>
                      <a:cxn ang="T73">
                        <a:pos x="T46" y="T47"/>
                      </a:cxn>
                      <a:cxn ang="T74">
                        <a:pos x="T48" y="T49"/>
                      </a:cxn>
                    </a:cxnLst>
                    <a:rect l="T75" t="T76" r="T77" b="T78"/>
                    <a:pathLst>
                      <a:path w="80" h="80">
                        <a:moveTo>
                          <a:pt x="16" y="0"/>
                        </a:moveTo>
                        <a:lnTo>
                          <a:pt x="16" y="0"/>
                        </a:lnTo>
                        <a:lnTo>
                          <a:pt x="10" y="2"/>
                        </a:lnTo>
                        <a:lnTo>
                          <a:pt x="4" y="4"/>
                        </a:lnTo>
                        <a:lnTo>
                          <a:pt x="2" y="10"/>
                        </a:lnTo>
                        <a:lnTo>
                          <a:pt x="0" y="16"/>
                        </a:lnTo>
                        <a:lnTo>
                          <a:pt x="0" y="64"/>
                        </a:lnTo>
                        <a:lnTo>
                          <a:pt x="2" y="70"/>
                        </a:lnTo>
                        <a:lnTo>
                          <a:pt x="4" y="76"/>
                        </a:lnTo>
                        <a:lnTo>
                          <a:pt x="10" y="78"/>
                        </a:lnTo>
                        <a:lnTo>
                          <a:pt x="16" y="80"/>
                        </a:lnTo>
                        <a:lnTo>
                          <a:pt x="64" y="80"/>
                        </a:lnTo>
                        <a:lnTo>
                          <a:pt x="70" y="78"/>
                        </a:lnTo>
                        <a:lnTo>
                          <a:pt x="76" y="76"/>
                        </a:lnTo>
                        <a:lnTo>
                          <a:pt x="78" y="70"/>
                        </a:lnTo>
                        <a:lnTo>
                          <a:pt x="80" y="64"/>
                        </a:lnTo>
                        <a:lnTo>
                          <a:pt x="80" y="16"/>
                        </a:lnTo>
                        <a:lnTo>
                          <a:pt x="78" y="10"/>
                        </a:lnTo>
                        <a:lnTo>
                          <a:pt x="76" y="4"/>
                        </a:lnTo>
                        <a:lnTo>
                          <a:pt x="70" y="2"/>
                        </a:lnTo>
                        <a:lnTo>
                          <a:pt x="64" y="0"/>
                        </a:lnTo>
                        <a:lnTo>
                          <a:pt x="16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304" name="Freeform 1458"/>
                  <p:cNvSpPr>
                    <a:spLocks/>
                  </p:cNvSpPr>
                  <p:nvPr/>
                </p:nvSpPr>
                <p:spPr bwMode="auto">
                  <a:xfrm>
                    <a:off x="4179" y="2937"/>
                    <a:ext cx="182" cy="428"/>
                  </a:xfrm>
                  <a:custGeom>
                    <a:avLst/>
                    <a:gdLst>
                      <a:gd name="T0" fmla="*/ 16 w 80"/>
                      <a:gd name="T1" fmla="*/ 0 h 188"/>
                      <a:gd name="T2" fmla="*/ 16 w 80"/>
                      <a:gd name="T3" fmla="*/ 0 h 188"/>
                      <a:gd name="T4" fmla="*/ 10 w 80"/>
                      <a:gd name="T5" fmla="*/ 2 h 188"/>
                      <a:gd name="T6" fmla="*/ 4 w 80"/>
                      <a:gd name="T7" fmla="*/ 4 h 188"/>
                      <a:gd name="T8" fmla="*/ 2 w 80"/>
                      <a:gd name="T9" fmla="*/ 10 h 188"/>
                      <a:gd name="T10" fmla="*/ 0 w 80"/>
                      <a:gd name="T11" fmla="*/ 16 h 188"/>
                      <a:gd name="T12" fmla="*/ 0 w 80"/>
                      <a:gd name="T13" fmla="*/ 172 h 188"/>
                      <a:gd name="T14" fmla="*/ 0 w 80"/>
                      <a:gd name="T15" fmla="*/ 172 h 188"/>
                      <a:gd name="T16" fmla="*/ 2 w 80"/>
                      <a:gd name="T17" fmla="*/ 178 h 188"/>
                      <a:gd name="T18" fmla="*/ 4 w 80"/>
                      <a:gd name="T19" fmla="*/ 184 h 188"/>
                      <a:gd name="T20" fmla="*/ 10 w 80"/>
                      <a:gd name="T21" fmla="*/ 186 h 188"/>
                      <a:gd name="T22" fmla="*/ 16 w 80"/>
                      <a:gd name="T23" fmla="*/ 188 h 188"/>
                      <a:gd name="T24" fmla="*/ 64 w 80"/>
                      <a:gd name="T25" fmla="*/ 188 h 188"/>
                      <a:gd name="T26" fmla="*/ 64 w 80"/>
                      <a:gd name="T27" fmla="*/ 188 h 188"/>
                      <a:gd name="T28" fmla="*/ 70 w 80"/>
                      <a:gd name="T29" fmla="*/ 186 h 188"/>
                      <a:gd name="T30" fmla="*/ 76 w 80"/>
                      <a:gd name="T31" fmla="*/ 184 h 188"/>
                      <a:gd name="T32" fmla="*/ 78 w 80"/>
                      <a:gd name="T33" fmla="*/ 178 h 188"/>
                      <a:gd name="T34" fmla="*/ 80 w 80"/>
                      <a:gd name="T35" fmla="*/ 172 h 188"/>
                      <a:gd name="T36" fmla="*/ 80 w 80"/>
                      <a:gd name="T37" fmla="*/ 16 h 188"/>
                      <a:gd name="T38" fmla="*/ 80 w 80"/>
                      <a:gd name="T39" fmla="*/ 16 h 188"/>
                      <a:gd name="T40" fmla="*/ 78 w 80"/>
                      <a:gd name="T41" fmla="*/ 10 h 188"/>
                      <a:gd name="T42" fmla="*/ 76 w 80"/>
                      <a:gd name="T43" fmla="*/ 4 h 188"/>
                      <a:gd name="T44" fmla="*/ 70 w 80"/>
                      <a:gd name="T45" fmla="*/ 2 h 188"/>
                      <a:gd name="T46" fmla="*/ 64 w 80"/>
                      <a:gd name="T47" fmla="*/ 0 h 188"/>
                      <a:gd name="T48" fmla="*/ 16 w 80"/>
                      <a:gd name="T49" fmla="*/ 0 h 188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w 80"/>
                      <a:gd name="T76" fmla="*/ 0 h 188"/>
                      <a:gd name="T77" fmla="*/ 80 w 80"/>
                      <a:gd name="T78" fmla="*/ 188 h 188"/>
                    </a:gdLst>
                    <a:ahLst/>
                    <a:cxnLst>
                      <a:cxn ang="T50">
                        <a:pos x="T0" y="T1"/>
                      </a:cxn>
                      <a:cxn ang="T51">
                        <a:pos x="T2" y="T3"/>
                      </a:cxn>
                      <a:cxn ang="T52">
                        <a:pos x="T4" y="T5"/>
                      </a:cxn>
                      <a:cxn ang="T53">
                        <a:pos x="T6" y="T7"/>
                      </a:cxn>
                      <a:cxn ang="T54">
                        <a:pos x="T8" y="T9"/>
                      </a:cxn>
                      <a:cxn ang="T55">
                        <a:pos x="T10" y="T11"/>
                      </a:cxn>
                      <a:cxn ang="T56">
                        <a:pos x="T12" y="T13"/>
                      </a:cxn>
                      <a:cxn ang="T57">
                        <a:pos x="T14" y="T15"/>
                      </a:cxn>
                      <a:cxn ang="T58">
                        <a:pos x="T16" y="T17"/>
                      </a:cxn>
                      <a:cxn ang="T59">
                        <a:pos x="T18" y="T19"/>
                      </a:cxn>
                      <a:cxn ang="T60">
                        <a:pos x="T20" y="T21"/>
                      </a:cxn>
                      <a:cxn ang="T61">
                        <a:pos x="T22" y="T23"/>
                      </a:cxn>
                      <a:cxn ang="T62">
                        <a:pos x="T24" y="T25"/>
                      </a:cxn>
                      <a:cxn ang="T63">
                        <a:pos x="T26" y="T27"/>
                      </a:cxn>
                      <a:cxn ang="T64">
                        <a:pos x="T28" y="T29"/>
                      </a:cxn>
                      <a:cxn ang="T65">
                        <a:pos x="T30" y="T31"/>
                      </a:cxn>
                      <a:cxn ang="T66">
                        <a:pos x="T32" y="T33"/>
                      </a:cxn>
                      <a:cxn ang="T67">
                        <a:pos x="T34" y="T35"/>
                      </a:cxn>
                      <a:cxn ang="T68">
                        <a:pos x="T36" y="T37"/>
                      </a:cxn>
                      <a:cxn ang="T69">
                        <a:pos x="T38" y="T39"/>
                      </a:cxn>
                      <a:cxn ang="T70">
                        <a:pos x="T40" y="T41"/>
                      </a:cxn>
                      <a:cxn ang="T71">
                        <a:pos x="T42" y="T43"/>
                      </a:cxn>
                      <a:cxn ang="T72">
                        <a:pos x="T44" y="T45"/>
                      </a:cxn>
                      <a:cxn ang="T73">
                        <a:pos x="T46" y="T47"/>
                      </a:cxn>
                      <a:cxn ang="T74">
                        <a:pos x="T48" y="T49"/>
                      </a:cxn>
                    </a:cxnLst>
                    <a:rect l="T75" t="T76" r="T77" b="T78"/>
                    <a:pathLst>
                      <a:path w="80" h="188">
                        <a:moveTo>
                          <a:pt x="16" y="0"/>
                        </a:moveTo>
                        <a:lnTo>
                          <a:pt x="16" y="0"/>
                        </a:lnTo>
                        <a:lnTo>
                          <a:pt x="10" y="2"/>
                        </a:lnTo>
                        <a:lnTo>
                          <a:pt x="4" y="4"/>
                        </a:lnTo>
                        <a:lnTo>
                          <a:pt x="2" y="10"/>
                        </a:lnTo>
                        <a:lnTo>
                          <a:pt x="0" y="16"/>
                        </a:lnTo>
                        <a:lnTo>
                          <a:pt x="0" y="172"/>
                        </a:lnTo>
                        <a:lnTo>
                          <a:pt x="2" y="178"/>
                        </a:lnTo>
                        <a:lnTo>
                          <a:pt x="4" y="184"/>
                        </a:lnTo>
                        <a:lnTo>
                          <a:pt x="10" y="186"/>
                        </a:lnTo>
                        <a:lnTo>
                          <a:pt x="16" y="188"/>
                        </a:lnTo>
                        <a:lnTo>
                          <a:pt x="64" y="188"/>
                        </a:lnTo>
                        <a:lnTo>
                          <a:pt x="70" y="186"/>
                        </a:lnTo>
                        <a:lnTo>
                          <a:pt x="76" y="184"/>
                        </a:lnTo>
                        <a:lnTo>
                          <a:pt x="78" y="178"/>
                        </a:lnTo>
                        <a:lnTo>
                          <a:pt x="80" y="172"/>
                        </a:lnTo>
                        <a:lnTo>
                          <a:pt x="80" y="16"/>
                        </a:lnTo>
                        <a:lnTo>
                          <a:pt x="78" y="10"/>
                        </a:lnTo>
                        <a:lnTo>
                          <a:pt x="76" y="4"/>
                        </a:lnTo>
                        <a:lnTo>
                          <a:pt x="70" y="2"/>
                        </a:lnTo>
                        <a:lnTo>
                          <a:pt x="64" y="0"/>
                        </a:lnTo>
                        <a:lnTo>
                          <a:pt x="16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305" name="Freeform 1476"/>
                  <p:cNvSpPr>
                    <a:spLocks/>
                  </p:cNvSpPr>
                  <p:nvPr/>
                </p:nvSpPr>
                <p:spPr bwMode="auto">
                  <a:xfrm>
                    <a:off x="3459" y="2217"/>
                    <a:ext cx="146" cy="146"/>
                  </a:xfrm>
                  <a:custGeom>
                    <a:avLst/>
                    <a:gdLst>
                      <a:gd name="T0" fmla="*/ 56 w 64"/>
                      <a:gd name="T1" fmla="*/ 0 h 64"/>
                      <a:gd name="T2" fmla="*/ 8 w 64"/>
                      <a:gd name="T3" fmla="*/ 0 h 64"/>
                      <a:gd name="T4" fmla="*/ 8 w 64"/>
                      <a:gd name="T5" fmla="*/ 0 h 64"/>
                      <a:gd name="T6" fmla="*/ 2 w 64"/>
                      <a:gd name="T7" fmla="*/ 2 h 64"/>
                      <a:gd name="T8" fmla="*/ 0 w 64"/>
                      <a:gd name="T9" fmla="*/ 8 h 64"/>
                      <a:gd name="T10" fmla="*/ 0 w 64"/>
                      <a:gd name="T11" fmla="*/ 56 h 64"/>
                      <a:gd name="T12" fmla="*/ 0 w 64"/>
                      <a:gd name="T13" fmla="*/ 56 h 64"/>
                      <a:gd name="T14" fmla="*/ 2 w 64"/>
                      <a:gd name="T15" fmla="*/ 62 h 64"/>
                      <a:gd name="T16" fmla="*/ 8 w 64"/>
                      <a:gd name="T17" fmla="*/ 64 h 64"/>
                      <a:gd name="T18" fmla="*/ 56 w 64"/>
                      <a:gd name="T19" fmla="*/ 64 h 64"/>
                      <a:gd name="T20" fmla="*/ 56 w 64"/>
                      <a:gd name="T21" fmla="*/ 64 h 64"/>
                      <a:gd name="T22" fmla="*/ 62 w 64"/>
                      <a:gd name="T23" fmla="*/ 62 h 64"/>
                      <a:gd name="T24" fmla="*/ 64 w 64"/>
                      <a:gd name="T25" fmla="*/ 56 h 64"/>
                      <a:gd name="T26" fmla="*/ 64 w 64"/>
                      <a:gd name="T27" fmla="*/ 8 h 64"/>
                      <a:gd name="T28" fmla="*/ 64 w 64"/>
                      <a:gd name="T29" fmla="*/ 8 h 64"/>
                      <a:gd name="T30" fmla="*/ 62 w 64"/>
                      <a:gd name="T31" fmla="*/ 2 h 64"/>
                      <a:gd name="T32" fmla="*/ 56 w 64"/>
                      <a:gd name="T33" fmla="*/ 0 h 64"/>
                      <a:gd name="T34" fmla="*/ 56 w 64"/>
                      <a:gd name="T35" fmla="*/ 0 h 64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w 64"/>
                      <a:gd name="T55" fmla="*/ 0 h 64"/>
                      <a:gd name="T56" fmla="*/ 64 w 64"/>
                      <a:gd name="T57" fmla="*/ 64 h 64"/>
                    </a:gdLst>
                    <a:ahLst/>
                    <a:cxnLst>
                      <a:cxn ang="T36">
                        <a:pos x="T0" y="T1"/>
                      </a:cxn>
                      <a:cxn ang="T37">
                        <a:pos x="T2" y="T3"/>
                      </a:cxn>
                      <a:cxn ang="T38">
                        <a:pos x="T4" y="T5"/>
                      </a:cxn>
                      <a:cxn ang="T39">
                        <a:pos x="T6" y="T7"/>
                      </a:cxn>
                      <a:cxn ang="T40">
                        <a:pos x="T8" y="T9"/>
                      </a:cxn>
                      <a:cxn ang="T41">
                        <a:pos x="T10" y="T11"/>
                      </a:cxn>
                      <a:cxn ang="T42">
                        <a:pos x="T12" y="T13"/>
                      </a:cxn>
                      <a:cxn ang="T43">
                        <a:pos x="T14" y="T15"/>
                      </a:cxn>
                      <a:cxn ang="T44">
                        <a:pos x="T16" y="T17"/>
                      </a:cxn>
                      <a:cxn ang="T45">
                        <a:pos x="T18" y="T19"/>
                      </a:cxn>
                      <a:cxn ang="T46">
                        <a:pos x="T20" y="T21"/>
                      </a:cxn>
                      <a:cxn ang="T47">
                        <a:pos x="T22" y="T23"/>
                      </a:cxn>
                      <a:cxn ang="T48">
                        <a:pos x="T24" y="T25"/>
                      </a:cxn>
                      <a:cxn ang="T49">
                        <a:pos x="T26" y="T27"/>
                      </a:cxn>
                      <a:cxn ang="T50">
                        <a:pos x="T28" y="T29"/>
                      </a:cxn>
                      <a:cxn ang="T51">
                        <a:pos x="T30" y="T31"/>
                      </a:cxn>
                      <a:cxn ang="T52">
                        <a:pos x="T32" y="T33"/>
                      </a:cxn>
                      <a:cxn ang="T53">
                        <a:pos x="T34" y="T35"/>
                      </a:cxn>
                    </a:cxnLst>
                    <a:rect l="T54" t="T55" r="T56" b="T57"/>
                    <a:pathLst>
                      <a:path w="64" h="64">
                        <a:moveTo>
                          <a:pt x="56" y="0"/>
                        </a:moveTo>
                        <a:lnTo>
                          <a:pt x="8" y="0"/>
                        </a:lnTo>
                        <a:lnTo>
                          <a:pt x="2" y="2"/>
                        </a:lnTo>
                        <a:lnTo>
                          <a:pt x="0" y="8"/>
                        </a:lnTo>
                        <a:lnTo>
                          <a:pt x="0" y="56"/>
                        </a:lnTo>
                        <a:lnTo>
                          <a:pt x="2" y="62"/>
                        </a:lnTo>
                        <a:lnTo>
                          <a:pt x="8" y="64"/>
                        </a:lnTo>
                        <a:lnTo>
                          <a:pt x="56" y="64"/>
                        </a:lnTo>
                        <a:lnTo>
                          <a:pt x="62" y="62"/>
                        </a:lnTo>
                        <a:lnTo>
                          <a:pt x="64" y="56"/>
                        </a:lnTo>
                        <a:lnTo>
                          <a:pt x="64" y="8"/>
                        </a:lnTo>
                        <a:lnTo>
                          <a:pt x="62" y="2"/>
                        </a:lnTo>
                        <a:lnTo>
                          <a:pt x="56" y="0"/>
                        </a:lnTo>
                        <a:close/>
                      </a:path>
                    </a:pathLst>
                  </a:custGeom>
                  <a:solidFill>
                    <a:srgbClr val="FF99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306" name="Freeform 1477"/>
                  <p:cNvSpPr>
                    <a:spLocks/>
                  </p:cNvSpPr>
                  <p:nvPr/>
                </p:nvSpPr>
                <p:spPr bwMode="auto">
                  <a:xfrm>
                    <a:off x="3459" y="2217"/>
                    <a:ext cx="146" cy="146"/>
                  </a:xfrm>
                  <a:custGeom>
                    <a:avLst/>
                    <a:gdLst>
                      <a:gd name="T0" fmla="*/ 58 w 64"/>
                      <a:gd name="T1" fmla="*/ 0 h 64"/>
                      <a:gd name="T2" fmla="*/ 58 w 64"/>
                      <a:gd name="T3" fmla="*/ 46 h 64"/>
                      <a:gd name="T4" fmla="*/ 58 w 64"/>
                      <a:gd name="T5" fmla="*/ 46 h 64"/>
                      <a:gd name="T6" fmla="*/ 54 w 64"/>
                      <a:gd name="T7" fmla="*/ 50 h 64"/>
                      <a:gd name="T8" fmla="*/ 50 w 64"/>
                      <a:gd name="T9" fmla="*/ 54 h 64"/>
                      <a:gd name="T10" fmla="*/ 0 w 64"/>
                      <a:gd name="T11" fmla="*/ 54 h 64"/>
                      <a:gd name="T12" fmla="*/ 0 w 64"/>
                      <a:gd name="T13" fmla="*/ 54 h 64"/>
                      <a:gd name="T14" fmla="*/ 0 w 64"/>
                      <a:gd name="T15" fmla="*/ 52 h 64"/>
                      <a:gd name="T16" fmla="*/ 0 w 64"/>
                      <a:gd name="T17" fmla="*/ 56 h 64"/>
                      <a:gd name="T18" fmla="*/ 0 w 64"/>
                      <a:gd name="T19" fmla="*/ 56 h 64"/>
                      <a:gd name="T20" fmla="*/ 2 w 64"/>
                      <a:gd name="T21" fmla="*/ 62 h 64"/>
                      <a:gd name="T22" fmla="*/ 8 w 64"/>
                      <a:gd name="T23" fmla="*/ 64 h 64"/>
                      <a:gd name="T24" fmla="*/ 56 w 64"/>
                      <a:gd name="T25" fmla="*/ 64 h 64"/>
                      <a:gd name="T26" fmla="*/ 56 w 64"/>
                      <a:gd name="T27" fmla="*/ 64 h 64"/>
                      <a:gd name="T28" fmla="*/ 62 w 64"/>
                      <a:gd name="T29" fmla="*/ 62 h 64"/>
                      <a:gd name="T30" fmla="*/ 64 w 64"/>
                      <a:gd name="T31" fmla="*/ 56 h 64"/>
                      <a:gd name="T32" fmla="*/ 64 w 64"/>
                      <a:gd name="T33" fmla="*/ 8 h 64"/>
                      <a:gd name="T34" fmla="*/ 64 w 64"/>
                      <a:gd name="T35" fmla="*/ 8 h 64"/>
                      <a:gd name="T36" fmla="*/ 62 w 64"/>
                      <a:gd name="T37" fmla="*/ 2 h 64"/>
                      <a:gd name="T38" fmla="*/ 58 w 64"/>
                      <a:gd name="T39" fmla="*/ 0 h 64"/>
                      <a:gd name="T40" fmla="*/ 58 w 64"/>
                      <a:gd name="T41" fmla="*/ 0 h 64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w 64"/>
                      <a:gd name="T64" fmla="*/ 0 h 64"/>
                      <a:gd name="T65" fmla="*/ 64 w 64"/>
                      <a:gd name="T66" fmla="*/ 64 h 64"/>
                    </a:gdLst>
                    <a:ahLst/>
                    <a:cxnLst>
                      <a:cxn ang="T42">
                        <a:pos x="T0" y="T1"/>
                      </a:cxn>
                      <a:cxn ang="T43">
                        <a:pos x="T2" y="T3"/>
                      </a:cxn>
                      <a:cxn ang="T44">
                        <a:pos x="T4" y="T5"/>
                      </a:cxn>
                      <a:cxn ang="T45">
                        <a:pos x="T6" y="T7"/>
                      </a:cxn>
                      <a:cxn ang="T46">
                        <a:pos x="T8" y="T9"/>
                      </a:cxn>
                      <a:cxn ang="T47">
                        <a:pos x="T10" y="T11"/>
                      </a:cxn>
                      <a:cxn ang="T48">
                        <a:pos x="T12" y="T13"/>
                      </a:cxn>
                      <a:cxn ang="T49">
                        <a:pos x="T14" y="T15"/>
                      </a:cxn>
                      <a:cxn ang="T50">
                        <a:pos x="T16" y="T17"/>
                      </a:cxn>
                      <a:cxn ang="T51">
                        <a:pos x="T18" y="T19"/>
                      </a:cxn>
                      <a:cxn ang="T52">
                        <a:pos x="T20" y="T21"/>
                      </a:cxn>
                      <a:cxn ang="T53">
                        <a:pos x="T22" y="T23"/>
                      </a:cxn>
                      <a:cxn ang="T54">
                        <a:pos x="T24" y="T25"/>
                      </a:cxn>
                      <a:cxn ang="T55">
                        <a:pos x="T26" y="T27"/>
                      </a:cxn>
                      <a:cxn ang="T56">
                        <a:pos x="T28" y="T29"/>
                      </a:cxn>
                      <a:cxn ang="T57">
                        <a:pos x="T30" y="T31"/>
                      </a:cxn>
                      <a:cxn ang="T58">
                        <a:pos x="T32" y="T33"/>
                      </a:cxn>
                      <a:cxn ang="T59">
                        <a:pos x="T34" y="T35"/>
                      </a:cxn>
                      <a:cxn ang="T60">
                        <a:pos x="T36" y="T37"/>
                      </a:cxn>
                      <a:cxn ang="T61">
                        <a:pos x="T38" y="T39"/>
                      </a:cxn>
                      <a:cxn ang="T62">
                        <a:pos x="T40" y="T41"/>
                      </a:cxn>
                    </a:cxnLst>
                    <a:rect l="T63" t="T64" r="T65" b="T66"/>
                    <a:pathLst>
                      <a:path w="64" h="64">
                        <a:moveTo>
                          <a:pt x="58" y="0"/>
                        </a:moveTo>
                        <a:lnTo>
                          <a:pt x="58" y="46"/>
                        </a:lnTo>
                        <a:lnTo>
                          <a:pt x="54" y="50"/>
                        </a:lnTo>
                        <a:lnTo>
                          <a:pt x="50" y="54"/>
                        </a:lnTo>
                        <a:lnTo>
                          <a:pt x="0" y="54"/>
                        </a:lnTo>
                        <a:lnTo>
                          <a:pt x="0" y="52"/>
                        </a:lnTo>
                        <a:lnTo>
                          <a:pt x="0" y="56"/>
                        </a:lnTo>
                        <a:lnTo>
                          <a:pt x="2" y="62"/>
                        </a:lnTo>
                        <a:lnTo>
                          <a:pt x="8" y="64"/>
                        </a:lnTo>
                        <a:lnTo>
                          <a:pt x="56" y="64"/>
                        </a:lnTo>
                        <a:lnTo>
                          <a:pt x="62" y="62"/>
                        </a:lnTo>
                        <a:lnTo>
                          <a:pt x="64" y="56"/>
                        </a:lnTo>
                        <a:lnTo>
                          <a:pt x="64" y="8"/>
                        </a:lnTo>
                        <a:lnTo>
                          <a:pt x="62" y="2"/>
                        </a:lnTo>
                        <a:lnTo>
                          <a:pt x="58" y="0"/>
                        </a:lnTo>
                        <a:close/>
                      </a:path>
                    </a:pathLst>
                  </a:custGeom>
                  <a:solidFill>
                    <a:srgbClr val="E58F25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307" name="Freeform 1478"/>
                  <p:cNvSpPr>
                    <a:spLocks/>
                  </p:cNvSpPr>
                  <p:nvPr/>
                </p:nvSpPr>
                <p:spPr bwMode="auto">
                  <a:xfrm>
                    <a:off x="4197" y="2955"/>
                    <a:ext cx="146" cy="392"/>
                  </a:xfrm>
                  <a:custGeom>
                    <a:avLst/>
                    <a:gdLst>
                      <a:gd name="T0" fmla="*/ 56 w 64"/>
                      <a:gd name="T1" fmla="*/ 0 h 172"/>
                      <a:gd name="T2" fmla="*/ 8 w 64"/>
                      <a:gd name="T3" fmla="*/ 0 h 172"/>
                      <a:gd name="T4" fmla="*/ 8 w 64"/>
                      <a:gd name="T5" fmla="*/ 0 h 172"/>
                      <a:gd name="T6" fmla="*/ 2 w 64"/>
                      <a:gd name="T7" fmla="*/ 2 h 172"/>
                      <a:gd name="T8" fmla="*/ 0 w 64"/>
                      <a:gd name="T9" fmla="*/ 8 h 172"/>
                      <a:gd name="T10" fmla="*/ 0 w 64"/>
                      <a:gd name="T11" fmla="*/ 164 h 172"/>
                      <a:gd name="T12" fmla="*/ 0 w 64"/>
                      <a:gd name="T13" fmla="*/ 164 h 172"/>
                      <a:gd name="T14" fmla="*/ 2 w 64"/>
                      <a:gd name="T15" fmla="*/ 170 h 172"/>
                      <a:gd name="T16" fmla="*/ 8 w 64"/>
                      <a:gd name="T17" fmla="*/ 172 h 172"/>
                      <a:gd name="T18" fmla="*/ 56 w 64"/>
                      <a:gd name="T19" fmla="*/ 172 h 172"/>
                      <a:gd name="T20" fmla="*/ 56 w 64"/>
                      <a:gd name="T21" fmla="*/ 172 h 172"/>
                      <a:gd name="T22" fmla="*/ 62 w 64"/>
                      <a:gd name="T23" fmla="*/ 170 h 172"/>
                      <a:gd name="T24" fmla="*/ 64 w 64"/>
                      <a:gd name="T25" fmla="*/ 164 h 172"/>
                      <a:gd name="T26" fmla="*/ 64 w 64"/>
                      <a:gd name="T27" fmla="*/ 8 h 172"/>
                      <a:gd name="T28" fmla="*/ 64 w 64"/>
                      <a:gd name="T29" fmla="*/ 8 h 172"/>
                      <a:gd name="T30" fmla="*/ 62 w 64"/>
                      <a:gd name="T31" fmla="*/ 2 h 172"/>
                      <a:gd name="T32" fmla="*/ 56 w 64"/>
                      <a:gd name="T33" fmla="*/ 0 h 172"/>
                      <a:gd name="T34" fmla="*/ 56 w 64"/>
                      <a:gd name="T35" fmla="*/ 0 h 172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w 64"/>
                      <a:gd name="T55" fmla="*/ 0 h 172"/>
                      <a:gd name="T56" fmla="*/ 64 w 64"/>
                      <a:gd name="T57" fmla="*/ 172 h 172"/>
                    </a:gdLst>
                    <a:ahLst/>
                    <a:cxnLst>
                      <a:cxn ang="T36">
                        <a:pos x="T0" y="T1"/>
                      </a:cxn>
                      <a:cxn ang="T37">
                        <a:pos x="T2" y="T3"/>
                      </a:cxn>
                      <a:cxn ang="T38">
                        <a:pos x="T4" y="T5"/>
                      </a:cxn>
                      <a:cxn ang="T39">
                        <a:pos x="T6" y="T7"/>
                      </a:cxn>
                      <a:cxn ang="T40">
                        <a:pos x="T8" y="T9"/>
                      </a:cxn>
                      <a:cxn ang="T41">
                        <a:pos x="T10" y="T11"/>
                      </a:cxn>
                      <a:cxn ang="T42">
                        <a:pos x="T12" y="T13"/>
                      </a:cxn>
                      <a:cxn ang="T43">
                        <a:pos x="T14" y="T15"/>
                      </a:cxn>
                      <a:cxn ang="T44">
                        <a:pos x="T16" y="T17"/>
                      </a:cxn>
                      <a:cxn ang="T45">
                        <a:pos x="T18" y="T19"/>
                      </a:cxn>
                      <a:cxn ang="T46">
                        <a:pos x="T20" y="T21"/>
                      </a:cxn>
                      <a:cxn ang="T47">
                        <a:pos x="T22" y="T23"/>
                      </a:cxn>
                      <a:cxn ang="T48">
                        <a:pos x="T24" y="T25"/>
                      </a:cxn>
                      <a:cxn ang="T49">
                        <a:pos x="T26" y="T27"/>
                      </a:cxn>
                      <a:cxn ang="T50">
                        <a:pos x="T28" y="T29"/>
                      </a:cxn>
                      <a:cxn ang="T51">
                        <a:pos x="T30" y="T31"/>
                      </a:cxn>
                      <a:cxn ang="T52">
                        <a:pos x="T32" y="T33"/>
                      </a:cxn>
                      <a:cxn ang="T53">
                        <a:pos x="T34" y="T35"/>
                      </a:cxn>
                    </a:cxnLst>
                    <a:rect l="T54" t="T55" r="T56" b="T57"/>
                    <a:pathLst>
                      <a:path w="64" h="172">
                        <a:moveTo>
                          <a:pt x="56" y="0"/>
                        </a:moveTo>
                        <a:lnTo>
                          <a:pt x="8" y="0"/>
                        </a:lnTo>
                        <a:lnTo>
                          <a:pt x="2" y="2"/>
                        </a:lnTo>
                        <a:lnTo>
                          <a:pt x="0" y="8"/>
                        </a:lnTo>
                        <a:lnTo>
                          <a:pt x="0" y="164"/>
                        </a:lnTo>
                        <a:lnTo>
                          <a:pt x="2" y="170"/>
                        </a:lnTo>
                        <a:lnTo>
                          <a:pt x="8" y="172"/>
                        </a:lnTo>
                        <a:lnTo>
                          <a:pt x="56" y="172"/>
                        </a:lnTo>
                        <a:lnTo>
                          <a:pt x="62" y="170"/>
                        </a:lnTo>
                        <a:lnTo>
                          <a:pt x="64" y="164"/>
                        </a:lnTo>
                        <a:lnTo>
                          <a:pt x="64" y="8"/>
                        </a:lnTo>
                        <a:lnTo>
                          <a:pt x="62" y="2"/>
                        </a:lnTo>
                        <a:lnTo>
                          <a:pt x="56" y="0"/>
                        </a:lnTo>
                        <a:close/>
                      </a:path>
                    </a:pathLst>
                  </a:custGeom>
                  <a:solidFill>
                    <a:srgbClr val="668187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308" name="Freeform 1479"/>
                  <p:cNvSpPr>
                    <a:spLocks/>
                  </p:cNvSpPr>
                  <p:nvPr/>
                </p:nvSpPr>
                <p:spPr bwMode="auto">
                  <a:xfrm>
                    <a:off x="4197" y="2955"/>
                    <a:ext cx="146" cy="392"/>
                  </a:xfrm>
                  <a:custGeom>
                    <a:avLst/>
                    <a:gdLst>
                      <a:gd name="T0" fmla="*/ 56 w 64"/>
                      <a:gd name="T1" fmla="*/ 0 h 172"/>
                      <a:gd name="T2" fmla="*/ 56 w 64"/>
                      <a:gd name="T3" fmla="*/ 0 h 172"/>
                      <a:gd name="T4" fmla="*/ 56 w 64"/>
                      <a:gd name="T5" fmla="*/ 154 h 172"/>
                      <a:gd name="T6" fmla="*/ 56 w 64"/>
                      <a:gd name="T7" fmla="*/ 154 h 172"/>
                      <a:gd name="T8" fmla="*/ 54 w 64"/>
                      <a:gd name="T9" fmla="*/ 160 h 172"/>
                      <a:gd name="T10" fmla="*/ 48 w 64"/>
                      <a:gd name="T11" fmla="*/ 162 h 172"/>
                      <a:gd name="T12" fmla="*/ 0 w 64"/>
                      <a:gd name="T13" fmla="*/ 162 h 172"/>
                      <a:gd name="T14" fmla="*/ 0 w 64"/>
                      <a:gd name="T15" fmla="*/ 164 h 172"/>
                      <a:gd name="T16" fmla="*/ 0 w 64"/>
                      <a:gd name="T17" fmla="*/ 164 h 172"/>
                      <a:gd name="T18" fmla="*/ 2 w 64"/>
                      <a:gd name="T19" fmla="*/ 170 h 172"/>
                      <a:gd name="T20" fmla="*/ 8 w 64"/>
                      <a:gd name="T21" fmla="*/ 172 h 172"/>
                      <a:gd name="T22" fmla="*/ 56 w 64"/>
                      <a:gd name="T23" fmla="*/ 172 h 172"/>
                      <a:gd name="T24" fmla="*/ 56 w 64"/>
                      <a:gd name="T25" fmla="*/ 172 h 172"/>
                      <a:gd name="T26" fmla="*/ 62 w 64"/>
                      <a:gd name="T27" fmla="*/ 170 h 172"/>
                      <a:gd name="T28" fmla="*/ 64 w 64"/>
                      <a:gd name="T29" fmla="*/ 164 h 172"/>
                      <a:gd name="T30" fmla="*/ 64 w 64"/>
                      <a:gd name="T31" fmla="*/ 8 h 172"/>
                      <a:gd name="T32" fmla="*/ 64 w 64"/>
                      <a:gd name="T33" fmla="*/ 8 h 172"/>
                      <a:gd name="T34" fmla="*/ 62 w 64"/>
                      <a:gd name="T35" fmla="*/ 2 h 172"/>
                      <a:gd name="T36" fmla="*/ 56 w 64"/>
                      <a:gd name="T37" fmla="*/ 0 h 172"/>
                      <a:gd name="T38" fmla="*/ 56 w 64"/>
                      <a:gd name="T39" fmla="*/ 0 h 172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w 64"/>
                      <a:gd name="T61" fmla="*/ 0 h 172"/>
                      <a:gd name="T62" fmla="*/ 64 w 64"/>
                      <a:gd name="T63" fmla="*/ 172 h 172"/>
                    </a:gdLst>
                    <a:ahLst/>
                    <a:cxnLst>
                      <a:cxn ang="T40">
                        <a:pos x="T0" y="T1"/>
                      </a:cxn>
                      <a:cxn ang="T41">
                        <a:pos x="T2" y="T3"/>
                      </a:cxn>
                      <a:cxn ang="T42">
                        <a:pos x="T4" y="T5"/>
                      </a:cxn>
                      <a:cxn ang="T43">
                        <a:pos x="T6" y="T7"/>
                      </a:cxn>
                      <a:cxn ang="T44">
                        <a:pos x="T8" y="T9"/>
                      </a:cxn>
                      <a:cxn ang="T45">
                        <a:pos x="T10" y="T11"/>
                      </a:cxn>
                      <a:cxn ang="T46">
                        <a:pos x="T12" y="T13"/>
                      </a:cxn>
                      <a:cxn ang="T47">
                        <a:pos x="T14" y="T15"/>
                      </a:cxn>
                      <a:cxn ang="T48">
                        <a:pos x="T16" y="T17"/>
                      </a:cxn>
                      <a:cxn ang="T49">
                        <a:pos x="T18" y="T19"/>
                      </a:cxn>
                      <a:cxn ang="T50">
                        <a:pos x="T20" y="T21"/>
                      </a:cxn>
                      <a:cxn ang="T51">
                        <a:pos x="T22" y="T23"/>
                      </a:cxn>
                      <a:cxn ang="T52">
                        <a:pos x="T24" y="T25"/>
                      </a:cxn>
                      <a:cxn ang="T53">
                        <a:pos x="T26" y="T27"/>
                      </a:cxn>
                      <a:cxn ang="T54">
                        <a:pos x="T28" y="T29"/>
                      </a:cxn>
                      <a:cxn ang="T55">
                        <a:pos x="T30" y="T31"/>
                      </a:cxn>
                      <a:cxn ang="T56">
                        <a:pos x="T32" y="T33"/>
                      </a:cxn>
                      <a:cxn ang="T57">
                        <a:pos x="T34" y="T35"/>
                      </a:cxn>
                      <a:cxn ang="T58">
                        <a:pos x="T36" y="T37"/>
                      </a:cxn>
                      <a:cxn ang="T59">
                        <a:pos x="T38" y="T39"/>
                      </a:cxn>
                    </a:cxnLst>
                    <a:rect l="T60" t="T61" r="T62" b="T63"/>
                    <a:pathLst>
                      <a:path w="64" h="172">
                        <a:moveTo>
                          <a:pt x="56" y="0"/>
                        </a:moveTo>
                        <a:lnTo>
                          <a:pt x="56" y="0"/>
                        </a:lnTo>
                        <a:lnTo>
                          <a:pt x="56" y="154"/>
                        </a:lnTo>
                        <a:lnTo>
                          <a:pt x="54" y="160"/>
                        </a:lnTo>
                        <a:lnTo>
                          <a:pt x="48" y="162"/>
                        </a:lnTo>
                        <a:lnTo>
                          <a:pt x="0" y="162"/>
                        </a:lnTo>
                        <a:lnTo>
                          <a:pt x="0" y="164"/>
                        </a:lnTo>
                        <a:lnTo>
                          <a:pt x="2" y="170"/>
                        </a:lnTo>
                        <a:lnTo>
                          <a:pt x="8" y="172"/>
                        </a:lnTo>
                        <a:lnTo>
                          <a:pt x="56" y="172"/>
                        </a:lnTo>
                        <a:lnTo>
                          <a:pt x="62" y="170"/>
                        </a:lnTo>
                        <a:lnTo>
                          <a:pt x="64" y="164"/>
                        </a:lnTo>
                        <a:lnTo>
                          <a:pt x="64" y="8"/>
                        </a:lnTo>
                        <a:lnTo>
                          <a:pt x="62" y="2"/>
                        </a:lnTo>
                        <a:lnTo>
                          <a:pt x="56" y="0"/>
                        </a:lnTo>
                        <a:close/>
                      </a:path>
                    </a:pathLst>
                  </a:custGeom>
                  <a:solidFill>
                    <a:srgbClr val="4C676E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309" name="Freeform 1486"/>
                  <p:cNvSpPr>
                    <a:spLocks/>
                  </p:cNvSpPr>
                  <p:nvPr/>
                </p:nvSpPr>
                <p:spPr bwMode="auto">
                  <a:xfrm>
                    <a:off x="3486" y="2244"/>
                    <a:ext cx="23" cy="55"/>
                  </a:xfrm>
                  <a:custGeom>
                    <a:avLst/>
                    <a:gdLst>
                      <a:gd name="T0" fmla="*/ 10 w 10"/>
                      <a:gd name="T1" fmla="*/ 12 h 24"/>
                      <a:gd name="T2" fmla="*/ 10 w 10"/>
                      <a:gd name="T3" fmla="*/ 12 h 24"/>
                      <a:gd name="T4" fmla="*/ 8 w 10"/>
                      <a:gd name="T5" fmla="*/ 20 h 24"/>
                      <a:gd name="T6" fmla="*/ 6 w 10"/>
                      <a:gd name="T7" fmla="*/ 22 h 24"/>
                      <a:gd name="T8" fmla="*/ 4 w 10"/>
                      <a:gd name="T9" fmla="*/ 24 h 24"/>
                      <a:gd name="T10" fmla="*/ 4 w 10"/>
                      <a:gd name="T11" fmla="*/ 24 h 24"/>
                      <a:gd name="T12" fmla="*/ 2 w 10"/>
                      <a:gd name="T13" fmla="*/ 22 h 24"/>
                      <a:gd name="T14" fmla="*/ 0 w 10"/>
                      <a:gd name="T15" fmla="*/ 20 h 24"/>
                      <a:gd name="T16" fmla="*/ 0 w 10"/>
                      <a:gd name="T17" fmla="*/ 12 h 24"/>
                      <a:gd name="T18" fmla="*/ 0 w 10"/>
                      <a:gd name="T19" fmla="*/ 12 h 24"/>
                      <a:gd name="T20" fmla="*/ 0 w 10"/>
                      <a:gd name="T21" fmla="*/ 4 h 24"/>
                      <a:gd name="T22" fmla="*/ 2 w 10"/>
                      <a:gd name="T23" fmla="*/ 0 h 24"/>
                      <a:gd name="T24" fmla="*/ 4 w 10"/>
                      <a:gd name="T25" fmla="*/ 0 h 24"/>
                      <a:gd name="T26" fmla="*/ 4 w 10"/>
                      <a:gd name="T27" fmla="*/ 0 h 24"/>
                      <a:gd name="T28" fmla="*/ 6 w 10"/>
                      <a:gd name="T29" fmla="*/ 0 h 24"/>
                      <a:gd name="T30" fmla="*/ 8 w 10"/>
                      <a:gd name="T31" fmla="*/ 4 h 24"/>
                      <a:gd name="T32" fmla="*/ 10 w 10"/>
                      <a:gd name="T33" fmla="*/ 12 h 24"/>
                      <a:gd name="T34" fmla="*/ 10 w 10"/>
                      <a:gd name="T35" fmla="*/ 12 h 24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w 10"/>
                      <a:gd name="T55" fmla="*/ 0 h 24"/>
                      <a:gd name="T56" fmla="*/ 10 w 10"/>
                      <a:gd name="T57" fmla="*/ 24 h 24"/>
                    </a:gdLst>
                    <a:ahLst/>
                    <a:cxnLst>
                      <a:cxn ang="T36">
                        <a:pos x="T0" y="T1"/>
                      </a:cxn>
                      <a:cxn ang="T37">
                        <a:pos x="T2" y="T3"/>
                      </a:cxn>
                      <a:cxn ang="T38">
                        <a:pos x="T4" y="T5"/>
                      </a:cxn>
                      <a:cxn ang="T39">
                        <a:pos x="T6" y="T7"/>
                      </a:cxn>
                      <a:cxn ang="T40">
                        <a:pos x="T8" y="T9"/>
                      </a:cxn>
                      <a:cxn ang="T41">
                        <a:pos x="T10" y="T11"/>
                      </a:cxn>
                      <a:cxn ang="T42">
                        <a:pos x="T12" y="T13"/>
                      </a:cxn>
                      <a:cxn ang="T43">
                        <a:pos x="T14" y="T15"/>
                      </a:cxn>
                      <a:cxn ang="T44">
                        <a:pos x="T16" y="T17"/>
                      </a:cxn>
                      <a:cxn ang="T45">
                        <a:pos x="T18" y="T19"/>
                      </a:cxn>
                      <a:cxn ang="T46">
                        <a:pos x="T20" y="T21"/>
                      </a:cxn>
                      <a:cxn ang="T47">
                        <a:pos x="T22" y="T23"/>
                      </a:cxn>
                      <a:cxn ang="T48">
                        <a:pos x="T24" y="T25"/>
                      </a:cxn>
                      <a:cxn ang="T49">
                        <a:pos x="T26" y="T27"/>
                      </a:cxn>
                      <a:cxn ang="T50">
                        <a:pos x="T28" y="T29"/>
                      </a:cxn>
                      <a:cxn ang="T51">
                        <a:pos x="T30" y="T31"/>
                      </a:cxn>
                      <a:cxn ang="T52">
                        <a:pos x="T32" y="T33"/>
                      </a:cxn>
                      <a:cxn ang="T53">
                        <a:pos x="T34" y="T35"/>
                      </a:cxn>
                    </a:cxnLst>
                    <a:rect l="T54" t="T55" r="T56" b="T57"/>
                    <a:pathLst>
                      <a:path w="10" h="24">
                        <a:moveTo>
                          <a:pt x="10" y="12"/>
                        </a:moveTo>
                        <a:lnTo>
                          <a:pt x="10" y="12"/>
                        </a:lnTo>
                        <a:lnTo>
                          <a:pt x="8" y="20"/>
                        </a:lnTo>
                        <a:lnTo>
                          <a:pt x="6" y="22"/>
                        </a:lnTo>
                        <a:lnTo>
                          <a:pt x="4" y="24"/>
                        </a:lnTo>
                        <a:lnTo>
                          <a:pt x="2" y="22"/>
                        </a:lnTo>
                        <a:lnTo>
                          <a:pt x="0" y="20"/>
                        </a:lnTo>
                        <a:lnTo>
                          <a:pt x="0" y="12"/>
                        </a:lnTo>
                        <a:lnTo>
                          <a:pt x="0" y="4"/>
                        </a:lnTo>
                        <a:lnTo>
                          <a:pt x="2" y="0"/>
                        </a:lnTo>
                        <a:lnTo>
                          <a:pt x="4" y="0"/>
                        </a:lnTo>
                        <a:lnTo>
                          <a:pt x="6" y="0"/>
                        </a:lnTo>
                        <a:lnTo>
                          <a:pt x="8" y="4"/>
                        </a:lnTo>
                        <a:lnTo>
                          <a:pt x="10" y="12"/>
                        </a:lnTo>
                        <a:close/>
                      </a:path>
                    </a:pathLst>
                  </a:custGeom>
                  <a:solidFill>
                    <a:srgbClr val="EFCD77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310" name="Freeform 1487"/>
                  <p:cNvSpPr>
                    <a:spLocks/>
                  </p:cNvSpPr>
                  <p:nvPr/>
                </p:nvSpPr>
                <p:spPr bwMode="auto">
                  <a:xfrm>
                    <a:off x="3678" y="2199"/>
                    <a:ext cx="182" cy="182"/>
                  </a:xfrm>
                  <a:custGeom>
                    <a:avLst/>
                    <a:gdLst>
                      <a:gd name="T0" fmla="*/ 16 w 80"/>
                      <a:gd name="T1" fmla="*/ 0 h 80"/>
                      <a:gd name="T2" fmla="*/ 16 w 80"/>
                      <a:gd name="T3" fmla="*/ 0 h 80"/>
                      <a:gd name="T4" fmla="*/ 10 w 80"/>
                      <a:gd name="T5" fmla="*/ 2 h 80"/>
                      <a:gd name="T6" fmla="*/ 4 w 80"/>
                      <a:gd name="T7" fmla="*/ 4 h 80"/>
                      <a:gd name="T8" fmla="*/ 2 w 80"/>
                      <a:gd name="T9" fmla="*/ 10 h 80"/>
                      <a:gd name="T10" fmla="*/ 0 w 80"/>
                      <a:gd name="T11" fmla="*/ 16 h 80"/>
                      <a:gd name="T12" fmla="*/ 0 w 80"/>
                      <a:gd name="T13" fmla="*/ 64 h 80"/>
                      <a:gd name="T14" fmla="*/ 0 w 80"/>
                      <a:gd name="T15" fmla="*/ 64 h 80"/>
                      <a:gd name="T16" fmla="*/ 2 w 80"/>
                      <a:gd name="T17" fmla="*/ 70 h 80"/>
                      <a:gd name="T18" fmla="*/ 4 w 80"/>
                      <a:gd name="T19" fmla="*/ 76 h 80"/>
                      <a:gd name="T20" fmla="*/ 10 w 80"/>
                      <a:gd name="T21" fmla="*/ 78 h 80"/>
                      <a:gd name="T22" fmla="*/ 16 w 80"/>
                      <a:gd name="T23" fmla="*/ 80 h 80"/>
                      <a:gd name="T24" fmla="*/ 64 w 80"/>
                      <a:gd name="T25" fmla="*/ 80 h 80"/>
                      <a:gd name="T26" fmla="*/ 64 w 80"/>
                      <a:gd name="T27" fmla="*/ 80 h 80"/>
                      <a:gd name="T28" fmla="*/ 70 w 80"/>
                      <a:gd name="T29" fmla="*/ 78 h 80"/>
                      <a:gd name="T30" fmla="*/ 76 w 80"/>
                      <a:gd name="T31" fmla="*/ 76 h 80"/>
                      <a:gd name="T32" fmla="*/ 78 w 80"/>
                      <a:gd name="T33" fmla="*/ 70 h 80"/>
                      <a:gd name="T34" fmla="*/ 80 w 80"/>
                      <a:gd name="T35" fmla="*/ 64 h 80"/>
                      <a:gd name="T36" fmla="*/ 80 w 80"/>
                      <a:gd name="T37" fmla="*/ 16 h 80"/>
                      <a:gd name="T38" fmla="*/ 80 w 80"/>
                      <a:gd name="T39" fmla="*/ 16 h 80"/>
                      <a:gd name="T40" fmla="*/ 78 w 80"/>
                      <a:gd name="T41" fmla="*/ 10 h 80"/>
                      <a:gd name="T42" fmla="*/ 76 w 80"/>
                      <a:gd name="T43" fmla="*/ 4 h 80"/>
                      <a:gd name="T44" fmla="*/ 70 w 80"/>
                      <a:gd name="T45" fmla="*/ 2 h 80"/>
                      <a:gd name="T46" fmla="*/ 64 w 80"/>
                      <a:gd name="T47" fmla="*/ 0 h 80"/>
                      <a:gd name="T48" fmla="*/ 16 w 80"/>
                      <a:gd name="T49" fmla="*/ 0 h 80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w 80"/>
                      <a:gd name="T76" fmla="*/ 0 h 80"/>
                      <a:gd name="T77" fmla="*/ 80 w 80"/>
                      <a:gd name="T78" fmla="*/ 80 h 80"/>
                    </a:gdLst>
                    <a:ahLst/>
                    <a:cxnLst>
                      <a:cxn ang="T50">
                        <a:pos x="T0" y="T1"/>
                      </a:cxn>
                      <a:cxn ang="T51">
                        <a:pos x="T2" y="T3"/>
                      </a:cxn>
                      <a:cxn ang="T52">
                        <a:pos x="T4" y="T5"/>
                      </a:cxn>
                      <a:cxn ang="T53">
                        <a:pos x="T6" y="T7"/>
                      </a:cxn>
                      <a:cxn ang="T54">
                        <a:pos x="T8" y="T9"/>
                      </a:cxn>
                      <a:cxn ang="T55">
                        <a:pos x="T10" y="T11"/>
                      </a:cxn>
                      <a:cxn ang="T56">
                        <a:pos x="T12" y="T13"/>
                      </a:cxn>
                      <a:cxn ang="T57">
                        <a:pos x="T14" y="T15"/>
                      </a:cxn>
                      <a:cxn ang="T58">
                        <a:pos x="T16" y="T17"/>
                      </a:cxn>
                      <a:cxn ang="T59">
                        <a:pos x="T18" y="T19"/>
                      </a:cxn>
                      <a:cxn ang="T60">
                        <a:pos x="T20" y="T21"/>
                      </a:cxn>
                      <a:cxn ang="T61">
                        <a:pos x="T22" y="T23"/>
                      </a:cxn>
                      <a:cxn ang="T62">
                        <a:pos x="T24" y="T25"/>
                      </a:cxn>
                      <a:cxn ang="T63">
                        <a:pos x="T26" y="T27"/>
                      </a:cxn>
                      <a:cxn ang="T64">
                        <a:pos x="T28" y="T29"/>
                      </a:cxn>
                      <a:cxn ang="T65">
                        <a:pos x="T30" y="T31"/>
                      </a:cxn>
                      <a:cxn ang="T66">
                        <a:pos x="T32" y="T33"/>
                      </a:cxn>
                      <a:cxn ang="T67">
                        <a:pos x="T34" y="T35"/>
                      </a:cxn>
                      <a:cxn ang="T68">
                        <a:pos x="T36" y="T37"/>
                      </a:cxn>
                      <a:cxn ang="T69">
                        <a:pos x="T38" y="T39"/>
                      </a:cxn>
                      <a:cxn ang="T70">
                        <a:pos x="T40" y="T41"/>
                      </a:cxn>
                      <a:cxn ang="T71">
                        <a:pos x="T42" y="T43"/>
                      </a:cxn>
                      <a:cxn ang="T72">
                        <a:pos x="T44" y="T45"/>
                      </a:cxn>
                      <a:cxn ang="T73">
                        <a:pos x="T46" y="T47"/>
                      </a:cxn>
                      <a:cxn ang="T74">
                        <a:pos x="T48" y="T49"/>
                      </a:cxn>
                    </a:cxnLst>
                    <a:rect l="T75" t="T76" r="T77" b="T78"/>
                    <a:pathLst>
                      <a:path w="80" h="80">
                        <a:moveTo>
                          <a:pt x="16" y="0"/>
                        </a:moveTo>
                        <a:lnTo>
                          <a:pt x="16" y="0"/>
                        </a:lnTo>
                        <a:lnTo>
                          <a:pt x="10" y="2"/>
                        </a:lnTo>
                        <a:lnTo>
                          <a:pt x="4" y="4"/>
                        </a:lnTo>
                        <a:lnTo>
                          <a:pt x="2" y="10"/>
                        </a:lnTo>
                        <a:lnTo>
                          <a:pt x="0" y="16"/>
                        </a:lnTo>
                        <a:lnTo>
                          <a:pt x="0" y="64"/>
                        </a:lnTo>
                        <a:lnTo>
                          <a:pt x="2" y="70"/>
                        </a:lnTo>
                        <a:lnTo>
                          <a:pt x="4" y="76"/>
                        </a:lnTo>
                        <a:lnTo>
                          <a:pt x="10" y="78"/>
                        </a:lnTo>
                        <a:lnTo>
                          <a:pt x="16" y="80"/>
                        </a:lnTo>
                        <a:lnTo>
                          <a:pt x="64" y="80"/>
                        </a:lnTo>
                        <a:lnTo>
                          <a:pt x="70" y="78"/>
                        </a:lnTo>
                        <a:lnTo>
                          <a:pt x="76" y="76"/>
                        </a:lnTo>
                        <a:lnTo>
                          <a:pt x="78" y="70"/>
                        </a:lnTo>
                        <a:lnTo>
                          <a:pt x="80" y="64"/>
                        </a:lnTo>
                        <a:lnTo>
                          <a:pt x="80" y="16"/>
                        </a:lnTo>
                        <a:lnTo>
                          <a:pt x="78" y="10"/>
                        </a:lnTo>
                        <a:lnTo>
                          <a:pt x="76" y="4"/>
                        </a:lnTo>
                        <a:lnTo>
                          <a:pt x="70" y="2"/>
                        </a:lnTo>
                        <a:lnTo>
                          <a:pt x="64" y="0"/>
                        </a:lnTo>
                        <a:lnTo>
                          <a:pt x="16" y="0"/>
                        </a:lnTo>
                        <a:close/>
                      </a:path>
                    </a:pathLst>
                  </a:custGeom>
                  <a:noFill/>
                  <a:ln w="12700">
                    <a:solidFill>
                      <a:srgbClr val="33535B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311" name="Freeform 1488"/>
                  <p:cNvSpPr>
                    <a:spLocks/>
                  </p:cNvSpPr>
                  <p:nvPr/>
                </p:nvSpPr>
                <p:spPr bwMode="auto">
                  <a:xfrm>
                    <a:off x="3678" y="2199"/>
                    <a:ext cx="182" cy="182"/>
                  </a:xfrm>
                  <a:custGeom>
                    <a:avLst/>
                    <a:gdLst>
                      <a:gd name="T0" fmla="*/ 16 w 80"/>
                      <a:gd name="T1" fmla="*/ 0 h 80"/>
                      <a:gd name="T2" fmla="*/ 16 w 80"/>
                      <a:gd name="T3" fmla="*/ 0 h 80"/>
                      <a:gd name="T4" fmla="*/ 10 w 80"/>
                      <a:gd name="T5" fmla="*/ 2 h 80"/>
                      <a:gd name="T6" fmla="*/ 4 w 80"/>
                      <a:gd name="T7" fmla="*/ 4 h 80"/>
                      <a:gd name="T8" fmla="*/ 2 w 80"/>
                      <a:gd name="T9" fmla="*/ 10 h 80"/>
                      <a:gd name="T10" fmla="*/ 0 w 80"/>
                      <a:gd name="T11" fmla="*/ 16 h 80"/>
                      <a:gd name="T12" fmla="*/ 0 w 80"/>
                      <a:gd name="T13" fmla="*/ 64 h 80"/>
                      <a:gd name="T14" fmla="*/ 0 w 80"/>
                      <a:gd name="T15" fmla="*/ 64 h 80"/>
                      <a:gd name="T16" fmla="*/ 2 w 80"/>
                      <a:gd name="T17" fmla="*/ 70 h 80"/>
                      <a:gd name="T18" fmla="*/ 4 w 80"/>
                      <a:gd name="T19" fmla="*/ 76 h 80"/>
                      <a:gd name="T20" fmla="*/ 10 w 80"/>
                      <a:gd name="T21" fmla="*/ 78 h 80"/>
                      <a:gd name="T22" fmla="*/ 16 w 80"/>
                      <a:gd name="T23" fmla="*/ 80 h 80"/>
                      <a:gd name="T24" fmla="*/ 64 w 80"/>
                      <a:gd name="T25" fmla="*/ 80 h 80"/>
                      <a:gd name="T26" fmla="*/ 64 w 80"/>
                      <a:gd name="T27" fmla="*/ 80 h 80"/>
                      <a:gd name="T28" fmla="*/ 70 w 80"/>
                      <a:gd name="T29" fmla="*/ 78 h 80"/>
                      <a:gd name="T30" fmla="*/ 76 w 80"/>
                      <a:gd name="T31" fmla="*/ 76 h 80"/>
                      <a:gd name="T32" fmla="*/ 78 w 80"/>
                      <a:gd name="T33" fmla="*/ 70 h 80"/>
                      <a:gd name="T34" fmla="*/ 80 w 80"/>
                      <a:gd name="T35" fmla="*/ 64 h 80"/>
                      <a:gd name="T36" fmla="*/ 80 w 80"/>
                      <a:gd name="T37" fmla="*/ 16 h 80"/>
                      <a:gd name="T38" fmla="*/ 80 w 80"/>
                      <a:gd name="T39" fmla="*/ 16 h 80"/>
                      <a:gd name="T40" fmla="*/ 78 w 80"/>
                      <a:gd name="T41" fmla="*/ 10 h 80"/>
                      <a:gd name="T42" fmla="*/ 76 w 80"/>
                      <a:gd name="T43" fmla="*/ 4 h 80"/>
                      <a:gd name="T44" fmla="*/ 70 w 80"/>
                      <a:gd name="T45" fmla="*/ 2 h 80"/>
                      <a:gd name="T46" fmla="*/ 64 w 80"/>
                      <a:gd name="T47" fmla="*/ 0 h 80"/>
                      <a:gd name="T48" fmla="*/ 16 w 80"/>
                      <a:gd name="T49" fmla="*/ 0 h 80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w 80"/>
                      <a:gd name="T76" fmla="*/ 0 h 80"/>
                      <a:gd name="T77" fmla="*/ 80 w 80"/>
                      <a:gd name="T78" fmla="*/ 80 h 80"/>
                    </a:gdLst>
                    <a:ahLst/>
                    <a:cxnLst>
                      <a:cxn ang="T50">
                        <a:pos x="T0" y="T1"/>
                      </a:cxn>
                      <a:cxn ang="T51">
                        <a:pos x="T2" y="T3"/>
                      </a:cxn>
                      <a:cxn ang="T52">
                        <a:pos x="T4" y="T5"/>
                      </a:cxn>
                      <a:cxn ang="T53">
                        <a:pos x="T6" y="T7"/>
                      </a:cxn>
                      <a:cxn ang="T54">
                        <a:pos x="T8" y="T9"/>
                      </a:cxn>
                      <a:cxn ang="T55">
                        <a:pos x="T10" y="T11"/>
                      </a:cxn>
                      <a:cxn ang="T56">
                        <a:pos x="T12" y="T13"/>
                      </a:cxn>
                      <a:cxn ang="T57">
                        <a:pos x="T14" y="T15"/>
                      </a:cxn>
                      <a:cxn ang="T58">
                        <a:pos x="T16" y="T17"/>
                      </a:cxn>
                      <a:cxn ang="T59">
                        <a:pos x="T18" y="T19"/>
                      </a:cxn>
                      <a:cxn ang="T60">
                        <a:pos x="T20" y="T21"/>
                      </a:cxn>
                      <a:cxn ang="T61">
                        <a:pos x="T22" y="T23"/>
                      </a:cxn>
                      <a:cxn ang="T62">
                        <a:pos x="T24" y="T25"/>
                      </a:cxn>
                      <a:cxn ang="T63">
                        <a:pos x="T26" y="T27"/>
                      </a:cxn>
                      <a:cxn ang="T64">
                        <a:pos x="T28" y="T29"/>
                      </a:cxn>
                      <a:cxn ang="T65">
                        <a:pos x="T30" y="T31"/>
                      </a:cxn>
                      <a:cxn ang="T66">
                        <a:pos x="T32" y="T33"/>
                      </a:cxn>
                      <a:cxn ang="T67">
                        <a:pos x="T34" y="T35"/>
                      </a:cxn>
                      <a:cxn ang="T68">
                        <a:pos x="T36" y="T37"/>
                      </a:cxn>
                      <a:cxn ang="T69">
                        <a:pos x="T38" y="T39"/>
                      </a:cxn>
                      <a:cxn ang="T70">
                        <a:pos x="T40" y="T41"/>
                      </a:cxn>
                      <a:cxn ang="T71">
                        <a:pos x="T42" y="T43"/>
                      </a:cxn>
                      <a:cxn ang="T72">
                        <a:pos x="T44" y="T45"/>
                      </a:cxn>
                      <a:cxn ang="T73">
                        <a:pos x="T46" y="T47"/>
                      </a:cxn>
                      <a:cxn ang="T74">
                        <a:pos x="T48" y="T49"/>
                      </a:cxn>
                    </a:cxnLst>
                    <a:rect l="T75" t="T76" r="T77" b="T78"/>
                    <a:pathLst>
                      <a:path w="80" h="80">
                        <a:moveTo>
                          <a:pt x="16" y="0"/>
                        </a:moveTo>
                        <a:lnTo>
                          <a:pt x="16" y="0"/>
                        </a:lnTo>
                        <a:lnTo>
                          <a:pt x="10" y="2"/>
                        </a:lnTo>
                        <a:lnTo>
                          <a:pt x="4" y="4"/>
                        </a:lnTo>
                        <a:lnTo>
                          <a:pt x="2" y="10"/>
                        </a:lnTo>
                        <a:lnTo>
                          <a:pt x="0" y="16"/>
                        </a:lnTo>
                        <a:lnTo>
                          <a:pt x="0" y="64"/>
                        </a:lnTo>
                        <a:lnTo>
                          <a:pt x="2" y="70"/>
                        </a:lnTo>
                        <a:lnTo>
                          <a:pt x="4" y="76"/>
                        </a:lnTo>
                        <a:lnTo>
                          <a:pt x="10" y="78"/>
                        </a:lnTo>
                        <a:lnTo>
                          <a:pt x="16" y="80"/>
                        </a:lnTo>
                        <a:lnTo>
                          <a:pt x="64" y="80"/>
                        </a:lnTo>
                        <a:lnTo>
                          <a:pt x="70" y="78"/>
                        </a:lnTo>
                        <a:lnTo>
                          <a:pt x="76" y="76"/>
                        </a:lnTo>
                        <a:lnTo>
                          <a:pt x="78" y="70"/>
                        </a:lnTo>
                        <a:lnTo>
                          <a:pt x="80" y="64"/>
                        </a:lnTo>
                        <a:lnTo>
                          <a:pt x="80" y="16"/>
                        </a:lnTo>
                        <a:lnTo>
                          <a:pt x="78" y="10"/>
                        </a:lnTo>
                        <a:lnTo>
                          <a:pt x="76" y="4"/>
                        </a:lnTo>
                        <a:lnTo>
                          <a:pt x="70" y="2"/>
                        </a:lnTo>
                        <a:lnTo>
                          <a:pt x="64" y="0"/>
                        </a:lnTo>
                        <a:lnTo>
                          <a:pt x="16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312" name="Freeform 1489"/>
                  <p:cNvSpPr>
                    <a:spLocks/>
                  </p:cNvSpPr>
                  <p:nvPr/>
                </p:nvSpPr>
                <p:spPr bwMode="auto">
                  <a:xfrm>
                    <a:off x="3696" y="2217"/>
                    <a:ext cx="146" cy="146"/>
                  </a:xfrm>
                  <a:custGeom>
                    <a:avLst/>
                    <a:gdLst>
                      <a:gd name="T0" fmla="*/ 56 w 64"/>
                      <a:gd name="T1" fmla="*/ 0 h 64"/>
                      <a:gd name="T2" fmla="*/ 8 w 64"/>
                      <a:gd name="T3" fmla="*/ 0 h 64"/>
                      <a:gd name="T4" fmla="*/ 8 w 64"/>
                      <a:gd name="T5" fmla="*/ 0 h 64"/>
                      <a:gd name="T6" fmla="*/ 2 w 64"/>
                      <a:gd name="T7" fmla="*/ 2 h 64"/>
                      <a:gd name="T8" fmla="*/ 0 w 64"/>
                      <a:gd name="T9" fmla="*/ 8 h 64"/>
                      <a:gd name="T10" fmla="*/ 0 w 64"/>
                      <a:gd name="T11" fmla="*/ 56 h 64"/>
                      <a:gd name="T12" fmla="*/ 0 w 64"/>
                      <a:gd name="T13" fmla="*/ 56 h 64"/>
                      <a:gd name="T14" fmla="*/ 2 w 64"/>
                      <a:gd name="T15" fmla="*/ 62 h 64"/>
                      <a:gd name="T16" fmla="*/ 8 w 64"/>
                      <a:gd name="T17" fmla="*/ 64 h 64"/>
                      <a:gd name="T18" fmla="*/ 56 w 64"/>
                      <a:gd name="T19" fmla="*/ 64 h 64"/>
                      <a:gd name="T20" fmla="*/ 56 w 64"/>
                      <a:gd name="T21" fmla="*/ 64 h 64"/>
                      <a:gd name="T22" fmla="*/ 62 w 64"/>
                      <a:gd name="T23" fmla="*/ 62 h 64"/>
                      <a:gd name="T24" fmla="*/ 64 w 64"/>
                      <a:gd name="T25" fmla="*/ 56 h 64"/>
                      <a:gd name="T26" fmla="*/ 64 w 64"/>
                      <a:gd name="T27" fmla="*/ 8 h 64"/>
                      <a:gd name="T28" fmla="*/ 64 w 64"/>
                      <a:gd name="T29" fmla="*/ 8 h 64"/>
                      <a:gd name="T30" fmla="*/ 62 w 64"/>
                      <a:gd name="T31" fmla="*/ 2 h 64"/>
                      <a:gd name="T32" fmla="*/ 56 w 64"/>
                      <a:gd name="T33" fmla="*/ 0 h 64"/>
                      <a:gd name="T34" fmla="*/ 56 w 64"/>
                      <a:gd name="T35" fmla="*/ 0 h 64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w 64"/>
                      <a:gd name="T55" fmla="*/ 0 h 64"/>
                      <a:gd name="T56" fmla="*/ 64 w 64"/>
                      <a:gd name="T57" fmla="*/ 64 h 64"/>
                    </a:gdLst>
                    <a:ahLst/>
                    <a:cxnLst>
                      <a:cxn ang="T36">
                        <a:pos x="T0" y="T1"/>
                      </a:cxn>
                      <a:cxn ang="T37">
                        <a:pos x="T2" y="T3"/>
                      </a:cxn>
                      <a:cxn ang="T38">
                        <a:pos x="T4" y="T5"/>
                      </a:cxn>
                      <a:cxn ang="T39">
                        <a:pos x="T6" y="T7"/>
                      </a:cxn>
                      <a:cxn ang="T40">
                        <a:pos x="T8" y="T9"/>
                      </a:cxn>
                      <a:cxn ang="T41">
                        <a:pos x="T10" y="T11"/>
                      </a:cxn>
                      <a:cxn ang="T42">
                        <a:pos x="T12" y="T13"/>
                      </a:cxn>
                      <a:cxn ang="T43">
                        <a:pos x="T14" y="T15"/>
                      </a:cxn>
                      <a:cxn ang="T44">
                        <a:pos x="T16" y="T17"/>
                      </a:cxn>
                      <a:cxn ang="T45">
                        <a:pos x="T18" y="T19"/>
                      </a:cxn>
                      <a:cxn ang="T46">
                        <a:pos x="T20" y="T21"/>
                      </a:cxn>
                      <a:cxn ang="T47">
                        <a:pos x="T22" y="T23"/>
                      </a:cxn>
                      <a:cxn ang="T48">
                        <a:pos x="T24" y="T25"/>
                      </a:cxn>
                      <a:cxn ang="T49">
                        <a:pos x="T26" y="T27"/>
                      </a:cxn>
                      <a:cxn ang="T50">
                        <a:pos x="T28" y="T29"/>
                      </a:cxn>
                      <a:cxn ang="T51">
                        <a:pos x="T30" y="T31"/>
                      </a:cxn>
                      <a:cxn ang="T52">
                        <a:pos x="T32" y="T33"/>
                      </a:cxn>
                      <a:cxn ang="T53">
                        <a:pos x="T34" y="T35"/>
                      </a:cxn>
                    </a:cxnLst>
                    <a:rect l="T54" t="T55" r="T56" b="T57"/>
                    <a:pathLst>
                      <a:path w="64" h="64">
                        <a:moveTo>
                          <a:pt x="56" y="0"/>
                        </a:moveTo>
                        <a:lnTo>
                          <a:pt x="8" y="0"/>
                        </a:lnTo>
                        <a:lnTo>
                          <a:pt x="2" y="2"/>
                        </a:lnTo>
                        <a:lnTo>
                          <a:pt x="0" y="8"/>
                        </a:lnTo>
                        <a:lnTo>
                          <a:pt x="0" y="56"/>
                        </a:lnTo>
                        <a:lnTo>
                          <a:pt x="2" y="62"/>
                        </a:lnTo>
                        <a:lnTo>
                          <a:pt x="8" y="64"/>
                        </a:lnTo>
                        <a:lnTo>
                          <a:pt x="56" y="64"/>
                        </a:lnTo>
                        <a:lnTo>
                          <a:pt x="62" y="62"/>
                        </a:lnTo>
                        <a:lnTo>
                          <a:pt x="64" y="56"/>
                        </a:lnTo>
                        <a:lnTo>
                          <a:pt x="64" y="8"/>
                        </a:lnTo>
                        <a:lnTo>
                          <a:pt x="62" y="2"/>
                        </a:lnTo>
                        <a:lnTo>
                          <a:pt x="56" y="0"/>
                        </a:lnTo>
                        <a:close/>
                      </a:path>
                    </a:pathLst>
                  </a:custGeom>
                  <a:solidFill>
                    <a:srgbClr val="FF99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313" name="Freeform 1490"/>
                  <p:cNvSpPr>
                    <a:spLocks/>
                  </p:cNvSpPr>
                  <p:nvPr/>
                </p:nvSpPr>
                <p:spPr bwMode="auto">
                  <a:xfrm>
                    <a:off x="3696" y="2217"/>
                    <a:ext cx="146" cy="146"/>
                  </a:xfrm>
                  <a:custGeom>
                    <a:avLst/>
                    <a:gdLst>
                      <a:gd name="T0" fmla="*/ 58 w 64"/>
                      <a:gd name="T1" fmla="*/ 0 h 64"/>
                      <a:gd name="T2" fmla="*/ 58 w 64"/>
                      <a:gd name="T3" fmla="*/ 46 h 64"/>
                      <a:gd name="T4" fmla="*/ 58 w 64"/>
                      <a:gd name="T5" fmla="*/ 46 h 64"/>
                      <a:gd name="T6" fmla="*/ 56 w 64"/>
                      <a:gd name="T7" fmla="*/ 50 h 64"/>
                      <a:gd name="T8" fmla="*/ 50 w 64"/>
                      <a:gd name="T9" fmla="*/ 54 h 64"/>
                      <a:gd name="T10" fmla="*/ 0 w 64"/>
                      <a:gd name="T11" fmla="*/ 54 h 64"/>
                      <a:gd name="T12" fmla="*/ 0 w 64"/>
                      <a:gd name="T13" fmla="*/ 54 h 64"/>
                      <a:gd name="T14" fmla="*/ 0 w 64"/>
                      <a:gd name="T15" fmla="*/ 52 h 64"/>
                      <a:gd name="T16" fmla="*/ 0 w 64"/>
                      <a:gd name="T17" fmla="*/ 56 h 64"/>
                      <a:gd name="T18" fmla="*/ 0 w 64"/>
                      <a:gd name="T19" fmla="*/ 56 h 64"/>
                      <a:gd name="T20" fmla="*/ 2 w 64"/>
                      <a:gd name="T21" fmla="*/ 62 h 64"/>
                      <a:gd name="T22" fmla="*/ 8 w 64"/>
                      <a:gd name="T23" fmla="*/ 64 h 64"/>
                      <a:gd name="T24" fmla="*/ 56 w 64"/>
                      <a:gd name="T25" fmla="*/ 64 h 64"/>
                      <a:gd name="T26" fmla="*/ 56 w 64"/>
                      <a:gd name="T27" fmla="*/ 64 h 64"/>
                      <a:gd name="T28" fmla="*/ 62 w 64"/>
                      <a:gd name="T29" fmla="*/ 62 h 64"/>
                      <a:gd name="T30" fmla="*/ 64 w 64"/>
                      <a:gd name="T31" fmla="*/ 56 h 64"/>
                      <a:gd name="T32" fmla="*/ 64 w 64"/>
                      <a:gd name="T33" fmla="*/ 8 h 64"/>
                      <a:gd name="T34" fmla="*/ 64 w 64"/>
                      <a:gd name="T35" fmla="*/ 8 h 64"/>
                      <a:gd name="T36" fmla="*/ 62 w 64"/>
                      <a:gd name="T37" fmla="*/ 2 h 64"/>
                      <a:gd name="T38" fmla="*/ 58 w 64"/>
                      <a:gd name="T39" fmla="*/ 0 h 64"/>
                      <a:gd name="T40" fmla="*/ 58 w 64"/>
                      <a:gd name="T41" fmla="*/ 0 h 64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w 64"/>
                      <a:gd name="T64" fmla="*/ 0 h 64"/>
                      <a:gd name="T65" fmla="*/ 64 w 64"/>
                      <a:gd name="T66" fmla="*/ 64 h 64"/>
                    </a:gdLst>
                    <a:ahLst/>
                    <a:cxnLst>
                      <a:cxn ang="T42">
                        <a:pos x="T0" y="T1"/>
                      </a:cxn>
                      <a:cxn ang="T43">
                        <a:pos x="T2" y="T3"/>
                      </a:cxn>
                      <a:cxn ang="T44">
                        <a:pos x="T4" y="T5"/>
                      </a:cxn>
                      <a:cxn ang="T45">
                        <a:pos x="T6" y="T7"/>
                      </a:cxn>
                      <a:cxn ang="T46">
                        <a:pos x="T8" y="T9"/>
                      </a:cxn>
                      <a:cxn ang="T47">
                        <a:pos x="T10" y="T11"/>
                      </a:cxn>
                      <a:cxn ang="T48">
                        <a:pos x="T12" y="T13"/>
                      </a:cxn>
                      <a:cxn ang="T49">
                        <a:pos x="T14" y="T15"/>
                      </a:cxn>
                      <a:cxn ang="T50">
                        <a:pos x="T16" y="T17"/>
                      </a:cxn>
                      <a:cxn ang="T51">
                        <a:pos x="T18" y="T19"/>
                      </a:cxn>
                      <a:cxn ang="T52">
                        <a:pos x="T20" y="T21"/>
                      </a:cxn>
                      <a:cxn ang="T53">
                        <a:pos x="T22" y="T23"/>
                      </a:cxn>
                      <a:cxn ang="T54">
                        <a:pos x="T24" y="T25"/>
                      </a:cxn>
                      <a:cxn ang="T55">
                        <a:pos x="T26" y="T27"/>
                      </a:cxn>
                      <a:cxn ang="T56">
                        <a:pos x="T28" y="T29"/>
                      </a:cxn>
                      <a:cxn ang="T57">
                        <a:pos x="T30" y="T31"/>
                      </a:cxn>
                      <a:cxn ang="T58">
                        <a:pos x="T32" y="T33"/>
                      </a:cxn>
                      <a:cxn ang="T59">
                        <a:pos x="T34" y="T35"/>
                      </a:cxn>
                      <a:cxn ang="T60">
                        <a:pos x="T36" y="T37"/>
                      </a:cxn>
                      <a:cxn ang="T61">
                        <a:pos x="T38" y="T39"/>
                      </a:cxn>
                      <a:cxn ang="T62">
                        <a:pos x="T40" y="T41"/>
                      </a:cxn>
                    </a:cxnLst>
                    <a:rect l="T63" t="T64" r="T65" b="T66"/>
                    <a:pathLst>
                      <a:path w="64" h="64">
                        <a:moveTo>
                          <a:pt x="58" y="0"/>
                        </a:moveTo>
                        <a:lnTo>
                          <a:pt x="58" y="46"/>
                        </a:lnTo>
                        <a:lnTo>
                          <a:pt x="56" y="50"/>
                        </a:lnTo>
                        <a:lnTo>
                          <a:pt x="50" y="54"/>
                        </a:lnTo>
                        <a:lnTo>
                          <a:pt x="0" y="54"/>
                        </a:lnTo>
                        <a:lnTo>
                          <a:pt x="0" y="52"/>
                        </a:lnTo>
                        <a:lnTo>
                          <a:pt x="0" y="56"/>
                        </a:lnTo>
                        <a:lnTo>
                          <a:pt x="2" y="62"/>
                        </a:lnTo>
                        <a:lnTo>
                          <a:pt x="8" y="64"/>
                        </a:lnTo>
                        <a:lnTo>
                          <a:pt x="56" y="64"/>
                        </a:lnTo>
                        <a:lnTo>
                          <a:pt x="62" y="62"/>
                        </a:lnTo>
                        <a:lnTo>
                          <a:pt x="64" y="56"/>
                        </a:lnTo>
                        <a:lnTo>
                          <a:pt x="64" y="8"/>
                        </a:lnTo>
                        <a:lnTo>
                          <a:pt x="62" y="2"/>
                        </a:lnTo>
                        <a:lnTo>
                          <a:pt x="58" y="0"/>
                        </a:lnTo>
                        <a:close/>
                      </a:path>
                    </a:pathLst>
                  </a:custGeom>
                  <a:solidFill>
                    <a:srgbClr val="E58F25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314" name="Freeform 1491"/>
                  <p:cNvSpPr>
                    <a:spLocks/>
                  </p:cNvSpPr>
                  <p:nvPr/>
                </p:nvSpPr>
                <p:spPr bwMode="auto">
                  <a:xfrm>
                    <a:off x="3723" y="2244"/>
                    <a:ext cx="23" cy="55"/>
                  </a:xfrm>
                  <a:custGeom>
                    <a:avLst/>
                    <a:gdLst>
                      <a:gd name="T0" fmla="*/ 10 w 10"/>
                      <a:gd name="T1" fmla="*/ 12 h 24"/>
                      <a:gd name="T2" fmla="*/ 10 w 10"/>
                      <a:gd name="T3" fmla="*/ 12 h 24"/>
                      <a:gd name="T4" fmla="*/ 8 w 10"/>
                      <a:gd name="T5" fmla="*/ 20 h 24"/>
                      <a:gd name="T6" fmla="*/ 6 w 10"/>
                      <a:gd name="T7" fmla="*/ 22 h 24"/>
                      <a:gd name="T8" fmla="*/ 4 w 10"/>
                      <a:gd name="T9" fmla="*/ 24 h 24"/>
                      <a:gd name="T10" fmla="*/ 4 w 10"/>
                      <a:gd name="T11" fmla="*/ 24 h 24"/>
                      <a:gd name="T12" fmla="*/ 2 w 10"/>
                      <a:gd name="T13" fmla="*/ 22 h 24"/>
                      <a:gd name="T14" fmla="*/ 0 w 10"/>
                      <a:gd name="T15" fmla="*/ 20 h 24"/>
                      <a:gd name="T16" fmla="*/ 0 w 10"/>
                      <a:gd name="T17" fmla="*/ 12 h 24"/>
                      <a:gd name="T18" fmla="*/ 0 w 10"/>
                      <a:gd name="T19" fmla="*/ 12 h 24"/>
                      <a:gd name="T20" fmla="*/ 0 w 10"/>
                      <a:gd name="T21" fmla="*/ 4 h 24"/>
                      <a:gd name="T22" fmla="*/ 2 w 10"/>
                      <a:gd name="T23" fmla="*/ 0 h 24"/>
                      <a:gd name="T24" fmla="*/ 4 w 10"/>
                      <a:gd name="T25" fmla="*/ 0 h 24"/>
                      <a:gd name="T26" fmla="*/ 4 w 10"/>
                      <a:gd name="T27" fmla="*/ 0 h 24"/>
                      <a:gd name="T28" fmla="*/ 6 w 10"/>
                      <a:gd name="T29" fmla="*/ 0 h 24"/>
                      <a:gd name="T30" fmla="*/ 8 w 10"/>
                      <a:gd name="T31" fmla="*/ 4 h 24"/>
                      <a:gd name="T32" fmla="*/ 10 w 10"/>
                      <a:gd name="T33" fmla="*/ 12 h 24"/>
                      <a:gd name="T34" fmla="*/ 10 w 10"/>
                      <a:gd name="T35" fmla="*/ 12 h 24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w 10"/>
                      <a:gd name="T55" fmla="*/ 0 h 24"/>
                      <a:gd name="T56" fmla="*/ 10 w 10"/>
                      <a:gd name="T57" fmla="*/ 24 h 24"/>
                    </a:gdLst>
                    <a:ahLst/>
                    <a:cxnLst>
                      <a:cxn ang="T36">
                        <a:pos x="T0" y="T1"/>
                      </a:cxn>
                      <a:cxn ang="T37">
                        <a:pos x="T2" y="T3"/>
                      </a:cxn>
                      <a:cxn ang="T38">
                        <a:pos x="T4" y="T5"/>
                      </a:cxn>
                      <a:cxn ang="T39">
                        <a:pos x="T6" y="T7"/>
                      </a:cxn>
                      <a:cxn ang="T40">
                        <a:pos x="T8" y="T9"/>
                      </a:cxn>
                      <a:cxn ang="T41">
                        <a:pos x="T10" y="T11"/>
                      </a:cxn>
                      <a:cxn ang="T42">
                        <a:pos x="T12" y="T13"/>
                      </a:cxn>
                      <a:cxn ang="T43">
                        <a:pos x="T14" y="T15"/>
                      </a:cxn>
                      <a:cxn ang="T44">
                        <a:pos x="T16" y="T17"/>
                      </a:cxn>
                      <a:cxn ang="T45">
                        <a:pos x="T18" y="T19"/>
                      </a:cxn>
                      <a:cxn ang="T46">
                        <a:pos x="T20" y="T21"/>
                      </a:cxn>
                      <a:cxn ang="T47">
                        <a:pos x="T22" y="T23"/>
                      </a:cxn>
                      <a:cxn ang="T48">
                        <a:pos x="T24" y="T25"/>
                      </a:cxn>
                      <a:cxn ang="T49">
                        <a:pos x="T26" y="T27"/>
                      </a:cxn>
                      <a:cxn ang="T50">
                        <a:pos x="T28" y="T29"/>
                      </a:cxn>
                      <a:cxn ang="T51">
                        <a:pos x="T30" y="T31"/>
                      </a:cxn>
                      <a:cxn ang="T52">
                        <a:pos x="T32" y="T33"/>
                      </a:cxn>
                      <a:cxn ang="T53">
                        <a:pos x="T34" y="T35"/>
                      </a:cxn>
                    </a:cxnLst>
                    <a:rect l="T54" t="T55" r="T56" b="T57"/>
                    <a:pathLst>
                      <a:path w="10" h="24">
                        <a:moveTo>
                          <a:pt x="10" y="12"/>
                        </a:moveTo>
                        <a:lnTo>
                          <a:pt x="10" y="12"/>
                        </a:lnTo>
                        <a:lnTo>
                          <a:pt x="8" y="20"/>
                        </a:lnTo>
                        <a:lnTo>
                          <a:pt x="6" y="22"/>
                        </a:lnTo>
                        <a:lnTo>
                          <a:pt x="4" y="24"/>
                        </a:lnTo>
                        <a:lnTo>
                          <a:pt x="2" y="22"/>
                        </a:lnTo>
                        <a:lnTo>
                          <a:pt x="0" y="20"/>
                        </a:lnTo>
                        <a:lnTo>
                          <a:pt x="0" y="12"/>
                        </a:lnTo>
                        <a:lnTo>
                          <a:pt x="0" y="4"/>
                        </a:lnTo>
                        <a:lnTo>
                          <a:pt x="2" y="0"/>
                        </a:lnTo>
                        <a:lnTo>
                          <a:pt x="4" y="0"/>
                        </a:lnTo>
                        <a:lnTo>
                          <a:pt x="6" y="0"/>
                        </a:lnTo>
                        <a:lnTo>
                          <a:pt x="8" y="4"/>
                        </a:lnTo>
                        <a:lnTo>
                          <a:pt x="10" y="12"/>
                        </a:lnTo>
                        <a:close/>
                      </a:path>
                    </a:pathLst>
                  </a:custGeom>
                  <a:solidFill>
                    <a:srgbClr val="EFCD77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315" name="Freeform 1492"/>
                  <p:cNvSpPr>
                    <a:spLocks/>
                  </p:cNvSpPr>
                  <p:nvPr/>
                </p:nvSpPr>
                <p:spPr bwMode="auto">
                  <a:xfrm>
                    <a:off x="3924" y="2199"/>
                    <a:ext cx="182" cy="182"/>
                  </a:xfrm>
                  <a:custGeom>
                    <a:avLst/>
                    <a:gdLst>
                      <a:gd name="T0" fmla="*/ 14 w 80"/>
                      <a:gd name="T1" fmla="*/ 0 h 80"/>
                      <a:gd name="T2" fmla="*/ 14 w 80"/>
                      <a:gd name="T3" fmla="*/ 0 h 80"/>
                      <a:gd name="T4" fmla="*/ 8 w 80"/>
                      <a:gd name="T5" fmla="*/ 2 h 80"/>
                      <a:gd name="T6" fmla="*/ 4 w 80"/>
                      <a:gd name="T7" fmla="*/ 4 h 80"/>
                      <a:gd name="T8" fmla="*/ 0 w 80"/>
                      <a:gd name="T9" fmla="*/ 10 h 80"/>
                      <a:gd name="T10" fmla="*/ 0 w 80"/>
                      <a:gd name="T11" fmla="*/ 16 h 80"/>
                      <a:gd name="T12" fmla="*/ 0 w 80"/>
                      <a:gd name="T13" fmla="*/ 64 h 80"/>
                      <a:gd name="T14" fmla="*/ 0 w 80"/>
                      <a:gd name="T15" fmla="*/ 64 h 80"/>
                      <a:gd name="T16" fmla="*/ 0 w 80"/>
                      <a:gd name="T17" fmla="*/ 70 h 80"/>
                      <a:gd name="T18" fmla="*/ 4 w 80"/>
                      <a:gd name="T19" fmla="*/ 76 h 80"/>
                      <a:gd name="T20" fmla="*/ 8 w 80"/>
                      <a:gd name="T21" fmla="*/ 78 h 80"/>
                      <a:gd name="T22" fmla="*/ 14 w 80"/>
                      <a:gd name="T23" fmla="*/ 80 h 80"/>
                      <a:gd name="T24" fmla="*/ 64 w 80"/>
                      <a:gd name="T25" fmla="*/ 80 h 80"/>
                      <a:gd name="T26" fmla="*/ 64 w 80"/>
                      <a:gd name="T27" fmla="*/ 80 h 80"/>
                      <a:gd name="T28" fmla="*/ 70 w 80"/>
                      <a:gd name="T29" fmla="*/ 78 h 80"/>
                      <a:gd name="T30" fmla="*/ 74 w 80"/>
                      <a:gd name="T31" fmla="*/ 76 h 80"/>
                      <a:gd name="T32" fmla="*/ 78 w 80"/>
                      <a:gd name="T33" fmla="*/ 70 h 80"/>
                      <a:gd name="T34" fmla="*/ 80 w 80"/>
                      <a:gd name="T35" fmla="*/ 64 h 80"/>
                      <a:gd name="T36" fmla="*/ 80 w 80"/>
                      <a:gd name="T37" fmla="*/ 16 h 80"/>
                      <a:gd name="T38" fmla="*/ 80 w 80"/>
                      <a:gd name="T39" fmla="*/ 16 h 80"/>
                      <a:gd name="T40" fmla="*/ 78 w 80"/>
                      <a:gd name="T41" fmla="*/ 10 h 80"/>
                      <a:gd name="T42" fmla="*/ 74 w 80"/>
                      <a:gd name="T43" fmla="*/ 4 h 80"/>
                      <a:gd name="T44" fmla="*/ 70 w 80"/>
                      <a:gd name="T45" fmla="*/ 2 h 80"/>
                      <a:gd name="T46" fmla="*/ 64 w 80"/>
                      <a:gd name="T47" fmla="*/ 0 h 80"/>
                      <a:gd name="T48" fmla="*/ 14 w 80"/>
                      <a:gd name="T49" fmla="*/ 0 h 80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w 80"/>
                      <a:gd name="T76" fmla="*/ 0 h 80"/>
                      <a:gd name="T77" fmla="*/ 80 w 80"/>
                      <a:gd name="T78" fmla="*/ 80 h 80"/>
                    </a:gdLst>
                    <a:ahLst/>
                    <a:cxnLst>
                      <a:cxn ang="T50">
                        <a:pos x="T0" y="T1"/>
                      </a:cxn>
                      <a:cxn ang="T51">
                        <a:pos x="T2" y="T3"/>
                      </a:cxn>
                      <a:cxn ang="T52">
                        <a:pos x="T4" y="T5"/>
                      </a:cxn>
                      <a:cxn ang="T53">
                        <a:pos x="T6" y="T7"/>
                      </a:cxn>
                      <a:cxn ang="T54">
                        <a:pos x="T8" y="T9"/>
                      </a:cxn>
                      <a:cxn ang="T55">
                        <a:pos x="T10" y="T11"/>
                      </a:cxn>
                      <a:cxn ang="T56">
                        <a:pos x="T12" y="T13"/>
                      </a:cxn>
                      <a:cxn ang="T57">
                        <a:pos x="T14" y="T15"/>
                      </a:cxn>
                      <a:cxn ang="T58">
                        <a:pos x="T16" y="T17"/>
                      </a:cxn>
                      <a:cxn ang="T59">
                        <a:pos x="T18" y="T19"/>
                      </a:cxn>
                      <a:cxn ang="T60">
                        <a:pos x="T20" y="T21"/>
                      </a:cxn>
                      <a:cxn ang="T61">
                        <a:pos x="T22" y="T23"/>
                      </a:cxn>
                      <a:cxn ang="T62">
                        <a:pos x="T24" y="T25"/>
                      </a:cxn>
                      <a:cxn ang="T63">
                        <a:pos x="T26" y="T27"/>
                      </a:cxn>
                      <a:cxn ang="T64">
                        <a:pos x="T28" y="T29"/>
                      </a:cxn>
                      <a:cxn ang="T65">
                        <a:pos x="T30" y="T31"/>
                      </a:cxn>
                      <a:cxn ang="T66">
                        <a:pos x="T32" y="T33"/>
                      </a:cxn>
                      <a:cxn ang="T67">
                        <a:pos x="T34" y="T35"/>
                      </a:cxn>
                      <a:cxn ang="T68">
                        <a:pos x="T36" y="T37"/>
                      </a:cxn>
                      <a:cxn ang="T69">
                        <a:pos x="T38" y="T39"/>
                      </a:cxn>
                      <a:cxn ang="T70">
                        <a:pos x="T40" y="T41"/>
                      </a:cxn>
                      <a:cxn ang="T71">
                        <a:pos x="T42" y="T43"/>
                      </a:cxn>
                      <a:cxn ang="T72">
                        <a:pos x="T44" y="T45"/>
                      </a:cxn>
                      <a:cxn ang="T73">
                        <a:pos x="T46" y="T47"/>
                      </a:cxn>
                      <a:cxn ang="T74">
                        <a:pos x="T48" y="T49"/>
                      </a:cxn>
                    </a:cxnLst>
                    <a:rect l="T75" t="T76" r="T77" b="T78"/>
                    <a:pathLst>
                      <a:path w="80" h="80">
                        <a:moveTo>
                          <a:pt x="14" y="0"/>
                        </a:moveTo>
                        <a:lnTo>
                          <a:pt x="14" y="0"/>
                        </a:lnTo>
                        <a:lnTo>
                          <a:pt x="8" y="2"/>
                        </a:lnTo>
                        <a:lnTo>
                          <a:pt x="4" y="4"/>
                        </a:lnTo>
                        <a:lnTo>
                          <a:pt x="0" y="10"/>
                        </a:lnTo>
                        <a:lnTo>
                          <a:pt x="0" y="16"/>
                        </a:lnTo>
                        <a:lnTo>
                          <a:pt x="0" y="64"/>
                        </a:lnTo>
                        <a:lnTo>
                          <a:pt x="0" y="70"/>
                        </a:lnTo>
                        <a:lnTo>
                          <a:pt x="4" y="76"/>
                        </a:lnTo>
                        <a:lnTo>
                          <a:pt x="8" y="78"/>
                        </a:lnTo>
                        <a:lnTo>
                          <a:pt x="14" y="80"/>
                        </a:lnTo>
                        <a:lnTo>
                          <a:pt x="64" y="80"/>
                        </a:lnTo>
                        <a:lnTo>
                          <a:pt x="70" y="78"/>
                        </a:lnTo>
                        <a:lnTo>
                          <a:pt x="74" y="76"/>
                        </a:lnTo>
                        <a:lnTo>
                          <a:pt x="78" y="70"/>
                        </a:lnTo>
                        <a:lnTo>
                          <a:pt x="80" y="64"/>
                        </a:lnTo>
                        <a:lnTo>
                          <a:pt x="80" y="16"/>
                        </a:lnTo>
                        <a:lnTo>
                          <a:pt x="78" y="10"/>
                        </a:lnTo>
                        <a:lnTo>
                          <a:pt x="74" y="4"/>
                        </a:lnTo>
                        <a:lnTo>
                          <a:pt x="70" y="2"/>
                        </a:lnTo>
                        <a:lnTo>
                          <a:pt x="64" y="0"/>
                        </a:lnTo>
                        <a:lnTo>
                          <a:pt x="14" y="0"/>
                        </a:lnTo>
                        <a:close/>
                      </a:path>
                    </a:pathLst>
                  </a:custGeom>
                  <a:noFill/>
                  <a:ln w="12700">
                    <a:solidFill>
                      <a:srgbClr val="33535B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316" name="Freeform 1493"/>
                  <p:cNvSpPr>
                    <a:spLocks/>
                  </p:cNvSpPr>
                  <p:nvPr/>
                </p:nvSpPr>
                <p:spPr bwMode="auto">
                  <a:xfrm>
                    <a:off x="3924" y="2199"/>
                    <a:ext cx="182" cy="182"/>
                  </a:xfrm>
                  <a:custGeom>
                    <a:avLst/>
                    <a:gdLst>
                      <a:gd name="T0" fmla="*/ 14 w 80"/>
                      <a:gd name="T1" fmla="*/ 0 h 80"/>
                      <a:gd name="T2" fmla="*/ 14 w 80"/>
                      <a:gd name="T3" fmla="*/ 0 h 80"/>
                      <a:gd name="T4" fmla="*/ 8 w 80"/>
                      <a:gd name="T5" fmla="*/ 2 h 80"/>
                      <a:gd name="T6" fmla="*/ 4 w 80"/>
                      <a:gd name="T7" fmla="*/ 4 h 80"/>
                      <a:gd name="T8" fmla="*/ 0 w 80"/>
                      <a:gd name="T9" fmla="*/ 10 h 80"/>
                      <a:gd name="T10" fmla="*/ 0 w 80"/>
                      <a:gd name="T11" fmla="*/ 16 h 80"/>
                      <a:gd name="T12" fmla="*/ 0 w 80"/>
                      <a:gd name="T13" fmla="*/ 64 h 80"/>
                      <a:gd name="T14" fmla="*/ 0 w 80"/>
                      <a:gd name="T15" fmla="*/ 64 h 80"/>
                      <a:gd name="T16" fmla="*/ 0 w 80"/>
                      <a:gd name="T17" fmla="*/ 70 h 80"/>
                      <a:gd name="T18" fmla="*/ 4 w 80"/>
                      <a:gd name="T19" fmla="*/ 76 h 80"/>
                      <a:gd name="T20" fmla="*/ 8 w 80"/>
                      <a:gd name="T21" fmla="*/ 78 h 80"/>
                      <a:gd name="T22" fmla="*/ 14 w 80"/>
                      <a:gd name="T23" fmla="*/ 80 h 80"/>
                      <a:gd name="T24" fmla="*/ 64 w 80"/>
                      <a:gd name="T25" fmla="*/ 80 h 80"/>
                      <a:gd name="T26" fmla="*/ 64 w 80"/>
                      <a:gd name="T27" fmla="*/ 80 h 80"/>
                      <a:gd name="T28" fmla="*/ 70 w 80"/>
                      <a:gd name="T29" fmla="*/ 78 h 80"/>
                      <a:gd name="T30" fmla="*/ 74 w 80"/>
                      <a:gd name="T31" fmla="*/ 76 h 80"/>
                      <a:gd name="T32" fmla="*/ 78 w 80"/>
                      <a:gd name="T33" fmla="*/ 70 h 80"/>
                      <a:gd name="T34" fmla="*/ 80 w 80"/>
                      <a:gd name="T35" fmla="*/ 64 h 80"/>
                      <a:gd name="T36" fmla="*/ 80 w 80"/>
                      <a:gd name="T37" fmla="*/ 16 h 80"/>
                      <a:gd name="T38" fmla="*/ 80 w 80"/>
                      <a:gd name="T39" fmla="*/ 16 h 80"/>
                      <a:gd name="T40" fmla="*/ 78 w 80"/>
                      <a:gd name="T41" fmla="*/ 10 h 80"/>
                      <a:gd name="T42" fmla="*/ 74 w 80"/>
                      <a:gd name="T43" fmla="*/ 4 h 80"/>
                      <a:gd name="T44" fmla="*/ 70 w 80"/>
                      <a:gd name="T45" fmla="*/ 2 h 80"/>
                      <a:gd name="T46" fmla="*/ 64 w 80"/>
                      <a:gd name="T47" fmla="*/ 0 h 80"/>
                      <a:gd name="T48" fmla="*/ 14 w 80"/>
                      <a:gd name="T49" fmla="*/ 0 h 80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w 80"/>
                      <a:gd name="T76" fmla="*/ 0 h 80"/>
                      <a:gd name="T77" fmla="*/ 80 w 80"/>
                      <a:gd name="T78" fmla="*/ 80 h 80"/>
                    </a:gdLst>
                    <a:ahLst/>
                    <a:cxnLst>
                      <a:cxn ang="T50">
                        <a:pos x="T0" y="T1"/>
                      </a:cxn>
                      <a:cxn ang="T51">
                        <a:pos x="T2" y="T3"/>
                      </a:cxn>
                      <a:cxn ang="T52">
                        <a:pos x="T4" y="T5"/>
                      </a:cxn>
                      <a:cxn ang="T53">
                        <a:pos x="T6" y="T7"/>
                      </a:cxn>
                      <a:cxn ang="T54">
                        <a:pos x="T8" y="T9"/>
                      </a:cxn>
                      <a:cxn ang="T55">
                        <a:pos x="T10" y="T11"/>
                      </a:cxn>
                      <a:cxn ang="T56">
                        <a:pos x="T12" y="T13"/>
                      </a:cxn>
                      <a:cxn ang="T57">
                        <a:pos x="T14" y="T15"/>
                      </a:cxn>
                      <a:cxn ang="T58">
                        <a:pos x="T16" y="T17"/>
                      </a:cxn>
                      <a:cxn ang="T59">
                        <a:pos x="T18" y="T19"/>
                      </a:cxn>
                      <a:cxn ang="T60">
                        <a:pos x="T20" y="T21"/>
                      </a:cxn>
                      <a:cxn ang="T61">
                        <a:pos x="T22" y="T23"/>
                      </a:cxn>
                      <a:cxn ang="T62">
                        <a:pos x="T24" y="T25"/>
                      </a:cxn>
                      <a:cxn ang="T63">
                        <a:pos x="T26" y="T27"/>
                      </a:cxn>
                      <a:cxn ang="T64">
                        <a:pos x="T28" y="T29"/>
                      </a:cxn>
                      <a:cxn ang="T65">
                        <a:pos x="T30" y="T31"/>
                      </a:cxn>
                      <a:cxn ang="T66">
                        <a:pos x="T32" y="T33"/>
                      </a:cxn>
                      <a:cxn ang="T67">
                        <a:pos x="T34" y="T35"/>
                      </a:cxn>
                      <a:cxn ang="T68">
                        <a:pos x="T36" y="T37"/>
                      </a:cxn>
                      <a:cxn ang="T69">
                        <a:pos x="T38" y="T39"/>
                      </a:cxn>
                      <a:cxn ang="T70">
                        <a:pos x="T40" y="T41"/>
                      </a:cxn>
                      <a:cxn ang="T71">
                        <a:pos x="T42" y="T43"/>
                      </a:cxn>
                      <a:cxn ang="T72">
                        <a:pos x="T44" y="T45"/>
                      </a:cxn>
                      <a:cxn ang="T73">
                        <a:pos x="T46" y="T47"/>
                      </a:cxn>
                      <a:cxn ang="T74">
                        <a:pos x="T48" y="T49"/>
                      </a:cxn>
                    </a:cxnLst>
                    <a:rect l="T75" t="T76" r="T77" b="T78"/>
                    <a:pathLst>
                      <a:path w="80" h="80">
                        <a:moveTo>
                          <a:pt x="14" y="0"/>
                        </a:moveTo>
                        <a:lnTo>
                          <a:pt x="14" y="0"/>
                        </a:lnTo>
                        <a:lnTo>
                          <a:pt x="8" y="2"/>
                        </a:lnTo>
                        <a:lnTo>
                          <a:pt x="4" y="4"/>
                        </a:lnTo>
                        <a:lnTo>
                          <a:pt x="0" y="10"/>
                        </a:lnTo>
                        <a:lnTo>
                          <a:pt x="0" y="16"/>
                        </a:lnTo>
                        <a:lnTo>
                          <a:pt x="0" y="64"/>
                        </a:lnTo>
                        <a:lnTo>
                          <a:pt x="0" y="70"/>
                        </a:lnTo>
                        <a:lnTo>
                          <a:pt x="4" y="76"/>
                        </a:lnTo>
                        <a:lnTo>
                          <a:pt x="8" y="78"/>
                        </a:lnTo>
                        <a:lnTo>
                          <a:pt x="14" y="80"/>
                        </a:lnTo>
                        <a:lnTo>
                          <a:pt x="64" y="80"/>
                        </a:lnTo>
                        <a:lnTo>
                          <a:pt x="70" y="78"/>
                        </a:lnTo>
                        <a:lnTo>
                          <a:pt x="74" y="76"/>
                        </a:lnTo>
                        <a:lnTo>
                          <a:pt x="78" y="70"/>
                        </a:lnTo>
                        <a:lnTo>
                          <a:pt x="80" y="64"/>
                        </a:lnTo>
                        <a:lnTo>
                          <a:pt x="80" y="16"/>
                        </a:lnTo>
                        <a:lnTo>
                          <a:pt x="78" y="10"/>
                        </a:lnTo>
                        <a:lnTo>
                          <a:pt x="74" y="4"/>
                        </a:lnTo>
                        <a:lnTo>
                          <a:pt x="70" y="2"/>
                        </a:lnTo>
                        <a:lnTo>
                          <a:pt x="64" y="0"/>
                        </a:lnTo>
                        <a:lnTo>
                          <a:pt x="14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317" name="Freeform 1494"/>
                  <p:cNvSpPr>
                    <a:spLocks/>
                  </p:cNvSpPr>
                  <p:nvPr/>
                </p:nvSpPr>
                <p:spPr bwMode="auto">
                  <a:xfrm>
                    <a:off x="3942" y="2217"/>
                    <a:ext cx="146" cy="146"/>
                  </a:xfrm>
                  <a:custGeom>
                    <a:avLst/>
                    <a:gdLst>
                      <a:gd name="T0" fmla="*/ 56 w 64"/>
                      <a:gd name="T1" fmla="*/ 0 h 64"/>
                      <a:gd name="T2" fmla="*/ 6 w 64"/>
                      <a:gd name="T3" fmla="*/ 0 h 64"/>
                      <a:gd name="T4" fmla="*/ 6 w 64"/>
                      <a:gd name="T5" fmla="*/ 0 h 64"/>
                      <a:gd name="T6" fmla="*/ 2 w 64"/>
                      <a:gd name="T7" fmla="*/ 2 h 64"/>
                      <a:gd name="T8" fmla="*/ 0 w 64"/>
                      <a:gd name="T9" fmla="*/ 8 h 64"/>
                      <a:gd name="T10" fmla="*/ 0 w 64"/>
                      <a:gd name="T11" fmla="*/ 56 h 64"/>
                      <a:gd name="T12" fmla="*/ 0 w 64"/>
                      <a:gd name="T13" fmla="*/ 56 h 64"/>
                      <a:gd name="T14" fmla="*/ 2 w 64"/>
                      <a:gd name="T15" fmla="*/ 62 h 64"/>
                      <a:gd name="T16" fmla="*/ 6 w 64"/>
                      <a:gd name="T17" fmla="*/ 64 h 64"/>
                      <a:gd name="T18" fmla="*/ 56 w 64"/>
                      <a:gd name="T19" fmla="*/ 64 h 64"/>
                      <a:gd name="T20" fmla="*/ 56 w 64"/>
                      <a:gd name="T21" fmla="*/ 64 h 64"/>
                      <a:gd name="T22" fmla="*/ 62 w 64"/>
                      <a:gd name="T23" fmla="*/ 62 h 64"/>
                      <a:gd name="T24" fmla="*/ 64 w 64"/>
                      <a:gd name="T25" fmla="*/ 56 h 64"/>
                      <a:gd name="T26" fmla="*/ 64 w 64"/>
                      <a:gd name="T27" fmla="*/ 8 h 64"/>
                      <a:gd name="T28" fmla="*/ 64 w 64"/>
                      <a:gd name="T29" fmla="*/ 8 h 64"/>
                      <a:gd name="T30" fmla="*/ 62 w 64"/>
                      <a:gd name="T31" fmla="*/ 2 h 64"/>
                      <a:gd name="T32" fmla="*/ 56 w 64"/>
                      <a:gd name="T33" fmla="*/ 0 h 64"/>
                      <a:gd name="T34" fmla="*/ 56 w 64"/>
                      <a:gd name="T35" fmla="*/ 0 h 64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w 64"/>
                      <a:gd name="T55" fmla="*/ 0 h 64"/>
                      <a:gd name="T56" fmla="*/ 64 w 64"/>
                      <a:gd name="T57" fmla="*/ 64 h 64"/>
                    </a:gdLst>
                    <a:ahLst/>
                    <a:cxnLst>
                      <a:cxn ang="T36">
                        <a:pos x="T0" y="T1"/>
                      </a:cxn>
                      <a:cxn ang="T37">
                        <a:pos x="T2" y="T3"/>
                      </a:cxn>
                      <a:cxn ang="T38">
                        <a:pos x="T4" y="T5"/>
                      </a:cxn>
                      <a:cxn ang="T39">
                        <a:pos x="T6" y="T7"/>
                      </a:cxn>
                      <a:cxn ang="T40">
                        <a:pos x="T8" y="T9"/>
                      </a:cxn>
                      <a:cxn ang="T41">
                        <a:pos x="T10" y="T11"/>
                      </a:cxn>
                      <a:cxn ang="T42">
                        <a:pos x="T12" y="T13"/>
                      </a:cxn>
                      <a:cxn ang="T43">
                        <a:pos x="T14" y="T15"/>
                      </a:cxn>
                      <a:cxn ang="T44">
                        <a:pos x="T16" y="T17"/>
                      </a:cxn>
                      <a:cxn ang="T45">
                        <a:pos x="T18" y="T19"/>
                      </a:cxn>
                      <a:cxn ang="T46">
                        <a:pos x="T20" y="T21"/>
                      </a:cxn>
                      <a:cxn ang="T47">
                        <a:pos x="T22" y="T23"/>
                      </a:cxn>
                      <a:cxn ang="T48">
                        <a:pos x="T24" y="T25"/>
                      </a:cxn>
                      <a:cxn ang="T49">
                        <a:pos x="T26" y="T27"/>
                      </a:cxn>
                      <a:cxn ang="T50">
                        <a:pos x="T28" y="T29"/>
                      </a:cxn>
                      <a:cxn ang="T51">
                        <a:pos x="T30" y="T31"/>
                      </a:cxn>
                      <a:cxn ang="T52">
                        <a:pos x="T32" y="T33"/>
                      </a:cxn>
                      <a:cxn ang="T53">
                        <a:pos x="T34" y="T35"/>
                      </a:cxn>
                    </a:cxnLst>
                    <a:rect l="T54" t="T55" r="T56" b="T57"/>
                    <a:pathLst>
                      <a:path w="64" h="64">
                        <a:moveTo>
                          <a:pt x="56" y="0"/>
                        </a:moveTo>
                        <a:lnTo>
                          <a:pt x="6" y="0"/>
                        </a:lnTo>
                        <a:lnTo>
                          <a:pt x="2" y="2"/>
                        </a:lnTo>
                        <a:lnTo>
                          <a:pt x="0" y="8"/>
                        </a:lnTo>
                        <a:lnTo>
                          <a:pt x="0" y="56"/>
                        </a:lnTo>
                        <a:lnTo>
                          <a:pt x="2" y="62"/>
                        </a:lnTo>
                        <a:lnTo>
                          <a:pt x="6" y="64"/>
                        </a:lnTo>
                        <a:lnTo>
                          <a:pt x="56" y="64"/>
                        </a:lnTo>
                        <a:lnTo>
                          <a:pt x="62" y="62"/>
                        </a:lnTo>
                        <a:lnTo>
                          <a:pt x="64" y="56"/>
                        </a:lnTo>
                        <a:lnTo>
                          <a:pt x="64" y="8"/>
                        </a:lnTo>
                        <a:lnTo>
                          <a:pt x="62" y="2"/>
                        </a:lnTo>
                        <a:lnTo>
                          <a:pt x="56" y="0"/>
                        </a:lnTo>
                        <a:close/>
                      </a:path>
                    </a:pathLst>
                  </a:custGeom>
                  <a:solidFill>
                    <a:srgbClr val="668187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318" name="Freeform 1495"/>
                  <p:cNvSpPr>
                    <a:spLocks/>
                  </p:cNvSpPr>
                  <p:nvPr/>
                </p:nvSpPr>
                <p:spPr bwMode="auto">
                  <a:xfrm>
                    <a:off x="3942" y="2217"/>
                    <a:ext cx="146" cy="146"/>
                  </a:xfrm>
                  <a:custGeom>
                    <a:avLst/>
                    <a:gdLst>
                      <a:gd name="T0" fmla="*/ 56 w 64"/>
                      <a:gd name="T1" fmla="*/ 0 h 64"/>
                      <a:gd name="T2" fmla="*/ 56 w 64"/>
                      <a:gd name="T3" fmla="*/ 46 h 64"/>
                      <a:gd name="T4" fmla="*/ 56 w 64"/>
                      <a:gd name="T5" fmla="*/ 46 h 64"/>
                      <a:gd name="T6" fmla="*/ 54 w 64"/>
                      <a:gd name="T7" fmla="*/ 50 h 64"/>
                      <a:gd name="T8" fmla="*/ 48 w 64"/>
                      <a:gd name="T9" fmla="*/ 54 h 64"/>
                      <a:gd name="T10" fmla="*/ 0 w 64"/>
                      <a:gd name="T11" fmla="*/ 54 h 64"/>
                      <a:gd name="T12" fmla="*/ 0 w 64"/>
                      <a:gd name="T13" fmla="*/ 54 h 64"/>
                      <a:gd name="T14" fmla="*/ 0 w 64"/>
                      <a:gd name="T15" fmla="*/ 52 h 64"/>
                      <a:gd name="T16" fmla="*/ 0 w 64"/>
                      <a:gd name="T17" fmla="*/ 56 h 64"/>
                      <a:gd name="T18" fmla="*/ 0 w 64"/>
                      <a:gd name="T19" fmla="*/ 56 h 64"/>
                      <a:gd name="T20" fmla="*/ 2 w 64"/>
                      <a:gd name="T21" fmla="*/ 62 h 64"/>
                      <a:gd name="T22" fmla="*/ 6 w 64"/>
                      <a:gd name="T23" fmla="*/ 64 h 64"/>
                      <a:gd name="T24" fmla="*/ 56 w 64"/>
                      <a:gd name="T25" fmla="*/ 64 h 64"/>
                      <a:gd name="T26" fmla="*/ 56 w 64"/>
                      <a:gd name="T27" fmla="*/ 64 h 64"/>
                      <a:gd name="T28" fmla="*/ 62 w 64"/>
                      <a:gd name="T29" fmla="*/ 62 h 64"/>
                      <a:gd name="T30" fmla="*/ 64 w 64"/>
                      <a:gd name="T31" fmla="*/ 56 h 64"/>
                      <a:gd name="T32" fmla="*/ 64 w 64"/>
                      <a:gd name="T33" fmla="*/ 8 h 64"/>
                      <a:gd name="T34" fmla="*/ 64 w 64"/>
                      <a:gd name="T35" fmla="*/ 8 h 64"/>
                      <a:gd name="T36" fmla="*/ 62 w 64"/>
                      <a:gd name="T37" fmla="*/ 2 h 64"/>
                      <a:gd name="T38" fmla="*/ 56 w 64"/>
                      <a:gd name="T39" fmla="*/ 0 h 64"/>
                      <a:gd name="T40" fmla="*/ 56 w 64"/>
                      <a:gd name="T41" fmla="*/ 0 h 64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w 64"/>
                      <a:gd name="T64" fmla="*/ 0 h 64"/>
                      <a:gd name="T65" fmla="*/ 64 w 64"/>
                      <a:gd name="T66" fmla="*/ 64 h 64"/>
                    </a:gdLst>
                    <a:ahLst/>
                    <a:cxnLst>
                      <a:cxn ang="T42">
                        <a:pos x="T0" y="T1"/>
                      </a:cxn>
                      <a:cxn ang="T43">
                        <a:pos x="T2" y="T3"/>
                      </a:cxn>
                      <a:cxn ang="T44">
                        <a:pos x="T4" y="T5"/>
                      </a:cxn>
                      <a:cxn ang="T45">
                        <a:pos x="T6" y="T7"/>
                      </a:cxn>
                      <a:cxn ang="T46">
                        <a:pos x="T8" y="T9"/>
                      </a:cxn>
                      <a:cxn ang="T47">
                        <a:pos x="T10" y="T11"/>
                      </a:cxn>
                      <a:cxn ang="T48">
                        <a:pos x="T12" y="T13"/>
                      </a:cxn>
                      <a:cxn ang="T49">
                        <a:pos x="T14" y="T15"/>
                      </a:cxn>
                      <a:cxn ang="T50">
                        <a:pos x="T16" y="T17"/>
                      </a:cxn>
                      <a:cxn ang="T51">
                        <a:pos x="T18" y="T19"/>
                      </a:cxn>
                      <a:cxn ang="T52">
                        <a:pos x="T20" y="T21"/>
                      </a:cxn>
                      <a:cxn ang="T53">
                        <a:pos x="T22" y="T23"/>
                      </a:cxn>
                      <a:cxn ang="T54">
                        <a:pos x="T24" y="T25"/>
                      </a:cxn>
                      <a:cxn ang="T55">
                        <a:pos x="T26" y="T27"/>
                      </a:cxn>
                      <a:cxn ang="T56">
                        <a:pos x="T28" y="T29"/>
                      </a:cxn>
                      <a:cxn ang="T57">
                        <a:pos x="T30" y="T31"/>
                      </a:cxn>
                      <a:cxn ang="T58">
                        <a:pos x="T32" y="T33"/>
                      </a:cxn>
                      <a:cxn ang="T59">
                        <a:pos x="T34" y="T35"/>
                      </a:cxn>
                      <a:cxn ang="T60">
                        <a:pos x="T36" y="T37"/>
                      </a:cxn>
                      <a:cxn ang="T61">
                        <a:pos x="T38" y="T39"/>
                      </a:cxn>
                      <a:cxn ang="T62">
                        <a:pos x="T40" y="T41"/>
                      </a:cxn>
                    </a:cxnLst>
                    <a:rect l="T63" t="T64" r="T65" b="T66"/>
                    <a:pathLst>
                      <a:path w="64" h="64">
                        <a:moveTo>
                          <a:pt x="56" y="0"/>
                        </a:moveTo>
                        <a:lnTo>
                          <a:pt x="56" y="46"/>
                        </a:lnTo>
                        <a:lnTo>
                          <a:pt x="54" y="50"/>
                        </a:lnTo>
                        <a:lnTo>
                          <a:pt x="48" y="54"/>
                        </a:lnTo>
                        <a:lnTo>
                          <a:pt x="0" y="54"/>
                        </a:lnTo>
                        <a:lnTo>
                          <a:pt x="0" y="52"/>
                        </a:lnTo>
                        <a:lnTo>
                          <a:pt x="0" y="56"/>
                        </a:lnTo>
                        <a:lnTo>
                          <a:pt x="2" y="62"/>
                        </a:lnTo>
                        <a:lnTo>
                          <a:pt x="6" y="64"/>
                        </a:lnTo>
                        <a:lnTo>
                          <a:pt x="56" y="64"/>
                        </a:lnTo>
                        <a:lnTo>
                          <a:pt x="62" y="62"/>
                        </a:lnTo>
                        <a:lnTo>
                          <a:pt x="64" y="56"/>
                        </a:lnTo>
                        <a:lnTo>
                          <a:pt x="64" y="8"/>
                        </a:lnTo>
                        <a:lnTo>
                          <a:pt x="62" y="2"/>
                        </a:lnTo>
                        <a:lnTo>
                          <a:pt x="56" y="0"/>
                        </a:lnTo>
                        <a:close/>
                      </a:path>
                    </a:pathLst>
                  </a:custGeom>
                  <a:solidFill>
                    <a:srgbClr val="4C676E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319" name="Freeform 1496"/>
                  <p:cNvSpPr>
                    <a:spLocks/>
                  </p:cNvSpPr>
                  <p:nvPr/>
                </p:nvSpPr>
                <p:spPr bwMode="auto">
                  <a:xfrm>
                    <a:off x="3965" y="2244"/>
                    <a:ext cx="23" cy="55"/>
                  </a:xfrm>
                  <a:custGeom>
                    <a:avLst/>
                    <a:gdLst>
                      <a:gd name="T0" fmla="*/ 10 w 10"/>
                      <a:gd name="T1" fmla="*/ 12 h 24"/>
                      <a:gd name="T2" fmla="*/ 10 w 10"/>
                      <a:gd name="T3" fmla="*/ 12 h 24"/>
                      <a:gd name="T4" fmla="*/ 10 w 10"/>
                      <a:gd name="T5" fmla="*/ 20 h 24"/>
                      <a:gd name="T6" fmla="*/ 8 w 10"/>
                      <a:gd name="T7" fmla="*/ 22 h 24"/>
                      <a:gd name="T8" fmla="*/ 6 w 10"/>
                      <a:gd name="T9" fmla="*/ 24 h 24"/>
                      <a:gd name="T10" fmla="*/ 6 w 10"/>
                      <a:gd name="T11" fmla="*/ 24 h 24"/>
                      <a:gd name="T12" fmla="*/ 4 w 10"/>
                      <a:gd name="T13" fmla="*/ 22 h 24"/>
                      <a:gd name="T14" fmla="*/ 2 w 10"/>
                      <a:gd name="T15" fmla="*/ 20 h 24"/>
                      <a:gd name="T16" fmla="*/ 0 w 10"/>
                      <a:gd name="T17" fmla="*/ 12 h 24"/>
                      <a:gd name="T18" fmla="*/ 0 w 10"/>
                      <a:gd name="T19" fmla="*/ 12 h 24"/>
                      <a:gd name="T20" fmla="*/ 2 w 10"/>
                      <a:gd name="T21" fmla="*/ 4 h 24"/>
                      <a:gd name="T22" fmla="*/ 4 w 10"/>
                      <a:gd name="T23" fmla="*/ 0 h 24"/>
                      <a:gd name="T24" fmla="*/ 6 w 10"/>
                      <a:gd name="T25" fmla="*/ 0 h 24"/>
                      <a:gd name="T26" fmla="*/ 6 w 10"/>
                      <a:gd name="T27" fmla="*/ 0 h 24"/>
                      <a:gd name="T28" fmla="*/ 8 w 10"/>
                      <a:gd name="T29" fmla="*/ 0 h 24"/>
                      <a:gd name="T30" fmla="*/ 10 w 10"/>
                      <a:gd name="T31" fmla="*/ 4 h 24"/>
                      <a:gd name="T32" fmla="*/ 10 w 10"/>
                      <a:gd name="T33" fmla="*/ 12 h 24"/>
                      <a:gd name="T34" fmla="*/ 10 w 10"/>
                      <a:gd name="T35" fmla="*/ 12 h 24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w 10"/>
                      <a:gd name="T55" fmla="*/ 0 h 24"/>
                      <a:gd name="T56" fmla="*/ 10 w 10"/>
                      <a:gd name="T57" fmla="*/ 24 h 24"/>
                    </a:gdLst>
                    <a:ahLst/>
                    <a:cxnLst>
                      <a:cxn ang="T36">
                        <a:pos x="T0" y="T1"/>
                      </a:cxn>
                      <a:cxn ang="T37">
                        <a:pos x="T2" y="T3"/>
                      </a:cxn>
                      <a:cxn ang="T38">
                        <a:pos x="T4" y="T5"/>
                      </a:cxn>
                      <a:cxn ang="T39">
                        <a:pos x="T6" y="T7"/>
                      </a:cxn>
                      <a:cxn ang="T40">
                        <a:pos x="T8" y="T9"/>
                      </a:cxn>
                      <a:cxn ang="T41">
                        <a:pos x="T10" y="T11"/>
                      </a:cxn>
                      <a:cxn ang="T42">
                        <a:pos x="T12" y="T13"/>
                      </a:cxn>
                      <a:cxn ang="T43">
                        <a:pos x="T14" y="T15"/>
                      </a:cxn>
                      <a:cxn ang="T44">
                        <a:pos x="T16" y="T17"/>
                      </a:cxn>
                      <a:cxn ang="T45">
                        <a:pos x="T18" y="T19"/>
                      </a:cxn>
                      <a:cxn ang="T46">
                        <a:pos x="T20" y="T21"/>
                      </a:cxn>
                      <a:cxn ang="T47">
                        <a:pos x="T22" y="T23"/>
                      </a:cxn>
                      <a:cxn ang="T48">
                        <a:pos x="T24" y="T25"/>
                      </a:cxn>
                      <a:cxn ang="T49">
                        <a:pos x="T26" y="T27"/>
                      </a:cxn>
                      <a:cxn ang="T50">
                        <a:pos x="T28" y="T29"/>
                      </a:cxn>
                      <a:cxn ang="T51">
                        <a:pos x="T30" y="T31"/>
                      </a:cxn>
                      <a:cxn ang="T52">
                        <a:pos x="T32" y="T33"/>
                      </a:cxn>
                      <a:cxn ang="T53">
                        <a:pos x="T34" y="T35"/>
                      </a:cxn>
                    </a:cxnLst>
                    <a:rect l="T54" t="T55" r="T56" b="T57"/>
                    <a:pathLst>
                      <a:path w="10" h="24">
                        <a:moveTo>
                          <a:pt x="10" y="12"/>
                        </a:moveTo>
                        <a:lnTo>
                          <a:pt x="10" y="12"/>
                        </a:lnTo>
                        <a:lnTo>
                          <a:pt x="10" y="20"/>
                        </a:lnTo>
                        <a:lnTo>
                          <a:pt x="8" y="22"/>
                        </a:lnTo>
                        <a:lnTo>
                          <a:pt x="6" y="24"/>
                        </a:lnTo>
                        <a:lnTo>
                          <a:pt x="4" y="22"/>
                        </a:lnTo>
                        <a:lnTo>
                          <a:pt x="2" y="20"/>
                        </a:lnTo>
                        <a:lnTo>
                          <a:pt x="0" y="12"/>
                        </a:lnTo>
                        <a:lnTo>
                          <a:pt x="2" y="4"/>
                        </a:lnTo>
                        <a:lnTo>
                          <a:pt x="4" y="0"/>
                        </a:lnTo>
                        <a:lnTo>
                          <a:pt x="6" y="0"/>
                        </a:lnTo>
                        <a:lnTo>
                          <a:pt x="8" y="0"/>
                        </a:lnTo>
                        <a:lnTo>
                          <a:pt x="10" y="4"/>
                        </a:lnTo>
                        <a:lnTo>
                          <a:pt x="10" y="12"/>
                        </a:lnTo>
                        <a:close/>
                      </a:path>
                    </a:pathLst>
                  </a:custGeom>
                  <a:solidFill>
                    <a:srgbClr val="8AA2A7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320" name="Freeform 1497"/>
                  <p:cNvSpPr>
                    <a:spLocks/>
                  </p:cNvSpPr>
                  <p:nvPr/>
                </p:nvSpPr>
                <p:spPr bwMode="auto">
                  <a:xfrm>
                    <a:off x="4174" y="2199"/>
                    <a:ext cx="183" cy="182"/>
                  </a:xfrm>
                  <a:custGeom>
                    <a:avLst/>
                    <a:gdLst>
                      <a:gd name="T0" fmla="*/ 14 w 80"/>
                      <a:gd name="T1" fmla="*/ 0 h 80"/>
                      <a:gd name="T2" fmla="*/ 14 w 80"/>
                      <a:gd name="T3" fmla="*/ 0 h 80"/>
                      <a:gd name="T4" fmla="*/ 8 w 80"/>
                      <a:gd name="T5" fmla="*/ 2 h 80"/>
                      <a:gd name="T6" fmla="*/ 4 w 80"/>
                      <a:gd name="T7" fmla="*/ 4 h 80"/>
                      <a:gd name="T8" fmla="*/ 0 w 80"/>
                      <a:gd name="T9" fmla="*/ 10 h 80"/>
                      <a:gd name="T10" fmla="*/ 0 w 80"/>
                      <a:gd name="T11" fmla="*/ 16 h 80"/>
                      <a:gd name="T12" fmla="*/ 0 w 80"/>
                      <a:gd name="T13" fmla="*/ 64 h 80"/>
                      <a:gd name="T14" fmla="*/ 0 w 80"/>
                      <a:gd name="T15" fmla="*/ 64 h 80"/>
                      <a:gd name="T16" fmla="*/ 0 w 80"/>
                      <a:gd name="T17" fmla="*/ 70 h 80"/>
                      <a:gd name="T18" fmla="*/ 4 w 80"/>
                      <a:gd name="T19" fmla="*/ 76 h 80"/>
                      <a:gd name="T20" fmla="*/ 8 w 80"/>
                      <a:gd name="T21" fmla="*/ 78 h 80"/>
                      <a:gd name="T22" fmla="*/ 14 w 80"/>
                      <a:gd name="T23" fmla="*/ 80 h 80"/>
                      <a:gd name="T24" fmla="*/ 64 w 80"/>
                      <a:gd name="T25" fmla="*/ 80 h 80"/>
                      <a:gd name="T26" fmla="*/ 64 w 80"/>
                      <a:gd name="T27" fmla="*/ 80 h 80"/>
                      <a:gd name="T28" fmla="*/ 70 w 80"/>
                      <a:gd name="T29" fmla="*/ 78 h 80"/>
                      <a:gd name="T30" fmla="*/ 74 w 80"/>
                      <a:gd name="T31" fmla="*/ 76 h 80"/>
                      <a:gd name="T32" fmla="*/ 78 w 80"/>
                      <a:gd name="T33" fmla="*/ 70 h 80"/>
                      <a:gd name="T34" fmla="*/ 80 w 80"/>
                      <a:gd name="T35" fmla="*/ 64 h 80"/>
                      <a:gd name="T36" fmla="*/ 80 w 80"/>
                      <a:gd name="T37" fmla="*/ 16 h 80"/>
                      <a:gd name="T38" fmla="*/ 80 w 80"/>
                      <a:gd name="T39" fmla="*/ 16 h 80"/>
                      <a:gd name="T40" fmla="*/ 78 w 80"/>
                      <a:gd name="T41" fmla="*/ 10 h 80"/>
                      <a:gd name="T42" fmla="*/ 74 w 80"/>
                      <a:gd name="T43" fmla="*/ 4 h 80"/>
                      <a:gd name="T44" fmla="*/ 70 w 80"/>
                      <a:gd name="T45" fmla="*/ 2 h 80"/>
                      <a:gd name="T46" fmla="*/ 64 w 80"/>
                      <a:gd name="T47" fmla="*/ 0 h 80"/>
                      <a:gd name="T48" fmla="*/ 14 w 80"/>
                      <a:gd name="T49" fmla="*/ 0 h 80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w 80"/>
                      <a:gd name="T76" fmla="*/ 0 h 80"/>
                      <a:gd name="T77" fmla="*/ 80 w 80"/>
                      <a:gd name="T78" fmla="*/ 80 h 80"/>
                    </a:gdLst>
                    <a:ahLst/>
                    <a:cxnLst>
                      <a:cxn ang="T50">
                        <a:pos x="T0" y="T1"/>
                      </a:cxn>
                      <a:cxn ang="T51">
                        <a:pos x="T2" y="T3"/>
                      </a:cxn>
                      <a:cxn ang="T52">
                        <a:pos x="T4" y="T5"/>
                      </a:cxn>
                      <a:cxn ang="T53">
                        <a:pos x="T6" y="T7"/>
                      </a:cxn>
                      <a:cxn ang="T54">
                        <a:pos x="T8" y="T9"/>
                      </a:cxn>
                      <a:cxn ang="T55">
                        <a:pos x="T10" y="T11"/>
                      </a:cxn>
                      <a:cxn ang="T56">
                        <a:pos x="T12" y="T13"/>
                      </a:cxn>
                      <a:cxn ang="T57">
                        <a:pos x="T14" y="T15"/>
                      </a:cxn>
                      <a:cxn ang="T58">
                        <a:pos x="T16" y="T17"/>
                      </a:cxn>
                      <a:cxn ang="T59">
                        <a:pos x="T18" y="T19"/>
                      </a:cxn>
                      <a:cxn ang="T60">
                        <a:pos x="T20" y="T21"/>
                      </a:cxn>
                      <a:cxn ang="T61">
                        <a:pos x="T22" y="T23"/>
                      </a:cxn>
                      <a:cxn ang="T62">
                        <a:pos x="T24" y="T25"/>
                      </a:cxn>
                      <a:cxn ang="T63">
                        <a:pos x="T26" y="T27"/>
                      </a:cxn>
                      <a:cxn ang="T64">
                        <a:pos x="T28" y="T29"/>
                      </a:cxn>
                      <a:cxn ang="T65">
                        <a:pos x="T30" y="T31"/>
                      </a:cxn>
                      <a:cxn ang="T66">
                        <a:pos x="T32" y="T33"/>
                      </a:cxn>
                      <a:cxn ang="T67">
                        <a:pos x="T34" y="T35"/>
                      </a:cxn>
                      <a:cxn ang="T68">
                        <a:pos x="T36" y="T37"/>
                      </a:cxn>
                      <a:cxn ang="T69">
                        <a:pos x="T38" y="T39"/>
                      </a:cxn>
                      <a:cxn ang="T70">
                        <a:pos x="T40" y="T41"/>
                      </a:cxn>
                      <a:cxn ang="T71">
                        <a:pos x="T42" y="T43"/>
                      </a:cxn>
                      <a:cxn ang="T72">
                        <a:pos x="T44" y="T45"/>
                      </a:cxn>
                      <a:cxn ang="T73">
                        <a:pos x="T46" y="T47"/>
                      </a:cxn>
                      <a:cxn ang="T74">
                        <a:pos x="T48" y="T49"/>
                      </a:cxn>
                    </a:cxnLst>
                    <a:rect l="T75" t="T76" r="T77" b="T78"/>
                    <a:pathLst>
                      <a:path w="80" h="80">
                        <a:moveTo>
                          <a:pt x="14" y="0"/>
                        </a:moveTo>
                        <a:lnTo>
                          <a:pt x="14" y="0"/>
                        </a:lnTo>
                        <a:lnTo>
                          <a:pt x="8" y="2"/>
                        </a:lnTo>
                        <a:lnTo>
                          <a:pt x="4" y="4"/>
                        </a:lnTo>
                        <a:lnTo>
                          <a:pt x="0" y="10"/>
                        </a:lnTo>
                        <a:lnTo>
                          <a:pt x="0" y="16"/>
                        </a:lnTo>
                        <a:lnTo>
                          <a:pt x="0" y="64"/>
                        </a:lnTo>
                        <a:lnTo>
                          <a:pt x="0" y="70"/>
                        </a:lnTo>
                        <a:lnTo>
                          <a:pt x="4" y="76"/>
                        </a:lnTo>
                        <a:lnTo>
                          <a:pt x="8" y="78"/>
                        </a:lnTo>
                        <a:lnTo>
                          <a:pt x="14" y="80"/>
                        </a:lnTo>
                        <a:lnTo>
                          <a:pt x="64" y="80"/>
                        </a:lnTo>
                        <a:lnTo>
                          <a:pt x="70" y="78"/>
                        </a:lnTo>
                        <a:lnTo>
                          <a:pt x="74" y="76"/>
                        </a:lnTo>
                        <a:lnTo>
                          <a:pt x="78" y="70"/>
                        </a:lnTo>
                        <a:lnTo>
                          <a:pt x="80" y="64"/>
                        </a:lnTo>
                        <a:lnTo>
                          <a:pt x="80" y="16"/>
                        </a:lnTo>
                        <a:lnTo>
                          <a:pt x="78" y="10"/>
                        </a:lnTo>
                        <a:lnTo>
                          <a:pt x="74" y="4"/>
                        </a:lnTo>
                        <a:lnTo>
                          <a:pt x="70" y="2"/>
                        </a:lnTo>
                        <a:lnTo>
                          <a:pt x="64" y="0"/>
                        </a:lnTo>
                        <a:lnTo>
                          <a:pt x="14" y="0"/>
                        </a:lnTo>
                        <a:close/>
                      </a:path>
                    </a:pathLst>
                  </a:custGeom>
                  <a:noFill/>
                  <a:ln w="12700">
                    <a:solidFill>
                      <a:srgbClr val="33535B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321" name="Freeform 1498"/>
                  <p:cNvSpPr>
                    <a:spLocks/>
                  </p:cNvSpPr>
                  <p:nvPr/>
                </p:nvSpPr>
                <p:spPr bwMode="auto">
                  <a:xfrm>
                    <a:off x="4174" y="2199"/>
                    <a:ext cx="183" cy="182"/>
                  </a:xfrm>
                  <a:custGeom>
                    <a:avLst/>
                    <a:gdLst>
                      <a:gd name="T0" fmla="*/ 14 w 80"/>
                      <a:gd name="T1" fmla="*/ 0 h 80"/>
                      <a:gd name="T2" fmla="*/ 14 w 80"/>
                      <a:gd name="T3" fmla="*/ 0 h 80"/>
                      <a:gd name="T4" fmla="*/ 8 w 80"/>
                      <a:gd name="T5" fmla="*/ 2 h 80"/>
                      <a:gd name="T6" fmla="*/ 4 w 80"/>
                      <a:gd name="T7" fmla="*/ 4 h 80"/>
                      <a:gd name="T8" fmla="*/ 0 w 80"/>
                      <a:gd name="T9" fmla="*/ 10 h 80"/>
                      <a:gd name="T10" fmla="*/ 0 w 80"/>
                      <a:gd name="T11" fmla="*/ 16 h 80"/>
                      <a:gd name="T12" fmla="*/ 0 w 80"/>
                      <a:gd name="T13" fmla="*/ 64 h 80"/>
                      <a:gd name="T14" fmla="*/ 0 w 80"/>
                      <a:gd name="T15" fmla="*/ 64 h 80"/>
                      <a:gd name="T16" fmla="*/ 0 w 80"/>
                      <a:gd name="T17" fmla="*/ 70 h 80"/>
                      <a:gd name="T18" fmla="*/ 4 w 80"/>
                      <a:gd name="T19" fmla="*/ 76 h 80"/>
                      <a:gd name="T20" fmla="*/ 8 w 80"/>
                      <a:gd name="T21" fmla="*/ 78 h 80"/>
                      <a:gd name="T22" fmla="*/ 14 w 80"/>
                      <a:gd name="T23" fmla="*/ 80 h 80"/>
                      <a:gd name="T24" fmla="*/ 64 w 80"/>
                      <a:gd name="T25" fmla="*/ 80 h 80"/>
                      <a:gd name="T26" fmla="*/ 64 w 80"/>
                      <a:gd name="T27" fmla="*/ 80 h 80"/>
                      <a:gd name="T28" fmla="*/ 70 w 80"/>
                      <a:gd name="T29" fmla="*/ 78 h 80"/>
                      <a:gd name="T30" fmla="*/ 74 w 80"/>
                      <a:gd name="T31" fmla="*/ 76 h 80"/>
                      <a:gd name="T32" fmla="*/ 78 w 80"/>
                      <a:gd name="T33" fmla="*/ 70 h 80"/>
                      <a:gd name="T34" fmla="*/ 80 w 80"/>
                      <a:gd name="T35" fmla="*/ 64 h 80"/>
                      <a:gd name="T36" fmla="*/ 80 w 80"/>
                      <a:gd name="T37" fmla="*/ 16 h 80"/>
                      <a:gd name="T38" fmla="*/ 80 w 80"/>
                      <a:gd name="T39" fmla="*/ 16 h 80"/>
                      <a:gd name="T40" fmla="*/ 78 w 80"/>
                      <a:gd name="T41" fmla="*/ 10 h 80"/>
                      <a:gd name="T42" fmla="*/ 74 w 80"/>
                      <a:gd name="T43" fmla="*/ 4 h 80"/>
                      <a:gd name="T44" fmla="*/ 70 w 80"/>
                      <a:gd name="T45" fmla="*/ 2 h 80"/>
                      <a:gd name="T46" fmla="*/ 64 w 80"/>
                      <a:gd name="T47" fmla="*/ 0 h 80"/>
                      <a:gd name="T48" fmla="*/ 14 w 80"/>
                      <a:gd name="T49" fmla="*/ 0 h 80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w 80"/>
                      <a:gd name="T76" fmla="*/ 0 h 80"/>
                      <a:gd name="T77" fmla="*/ 80 w 80"/>
                      <a:gd name="T78" fmla="*/ 80 h 80"/>
                    </a:gdLst>
                    <a:ahLst/>
                    <a:cxnLst>
                      <a:cxn ang="T50">
                        <a:pos x="T0" y="T1"/>
                      </a:cxn>
                      <a:cxn ang="T51">
                        <a:pos x="T2" y="T3"/>
                      </a:cxn>
                      <a:cxn ang="T52">
                        <a:pos x="T4" y="T5"/>
                      </a:cxn>
                      <a:cxn ang="T53">
                        <a:pos x="T6" y="T7"/>
                      </a:cxn>
                      <a:cxn ang="T54">
                        <a:pos x="T8" y="T9"/>
                      </a:cxn>
                      <a:cxn ang="T55">
                        <a:pos x="T10" y="T11"/>
                      </a:cxn>
                      <a:cxn ang="T56">
                        <a:pos x="T12" y="T13"/>
                      </a:cxn>
                      <a:cxn ang="T57">
                        <a:pos x="T14" y="T15"/>
                      </a:cxn>
                      <a:cxn ang="T58">
                        <a:pos x="T16" y="T17"/>
                      </a:cxn>
                      <a:cxn ang="T59">
                        <a:pos x="T18" y="T19"/>
                      </a:cxn>
                      <a:cxn ang="T60">
                        <a:pos x="T20" y="T21"/>
                      </a:cxn>
                      <a:cxn ang="T61">
                        <a:pos x="T22" y="T23"/>
                      </a:cxn>
                      <a:cxn ang="T62">
                        <a:pos x="T24" y="T25"/>
                      </a:cxn>
                      <a:cxn ang="T63">
                        <a:pos x="T26" y="T27"/>
                      </a:cxn>
                      <a:cxn ang="T64">
                        <a:pos x="T28" y="T29"/>
                      </a:cxn>
                      <a:cxn ang="T65">
                        <a:pos x="T30" y="T31"/>
                      </a:cxn>
                      <a:cxn ang="T66">
                        <a:pos x="T32" y="T33"/>
                      </a:cxn>
                      <a:cxn ang="T67">
                        <a:pos x="T34" y="T35"/>
                      </a:cxn>
                      <a:cxn ang="T68">
                        <a:pos x="T36" y="T37"/>
                      </a:cxn>
                      <a:cxn ang="T69">
                        <a:pos x="T38" y="T39"/>
                      </a:cxn>
                      <a:cxn ang="T70">
                        <a:pos x="T40" y="T41"/>
                      </a:cxn>
                      <a:cxn ang="T71">
                        <a:pos x="T42" y="T43"/>
                      </a:cxn>
                      <a:cxn ang="T72">
                        <a:pos x="T44" y="T45"/>
                      </a:cxn>
                      <a:cxn ang="T73">
                        <a:pos x="T46" y="T47"/>
                      </a:cxn>
                      <a:cxn ang="T74">
                        <a:pos x="T48" y="T49"/>
                      </a:cxn>
                    </a:cxnLst>
                    <a:rect l="T75" t="T76" r="T77" b="T78"/>
                    <a:pathLst>
                      <a:path w="80" h="80">
                        <a:moveTo>
                          <a:pt x="14" y="0"/>
                        </a:moveTo>
                        <a:lnTo>
                          <a:pt x="14" y="0"/>
                        </a:lnTo>
                        <a:lnTo>
                          <a:pt x="8" y="2"/>
                        </a:lnTo>
                        <a:lnTo>
                          <a:pt x="4" y="4"/>
                        </a:lnTo>
                        <a:lnTo>
                          <a:pt x="0" y="10"/>
                        </a:lnTo>
                        <a:lnTo>
                          <a:pt x="0" y="16"/>
                        </a:lnTo>
                        <a:lnTo>
                          <a:pt x="0" y="64"/>
                        </a:lnTo>
                        <a:lnTo>
                          <a:pt x="0" y="70"/>
                        </a:lnTo>
                        <a:lnTo>
                          <a:pt x="4" y="76"/>
                        </a:lnTo>
                        <a:lnTo>
                          <a:pt x="8" y="78"/>
                        </a:lnTo>
                        <a:lnTo>
                          <a:pt x="14" y="80"/>
                        </a:lnTo>
                        <a:lnTo>
                          <a:pt x="64" y="80"/>
                        </a:lnTo>
                        <a:lnTo>
                          <a:pt x="70" y="78"/>
                        </a:lnTo>
                        <a:lnTo>
                          <a:pt x="74" y="76"/>
                        </a:lnTo>
                        <a:lnTo>
                          <a:pt x="78" y="70"/>
                        </a:lnTo>
                        <a:lnTo>
                          <a:pt x="80" y="64"/>
                        </a:lnTo>
                        <a:lnTo>
                          <a:pt x="80" y="16"/>
                        </a:lnTo>
                        <a:lnTo>
                          <a:pt x="78" y="10"/>
                        </a:lnTo>
                        <a:lnTo>
                          <a:pt x="74" y="4"/>
                        </a:lnTo>
                        <a:lnTo>
                          <a:pt x="70" y="2"/>
                        </a:lnTo>
                        <a:lnTo>
                          <a:pt x="64" y="0"/>
                        </a:lnTo>
                        <a:lnTo>
                          <a:pt x="14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322" name="Freeform 1499"/>
                  <p:cNvSpPr>
                    <a:spLocks/>
                  </p:cNvSpPr>
                  <p:nvPr/>
                </p:nvSpPr>
                <p:spPr bwMode="auto">
                  <a:xfrm>
                    <a:off x="4193" y="2217"/>
                    <a:ext cx="146" cy="146"/>
                  </a:xfrm>
                  <a:custGeom>
                    <a:avLst/>
                    <a:gdLst>
                      <a:gd name="T0" fmla="*/ 56 w 64"/>
                      <a:gd name="T1" fmla="*/ 0 h 64"/>
                      <a:gd name="T2" fmla="*/ 6 w 64"/>
                      <a:gd name="T3" fmla="*/ 0 h 64"/>
                      <a:gd name="T4" fmla="*/ 6 w 64"/>
                      <a:gd name="T5" fmla="*/ 0 h 64"/>
                      <a:gd name="T6" fmla="*/ 2 w 64"/>
                      <a:gd name="T7" fmla="*/ 2 h 64"/>
                      <a:gd name="T8" fmla="*/ 0 w 64"/>
                      <a:gd name="T9" fmla="*/ 8 h 64"/>
                      <a:gd name="T10" fmla="*/ 0 w 64"/>
                      <a:gd name="T11" fmla="*/ 56 h 64"/>
                      <a:gd name="T12" fmla="*/ 0 w 64"/>
                      <a:gd name="T13" fmla="*/ 56 h 64"/>
                      <a:gd name="T14" fmla="*/ 2 w 64"/>
                      <a:gd name="T15" fmla="*/ 62 h 64"/>
                      <a:gd name="T16" fmla="*/ 6 w 64"/>
                      <a:gd name="T17" fmla="*/ 64 h 64"/>
                      <a:gd name="T18" fmla="*/ 56 w 64"/>
                      <a:gd name="T19" fmla="*/ 64 h 64"/>
                      <a:gd name="T20" fmla="*/ 56 w 64"/>
                      <a:gd name="T21" fmla="*/ 64 h 64"/>
                      <a:gd name="T22" fmla="*/ 60 w 64"/>
                      <a:gd name="T23" fmla="*/ 62 h 64"/>
                      <a:gd name="T24" fmla="*/ 64 w 64"/>
                      <a:gd name="T25" fmla="*/ 56 h 64"/>
                      <a:gd name="T26" fmla="*/ 64 w 64"/>
                      <a:gd name="T27" fmla="*/ 8 h 64"/>
                      <a:gd name="T28" fmla="*/ 64 w 64"/>
                      <a:gd name="T29" fmla="*/ 8 h 64"/>
                      <a:gd name="T30" fmla="*/ 60 w 64"/>
                      <a:gd name="T31" fmla="*/ 2 h 64"/>
                      <a:gd name="T32" fmla="*/ 56 w 64"/>
                      <a:gd name="T33" fmla="*/ 0 h 64"/>
                      <a:gd name="T34" fmla="*/ 56 w 64"/>
                      <a:gd name="T35" fmla="*/ 0 h 64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w 64"/>
                      <a:gd name="T55" fmla="*/ 0 h 64"/>
                      <a:gd name="T56" fmla="*/ 64 w 64"/>
                      <a:gd name="T57" fmla="*/ 64 h 64"/>
                    </a:gdLst>
                    <a:ahLst/>
                    <a:cxnLst>
                      <a:cxn ang="T36">
                        <a:pos x="T0" y="T1"/>
                      </a:cxn>
                      <a:cxn ang="T37">
                        <a:pos x="T2" y="T3"/>
                      </a:cxn>
                      <a:cxn ang="T38">
                        <a:pos x="T4" y="T5"/>
                      </a:cxn>
                      <a:cxn ang="T39">
                        <a:pos x="T6" y="T7"/>
                      </a:cxn>
                      <a:cxn ang="T40">
                        <a:pos x="T8" y="T9"/>
                      </a:cxn>
                      <a:cxn ang="T41">
                        <a:pos x="T10" y="T11"/>
                      </a:cxn>
                      <a:cxn ang="T42">
                        <a:pos x="T12" y="T13"/>
                      </a:cxn>
                      <a:cxn ang="T43">
                        <a:pos x="T14" y="T15"/>
                      </a:cxn>
                      <a:cxn ang="T44">
                        <a:pos x="T16" y="T17"/>
                      </a:cxn>
                      <a:cxn ang="T45">
                        <a:pos x="T18" y="T19"/>
                      </a:cxn>
                      <a:cxn ang="T46">
                        <a:pos x="T20" y="T21"/>
                      </a:cxn>
                      <a:cxn ang="T47">
                        <a:pos x="T22" y="T23"/>
                      </a:cxn>
                      <a:cxn ang="T48">
                        <a:pos x="T24" y="T25"/>
                      </a:cxn>
                      <a:cxn ang="T49">
                        <a:pos x="T26" y="T27"/>
                      </a:cxn>
                      <a:cxn ang="T50">
                        <a:pos x="T28" y="T29"/>
                      </a:cxn>
                      <a:cxn ang="T51">
                        <a:pos x="T30" y="T31"/>
                      </a:cxn>
                      <a:cxn ang="T52">
                        <a:pos x="T32" y="T33"/>
                      </a:cxn>
                      <a:cxn ang="T53">
                        <a:pos x="T34" y="T35"/>
                      </a:cxn>
                    </a:cxnLst>
                    <a:rect l="T54" t="T55" r="T56" b="T57"/>
                    <a:pathLst>
                      <a:path w="64" h="64">
                        <a:moveTo>
                          <a:pt x="56" y="0"/>
                        </a:moveTo>
                        <a:lnTo>
                          <a:pt x="6" y="0"/>
                        </a:lnTo>
                        <a:lnTo>
                          <a:pt x="2" y="2"/>
                        </a:lnTo>
                        <a:lnTo>
                          <a:pt x="0" y="8"/>
                        </a:lnTo>
                        <a:lnTo>
                          <a:pt x="0" y="56"/>
                        </a:lnTo>
                        <a:lnTo>
                          <a:pt x="2" y="62"/>
                        </a:lnTo>
                        <a:lnTo>
                          <a:pt x="6" y="64"/>
                        </a:lnTo>
                        <a:lnTo>
                          <a:pt x="56" y="64"/>
                        </a:lnTo>
                        <a:lnTo>
                          <a:pt x="60" y="62"/>
                        </a:lnTo>
                        <a:lnTo>
                          <a:pt x="64" y="56"/>
                        </a:lnTo>
                        <a:lnTo>
                          <a:pt x="64" y="8"/>
                        </a:lnTo>
                        <a:lnTo>
                          <a:pt x="60" y="2"/>
                        </a:lnTo>
                        <a:lnTo>
                          <a:pt x="56" y="0"/>
                        </a:lnTo>
                        <a:close/>
                      </a:path>
                    </a:pathLst>
                  </a:custGeom>
                  <a:solidFill>
                    <a:srgbClr val="668187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323" name="Freeform 1500"/>
                  <p:cNvSpPr>
                    <a:spLocks/>
                  </p:cNvSpPr>
                  <p:nvPr/>
                </p:nvSpPr>
                <p:spPr bwMode="auto">
                  <a:xfrm>
                    <a:off x="4193" y="2217"/>
                    <a:ext cx="146" cy="146"/>
                  </a:xfrm>
                  <a:custGeom>
                    <a:avLst/>
                    <a:gdLst>
                      <a:gd name="T0" fmla="*/ 56 w 64"/>
                      <a:gd name="T1" fmla="*/ 0 h 64"/>
                      <a:gd name="T2" fmla="*/ 56 w 64"/>
                      <a:gd name="T3" fmla="*/ 46 h 64"/>
                      <a:gd name="T4" fmla="*/ 56 w 64"/>
                      <a:gd name="T5" fmla="*/ 46 h 64"/>
                      <a:gd name="T6" fmla="*/ 54 w 64"/>
                      <a:gd name="T7" fmla="*/ 50 h 64"/>
                      <a:gd name="T8" fmla="*/ 48 w 64"/>
                      <a:gd name="T9" fmla="*/ 54 h 64"/>
                      <a:gd name="T10" fmla="*/ 0 w 64"/>
                      <a:gd name="T11" fmla="*/ 54 h 64"/>
                      <a:gd name="T12" fmla="*/ 0 w 64"/>
                      <a:gd name="T13" fmla="*/ 54 h 64"/>
                      <a:gd name="T14" fmla="*/ 0 w 64"/>
                      <a:gd name="T15" fmla="*/ 52 h 64"/>
                      <a:gd name="T16" fmla="*/ 0 w 64"/>
                      <a:gd name="T17" fmla="*/ 56 h 64"/>
                      <a:gd name="T18" fmla="*/ 0 w 64"/>
                      <a:gd name="T19" fmla="*/ 56 h 64"/>
                      <a:gd name="T20" fmla="*/ 2 w 64"/>
                      <a:gd name="T21" fmla="*/ 62 h 64"/>
                      <a:gd name="T22" fmla="*/ 6 w 64"/>
                      <a:gd name="T23" fmla="*/ 64 h 64"/>
                      <a:gd name="T24" fmla="*/ 56 w 64"/>
                      <a:gd name="T25" fmla="*/ 64 h 64"/>
                      <a:gd name="T26" fmla="*/ 56 w 64"/>
                      <a:gd name="T27" fmla="*/ 64 h 64"/>
                      <a:gd name="T28" fmla="*/ 60 w 64"/>
                      <a:gd name="T29" fmla="*/ 62 h 64"/>
                      <a:gd name="T30" fmla="*/ 64 w 64"/>
                      <a:gd name="T31" fmla="*/ 56 h 64"/>
                      <a:gd name="T32" fmla="*/ 64 w 64"/>
                      <a:gd name="T33" fmla="*/ 8 h 64"/>
                      <a:gd name="T34" fmla="*/ 64 w 64"/>
                      <a:gd name="T35" fmla="*/ 8 h 64"/>
                      <a:gd name="T36" fmla="*/ 62 w 64"/>
                      <a:gd name="T37" fmla="*/ 2 h 64"/>
                      <a:gd name="T38" fmla="*/ 56 w 64"/>
                      <a:gd name="T39" fmla="*/ 0 h 64"/>
                      <a:gd name="T40" fmla="*/ 56 w 64"/>
                      <a:gd name="T41" fmla="*/ 0 h 64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w 64"/>
                      <a:gd name="T64" fmla="*/ 0 h 64"/>
                      <a:gd name="T65" fmla="*/ 64 w 64"/>
                      <a:gd name="T66" fmla="*/ 64 h 64"/>
                    </a:gdLst>
                    <a:ahLst/>
                    <a:cxnLst>
                      <a:cxn ang="T42">
                        <a:pos x="T0" y="T1"/>
                      </a:cxn>
                      <a:cxn ang="T43">
                        <a:pos x="T2" y="T3"/>
                      </a:cxn>
                      <a:cxn ang="T44">
                        <a:pos x="T4" y="T5"/>
                      </a:cxn>
                      <a:cxn ang="T45">
                        <a:pos x="T6" y="T7"/>
                      </a:cxn>
                      <a:cxn ang="T46">
                        <a:pos x="T8" y="T9"/>
                      </a:cxn>
                      <a:cxn ang="T47">
                        <a:pos x="T10" y="T11"/>
                      </a:cxn>
                      <a:cxn ang="T48">
                        <a:pos x="T12" y="T13"/>
                      </a:cxn>
                      <a:cxn ang="T49">
                        <a:pos x="T14" y="T15"/>
                      </a:cxn>
                      <a:cxn ang="T50">
                        <a:pos x="T16" y="T17"/>
                      </a:cxn>
                      <a:cxn ang="T51">
                        <a:pos x="T18" y="T19"/>
                      </a:cxn>
                      <a:cxn ang="T52">
                        <a:pos x="T20" y="T21"/>
                      </a:cxn>
                      <a:cxn ang="T53">
                        <a:pos x="T22" y="T23"/>
                      </a:cxn>
                      <a:cxn ang="T54">
                        <a:pos x="T24" y="T25"/>
                      </a:cxn>
                      <a:cxn ang="T55">
                        <a:pos x="T26" y="T27"/>
                      </a:cxn>
                      <a:cxn ang="T56">
                        <a:pos x="T28" y="T29"/>
                      </a:cxn>
                      <a:cxn ang="T57">
                        <a:pos x="T30" y="T31"/>
                      </a:cxn>
                      <a:cxn ang="T58">
                        <a:pos x="T32" y="T33"/>
                      </a:cxn>
                      <a:cxn ang="T59">
                        <a:pos x="T34" y="T35"/>
                      </a:cxn>
                      <a:cxn ang="T60">
                        <a:pos x="T36" y="T37"/>
                      </a:cxn>
                      <a:cxn ang="T61">
                        <a:pos x="T38" y="T39"/>
                      </a:cxn>
                      <a:cxn ang="T62">
                        <a:pos x="T40" y="T41"/>
                      </a:cxn>
                    </a:cxnLst>
                    <a:rect l="T63" t="T64" r="T65" b="T66"/>
                    <a:pathLst>
                      <a:path w="64" h="64">
                        <a:moveTo>
                          <a:pt x="56" y="0"/>
                        </a:moveTo>
                        <a:lnTo>
                          <a:pt x="56" y="46"/>
                        </a:lnTo>
                        <a:lnTo>
                          <a:pt x="54" y="50"/>
                        </a:lnTo>
                        <a:lnTo>
                          <a:pt x="48" y="54"/>
                        </a:lnTo>
                        <a:lnTo>
                          <a:pt x="0" y="54"/>
                        </a:lnTo>
                        <a:lnTo>
                          <a:pt x="0" y="52"/>
                        </a:lnTo>
                        <a:lnTo>
                          <a:pt x="0" y="56"/>
                        </a:lnTo>
                        <a:lnTo>
                          <a:pt x="2" y="62"/>
                        </a:lnTo>
                        <a:lnTo>
                          <a:pt x="6" y="64"/>
                        </a:lnTo>
                        <a:lnTo>
                          <a:pt x="56" y="64"/>
                        </a:lnTo>
                        <a:lnTo>
                          <a:pt x="60" y="62"/>
                        </a:lnTo>
                        <a:lnTo>
                          <a:pt x="64" y="56"/>
                        </a:lnTo>
                        <a:lnTo>
                          <a:pt x="64" y="8"/>
                        </a:lnTo>
                        <a:lnTo>
                          <a:pt x="62" y="2"/>
                        </a:lnTo>
                        <a:lnTo>
                          <a:pt x="56" y="0"/>
                        </a:lnTo>
                        <a:close/>
                      </a:path>
                    </a:pathLst>
                  </a:custGeom>
                  <a:solidFill>
                    <a:srgbClr val="4C676E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324" name="Freeform 1501"/>
                  <p:cNvSpPr>
                    <a:spLocks/>
                  </p:cNvSpPr>
                  <p:nvPr/>
                </p:nvSpPr>
                <p:spPr bwMode="auto">
                  <a:xfrm>
                    <a:off x="4215" y="2244"/>
                    <a:ext cx="23" cy="55"/>
                  </a:xfrm>
                  <a:custGeom>
                    <a:avLst/>
                    <a:gdLst>
                      <a:gd name="T0" fmla="*/ 10 w 10"/>
                      <a:gd name="T1" fmla="*/ 12 h 24"/>
                      <a:gd name="T2" fmla="*/ 10 w 10"/>
                      <a:gd name="T3" fmla="*/ 12 h 24"/>
                      <a:gd name="T4" fmla="*/ 8 w 10"/>
                      <a:gd name="T5" fmla="*/ 20 h 24"/>
                      <a:gd name="T6" fmla="*/ 8 w 10"/>
                      <a:gd name="T7" fmla="*/ 22 h 24"/>
                      <a:gd name="T8" fmla="*/ 6 w 10"/>
                      <a:gd name="T9" fmla="*/ 24 h 24"/>
                      <a:gd name="T10" fmla="*/ 6 w 10"/>
                      <a:gd name="T11" fmla="*/ 24 h 24"/>
                      <a:gd name="T12" fmla="*/ 4 w 10"/>
                      <a:gd name="T13" fmla="*/ 22 h 24"/>
                      <a:gd name="T14" fmla="*/ 2 w 10"/>
                      <a:gd name="T15" fmla="*/ 20 h 24"/>
                      <a:gd name="T16" fmla="*/ 0 w 10"/>
                      <a:gd name="T17" fmla="*/ 12 h 24"/>
                      <a:gd name="T18" fmla="*/ 0 w 10"/>
                      <a:gd name="T19" fmla="*/ 12 h 24"/>
                      <a:gd name="T20" fmla="*/ 2 w 10"/>
                      <a:gd name="T21" fmla="*/ 4 h 24"/>
                      <a:gd name="T22" fmla="*/ 4 w 10"/>
                      <a:gd name="T23" fmla="*/ 0 h 24"/>
                      <a:gd name="T24" fmla="*/ 6 w 10"/>
                      <a:gd name="T25" fmla="*/ 0 h 24"/>
                      <a:gd name="T26" fmla="*/ 6 w 10"/>
                      <a:gd name="T27" fmla="*/ 0 h 24"/>
                      <a:gd name="T28" fmla="*/ 8 w 10"/>
                      <a:gd name="T29" fmla="*/ 0 h 24"/>
                      <a:gd name="T30" fmla="*/ 8 w 10"/>
                      <a:gd name="T31" fmla="*/ 4 h 24"/>
                      <a:gd name="T32" fmla="*/ 10 w 10"/>
                      <a:gd name="T33" fmla="*/ 12 h 24"/>
                      <a:gd name="T34" fmla="*/ 10 w 10"/>
                      <a:gd name="T35" fmla="*/ 12 h 24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w 10"/>
                      <a:gd name="T55" fmla="*/ 0 h 24"/>
                      <a:gd name="T56" fmla="*/ 10 w 10"/>
                      <a:gd name="T57" fmla="*/ 24 h 24"/>
                    </a:gdLst>
                    <a:ahLst/>
                    <a:cxnLst>
                      <a:cxn ang="T36">
                        <a:pos x="T0" y="T1"/>
                      </a:cxn>
                      <a:cxn ang="T37">
                        <a:pos x="T2" y="T3"/>
                      </a:cxn>
                      <a:cxn ang="T38">
                        <a:pos x="T4" y="T5"/>
                      </a:cxn>
                      <a:cxn ang="T39">
                        <a:pos x="T6" y="T7"/>
                      </a:cxn>
                      <a:cxn ang="T40">
                        <a:pos x="T8" y="T9"/>
                      </a:cxn>
                      <a:cxn ang="T41">
                        <a:pos x="T10" y="T11"/>
                      </a:cxn>
                      <a:cxn ang="T42">
                        <a:pos x="T12" y="T13"/>
                      </a:cxn>
                      <a:cxn ang="T43">
                        <a:pos x="T14" y="T15"/>
                      </a:cxn>
                      <a:cxn ang="T44">
                        <a:pos x="T16" y="T17"/>
                      </a:cxn>
                      <a:cxn ang="T45">
                        <a:pos x="T18" y="T19"/>
                      </a:cxn>
                      <a:cxn ang="T46">
                        <a:pos x="T20" y="T21"/>
                      </a:cxn>
                      <a:cxn ang="T47">
                        <a:pos x="T22" y="T23"/>
                      </a:cxn>
                      <a:cxn ang="T48">
                        <a:pos x="T24" y="T25"/>
                      </a:cxn>
                      <a:cxn ang="T49">
                        <a:pos x="T26" y="T27"/>
                      </a:cxn>
                      <a:cxn ang="T50">
                        <a:pos x="T28" y="T29"/>
                      </a:cxn>
                      <a:cxn ang="T51">
                        <a:pos x="T30" y="T31"/>
                      </a:cxn>
                      <a:cxn ang="T52">
                        <a:pos x="T32" y="T33"/>
                      </a:cxn>
                      <a:cxn ang="T53">
                        <a:pos x="T34" y="T35"/>
                      </a:cxn>
                    </a:cxnLst>
                    <a:rect l="T54" t="T55" r="T56" b="T57"/>
                    <a:pathLst>
                      <a:path w="10" h="24">
                        <a:moveTo>
                          <a:pt x="10" y="12"/>
                        </a:moveTo>
                        <a:lnTo>
                          <a:pt x="10" y="12"/>
                        </a:lnTo>
                        <a:lnTo>
                          <a:pt x="8" y="20"/>
                        </a:lnTo>
                        <a:lnTo>
                          <a:pt x="8" y="22"/>
                        </a:lnTo>
                        <a:lnTo>
                          <a:pt x="6" y="24"/>
                        </a:lnTo>
                        <a:lnTo>
                          <a:pt x="4" y="22"/>
                        </a:lnTo>
                        <a:lnTo>
                          <a:pt x="2" y="20"/>
                        </a:lnTo>
                        <a:lnTo>
                          <a:pt x="0" y="12"/>
                        </a:lnTo>
                        <a:lnTo>
                          <a:pt x="2" y="4"/>
                        </a:lnTo>
                        <a:lnTo>
                          <a:pt x="4" y="0"/>
                        </a:lnTo>
                        <a:lnTo>
                          <a:pt x="6" y="0"/>
                        </a:lnTo>
                        <a:lnTo>
                          <a:pt x="8" y="0"/>
                        </a:lnTo>
                        <a:lnTo>
                          <a:pt x="8" y="4"/>
                        </a:lnTo>
                        <a:lnTo>
                          <a:pt x="10" y="12"/>
                        </a:lnTo>
                        <a:close/>
                      </a:path>
                    </a:pathLst>
                  </a:custGeom>
                  <a:solidFill>
                    <a:srgbClr val="8AA2A7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325" name="Freeform 1502"/>
                  <p:cNvSpPr>
                    <a:spLocks/>
                  </p:cNvSpPr>
                  <p:nvPr/>
                </p:nvSpPr>
                <p:spPr bwMode="auto">
                  <a:xfrm>
                    <a:off x="4421" y="2199"/>
                    <a:ext cx="182" cy="182"/>
                  </a:xfrm>
                  <a:custGeom>
                    <a:avLst/>
                    <a:gdLst>
                      <a:gd name="T0" fmla="*/ 16 w 80"/>
                      <a:gd name="T1" fmla="*/ 0 h 80"/>
                      <a:gd name="T2" fmla="*/ 16 w 80"/>
                      <a:gd name="T3" fmla="*/ 0 h 80"/>
                      <a:gd name="T4" fmla="*/ 8 w 80"/>
                      <a:gd name="T5" fmla="*/ 2 h 80"/>
                      <a:gd name="T6" fmla="*/ 4 w 80"/>
                      <a:gd name="T7" fmla="*/ 4 h 80"/>
                      <a:gd name="T8" fmla="*/ 0 w 80"/>
                      <a:gd name="T9" fmla="*/ 10 h 80"/>
                      <a:gd name="T10" fmla="*/ 0 w 80"/>
                      <a:gd name="T11" fmla="*/ 16 h 80"/>
                      <a:gd name="T12" fmla="*/ 0 w 80"/>
                      <a:gd name="T13" fmla="*/ 64 h 80"/>
                      <a:gd name="T14" fmla="*/ 0 w 80"/>
                      <a:gd name="T15" fmla="*/ 64 h 80"/>
                      <a:gd name="T16" fmla="*/ 0 w 80"/>
                      <a:gd name="T17" fmla="*/ 70 h 80"/>
                      <a:gd name="T18" fmla="*/ 4 w 80"/>
                      <a:gd name="T19" fmla="*/ 76 h 80"/>
                      <a:gd name="T20" fmla="*/ 8 w 80"/>
                      <a:gd name="T21" fmla="*/ 78 h 80"/>
                      <a:gd name="T22" fmla="*/ 16 w 80"/>
                      <a:gd name="T23" fmla="*/ 80 h 80"/>
                      <a:gd name="T24" fmla="*/ 64 w 80"/>
                      <a:gd name="T25" fmla="*/ 80 h 80"/>
                      <a:gd name="T26" fmla="*/ 64 w 80"/>
                      <a:gd name="T27" fmla="*/ 80 h 80"/>
                      <a:gd name="T28" fmla="*/ 70 w 80"/>
                      <a:gd name="T29" fmla="*/ 78 h 80"/>
                      <a:gd name="T30" fmla="*/ 74 w 80"/>
                      <a:gd name="T31" fmla="*/ 76 h 80"/>
                      <a:gd name="T32" fmla="*/ 78 w 80"/>
                      <a:gd name="T33" fmla="*/ 70 h 80"/>
                      <a:gd name="T34" fmla="*/ 80 w 80"/>
                      <a:gd name="T35" fmla="*/ 64 h 80"/>
                      <a:gd name="T36" fmla="*/ 80 w 80"/>
                      <a:gd name="T37" fmla="*/ 16 h 80"/>
                      <a:gd name="T38" fmla="*/ 80 w 80"/>
                      <a:gd name="T39" fmla="*/ 16 h 80"/>
                      <a:gd name="T40" fmla="*/ 78 w 80"/>
                      <a:gd name="T41" fmla="*/ 10 h 80"/>
                      <a:gd name="T42" fmla="*/ 74 w 80"/>
                      <a:gd name="T43" fmla="*/ 4 h 80"/>
                      <a:gd name="T44" fmla="*/ 70 w 80"/>
                      <a:gd name="T45" fmla="*/ 2 h 80"/>
                      <a:gd name="T46" fmla="*/ 64 w 80"/>
                      <a:gd name="T47" fmla="*/ 0 h 80"/>
                      <a:gd name="T48" fmla="*/ 16 w 80"/>
                      <a:gd name="T49" fmla="*/ 0 h 80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w 80"/>
                      <a:gd name="T76" fmla="*/ 0 h 80"/>
                      <a:gd name="T77" fmla="*/ 80 w 80"/>
                      <a:gd name="T78" fmla="*/ 80 h 80"/>
                    </a:gdLst>
                    <a:ahLst/>
                    <a:cxnLst>
                      <a:cxn ang="T50">
                        <a:pos x="T0" y="T1"/>
                      </a:cxn>
                      <a:cxn ang="T51">
                        <a:pos x="T2" y="T3"/>
                      </a:cxn>
                      <a:cxn ang="T52">
                        <a:pos x="T4" y="T5"/>
                      </a:cxn>
                      <a:cxn ang="T53">
                        <a:pos x="T6" y="T7"/>
                      </a:cxn>
                      <a:cxn ang="T54">
                        <a:pos x="T8" y="T9"/>
                      </a:cxn>
                      <a:cxn ang="T55">
                        <a:pos x="T10" y="T11"/>
                      </a:cxn>
                      <a:cxn ang="T56">
                        <a:pos x="T12" y="T13"/>
                      </a:cxn>
                      <a:cxn ang="T57">
                        <a:pos x="T14" y="T15"/>
                      </a:cxn>
                      <a:cxn ang="T58">
                        <a:pos x="T16" y="T17"/>
                      </a:cxn>
                      <a:cxn ang="T59">
                        <a:pos x="T18" y="T19"/>
                      </a:cxn>
                      <a:cxn ang="T60">
                        <a:pos x="T20" y="T21"/>
                      </a:cxn>
                      <a:cxn ang="T61">
                        <a:pos x="T22" y="T23"/>
                      </a:cxn>
                      <a:cxn ang="T62">
                        <a:pos x="T24" y="T25"/>
                      </a:cxn>
                      <a:cxn ang="T63">
                        <a:pos x="T26" y="T27"/>
                      </a:cxn>
                      <a:cxn ang="T64">
                        <a:pos x="T28" y="T29"/>
                      </a:cxn>
                      <a:cxn ang="T65">
                        <a:pos x="T30" y="T31"/>
                      </a:cxn>
                      <a:cxn ang="T66">
                        <a:pos x="T32" y="T33"/>
                      </a:cxn>
                      <a:cxn ang="T67">
                        <a:pos x="T34" y="T35"/>
                      </a:cxn>
                      <a:cxn ang="T68">
                        <a:pos x="T36" y="T37"/>
                      </a:cxn>
                      <a:cxn ang="T69">
                        <a:pos x="T38" y="T39"/>
                      </a:cxn>
                      <a:cxn ang="T70">
                        <a:pos x="T40" y="T41"/>
                      </a:cxn>
                      <a:cxn ang="T71">
                        <a:pos x="T42" y="T43"/>
                      </a:cxn>
                      <a:cxn ang="T72">
                        <a:pos x="T44" y="T45"/>
                      </a:cxn>
                      <a:cxn ang="T73">
                        <a:pos x="T46" y="T47"/>
                      </a:cxn>
                      <a:cxn ang="T74">
                        <a:pos x="T48" y="T49"/>
                      </a:cxn>
                    </a:cxnLst>
                    <a:rect l="T75" t="T76" r="T77" b="T78"/>
                    <a:pathLst>
                      <a:path w="80" h="80">
                        <a:moveTo>
                          <a:pt x="16" y="0"/>
                        </a:moveTo>
                        <a:lnTo>
                          <a:pt x="16" y="0"/>
                        </a:lnTo>
                        <a:lnTo>
                          <a:pt x="8" y="2"/>
                        </a:lnTo>
                        <a:lnTo>
                          <a:pt x="4" y="4"/>
                        </a:lnTo>
                        <a:lnTo>
                          <a:pt x="0" y="10"/>
                        </a:lnTo>
                        <a:lnTo>
                          <a:pt x="0" y="16"/>
                        </a:lnTo>
                        <a:lnTo>
                          <a:pt x="0" y="64"/>
                        </a:lnTo>
                        <a:lnTo>
                          <a:pt x="0" y="70"/>
                        </a:lnTo>
                        <a:lnTo>
                          <a:pt x="4" y="76"/>
                        </a:lnTo>
                        <a:lnTo>
                          <a:pt x="8" y="78"/>
                        </a:lnTo>
                        <a:lnTo>
                          <a:pt x="16" y="80"/>
                        </a:lnTo>
                        <a:lnTo>
                          <a:pt x="64" y="80"/>
                        </a:lnTo>
                        <a:lnTo>
                          <a:pt x="70" y="78"/>
                        </a:lnTo>
                        <a:lnTo>
                          <a:pt x="74" y="76"/>
                        </a:lnTo>
                        <a:lnTo>
                          <a:pt x="78" y="70"/>
                        </a:lnTo>
                        <a:lnTo>
                          <a:pt x="80" y="64"/>
                        </a:lnTo>
                        <a:lnTo>
                          <a:pt x="80" y="16"/>
                        </a:lnTo>
                        <a:lnTo>
                          <a:pt x="78" y="10"/>
                        </a:lnTo>
                        <a:lnTo>
                          <a:pt x="74" y="4"/>
                        </a:lnTo>
                        <a:lnTo>
                          <a:pt x="70" y="2"/>
                        </a:lnTo>
                        <a:lnTo>
                          <a:pt x="64" y="0"/>
                        </a:lnTo>
                        <a:lnTo>
                          <a:pt x="16" y="0"/>
                        </a:lnTo>
                        <a:close/>
                      </a:path>
                    </a:pathLst>
                  </a:custGeom>
                  <a:noFill/>
                  <a:ln w="12700">
                    <a:solidFill>
                      <a:srgbClr val="33535B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326" name="Freeform 1503"/>
                  <p:cNvSpPr>
                    <a:spLocks/>
                  </p:cNvSpPr>
                  <p:nvPr/>
                </p:nvSpPr>
                <p:spPr bwMode="auto">
                  <a:xfrm>
                    <a:off x="4421" y="2199"/>
                    <a:ext cx="182" cy="182"/>
                  </a:xfrm>
                  <a:custGeom>
                    <a:avLst/>
                    <a:gdLst>
                      <a:gd name="T0" fmla="*/ 16 w 80"/>
                      <a:gd name="T1" fmla="*/ 0 h 80"/>
                      <a:gd name="T2" fmla="*/ 16 w 80"/>
                      <a:gd name="T3" fmla="*/ 0 h 80"/>
                      <a:gd name="T4" fmla="*/ 8 w 80"/>
                      <a:gd name="T5" fmla="*/ 2 h 80"/>
                      <a:gd name="T6" fmla="*/ 4 w 80"/>
                      <a:gd name="T7" fmla="*/ 4 h 80"/>
                      <a:gd name="T8" fmla="*/ 0 w 80"/>
                      <a:gd name="T9" fmla="*/ 10 h 80"/>
                      <a:gd name="T10" fmla="*/ 0 w 80"/>
                      <a:gd name="T11" fmla="*/ 16 h 80"/>
                      <a:gd name="T12" fmla="*/ 0 w 80"/>
                      <a:gd name="T13" fmla="*/ 64 h 80"/>
                      <a:gd name="T14" fmla="*/ 0 w 80"/>
                      <a:gd name="T15" fmla="*/ 64 h 80"/>
                      <a:gd name="T16" fmla="*/ 0 w 80"/>
                      <a:gd name="T17" fmla="*/ 70 h 80"/>
                      <a:gd name="T18" fmla="*/ 4 w 80"/>
                      <a:gd name="T19" fmla="*/ 76 h 80"/>
                      <a:gd name="T20" fmla="*/ 8 w 80"/>
                      <a:gd name="T21" fmla="*/ 78 h 80"/>
                      <a:gd name="T22" fmla="*/ 16 w 80"/>
                      <a:gd name="T23" fmla="*/ 80 h 80"/>
                      <a:gd name="T24" fmla="*/ 64 w 80"/>
                      <a:gd name="T25" fmla="*/ 80 h 80"/>
                      <a:gd name="T26" fmla="*/ 64 w 80"/>
                      <a:gd name="T27" fmla="*/ 80 h 80"/>
                      <a:gd name="T28" fmla="*/ 70 w 80"/>
                      <a:gd name="T29" fmla="*/ 78 h 80"/>
                      <a:gd name="T30" fmla="*/ 74 w 80"/>
                      <a:gd name="T31" fmla="*/ 76 h 80"/>
                      <a:gd name="T32" fmla="*/ 78 w 80"/>
                      <a:gd name="T33" fmla="*/ 70 h 80"/>
                      <a:gd name="T34" fmla="*/ 80 w 80"/>
                      <a:gd name="T35" fmla="*/ 64 h 80"/>
                      <a:gd name="T36" fmla="*/ 80 w 80"/>
                      <a:gd name="T37" fmla="*/ 16 h 80"/>
                      <a:gd name="T38" fmla="*/ 80 w 80"/>
                      <a:gd name="T39" fmla="*/ 16 h 80"/>
                      <a:gd name="T40" fmla="*/ 78 w 80"/>
                      <a:gd name="T41" fmla="*/ 10 h 80"/>
                      <a:gd name="T42" fmla="*/ 74 w 80"/>
                      <a:gd name="T43" fmla="*/ 4 h 80"/>
                      <a:gd name="T44" fmla="*/ 70 w 80"/>
                      <a:gd name="T45" fmla="*/ 2 h 80"/>
                      <a:gd name="T46" fmla="*/ 64 w 80"/>
                      <a:gd name="T47" fmla="*/ 0 h 80"/>
                      <a:gd name="T48" fmla="*/ 16 w 80"/>
                      <a:gd name="T49" fmla="*/ 0 h 80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w 80"/>
                      <a:gd name="T76" fmla="*/ 0 h 80"/>
                      <a:gd name="T77" fmla="*/ 80 w 80"/>
                      <a:gd name="T78" fmla="*/ 80 h 80"/>
                    </a:gdLst>
                    <a:ahLst/>
                    <a:cxnLst>
                      <a:cxn ang="T50">
                        <a:pos x="T0" y="T1"/>
                      </a:cxn>
                      <a:cxn ang="T51">
                        <a:pos x="T2" y="T3"/>
                      </a:cxn>
                      <a:cxn ang="T52">
                        <a:pos x="T4" y="T5"/>
                      </a:cxn>
                      <a:cxn ang="T53">
                        <a:pos x="T6" y="T7"/>
                      </a:cxn>
                      <a:cxn ang="T54">
                        <a:pos x="T8" y="T9"/>
                      </a:cxn>
                      <a:cxn ang="T55">
                        <a:pos x="T10" y="T11"/>
                      </a:cxn>
                      <a:cxn ang="T56">
                        <a:pos x="T12" y="T13"/>
                      </a:cxn>
                      <a:cxn ang="T57">
                        <a:pos x="T14" y="T15"/>
                      </a:cxn>
                      <a:cxn ang="T58">
                        <a:pos x="T16" y="T17"/>
                      </a:cxn>
                      <a:cxn ang="T59">
                        <a:pos x="T18" y="T19"/>
                      </a:cxn>
                      <a:cxn ang="T60">
                        <a:pos x="T20" y="T21"/>
                      </a:cxn>
                      <a:cxn ang="T61">
                        <a:pos x="T22" y="T23"/>
                      </a:cxn>
                      <a:cxn ang="T62">
                        <a:pos x="T24" y="T25"/>
                      </a:cxn>
                      <a:cxn ang="T63">
                        <a:pos x="T26" y="T27"/>
                      </a:cxn>
                      <a:cxn ang="T64">
                        <a:pos x="T28" y="T29"/>
                      </a:cxn>
                      <a:cxn ang="T65">
                        <a:pos x="T30" y="T31"/>
                      </a:cxn>
                      <a:cxn ang="T66">
                        <a:pos x="T32" y="T33"/>
                      </a:cxn>
                      <a:cxn ang="T67">
                        <a:pos x="T34" y="T35"/>
                      </a:cxn>
                      <a:cxn ang="T68">
                        <a:pos x="T36" y="T37"/>
                      </a:cxn>
                      <a:cxn ang="T69">
                        <a:pos x="T38" y="T39"/>
                      </a:cxn>
                      <a:cxn ang="T70">
                        <a:pos x="T40" y="T41"/>
                      </a:cxn>
                      <a:cxn ang="T71">
                        <a:pos x="T42" y="T43"/>
                      </a:cxn>
                      <a:cxn ang="T72">
                        <a:pos x="T44" y="T45"/>
                      </a:cxn>
                      <a:cxn ang="T73">
                        <a:pos x="T46" y="T47"/>
                      </a:cxn>
                      <a:cxn ang="T74">
                        <a:pos x="T48" y="T49"/>
                      </a:cxn>
                    </a:cxnLst>
                    <a:rect l="T75" t="T76" r="T77" b="T78"/>
                    <a:pathLst>
                      <a:path w="80" h="80">
                        <a:moveTo>
                          <a:pt x="16" y="0"/>
                        </a:moveTo>
                        <a:lnTo>
                          <a:pt x="16" y="0"/>
                        </a:lnTo>
                        <a:lnTo>
                          <a:pt x="8" y="2"/>
                        </a:lnTo>
                        <a:lnTo>
                          <a:pt x="4" y="4"/>
                        </a:lnTo>
                        <a:lnTo>
                          <a:pt x="0" y="10"/>
                        </a:lnTo>
                        <a:lnTo>
                          <a:pt x="0" y="16"/>
                        </a:lnTo>
                        <a:lnTo>
                          <a:pt x="0" y="64"/>
                        </a:lnTo>
                        <a:lnTo>
                          <a:pt x="0" y="70"/>
                        </a:lnTo>
                        <a:lnTo>
                          <a:pt x="4" y="76"/>
                        </a:lnTo>
                        <a:lnTo>
                          <a:pt x="8" y="78"/>
                        </a:lnTo>
                        <a:lnTo>
                          <a:pt x="16" y="80"/>
                        </a:lnTo>
                        <a:lnTo>
                          <a:pt x="64" y="80"/>
                        </a:lnTo>
                        <a:lnTo>
                          <a:pt x="70" y="78"/>
                        </a:lnTo>
                        <a:lnTo>
                          <a:pt x="74" y="76"/>
                        </a:lnTo>
                        <a:lnTo>
                          <a:pt x="78" y="70"/>
                        </a:lnTo>
                        <a:lnTo>
                          <a:pt x="80" y="64"/>
                        </a:lnTo>
                        <a:lnTo>
                          <a:pt x="80" y="16"/>
                        </a:lnTo>
                        <a:lnTo>
                          <a:pt x="78" y="10"/>
                        </a:lnTo>
                        <a:lnTo>
                          <a:pt x="74" y="4"/>
                        </a:lnTo>
                        <a:lnTo>
                          <a:pt x="70" y="2"/>
                        </a:lnTo>
                        <a:lnTo>
                          <a:pt x="64" y="0"/>
                        </a:lnTo>
                        <a:lnTo>
                          <a:pt x="16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327" name="Freeform 1504"/>
                  <p:cNvSpPr>
                    <a:spLocks/>
                  </p:cNvSpPr>
                  <p:nvPr/>
                </p:nvSpPr>
                <p:spPr bwMode="auto">
                  <a:xfrm>
                    <a:off x="4439" y="2217"/>
                    <a:ext cx="146" cy="146"/>
                  </a:xfrm>
                  <a:custGeom>
                    <a:avLst/>
                    <a:gdLst>
                      <a:gd name="T0" fmla="*/ 56 w 64"/>
                      <a:gd name="T1" fmla="*/ 0 h 64"/>
                      <a:gd name="T2" fmla="*/ 8 w 64"/>
                      <a:gd name="T3" fmla="*/ 0 h 64"/>
                      <a:gd name="T4" fmla="*/ 8 w 64"/>
                      <a:gd name="T5" fmla="*/ 0 h 64"/>
                      <a:gd name="T6" fmla="*/ 2 w 64"/>
                      <a:gd name="T7" fmla="*/ 2 h 64"/>
                      <a:gd name="T8" fmla="*/ 0 w 64"/>
                      <a:gd name="T9" fmla="*/ 8 h 64"/>
                      <a:gd name="T10" fmla="*/ 0 w 64"/>
                      <a:gd name="T11" fmla="*/ 56 h 64"/>
                      <a:gd name="T12" fmla="*/ 0 w 64"/>
                      <a:gd name="T13" fmla="*/ 56 h 64"/>
                      <a:gd name="T14" fmla="*/ 2 w 64"/>
                      <a:gd name="T15" fmla="*/ 62 h 64"/>
                      <a:gd name="T16" fmla="*/ 8 w 64"/>
                      <a:gd name="T17" fmla="*/ 64 h 64"/>
                      <a:gd name="T18" fmla="*/ 56 w 64"/>
                      <a:gd name="T19" fmla="*/ 64 h 64"/>
                      <a:gd name="T20" fmla="*/ 56 w 64"/>
                      <a:gd name="T21" fmla="*/ 64 h 64"/>
                      <a:gd name="T22" fmla="*/ 62 w 64"/>
                      <a:gd name="T23" fmla="*/ 62 h 64"/>
                      <a:gd name="T24" fmla="*/ 64 w 64"/>
                      <a:gd name="T25" fmla="*/ 56 h 64"/>
                      <a:gd name="T26" fmla="*/ 64 w 64"/>
                      <a:gd name="T27" fmla="*/ 8 h 64"/>
                      <a:gd name="T28" fmla="*/ 64 w 64"/>
                      <a:gd name="T29" fmla="*/ 8 h 64"/>
                      <a:gd name="T30" fmla="*/ 62 w 64"/>
                      <a:gd name="T31" fmla="*/ 2 h 64"/>
                      <a:gd name="T32" fmla="*/ 56 w 64"/>
                      <a:gd name="T33" fmla="*/ 0 h 64"/>
                      <a:gd name="T34" fmla="*/ 56 w 64"/>
                      <a:gd name="T35" fmla="*/ 0 h 64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w 64"/>
                      <a:gd name="T55" fmla="*/ 0 h 64"/>
                      <a:gd name="T56" fmla="*/ 64 w 64"/>
                      <a:gd name="T57" fmla="*/ 64 h 64"/>
                    </a:gdLst>
                    <a:ahLst/>
                    <a:cxnLst>
                      <a:cxn ang="T36">
                        <a:pos x="T0" y="T1"/>
                      </a:cxn>
                      <a:cxn ang="T37">
                        <a:pos x="T2" y="T3"/>
                      </a:cxn>
                      <a:cxn ang="T38">
                        <a:pos x="T4" y="T5"/>
                      </a:cxn>
                      <a:cxn ang="T39">
                        <a:pos x="T6" y="T7"/>
                      </a:cxn>
                      <a:cxn ang="T40">
                        <a:pos x="T8" y="T9"/>
                      </a:cxn>
                      <a:cxn ang="T41">
                        <a:pos x="T10" y="T11"/>
                      </a:cxn>
                      <a:cxn ang="T42">
                        <a:pos x="T12" y="T13"/>
                      </a:cxn>
                      <a:cxn ang="T43">
                        <a:pos x="T14" y="T15"/>
                      </a:cxn>
                      <a:cxn ang="T44">
                        <a:pos x="T16" y="T17"/>
                      </a:cxn>
                      <a:cxn ang="T45">
                        <a:pos x="T18" y="T19"/>
                      </a:cxn>
                      <a:cxn ang="T46">
                        <a:pos x="T20" y="T21"/>
                      </a:cxn>
                      <a:cxn ang="T47">
                        <a:pos x="T22" y="T23"/>
                      </a:cxn>
                      <a:cxn ang="T48">
                        <a:pos x="T24" y="T25"/>
                      </a:cxn>
                      <a:cxn ang="T49">
                        <a:pos x="T26" y="T27"/>
                      </a:cxn>
                      <a:cxn ang="T50">
                        <a:pos x="T28" y="T29"/>
                      </a:cxn>
                      <a:cxn ang="T51">
                        <a:pos x="T30" y="T31"/>
                      </a:cxn>
                      <a:cxn ang="T52">
                        <a:pos x="T32" y="T33"/>
                      </a:cxn>
                      <a:cxn ang="T53">
                        <a:pos x="T34" y="T35"/>
                      </a:cxn>
                    </a:cxnLst>
                    <a:rect l="T54" t="T55" r="T56" b="T57"/>
                    <a:pathLst>
                      <a:path w="64" h="64">
                        <a:moveTo>
                          <a:pt x="56" y="0"/>
                        </a:moveTo>
                        <a:lnTo>
                          <a:pt x="8" y="0"/>
                        </a:lnTo>
                        <a:lnTo>
                          <a:pt x="2" y="2"/>
                        </a:lnTo>
                        <a:lnTo>
                          <a:pt x="0" y="8"/>
                        </a:lnTo>
                        <a:lnTo>
                          <a:pt x="0" y="56"/>
                        </a:lnTo>
                        <a:lnTo>
                          <a:pt x="2" y="62"/>
                        </a:lnTo>
                        <a:lnTo>
                          <a:pt x="8" y="64"/>
                        </a:lnTo>
                        <a:lnTo>
                          <a:pt x="56" y="64"/>
                        </a:lnTo>
                        <a:lnTo>
                          <a:pt x="62" y="62"/>
                        </a:lnTo>
                        <a:lnTo>
                          <a:pt x="64" y="56"/>
                        </a:lnTo>
                        <a:lnTo>
                          <a:pt x="64" y="8"/>
                        </a:lnTo>
                        <a:lnTo>
                          <a:pt x="62" y="2"/>
                        </a:lnTo>
                        <a:lnTo>
                          <a:pt x="56" y="0"/>
                        </a:lnTo>
                        <a:close/>
                      </a:path>
                    </a:pathLst>
                  </a:custGeom>
                  <a:solidFill>
                    <a:srgbClr val="668187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328" name="Freeform 1505"/>
                  <p:cNvSpPr>
                    <a:spLocks/>
                  </p:cNvSpPr>
                  <p:nvPr/>
                </p:nvSpPr>
                <p:spPr bwMode="auto">
                  <a:xfrm>
                    <a:off x="4439" y="2217"/>
                    <a:ext cx="146" cy="146"/>
                  </a:xfrm>
                  <a:custGeom>
                    <a:avLst/>
                    <a:gdLst>
                      <a:gd name="T0" fmla="*/ 56 w 64"/>
                      <a:gd name="T1" fmla="*/ 0 h 64"/>
                      <a:gd name="T2" fmla="*/ 56 w 64"/>
                      <a:gd name="T3" fmla="*/ 46 h 64"/>
                      <a:gd name="T4" fmla="*/ 56 w 64"/>
                      <a:gd name="T5" fmla="*/ 46 h 64"/>
                      <a:gd name="T6" fmla="*/ 54 w 64"/>
                      <a:gd name="T7" fmla="*/ 50 h 64"/>
                      <a:gd name="T8" fmla="*/ 50 w 64"/>
                      <a:gd name="T9" fmla="*/ 54 h 64"/>
                      <a:gd name="T10" fmla="*/ 0 w 64"/>
                      <a:gd name="T11" fmla="*/ 54 h 64"/>
                      <a:gd name="T12" fmla="*/ 0 w 64"/>
                      <a:gd name="T13" fmla="*/ 54 h 64"/>
                      <a:gd name="T14" fmla="*/ 0 w 64"/>
                      <a:gd name="T15" fmla="*/ 52 h 64"/>
                      <a:gd name="T16" fmla="*/ 0 w 64"/>
                      <a:gd name="T17" fmla="*/ 56 h 64"/>
                      <a:gd name="T18" fmla="*/ 0 w 64"/>
                      <a:gd name="T19" fmla="*/ 56 h 64"/>
                      <a:gd name="T20" fmla="*/ 2 w 64"/>
                      <a:gd name="T21" fmla="*/ 62 h 64"/>
                      <a:gd name="T22" fmla="*/ 8 w 64"/>
                      <a:gd name="T23" fmla="*/ 64 h 64"/>
                      <a:gd name="T24" fmla="*/ 56 w 64"/>
                      <a:gd name="T25" fmla="*/ 64 h 64"/>
                      <a:gd name="T26" fmla="*/ 56 w 64"/>
                      <a:gd name="T27" fmla="*/ 64 h 64"/>
                      <a:gd name="T28" fmla="*/ 62 w 64"/>
                      <a:gd name="T29" fmla="*/ 62 h 64"/>
                      <a:gd name="T30" fmla="*/ 64 w 64"/>
                      <a:gd name="T31" fmla="*/ 56 h 64"/>
                      <a:gd name="T32" fmla="*/ 64 w 64"/>
                      <a:gd name="T33" fmla="*/ 8 h 64"/>
                      <a:gd name="T34" fmla="*/ 64 w 64"/>
                      <a:gd name="T35" fmla="*/ 8 h 64"/>
                      <a:gd name="T36" fmla="*/ 62 w 64"/>
                      <a:gd name="T37" fmla="*/ 2 h 64"/>
                      <a:gd name="T38" fmla="*/ 56 w 64"/>
                      <a:gd name="T39" fmla="*/ 0 h 64"/>
                      <a:gd name="T40" fmla="*/ 56 w 64"/>
                      <a:gd name="T41" fmla="*/ 0 h 64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w 64"/>
                      <a:gd name="T64" fmla="*/ 0 h 64"/>
                      <a:gd name="T65" fmla="*/ 64 w 64"/>
                      <a:gd name="T66" fmla="*/ 64 h 64"/>
                    </a:gdLst>
                    <a:ahLst/>
                    <a:cxnLst>
                      <a:cxn ang="T42">
                        <a:pos x="T0" y="T1"/>
                      </a:cxn>
                      <a:cxn ang="T43">
                        <a:pos x="T2" y="T3"/>
                      </a:cxn>
                      <a:cxn ang="T44">
                        <a:pos x="T4" y="T5"/>
                      </a:cxn>
                      <a:cxn ang="T45">
                        <a:pos x="T6" y="T7"/>
                      </a:cxn>
                      <a:cxn ang="T46">
                        <a:pos x="T8" y="T9"/>
                      </a:cxn>
                      <a:cxn ang="T47">
                        <a:pos x="T10" y="T11"/>
                      </a:cxn>
                      <a:cxn ang="T48">
                        <a:pos x="T12" y="T13"/>
                      </a:cxn>
                      <a:cxn ang="T49">
                        <a:pos x="T14" y="T15"/>
                      </a:cxn>
                      <a:cxn ang="T50">
                        <a:pos x="T16" y="T17"/>
                      </a:cxn>
                      <a:cxn ang="T51">
                        <a:pos x="T18" y="T19"/>
                      </a:cxn>
                      <a:cxn ang="T52">
                        <a:pos x="T20" y="T21"/>
                      </a:cxn>
                      <a:cxn ang="T53">
                        <a:pos x="T22" y="T23"/>
                      </a:cxn>
                      <a:cxn ang="T54">
                        <a:pos x="T24" y="T25"/>
                      </a:cxn>
                      <a:cxn ang="T55">
                        <a:pos x="T26" y="T27"/>
                      </a:cxn>
                      <a:cxn ang="T56">
                        <a:pos x="T28" y="T29"/>
                      </a:cxn>
                      <a:cxn ang="T57">
                        <a:pos x="T30" y="T31"/>
                      </a:cxn>
                      <a:cxn ang="T58">
                        <a:pos x="T32" y="T33"/>
                      </a:cxn>
                      <a:cxn ang="T59">
                        <a:pos x="T34" y="T35"/>
                      </a:cxn>
                      <a:cxn ang="T60">
                        <a:pos x="T36" y="T37"/>
                      </a:cxn>
                      <a:cxn ang="T61">
                        <a:pos x="T38" y="T39"/>
                      </a:cxn>
                      <a:cxn ang="T62">
                        <a:pos x="T40" y="T41"/>
                      </a:cxn>
                    </a:cxnLst>
                    <a:rect l="T63" t="T64" r="T65" b="T66"/>
                    <a:pathLst>
                      <a:path w="64" h="64">
                        <a:moveTo>
                          <a:pt x="56" y="0"/>
                        </a:moveTo>
                        <a:lnTo>
                          <a:pt x="56" y="46"/>
                        </a:lnTo>
                        <a:lnTo>
                          <a:pt x="54" y="50"/>
                        </a:lnTo>
                        <a:lnTo>
                          <a:pt x="50" y="54"/>
                        </a:lnTo>
                        <a:lnTo>
                          <a:pt x="0" y="54"/>
                        </a:lnTo>
                        <a:lnTo>
                          <a:pt x="0" y="52"/>
                        </a:lnTo>
                        <a:lnTo>
                          <a:pt x="0" y="56"/>
                        </a:lnTo>
                        <a:lnTo>
                          <a:pt x="2" y="62"/>
                        </a:lnTo>
                        <a:lnTo>
                          <a:pt x="8" y="64"/>
                        </a:lnTo>
                        <a:lnTo>
                          <a:pt x="56" y="64"/>
                        </a:lnTo>
                        <a:lnTo>
                          <a:pt x="62" y="62"/>
                        </a:lnTo>
                        <a:lnTo>
                          <a:pt x="64" y="56"/>
                        </a:lnTo>
                        <a:lnTo>
                          <a:pt x="64" y="8"/>
                        </a:lnTo>
                        <a:lnTo>
                          <a:pt x="62" y="2"/>
                        </a:lnTo>
                        <a:lnTo>
                          <a:pt x="56" y="0"/>
                        </a:lnTo>
                        <a:close/>
                      </a:path>
                    </a:pathLst>
                  </a:custGeom>
                  <a:solidFill>
                    <a:srgbClr val="4C676E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329" name="Freeform 1506"/>
                  <p:cNvSpPr>
                    <a:spLocks/>
                  </p:cNvSpPr>
                  <p:nvPr/>
                </p:nvSpPr>
                <p:spPr bwMode="auto">
                  <a:xfrm>
                    <a:off x="4462" y="2244"/>
                    <a:ext cx="22" cy="55"/>
                  </a:xfrm>
                  <a:custGeom>
                    <a:avLst/>
                    <a:gdLst>
                      <a:gd name="T0" fmla="*/ 10 w 10"/>
                      <a:gd name="T1" fmla="*/ 12 h 24"/>
                      <a:gd name="T2" fmla="*/ 10 w 10"/>
                      <a:gd name="T3" fmla="*/ 12 h 24"/>
                      <a:gd name="T4" fmla="*/ 10 w 10"/>
                      <a:gd name="T5" fmla="*/ 20 h 24"/>
                      <a:gd name="T6" fmla="*/ 8 w 10"/>
                      <a:gd name="T7" fmla="*/ 22 h 24"/>
                      <a:gd name="T8" fmla="*/ 6 w 10"/>
                      <a:gd name="T9" fmla="*/ 24 h 24"/>
                      <a:gd name="T10" fmla="*/ 6 w 10"/>
                      <a:gd name="T11" fmla="*/ 24 h 24"/>
                      <a:gd name="T12" fmla="*/ 4 w 10"/>
                      <a:gd name="T13" fmla="*/ 22 h 24"/>
                      <a:gd name="T14" fmla="*/ 2 w 10"/>
                      <a:gd name="T15" fmla="*/ 20 h 24"/>
                      <a:gd name="T16" fmla="*/ 0 w 10"/>
                      <a:gd name="T17" fmla="*/ 12 h 24"/>
                      <a:gd name="T18" fmla="*/ 0 w 10"/>
                      <a:gd name="T19" fmla="*/ 12 h 24"/>
                      <a:gd name="T20" fmla="*/ 2 w 10"/>
                      <a:gd name="T21" fmla="*/ 4 h 24"/>
                      <a:gd name="T22" fmla="*/ 4 w 10"/>
                      <a:gd name="T23" fmla="*/ 0 h 24"/>
                      <a:gd name="T24" fmla="*/ 6 w 10"/>
                      <a:gd name="T25" fmla="*/ 0 h 24"/>
                      <a:gd name="T26" fmla="*/ 6 w 10"/>
                      <a:gd name="T27" fmla="*/ 0 h 24"/>
                      <a:gd name="T28" fmla="*/ 8 w 10"/>
                      <a:gd name="T29" fmla="*/ 0 h 24"/>
                      <a:gd name="T30" fmla="*/ 10 w 10"/>
                      <a:gd name="T31" fmla="*/ 4 h 24"/>
                      <a:gd name="T32" fmla="*/ 10 w 10"/>
                      <a:gd name="T33" fmla="*/ 12 h 24"/>
                      <a:gd name="T34" fmla="*/ 10 w 10"/>
                      <a:gd name="T35" fmla="*/ 12 h 24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w 10"/>
                      <a:gd name="T55" fmla="*/ 0 h 24"/>
                      <a:gd name="T56" fmla="*/ 10 w 10"/>
                      <a:gd name="T57" fmla="*/ 24 h 24"/>
                    </a:gdLst>
                    <a:ahLst/>
                    <a:cxnLst>
                      <a:cxn ang="T36">
                        <a:pos x="T0" y="T1"/>
                      </a:cxn>
                      <a:cxn ang="T37">
                        <a:pos x="T2" y="T3"/>
                      </a:cxn>
                      <a:cxn ang="T38">
                        <a:pos x="T4" y="T5"/>
                      </a:cxn>
                      <a:cxn ang="T39">
                        <a:pos x="T6" y="T7"/>
                      </a:cxn>
                      <a:cxn ang="T40">
                        <a:pos x="T8" y="T9"/>
                      </a:cxn>
                      <a:cxn ang="T41">
                        <a:pos x="T10" y="T11"/>
                      </a:cxn>
                      <a:cxn ang="T42">
                        <a:pos x="T12" y="T13"/>
                      </a:cxn>
                      <a:cxn ang="T43">
                        <a:pos x="T14" y="T15"/>
                      </a:cxn>
                      <a:cxn ang="T44">
                        <a:pos x="T16" y="T17"/>
                      </a:cxn>
                      <a:cxn ang="T45">
                        <a:pos x="T18" y="T19"/>
                      </a:cxn>
                      <a:cxn ang="T46">
                        <a:pos x="T20" y="T21"/>
                      </a:cxn>
                      <a:cxn ang="T47">
                        <a:pos x="T22" y="T23"/>
                      </a:cxn>
                      <a:cxn ang="T48">
                        <a:pos x="T24" y="T25"/>
                      </a:cxn>
                      <a:cxn ang="T49">
                        <a:pos x="T26" y="T27"/>
                      </a:cxn>
                      <a:cxn ang="T50">
                        <a:pos x="T28" y="T29"/>
                      </a:cxn>
                      <a:cxn ang="T51">
                        <a:pos x="T30" y="T31"/>
                      </a:cxn>
                      <a:cxn ang="T52">
                        <a:pos x="T32" y="T33"/>
                      </a:cxn>
                      <a:cxn ang="T53">
                        <a:pos x="T34" y="T35"/>
                      </a:cxn>
                    </a:cxnLst>
                    <a:rect l="T54" t="T55" r="T56" b="T57"/>
                    <a:pathLst>
                      <a:path w="10" h="24">
                        <a:moveTo>
                          <a:pt x="10" y="12"/>
                        </a:moveTo>
                        <a:lnTo>
                          <a:pt x="10" y="12"/>
                        </a:lnTo>
                        <a:lnTo>
                          <a:pt x="10" y="20"/>
                        </a:lnTo>
                        <a:lnTo>
                          <a:pt x="8" y="22"/>
                        </a:lnTo>
                        <a:lnTo>
                          <a:pt x="6" y="24"/>
                        </a:lnTo>
                        <a:lnTo>
                          <a:pt x="4" y="22"/>
                        </a:lnTo>
                        <a:lnTo>
                          <a:pt x="2" y="20"/>
                        </a:lnTo>
                        <a:lnTo>
                          <a:pt x="0" y="12"/>
                        </a:lnTo>
                        <a:lnTo>
                          <a:pt x="2" y="4"/>
                        </a:lnTo>
                        <a:lnTo>
                          <a:pt x="4" y="0"/>
                        </a:lnTo>
                        <a:lnTo>
                          <a:pt x="6" y="0"/>
                        </a:lnTo>
                        <a:lnTo>
                          <a:pt x="8" y="0"/>
                        </a:lnTo>
                        <a:lnTo>
                          <a:pt x="10" y="4"/>
                        </a:lnTo>
                        <a:lnTo>
                          <a:pt x="10" y="12"/>
                        </a:lnTo>
                        <a:close/>
                      </a:path>
                    </a:pathLst>
                  </a:custGeom>
                  <a:solidFill>
                    <a:srgbClr val="8AA2A7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330" name="Freeform 1507"/>
                  <p:cNvSpPr>
                    <a:spLocks/>
                  </p:cNvSpPr>
                  <p:nvPr/>
                </p:nvSpPr>
                <p:spPr bwMode="auto">
                  <a:xfrm>
                    <a:off x="3924" y="2673"/>
                    <a:ext cx="182" cy="182"/>
                  </a:xfrm>
                  <a:custGeom>
                    <a:avLst/>
                    <a:gdLst>
                      <a:gd name="T0" fmla="*/ 14 w 80"/>
                      <a:gd name="T1" fmla="*/ 0 h 80"/>
                      <a:gd name="T2" fmla="*/ 14 w 80"/>
                      <a:gd name="T3" fmla="*/ 0 h 80"/>
                      <a:gd name="T4" fmla="*/ 8 w 80"/>
                      <a:gd name="T5" fmla="*/ 2 h 80"/>
                      <a:gd name="T6" fmla="*/ 4 w 80"/>
                      <a:gd name="T7" fmla="*/ 6 h 80"/>
                      <a:gd name="T8" fmla="*/ 0 w 80"/>
                      <a:gd name="T9" fmla="*/ 10 h 80"/>
                      <a:gd name="T10" fmla="*/ 0 w 80"/>
                      <a:gd name="T11" fmla="*/ 16 h 80"/>
                      <a:gd name="T12" fmla="*/ 0 w 80"/>
                      <a:gd name="T13" fmla="*/ 66 h 80"/>
                      <a:gd name="T14" fmla="*/ 0 w 80"/>
                      <a:gd name="T15" fmla="*/ 66 h 80"/>
                      <a:gd name="T16" fmla="*/ 0 w 80"/>
                      <a:gd name="T17" fmla="*/ 72 h 80"/>
                      <a:gd name="T18" fmla="*/ 4 w 80"/>
                      <a:gd name="T19" fmla="*/ 76 h 80"/>
                      <a:gd name="T20" fmla="*/ 8 w 80"/>
                      <a:gd name="T21" fmla="*/ 80 h 80"/>
                      <a:gd name="T22" fmla="*/ 14 w 80"/>
                      <a:gd name="T23" fmla="*/ 80 h 80"/>
                      <a:gd name="T24" fmla="*/ 64 w 80"/>
                      <a:gd name="T25" fmla="*/ 80 h 80"/>
                      <a:gd name="T26" fmla="*/ 64 w 80"/>
                      <a:gd name="T27" fmla="*/ 80 h 80"/>
                      <a:gd name="T28" fmla="*/ 70 w 80"/>
                      <a:gd name="T29" fmla="*/ 80 h 80"/>
                      <a:gd name="T30" fmla="*/ 74 w 80"/>
                      <a:gd name="T31" fmla="*/ 76 h 80"/>
                      <a:gd name="T32" fmla="*/ 78 w 80"/>
                      <a:gd name="T33" fmla="*/ 72 h 80"/>
                      <a:gd name="T34" fmla="*/ 80 w 80"/>
                      <a:gd name="T35" fmla="*/ 66 h 80"/>
                      <a:gd name="T36" fmla="*/ 80 w 80"/>
                      <a:gd name="T37" fmla="*/ 16 h 80"/>
                      <a:gd name="T38" fmla="*/ 80 w 80"/>
                      <a:gd name="T39" fmla="*/ 16 h 80"/>
                      <a:gd name="T40" fmla="*/ 78 w 80"/>
                      <a:gd name="T41" fmla="*/ 10 h 80"/>
                      <a:gd name="T42" fmla="*/ 74 w 80"/>
                      <a:gd name="T43" fmla="*/ 6 h 80"/>
                      <a:gd name="T44" fmla="*/ 70 w 80"/>
                      <a:gd name="T45" fmla="*/ 2 h 80"/>
                      <a:gd name="T46" fmla="*/ 64 w 80"/>
                      <a:gd name="T47" fmla="*/ 0 h 80"/>
                      <a:gd name="T48" fmla="*/ 14 w 80"/>
                      <a:gd name="T49" fmla="*/ 0 h 80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w 80"/>
                      <a:gd name="T76" fmla="*/ 0 h 80"/>
                      <a:gd name="T77" fmla="*/ 80 w 80"/>
                      <a:gd name="T78" fmla="*/ 80 h 80"/>
                    </a:gdLst>
                    <a:ahLst/>
                    <a:cxnLst>
                      <a:cxn ang="T50">
                        <a:pos x="T0" y="T1"/>
                      </a:cxn>
                      <a:cxn ang="T51">
                        <a:pos x="T2" y="T3"/>
                      </a:cxn>
                      <a:cxn ang="T52">
                        <a:pos x="T4" y="T5"/>
                      </a:cxn>
                      <a:cxn ang="T53">
                        <a:pos x="T6" y="T7"/>
                      </a:cxn>
                      <a:cxn ang="T54">
                        <a:pos x="T8" y="T9"/>
                      </a:cxn>
                      <a:cxn ang="T55">
                        <a:pos x="T10" y="T11"/>
                      </a:cxn>
                      <a:cxn ang="T56">
                        <a:pos x="T12" y="T13"/>
                      </a:cxn>
                      <a:cxn ang="T57">
                        <a:pos x="T14" y="T15"/>
                      </a:cxn>
                      <a:cxn ang="T58">
                        <a:pos x="T16" y="T17"/>
                      </a:cxn>
                      <a:cxn ang="T59">
                        <a:pos x="T18" y="T19"/>
                      </a:cxn>
                      <a:cxn ang="T60">
                        <a:pos x="T20" y="T21"/>
                      </a:cxn>
                      <a:cxn ang="T61">
                        <a:pos x="T22" y="T23"/>
                      </a:cxn>
                      <a:cxn ang="T62">
                        <a:pos x="T24" y="T25"/>
                      </a:cxn>
                      <a:cxn ang="T63">
                        <a:pos x="T26" y="T27"/>
                      </a:cxn>
                      <a:cxn ang="T64">
                        <a:pos x="T28" y="T29"/>
                      </a:cxn>
                      <a:cxn ang="T65">
                        <a:pos x="T30" y="T31"/>
                      </a:cxn>
                      <a:cxn ang="T66">
                        <a:pos x="T32" y="T33"/>
                      </a:cxn>
                      <a:cxn ang="T67">
                        <a:pos x="T34" y="T35"/>
                      </a:cxn>
                      <a:cxn ang="T68">
                        <a:pos x="T36" y="T37"/>
                      </a:cxn>
                      <a:cxn ang="T69">
                        <a:pos x="T38" y="T39"/>
                      </a:cxn>
                      <a:cxn ang="T70">
                        <a:pos x="T40" y="T41"/>
                      </a:cxn>
                      <a:cxn ang="T71">
                        <a:pos x="T42" y="T43"/>
                      </a:cxn>
                      <a:cxn ang="T72">
                        <a:pos x="T44" y="T45"/>
                      </a:cxn>
                      <a:cxn ang="T73">
                        <a:pos x="T46" y="T47"/>
                      </a:cxn>
                      <a:cxn ang="T74">
                        <a:pos x="T48" y="T49"/>
                      </a:cxn>
                    </a:cxnLst>
                    <a:rect l="T75" t="T76" r="T77" b="T78"/>
                    <a:pathLst>
                      <a:path w="80" h="80">
                        <a:moveTo>
                          <a:pt x="14" y="0"/>
                        </a:moveTo>
                        <a:lnTo>
                          <a:pt x="14" y="0"/>
                        </a:lnTo>
                        <a:lnTo>
                          <a:pt x="8" y="2"/>
                        </a:lnTo>
                        <a:lnTo>
                          <a:pt x="4" y="6"/>
                        </a:lnTo>
                        <a:lnTo>
                          <a:pt x="0" y="10"/>
                        </a:lnTo>
                        <a:lnTo>
                          <a:pt x="0" y="16"/>
                        </a:lnTo>
                        <a:lnTo>
                          <a:pt x="0" y="66"/>
                        </a:lnTo>
                        <a:lnTo>
                          <a:pt x="0" y="72"/>
                        </a:lnTo>
                        <a:lnTo>
                          <a:pt x="4" y="76"/>
                        </a:lnTo>
                        <a:lnTo>
                          <a:pt x="8" y="80"/>
                        </a:lnTo>
                        <a:lnTo>
                          <a:pt x="14" y="80"/>
                        </a:lnTo>
                        <a:lnTo>
                          <a:pt x="64" y="80"/>
                        </a:lnTo>
                        <a:lnTo>
                          <a:pt x="70" y="80"/>
                        </a:lnTo>
                        <a:lnTo>
                          <a:pt x="74" y="76"/>
                        </a:lnTo>
                        <a:lnTo>
                          <a:pt x="78" y="72"/>
                        </a:lnTo>
                        <a:lnTo>
                          <a:pt x="80" y="66"/>
                        </a:lnTo>
                        <a:lnTo>
                          <a:pt x="80" y="16"/>
                        </a:lnTo>
                        <a:lnTo>
                          <a:pt x="78" y="10"/>
                        </a:lnTo>
                        <a:lnTo>
                          <a:pt x="74" y="6"/>
                        </a:lnTo>
                        <a:lnTo>
                          <a:pt x="70" y="2"/>
                        </a:lnTo>
                        <a:lnTo>
                          <a:pt x="64" y="0"/>
                        </a:lnTo>
                        <a:lnTo>
                          <a:pt x="14" y="0"/>
                        </a:lnTo>
                        <a:close/>
                      </a:path>
                    </a:pathLst>
                  </a:custGeom>
                  <a:noFill/>
                  <a:ln w="12700">
                    <a:solidFill>
                      <a:srgbClr val="33535B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331" name="Freeform 1508"/>
                  <p:cNvSpPr>
                    <a:spLocks/>
                  </p:cNvSpPr>
                  <p:nvPr/>
                </p:nvSpPr>
                <p:spPr bwMode="auto">
                  <a:xfrm>
                    <a:off x="3924" y="2673"/>
                    <a:ext cx="182" cy="182"/>
                  </a:xfrm>
                  <a:custGeom>
                    <a:avLst/>
                    <a:gdLst>
                      <a:gd name="T0" fmla="*/ 14 w 80"/>
                      <a:gd name="T1" fmla="*/ 0 h 80"/>
                      <a:gd name="T2" fmla="*/ 14 w 80"/>
                      <a:gd name="T3" fmla="*/ 0 h 80"/>
                      <a:gd name="T4" fmla="*/ 8 w 80"/>
                      <a:gd name="T5" fmla="*/ 2 h 80"/>
                      <a:gd name="T6" fmla="*/ 4 w 80"/>
                      <a:gd name="T7" fmla="*/ 6 h 80"/>
                      <a:gd name="T8" fmla="*/ 0 w 80"/>
                      <a:gd name="T9" fmla="*/ 10 h 80"/>
                      <a:gd name="T10" fmla="*/ 0 w 80"/>
                      <a:gd name="T11" fmla="*/ 16 h 80"/>
                      <a:gd name="T12" fmla="*/ 0 w 80"/>
                      <a:gd name="T13" fmla="*/ 66 h 80"/>
                      <a:gd name="T14" fmla="*/ 0 w 80"/>
                      <a:gd name="T15" fmla="*/ 66 h 80"/>
                      <a:gd name="T16" fmla="*/ 0 w 80"/>
                      <a:gd name="T17" fmla="*/ 72 h 80"/>
                      <a:gd name="T18" fmla="*/ 4 w 80"/>
                      <a:gd name="T19" fmla="*/ 76 h 80"/>
                      <a:gd name="T20" fmla="*/ 8 w 80"/>
                      <a:gd name="T21" fmla="*/ 80 h 80"/>
                      <a:gd name="T22" fmla="*/ 14 w 80"/>
                      <a:gd name="T23" fmla="*/ 80 h 80"/>
                      <a:gd name="T24" fmla="*/ 64 w 80"/>
                      <a:gd name="T25" fmla="*/ 80 h 80"/>
                      <a:gd name="T26" fmla="*/ 64 w 80"/>
                      <a:gd name="T27" fmla="*/ 80 h 80"/>
                      <a:gd name="T28" fmla="*/ 70 w 80"/>
                      <a:gd name="T29" fmla="*/ 80 h 80"/>
                      <a:gd name="T30" fmla="*/ 74 w 80"/>
                      <a:gd name="T31" fmla="*/ 76 h 80"/>
                      <a:gd name="T32" fmla="*/ 78 w 80"/>
                      <a:gd name="T33" fmla="*/ 72 h 80"/>
                      <a:gd name="T34" fmla="*/ 80 w 80"/>
                      <a:gd name="T35" fmla="*/ 66 h 80"/>
                      <a:gd name="T36" fmla="*/ 80 w 80"/>
                      <a:gd name="T37" fmla="*/ 16 h 80"/>
                      <a:gd name="T38" fmla="*/ 80 w 80"/>
                      <a:gd name="T39" fmla="*/ 16 h 80"/>
                      <a:gd name="T40" fmla="*/ 78 w 80"/>
                      <a:gd name="T41" fmla="*/ 10 h 80"/>
                      <a:gd name="T42" fmla="*/ 74 w 80"/>
                      <a:gd name="T43" fmla="*/ 6 h 80"/>
                      <a:gd name="T44" fmla="*/ 70 w 80"/>
                      <a:gd name="T45" fmla="*/ 2 h 80"/>
                      <a:gd name="T46" fmla="*/ 64 w 80"/>
                      <a:gd name="T47" fmla="*/ 0 h 80"/>
                      <a:gd name="T48" fmla="*/ 14 w 80"/>
                      <a:gd name="T49" fmla="*/ 0 h 80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w 80"/>
                      <a:gd name="T76" fmla="*/ 0 h 80"/>
                      <a:gd name="T77" fmla="*/ 80 w 80"/>
                      <a:gd name="T78" fmla="*/ 80 h 80"/>
                    </a:gdLst>
                    <a:ahLst/>
                    <a:cxnLst>
                      <a:cxn ang="T50">
                        <a:pos x="T0" y="T1"/>
                      </a:cxn>
                      <a:cxn ang="T51">
                        <a:pos x="T2" y="T3"/>
                      </a:cxn>
                      <a:cxn ang="T52">
                        <a:pos x="T4" y="T5"/>
                      </a:cxn>
                      <a:cxn ang="T53">
                        <a:pos x="T6" y="T7"/>
                      </a:cxn>
                      <a:cxn ang="T54">
                        <a:pos x="T8" y="T9"/>
                      </a:cxn>
                      <a:cxn ang="T55">
                        <a:pos x="T10" y="T11"/>
                      </a:cxn>
                      <a:cxn ang="T56">
                        <a:pos x="T12" y="T13"/>
                      </a:cxn>
                      <a:cxn ang="T57">
                        <a:pos x="T14" y="T15"/>
                      </a:cxn>
                      <a:cxn ang="T58">
                        <a:pos x="T16" y="T17"/>
                      </a:cxn>
                      <a:cxn ang="T59">
                        <a:pos x="T18" y="T19"/>
                      </a:cxn>
                      <a:cxn ang="T60">
                        <a:pos x="T20" y="T21"/>
                      </a:cxn>
                      <a:cxn ang="T61">
                        <a:pos x="T22" y="T23"/>
                      </a:cxn>
                      <a:cxn ang="T62">
                        <a:pos x="T24" y="T25"/>
                      </a:cxn>
                      <a:cxn ang="T63">
                        <a:pos x="T26" y="T27"/>
                      </a:cxn>
                      <a:cxn ang="T64">
                        <a:pos x="T28" y="T29"/>
                      </a:cxn>
                      <a:cxn ang="T65">
                        <a:pos x="T30" y="T31"/>
                      </a:cxn>
                      <a:cxn ang="T66">
                        <a:pos x="T32" y="T33"/>
                      </a:cxn>
                      <a:cxn ang="T67">
                        <a:pos x="T34" y="T35"/>
                      </a:cxn>
                      <a:cxn ang="T68">
                        <a:pos x="T36" y="T37"/>
                      </a:cxn>
                      <a:cxn ang="T69">
                        <a:pos x="T38" y="T39"/>
                      </a:cxn>
                      <a:cxn ang="T70">
                        <a:pos x="T40" y="T41"/>
                      </a:cxn>
                      <a:cxn ang="T71">
                        <a:pos x="T42" y="T43"/>
                      </a:cxn>
                      <a:cxn ang="T72">
                        <a:pos x="T44" y="T45"/>
                      </a:cxn>
                      <a:cxn ang="T73">
                        <a:pos x="T46" y="T47"/>
                      </a:cxn>
                      <a:cxn ang="T74">
                        <a:pos x="T48" y="T49"/>
                      </a:cxn>
                    </a:cxnLst>
                    <a:rect l="T75" t="T76" r="T77" b="T78"/>
                    <a:pathLst>
                      <a:path w="80" h="80">
                        <a:moveTo>
                          <a:pt x="14" y="0"/>
                        </a:moveTo>
                        <a:lnTo>
                          <a:pt x="14" y="0"/>
                        </a:lnTo>
                        <a:lnTo>
                          <a:pt x="8" y="2"/>
                        </a:lnTo>
                        <a:lnTo>
                          <a:pt x="4" y="6"/>
                        </a:lnTo>
                        <a:lnTo>
                          <a:pt x="0" y="10"/>
                        </a:lnTo>
                        <a:lnTo>
                          <a:pt x="0" y="16"/>
                        </a:lnTo>
                        <a:lnTo>
                          <a:pt x="0" y="66"/>
                        </a:lnTo>
                        <a:lnTo>
                          <a:pt x="0" y="72"/>
                        </a:lnTo>
                        <a:lnTo>
                          <a:pt x="4" y="76"/>
                        </a:lnTo>
                        <a:lnTo>
                          <a:pt x="8" y="80"/>
                        </a:lnTo>
                        <a:lnTo>
                          <a:pt x="14" y="80"/>
                        </a:lnTo>
                        <a:lnTo>
                          <a:pt x="64" y="80"/>
                        </a:lnTo>
                        <a:lnTo>
                          <a:pt x="70" y="80"/>
                        </a:lnTo>
                        <a:lnTo>
                          <a:pt x="74" y="76"/>
                        </a:lnTo>
                        <a:lnTo>
                          <a:pt x="78" y="72"/>
                        </a:lnTo>
                        <a:lnTo>
                          <a:pt x="80" y="66"/>
                        </a:lnTo>
                        <a:lnTo>
                          <a:pt x="80" y="16"/>
                        </a:lnTo>
                        <a:lnTo>
                          <a:pt x="78" y="10"/>
                        </a:lnTo>
                        <a:lnTo>
                          <a:pt x="74" y="6"/>
                        </a:lnTo>
                        <a:lnTo>
                          <a:pt x="70" y="2"/>
                        </a:lnTo>
                        <a:lnTo>
                          <a:pt x="64" y="0"/>
                        </a:lnTo>
                        <a:lnTo>
                          <a:pt x="14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332" name="Freeform 1509"/>
                  <p:cNvSpPr>
                    <a:spLocks/>
                  </p:cNvSpPr>
                  <p:nvPr/>
                </p:nvSpPr>
                <p:spPr bwMode="auto">
                  <a:xfrm>
                    <a:off x="3942" y="2691"/>
                    <a:ext cx="146" cy="146"/>
                  </a:xfrm>
                  <a:custGeom>
                    <a:avLst/>
                    <a:gdLst>
                      <a:gd name="T0" fmla="*/ 56 w 64"/>
                      <a:gd name="T1" fmla="*/ 0 h 64"/>
                      <a:gd name="T2" fmla="*/ 6 w 64"/>
                      <a:gd name="T3" fmla="*/ 0 h 64"/>
                      <a:gd name="T4" fmla="*/ 6 w 64"/>
                      <a:gd name="T5" fmla="*/ 0 h 64"/>
                      <a:gd name="T6" fmla="*/ 2 w 64"/>
                      <a:gd name="T7" fmla="*/ 2 h 64"/>
                      <a:gd name="T8" fmla="*/ 0 w 64"/>
                      <a:gd name="T9" fmla="*/ 8 h 64"/>
                      <a:gd name="T10" fmla="*/ 0 w 64"/>
                      <a:gd name="T11" fmla="*/ 58 h 64"/>
                      <a:gd name="T12" fmla="*/ 0 w 64"/>
                      <a:gd name="T13" fmla="*/ 58 h 64"/>
                      <a:gd name="T14" fmla="*/ 2 w 64"/>
                      <a:gd name="T15" fmla="*/ 62 h 64"/>
                      <a:gd name="T16" fmla="*/ 6 w 64"/>
                      <a:gd name="T17" fmla="*/ 64 h 64"/>
                      <a:gd name="T18" fmla="*/ 56 w 64"/>
                      <a:gd name="T19" fmla="*/ 64 h 64"/>
                      <a:gd name="T20" fmla="*/ 56 w 64"/>
                      <a:gd name="T21" fmla="*/ 64 h 64"/>
                      <a:gd name="T22" fmla="*/ 62 w 64"/>
                      <a:gd name="T23" fmla="*/ 62 h 64"/>
                      <a:gd name="T24" fmla="*/ 64 w 64"/>
                      <a:gd name="T25" fmla="*/ 58 h 64"/>
                      <a:gd name="T26" fmla="*/ 64 w 64"/>
                      <a:gd name="T27" fmla="*/ 8 h 64"/>
                      <a:gd name="T28" fmla="*/ 64 w 64"/>
                      <a:gd name="T29" fmla="*/ 8 h 64"/>
                      <a:gd name="T30" fmla="*/ 62 w 64"/>
                      <a:gd name="T31" fmla="*/ 2 h 64"/>
                      <a:gd name="T32" fmla="*/ 56 w 64"/>
                      <a:gd name="T33" fmla="*/ 0 h 64"/>
                      <a:gd name="T34" fmla="*/ 56 w 64"/>
                      <a:gd name="T35" fmla="*/ 0 h 64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w 64"/>
                      <a:gd name="T55" fmla="*/ 0 h 64"/>
                      <a:gd name="T56" fmla="*/ 64 w 64"/>
                      <a:gd name="T57" fmla="*/ 64 h 64"/>
                    </a:gdLst>
                    <a:ahLst/>
                    <a:cxnLst>
                      <a:cxn ang="T36">
                        <a:pos x="T0" y="T1"/>
                      </a:cxn>
                      <a:cxn ang="T37">
                        <a:pos x="T2" y="T3"/>
                      </a:cxn>
                      <a:cxn ang="T38">
                        <a:pos x="T4" y="T5"/>
                      </a:cxn>
                      <a:cxn ang="T39">
                        <a:pos x="T6" y="T7"/>
                      </a:cxn>
                      <a:cxn ang="T40">
                        <a:pos x="T8" y="T9"/>
                      </a:cxn>
                      <a:cxn ang="T41">
                        <a:pos x="T10" y="T11"/>
                      </a:cxn>
                      <a:cxn ang="T42">
                        <a:pos x="T12" y="T13"/>
                      </a:cxn>
                      <a:cxn ang="T43">
                        <a:pos x="T14" y="T15"/>
                      </a:cxn>
                      <a:cxn ang="T44">
                        <a:pos x="T16" y="T17"/>
                      </a:cxn>
                      <a:cxn ang="T45">
                        <a:pos x="T18" y="T19"/>
                      </a:cxn>
                      <a:cxn ang="T46">
                        <a:pos x="T20" y="T21"/>
                      </a:cxn>
                      <a:cxn ang="T47">
                        <a:pos x="T22" y="T23"/>
                      </a:cxn>
                      <a:cxn ang="T48">
                        <a:pos x="T24" y="T25"/>
                      </a:cxn>
                      <a:cxn ang="T49">
                        <a:pos x="T26" y="T27"/>
                      </a:cxn>
                      <a:cxn ang="T50">
                        <a:pos x="T28" y="T29"/>
                      </a:cxn>
                      <a:cxn ang="T51">
                        <a:pos x="T30" y="T31"/>
                      </a:cxn>
                      <a:cxn ang="T52">
                        <a:pos x="T32" y="T33"/>
                      </a:cxn>
                      <a:cxn ang="T53">
                        <a:pos x="T34" y="T35"/>
                      </a:cxn>
                    </a:cxnLst>
                    <a:rect l="T54" t="T55" r="T56" b="T57"/>
                    <a:pathLst>
                      <a:path w="64" h="64">
                        <a:moveTo>
                          <a:pt x="56" y="0"/>
                        </a:moveTo>
                        <a:lnTo>
                          <a:pt x="6" y="0"/>
                        </a:lnTo>
                        <a:lnTo>
                          <a:pt x="2" y="2"/>
                        </a:lnTo>
                        <a:lnTo>
                          <a:pt x="0" y="8"/>
                        </a:lnTo>
                        <a:lnTo>
                          <a:pt x="0" y="58"/>
                        </a:lnTo>
                        <a:lnTo>
                          <a:pt x="2" y="62"/>
                        </a:lnTo>
                        <a:lnTo>
                          <a:pt x="6" y="64"/>
                        </a:lnTo>
                        <a:lnTo>
                          <a:pt x="56" y="64"/>
                        </a:lnTo>
                        <a:lnTo>
                          <a:pt x="62" y="62"/>
                        </a:lnTo>
                        <a:lnTo>
                          <a:pt x="64" y="58"/>
                        </a:lnTo>
                        <a:lnTo>
                          <a:pt x="64" y="8"/>
                        </a:lnTo>
                        <a:lnTo>
                          <a:pt x="62" y="2"/>
                        </a:lnTo>
                        <a:lnTo>
                          <a:pt x="56" y="0"/>
                        </a:lnTo>
                        <a:close/>
                      </a:path>
                    </a:pathLst>
                  </a:custGeom>
                  <a:solidFill>
                    <a:srgbClr val="668187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333" name="Freeform 1510"/>
                  <p:cNvSpPr>
                    <a:spLocks/>
                  </p:cNvSpPr>
                  <p:nvPr/>
                </p:nvSpPr>
                <p:spPr bwMode="auto">
                  <a:xfrm>
                    <a:off x="3942" y="2691"/>
                    <a:ext cx="146" cy="146"/>
                  </a:xfrm>
                  <a:custGeom>
                    <a:avLst/>
                    <a:gdLst>
                      <a:gd name="T0" fmla="*/ 56 w 64"/>
                      <a:gd name="T1" fmla="*/ 0 h 64"/>
                      <a:gd name="T2" fmla="*/ 56 w 64"/>
                      <a:gd name="T3" fmla="*/ 46 h 64"/>
                      <a:gd name="T4" fmla="*/ 56 w 64"/>
                      <a:gd name="T5" fmla="*/ 46 h 64"/>
                      <a:gd name="T6" fmla="*/ 54 w 64"/>
                      <a:gd name="T7" fmla="*/ 52 h 64"/>
                      <a:gd name="T8" fmla="*/ 48 w 64"/>
                      <a:gd name="T9" fmla="*/ 54 h 64"/>
                      <a:gd name="T10" fmla="*/ 0 w 64"/>
                      <a:gd name="T11" fmla="*/ 54 h 64"/>
                      <a:gd name="T12" fmla="*/ 0 w 64"/>
                      <a:gd name="T13" fmla="*/ 54 h 64"/>
                      <a:gd name="T14" fmla="*/ 0 w 64"/>
                      <a:gd name="T15" fmla="*/ 54 h 64"/>
                      <a:gd name="T16" fmla="*/ 0 w 64"/>
                      <a:gd name="T17" fmla="*/ 58 h 64"/>
                      <a:gd name="T18" fmla="*/ 0 w 64"/>
                      <a:gd name="T19" fmla="*/ 58 h 64"/>
                      <a:gd name="T20" fmla="*/ 2 w 64"/>
                      <a:gd name="T21" fmla="*/ 62 h 64"/>
                      <a:gd name="T22" fmla="*/ 6 w 64"/>
                      <a:gd name="T23" fmla="*/ 64 h 64"/>
                      <a:gd name="T24" fmla="*/ 56 w 64"/>
                      <a:gd name="T25" fmla="*/ 64 h 64"/>
                      <a:gd name="T26" fmla="*/ 56 w 64"/>
                      <a:gd name="T27" fmla="*/ 64 h 64"/>
                      <a:gd name="T28" fmla="*/ 62 w 64"/>
                      <a:gd name="T29" fmla="*/ 62 h 64"/>
                      <a:gd name="T30" fmla="*/ 64 w 64"/>
                      <a:gd name="T31" fmla="*/ 58 h 64"/>
                      <a:gd name="T32" fmla="*/ 64 w 64"/>
                      <a:gd name="T33" fmla="*/ 8 h 64"/>
                      <a:gd name="T34" fmla="*/ 64 w 64"/>
                      <a:gd name="T35" fmla="*/ 8 h 64"/>
                      <a:gd name="T36" fmla="*/ 62 w 64"/>
                      <a:gd name="T37" fmla="*/ 4 h 64"/>
                      <a:gd name="T38" fmla="*/ 56 w 64"/>
                      <a:gd name="T39" fmla="*/ 0 h 64"/>
                      <a:gd name="T40" fmla="*/ 56 w 64"/>
                      <a:gd name="T41" fmla="*/ 0 h 64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w 64"/>
                      <a:gd name="T64" fmla="*/ 0 h 64"/>
                      <a:gd name="T65" fmla="*/ 64 w 64"/>
                      <a:gd name="T66" fmla="*/ 64 h 64"/>
                    </a:gdLst>
                    <a:ahLst/>
                    <a:cxnLst>
                      <a:cxn ang="T42">
                        <a:pos x="T0" y="T1"/>
                      </a:cxn>
                      <a:cxn ang="T43">
                        <a:pos x="T2" y="T3"/>
                      </a:cxn>
                      <a:cxn ang="T44">
                        <a:pos x="T4" y="T5"/>
                      </a:cxn>
                      <a:cxn ang="T45">
                        <a:pos x="T6" y="T7"/>
                      </a:cxn>
                      <a:cxn ang="T46">
                        <a:pos x="T8" y="T9"/>
                      </a:cxn>
                      <a:cxn ang="T47">
                        <a:pos x="T10" y="T11"/>
                      </a:cxn>
                      <a:cxn ang="T48">
                        <a:pos x="T12" y="T13"/>
                      </a:cxn>
                      <a:cxn ang="T49">
                        <a:pos x="T14" y="T15"/>
                      </a:cxn>
                      <a:cxn ang="T50">
                        <a:pos x="T16" y="T17"/>
                      </a:cxn>
                      <a:cxn ang="T51">
                        <a:pos x="T18" y="T19"/>
                      </a:cxn>
                      <a:cxn ang="T52">
                        <a:pos x="T20" y="T21"/>
                      </a:cxn>
                      <a:cxn ang="T53">
                        <a:pos x="T22" y="T23"/>
                      </a:cxn>
                      <a:cxn ang="T54">
                        <a:pos x="T24" y="T25"/>
                      </a:cxn>
                      <a:cxn ang="T55">
                        <a:pos x="T26" y="T27"/>
                      </a:cxn>
                      <a:cxn ang="T56">
                        <a:pos x="T28" y="T29"/>
                      </a:cxn>
                      <a:cxn ang="T57">
                        <a:pos x="T30" y="T31"/>
                      </a:cxn>
                      <a:cxn ang="T58">
                        <a:pos x="T32" y="T33"/>
                      </a:cxn>
                      <a:cxn ang="T59">
                        <a:pos x="T34" y="T35"/>
                      </a:cxn>
                      <a:cxn ang="T60">
                        <a:pos x="T36" y="T37"/>
                      </a:cxn>
                      <a:cxn ang="T61">
                        <a:pos x="T38" y="T39"/>
                      </a:cxn>
                      <a:cxn ang="T62">
                        <a:pos x="T40" y="T41"/>
                      </a:cxn>
                    </a:cxnLst>
                    <a:rect l="T63" t="T64" r="T65" b="T66"/>
                    <a:pathLst>
                      <a:path w="64" h="64">
                        <a:moveTo>
                          <a:pt x="56" y="0"/>
                        </a:moveTo>
                        <a:lnTo>
                          <a:pt x="56" y="46"/>
                        </a:lnTo>
                        <a:lnTo>
                          <a:pt x="54" y="52"/>
                        </a:lnTo>
                        <a:lnTo>
                          <a:pt x="48" y="54"/>
                        </a:lnTo>
                        <a:lnTo>
                          <a:pt x="0" y="54"/>
                        </a:lnTo>
                        <a:lnTo>
                          <a:pt x="0" y="58"/>
                        </a:lnTo>
                        <a:lnTo>
                          <a:pt x="2" y="62"/>
                        </a:lnTo>
                        <a:lnTo>
                          <a:pt x="6" y="64"/>
                        </a:lnTo>
                        <a:lnTo>
                          <a:pt x="56" y="64"/>
                        </a:lnTo>
                        <a:lnTo>
                          <a:pt x="62" y="62"/>
                        </a:lnTo>
                        <a:lnTo>
                          <a:pt x="64" y="58"/>
                        </a:lnTo>
                        <a:lnTo>
                          <a:pt x="64" y="8"/>
                        </a:lnTo>
                        <a:lnTo>
                          <a:pt x="62" y="4"/>
                        </a:lnTo>
                        <a:lnTo>
                          <a:pt x="56" y="0"/>
                        </a:lnTo>
                        <a:close/>
                      </a:path>
                    </a:pathLst>
                  </a:custGeom>
                  <a:solidFill>
                    <a:srgbClr val="4C676E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334" name="Freeform 1511"/>
                  <p:cNvSpPr>
                    <a:spLocks/>
                  </p:cNvSpPr>
                  <p:nvPr/>
                </p:nvSpPr>
                <p:spPr bwMode="auto">
                  <a:xfrm>
                    <a:off x="3965" y="2718"/>
                    <a:ext cx="23" cy="55"/>
                  </a:xfrm>
                  <a:custGeom>
                    <a:avLst/>
                    <a:gdLst>
                      <a:gd name="T0" fmla="*/ 10 w 10"/>
                      <a:gd name="T1" fmla="*/ 12 h 24"/>
                      <a:gd name="T2" fmla="*/ 10 w 10"/>
                      <a:gd name="T3" fmla="*/ 12 h 24"/>
                      <a:gd name="T4" fmla="*/ 10 w 10"/>
                      <a:gd name="T5" fmla="*/ 20 h 24"/>
                      <a:gd name="T6" fmla="*/ 8 w 10"/>
                      <a:gd name="T7" fmla="*/ 24 h 24"/>
                      <a:gd name="T8" fmla="*/ 6 w 10"/>
                      <a:gd name="T9" fmla="*/ 24 h 24"/>
                      <a:gd name="T10" fmla="*/ 6 w 10"/>
                      <a:gd name="T11" fmla="*/ 24 h 24"/>
                      <a:gd name="T12" fmla="*/ 4 w 10"/>
                      <a:gd name="T13" fmla="*/ 24 h 24"/>
                      <a:gd name="T14" fmla="*/ 2 w 10"/>
                      <a:gd name="T15" fmla="*/ 20 h 24"/>
                      <a:gd name="T16" fmla="*/ 0 w 10"/>
                      <a:gd name="T17" fmla="*/ 12 h 24"/>
                      <a:gd name="T18" fmla="*/ 0 w 10"/>
                      <a:gd name="T19" fmla="*/ 12 h 24"/>
                      <a:gd name="T20" fmla="*/ 2 w 10"/>
                      <a:gd name="T21" fmla="*/ 4 h 24"/>
                      <a:gd name="T22" fmla="*/ 4 w 10"/>
                      <a:gd name="T23" fmla="*/ 2 h 24"/>
                      <a:gd name="T24" fmla="*/ 6 w 10"/>
                      <a:gd name="T25" fmla="*/ 0 h 24"/>
                      <a:gd name="T26" fmla="*/ 6 w 10"/>
                      <a:gd name="T27" fmla="*/ 0 h 24"/>
                      <a:gd name="T28" fmla="*/ 8 w 10"/>
                      <a:gd name="T29" fmla="*/ 2 h 24"/>
                      <a:gd name="T30" fmla="*/ 10 w 10"/>
                      <a:gd name="T31" fmla="*/ 4 h 24"/>
                      <a:gd name="T32" fmla="*/ 10 w 10"/>
                      <a:gd name="T33" fmla="*/ 12 h 24"/>
                      <a:gd name="T34" fmla="*/ 10 w 10"/>
                      <a:gd name="T35" fmla="*/ 12 h 24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w 10"/>
                      <a:gd name="T55" fmla="*/ 0 h 24"/>
                      <a:gd name="T56" fmla="*/ 10 w 10"/>
                      <a:gd name="T57" fmla="*/ 24 h 24"/>
                    </a:gdLst>
                    <a:ahLst/>
                    <a:cxnLst>
                      <a:cxn ang="T36">
                        <a:pos x="T0" y="T1"/>
                      </a:cxn>
                      <a:cxn ang="T37">
                        <a:pos x="T2" y="T3"/>
                      </a:cxn>
                      <a:cxn ang="T38">
                        <a:pos x="T4" y="T5"/>
                      </a:cxn>
                      <a:cxn ang="T39">
                        <a:pos x="T6" y="T7"/>
                      </a:cxn>
                      <a:cxn ang="T40">
                        <a:pos x="T8" y="T9"/>
                      </a:cxn>
                      <a:cxn ang="T41">
                        <a:pos x="T10" y="T11"/>
                      </a:cxn>
                      <a:cxn ang="T42">
                        <a:pos x="T12" y="T13"/>
                      </a:cxn>
                      <a:cxn ang="T43">
                        <a:pos x="T14" y="T15"/>
                      </a:cxn>
                      <a:cxn ang="T44">
                        <a:pos x="T16" y="T17"/>
                      </a:cxn>
                      <a:cxn ang="T45">
                        <a:pos x="T18" y="T19"/>
                      </a:cxn>
                      <a:cxn ang="T46">
                        <a:pos x="T20" y="T21"/>
                      </a:cxn>
                      <a:cxn ang="T47">
                        <a:pos x="T22" y="T23"/>
                      </a:cxn>
                      <a:cxn ang="T48">
                        <a:pos x="T24" y="T25"/>
                      </a:cxn>
                      <a:cxn ang="T49">
                        <a:pos x="T26" y="T27"/>
                      </a:cxn>
                      <a:cxn ang="T50">
                        <a:pos x="T28" y="T29"/>
                      </a:cxn>
                      <a:cxn ang="T51">
                        <a:pos x="T30" y="T31"/>
                      </a:cxn>
                      <a:cxn ang="T52">
                        <a:pos x="T32" y="T33"/>
                      </a:cxn>
                      <a:cxn ang="T53">
                        <a:pos x="T34" y="T35"/>
                      </a:cxn>
                    </a:cxnLst>
                    <a:rect l="T54" t="T55" r="T56" b="T57"/>
                    <a:pathLst>
                      <a:path w="10" h="24">
                        <a:moveTo>
                          <a:pt x="10" y="12"/>
                        </a:moveTo>
                        <a:lnTo>
                          <a:pt x="10" y="12"/>
                        </a:lnTo>
                        <a:lnTo>
                          <a:pt x="10" y="20"/>
                        </a:lnTo>
                        <a:lnTo>
                          <a:pt x="8" y="24"/>
                        </a:lnTo>
                        <a:lnTo>
                          <a:pt x="6" y="24"/>
                        </a:lnTo>
                        <a:lnTo>
                          <a:pt x="4" y="24"/>
                        </a:lnTo>
                        <a:lnTo>
                          <a:pt x="2" y="20"/>
                        </a:lnTo>
                        <a:lnTo>
                          <a:pt x="0" y="12"/>
                        </a:lnTo>
                        <a:lnTo>
                          <a:pt x="2" y="4"/>
                        </a:lnTo>
                        <a:lnTo>
                          <a:pt x="4" y="2"/>
                        </a:lnTo>
                        <a:lnTo>
                          <a:pt x="6" y="0"/>
                        </a:lnTo>
                        <a:lnTo>
                          <a:pt x="8" y="2"/>
                        </a:lnTo>
                        <a:lnTo>
                          <a:pt x="10" y="4"/>
                        </a:lnTo>
                        <a:lnTo>
                          <a:pt x="10" y="12"/>
                        </a:lnTo>
                        <a:close/>
                      </a:path>
                    </a:pathLst>
                  </a:custGeom>
                  <a:solidFill>
                    <a:srgbClr val="8AA2A7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335" name="Freeform 1512"/>
                  <p:cNvSpPr>
                    <a:spLocks/>
                  </p:cNvSpPr>
                  <p:nvPr/>
                </p:nvSpPr>
                <p:spPr bwMode="auto">
                  <a:xfrm>
                    <a:off x="4174" y="2673"/>
                    <a:ext cx="183" cy="182"/>
                  </a:xfrm>
                  <a:custGeom>
                    <a:avLst/>
                    <a:gdLst>
                      <a:gd name="T0" fmla="*/ 14 w 80"/>
                      <a:gd name="T1" fmla="*/ 0 h 80"/>
                      <a:gd name="T2" fmla="*/ 14 w 80"/>
                      <a:gd name="T3" fmla="*/ 0 h 80"/>
                      <a:gd name="T4" fmla="*/ 8 w 80"/>
                      <a:gd name="T5" fmla="*/ 2 h 80"/>
                      <a:gd name="T6" fmla="*/ 4 w 80"/>
                      <a:gd name="T7" fmla="*/ 6 h 80"/>
                      <a:gd name="T8" fmla="*/ 0 w 80"/>
                      <a:gd name="T9" fmla="*/ 10 h 80"/>
                      <a:gd name="T10" fmla="*/ 0 w 80"/>
                      <a:gd name="T11" fmla="*/ 16 h 80"/>
                      <a:gd name="T12" fmla="*/ 0 w 80"/>
                      <a:gd name="T13" fmla="*/ 66 h 80"/>
                      <a:gd name="T14" fmla="*/ 0 w 80"/>
                      <a:gd name="T15" fmla="*/ 66 h 80"/>
                      <a:gd name="T16" fmla="*/ 0 w 80"/>
                      <a:gd name="T17" fmla="*/ 72 h 80"/>
                      <a:gd name="T18" fmla="*/ 4 w 80"/>
                      <a:gd name="T19" fmla="*/ 76 h 80"/>
                      <a:gd name="T20" fmla="*/ 8 w 80"/>
                      <a:gd name="T21" fmla="*/ 80 h 80"/>
                      <a:gd name="T22" fmla="*/ 14 w 80"/>
                      <a:gd name="T23" fmla="*/ 80 h 80"/>
                      <a:gd name="T24" fmla="*/ 64 w 80"/>
                      <a:gd name="T25" fmla="*/ 80 h 80"/>
                      <a:gd name="T26" fmla="*/ 64 w 80"/>
                      <a:gd name="T27" fmla="*/ 80 h 80"/>
                      <a:gd name="T28" fmla="*/ 70 w 80"/>
                      <a:gd name="T29" fmla="*/ 80 h 80"/>
                      <a:gd name="T30" fmla="*/ 74 w 80"/>
                      <a:gd name="T31" fmla="*/ 76 h 80"/>
                      <a:gd name="T32" fmla="*/ 78 w 80"/>
                      <a:gd name="T33" fmla="*/ 72 h 80"/>
                      <a:gd name="T34" fmla="*/ 80 w 80"/>
                      <a:gd name="T35" fmla="*/ 66 h 80"/>
                      <a:gd name="T36" fmla="*/ 80 w 80"/>
                      <a:gd name="T37" fmla="*/ 16 h 80"/>
                      <a:gd name="T38" fmla="*/ 80 w 80"/>
                      <a:gd name="T39" fmla="*/ 16 h 80"/>
                      <a:gd name="T40" fmla="*/ 78 w 80"/>
                      <a:gd name="T41" fmla="*/ 10 h 80"/>
                      <a:gd name="T42" fmla="*/ 74 w 80"/>
                      <a:gd name="T43" fmla="*/ 6 h 80"/>
                      <a:gd name="T44" fmla="*/ 70 w 80"/>
                      <a:gd name="T45" fmla="*/ 2 h 80"/>
                      <a:gd name="T46" fmla="*/ 64 w 80"/>
                      <a:gd name="T47" fmla="*/ 0 h 80"/>
                      <a:gd name="T48" fmla="*/ 14 w 80"/>
                      <a:gd name="T49" fmla="*/ 0 h 80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w 80"/>
                      <a:gd name="T76" fmla="*/ 0 h 80"/>
                      <a:gd name="T77" fmla="*/ 80 w 80"/>
                      <a:gd name="T78" fmla="*/ 80 h 80"/>
                    </a:gdLst>
                    <a:ahLst/>
                    <a:cxnLst>
                      <a:cxn ang="T50">
                        <a:pos x="T0" y="T1"/>
                      </a:cxn>
                      <a:cxn ang="T51">
                        <a:pos x="T2" y="T3"/>
                      </a:cxn>
                      <a:cxn ang="T52">
                        <a:pos x="T4" y="T5"/>
                      </a:cxn>
                      <a:cxn ang="T53">
                        <a:pos x="T6" y="T7"/>
                      </a:cxn>
                      <a:cxn ang="T54">
                        <a:pos x="T8" y="T9"/>
                      </a:cxn>
                      <a:cxn ang="T55">
                        <a:pos x="T10" y="T11"/>
                      </a:cxn>
                      <a:cxn ang="T56">
                        <a:pos x="T12" y="T13"/>
                      </a:cxn>
                      <a:cxn ang="T57">
                        <a:pos x="T14" y="T15"/>
                      </a:cxn>
                      <a:cxn ang="T58">
                        <a:pos x="T16" y="T17"/>
                      </a:cxn>
                      <a:cxn ang="T59">
                        <a:pos x="T18" y="T19"/>
                      </a:cxn>
                      <a:cxn ang="T60">
                        <a:pos x="T20" y="T21"/>
                      </a:cxn>
                      <a:cxn ang="T61">
                        <a:pos x="T22" y="T23"/>
                      </a:cxn>
                      <a:cxn ang="T62">
                        <a:pos x="T24" y="T25"/>
                      </a:cxn>
                      <a:cxn ang="T63">
                        <a:pos x="T26" y="T27"/>
                      </a:cxn>
                      <a:cxn ang="T64">
                        <a:pos x="T28" y="T29"/>
                      </a:cxn>
                      <a:cxn ang="T65">
                        <a:pos x="T30" y="T31"/>
                      </a:cxn>
                      <a:cxn ang="T66">
                        <a:pos x="T32" y="T33"/>
                      </a:cxn>
                      <a:cxn ang="T67">
                        <a:pos x="T34" y="T35"/>
                      </a:cxn>
                      <a:cxn ang="T68">
                        <a:pos x="T36" y="T37"/>
                      </a:cxn>
                      <a:cxn ang="T69">
                        <a:pos x="T38" y="T39"/>
                      </a:cxn>
                      <a:cxn ang="T70">
                        <a:pos x="T40" y="T41"/>
                      </a:cxn>
                      <a:cxn ang="T71">
                        <a:pos x="T42" y="T43"/>
                      </a:cxn>
                      <a:cxn ang="T72">
                        <a:pos x="T44" y="T45"/>
                      </a:cxn>
                      <a:cxn ang="T73">
                        <a:pos x="T46" y="T47"/>
                      </a:cxn>
                      <a:cxn ang="T74">
                        <a:pos x="T48" y="T49"/>
                      </a:cxn>
                    </a:cxnLst>
                    <a:rect l="T75" t="T76" r="T77" b="T78"/>
                    <a:pathLst>
                      <a:path w="80" h="80">
                        <a:moveTo>
                          <a:pt x="14" y="0"/>
                        </a:moveTo>
                        <a:lnTo>
                          <a:pt x="14" y="0"/>
                        </a:lnTo>
                        <a:lnTo>
                          <a:pt x="8" y="2"/>
                        </a:lnTo>
                        <a:lnTo>
                          <a:pt x="4" y="6"/>
                        </a:lnTo>
                        <a:lnTo>
                          <a:pt x="0" y="10"/>
                        </a:lnTo>
                        <a:lnTo>
                          <a:pt x="0" y="16"/>
                        </a:lnTo>
                        <a:lnTo>
                          <a:pt x="0" y="66"/>
                        </a:lnTo>
                        <a:lnTo>
                          <a:pt x="0" y="72"/>
                        </a:lnTo>
                        <a:lnTo>
                          <a:pt x="4" y="76"/>
                        </a:lnTo>
                        <a:lnTo>
                          <a:pt x="8" y="80"/>
                        </a:lnTo>
                        <a:lnTo>
                          <a:pt x="14" y="80"/>
                        </a:lnTo>
                        <a:lnTo>
                          <a:pt x="64" y="80"/>
                        </a:lnTo>
                        <a:lnTo>
                          <a:pt x="70" y="80"/>
                        </a:lnTo>
                        <a:lnTo>
                          <a:pt x="74" y="76"/>
                        </a:lnTo>
                        <a:lnTo>
                          <a:pt x="78" y="72"/>
                        </a:lnTo>
                        <a:lnTo>
                          <a:pt x="80" y="66"/>
                        </a:lnTo>
                        <a:lnTo>
                          <a:pt x="80" y="16"/>
                        </a:lnTo>
                        <a:lnTo>
                          <a:pt x="78" y="10"/>
                        </a:lnTo>
                        <a:lnTo>
                          <a:pt x="74" y="6"/>
                        </a:lnTo>
                        <a:lnTo>
                          <a:pt x="70" y="2"/>
                        </a:lnTo>
                        <a:lnTo>
                          <a:pt x="64" y="0"/>
                        </a:lnTo>
                        <a:lnTo>
                          <a:pt x="14" y="0"/>
                        </a:lnTo>
                        <a:close/>
                      </a:path>
                    </a:pathLst>
                  </a:custGeom>
                  <a:noFill/>
                  <a:ln w="12700">
                    <a:solidFill>
                      <a:srgbClr val="33535B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336" name="Freeform 1513"/>
                  <p:cNvSpPr>
                    <a:spLocks/>
                  </p:cNvSpPr>
                  <p:nvPr/>
                </p:nvSpPr>
                <p:spPr bwMode="auto">
                  <a:xfrm>
                    <a:off x="4174" y="2673"/>
                    <a:ext cx="183" cy="182"/>
                  </a:xfrm>
                  <a:custGeom>
                    <a:avLst/>
                    <a:gdLst>
                      <a:gd name="T0" fmla="*/ 14 w 80"/>
                      <a:gd name="T1" fmla="*/ 0 h 80"/>
                      <a:gd name="T2" fmla="*/ 14 w 80"/>
                      <a:gd name="T3" fmla="*/ 0 h 80"/>
                      <a:gd name="T4" fmla="*/ 8 w 80"/>
                      <a:gd name="T5" fmla="*/ 2 h 80"/>
                      <a:gd name="T6" fmla="*/ 4 w 80"/>
                      <a:gd name="T7" fmla="*/ 6 h 80"/>
                      <a:gd name="T8" fmla="*/ 0 w 80"/>
                      <a:gd name="T9" fmla="*/ 10 h 80"/>
                      <a:gd name="T10" fmla="*/ 0 w 80"/>
                      <a:gd name="T11" fmla="*/ 16 h 80"/>
                      <a:gd name="T12" fmla="*/ 0 w 80"/>
                      <a:gd name="T13" fmla="*/ 66 h 80"/>
                      <a:gd name="T14" fmla="*/ 0 w 80"/>
                      <a:gd name="T15" fmla="*/ 66 h 80"/>
                      <a:gd name="T16" fmla="*/ 0 w 80"/>
                      <a:gd name="T17" fmla="*/ 72 h 80"/>
                      <a:gd name="T18" fmla="*/ 4 w 80"/>
                      <a:gd name="T19" fmla="*/ 76 h 80"/>
                      <a:gd name="T20" fmla="*/ 8 w 80"/>
                      <a:gd name="T21" fmla="*/ 80 h 80"/>
                      <a:gd name="T22" fmla="*/ 14 w 80"/>
                      <a:gd name="T23" fmla="*/ 80 h 80"/>
                      <a:gd name="T24" fmla="*/ 64 w 80"/>
                      <a:gd name="T25" fmla="*/ 80 h 80"/>
                      <a:gd name="T26" fmla="*/ 64 w 80"/>
                      <a:gd name="T27" fmla="*/ 80 h 80"/>
                      <a:gd name="T28" fmla="*/ 70 w 80"/>
                      <a:gd name="T29" fmla="*/ 80 h 80"/>
                      <a:gd name="T30" fmla="*/ 74 w 80"/>
                      <a:gd name="T31" fmla="*/ 76 h 80"/>
                      <a:gd name="T32" fmla="*/ 78 w 80"/>
                      <a:gd name="T33" fmla="*/ 72 h 80"/>
                      <a:gd name="T34" fmla="*/ 80 w 80"/>
                      <a:gd name="T35" fmla="*/ 66 h 80"/>
                      <a:gd name="T36" fmla="*/ 80 w 80"/>
                      <a:gd name="T37" fmla="*/ 16 h 80"/>
                      <a:gd name="T38" fmla="*/ 80 w 80"/>
                      <a:gd name="T39" fmla="*/ 16 h 80"/>
                      <a:gd name="T40" fmla="*/ 78 w 80"/>
                      <a:gd name="T41" fmla="*/ 10 h 80"/>
                      <a:gd name="T42" fmla="*/ 74 w 80"/>
                      <a:gd name="T43" fmla="*/ 6 h 80"/>
                      <a:gd name="T44" fmla="*/ 70 w 80"/>
                      <a:gd name="T45" fmla="*/ 2 h 80"/>
                      <a:gd name="T46" fmla="*/ 64 w 80"/>
                      <a:gd name="T47" fmla="*/ 0 h 80"/>
                      <a:gd name="T48" fmla="*/ 14 w 80"/>
                      <a:gd name="T49" fmla="*/ 0 h 80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w 80"/>
                      <a:gd name="T76" fmla="*/ 0 h 80"/>
                      <a:gd name="T77" fmla="*/ 80 w 80"/>
                      <a:gd name="T78" fmla="*/ 80 h 80"/>
                    </a:gdLst>
                    <a:ahLst/>
                    <a:cxnLst>
                      <a:cxn ang="T50">
                        <a:pos x="T0" y="T1"/>
                      </a:cxn>
                      <a:cxn ang="T51">
                        <a:pos x="T2" y="T3"/>
                      </a:cxn>
                      <a:cxn ang="T52">
                        <a:pos x="T4" y="T5"/>
                      </a:cxn>
                      <a:cxn ang="T53">
                        <a:pos x="T6" y="T7"/>
                      </a:cxn>
                      <a:cxn ang="T54">
                        <a:pos x="T8" y="T9"/>
                      </a:cxn>
                      <a:cxn ang="T55">
                        <a:pos x="T10" y="T11"/>
                      </a:cxn>
                      <a:cxn ang="T56">
                        <a:pos x="T12" y="T13"/>
                      </a:cxn>
                      <a:cxn ang="T57">
                        <a:pos x="T14" y="T15"/>
                      </a:cxn>
                      <a:cxn ang="T58">
                        <a:pos x="T16" y="T17"/>
                      </a:cxn>
                      <a:cxn ang="T59">
                        <a:pos x="T18" y="T19"/>
                      </a:cxn>
                      <a:cxn ang="T60">
                        <a:pos x="T20" y="T21"/>
                      </a:cxn>
                      <a:cxn ang="T61">
                        <a:pos x="T22" y="T23"/>
                      </a:cxn>
                      <a:cxn ang="T62">
                        <a:pos x="T24" y="T25"/>
                      </a:cxn>
                      <a:cxn ang="T63">
                        <a:pos x="T26" y="T27"/>
                      </a:cxn>
                      <a:cxn ang="T64">
                        <a:pos x="T28" y="T29"/>
                      </a:cxn>
                      <a:cxn ang="T65">
                        <a:pos x="T30" y="T31"/>
                      </a:cxn>
                      <a:cxn ang="T66">
                        <a:pos x="T32" y="T33"/>
                      </a:cxn>
                      <a:cxn ang="T67">
                        <a:pos x="T34" y="T35"/>
                      </a:cxn>
                      <a:cxn ang="T68">
                        <a:pos x="T36" y="T37"/>
                      </a:cxn>
                      <a:cxn ang="T69">
                        <a:pos x="T38" y="T39"/>
                      </a:cxn>
                      <a:cxn ang="T70">
                        <a:pos x="T40" y="T41"/>
                      </a:cxn>
                      <a:cxn ang="T71">
                        <a:pos x="T42" y="T43"/>
                      </a:cxn>
                      <a:cxn ang="T72">
                        <a:pos x="T44" y="T45"/>
                      </a:cxn>
                      <a:cxn ang="T73">
                        <a:pos x="T46" y="T47"/>
                      </a:cxn>
                      <a:cxn ang="T74">
                        <a:pos x="T48" y="T49"/>
                      </a:cxn>
                    </a:cxnLst>
                    <a:rect l="T75" t="T76" r="T77" b="T78"/>
                    <a:pathLst>
                      <a:path w="80" h="80">
                        <a:moveTo>
                          <a:pt x="14" y="0"/>
                        </a:moveTo>
                        <a:lnTo>
                          <a:pt x="14" y="0"/>
                        </a:lnTo>
                        <a:lnTo>
                          <a:pt x="8" y="2"/>
                        </a:lnTo>
                        <a:lnTo>
                          <a:pt x="4" y="6"/>
                        </a:lnTo>
                        <a:lnTo>
                          <a:pt x="0" y="10"/>
                        </a:lnTo>
                        <a:lnTo>
                          <a:pt x="0" y="16"/>
                        </a:lnTo>
                        <a:lnTo>
                          <a:pt x="0" y="66"/>
                        </a:lnTo>
                        <a:lnTo>
                          <a:pt x="0" y="72"/>
                        </a:lnTo>
                        <a:lnTo>
                          <a:pt x="4" y="76"/>
                        </a:lnTo>
                        <a:lnTo>
                          <a:pt x="8" y="80"/>
                        </a:lnTo>
                        <a:lnTo>
                          <a:pt x="14" y="80"/>
                        </a:lnTo>
                        <a:lnTo>
                          <a:pt x="64" y="80"/>
                        </a:lnTo>
                        <a:lnTo>
                          <a:pt x="70" y="80"/>
                        </a:lnTo>
                        <a:lnTo>
                          <a:pt x="74" y="76"/>
                        </a:lnTo>
                        <a:lnTo>
                          <a:pt x="78" y="72"/>
                        </a:lnTo>
                        <a:lnTo>
                          <a:pt x="80" y="66"/>
                        </a:lnTo>
                        <a:lnTo>
                          <a:pt x="80" y="16"/>
                        </a:lnTo>
                        <a:lnTo>
                          <a:pt x="78" y="10"/>
                        </a:lnTo>
                        <a:lnTo>
                          <a:pt x="74" y="6"/>
                        </a:lnTo>
                        <a:lnTo>
                          <a:pt x="70" y="2"/>
                        </a:lnTo>
                        <a:lnTo>
                          <a:pt x="64" y="0"/>
                        </a:lnTo>
                        <a:lnTo>
                          <a:pt x="14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337" name="Freeform 1514"/>
                  <p:cNvSpPr>
                    <a:spLocks/>
                  </p:cNvSpPr>
                  <p:nvPr/>
                </p:nvSpPr>
                <p:spPr bwMode="auto">
                  <a:xfrm>
                    <a:off x="4193" y="2691"/>
                    <a:ext cx="146" cy="146"/>
                  </a:xfrm>
                  <a:custGeom>
                    <a:avLst/>
                    <a:gdLst>
                      <a:gd name="T0" fmla="*/ 56 w 64"/>
                      <a:gd name="T1" fmla="*/ 0 h 64"/>
                      <a:gd name="T2" fmla="*/ 6 w 64"/>
                      <a:gd name="T3" fmla="*/ 0 h 64"/>
                      <a:gd name="T4" fmla="*/ 6 w 64"/>
                      <a:gd name="T5" fmla="*/ 0 h 64"/>
                      <a:gd name="T6" fmla="*/ 2 w 64"/>
                      <a:gd name="T7" fmla="*/ 2 h 64"/>
                      <a:gd name="T8" fmla="*/ 0 w 64"/>
                      <a:gd name="T9" fmla="*/ 8 h 64"/>
                      <a:gd name="T10" fmla="*/ 0 w 64"/>
                      <a:gd name="T11" fmla="*/ 58 h 64"/>
                      <a:gd name="T12" fmla="*/ 0 w 64"/>
                      <a:gd name="T13" fmla="*/ 58 h 64"/>
                      <a:gd name="T14" fmla="*/ 2 w 64"/>
                      <a:gd name="T15" fmla="*/ 62 h 64"/>
                      <a:gd name="T16" fmla="*/ 6 w 64"/>
                      <a:gd name="T17" fmla="*/ 64 h 64"/>
                      <a:gd name="T18" fmla="*/ 56 w 64"/>
                      <a:gd name="T19" fmla="*/ 64 h 64"/>
                      <a:gd name="T20" fmla="*/ 56 w 64"/>
                      <a:gd name="T21" fmla="*/ 64 h 64"/>
                      <a:gd name="T22" fmla="*/ 60 w 64"/>
                      <a:gd name="T23" fmla="*/ 62 h 64"/>
                      <a:gd name="T24" fmla="*/ 64 w 64"/>
                      <a:gd name="T25" fmla="*/ 58 h 64"/>
                      <a:gd name="T26" fmla="*/ 64 w 64"/>
                      <a:gd name="T27" fmla="*/ 8 h 64"/>
                      <a:gd name="T28" fmla="*/ 64 w 64"/>
                      <a:gd name="T29" fmla="*/ 8 h 64"/>
                      <a:gd name="T30" fmla="*/ 60 w 64"/>
                      <a:gd name="T31" fmla="*/ 2 h 64"/>
                      <a:gd name="T32" fmla="*/ 56 w 64"/>
                      <a:gd name="T33" fmla="*/ 0 h 64"/>
                      <a:gd name="T34" fmla="*/ 56 w 64"/>
                      <a:gd name="T35" fmla="*/ 0 h 64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w 64"/>
                      <a:gd name="T55" fmla="*/ 0 h 64"/>
                      <a:gd name="T56" fmla="*/ 64 w 64"/>
                      <a:gd name="T57" fmla="*/ 64 h 64"/>
                    </a:gdLst>
                    <a:ahLst/>
                    <a:cxnLst>
                      <a:cxn ang="T36">
                        <a:pos x="T0" y="T1"/>
                      </a:cxn>
                      <a:cxn ang="T37">
                        <a:pos x="T2" y="T3"/>
                      </a:cxn>
                      <a:cxn ang="T38">
                        <a:pos x="T4" y="T5"/>
                      </a:cxn>
                      <a:cxn ang="T39">
                        <a:pos x="T6" y="T7"/>
                      </a:cxn>
                      <a:cxn ang="T40">
                        <a:pos x="T8" y="T9"/>
                      </a:cxn>
                      <a:cxn ang="T41">
                        <a:pos x="T10" y="T11"/>
                      </a:cxn>
                      <a:cxn ang="T42">
                        <a:pos x="T12" y="T13"/>
                      </a:cxn>
                      <a:cxn ang="T43">
                        <a:pos x="T14" y="T15"/>
                      </a:cxn>
                      <a:cxn ang="T44">
                        <a:pos x="T16" y="T17"/>
                      </a:cxn>
                      <a:cxn ang="T45">
                        <a:pos x="T18" y="T19"/>
                      </a:cxn>
                      <a:cxn ang="T46">
                        <a:pos x="T20" y="T21"/>
                      </a:cxn>
                      <a:cxn ang="T47">
                        <a:pos x="T22" y="T23"/>
                      </a:cxn>
                      <a:cxn ang="T48">
                        <a:pos x="T24" y="T25"/>
                      </a:cxn>
                      <a:cxn ang="T49">
                        <a:pos x="T26" y="T27"/>
                      </a:cxn>
                      <a:cxn ang="T50">
                        <a:pos x="T28" y="T29"/>
                      </a:cxn>
                      <a:cxn ang="T51">
                        <a:pos x="T30" y="T31"/>
                      </a:cxn>
                      <a:cxn ang="T52">
                        <a:pos x="T32" y="T33"/>
                      </a:cxn>
                      <a:cxn ang="T53">
                        <a:pos x="T34" y="T35"/>
                      </a:cxn>
                    </a:cxnLst>
                    <a:rect l="T54" t="T55" r="T56" b="T57"/>
                    <a:pathLst>
                      <a:path w="64" h="64">
                        <a:moveTo>
                          <a:pt x="56" y="0"/>
                        </a:moveTo>
                        <a:lnTo>
                          <a:pt x="6" y="0"/>
                        </a:lnTo>
                        <a:lnTo>
                          <a:pt x="2" y="2"/>
                        </a:lnTo>
                        <a:lnTo>
                          <a:pt x="0" y="8"/>
                        </a:lnTo>
                        <a:lnTo>
                          <a:pt x="0" y="58"/>
                        </a:lnTo>
                        <a:lnTo>
                          <a:pt x="2" y="62"/>
                        </a:lnTo>
                        <a:lnTo>
                          <a:pt x="6" y="64"/>
                        </a:lnTo>
                        <a:lnTo>
                          <a:pt x="56" y="64"/>
                        </a:lnTo>
                        <a:lnTo>
                          <a:pt x="60" y="62"/>
                        </a:lnTo>
                        <a:lnTo>
                          <a:pt x="64" y="58"/>
                        </a:lnTo>
                        <a:lnTo>
                          <a:pt x="64" y="8"/>
                        </a:lnTo>
                        <a:lnTo>
                          <a:pt x="60" y="2"/>
                        </a:lnTo>
                        <a:lnTo>
                          <a:pt x="56" y="0"/>
                        </a:lnTo>
                        <a:close/>
                      </a:path>
                    </a:pathLst>
                  </a:custGeom>
                  <a:solidFill>
                    <a:srgbClr val="668187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338" name="Freeform 1515"/>
                  <p:cNvSpPr>
                    <a:spLocks/>
                  </p:cNvSpPr>
                  <p:nvPr/>
                </p:nvSpPr>
                <p:spPr bwMode="auto">
                  <a:xfrm>
                    <a:off x="4193" y="2691"/>
                    <a:ext cx="146" cy="146"/>
                  </a:xfrm>
                  <a:custGeom>
                    <a:avLst/>
                    <a:gdLst>
                      <a:gd name="T0" fmla="*/ 56 w 64"/>
                      <a:gd name="T1" fmla="*/ 0 h 64"/>
                      <a:gd name="T2" fmla="*/ 56 w 64"/>
                      <a:gd name="T3" fmla="*/ 46 h 64"/>
                      <a:gd name="T4" fmla="*/ 56 w 64"/>
                      <a:gd name="T5" fmla="*/ 46 h 64"/>
                      <a:gd name="T6" fmla="*/ 54 w 64"/>
                      <a:gd name="T7" fmla="*/ 52 h 64"/>
                      <a:gd name="T8" fmla="*/ 48 w 64"/>
                      <a:gd name="T9" fmla="*/ 54 h 64"/>
                      <a:gd name="T10" fmla="*/ 0 w 64"/>
                      <a:gd name="T11" fmla="*/ 54 h 64"/>
                      <a:gd name="T12" fmla="*/ 0 w 64"/>
                      <a:gd name="T13" fmla="*/ 54 h 64"/>
                      <a:gd name="T14" fmla="*/ 0 w 64"/>
                      <a:gd name="T15" fmla="*/ 54 h 64"/>
                      <a:gd name="T16" fmla="*/ 0 w 64"/>
                      <a:gd name="T17" fmla="*/ 58 h 64"/>
                      <a:gd name="T18" fmla="*/ 0 w 64"/>
                      <a:gd name="T19" fmla="*/ 58 h 64"/>
                      <a:gd name="T20" fmla="*/ 2 w 64"/>
                      <a:gd name="T21" fmla="*/ 62 h 64"/>
                      <a:gd name="T22" fmla="*/ 6 w 64"/>
                      <a:gd name="T23" fmla="*/ 64 h 64"/>
                      <a:gd name="T24" fmla="*/ 56 w 64"/>
                      <a:gd name="T25" fmla="*/ 64 h 64"/>
                      <a:gd name="T26" fmla="*/ 56 w 64"/>
                      <a:gd name="T27" fmla="*/ 64 h 64"/>
                      <a:gd name="T28" fmla="*/ 60 w 64"/>
                      <a:gd name="T29" fmla="*/ 62 h 64"/>
                      <a:gd name="T30" fmla="*/ 64 w 64"/>
                      <a:gd name="T31" fmla="*/ 58 h 64"/>
                      <a:gd name="T32" fmla="*/ 64 w 64"/>
                      <a:gd name="T33" fmla="*/ 8 h 64"/>
                      <a:gd name="T34" fmla="*/ 64 w 64"/>
                      <a:gd name="T35" fmla="*/ 8 h 64"/>
                      <a:gd name="T36" fmla="*/ 62 w 64"/>
                      <a:gd name="T37" fmla="*/ 4 h 64"/>
                      <a:gd name="T38" fmla="*/ 56 w 64"/>
                      <a:gd name="T39" fmla="*/ 0 h 64"/>
                      <a:gd name="T40" fmla="*/ 56 w 64"/>
                      <a:gd name="T41" fmla="*/ 0 h 64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w 64"/>
                      <a:gd name="T64" fmla="*/ 0 h 64"/>
                      <a:gd name="T65" fmla="*/ 64 w 64"/>
                      <a:gd name="T66" fmla="*/ 64 h 64"/>
                    </a:gdLst>
                    <a:ahLst/>
                    <a:cxnLst>
                      <a:cxn ang="T42">
                        <a:pos x="T0" y="T1"/>
                      </a:cxn>
                      <a:cxn ang="T43">
                        <a:pos x="T2" y="T3"/>
                      </a:cxn>
                      <a:cxn ang="T44">
                        <a:pos x="T4" y="T5"/>
                      </a:cxn>
                      <a:cxn ang="T45">
                        <a:pos x="T6" y="T7"/>
                      </a:cxn>
                      <a:cxn ang="T46">
                        <a:pos x="T8" y="T9"/>
                      </a:cxn>
                      <a:cxn ang="T47">
                        <a:pos x="T10" y="T11"/>
                      </a:cxn>
                      <a:cxn ang="T48">
                        <a:pos x="T12" y="T13"/>
                      </a:cxn>
                      <a:cxn ang="T49">
                        <a:pos x="T14" y="T15"/>
                      </a:cxn>
                      <a:cxn ang="T50">
                        <a:pos x="T16" y="T17"/>
                      </a:cxn>
                      <a:cxn ang="T51">
                        <a:pos x="T18" y="T19"/>
                      </a:cxn>
                      <a:cxn ang="T52">
                        <a:pos x="T20" y="T21"/>
                      </a:cxn>
                      <a:cxn ang="T53">
                        <a:pos x="T22" y="T23"/>
                      </a:cxn>
                      <a:cxn ang="T54">
                        <a:pos x="T24" y="T25"/>
                      </a:cxn>
                      <a:cxn ang="T55">
                        <a:pos x="T26" y="T27"/>
                      </a:cxn>
                      <a:cxn ang="T56">
                        <a:pos x="T28" y="T29"/>
                      </a:cxn>
                      <a:cxn ang="T57">
                        <a:pos x="T30" y="T31"/>
                      </a:cxn>
                      <a:cxn ang="T58">
                        <a:pos x="T32" y="T33"/>
                      </a:cxn>
                      <a:cxn ang="T59">
                        <a:pos x="T34" y="T35"/>
                      </a:cxn>
                      <a:cxn ang="T60">
                        <a:pos x="T36" y="T37"/>
                      </a:cxn>
                      <a:cxn ang="T61">
                        <a:pos x="T38" y="T39"/>
                      </a:cxn>
                      <a:cxn ang="T62">
                        <a:pos x="T40" y="T41"/>
                      </a:cxn>
                    </a:cxnLst>
                    <a:rect l="T63" t="T64" r="T65" b="T66"/>
                    <a:pathLst>
                      <a:path w="64" h="64">
                        <a:moveTo>
                          <a:pt x="56" y="0"/>
                        </a:moveTo>
                        <a:lnTo>
                          <a:pt x="56" y="46"/>
                        </a:lnTo>
                        <a:lnTo>
                          <a:pt x="54" y="52"/>
                        </a:lnTo>
                        <a:lnTo>
                          <a:pt x="48" y="54"/>
                        </a:lnTo>
                        <a:lnTo>
                          <a:pt x="0" y="54"/>
                        </a:lnTo>
                        <a:lnTo>
                          <a:pt x="0" y="58"/>
                        </a:lnTo>
                        <a:lnTo>
                          <a:pt x="2" y="62"/>
                        </a:lnTo>
                        <a:lnTo>
                          <a:pt x="6" y="64"/>
                        </a:lnTo>
                        <a:lnTo>
                          <a:pt x="56" y="64"/>
                        </a:lnTo>
                        <a:lnTo>
                          <a:pt x="60" y="62"/>
                        </a:lnTo>
                        <a:lnTo>
                          <a:pt x="64" y="58"/>
                        </a:lnTo>
                        <a:lnTo>
                          <a:pt x="64" y="8"/>
                        </a:lnTo>
                        <a:lnTo>
                          <a:pt x="62" y="4"/>
                        </a:lnTo>
                        <a:lnTo>
                          <a:pt x="56" y="0"/>
                        </a:lnTo>
                        <a:close/>
                      </a:path>
                    </a:pathLst>
                  </a:custGeom>
                  <a:solidFill>
                    <a:srgbClr val="4C676E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339" name="Freeform 1516"/>
                  <p:cNvSpPr>
                    <a:spLocks/>
                  </p:cNvSpPr>
                  <p:nvPr/>
                </p:nvSpPr>
                <p:spPr bwMode="auto">
                  <a:xfrm>
                    <a:off x="4215" y="2718"/>
                    <a:ext cx="23" cy="55"/>
                  </a:xfrm>
                  <a:custGeom>
                    <a:avLst/>
                    <a:gdLst>
                      <a:gd name="T0" fmla="*/ 10 w 10"/>
                      <a:gd name="T1" fmla="*/ 12 h 24"/>
                      <a:gd name="T2" fmla="*/ 10 w 10"/>
                      <a:gd name="T3" fmla="*/ 12 h 24"/>
                      <a:gd name="T4" fmla="*/ 8 w 10"/>
                      <a:gd name="T5" fmla="*/ 20 h 24"/>
                      <a:gd name="T6" fmla="*/ 8 w 10"/>
                      <a:gd name="T7" fmla="*/ 24 h 24"/>
                      <a:gd name="T8" fmla="*/ 6 w 10"/>
                      <a:gd name="T9" fmla="*/ 24 h 24"/>
                      <a:gd name="T10" fmla="*/ 6 w 10"/>
                      <a:gd name="T11" fmla="*/ 24 h 24"/>
                      <a:gd name="T12" fmla="*/ 4 w 10"/>
                      <a:gd name="T13" fmla="*/ 24 h 24"/>
                      <a:gd name="T14" fmla="*/ 2 w 10"/>
                      <a:gd name="T15" fmla="*/ 20 h 24"/>
                      <a:gd name="T16" fmla="*/ 0 w 10"/>
                      <a:gd name="T17" fmla="*/ 12 h 24"/>
                      <a:gd name="T18" fmla="*/ 0 w 10"/>
                      <a:gd name="T19" fmla="*/ 12 h 24"/>
                      <a:gd name="T20" fmla="*/ 2 w 10"/>
                      <a:gd name="T21" fmla="*/ 4 h 24"/>
                      <a:gd name="T22" fmla="*/ 4 w 10"/>
                      <a:gd name="T23" fmla="*/ 2 h 24"/>
                      <a:gd name="T24" fmla="*/ 6 w 10"/>
                      <a:gd name="T25" fmla="*/ 0 h 24"/>
                      <a:gd name="T26" fmla="*/ 6 w 10"/>
                      <a:gd name="T27" fmla="*/ 0 h 24"/>
                      <a:gd name="T28" fmla="*/ 8 w 10"/>
                      <a:gd name="T29" fmla="*/ 2 h 24"/>
                      <a:gd name="T30" fmla="*/ 8 w 10"/>
                      <a:gd name="T31" fmla="*/ 4 h 24"/>
                      <a:gd name="T32" fmla="*/ 10 w 10"/>
                      <a:gd name="T33" fmla="*/ 12 h 24"/>
                      <a:gd name="T34" fmla="*/ 10 w 10"/>
                      <a:gd name="T35" fmla="*/ 12 h 24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w 10"/>
                      <a:gd name="T55" fmla="*/ 0 h 24"/>
                      <a:gd name="T56" fmla="*/ 10 w 10"/>
                      <a:gd name="T57" fmla="*/ 24 h 24"/>
                    </a:gdLst>
                    <a:ahLst/>
                    <a:cxnLst>
                      <a:cxn ang="T36">
                        <a:pos x="T0" y="T1"/>
                      </a:cxn>
                      <a:cxn ang="T37">
                        <a:pos x="T2" y="T3"/>
                      </a:cxn>
                      <a:cxn ang="T38">
                        <a:pos x="T4" y="T5"/>
                      </a:cxn>
                      <a:cxn ang="T39">
                        <a:pos x="T6" y="T7"/>
                      </a:cxn>
                      <a:cxn ang="T40">
                        <a:pos x="T8" y="T9"/>
                      </a:cxn>
                      <a:cxn ang="T41">
                        <a:pos x="T10" y="T11"/>
                      </a:cxn>
                      <a:cxn ang="T42">
                        <a:pos x="T12" y="T13"/>
                      </a:cxn>
                      <a:cxn ang="T43">
                        <a:pos x="T14" y="T15"/>
                      </a:cxn>
                      <a:cxn ang="T44">
                        <a:pos x="T16" y="T17"/>
                      </a:cxn>
                      <a:cxn ang="T45">
                        <a:pos x="T18" y="T19"/>
                      </a:cxn>
                      <a:cxn ang="T46">
                        <a:pos x="T20" y="T21"/>
                      </a:cxn>
                      <a:cxn ang="T47">
                        <a:pos x="T22" y="T23"/>
                      </a:cxn>
                      <a:cxn ang="T48">
                        <a:pos x="T24" y="T25"/>
                      </a:cxn>
                      <a:cxn ang="T49">
                        <a:pos x="T26" y="T27"/>
                      </a:cxn>
                      <a:cxn ang="T50">
                        <a:pos x="T28" y="T29"/>
                      </a:cxn>
                      <a:cxn ang="T51">
                        <a:pos x="T30" y="T31"/>
                      </a:cxn>
                      <a:cxn ang="T52">
                        <a:pos x="T32" y="T33"/>
                      </a:cxn>
                      <a:cxn ang="T53">
                        <a:pos x="T34" y="T35"/>
                      </a:cxn>
                    </a:cxnLst>
                    <a:rect l="T54" t="T55" r="T56" b="T57"/>
                    <a:pathLst>
                      <a:path w="10" h="24">
                        <a:moveTo>
                          <a:pt x="10" y="12"/>
                        </a:moveTo>
                        <a:lnTo>
                          <a:pt x="10" y="12"/>
                        </a:lnTo>
                        <a:lnTo>
                          <a:pt x="8" y="20"/>
                        </a:lnTo>
                        <a:lnTo>
                          <a:pt x="8" y="24"/>
                        </a:lnTo>
                        <a:lnTo>
                          <a:pt x="6" y="24"/>
                        </a:lnTo>
                        <a:lnTo>
                          <a:pt x="4" y="24"/>
                        </a:lnTo>
                        <a:lnTo>
                          <a:pt x="2" y="20"/>
                        </a:lnTo>
                        <a:lnTo>
                          <a:pt x="0" y="12"/>
                        </a:lnTo>
                        <a:lnTo>
                          <a:pt x="2" y="4"/>
                        </a:lnTo>
                        <a:lnTo>
                          <a:pt x="4" y="2"/>
                        </a:lnTo>
                        <a:lnTo>
                          <a:pt x="6" y="0"/>
                        </a:lnTo>
                        <a:lnTo>
                          <a:pt x="8" y="2"/>
                        </a:lnTo>
                        <a:lnTo>
                          <a:pt x="8" y="4"/>
                        </a:lnTo>
                        <a:lnTo>
                          <a:pt x="10" y="12"/>
                        </a:lnTo>
                        <a:close/>
                      </a:path>
                    </a:pathLst>
                  </a:custGeom>
                  <a:solidFill>
                    <a:srgbClr val="8AA2A7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340" name="Freeform 1517"/>
                  <p:cNvSpPr>
                    <a:spLocks/>
                  </p:cNvSpPr>
                  <p:nvPr/>
                </p:nvSpPr>
                <p:spPr bwMode="auto">
                  <a:xfrm>
                    <a:off x="3431" y="2673"/>
                    <a:ext cx="183" cy="182"/>
                  </a:xfrm>
                  <a:custGeom>
                    <a:avLst/>
                    <a:gdLst>
                      <a:gd name="T0" fmla="*/ 16 w 80"/>
                      <a:gd name="T1" fmla="*/ 0 h 80"/>
                      <a:gd name="T2" fmla="*/ 16 w 80"/>
                      <a:gd name="T3" fmla="*/ 0 h 80"/>
                      <a:gd name="T4" fmla="*/ 10 w 80"/>
                      <a:gd name="T5" fmla="*/ 2 h 80"/>
                      <a:gd name="T6" fmla="*/ 4 w 80"/>
                      <a:gd name="T7" fmla="*/ 6 h 80"/>
                      <a:gd name="T8" fmla="*/ 2 w 80"/>
                      <a:gd name="T9" fmla="*/ 10 h 80"/>
                      <a:gd name="T10" fmla="*/ 0 w 80"/>
                      <a:gd name="T11" fmla="*/ 16 h 80"/>
                      <a:gd name="T12" fmla="*/ 0 w 80"/>
                      <a:gd name="T13" fmla="*/ 66 h 80"/>
                      <a:gd name="T14" fmla="*/ 0 w 80"/>
                      <a:gd name="T15" fmla="*/ 66 h 80"/>
                      <a:gd name="T16" fmla="*/ 2 w 80"/>
                      <a:gd name="T17" fmla="*/ 72 h 80"/>
                      <a:gd name="T18" fmla="*/ 4 w 80"/>
                      <a:gd name="T19" fmla="*/ 76 h 80"/>
                      <a:gd name="T20" fmla="*/ 10 w 80"/>
                      <a:gd name="T21" fmla="*/ 80 h 80"/>
                      <a:gd name="T22" fmla="*/ 16 w 80"/>
                      <a:gd name="T23" fmla="*/ 80 h 80"/>
                      <a:gd name="T24" fmla="*/ 64 w 80"/>
                      <a:gd name="T25" fmla="*/ 80 h 80"/>
                      <a:gd name="T26" fmla="*/ 64 w 80"/>
                      <a:gd name="T27" fmla="*/ 80 h 80"/>
                      <a:gd name="T28" fmla="*/ 70 w 80"/>
                      <a:gd name="T29" fmla="*/ 80 h 80"/>
                      <a:gd name="T30" fmla="*/ 76 w 80"/>
                      <a:gd name="T31" fmla="*/ 76 h 80"/>
                      <a:gd name="T32" fmla="*/ 78 w 80"/>
                      <a:gd name="T33" fmla="*/ 72 h 80"/>
                      <a:gd name="T34" fmla="*/ 80 w 80"/>
                      <a:gd name="T35" fmla="*/ 66 h 80"/>
                      <a:gd name="T36" fmla="*/ 80 w 80"/>
                      <a:gd name="T37" fmla="*/ 16 h 80"/>
                      <a:gd name="T38" fmla="*/ 80 w 80"/>
                      <a:gd name="T39" fmla="*/ 16 h 80"/>
                      <a:gd name="T40" fmla="*/ 78 w 80"/>
                      <a:gd name="T41" fmla="*/ 10 h 80"/>
                      <a:gd name="T42" fmla="*/ 76 w 80"/>
                      <a:gd name="T43" fmla="*/ 6 h 80"/>
                      <a:gd name="T44" fmla="*/ 70 w 80"/>
                      <a:gd name="T45" fmla="*/ 2 h 80"/>
                      <a:gd name="T46" fmla="*/ 64 w 80"/>
                      <a:gd name="T47" fmla="*/ 0 h 80"/>
                      <a:gd name="T48" fmla="*/ 16 w 80"/>
                      <a:gd name="T49" fmla="*/ 0 h 80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w 80"/>
                      <a:gd name="T76" fmla="*/ 0 h 80"/>
                      <a:gd name="T77" fmla="*/ 80 w 80"/>
                      <a:gd name="T78" fmla="*/ 80 h 80"/>
                    </a:gdLst>
                    <a:ahLst/>
                    <a:cxnLst>
                      <a:cxn ang="T50">
                        <a:pos x="T0" y="T1"/>
                      </a:cxn>
                      <a:cxn ang="T51">
                        <a:pos x="T2" y="T3"/>
                      </a:cxn>
                      <a:cxn ang="T52">
                        <a:pos x="T4" y="T5"/>
                      </a:cxn>
                      <a:cxn ang="T53">
                        <a:pos x="T6" y="T7"/>
                      </a:cxn>
                      <a:cxn ang="T54">
                        <a:pos x="T8" y="T9"/>
                      </a:cxn>
                      <a:cxn ang="T55">
                        <a:pos x="T10" y="T11"/>
                      </a:cxn>
                      <a:cxn ang="T56">
                        <a:pos x="T12" y="T13"/>
                      </a:cxn>
                      <a:cxn ang="T57">
                        <a:pos x="T14" y="T15"/>
                      </a:cxn>
                      <a:cxn ang="T58">
                        <a:pos x="T16" y="T17"/>
                      </a:cxn>
                      <a:cxn ang="T59">
                        <a:pos x="T18" y="T19"/>
                      </a:cxn>
                      <a:cxn ang="T60">
                        <a:pos x="T20" y="T21"/>
                      </a:cxn>
                      <a:cxn ang="T61">
                        <a:pos x="T22" y="T23"/>
                      </a:cxn>
                      <a:cxn ang="T62">
                        <a:pos x="T24" y="T25"/>
                      </a:cxn>
                      <a:cxn ang="T63">
                        <a:pos x="T26" y="T27"/>
                      </a:cxn>
                      <a:cxn ang="T64">
                        <a:pos x="T28" y="T29"/>
                      </a:cxn>
                      <a:cxn ang="T65">
                        <a:pos x="T30" y="T31"/>
                      </a:cxn>
                      <a:cxn ang="T66">
                        <a:pos x="T32" y="T33"/>
                      </a:cxn>
                      <a:cxn ang="T67">
                        <a:pos x="T34" y="T35"/>
                      </a:cxn>
                      <a:cxn ang="T68">
                        <a:pos x="T36" y="T37"/>
                      </a:cxn>
                      <a:cxn ang="T69">
                        <a:pos x="T38" y="T39"/>
                      </a:cxn>
                      <a:cxn ang="T70">
                        <a:pos x="T40" y="T41"/>
                      </a:cxn>
                      <a:cxn ang="T71">
                        <a:pos x="T42" y="T43"/>
                      </a:cxn>
                      <a:cxn ang="T72">
                        <a:pos x="T44" y="T45"/>
                      </a:cxn>
                      <a:cxn ang="T73">
                        <a:pos x="T46" y="T47"/>
                      </a:cxn>
                      <a:cxn ang="T74">
                        <a:pos x="T48" y="T49"/>
                      </a:cxn>
                    </a:cxnLst>
                    <a:rect l="T75" t="T76" r="T77" b="T78"/>
                    <a:pathLst>
                      <a:path w="80" h="80">
                        <a:moveTo>
                          <a:pt x="16" y="0"/>
                        </a:moveTo>
                        <a:lnTo>
                          <a:pt x="16" y="0"/>
                        </a:lnTo>
                        <a:lnTo>
                          <a:pt x="10" y="2"/>
                        </a:lnTo>
                        <a:lnTo>
                          <a:pt x="4" y="6"/>
                        </a:lnTo>
                        <a:lnTo>
                          <a:pt x="2" y="10"/>
                        </a:lnTo>
                        <a:lnTo>
                          <a:pt x="0" y="16"/>
                        </a:lnTo>
                        <a:lnTo>
                          <a:pt x="0" y="66"/>
                        </a:lnTo>
                        <a:lnTo>
                          <a:pt x="2" y="72"/>
                        </a:lnTo>
                        <a:lnTo>
                          <a:pt x="4" y="76"/>
                        </a:lnTo>
                        <a:lnTo>
                          <a:pt x="10" y="80"/>
                        </a:lnTo>
                        <a:lnTo>
                          <a:pt x="16" y="80"/>
                        </a:lnTo>
                        <a:lnTo>
                          <a:pt x="64" y="80"/>
                        </a:lnTo>
                        <a:lnTo>
                          <a:pt x="70" y="80"/>
                        </a:lnTo>
                        <a:lnTo>
                          <a:pt x="76" y="76"/>
                        </a:lnTo>
                        <a:lnTo>
                          <a:pt x="78" y="72"/>
                        </a:lnTo>
                        <a:lnTo>
                          <a:pt x="80" y="66"/>
                        </a:lnTo>
                        <a:lnTo>
                          <a:pt x="80" y="16"/>
                        </a:lnTo>
                        <a:lnTo>
                          <a:pt x="78" y="10"/>
                        </a:lnTo>
                        <a:lnTo>
                          <a:pt x="76" y="6"/>
                        </a:lnTo>
                        <a:lnTo>
                          <a:pt x="70" y="2"/>
                        </a:lnTo>
                        <a:lnTo>
                          <a:pt x="64" y="0"/>
                        </a:lnTo>
                        <a:lnTo>
                          <a:pt x="16" y="0"/>
                        </a:lnTo>
                        <a:close/>
                      </a:path>
                    </a:pathLst>
                  </a:custGeom>
                  <a:noFill/>
                  <a:ln w="12700">
                    <a:solidFill>
                      <a:srgbClr val="33535B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341" name="Freeform 1518"/>
                  <p:cNvSpPr>
                    <a:spLocks/>
                  </p:cNvSpPr>
                  <p:nvPr/>
                </p:nvSpPr>
                <p:spPr bwMode="auto">
                  <a:xfrm>
                    <a:off x="3431" y="2673"/>
                    <a:ext cx="183" cy="182"/>
                  </a:xfrm>
                  <a:custGeom>
                    <a:avLst/>
                    <a:gdLst>
                      <a:gd name="T0" fmla="*/ 16 w 80"/>
                      <a:gd name="T1" fmla="*/ 0 h 80"/>
                      <a:gd name="T2" fmla="*/ 16 w 80"/>
                      <a:gd name="T3" fmla="*/ 0 h 80"/>
                      <a:gd name="T4" fmla="*/ 10 w 80"/>
                      <a:gd name="T5" fmla="*/ 2 h 80"/>
                      <a:gd name="T6" fmla="*/ 4 w 80"/>
                      <a:gd name="T7" fmla="*/ 6 h 80"/>
                      <a:gd name="T8" fmla="*/ 2 w 80"/>
                      <a:gd name="T9" fmla="*/ 10 h 80"/>
                      <a:gd name="T10" fmla="*/ 0 w 80"/>
                      <a:gd name="T11" fmla="*/ 16 h 80"/>
                      <a:gd name="T12" fmla="*/ 0 w 80"/>
                      <a:gd name="T13" fmla="*/ 66 h 80"/>
                      <a:gd name="T14" fmla="*/ 0 w 80"/>
                      <a:gd name="T15" fmla="*/ 66 h 80"/>
                      <a:gd name="T16" fmla="*/ 2 w 80"/>
                      <a:gd name="T17" fmla="*/ 72 h 80"/>
                      <a:gd name="T18" fmla="*/ 4 w 80"/>
                      <a:gd name="T19" fmla="*/ 76 h 80"/>
                      <a:gd name="T20" fmla="*/ 10 w 80"/>
                      <a:gd name="T21" fmla="*/ 80 h 80"/>
                      <a:gd name="T22" fmla="*/ 16 w 80"/>
                      <a:gd name="T23" fmla="*/ 80 h 80"/>
                      <a:gd name="T24" fmla="*/ 64 w 80"/>
                      <a:gd name="T25" fmla="*/ 80 h 80"/>
                      <a:gd name="T26" fmla="*/ 64 w 80"/>
                      <a:gd name="T27" fmla="*/ 80 h 80"/>
                      <a:gd name="T28" fmla="*/ 70 w 80"/>
                      <a:gd name="T29" fmla="*/ 80 h 80"/>
                      <a:gd name="T30" fmla="*/ 76 w 80"/>
                      <a:gd name="T31" fmla="*/ 76 h 80"/>
                      <a:gd name="T32" fmla="*/ 78 w 80"/>
                      <a:gd name="T33" fmla="*/ 72 h 80"/>
                      <a:gd name="T34" fmla="*/ 80 w 80"/>
                      <a:gd name="T35" fmla="*/ 66 h 80"/>
                      <a:gd name="T36" fmla="*/ 80 w 80"/>
                      <a:gd name="T37" fmla="*/ 16 h 80"/>
                      <a:gd name="T38" fmla="*/ 80 w 80"/>
                      <a:gd name="T39" fmla="*/ 16 h 80"/>
                      <a:gd name="T40" fmla="*/ 78 w 80"/>
                      <a:gd name="T41" fmla="*/ 10 h 80"/>
                      <a:gd name="T42" fmla="*/ 76 w 80"/>
                      <a:gd name="T43" fmla="*/ 6 h 80"/>
                      <a:gd name="T44" fmla="*/ 70 w 80"/>
                      <a:gd name="T45" fmla="*/ 2 h 80"/>
                      <a:gd name="T46" fmla="*/ 64 w 80"/>
                      <a:gd name="T47" fmla="*/ 0 h 80"/>
                      <a:gd name="T48" fmla="*/ 16 w 80"/>
                      <a:gd name="T49" fmla="*/ 0 h 80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w 80"/>
                      <a:gd name="T76" fmla="*/ 0 h 80"/>
                      <a:gd name="T77" fmla="*/ 80 w 80"/>
                      <a:gd name="T78" fmla="*/ 80 h 80"/>
                    </a:gdLst>
                    <a:ahLst/>
                    <a:cxnLst>
                      <a:cxn ang="T50">
                        <a:pos x="T0" y="T1"/>
                      </a:cxn>
                      <a:cxn ang="T51">
                        <a:pos x="T2" y="T3"/>
                      </a:cxn>
                      <a:cxn ang="T52">
                        <a:pos x="T4" y="T5"/>
                      </a:cxn>
                      <a:cxn ang="T53">
                        <a:pos x="T6" y="T7"/>
                      </a:cxn>
                      <a:cxn ang="T54">
                        <a:pos x="T8" y="T9"/>
                      </a:cxn>
                      <a:cxn ang="T55">
                        <a:pos x="T10" y="T11"/>
                      </a:cxn>
                      <a:cxn ang="T56">
                        <a:pos x="T12" y="T13"/>
                      </a:cxn>
                      <a:cxn ang="T57">
                        <a:pos x="T14" y="T15"/>
                      </a:cxn>
                      <a:cxn ang="T58">
                        <a:pos x="T16" y="T17"/>
                      </a:cxn>
                      <a:cxn ang="T59">
                        <a:pos x="T18" y="T19"/>
                      </a:cxn>
                      <a:cxn ang="T60">
                        <a:pos x="T20" y="T21"/>
                      </a:cxn>
                      <a:cxn ang="T61">
                        <a:pos x="T22" y="T23"/>
                      </a:cxn>
                      <a:cxn ang="T62">
                        <a:pos x="T24" y="T25"/>
                      </a:cxn>
                      <a:cxn ang="T63">
                        <a:pos x="T26" y="T27"/>
                      </a:cxn>
                      <a:cxn ang="T64">
                        <a:pos x="T28" y="T29"/>
                      </a:cxn>
                      <a:cxn ang="T65">
                        <a:pos x="T30" y="T31"/>
                      </a:cxn>
                      <a:cxn ang="T66">
                        <a:pos x="T32" y="T33"/>
                      </a:cxn>
                      <a:cxn ang="T67">
                        <a:pos x="T34" y="T35"/>
                      </a:cxn>
                      <a:cxn ang="T68">
                        <a:pos x="T36" y="T37"/>
                      </a:cxn>
                      <a:cxn ang="T69">
                        <a:pos x="T38" y="T39"/>
                      </a:cxn>
                      <a:cxn ang="T70">
                        <a:pos x="T40" y="T41"/>
                      </a:cxn>
                      <a:cxn ang="T71">
                        <a:pos x="T42" y="T43"/>
                      </a:cxn>
                      <a:cxn ang="T72">
                        <a:pos x="T44" y="T45"/>
                      </a:cxn>
                      <a:cxn ang="T73">
                        <a:pos x="T46" y="T47"/>
                      </a:cxn>
                      <a:cxn ang="T74">
                        <a:pos x="T48" y="T49"/>
                      </a:cxn>
                    </a:cxnLst>
                    <a:rect l="T75" t="T76" r="T77" b="T78"/>
                    <a:pathLst>
                      <a:path w="80" h="80">
                        <a:moveTo>
                          <a:pt x="16" y="0"/>
                        </a:moveTo>
                        <a:lnTo>
                          <a:pt x="16" y="0"/>
                        </a:lnTo>
                        <a:lnTo>
                          <a:pt x="10" y="2"/>
                        </a:lnTo>
                        <a:lnTo>
                          <a:pt x="4" y="6"/>
                        </a:lnTo>
                        <a:lnTo>
                          <a:pt x="2" y="10"/>
                        </a:lnTo>
                        <a:lnTo>
                          <a:pt x="0" y="16"/>
                        </a:lnTo>
                        <a:lnTo>
                          <a:pt x="0" y="66"/>
                        </a:lnTo>
                        <a:lnTo>
                          <a:pt x="2" y="72"/>
                        </a:lnTo>
                        <a:lnTo>
                          <a:pt x="4" y="76"/>
                        </a:lnTo>
                        <a:lnTo>
                          <a:pt x="10" y="80"/>
                        </a:lnTo>
                        <a:lnTo>
                          <a:pt x="16" y="80"/>
                        </a:lnTo>
                        <a:lnTo>
                          <a:pt x="64" y="80"/>
                        </a:lnTo>
                        <a:lnTo>
                          <a:pt x="70" y="80"/>
                        </a:lnTo>
                        <a:lnTo>
                          <a:pt x="76" y="76"/>
                        </a:lnTo>
                        <a:lnTo>
                          <a:pt x="78" y="72"/>
                        </a:lnTo>
                        <a:lnTo>
                          <a:pt x="80" y="66"/>
                        </a:lnTo>
                        <a:lnTo>
                          <a:pt x="80" y="16"/>
                        </a:lnTo>
                        <a:lnTo>
                          <a:pt x="78" y="10"/>
                        </a:lnTo>
                        <a:lnTo>
                          <a:pt x="76" y="6"/>
                        </a:lnTo>
                        <a:lnTo>
                          <a:pt x="70" y="2"/>
                        </a:lnTo>
                        <a:lnTo>
                          <a:pt x="64" y="0"/>
                        </a:lnTo>
                        <a:lnTo>
                          <a:pt x="16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342" name="Freeform 1519"/>
                  <p:cNvSpPr>
                    <a:spLocks/>
                  </p:cNvSpPr>
                  <p:nvPr/>
                </p:nvSpPr>
                <p:spPr bwMode="auto">
                  <a:xfrm>
                    <a:off x="3450" y="2691"/>
                    <a:ext cx="146" cy="146"/>
                  </a:xfrm>
                  <a:custGeom>
                    <a:avLst/>
                    <a:gdLst>
                      <a:gd name="T0" fmla="*/ 56 w 64"/>
                      <a:gd name="T1" fmla="*/ 0 h 64"/>
                      <a:gd name="T2" fmla="*/ 8 w 64"/>
                      <a:gd name="T3" fmla="*/ 0 h 64"/>
                      <a:gd name="T4" fmla="*/ 8 w 64"/>
                      <a:gd name="T5" fmla="*/ 0 h 64"/>
                      <a:gd name="T6" fmla="*/ 2 w 64"/>
                      <a:gd name="T7" fmla="*/ 2 h 64"/>
                      <a:gd name="T8" fmla="*/ 0 w 64"/>
                      <a:gd name="T9" fmla="*/ 8 h 64"/>
                      <a:gd name="T10" fmla="*/ 0 w 64"/>
                      <a:gd name="T11" fmla="*/ 58 h 64"/>
                      <a:gd name="T12" fmla="*/ 0 w 64"/>
                      <a:gd name="T13" fmla="*/ 58 h 64"/>
                      <a:gd name="T14" fmla="*/ 2 w 64"/>
                      <a:gd name="T15" fmla="*/ 62 h 64"/>
                      <a:gd name="T16" fmla="*/ 8 w 64"/>
                      <a:gd name="T17" fmla="*/ 64 h 64"/>
                      <a:gd name="T18" fmla="*/ 56 w 64"/>
                      <a:gd name="T19" fmla="*/ 64 h 64"/>
                      <a:gd name="T20" fmla="*/ 56 w 64"/>
                      <a:gd name="T21" fmla="*/ 64 h 64"/>
                      <a:gd name="T22" fmla="*/ 62 w 64"/>
                      <a:gd name="T23" fmla="*/ 62 h 64"/>
                      <a:gd name="T24" fmla="*/ 64 w 64"/>
                      <a:gd name="T25" fmla="*/ 58 h 64"/>
                      <a:gd name="T26" fmla="*/ 64 w 64"/>
                      <a:gd name="T27" fmla="*/ 8 h 64"/>
                      <a:gd name="T28" fmla="*/ 64 w 64"/>
                      <a:gd name="T29" fmla="*/ 8 h 64"/>
                      <a:gd name="T30" fmla="*/ 62 w 64"/>
                      <a:gd name="T31" fmla="*/ 2 h 64"/>
                      <a:gd name="T32" fmla="*/ 56 w 64"/>
                      <a:gd name="T33" fmla="*/ 0 h 64"/>
                      <a:gd name="T34" fmla="*/ 56 w 64"/>
                      <a:gd name="T35" fmla="*/ 0 h 64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w 64"/>
                      <a:gd name="T55" fmla="*/ 0 h 64"/>
                      <a:gd name="T56" fmla="*/ 64 w 64"/>
                      <a:gd name="T57" fmla="*/ 64 h 64"/>
                    </a:gdLst>
                    <a:ahLst/>
                    <a:cxnLst>
                      <a:cxn ang="T36">
                        <a:pos x="T0" y="T1"/>
                      </a:cxn>
                      <a:cxn ang="T37">
                        <a:pos x="T2" y="T3"/>
                      </a:cxn>
                      <a:cxn ang="T38">
                        <a:pos x="T4" y="T5"/>
                      </a:cxn>
                      <a:cxn ang="T39">
                        <a:pos x="T6" y="T7"/>
                      </a:cxn>
                      <a:cxn ang="T40">
                        <a:pos x="T8" y="T9"/>
                      </a:cxn>
                      <a:cxn ang="T41">
                        <a:pos x="T10" y="T11"/>
                      </a:cxn>
                      <a:cxn ang="T42">
                        <a:pos x="T12" y="T13"/>
                      </a:cxn>
                      <a:cxn ang="T43">
                        <a:pos x="T14" y="T15"/>
                      </a:cxn>
                      <a:cxn ang="T44">
                        <a:pos x="T16" y="T17"/>
                      </a:cxn>
                      <a:cxn ang="T45">
                        <a:pos x="T18" y="T19"/>
                      </a:cxn>
                      <a:cxn ang="T46">
                        <a:pos x="T20" y="T21"/>
                      </a:cxn>
                      <a:cxn ang="T47">
                        <a:pos x="T22" y="T23"/>
                      </a:cxn>
                      <a:cxn ang="T48">
                        <a:pos x="T24" y="T25"/>
                      </a:cxn>
                      <a:cxn ang="T49">
                        <a:pos x="T26" y="T27"/>
                      </a:cxn>
                      <a:cxn ang="T50">
                        <a:pos x="T28" y="T29"/>
                      </a:cxn>
                      <a:cxn ang="T51">
                        <a:pos x="T30" y="T31"/>
                      </a:cxn>
                      <a:cxn ang="T52">
                        <a:pos x="T32" y="T33"/>
                      </a:cxn>
                      <a:cxn ang="T53">
                        <a:pos x="T34" y="T35"/>
                      </a:cxn>
                    </a:cxnLst>
                    <a:rect l="T54" t="T55" r="T56" b="T57"/>
                    <a:pathLst>
                      <a:path w="64" h="64">
                        <a:moveTo>
                          <a:pt x="56" y="0"/>
                        </a:moveTo>
                        <a:lnTo>
                          <a:pt x="8" y="0"/>
                        </a:lnTo>
                        <a:lnTo>
                          <a:pt x="2" y="2"/>
                        </a:lnTo>
                        <a:lnTo>
                          <a:pt x="0" y="8"/>
                        </a:lnTo>
                        <a:lnTo>
                          <a:pt x="0" y="58"/>
                        </a:lnTo>
                        <a:lnTo>
                          <a:pt x="2" y="62"/>
                        </a:lnTo>
                        <a:lnTo>
                          <a:pt x="8" y="64"/>
                        </a:lnTo>
                        <a:lnTo>
                          <a:pt x="56" y="64"/>
                        </a:lnTo>
                        <a:lnTo>
                          <a:pt x="62" y="62"/>
                        </a:lnTo>
                        <a:lnTo>
                          <a:pt x="64" y="58"/>
                        </a:lnTo>
                        <a:lnTo>
                          <a:pt x="64" y="8"/>
                        </a:lnTo>
                        <a:lnTo>
                          <a:pt x="62" y="2"/>
                        </a:lnTo>
                        <a:lnTo>
                          <a:pt x="56" y="0"/>
                        </a:lnTo>
                        <a:close/>
                      </a:path>
                    </a:pathLst>
                  </a:custGeom>
                  <a:solidFill>
                    <a:srgbClr val="668187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343" name="Freeform 1520"/>
                  <p:cNvSpPr>
                    <a:spLocks/>
                  </p:cNvSpPr>
                  <p:nvPr/>
                </p:nvSpPr>
                <p:spPr bwMode="auto">
                  <a:xfrm>
                    <a:off x="3450" y="2691"/>
                    <a:ext cx="146" cy="146"/>
                  </a:xfrm>
                  <a:custGeom>
                    <a:avLst/>
                    <a:gdLst>
                      <a:gd name="T0" fmla="*/ 58 w 64"/>
                      <a:gd name="T1" fmla="*/ 0 h 64"/>
                      <a:gd name="T2" fmla="*/ 58 w 64"/>
                      <a:gd name="T3" fmla="*/ 46 h 64"/>
                      <a:gd name="T4" fmla="*/ 58 w 64"/>
                      <a:gd name="T5" fmla="*/ 46 h 64"/>
                      <a:gd name="T6" fmla="*/ 54 w 64"/>
                      <a:gd name="T7" fmla="*/ 52 h 64"/>
                      <a:gd name="T8" fmla="*/ 50 w 64"/>
                      <a:gd name="T9" fmla="*/ 54 h 64"/>
                      <a:gd name="T10" fmla="*/ 0 w 64"/>
                      <a:gd name="T11" fmla="*/ 54 h 64"/>
                      <a:gd name="T12" fmla="*/ 0 w 64"/>
                      <a:gd name="T13" fmla="*/ 54 h 64"/>
                      <a:gd name="T14" fmla="*/ 0 w 64"/>
                      <a:gd name="T15" fmla="*/ 54 h 64"/>
                      <a:gd name="T16" fmla="*/ 0 w 64"/>
                      <a:gd name="T17" fmla="*/ 58 h 64"/>
                      <a:gd name="T18" fmla="*/ 0 w 64"/>
                      <a:gd name="T19" fmla="*/ 58 h 64"/>
                      <a:gd name="T20" fmla="*/ 2 w 64"/>
                      <a:gd name="T21" fmla="*/ 62 h 64"/>
                      <a:gd name="T22" fmla="*/ 8 w 64"/>
                      <a:gd name="T23" fmla="*/ 64 h 64"/>
                      <a:gd name="T24" fmla="*/ 56 w 64"/>
                      <a:gd name="T25" fmla="*/ 64 h 64"/>
                      <a:gd name="T26" fmla="*/ 56 w 64"/>
                      <a:gd name="T27" fmla="*/ 64 h 64"/>
                      <a:gd name="T28" fmla="*/ 62 w 64"/>
                      <a:gd name="T29" fmla="*/ 62 h 64"/>
                      <a:gd name="T30" fmla="*/ 64 w 64"/>
                      <a:gd name="T31" fmla="*/ 58 h 64"/>
                      <a:gd name="T32" fmla="*/ 64 w 64"/>
                      <a:gd name="T33" fmla="*/ 8 h 64"/>
                      <a:gd name="T34" fmla="*/ 64 w 64"/>
                      <a:gd name="T35" fmla="*/ 8 h 64"/>
                      <a:gd name="T36" fmla="*/ 62 w 64"/>
                      <a:gd name="T37" fmla="*/ 4 h 64"/>
                      <a:gd name="T38" fmla="*/ 58 w 64"/>
                      <a:gd name="T39" fmla="*/ 0 h 64"/>
                      <a:gd name="T40" fmla="*/ 58 w 64"/>
                      <a:gd name="T41" fmla="*/ 0 h 64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w 64"/>
                      <a:gd name="T64" fmla="*/ 0 h 64"/>
                      <a:gd name="T65" fmla="*/ 64 w 64"/>
                      <a:gd name="T66" fmla="*/ 64 h 64"/>
                    </a:gdLst>
                    <a:ahLst/>
                    <a:cxnLst>
                      <a:cxn ang="T42">
                        <a:pos x="T0" y="T1"/>
                      </a:cxn>
                      <a:cxn ang="T43">
                        <a:pos x="T2" y="T3"/>
                      </a:cxn>
                      <a:cxn ang="T44">
                        <a:pos x="T4" y="T5"/>
                      </a:cxn>
                      <a:cxn ang="T45">
                        <a:pos x="T6" y="T7"/>
                      </a:cxn>
                      <a:cxn ang="T46">
                        <a:pos x="T8" y="T9"/>
                      </a:cxn>
                      <a:cxn ang="T47">
                        <a:pos x="T10" y="T11"/>
                      </a:cxn>
                      <a:cxn ang="T48">
                        <a:pos x="T12" y="T13"/>
                      </a:cxn>
                      <a:cxn ang="T49">
                        <a:pos x="T14" y="T15"/>
                      </a:cxn>
                      <a:cxn ang="T50">
                        <a:pos x="T16" y="T17"/>
                      </a:cxn>
                      <a:cxn ang="T51">
                        <a:pos x="T18" y="T19"/>
                      </a:cxn>
                      <a:cxn ang="T52">
                        <a:pos x="T20" y="T21"/>
                      </a:cxn>
                      <a:cxn ang="T53">
                        <a:pos x="T22" y="T23"/>
                      </a:cxn>
                      <a:cxn ang="T54">
                        <a:pos x="T24" y="T25"/>
                      </a:cxn>
                      <a:cxn ang="T55">
                        <a:pos x="T26" y="T27"/>
                      </a:cxn>
                      <a:cxn ang="T56">
                        <a:pos x="T28" y="T29"/>
                      </a:cxn>
                      <a:cxn ang="T57">
                        <a:pos x="T30" y="T31"/>
                      </a:cxn>
                      <a:cxn ang="T58">
                        <a:pos x="T32" y="T33"/>
                      </a:cxn>
                      <a:cxn ang="T59">
                        <a:pos x="T34" y="T35"/>
                      </a:cxn>
                      <a:cxn ang="T60">
                        <a:pos x="T36" y="T37"/>
                      </a:cxn>
                      <a:cxn ang="T61">
                        <a:pos x="T38" y="T39"/>
                      </a:cxn>
                      <a:cxn ang="T62">
                        <a:pos x="T40" y="T41"/>
                      </a:cxn>
                    </a:cxnLst>
                    <a:rect l="T63" t="T64" r="T65" b="T66"/>
                    <a:pathLst>
                      <a:path w="64" h="64">
                        <a:moveTo>
                          <a:pt x="58" y="0"/>
                        </a:moveTo>
                        <a:lnTo>
                          <a:pt x="58" y="46"/>
                        </a:lnTo>
                        <a:lnTo>
                          <a:pt x="54" y="52"/>
                        </a:lnTo>
                        <a:lnTo>
                          <a:pt x="50" y="54"/>
                        </a:lnTo>
                        <a:lnTo>
                          <a:pt x="0" y="54"/>
                        </a:lnTo>
                        <a:lnTo>
                          <a:pt x="0" y="58"/>
                        </a:lnTo>
                        <a:lnTo>
                          <a:pt x="2" y="62"/>
                        </a:lnTo>
                        <a:lnTo>
                          <a:pt x="8" y="64"/>
                        </a:lnTo>
                        <a:lnTo>
                          <a:pt x="56" y="64"/>
                        </a:lnTo>
                        <a:lnTo>
                          <a:pt x="62" y="62"/>
                        </a:lnTo>
                        <a:lnTo>
                          <a:pt x="64" y="58"/>
                        </a:lnTo>
                        <a:lnTo>
                          <a:pt x="64" y="8"/>
                        </a:lnTo>
                        <a:lnTo>
                          <a:pt x="62" y="4"/>
                        </a:lnTo>
                        <a:lnTo>
                          <a:pt x="58" y="0"/>
                        </a:lnTo>
                        <a:close/>
                      </a:path>
                    </a:pathLst>
                  </a:custGeom>
                  <a:solidFill>
                    <a:srgbClr val="4C676E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344" name="Freeform 1521"/>
                  <p:cNvSpPr>
                    <a:spLocks/>
                  </p:cNvSpPr>
                  <p:nvPr/>
                </p:nvSpPr>
                <p:spPr bwMode="auto">
                  <a:xfrm>
                    <a:off x="3477" y="2718"/>
                    <a:ext cx="23" cy="55"/>
                  </a:xfrm>
                  <a:custGeom>
                    <a:avLst/>
                    <a:gdLst>
                      <a:gd name="T0" fmla="*/ 10 w 10"/>
                      <a:gd name="T1" fmla="*/ 12 h 24"/>
                      <a:gd name="T2" fmla="*/ 10 w 10"/>
                      <a:gd name="T3" fmla="*/ 12 h 24"/>
                      <a:gd name="T4" fmla="*/ 8 w 10"/>
                      <a:gd name="T5" fmla="*/ 20 h 24"/>
                      <a:gd name="T6" fmla="*/ 6 w 10"/>
                      <a:gd name="T7" fmla="*/ 24 h 24"/>
                      <a:gd name="T8" fmla="*/ 4 w 10"/>
                      <a:gd name="T9" fmla="*/ 24 h 24"/>
                      <a:gd name="T10" fmla="*/ 4 w 10"/>
                      <a:gd name="T11" fmla="*/ 24 h 24"/>
                      <a:gd name="T12" fmla="*/ 2 w 10"/>
                      <a:gd name="T13" fmla="*/ 24 h 24"/>
                      <a:gd name="T14" fmla="*/ 0 w 10"/>
                      <a:gd name="T15" fmla="*/ 20 h 24"/>
                      <a:gd name="T16" fmla="*/ 0 w 10"/>
                      <a:gd name="T17" fmla="*/ 12 h 24"/>
                      <a:gd name="T18" fmla="*/ 0 w 10"/>
                      <a:gd name="T19" fmla="*/ 12 h 24"/>
                      <a:gd name="T20" fmla="*/ 0 w 10"/>
                      <a:gd name="T21" fmla="*/ 4 h 24"/>
                      <a:gd name="T22" fmla="*/ 2 w 10"/>
                      <a:gd name="T23" fmla="*/ 2 h 24"/>
                      <a:gd name="T24" fmla="*/ 4 w 10"/>
                      <a:gd name="T25" fmla="*/ 0 h 24"/>
                      <a:gd name="T26" fmla="*/ 4 w 10"/>
                      <a:gd name="T27" fmla="*/ 0 h 24"/>
                      <a:gd name="T28" fmla="*/ 6 w 10"/>
                      <a:gd name="T29" fmla="*/ 2 h 24"/>
                      <a:gd name="T30" fmla="*/ 8 w 10"/>
                      <a:gd name="T31" fmla="*/ 4 h 24"/>
                      <a:gd name="T32" fmla="*/ 10 w 10"/>
                      <a:gd name="T33" fmla="*/ 12 h 24"/>
                      <a:gd name="T34" fmla="*/ 10 w 10"/>
                      <a:gd name="T35" fmla="*/ 12 h 24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w 10"/>
                      <a:gd name="T55" fmla="*/ 0 h 24"/>
                      <a:gd name="T56" fmla="*/ 10 w 10"/>
                      <a:gd name="T57" fmla="*/ 24 h 24"/>
                    </a:gdLst>
                    <a:ahLst/>
                    <a:cxnLst>
                      <a:cxn ang="T36">
                        <a:pos x="T0" y="T1"/>
                      </a:cxn>
                      <a:cxn ang="T37">
                        <a:pos x="T2" y="T3"/>
                      </a:cxn>
                      <a:cxn ang="T38">
                        <a:pos x="T4" y="T5"/>
                      </a:cxn>
                      <a:cxn ang="T39">
                        <a:pos x="T6" y="T7"/>
                      </a:cxn>
                      <a:cxn ang="T40">
                        <a:pos x="T8" y="T9"/>
                      </a:cxn>
                      <a:cxn ang="T41">
                        <a:pos x="T10" y="T11"/>
                      </a:cxn>
                      <a:cxn ang="T42">
                        <a:pos x="T12" y="T13"/>
                      </a:cxn>
                      <a:cxn ang="T43">
                        <a:pos x="T14" y="T15"/>
                      </a:cxn>
                      <a:cxn ang="T44">
                        <a:pos x="T16" y="T17"/>
                      </a:cxn>
                      <a:cxn ang="T45">
                        <a:pos x="T18" y="T19"/>
                      </a:cxn>
                      <a:cxn ang="T46">
                        <a:pos x="T20" y="T21"/>
                      </a:cxn>
                      <a:cxn ang="T47">
                        <a:pos x="T22" y="T23"/>
                      </a:cxn>
                      <a:cxn ang="T48">
                        <a:pos x="T24" y="T25"/>
                      </a:cxn>
                      <a:cxn ang="T49">
                        <a:pos x="T26" y="T27"/>
                      </a:cxn>
                      <a:cxn ang="T50">
                        <a:pos x="T28" y="T29"/>
                      </a:cxn>
                      <a:cxn ang="T51">
                        <a:pos x="T30" y="T31"/>
                      </a:cxn>
                      <a:cxn ang="T52">
                        <a:pos x="T32" y="T33"/>
                      </a:cxn>
                      <a:cxn ang="T53">
                        <a:pos x="T34" y="T35"/>
                      </a:cxn>
                    </a:cxnLst>
                    <a:rect l="T54" t="T55" r="T56" b="T57"/>
                    <a:pathLst>
                      <a:path w="10" h="24">
                        <a:moveTo>
                          <a:pt x="10" y="12"/>
                        </a:moveTo>
                        <a:lnTo>
                          <a:pt x="10" y="12"/>
                        </a:lnTo>
                        <a:lnTo>
                          <a:pt x="8" y="20"/>
                        </a:lnTo>
                        <a:lnTo>
                          <a:pt x="6" y="24"/>
                        </a:lnTo>
                        <a:lnTo>
                          <a:pt x="4" y="24"/>
                        </a:lnTo>
                        <a:lnTo>
                          <a:pt x="2" y="24"/>
                        </a:lnTo>
                        <a:lnTo>
                          <a:pt x="0" y="20"/>
                        </a:lnTo>
                        <a:lnTo>
                          <a:pt x="0" y="12"/>
                        </a:lnTo>
                        <a:lnTo>
                          <a:pt x="0" y="4"/>
                        </a:lnTo>
                        <a:lnTo>
                          <a:pt x="2" y="2"/>
                        </a:lnTo>
                        <a:lnTo>
                          <a:pt x="4" y="0"/>
                        </a:lnTo>
                        <a:lnTo>
                          <a:pt x="6" y="2"/>
                        </a:lnTo>
                        <a:lnTo>
                          <a:pt x="8" y="4"/>
                        </a:lnTo>
                        <a:lnTo>
                          <a:pt x="10" y="12"/>
                        </a:lnTo>
                        <a:close/>
                      </a:path>
                    </a:pathLst>
                  </a:custGeom>
                  <a:solidFill>
                    <a:srgbClr val="8AA2A7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345" name="Freeform 1522"/>
                  <p:cNvSpPr>
                    <a:spLocks/>
                  </p:cNvSpPr>
                  <p:nvPr/>
                </p:nvSpPr>
                <p:spPr bwMode="auto">
                  <a:xfrm>
                    <a:off x="3682" y="2673"/>
                    <a:ext cx="182" cy="182"/>
                  </a:xfrm>
                  <a:custGeom>
                    <a:avLst/>
                    <a:gdLst>
                      <a:gd name="T0" fmla="*/ 16 w 80"/>
                      <a:gd name="T1" fmla="*/ 0 h 80"/>
                      <a:gd name="T2" fmla="*/ 16 w 80"/>
                      <a:gd name="T3" fmla="*/ 0 h 80"/>
                      <a:gd name="T4" fmla="*/ 10 w 80"/>
                      <a:gd name="T5" fmla="*/ 2 h 80"/>
                      <a:gd name="T6" fmla="*/ 4 w 80"/>
                      <a:gd name="T7" fmla="*/ 6 h 80"/>
                      <a:gd name="T8" fmla="*/ 0 w 80"/>
                      <a:gd name="T9" fmla="*/ 10 h 80"/>
                      <a:gd name="T10" fmla="*/ 0 w 80"/>
                      <a:gd name="T11" fmla="*/ 16 h 80"/>
                      <a:gd name="T12" fmla="*/ 0 w 80"/>
                      <a:gd name="T13" fmla="*/ 66 h 80"/>
                      <a:gd name="T14" fmla="*/ 0 w 80"/>
                      <a:gd name="T15" fmla="*/ 66 h 80"/>
                      <a:gd name="T16" fmla="*/ 0 w 80"/>
                      <a:gd name="T17" fmla="*/ 72 h 80"/>
                      <a:gd name="T18" fmla="*/ 4 w 80"/>
                      <a:gd name="T19" fmla="*/ 76 h 80"/>
                      <a:gd name="T20" fmla="*/ 10 w 80"/>
                      <a:gd name="T21" fmla="*/ 80 h 80"/>
                      <a:gd name="T22" fmla="*/ 16 w 80"/>
                      <a:gd name="T23" fmla="*/ 80 h 80"/>
                      <a:gd name="T24" fmla="*/ 64 w 80"/>
                      <a:gd name="T25" fmla="*/ 80 h 80"/>
                      <a:gd name="T26" fmla="*/ 64 w 80"/>
                      <a:gd name="T27" fmla="*/ 80 h 80"/>
                      <a:gd name="T28" fmla="*/ 70 w 80"/>
                      <a:gd name="T29" fmla="*/ 80 h 80"/>
                      <a:gd name="T30" fmla="*/ 76 w 80"/>
                      <a:gd name="T31" fmla="*/ 76 h 80"/>
                      <a:gd name="T32" fmla="*/ 78 w 80"/>
                      <a:gd name="T33" fmla="*/ 72 h 80"/>
                      <a:gd name="T34" fmla="*/ 80 w 80"/>
                      <a:gd name="T35" fmla="*/ 66 h 80"/>
                      <a:gd name="T36" fmla="*/ 80 w 80"/>
                      <a:gd name="T37" fmla="*/ 16 h 80"/>
                      <a:gd name="T38" fmla="*/ 80 w 80"/>
                      <a:gd name="T39" fmla="*/ 16 h 80"/>
                      <a:gd name="T40" fmla="*/ 78 w 80"/>
                      <a:gd name="T41" fmla="*/ 10 h 80"/>
                      <a:gd name="T42" fmla="*/ 76 w 80"/>
                      <a:gd name="T43" fmla="*/ 6 h 80"/>
                      <a:gd name="T44" fmla="*/ 70 w 80"/>
                      <a:gd name="T45" fmla="*/ 2 h 80"/>
                      <a:gd name="T46" fmla="*/ 64 w 80"/>
                      <a:gd name="T47" fmla="*/ 0 h 80"/>
                      <a:gd name="T48" fmla="*/ 16 w 80"/>
                      <a:gd name="T49" fmla="*/ 0 h 80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w 80"/>
                      <a:gd name="T76" fmla="*/ 0 h 80"/>
                      <a:gd name="T77" fmla="*/ 80 w 80"/>
                      <a:gd name="T78" fmla="*/ 80 h 80"/>
                    </a:gdLst>
                    <a:ahLst/>
                    <a:cxnLst>
                      <a:cxn ang="T50">
                        <a:pos x="T0" y="T1"/>
                      </a:cxn>
                      <a:cxn ang="T51">
                        <a:pos x="T2" y="T3"/>
                      </a:cxn>
                      <a:cxn ang="T52">
                        <a:pos x="T4" y="T5"/>
                      </a:cxn>
                      <a:cxn ang="T53">
                        <a:pos x="T6" y="T7"/>
                      </a:cxn>
                      <a:cxn ang="T54">
                        <a:pos x="T8" y="T9"/>
                      </a:cxn>
                      <a:cxn ang="T55">
                        <a:pos x="T10" y="T11"/>
                      </a:cxn>
                      <a:cxn ang="T56">
                        <a:pos x="T12" y="T13"/>
                      </a:cxn>
                      <a:cxn ang="T57">
                        <a:pos x="T14" y="T15"/>
                      </a:cxn>
                      <a:cxn ang="T58">
                        <a:pos x="T16" y="T17"/>
                      </a:cxn>
                      <a:cxn ang="T59">
                        <a:pos x="T18" y="T19"/>
                      </a:cxn>
                      <a:cxn ang="T60">
                        <a:pos x="T20" y="T21"/>
                      </a:cxn>
                      <a:cxn ang="T61">
                        <a:pos x="T22" y="T23"/>
                      </a:cxn>
                      <a:cxn ang="T62">
                        <a:pos x="T24" y="T25"/>
                      </a:cxn>
                      <a:cxn ang="T63">
                        <a:pos x="T26" y="T27"/>
                      </a:cxn>
                      <a:cxn ang="T64">
                        <a:pos x="T28" y="T29"/>
                      </a:cxn>
                      <a:cxn ang="T65">
                        <a:pos x="T30" y="T31"/>
                      </a:cxn>
                      <a:cxn ang="T66">
                        <a:pos x="T32" y="T33"/>
                      </a:cxn>
                      <a:cxn ang="T67">
                        <a:pos x="T34" y="T35"/>
                      </a:cxn>
                      <a:cxn ang="T68">
                        <a:pos x="T36" y="T37"/>
                      </a:cxn>
                      <a:cxn ang="T69">
                        <a:pos x="T38" y="T39"/>
                      </a:cxn>
                      <a:cxn ang="T70">
                        <a:pos x="T40" y="T41"/>
                      </a:cxn>
                      <a:cxn ang="T71">
                        <a:pos x="T42" y="T43"/>
                      </a:cxn>
                      <a:cxn ang="T72">
                        <a:pos x="T44" y="T45"/>
                      </a:cxn>
                      <a:cxn ang="T73">
                        <a:pos x="T46" y="T47"/>
                      </a:cxn>
                      <a:cxn ang="T74">
                        <a:pos x="T48" y="T49"/>
                      </a:cxn>
                    </a:cxnLst>
                    <a:rect l="T75" t="T76" r="T77" b="T78"/>
                    <a:pathLst>
                      <a:path w="80" h="80">
                        <a:moveTo>
                          <a:pt x="16" y="0"/>
                        </a:moveTo>
                        <a:lnTo>
                          <a:pt x="16" y="0"/>
                        </a:lnTo>
                        <a:lnTo>
                          <a:pt x="10" y="2"/>
                        </a:lnTo>
                        <a:lnTo>
                          <a:pt x="4" y="6"/>
                        </a:lnTo>
                        <a:lnTo>
                          <a:pt x="0" y="10"/>
                        </a:lnTo>
                        <a:lnTo>
                          <a:pt x="0" y="16"/>
                        </a:lnTo>
                        <a:lnTo>
                          <a:pt x="0" y="66"/>
                        </a:lnTo>
                        <a:lnTo>
                          <a:pt x="0" y="72"/>
                        </a:lnTo>
                        <a:lnTo>
                          <a:pt x="4" y="76"/>
                        </a:lnTo>
                        <a:lnTo>
                          <a:pt x="10" y="80"/>
                        </a:lnTo>
                        <a:lnTo>
                          <a:pt x="16" y="80"/>
                        </a:lnTo>
                        <a:lnTo>
                          <a:pt x="64" y="80"/>
                        </a:lnTo>
                        <a:lnTo>
                          <a:pt x="70" y="80"/>
                        </a:lnTo>
                        <a:lnTo>
                          <a:pt x="76" y="76"/>
                        </a:lnTo>
                        <a:lnTo>
                          <a:pt x="78" y="72"/>
                        </a:lnTo>
                        <a:lnTo>
                          <a:pt x="80" y="66"/>
                        </a:lnTo>
                        <a:lnTo>
                          <a:pt x="80" y="16"/>
                        </a:lnTo>
                        <a:lnTo>
                          <a:pt x="78" y="10"/>
                        </a:lnTo>
                        <a:lnTo>
                          <a:pt x="76" y="6"/>
                        </a:lnTo>
                        <a:lnTo>
                          <a:pt x="70" y="2"/>
                        </a:lnTo>
                        <a:lnTo>
                          <a:pt x="64" y="0"/>
                        </a:lnTo>
                        <a:lnTo>
                          <a:pt x="16" y="0"/>
                        </a:lnTo>
                        <a:close/>
                      </a:path>
                    </a:pathLst>
                  </a:custGeom>
                  <a:noFill/>
                  <a:ln w="12700">
                    <a:solidFill>
                      <a:srgbClr val="33535B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346" name="Freeform 1523"/>
                  <p:cNvSpPr>
                    <a:spLocks/>
                  </p:cNvSpPr>
                  <p:nvPr/>
                </p:nvSpPr>
                <p:spPr bwMode="auto">
                  <a:xfrm>
                    <a:off x="3682" y="2673"/>
                    <a:ext cx="182" cy="182"/>
                  </a:xfrm>
                  <a:custGeom>
                    <a:avLst/>
                    <a:gdLst>
                      <a:gd name="T0" fmla="*/ 16 w 80"/>
                      <a:gd name="T1" fmla="*/ 0 h 80"/>
                      <a:gd name="T2" fmla="*/ 16 w 80"/>
                      <a:gd name="T3" fmla="*/ 0 h 80"/>
                      <a:gd name="T4" fmla="*/ 10 w 80"/>
                      <a:gd name="T5" fmla="*/ 2 h 80"/>
                      <a:gd name="T6" fmla="*/ 4 w 80"/>
                      <a:gd name="T7" fmla="*/ 6 h 80"/>
                      <a:gd name="T8" fmla="*/ 0 w 80"/>
                      <a:gd name="T9" fmla="*/ 10 h 80"/>
                      <a:gd name="T10" fmla="*/ 0 w 80"/>
                      <a:gd name="T11" fmla="*/ 16 h 80"/>
                      <a:gd name="T12" fmla="*/ 0 w 80"/>
                      <a:gd name="T13" fmla="*/ 66 h 80"/>
                      <a:gd name="T14" fmla="*/ 0 w 80"/>
                      <a:gd name="T15" fmla="*/ 66 h 80"/>
                      <a:gd name="T16" fmla="*/ 0 w 80"/>
                      <a:gd name="T17" fmla="*/ 72 h 80"/>
                      <a:gd name="T18" fmla="*/ 4 w 80"/>
                      <a:gd name="T19" fmla="*/ 76 h 80"/>
                      <a:gd name="T20" fmla="*/ 10 w 80"/>
                      <a:gd name="T21" fmla="*/ 80 h 80"/>
                      <a:gd name="T22" fmla="*/ 16 w 80"/>
                      <a:gd name="T23" fmla="*/ 80 h 80"/>
                      <a:gd name="T24" fmla="*/ 64 w 80"/>
                      <a:gd name="T25" fmla="*/ 80 h 80"/>
                      <a:gd name="T26" fmla="*/ 64 w 80"/>
                      <a:gd name="T27" fmla="*/ 80 h 80"/>
                      <a:gd name="T28" fmla="*/ 70 w 80"/>
                      <a:gd name="T29" fmla="*/ 80 h 80"/>
                      <a:gd name="T30" fmla="*/ 76 w 80"/>
                      <a:gd name="T31" fmla="*/ 76 h 80"/>
                      <a:gd name="T32" fmla="*/ 78 w 80"/>
                      <a:gd name="T33" fmla="*/ 72 h 80"/>
                      <a:gd name="T34" fmla="*/ 80 w 80"/>
                      <a:gd name="T35" fmla="*/ 66 h 80"/>
                      <a:gd name="T36" fmla="*/ 80 w 80"/>
                      <a:gd name="T37" fmla="*/ 16 h 80"/>
                      <a:gd name="T38" fmla="*/ 80 w 80"/>
                      <a:gd name="T39" fmla="*/ 16 h 80"/>
                      <a:gd name="T40" fmla="*/ 78 w 80"/>
                      <a:gd name="T41" fmla="*/ 10 h 80"/>
                      <a:gd name="T42" fmla="*/ 76 w 80"/>
                      <a:gd name="T43" fmla="*/ 6 h 80"/>
                      <a:gd name="T44" fmla="*/ 70 w 80"/>
                      <a:gd name="T45" fmla="*/ 2 h 80"/>
                      <a:gd name="T46" fmla="*/ 64 w 80"/>
                      <a:gd name="T47" fmla="*/ 0 h 80"/>
                      <a:gd name="T48" fmla="*/ 16 w 80"/>
                      <a:gd name="T49" fmla="*/ 0 h 80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w 80"/>
                      <a:gd name="T76" fmla="*/ 0 h 80"/>
                      <a:gd name="T77" fmla="*/ 80 w 80"/>
                      <a:gd name="T78" fmla="*/ 80 h 80"/>
                    </a:gdLst>
                    <a:ahLst/>
                    <a:cxnLst>
                      <a:cxn ang="T50">
                        <a:pos x="T0" y="T1"/>
                      </a:cxn>
                      <a:cxn ang="T51">
                        <a:pos x="T2" y="T3"/>
                      </a:cxn>
                      <a:cxn ang="T52">
                        <a:pos x="T4" y="T5"/>
                      </a:cxn>
                      <a:cxn ang="T53">
                        <a:pos x="T6" y="T7"/>
                      </a:cxn>
                      <a:cxn ang="T54">
                        <a:pos x="T8" y="T9"/>
                      </a:cxn>
                      <a:cxn ang="T55">
                        <a:pos x="T10" y="T11"/>
                      </a:cxn>
                      <a:cxn ang="T56">
                        <a:pos x="T12" y="T13"/>
                      </a:cxn>
                      <a:cxn ang="T57">
                        <a:pos x="T14" y="T15"/>
                      </a:cxn>
                      <a:cxn ang="T58">
                        <a:pos x="T16" y="T17"/>
                      </a:cxn>
                      <a:cxn ang="T59">
                        <a:pos x="T18" y="T19"/>
                      </a:cxn>
                      <a:cxn ang="T60">
                        <a:pos x="T20" y="T21"/>
                      </a:cxn>
                      <a:cxn ang="T61">
                        <a:pos x="T22" y="T23"/>
                      </a:cxn>
                      <a:cxn ang="T62">
                        <a:pos x="T24" y="T25"/>
                      </a:cxn>
                      <a:cxn ang="T63">
                        <a:pos x="T26" y="T27"/>
                      </a:cxn>
                      <a:cxn ang="T64">
                        <a:pos x="T28" y="T29"/>
                      </a:cxn>
                      <a:cxn ang="T65">
                        <a:pos x="T30" y="T31"/>
                      </a:cxn>
                      <a:cxn ang="T66">
                        <a:pos x="T32" y="T33"/>
                      </a:cxn>
                      <a:cxn ang="T67">
                        <a:pos x="T34" y="T35"/>
                      </a:cxn>
                      <a:cxn ang="T68">
                        <a:pos x="T36" y="T37"/>
                      </a:cxn>
                      <a:cxn ang="T69">
                        <a:pos x="T38" y="T39"/>
                      </a:cxn>
                      <a:cxn ang="T70">
                        <a:pos x="T40" y="T41"/>
                      </a:cxn>
                      <a:cxn ang="T71">
                        <a:pos x="T42" y="T43"/>
                      </a:cxn>
                      <a:cxn ang="T72">
                        <a:pos x="T44" y="T45"/>
                      </a:cxn>
                      <a:cxn ang="T73">
                        <a:pos x="T46" y="T47"/>
                      </a:cxn>
                      <a:cxn ang="T74">
                        <a:pos x="T48" y="T49"/>
                      </a:cxn>
                    </a:cxnLst>
                    <a:rect l="T75" t="T76" r="T77" b="T78"/>
                    <a:pathLst>
                      <a:path w="80" h="80">
                        <a:moveTo>
                          <a:pt x="16" y="0"/>
                        </a:moveTo>
                        <a:lnTo>
                          <a:pt x="16" y="0"/>
                        </a:lnTo>
                        <a:lnTo>
                          <a:pt x="10" y="2"/>
                        </a:lnTo>
                        <a:lnTo>
                          <a:pt x="4" y="6"/>
                        </a:lnTo>
                        <a:lnTo>
                          <a:pt x="0" y="10"/>
                        </a:lnTo>
                        <a:lnTo>
                          <a:pt x="0" y="16"/>
                        </a:lnTo>
                        <a:lnTo>
                          <a:pt x="0" y="66"/>
                        </a:lnTo>
                        <a:lnTo>
                          <a:pt x="0" y="72"/>
                        </a:lnTo>
                        <a:lnTo>
                          <a:pt x="4" y="76"/>
                        </a:lnTo>
                        <a:lnTo>
                          <a:pt x="10" y="80"/>
                        </a:lnTo>
                        <a:lnTo>
                          <a:pt x="16" y="80"/>
                        </a:lnTo>
                        <a:lnTo>
                          <a:pt x="64" y="80"/>
                        </a:lnTo>
                        <a:lnTo>
                          <a:pt x="70" y="80"/>
                        </a:lnTo>
                        <a:lnTo>
                          <a:pt x="76" y="76"/>
                        </a:lnTo>
                        <a:lnTo>
                          <a:pt x="78" y="72"/>
                        </a:lnTo>
                        <a:lnTo>
                          <a:pt x="80" y="66"/>
                        </a:lnTo>
                        <a:lnTo>
                          <a:pt x="80" y="16"/>
                        </a:lnTo>
                        <a:lnTo>
                          <a:pt x="78" y="10"/>
                        </a:lnTo>
                        <a:lnTo>
                          <a:pt x="76" y="6"/>
                        </a:lnTo>
                        <a:lnTo>
                          <a:pt x="70" y="2"/>
                        </a:lnTo>
                        <a:lnTo>
                          <a:pt x="64" y="0"/>
                        </a:lnTo>
                        <a:lnTo>
                          <a:pt x="16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347" name="Freeform 1524"/>
                  <p:cNvSpPr>
                    <a:spLocks/>
                  </p:cNvSpPr>
                  <p:nvPr/>
                </p:nvSpPr>
                <p:spPr bwMode="auto">
                  <a:xfrm>
                    <a:off x="3700" y="2691"/>
                    <a:ext cx="146" cy="146"/>
                  </a:xfrm>
                  <a:custGeom>
                    <a:avLst/>
                    <a:gdLst>
                      <a:gd name="T0" fmla="*/ 56 w 64"/>
                      <a:gd name="T1" fmla="*/ 0 h 64"/>
                      <a:gd name="T2" fmla="*/ 8 w 64"/>
                      <a:gd name="T3" fmla="*/ 0 h 64"/>
                      <a:gd name="T4" fmla="*/ 8 w 64"/>
                      <a:gd name="T5" fmla="*/ 0 h 64"/>
                      <a:gd name="T6" fmla="*/ 2 w 64"/>
                      <a:gd name="T7" fmla="*/ 2 h 64"/>
                      <a:gd name="T8" fmla="*/ 0 w 64"/>
                      <a:gd name="T9" fmla="*/ 8 h 64"/>
                      <a:gd name="T10" fmla="*/ 0 w 64"/>
                      <a:gd name="T11" fmla="*/ 58 h 64"/>
                      <a:gd name="T12" fmla="*/ 0 w 64"/>
                      <a:gd name="T13" fmla="*/ 58 h 64"/>
                      <a:gd name="T14" fmla="*/ 2 w 64"/>
                      <a:gd name="T15" fmla="*/ 62 h 64"/>
                      <a:gd name="T16" fmla="*/ 8 w 64"/>
                      <a:gd name="T17" fmla="*/ 64 h 64"/>
                      <a:gd name="T18" fmla="*/ 56 w 64"/>
                      <a:gd name="T19" fmla="*/ 64 h 64"/>
                      <a:gd name="T20" fmla="*/ 56 w 64"/>
                      <a:gd name="T21" fmla="*/ 64 h 64"/>
                      <a:gd name="T22" fmla="*/ 62 w 64"/>
                      <a:gd name="T23" fmla="*/ 62 h 64"/>
                      <a:gd name="T24" fmla="*/ 64 w 64"/>
                      <a:gd name="T25" fmla="*/ 58 h 64"/>
                      <a:gd name="T26" fmla="*/ 64 w 64"/>
                      <a:gd name="T27" fmla="*/ 8 h 64"/>
                      <a:gd name="T28" fmla="*/ 64 w 64"/>
                      <a:gd name="T29" fmla="*/ 8 h 64"/>
                      <a:gd name="T30" fmla="*/ 62 w 64"/>
                      <a:gd name="T31" fmla="*/ 2 h 64"/>
                      <a:gd name="T32" fmla="*/ 56 w 64"/>
                      <a:gd name="T33" fmla="*/ 0 h 64"/>
                      <a:gd name="T34" fmla="*/ 56 w 64"/>
                      <a:gd name="T35" fmla="*/ 0 h 64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w 64"/>
                      <a:gd name="T55" fmla="*/ 0 h 64"/>
                      <a:gd name="T56" fmla="*/ 64 w 64"/>
                      <a:gd name="T57" fmla="*/ 64 h 64"/>
                    </a:gdLst>
                    <a:ahLst/>
                    <a:cxnLst>
                      <a:cxn ang="T36">
                        <a:pos x="T0" y="T1"/>
                      </a:cxn>
                      <a:cxn ang="T37">
                        <a:pos x="T2" y="T3"/>
                      </a:cxn>
                      <a:cxn ang="T38">
                        <a:pos x="T4" y="T5"/>
                      </a:cxn>
                      <a:cxn ang="T39">
                        <a:pos x="T6" y="T7"/>
                      </a:cxn>
                      <a:cxn ang="T40">
                        <a:pos x="T8" y="T9"/>
                      </a:cxn>
                      <a:cxn ang="T41">
                        <a:pos x="T10" y="T11"/>
                      </a:cxn>
                      <a:cxn ang="T42">
                        <a:pos x="T12" y="T13"/>
                      </a:cxn>
                      <a:cxn ang="T43">
                        <a:pos x="T14" y="T15"/>
                      </a:cxn>
                      <a:cxn ang="T44">
                        <a:pos x="T16" y="T17"/>
                      </a:cxn>
                      <a:cxn ang="T45">
                        <a:pos x="T18" y="T19"/>
                      </a:cxn>
                      <a:cxn ang="T46">
                        <a:pos x="T20" y="T21"/>
                      </a:cxn>
                      <a:cxn ang="T47">
                        <a:pos x="T22" y="T23"/>
                      </a:cxn>
                      <a:cxn ang="T48">
                        <a:pos x="T24" y="T25"/>
                      </a:cxn>
                      <a:cxn ang="T49">
                        <a:pos x="T26" y="T27"/>
                      </a:cxn>
                      <a:cxn ang="T50">
                        <a:pos x="T28" y="T29"/>
                      </a:cxn>
                      <a:cxn ang="T51">
                        <a:pos x="T30" y="T31"/>
                      </a:cxn>
                      <a:cxn ang="T52">
                        <a:pos x="T32" y="T33"/>
                      </a:cxn>
                      <a:cxn ang="T53">
                        <a:pos x="T34" y="T35"/>
                      </a:cxn>
                    </a:cxnLst>
                    <a:rect l="T54" t="T55" r="T56" b="T57"/>
                    <a:pathLst>
                      <a:path w="64" h="64">
                        <a:moveTo>
                          <a:pt x="56" y="0"/>
                        </a:moveTo>
                        <a:lnTo>
                          <a:pt x="8" y="0"/>
                        </a:lnTo>
                        <a:lnTo>
                          <a:pt x="2" y="2"/>
                        </a:lnTo>
                        <a:lnTo>
                          <a:pt x="0" y="8"/>
                        </a:lnTo>
                        <a:lnTo>
                          <a:pt x="0" y="58"/>
                        </a:lnTo>
                        <a:lnTo>
                          <a:pt x="2" y="62"/>
                        </a:lnTo>
                        <a:lnTo>
                          <a:pt x="8" y="64"/>
                        </a:lnTo>
                        <a:lnTo>
                          <a:pt x="56" y="64"/>
                        </a:lnTo>
                        <a:lnTo>
                          <a:pt x="62" y="62"/>
                        </a:lnTo>
                        <a:lnTo>
                          <a:pt x="64" y="58"/>
                        </a:lnTo>
                        <a:lnTo>
                          <a:pt x="64" y="8"/>
                        </a:lnTo>
                        <a:lnTo>
                          <a:pt x="62" y="2"/>
                        </a:lnTo>
                        <a:lnTo>
                          <a:pt x="56" y="0"/>
                        </a:lnTo>
                        <a:close/>
                      </a:path>
                    </a:pathLst>
                  </a:custGeom>
                  <a:solidFill>
                    <a:srgbClr val="668187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348" name="Freeform 1525"/>
                  <p:cNvSpPr>
                    <a:spLocks/>
                  </p:cNvSpPr>
                  <p:nvPr/>
                </p:nvSpPr>
                <p:spPr bwMode="auto">
                  <a:xfrm>
                    <a:off x="3700" y="2691"/>
                    <a:ext cx="146" cy="146"/>
                  </a:xfrm>
                  <a:custGeom>
                    <a:avLst/>
                    <a:gdLst>
                      <a:gd name="T0" fmla="*/ 56 w 64"/>
                      <a:gd name="T1" fmla="*/ 0 h 64"/>
                      <a:gd name="T2" fmla="*/ 56 w 64"/>
                      <a:gd name="T3" fmla="*/ 46 h 64"/>
                      <a:gd name="T4" fmla="*/ 56 w 64"/>
                      <a:gd name="T5" fmla="*/ 46 h 64"/>
                      <a:gd name="T6" fmla="*/ 54 w 64"/>
                      <a:gd name="T7" fmla="*/ 52 h 64"/>
                      <a:gd name="T8" fmla="*/ 50 w 64"/>
                      <a:gd name="T9" fmla="*/ 54 h 64"/>
                      <a:gd name="T10" fmla="*/ 0 w 64"/>
                      <a:gd name="T11" fmla="*/ 54 h 64"/>
                      <a:gd name="T12" fmla="*/ 0 w 64"/>
                      <a:gd name="T13" fmla="*/ 54 h 64"/>
                      <a:gd name="T14" fmla="*/ 0 w 64"/>
                      <a:gd name="T15" fmla="*/ 54 h 64"/>
                      <a:gd name="T16" fmla="*/ 0 w 64"/>
                      <a:gd name="T17" fmla="*/ 58 h 64"/>
                      <a:gd name="T18" fmla="*/ 0 w 64"/>
                      <a:gd name="T19" fmla="*/ 58 h 64"/>
                      <a:gd name="T20" fmla="*/ 2 w 64"/>
                      <a:gd name="T21" fmla="*/ 62 h 64"/>
                      <a:gd name="T22" fmla="*/ 8 w 64"/>
                      <a:gd name="T23" fmla="*/ 64 h 64"/>
                      <a:gd name="T24" fmla="*/ 56 w 64"/>
                      <a:gd name="T25" fmla="*/ 64 h 64"/>
                      <a:gd name="T26" fmla="*/ 56 w 64"/>
                      <a:gd name="T27" fmla="*/ 64 h 64"/>
                      <a:gd name="T28" fmla="*/ 62 w 64"/>
                      <a:gd name="T29" fmla="*/ 62 h 64"/>
                      <a:gd name="T30" fmla="*/ 64 w 64"/>
                      <a:gd name="T31" fmla="*/ 58 h 64"/>
                      <a:gd name="T32" fmla="*/ 64 w 64"/>
                      <a:gd name="T33" fmla="*/ 8 h 64"/>
                      <a:gd name="T34" fmla="*/ 64 w 64"/>
                      <a:gd name="T35" fmla="*/ 8 h 64"/>
                      <a:gd name="T36" fmla="*/ 62 w 64"/>
                      <a:gd name="T37" fmla="*/ 4 h 64"/>
                      <a:gd name="T38" fmla="*/ 56 w 64"/>
                      <a:gd name="T39" fmla="*/ 0 h 64"/>
                      <a:gd name="T40" fmla="*/ 56 w 64"/>
                      <a:gd name="T41" fmla="*/ 0 h 64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w 64"/>
                      <a:gd name="T64" fmla="*/ 0 h 64"/>
                      <a:gd name="T65" fmla="*/ 64 w 64"/>
                      <a:gd name="T66" fmla="*/ 64 h 64"/>
                    </a:gdLst>
                    <a:ahLst/>
                    <a:cxnLst>
                      <a:cxn ang="T42">
                        <a:pos x="T0" y="T1"/>
                      </a:cxn>
                      <a:cxn ang="T43">
                        <a:pos x="T2" y="T3"/>
                      </a:cxn>
                      <a:cxn ang="T44">
                        <a:pos x="T4" y="T5"/>
                      </a:cxn>
                      <a:cxn ang="T45">
                        <a:pos x="T6" y="T7"/>
                      </a:cxn>
                      <a:cxn ang="T46">
                        <a:pos x="T8" y="T9"/>
                      </a:cxn>
                      <a:cxn ang="T47">
                        <a:pos x="T10" y="T11"/>
                      </a:cxn>
                      <a:cxn ang="T48">
                        <a:pos x="T12" y="T13"/>
                      </a:cxn>
                      <a:cxn ang="T49">
                        <a:pos x="T14" y="T15"/>
                      </a:cxn>
                      <a:cxn ang="T50">
                        <a:pos x="T16" y="T17"/>
                      </a:cxn>
                      <a:cxn ang="T51">
                        <a:pos x="T18" y="T19"/>
                      </a:cxn>
                      <a:cxn ang="T52">
                        <a:pos x="T20" y="T21"/>
                      </a:cxn>
                      <a:cxn ang="T53">
                        <a:pos x="T22" y="T23"/>
                      </a:cxn>
                      <a:cxn ang="T54">
                        <a:pos x="T24" y="T25"/>
                      </a:cxn>
                      <a:cxn ang="T55">
                        <a:pos x="T26" y="T27"/>
                      </a:cxn>
                      <a:cxn ang="T56">
                        <a:pos x="T28" y="T29"/>
                      </a:cxn>
                      <a:cxn ang="T57">
                        <a:pos x="T30" y="T31"/>
                      </a:cxn>
                      <a:cxn ang="T58">
                        <a:pos x="T32" y="T33"/>
                      </a:cxn>
                      <a:cxn ang="T59">
                        <a:pos x="T34" y="T35"/>
                      </a:cxn>
                      <a:cxn ang="T60">
                        <a:pos x="T36" y="T37"/>
                      </a:cxn>
                      <a:cxn ang="T61">
                        <a:pos x="T38" y="T39"/>
                      </a:cxn>
                      <a:cxn ang="T62">
                        <a:pos x="T40" y="T41"/>
                      </a:cxn>
                    </a:cxnLst>
                    <a:rect l="T63" t="T64" r="T65" b="T66"/>
                    <a:pathLst>
                      <a:path w="64" h="64">
                        <a:moveTo>
                          <a:pt x="56" y="0"/>
                        </a:moveTo>
                        <a:lnTo>
                          <a:pt x="56" y="46"/>
                        </a:lnTo>
                        <a:lnTo>
                          <a:pt x="54" y="52"/>
                        </a:lnTo>
                        <a:lnTo>
                          <a:pt x="50" y="54"/>
                        </a:lnTo>
                        <a:lnTo>
                          <a:pt x="0" y="54"/>
                        </a:lnTo>
                        <a:lnTo>
                          <a:pt x="0" y="58"/>
                        </a:lnTo>
                        <a:lnTo>
                          <a:pt x="2" y="62"/>
                        </a:lnTo>
                        <a:lnTo>
                          <a:pt x="8" y="64"/>
                        </a:lnTo>
                        <a:lnTo>
                          <a:pt x="56" y="64"/>
                        </a:lnTo>
                        <a:lnTo>
                          <a:pt x="62" y="62"/>
                        </a:lnTo>
                        <a:lnTo>
                          <a:pt x="64" y="58"/>
                        </a:lnTo>
                        <a:lnTo>
                          <a:pt x="64" y="8"/>
                        </a:lnTo>
                        <a:lnTo>
                          <a:pt x="62" y="4"/>
                        </a:lnTo>
                        <a:lnTo>
                          <a:pt x="56" y="0"/>
                        </a:lnTo>
                        <a:close/>
                      </a:path>
                    </a:pathLst>
                  </a:custGeom>
                  <a:solidFill>
                    <a:srgbClr val="4C676E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349" name="Freeform 1526"/>
                  <p:cNvSpPr>
                    <a:spLocks/>
                  </p:cNvSpPr>
                  <p:nvPr/>
                </p:nvSpPr>
                <p:spPr bwMode="auto">
                  <a:xfrm>
                    <a:off x="3723" y="2718"/>
                    <a:ext cx="23" cy="55"/>
                  </a:xfrm>
                  <a:custGeom>
                    <a:avLst/>
                    <a:gdLst>
                      <a:gd name="T0" fmla="*/ 10 w 10"/>
                      <a:gd name="T1" fmla="*/ 12 h 24"/>
                      <a:gd name="T2" fmla="*/ 10 w 10"/>
                      <a:gd name="T3" fmla="*/ 12 h 24"/>
                      <a:gd name="T4" fmla="*/ 10 w 10"/>
                      <a:gd name="T5" fmla="*/ 20 h 24"/>
                      <a:gd name="T6" fmla="*/ 8 w 10"/>
                      <a:gd name="T7" fmla="*/ 24 h 24"/>
                      <a:gd name="T8" fmla="*/ 6 w 10"/>
                      <a:gd name="T9" fmla="*/ 24 h 24"/>
                      <a:gd name="T10" fmla="*/ 6 w 10"/>
                      <a:gd name="T11" fmla="*/ 24 h 24"/>
                      <a:gd name="T12" fmla="*/ 4 w 10"/>
                      <a:gd name="T13" fmla="*/ 24 h 24"/>
                      <a:gd name="T14" fmla="*/ 2 w 10"/>
                      <a:gd name="T15" fmla="*/ 20 h 24"/>
                      <a:gd name="T16" fmla="*/ 0 w 10"/>
                      <a:gd name="T17" fmla="*/ 12 h 24"/>
                      <a:gd name="T18" fmla="*/ 0 w 10"/>
                      <a:gd name="T19" fmla="*/ 12 h 24"/>
                      <a:gd name="T20" fmla="*/ 2 w 10"/>
                      <a:gd name="T21" fmla="*/ 4 h 24"/>
                      <a:gd name="T22" fmla="*/ 4 w 10"/>
                      <a:gd name="T23" fmla="*/ 2 h 24"/>
                      <a:gd name="T24" fmla="*/ 6 w 10"/>
                      <a:gd name="T25" fmla="*/ 0 h 24"/>
                      <a:gd name="T26" fmla="*/ 6 w 10"/>
                      <a:gd name="T27" fmla="*/ 0 h 24"/>
                      <a:gd name="T28" fmla="*/ 8 w 10"/>
                      <a:gd name="T29" fmla="*/ 2 h 24"/>
                      <a:gd name="T30" fmla="*/ 10 w 10"/>
                      <a:gd name="T31" fmla="*/ 4 h 24"/>
                      <a:gd name="T32" fmla="*/ 10 w 10"/>
                      <a:gd name="T33" fmla="*/ 12 h 24"/>
                      <a:gd name="T34" fmla="*/ 10 w 10"/>
                      <a:gd name="T35" fmla="*/ 12 h 24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w 10"/>
                      <a:gd name="T55" fmla="*/ 0 h 24"/>
                      <a:gd name="T56" fmla="*/ 10 w 10"/>
                      <a:gd name="T57" fmla="*/ 24 h 24"/>
                    </a:gdLst>
                    <a:ahLst/>
                    <a:cxnLst>
                      <a:cxn ang="T36">
                        <a:pos x="T0" y="T1"/>
                      </a:cxn>
                      <a:cxn ang="T37">
                        <a:pos x="T2" y="T3"/>
                      </a:cxn>
                      <a:cxn ang="T38">
                        <a:pos x="T4" y="T5"/>
                      </a:cxn>
                      <a:cxn ang="T39">
                        <a:pos x="T6" y="T7"/>
                      </a:cxn>
                      <a:cxn ang="T40">
                        <a:pos x="T8" y="T9"/>
                      </a:cxn>
                      <a:cxn ang="T41">
                        <a:pos x="T10" y="T11"/>
                      </a:cxn>
                      <a:cxn ang="T42">
                        <a:pos x="T12" y="T13"/>
                      </a:cxn>
                      <a:cxn ang="T43">
                        <a:pos x="T14" y="T15"/>
                      </a:cxn>
                      <a:cxn ang="T44">
                        <a:pos x="T16" y="T17"/>
                      </a:cxn>
                      <a:cxn ang="T45">
                        <a:pos x="T18" y="T19"/>
                      </a:cxn>
                      <a:cxn ang="T46">
                        <a:pos x="T20" y="T21"/>
                      </a:cxn>
                      <a:cxn ang="T47">
                        <a:pos x="T22" y="T23"/>
                      </a:cxn>
                      <a:cxn ang="T48">
                        <a:pos x="T24" y="T25"/>
                      </a:cxn>
                      <a:cxn ang="T49">
                        <a:pos x="T26" y="T27"/>
                      </a:cxn>
                      <a:cxn ang="T50">
                        <a:pos x="T28" y="T29"/>
                      </a:cxn>
                      <a:cxn ang="T51">
                        <a:pos x="T30" y="T31"/>
                      </a:cxn>
                      <a:cxn ang="T52">
                        <a:pos x="T32" y="T33"/>
                      </a:cxn>
                      <a:cxn ang="T53">
                        <a:pos x="T34" y="T35"/>
                      </a:cxn>
                    </a:cxnLst>
                    <a:rect l="T54" t="T55" r="T56" b="T57"/>
                    <a:pathLst>
                      <a:path w="10" h="24">
                        <a:moveTo>
                          <a:pt x="10" y="12"/>
                        </a:moveTo>
                        <a:lnTo>
                          <a:pt x="10" y="12"/>
                        </a:lnTo>
                        <a:lnTo>
                          <a:pt x="10" y="20"/>
                        </a:lnTo>
                        <a:lnTo>
                          <a:pt x="8" y="24"/>
                        </a:lnTo>
                        <a:lnTo>
                          <a:pt x="6" y="24"/>
                        </a:lnTo>
                        <a:lnTo>
                          <a:pt x="4" y="24"/>
                        </a:lnTo>
                        <a:lnTo>
                          <a:pt x="2" y="20"/>
                        </a:lnTo>
                        <a:lnTo>
                          <a:pt x="0" y="12"/>
                        </a:lnTo>
                        <a:lnTo>
                          <a:pt x="2" y="4"/>
                        </a:lnTo>
                        <a:lnTo>
                          <a:pt x="4" y="2"/>
                        </a:lnTo>
                        <a:lnTo>
                          <a:pt x="6" y="0"/>
                        </a:lnTo>
                        <a:lnTo>
                          <a:pt x="8" y="2"/>
                        </a:lnTo>
                        <a:lnTo>
                          <a:pt x="10" y="4"/>
                        </a:lnTo>
                        <a:lnTo>
                          <a:pt x="10" y="12"/>
                        </a:lnTo>
                        <a:close/>
                      </a:path>
                    </a:pathLst>
                  </a:custGeom>
                  <a:solidFill>
                    <a:srgbClr val="8AA2A7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350" name="Freeform 1527"/>
                  <p:cNvSpPr>
                    <a:spLocks/>
                  </p:cNvSpPr>
                  <p:nvPr/>
                </p:nvSpPr>
                <p:spPr bwMode="auto">
                  <a:xfrm>
                    <a:off x="3924" y="2431"/>
                    <a:ext cx="182" cy="183"/>
                  </a:xfrm>
                  <a:custGeom>
                    <a:avLst/>
                    <a:gdLst>
                      <a:gd name="T0" fmla="*/ 14 w 80"/>
                      <a:gd name="T1" fmla="*/ 0 h 80"/>
                      <a:gd name="T2" fmla="*/ 14 w 80"/>
                      <a:gd name="T3" fmla="*/ 0 h 80"/>
                      <a:gd name="T4" fmla="*/ 8 w 80"/>
                      <a:gd name="T5" fmla="*/ 2 h 80"/>
                      <a:gd name="T6" fmla="*/ 4 w 80"/>
                      <a:gd name="T7" fmla="*/ 6 h 80"/>
                      <a:gd name="T8" fmla="*/ 0 w 80"/>
                      <a:gd name="T9" fmla="*/ 10 h 80"/>
                      <a:gd name="T10" fmla="*/ 0 w 80"/>
                      <a:gd name="T11" fmla="*/ 16 h 80"/>
                      <a:gd name="T12" fmla="*/ 0 w 80"/>
                      <a:gd name="T13" fmla="*/ 66 h 80"/>
                      <a:gd name="T14" fmla="*/ 0 w 80"/>
                      <a:gd name="T15" fmla="*/ 66 h 80"/>
                      <a:gd name="T16" fmla="*/ 0 w 80"/>
                      <a:gd name="T17" fmla="*/ 72 h 80"/>
                      <a:gd name="T18" fmla="*/ 4 w 80"/>
                      <a:gd name="T19" fmla="*/ 76 h 80"/>
                      <a:gd name="T20" fmla="*/ 8 w 80"/>
                      <a:gd name="T21" fmla="*/ 80 h 80"/>
                      <a:gd name="T22" fmla="*/ 14 w 80"/>
                      <a:gd name="T23" fmla="*/ 80 h 80"/>
                      <a:gd name="T24" fmla="*/ 64 w 80"/>
                      <a:gd name="T25" fmla="*/ 80 h 80"/>
                      <a:gd name="T26" fmla="*/ 64 w 80"/>
                      <a:gd name="T27" fmla="*/ 80 h 80"/>
                      <a:gd name="T28" fmla="*/ 70 w 80"/>
                      <a:gd name="T29" fmla="*/ 80 h 80"/>
                      <a:gd name="T30" fmla="*/ 74 w 80"/>
                      <a:gd name="T31" fmla="*/ 76 h 80"/>
                      <a:gd name="T32" fmla="*/ 78 w 80"/>
                      <a:gd name="T33" fmla="*/ 72 h 80"/>
                      <a:gd name="T34" fmla="*/ 80 w 80"/>
                      <a:gd name="T35" fmla="*/ 66 h 80"/>
                      <a:gd name="T36" fmla="*/ 80 w 80"/>
                      <a:gd name="T37" fmla="*/ 16 h 80"/>
                      <a:gd name="T38" fmla="*/ 80 w 80"/>
                      <a:gd name="T39" fmla="*/ 16 h 80"/>
                      <a:gd name="T40" fmla="*/ 78 w 80"/>
                      <a:gd name="T41" fmla="*/ 10 h 80"/>
                      <a:gd name="T42" fmla="*/ 74 w 80"/>
                      <a:gd name="T43" fmla="*/ 6 h 80"/>
                      <a:gd name="T44" fmla="*/ 70 w 80"/>
                      <a:gd name="T45" fmla="*/ 2 h 80"/>
                      <a:gd name="T46" fmla="*/ 64 w 80"/>
                      <a:gd name="T47" fmla="*/ 0 h 80"/>
                      <a:gd name="T48" fmla="*/ 14 w 80"/>
                      <a:gd name="T49" fmla="*/ 0 h 80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w 80"/>
                      <a:gd name="T76" fmla="*/ 0 h 80"/>
                      <a:gd name="T77" fmla="*/ 80 w 80"/>
                      <a:gd name="T78" fmla="*/ 80 h 80"/>
                    </a:gdLst>
                    <a:ahLst/>
                    <a:cxnLst>
                      <a:cxn ang="T50">
                        <a:pos x="T0" y="T1"/>
                      </a:cxn>
                      <a:cxn ang="T51">
                        <a:pos x="T2" y="T3"/>
                      </a:cxn>
                      <a:cxn ang="T52">
                        <a:pos x="T4" y="T5"/>
                      </a:cxn>
                      <a:cxn ang="T53">
                        <a:pos x="T6" y="T7"/>
                      </a:cxn>
                      <a:cxn ang="T54">
                        <a:pos x="T8" y="T9"/>
                      </a:cxn>
                      <a:cxn ang="T55">
                        <a:pos x="T10" y="T11"/>
                      </a:cxn>
                      <a:cxn ang="T56">
                        <a:pos x="T12" y="T13"/>
                      </a:cxn>
                      <a:cxn ang="T57">
                        <a:pos x="T14" y="T15"/>
                      </a:cxn>
                      <a:cxn ang="T58">
                        <a:pos x="T16" y="T17"/>
                      </a:cxn>
                      <a:cxn ang="T59">
                        <a:pos x="T18" y="T19"/>
                      </a:cxn>
                      <a:cxn ang="T60">
                        <a:pos x="T20" y="T21"/>
                      </a:cxn>
                      <a:cxn ang="T61">
                        <a:pos x="T22" y="T23"/>
                      </a:cxn>
                      <a:cxn ang="T62">
                        <a:pos x="T24" y="T25"/>
                      </a:cxn>
                      <a:cxn ang="T63">
                        <a:pos x="T26" y="T27"/>
                      </a:cxn>
                      <a:cxn ang="T64">
                        <a:pos x="T28" y="T29"/>
                      </a:cxn>
                      <a:cxn ang="T65">
                        <a:pos x="T30" y="T31"/>
                      </a:cxn>
                      <a:cxn ang="T66">
                        <a:pos x="T32" y="T33"/>
                      </a:cxn>
                      <a:cxn ang="T67">
                        <a:pos x="T34" y="T35"/>
                      </a:cxn>
                      <a:cxn ang="T68">
                        <a:pos x="T36" y="T37"/>
                      </a:cxn>
                      <a:cxn ang="T69">
                        <a:pos x="T38" y="T39"/>
                      </a:cxn>
                      <a:cxn ang="T70">
                        <a:pos x="T40" y="T41"/>
                      </a:cxn>
                      <a:cxn ang="T71">
                        <a:pos x="T42" y="T43"/>
                      </a:cxn>
                      <a:cxn ang="T72">
                        <a:pos x="T44" y="T45"/>
                      </a:cxn>
                      <a:cxn ang="T73">
                        <a:pos x="T46" y="T47"/>
                      </a:cxn>
                      <a:cxn ang="T74">
                        <a:pos x="T48" y="T49"/>
                      </a:cxn>
                    </a:cxnLst>
                    <a:rect l="T75" t="T76" r="T77" b="T78"/>
                    <a:pathLst>
                      <a:path w="80" h="80">
                        <a:moveTo>
                          <a:pt x="14" y="0"/>
                        </a:moveTo>
                        <a:lnTo>
                          <a:pt x="14" y="0"/>
                        </a:lnTo>
                        <a:lnTo>
                          <a:pt x="8" y="2"/>
                        </a:lnTo>
                        <a:lnTo>
                          <a:pt x="4" y="6"/>
                        </a:lnTo>
                        <a:lnTo>
                          <a:pt x="0" y="10"/>
                        </a:lnTo>
                        <a:lnTo>
                          <a:pt x="0" y="16"/>
                        </a:lnTo>
                        <a:lnTo>
                          <a:pt x="0" y="66"/>
                        </a:lnTo>
                        <a:lnTo>
                          <a:pt x="0" y="72"/>
                        </a:lnTo>
                        <a:lnTo>
                          <a:pt x="4" y="76"/>
                        </a:lnTo>
                        <a:lnTo>
                          <a:pt x="8" y="80"/>
                        </a:lnTo>
                        <a:lnTo>
                          <a:pt x="14" y="80"/>
                        </a:lnTo>
                        <a:lnTo>
                          <a:pt x="64" y="80"/>
                        </a:lnTo>
                        <a:lnTo>
                          <a:pt x="70" y="80"/>
                        </a:lnTo>
                        <a:lnTo>
                          <a:pt x="74" y="76"/>
                        </a:lnTo>
                        <a:lnTo>
                          <a:pt x="78" y="72"/>
                        </a:lnTo>
                        <a:lnTo>
                          <a:pt x="80" y="66"/>
                        </a:lnTo>
                        <a:lnTo>
                          <a:pt x="80" y="16"/>
                        </a:lnTo>
                        <a:lnTo>
                          <a:pt x="78" y="10"/>
                        </a:lnTo>
                        <a:lnTo>
                          <a:pt x="74" y="6"/>
                        </a:lnTo>
                        <a:lnTo>
                          <a:pt x="70" y="2"/>
                        </a:lnTo>
                        <a:lnTo>
                          <a:pt x="64" y="0"/>
                        </a:lnTo>
                        <a:lnTo>
                          <a:pt x="14" y="0"/>
                        </a:lnTo>
                        <a:close/>
                      </a:path>
                    </a:pathLst>
                  </a:custGeom>
                  <a:noFill/>
                  <a:ln w="12700">
                    <a:solidFill>
                      <a:srgbClr val="33535B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351" name="Freeform 1528"/>
                  <p:cNvSpPr>
                    <a:spLocks/>
                  </p:cNvSpPr>
                  <p:nvPr/>
                </p:nvSpPr>
                <p:spPr bwMode="auto">
                  <a:xfrm>
                    <a:off x="3924" y="2431"/>
                    <a:ext cx="182" cy="183"/>
                  </a:xfrm>
                  <a:custGeom>
                    <a:avLst/>
                    <a:gdLst>
                      <a:gd name="T0" fmla="*/ 14 w 80"/>
                      <a:gd name="T1" fmla="*/ 0 h 80"/>
                      <a:gd name="T2" fmla="*/ 14 w 80"/>
                      <a:gd name="T3" fmla="*/ 0 h 80"/>
                      <a:gd name="T4" fmla="*/ 8 w 80"/>
                      <a:gd name="T5" fmla="*/ 2 h 80"/>
                      <a:gd name="T6" fmla="*/ 4 w 80"/>
                      <a:gd name="T7" fmla="*/ 6 h 80"/>
                      <a:gd name="T8" fmla="*/ 0 w 80"/>
                      <a:gd name="T9" fmla="*/ 10 h 80"/>
                      <a:gd name="T10" fmla="*/ 0 w 80"/>
                      <a:gd name="T11" fmla="*/ 16 h 80"/>
                      <a:gd name="T12" fmla="*/ 0 w 80"/>
                      <a:gd name="T13" fmla="*/ 66 h 80"/>
                      <a:gd name="T14" fmla="*/ 0 w 80"/>
                      <a:gd name="T15" fmla="*/ 66 h 80"/>
                      <a:gd name="T16" fmla="*/ 0 w 80"/>
                      <a:gd name="T17" fmla="*/ 72 h 80"/>
                      <a:gd name="T18" fmla="*/ 4 w 80"/>
                      <a:gd name="T19" fmla="*/ 76 h 80"/>
                      <a:gd name="T20" fmla="*/ 8 w 80"/>
                      <a:gd name="T21" fmla="*/ 80 h 80"/>
                      <a:gd name="T22" fmla="*/ 14 w 80"/>
                      <a:gd name="T23" fmla="*/ 80 h 80"/>
                      <a:gd name="T24" fmla="*/ 64 w 80"/>
                      <a:gd name="T25" fmla="*/ 80 h 80"/>
                      <a:gd name="T26" fmla="*/ 64 w 80"/>
                      <a:gd name="T27" fmla="*/ 80 h 80"/>
                      <a:gd name="T28" fmla="*/ 70 w 80"/>
                      <a:gd name="T29" fmla="*/ 80 h 80"/>
                      <a:gd name="T30" fmla="*/ 74 w 80"/>
                      <a:gd name="T31" fmla="*/ 76 h 80"/>
                      <a:gd name="T32" fmla="*/ 78 w 80"/>
                      <a:gd name="T33" fmla="*/ 72 h 80"/>
                      <a:gd name="T34" fmla="*/ 80 w 80"/>
                      <a:gd name="T35" fmla="*/ 66 h 80"/>
                      <a:gd name="T36" fmla="*/ 80 w 80"/>
                      <a:gd name="T37" fmla="*/ 16 h 80"/>
                      <a:gd name="T38" fmla="*/ 80 w 80"/>
                      <a:gd name="T39" fmla="*/ 16 h 80"/>
                      <a:gd name="T40" fmla="*/ 78 w 80"/>
                      <a:gd name="T41" fmla="*/ 10 h 80"/>
                      <a:gd name="T42" fmla="*/ 74 w 80"/>
                      <a:gd name="T43" fmla="*/ 6 h 80"/>
                      <a:gd name="T44" fmla="*/ 70 w 80"/>
                      <a:gd name="T45" fmla="*/ 2 h 80"/>
                      <a:gd name="T46" fmla="*/ 64 w 80"/>
                      <a:gd name="T47" fmla="*/ 0 h 80"/>
                      <a:gd name="T48" fmla="*/ 14 w 80"/>
                      <a:gd name="T49" fmla="*/ 0 h 80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w 80"/>
                      <a:gd name="T76" fmla="*/ 0 h 80"/>
                      <a:gd name="T77" fmla="*/ 80 w 80"/>
                      <a:gd name="T78" fmla="*/ 80 h 80"/>
                    </a:gdLst>
                    <a:ahLst/>
                    <a:cxnLst>
                      <a:cxn ang="T50">
                        <a:pos x="T0" y="T1"/>
                      </a:cxn>
                      <a:cxn ang="T51">
                        <a:pos x="T2" y="T3"/>
                      </a:cxn>
                      <a:cxn ang="T52">
                        <a:pos x="T4" y="T5"/>
                      </a:cxn>
                      <a:cxn ang="T53">
                        <a:pos x="T6" y="T7"/>
                      </a:cxn>
                      <a:cxn ang="T54">
                        <a:pos x="T8" y="T9"/>
                      </a:cxn>
                      <a:cxn ang="T55">
                        <a:pos x="T10" y="T11"/>
                      </a:cxn>
                      <a:cxn ang="T56">
                        <a:pos x="T12" y="T13"/>
                      </a:cxn>
                      <a:cxn ang="T57">
                        <a:pos x="T14" y="T15"/>
                      </a:cxn>
                      <a:cxn ang="T58">
                        <a:pos x="T16" y="T17"/>
                      </a:cxn>
                      <a:cxn ang="T59">
                        <a:pos x="T18" y="T19"/>
                      </a:cxn>
                      <a:cxn ang="T60">
                        <a:pos x="T20" y="T21"/>
                      </a:cxn>
                      <a:cxn ang="T61">
                        <a:pos x="T22" y="T23"/>
                      </a:cxn>
                      <a:cxn ang="T62">
                        <a:pos x="T24" y="T25"/>
                      </a:cxn>
                      <a:cxn ang="T63">
                        <a:pos x="T26" y="T27"/>
                      </a:cxn>
                      <a:cxn ang="T64">
                        <a:pos x="T28" y="T29"/>
                      </a:cxn>
                      <a:cxn ang="T65">
                        <a:pos x="T30" y="T31"/>
                      </a:cxn>
                      <a:cxn ang="T66">
                        <a:pos x="T32" y="T33"/>
                      </a:cxn>
                      <a:cxn ang="T67">
                        <a:pos x="T34" y="T35"/>
                      </a:cxn>
                      <a:cxn ang="T68">
                        <a:pos x="T36" y="T37"/>
                      </a:cxn>
                      <a:cxn ang="T69">
                        <a:pos x="T38" y="T39"/>
                      </a:cxn>
                      <a:cxn ang="T70">
                        <a:pos x="T40" y="T41"/>
                      </a:cxn>
                      <a:cxn ang="T71">
                        <a:pos x="T42" y="T43"/>
                      </a:cxn>
                      <a:cxn ang="T72">
                        <a:pos x="T44" y="T45"/>
                      </a:cxn>
                      <a:cxn ang="T73">
                        <a:pos x="T46" y="T47"/>
                      </a:cxn>
                      <a:cxn ang="T74">
                        <a:pos x="T48" y="T49"/>
                      </a:cxn>
                    </a:cxnLst>
                    <a:rect l="T75" t="T76" r="T77" b="T78"/>
                    <a:pathLst>
                      <a:path w="80" h="80">
                        <a:moveTo>
                          <a:pt x="14" y="0"/>
                        </a:moveTo>
                        <a:lnTo>
                          <a:pt x="14" y="0"/>
                        </a:lnTo>
                        <a:lnTo>
                          <a:pt x="8" y="2"/>
                        </a:lnTo>
                        <a:lnTo>
                          <a:pt x="4" y="6"/>
                        </a:lnTo>
                        <a:lnTo>
                          <a:pt x="0" y="10"/>
                        </a:lnTo>
                        <a:lnTo>
                          <a:pt x="0" y="16"/>
                        </a:lnTo>
                        <a:lnTo>
                          <a:pt x="0" y="66"/>
                        </a:lnTo>
                        <a:lnTo>
                          <a:pt x="0" y="72"/>
                        </a:lnTo>
                        <a:lnTo>
                          <a:pt x="4" y="76"/>
                        </a:lnTo>
                        <a:lnTo>
                          <a:pt x="8" y="80"/>
                        </a:lnTo>
                        <a:lnTo>
                          <a:pt x="14" y="80"/>
                        </a:lnTo>
                        <a:lnTo>
                          <a:pt x="64" y="80"/>
                        </a:lnTo>
                        <a:lnTo>
                          <a:pt x="70" y="80"/>
                        </a:lnTo>
                        <a:lnTo>
                          <a:pt x="74" y="76"/>
                        </a:lnTo>
                        <a:lnTo>
                          <a:pt x="78" y="72"/>
                        </a:lnTo>
                        <a:lnTo>
                          <a:pt x="80" y="66"/>
                        </a:lnTo>
                        <a:lnTo>
                          <a:pt x="80" y="16"/>
                        </a:lnTo>
                        <a:lnTo>
                          <a:pt x="78" y="10"/>
                        </a:lnTo>
                        <a:lnTo>
                          <a:pt x="74" y="6"/>
                        </a:lnTo>
                        <a:lnTo>
                          <a:pt x="70" y="2"/>
                        </a:lnTo>
                        <a:lnTo>
                          <a:pt x="64" y="0"/>
                        </a:lnTo>
                        <a:lnTo>
                          <a:pt x="14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352" name="Freeform 1529"/>
                  <p:cNvSpPr>
                    <a:spLocks/>
                  </p:cNvSpPr>
                  <p:nvPr/>
                </p:nvSpPr>
                <p:spPr bwMode="auto">
                  <a:xfrm>
                    <a:off x="3942" y="2449"/>
                    <a:ext cx="146" cy="146"/>
                  </a:xfrm>
                  <a:custGeom>
                    <a:avLst/>
                    <a:gdLst>
                      <a:gd name="T0" fmla="*/ 56 w 64"/>
                      <a:gd name="T1" fmla="*/ 0 h 64"/>
                      <a:gd name="T2" fmla="*/ 6 w 64"/>
                      <a:gd name="T3" fmla="*/ 0 h 64"/>
                      <a:gd name="T4" fmla="*/ 6 w 64"/>
                      <a:gd name="T5" fmla="*/ 0 h 64"/>
                      <a:gd name="T6" fmla="*/ 2 w 64"/>
                      <a:gd name="T7" fmla="*/ 4 h 64"/>
                      <a:gd name="T8" fmla="*/ 0 w 64"/>
                      <a:gd name="T9" fmla="*/ 8 h 64"/>
                      <a:gd name="T10" fmla="*/ 0 w 64"/>
                      <a:gd name="T11" fmla="*/ 58 h 64"/>
                      <a:gd name="T12" fmla="*/ 0 w 64"/>
                      <a:gd name="T13" fmla="*/ 58 h 64"/>
                      <a:gd name="T14" fmla="*/ 2 w 64"/>
                      <a:gd name="T15" fmla="*/ 62 h 64"/>
                      <a:gd name="T16" fmla="*/ 6 w 64"/>
                      <a:gd name="T17" fmla="*/ 64 h 64"/>
                      <a:gd name="T18" fmla="*/ 56 w 64"/>
                      <a:gd name="T19" fmla="*/ 64 h 64"/>
                      <a:gd name="T20" fmla="*/ 56 w 64"/>
                      <a:gd name="T21" fmla="*/ 64 h 64"/>
                      <a:gd name="T22" fmla="*/ 62 w 64"/>
                      <a:gd name="T23" fmla="*/ 62 h 64"/>
                      <a:gd name="T24" fmla="*/ 64 w 64"/>
                      <a:gd name="T25" fmla="*/ 58 h 64"/>
                      <a:gd name="T26" fmla="*/ 64 w 64"/>
                      <a:gd name="T27" fmla="*/ 8 h 64"/>
                      <a:gd name="T28" fmla="*/ 64 w 64"/>
                      <a:gd name="T29" fmla="*/ 8 h 64"/>
                      <a:gd name="T30" fmla="*/ 62 w 64"/>
                      <a:gd name="T31" fmla="*/ 4 h 64"/>
                      <a:gd name="T32" fmla="*/ 56 w 64"/>
                      <a:gd name="T33" fmla="*/ 0 h 64"/>
                      <a:gd name="T34" fmla="*/ 56 w 64"/>
                      <a:gd name="T35" fmla="*/ 0 h 64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w 64"/>
                      <a:gd name="T55" fmla="*/ 0 h 64"/>
                      <a:gd name="T56" fmla="*/ 64 w 64"/>
                      <a:gd name="T57" fmla="*/ 64 h 64"/>
                    </a:gdLst>
                    <a:ahLst/>
                    <a:cxnLst>
                      <a:cxn ang="T36">
                        <a:pos x="T0" y="T1"/>
                      </a:cxn>
                      <a:cxn ang="T37">
                        <a:pos x="T2" y="T3"/>
                      </a:cxn>
                      <a:cxn ang="T38">
                        <a:pos x="T4" y="T5"/>
                      </a:cxn>
                      <a:cxn ang="T39">
                        <a:pos x="T6" y="T7"/>
                      </a:cxn>
                      <a:cxn ang="T40">
                        <a:pos x="T8" y="T9"/>
                      </a:cxn>
                      <a:cxn ang="T41">
                        <a:pos x="T10" y="T11"/>
                      </a:cxn>
                      <a:cxn ang="T42">
                        <a:pos x="T12" y="T13"/>
                      </a:cxn>
                      <a:cxn ang="T43">
                        <a:pos x="T14" y="T15"/>
                      </a:cxn>
                      <a:cxn ang="T44">
                        <a:pos x="T16" y="T17"/>
                      </a:cxn>
                      <a:cxn ang="T45">
                        <a:pos x="T18" y="T19"/>
                      </a:cxn>
                      <a:cxn ang="T46">
                        <a:pos x="T20" y="T21"/>
                      </a:cxn>
                      <a:cxn ang="T47">
                        <a:pos x="T22" y="T23"/>
                      </a:cxn>
                      <a:cxn ang="T48">
                        <a:pos x="T24" y="T25"/>
                      </a:cxn>
                      <a:cxn ang="T49">
                        <a:pos x="T26" y="T27"/>
                      </a:cxn>
                      <a:cxn ang="T50">
                        <a:pos x="T28" y="T29"/>
                      </a:cxn>
                      <a:cxn ang="T51">
                        <a:pos x="T30" y="T31"/>
                      </a:cxn>
                      <a:cxn ang="T52">
                        <a:pos x="T32" y="T33"/>
                      </a:cxn>
                      <a:cxn ang="T53">
                        <a:pos x="T34" y="T35"/>
                      </a:cxn>
                    </a:cxnLst>
                    <a:rect l="T54" t="T55" r="T56" b="T57"/>
                    <a:pathLst>
                      <a:path w="64" h="64">
                        <a:moveTo>
                          <a:pt x="56" y="0"/>
                        </a:moveTo>
                        <a:lnTo>
                          <a:pt x="6" y="0"/>
                        </a:lnTo>
                        <a:lnTo>
                          <a:pt x="2" y="4"/>
                        </a:lnTo>
                        <a:lnTo>
                          <a:pt x="0" y="8"/>
                        </a:lnTo>
                        <a:lnTo>
                          <a:pt x="0" y="58"/>
                        </a:lnTo>
                        <a:lnTo>
                          <a:pt x="2" y="62"/>
                        </a:lnTo>
                        <a:lnTo>
                          <a:pt x="6" y="64"/>
                        </a:lnTo>
                        <a:lnTo>
                          <a:pt x="56" y="64"/>
                        </a:lnTo>
                        <a:lnTo>
                          <a:pt x="62" y="62"/>
                        </a:lnTo>
                        <a:lnTo>
                          <a:pt x="64" y="58"/>
                        </a:lnTo>
                        <a:lnTo>
                          <a:pt x="64" y="8"/>
                        </a:lnTo>
                        <a:lnTo>
                          <a:pt x="62" y="4"/>
                        </a:lnTo>
                        <a:lnTo>
                          <a:pt x="56" y="0"/>
                        </a:lnTo>
                        <a:close/>
                      </a:path>
                    </a:pathLst>
                  </a:custGeom>
                  <a:solidFill>
                    <a:srgbClr val="668187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353" name="Freeform 1530"/>
                  <p:cNvSpPr>
                    <a:spLocks/>
                  </p:cNvSpPr>
                  <p:nvPr/>
                </p:nvSpPr>
                <p:spPr bwMode="auto">
                  <a:xfrm>
                    <a:off x="3942" y="2454"/>
                    <a:ext cx="146" cy="141"/>
                  </a:xfrm>
                  <a:custGeom>
                    <a:avLst/>
                    <a:gdLst>
                      <a:gd name="T0" fmla="*/ 56 w 64"/>
                      <a:gd name="T1" fmla="*/ 0 h 62"/>
                      <a:gd name="T2" fmla="*/ 56 w 64"/>
                      <a:gd name="T3" fmla="*/ 44 h 62"/>
                      <a:gd name="T4" fmla="*/ 56 w 64"/>
                      <a:gd name="T5" fmla="*/ 44 h 62"/>
                      <a:gd name="T6" fmla="*/ 54 w 64"/>
                      <a:gd name="T7" fmla="*/ 50 h 62"/>
                      <a:gd name="T8" fmla="*/ 48 w 64"/>
                      <a:gd name="T9" fmla="*/ 52 h 62"/>
                      <a:gd name="T10" fmla="*/ 0 w 64"/>
                      <a:gd name="T11" fmla="*/ 52 h 62"/>
                      <a:gd name="T12" fmla="*/ 0 w 64"/>
                      <a:gd name="T13" fmla="*/ 52 h 62"/>
                      <a:gd name="T14" fmla="*/ 0 w 64"/>
                      <a:gd name="T15" fmla="*/ 52 h 62"/>
                      <a:gd name="T16" fmla="*/ 0 w 64"/>
                      <a:gd name="T17" fmla="*/ 56 h 62"/>
                      <a:gd name="T18" fmla="*/ 0 w 64"/>
                      <a:gd name="T19" fmla="*/ 56 h 62"/>
                      <a:gd name="T20" fmla="*/ 2 w 64"/>
                      <a:gd name="T21" fmla="*/ 60 h 62"/>
                      <a:gd name="T22" fmla="*/ 6 w 64"/>
                      <a:gd name="T23" fmla="*/ 62 h 62"/>
                      <a:gd name="T24" fmla="*/ 56 w 64"/>
                      <a:gd name="T25" fmla="*/ 62 h 62"/>
                      <a:gd name="T26" fmla="*/ 56 w 64"/>
                      <a:gd name="T27" fmla="*/ 62 h 62"/>
                      <a:gd name="T28" fmla="*/ 62 w 64"/>
                      <a:gd name="T29" fmla="*/ 60 h 62"/>
                      <a:gd name="T30" fmla="*/ 64 w 64"/>
                      <a:gd name="T31" fmla="*/ 56 h 62"/>
                      <a:gd name="T32" fmla="*/ 64 w 64"/>
                      <a:gd name="T33" fmla="*/ 6 h 62"/>
                      <a:gd name="T34" fmla="*/ 64 w 64"/>
                      <a:gd name="T35" fmla="*/ 6 h 62"/>
                      <a:gd name="T36" fmla="*/ 62 w 64"/>
                      <a:gd name="T37" fmla="*/ 2 h 62"/>
                      <a:gd name="T38" fmla="*/ 56 w 64"/>
                      <a:gd name="T39" fmla="*/ 0 h 62"/>
                      <a:gd name="T40" fmla="*/ 56 w 64"/>
                      <a:gd name="T41" fmla="*/ 0 h 62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w 64"/>
                      <a:gd name="T64" fmla="*/ 0 h 62"/>
                      <a:gd name="T65" fmla="*/ 64 w 64"/>
                      <a:gd name="T66" fmla="*/ 62 h 62"/>
                    </a:gdLst>
                    <a:ahLst/>
                    <a:cxnLst>
                      <a:cxn ang="T42">
                        <a:pos x="T0" y="T1"/>
                      </a:cxn>
                      <a:cxn ang="T43">
                        <a:pos x="T2" y="T3"/>
                      </a:cxn>
                      <a:cxn ang="T44">
                        <a:pos x="T4" y="T5"/>
                      </a:cxn>
                      <a:cxn ang="T45">
                        <a:pos x="T6" y="T7"/>
                      </a:cxn>
                      <a:cxn ang="T46">
                        <a:pos x="T8" y="T9"/>
                      </a:cxn>
                      <a:cxn ang="T47">
                        <a:pos x="T10" y="T11"/>
                      </a:cxn>
                      <a:cxn ang="T48">
                        <a:pos x="T12" y="T13"/>
                      </a:cxn>
                      <a:cxn ang="T49">
                        <a:pos x="T14" y="T15"/>
                      </a:cxn>
                      <a:cxn ang="T50">
                        <a:pos x="T16" y="T17"/>
                      </a:cxn>
                      <a:cxn ang="T51">
                        <a:pos x="T18" y="T19"/>
                      </a:cxn>
                      <a:cxn ang="T52">
                        <a:pos x="T20" y="T21"/>
                      </a:cxn>
                      <a:cxn ang="T53">
                        <a:pos x="T22" y="T23"/>
                      </a:cxn>
                      <a:cxn ang="T54">
                        <a:pos x="T24" y="T25"/>
                      </a:cxn>
                      <a:cxn ang="T55">
                        <a:pos x="T26" y="T27"/>
                      </a:cxn>
                      <a:cxn ang="T56">
                        <a:pos x="T28" y="T29"/>
                      </a:cxn>
                      <a:cxn ang="T57">
                        <a:pos x="T30" y="T31"/>
                      </a:cxn>
                      <a:cxn ang="T58">
                        <a:pos x="T32" y="T33"/>
                      </a:cxn>
                      <a:cxn ang="T59">
                        <a:pos x="T34" y="T35"/>
                      </a:cxn>
                      <a:cxn ang="T60">
                        <a:pos x="T36" y="T37"/>
                      </a:cxn>
                      <a:cxn ang="T61">
                        <a:pos x="T38" y="T39"/>
                      </a:cxn>
                      <a:cxn ang="T62">
                        <a:pos x="T40" y="T41"/>
                      </a:cxn>
                    </a:cxnLst>
                    <a:rect l="T63" t="T64" r="T65" b="T66"/>
                    <a:pathLst>
                      <a:path w="64" h="62">
                        <a:moveTo>
                          <a:pt x="56" y="0"/>
                        </a:moveTo>
                        <a:lnTo>
                          <a:pt x="56" y="44"/>
                        </a:lnTo>
                        <a:lnTo>
                          <a:pt x="54" y="50"/>
                        </a:lnTo>
                        <a:lnTo>
                          <a:pt x="48" y="52"/>
                        </a:lnTo>
                        <a:lnTo>
                          <a:pt x="0" y="52"/>
                        </a:lnTo>
                        <a:lnTo>
                          <a:pt x="0" y="56"/>
                        </a:lnTo>
                        <a:lnTo>
                          <a:pt x="2" y="60"/>
                        </a:lnTo>
                        <a:lnTo>
                          <a:pt x="6" y="62"/>
                        </a:lnTo>
                        <a:lnTo>
                          <a:pt x="56" y="62"/>
                        </a:lnTo>
                        <a:lnTo>
                          <a:pt x="62" y="60"/>
                        </a:lnTo>
                        <a:lnTo>
                          <a:pt x="64" y="56"/>
                        </a:lnTo>
                        <a:lnTo>
                          <a:pt x="64" y="6"/>
                        </a:lnTo>
                        <a:lnTo>
                          <a:pt x="62" y="2"/>
                        </a:lnTo>
                        <a:lnTo>
                          <a:pt x="56" y="0"/>
                        </a:lnTo>
                        <a:close/>
                      </a:path>
                    </a:pathLst>
                  </a:custGeom>
                  <a:solidFill>
                    <a:srgbClr val="4C676E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354" name="Freeform 1531"/>
                  <p:cNvSpPr>
                    <a:spLocks/>
                  </p:cNvSpPr>
                  <p:nvPr/>
                </p:nvSpPr>
                <p:spPr bwMode="auto">
                  <a:xfrm>
                    <a:off x="3965" y="2477"/>
                    <a:ext cx="23" cy="54"/>
                  </a:xfrm>
                  <a:custGeom>
                    <a:avLst/>
                    <a:gdLst>
                      <a:gd name="T0" fmla="*/ 10 w 10"/>
                      <a:gd name="T1" fmla="*/ 12 h 24"/>
                      <a:gd name="T2" fmla="*/ 10 w 10"/>
                      <a:gd name="T3" fmla="*/ 12 h 24"/>
                      <a:gd name="T4" fmla="*/ 10 w 10"/>
                      <a:gd name="T5" fmla="*/ 22 h 24"/>
                      <a:gd name="T6" fmla="*/ 8 w 10"/>
                      <a:gd name="T7" fmla="*/ 24 h 24"/>
                      <a:gd name="T8" fmla="*/ 6 w 10"/>
                      <a:gd name="T9" fmla="*/ 24 h 24"/>
                      <a:gd name="T10" fmla="*/ 6 w 10"/>
                      <a:gd name="T11" fmla="*/ 24 h 24"/>
                      <a:gd name="T12" fmla="*/ 4 w 10"/>
                      <a:gd name="T13" fmla="*/ 24 h 24"/>
                      <a:gd name="T14" fmla="*/ 2 w 10"/>
                      <a:gd name="T15" fmla="*/ 22 h 24"/>
                      <a:gd name="T16" fmla="*/ 0 w 10"/>
                      <a:gd name="T17" fmla="*/ 12 h 24"/>
                      <a:gd name="T18" fmla="*/ 0 w 10"/>
                      <a:gd name="T19" fmla="*/ 12 h 24"/>
                      <a:gd name="T20" fmla="*/ 2 w 10"/>
                      <a:gd name="T21" fmla="*/ 4 h 24"/>
                      <a:gd name="T22" fmla="*/ 4 w 10"/>
                      <a:gd name="T23" fmla="*/ 2 h 24"/>
                      <a:gd name="T24" fmla="*/ 6 w 10"/>
                      <a:gd name="T25" fmla="*/ 0 h 24"/>
                      <a:gd name="T26" fmla="*/ 6 w 10"/>
                      <a:gd name="T27" fmla="*/ 0 h 24"/>
                      <a:gd name="T28" fmla="*/ 8 w 10"/>
                      <a:gd name="T29" fmla="*/ 2 h 24"/>
                      <a:gd name="T30" fmla="*/ 10 w 10"/>
                      <a:gd name="T31" fmla="*/ 4 h 24"/>
                      <a:gd name="T32" fmla="*/ 10 w 10"/>
                      <a:gd name="T33" fmla="*/ 12 h 24"/>
                      <a:gd name="T34" fmla="*/ 10 w 10"/>
                      <a:gd name="T35" fmla="*/ 12 h 24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w 10"/>
                      <a:gd name="T55" fmla="*/ 0 h 24"/>
                      <a:gd name="T56" fmla="*/ 10 w 10"/>
                      <a:gd name="T57" fmla="*/ 24 h 24"/>
                    </a:gdLst>
                    <a:ahLst/>
                    <a:cxnLst>
                      <a:cxn ang="T36">
                        <a:pos x="T0" y="T1"/>
                      </a:cxn>
                      <a:cxn ang="T37">
                        <a:pos x="T2" y="T3"/>
                      </a:cxn>
                      <a:cxn ang="T38">
                        <a:pos x="T4" y="T5"/>
                      </a:cxn>
                      <a:cxn ang="T39">
                        <a:pos x="T6" y="T7"/>
                      </a:cxn>
                      <a:cxn ang="T40">
                        <a:pos x="T8" y="T9"/>
                      </a:cxn>
                      <a:cxn ang="T41">
                        <a:pos x="T10" y="T11"/>
                      </a:cxn>
                      <a:cxn ang="T42">
                        <a:pos x="T12" y="T13"/>
                      </a:cxn>
                      <a:cxn ang="T43">
                        <a:pos x="T14" y="T15"/>
                      </a:cxn>
                      <a:cxn ang="T44">
                        <a:pos x="T16" y="T17"/>
                      </a:cxn>
                      <a:cxn ang="T45">
                        <a:pos x="T18" y="T19"/>
                      </a:cxn>
                      <a:cxn ang="T46">
                        <a:pos x="T20" y="T21"/>
                      </a:cxn>
                      <a:cxn ang="T47">
                        <a:pos x="T22" y="T23"/>
                      </a:cxn>
                      <a:cxn ang="T48">
                        <a:pos x="T24" y="T25"/>
                      </a:cxn>
                      <a:cxn ang="T49">
                        <a:pos x="T26" y="T27"/>
                      </a:cxn>
                      <a:cxn ang="T50">
                        <a:pos x="T28" y="T29"/>
                      </a:cxn>
                      <a:cxn ang="T51">
                        <a:pos x="T30" y="T31"/>
                      </a:cxn>
                      <a:cxn ang="T52">
                        <a:pos x="T32" y="T33"/>
                      </a:cxn>
                      <a:cxn ang="T53">
                        <a:pos x="T34" y="T35"/>
                      </a:cxn>
                    </a:cxnLst>
                    <a:rect l="T54" t="T55" r="T56" b="T57"/>
                    <a:pathLst>
                      <a:path w="10" h="24">
                        <a:moveTo>
                          <a:pt x="10" y="12"/>
                        </a:moveTo>
                        <a:lnTo>
                          <a:pt x="10" y="12"/>
                        </a:lnTo>
                        <a:lnTo>
                          <a:pt x="10" y="22"/>
                        </a:lnTo>
                        <a:lnTo>
                          <a:pt x="8" y="24"/>
                        </a:lnTo>
                        <a:lnTo>
                          <a:pt x="6" y="24"/>
                        </a:lnTo>
                        <a:lnTo>
                          <a:pt x="4" y="24"/>
                        </a:lnTo>
                        <a:lnTo>
                          <a:pt x="2" y="22"/>
                        </a:lnTo>
                        <a:lnTo>
                          <a:pt x="0" y="12"/>
                        </a:lnTo>
                        <a:lnTo>
                          <a:pt x="2" y="4"/>
                        </a:lnTo>
                        <a:lnTo>
                          <a:pt x="4" y="2"/>
                        </a:lnTo>
                        <a:lnTo>
                          <a:pt x="6" y="0"/>
                        </a:lnTo>
                        <a:lnTo>
                          <a:pt x="8" y="2"/>
                        </a:lnTo>
                        <a:lnTo>
                          <a:pt x="10" y="4"/>
                        </a:lnTo>
                        <a:lnTo>
                          <a:pt x="10" y="12"/>
                        </a:lnTo>
                        <a:close/>
                      </a:path>
                    </a:pathLst>
                  </a:custGeom>
                  <a:solidFill>
                    <a:srgbClr val="8AA2A7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355" name="Freeform 1532"/>
                  <p:cNvSpPr>
                    <a:spLocks/>
                  </p:cNvSpPr>
                  <p:nvPr/>
                </p:nvSpPr>
                <p:spPr bwMode="auto">
                  <a:xfrm>
                    <a:off x="4174" y="2431"/>
                    <a:ext cx="183" cy="183"/>
                  </a:xfrm>
                  <a:custGeom>
                    <a:avLst/>
                    <a:gdLst>
                      <a:gd name="T0" fmla="*/ 14 w 80"/>
                      <a:gd name="T1" fmla="*/ 0 h 80"/>
                      <a:gd name="T2" fmla="*/ 14 w 80"/>
                      <a:gd name="T3" fmla="*/ 0 h 80"/>
                      <a:gd name="T4" fmla="*/ 8 w 80"/>
                      <a:gd name="T5" fmla="*/ 2 h 80"/>
                      <a:gd name="T6" fmla="*/ 4 w 80"/>
                      <a:gd name="T7" fmla="*/ 6 h 80"/>
                      <a:gd name="T8" fmla="*/ 0 w 80"/>
                      <a:gd name="T9" fmla="*/ 10 h 80"/>
                      <a:gd name="T10" fmla="*/ 0 w 80"/>
                      <a:gd name="T11" fmla="*/ 16 h 80"/>
                      <a:gd name="T12" fmla="*/ 0 w 80"/>
                      <a:gd name="T13" fmla="*/ 66 h 80"/>
                      <a:gd name="T14" fmla="*/ 0 w 80"/>
                      <a:gd name="T15" fmla="*/ 66 h 80"/>
                      <a:gd name="T16" fmla="*/ 0 w 80"/>
                      <a:gd name="T17" fmla="*/ 72 h 80"/>
                      <a:gd name="T18" fmla="*/ 4 w 80"/>
                      <a:gd name="T19" fmla="*/ 76 h 80"/>
                      <a:gd name="T20" fmla="*/ 8 w 80"/>
                      <a:gd name="T21" fmla="*/ 80 h 80"/>
                      <a:gd name="T22" fmla="*/ 14 w 80"/>
                      <a:gd name="T23" fmla="*/ 80 h 80"/>
                      <a:gd name="T24" fmla="*/ 64 w 80"/>
                      <a:gd name="T25" fmla="*/ 80 h 80"/>
                      <a:gd name="T26" fmla="*/ 64 w 80"/>
                      <a:gd name="T27" fmla="*/ 80 h 80"/>
                      <a:gd name="T28" fmla="*/ 70 w 80"/>
                      <a:gd name="T29" fmla="*/ 80 h 80"/>
                      <a:gd name="T30" fmla="*/ 74 w 80"/>
                      <a:gd name="T31" fmla="*/ 76 h 80"/>
                      <a:gd name="T32" fmla="*/ 78 w 80"/>
                      <a:gd name="T33" fmla="*/ 72 h 80"/>
                      <a:gd name="T34" fmla="*/ 80 w 80"/>
                      <a:gd name="T35" fmla="*/ 66 h 80"/>
                      <a:gd name="T36" fmla="*/ 80 w 80"/>
                      <a:gd name="T37" fmla="*/ 16 h 80"/>
                      <a:gd name="T38" fmla="*/ 80 w 80"/>
                      <a:gd name="T39" fmla="*/ 16 h 80"/>
                      <a:gd name="T40" fmla="*/ 78 w 80"/>
                      <a:gd name="T41" fmla="*/ 10 h 80"/>
                      <a:gd name="T42" fmla="*/ 74 w 80"/>
                      <a:gd name="T43" fmla="*/ 6 h 80"/>
                      <a:gd name="T44" fmla="*/ 70 w 80"/>
                      <a:gd name="T45" fmla="*/ 2 h 80"/>
                      <a:gd name="T46" fmla="*/ 64 w 80"/>
                      <a:gd name="T47" fmla="*/ 0 h 80"/>
                      <a:gd name="T48" fmla="*/ 14 w 80"/>
                      <a:gd name="T49" fmla="*/ 0 h 80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w 80"/>
                      <a:gd name="T76" fmla="*/ 0 h 80"/>
                      <a:gd name="T77" fmla="*/ 80 w 80"/>
                      <a:gd name="T78" fmla="*/ 80 h 80"/>
                    </a:gdLst>
                    <a:ahLst/>
                    <a:cxnLst>
                      <a:cxn ang="T50">
                        <a:pos x="T0" y="T1"/>
                      </a:cxn>
                      <a:cxn ang="T51">
                        <a:pos x="T2" y="T3"/>
                      </a:cxn>
                      <a:cxn ang="T52">
                        <a:pos x="T4" y="T5"/>
                      </a:cxn>
                      <a:cxn ang="T53">
                        <a:pos x="T6" y="T7"/>
                      </a:cxn>
                      <a:cxn ang="T54">
                        <a:pos x="T8" y="T9"/>
                      </a:cxn>
                      <a:cxn ang="T55">
                        <a:pos x="T10" y="T11"/>
                      </a:cxn>
                      <a:cxn ang="T56">
                        <a:pos x="T12" y="T13"/>
                      </a:cxn>
                      <a:cxn ang="T57">
                        <a:pos x="T14" y="T15"/>
                      </a:cxn>
                      <a:cxn ang="T58">
                        <a:pos x="T16" y="T17"/>
                      </a:cxn>
                      <a:cxn ang="T59">
                        <a:pos x="T18" y="T19"/>
                      </a:cxn>
                      <a:cxn ang="T60">
                        <a:pos x="T20" y="T21"/>
                      </a:cxn>
                      <a:cxn ang="T61">
                        <a:pos x="T22" y="T23"/>
                      </a:cxn>
                      <a:cxn ang="T62">
                        <a:pos x="T24" y="T25"/>
                      </a:cxn>
                      <a:cxn ang="T63">
                        <a:pos x="T26" y="T27"/>
                      </a:cxn>
                      <a:cxn ang="T64">
                        <a:pos x="T28" y="T29"/>
                      </a:cxn>
                      <a:cxn ang="T65">
                        <a:pos x="T30" y="T31"/>
                      </a:cxn>
                      <a:cxn ang="T66">
                        <a:pos x="T32" y="T33"/>
                      </a:cxn>
                      <a:cxn ang="T67">
                        <a:pos x="T34" y="T35"/>
                      </a:cxn>
                      <a:cxn ang="T68">
                        <a:pos x="T36" y="T37"/>
                      </a:cxn>
                      <a:cxn ang="T69">
                        <a:pos x="T38" y="T39"/>
                      </a:cxn>
                      <a:cxn ang="T70">
                        <a:pos x="T40" y="T41"/>
                      </a:cxn>
                      <a:cxn ang="T71">
                        <a:pos x="T42" y="T43"/>
                      </a:cxn>
                      <a:cxn ang="T72">
                        <a:pos x="T44" y="T45"/>
                      </a:cxn>
                      <a:cxn ang="T73">
                        <a:pos x="T46" y="T47"/>
                      </a:cxn>
                      <a:cxn ang="T74">
                        <a:pos x="T48" y="T49"/>
                      </a:cxn>
                    </a:cxnLst>
                    <a:rect l="T75" t="T76" r="T77" b="T78"/>
                    <a:pathLst>
                      <a:path w="80" h="80">
                        <a:moveTo>
                          <a:pt x="14" y="0"/>
                        </a:moveTo>
                        <a:lnTo>
                          <a:pt x="14" y="0"/>
                        </a:lnTo>
                        <a:lnTo>
                          <a:pt x="8" y="2"/>
                        </a:lnTo>
                        <a:lnTo>
                          <a:pt x="4" y="6"/>
                        </a:lnTo>
                        <a:lnTo>
                          <a:pt x="0" y="10"/>
                        </a:lnTo>
                        <a:lnTo>
                          <a:pt x="0" y="16"/>
                        </a:lnTo>
                        <a:lnTo>
                          <a:pt x="0" y="66"/>
                        </a:lnTo>
                        <a:lnTo>
                          <a:pt x="0" y="72"/>
                        </a:lnTo>
                        <a:lnTo>
                          <a:pt x="4" y="76"/>
                        </a:lnTo>
                        <a:lnTo>
                          <a:pt x="8" y="80"/>
                        </a:lnTo>
                        <a:lnTo>
                          <a:pt x="14" y="80"/>
                        </a:lnTo>
                        <a:lnTo>
                          <a:pt x="64" y="80"/>
                        </a:lnTo>
                        <a:lnTo>
                          <a:pt x="70" y="80"/>
                        </a:lnTo>
                        <a:lnTo>
                          <a:pt x="74" y="76"/>
                        </a:lnTo>
                        <a:lnTo>
                          <a:pt x="78" y="72"/>
                        </a:lnTo>
                        <a:lnTo>
                          <a:pt x="80" y="66"/>
                        </a:lnTo>
                        <a:lnTo>
                          <a:pt x="80" y="16"/>
                        </a:lnTo>
                        <a:lnTo>
                          <a:pt x="78" y="10"/>
                        </a:lnTo>
                        <a:lnTo>
                          <a:pt x="74" y="6"/>
                        </a:lnTo>
                        <a:lnTo>
                          <a:pt x="70" y="2"/>
                        </a:lnTo>
                        <a:lnTo>
                          <a:pt x="64" y="0"/>
                        </a:lnTo>
                        <a:lnTo>
                          <a:pt x="14" y="0"/>
                        </a:lnTo>
                        <a:close/>
                      </a:path>
                    </a:pathLst>
                  </a:custGeom>
                  <a:noFill/>
                  <a:ln w="12700">
                    <a:solidFill>
                      <a:srgbClr val="33535B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356" name="Freeform 1533"/>
                  <p:cNvSpPr>
                    <a:spLocks/>
                  </p:cNvSpPr>
                  <p:nvPr/>
                </p:nvSpPr>
                <p:spPr bwMode="auto">
                  <a:xfrm>
                    <a:off x="4174" y="2431"/>
                    <a:ext cx="183" cy="183"/>
                  </a:xfrm>
                  <a:custGeom>
                    <a:avLst/>
                    <a:gdLst>
                      <a:gd name="T0" fmla="*/ 14 w 80"/>
                      <a:gd name="T1" fmla="*/ 0 h 80"/>
                      <a:gd name="T2" fmla="*/ 14 w 80"/>
                      <a:gd name="T3" fmla="*/ 0 h 80"/>
                      <a:gd name="T4" fmla="*/ 8 w 80"/>
                      <a:gd name="T5" fmla="*/ 2 h 80"/>
                      <a:gd name="T6" fmla="*/ 4 w 80"/>
                      <a:gd name="T7" fmla="*/ 6 h 80"/>
                      <a:gd name="T8" fmla="*/ 0 w 80"/>
                      <a:gd name="T9" fmla="*/ 10 h 80"/>
                      <a:gd name="T10" fmla="*/ 0 w 80"/>
                      <a:gd name="T11" fmla="*/ 16 h 80"/>
                      <a:gd name="T12" fmla="*/ 0 w 80"/>
                      <a:gd name="T13" fmla="*/ 66 h 80"/>
                      <a:gd name="T14" fmla="*/ 0 w 80"/>
                      <a:gd name="T15" fmla="*/ 66 h 80"/>
                      <a:gd name="T16" fmla="*/ 0 w 80"/>
                      <a:gd name="T17" fmla="*/ 72 h 80"/>
                      <a:gd name="T18" fmla="*/ 4 w 80"/>
                      <a:gd name="T19" fmla="*/ 76 h 80"/>
                      <a:gd name="T20" fmla="*/ 8 w 80"/>
                      <a:gd name="T21" fmla="*/ 80 h 80"/>
                      <a:gd name="T22" fmla="*/ 14 w 80"/>
                      <a:gd name="T23" fmla="*/ 80 h 80"/>
                      <a:gd name="T24" fmla="*/ 64 w 80"/>
                      <a:gd name="T25" fmla="*/ 80 h 80"/>
                      <a:gd name="T26" fmla="*/ 64 w 80"/>
                      <a:gd name="T27" fmla="*/ 80 h 80"/>
                      <a:gd name="T28" fmla="*/ 70 w 80"/>
                      <a:gd name="T29" fmla="*/ 80 h 80"/>
                      <a:gd name="T30" fmla="*/ 74 w 80"/>
                      <a:gd name="T31" fmla="*/ 76 h 80"/>
                      <a:gd name="T32" fmla="*/ 78 w 80"/>
                      <a:gd name="T33" fmla="*/ 72 h 80"/>
                      <a:gd name="T34" fmla="*/ 80 w 80"/>
                      <a:gd name="T35" fmla="*/ 66 h 80"/>
                      <a:gd name="T36" fmla="*/ 80 w 80"/>
                      <a:gd name="T37" fmla="*/ 16 h 80"/>
                      <a:gd name="T38" fmla="*/ 80 w 80"/>
                      <a:gd name="T39" fmla="*/ 16 h 80"/>
                      <a:gd name="T40" fmla="*/ 78 w 80"/>
                      <a:gd name="T41" fmla="*/ 10 h 80"/>
                      <a:gd name="T42" fmla="*/ 74 w 80"/>
                      <a:gd name="T43" fmla="*/ 6 h 80"/>
                      <a:gd name="T44" fmla="*/ 70 w 80"/>
                      <a:gd name="T45" fmla="*/ 2 h 80"/>
                      <a:gd name="T46" fmla="*/ 64 w 80"/>
                      <a:gd name="T47" fmla="*/ 0 h 80"/>
                      <a:gd name="T48" fmla="*/ 14 w 80"/>
                      <a:gd name="T49" fmla="*/ 0 h 80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w 80"/>
                      <a:gd name="T76" fmla="*/ 0 h 80"/>
                      <a:gd name="T77" fmla="*/ 80 w 80"/>
                      <a:gd name="T78" fmla="*/ 80 h 80"/>
                    </a:gdLst>
                    <a:ahLst/>
                    <a:cxnLst>
                      <a:cxn ang="T50">
                        <a:pos x="T0" y="T1"/>
                      </a:cxn>
                      <a:cxn ang="T51">
                        <a:pos x="T2" y="T3"/>
                      </a:cxn>
                      <a:cxn ang="T52">
                        <a:pos x="T4" y="T5"/>
                      </a:cxn>
                      <a:cxn ang="T53">
                        <a:pos x="T6" y="T7"/>
                      </a:cxn>
                      <a:cxn ang="T54">
                        <a:pos x="T8" y="T9"/>
                      </a:cxn>
                      <a:cxn ang="T55">
                        <a:pos x="T10" y="T11"/>
                      </a:cxn>
                      <a:cxn ang="T56">
                        <a:pos x="T12" y="T13"/>
                      </a:cxn>
                      <a:cxn ang="T57">
                        <a:pos x="T14" y="T15"/>
                      </a:cxn>
                      <a:cxn ang="T58">
                        <a:pos x="T16" y="T17"/>
                      </a:cxn>
                      <a:cxn ang="T59">
                        <a:pos x="T18" y="T19"/>
                      </a:cxn>
                      <a:cxn ang="T60">
                        <a:pos x="T20" y="T21"/>
                      </a:cxn>
                      <a:cxn ang="T61">
                        <a:pos x="T22" y="T23"/>
                      </a:cxn>
                      <a:cxn ang="T62">
                        <a:pos x="T24" y="T25"/>
                      </a:cxn>
                      <a:cxn ang="T63">
                        <a:pos x="T26" y="T27"/>
                      </a:cxn>
                      <a:cxn ang="T64">
                        <a:pos x="T28" y="T29"/>
                      </a:cxn>
                      <a:cxn ang="T65">
                        <a:pos x="T30" y="T31"/>
                      </a:cxn>
                      <a:cxn ang="T66">
                        <a:pos x="T32" y="T33"/>
                      </a:cxn>
                      <a:cxn ang="T67">
                        <a:pos x="T34" y="T35"/>
                      </a:cxn>
                      <a:cxn ang="T68">
                        <a:pos x="T36" y="T37"/>
                      </a:cxn>
                      <a:cxn ang="T69">
                        <a:pos x="T38" y="T39"/>
                      </a:cxn>
                      <a:cxn ang="T70">
                        <a:pos x="T40" y="T41"/>
                      </a:cxn>
                      <a:cxn ang="T71">
                        <a:pos x="T42" y="T43"/>
                      </a:cxn>
                      <a:cxn ang="T72">
                        <a:pos x="T44" y="T45"/>
                      </a:cxn>
                      <a:cxn ang="T73">
                        <a:pos x="T46" y="T47"/>
                      </a:cxn>
                      <a:cxn ang="T74">
                        <a:pos x="T48" y="T49"/>
                      </a:cxn>
                    </a:cxnLst>
                    <a:rect l="T75" t="T76" r="T77" b="T78"/>
                    <a:pathLst>
                      <a:path w="80" h="80">
                        <a:moveTo>
                          <a:pt x="14" y="0"/>
                        </a:moveTo>
                        <a:lnTo>
                          <a:pt x="14" y="0"/>
                        </a:lnTo>
                        <a:lnTo>
                          <a:pt x="8" y="2"/>
                        </a:lnTo>
                        <a:lnTo>
                          <a:pt x="4" y="6"/>
                        </a:lnTo>
                        <a:lnTo>
                          <a:pt x="0" y="10"/>
                        </a:lnTo>
                        <a:lnTo>
                          <a:pt x="0" y="16"/>
                        </a:lnTo>
                        <a:lnTo>
                          <a:pt x="0" y="66"/>
                        </a:lnTo>
                        <a:lnTo>
                          <a:pt x="0" y="72"/>
                        </a:lnTo>
                        <a:lnTo>
                          <a:pt x="4" y="76"/>
                        </a:lnTo>
                        <a:lnTo>
                          <a:pt x="8" y="80"/>
                        </a:lnTo>
                        <a:lnTo>
                          <a:pt x="14" y="80"/>
                        </a:lnTo>
                        <a:lnTo>
                          <a:pt x="64" y="80"/>
                        </a:lnTo>
                        <a:lnTo>
                          <a:pt x="70" y="80"/>
                        </a:lnTo>
                        <a:lnTo>
                          <a:pt x="74" y="76"/>
                        </a:lnTo>
                        <a:lnTo>
                          <a:pt x="78" y="72"/>
                        </a:lnTo>
                        <a:lnTo>
                          <a:pt x="80" y="66"/>
                        </a:lnTo>
                        <a:lnTo>
                          <a:pt x="80" y="16"/>
                        </a:lnTo>
                        <a:lnTo>
                          <a:pt x="78" y="10"/>
                        </a:lnTo>
                        <a:lnTo>
                          <a:pt x="74" y="6"/>
                        </a:lnTo>
                        <a:lnTo>
                          <a:pt x="70" y="2"/>
                        </a:lnTo>
                        <a:lnTo>
                          <a:pt x="64" y="0"/>
                        </a:lnTo>
                        <a:lnTo>
                          <a:pt x="14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357" name="Freeform 1534"/>
                  <p:cNvSpPr>
                    <a:spLocks/>
                  </p:cNvSpPr>
                  <p:nvPr/>
                </p:nvSpPr>
                <p:spPr bwMode="auto">
                  <a:xfrm>
                    <a:off x="4193" y="2449"/>
                    <a:ext cx="146" cy="146"/>
                  </a:xfrm>
                  <a:custGeom>
                    <a:avLst/>
                    <a:gdLst>
                      <a:gd name="T0" fmla="*/ 56 w 64"/>
                      <a:gd name="T1" fmla="*/ 0 h 64"/>
                      <a:gd name="T2" fmla="*/ 6 w 64"/>
                      <a:gd name="T3" fmla="*/ 0 h 64"/>
                      <a:gd name="T4" fmla="*/ 6 w 64"/>
                      <a:gd name="T5" fmla="*/ 0 h 64"/>
                      <a:gd name="T6" fmla="*/ 2 w 64"/>
                      <a:gd name="T7" fmla="*/ 4 h 64"/>
                      <a:gd name="T8" fmla="*/ 0 w 64"/>
                      <a:gd name="T9" fmla="*/ 8 h 64"/>
                      <a:gd name="T10" fmla="*/ 0 w 64"/>
                      <a:gd name="T11" fmla="*/ 58 h 64"/>
                      <a:gd name="T12" fmla="*/ 0 w 64"/>
                      <a:gd name="T13" fmla="*/ 58 h 64"/>
                      <a:gd name="T14" fmla="*/ 2 w 64"/>
                      <a:gd name="T15" fmla="*/ 62 h 64"/>
                      <a:gd name="T16" fmla="*/ 6 w 64"/>
                      <a:gd name="T17" fmla="*/ 64 h 64"/>
                      <a:gd name="T18" fmla="*/ 56 w 64"/>
                      <a:gd name="T19" fmla="*/ 64 h 64"/>
                      <a:gd name="T20" fmla="*/ 56 w 64"/>
                      <a:gd name="T21" fmla="*/ 64 h 64"/>
                      <a:gd name="T22" fmla="*/ 60 w 64"/>
                      <a:gd name="T23" fmla="*/ 62 h 64"/>
                      <a:gd name="T24" fmla="*/ 64 w 64"/>
                      <a:gd name="T25" fmla="*/ 58 h 64"/>
                      <a:gd name="T26" fmla="*/ 64 w 64"/>
                      <a:gd name="T27" fmla="*/ 8 h 64"/>
                      <a:gd name="T28" fmla="*/ 64 w 64"/>
                      <a:gd name="T29" fmla="*/ 8 h 64"/>
                      <a:gd name="T30" fmla="*/ 60 w 64"/>
                      <a:gd name="T31" fmla="*/ 4 h 64"/>
                      <a:gd name="T32" fmla="*/ 56 w 64"/>
                      <a:gd name="T33" fmla="*/ 0 h 64"/>
                      <a:gd name="T34" fmla="*/ 56 w 64"/>
                      <a:gd name="T35" fmla="*/ 0 h 64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w 64"/>
                      <a:gd name="T55" fmla="*/ 0 h 64"/>
                      <a:gd name="T56" fmla="*/ 64 w 64"/>
                      <a:gd name="T57" fmla="*/ 64 h 64"/>
                    </a:gdLst>
                    <a:ahLst/>
                    <a:cxnLst>
                      <a:cxn ang="T36">
                        <a:pos x="T0" y="T1"/>
                      </a:cxn>
                      <a:cxn ang="T37">
                        <a:pos x="T2" y="T3"/>
                      </a:cxn>
                      <a:cxn ang="T38">
                        <a:pos x="T4" y="T5"/>
                      </a:cxn>
                      <a:cxn ang="T39">
                        <a:pos x="T6" y="T7"/>
                      </a:cxn>
                      <a:cxn ang="T40">
                        <a:pos x="T8" y="T9"/>
                      </a:cxn>
                      <a:cxn ang="T41">
                        <a:pos x="T10" y="T11"/>
                      </a:cxn>
                      <a:cxn ang="T42">
                        <a:pos x="T12" y="T13"/>
                      </a:cxn>
                      <a:cxn ang="T43">
                        <a:pos x="T14" y="T15"/>
                      </a:cxn>
                      <a:cxn ang="T44">
                        <a:pos x="T16" y="T17"/>
                      </a:cxn>
                      <a:cxn ang="T45">
                        <a:pos x="T18" y="T19"/>
                      </a:cxn>
                      <a:cxn ang="T46">
                        <a:pos x="T20" y="T21"/>
                      </a:cxn>
                      <a:cxn ang="T47">
                        <a:pos x="T22" y="T23"/>
                      </a:cxn>
                      <a:cxn ang="T48">
                        <a:pos x="T24" y="T25"/>
                      </a:cxn>
                      <a:cxn ang="T49">
                        <a:pos x="T26" y="T27"/>
                      </a:cxn>
                      <a:cxn ang="T50">
                        <a:pos x="T28" y="T29"/>
                      </a:cxn>
                      <a:cxn ang="T51">
                        <a:pos x="T30" y="T31"/>
                      </a:cxn>
                      <a:cxn ang="T52">
                        <a:pos x="T32" y="T33"/>
                      </a:cxn>
                      <a:cxn ang="T53">
                        <a:pos x="T34" y="T35"/>
                      </a:cxn>
                    </a:cxnLst>
                    <a:rect l="T54" t="T55" r="T56" b="T57"/>
                    <a:pathLst>
                      <a:path w="64" h="64">
                        <a:moveTo>
                          <a:pt x="56" y="0"/>
                        </a:moveTo>
                        <a:lnTo>
                          <a:pt x="6" y="0"/>
                        </a:lnTo>
                        <a:lnTo>
                          <a:pt x="2" y="4"/>
                        </a:lnTo>
                        <a:lnTo>
                          <a:pt x="0" y="8"/>
                        </a:lnTo>
                        <a:lnTo>
                          <a:pt x="0" y="58"/>
                        </a:lnTo>
                        <a:lnTo>
                          <a:pt x="2" y="62"/>
                        </a:lnTo>
                        <a:lnTo>
                          <a:pt x="6" y="64"/>
                        </a:lnTo>
                        <a:lnTo>
                          <a:pt x="56" y="64"/>
                        </a:lnTo>
                        <a:lnTo>
                          <a:pt x="60" y="62"/>
                        </a:lnTo>
                        <a:lnTo>
                          <a:pt x="64" y="58"/>
                        </a:lnTo>
                        <a:lnTo>
                          <a:pt x="64" y="8"/>
                        </a:lnTo>
                        <a:lnTo>
                          <a:pt x="60" y="4"/>
                        </a:lnTo>
                        <a:lnTo>
                          <a:pt x="56" y="0"/>
                        </a:lnTo>
                        <a:close/>
                      </a:path>
                    </a:pathLst>
                  </a:custGeom>
                  <a:solidFill>
                    <a:srgbClr val="668187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358" name="Freeform 1535"/>
                  <p:cNvSpPr>
                    <a:spLocks/>
                  </p:cNvSpPr>
                  <p:nvPr/>
                </p:nvSpPr>
                <p:spPr bwMode="auto">
                  <a:xfrm>
                    <a:off x="4193" y="2454"/>
                    <a:ext cx="146" cy="141"/>
                  </a:xfrm>
                  <a:custGeom>
                    <a:avLst/>
                    <a:gdLst>
                      <a:gd name="T0" fmla="*/ 56 w 64"/>
                      <a:gd name="T1" fmla="*/ 0 h 62"/>
                      <a:gd name="T2" fmla="*/ 56 w 64"/>
                      <a:gd name="T3" fmla="*/ 44 h 62"/>
                      <a:gd name="T4" fmla="*/ 56 w 64"/>
                      <a:gd name="T5" fmla="*/ 44 h 62"/>
                      <a:gd name="T6" fmla="*/ 54 w 64"/>
                      <a:gd name="T7" fmla="*/ 50 h 62"/>
                      <a:gd name="T8" fmla="*/ 48 w 64"/>
                      <a:gd name="T9" fmla="*/ 52 h 62"/>
                      <a:gd name="T10" fmla="*/ 0 w 64"/>
                      <a:gd name="T11" fmla="*/ 52 h 62"/>
                      <a:gd name="T12" fmla="*/ 0 w 64"/>
                      <a:gd name="T13" fmla="*/ 52 h 62"/>
                      <a:gd name="T14" fmla="*/ 0 w 64"/>
                      <a:gd name="T15" fmla="*/ 52 h 62"/>
                      <a:gd name="T16" fmla="*/ 0 w 64"/>
                      <a:gd name="T17" fmla="*/ 56 h 62"/>
                      <a:gd name="T18" fmla="*/ 0 w 64"/>
                      <a:gd name="T19" fmla="*/ 56 h 62"/>
                      <a:gd name="T20" fmla="*/ 2 w 64"/>
                      <a:gd name="T21" fmla="*/ 60 h 62"/>
                      <a:gd name="T22" fmla="*/ 6 w 64"/>
                      <a:gd name="T23" fmla="*/ 62 h 62"/>
                      <a:gd name="T24" fmla="*/ 56 w 64"/>
                      <a:gd name="T25" fmla="*/ 62 h 62"/>
                      <a:gd name="T26" fmla="*/ 56 w 64"/>
                      <a:gd name="T27" fmla="*/ 62 h 62"/>
                      <a:gd name="T28" fmla="*/ 60 w 64"/>
                      <a:gd name="T29" fmla="*/ 60 h 62"/>
                      <a:gd name="T30" fmla="*/ 64 w 64"/>
                      <a:gd name="T31" fmla="*/ 56 h 62"/>
                      <a:gd name="T32" fmla="*/ 64 w 64"/>
                      <a:gd name="T33" fmla="*/ 6 h 62"/>
                      <a:gd name="T34" fmla="*/ 64 w 64"/>
                      <a:gd name="T35" fmla="*/ 6 h 62"/>
                      <a:gd name="T36" fmla="*/ 62 w 64"/>
                      <a:gd name="T37" fmla="*/ 2 h 62"/>
                      <a:gd name="T38" fmla="*/ 56 w 64"/>
                      <a:gd name="T39" fmla="*/ 0 h 62"/>
                      <a:gd name="T40" fmla="*/ 56 w 64"/>
                      <a:gd name="T41" fmla="*/ 0 h 62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w 64"/>
                      <a:gd name="T64" fmla="*/ 0 h 62"/>
                      <a:gd name="T65" fmla="*/ 64 w 64"/>
                      <a:gd name="T66" fmla="*/ 62 h 62"/>
                    </a:gdLst>
                    <a:ahLst/>
                    <a:cxnLst>
                      <a:cxn ang="T42">
                        <a:pos x="T0" y="T1"/>
                      </a:cxn>
                      <a:cxn ang="T43">
                        <a:pos x="T2" y="T3"/>
                      </a:cxn>
                      <a:cxn ang="T44">
                        <a:pos x="T4" y="T5"/>
                      </a:cxn>
                      <a:cxn ang="T45">
                        <a:pos x="T6" y="T7"/>
                      </a:cxn>
                      <a:cxn ang="T46">
                        <a:pos x="T8" y="T9"/>
                      </a:cxn>
                      <a:cxn ang="T47">
                        <a:pos x="T10" y="T11"/>
                      </a:cxn>
                      <a:cxn ang="T48">
                        <a:pos x="T12" y="T13"/>
                      </a:cxn>
                      <a:cxn ang="T49">
                        <a:pos x="T14" y="T15"/>
                      </a:cxn>
                      <a:cxn ang="T50">
                        <a:pos x="T16" y="T17"/>
                      </a:cxn>
                      <a:cxn ang="T51">
                        <a:pos x="T18" y="T19"/>
                      </a:cxn>
                      <a:cxn ang="T52">
                        <a:pos x="T20" y="T21"/>
                      </a:cxn>
                      <a:cxn ang="T53">
                        <a:pos x="T22" y="T23"/>
                      </a:cxn>
                      <a:cxn ang="T54">
                        <a:pos x="T24" y="T25"/>
                      </a:cxn>
                      <a:cxn ang="T55">
                        <a:pos x="T26" y="T27"/>
                      </a:cxn>
                      <a:cxn ang="T56">
                        <a:pos x="T28" y="T29"/>
                      </a:cxn>
                      <a:cxn ang="T57">
                        <a:pos x="T30" y="T31"/>
                      </a:cxn>
                      <a:cxn ang="T58">
                        <a:pos x="T32" y="T33"/>
                      </a:cxn>
                      <a:cxn ang="T59">
                        <a:pos x="T34" y="T35"/>
                      </a:cxn>
                      <a:cxn ang="T60">
                        <a:pos x="T36" y="T37"/>
                      </a:cxn>
                      <a:cxn ang="T61">
                        <a:pos x="T38" y="T39"/>
                      </a:cxn>
                      <a:cxn ang="T62">
                        <a:pos x="T40" y="T41"/>
                      </a:cxn>
                    </a:cxnLst>
                    <a:rect l="T63" t="T64" r="T65" b="T66"/>
                    <a:pathLst>
                      <a:path w="64" h="62">
                        <a:moveTo>
                          <a:pt x="56" y="0"/>
                        </a:moveTo>
                        <a:lnTo>
                          <a:pt x="56" y="44"/>
                        </a:lnTo>
                        <a:lnTo>
                          <a:pt x="54" y="50"/>
                        </a:lnTo>
                        <a:lnTo>
                          <a:pt x="48" y="52"/>
                        </a:lnTo>
                        <a:lnTo>
                          <a:pt x="0" y="52"/>
                        </a:lnTo>
                        <a:lnTo>
                          <a:pt x="0" y="56"/>
                        </a:lnTo>
                        <a:lnTo>
                          <a:pt x="2" y="60"/>
                        </a:lnTo>
                        <a:lnTo>
                          <a:pt x="6" y="62"/>
                        </a:lnTo>
                        <a:lnTo>
                          <a:pt x="56" y="62"/>
                        </a:lnTo>
                        <a:lnTo>
                          <a:pt x="60" y="60"/>
                        </a:lnTo>
                        <a:lnTo>
                          <a:pt x="64" y="56"/>
                        </a:lnTo>
                        <a:lnTo>
                          <a:pt x="64" y="6"/>
                        </a:lnTo>
                        <a:lnTo>
                          <a:pt x="62" y="2"/>
                        </a:lnTo>
                        <a:lnTo>
                          <a:pt x="56" y="0"/>
                        </a:lnTo>
                        <a:close/>
                      </a:path>
                    </a:pathLst>
                  </a:custGeom>
                  <a:solidFill>
                    <a:srgbClr val="4C676E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359" name="Freeform 1536"/>
                  <p:cNvSpPr>
                    <a:spLocks/>
                  </p:cNvSpPr>
                  <p:nvPr/>
                </p:nvSpPr>
                <p:spPr bwMode="auto">
                  <a:xfrm>
                    <a:off x="4215" y="2477"/>
                    <a:ext cx="23" cy="54"/>
                  </a:xfrm>
                  <a:custGeom>
                    <a:avLst/>
                    <a:gdLst>
                      <a:gd name="T0" fmla="*/ 10 w 10"/>
                      <a:gd name="T1" fmla="*/ 12 h 24"/>
                      <a:gd name="T2" fmla="*/ 10 w 10"/>
                      <a:gd name="T3" fmla="*/ 12 h 24"/>
                      <a:gd name="T4" fmla="*/ 8 w 10"/>
                      <a:gd name="T5" fmla="*/ 22 h 24"/>
                      <a:gd name="T6" fmla="*/ 8 w 10"/>
                      <a:gd name="T7" fmla="*/ 24 h 24"/>
                      <a:gd name="T8" fmla="*/ 6 w 10"/>
                      <a:gd name="T9" fmla="*/ 24 h 24"/>
                      <a:gd name="T10" fmla="*/ 6 w 10"/>
                      <a:gd name="T11" fmla="*/ 24 h 24"/>
                      <a:gd name="T12" fmla="*/ 4 w 10"/>
                      <a:gd name="T13" fmla="*/ 24 h 24"/>
                      <a:gd name="T14" fmla="*/ 2 w 10"/>
                      <a:gd name="T15" fmla="*/ 22 h 24"/>
                      <a:gd name="T16" fmla="*/ 0 w 10"/>
                      <a:gd name="T17" fmla="*/ 12 h 24"/>
                      <a:gd name="T18" fmla="*/ 0 w 10"/>
                      <a:gd name="T19" fmla="*/ 12 h 24"/>
                      <a:gd name="T20" fmla="*/ 2 w 10"/>
                      <a:gd name="T21" fmla="*/ 4 h 24"/>
                      <a:gd name="T22" fmla="*/ 4 w 10"/>
                      <a:gd name="T23" fmla="*/ 2 h 24"/>
                      <a:gd name="T24" fmla="*/ 6 w 10"/>
                      <a:gd name="T25" fmla="*/ 0 h 24"/>
                      <a:gd name="T26" fmla="*/ 6 w 10"/>
                      <a:gd name="T27" fmla="*/ 0 h 24"/>
                      <a:gd name="T28" fmla="*/ 8 w 10"/>
                      <a:gd name="T29" fmla="*/ 2 h 24"/>
                      <a:gd name="T30" fmla="*/ 8 w 10"/>
                      <a:gd name="T31" fmla="*/ 4 h 24"/>
                      <a:gd name="T32" fmla="*/ 10 w 10"/>
                      <a:gd name="T33" fmla="*/ 12 h 24"/>
                      <a:gd name="T34" fmla="*/ 10 w 10"/>
                      <a:gd name="T35" fmla="*/ 12 h 24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w 10"/>
                      <a:gd name="T55" fmla="*/ 0 h 24"/>
                      <a:gd name="T56" fmla="*/ 10 w 10"/>
                      <a:gd name="T57" fmla="*/ 24 h 24"/>
                    </a:gdLst>
                    <a:ahLst/>
                    <a:cxnLst>
                      <a:cxn ang="T36">
                        <a:pos x="T0" y="T1"/>
                      </a:cxn>
                      <a:cxn ang="T37">
                        <a:pos x="T2" y="T3"/>
                      </a:cxn>
                      <a:cxn ang="T38">
                        <a:pos x="T4" y="T5"/>
                      </a:cxn>
                      <a:cxn ang="T39">
                        <a:pos x="T6" y="T7"/>
                      </a:cxn>
                      <a:cxn ang="T40">
                        <a:pos x="T8" y="T9"/>
                      </a:cxn>
                      <a:cxn ang="T41">
                        <a:pos x="T10" y="T11"/>
                      </a:cxn>
                      <a:cxn ang="T42">
                        <a:pos x="T12" y="T13"/>
                      </a:cxn>
                      <a:cxn ang="T43">
                        <a:pos x="T14" y="T15"/>
                      </a:cxn>
                      <a:cxn ang="T44">
                        <a:pos x="T16" y="T17"/>
                      </a:cxn>
                      <a:cxn ang="T45">
                        <a:pos x="T18" y="T19"/>
                      </a:cxn>
                      <a:cxn ang="T46">
                        <a:pos x="T20" y="T21"/>
                      </a:cxn>
                      <a:cxn ang="T47">
                        <a:pos x="T22" y="T23"/>
                      </a:cxn>
                      <a:cxn ang="T48">
                        <a:pos x="T24" y="T25"/>
                      </a:cxn>
                      <a:cxn ang="T49">
                        <a:pos x="T26" y="T27"/>
                      </a:cxn>
                      <a:cxn ang="T50">
                        <a:pos x="T28" y="T29"/>
                      </a:cxn>
                      <a:cxn ang="T51">
                        <a:pos x="T30" y="T31"/>
                      </a:cxn>
                      <a:cxn ang="T52">
                        <a:pos x="T32" y="T33"/>
                      </a:cxn>
                      <a:cxn ang="T53">
                        <a:pos x="T34" y="T35"/>
                      </a:cxn>
                    </a:cxnLst>
                    <a:rect l="T54" t="T55" r="T56" b="T57"/>
                    <a:pathLst>
                      <a:path w="10" h="24">
                        <a:moveTo>
                          <a:pt x="10" y="12"/>
                        </a:moveTo>
                        <a:lnTo>
                          <a:pt x="10" y="12"/>
                        </a:lnTo>
                        <a:lnTo>
                          <a:pt x="8" y="22"/>
                        </a:lnTo>
                        <a:lnTo>
                          <a:pt x="8" y="24"/>
                        </a:lnTo>
                        <a:lnTo>
                          <a:pt x="6" y="24"/>
                        </a:lnTo>
                        <a:lnTo>
                          <a:pt x="4" y="24"/>
                        </a:lnTo>
                        <a:lnTo>
                          <a:pt x="2" y="22"/>
                        </a:lnTo>
                        <a:lnTo>
                          <a:pt x="0" y="12"/>
                        </a:lnTo>
                        <a:lnTo>
                          <a:pt x="2" y="4"/>
                        </a:lnTo>
                        <a:lnTo>
                          <a:pt x="4" y="2"/>
                        </a:lnTo>
                        <a:lnTo>
                          <a:pt x="6" y="0"/>
                        </a:lnTo>
                        <a:lnTo>
                          <a:pt x="8" y="2"/>
                        </a:lnTo>
                        <a:lnTo>
                          <a:pt x="8" y="4"/>
                        </a:lnTo>
                        <a:lnTo>
                          <a:pt x="10" y="12"/>
                        </a:lnTo>
                        <a:close/>
                      </a:path>
                    </a:pathLst>
                  </a:custGeom>
                  <a:solidFill>
                    <a:srgbClr val="8AA2A7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360" name="Freeform 1537"/>
                  <p:cNvSpPr>
                    <a:spLocks/>
                  </p:cNvSpPr>
                  <p:nvPr/>
                </p:nvSpPr>
                <p:spPr bwMode="auto">
                  <a:xfrm>
                    <a:off x="3431" y="2431"/>
                    <a:ext cx="183" cy="183"/>
                  </a:xfrm>
                  <a:custGeom>
                    <a:avLst/>
                    <a:gdLst>
                      <a:gd name="T0" fmla="*/ 16 w 80"/>
                      <a:gd name="T1" fmla="*/ 0 h 80"/>
                      <a:gd name="T2" fmla="*/ 16 w 80"/>
                      <a:gd name="T3" fmla="*/ 0 h 80"/>
                      <a:gd name="T4" fmla="*/ 10 w 80"/>
                      <a:gd name="T5" fmla="*/ 2 h 80"/>
                      <a:gd name="T6" fmla="*/ 4 w 80"/>
                      <a:gd name="T7" fmla="*/ 6 h 80"/>
                      <a:gd name="T8" fmla="*/ 2 w 80"/>
                      <a:gd name="T9" fmla="*/ 10 h 80"/>
                      <a:gd name="T10" fmla="*/ 0 w 80"/>
                      <a:gd name="T11" fmla="*/ 16 h 80"/>
                      <a:gd name="T12" fmla="*/ 0 w 80"/>
                      <a:gd name="T13" fmla="*/ 66 h 80"/>
                      <a:gd name="T14" fmla="*/ 0 w 80"/>
                      <a:gd name="T15" fmla="*/ 66 h 80"/>
                      <a:gd name="T16" fmla="*/ 2 w 80"/>
                      <a:gd name="T17" fmla="*/ 72 h 80"/>
                      <a:gd name="T18" fmla="*/ 4 w 80"/>
                      <a:gd name="T19" fmla="*/ 76 h 80"/>
                      <a:gd name="T20" fmla="*/ 10 w 80"/>
                      <a:gd name="T21" fmla="*/ 80 h 80"/>
                      <a:gd name="T22" fmla="*/ 16 w 80"/>
                      <a:gd name="T23" fmla="*/ 80 h 80"/>
                      <a:gd name="T24" fmla="*/ 64 w 80"/>
                      <a:gd name="T25" fmla="*/ 80 h 80"/>
                      <a:gd name="T26" fmla="*/ 64 w 80"/>
                      <a:gd name="T27" fmla="*/ 80 h 80"/>
                      <a:gd name="T28" fmla="*/ 70 w 80"/>
                      <a:gd name="T29" fmla="*/ 80 h 80"/>
                      <a:gd name="T30" fmla="*/ 76 w 80"/>
                      <a:gd name="T31" fmla="*/ 76 h 80"/>
                      <a:gd name="T32" fmla="*/ 78 w 80"/>
                      <a:gd name="T33" fmla="*/ 72 h 80"/>
                      <a:gd name="T34" fmla="*/ 80 w 80"/>
                      <a:gd name="T35" fmla="*/ 66 h 80"/>
                      <a:gd name="T36" fmla="*/ 80 w 80"/>
                      <a:gd name="T37" fmla="*/ 16 h 80"/>
                      <a:gd name="T38" fmla="*/ 80 w 80"/>
                      <a:gd name="T39" fmla="*/ 16 h 80"/>
                      <a:gd name="T40" fmla="*/ 78 w 80"/>
                      <a:gd name="T41" fmla="*/ 10 h 80"/>
                      <a:gd name="T42" fmla="*/ 76 w 80"/>
                      <a:gd name="T43" fmla="*/ 6 h 80"/>
                      <a:gd name="T44" fmla="*/ 70 w 80"/>
                      <a:gd name="T45" fmla="*/ 2 h 80"/>
                      <a:gd name="T46" fmla="*/ 64 w 80"/>
                      <a:gd name="T47" fmla="*/ 0 h 80"/>
                      <a:gd name="T48" fmla="*/ 16 w 80"/>
                      <a:gd name="T49" fmla="*/ 0 h 80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w 80"/>
                      <a:gd name="T76" fmla="*/ 0 h 80"/>
                      <a:gd name="T77" fmla="*/ 80 w 80"/>
                      <a:gd name="T78" fmla="*/ 80 h 80"/>
                    </a:gdLst>
                    <a:ahLst/>
                    <a:cxnLst>
                      <a:cxn ang="T50">
                        <a:pos x="T0" y="T1"/>
                      </a:cxn>
                      <a:cxn ang="T51">
                        <a:pos x="T2" y="T3"/>
                      </a:cxn>
                      <a:cxn ang="T52">
                        <a:pos x="T4" y="T5"/>
                      </a:cxn>
                      <a:cxn ang="T53">
                        <a:pos x="T6" y="T7"/>
                      </a:cxn>
                      <a:cxn ang="T54">
                        <a:pos x="T8" y="T9"/>
                      </a:cxn>
                      <a:cxn ang="T55">
                        <a:pos x="T10" y="T11"/>
                      </a:cxn>
                      <a:cxn ang="T56">
                        <a:pos x="T12" y="T13"/>
                      </a:cxn>
                      <a:cxn ang="T57">
                        <a:pos x="T14" y="T15"/>
                      </a:cxn>
                      <a:cxn ang="T58">
                        <a:pos x="T16" y="T17"/>
                      </a:cxn>
                      <a:cxn ang="T59">
                        <a:pos x="T18" y="T19"/>
                      </a:cxn>
                      <a:cxn ang="T60">
                        <a:pos x="T20" y="T21"/>
                      </a:cxn>
                      <a:cxn ang="T61">
                        <a:pos x="T22" y="T23"/>
                      </a:cxn>
                      <a:cxn ang="T62">
                        <a:pos x="T24" y="T25"/>
                      </a:cxn>
                      <a:cxn ang="T63">
                        <a:pos x="T26" y="T27"/>
                      </a:cxn>
                      <a:cxn ang="T64">
                        <a:pos x="T28" y="T29"/>
                      </a:cxn>
                      <a:cxn ang="T65">
                        <a:pos x="T30" y="T31"/>
                      </a:cxn>
                      <a:cxn ang="T66">
                        <a:pos x="T32" y="T33"/>
                      </a:cxn>
                      <a:cxn ang="T67">
                        <a:pos x="T34" y="T35"/>
                      </a:cxn>
                      <a:cxn ang="T68">
                        <a:pos x="T36" y="T37"/>
                      </a:cxn>
                      <a:cxn ang="T69">
                        <a:pos x="T38" y="T39"/>
                      </a:cxn>
                      <a:cxn ang="T70">
                        <a:pos x="T40" y="T41"/>
                      </a:cxn>
                      <a:cxn ang="T71">
                        <a:pos x="T42" y="T43"/>
                      </a:cxn>
                      <a:cxn ang="T72">
                        <a:pos x="T44" y="T45"/>
                      </a:cxn>
                      <a:cxn ang="T73">
                        <a:pos x="T46" y="T47"/>
                      </a:cxn>
                      <a:cxn ang="T74">
                        <a:pos x="T48" y="T49"/>
                      </a:cxn>
                    </a:cxnLst>
                    <a:rect l="T75" t="T76" r="T77" b="T78"/>
                    <a:pathLst>
                      <a:path w="80" h="80">
                        <a:moveTo>
                          <a:pt x="16" y="0"/>
                        </a:moveTo>
                        <a:lnTo>
                          <a:pt x="16" y="0"/>
                        </a:lnTo>
                        <a:lnTo>
                          <a:pt x="10" y="2"/>
                        </a:lnTo>
                        <a:lnTo>
                          <a:pt x="4" y="6"/>
                        </a:lnTo>
                        <a:lnTo>
                          <a:pt x="2" y="10"/>
                        </a:lnTo>
                        <a:lnTo>
                          <a:pt x="0" y="16"/>
                        </a:lnTo>
                        <a:lnTo>
                          <a:pt x="0" y="66"/>
                        </a:lnTo>
                        <a:lnTo>
                          <a:pt x="2" y="72"/>
                        </a:lnTo>
                        <a:lnTo>
                          <a:pt x="4" y="76"/>
                        </a:lnTo>
                        <a:lnTo>
                          <a:pt x="10" y="80"/>
                        </a:lnTo>
                        <a:lnTo>
                          <a:pt x="16" y="80"/>
                        </a:lnTo>
                        <a:lnTo>
                          <a:pt x="64" y="80"/>
                        </a:lnTo>
                        <a:lnTo>
                          <a:pt x="70" y="80"/>
                        </a:lnTo>
                        <a:lnTo>
                          <a:pt x="76" y="76"/>
                        </a:lnTo>
                        <a:lnTo>
                          <a:pt x="78" y="72"/>
                        </a:lnTo>
                        <a:lnTo>
                          <a:pt x="80" y="66"/>
                        </a:lnTo>
                        <a:lnTo>
                          <a:pt x="80" y="16"/>
                        </a:lnTo>
                        <a:lnTo>
                          <a:pt x="78" y="10"/>
                        </a:lnTo>
                        <a:lnTo>
                          <a:pt x="76" y="6"/>
                        </a:lnTo>
                        <a:lnTo>
                          <a:pt x="70" y="2"/>
                        </a:lnTo>
                        <a:lnTo>
                          <a:pt x="64" y="0"/>
                        </a:lnTo>
                        <a:lnTo>
                          <a:pt x="16" y="0"/>
                        </a:lnTo>
                        <a:close/>
                      </a:path>
                    </a:pathLst>
                  </a:custGeom>
                  <a:noFill/>
                  <a:ln w="12700">
                    <a:solidFill>
                      <a:srgbClr val="33535B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361" name="Freeform 1538"/>
                  <p:cNvSpPr>
                    <a:spLocks/>
                  </p:cNvSpPr>
                  <p:nvPr/>
                </p:nvSpPr>
                <p:spPr bwMode="auto">
                  <a:xfrm>
                    <a:off x="3431" y="2431"/>
                    <a:ext cx="183" cy="183"/>
                  </a:xfrm>
                  <a:custGeom>
                    <a:avLst/>
                    <a:gdLst>
                      <a:gd name="T0" fmla="*/ 16 w 80"/>
                      <a:gd name="T1" fmla="*/ 0 h 80"/>
                      <a:gd name="T2" fmla="*/ 16 w 80"/>
                      <a:gd name="T3" fmla="*/ 0 h 80"/>
                      <a:gd name="T4" fmla="*/ 10 w 80"/>
                      <a:gd name="T5" fmla="*/ 2 h 80"/>
                      <a:gd name="T6" fmla="*/ 4 w 80"/>
                      <a:gd name="T7" fmla="*/ 6 h 80"/>
                      <a:gd name="T8" fmla="*/ 2 w 80"/>
                      <a:gd name="T9" fmla="*/ 10 h 80"/>
                      <a:gd name="T10" fmla="*/ 0 w 80"/>
                      <a:gd name="T11" fmla="*/ 16 h 80"/>
                      <a:gd name="T12" fmla="*/ 0 w 80"/>
                      <a:gd name="T13" fmla="*/ 66 h 80"/>
                      <a:gd name="T14" fmla="*/ 0 w 80"/>
                      <a:gd name="T15" fmla="*/ 66 h 80"/>
                      <a:gd name="T16" fmla="*/ 2 w 80"/>
                      <a:gd name="T17" fmla="*/ 72 h 80"/>
                      <a:gd name="T18" fmla="*/ 4 w 80"/>
                      <a:gd name="T19" fmla="*/ 76 h 80"/>
                      <a:gd name="T20" fmla="*/ 10 w 80"/>
                      <a:gd name="T21" fmla="*/ 80 h 80"/>
                      <a:gd name="T22" fmla="*/ 16 w 80"/>
                      <a:gd name="T23" fmla="*/ 80 h 80"/>
                      <a:gd name="T24" fmla="*/ 64 w 80"/>
                      <a:gd name="T25" fmla="*/ 80 h 80"/>
                      <a:gd name="T26" fmla="*/ 64 w 80"/>
                      <a:gd name="T27" fmla="*/ 80 h 80"/>
                      <a:gd name="T28" fmla="*/ 70 w 80"/>
                      <a:gd name="T29" fmla="*/ 80 h 80"/>
                      <a:gd name="T30" fmla="*/ 76 w 80"/>
                      <a:gd name="T31" fmla="*/ 76 h 80"/>
                      <a:gd name="T32" fmla="*/ 78 w 80"/>
                      <a:gd name="T33" fmla="*/ 72 h 80"/>
                      <a:gd name="T34" fmla="*/ 80 w 80"/>
                      <a:gd name="T35" fmla="*/ 66 h 80"/>
                      <a:gd name="T36" fmla="*/ 80 w 80"/>
                      <a:gd name="T37" fmla="*/ 16 h 80"/>
                      <a:gd name="T38" fmla="*/ 80 w 80"/>
                      <a:gd name="T39" fmla="*/ 16 h 80"/>
                      <a:gd name="T40" fmla="*/ 78 w 80"/>
                      <a:gd name="T41" fmla="*/ 10 h 80"/>
                      <a:gd name="T42" fmla="*/ 76 w 80"/>
                      <a:gd name="T43" fmla="*/ 6 h 80"/>
                      <a:gd name="T44" fmla="*/ 70 w 80"/>
                      <a:gd name="T45" fmla="*/ 2 h 80"/>
                      <a:gd name="T46" fmla="*/ 64 w 80"/>
                      <a:gd name="T47" fmla="*/ 0 h 80"/>
                      <a:gd name="T48" fmla="*/ 16 w 80"/>
                      <a:gd name="T49" fmla="*/ 0 h 80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w 80"/>
                      <a:gd name="T76" fmla="*/ 0 h 80"/>
                      <a:gd name="T77" fmla="*/ 80 w 80"/>
                      <a:gd name="T78" fmla="*/ 80 h 80"/>
                    </a:gdLst>
                    <a:ahLst/>
                    <a:cxnLst>
                      <a:cxn ang="T50">
                        <a:pos x="T0" y="T1"/>
                      </a:cxn>
                      <a:cxn ang="T51">
                        <a:pos x="T2" y="T3"/>
                      </a:cxn>
                      <a:cxn ang="T52">
                        <a:pos x="T4" y="T5"/>
                      </a:cxn>
                      <a:cxn ang="T53">
                        <a:pos x="T6" y="T7"/>
                      </a:cxn>
                      <a:cxn ang="T54">
                        <a:pos x="T8" y="T9"/>
                      </a:cxn>
                      <a:cxn ang="T55">
                        <a:pos x="T10" y="T11"/>
                      </a:cxn>
                      <a:cxn ang="T56">
                        <a:pos x="T12" y="T13"/>
                      </a:cxn>
                      <a:cxn ang="T57">
                        <a:pos x="T14" y="T15"/>
                      </a:cxn>
                      <a:cxn ang="T58">
                        <a:pos x="T16" y="T17"/>
                      </a:cxn>
                      <a:cxn ang="T59">
                        <a:pos x="T18" y="T19"/>
                      </a:cxn>
                      <a:cxn ang="T60">
                        <a:pos x="T20" y="T21"/>
                      </a:cxn>
                      <a:cxn ang="T61">
                        <a:pos x="T22" y="T23"/>
                      </a:cxn>
                      <a:cxn ang="T62">
                        <a:pos x="T24" y="T25"/>
                      </a:cxn>
                      <a:cxn ang="T63">
                        <a:pos x="T26" y="T27"/>
                      </a:cxn>
                      <a:cxn ang="T64">
                        <a:pos x="T28" y="T29"/>
                      </a:cxn>
                      <a:cxn ang="T65">
                        <a:pos x="T30" y="T31"/>
                      </a:cxn>
                      <a:cxn ang="T66">
                        <a:pos x="T32" y="T33"/>
                      </a:cxn>
                      <a:cxn ang="T67">
                        <a:pos x="T34" y="T35"/>
                      </a:cxn>
                      <a:cxn ang="T68">
                        <a:pos x="T36" y="T37"/>
                      </a:cxn>
                      <a:cxn ang="T69">
                        <a:pos x="T38" y="T39"/>
                      </a:cxn>
                      <a:cxn ang="T70">
                        <a:pos x="T40" y="T41"/>
                      </a:cxn>
                      <a:cxn ang="T71">
                        <a:pos x="T42" y="T43"/>
                      </a:cxn>
                      <a:cxn ang="T72">
                        <a:pos x="T44" y="T45"/>
                      </a:cxn>
                      <a:cxn ang="T73">
                        <a:pos x="T46" y="T47"/>
                      </a:cxn>
                      <a:cxn ang="T74">
                        <a:pos x="T48" y="T49"/>
                      </a:cxn>
                    </a:cxnLst>
                    <a:rect l="T75" t="T76" r="T77" b="T78"/>
                    <a:pathLst>
                      <a:path w="80" h="80">
                        <a:moveTo>
                          <a:pt x="16" y="0"/>
                        </a:moveTo>
                        <a:lnTo>
                          <a:pt x="16" y="0"/>
                        </a:lnTo>
                        <a:lnTo>
                          <a:pt x="10" y="2"/>
                        </a:lnTo>
                        <a:lnTo>
                          <a:pt x="4" y="6"/>
                        </a:lnTo>
                        <a:lnTo>
                          <a:pt x="2" y="10"/>
                        </a:lnTo>
                        <a:lnTo>
                          <a:pt x="0" y="16"/>
                        </a:lnTo>
                        <a:lnTo>
                          <a:pt x="0" y="66"/>
                        </a:lnTo>
                        <a:lnTo>
                          <a:pt x="2" y="72"/>
                        </a:lnTo>
                        <a:lnTo>
                          <a:pt x="4" y="76"/>
                        </a:lnTo>
                        <a:lnTo>
                          <a:pt x="10" y="80"/>
                        </a:lnTo>
                        <a:lnTo>
                          <a:pt x="16" y="80"/>
                        </a:lnTo>
                        <a:lnTo>
                          <a:pt x="64" y="80"/>
                        </a:lnTo>
                        <a:lnTo>
                          <a:pt x="70" y="80"/>
                        </a:lnTo>
                        <a:lnTo>
                          <a:pt x="76" y="76"/>
                        </a:lnTo>
                        <a:lnTo>
                          <a:pt x="78" y="72"/>
                        </a:lnTo>
                        <a:lnTo>
                          <a:pt x="80" y="66"/>
                        </a:lnTo>
                        <a:lnTo>
                          <a:pt x="80" y="16"/>
                        </a:lnTo>
                        <a:lnTo>
                          <a:pt x="78" y="10"/>
                        </a:lnTo>
                        <a:lnTo>
                          <a:pt x="76" y="6"/>
                        </a:lnTo>
                        <a:lnTo>
                          <a:pt x="70" y="2"/>
                        </a:lnTo>
                        <a:lnTo>
                          <a:pt x="64" y="0"/>
                        </a:lnTo>
                        <a:lnTo>
                          <a:pt x="16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362" name="Freeform 1539"/>
                  <p:cNvSpPr>
                    <a:spLocks/>
                  </p:cNvSpPr>
                  <p:nvPr/>
                </p:nvSpPr>
                <p:spPr bwMode="auto">
                  <a:xfrm>
                    <a:off x="3450" y="2449"/>
                    <a:ext cx="146" cy="146"/>
                  </a:xfrm>
                  <a:custGeom>
                    <a:avLst/>
                    <a:gdLst>
                      <a:gd name="T0" fmla="*/ 56 w 64"/>
                      <a:gd name="T1" fmla="*/ 0 h 64"/>
                      <a:gd name="T2" fmla="*/ 8 w 64"/>
                      <a:gd name="T3" fmla="*/ 0 h 64"/>
                      <a:gd name="T4" fmla="*/ 8 w 64"/>
                      <a:gd name="T5" fmla="*/ 0 h 64"/>
                      <a:gd name="T6" fmla="*/ 2 w 64"/>
                      <a:gd name="T7" fmla="*/ 4 h 64"/>
                      <a:gd name="T8" fmla="*/ 0 w 64"/>
                      <a:gd name="T9" fmla="*/ 8 h 64"/>
                      <a:gd name="T10" fmla="*/ 0 w 64"/>
                      <a:gd name="T11" fmla="*/ 58 h 64"/>
                      <a:gd name="T12" fmla="*/ 0 w 64"/>
                      <a:gd name="T13" fmla="*/ 58 h 64"/>
                      <a:gd name="T14" fmla="*/ 2 w 64"/>
                      <a:gd name="T15" fmla="*/ 62 h 64"/>
                      <a:gd name="T16" fmla="*/ 8 w 64"/>
                      <a:gd name="T17" fmla="*/ 64 h 64"/>
                      <a:gd name="T18" fmla="*/ 56 w 64"/>
                      <a:gd name="T19" fmla="*/ 64 h 64"/>
                      <a:gd name="T20" fmla="*/ 56 w 64"/>
                      <a:gd name="T21" fmla="*/ 64 h 64"/>
                      <a:gd name="T22" fmla="*/ 62 w 64"/>
                      <a:gd name="T23" fmla="*/ 62 h 64"/>
                      <a:gd name="T24" fmla="*/ 64 w 64"/>
                      <a:gd name="T25" fmla="*/ 58 h 64"/>
                      <a:gd name="T26" fmla="*/ 64 w 64"/>
                      <a:gd name="T27" fmla="*/ 8 h 64"/>
                      <a:gd name="T28" fmla="*/ 64 w 64"/>
                      <a:gd name="T29" fmla="*/ 8 h 64"/>
                      <a:gd name="T30" fmla="*/ 62 w 64"/>
                      <a:gd name="T31" fmla="*/ 4 h 64"/>
                      <a:gd name="T32" fmla="*/ 56 w 64"/>
                      <a:gd name="T33" fmla="*/ 0 h 64"/>
                      <a:gd name="T34" fmla="*/ 56 w 64"/>
                      <a:gd name="T35" fmla="*/ 0 h 64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w 64"/>
                      <a:gd name="T55" fmla="*/ 0 h 64"/>
                      <a:gd name="T56" fmla="*/ 64 w 64"/>
                      <a:gd name="T57" fmla="*/ 64 h 64"/>
                    </a:gdLst>
                    <a:ahLst/>
                    <a:cxnLst>
                      <a:cxn ang="T36">
                        <a:pos x="T0" y="T1"/>
                      </a:cxn>
                      <a:cxn ang="T37">
                        <a:pos x="T2" y="T3"/>
                      </a:cxn>
                      <a:cxn ang="T38">
                        <a:pos x="T4" y="T5"/>
                      </a:cxn>
                      <a:cxn ang="T39">
                        <a:pos x="T6" y="T7"/>
                      </a:cxn>
                      <a:cxn ang="T40">
                        <a:pos x="T8" y="T9"/>
                      </a:cxn>
                      <a:cxn ang="T41">
                        <a:pos x="T10" y="T11"/>
                      </a:cxn>
                      <a:cxn ang="T42">
                        <a:pos x="T12" y="T13"/>
                      </a:cxn>
                      <a:cxn ang="T43">
                        <a:pos x="T14" y="T15"/>
                      </a:cxn>
                      <a:cxn ang="T44">
                        <a:pos x="T16" y="T17"/>
                      </a:cxn>
                      <a:cxn ang="T45">
                        <a:pos x="T18" y="T19"/>
                      </a:cxn>
                      <a:cxn ang="T46">
                        <a:pos x="T20" y="T21"/>
                      </a:cxn>
                      <a:cxn ang="T47">
                        <a:pos x="T22" y="T23"/>
                      </a:cxn>
                      <a:cxn ang="T48">
                        <a:pos x="T24" y="T25"/>
                      </a:cxn>
                      <a:cxn ang="T49">
                        <a:pos x="T26" y="T27"/>
                      </a:cxn>
                      <a:cxn ang="T50">
                        <a:pos x="T28" y="T29"/>
                      </a:cxn>
                      <a:cxn ang="T51">
                        <a:pos x="T30" y="T31"/>
                      </a:cxn>
                      <a:cxn ang="T52">
                        <a:pos x="T32" y="T33"/>
                      </a:cxn>
                      <a:cxn ang="T53">
                        <a:pos x="T34" y="T35"/>
                      </a:cxn>
                    </a:cxnLst>
                    <a:rect l="T54" t="T55" r="T56" b="T57"/>
                    <a:pathLst>
                      <a:path w="64" h="64">
                        <a:moveTo>
                          <a:pt x="56" y="0"/>
                        </a:moveTo>
                        <a:lnTo>
                          <a:pt x="8" y="0"/>
                        </a:lnTo>
                        <a:lnTo>
                          <a:pt x="2" y="4"/>
                        </a:lnTo>
                        <a:lnTo>
                          <a:pt x="0" y="8"/>
                        </a:lnTo>
                        <a:lnTo>
                          <a:pt x="0" y="58"/>
                        </a:lnTo>
                        <a:lnTo>
                          <a:pt x="2" y="62"/>
                        </a:lnTo>
                        <a:lnTo>
                          <a:pt x="8" y="64"/>
                        </a:lnTo>
                        <a:lnTo>
                          <a:pt x="56" y="64"/>
                        </a:lnTo>
                        <a:lnTo>
                          <a:pt x="62" y="62"/>
                        </a:lnTo>
                        <a:lnTo>
                          <a:pt x="64" y="58"/>
                        </a:lnTo>
                        <a:lnTo>
                          <a:pt x="64" y="8"/>
                        </a:lnTo>
                        <a:lnTo>
                          <a:pt x="62" y="4"/>
                        </a:lnTo>
                        <a:lnTo>
                          <a:pt x="56" y="0"/>
                        </a:lnTo>
                        <a:close/>
                      </a:path>
                    </a:pathLst>
                  </a:custGeom>
                  <a:solidFill>
                    <a:srgbClr val="668187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363" name="Freeform 1540"/>
                  <p:cNvSpPr>
                    <a:spLocks/>
                  </p:cNvSpPr>
                  <p:nvPr/>
                </p:nvSpPr>
                <p:spPr bwMode="auto">
                  <a:xfrm>
                    <a:off x="3450" y="2454"/>
                    <a:ext cx="146" cy="141"/>
                  </a:xfrm>
                  <a:custGeom>
                    <a:avLst/>
                    <a:gdLst>
                      <a:gd name="T0" fmla="*/ 58 w 64"/>
                      <a:gd name="T1" fmla="*/ 0 h 62"/>
                      <a:gd name="T2" fmla="*/ 58 w 64"/>
                      <a:gd name="T3" fmla="*/ 44 h 62"/>
                      <a:gd name="T4" fmla="*/ 58 w 64"/>
                      <a:gd name="T5" fmla="*/ 44 h 62"/>
                      <a:gd name="T6" fmla="*/ 54 w 64"/>
                      <a:gd name="T7" fmla="*/ 50 h 62"/>
                      <a:gd name="T8" fmla="*/ 50 w 64"/>
                      <a:gd name="T9" fmla="*/ 52 h 62"/>
                      <a:gd name="T10" fmla="*/ 0 w 64"/>
                      <a:gd name="T11" fmla="*/ 52 h 62"/>
                      <a:gd name="T12" fmla="*/ 0 w 64"/>
                      <a:gd name="T13" fmla="*/ 52 h 62"/>
                      <a:gd name="T14" fmla="*/ 0 w 64"/>
                      <a:gd name="T15" fmla="*/ 52 h 62"/>
                      <a:gd name="T16" fmla="*/ 0 w 64"/>
                      <a:gd name="T17" fmla="*/ 56 h 62"/>
                      <a:gd name="T18" fmla="*/ 0 w 64"/>
                      <a:gd name="T19" fmla="*/ 56 h 62"/>
                      <a:gd name="T20" fmla="*/ 2 w 64"/>
                      <a:gd name="T21" fmla="*/ 60 h 62"/>
                      <a:gd name="T22" fmla="*/ 8 w 64"/>
                      <a:gd name="T23" fmla="*/ 62 h 62"/>
                      <a:gd name="T24" fmla="*/ 56 w 64"/>
                      <a:gd name="T25" fmla="*/ 62 h 62"/>
                      <a:gd name="T26" fmla="*/ 56 w 64"/>
                      <a:gd name="T27" fmla="*/ 62 h 62"/>
                      <a:gd name="T28" fmla="*/ 62 w 64"/>
                      <a:gd name="T29" fmla="*/ 60 h 62"/>
                      <a:gd name="T30" fmla="*/ 64 w 64"/>
                      <a:gd name="T31" fmla="*/ 56 h 62"/>
                      <a:gd name="T32" fmla="*/ 64 w 64"/>
                      <a:gd name="T33" fmla="*/ 6 h 62"/>
                      <a:gd name="T34" fmla="*/ 64 w 64"/>
                      <a:gd name="T35" fmla="*/ 6 h 62"/>
                      <a:gd name="T36" fmla="*/ 62 w 64"/>
                      <a:gd name="T37" fmla="*/ 2 h 62"/>
                      <a:gd name="T38" fmla="*/ 58 w 64"/>
                      <a:gd name="T39" fmla="*/ 0 h 62"/>
                      <a:gd name="T40" fmla="*/ 58 w 64"/>
                      <a:gd name="T41" fmla="*/ 0 h 62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w 64"/>
                      <a:gd name="T64" fmla="*/ 0 h 62"/>
                      <a:gd name="T65" fmla="*/ 64 w 64"/>
                      <a:gd name="T66" fmla="*/ 62 h 62"/>
                    </a:gdLst>
                    <a:ahLst/>
                    <a:cxnLst>
                      <a:cxn ang="T42">
                        <a:pos x="T0" y="T1"/>
                      </a:cxn>
                      <a:cxn ang="T43">
                        <a:pos x="T2" y="T3"/>
                      </a:cxn>
                      <a:cxn ang="T44">
                        <a:pos x="T4" y="T5"/>
                      </a:cxn>
                      <a:cxn ang="T45">
                        <a:pos x="T6" y="T7"/>
                      </a:cxn>
                      <a:cxn ang="T46">
                        <a:pos x="T8" y="T9"/>
                      </a:cxn>
                      <a:cxn ang="T47">
                        <a:pos x="T10" y="T11"/>
                      </a:cxn>
                      <a:cxn ang="T48">
                        <a:pos x="T12" y="T13"/>
                      </a:cxn>
                      <a:cxn ang="T49">
                        <a:pos x="T14" y="T15"/>
                      </a:cxn>
                      <a:cxn ang="T50">
                        <a:pos x="T16" y="T17"/>
                      </a:cxn>
                      <a:cxn ang="T51">
                        <a:pos x="T18" y="T19"/>
                      </a:cxn>
                      <a:cxn ang="T52">
                        <a:pos x="T20" y="T21"/>
                      </a:cxn>
                      <a:cxn ang="T53">
                        <a:pos x="T22" y="T23"/>
                      </a:cxn>
                      <a:cxn ang="T54">
                        <a:pos x="T24" y="T25"/>
                      </a:cxn>
                      <a:cxn ang="T55">
                        <a:pos x="T26" y="T27"/>
                      </a:cxn>
                      <a:cxn ang="T56">
                        <a:pos x="T28" y="T29"/>
                      </a:cxn>
                      <a:cxn ang="T57">
                        <a:pos x="T30" y="T31"/>
                      </a:cxn>
                      <a:cxn ang="T58">
                        <a:pos x="T32" y="T33"/>
                      </a:cxn>
                      <a:cxn ang="T59">
                        <a:pos x="T34" y="T35"/>
                      </a:cxn>
                      <a:cxn ang="T60">
                        <a:pos x="T36" y="T37"/>
                      </a:cxn>
                      <a:cxn ang="T61">
                        <a:pos x="T38" y="T39"/>
                      </a:cxn>
                      <a:cxn ang="T62">
                        <a:pos x="T40" y="T41"/>
                      </a:cxn>
                    </a:cxnLst>
                    <a:rect l="T63" t="T64" r="T65" b="T66"/>
                    <a:pathLst>
                      <a:path w="64" h="62">
                        <a:moveTo>
                          <a:pt x="58" y="0"/>
                        </a:moveTo>
                        <a:lnTo>
                          <a:pt x="58" y="44"/>
                        </a:lnTo>
                        <a:lnTo>
                          <a:pt x="54" y="50"/>
                        </a:lnTo>
                        <a:lnTo>
                          <a:pt x="50" y="52"/>
                        </a:lnTo>
                        <a:lnTo>
                          <a:pt x="0" y="52"/>
                        </a:lnTo>
                        <a:lnTo>
                          <a:pt x="0" y="56"/>
                        </a:lnTo>
                        <a:lnTo>
                          <a:pt x="2" y="60"/>
                        </a:lnTo>
                        <a:lnTo>
                          <a:pt x="8" y="62"/>
                        </a:lnTo>
                        <a:lnTo>
                          <a:pt x="56" y="62"/>
                        </a:lnTo>
                        <a:lnTo>
                          <a:pt x="62" y="60"/>
                        </a:lnTo>
                        <a:lnTo>
                          <a:pt x="64" y="56"/>
                        </a:lnTo>
                        <a:lnTo>
                          <a:pt x="64" y="6"/>
                        </a:lnTo>
                        <a:lnTo>
                          <a:pt x="62" y="2"/>
                        </a:lnTo>
                        <a:lnTo>
                          <a:pt x="58" y="0"/>
                        </a:lnTo>
                        <a:close/>
                      </a:path>
                    </a:pathLst>
                  </a:custGeom>
                  <a:solidFill>
                    <a:srgbClr val="4C676E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364" name="Freeform 1541"/>
                  <p:cNvSpPr>
                    <a:spLocks/>
                  </p:cNvSpPr>
                  <p:nvPr/>
                </p:nvSpPr>
                <p:spPr bwMode="auto">
                  <a:xfrm>
                    <a:off x="3477" y="2477"/>
                    <a:ext cx="23" cy="54"/>
                  </a:xfrm>
                  <a:custGeom>
                    <a:avLst/>
                    <a:gdLst>
                      <a:gd name="T0" fmla="*/ 10 w 10"/>
                      <a:gd name="T1" fmla="*/ 12 h 24"/>
                      <a:gd name="T2" fmla="*/ 10 w 10"/>
                      <a:gd name="T3" fmla="*/ 12 h 24"/>
                      <a:gd name="T4" fmla="*/ 8 w 10"/>
                      <a:gd name="T5" fmla="*/ 22 h 24"/>
                      <a:gd name="T6" fmla="*/ 6 w 10"/>
                      <a:gd name="T7" fmla="*/ 24 h 24"/>
                      <a:gd name="T8" fmla="*/ 4 w 10"/>
                      <a:gd name="T9" fmla="*/ 24 h 24"/>
                      <a:gd name="T10" fmla="*/ 4 w 10"/>
                      <a:gd name="T11" fmla="*/ 24 h 24"/>
                      <a:gd name="T12" fmla="*/ 2 w 10"/>
                      <a:gd name="T13" fmla="*/ 24 h 24"/>
                      <a:gd name="T14" fmla="*/ 0 w 10"/>
                      <a:gd name="T15" fmla="*/ 22 h 24"/>
                      <a:gd name="T16" fmla="*/ 0 w 10"/>
                      <a:gd name="T17" fmla="*/ 12 h 24"/>
                      <a:gd name="T18" fmla="*/ 0 w 10"/>
                      <a:gd name="T19" fmla="*/ 12 h 24"/>
                      <a:gd name="T20" fmla="*/ 0 w 10"/>
                      <a:gd name="T21" fmla="*/ 4 h 24"/>
                      <a:gd name="T22" fmla="*/ 2 w 10"/>
                      <a:gd name="T23" fmla="*/ 2 h 24"/>
                      <a:gd name="T24" fmla="*/ 4 w 10"/>
                      <a:gd name="T25" fmla="*/ 0 h 24"/>
                      <a:gd name="T26" fmla="*/ 4 w 10"/>
                      <a:gd name="T27" fmla="*/ 0 h 24"/>
                      <a:gd name="T28" fmla="*/ 6 w 10"/>
                      <a:gd name="T29" fmla="*/ 2 h 24"/>
                      <a:gd name="T30" fmla="*/ 8 w 10"/>
                      <a:gd name="T31" fmla="*/ 4 h 24"/>
                      <a:gd name="T32" fmla="*/ 10 w 10"/>
                      <a:gd name="T33" fmla="*/ 12 h 24"/>
                      <a:gd name="T34" fmla="*/ 10 w 10"/>
                      <a:gd name="T35" fmla="*/ 12 h 24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w 10"/>
                      <a:gd name="T55" fmla="*/ 0 h 24"/>
                      <a:gd name="T56" fmla="*/ 10 w 10"/>
                      <a:gd name="T57" fmla="*/ 24 h 24"/>
                    </a:gdLst>
                    <a:ahLst/>
                    <a:cxnLst>
                      <a:cxn ang="T36">
                        <a:pos x="T0" y="T1"/>
                      </a:cxn>
                      <a:cxn ang="T37">
                        <a:pos x="T2" y="T3"/>
                      </a:cxn>
                      <a:cxn ang="T38">
                        <a:pos x="T4" y="T5"/>
                      </a:cxn>
                      <a:cxn ang="T39">
                        <a:pos x="T6" y="T7"/>
                      </a:cxn>
                      <a:cxn ang="T40">
                        <a:pos x="T8" y="T9"/>
                      </a:cxn>
                      <a:cxn ang="T41">
                        <a:pos x="T10" y="T11"/>
                      </a:cxn>
                      <a:cxn ang="T42">
                        <a:pos x="T12" y="T13"/>
                      </a:cxn>
                      <a:cxn ang="T43">
                        <a:pos x="T14" y="T15"/>
                      </a:cxn>
                      <a:cxn ang="T44">
                        <a:pos x="T16" y="T17"/>
                      </a:cxn>
                      <a:cxn ang="T45">
                        <a:pos x="T18" y="T19"/>
                      </a:cxn>
                      <a:cxn ang="T46">
                        <a:pos x="T20" y="T21"/>
                      </a:cxn>
                      <a:cxn ang="T47">
                        <a:pos x="T22" y="T23"/>
                      </a:cxn>
                      <a:cxn ang="T48">
                        <a:pos x="T24" y="T25"/>
                      </a:cxn>
                      <a:cxn ang="T49">
                        <a:pos x="T26" y="T27"/>
                      </a:cxn>
                      <a:cxn ang="T50">
                        <a:pos x="T28" y="T29"/>
                      </a:cxn>
                      <a:cxn ang="T51">
                        <a:pos x="T30" y="T31"/>
                      </a:cxn>
                      <a:cxn ang="T52">
                        <a:pos x="T32" y="T33"/>
                      </a:cxn>
                      <a:cxn ang="T53">
                        <a:pos x="T34" y="T35"/>
                      </a:cxn>
                    </a:cxnLst>
                    <a:rect l="T54" t="T55" r="T56" b="T57"/>
                    <a:pathLst>
                      <a:path w="10" h="24">
                        <a:moveTo>
                          <a:pt x="10" y="12"/>
                        </a:moveTo>
                        <a:lnTo>
                          <a:pt x="10" y="12"/>
                        </a:lnTo>
                        <a:lnTo>
                          <a:pt x="8" y="22"/>
                        </a:lnTo>
                        <a:lnTo>
                          <a:pt x="6" y="24"/>
                        </a:lnTo>
                        <a:lnTo>
                          <a:pt x="4" y="24"/>
                        </a:lnTo>
                        <a:lnTo>
                          <a:pt x="2" y="24"/>
                        </a:lnTo>
                        <a:lnTo>
                          <a:pt x="0" y="22"/>
                        </a:lnTo>
                        <a:lnTo>
                          <a:pt x="0" y="12"/>
                        </a:lnTo>
                        <a:lnTo>
                          <a:pt x="0" y="4"/>
                        </a:lnTo>
                        <a:lnTo>
                          <a:pt x="2" y="2"/>
                        </a:lnTo>
                        <a:lnTo>
                          <a:pt x="4" y="0"/>
                        </a:lnTo>
                        <a:lnTo>
                          <a:pt x="6" y="2"/>
                        </a:lnTo>
                        <a:lnTo>
                          <a:pt x="8" y="4"/>
                        </a:lnTo>
                        <a:lnTo>
                          <a:pt x="10" y="12"/>
                        </a:lnTo>
                        <a:close/>
                      </a:path>
                    </a:pathLst>
                  </a:custGeom>
                  <a:solidFill>
                    <a:srgbClr val="8AA2A7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365" name="Freeform 1542"/>
                  <p:cNvSpPr>
                    <a:spLocks/>
                  </p:cNvSpPr>
                  <p:nvPr/>
                </p:nvSpPr>
                <p:spPr bwMode="auto">
                  <a:xfrm>
                    <a:off x="3682" y="2431"/>
                    <a:ext cx="182" cy="183"/>
                  </a:xfrm>
                  <a:custGeom>
                    <a:avLst/>
                    <a:gdLst>
                      <a:gd name="T0" fmla="*/ 16 w 80"/>
                      <a:gd name="T1" fmla="*/ 0 h 80"/>
                      <a:gd name="T2" fmla="*/ 16 w 80"/>
                      <a:gd name="T3" fmla="*/ 0 h 80"/>
                      <a:gd name="T4" fmla="*/ 10 w 80"/>
                      <a:gd name="T5" fmla="*/ 2 h 80"/>
                      <a:gd name="T6" fmla="*/ 4 w 80"/>
                      <a:gd name="T7" fmla="*/ 6 h 80"/>
                      <a:gd name="T8" fmla="*/ 0 w 80"/>
                      <a:gd name="T9" fmla="*/ 10 h 80"/>
                      <a:gd name="T10" fmla="*/ 0 w 80"/>
                      <a:gd name="T11" fmla="*/ 16 h 80"/>
                      <a:gd name="T12" fmla="*/ 0 w 80"/>
                      <a:gd name="T13" fmla="*/ 66 h 80"/>
                      <a:gd name="T14" fmla="*/ 0 w 80"/>
                      <a:gd name="T15" fmla="*/ 66 h 80"/>
                      <a:gd name="T16" fmla="*/ 0 w 80"/>
                      <a:gd name="T17" fmla="*/ 72 h 80"/>
                      <a:gd name="T18" fmla="*/ 4 w 80"/>
                      <a:gd name="T19" fmla="*/ 76 h 80"/>
                      <a:gd name="T20" fmla="*/ 10 w 80"/>
                      <a:gd name="T21" fmla="*/ 80 h 80"/>
                      <a:gd name="T22" fmla="*/ 16 w 80"/>
                      <a:gd name="T23" fmla="*/ 80 h 80"/>
                      <a:gd name="T24" fmla="*/ 64 w 80"/>
                      <a:gd name="T25" fmla="*/ 80 h 80"/>
                      <a:gd name="T26" fmla="*/ 64 w 80"/>
                      <a:gd name="T27" fmla="*/ 80 h 80"/>
                      <a:gd name="T28" fmla="*/ 70 w 80"/>
                      <a:gd name="T29" fmla="*/ 80 h 80"/>
                      <a:gd name="T30" fmla="*/ 76 w 80"/>
                      <a:gd name="T31" fmla="*/ 76 h 80"/>
                      <a:gd name="T32" fmla="*/ 78 w 80"/>
                      <a:gd name="T33" fmla="*/ 72 h 80"/>
                      <a:gd name="T34" fmla="*/ 80 w 80"/>
                      <a:gd name="T35" fmla="*/ 66 h 80"/>
                      <a:gd name="T36" fmla="*/ 80 w 80"/>
                      <a:gd name="T37" fmla="*/ 16 h 80"/>
                      <a:gd name="T38" fmla="*/ 80 w 80"/>
                      <a:gd name="T39" fmla="*/ 16 h 80"/>
                      <a:gd name="T40" fmla="*/ 78 w 80"/>
                      <a:gd name="T41" fmla="*/ 10 h 80"/>
                      <a:gd name="T42" fmla="*/ 76 w 80"/>
                      <a:gd name="T43" fmla="*/ 6 h 80"/>
                      <a:gd name="T44" fmla="*/ 70 w 80"/>
                      <a:gd name="T45" fmla="*/ 2 h 80"/>
                      <a:gd name="T46" fmla="*/ 64 w 80"/>
                      <a:gd name="T47" fmla="*/ 0 h 80"/>
                      <a:gd name="T48" fmla="*/ 16 w 80"/>
                      <a:gd name="T49" fmla="*/ 0 h 80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w 80"/>
                      <a:gd name="T76" fmla="*/ 0 h 80"/>
                      <a:gd name="T77" fmla="*/ 80 w 80"/>
                      <a:gd name="T78" fmla="*/ 80 h 80"/>
                    </a:gdLst>
                    <a:ahLst/>
                    <a:cxnLst>
                      <a:cxn ang="T50">
                        <a:pos x="T0" y="T1"/>
                      </a:cxn>
                      <a:cxn ang="T51">
                        <a:pos x="T2" y="T3"/>
                      </a:cxn>
                      <a:cxn ang="T52">
                        <a:pos x="T4" y="T5"/>
                      </a:cxn>
                      <a:cxn ang="T53">
                        <a:pos x="T6" y="T7"/>
                      </a:cxn>
                      <a:cxn ang="T54">
                        <a:pos x="T8" y="T9"/>
                      </a:cxn>
                      <a:cxn ang="T55">
                        <a:pos x="T10" y="T11"/>
                      </a:cxn>
                      <a:cxn ang="T56">
                        <a:pos x="T12" y="T13"/>
                      </a:cxn>
                      <a:cxn ang="T57">
                        <a:pos x="T14" y="T15"/>
                      </a:cxn>
                      <a:cxn ang="T58">
                        <a:pos x="T16" y="T17"/>
                      </a:cxn>
                      <a:cxn ang="T59">
                        <a:pos x="T18" y="T19"/>
                      </a:cxn>
                      <a:cxn ang="T60">
                        <a:pos x="T20" y="T21"/>
                      </a:cxn>
                      <a:cxn ang="T61">
                        <a:pos x="T22" y="T23"/>
                      </a:cxn>
                      <a:cxn ang="T62">
                        <a:pos x="T24" y="T25"/>
                      </a:cxn>
                      <a:cxn ang="T63">
                        <a:pos x="T26" y="T27"/>
                      </a:cxn>
                      <a:cxn ang="T64">
                        <a:pos x="T28" y="T29"/>
                      </a:cxn>
                      <a:cxn ang="T65">
                        <a:pos x="T30" y="T31"/>
                      </a:cxn>
                      <a:cxn ang="T66">
                        <a:pos x="T32" y="T33"/>
                      </a:cxn>
                      <a:cxn ang="T67">
                        <a:pos x="T34" y="T35"/>
                      </a:cxn>
                      <a:cxn ang="T68">
                        <a:pos x="T36" y="T37"/>
                      </a:cxn>
                      <a:cxn ang="T69">
                        <a:pos x="T38" y="T39"/>
                      </a:cxn>
                      <a:cxn ang="T70">
                        <a:pos x="T40" y="T41"/>
                      </a:cxn>
                      <a:cxn ang="T71">
                        <a:pos x="T42" y="T43"/>
                      </a:cxn>
                      <a:cxn ang="T72">
                        <a:pos x="T44" y="T45"/>
                      </a:cxn>
                      <a:cxn ang="T73">
                        <a:pos x="T46" y="T47"/>
                      </a:cxn>
                      <a:cxn ang="T74">
                        <a:pos x="T48" y="T49"/>
                      </a:cxn>
                    </a:cxnLst>
                    <a:rect l="T75" t="T76" r="T77" b="T78"/>
                    <a:pathLst>
                      <a:path w="80" h="80">
                        <a:moveTo>
                          <a:pt x="16" y="0"/>
                        </a:moveTo>
                        <a:lnTo>
                          <a:pt x="16" y="0"/>
                        </a:lnTo>
                        <a:lnTo>
                          <a:pt x="10" y="2"/>
                        </a:lnTo>
                        <a:lnTo>
                          <a:pt x="4" y="6"/>
                        </a:lnTo>
                        <a:lnTo>
                          <a:pt x="0" y="10"/>
                        </a:lnTo>
                        <a:lnTo>
                          <a:pt x="0" y="16"/>
                        </a:lnTo>
                        <a:lnTo>
                          <a:pt x="0" y="66"/>
                        </a:lnTo>
                        <a:lnTo>
                          <a:pt x="0" y="72"/>
                        </a:lnTo>
                        <a:lnTo>
                          <a:pt x="4" y="76"/>
                        </a:lnTo>
                        <a:lnTo>
                          <a:pt x="10" y="80"/>
                        </a:lnTo>
                        <a:lnTo>
                          <a:pt x="16" y="80"/>
                        </a:lnTo>
                        <a:lnTo>
                          <a:pt x="64" y="80"/>
                        </a:lnTo>
                        <a:lnTo>
                          <a:pt x="70" y="80"/>
                        </a:lnTo>
                        <a:lnTo>
                          <a:pt x="76" y="76"/>
                        </a:lnTo>
                        <a:lnTo>
                          <a:pt x="78" y="72"/>
                        </a:lnTo>
                        <a:lnTo>
                          <a:pt x="80" y="66"/>
                        </a:lnTo>
                        <a:lnTo>
                          <a:pt x="80" y="16"/>
                        </a:lnTo>
                        <a:lnTo>
                          <a:pt x="78" y="10"/>
                        </a:lnTo>
                        <a:lnTo>
                          <a:pt x="76" y="6"/>
                        </a:lnTo>
                        <a:lnTo>
                          <a:pt x="70" y="2"/>
                        </a:lnTo>
                        <a:lnTo>
                          <a:pt x="64" y="0"/>
                        </a:lnTo>
                        <a:lnTo>
                          <a:pt x="16" y="0"/>
                        </a:lnTo>
                        <a:close/>
                      </a:path>
                    </a:pathLst>
                  </a:custGeom>
                  <a:noFill/>
                  <a:ln w="12700">
                    <a:solidFill>
                      <a:srgbClr val="33535B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366" name="Freeform 1543"/>
                  <p:cNvSpPr>
                    <a:spLocks/>
                  </p:cNvSpPr>
                  <p:nvPr/>
                </p:nvSpPr>
                <p:spPr bwMode="auto">
                  <a:xfrm>
                    <a:off x="3682" y="2431"/>
                    <a:ext cx="182" cy="183"/>
                  </a:xfrm>
                  <a:custGeom>
                    <a:avLst/>
                    <a:gdLst>
                      <a:gd name="T0" fmla="*/ 16 w 80"/>
                      <a:gd name="T1" fmla="*/ 0 h 80"/>
                      <a:gd name="T2" fmla="*/ 16 w 80"/>
                      <a:gd name="T3" fmla="*/ 0 h 80"/>
                      <a:gd name="T4" fmla="*/ 10 w 80"/>
                      <a:gd name="T5" fmla="*/ 2 h 80"/>
                      <a:gd name="T6" fmla="*/ 4 w 80"/>
                      <a:gd name="T7" fmla="*/ 6 h 80"/>
                      <a:gd name="T8" fmla="*/ 0 w 80"/>
                      <a:gd name="T9" fmla="*/ 10 h 80"/>
                      <a:gd name="T10" fmla="*/ 0 w 80"/>
                      <a:gd name="T11" fmla="*/ 16 h 80"/>
                      <a:gd name="T12" fmla="*/ 0 w 80"/>
                      <a:gd name="T13" fmla="*/ 66 h 80"/>
                      <a:gd name="T14" fmla="*/ 0 w 80"/>
                      <a:gd name="T15" fmla="*/ 66 h 80"/>
                      <a:gd name="T16" fmla="*/ 0 w 80"/>
                      <a:gd name="T17" fmla="*/ 72 h 80"/>
                      <a:gd name="T18" fmla="*/ 4 w 80"/>
                      <a:gd name="T19" fmla="*/ 76 h 80"/>
                      <a:gd name="T20" fmla="*/ 10 w 80"/>
                      <a:gd name="T21" fmla="*/ 80 h 80"/>
                      <a:gd name="T22" fmla="*/ 16 w 80"/>
                      <a:gd name="T23" fmla="*/ 80 h 80"/>
                      <a:gd name="T24" fmla="*/ 64 w 80"/>
                      <a:gd name="T25" fmla="*/ 80 h 80"/>
                      <a:gd name="T26" fmla="*/ 64 w 80"/>
                      <a:gd name="T27" fmla="*/ 80 h 80"/>
                      <a:gd name="T28" fmla="*/ 70 w 80"/>
                      <a:gd name="T29" fmla="*/ 80 h 80"/>
                      <a:gd name="T30" fmla="*/ 76 w 80"/>
                      <a:gd name="T31" fmla="*/ 76 h 80"/>
                      <a:gd name="T32" fmla="*/ 78 w 80"/>
                      <a:gd name="T33" fmla="*/ 72 h 80"/>
                      <a:gd name="T34" fmla="*/ 80 w 80"/>
                      <a:gd name="T35" fmla="*/ 66 h 80"/>
                      <a:gd name="T36" fmla="*/ 80 w 80"/>
                      <a:gd name="T37" fmla="*/ 16 h 80"/>
                      <a:gd name="T38" fmla="*/ 80 w 80"/>
                      <a:gd name="T39" fmla="*/ 16 h 80"/>
                      <a:gd name="T40" fmla="*/ 78 w 80"/>
                      <a:gd name="T41" fmla="*/ 10 h 80"/>
                      <a:gd name="T42" fmla="*/ 76 w 80"/>
                      <a:gd name="T43" fmla="*/ 6 h 80"/>
                      <a:gd name="T44" fmla="*/ 70 w 80"/>
                      <a:gd name="T45" fmla="*/ 2 h 80"/>
                      <a:gd name="T46" fmla="*/ 64 w 80"/>
                      <a:gd name="T47" fmla="*/ 0 h 80"/>
                      <a:gd name="T48" fmla="*/ 16 w 80"/>
                      <a:gd name="T49" fmla="*/ 0 h 80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w 80"/>
                      <a:gd name="T76" fmla="*/ 0 h 80"/>
                      <a:gd name="T77" fmla="*/ 80 w 80"/>
                      <a:gd name="T78" fmla="*/ 80 h 80"/>
                    </a:gdLst>
                    <a:ahLst/>
                    <a:cxnLst>
                      <a:cxn ang="T50">
                        <a:pos x="T0" y="T1"/>
                      </a:cxn>
                      <a:cxn ang="T51">
                        <a:pos x="T2" y="T3"/>
                      </a:cxn>
                      <a:cxn ang="T52">
                        <a:pos x="T4" y="T5"/>
                      </a:cxn>
                      <a:cxn ang="T53">
                        <a:pos x="T6" y="T7"/>
                      </a:cxn>
                      <a:cxn ang="T54">
                        <a:pos x="T8" y="T9"/>
                      </a:cxn>
                      <a:cxn ang="T55">
                        <a:pos x="T10" y="T11"/>
                      </a:cxn>
                      <a:cxn ang="T56">
                        <a:pos x="T12" y="T13"/>
                      </a:cxn>
                      <a:cxn ang="T57">
                        <a:pos x="T14" y="T15"/>
                      </a:cxn>
                      <a:cxn ang="T58">
                        <a:pos x="T16" y="T17"/>
                      </a:cxn>
                      <a:cxn ang="T59">
                        <a:pos x="T18" y="T19"/>
                      </a:cxn>
                      <a:cxn ang="T60">
                        <a:pos x="T20" y="T21"/>
                      </a:cxn>
                      <a:cxn ang="T61">
                        <a:pos x="T22" y="T23"/>
                      </a:cxn>
                      <a:cxn ang="T62">
                        <a:pos x="T24" y="T25"/>
                      </a:cxn>
                      <a:cxn ang="T63">
                        <a:pos x="T26" y="T27"/>
                      </a:cxn>
                      <a:cxn ang="T64">
                        <a:pos x="T28" y="T29"/>
                      </a:cxn>
                      <a:cxn ang="T65">
                        <a:pos x="T30" y="T31"/>
                      </a:cxn>
                      <a:cxn ang="T66">
                        <a:pos x="T32" y="T33"/>
                      </a:cxn>
                      <a:cxn ang="T67">
                        <a:pos x="T34" y="T35"/>
                      </a:cxn>
                      <a:cxn ang="T68">
                        <a:pos x="T36" y="T37"/>
                      </a:cxn>
                      <a:cxn ang="T69">
                        <a:pos x="T38" y="T39"/>
                      </a:cxn>
                      <a:cxn ang="T70">
                        <a:pos x="T40" y="T41"/>
                      </a:cxn>
                      <a:cxn ang="T71">
                        <a:pos x="T42" y="T43"/>
                      </a:cxn>
                      <a:cxn ang="T72">
                        <a:pos x="T44" y="T45"/>
                      </a:cxn>
                      <a:cxn ang="T73">
                        <a:pos x="T46" y="T47"/>
                      </a:cxn>
                      <a:cxn ang="T74">
                        <a:pos x="T48" y="T49"/>
                      </a:cxn>
                    </a:cxnLst>
                    <a:rect l="T75" t="T76" r="T77" b="T78"/>
                    <a:pathLst>
                      <a:path w="80" h="80">
                        <a:moveTo>
                          <a:pt x="16" y="0"/>
                        </a:moveTo>
                        <a:lnTo>
                          <a:pt x="16" y="0"/>
                        </a:lnTo>
                        <a:lnTo>
                          <a:pt x="10" y="2"/>
                        </a:lnTo>
                        <a:lnTo>
                          <a:pt x="4" y="6"/>
                        </a:lnTo>
                        <a:lnTo>
                          <a:pt x="0" y="10"/>
                        </a:lnTo>
                        <a:lnTo>
                          <a:pt x="0" y="16"/>
                        </a:lnTo>
                        <a:lnTo>
                          <a:pt x="0" y="66"/>
                        </a:lnTo>
                        <a:lnTo>
                          <a:pt x="0" y="72"/>
                        </a:lnTo>
                        <a:lnTo>
                          <a:pt x="4" y="76"/>
                        </a:lnTo>
                        <a:lnTo>
                          <a:pt x="10" y="80"/>
                        </a:lnTo>
                        <a:lnTo>
                          <a:pt x="16" y="80"/>
                        </a:lnTo>
                        <a:lnTo>
                          <a:pt x="64" y="80"/>
                        </a:lnTo>
                        <a:lnTo>
                          <a:pt x="70" y="80"/>
                        </a:lnTo>
                        <a:lnTo>
                          <a:pt x="76" y="76"/>
                        </a:lnTo>
                        <a:lnTo>
                          <a:pt x="78" y="72"/>
                        </a:lnTo>
                        <a:lnTo>
                          <a:pt x="80" y="66"/>
                        </a:lnTo>
                        <a:lnTo>
                          <a:pt x="80" y="16"/>
                        </a:lnTo>
                        <a:lnTo>
                          <a:pt x="78" y="10"/>
                        </a:lnTo>
                        <a:lnTo>
                          <a:pt x="76" y="6"/>
                        </a:lnTo>
                        <a:lnTo>
                          <a:pt x="70" y="2"/>
                        </a:lnTo>
                        <a:lnTo>
                          <a:pt x="64" y="0"/>
                        </a:lnTo>
                        <a:lnTo>
                          <a:pt x="16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367" name="Freeform 1544"/>
                  <p:cNvSpPr>
                    <a:spLocks/>
                  </p:cNvSpPr>
                  <p:nvPr/>
                </p:nvSpPr>
                <p:spPr bwMode="auto">
                  <a:xfrm>
                    <a:off x="3700" y="2449"/>
                    <a:ext cx="146" cy="146"/>
                  </a:xfrm>
                  <a:custGeom>
                    <a:avLst/>
                    <a:gdLst>
                      <a:gd name="T0" fmla="*/ 56 w 64"/>
                      <a:gd name="T1" fmla="*/ 0 h 64"/>
                      <a:gd name="T2" fmla="*/ 8 w 64"/>
                      <a:gd name="T3" fmla="*/ 0 h 64"/>
                      <a:gd name="T4" fmla="*/ 8 w 64"/>
                      <a:gd name="T5" fmla="*/ 0 h 64"/>
                      <a:gd name="T6" fmla="*/ 2 w 64"/>
                      <a:gd name="T7" fmla="*/ 4 h 64"/>
                      <a:gd name="T8" fmla="*/ 0 w 64"/>
                      <a:gd name="T9" fmla="*/ 8 h 64"/>
                      <a:gd name="T10" fmla="*/ 0 w 64"/>
                      <a:gd name="T11" fmla="*/ 58 h 64"/>
                      <a:gd name="T12" fmla="*/ 0 w 64"/>
                      <a:gd name="T13" fmla="*/ 58 h 64"/>
                      <a:gd name="T14" fmla="*/ 2 w 64"/>
                      <a:gd name="T15" fmla="*/ 62 h 64"/>
                      <a:gd name="T16" fmla="*/ 8 w 64"/>
                      <a:gd name="T17" fmla="*/ 64 h 64"/>
                      <a:gd name="T18" fmla="*/ 56 w 64"/>
                      <a:gd name="T19" fmla="*/ 64 h 64"/>
                      <a:gd name="T20" fmla="*/ 56 w 64"/>
                      <a:gd name="T21" fmla="*/ 64 h 64"/>
                      <a:gd name="T22" fmla="*/ 62 w 64"/>
                      <a:gd name="T23" fmla="*/ 62 h 64"/>
                      <a:gd name="T24" fmla="*/ 64 w 64"/>
                      <a:gd name="T25" fmla="*/ 58 h 64"/>
                      <a:gd name="T26" fmla="*/ 64 w 64"/>
                      <a:gd name="T27" fmla="*/ 8 h 64"/>
                      <a:gd name="T28" fmla="*/ 64 w 64"/>
                      <a:gd name="T29" fmla="*/ 8 h 64"/>
                      <a:gd name="T30" fmla="*/ 62 w 64"/>
                      <a:gd name="T31" fmla="*/ 4 h 64"/>
                      <a:gd name="T32" fmla="*/ 56 w 64"/>
                      <a:gd name="T33" fmla="*/ 0 h 64"/>
                      <a:gd name="T34" fmla="*/ 56 w 64"/>
                      <a:gd name="T35" fmla="*/ 0 h 64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w 64"/>
                      <a:gd name="T55" fmla="*/ 0 h 64"/>
                      <a:gd name="T56" fmla="*/ 64 w 64"/>
                      <a:gd name="T57" fmla="*/ 64 h 64"/>
                    </a:gdLst>
                    <a:ahLst/>
                    <a:cxnLst>
                      <a:cxn ang="T36">
                        <a:pos x="T0" y="T1"/>
                      </a:cxn>
                      <a:cxn ang="T37">
                        <a:pos x="T2" y="T3"/>
                      </a:cxn>
                      <a:cxn ang="T38">
                        <a:pos x="T4" y="T5"/>
                      </a:cxn>
                      <a:cxn ang="T39">
                        <a:pos x="T6" y="T7"/>
                      </a:cxn>
                      <a:cxn ang="T40">
                        <a:pos x="T8" y="T9"/>
                      </a:cxn>
                      <a:cxn ang="T41">
                        <a:pos x="T10" y="T11"/>
                      </a:cxn>
                      <a:cxn ang="T42">
                        <a:pos x="T12" y="T13"/>
                      </a:cxn>
                      <a:cxn ang="T43">
                        <a:pos x="T14" y="T15"/>
                      </a:cxn>
                      <a:cxn ang="T44">
                        <a:pos x="T16" y="T17"/>
                      </a:cxn>
                      <a:cxn ang="T45">
                        <a:pos x="T18" y="T19"/>
                      </a:cxn>
                      <a:cxn ang="T46">
                        <a:pos x="T20" y="T21"/>
                      </a:cxn>
                      <a:cxn ang="T47">
                        <a:pos x="T22" y="T23"/>
                      </a:cxn>
                      <a:cxn ang="T48">
                        <a:pos x="T24" y="T25"/>
                      </a:cxn>
                      <a:cxn ang="T49">
                        <a:pos x="T26" y="T27"/>
                      </a:cxn>
                      <a:cxn ang="T50">
                        <a:pos x="T28" y="T29"/>
                      </a:cxn>
                      <a:cxn ang="T51">
                        <a:pos x="T30" y="T31"/>
                      </a:cxn>
                      <a:cxn ang="T52">
                        <a:pos x="T32" y="T33"/>
                      </a:cxn>
                      <a:cxn ang="T53">
                        <a:pos x="T34" y="T35"/>
                      </a:cxn>
                    </a:cxnLst>
                    <a:rect l="T54" t="T55" r="T56" b="T57"/>
                    <a:pathLst>
                      <a:path w="64" h="64">
                        <a:moveTo>
                          <a:pt x="56" y="0"/>
                        </a:moveTo>
                        <a:lnTo>
                          <a:pt x="8" y="0"/>
                        </a:lnTo>
                        <a:lnTo>
                          <a:pt x="2" y="4"/>
                        </a:lnTo>
                        <a:lnTo>
                          <a:pt x="0" y="8"/>
                        </a:lnTo>
                        <a:lnTo>
                          <a:pt x="0" y="58"/>
                        </a:lnTo>
                        <a:lnTo>
                          <a:pt x="2" y="62"/>
                        </a:lnTo>
                        <a:lnTo>
                          <a:pt x="8" y="64"/>
                        </a:lnTo>
                        <a:lnTo>
                          <a:pt x="56" y="64"/>
                        </a:lnTo>
                        <a:lnTo>
                          <a:pt x="62" y="62"/>
                        </a:lnTo>
                        <a:lnTo>
                          <a:pt x="64" y="58"/>
                        </a:lnTo>
                        <a:lnTo>
                          <a:pt x="64" y="8"/>
                        </a:lnTo>
                        <a:lnTo>
                          <a:pt x="62" y="4"/>
                        </a:lnTo>
                        <a:lnTo>
                          <a:pt x="56" y="0"/>
                        </a:lnTo>
                        <a:close/>
                      </a:path>
                    </a:pathLst>
                  </a:custGeom>
                  <a:solidFill>
                    <a:srgbClr val="668187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368" name="Freeform 1545"/>
                  <p:cNvSpPr>
                    <a:spLocks/>
                  </p:cNvSpPr>
                  <p:nvPr/>
                </p:nvSpPr>
                <p:spPr bwMode="auto">
                  <a:xfrm>
                    <a:off x="3700" y="2454"/>
                    <a:ext cx="146" cy="141"/>
                  </a:xfrm>
                  <a:custGeom>
                    <a:avLst/>
                    <a:gdLst>
                      <a:gd name="T0" fmla="*/ 56 w 64"/>
                      <a:gd name="T1" fmla="*/ 0 h 62"/>
                      <a:gd name="T2" fmla="*/ 56 w 64"/>
                      <a:gd name="T3" fmla="*/ 44 h 62"/>
                      <a:gd name="T4" fmla="*/ 56 w 64"/>
                      <a:gd name="T5" fmla="*/ 44 h 62"/>
                      <a:gd name="T6" fmla="*/ 54 w 64"/>
                      <a:gd name="T7" fmla="*/ 50 h 62"/>
                      <a:gd name="T8" fmla="*/ 50 w 64"/>
                      <a:gd name="T9" fmla="*/ 52 h 62"/>
                      <a:gd name="T10" fmla="*/ 0 w 64"/>
                      <a:gd name="T11" fmla="*/ 52 h 62"/>
                      <a:gd name="T12" fmla="*/ 0 w 64"/>
                      <a:gd name="T13" fmla="*/ 52 h 62"/>
                      <a:gd name="T14" fmla="*/ 0 w 64"/>
                      <a:gd name="T15" fmla="*/ 52 h 62"/>
                      <a:gd name="T16" fmla="*/ 0 w 64"/>
                      <a:gd name="T17" fmla="*/ 56 h 62"/>
                      <a:gd name="T18" fmla="*/ 0 w 64"/>
                      <a:gd name="T19" fmla="*/ 56 h 62"/>
                      <a:gd name="T20" fmla="*/ 2 w 64"/>
                      <a:gd name="T21" fmla="*/ 60 h 62"/>
                      <a:gd name="T22" fmla="*/ 8 w 64"/>
                      <a:gd name="T23" fmla="*/ 62 h 62"/>
                      <a:gd name="T24" fmla="*/ 56 w 64"/>
                      <a:gd name="T25" fmla="*/ 62 h 62"/>
                      <a:gd name="T26" fmla="*/ 56 w 64"/>
                      <a:gd name="T27" fmla="*/ 62 h 62"/>
                      <a:gd name="T28" fmla="*/ 62 w 64"/>
                      <a:gd name="T29" fmla="*/ 60 h 62"/>
                      <a:gd name="T30" fmla="*/ 64 w 64"/>
                      <a:gd name="T31" fmla="*/ 56 h 62"/>
                      <a:gd name="T32" fmla="*/ 64 w 64"/>
                      <a:gd name="T33" fmla="*/ 6 h 62"/>
                      <a:gd name="T34" fmla="*/ 64 w 64"/>
                      <a:gd name="T35" fmla="*/ 6 h 62"/>
                      <a:gd name="T36" fmla="*/ 62 w 64"/>
                      <a:gd name="T37" fmla="*/ 2 h 62"/>
                      <a:gd name="T38" fmla="*/ 56 w 64"/>
                      <a:gd name="T39" fmla="*/ 0 h 62"/>
                      <a:gd name="T40" fmla="*/ 56 w 64"/>
                      <a:gd name="T41" fmla="*/ 0 h 62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w 64"/>
                      <a:gd name="T64" fmla="*/ 0 h 62"/>
                      <a:gd name="T65" fmla="*/ 64 w 64"/>
                      <a:gd name="T66" fmla="*/ 62 h 62"/>
                    </a:gdLst>
                    <a:ahLst/>
                    <a:cxnLst>
                      <a:cxn ang="T42">
                        <a:pos x="T0" y="T1"/>
                      </a:cxn>
                      <a:cxn ang="T43">
                        <a:pos x="T2" y="T3"/>
                      </a:cxn>
                      <a:cxn ang="T44">
                        <a:pos x="T4" y="T5"/>
                      </a:cxn>
                      <a:cxn ang="T45">
                        <a:pos x="T6" y="T7"/>
                      </a:cxn>
                      <a:cxn ang="T46">
                        <a:pos x="T8" y="T9"/>
                      </a:cxn>
                      <a:cxn ang="T47">
                        <a:pos x="T10" y="T11"/>
                      </a:cxn>
                      <a:cxn ang="T48">
                        <a:pos x="T12" y="T13"/>
                      </a:cxn>
                      <a:cxn ang="T49">
                        <a:pos x="T14" y="T15"/>
                      </a:cxn>
                      <a:cxn ang="T50">
                        <a:pos x="T16" y="T17"/>
                      </a:cxn>
                      <a:cxn ang="T51">
                        <a:pos x="T18" y="T19"/>
                      </a:cxn>
                      <a:cxn ang="T52">
                        <a:pos x="T20" y="T21"/>
                      </a:cxn>
                      <a:cxn ang="T53">
                        <a:pos x="T22" y="T23"/>
                      </a:cxn>
                      <a:cxn ang="T54">
                        <a:pos x="T24" y="T25"/>
                      </a:cxn>
                      <a:cxn ang="T55">
                        <a:pos x="T26" y="T27"/>
                      </a:cxn>
                      <a:cxn ang="T56">
                        <a:pos x="T28" y="T29"/>
                      </a:cxn>
                      <a:cxn ang="T57">
                        <a:pos x="T30" y="T31"/>
                      </a:cxn>
                      <a:cxn ang="T58">
                        <a:pos x="T32" y="T33"/>
                      </a:cxn>
                      <a:cxn ang="T59">
                        <a:pos x="T34" y="T35"/>
                      </a:cxn>
                      <a:cxn ang="T60">
                        <a:pos x="T36" y="T37"/>
                      </a:cxn>
                      <a:cxn ang="T61">
                        <a:pos x="T38" y="T39"/>
                      </a:cxn>
                      <a:cxn ang="T62">
                        <a:pos x="T40" y="T41"/>
                      </a:cxn>
                    </a:cxnLst>
                    <a:rect l="T63" t="T64" r="T65" b="T66"/>
                    <a:pathLst>
                      <a:path w="64" h="62">
                        <a:moveTo>
                          <a:pt x="56" y="0"/>
                        </a:moveTo>
                        <a:lnTo>
                          <a:pt x="56" y="44"/>
                        </a:lnTo>
                        <a:lnTo>
                          <a:pt x="54" y="50"/>
                        </a:lnTo>
                        <a:lnTo>
                          <a:pt x="50" y="52"/>
                        </a:lnTo>
                        <a:lnTo>
                          <a:pt x="0" y="52"/>
                        </a:lnTo>
                        <a:lnTo>
                          <a:pt x="0" y="56"/>
                        </a:lnTo>
                        <a:lnTo>
                          <a:pt x="2" y="60"/>
                        </a:lnTo>
                        <a:lnTo>
                          <a:pt x="8" y="62"/>
                        </a:lnTo>
                        <a:lnTo>
                          <a:pt x="56" y="62"/>
                        </a:lnTo>
                        <a:lnTo>
                          <a:pt x="62" y="60"/>
                        </a:lnTo>
                        <a:lnTo>
                          <a:pt x="64" y="56"/>
                        </a:lnTo>
                        <a:lnTo>
                          <a:pt x="64" y="6"/>
                        </a:lnTo>
                        <a:lnTo>
                          <a:pt x="62" y="2"/>
                        </a:lnTo>
                        <a:lnTo>
                          <a:pt x="56" y="0"/>
                        </a:lnTo>
                        <a:close/>
                      </a:path>
                    </a:pathLst>
                  </a:custGeom>
                  <a:solidFill>
                    <a:srgbClr val="4C676E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369" name="Freeform 1546"/>
                  <p:cNvSpPr>
                    <a:spLocks/>
                  </p:cNvSpPr>
                  <p:nvPr/>
                </p:nvSpPr>
                <p:spPr bwMode="auto">
                  <a:xfrm>
                    <a:off x="3723" y="2477"/>
                    <a:ext cx="23" cy="54"/>
                  </a:xfrm>
                  <a:custGeom>
                    <a:avLst/>
                    <a:gdLst>
                      <a:gd name="T0" fmla="*/ 10 w 10"/>
                      <a:gd name="T1" fmla="*/ 12 h 24"/>
                      <a:gd name="T2" fmla="*/ 10 w 10"/>
                      <a:gd name="T3" fmla="*/ 12 h 24"/>
                      <a:gd name="T4" fmla="*/ 10 w 10"/>
                      <a:gd name="T5" fmla="*/ 22 h 24"/>
                      <a:gd name="T6" fmla="*/ 8 w 10"/>
                      <a:gd name="T7" fmla="*/ 24 h 24"/>
                      <a:gd name="T8" fmla="*/ 6 w 10"/>
                      <a:gd name="T9" fmla="*/ 24 h 24"/>
                      <a:gd name="T10" fmla="*/ 6 w 10"/>
                      <a:gd name="T11" fmla="*/ 24 h 24"/>
                      <a:gd name="T12" fmla="*/ 4 w 10"/>
                      <a:gd name="T13" fmla="*/ 24 h 24"/>
                      <a:gd name="T14" fmla="*/ 2 w 10"/>
                      <a:gd name="T15" fmla="*/ 22 h 24"/>
                      <a:gd name="T16" fmla="*/ 0 w 10"/>
                      <a:gd name="T17" fmla="*/ 12 h 24"/>
                      <a:gd name="T18" fmla="*/ 0 w 10"/>
                      <a:gd name="T19" fmla="*/ 12 h 24"/>
                      <a:gd name="T20" fmla="*/ 2 w 10"/>
                      <a:gd name="T21" fmla="*/ 4 h 24"/>
                      <a:gd name="T22" fmla="*/ 4 w 10"/>
                      <a:gd name="T23" fmla="*/ 2 h 24"/>
                      <a:gd name="T24" fmla="*/ 6 w 10"/>
                      <a:gd name="T25" fmla="*/ 0 h 24"/>
                      <a:gd name="T26" fmla="*/ 6 w 10"/>
                      <a:gd name="T27" fmla="*/ 0 h 24"/>
                      <a:gd name="T28" fmla="*/ 8 w 10"/>
                      <a:gd name="T29" fmla="*/ 2 h 24"/>
                      <a:gd name="T30" fmla="*/ 10 w 10"/>
                      <a:gd name="T31" fmla="*/ 4 h 24"/>
                      <a:gd name="T32" fmla="*/ 10 w 10"/>
                      <a:gd name="T33" fmla="*/ 12 h 24"/>
                      <a:gd name="T34" fmla="*/ 10 w 10"/>
                      <a:gd name="T35" fmla="*/ 12 h 24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w 10"/>
                      <a:gd name="T55" fmla="*/ 0 h 24"/>
                      <a:gd name="T56" fmla="*/ 10 w 10"/>
                      <a:gd name="T57" fmla="*/ 24 h 24"/>
                    </a:gdLst>
                    <a:ahLst/>
                    <a:cxnLst>
                      <a:cxn ang="T36">
                        <a:pos x="T0" y="T1"/>
                      </a:cxn>
                      <a:cxn ang="T37">
                        <a:pos x="T2" y="T3"/>
                      </a:cxn>
                      <a:cxn ang="T38">
                        <a:pos x="T4" y="T5"/>
                      </a:cxn>
                      <a:cxn ang="T39">
                        <a:pos x="T6" y="T7"/>
                      </a:cxn>
                      <a:cxn ang="T40">
                        <a:pos x="T8" y="T9"/>
                      </a:cxn>
                      <a:cxn ang="T41">
                        <a:pos x="T10" y="T11"/>
                      </a:cxn>
                      <a:cxn ang="T42">
                        <a:pos x="T12" y="T13"/>
                      </a:cxn>
                      <a:cxn ang="T43">
                        <a:pos x="T14" y="T15"/>
                      </a:cxn>
                      <a:cxn ang="T44">
                        <a:pos x="T16" y="T17"/>
                      </a:cxn>
                      <a:cxn ang="T45">
                        <a:pos x="T18" y="T19"/>
                      </a:cxn>
                      <a:cxn ang="T46">
                        <a:pos x="T20" y="T21"/>
                      </a:cxn>
                      <a:cxn ang="T47">
                        <a:pos x="T22" y="T23"/>
                      </a:cxn>
                      <a:cxn ang="T48">
                        <a:pos x="T24" y="T25"/>
                      </a:cxn>
                      <a:cxn ang="T49">
                        <a:pos x="T26" y="T27"/>
                      </a:cxn>
                      <a:cxn ang="T50">
                        <a:pos x="T28" y="T29"/>
                      </a:cxn>
                      <a:cxn ang="T51">
                        <a:pos x="T30" y="T31"/>
                      </a:cxn>
                      <a:cxn ang="T52">
                        <a:pos x="T32" y="T33"/>
                      </a:cxn>
                      <a:cxn ang="T53">
                        <a:pos x="T34" y="T35"/>
                      </a:cxn>
                    </a:cxnLst>
                    <a:rect l="T54" t="T55" r="T56" b="T57"/>
                    <a:pathLst>
                      <a:path w="10" h="24">
                        <a:moveTo>
                          <a:pt x="10" y="12"/>
                        </a:moveTo>
                        <a:lnTo>
                          <a:pt x="10" y="12"/>
                        </a:lnTo>
                        <a:lnTo>
                          <a:pt x="10" y="22"/>
                        </a:lnTo>
                        <a:lnTo>
                          <a:pt x="8" y="24"/>
                        </a:lnTo>
                        <a:lnTo>
                          <a:pt x="6" y="24"/>
                        </a:lnTo>
                        <a:lnTo>
                          <a:pt x="4" y="24"/>
                        </a:lnTo>
                        <a:lnTo>
                          <a:pt x="2" y="22"/>
                        </a:lnTo>
                        <a:lnTo>
                          <a:pt x="0" y="12"/>
                        </a:lnTo>
                        <a:lnTo>
                          <a:pt x="2" y="4"/>
                        </a:lnTo>
                        <a:lnTo>
                          <a:pt x="4" y="2"/>
                        </a:lnTo>
                        <a:lnTo>
                          <a:pt x="6" y="0"/>
                        </a:lnTo>
                        <a:lnTo>
                          <a:pt x="8" y="2"/>
                        </a:lnTo>
                        <a:lnTo>
                          <a:pt x="10" y="4"/>
                        </a:lnTo>
                        <a:lnTo>
                          <a:pt x="10" y="12"/>
                        </a:lnTo>
                        <a:close/>
                      </a:path>
                    </a:pathLst>
                  </a:custGeom>
                  <a:solidFill>
                    <a:srgbClr val="8AA2A7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370" name="Freeform 1547"/>
                  <p:cNvSpPr>
                    <a:spLocks/>
                  </p:cNvSpPr>
                  <p:nvPr/>
                </p:nvSpPr>
                <p:spPr bwMode="auto">
                  <a:xfrm>
                    <a:off x="3924" y="2933"/>
                    <a:ext cx="182" cy="182"/>
                  </a:xfrm>
                  <a:custGeom>
                    <a:avLst/>
                    <a:gdLst>
                      <a:gd name="T0" fmla="*/ 14 w 80"/>
                      <a:gd name="T1" fmla="*/ 0 h 80"/>
                      <a:gd name="T2" fmla="*/ 14 w 80"/>
                      <a:gd name="T3" fmla="*/ 0 h 80"/>
                      <a:gd name="T4" fmla="*/ 8 w 80"/>
                      <a:gd name="T5" fmla="*/ 0 h 80"/>
                      <a:gd name="T6" fmla="*/ 4 w 80"/>
                      <a:gd name="T7" fmla="*/ 4 h 80"/>
                      <a:gd name="T8" fmla="*/ 0 w 80"/>
                      <a:gd name="T9" fmla="*/ 8 h 80"/>
                      <a:gd name="T10" fmla="*/ 0 w 80"/>
                      <a:gd name="T11" fmla="*/ 14 h 80"/>
                      <a:gd name="T12" fmla="*/ 0 w 80"/>
                      <a:gd name="T13" fmla="*/ 64 h 80"/>
                      <a:gd name="T14" fmla="*/ 0 w 80"/>
                      <a:gd name="T15" fmla="*/ 64 h 80"/>
                      <a:gd name="T16" fmla="*/ 0 w 80"/>
                      <a:gd name="T17" fmla="*/ 70 h 80"/>
                      <a:gd name="T18" fmla="*/ 4 w 80"/>
                      <a:gd name="T19" fmla="*/ 74 h 80"/>
                      <a:gd name="T20" fmla="*/ 8 w 80"/>
                      <a:gd name="T21" fmla="*/ 78 h 80"/>
                      <a:gd name="T22" fmla="*/ 14 w 80"/>
                      <a:gd name="T23" fmla="*/ 80 h 80"/>
                      <a:gd name="T24" fmla="*/ 64 w 80"/>
                      <a:gd name="T25" fmla="*/ 80 h 80"/>
                      <a:gd name="T26" fmla="*/ 64 w 80"/>
                      <a:gd name="T27" fmla="*/ 80 h 80"/>
                      <a:gd name="T28" fmla="*/ 70 w 80"/>
                      <a:gd name="T29" fmla="*/ 78 h 80"/>
                      <a:gd name="T30" fmla="*/ 74 w 80"/>
                      <a:gd name="T31" fmla="*/ 74 h 80"/>
                      <a:gd name="T32" fmla="*/ 78 w 80"/>
                      <a:gd name="T33" fmla="*/ 70 h 80"/>
                      <a:gd name="T34" fmla="*/ 80 w 80"/>
                      <a:gd name="T35" fmla="*/ 64 h 80"/>
                      <a:gd name="T36" fmla="*/ 80 w 80"/>
                      <a:gd name="T37" fmla="*/ 14 h 80"/>
                      <a:gd name="T38" fmla="*/ 80 w 80"/>
                      <a:gd name="T39" fmla="*/ 14 h 80"/>
                      <a:gd name="T40" fmla="*/ 78 w 80"/>
                      <a:gd name="T41" fmla="*/ 8 h 80"/>
                      <a:gd name="T42" fmla="*/ 74 w 80"/>
                      <a:gd name="T43" fmla="*/ 4 h 80"/>
                      <a:gd name="T44" fmla="*/ 70 w 80"/>
                      <a:gd name="T45" fmla="*/ 0 h 80"/>
                      <a:gd name="T46" fmla="*/ 64 w 80"/>
                      <a:gd name="T47" fmla="*/ 0 h 80"/>
                      <a:gd name="T48" fmla="*/ 14 w 80"/>
                      <a:gd name="T49" fmla="*/ 0 h 80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w 80"/>
                      <a:gd name="T76" fmla="*/ 0 h 80"/>
                      <a:gd name="T77" fmla="*/ 80 w 80"/>
                      <a:gd name="T78" fmla="*/ 80 h 80"/>
                    </a:gdLst>
                    <a:ahLst/>
                    <a:cxnLst>
                      <a:cxn ang="T50">
                        <a:pos x="T0" y="T1"/>
                      </a:cxn>
                      <a:cxn ang="T51">
                        <a:pos x="T2" y="T3"/>
                      </a:cxn>
                      <a:cxn ang="T52">
                        <a:pos x="T4" y="T5"/>
                      </a:cxn>
                      <a:cxn ang="T53">
                        <a:pos x="T6" y="T7"/>
                      </a:cxn>
                      <a:cxn ang="T54">
                        <a:pos x="T8" y="T9"/>
                      </a:cxn>
                      <a:cxn ang="T55">
                        <a:pos x="T10" y="T11"/>
                      </a:cxn>
                      <a:cxn ang="T56">
                        <a:pos x="T12" y="T13"/>
                      </a:cxn>
                      <a:cxn ang="T57">
                        <a:pos x="T14" y="T15"/>
                      </a:cxn>
                      <a:cxn ang="T58">
                        <a:pos x="T16" y="T17"/>
                      </a:cxn>
                      <a:cxn ang="T59">
                        <a:pos x="T18" y="T19"/>
                      </a:cxn>
                      <a:cxn ang="T60">
                        <a:pos x="T20" y="T21"/>
                      </a:cxn>
                      <a:cxn ang="T61">
                        <a:pos x="T22" y="T23"/>
                      </a:cxn>
                      <a:cxn ang="T62">
                        <a:pos x="T24" y="T25"/>
                      </a:cxn>
                      <a:cxn ang="T63">
                        <a:pos x="T26" y="T27"/>
                      </a:cxn>
                      <a:cxn ang="T64">
                        <a:pos x="T28" y="T29"/>
                      </a:cxn>
                      <a:cxn ang="T65">
                        <a:pos x="T30" y="T31"/>
                      </a:cxn>
                      <a:cxn ang="T66">
                        <a:pos x="T32" y="T33"/>
                      </a:cxn>
                      <a:cxn ang="T67">
                        <a:pos x="T34" y="T35"/>
                      </a:cxn>
                      <a:cxn ang="T68">
                        <a:pos x="T36" y="T37"/>
                      </a:cxn>
                      <a:cxn ang="T69">
                        <a:pos x="T38" y="T39"/>
                      </a:cxn>
                      <a:cxn ang="T70">
                        <a:pos x="T40" y="T41"/>
                      </a:cxn>
                      <a:cxn ang="T71">
                        <a:pos x="T42" y="T43"/>
                      </a:cxn>
                      <a:cxn ang="T72">
                        <a:pos x="T44" y="T45"/>
                      </a:cxn>
                      <a:cxn ang="T73">
                        <a:pos x="T46" y="T47"/>
                      </a:cxn>
                      <a:cxn ang="T74">
                        <a:pos x="T48" y="T49"/>
                      </a:cxn>
                    </a:cxnLst>
                    <a:rect l="T75" t="T76" r="T77" b="T78"/>
                    <a:pathLst>
                      <a:path w="80" h="80">
                        <a:moveTo>
                          <a:pt x="14" y="0"/>
                        </a:moveTo>
                        <a:lnTo>
                          <a:pt x="14" y="0"/>
                        </a:lnTo>
                        <a:lnTo>
                          <a:pt x="8" y="0"/>
                        </a:lnTo>
                        <a:lnTo>
                          <a:pt x="4" y="4"/>
                        </a:lnTo>
                        <a:lnTo>
                          <a:pt x="0" y="8"/>
                        </a:lnTo>
                        <a:lnTo>
                          <a:pt x="0" y="14"/>
                        </a:lnTo>
                        <a:lnTo>
                          <a:pt x="0" y="64"/>
                        </a:lnTo>
                        <a:lnTo>
                          <a:pt x="0" y="70"/>
                        </a:lnTo>
                        <a:lnTo>
                          <a:pt x="4" y="74"/>
                        </a:lnTo>
                        <a:lnTo>
                          <a:pt x="8" y="78"/>
                        </a:lnTo>
                        <a:lnTo>
                          <a:pt x="14" y="80"/>
                        </a:lnTo>
                        <a:lnTo>
                          <a:pt x="64" y="80"/>
                        </a:lnTo>
                        <a:lnTo>
                          <a:pt x="70" y="78"/>
                        </a:lnTo>
                        <a:lnTo>
                          <a:pt x="74" y="74"/>
                        </a:lnTo>
                        <a:lnTo>
                          <a:pt x="78" y="70"/>
                        </a:lnTo>
                        <a:lnTo>
                          <a:pt x="80" y="64"/>
                        </a:lnTo>
                        <a:lnTo>
                          <a:pt x="80" y="14"/>
                        </a:lnTo>
                        <a:lnTo>
                          <a:pt x="78" y="8"/>
                        </a:lnTo>
                        <a:lnTo>
                          <a:pt x="74" y="4"/>
                        </a:lnTo>
                        <a:lnTo>
                          <a:pt x="70" y="0"/>
                        </a:lnTo>
                        <a:lnTo>
                          <a:pt x="64" y="0"/>
                        </a:lnTo>
                        <a:lnTo>
                          <a:pt x="14" y="0"/>
                        </a:lnTo>
                        <a:close/>
                      </a:path>
                    </a:pathLst>
                  </a:custGeom>
                  <a:noFill/>
                  <a:ln w="12700">
                    <a:solidFill>
                      <a:srgbClr val="33535B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371" name="Freeform 1548"/>
                  <p:cNvSpPr>
                    <a:spLocks/>
                  </p:cNvSpPr>
                  <p:nvPr/>
                </p:nvSpPr>
                <p:spPr bwMode="auto">
                  <a:xfrm>
                    <a:off x="3924" y="2933"/>
                    <a:ext cx="182" cy="182"/>
                  </a:xfrm>
                  <a:custGeom>
                    <a:avLst/>
                    <a:gdLst>
                      <a:gd name="T0" fmla="*/ 14 w 80"/>
                      <a:gd name="T1" fmla="*/ 0 h 80"/>
                      <a:gd name="T2" fmla="*/ 14 w 80"/>
                      <a:gd name="T3" fmla="*/ 0 h 80"/>
                      <a:gd name="T4" fmla="*/ 8 w 80"/>
                      <a:gd name="T5" fmla="*/ 0 h 80"/>
                      <a:gd name="T6" fmla="*/ 4 w 80"/>
                      <a:gd name="T7" fmla="*/ 4 h 80"/>
                      <a:gd name="T8" fmla="*/ 0 w 80"/>
                      <a:gd name="T9" fmla="*/ 8 h 80"/>
                      <a:gd name="T10" fmla="*/ 0 w 80"/>
                      <a:gd name="T11" fmla="*/ 14 h 80"/>
                      <a:gd name="T12" fmla="*/ 0 w 80"/>
                      <a:gd name="T13" fmla="*/ 64 h 80"/>
                      <a:gd name="T14" fmla="*/ 0 w 80"/>
                      <a:gd name="T15" fmla="*/ 64 h 80"/>
                      <a:gd name="T16" fmla="*/ 0 w 80"/>
                      <a:gd name="T17" fmla="*/ 70 h 80"/>
                      <a:gd name="T18" fmla="*/ 4 w 80"/>
                      <a:gd name="T19" fmla="*/ 74 h 80"/>
                      <a:gd name="T20" fmla="*/ 8 w 80"/>
                      <a:gd name="T21" fmla="*/ 78 h 80"/>
                      <a:gd name="T22" fmla="*/ 14 w 80"/>
                      <a:gd name="T23" fmla="*/ 80 h 80"/>
                      <a:gd name="T24" fmla="*/ 64 w 80"/>
                      <a:gd name="T25" fmla="*/ 80 h 80"/>
                      <a:gd name="T26" fmla="*/ 64 w 80"/>
                      <a:gd name="T27" fmla="*/ 80 h 80"/>
                      <a:gd name="T28" fmla="*/ 70 w 80"/>
                      <a:gd name="T29" fmla="*/ 78 h 80"/>
                      <a:gd name="T30" fmla="*/ 74 w 80"/>
                      <a:gd name="T31" fmla="*/ 74 h 80"/>
                      <a:gd name="T32" fmla="*/ 78 w 80"/>
                      <a:gd name="T33" fmla="*/ 70 h 80"/>
                      <a:gd name="T34" fmla="*/ 80 w 80"/>
                      <a:gd name="T35" fmla="*/ 64 h 80"/>
                      <a:gd name="T36" fmla="*/ 80 w 80"/>
                      <a:gd name="T37" fmla="*/ 14 h 80"/>
                      <a:gd name="T38" fmla="*/ 80 w 80"/>
                      <a:gd name="T39" fmla="*/ 14 h 80"/>
                      <a:gd name="T40" fmla="*/ 78 w 80"/>
                      <a:gd name="T41" fmla="*/ 8 h 80"/>
                      <a:gd name="T42" fmla="*/ 74 w 80"/>
                      <a:gd name="T43" fmla="*/ 4 h 80"/>
                      <a:gd name="T44" fmla="*/ 70 w 80"/>
                      <a:gd name="T45" fmla="*/ 0 h 80"/>
                      <a:gd name="T46" fmla="*/ 64 w 80"/>
                      <a:gd name="T47" fmla="*/ 0 h 80"/>
                      <a:gd name="T48" fmla="*/ 14 w 80"/>
                      <a:gd name="T49" fmla="*/ 0 h 80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w 80"/>
                      <a:gd name="T76" fmla="*/ 0 h 80"/>
                      <a:gd name="T77" fmla="*/ 80 w 80"/>
                      <a:gd name="T78" fmla="*/ 80 h 80"/>
                    </a:gdLst>
                    <a:ahLst/>
                    <a:cxnLst>
                      <a:cxn ang="T50">
                        <a:pos x="T0" y="T1"/>
                      </a:cxn>
                      <a:cxn ang="T51">
                        <a:pos x="T2" y="T3"/>
                      </a:cxn>
                      <a:cxn ang="T52">
                        <a:pos x="T4" y="T5"/>
                      </a:cxn>
                      <a:cxn ang="T53">
                        <a:pos x="T6" y="T7"/>
                      </a:cxn>
                      <a:cxn ang="T54">
                        <a:pos x="T8" y="T9"/>
                      </a:cxn>
                      <a:cxn ang="T55">
                        <a:pos x="T10" y="T11"/>
                      </a:cxn>
                      <a:cxn ang="T56">
                        <a:pos x="T12" y="T13"/>
                      </a:cxn>
                      <a:cxn ang="T57">
                        <a:pos x="T14" y="T15"/>
                      </a:cxn>
                      <a:cxn ang="T58">
                        <a:pos x="T16" y="T17"/>
                      </a:cxn>
                      <a:cxn ang="T59">
                        <a:pos x="T18" y="T19"/>
                      </a:cxn>
                      <a:cxn ang="T60">
                        <a:pos x="T20" y="T21"/>
                      </a:cxn>
                      <a:cxn ang="T61">
                        <a:pos x="T22" y="T23"/>
                      </a:cxn>
                      <a:cxn ang="T62">
                        <a:pos x="T24" y="T25"/>
                      </a:cxn>
                      <a:cxn ang="T63">
                        <a:pos x="T26" y="T27"/>
                      </a:cxn>
                      <a:cxn ang="T64">
                        <a:pos x="T28" y="T29"/>
                      </a:cxn>
                      <a:cxn ang="T65">
                        <a:pos x="T30" y="T31"/>
                      </a:cxn>
                      <a:cxn ang="T66">
                        <a:pos x="T32" y="T33"/>
                      </a:cxn>
                      <a:cxn ang="T67">
                        <a:pos x="T34" y="T35"/>
                      </a:cxn>
                      <a:cxn ang="T68">
                        <a:pos x="T36" y="T37"/>
                      </a:cxn>
                      <a:cxn ang="T69">
                        <a:pos x="T38" y="T39"/>
                      </a:cxn>
                      <a:cxn ang="T70">
                        <a:pos x="T40" y="T41"/>
                      </a:cxn>
                      <a:cxn ang="T71">
                        <a:pos x="T42" y="T43"/>
                      </a:cxn>
                      <a:cxn ang="T72">
                        <a:pos x="T44" y="T45"/>
                      </a:cxn>
                      <a:cxn ang="T73">
                        <a:pos x="T46" y="T47"/>
                      </a:cxn>
                      <a:cxn ang="T74">
                        <a:pos x="T48" y="T49"/>
                      </a:cxn>
                    </a:cxnLst>
                    <a:rect l="T75" t="T76" r="T77" b="T78"/>
                    <a:pathLst>
                      <a:path w="80" h="80">
                        <a:moveTo>
                          <a:pt x="14" y="0"/>
                        </a:moveTo>
                        <a:lnTo>
                          <a:pt x="14" y="0"/>
                        </a:lnTo>
                        <a:lnTo>
                          <a:pt x="8" y="0"/>
                        </a:lnTo>
                        <a:lnTo>
                          <a:pt x="4" y="4"/>
                        </a:lnTo>
                        <a:lnTo>
                          <a:pt x="0" y="8"/>
                        </a:lnTo>
                        <a:lnTo>
                          <a:pt x="0" y="14"/>
                        </a:lnTo>
                        <a:lnTo>
                          <a:pt x="0" y="64"/>
                        </a:lnTo>
                        <a:lnTo>
                          <a:pt x="0" y="70"/>
                        </a:lnTo>
                        <a:lnTo>
                          <a:pt x="4" y="74"/>
                        </a:lnTo>
                        <a:lnTo>
                          <a:pt x="8" y="78"/>
                        </a:lnTo>
                        <a:lnTo>
                          <a:pt x="14" y="80"/>
                        </a:lnTo>
                        <a:lnTo>
                          <a:pt x="64" y="80"/>
                        </a:lnTo>
                        <a:lnTo>
                          <a:pt x="70" y="78"/>
                        </a:lnTo>
                        <a:lnTo>
                          <a:pt x="74" y="74"/>
                        </a:lnTo>
                        <a:lnTo>
                          <a:pt x="78" y="70"/>
                        </a:lnTo>
                        <a:lnTo>
                          <a:pt x="80" y="64"/>
                        </a:lnTo>
                        <a:lnTo>
                          <a:pt x="80" y="14"/>
                        </a:lnTo>
                        <a:lnTo>
                          <a:pt x="78" y="8"/>
                        </a:lnTo>
                        <a:lnTo>
                          <a:pt x="74" y="4"/>
                        </a:lnTo>
                        <a:lnTo>
                          <a:pt x="70" y="0"/>
                        </a:lnTo>
                        <a:lnTo>
                          <a:pt x="64" y="0"/>
                        </a:lnTo>
                        <a:lnTo>
                          <a:pt x="14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372" name="Freeform 1549"/>
                  <p:cNvSpPr>
                    <a:spLocks/>
                  </p:cNvSpPr>
                  <p:nvPr/>
                </p:nvSpPr>
                <p:spPr bwMode="auto">
                  <a:xfrm>
                    <a:off x="3942" y="2951"/>
                    <a:ext cx="146" cy="146"/>
                  </a:xfrm>
                  <a:custGeom>
                    <a:avLst/>
                    <a:gdLst>
                      <a:gd name="T0" fmla="*/ 56 w 64"/>
                      <a:gd name="T1" fmla="*/ 0 h 64"/>
                      <a:gd name="T2" fmla="*/ 6 w 64"/>
                      <a:gd name="T3" fmla="*/ 0 h 64"/>
                      <a:gd name="T4" fmla="*/ 6 w 64"/>
                      <a:gd name="T5" fmla="*/ 0 h 64"/>
                      <a:gd name="T6" fmla="*/ 2 w 64"/>
                      <a:gd name="T7" fmla="*/ 2 h 64"/>
                      <a:gd name="T8" fmla="*/ 0 w 64"/>
                      <a:gd name="T9" fmla="*/ 6 h 64"/>
                      <a:gd name="T10" fmla="*/ 0 w 64"/>
                      <a:gd name="T11" fmla="*/ 56 h 64"/>
                      <a:gd name="T12" fmla="*/ 0 w 64"/>
                      <a:gd name="T13" fmla="*/ 56 h 64"/>
                      <a:gd name="T14" fmla="*/ 2 w 64"/>
                      <a:gd name="T15" fmla="*/ 60 h 64"/>
                      <a:gd name="T16" fmla="*/ 6 w 64"/>
                      <a:gd name="T17" fmla="*/ 64 h 64"/>
                      <a:gd name="T18" fmla="*/ 56 w 64"/>
                      <a:gd name="T19" fmla="*/ 64 h 64"/>
                      <a:gd name="T20" fmla="*/ 56 w 64"/>
                      <a:gd name="T21" fmla="*/ 64 h 64"/>
                      <a:gd name="T22" fmla="*/ 62 w 64"/>
                      <a:gd name="T23" fmla="*/ 60 h 64"/>
                      <a:gd name="T24" fmla="*/ 64 w 64"/>
                      <a:gd name="T25" fmla="*/ 56 h 64"/>
                      <a:gd name="T26" fmla="*/ 64 w 64"/>
                      <a:gd name="T27" fmla="*/ 6 h 64"/>
                      <a:gd name="T28" fmla="*/ 64 w 64"/>
                      <a:gd name="T29" fmla="*/ 6 h 64"/>
                      <a:gd name="T30" fmla="*/ 62 w 64"/>
                      <a:gd name="T31" fmla="*/ 2 h 64"/>
                      <a:gd name="T32" fmla="*/ 56 w 64"/>
                      <a:gd name="T33" fmla="*/ 0 h 64"/>
                      <a:gd name="T34" fmla="*/ 56 w 64"/>
                      <a:gd name="T35" fmla="*/ 0 h 64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w 64"/>
                      <a:gd name="T55" fmla="*/ 0 h 64"/>
                      <a:gd name="T56" fmla="*/ 64 w 64"/>
                      <a:gd name="T57" fmla="*/ 64 h 64"/>
                    </a:gdLst>
                    <a:ahLst/>
                    <a:cxnLst>
                      <a:cxn ang="T36">
                        <a:pos x="T0" y="T1"/>
                      </a:cxn>
                      <a:cxn ang="T37">
                        <a:pos x="T2" y="T3"/>
                      </a:cxn>
                      <a:cxn ang="T38">
                        <a:pos x="T4" y="T5"/>
                      </a:cxn>
                      <a:cxn ang="T39">
                        <a:pos x="T6" y="T7"/>
                      </a:cxn>
                      <a:cxn ang="T40">
                        <a:pos x="T8" y="T9"/>
                      </a:cxn>
                      <a:cxn ang="T41">
                        <a:pos x="T10" y="T11"/>
                      </a:cxn>
                      <a:cxn ang="T42">
                        <a:pos x="T12" y="T13"/>
                      </a:cxn>
                      <a:cxn ang="T43">
                        <a:pos x="T14" y="T15"/>
                      </a:cxn>
                      <a:cxn ang="T44">
                        <a:pos x="T16" y="T17"/>
                      </a:cxn>
                      <a:cxn ang="T45">
                        <a:pos x="T18" y="T19"/>
                      </a:cxn>
                      <a:cxn ang="T46">
                        <a:pos x="T20" y="T21"/>
                      </a:cxn>
                      <a:cxn ang="T47">
                        <a:pos x="T22" y="T23"/>
                      </a:cxn>
                      <a:cxn ang="T48">
                        <a:pos x="T24" y="T25"/>
                      </a:cxn>
                      <a:cxn ang="T49">
                        <a:pos x="T26" y="T27"/>
                      </a:cxn>
                      <a:cxn ang="T50">
                        <a:pos x="T28" y="T29"/>
                      </a:cxn>
                      <a:cxn ang="T51">
                        <a:pos x="T30" y="T31"/>
                      </a:cxn>
                      <a:cxn ang="T52">
                        <a:pos x="T32" y="T33"/>
                      </a:cxn>
                      <a:cxn ang="T53">
                        <a:pos x="T34" y="T35"/>
                      </a:cxn>
                    </a:cxnLst>
                    <a:rect l="T54" t="T55" r="T56" b="T57"/>
                    <a:pathLst>
                      <a:path w="64" h="64">
                        <a:moveTo>
                          <a:pt x="56" y="0"/>
                        </a:moveTo>
                        <a:lnTo>
                          <a:pt x="6" y="0"/>
                        </a:lnTo>
                        <a:lnTo>
                          <a:pt x="2" y="2"/>
                        </a:lnTo>
                        <a:lnTo>
                          <a:pt x="0" y="6"/>
                        </a:lnTo>
                        <a:lnTo>
                          <a:pt x="0" y="56"/>
                        </a:lnTo>
                        <a:lnTo>
                          <a:pt x="2" y="60"/>
                        </a:lnTo>
                        <a:lnTo>
                          <a:pt x="6" y="64"/>
                        </a:lnTo>
                        <a:lnTo>
                          <a:pt x="56" y="64"/>
                        </a:lnTo>
                        <a:lnTo>
                          <a:pt x="62" y="60"/>
                        </a:lnTo>
                        <a:lnTo>
                          <a:pt x="64" y="56"/>
                        </a:lnTo>
                        <a:lnTo>
                          <a:pt x="64" y="6"/>
                        </a:lnTo>
                        <a:lnTo>
                          <a:pt x="62" y="2"/>
                        </a:lnTo>
                        <a:lnTo>
                          <a:pt x="56" y="0"/>
                        </a:lnTo>
                        <a:close/>
                      </a:path>
                    </a:pathLst>
                  </a:custGeom>
                  <a:solidFill>
                    <a:srgbClr val="668187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373" name="Freeform 1550"/>
                  <p:cNvSpPr>
                    <a:spLocks/>
                  </p:cNvSpPr>
                  <p:nvPr/>
                </p:nvSpPr>
                <p:spPr bwMode="auto">
                  <a:xfrm>
                    <a:off x="3942" y="2951"/>
                    <a:ext cx="146" cy="146"/>
                  </a:xfrm>
                  <a:custGeom>
                    <a:avLst/>
                    <a:gdLst>
                      <a:gd name="T0" fmla="*/ 56 w 64"/>
                      <a:gd name="T1" fmla="*/ 0 h 64"/>
                      <a:gd name="T2" fmla="*/ 56 w 64"/>
                      <a:gd name="T3" fmla="*/ 44 h 64"/>
                      <a:gd name="T4" fmla="*/ 56 w 64"/>
                      <a:gd name="T5" fmla="*/ 44 h 64"/>
                      <a:gd name="T6" fmla="*/ 54 w 64"/>
                      <a:gd name="T7" fmla="*/ 50 h 64"/>
                      <a:gd name="T8" fmla="*/ 48 w 64"/>
                      <a:gd name="T9" fmla="*/ 52 h 64"/>
                      <a:gd name="T10" fmla="*/ 0 w 64"/>
                      <a:gd name="T11" fmla="*/ 52 h 64"/>
                      <a:gd name="T12" fmla="*/ 0 w 64"/>
                      <a:gd name="T13" fmla="*/ 52 h 64"/>
                      <a:gd name="T14" fmla="*/ 0 w 64"/>
                      <a:gd name="T15" fmla="*/ 52 h 64"/>
                      <a:gd name="T16" fmla="*/ 0 w 64"/>
                      <a:gd name="T17" fmla="*/ 56 h 64"/>
                      <a:gd name="T18" fmla="*/ 0 w 64"/>
                      <a:gd name="T19" fmla="*/ 56 h 64"/>
                      <a:gd name="T20" fmla="*/ 2 w 64"/>
                      <a:gd name="T21" fmla="*/ 60 h 64"/>
                      <a:gd name="T22" fmla="*/ 6 w 64"/>
                      <a:gd name="T23" fmla="*/ 64 h 64"/>
                      <a:gd name="T24" fmla="*/ 56 w 64"/>
                      <a:gd name="T25" fmla="*/ 64 h 64"/>
                      <a:gd name="T26" fmla="*/ 56 w 64"/>
                      <a:gd name="T27" fmla="*/ 64 h 64"/>
                      <a:gd name="T28" fmla="*/ 62 w 64"/>
                      <a:gd name="T29" fmla="*/ 60 h 64"/>
                      <a:gd name="T30" fmla="*/ 64 w 64"/>
                      <a:gd name="T31" fmla="*/ 56 h 64"/>
                      <a:gd name="T32" fmla="*/ 64 w 64"/>
                      <a:gd name="T33" fmla="*/ 6 h 64"/>
                      <a:gd name="T34" fmla="*/ 64 w 64"/>
                      <a:gd name="T35" fmla="*/ 6 h 64"/>
                      <a:gd name="T36" fmla="*/ 62 w 64"/>
                      <a:gd name="T37" fmla="*/ 2 h 64"/>
                      <a:gd name="T38" fmla="*/ 56 w 64"/>
                      <a:gd name="T39" fmla="*/ 0 h 64"/>
                      <a:gd name="T40" fmla="*/ 56 w 64"/>
                      <a:gd name="T41" fmla="*/ 0 h 64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w 64"/>
                      <a:gd name="T64" fmla="*/ 0 h 64"/>
                      <a:gd name="T65" fmla="*/ 64 w 64"/>
                      <a:gd name="T66" fmla="*/ 64 h 64"/>
                    </a:gdLst>
                    <a:ahLst/>
                    <a:cxnLst>
                      <a:cxn ang="T42">
                        <a:pos x="T0" y="T1"/>
                      </a:cxn>
                      <a:cxn ang="T43">
                        <a:pos x="T2" y="T3"/>
                      </a:cxn>
                      <a:cxn ang="T44">
                        <a:pos x="T4" y="T5"/>
                      </a:cxn>
                      <a:cxn ang="T45">
                        <a:pos x="T6" y="T7"/>
                      </a:cxn>
                      <a:cxn ang="T46">
                        <a:pos x="T8" y="T9"/>
                      </a:cxn>
                      <a:cxn ang="T47">
                        <a:pos x="T10" y="T11"/>
                      </a:cxn>
                      <a:cxn ang="T48">
                        <a:pos x="T12" y="T13"/>
                      </a:cxn>
                      <a:cxn ang="T49">
                        <a:pos x="T14" y="T15"/>
                      </a:cxn>
                      <a:cxn ang="T50">
                        <a:pos x="T16" y="T17"/>
                      </a:cxn>
                      <a:cxn ang="T51">
                        <a:pos x="T18" y="T19"/>
                      </a:cxn>
                      <a:cxn ang="T52">
                        <a:pos x="T20" y="T21"/>
                      </a:cxn>
                      <a:cxn ang="T53">
                        <a:pos x="T22" y="T23"/>
                      </a:cxn>
                      <a:cxn ang="T54">
                        <a:pos x="T24" y="T25"/>
                      </a:cxn>
                      <a:cxn ang="T55">
                        <a:pos x="T26" y="T27"/>
                      </a:cxn>
                      <a:cxn ang="T56">
                        <a:pos x="T28" y="T29"/>
                      </a:cxn>
                      <a:cxn ang="T57">
                        <a:pos x="T30" y="T31"/>
                      </a:cxn>
                      <a:cxn ang="T58">
                        <a:pos x="T32" y="T33"/>
                      </a:cxn>
                      <a:cxn ang="T59">
                        <a:pos x="T34" y="T35"/>
                      </a:cxn>
                      <a:cxn ang="T60">
                        <a:pos x="T36" y="T37"/>
                      </a:cxn>
                      <a:cxn ang="T61">
                        <a:pos x="T38" y="T39"/>
                      </a:cxn>
                      <a:cxn ang="T62">
                        <a:pos x="T40" y="T41"/>
                      </a:cxn>
                    </a:cxnLst>
                    <a:rect l="T63" t="T64" r="T65" b="T66"/>
                    <a:pathLst>
                      <a:path w="64" h="64">
                        <a:moveTo>
                          <a:pt x="56" y="0"/>
                        </a:moveTo>
                        <a:lnTo>
                          <a:pt x="56" y="44"/>
                        </a:lnTo>
                        <a:lnTo>
                          <a:pt x="54" y="50"/>
                        </a:lnTo>
                        <a:lnTo>
                          <a:pt x="48" y="52"/>
                        </a:lnTo>
                        <a:lnTo>
                          <a:pt x="0" y="52"/>
                        </a:lnTo>
                        <a:lnTo>
                          <a:pt x="0" y="56"/>
                        </a:lnTo>
                        <a:lnTo>
                          <a:pt x="2" y="60"/>
                        </a:lnTo>
                        <a:lnTo>
                          <a:pt x="6" y="64"/>
                        </a:lnTo>
                        <a:lnTo>
                          <a:pt x="56" y="64"/>
                        </a:lnTo>
                        <a:lnTo>
                          <a:pt x="62" y="60"/>
                        </a:lnTo>
                        <a:lnTo>
                          <a:pt x="64" y="56"/>
                        </a:lnTo>
                        <a:lnTo>
                          <a:pt x="64" y="6"/>
                        </a:lnTo>
                        <a:lnTo>
                          <a:pt x="62" y="2"/>
                        </a:lnTo>
                        <a:lnTo>
                          <a:pt x="56" y="0"/>
                        </a:lnTo>
                        <a:close/>
                      </a:path>
                    </a:pathLst>
                  </a:custGeom>
                  <a:solidFill>
                    <a:srgbClr val="4C676E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374" name="Freeform 1551"/>
                  <p:cNvSpPr>
                    <a:spLocks/>
                  </p:cNvSpPr>
                  <p:nvPr/>
                </p:nvSpPr>
                <p:spPr bwMode="auto">
                  <a:xfrm>
                    <a:off x="3965" y="2974"/>
                    <a:ext cx="23" cy="54"/>
                  </a:xfrm>
                  <a:custGeom>
                    <a:avLst/>
                    <a:gdLst>
                      <a:gd name="T0" fmla="*/ 10 w 10"/>
                      <a:gd name="T1" fmla="*/ 12 h 24"/>
                      <a:gd name="T2" fmla="*/ 10 w 10"/>
                      <a:gd name="T3" fmla="*/ 12 h 24"/>
                      <a:gd name="T4" fmla="*/ 10 w 10"/>
                      <a:gd name="T5" fmla="*/ 22 h 24"/>
                      <a:gd name="T6" fmla="*/ 8 w 10"/>
                      <a:gd name="T7" fmla="*/ 24 h 24"/>
                      <a:gd name="T8" fmla="*/ 6 w 10"/>
                      <a:gd name="T9" fmla="*/ 24 h 24"/>
                      <a:gd name="T10" fmla="*/ 6 w 10"/>
                      <a:gd name="T11" fmla="*/ 24 h 24"/>
                      <a:gd name="T12" fmla="*/ 4 w 10"/>
                      <a:gd name="T13" fmla="*/ 24 h 24"/>
                      <a:gd name="T14" fmla="*/ 2 w 10"/>
                      <a:gd name="T15" fmla="*/ 22 h 24"/>
                      <a:gd name="T16" fmla="*/ 0 w 10"/>
                      <a:gd name="T17" fmla="*/ 12 h 24"/>
                      <a:gd name="T18" fmla="*/ 0 w 10"/>
                      <a:gd name="T19" fmla="*/ 12 h 24"/>
                      <a:gd name="T20" fmla="*/ 2 w 10"/>
                      <a:gd name="T21" fmla="*/ 4 h 24"/>
                      <a:gd name="T22" fmla="*/ 4 w 10"/>
                      <a:gd name="T23" fmla="*/ 2 h 24"/>
                      <a:gd name="T24" fmla="*/ 6 w 10"/>
                      <a:gd name="T25" fmla="*/ 0 h 24"/>
                      <a:gd name="T26" fmla="*/ 6 w 10"/>
                      <a:gd name="T27" fmla="*/ 0 h 24"/>
                      <a:gd name="T28" fmla="*/ 8 w 10"/>
                      <a:gd name="T29" fmla="*/ 2 h 24"/>
                      <a:gd name="T30" fmla="*/ 10 w 10"/>
                      <a:gd name="T31" fmla="*/ 4 h 24"/>
                      <a:gd name="T32" fmla="*/ 10 w 10"/>
                      <a:gd name="T33" fmla="*/ 12 h 24"/>
                      <a:gd name="T34" fmla="*/ 10 w 10"/>
                      <a:gd name="T35" fmla="*/ 12 h 24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w 10"/>
                      <a:gd name="T55" fmla="*/ 0 h 24"/>
                      <a:gd name="T56" fmla="*/ 10 w 10"/>
                      <a:gd name="T57" fmla="*/ 24 h 24"/>
                    </a:gdLst>
                    <a:ahLst/>
                    <a:cxnLst>
                      <a:cxn ang="T36">
                        <a:pos x="T0" y="T1"/>
                      </a:cxn>
                      <a:cxn ang="T37">
                        <a:pos x="T2" y="T3"/>
                      </a:cxn>
                      <a:cxn ang="T38">
                        <a:pos x="T4" y="T5"/>
                      </a:cxn>
                      <a:cxn ang="T39">
                        <a:pos x="T6" y="T7"/>
                      </a:cxn>
                      <a:cxn ang="T40">
                        <a:pos x="T8" y="T9"/>
                      </a:cxn>
                      <a:cxn ang="T41">
                        <a:pos x="T10" y="T11"/>
                      </a:cxn>
                      <a:cxn ang="T42">
                        <a:pos x="T12" y="T13"/>
                      </a:cxn>
                      <a:cxn ang="T43">
                        <a:pos x="T14" y="T15"/>
                      </a:cxn>
                      <a:cxn ang="T44">
                        <a:pos x="T16" y="T17"/>
                      </a:cxn>
                      <a:cxn ang="T45">
                        <a:pos x="T18" y="T19"/>
                      </a:cxn>
                      <a:cxn ang="T46">
                        <a:pos x="T20" y="T21"/>
                      </a:cxn>
                      <a:cxn ang="T47">
                        <a:pos x="T22" y="T23"/>
                      </a:cxn>
                      <a:cxn ang="T48">
                        <a:pos x="T24" y="T25"/>
                      </a:cxn>
                      <a:cxn ang="T49">
                        <a:pos x="T26" y="T27"/>
                      </a:cxn>
                      <a:cxn ang="T50">
                        <a:pos x="T28" y="T29"/>
                      </a:cxn>
                      <a:cxn ang="T51">
                        <a:pos x="T30" y="T31"/>
                      </a:cxn>
                      <a:cxn ang="T52">
                        <a:pos x="T32" y="T33"/>
                      </a:cxn>
                      <a:cxn ang="T53">
                        <a:pos x="T34" y="T35"/>
                      </a:cxn>
                    </a:cxnLst>
                    <a:rect l="T54" t="T55" r="T56" b="T57"/>
                    <a:pathLst>
                      <a:path w="10" h="24">
                        <a:moveTo>
                          <a:pt x="10" y="12"/>
                        </a:moveTo>
                        <a:lnTo>
                          <a:pt x="10" y="12"/>
                        </a:lnTo>
                        <a:lnTo>
                          <a:pt x="10" y="22"/>
                        </a:lnTo>
                        <a:lnTo>
                          <a:pt x="8" y="24"/>
                        </a:lnTo>
                        <a:lnTo>
                          <a:pt x="6" y="24"/>
                        </a:lnTo>
                        <a:lnTo>
                          <a:pt x="4" y="24"/>
                        </a:lnTo>
                        <a:lnTo>
                          <a:pt x="2" y="22"/>
                        </a:lnTo>
                        <a:lnTo>
                          <a:pt x="0" y="12"/>
                        </a:lnTo>
                        <a:lnTo>
                          <a:pt x="2" y="4"/>
                        </a:lnTo>
                        <a:lnTo>
                          <a:pt x="4" y="2"/>
                        </a:lnTo>
                        <a:lnTo>
                          <a:pt x="6" y="0"/>
                        </a:lnTo>
                        <a:lnTo>
                          <a:pt x="8" y="2"/>
                        </a:lnTo>
                        <a:lnTo>
                          <a:pt x="10" y="4"/>
                        </a:lnTo>
                        <a:lnTo>
                          <a:pt x="10" y="12"/>
                        </a:lnTo>
                        <a:close/>
                      </a:path>
                    </a:pathLst>
                  </a:custGeom>
                  <a:solidFill>
                    <a:srgbClr val="8AA2A7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375" name="Freeform 1552"/>
                  <p:cNvSpPr>
                    <a:spLocks/>
                  </p:cNvSpPr>
                  <p:nvPr/>
                </p:nvSpPr>
                <p:spPr bwMode="auto">
                  <a:xfrm>
                    <a:off x="4225" y="2974"/>
                    <a:ext cx="22" cy="54"/>
                  </a:xfrm>
                  <a:custGeom>
                    <a:avLst/>
                    <a:gdLst>
                      <a:gd name="T0" fmla="*/ 10 w 10"/>
                      <a:gd name="T1" fmla="*/ 12 h 24"/>
                      <a:gd name="T2" fmla="*/ 10 w 10"/>
                      <a:gd name="T3" fmla="*/ 12 h 24"/>
                      <a:gd name="T4" fmla="*/ 8 w 10"/>
                      <a:gd name="T5" fmla="*/ 22 h 24"/>
                      <a:gd name="T6" fmla="*/ 8 w 10"/>
                      <a:gd name="T7" fmla="*/ 24 h 24"/>
                      <a:gd name="T8" fmla="*/ 6 w 10"/>
                      <a:gd name="T9" fmla="*/ 24 h 24"/>
                      <a:gd name="T10" fmla="*/ 6 w 10"/>
                      <a:gd name="T11" fmla="*/ 24 h 24"/>
                      <a:gd name="T12" fmla="*/ 4 w 10"/>
                      <a:gd name="T13" fmla="*/ 24 h 24"/>
                      <a:gd name="T14" fmla="*/ 2 w 10"/>
                      <a:gd name="T15" fmla="*/ 22 h 24"/>
                      <a:gd name="T16" fmla="*/ 0 w 10"/>
                      <a:gd name="T17" fmla="*/ 12 h 24"/>
                      <a:gd name="T18" fmla="*/ 0 w 10"/>
                      <a:gd name="T19" fmla="*/ 12 h 24"/>
                      <a:gd name="T20" fmla="*/ 2 w 10"/>
                      <a:gd name="T21" fmla="*/ 4 h 24"/>
                      <a:gd name="T22" fmla="*/ 4 w 10"/>
                      <a:gd name="T23" fmla="*/ 2 h 24"/>
                      <a:gd name="T24" fmla="*/ 6 w 10"/>
                      <a:gd name="T25" fmla="*/ 0 h 24"/>
                      <a:gd name="T26" fmla="*/ 6 w 10"/>
                      <a:gd name="T27" fmla="*/ 0 h 24"/>
                      <a:gd name="T28" fmla="*/ 8 w 10"/>
                      <a:gd name="T29" fmla="*/ 2 h 24"/>
                      <a:gd name="T30" fmla="*/ 8 w 10"/>
                      <a:gd name="T31" fmla="*/ 4 h 24"/>
                      <a:gd name="T32" fmla="*/ 10 w 10"/>
                      <a:gd name="T33" fmla="*/ 12 h 24"/>
                      <a:gd name="T34" fmla="*/ 10 w 10"/>
                      <a:gd name="T35" fmla="*/ 12 h 24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w 10"/>
                      <a:gd name="T55" fmla="*/ 0 h 24"/>
                      <a:gd name="T56" fmla="*/ 10 w 10"/>
                      <a:gd name="T57" fmla="*/ 24 h 24"/>
                    </a:gdLst>
                    <a:ahLst/>
                    <a:cxnLst>
                      <a:cxn ang="T36">
                        <a:pos x="T0" y="T1"/>
                      </a:cxn>
                      <a:cxn ang="T37">
                        <a:pos x="T2" y="T3"/>
                      </a:cxn>
                      <a:cxn ang="T38">
                        <a:pos x="T4" y="T5"/>
                      </a:cxn>
                      <a:cxn ang="T39">
                        <a:pos x="T6" y="T7"/>
                      </a:cxn>
                      <a:cxn ang="T40">
                        <a:pos x="T8" y="T9"/>
                      </a:cxn>
                      <a:cxn ang="T41">
                        <a:pos x="T10" y="T11"/>
                      </a:cxn>
                      <a:cxn ang="T42">
                        <a:pos x="T12" y="T13"/>
                      </a:cxn>
                      <a:cxn ang="T43">
                        <a:pos x="T14" y="T15"/>
                      </a:cxn>
                      <a:cxn ang="T44">
                        <a:pos x="T16" y="T17"/>
                      </a:cxn>
                      <a:cxn ang="T45">
                        <a:pos x="T18" y="T19"/>
                      </a:cxn>
                      <a:cxn ang="T46">
                        <a:pos x="T20" y="T21"/>
                      </a:cxn>
                      <a:cxn ang="T47">
                        <a:pos x="T22" y="T23"/>
                      </a:cxn>
                      <a:cxn ang="T48">
                        <a:pos x="T24" y="T25"/>
                      </a:cxn>
                      <a:cxn ang="T49">
                        <a:pos x="T26" y="T27"/>
                      </a:cxn>
                      <a:cxn ang="T50">
                        <a:pos x="T28" y="T29"/>
                      </a:cxn>
                      <a:cxn ang="T51">
                        <a:pos x="T30" y="T31"/>
                      </a:cxn>
                      <a:cxn ang="T52">
                        <a:pos x="T32" y="T33"/>
                      </a:cxn>
                      <a:cxn ang="T53">
                        <a:pos x="T34" y="T35"/>
                      </a:cxn>
                    </a:cxnLst>
                    <a:rect l="T54" t="T55" r="T56" b="T57"/>
                    <a:pathLst>
                      <a:path w="10" h="24">
                        <a:moveTo>
                          <a:pt x="10" y="12"/>
                        </a:moveTo>
                        <a:lnTo>
                          <a:pt x="10" y="12"/>
                        </a:lnTo>
                        <a:lnTo>
                          <a:pt x="8" y="22"/>
                        </a:lnTo>
                        <a:lnTo>
                          <a:pt x="8" y="24"/>
                        </a:lnTo>
                        <a:lnTo>
                          <a:pt x="6" y="24"/>
                        </a:lnTo>
                        <a:lnTo>
                          <a:pt x="4" y="24"/>
                        </a:lnTo>
                        <a:lnTo>
                          <a:pt x="2" y="22"/>
                        </a:lnTo>
                        <a:lnTo>
                          <a:pt x="0" y="12"/>
                        </a:lnTo>
                        <a:lnTo>
                          <a:pt x="2" y="4"/>
                        </a:lnTo>
                        <a:lnTo>
                          <a:pt x="4" y="2"/>
                        </a:lnTo>
                        <a:lnTo>
                          <a:pt x="6" y="0"/>
                        </a:lnTo>
                        <a:lnTo>
                          <a:pt x="8" y="2"/>
                        </a:lnTo>
                        <a:lnTo>
                          <a:pt x="8" y="4"/>
                        </a:lnTo>
                        <a:lnTo>
                          <a:pt x="10" y="12"/>
                        </a:lnTo>
                        <a:close/>
                      </a:path>
                    </a:pathLst>
                  </a:custGeom>
                  <a:solidFill>
                    <a:srgbClr val="8AA2A7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376" name="Freeform 1553"/>
                  <p:cNvSpPr>
                    <a:spLocks/>
                  </p:cNvSpPr>
                  <p:nvPr/>
                </p:nvSpPr>
                <p:spPr bwMode="auto">
                  <a:xfrm>
                    <a:off x="3431" y="2933"/>
                    <a:ext cx="183" cy="182"/>
                  </a:xfrm>
                  <a:custGeom>
                    <a:avLst/>
                    <a:gdLst>
                      <a:gd name="T0" fmla="*/ 16 w 80"/>
                      <a:gd name="T1" fmla="*/ 0 h 80"/>
                      <a:gd name="T2" fmla="*/ 16 w 80"/>
                      <a:gd name="T3" fmla="*/ 0 h 80"/>
                      <a:gd name="T4" fmla="*/ 10 w 80"/>
                      <a:gd name="T5" fmla="*/ 0 h 80"/>
                      <a:gd name="T6" fmla="*/ 4 w 80"/>
                      <a:gd name="T7" fmla="*/ 4 h 80"/>
                      <a:gd name="T8" fmla="*/ 2 w 80"/>
                      <a:gd name="T9" fmla="*/ 8 h 80"/>
                      <a:gd name="T10" fmla="*/ 0 w 80"/>
                      <a:gd name="T11" fmla="*/ 14 h 80"/>
                      <a:gd name="T12" fmla="*/ 0 w 80"/>
                      <a:gd name="T13" fmla="*/ 64 h 80"/>
                      <a:gd name="T14" fmla="*/ 0 w 80"/>
                      <a:gd name="T15" fmla="*/ 64 h 80"/>
                      <a:gd name="T16" fmla="*/ 2 w 80"/>
                      <a:gd name="T17" fmla="*/ 70 h 80"/>
                      <a:gd name="T18" fmla="*/ 4 w 80"/>
                      <a:gd name="T19" fmla="*/ 74 h 80"/>
                      <a:gd name="T20" fmla="*/ 10 w 80"/>
                      <a:gd name="T21" fmla="*/ 78 h 80"/>
                      <a:gd name="T22" fmla="*/ 16 w 80"/>
                      <a:gd name="T23" fmla="*/ 80 h 80"/>
                      <a:gd name="T24" fmla="*/ 64 w 80"/>
                      <a:gd name="T25" fmla="*/ 80 h 80"/>
                      <a:gd name="T26" fmla="*/ 64 w 80"/>
                      <a:gd name="T27" fmla="*/ 80 h 80"/>
                      <a:gd name="T28" fmla="*/ 70 w 80"/>
                      <a:gd name="T29" fmla="*/ 78 h 80"/>
                      <a:gd name="T30" fmla="*/ 76 w 80"/>
                      <a:gd name="T31" fmla="*/ 74 h 80"/>
                      <a:gd name="T32" fmla="*/ 78 w 80"/>
                      <a:gd name="T33" fmla="*/ 70 h 80"/>
                      <a:gd name="T34" fmla="*/ 80 w 80"/>
                      <a:gd name="T35" fmla="*/ 64 h 80"/>
                      <a:gd name="T36" fmla="*/ 80 w 80"/>
                      <a:gd name="T37" fmla="*/ 14 h 80"/>
                      <a:gd name="T38" fmla="*/ 80 w 80"/>
                      <a:gd name="T39" fmla="*/ 14 h 80"/>
                      <a:gd name="T40" fmla="*/ 78 w 80"/>
                      <a:gd name="T41" fmla="*/ 8 h 80"/>
                      <a:gd name="T42" fmla="*/ 76 w 80"/>
                      <a:gd name="T43" fmla="*/ 4 h 80"/>
                      <a:gd name="T44" fmla="*/ 70 w 80"/>
                      <a:gd name="T45" fmla="*/ 0 h 80"/>
                      <a:gd name="T46" fmla="*/ 64 w 80"/>
                      <a:gd name="T47" fmla="*/ 0 h 80"/>
                      <a:gd name="T48" fmla="*/ 16 w 80"/>
                      <a:gd name="T49" fmla="*/ 0 h 80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w 80"/>
                      <a:gd name="T76" fmla="*/ 0 h 80"/>
                      <a:gd name="T77" fmla="*/ 80 w 80"/>
                      <a:gd name="T78" fmla="*/ 80 h 80"/>
                    </a:gdLst>
                    <a:ahLst/>
                    <a:cxnLst>
                      <a:cxn ang="T50">
                        <a:pos x="T0" y="T1"/>
                      </a:cxn>
                      <a:cxn ang="T51">
                        <a:pos x="T2" y="T3"/>
                      </a:cxn>
                      <a:cxn ang="T52">
                        <a:pos x="T4" y="T5"/>
                      </a:cxn>
                      <a:cxn ang="T53">
                        <a:pos x="T6" y="T7"/>
                      </a:cxn>
                      <a:cxn ang="T54">
                        <a:pos x="T8" y="T9"/>
                      </a:cxn>
                      <a:cxn ang="T55">
                        <a:pos x="T10" y="T11"/>
                      </a:cxn>
                      <a:cxn ang="T56">
                        <a:pos x="T12" y="T13"/>
                      </a:cxn>
                      <a:cxn ang="T57">
                        <a:pos x="T14" y="T15"/>
                      </a:cxn>
                      <a:cxn ang="T58">
                        <a:pos x="T16" y="T17"/>
                      </a:cxn>
                      <a:cxn ang="T59">
                        <a:pos x="T18" y="T19"/>
                      </a:cxn>
                      <a:cxn ang="T60">
                        <a:pos x="T20" y="T21"/>
                      </a:cxn>
                      <a:cxn ang="T61">
                        <a:pos x="T22" y="T23"/>
                      </a:cxn>
                      <a:cxn ang="T62">
                        <a:pos x="T24" y="T25"/>
                      </a:cxn>
                      <a:cxn ang="T63">
                        <a:pos x="T26" y="T27"/>
                      </a:cxn>
                      <a:cxn ang="T64">
                        <a:pos x="T28" y="T29"/>
                      </a:cxn>
                      <a:cxn ang="T65">
                        <a:pos x="T30" y="T31"/>
                      </a:cxn>
                      <a:cxn ang="T66">
                        <a:pos x="T32" y="T33"/>
                      </a:cxn>
                      <a:cxn ang="T67">
                        <a:pos x="T34" y="T35"/>
                      </a:cxn>
                      <a:cxn ang="T68">
                        <a:pos x="T36" y="T37"/>
                      </a:cxn>
                      <a:cxn ang="T69">
                        <a:pos x="T38" y="T39"/>
                      </a:cxn>
                      <a:cxn ang="T70">
                        <a:pos x="T40" y="T41"/>
                      </a:cxn>
                      <a:cxn ang="T71">
                        <a:pos x="T42" y="T43"/>
                      </a:cxn>
                      <a:cxn ang="T72">
                        <a:pos x="T44" y="T45"/>
                      </a:cxn>
                      <a:cxn ang="T73">
                        <a:pos x="T46" y="T47"/>
                      </a:cxn>
                      <a:cxn ang="T74">
                        <a:pos x="T48" y="T49"/>
                      </a:cxn>
                    </a:cxnLst>
                    <a:rect l="T75" t="T76" r="T77" b="T78"/>
                    <a:pathLst>
                      <a:path w="80" h="80">
                        <a:moveTo>
                          <a:pt x="16" y="0"/>
                        </a:moveTo>
                        <a:lnTo>
                          <a:pt x="16" y="0"/>
                        </a:lnTo>
                        <a:lnTo>
                          <a:pt x="10" y="0"/>
                        </a:lnTo>
                        <a:lnTo>
                          <a:pt x="4" y="4"/>
                        </a:lnTo>
                        <a:lnTo>
                          <a:pt x="2" y="8"/>
                        </a:lnTo>
                        <a:lnTo>
                          <a:pt x="0" y="14"/>
                        </a:lnTo>
                        <a:lnTo>
                          <a:pt x="0" y="64"/>
                        </a:lnTo>
                        <a:lnTo>
                          <a:pt x="2" y="70"/>
                        </a:lnTo>
                        <a:lnTo>
                          <a:pt x="4" y="74"/>
                        </a:lnTo>
                        <a:lnTo>
                          <a:pt x="10" y="78"/>
                        </a:lnTo>
                        <a:lnTo>
                          <a:pt x="16" y="80"/>
                        </a:lnTo>
                        <a:lnTo>
                          <a:pt x="64" y="80"/>
                        </a:lnTo>
                        <a:lnTo>
                          <a:pt x="70" y="78"/>
                        </a:lnTo>
                        <a:lnTo>
                          <a:pt x="76" y="74"/>
                        </a:lnTo>
                        <a:lnTo>
                          <a:pt x="78" y="70"/>
                        </a:lnTo>
                        <a:lnTo>
                          <a:pt x="80" y="64"/>
                        </a:lnTo>
                        <a:lnTo>
                          <a:pt x="80" y="14"/>
                        </a:lnTo>
                        <a:lnTo>
                          <a:pt x="78" y="8"/>
                        </a:lnTo>
                        <a:lnTo>
                          <a:pt x="76" y="4"/>
                        </a:lnTo>
                        <a:lnTo>
                          <a:pt x="70" y="0"/>
                        </a:lnTo>
                        <a:lnTo>
                          <a:pt x="64" y="0"/>
                        </a:lnTo>
                        <a:lnTo>
                          <a:pt x="16" y="0"/>
                        </a:lnTo>
                        <a:close/>
                      </a:path>
                    </a:pathLst>
                  </a:custGeom>
                  <a:noFill/>
                  <a:ln w="12700">
                    <a:solidFill>
                      <a:srgbClr val="33535B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377" name="Freeform 1554"/>
                  <p:cNvSpPr>
                    <a:spLocks/>
                  </p:cNvSpPr>
                  <p:nvPr/>
                </p:nvSpPr>
                <p:spPr bwMode="auto">
                  <a:xfrm>
                    <a:off x="3431" y="2933"/>
                    <a:ext cx="183" cy="182"/>
                  </a:xfrm>
                  <a:custGeom>
                    <a:avLst/>
                    <a:gdLst>
                      <a:gd name="T0" fmla="*/ 16 w 80"/>
                      <a:gd name="T1" fmla="*/ 0 h 80"/>
                      <a:gd name="T2" fmla="*/ 16 w 80"/>
                      <a:gd name="T3" fmla="*/ 0 h 80"/>
                      <a:gd name="T4" fmla="*/ 10 w 80"/>
                      <a:gd name="T5" fmla="*/ 0 h 80"/>
                      <a:gd name="T6" fmla="*/ 4 w 80"/>
                      <a:gd name="T7" fmla="*/ 4 h 80"/>
                      <a:gd name="T8" fmla="*/ 2 w 80"/>
                      <a:gd name="T9" fmla="*/ 8 h 80"/>
                      <a:gd name="T10" fmla="*/ 0 w 80"/>
                      <a:gd name="T11" fmla="*/ 14 h 80"/>
                      <a:gd name="T12" fmla="*/ 0 w 80"/>
                      <a:gd name="T13" fmla="*/ 64 h 80"/>
                      <a:gd name="T14" fmla="*/ 0 w 80"/>
                      <a:gd name="T15" fmla="*/ 64 h 80"/>
                      <a:gd name="T16" fmla="*/ 2 w 80"/>
                      <a:gd name="T17" fmla="*/ 70 h 80"/>
                      <a:gd name="T18" fmla="*/ 4 w 80"/>
                      <a:gd name="T19" fmla="*/ 74 h 80"/>
                      <a:gd name="T20" fmla="*/ 10 w 80"/>
                      <a:gd name="T21" fmla="*/ 78 h 80"/>
                      <a:gd name="T22" fmla="*/ 16 w 80"/>
                      <a:gd name="T23" fmla="*/ 80 h 80"/>
                      <a:gd name="T24" fmla="*/ 64 w 80"/>
                      <a:gd name="T25" fmla="*/ 80 h 80"/>
                      <a:gd name="T26" fmla="*/ 64 w 80"/>
                      <a:gd name="T27" fmla="*/ 80 h 80"/>
                      <a:gd name="T28" fmla="*/ 70 w 80"/>
                      <a:gd name="T29" fmla="*/ 78 h 80"/>
                      <a:gd name="T30" fmla="*/ 76 w 80"/>
                      <a:gd name="T31" fmla="*/ 74 h 80"/>
                      <a:gd name="T32" fmla="*/ 78 w 80"/>
                      <a:gd name="T33" fmla="*/ 70 h 80"/>
                      <a:gd name="T34" fmla="*/ 80 w 80"/>
                      <a:gd name="T35" fmla="*/ 64 h 80"/>
                      <a:gd name="T36" fmla="*/ 80 w 80"/>
                      <a:gd name="T37" fmla="*/ 14 h 80"/>
                      <a:gd name="T38" fmla="*/ 80 w 80"/>
                      <a:gd name="T39" fmla="*/ 14 h 80"/>
                      <a:gd name="T40" fmla="*/ 78 w 80"/>
                      <a:gd name="T41" fmla="*/ 8 h 80"/>
                      <a:gd name="T42" fmla="*/ 76 w 80"/>
                      <a:gd name="T43" fmla="*/ 4 h 80"/>
                      <a:gd name="T44" fmla="*/ 70 w 80"/>
                      <a:gd name="T45" fmla="*/ 0 h 80"/>
                      <a:gd name="T46" fmla="*/ 64 w 80"/>
                      <a:gd name="T47" fmla="*/ 0 h 80"/>
                      <a:gd name="T48" fmla="*/ 16 w 80"/>
                      <a:gd name="T49" fmla="*/ 0 h 80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w 80"/>
                      <a:gd name="T76" fmla="*/ 0 h 80"/>
                      <a:gd name="T77" fmla="*/ 80 w 80"/>
                      <a:gd name="T78" fmla="*/ 80 h 80"/>
                    </a:gdLst>
                    <a:ahLst/>
                    <a:cxnLst>
                      <a:cxn ang="T50">
                        <a:pos x="T0" y="T1"/>
                      </a:cxn>
                      <a:cxn ang="T51">
                        <a:pos x="T2" y="T3"/>
                      </a:cxn>
                      <a:cxn ang="T52">
                        <a:pos x="T4" y="T5"/>
                      </a:cxn>
                      <a:cxn ang="T53">
                        <a:pos x="T6" y="T7"/>
                      </a:cxn>
                      <a:cxn ang="T54">
                        <a:pos x="T8" y="T9"/>
                      </a:cxn>
                      <a:cxn ang="T55">
                        <a:pos x="T10" y="T11"/>
                      </a:cxn>
                      <a:cxn ang="T56">
                        <a:pos x="T12" y="T13"/>
                      </a:cxn>
                      <a:cxn ang="T57">
                        <a:pos x="T14" y="T15"/>
                      </a:cxn>
                      <a:cxn ang="T58">
                        <a:pos x="T16" y="T17"/>
                      </a:cxn>
                      <a:cxn ang="T59">
                        <a:pos x="T18" y="T19"/>
                      </a:cxn>
                      <a:cxn ang="T60">
                        <a:pos x="T20" y="T21"/>
                      </a:cxn>
                      <a:cxn ang="T61">
                        <a:pos x="T22" y="T23"/>
                      </a:cxn>
                      <a:cxn ang="T62">
                        <a:pos x="T24" y="T25"/>
                      </a:cxn>
                      <a:cxn ang="T63">
                        <a:pos x="T26" y="T27"/>
                      </a:cxn>
                      <a:cxn ang="T64">
                        <a:pos x="T28" y="T29"/>
                      </a:cxn>
                      <a:cxn ang="T65">
                        <a:pos x="T30" y="T31"/>
                      </a:cxn>
                      <a:cxn ang="T66">
                        <a:pos x="T32" y="T33"/>
                      </a:cxn>
                      <a:cxn ang="T67">
                        <a:pos x="T34" y="T35"/>
                      </a:cxn>
                      <a:cxn ang="T68">
                        <a:pos x="T36" y="T37"/>
                      </a:cxn>
                      <a:cxn ang="T69">
                        <a:pos x="T38" y="T39"/>
                      </a:cxn>
                      <a:cxn ang="T70">
                        <a:pos x="T40" y="T41"/>
                      </a:cxn>
                      <a:cxn ang="T71">
                        <a:pos x="T42" y="T43"/>
                      </a:cxn>
                      <a:cxn ang="T72">
                        <a:pos x="T44" y="T45"/>
                      </a:cxn>
                      <a:cxn ang="T73">
                        <a:pos x="T46" y="T47"/>
                      </a:cxn>
                      <a:cxn ang="T74">
                        <a:pos x="T48" y="T49"/>
                      </a:cxn>
                    </a:cxnLst>
                    <a:rect l="T75" t="T76" r="T77" b="T78"/>
                    <a:pathLst>
                      <a:path w="80" h="80">
                        <a:moveTo>
                          <a:pt x="16" y="0"/>
                        </a:moveTo>
                        <a:lnTo>
                          <a:pt x="16" y="0"/>
                        </a:lnTo>
                        <a:lnTo>
                          <a:pt x="10" y="0"/>
                        </a:lnTo>
                        <a:lnTo>
                          <a:pt x="4" y="4"/>
                        </a:lnTo>
                        <a:lnTo>
                          <a:pt x="2" y="8"/>
                        </a:lnTo>
                        <a:lnTo>
                          <a:pt x="0" y="14"/>
                        </a:lnTo>
                        <a:lnTo>
                          <a:pt x="0" y="64"/>
                        </a:lnTo>
                        <a:lnTo>
                          <a:pt x="2" y="70"/>
                        </a:lnTo>
                        <a:lnTo>
                          <a:pt x="4" y="74"/>
                        </a:lnTo>
                        <a:lnTo>
                          <a:pt x="10" y="78"/>
                        </a:lnTo>
                        <a:lnTo>
                          <a:pt x="16" y="80"/>
                        </a:lnTo>
                        <a:lnTo>
                          <a:pt x="64" y="80"/>
                        </a:lnTo>
                        <a:lnTo>
                          <a:pt x="70" y="78"/>
                        </a:lnTo>
                        <a:lnTo>
                          <a:pt x="76" y="74"/>
                        </a:lnTo>
                        <a:lnTo>
                          <a:pt x="78" y="70"/>
                        </a:lnTo>
                        <a:lnTo>
                          <a:pt x="80" y="64"/>
                        </a:lnTo>
                        <a:lnTo>
                          <a:pt x="80" y="14"/>
                        </a:lnTo>
                        <a:lnTo>
                          <a:pt x="78" y="8"/>
                        </a:lnTo>
                        <a:lnTo>
                          <a:pt x="76" y="4"/>
                        </a:lnTo>
                        <a:lnTo>
                          <a:pt x="70" y="0"/>
                        </a:lnTo>
                        <a:lnTo>
                          <a:pt x="64" y="0"/>
                        </a:lnTo>
                        <a:lnTo>
                          <a:pt x="16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378" name="Freeform 1555"/>
                  <p:cNvSpPr>
                    <a:spLocks/>
                  </p:cNvSpPr>
                  <p:nvPr/>
                </p:nvSpPr>
                <p:spPr bwMode="auto">
                  <a:xfrm>
                    <a:off x="3450" y="2951"/>
                    <a:ext cx="146" cy="146"/>
                  </a:xfrm>
                  <a:custGeom>
                    <a:avLst/>
                    <a:gdLst>
                      <a:gd name="T0" fmla="*/ 56 w 64"/>
                      <a:gd name="T1" fmla="*/ 0 h 64"/>
                      <a:gd name="T2" fmla="*/ 8 w 64"/>
                      <a:gd name="T3" fmla="*/ 0 h 64"/>
                      <a:gd name="T4" fmla="*/ 8 w 64"/>
                      <a:gd name="T5" fmla="*/ 0 h 64"/>
                      <a:gd name="T6" fmla="*/ 2 w 64"/>
                      <a:gd name="T7" fmla="*/ 2 h 64"/>
                      <a:gd name="T8" fmla="*/ 0 w 64"/>
                      <a:gd name="T9" fmla="*/ 6 h 64"/>
                      <a:gd name="T10" fmla="*/ 0 w 64"/>
                      <a:gd name="T11" fmla="*/ 56 h 64"/>
                      <a:gd name="T12" fmla="*/ 0 w 64"/>
                      <a:gd name="T13" fmla="*/ 56 h 64"/>
                      <a:gd name="T14" fmla="*/ 2 w 64"/>
                      <a:gd name="T15" fmla="*/ 60 h 64"/>
                      <a:gd name="T16" fmla="*/ 8 w 64"/>
                      <a:gd name="T17" fmla="*/ 64 h 64"/>
                      <a:gd name="T18" fmla="*/ 56 w 64"/>
                      <a:gd name="T19" fmla="*/ 64 h 64"/>
                      <a:gd name="T20" fmla="*/ 56 w 64"/>
                      <a:gd name="T21" fmla="*/ 64 h 64"/>
                      <a:gd name="T22" fmla="*/ 62 w 64"/>
                      <a:gd name="T23" fmla="*/ 60 h 64"/>
                      <a:gd name="T24" fmla="*/ 64 w 64"/>
                      <a:gd name="T25" fmla="*/ 56 h 64"/>
                      <a:gd name="T26" fmla="*/ 64 w 64"/>
                      <a:gd name="T27" fmla="*/ 6 h 64"/>
                      <a:gd name="T28" fmla="*/ 64 w 64"/>
                      <a:gd name="T29" fmla="*/ 6 h 64"/>
                      <a:gd name="T30" fmla="*/ 62 w 64"/>
                      <a:gd name="T31" fmla="*/ 2 h 64"/>
                      <a:gd name="T32" fmla="*/ 56 w 64"/>
                      <a:gd name="T33" fmla="*/ 0 h 64"/>
                      <a:gd name="T34" fmla="*/ 56 w 64"/>
                      <a:gd name="T35" fmla="*/ 0 h 64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w 64"/>
                      <a:gd name="T55" fmla="*/ 0 h 64"/>
                      <a:gd name="T56" fmla="*/ 64 w 64"/>
                      <a:gd name="T57" fmla="*/ 64 h 64"/>
                    </a:gdLst>
                    <a:ahLst/>
                    <a:cxnLst>
                      <a:cxn ang="T36">
                        <a:pos x="T0" y="T1"/>
                      </a:cxn>
                      <a:cxn ang="T37">
                        <a:pos x="T2" y="T3"/>
                      </a:cxn>
                      <a:cxn ang="T38">
                        <a:pos x="T4" y="T5"/>
                      </a:cxn>
                      <a:cxn ang="T39">
                        <a:pos x="T6" y="T7"/>
                      </a:cxn>
                      <a:cxn ang="T40">
                        <a:pos x="T8" y="T9"/>
                      </a:cxn>
                      <a:cxn ang="T41">
                        <a:pos x="T10" y="T11"/>
                      </a:cxn>
                      <a:cxn ang="T42">
                        <a:pos x="T12" y="T13"/>
                      </a:cxn>
                      <a:cxn ang="T43">
                        <a:pos x="T14" y="T15"/>
                      </a:cxn>
                      <a:cxn ang="T44">
                        <a:pos x="T16" y="T17"/>
                      </a:cxn>
                      <a:cxn ang="T45">
                        <a:pos x="T18" y="T19"/>
                      </a:cxn>
                      <a:cxn ang="T46">
                        <a:pos x="T20" y="T21"/>
                      </a:cxn>
                      <a:cxn ang="T47">
                        <a:pos x="T22" y="T23"/>
                      </a:cxn>
                      <a:cxn ang="T48">
                        <a:pos x="T24" y="T25"/>
                      </a:cxn>
                      <a:cxn ang="T49">
                        <a:pos x="T26" y="T27"/>
                      </a:cxn>
                      <a:cxn ang="T50">
                        <a:pos x="T28" y="T29"/>
                      </a:cxn>
                      <a:cxn ang="T51">
                        <a:pos x="T30" y="T31"/>
                      </a:cxn>
                      <a:cxn ang="T52">
                        <a:pos x="T32" y="T33"/>
                      </a:cxn>
                      <a:cxn ang="T53">
                        <a:pos x="T34" y="T35"/>
                      </a:cxn>
                    </a:cxnLst>
                    <a:rect l="T54" t="T55" r="T56" b="T57"/>
                    <a:pathLst>
                      <a:path w="64" h="64">
                        <a:moveTo>
                          <a:pt x="56" y="0"/>
                        </a:moveTo>
                        <a:lnTo>
                          <a:pt x="8" y="0"/>
                        </a:lnTo>
                        <a:lnTo>
                          <a:pt x="2" y="2"/>
                        </a:lnTo>
                        <a:lnTo>
                          <a:pt x="0" y="6"/>
                        </a:lnTo>
                        <a:lnTo>
                          <a:pt x="0" y="56"/>
                        </a:lnTo>
                        <a:lnTo>
                          <a:pt x="2" y="60"/>
                        </a:lnTo>
                        <a:lnTo>
                          <a:pt x="8" y="64"/>
                        </a:lnTo>
                        <a:lnTo>
                          <a:pt x="56" y="64"/>
                        </a:lnTo>
                        <a:lnTo>
                          <a:pt x="62" y="60"/>
                        </a:lnTo>
                        <a:lnTo>
                          <a:pt x="64" y="56"/>
                        </a:lnTo>
                        <a:lnTo>
                          <a:pt x="64" y="6"/>
                        </a:lnTo>
                        <a:lnTo>
                          <a:pt x="62" y="2"/>
                        </a:lnTo>
                        <a:lnTo>
                          <a:pt x="56" y="0"/>
                        </a:lnTo>
                        <a:close/>
                      </a:path>
                    </a:pathLst>
                  </a:custGeom>
                  <a:solidFill>
                    <a:srgbClr val="668187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379" name="Freeform 1556"/>
                  <p:cNvSpPr>
                    <a:spLocks/>
                  </p:cNvSpPr>
                  <p:nvPr/>
                </p:nvSpPr>
                <p:spPr bwMode="auto">
                  <a:xfrm>
                    <a:off x="3450" y="2951"/>
                    <a:ext cx="146" cy="146"/>
                  </a:xfrm>
                  <a:custGeom>
                    <a:avLst/>
                    <a:gdLst>
                      <a:gd name="T0" fmla="*/ 58 w 64"/>
                      <a:gd name="T1" fmla="*/ 0 h 64"/>
                      <a:gd name="T2" fmla="*/ 58 w 64"/>
                      <a:gd name="T3" fmla="*/ 44 h 64"/>
                      <a:gd name="T4" fmla="*/ 58 w 64"/>
                      <a:gd name="T5" fmla="*/ 44 h 64"/>
                      <a:gd name="T6" fmla="*/ 54 w 64"/>
                      <a:gd name="T7" fmla="*/ 50 h 64"/>
                      <a:gd name="T8" fmla="*/ 50 w 64"/>
                      <a:gd name="T9" fmla="*/ 52 h 64"/>
                      <a:gd name="T10" fmla="*/ 0 w 64"/>
                      <a:gd name="T11" fmla="*/ 52 h 64"/>
                      <a:gd name="T12" fmla="*/ 0 w 64"/>
                      <a:gd name="T13" fmla="*/ 52 h 64"/>
                      <a:gd name="T14" fmla="*/ 0 w 64"/>
                      <a:gd name="T15" fmla="*/ 52 h 64"/>
                      <a:gd name="T16" fmla="*/ 0 w 64"/>
                      <a:gd name="T17" fmla="*/ 56 h 64"/>
                      <a:gd name="T18" fmla="*/ 0 w 64"/>
                      <a:gd name="T19" fmla="*/ 56 h 64"/>
                      <a:gd name="T20" fmla="*/ 2 w 64"/>
                      <a:gd name="T21" fmla="*/ 60 h 64"/>
                      <a:gd name="T22" fmla="*/ 8 w 64"/>
                      <a:gd name="T23" fmla="*/ 64 h 64"/>
                      <a:gd name="T24" fmla="*/ 56 w 64"/>
                      <a:gd name="T25" fmla="*/ 64 h 64"/>
                      <a:gd name="T26" fmla="*/ 56 w 64"/>
                      <a:gd name="T27" fmla="*/ 64 h 64"/>
                      <a:gd name="T28" fmla="*/ 62 w 64"/>
                      <a:gd name="T29" fmla="*/ 60 h 64"/>
                      <a:gd name="T30" fmla="*/ 64 w 64"/>
                      <a:gd name="T31" fmla="*/ 56 h 64"/>
                      <a:gd name="T32" fmla="*/ 64 w 64"/>
                      <a:gd name="T33" fmla="*/ 6 h 64"/>
                      <a:gd name="T34" fmla="*/ 64 w 64"/>
                      <a:gd name="T35" fmla="*/ 6 h 64"/>
                      <a:gd name="T36" fmla="*/ 62 w 64"/>
                      <a:gd name="T37" fmla="*/ 2 h 64"/>
                      <a:gd name="T38" fmla="*/ 58 w 64"/>
                      <a:gd name="T39" fmla="*/ 0 h 64"/>
                      <a:gd name="T40" fmla="*/ 58 w 64"/>
                      <a:gd name="T41" fmla="*/ 0 h 64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w 64"/>
                      <a:gd name="T64" fmla="*/ 0 h 64"/>
                      <a:gd name="T65" fmla="*/ 64 w 64"/>
                      <a:gd name="T66" fmla="*/ 64 h 64"/>
                    </a:gdLst>
                    <a:ahLst/>
                    <a:cxnLst>
                      <a:cxn ang="T42">
                        <a:pos x="T0" y="T1"/>
                      </a:cxn>
                      <a:cxn ang="T43">
                        <a:pos x="T2" y="T3"/>
                      </a:cxn>
                      <a:cxn ang="T44">
                        <a:pos x="T4" y="T5"/>
                      </a:cxn>
                      <a:cxn ang="T45">
                        <a:pos x="T6" y="T7"/>
                      </a:cxn>
                      <a:cxn ang="T46">
                        <a:pos x="T8" y="T9"/>
                      </a:cxn>
                      <a:cxn ang="T47">
                        <a:pos x="T10" y="T11"/>
                      </a:cxn>
                      <a:cxn ang="T48">
                        <a:pos x="T12" y="T13"/>
                      </a:cxn>
                      <a:cxn ang="T49">
                        <a:pos x="T14" y="T15"/>
                      </a:cxn>
                      <a:cxn ang="T50">
                        <a:pos x="T16" y="T17"/>
                      </a:cxn>
                      <a:cxn ang="T51">
                        <a:pos x="T18" y="T19"/>
                      </a:cxn>
                      <a:cxn ang="T52">
                        <a:pos x="T20" y="T21"/>
                      </a:cxn>
                      <a:cxn ang="T53">
                        <a:pos x="T22" y="T23"/>
                      </a:cxn>
                      <a:cxn ang="T54">
                        <a:pos x="T24" y="T25"/>
                      </a:cxn>
                      <a:cxn ang="T55">
                        <a:pos x="T26" y="T27"/>
                      </a:cxn>
                      <a:cxn ang="T56">
                        <a:pos x="T28" y="T29"/>
                      </a:cxn>
                      <a:cxn ang="T57">
                        <a:pos x="T30" y="T31"/>
                      </a:cxn>
                      <a:cxn ang="T58">
                        <a:pos x="T32" y="T33"/>
                      </a:cxn>
                      <a:cxn ang="T59">
                        <a:pos x="T34" y="T35"/>
                      </a:cxn>
                      <a:cxn ang="T60">
                        <a:pos x="T36" y="T37"/>
                      </a:cxn>
                      <a:cxn ang="T61">
                        <a:pos x="T38" y="T39"/>
                      </a:cxn>
                      <a:cxn ang="T62">
                        <a:pos x="T40" y="T41"/>
                      </a:cxn>
                    </a:cxnLst>
                    <a:rect l="T63" t="T64" r="T65" b="T66"/>
                    <a:pathLst>
                      <a:path w="64" h="64">
                        <a:moveTo>
                          <a:pt x="58" y="0"/>
                        </a:moveTo>
                        <a:lnTo>
                          <a:pt x="58" y="44"/>
                        </a:lnTo>
                        <a:lnTo>
                          <a:pt x="54" y="50"/>
                        </a:lnTo>
                        <a:lnTo>
                          <a:pt x="50" y="52"/>
                        </a:lnTo>
                        <a:lnTo>
                          <a:pt x="0" y="52"/>
                        </a:lnTo>
                        <a:lnTo>
                          <a:pt x="0" y="56"/>
                        </a:lnTo>
                        <a:lnTo>
                          <a:pt x="2" y="60"/>
                        </a:lnTo>
                        <a:lnTo>
                          <a:pt x="8" y="64"/>
                        </a:lnTo>
                        <a:lnTo>
                          <a:pt x="56" y="64"/>
                        </a:lnTo>
                        <a:lnTo>
                          <a:pt x="62" y="60"/>
                        </a:lnTo>
                        <a:lnTo>
                          <a:pt x="64" y="56"/>
                        </a:lnTo>
                        <a:lnTo>
                          <a:pt x="64" y="6"/>
                        </a:lnTo>
                        <a:lnTo>
                          <a:pt x="62" y="2"/>
                        </a:lnTo>
                        <a:lnTo>
                          <a:pt x="58" y="0"/>
                        </a:lnTo>
                        <a:close/>
                      </a:path>
                    </a:pathLst>
                  </a:custGeom>
                  <a:solidFill>
                    <a:srgbClr val="4C676E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380" name="Freeform 1557"/>
                  <p:cNvSpPr>
                    <a:spLocks/>
                  </p:cNvSpPr>
                  <p:nvPr/>
                </p:nvSpPr>
                <p:spPr bwMode="auto">
                  <a:xfrm>
                    <a:off x="3477" y="2974"/>
                    <a:ext cx="23" cy="54"/>
                  </a:xfrm>
                  <a:custGeom>
                    <a:avLst/>
                    <a:gdLst>
                      <a:gd name="T0" fmla="*/ 10 w 10"/>
                      <a:gd name="T1" fmla="*/ 12 h 24"/>
                      <a:gd name="T2" fmla="*/ 10 w 10"/>
                      <a:gd name="T3" fmla="*/ 12 h 24"/>
                      <a:gd name="T4" fmla="*/ 8 w 10"/>
                      <a:gd name="T5" fmla="*/ 22 h 24"/>
                      <a:gd name="T6" fmla="*/ 6 w 10"/>
                      <a:gd name="T7" fmla="*/ 24 h 24"/>
                      <a:gd name="T8" fmla="*/ 4 w 10"/>
                      <a:gd name="T9" fmla="*/ 24 h 24"/>
                      <a:gd name="T10" fmla="*/ 4 w 10"/>
                      <a:gd name="T11" fmla="*/ 24 h 24"/>
                      <a:gd name="T12" fmla="*/ 2 w 10"/>
                      <a:gd name="T13" fmla="*/ 24 h 24"/>
                      <a:gd name="T14" fmla="*/ 0 w 10"/>
                      <a:gd name="T15" fmla="*/ 22 h 24"/>
                      <a:gd name="T16" fmla="*/ 0 w 10"/>
                      <a:gd name="T17" fmla="*/ 12 h 24"/>
                      <a:gd name="T18" fmla="*/ 0 w 10"/>
                      <a:gd name="T19" fmla="*/ 12 h 24"/>
                      <a:gd name="T20" fmla="*/ 0 w 10"/>
                      <a:gd name="T21" fmla="*/ 4 h 24"/>
                      <a:gd name="T22" fmla="*/ 2 w 10"/>
                      <a:gd name="T23" fmla="*/ 2 h 24"/>
                      <a:gd name="T24" fmla="*/ 4 w 10"/>
                      <a:gd name="T25" fmla="*/ 0 h 24"/>
                      <a:gd name="T26" fmla="*/ 4 w 10"/>
                      <a:gd name="T27" fmla="*/ 0 h 24"/>
                      <a:gd name="T28" fmla="*/ 6 w 10"/>
                      <a:gd name="T29" fmla="*/ 2 h 24"/>
                      <a:gd name="T30" fmla="*/ 8 w 10"/>
                      <a:gd name="T31" fmla="*/ 4 h 24"/>
                      <a:gd name="T32" fmla="*/ 10 w 10"/>
                      <a:gd name="T33" fmla="*/ 12 h 24"/>
                      <a:gd name="T34" fmla="*/ 10 w 10"/>
                      <a:gd name="T35" fmla="*/ 12 h 24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w 10"/>
                      <a:gd name="T55" fmla="*/ 0 h 24"/>
                      <a:gd name="T56" fmla="*/ 10 w 10"/>
                      <a:gd name="T57" fmla="*/ 24 h 24"/>
                    </a:gdLst>
                    <a:ahLst/>
                    <a:cxnLst>
                      <a:cxn ang="T36">
                        <a:pos x="T0" y="T1"/>
                      </a:cxn>
                      <a:cxn ang="T37">
                        <a:pos x="T2" y="T3"/>
                      </a:cxn>
                      <a:cxn ang="T38">
                        <a:pos x="T4" y="T5"/>
                      </a:cxn>
                      <a:cxn ang="T39">
                        <a:pos x="T6" y="T7"/>
                      </a:cxn>
                      <a:cxn ang="T40">
                        <a:pos x="T8" y="T9"/>
                      </a:cxn>
                      <a:cxn ang="T41">
                        <a:pos x="T10" y="T11"/>
                      </a:cxn>
                      <a:cxn ang="T42">
                        <a:pos x="T12" y="T13"/>
                      </a:cxn>
                      <a:cxn ang="T43">
                        <a:pos x="T14" y="T15"/>
                      </a:cxn>
                      <a:cxn ang="T44">
                        <a:pos x="T16" y="T17"/>
                      </a:cxn>
                      <a:cxn ang="T45">
                        <a:pos x="T18" y="T19"/>
                      </a:cxn>
                      <a:cxn ang="T46">
                        <a:pos x="T20" y="T21"/>
                      </a:cxn>
                      <a:cxn ang="T47">
                        <a:pos x="T22" y="T23"/>
                      </a:cxn>
                      <a:cxn ang="T48">
                        <a:pos x="T24" y="T25"/>
                      </a:cxn>
                      <a:cxn ang="T49">
                        <a:pos x="T26" y="T27"/>
                      </a:cxn>
                      <a:cxn ang="T50">
                        <a:pos x="T28" y="T29"/>
                      </a:cxn>
                      <a:cxn ang="T51">
                        <a:pos x="T30" y="T31"/>
                      </a:cxn>
                      <a:cxn ang="T52">
                        <a:pos x="T32" y="T33"/>
                      </a:cxn>
                      <a:cxn ang="T53">
                        <a:pos x="T34" y="T35"/>
                      </a:cxn>
                    </a:cxnLst>
                    <a:rect l="T54" t="T55" r="T56" b="T57"/>
                    <a:pathLst>
                      <a:path w="10" h="24">
                        <a:moveTo>
                          <a:pt x="10" y="12"/>
                        </a:moveTo>
                        <a:lnTo>
                          <a:pt x="10" y="12"/>
                        </a:lnTo>
                        <a:lnTo>
                          <a:pt x="8" y="22"/>
                        </a:lnTo>
                        <a:lnTo>
                          <a:pt x="6" y="24"/>
                        </a:lnTo>
                        <a:lnTo>
                          <a:pt x="4" y="24"/>
                        </a:lnTo>
                        <a:lnTo>
                          <a:pt x="2" y="24"/>
                        </a:lnTo>
                        <a:lnTo>
                          <a:pt x="0" y="22"/>
                        </a:lnTo>
                        <a:lnTo>
                          <a:pt x="0" y="12"/>
                        </a:lnTo>
                        <a:lnTo>
                          <a:pt x="0" y="4"/>
                        </a:lnTo>
                        <a:lnTo>
                          <a:pt x="2" y="2"/>
                        </a:lnTo>
                        <a:lnTo>
                          <a:pt x="4" y="0"/>
                        </a:lnTo>
                        <a:lnTo>
                          <a:pt x="6" y="2"/>
                        </a:lnTo>
                        <a:lnTo>
                          <a:pt x="8" y="4"/>
                        </a:lnTo>
                        <a:lnTo>
                          <a:pt x="10" y="12"/>
                        </a:lnTo>
                        <a:close/>
                      </a:path>
                    </a:pathLst>
                  </a:custGeom>
                  <a:solidFill>
                    <a:srgbClr val="8AA2A7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381" name="Freeform 1558"/>
                  <p:cNvSpPr>
                    <a:spLocks/>
                  </p:cNvSpPr>
                  <p:nvPr/>
                </p:nvSpPr>
                <p:spPr bwMode="auto">
                  <a:xfrm>
                    <a:off x="3682" y="2933"/>
                    <a:ext cx="182" cy="182"/>
                  </a:xfrm>
                  <a:custGeom>
                    <a:avLst/>
                    <a:gdLst>
                      <a:gd name="T0" fmla="*/ 16 w 80"/>
                      <a:gd name="T1" fmla="*/ 0 h 80"/>
                      <a:gd name="T2" fmla="*/ 16 w 80"/>
                      <a:gd name="T3" fmla="*/ 0 h 80"/>
                      <a:gd name="T4" fmla="*/ 10 w 80"/>
                      <a:gd name="T5" fmla="*/ 0 h 80"/>
                      <a:gd name="T6" fmla="*/ 4 w 80"/>
                      <a:gd name="T7" fmla="*/ 4 h 80"/>
                      <a:gd name="T8" fmla="*/ 0 w 80"/>
                      <a:gd name="T9" fmla="*/ 8 h 80"/>
                      <a:gd name="T10" fmla="*/ 0 w 80"/>
                      <a:gd name="T11" fmla="*/ 14 h 80"/>
                      <a:gd name="T12" fmla="*/ 0 w 80"/>
                      <a:gd name="T13" fmla="*/ 64 h 80"/>
                      <a:gd name="T14" fmla="*/ 0 w 80"/>
                      <a:gd name="T15" fmla="*/ 64 h 80"/>
                      <a:gd name="T16" fmla="*/ 0 w 80"/>
                      <a:gd name="T17" fmla="*/ 70 h 80"/>
                      <a:gd name="T18" fmla="*/ 4 w 80"/>
                      <a:gd name="T19" fmla="*/ 74 h 80"/>
                      <a:gd name="T20" fmla="*/ 10 w 80"/>
                      <a:gd name="T21" fmla="*/ 78 h 80"/>
                      <a:gd name="T22" fmla="*/ 16 w 80"/>
                      <a:gd name="T23" fmla="*/ 80 h 80"/>
                      <a:gd name="T24" fmla="*/ 64 w 80"/>
                      <a:gd name="T25" fmla="*/ 80 h 80"/>
                      <a:gd name="T26" fmla="*/ 64 w 80"/>
                      <a:gd name="T27" fmla="*/ 80 h 80"/>
                      <a:gd name="T28" fmla="*/ 70 w 80"/>
                      <a:gd name="T29" fmla="*/ 78 h 80"/>
                      <a:gd name="T30" fmla="*/ 76 w 80"/>
                      <a:gd name="T31" fmla="*/ 74 h 80"/>
                      <a:gd name="T32" fmla="*/ 78 w 80"/>
                      <a:gd name="T33" fmla="*/ 70 h 80"/>
                      <a:gd name="T34" fmla="*/ 80 w 80"/>
                      <a:gd name="T35" fmla="*/ 64 h 80"/>
                      <a:gd name="T36" fmla="*/ 80 w 80"/>
                      <a:gd name="T37" fmla="*/ 14 h 80"/>
                      <a:gd name="T38" fmla="*/ 80 w 80"/>
                      <a:gd name="T39" fmla="*/ 14 h 80"/>
                      <a:gd name="T40" fmla="*/ 78 w 80"/>
                      <a:gd name="T41" fmla="*/ 8 h 80"/>
                      <a:gd name="T42" fmla="*/ 76 w 80"/>
                      <a:gd name="T43" fmla="*/ 4 h 80"/>
                      <a:gd name="T44" fmla="*/ 70 w 80"/>
                      <a:gd name="T45" fmla="*/ 0 h 80"/>
                      <a:gd name="T46" fmla="*/ 64 w 80"/>
                      <a:gd name="T47" fmla="*/ 0 h 80"/>
                      <a:gd name="T48" fmla="*/ 16 w 80"/>
                      <a:gd name="T49" fmla="*/ 0 h 80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w 80"/>
                      <a:gd name="T76" fmla="*/ 0 h 80"/>
                      <a:gd name="T77" fmla="*/ 80 w 80"/>
                      <a:gd name="T78" fmla="*/ 80 h 80"/>
                    </a:gdLst>
                    <a:ahLst/>
                    <a:cxnLst>
                      <a:cxn ang="T50">
                        <a:pos x="T0" y="T1"/>
                      </a:cxn>
                      <a:cxn ang="T51">
                        <a:pos x="T2" y="T3"/>
                      </a:cxn>
                      <a:cxn ang="T52">
                        <a:pos x="T4" y="T5"/>
                      </a:cxn>
                      <a:cxn ang="T53">
                        <a:pos x="T6" y="T7"/>
                      </a:cxn>
                      <a:cxn ang="T54">
                        <a:pos x="T8" y="T9"/>
                      </a:cxn>
                      <a:cxn ang="T55">
                        <a:pos x="T10" y="T11"/>
                      </a:cxn>
                      <a:cxn ang="T56">
                        <a:pos x="T12" y="T13"/>
                      </a:cxn>
                      <a:cxn ang="T57">
                        <a:pos x="T14" y="T15"/>
                      </a:cxn>
                      <a:cxn ang="T58">
                        <a:pos x="T16" y="T17"/>
                      </a:cxn>
                      <a:cxn ang="T59">
                        <a:pos x="T18" y="T19"/>
                      </a:cxn>
                      <a:cxn ang="T60">
                        <a:pos x="T20" y="T21"/>
                      </a:cxn>
                      <a:cxn ang="T61">
                        <a:pos x="T22" y="T23"/>
                      </a:cxn>
                      <a:cxn ang="T62">
                        <a:pos x="T24" y="T25"/>
                      </a:cxn>
                      <a:cxn ang="T63">
                        <a:pos x="T26" y="T27"/>
                      </a:cxn>
                      <a:cxn ang="T64">
                        <a:pos x="T28" y="T29"/>
                      </a:cxn>
                      <a:cxn ang="T65">
                        <a:pos x="T30" y="T31"/>
                      </a:cxn>
                      <a:cxn ang="T66">
                        <a:pos x="T32" y="T33"/>
                      </a:cxn>
                      <a:cxn ang="T67">
                        <a:pos x="T34" y="T35"/>
                      </a:cxn>
                      <a:cxn ang="T68">
                        <a:pos x="T36" y="T37"/>
                      </a:cxn>
                      <a:cxn ang="T69">
                        <a:pos x="T38" y="T39"/>
                      </a:cxn>
                      <a:cxn ang="T70">
                        <a:pos x="T40" y="T41"/>
                      </a:cxn>
                      <a:cxn ang="T71">
                        <a:pos x="T42" y="T43"/>
                      </a:cxn>
                      <a:cxn ang="T72">
                        <a:pos x="T44" y="T45"/>
                      </a:cxn>
                      <a:cxn ang="T73">
                        <a:pos x="T46" y="T47"/>
                      </a:cxn>
                      <a:cxn ang="T74">
                        <a:pos x="T48" y="T49"/>
                      </a:cxn>
                    </a:cxnLst>
                    <a:rect l="T75" t="T76" r="T77" b="T78"/>
                    <a:pathLst>
                      <a:path w="80" h="80">
                        <a:moveTo>
                          <a:pt x="16" y="0"/>
                        </a:moveTo>
                        <a:lnTo>
                          <a:pt x="16" y="0"/>
                        </a:lnTo>
                        <a:lnTo>
                          <a:pt x="10" y="0"/>
                        </a:lnTo>
                        <a:lnTo>
                          <a:pt x="4" y="4"/>
                        </a:lnTo>
                        <a:lnTo>
                          <a:pt x="0" y="8"/>
                        </a:lnTo>
                        <a:lnTo>
                          <a:pt x="0" y="14"/>
                        </a:lnTo>
                        <a:lnTo>
                          <a:pt x="0" y="64"/>
                        </a:lnTo>
                        <a:lnTo>
                          <a:pt x="0" y="70"/>
                        </a:lnTo>
                        <a:lnTo>
                          <a:pt x="4" y="74"/>
                        </a:lnTo>
                        <a:lnTo>
                          <a:pt x="10" y="78"/>
                        </a:lnTo>
                        <a:lnTo>
                          <a:pt x="16" y="80"/>
                        </a:lnTo>
                        <a:lnTo>
                          <a:pt x="64" y="80"/>
                        </a:lnTo>
                        <a:lnTo>
                          <a:pt x="70" y="78"/>
                        </a:lnTo>
                        <a:lnTo>
                          <a:pt x="76" y="74"/>
                        </a:lnTo>
                        <a:lnTo>
                          <a:pt x="78" y="70"/>
                        </a:lnTo>
                        <a:lnTo>
                          <a:pt x="80" y="64"/>
                        </a:lnTo>
                        <a:lnTo>
                          <a:pt x="80" y="14"/>
                        </a:lnTo>
                        <a:lnTo>
                          <a:pt x="78" y="8"/>
                        </a:lnTo>
                        <a:lnTo>
                          <a:pt x="76" y="4"/>
                        </a:lnTo>
                        <a:lnTo>
                          <a:pt x="70" y="0"/>
                        </a:lnTo>
                        <a:lnTo>
                          <a:pt x="64" y="0"/>
                        </a:lnTo>
                        <a:lnTo>
                          <a:pt x="16" y="0"/>
                        </a:lnTo>
                        <a:close/>
                      </a:path>
                    </a:pathLst>
                  </a:custGeom>
                  <a:noFill/>
                  <a:ln w="12700">
                    <a:solidFill>
                      <a:srgbClr val="33535B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382" name="Freeform 1559"/>
                  <p:cNvSpPr>
                    <a:spLocks/>
                  </p:cNvSpPr>
                  <p:nvPr/>
                </p:nvSpPr>
                <p:spPr bwMode="auto">
                  <a:xfrm>
                    <a:off x="3682" y="2933"/>
                    <a:ext cx="182" cy="182"/>
                  </a:xfrm>
                  <a:custGeom>
                    <a:avLst/>
                    <a:gdLst>
                      <a:gd name="T0" fmla="*/ 16 w 80"/>
                      <a:gd name="T1" fmla="*/ 0 h 80"/>
                      <a:gd name="T2" fmla="*/ 16 w 80"/>
                      <a:gd name="T3" fmla="*/ 0 h 80"/>
                      <a:gd name="T4" fmla="*/ 10 w 80"/>
                      <a:gd name="T5" fmla="*/ 0 h 80"/>
                      <a:gd name="T6" fmla="*/ 4 w 80"/>
                      <a:gd name="T7" fmla="*/ 4 h 80"/>
                      <a:gd name="T8" fmla="*/ 0 w 80"/>
                      <a:gd name="T9" fmla="*/ 8 h 80"/>
                      <a:gd name="T10" fmla="*/ 0 w 80"/>
                      <a:gd name="T11" fmla="*/ 14 h 80"/>
                      <a:gd name="T12" fmla="*/ 0 w 80"/>
                      <a:gd name="T13" fmla="*/ 64 h 80"/>
                      <a:gd name="T14" fmla="*/ 0 w 80"/>
                      <a:gd name="T15" fmla="*/ 64 h 80"/>
                      <a:gd name="T16" fmla="*/ 0 w 80"/>
                      <a:gd name="T17" fmla="*/ 70 h 80"/>
                      <a:gd name="T18" fmla="*/ 4 w 80"/>
                      <a:gd name="T19" fmla="*/ 74 h 80"/>
                      <a:gd name="T20" fmla="*/ 10 w 80"/>
                      <a:gd name="T21" fmla="*/ 78 h 80"/>
                      <a:gd name="T22" fmla="*/ 16 w 80"/>
                      <a:gd name="T23" fmla="*/ 80 h 80"/>
                      <a:gd name="T24" fmla="*/ 64 w 80"/>
                      <a:gd name="T25" fmla="*/ 80 h 80"/>
                      <a:gd name="T26" fmla="*/ 64 w 80"/>
                      <a:gd name="T27" fmla="*/ 80 h 80"/>
                      <a:gd name="T28" fmla="*/ 70 w 80"/>
                      <a:gd name="T29" fmla="*/ 78 h 80"/>
                      <a:gd name="T30" fmla="*/ 76 w 80"/>
                      <a:gd name="T31" fmla="*/ 74 h 80"/>
                      <a:gd name="T32" fmla="*/ 78 w 80"/>
                      <a:gd name="T33" fmla="*/ 70 h 80"/>
                      <a:gd name="T34" fmla="*/ 80 w 80"/>
                      <a:gd name="T35" fmla="*/ 64 h 80"/>
                      <a:gd name="T36" fmla="*/ 80 w 80"/>
                      <a:gd name="T37" fmla="*/ 14 h 80"/>
                      <a:gd name="T38" fmla="*/ 80 w 80"/>
                      <a:gd name="T39" fmla="*/ 14 h 80"/>
                      <a:gd name="T40" fmla="*/ 78 w 80"/>
                      <a:gd name="T41" fmla="*/ 8 h 80"/>
                      <a:gd name="T42" fmla="*/ 76 w 80"/>
                      <a:gd name="T43" fmla="*/ 4 h 80"/>
                      <a:gd name="T44" fmla="*/ 70 w 80"/>
                      <a:gd name="T45" fmla="*/ 0 h 80"/>
                      <a:gd name="T46" fmla="*/ 64 w 80"/>
                      <a:gd name="T47" fmla="*/ 0 h 80"/>
                      <a:gd name="T48" fmla="*/ 16 w 80"/>
                      <a:gd name="T49" fmla="*/ 0 h 80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w 80"/>
                      <a:gd name="T76" fmla="*/ 0 h 80"/>
                      <a:gd name="T77" fmla="*/ 80 w 80"/>
                      <a:gd name="T78" fmla="*/ 80 h 80"/>
                    </a:gdLst>
                    <a:ahLst/>
                    <a:cxnLst>
                      <a:cxn ang="T50">
                        <a:pos x="T0" y="T1"/>
                      </a:cxn>
                      <a:cxn ang="T51">
                        <a:pos x="T2" y="T3"/>
                      </a:cxn>
                      <a:cxn ang="T52">
                        <a:pos x="T4" y="T5"/>
                      </a:cxn>
                      <a:cxn ang="T53">
                        <a:pos x="T6" y="T7"/>
                      </a:cxn>
                      <a:cxn ang="T54">
                        <a:pos x="T8" y="T9"/>
                      </a:cxn>
                      <a:cxn ang="T55">
                        <a:pos x="T10" y="T11"/>
                      </a:cxn>
                      <a:cxn ang="T56">
                        <a:pos x="T12" y="T13"/>
                      </a:cxn>
                      <a:cxn ang="T57">
                        <a:pos x="T14" y="T15"/>
                      </a:cxn>
                      <a:cxn ang="T58">
                        <a:pos x="T16" y="T17"/>
                      </a:cxn>
                      <a:cxn ang="T59">
                        <a:pos x="T18" y="T19"/>
                      </a:cxn>
                      <a:cxn ang="T60">
                        <a:pos x="T20" y="T21"/>
                      </a:cxn>
                      <a:cxn ang="T61">
                        <a:pos x="T22" y="T23"/>
                      </a:cxn>
                      <a:cxn ang="T62">
                        <a:pos x="T24" y="T25"/>
                      </a:cxn>
                      <a:cxn ang="T63">
                        <a:pos x="T26" y="T27"/>
                      </a:cxn>
                      <a:cxn ang="T64">
                        <a:pos x="T28" y="T29"/>
                      </a:cxn>
                      <a:cxn ang="T65">
                        <a:pos x="T30" y="T31"/>
                      </a:cxn>
                      <a:cxn ang="T66">
                        <a:pos x="T32" y="T33"/>
                      </a:cxn>
                      <a:cxn ang="T67">
                        <a:pos x="T34" y="T35"/>
                      </a:cxn>
                      <a:cxn ang="T68">
                        <a:pos x="T36" y="T37"/>
                      </a:cxn>
                      <a:cxn ang="T69">
                        <a:pos x="T38" y="T39"/>
                      </a:cxn>
                      <a:cxn ang="T70">
                        <a:pos x="T40" y="T41"/>
                      </a:cxn>
                      <a:cxn ang="T71">
                        <a:pos x="T42" y="T43"/>
                      </a:cxn>
                      <a:cxn ang="T72">
                        <a:pos x="T44" y="T45"/>
                      </a:cxn>
                      <a:cxn ang="T73">
                        <a:pos x="T46" y="T47"/>
                      </a:cxn>
                      <a:cxn ang="T74">
                        <a:pos x="T48" y="T49"/>
                      </a:cxn>
                    </a:cxnLst>
                    <a:rect l="T75" t="T76" r="T77" b="T78"/>
                    <a:pathLst>
                      <a:path w="80" h="80">
                        <a:moveTo>
                          <a:pt x="16" y="0"/>
                        </a:moveTo>
                        <a:lnTo>
                          <a:pt x="16" y="0"/>
                        </a:lnTo>
                        <a:lnTo>
                          <a:pt x="10" y="0"/>
                        </a:lnTo>
                        <a:lnTo>
                          <a:pt x="4" y="4"/>
                        </a:lnTo>
                        <a:lnTo>
                          <a:pt x="0" y="8"/>
                        </a:lnTo>
                        <a:lnTo>
                          <a:pt x="0" y="14"/>
                        </a:lnTo>
                        <a:lnTo>
                          <a:pt x="0" y="64"/>
                        </a:lnTo>
                        <a:lnTo>
                          <a:pt x="0" y="70"/>
                        </a:lnTo>
                        <a:lnTo>
                          <a:pt x="4" y="74"/>
                        </a:lnTo>
                        <a:lnTo>
                          <a:pt x="10" y="78"/>
                        </a:lnTo>
                        <a:lnTo>
                          <a:pt x="16" y="80"/>
                        </a:lnTo>
                        <a:lnTo>
                          <a:pt x="64" y="80"/>
                        </a:lnTo>
                        <a:lnTo>
                          <a:pt x="70" y="78"/>
                        </a:lnTo>
                        <a:lnTo>
                          <a:pt x="76" y="74"/>
                        </a:lnTo>
                        <a:lnTo>
                          <a:pt x="78" y="70"/>
                        </a:lnTo>
                        <a:lnTo>
                          <a:pt x="80" y="64"/>
                        </a:lnTo>
                        <a:lnTo>
                          <a:pt x="80" y="14"/>
                        </a:lnTo>
                        <a:lnTo>
                          <a:pt x="78" y="8"/>
                        </a:lnTo>
                        <a:lnTo>
                          <a:pt x="76" y="4"/>
                        </a:lnTo>
                        <a:lnTo>
                          <a:pt x="70" y="0"/>
                        </a:lnTo>
                        <a:lnTo>
                          <a:pt x="64" y="0"/>
                        </a:lnTo>
                        <a:lnTo>
                          <a:pt x="16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383" name="Freeform 1560"/>
                  <p:cNvSpPr>
                    <a:spLocks/>
                  </p:cNvSpPr>
                  <p:nvPr/>
                </p:nvSpPr>
                <p:spPr bwMode="auto">
                  <a:xfrm>
                    <a:off x="3700" y="2951"/>
                    <a:ext cx="146" cy="146"/>
                  </a:xfrm>
                  <a:custGeom>
                    <a:avLst/>
                    <a:gdLst>
                      <a:gd name="T0" fmla="*/ 56 w 64"/>
                      <a:gd name="T1" fmla="*/ 0 h 64"/>
                      <a:gd name="T2" fmla="*/ 8 w 64"/>
                      <a:gd name="T3" fmla="*/ 0 h 64"/>
                      <a:gd name="T4" fmla="*/ 8 w 64"/>
                      <a:gd name="T5" fmla="*/ 0 h 64"/>
                      <a:gd name="T6" fmla="*/ 2 w 64"/>
                      <a:gd name="T7" fmla="*/ 2 h 64"/>
                      <a:gd name="T8" fmla="*/ 0 w 64"/>
                      <a:gd name="T9" fmla="*/ 6 h 64"/>
                      <a:gd name="T10" fmla="*/ 0 w 64"/>
                      <a:gd name="T11" fmla="*/ 56 h 64"/>
                      <a:gd name="T12" fmla="*/ 0 w 64"/>
                      <a:gd name="T13" fmla="*/ 56 h 64"/>
                      <a:gd name="T14" fmla="*/ 2 w 64"/>
                      <a:gd name="T15" fmla="*/ 60 h 64"/>
                      <a:gd name="T16" fmla="*/ 8 w 64"/>
                      <a:gd name="T17" fmla="*/ 64 h 64"/>
                      <a:gd name="T18" fmla="*/ 56 w 64"/>
                      <a:gd name="T19" fmla="*/ 64 h 64"/>
                      <a:gd name="T20" fmla="*/ 56 w 64"/>
                      <a:gd name="T21" fmla="*/ 64 h 64"/>
                      <a:gd name="T22" fmla="*/ 62 w 64"/>
                      <a:gd name="T23" fmla="*/ 60 h 64"/>
                      <a:gd name="T24" fmla="*/ 64 w 64"/>
                      <a:gd name="T25" fmla="*/ 56 h 64"/>
                      <a:gd name="T26" fmla="*/ 64 w 64"/>
                      <a:gd name="T27" fmla="*/ 6 h 64"/>
                      <a:gd name="T28" fmla="*/ 64 w 64"/>
                      <a:gd name="T29" fmla="*/ 6 h 64"/>
                      <a:gd name="T30" fmla="*/ 62 w 64"/>
                      <a:gd name="T31" fmla="*/ 2 h 64"/>
                      <a:gd name="T32" fmla="*/ 56 w 64"/>
                      <a:gd name="T33" fmla="*/ 0 h 64"/>
                      <a:gd name="T34" fmla="*/ 56 w 64"/>
                      <a:gd name="T35" fmla="*/ 0 h 64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w 64"/>
                      <a:gd name="T55" fmla="*/ 0 h 64"/>
                      <a:gd name="T56" fmla="*/ 64 w 64"/>
                      <a:gd name="T57" fmla="*/ 64 h 64"/>
                    </a:gdLst>
                    <a:ahLst/>
                    <a:cxnLst>
                      <a:cxn ang="T36">
                        <a:pos x="T0" y="T1"/>
                      </a:cxn>
                      <a:cxn ang="T37">
                        <a:pos x="T2" y="T3"/>
                      </a:cxn>
                      <a:cxn ang="T38">
                        <a:pos x="T4" y="T5"/>
                      </a:cxn>
                      <a:cxn ang="T39">
                        <a:pos x="T6" y="T7"/>
                      </a:cxn>
                      <a:cxn ang="T40">
                        <a:pos x="T8" y="T9"/>
                      </a:cxn>
                      <a:cxn ang="T41">
                        <a:pos x="T10" y="T11"/>
                      </a:cxn>
                      <a:cxn ang="T42">
                        <a:pos x="T12" y="T13"/>
                      </a:cxn>
                      <a:cxn ang="T43">
                        <a:pos x="T14" y="T15"/>
                      </a:cxn>
                      <a:cxn ang="T44">
                        <a:pos x="T16" y="T17"/>
                      </a:cxn>
                      <a:cxn ang="T45">
                        <a:pos x="T18" y="T19"/>
                      </a:cxn>
                      <a:cxn ang="T46">
                        <a:pos x="T20" y="T21"/>
                      </a:cxn>
                      <a:cxn ang="T47">
                        <a:pos x="T22" y="T23"/>
                      </a:cxn>
                      <a:cxn ang="T48">
                        <a:pos x="T24" y="T25"/>
                      </a:cxn>
                      <a:cxn ang="T49">
                        <a:pos x="T26" y="T27"/>
                      </a:cxn>
                      <a:cxn ang="T50">
                        <a:pos x="T28" y="T29"/>
                      </a:cxn>
                      <a:cxn ang="T51">
                        <a:pos x="T30" y="T31"/>
                      </a:cxn>
                      <a:cxn ang="T52">
                        <a:pos x="T32" y="T33"/>
                      </a:cxn>
                      <a:cxn ang="T53">
                        <a:pos x="T34" y="T35"/>
                      </a:cxn>
                    </a:cxnLst>
                    <a:rect l="T54" t="T55" r="T56" b="T57"/>
                    <a:pathLst>
                      <a:path w="64" h="64">
                        <a:moveTo>
                          <a:pt x="56" y="0"/>
                        </a:moveTo>
                        <a:lnTo>
                          <a:pt x="8" y="0"/>
                        </a:lnTo>
                        <a:lnTo>
                          <a:pt x="2" y="2"/>
                        </a:lnTo>
                        <a:lnTo>
                          <a:pt x="0" y="6"/>
                        </a:lnTo>
                        <a:lnTo>
                          <a:pt x="0" y="56"/>
                        </a:lnTo>
                        <a:lnTo>
                          <a:pt x="2" y="60"/>
                        </a:lnTo>
                        <a:lnTo>
                          <a:pt x="8" y="64"/>
                        </a:lnTo>
                        <a:lnTo>
                          <a:pt x="56" y="64"/>
                        </a:lnTo>
                        <a:lnTo>
                          <a:pt x="62" y="60"/>
                        </a:lnTo>
                        <a:lnTo>
                          <a:pt x="64" y="56"/>
                        </a:lnTo>
                        <a:lnTo>
                          <a:pt x="64" y="6"/>
                        </a:lnTo>
                        <a:lnTo>
                          <a:pt x="62" y="2"/>
                        </a:lnTo>
                        <a:lnTo>
                          <a:pt x="56" y="0"/>
                        </a:lnTo>
                        <a:close/>
                      </a:path>
                    </a:pathLst>
                  </a:custGeom>
                  <a:solidFill>
                    <a:srgbClr val="668187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384" name="Freeform 1561"/>
                  <p:cNvSpPr>
                    <a:spLocks/>
                  </p:cNvSpPr>
                  <p:nvPr/>
                </p:nvSpPr>
                <p:spPr bwMode="auto">
                  <a:xfrm>
                    <a:off x="3700" y="2951"/>
                    <a:ext cx="146" cy="146"/>
                  </a:xfrm>
                  <a:custGeom>
                    <a:avLst/>
                    <a:gdLst>
                      <a:gd name="T0" fmla="*/ 56 w 64"/>
                      <a:gd name="T1" fmla="*/ 0 h 64"/>
                      <a:gd name="T2" fmla="*/ 56 w 64"/>
                      <a:gd name="T3" fmla="*/ 44 h 64"/>
                      <a:gd name="T4" fmla="*/ 56 w 64"/>
                      <a:gd name="T5" fmla="*/ 44 h 64"/>
                      <a:gd name="T6" fmla="*/ 54 w 64"/>
                      <a:gd name="T7" fmla="*/ 50 h 64"/>
                      <a:gd name="T8" fmla="*/ 50 w 64"/>
                      <a:gd name="T9" fmla="*/ 52 h 64"/>
                      <a:gd name="T10" fmla="*/ 0 w 64"/>
                      <a:gd name="T11" fmla="*/ 52 h 64"/>
                      <a:gd name="T12" fmla="*/ 0 w 64"/>
                      <a:gd name="T13" fmla="*/ 52 h 64"/>
                      <a:gd name="T14" fmla="*/ 0 w 64"/>
                      <a:gd name="T15" fmla="*/ 52 h 64"/>
                      <a:gd name="T16" fmla="*/ 0 w 64"/>
                      <a:gd name="T17" fmla="*/ 56 h 64"/>
                      <a:gd name="T18" fmla="*/ 0 w 64"/>
                      <a:gd name="T19" fmla="*/ 56 h 64"/>
                      <a:gd name="T20" fmla="*/ 2 w 64"/>
                      <a:gd name="T21" fmla="*/ 60 h 64"/>
                      <a:gd name="T22" fmla="*/ 8 w 64"/>
                      <a:gd name="T23" fmla="*/ 64 h 64"/>
                      <a:gd name="T24" fmla="*/ 56 w 64"/>
                      <a:gd name="T25" fmla="*/ 64 h 64"/>
                      <a:gd name="T26" fmla="*/ 56 w 64"/>
                      <a:gd name="T27" fmla="*/ 64 h 64"/>
                      <a:gd name="T28" fmla="*/ 62 w 64"/>
                      <a:gd name="T29" fmla="*/ 60 h 64"/>
                      <a:gd name="T30" fmla="*/ 64 w 64"/>
                      <a:gd name="T31" fmla="*/ 56 h 64"/>
                      <a:gd name="T32" fmla="*/ 64 w 64"/>
                      <a:gd name="T33" fmla="*/ 6 h 64"/>
                      <a:gd name="T34" fmla="*/ 64 w 64"/>
                      <a:gd name="T35" fmla="*/ 6 h 64"/>
                      <a:gd name="T36" fmla="*/ 62 w 64"/>
                      <a:gd name="T37" fmla="*/ 2 h 64"/>
                      <a:gd name="T38" fmla="*/ 56 w 64"/>
                      <a:gd name="T39" fmla="*/ 0 h 64"/>
                      <a:gd name="T40" fmla="*/ 56 w 64"/>
                      <a:gd name="T41" fmla="*/ 0 h 64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w 64"/>
                      <a:gd name="T64" fmla="*/ 0 h 64"/>
                      <a:gd name="T65" fmla="*/ 64 w 64"/>
                      <a:gd name="T66" fmla="*/ 64 h 64"/>
                    </a:gdLst>
                    <a:ahLst/>
                    <a:cxnLst>
                      <a:cxn ang="T42">
                        <a:pos x="T0" y="T1"/>
                      </a:cxn>
                      <a:cxn ang="T43">
                        <a:pos x="T2" y="T3"/>
                      </a:cxn>
                      <a:cxn ang="T44">
                        <a:pos x="T4" y="T5"/>
                      </a:cxn>
                      <a:cxn ang="T45">
                        <a:pos x="T6" y="T7"/>
                      </a:cxn>
                      <a:cxn ang="T46">
                        <a:pos x="T8" y="T9"/>
                      </a:cxn>
                      <a:cxn ang="T47">
                        <a:pos x="T10" y="T11"/>
                      </a:cxn>
                      <a:cxn ang="T48">
                        <a:pos x="T12" y="T13"/>
                      </a:cxn>
                      <a:cxn ang="T49">
                        <a:pos x="T14" y="T15"/>
                      </a:cxn>
                      <a:cxn ang="T50">
                        <a:pos x="T16" y="T17"/>
                      </a:cxn>
                      <a:cxn ang="T51">
                        <a:pos x="T18" y="T19"/>
                      </a:cxn>
                      <a:cxn ang="T52">
                        <a:pos x="T20" y="T21"/>
                      </a:cxn>
                      <a:cxn ang="T53">
                        <a:pos x="T22" y="T23"/>
                      </a:cxn>
                      <a:cxn ang="T54">
                        <a:pos x="T24" y="T25"/>
                      </a:cxn>
                      <a:cxn ang="T55">
                        <a:pos x="T26" y="T27"/>
                      </a:cxn>
                      <a:cxn ang="T56">
                        <a:pos x="T28" y="T29"/>
                      </a:cxn>
                      <a:cxn ang="T57">
                        <a:pos x="T30" y="T31"/>
                      </a:cxn>
                      <a:cxn ang="T58">
                        <a:pos x="T32" y="T33"/>
                      </a:cxn>
                      <a:cxn ang="T59">
                        <a:pos x="T34" y="T35"/>
                      </a:cxn>
                      <a:cxn ang="T60">
                        <a:pos x="T36" y="T37"/>
                      </a:cxn>
                      <a:cxn ang="T61">
                        <a:pos x="T38" y="T39"/>
                      </a:cxn>
                      <a:cxn ang="T62">
                        <a:pos x="T40" y="T41"/>
                      </a:cxn>
                    </a:cxnLst>
                    <a:rect l="T63" t="T64" r="T65" b="T66"/>
                    <a:pathLst>
                      <a:path w="64" h="64">
                        <a:moveTo>
                          <a:pt x="56" y="0"/>
                        </a:moveTo>
                        <a:lnTo>
                          <a:pt x="56" y="44"/>
                        </a:lnTo>
                        <a:lnTo>
                          <a:pt x="54" y="50"/>
                        </a:lnTo>
                        <a:lnTo>
                          <a:pt x="50" y="52"/>
                        </a:lnTo>
                        <a:lnTo>
                          <a:pt x="0" y="52"/>
                        </a:lnTo>
                        <a:lnTo>
                          <a:pt x="0" y="56"/>
                        </a:lnTo>
                        <a:lnTo>
                          <a:pt x="2" y="60"/>
                        </a:lnTo>
                        <a:lnTo>
                          <a:pt x="8" y="64"/>
                        </a:lnTo>
                        <a:lnTo>
                          <a:pt x="56" y="64"/>
                        </a:lnTo>
                        <a:lnTo>
                          <a:pt x="62" y="60"/>
                        </a:lnTo>
                        <a:lnTo>
                          <a:pt x="64" y="56"/>
                        </a:lnTo>
                        <a:lnTo>
                          <a:pt x="64" y="6"/>
                        </a:lnTo>
                        <a:lnTo>
                          <a:pt x="62" y="2"/>
                        </a:lnTo>
                        <a:lnTo>
                          <a:pt x="56" y="0"/>
                        </a:lnTo>
                        <a:close/>
                      </a:path>
                    </a:pathLst>
                  </a:custGeom>
                  <a:solidFill>
                    <a:srgbClr val="4C676E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385" name="Freeform 1562"/>
                  <p:cNvSpPr>
                    <a:spLocks/>
                  </p:cNvSpPr>
                  <p:nvPr/>
                </p:nvSpPr>
                <p:spPr bwMode="auto">
                  <a:xfrm>
                    <a:off x="3723" y="2974"/>
                    <a:ext cx="23" cy="54"/>
                  </a:xfrm>
                  <a:custGeom>
                    <a:avLst/>
                    <a:gdLst>
                      <a:gd name="T0" fmla="*/ 10 w 10"/>
                      <a:gd name="T1" fmla="*/ 12 h 24"/>
                      <a:gd name="T2" fmla="*/ 10 w 10"/>
                      <a:gd name="T3" fmla="*/ 12 h 24"/>
                      <a:gd name="T4" fmla="*/ 10 w 10"/>
                      <a:gd name="T5" fmla="*/ 22 h 24"/>
                      <a:gd name="T6" fmla="*/ 8 w 10"/>
                      <a:gd name="T7" fmla="*/ 24 h 24"/>
                      <a:gd name="T8" fmla="*/ 6 w 10"/>
                      <a:gd name="T9" fmla="*/ 24 h 24"/>
                      <a:gd name="T10" fmla="*/ 6 w 10"/>
                      <a:gd name="T11" fmla="*/ 24 h 24"/>
                      <a:gd name="T12" fmla="*/ 4 w 10"/>
                      <a:gd name="T13" fmla="*/ 24 h 24"/>
                      <a:gd name="T14" fmla="*/ 2 w 10"/>
                      <a:gd name="T15" fmla="*/ 22 h 24"/>
                      <a:gd name="T16" fmla="*/ 0 w 10"/>
                      <a:gd name="T17" fmla="*/ 12 h 24"/>
                      <a:gd name="T18" fmla="*/ 0 w 10"/>
                      <a:gd name="T19" fmla="*/ 12 h 24"/>
                      <a:gd name="T20" fmla="*/ 2 w 10"/>
                      <a:gd name="T21" fmla="*/ 4 h 24"/>
                      <a:gd name="T22" fmla="*/ 4 w 10"/>
                      <a:gd name="T23" fmla="*/ 2 h 24"/>
                      <a:gd name="T24" fmla="*/ 6 w 10"/>
                      <a:gd name="T25" fmla="*/ 0 h 24"/>
                      <a:gd name="T26" fmla="*/ 6 w 10"/>
                      <a:gd name="T27" fmla="*/ 0 h 24"/>
                      <a:gd name="T28" fmla="*/ 8 w 10"/>
                      <a:gd name="T29" fmla="*/ 2 h 24"/>
                      <a:gd name="T30" fmla="*/ 10 w 10"/>
                      <a:gd name="T31" fmla="*/ 4 h 24"/>
                      <a:gd name="T32" fmla="*/ 10 w 10"/>
                      <a:gd name="T33" fmla="*/ 12 h 24"/>
                      <a:gd name="T34" fmla="*/ 10 w 10"/>
                      <a:gd name="T35" fmla="*/ 12 h 24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w 10"/>
                      <a:gd name="T55" fmla="*/ 0 h 24"/>
                      <a:gd name="T56" fmla="*/ 10 w 10"/>
                      <a:gd name="T57" fmla="*/ 24 h 24"/>
                    </a:gdLst>
                    <a:ahLst/>
                    <a:cxnLst>
                      <a:cxn ang="T36">
                        <a:pos x="T0" y="T1"/>
                      </a:cxn>
                      <a:cxn ang="T37">
                        <a:pos x="T2" y="T3"/>
                      </a:cxn>
                      <a:cxn ang="T38">
                        <a:pos x="T4" y="T5"/>
                      </a:cxn>
                      <a:cxn ang="T39">
                        <a:pos x="T6" y="T7"/>
                      </a:cxn>
                      <a:cxn ang="T40">
                        <a:pos x="T8" y="T9"/>
                      </a:cxn>
                      <a:cxn ang="T41">
                        <a:pos x="T10" y="T11"/>
                      </a:cxn>
                      <a:cxn ang="T42">
                        <a:pos x="T12" y="T13"/>
                      </a:cxn>
                      <a:cxn ang="T43">
                        <a:pos x="T14" y="T15"/>
                      </a:cxn>
                      <a:cxn ang="T44">
                        <a:pos x="T16" y="T17"/>
                      </a:cxn>
                      <a:cxn ang="T45">
                        <a:pos x="T18" y="T19"/>
                      </a:cxn>
                      <a:cxn ang="T46">
                        <a:pos x="T20" y="T21"/>
                      </a:cxn>
                      <a:cxn ang="T47">
                        <a:pos x="T22" y="T23"/>
                      </a:cxn>
                      <a:cxn ang="T48">
                        <a:pos x="T24" y="T25"/>
                      </a:cxn>
                      <a:cxn ang="T49">
                        <a:pos x="T26" y="T27"/>
                      </a:cxn>
                      <a:cxn ang="T50">
                        <a:pos x="T28" y="T29"/>
                      </a:cxn>
                      <a:cxn ang="T51">
                        <a:pos x="T30" y="T31"/>
                      </a:cxn>
                      <a:cxn ang="T52">
                        <a:pos x="T32" y="T33"/>
                      </a:cxn>
                      <a:cxn ang="T53">
                        <a:pos x="T34" y="T35"/>
                      </a:cxn>
                    </a:cxnLst>
                    <a:rect l="T54" t="T55" r="T56" b="T57"/>
                    <a:pathLst>
                      <a:path w="10" h="24">
                        <a:moveTo>
                          <a:pt x="10" y="12"/>
                        </a:moveTo>
                        <a:lnTo>
                          <a:pt x="10" y="12"/>
                        </a:lnTo>
                        <a:lnTo>
                          <a:pt x="10" y="22"/>
                        </a:lnTo>
                        <a:lnTo>
                          <a:pt x="8" y="24"/>
                        </a:lnTo>
                        <a:lnTo>
                          <a:pt x="6" y="24"/>
                        </a:lnTo>
                        <a:lnTo>
                          <a:pt x="4" y="24"/>
                        </a:lnTo>
                        <a:lnTo>
                          <a:pt x="2" y="22"/>
                        </a:lnTo>
                        <a:lnTo>
                          <a:pt x="0" y="12"/>
                        </a:lnTo>
                        <a:lnTo>
                          <a:pt x="2" y="4"/>
                        </a:lnTo>
                        <a:lnTo>
                          <a:pt x="4" y="2"/>
                        </a:lnTo>
                        <a:lnTo>
                          <a:pt x="6" y="0"/>
                        </a:lnTo>
                        <a:lnTo>
                          <a:pt x="8" y="2"/>
                        </a:lnTo>
                        <a:lnTo>
                          <a:pt x="10" y="4"/>
                        </a:lnTo>
                        <a:lnTo>
                          <a:pt x="10" y="12"/>
                        </a:lnTo>
                        <a:close/>
                      </a:path>
                    </a:pathLst>
                  </a:custGeom>
                  <a:solidFill>
                    <a:srgbClr val="8AA2A7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386" name="Freeform 1563"/>
                  <p:cNvSpPr>
                    <a:spLocks/>
                  </p:cNvSpPr>
                  <p:nvPr/>
                </p:nvSpPr>
                <p:spPr bwMode="auto">
                  <a:xfrm>
                    <a:off x="3924" y="3183"/>
                    <a:ext cx="182" cy="182"/>
                  </a:xfrm>
                  <a:custGeom>
                    <a:avLst/>
                    <a:gdLst>
                      <a:gd name="T0" fmla="*/ 14 w 80"/>
                      <a:gd name="T1" fmla="*/ 0 h 80"/>
                      <a:gd name="T2" fmla="*/ 14 w 80"/>
                      <a:gd name="T3" fmla="*/ 0 h 80"/>
                      <a:gd name="T4" fmla="*/ 8 w 80"/>
                      <a:gd name="T5" fmla="*/ 2 h 80"/>
                      <a:gd name="T6" fmla="*/ 4 w 80"/>
                      <a:gd name="T7" fmla="*/ 4 h 80"/>
                      <a:gd name="T8" fmla="*/ 0 w 80"/>
                      <a:gd name="T9" fmla="*/ 10 h 80"/>
                      <a:gd name="T10" fmla="*/ 0 w 80"/>
                      <a:gd name="T11" fmla="*/ 16 h 80"/>
                      <a:gd name="T12" fmla="*/ 0 w 80"/>
                      <a:gd name="T13" fmla="*/ 64 h 80"/>
                      <a:gd name="T14" fmla="*/ 0 w 80"/>
                      <a:gd name="T15" fmla="*/ 64 h 80"/>
                      <a:gd name="T16" fmla="*/ 0 w 80"/>
                      <a:gd name="T17" fmla="*/ 70 h 80"/>
                      <a:gd name="T18" fmla="*/ 4 w 80"/>
                      <a:gd name="T19" fmla="*/ 76 h 80"/>
                      <a:gd name="T20" fmla="*/ 8 w 80"/>
                      <a:gd name="T21" fmla="*/ 80 h 80"/>
                      <a:gd name="T22" fmla="*/ 14 w 80"/>
                      <a:gd name="T23" fmla="*/ 80 h 80"/>
                      <a:gd name="T24" fmla="*/ 64 w 80"/>
                      <a:gd name="T25" fmla="*/ 80 h 80"/>
                      <a:gd name="T26" fmla="*/ 64 w 80"/>
                      <a:gd name="T27" fmla="*/ 80 h 80"/>
                      <a:gd name="T28" fmla="*/ 70 w 80"/>
                      <a:gd name="T29" fmla="*/ 80 h 80"/>
                      <a:gd name="T30" fmla="*/ 74 w 80"/>
                      <a:gd name="T31" fmla="*/ 76 h 80"/>
                      <a:gd name="T32" fmla="*/ 78 w 80"/>
                      <a:gd name="T33" fmla="*/ 70 h 80"/>
                      <a:gd name="T34" fmla="*/ 80 w 80"/>
                      <a:gd name="T35" fmla="*/ 64 h 80"/>
                      <a:gd name="T36" fmla="*/ 80 w 80"/>
                      <a:gd name="T37" fmla="*/ 16 h 80"/>
                      <a:gd name="T38" fmla="*/ 80 w 80"/>
                      <a:gd name="T39" fmla="*/ 16 h 80"/>
                      <a:gd name="T40" fmla="*/ 78 w 80"/>
                      <a:gd name="T41" fmla="*/ 10 h 80"/>
                      <a:gd name="T42" fmla="*/ 74 w 80"/>
                      <a:gd name="T43" fmla="*/ 4 h 80"/>
                      <a:gd name="T44" fmla="*/ 70 w 80"/>
                      <a:gd name="T45" fmla="*/ 2 h 80"/>
                      <a:gd name="T46" fmla="*/ 64 w 80"/>
                      <a:gd name="T47" fmla="*/ 0 h 80"/>
                      <a:gd name="T48" fmla="*/ 14 w 80"/>
                      <a:gd name="T49" fmla="*/ 0 h 80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w 80"/>
                      <a:gd name="T76" fmla="*/ 0 h 80"/>
                      <a:gd name="T77" fmla="*/ 80 w 80"/>
                      <a:gd name="T78" fmla="*/ 80 h 80"/>
                    </a:gdLst>
                    <a:ahLst/>
                    <a:cxnLst>
                      <a:cxn ang="T50">
                        <a:pos x="T0" y="T1"/>
                      </a:cxn>
                      <a:cxn ang="T51">
                        <a:pos x="T2" y="T3"/>
                      </a:cxn>
                      <a:cxn ang="T52">
                        <a:pos x="T4" y="T5"/>
                      </a:cxn>
                      <a:cxn ang="T53">
                        <a:pos x="T6" y="T7"/>
                      </a:cxn>
                      <a:cxn ang="T54">
                        <a:pos x="T8" y="T9"/>
                      </a:cxn>
                      <a:cxn ang="T55">
                        <a:pos x="T10" y="T11"/>
                      </a:cxn>
                      <a:cxn ang="T56">
                        <a:pos x="T12" y="T13"/>
                      </a:cxn>
                      <a:cxn ang="T57">
                        <a:pos x="T14" y="T15"/>
                      </a:cxn>
                      <a:cxn ang="T58">
                        <a:pos x="T16" y="T17"/>
                      </a:cxn>
                      <a:cxn ang="T59">
                        <a:pos x="T18" y="T19"/>
                      </a:cxn>
                      <a:cxn ang="T60">
                        <a:pos x="T20" y="T21"/>
                      </a:cxn>
                      <a:cxn ang="T61">
                        <a:pos x="T22" y="T23"/>
                      </a:cxn>
                      <a:cxn ang="T62">
                        <a:pos x="T24" y="T25"/>
                      </a:cxn>
                      <a:cxn ang="T63">
                        <a:pos x="T26" y="T27"/>
                      </a:cxn>
                      <a:cxn ang="T64">
                        <a:pos x="T28" y="T29"/>
                      </a:cxn>
                      <a:cxn ang="T65">
                        <a:pos x="T30" y="T31"/>
                      </a:cxn>
                      <a:cxn ang="T66">
                        <a:pos x="T32" y="T33"/>
                      </a:cxn>
                      <a:cxn ang="T67">
                        <a:pos x="T34" y="T35"/>
                      </a:cxn>
                      <a:cxn ang="T68">
                        <a:pos x="T36" y="T37"/>
                      </a:cxn>
                      <a:cxn ang="T69">
                        <a:pos x="T38" y="T39"/>
                      </a:cxn>
                      <a:cxn ang="T70">
                        <a:pos x="T40" y="T41"/>
                      </a:cxn>
                      <a:cxn ang="T71">
                        <a:pos x="T42" y="T43"/>
                      </a:cxn>
                      <a:cxn ang="T72">
                        <a:pos x="T44" y="T45"/>
                      </a:cxn>
                      <a:cxn ang="T73">
                        <a:pos x="T46" y="T47"/>
                      </a:cxn>
                      <a:cxn ang="T74">
                        <a:pos x="T48" y="T49"/>
                      </a:cxn>
                    </a:cxnLst>
                    <a:rect l="T75" t="T76" r="T77" b="T78"/>
                    <a:pathLst>
                      <a:path w="80" h="80">
                        <a:moveTo>
                          <a:pt x="14" y="0"/>
                        </a:moveTo>
                        <a:lnTo>
                          <a:pt x="14" y="0"/>
                        </a:lnTo>
                        <a:lnTo>
                          <a:pt x="8" y="2"/>
                        </a:lnTo>
                        <a:lnTo>
                          <a:pt x="4" y="4"/>
                        </a:lnTo>
                        <a:lnTo>
                          <a:pt x="0" y="10"/>
                        </a:lnTo>
                        <a:lnTo>
                          <a:pt x="0" y="16"/>
                        </a:lnTo>
                        <a:lnTo>
                          <a:pt x="0" y="64"/>
                        </a:lnTo>
                        <a:lnTo>
                          <a:pt x="0" y="70"/>
                        </a:lnTo>
                        <a:lnTo>
                          <a:pt x="4" y="76"/>
                        </a:lnTo>
                        <a:lnTo>
                          <a:pt x="8" y="80"/>
                        </a:lnTo>
                        <a:lnTo>
                          <a:pt x="14" y="80"/>
                        </a:lnTo>
                        <a:lnTo>
                          <a:pt x="64" y="80"/>
                        </a:lnTo>
                        <a:lnTo>
                          <a:pt x="70" y="80"/>
                        </a:lnTo>
                        <a:lnTo>
                          <a:pt x="74" y="76"/>
                        </a:lnTo>
                        <a:lnTo>
                          <a:pt x="78" y="70"/>
                        </a:lnTo>
                        <a:lnTo>
                          <a:pt x="80" y="64"/>
                        </a:lnTo>
                        <a:lnTo>
                          <a:pt x="80" y="16"/>
                        </a:lnTo>
                        <a:lnTo>
                          <a:pt x="78" y="10"/>
                        </a:lnTo>
                        <a:lnTo>
                          <a:pt x="74" y="4"/>
                        </a:lnTo>
                        <a:lnTo>
                          <a:pt x="70" y="2"/>
                        </a:lnTo>
                        <a:lnTo>
                          <a:pt x="64" y="0"/>
                        </a:lnTo>
                        <a:lnTo>
                          <a:pt x="14" y="0"/>
                        </a:lnTo>
                        <a:close/>
                      </a:path>
                    </a:pathLst>
                  </a:custGeom>
                  <a:noFill/>
                  <a:ln w="12700">
                    <a:solidFill>
                      <a:srgbClr val="33535B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387" name="Freeform 1564"/>
                  <p:cNvSpPr>
                    <a:spLocks/>
                  </p:cNvSpPr>
                  <p:nvPr/>
                </p:nvSpPr>
                <p:spPr bwMode="auto">
                  <a:xfrm>
                    <a:off x="3924" y="3183"/>
                    <a:ext cx="182" cy="182"/>
                  </a:xfrm>
                  <a:custGeom>
                    <a:avLst/>
                    <a:gdLst>
                      <a:gd name="T0" fmla="*/ 14 w 80"/>
                      <a:gd name="T1" fmla="*/ 0 h 80"/>
                      <a:gd name="T2" fmla="*/ 14 w 80"/>
                      <a:gd name="T3" fmla="*/ 0 h 80"/>
                      <a:gd name="T4" fmla="*/ 8 w 80"/>
                      <a:gd name="T5" fmla="*/ 2 h 80"/>
                      <a:gd name="T6" fmla="*/ 4 w 80"/>
                      <a:gd name="T7" fmla="*/ 4 h 80"/>
                      <a:gd name="T8" fmla="*/ 0 w 80"/>
                      <a:gd name="T9" fmla="*/ 10 h 80"/>
                      <a:gd name="T10" fmla="*/ 0 w 80"/>
                      <a:gd name="T11" fmla="*/ 16 h 80"/>
                      <a:gd name="T12" fmla="*/ 0 w 80"/>
                      <a:gd name="T13" fmla="*/ 64 h 80"/>
                      <a:gd name="T14" fmla="*/ 0 w 80"/>
                      <a:gd name="T15" fmla="*/ 64 h 80"/>
                      <a:gd name="T16" fmla="*/ 0 w 80"/>
                      <a:gd name="T17" fmla="*/ 70 h 80"/>
                      <a:gd name="T18" fmla="*/ 4 w 80"/>
                      <a:gd name="T19" fmla="*/ 76 h 80"/>
                      <a:gd name="T20" fmla="*/ 8 w 80"/>
                      <a:gd name="T21" fmla="*/ 80 h 80"/>
                      <a:gd name="T22" fmla="*/ 14 w 80"/>
                      <a:gd name="T23" fmla="*/ 80 h 80"/>
                      <a:gd name="T24" fmla="*/ 64 w 80"/>
                      <a:gd name="T25" fmla="*/ 80 h 80"/>
                      <a:gd name="T26" fmla="*/ 64 w 80"/>
                      <a:gd name="T27" fmla="*/ 80 h 80"/>
                      <a:gd name="T28" fmla="*/ 70 w 80"/>
                      <a:gd name="T29" fmla="*/ 80 h 80"/>
                      <a:gd name="T30" fmla="*/ 74 w 80"/>
                      <a:gd name="T31" fmla="*/ 76 h 80"/>
                      <a:gd name="T32" fmla="*/ 78 w 80"/>
                      <a:gd name="T33" fmla="*/ 70 h 80"/>
                      <a:gd name="T34" fmla="*/ 80 w 80"/>
                      <a:gd name="T35" fmla="*/ 64 h 80"/>
                      <a:gd name="T36" fmla="*/ 80 w 80"/>
                      <a:gd name="T37" fmla="*/ 16 h 80"/>
                      <a:gd name="T38" fmla="*/ 80 w 80"/>
                      <a:gd name="T39" fmla="*/ 16 h 80"/>
                      <a:gd name="T40" fmla="*/ 78 w 80"/>
                      <a:gd name="T41" fmla="*/ 10 h 80"/>
                      <a:gd name="T42" fmla="*/ 74 w 80"/>
                      <a:gd name="T43" fmla="*/ 4 h 80"/>
                      <a:gd name="T44" fmla="*/ 70 w 80"/>
                      <a:gd name="T45" fmla="*/ 2 h 80"/>
                      <a:gd name="T46" fmla="*/ 64 w 80"/>
                      <a:gd name="T47" fmla="*/ 0 h 80"/>
                      <a:gd name="T48" fmla="*/ 14 w 80"/>
                      <a:gd name="T49" fmla="*/ 0 h 80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w 80"/>
                      <a:gd name="T76" fmla="*/ 0 h 80"/>
                      <a:gd name="T77" fmla="*/ 80 w 80"/>
                      <a:gd name="T78" fmla="*/ 80 h 80"/>
                    </a:gdLst>
                    <a:ahLst/>
                    <a:cxnLst>
                      <a:cxn ang="T50">
                        <a:pos x="T0" y="T1"/>
                      </a:cxn>
                      <a:cxn ang="T51">
                        <a:pos x="T2" y="T3"/>
                      </a:cxn>
                      <a:cxn ang="T52">
                        <a:pos x="T4" y="T5"/>
                      </a:cxn>
                      <a:cxn ang="T53">
                        <a:pos x="T6" y="T7"/>
                      </a:cxn>
                      <a:cxn ang="T54">
                        <a:pos x="T8" y="T9"/>
                      </a:cxn>
                      <a:cxn ang="T55">
                        <a:pos x="T10" y="T11"/>
                      </a:cxn>
                      <a:cxn ang="T56">
                        <a:pos x="T12" y="T13"/>
                      </a:cxn>
                      <a:cxn ang="T57">
                        <a:pos x="T14" y="T15"/>
                      </a:cxn>
                      <a:cxn ang="T58">
                        <a:pos x="T16" y="T17"/>
                      </a:cxn>
                      <a:cxn ang="T59">
                        <a:pos x="T18" y="T19"/>
                      </a:cxn>
                      <a:cxn ang="T60">
                        <a:pos x="T20" y="T21"/>
                      </a:cxn>
                      <a:cxn ang="T61">
                        <a:pos x="T22" y="T23"/>
                      </a:cxn>
                      <a:cxn ang="T62">
                        <a:pos x="T24" y="T25"/>
                      </a:cxn>
                      <a:cxn ang="T63">
                        <a:pos x="T26" y="T27"/>
                      </a:cxn>
                      <a:cxn ang="T64">
                        <a:pos x="T28" y="T29"/>
                      </a:cxn>
                      <a:cxn ang="T65">
                        <a:pos x="T30" y="T31"/>
                      </a:cxn>
                      <a:cxn ang="T66">
                        <a:pos x="T32" y="T33"/>
                      </a:cxn>
                      <a:cxn ang="T67">
                        <a:pos x="T34" y="T35"/>
                      </a:cxn>
                      <a:cxn ang="T68">
                        <a:pos x="T36" y="T37"/>
                      </a:cxn>
                      <a:cxn ang="T69">
                        <a:pos x="T38" y="T39"/>
                      </a:cxn>
                      <a:cxn ang="T70">
                        <a:pos x="T40" y="T41"/>
                      </a:cxn>
                      <a:cxn ang="T71">
                        <a:pos x="T42" y="T43"/>
                      </a:cxn>
                      <a:cxn ang="T72">
                        <a:pos x="T44" y="T45"/>
                      </a:cxn>
                      <a:cxn ang="T73">
                        <a:pos x="T46" y="T47"/>
                      </a:cxn>
                      <a:cxn ang="T74">
                        <a:pos x="T48" y="T49"/>
                      </a:cxn>
                    </a:cxnLst>
                    <a:rect l="T75" t="T76" r="T77" b="T78"/>
                    <a:pathLst>
                      <a:path w="80" h="80">
                        <a:moveTo>
                          <a:pt x="14" y="0"/>
                        </a:moveTo>
                        <a:lnTo>
                          <a:pt x="14" y="0"/>
                        </a:lnTo>
                        <a:lnTo>
                          <a:pt x="8" y="2"/>
                        </a:lnTo>
                        <a:lnTo>
                          <a:pt x="4" y="4"/>
                        </a:lnTo>
                        <a:lnTo>
                          <a:pt x="0" y="10"/>
                        </a:lnTo>
                        <a:lnTo>
                          <a:pt x="0" y="16"/>
                        </a:lnTo>
                        <a:lnTo>
                          <a:pt x="0" y="64"/>
                        </a:lnTo>
                        <a:lnTo>
                          <a:pt x="0" y="70"/>
                        </a:lnTo>
                        <a:lnTo>
                          <a:pt x="4" y="76"/>
                        </a:lnTo>
                        <a:lnTo>
                          <a:pt x="8" y="80"/>
                        </a:lnTo>
                        <a:lnTo>
                          <a:pt x="14" y="80"/>
                        </a:lnTo>
                        <a:lnTo>
                          <a:pt x="64" y="80"/>
                        </a:lnTo>
                        <a:lnTo>
                          <a:pt x="70" y="80"/>
                        </a:lnTo>
                        <a:lnTo>
                          <a:pt x="74" y="76"/>
                        </a:lnTo>
                        <a:lnTo>
                          <a:pt x="78" y="70"/>
                        </a:lnTo>
                        <a:lnTo>
                          <a:pt x="80" y="64"/>
                        </a:lnTo>
                        <a:lnTo>
                          <a:pt x="80" y="16"/>
                        </a:lnTo>
                        <a:lnTo>
                          <a:pt x="78" y="10"/>
                        </a:lnTo>
                        <a:lnTo>
                          <a:pt x="74" y="4"/>
                        </a:lnTo>
                        <a:lnTo>
                          <a:pt x="70" y="2"/>
                        </a:lnTo>
                        <a:lnTo>
                          <a:pt x="64" y="0"/>
                        </a:lnTo>
                        <a:lnTo>
                          <a:pt x="14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388" name="Freeform 1565"/>
                  <p:cNvSpPr>
                    <a:spLocks/>
                  </p:cNvSpPr>
                  <p:nvPr/>
                </p:nvSpPr>
                <p:spPr bwMode="auto">
                  <a:xfrm>
                    <a:off x="3942" y="3201"/>
                    <a:ext cx="146" cy="146"/>
                  </a:xfrm>
                  <a:custGeom>
                    <a:avLst/>
                    <a:gdLst>
                      <a:gd name="T0" fmla="*/ 56 w 64"/>
                      <a:gd name="T1" fmla="*/ 0 h 64"/>
                      <a:gd name="T2" fmla="*/ 6 w 64"/>
                      <a:gd name="T3" fmla="*/ 0 h 64"/>
                      <a:gd name="T4" fmla="*/ 6 w 64"/>
                      <a:gd name="T5" fmla="*/ 0 h 64"/>
                      <a:gd name="T6" fmla="*/ 2 w 64"/>
                      <a:gd name="T7" fmla="*/ 2 h 64"/>
                      <a:gd name="T8" fmla="*/ 0 w 64"/>
                      <a:gd name="T9" fmla="*/ 8 h 64"/>
                      <a:gd name="T10" fmla="*/ 0 w 64"/>
                      <a:gd name="T11" fmla="*/ 56 h 64"/>
                      <a:gd name="T12" fmla="*/ 0 w 64"/>
                      <a:gd name="T13" fmla="*/ 56 h 64"/>
                      <a:gd name="T14" fmla="*/ 2 w 64"/>
                      <a:gd name="T15" fmla="*/ 62 h 64"/>
                      <a:gd name="T16" fmla="*/ 6 w 64"/>
                      <a:gd name="T17" fmla="*/ 64 h 64"/>
                      <a:gd name="T18" fmla="*/ 56 w 64"/>
                      <a:gd name="T19" fmla="*/ 64 h 64"/>
                      <a:gd name="T20" fmla="*/ 56 w 64"/>
                      <a:gd name="T21" fmla="*/ 64 h 64"/>
                      <a:gd name="T22" fmla="*/ 62 w 64"/>
                      <a:gd name="T23" fmla="*/ 62 h 64"/>
                      <a:gd name="T24" fmla="*/ 64 w 64"/>
                      <a:gd name="T25" fmla="*/ 56 h 64"/>
                      <a:gd name="T26" fmla="*/ 64 w 64"/>
                      <a:gd name="T27" fmla="*/ 8 h 64"/>
                      <a:gd name="T28" fmla="*/ 64 w 64"/>
                      <a:gd name="T29" fmla="*/ 8 h 64"/>
                      <a:gd name="T30" fmla="*/ 62 w 64"/>
                      <a:gd name="T31" fmla="*/ 2 h 64"/>
                      <a:gd name="T32" fmla="*/ 56 w 64"/>
                      <a:gd name="T33" fmla="*/ 0 h 64"/>
                      <a:gd name="T34" fmla="*/ 56 w 64"/>
                      <a:gd name="T35" fmla="*/ 0 h 64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w 64"/>
                      <a:gd name="T55" fmla="*/ 0 h 64"/>
                      <a:gd name="T56" fmla="*/ 64 w 64"/>
                      <a:gd name="T57" fmla="*/ 64 h 64"/>
                    </a:gdLst>
                    <a:ahLst/>
                    <a:cxnLst>
                      <a:cxn ang="T36">
                        <a:pos x="T0" y="T1"/>
                      </a:cxn>
                      <a:cxn ang="T37">
                        <a:pos x="T2" y="T3"/>
                      </a:cxn>
                      <a:cxn ang="T38">
                        <a:pos x="T4" y="T5"/>
                      </a:cxn>
                      <a:cxn ang="T39">
                        <a:pos x="T6" y="T7"/>
                      </a:cxn>
                      <a:cxn ang="T40">
                        <a:pos x="T8" y="T9"/>
                      </a:cxn>
                      <a:cxn ang="T41">
                        <a:pos x="T10" y="T11"/>
                      </a:cxn>
                      <a:cxn ang="T42">
                        <a:pos x="T12" y="T13"/>
                      </a:cxn>
                      <a:cxn ang="T43">
                        <a:pos x="T14" y="T15"/>
                      </a:cxn>
                      <a:cxn ang="T44">
                        <a:pos x="T16" y="T17"/>
                      </a:cxn>
                      <a:cxn ang="T45">
                        <a:pos x="T18" y="T19"/>
                      </a:cxn>
                      <a:cxn ang="T46">
                        <a:pos x="T20" y="T21"/>
                      </a:cxn>
                      <a:cxn ang="T47">
                        <a:pos x="T22" y="T23"/>
                      </a:cxn>
                      <a:cxn ang="T48">
                        <a:pos x="T24" y="T25"/>
                      </a:cxn>
                      <a:cxn ang="T49">
                        <a:pos x="T26" y="T27"/>
                      </a:cxn>
                      <a:cxn ang="T50">
                        <a:pos x="T28" y="T29"/>
                      </a:cxn>
                      <a:cxn ang="T51">
                        <a:pos x="T30" y="T31"/>
                      </a:cxn>
                      <a:cxn ang="T52">
                        <a:pos x="T32" y="T33"/>
                      </a:cxn>
                      <a:cxn ang="T53">
                        <a:pos x="T34" y="T35"/>
                      </a:cxn>
                    </a:cxnLst>
                    <a:rect l="T54" t="T55" r="T56" b="T57"/>
                    <a:pathLst>
                      <a:path w="64" h="64">
                        <a:moveTo>
                          <a:pt x="56" y="0"/>
                        </a:moveTo>
                        <a:lnTo>
                          <a:pt x="6" y="0"/>
                        </a:lnTo>
                        <a:lnTo>
                          <a:pt x="2" y="2"/>
                        </a:lnTo>
                        <a:lnTo>
                          <a:pt x="0" y="8"/>
                        </a:lnTo>
                        <a:lnTo>
                          <a:pt x="0" y="56"/>
                        </a:lnTo>
                        <a:lnTo>
                          <a:pt x="2" y="62"/>
                        </a:lnTo>
                        <a:lnTo>
                          <a:pt x="6" y="64"/>
                        </a:lnTo>
                        <a:lnTo>
                          <a:pt x="56" y="64"/>
                        </a:lnTo>
                        <a:lnTo>
                          <a:pt x="62" y="62"/>
                        </a:lnTo>
                        <a:lnTo>
                          <a:pt x="64" y="56"/>
                        </a:lnTo>
                        <a:lnTo>
                          <a:pt x="64" y="8"/>
                        </a:lnTo>
                        <a:lnTo>
                          <a:pt x="62" y="2"/>
                        </a:lnTo>
                        <a:lnTo>
                          <a:pt x="56" y="0"/>
                        </a:lnTo>
                        <a:close/>
                      </a:path>
                    </a:pathLst>
                  </a:custGeom>
                  <a:solidFill>
                    <a:srgbClr val="668187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389" name="Freeform 1566"/>
                  <p:cNvSpPr>
                    <a:spLocks/>
                  </p:cNvSpPr>
                  <p:nvPr/>
                </p:nvSpPr>
                <p:spPr bwMode="auto">
                  <a:xfrm>
                    <a:off x="3942" y="3201"/>
                    <a:ext cx="146" cy="146"/>
                  </a:xfrm>
                  <a:custGeom>
                    <a:avLst/>
                    <a:gdLst>
                      <a:gd name="T0" fmla="*/ 56 w 64"/>
                      <a:gd name="T1" fmla="*/ 0 h 64"/>
                      <a:gd name="T2" fmla="*/ 56 w 64"/>
                      <a:gd name="T3" fmla="*/ 46 h 64"/>
                      <a:gd name="T4" fmla="*/ 56 w 64"/>
                      <a:gd name="T5" fmla="*/ 46 h 64"/>
                      <a:gd name="T6" fmla="*/ 54 w 64"/>
                      <a:gd name="T7" fmla="*/ 52 h 64"/>
                      <a:gd name="T8" fmla="*/ 48 w 64"/>
                      <a:gd name="T9" fmla="*/ 54 h 64"/>
                      <a:gd name="T10" fmla="*/ 0 w 64"/>
                      <a:gd name="T11" fmla="*/ 54 h 64"/>
                      <a:gd name="T12" fmla="*/ 0 w 64"/>
                      <a:gd name="T13" fmla="*/ 54 h 64"/>
                      <a:gd name="T14" fmla="*/ 0 w 64"/>
                      <a:gd name="T15" fmla="*/ 54 h 64"/>
                      <a:gd name="T16" fmla="*/ 0 w 64"/>
                      <a:gd name="T17" fmla="*/ 56 h 64"/>
                      <a:gd name="T18" fmla="*/ 0 w 64"/>
                      <a:gd name="T19" fmla="*/ 56 h 64"/>
                      <a:gd name="T20" fmla="*/ 2 w 64"/>
                      <a:gd name="T21" fmla="*/ 62 h 64"/>
                      <a:gd name="T22" fmla="*/ 6 w 64"/>
                      <a:gd name="T23" fmla="*/ 64 h 64"/>
                      <a:gd name="T24" fmla="*/ 56 w 64"/>
                      <a:gd name="T25" fmla="*/ 64 h 64"/>
                      <a:gd name="T26" fmla="*/ 56 w 64"/>
                      <a:gd name="T27" fmla="*/ 64 h 64"/>
                      <a:gd name="T28" fmla="*/ 62 w 64"/>
                      <a:gd name="T29" fmla="*/ 62 h 64"/>
                      <a:gd name="T30" fmla="*/ 64 w 64"/>
                      <a:gd name="T31" fmla="*/ 56 h 64"/>
                      <a:gd name="T32" fmla="*/ 64 w 64"/>
                      <a:gd name="T33" fmla="*/ 8 h 64"/>
                      <a:gd name="T34" fmla="*/ 64 w 64"/>
                      <a:gd name="T35" fmla="*/ 8 h 64"/>
                      <a:gd name="T36" fmla="*/ 62 w 64"/>
                      <a:gd name="T37" fmla="*/ 2 h 64"/>
                      <a:gd name="T38" fmla="*/ 56 w 64"/>
                      <a:gd name="T39" fmla="*/ 0 h 64"/>
                      <a:gd name="T40" fmla="*/ 56 w 64"/>
                      <a:gd name="T41" fmla="*/ 0 h 64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w 64"/>
                      <a:gd name="T64" fmla="*/ 0 h 64"/>
                      <a:gd name="T65" fmla="*/ 64 w 64"/>
                      <a:gd name="T66" fmla="*/ 64 h 64"/>
                    </a:gdLst>
                    <a:ahLst/>
                    <a:cxnLst>
                      <a:cxn ang="T42">
                        <a:pos x="T0" y="T1"/>
                      </a:cxn>
                      <a:cxn ang="T43">
                        <a:pos x="T2" y="T3"/>
                      </a:cxn>
                      <a:cxn ang="T44">
                        <a:pos x="T4" y="T5"/>
                      </a:cxn>
                      <a:cxn ang="T45">
                        <a:pos x="T6" y="T7"/>
                      </a:cxn>
                      <a:cxn ang="T46">
                        <a:pos x="T8" y="T9"/>
                      </a:cxn>
                      <a:cxn ang="T47">
                        <a:pos x="T10" y="T11"/>
                      </a:cxn>
                      <a:cxn ang="T48">
                        <a:pos x="T12" y="T13"/>
                      </a:cxn>
                      <a:cxn ang="T49">
                        <a:pos x="T14" y="T15"/>
                      </a:cxn>
                      <a:cxn ang="T50">
                        <a:pos x="T16" y="T17"/>
                      </a:cxn>
                      <a:cxn ang="T51">
                        <a:pos x="T18" y="T19"/>
                      </a:cxn>
                      <a:cxn ang="T52">
                        <a:pos x="T20" y="T21"/>
                      </a:cxn>
                      <a:cxn ang="T53">
                        <a:pos x="T22" y="T23"/>
                      </a:cxn>
                      <a:cxn ang="T54">
                        <a:pos x="T24" y="T25"/>
                      </a:cxn>
                      <a:cxn ang="T55">
                        <a:pos x="T26" y="T27"/>
                      </a:cxn>
                      <a:cxn ang="T56">
                        <a:pos x="T28" y="T29"/>
                      </a:cxn>
                      <a:cxn ang="T57">
                        <a:pos x="T30" y="T31"/>
                      </a:cxn>
                      <a:cxn ang="T58">
                        <a:pos x="T32" y="T33"/>
                      </a:cxn>
                      <a:cxn ang="T59">
                        <a:pos x="T34" y="T35"/>
                      </a:cxn>
                      <a:cxn ang="T60">
                        <a:pos x="T36" y="T37"/>
                      </a:cxn>
                      <a:cxn ang="T61">
                        <a:pos x="T38" y="T39"/>
                      </a:cxn>
                      <a:cxn ang="T62">
                        <a:pos x="T40" y="T41"/>
                      </a:cxn>
                    </a:cxnLst>
                    <a:rect l="T63" t="T64" r="T65" b="T66"/>
                    <a:pathLst>
                      <a:path w="64" h="64">
                        <a:moveTo>
                          <a:pt x="56" y="0"/>
                        </a:moveTo>
                        <a:lnTo>
                          <a:pt x="56" y="46"/>
                        </a:lnTo>
                        <a:lnTo>
                          <a:pt x="54" y="52"/>
                        </a:lnTo>
                        <a:lnTo>
                          <a:pt x="48" y="54"/>
                        </a:lnTo>
                        <a:lnTo>
                          <a:pt x="0" y="54"/>
                        </a:lnTo>
                        <a:lnTo>
                          <a:pt x="0" y="56"/>
                        </a:lnTo>
                        <a:lnTo>
                          <a:pt x="2" y="62"/>
                        </a:lnTo>
                        <a:lnTo>
                          <a:pt x="6" y="64"/>
                        </a:lnTo>
                        <a:lnTo>
                          <a:pt x="56" y="64"/>
                        </a:lnTo>
                        <a:lnTo>
                          <a:pt x="62" y="62"/>
                        </a:lnTo>
                        <a:lnTo>
                          <a:pt x="64" y="56"/>
                        </a:lnTo>
                        <a:lnTo>
                          <a:pt x="64" y="8"/>
                        </a:lnTo>
                        <a:lnTo>
                          <a:pt x="62" y="2"/>
                        </a:lnTo>
                        <a:lnTo>
                          <a:pt x="56" y="0"/>
                        </a:lnTo>
                        <a:close/>
                      </a:path>
                    </a:pathLst>
                  </a:custGeom>
                  <a:solidFill>
                    <a:srgbClr val="4C676E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390" name="Freeform 1567"/>
                  <p:cNvSpPr>
                    <a:spLocks/>
                  </p:cNvSpPr>
                  <p:nvPr/>
                </p:nvSpPr>
                <p:spPr bwMode="auto">
                  <a:xfrm>
                    <a:off x="3965" y="3229"/>
                    <a:ext cx="23" cy="54"/>
                  </a:xfrm>
                  <a:custGeom>
                    <a:avLst/>
                    <a:gdLst>
                      <a:gd name="T0" fmla="*/ 10 w 10"/>
                      <a:gd name="T1" fmla="*/ 12 h 24"/>
                      <a:gd name="T2" fmla="*/ 10 w 10"/>
                      <a:gd name="T3" fmla="*/ 12 h 24"/>
                      <a:gd name="T4" fmla="*/ 10 w 10"/>
                      <a:gd name="T5" fmla="*/ 20 h 24"/>
                      <a:gd name="T6" fmla="*/ 8 w 10"/>
                      <a:gd name="T7" fmla="*/ 24 h 24"/>
                      <a:gd name="T8" fmla="*/ 6 w 10"/>
                      <a:gd name="T9" fmla="*/ 24 h 24"/>
                      <a:gd name="T10" fmla="*/ 6 w 10"/>
                      <a:gd name="T11" fmla="*/ 24 h 24"/>
                      <a:gd name="T12" fmla="*/ 4 w 10"/>
                      <a:gd name="T13" fmla="*/ 24 h 24"/>
                      <a:gd name="T14" fmla="*/ 2 w 10"/>
                      <a:gd name="T15" fmla="*/ 20 h 24"/>
                      <a:gd name="T16" fmla="*/ 0 w 10"/>
                      <a:gd name="T17" fmla="*/ 12 h 24"/>
                      <a:gd name="T18" fmla="*/ 0 w 10"/>
                      <a:gd name="T19" fmla="*/ 12 h 24"/>
                      <a:gd name="T20" fmla="*/ 2 w 10"/>
                      <a:gd name="T21" fmla="*/ 4 h 24"/>
                      <a:gd name="T22" fmla="*/ 4 w 10"/>
                      <a:gd name="T23" fmla="*/ 0 h 24"/>
                      <a:gd name="T24" fmla="*/ 6 w 10"/>
                      <a:gd name="T25" fmla="*/ 0 h 24"/>
                      <a:gd name="T26" fmla="*/ 6 w 10"/>
                      <a:gd name="T27" fmla="*/ 0 h 24"/>
                      <a:gd name="T28" fmla="*/ 8 w 10"/>
                      <a:gd name="T29" fmla="*/ 0 h 24"/>
                      <a:gd name="T30" fmla="*/ 10 w 10"/>
                      <a:gd name="T31" fmla="*/ 4 h 24"/>
                      <a:gd name="T32" fmla="*/ 10 w 10"/>
                      <a:gd name="T33" fmla="*/ 12 h 24"/>
                      <a:gd name="T34" fmla="*/ 10 w 10"/>
                      <a:gd name="T35" fmla="*/ 12 h 24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w 10"/>
                      <a:gd name="T55" fmla="*/ 0 h 24"/>
                      <a:gd name="T56" fmla="*/ 10 w 10"/>
                      <a:gd name="T57" fmla="*/ 24 h 24"/>
                    </a:gdLst>
                    <a:ahLst/>
                    <a:cxnLst>
                      <a:cxn ang="T36">
                        <a:pos x="T0" y="T1"/>
                      </a:cxn>
                      <a:cxn ang="T37">
                        <a:pos x="T2" y="T3"/>
                      </a:cxn>
                      <a:cxn ang="T38">
                        <a:pos x="T4" y="T5"/>
                      </a:cxn>
                      <a:cxn ang="T39">
                        <a:pos x="T6" y="T7"/>
                      </a:cxn>
                      <a:cxn ang="T40">
                        <a:pos x="T8" y="T9"/>
                      </a:cxn>
                      <a:cxn ang="T41">
                        <a:pos x="T10" y="T11"/>
                      </a:cxn>
                      <a:cxn ang="T42">
                        <a:pos x="T12" y="T13"/>
                      </a:cxn>
                      <a:cxn ang="T43">
                        <a:pos x="T14" y="T15"/>
                      </a:cxn>
                      <a:cxn ang="T44">
                        <a:pos x="T16" y="T17"/>
                      </a:cxn>
                      <a:cxn ang="T45">
                        <a:pos x="T18" y="T19"/>
                      </a:cxn>
                      <a:cxn ang="T46">
                        <a:pos x="T20" y="T21"/>
                      </a:cxn>
                      <a:cxn ang="T47">
                        <a:pos x="T22" y="T23"/>
                      </a:cxn>
                      <a:cxn ang="T48">
                        <a:pos x="T24" y="T25"/>
                      </a:cxn>
                      <a:cxn ang="T49">
                        <a:pos x="T26" y="T27"/>
                      </a:cxn>
                      <a:cxn ang="T50">
                        <a:pos x="T28" y="T29"/>
                      </a:cxn>
                      <a:cxn ang="T51">
                        <a:pos x="T30" y="T31"/>
                      </a:cxn>
                      <a:cxn ang="T52">
                        <a:pos x="T32" y="T33"/>
                      </a:cxn>
                      <a:cxn ang="T53">
                        <a:pos x="T34" y="T35"/>
                      </a:cxn>
                    </a:cxnLst>
                    <a:rect l="T54" t="T55" r="T56" b="T57"/>
                    <a:pathLst>
                      <a:path w="10" h="24">
                        <a:moveTo>
                          <a:pt x="10" y="12"/>
                        </a:moveTo>
                        <a:lnTo>
                          <a:pt x="10" y="12"/>
                        </a:lnTo>
                        <a:lnTo>
                          <a:pt x="10" y="20"/>
                        </a:lnTo>
                        <a:lnTo>
                          <a:pt x="8" y="24"/>
                        </a:lnTo>
                        <a:lnTo>
                          <a:pt x="6" y="24"/>
                        </a:lnTo>
                        <a:lnTo>
                          <a:pt x="4" y="24"/>
                        </a:lnTo>
                        <a:lnTo>
                          <a:pt x="2" y="20"/>
                        </a:lnTo>
                        <a:lnTo>
                          <a:pt x="0" y="12"/>
                        </a:lnTo>
                        <a:lnTo>
                          <a:pt x="2" y="4"/>
                        </a:lnTo>
                        <a:lnTo>
                          <a:pt x="4" y="0"/>
                        </a:lnTo>
                        <a:lnTo>
                          <a:pt x="6" y="0"/>
                        </a:lnTo>
                        <a:lnTo>
                          <a:pt x="8" y="0"/>
                        </a:lnTo>
                        <a:lnTo>
                          <a:pt x="10" y="4"/>
                        </a:lnTo>
                        <a:lnTo>
                          <a:pt x="10" y="12"/>
                        </a:lnTo>
                        <a:close/>
                      </a:path>
                    </a:pathLst>
                  </a:custGeom>
                  <a:solidFill>
                    <a:srgbClr val="8AA2A7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391" name="Freeform 1568"/>
                  <p:cNvSpPr>
                    <a:spLocks/>
                  </p:cNvSpPr>
                  <p:nvPr/>
                </p:nvSpPr>
                <p:spPr bwMode="auto">
                  <a:xfrm>
                    <a:off x="4421" y="2933"/>
                    <a:ext cx="182" cy="182"/>
                  </a:xfrm>
                  <a:custGeom>
                    <a:avLst/>
                    <a:gdLst>
                      <a:gd name="T0" fmla="*/ 16 w 80"/>
                      <a:gd name="T1" fmla="*/ 0 h 80"/>
                      <a:gd name="T2" fmla="*/ 16 w 80"/>
                      <a:gd name="T3" fmla="*/ 0 h 80"/>
                      <a:gd name="T4" fmla="*/ 10 w 80"/>
                      <a:gd name="T5" fmla="*/ 0 h 80"/>
                      <a:gd name="T6" fmla="*/ 6 w 80"/>
                      <a:gd name="T7" fmla="*/ 4 h 80"/>
                      <a:gd name="T8" fmla="*/ 2 w 80"/>
                      <a:gd name="T9" fmla="*/ 8 h 80"/>
                      <a:gd name="T10" fmla="*/ 0 w 80"/>
                      <a:gd name="T11" fmla="*/ 14 h 80"/>
                      <a:gd name="T12" fmla="*/ 0 w 80"/>
                      <a:gd name="T13" fmla="*/ 64 h 80"/>
                      <a:gd name="T14" fmla="*/ 0 w 80"/>
                      <a:gd name="T15" fmla="*/ 64 h 80"/>
                      <a:gd name="T16" fmla="*/ 2 w 80"/>
                      <a:gd name="T17" fmla="*/ 70 h 80"/>
                      <a:gd name="T18" fmla="*/ 6 w 80"/>
                      <a:gd name="T19" fmla="*/ 74 h 80"/>
                      <a:gd name="T20" fmla="*/ 10 w 80"/>
                      <a:gd name="T21" fmla="*/ 78 h 80"/>
                      <a:gd name="T22" fmla="*/ 16 w 80"/>
                      <a:gd name="T23" fmla="*/ 80 h 80"/>
                      <a:gd name="T24" fmla="*/ 66 w 80"/>
                      <a:gd name="T25" fmla="*/ 80 h 80"/>
                      <a:gd name="T26" fmla="*/ 66 w 80"/>
                      <a:gd name="T27" fmla="*/ 80 h 80"/>
                      <a:gd name="T28" fmla="*/ 72 w 80"/>
                      <a:gd name="T29" fmla="*/ 78 h 80"/>
                      <a:gd name="T30" fmla="*/ 76 w 80"/>
                      <a:gd name="T31" fmla="*/ 74 h 80"/>
                      <a:gd name="T32" fmla="*/ 80 w 80"/>
                      <a:gd name="T33" fmla="*/ 70 h 80"/>
                      <a:gd name="T34" fmla="*/ 80 w 80"/>
                      <a:gd name="T35" fmla="*/ 64 h 80"/>
                      <a:gd name="T36" fmla="*/ 80 w 80"/>
                      <a:gd name="T37" fmla="*/ 14 h 80"/>
                      <a:gd name="T38" fmla="*/ 80 w 80"/>
                      <a:gd name="T39" fmla="*/ 14 h 80"/>
                      <a:gd name="T40" fmla="*/ 80 w 80"/>
                      <a:gd name="T41" fmla="*/ 8 h 80"/>
                      <a:gd name="T42" fmla="*/ 76 w 80"/>
                      <a:gd name="T43" fmla="*/ 4 h 80"/>
                      <a:gd name="T44" fmla="*/ 72 w 80"/>
                      <a:gd name="T45" fmla="*/ 0 h 80"/>
                      <a:gd name="T46" fmla="*/ 66 w 80"/>
                      <a:gd name="T47" fmla="*/ 0 h 80"/>
                      <a:gd name="T48" fmla="*/ 16 w 80"/>
                      <a:gd name="T49" fmla="*/ 0 h 80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w 80"/>
                      <a:gd name="T76" fmla="*/ 0 h 80"/>
                      <a:gd name="T77" fmla="*/ 80 w 80"/>
                      <a:gd name="T78" fmla="*/ 80 h 80"/>
                    </a:gdLst>
                    <a:ahLst/>
                    <a:cxnLst>
                      <a:cxn ang="T50">
                        <a:pos x="T0" y="T1"/>
                      </a:cxn>
                      <a:cxn ang="T51">
                        <a:pos x="T2" y="T3"/>
                      </a:cxn>
                      <a:cxn ang="T52">
                        <a:pos x="T4" y="T5"/>
                      </a:cxn>
                      <a:cxn ang="T53">
                        <a:pos x="T6" y="T7"/>
                      </a:cxn>
                      <a:cxn ang="T54">
                        <a:pos x="T8" y="T9"/>
                      </a:cxn>
                      <a:cxn ang="T55">
                        <a:pos x="T10" y="T11"/>
                      </a:cxn>
                      <a:cxn ang="T56">
                        <a:pos x="T12" y="T13"/>
                      </a:cxn>
                      <a:cxn ang="T57">
                        <a:pos x="T14" y="T15"/>
                      </a:cxn>
                      <a:cxn ang="T58">
                        <a:pos x="T16" y="T17"/>
                      </a:cxn>
                      <a:cxn ang="T59">
                        <a:pos x="T18" y="T19"/>
                      </a:cxn>
                      <a:cxn ang="T60">
                        <a:pos x="T20" y="T21"/>
                      </a:cxn>
                      <a:cxn ang="T61">
                        <a:pos x="T22" y="T23"/>
                      </a:cxn>
                      <a:cxn ang="T62">
                        <a:pos x="T24" y="T25"/>
                      </a:cxn>
                      <a:cxn ang="T63">
                        <a:pos x="T26" y="T27"/>
                      </a:cxn>
                      <a:cxn ang="T64">
                        <a:pos x="T28" y="T29"/>
                      </a:cxn>
                      <a:cxn ang="T65">
                        <a:pos x="T30" y="T31"/>
                      </a:cxn>
                      <a:cxn ang="T66">
                        <a:pos x="T32" y="T33"/>
                      </a:cxn>
                      <a:cxn ang="T67">
                        <a:pos x="T34" y="T35"/>
                      </a:cxn>
                      <a:cxn ang="T68">
                        <a:pos x="T36" y="T37"/>
                      </a:cxn>
                      <a:cxn ang="T69">
                        <a:pos x="T38" y="T39"/>
                      </a:cxn>
                      <a:cxn ang="T70">
                        <a:pos x="T40" y="T41"/>
                      </a:cxn>
                      <a:cxn ang="T71">
                        <a:pos x="T42" y="T43"/>
                      </a:cxn>
                      <a:cxn ang="T72">
                        <a:pos x="T44" y="T45"/>
                      </a:cxn>
                      <a:cxn ang="T73">
                        <a:pos x="T46" y="T47"/>
                      </a:cxn>
                      <a:cxn ang="T74">
                        <a:pos x="T48" y="T49"/>
                      </a:cxn>
                    </a:cxnLst>
                    <a:rect l="T75" t="T76" r="T77" b="T78"/>
                    <a:pathLst>
                      <a:path w="80" h="80">
                        <a:moveTo>
                          <a:pt x="16" y="0"/>
                        </a:moveTo>
                        <a:lnTo>
                          <a:pt x="16" y="0"/>
                        </a:lnTo>
                        <a:lnTo>
                          <a:pt x="10" y="0"/>
                        </a:lnTo>
                        <a:lnTo>
                          <a:pt x="6" y="4"/>
                        </a:lnTo>
                        <a:lnTo>
                          <a:pt x="2" y="8"/>
                        </a:lnTo>
                        <a:lnTo>
                          <a:pt x="0" y="14"/>
                        </a:lnTo>
                        <a:lnTo>
                          <a:pt x="0" y="64"/>
                        </a:lnTo>
                        <a:lnTo>
                          <a:pt x="2" y="70"/>
                        </a:lnTo>
                        <a:lnTo>
                          <a:pt x="6" y="74"/>
                        </a:lnTo>
                        <a:lnTo>
                          <a:pt x="10" y="78"/>
                        </a:lnTo>
                        <a:lnTo>
                          <a:pt x="16" y="80"/>
                        </a:lnTo>
                        <a:lnTo>
                          <a:pt x="66" y="80"/>
                        </a:lnTo>
                        <a:lnTo>
                          <a:pt x="72" y="78"/>
                        </a:lnTo>
                        <a:lnTo>
                          <a:pt x="76" y="74"/>
                        </a:lnTo>
                        <a:lnTo>
                          <a:pt x="80" y="70"/>
                        </a:lnTo>
                        <a:lnTo>
                          <a:pt x="80" y="64"/>
                        </a:lnTo>
                        <a:lnTo>
                          <a:pt x="80" y="14"/>
                        </a:lnTo>
                        <a:lnTo>
                          <a:pt x="80" y="8"/>
                        </a:lnTo>
                        <a:lnTo>
                          <a:pt x="76" y="4"/>
                        </a:lnTo>
                        <a:lnTo>
                          <a:pt x="72" y="0"/>
                        </a:lnTo>
                        <a:lnTo>
                          <a:pt x="66" y="0"/>
                        </a:lnTo>
                        <a:lnTo>
                          <a:pt x="16" y="0"/>
                        </a:lnTo>
                        <a:close/>
                      </a:path>
                    </a:pathLst>
                  </a:custGeom>
                  <a:noFill/>
                  <a:ln w="12700">
                    <a:solidFill>
                      <a:srgbClr val="33535B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392" name="Freeform 1569"/>
                  <p:cNvSpPr>
                    <a:spLocks/>
                  </p:cNvSpPr>
                  <p:nvPr/>
                </p:nvSpPr>
                <p:spPr bwMode="auto">
                  <a:xfrm>
                    <a:off x="4421" y="2933"/>
                    <a:ext cx="182" cy="182"/>
                  </a:xfrm>
                  <a:custGeom>
                    <a:avLst/>
                    <a:gdLst>
                      <a:gd name="T0" fmla="*/ 16 w 80"/>
                      <a:gd name="T1" fmla="*/ 0 h 80"/>
                      <a:gd name="T2" fmla="*/ 16 w 80"/>
                      <a:gd name="T3" fmla="*/ 0 h 80"/>
                      <a:gd name="T4" fmla="*/ 10 w 80"/>
                      <a:gd name="T5" fmla="*/ 0 h 80"/>
                      <a:gd name="T6" fmla="*/ 6 w 80"/>
                      <a:gd name="T7" fmla="*/ 4 h 80"/>
                      <a:gd name="T8" fmla="*/ 2 w 80"/>
                      <a:gd name="T9" fmla="*/ 8 h 80"/>
                      <a:gd name="T10" fmla="*/ 0 w 80"/>
                      <a:gd name="T11" fmla="*/ 14 h 80"/>
                      <a:gd name="T12" fmla="*/ 0 w 80"/>
                      <a:gd name="T13" fmla="*/ 64 h 80"/>
                      <a:gd name="T14" fmla="*/ 0 w 80"/>
                      <a:gd name="T15" fmla="*/ 64 h 80"/>
                      <a:gd name="T16" fmla="*/ 2 w 80"/>
                      <a:gd name="T17" fmla="*/ 70 h 80"/>
                      <a:gd name="T18" fmla="*/ 6 w 80"/>
                      <a:gd name="T19" fmla="*/ 74 h 80"/>
                      <a:gd name="T20" fmla="*/ 10 w 80"/>
                      <a:gd name="T21" fmla="*/ 78 h 80"/>
                      <a:gd name="T22" fmla="*/ 16 w 80"/>
                      <a:gd name="T23" fmla="*/ 80 h 80"/>
                      <a:gd name="T24" fmla="*/ 66 w 80"/>
                      <a:gd name="T25" fmla="*/ 80 h 80"/>
                      <a:gd name="T26" fmla="*/ 66 w 80"/>
                      <a:gd name="T27" fmla="*/ 80 h 80"/>
                      <a:gd name="T28" fmla="*/ 72 w 80"/>
                      <a:gd name="T29" fmla="*/ 78 h 80"/>
                      <a:gd name="T30" fmla="*/ 76 w 80"/>
                      <a:gd name="T31" fmla="*/ 74 h 80"/>
                      <a:gd name="T32" fmla="*/ 80 w 80"/>
                      <a:gd name="T33" fmla="*/ 70 h 80"/>
                      <a:gd name="T34" fmla="*/ 80 w 80"/>
                      <a:gd name="T35" fmla="*/ 64 h 80"/>
                      <a:gd name="T36" fmla="*/ 80 w 80"/>
                      <a:gd name="T37" fmla="*/ 14 h 80"/>
                      <a:gd name="T38" fmla="*/ 80 w 80"/>
                      <a:gd name="T39" fmla="*/ 14 h 80"/>
                      <a:gd name="T40" fmla="*/ 80 w 80"/>
                      <a:gd name="T41" fmla="*/ 8 h 80"/>
                      <a:gd name="T42" fmla="*/ 76 w 80"/>
                      <a:gd name="T43" fmla="*/ 4 h 80"/>
                      <a:gd name="T44" fmla="*/ 72 w 80"/>
                      <a:gd name="T45" fmla="*/ 0 h 80"/>
                      <a:gd name="T46" fmla="*/ 66 w 80"/>
                      <a:gd name="T47" fmla="*/ 0 h 80"/>
                      <a:gd name="T48" fmla="*/ 16 w 80"/>
                      <a:gd name="T49" fmla="*/ 0 h 80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w 80"/>
                      <a:gd name="T76" fmla="*/ 0 h 80"/>
                      <a:gd name="T77" fmla="*/ 80 w 80"/>
                      <a:gd name="T78" fmla="*/ 80 h 80"/>
                    </a:gdLst>
                    <a:ahLst/>
                    <a:cxnLst>
                      <a:cxn ang="T50">
                        <a:pos x="T0" y="T1"/>
                      </a:cxn>
                      <a:cxn ang="T51">
                        <a:pos x="T2" y="T3"/>
                      </a:cxn>
                      <a:cxn ang="T52">
                        <a:pos x="T4" y="T5"/>
                      </a:cxn>
                      <a:cxn ang="T53">
                        <a:pos x="T6" y="T7"/>
                      </a:cxn>
                      <a:cxn ang="T54">
                        <a:pos x="T8" y="T9"/>
                      </a:cxn>
                      <a:cxn ang="T55">
                        <a:pos x="T10" y="T11"/>
                      </a:cxn>
                      <a:cxn ang="T56">
                        <a:pos x="T12" y="T13"/>
                      </a:cxn>
                      <a:cxn ang="T57">
                        <a:pos x="T14" y="T15"/>
                      </a:cxn>
                      <a:cxn ang="T58">
                        <a:pos x="T16" y="T17"/>
                      </a:cxn>
                      <a:cxn ang="T59">
                        <a:pos x="T18" y="T19"/>
                      </a:cxn>
                      <a:cxn ang="T60">
                        <a:pos x="T20" y="T21"/>
                      </a:cxn>
                      <a:cxn ang="T61">
                        <a:pos x="T22" y="T23"/>
                      </a:cxn>
                      <a:cxn ang="T62">
                        <a:pos x="T24" y="T25"/>
                      </a:cxn>
                      <a:cxn ang="T63">
                        <a:pos x="T26" y="T27"/>
                      </a:cxn>
                      <a:cxn ang="T64">
                        <a:pos x="T28" y="T29"/>
                      </a:cxn>
                      <a:cxn ang="T65">
                        <a:pos x="T30" y="T31"/>
                      </a:cxn>
                      <a:cxn ang="T66">
                        <a:pos x="T32" y="T33"/>
                      </a:cxn>
                      <a:cxn ang="T67">
                        <a:pos x="T34" y="T35"/>
                      </a:cxn>
                      <a:cxn ang="T68">
                        <a:pos x="T36" y="T37"/>
                      </a:cxn>
                      <a:cxn ang="T69">
                        <a:pos x="T38" y="T39"/>
                      </a:cxn>
                      <a:cxn ang="T70">
                        <a:pos x="T40" y="T41"/>
                      </a:cxn>
                      <a:cxn ang="T71">
                        <a:pos x="T42" y="T43"/>
                      </a:cxn>
                      <a:cxn ang="T72">
                        <a:pos x="T44" y="T45"/>
                      </a:cxn>
                      <a:cxn ang="T73">
                        <a:pos x="T46" y="T47"/>
                      </a:cxn>
                      <a:cxn ang="T74">
                        <a:pos x="T48" y="T49"/>
                      </a:cxn>
                    </a:cxnLst>
                    <a:rect l="T75" t="T76" r="T77" b="T78"/>
                    <a:pathLst>
                      <a:path w="80" h="80">
                        <a:moveTo>
                          <a:pt x="16" y="0"/>
                        </a:moveTo>
                        <a:lnTo>
                          <a:pt x="16" y="0"/>
                        </a:lnTo>
                        <a:lnTo>
                          <a:pt x="10" y="0"/>
                        </a:lnTo>
                        <a:lnTo>
                          <a:pt x="6" y="4"/>
                        </a:lnTo>
                        <a:lnTo>
                          <a:pt x="2" y="8"/>
                        </a:lnTo>
                        <a:lnTo>
                          <a:pt x="0" y="14"/>
                        </a:lnTo>
                        <a:lnTo>
                          <a:pt x="0" y="64"/>
                        </a:lnTo>
                        <a:lnTo>
                          <a:pt x="2" y="70"/>
                        </a:lnTo>
                        <a:lnTo>
                          <a:pt x="6" y="74"/>
                        </a:lnTo>
                        <a:lnTo>
                          <a:pt x="10" y="78"/>
                        </a:lnTo>
                        <a:lnTo>
                          <a:pt x="16" y="80"/>
                        </a:lnTo>
                        <a:lnTo>
                          <a:pt x="66" y="80"/>
                        </a:lnTo>
                        <a:lnTo>
                          <a:pt x="72" y="78"/>
                        </a:lnTo>
                        <a:lnTo>
                          <a:pt x="76" y="74"/>
                        </a:lnTo>
                        <a:lnTo>
                          <a:pt x="80" y="70"/>
                        </a:lnTo>
                        <a:lnTo>
                          <a:pt x="80" y="64"/>
                        </a:lnTo>
                        <a:lnTo>
                          <a:pt x="80" y="14"/>
                        </a:lnTo>
                        <a:lnTo>
                          <a:pt x="80" y="8"/>
                        </a:lnTo>
                        <a:lnTo>
                          <a:pt x="76" y="4"/>
                        </a:lnTo>
                        <a:lnTo>
                          <a:pt x="72" y="0"/>
                        </a:lnTo>
                        <a:lnTo>
                          <a:pt x="66" y="0"/>
                        </a:lnTo>
                        <a:lnTo>
                          <a:pt x="16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393" name="Freeform 1570"/>
                  <p:cNvSpPr>
                    <a:spLocks/>
                  </p:cNvSpPr>
                  <p:nvPr/>
                </p:nvSpPr>
                <p:spPr bwMode="auto">
                  <a:xfrm>
                    <a:off x="4439" y="2951"/>
                    <a:ext cx="146" cy="146"/>
                  </a:xfrm>
                  <a:custGeom>
                    <a:avLst/>
                    <a:gdLst>
                      <a:gd name="T0" fmla="*/ 58 w 64"/>
                      <a:gd name="T1" fmla="*/ 0 h 64"/>
                      <a:gd name="T2" fmla="*/ 8 w 64"/>
                      <a:gd name="T3" fmla="*/ 0 h 64"/>
                      <a:gd name="T4" fmla="*/ 8 w 64"/>
                      <a:gd name="T5" fmla="*/ 0 h 64"/>
                      <a:gd name="T6" fmla="*/ 4 w 64"/>
                      <a:gd name="T7" fmla="*/ 2 h 64"/>
                      <a:gd name="T8" fmla="*/ 0 w 64"/>
                      <a:gd name="T9" fmla="*/ 6 h 64"/>
                      <a:gd name="T10" fmla="*/ 0 w 64"/>
                      <a:gd name="T11" fmla="*/ 56 h 64"/>
                      <a:gd name="T12" fmla="*/ 0 w 64"/>
                      <a:gd name="T13" fmla="*/ 56 h 64"/>
                      <a:gd name="T14" fmla="*/ 4 w 64"/>
                      <a:gd name="T15" fmla="*/ 60 h 64"/>
                      <a:gd name="T16" fmla="*/ 8 w 64"/>
                      <a:gd name="T17" fmla="*/ 64 h 64"/>
                      <a:gd name="T18" fmla="*/ 58 w 64"/>
                      <a:gd name="T19" fmla="*/ 64 h 64"/>
                      <a:gd name="T20" fmla="*/ 58 w 64"/>
                      <a:gd name="T21" fmla="*/ 64 h 64"/>
                      <a:gd name="T22" fmla="*/ 62 w 64"/>
                      <a:gd name="T23" fmla="*/ 60 h 64"/>
                      <a:gd name="T24" fmla="*/ 64 w 64"/>
                      <a:gd name="T25" fmla="*/ 56 h 64"/>
                      <a:gd name="T26" fmla="*/ 64 w 64"/>
                      <a:gd name="T27" fmla="*/ 6 h 64"/>
                      <a:gd name="T28" fmla="*/ 64 w 64"/>
                      <a:gd name="T29" fmla="*/ 6 h 64"/>
                      <a:gd name="T30" fmla="*/ 62 w 64"/>
                      <a:gd name="T31" fmla="*/ 2 h 64"/>
                      <a:gd name="T32" fmla="*/ 58 w 64"/>
                      <a:gd name="T33" fmla="*/ 0 h 64"/>
                      <a:gd name="T34" fmla="*/ 58 w 64"/>
                      <a:gd name="T35" fmla="*/ 0 h 64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w 64"/>
                      <a:gd name="T55" fmla="*/ 0 h 64"/>
                      <a:gd name="T56" fmla="*/ 64 w 64"/>
                      <a:gd name="T57" fmla="*/ 64 h 64"/>
                    </a:gdLst>
                    <a:ahLst/>
                    <a:cxnLst>
                      <a:cxn ang="T36">
                        <a:pos x="T0" y="T1"/>
                      </a:cxn>
                      <a:cxn ang="T37">
                        <a:pos x="T2" y="T3"/>
                      </a:cxn>
                      <a:cxn ang="T38">
                        <a:pos x="T4" y="T5"/>
                      </a:cxn>
                      <a:cxn ang="T39">
                        <a:pos x="T6" y="T7"/>
                      </a:cxn>
                      <a:cxn ang="T40">
                        <a:pos x="T8" y="T9"/>
                      </a:cxn>
                      <a:cxn ang="T41">
                        <a:pos x="T10" y="T11"/>
                      </a:cxn>
                      <a:cxn ang="T42">
                        <a:pos x="T12" y="T13"/>
                      </a:cxn>
                      <a:cxn ang="T43">
                        <a:pos x="T14" y="T15"/>
                      </a:cxn>
                      <a:cxn ang="T44">
                        <a:pos x="T16" y="T17"/>
                      </a:cxn>
                      <a:cxn ang="T45">
                        <a:pos x="T18" y="T19"/>
                      </a:cxn>
                      <a:cxn ang="T46">
                        <a:pos x="T20" y="T21"/>
                      </a:cxn>
                      <a:cxn ang="T47">
                        <a:pos x="T22" y="T23"/>
                      </a:cxn>
                      <a:cxn ang="T48">
                        <a:pos x="T24" y="T25"/>
                      </a:cxn>
                      <a:cxn ang="T49">
                        <a:pos x="T26" y="T27"/>
                      </a:cxn>
                      <a:cxn ang="T50">
                        <a:pos x="T28" y="T29"/>
                      </a:cxn>
                      <a:cxn ang="T51">
                        <a:pos x="T30" y="T31"/>
                      </a:cxn>
                      <a:cxn ang="T52">
                        <a:pos x="T32" y="T33"/>
                      </a:cxn>
                      <a:cxn ang="T53">
                        <a:pos x="T34" y="T35"/>
                      </a:cxn>
                    </a:cxnLst>
                    <a:rect l="T54" t="T55" r="T56" b="T57"/>
                    <a:pathLst>
                      <a:path w="64" h="64">
                        <a:moveTo>
                          <a:pt x="58" y="0"/>
                        </a:moveTo>
                        <a:lnTo>
                          <a:pt x="8" y="0"/>
                        </a:lnTo>
                        <a:lnTo>
                          <a:pt x="4" y="2"/>
                        </a:lnTo>
                        <a:lnTo>
                          <a:pt x="0" y="6"/>
                        </a:lnTo>
                        <a:lnTo>
                          <a:pt x="0" y="56"/>
                        </a:lnTo>
                        <a:lnTo>
                          <a:pt x="4" y="60"/>
                        </a:lnTo>
                        <a:lnTo>
                          <a:pt x="8" y="64"/>
                        </a:lnTo>
                        <a:lnTo>
                          <a:pt x="58" y="64"/>
                        </a:lnTo>
                        <a:lnTo>
                          <a:pt x="62" y="60"/>
                        </a:lnTo>
                        <a:lnTo>
                          <a:pt x="64" y="56"/>
                        </a:lnTo>
                        <a:lnTo>
                          <a:pt x="64" y="6"/>
                        </a:lnTo>
                        <a:lnTo>
                          <a:pt x="62" y="2"/>
                        </a:lnTo>
                        <a:lnTo>
                          <a:pt x="58" y="0"/>
                        </a:lnTo>
                        <a:close/>
                      </a:path>
                    </a:pathLst>
                  </a:custGeom>
                  <a:solidFill>
                    <a:srgbClr val="668187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394" name="Freeform 1571"/>
                  <p:cNvSpPr>
                    <a:spLocks/>
                  </p:cNvSpPr>
                  <p:nvPr/>
                </p:nvSpPr>
                <p:spPr bwMode="auto">
                  <a:xfrm>
                    <a:off x="4439" y="2951"/>
                    <a:ext cx="146" cy="146"/>
                  </a:xfrm>
                  <a:custGeom>
                    <a:avLst/>
                    <a:gdLst>
                      <a:gd name="T0" fmla="*/ 58 w 64"/>
                      <a:gd name="T1" fmla="*/ 0 h 64"/>
                      <a:gd name="T2" fmla="*/ 58 w 64"/>
                      <a:gd name="T3" fmla="*/ 44 h 64"/>
                      <a:gd name="T4" fmla="*/ 58 w 64"/>
                      <a:gd name="T5" fmla="*/ 44 h 64"/>
                      <a:gd name="T6" fmla="*/ 56 w 64"/>
                      <a:gd name="T7" fmla="*/ 50 h 64"/>
                      <a:gd name="T8" fmla="*/ 50 w 64"/>
                      <a:gd name="T9" fmla="*/ 52 h 64"/>
                      <a:gd name="T10" fmla="*/ 2 w 64"/>
                      <a:gd name="T11" fmla="*/ 52 h 64"/>
                      <a:gd name="T12" fmla="*/ 2 w 64"/>
                      <a:gd name="T13" fmla="*/ 52 h 64"/>
                      <a:gd name="T14" fmla="*/ 0 w 64"/>
                      <a:gd name="T15" fmla="*/ 52 h 64"/>
                      <a:gd name="T16" fmla="*/ 0 w 64"/>
                      <a:gd name="T17" fmla="*/ 56 h 64"/>
                      <a:gd name="T18" fmla="*/ 0 w 64"/>
                      <a:gd name="T19" fmla="*/ 56 h 64"/>
                      <a:gd name="T20" fmla="*/ 4 w 64"/>
                      <a:gd name="T21" fmla="*/ 60 h 64"/>
                      <a:gd name="T22" fmla="*/ 8 w 64"/>
                      <a:gd name="T23" fmla="*/ 64 h 64"/>
                      <a:gd name="T24" fmla="*/ 58 w 64"/>
                      <a:gd name="T25" fmla="*/ 64 h 64"/>
                      <a:gd name="T26" fmla="*/ 58 w 64"/>
                      <a:gd name="T27" fmla="*/ 64 h 64"/>
                      <a:gd name="T28" fmla="*/ 62 w 64"/>
                      <a:gd name="T29" fmla="*/ 60 h 64"/>
                      <a:gd name="T30" fmla="*/ 64 w 64"/>
                      <a:gd name="T31" fmla="*/ 56 h 64"/>
                      <a:gd name="T32" fmla="*/ 64 w 64"/>
                      <a:gd name="T33" fmla="*/ 6 h 64"/>
                      <a:gd name="T34" fmla="*/ 64 w 64"/>
                      <a:gd name="T35" fmla="*/ 6 h 64"/>
                      <a:gd name="T36" fmla="*/ 62 w 64"/>
                      <a:gd name="T37" fmla="*/ 2 h 64"/>
                      <a:gd name="T38" fmla="*/ 58 w 64"/>
                      <a:gd name="T39" fmla="*/ 0 h 64"/>
                      <a:gd name="T40" fmla="*/ 58 w 64"/>
                      <a:gd name="T41" fmla="*/ 0 h 64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w 64"/>
                      <a:gd name="T64" fmla="*/ 0 h 64"/>
                      <a:gd name="T65" fmla="*/ 64 w 64"/>
                      <a:gd name="T66" fmla="*/ 64 h 64"/>
                    </a:gdLst>
                    <a:ahLst/>
                    <a:cxnLst>
                      <a:cxn ang="T42">
                        <a:pos x="T0" y="T1"/>
                      </a:cxn>
                      <a:cxn ang="T43">
                        <a:pos x="T2" y="T3"/>
                      </a:cxn>
                      <a:cxn ang="T44">
                        <a:pos x="T4" y="T5"/>
                      </a:cxn>
                      <a:cxn ang="T45">
                        <a:pos x="T6" y="T7"/>
                      </a:cxn>
                      <a:cxn ang="T46">
                        <a:pos x="T8" y="T9"/>
                      </a:cxn>
                      <a:cxn ang="T47">
                        <a:pos x="T10" y="T11"/>
                      </a:cxn>
                      <a:cxn ang="T48">
                        <a:pos x="T12" y="T13"/>
                      </a:cxn>
                      <a:cxn ang="T49">
                        <a:pos x="T14" y="T15"/>
                      </a:cxn>
                      <a:cxn ang="T50">
                        <a:pos x="T16" y="T17"/>
                      </a:cxn>
                      <a:cxn ang="T51">
                        <a:pos x="T18" y="T19"/>
                      </a:cxn>
                      <a:cxn ang="T52">
                        <a:pos x="T20" y="T21"/>
                      </a:cxn>
                      <a:cxn ang="T53">
                        <a:pos x="T22" y="T23"/>
                      </a:cxn>
                      <a:cxn ang="T54">
                        <a:pos x="T24" y="T25"/>
                      </a:cxn>
                      <a:cxn ang="T55">
                        <a:pos x="T26" y="T27"/>
                      </a:cxn>
                      <a:cxn ang="T56">
                        <a:pos x="T28" y="T29"/>
                      </a:cxn>
                      <a:cxn ang="T57">
                        <a:pos x="T30" y="T31"/>
                      </a:cxn>
                      <a:cxn ang="T58">
                        <a:pos x="T32" y="T33"/>
                      </a:cxn>
                      <a:cxn ang="T59">
                        <a:pos x="T34" y="T35"/>
                      </a:cxn>
                      <a:cxn ang="T60">
                        <a:pos x="T36" y="T37"/>
                      </a:cxn>
                      <a:cxn ang="T61">
                        <a:pos x="T38" y="T39"/>
                      </a:cxn>
                      <a:cxn ang="T62">
                        <a:pos x="T40" y="T41"/>
                      </a:cxn>
                    </a:cxnLst>
                    <a:rect l="T63" t="T64" r="T65" b="T66"/>
                    <a:pathLst>
                      <a:path w="64" h="64">
                        <a:moveTo>
                          <a:pt x="58" y="0"/>
                        </a:moveTo>
                        <a:lnTo>
                          <a:pt x="58" y="44"/>
                        </a:lnTo>
                        <a:lnTo>
                          <a:pt x="56" y="50"/>
                        </a:lnTo>
                        <a:lnTo>
                          <a:pt x="50" y="52"/>
                        </a:lnTo>
                        <a:lnTo>
                          <a:pt x="2" y="52"/>
                        </a:lnTo>
                        <a:lnTo>
                          <a:pt x="0" y="52"/>
                        </a:lnTo>
                        <a:lnTo>
                          <a:pt x="0" y="56"/>
                        </a:lnTo>
                        <a:lnTo>
                          <a:pt x="4" y="60"/>
                        </a:lnTo>
                        <a:lnTo>
                          <a:pt x="8" y="64"/>
                        </a:lnTo>
                        <a:lnTo>
                          <a:pt x="58" y="64"/>
                        </a:lnTo>
                        <a:lnTo>
                          <a:pt x="62" y="60"/>
                        </a:lnTo>
                        <a:lnTo>
                          <a:pt x="64" y="56"/>
                        </a:lnTo>
                        <a:lnTo>
                          <a:pt x="64" y="6"/>
                        </a:lnTo>
                        <a:lnTo>
                          <a:pt x="62" y="2"/>
                        </a:lnTo>
                        <a:lnTo>
                          <a:pt x="58" y="0"/>
                        </a:lnTo>
                        <a:close/>
                      </a:path>
                    </a:pathLst>
                  </a:custGeom>
                  <a:solidFill>
                    <a:srgbClr val="4C676E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395" name="Freeform 1572"/>
                  <p:cNvSpPr>
                    <a:spLocks/>
                  </p:cNvSpPr>
                  <p:nvPr/>
                </p:nvSpPr>
                <p:spPr bwMode="auto">
                  <a:xfrm>
                    <a:off x="4466" y="2974"/>
                    <a:ext cx="23" cy="54"/>
                  </a:xfrm>
                  <a:custGeom>
                    <a:avLst/>
                    <a:gdLst>
                      <a:gd name="T0" fmla="*/ 10 w 10"/>
                      <a:gd name="T1" fmla="*/ 12 h 24"/>
                      <a:gd name="T2" fmla="*/ 10 w 10"/>
                      <a:gd name="T3" fmla="*/ 12 h 24"/>
                      <a:gd name="T4" fmla="*/ 8 w 10"/>
                      <a:gd name="T5" fmla="*/ 22 h 24"/>
                      <a:gd name="T6" fmla="*/ 6 w 10"/>
                      <a:gd name="T7" fmla="*/ 24 h 24"/>
                      <a:gd name="T8" fmla="*/ 6 w 10"/>
                      <a:gd name="T9" fmla="*/ 24 h 24"/>
                      <a:gd name="T10" fmla="*/ 6 w 10"/>
                      <a:gd name="T11" fmla="*/ 24 h 24"/>
                      <a:gd name="T12" fmla="*/ 4 w 10"/>
                      <a:gd name="T13" fmla="*/ 24 h 24"/>
                      <a:gd name="T14" fmla="*/ 2 w 10"/>
                      <a:gd name="T15" fmla="*/ 22 h 24"/>
                      <a:gd name="T16" fmla="*/ 0 w 10"/>
                      <a:gd name="T17" fmla="*/ 12 h 24"/>
                      <a:gd name="T18" fmla="*/ 0 w 10"/>
                      <a:gd name="T19" fmla="*/ 12 h 24"/>
                      <a:gd name="T20" fmla="*/ 2 w 10"/>
                      <a:gd name="T21" fmla="*/ 4 h 24"/>
                      <a:gd name="T22" fmla="*/ 4 w 10"/>
                      <a:gd name="T23" fmla="*/ 2 h 24"/>
                      <a:gd name="T24" fmla="*/ 6 w 10"/>
                      <a:gd name="T25" fmla="*/ 0 h 24"/>
                      <a:gd name="T26" fmla="*/ 6 w 10"/>
                      <a:gd name="T27" fmla="*/ 0 h 24"/>
                      <a:gd name="T28" fmla="*/ 6 w 10"/>
                      <a:gd name="T29" fmla="*/ 2 h 24"/>
                      <a:gd name="T30" fmla="*/ 8 w 10"/>
                      <a:gd name="T31" fmla="*/ 4 h 24"/>
                      <a:gd name="T32" fmla="*/ 10 w 10"/>
                      <a:gd name="T33" fmla="*/ 12 h 24"/>
                      <a:gd name="T34" fmla="*/ 10 w 10"/>
                      <a:gd name="T35" fmla="*/ 12 h 24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w 10"/>
                      <a:gd name="T55" fmla="*/ 0 h 24"/>
                      <a:gd name="T56" fmla="*/ 10 w 10"/>
                      <a:gd name="T57" fmla="*/ 24 h 24"/>
                    </a:gdLst>
                    <a:ahLst/>
                    <a:cxnLst>
                      <a:cxn ang="T36">
                        <a:pos x="T0" y="T1"/>
                      </a:cxn>
                      <a:cxn ang="T37">
                        <a:pos x="T2" y="T3"/>
                      </a:cxn>
                      <a:cxn ang="T38">
                        <a:pos x="T4" y="T5"/>
                      </a:cxn>
                      <a:cxn ang="T39">
                        <a:pos x="T6" y="T7"/>
                      </a:cxn>
                      <a:cxn ang="T40">
                        <a:pos x="T8" y="T9"/>
                      </a:cxn>
                      <a:cxn ang="T41">
                        <a:pos x="T10" y="T11"/>
                      </a:cxn>
                      <a:cxn ang="T42">
                        <a:pos x="T12" y="T13"/>
                      </a:cxn>
                      <a:cxn ang="T43">
                        <a:pos x="T14" y="T15"/>
                      </a:cxn>
                      <a:cxn ang="T44">
                        <a:pos x="T16" y="T17"/>
                      </a:cxn>
                      <a:cxn ang="T45">
                        <a:pos x="T18" y="T19"/>
                      </a:cxn>
                      <a:cxn ang="T46">
                        <a:pos x="T20" y="T21"/>
                      </a:cxn>
                      <a:cxn ang="T47">
                        <a:pos x="T22" y="T23"/>
                      </a:cxn>
                      <a:cxn ang="T48">
                        <a:pos x="T24" y="T25"/>
                      </a:cxn>
                      <a:cxn ang="T49">
                        <a:pos x="T26" y="T27"/>
                      </a:cxn>
                      <a:cxn ang="T50">
                        <a:pos x="T28" y="T29"/>
                      </a:cxn>
                      <a:cxn ang="T51">
                        <a:pos x="T30" y="T31"/>
                      </a:cxn>
                      <a:cxn ang="T52">
                        <a:pos x="T32" y="T33"/>
                      </a:cxn>
                      <a:cxn ang="T53">
                        <a:pos x="T34" y="T35"/>
                      </a:cxn>
                    </a:cxnLst>
                    <a:rect l="T54" t="T55" r="T56" b="T57"/>
                    <a:pathLst>
                      <a:path w="10" h="24">
                        <a:moveTo>
                          <a:pt x="10" y="12"/>
                        </a:moveTo>
                        <a:lnTo>
                          <a:pt x="10" y="12"/>
                        </a:lnTo>
                        <a:lnTo>
                          <a:pt x="8" y="22"/>
                        </a:lnTo>
                        <a:lnTo>
                          <a:pt x="6" y="24"/>
                        </a:lnTo>
                        <a:lnTo>
                          <a:pt x="4" y="24"/>
                        </a:lnTo>
                        <a:lnTo>
                          <a:pt x="2" y="22"/>
                        </a:lnTo>
                        <a:lnTo>
                          <a:pt x="0" y="12"/>
                        </a:lnTo>
                        <a:lnTo>
                          <a:pt x="2" y="4"/>
                        </a:lnTo>
                        <a:lnTo>
                          <a:pt x="4" y="2"/>
                        </a:lnTo>
                        <a:lnTo>
                          <a:pt x="6" y="0"/>
                        </a:lnTo>
                        <a:lnTo>
                          <a:pt x="6" y="2"/>
                        </a:lnTo>
                        <a:lnTo>
                          <a:pt x="8" y="4"/>
                        </a:lnTo>
                        <a:lnTo>
                          <a:pt x="10" y="12"/>
                        </a:lnTo>
                        <a:close/>
                      </a:path>
                    </a:pathLst>
                  </a:custGeom>
                  <a:solidFill>
                    <a:srgbClr val="8AA2A7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396" name="Freeform 1573"/>
                  <p:cNvSpPr>
                    <a:spLocks/>
                  </p:cNvSpPr>
                  <p:nvPr/>
                </p:nvSpPr>
                <p:spPr bwMode="auto">
                  <a:xfrm>
                    <a:off x="4421" y="3183"/>
                    <a:ext cx="182" cy="182"/>
                  </a:xfrm>
                  <a:custGeom>
                    <a:avLst/>
                    <a:gdLst>
                      <a:gd name="T0" fmla="*/ 16 w 80"/>
                      <a:gd name="T1" fmla="*/ 0 h 80"/>
                      <a:gd name="T2" fmla="*/ 16 w 80"/>
                      <a:gd name="T3" fmla="*/ 0 h 80"/>
                      <a:gd name="T4" fmla="*/ 10 w 80"/>
                      <a:gd name="T5" fmla="*/ 2 h 80"/>
                      <a:gd name="T6" fmla="*/ 6 w 80"/>
                      <a:gd name="T7" fmla="*/ 4 h 80"/>
                      <a:gd name="T8" fmla="*/ 2 w 80"/>
                      <a:gd name="T9" fmla="*/ 10 h 80"/>
                      <a:gd name="T10" fmla="*/ 0 w 80"/>
                      <a:gd name="T11" fmla="*/ 16 h 80"/>
                      <a:gd name="T12" fmla="*/ 0 w 80"/>
                      <a:gd name="T13" fmla="*/ 64 h 80"/>
                      <a:gd name="T14" fmla="*/ 0 w 80"/>
                      <a:gd name="T15" fmla="*/ 64 h 80"/>
                      <a:gd name="T16" fmla="*/ 2 w 80"/>
                      <a:gd name="T17" fmla="*/ 70 h 80"/>
                      <a:gd name="T18" fmla="*/ 6 w 80"/>
                      <a:gd name="T19" fmla="*/ 76 h 80"/>
                      <a:gd name="T20" fmla="*/ 10 w 80"/>
                      <a:gd name="T21" fmla="*/ 80 h 80"/>
                      <a:gd name="T22" fmla="*/ 16 w 80"/>
                      <a:gd name="T23" fmla="*/ 80 h 80"/>
                      <a:gd name="T24" fmla="*/ 66 w 80"/>
                      <a:gd name="T25" fmla="*/ 80 h 80"/>
                      <a:gd name="T26" fmla="*/ 66 w 80"/>
                      <a:gd name="T27" fmla="*/ 80 h 80"/>
                      <a:gd name="T28" fmla="*/ 72 w 80"/>
                      <a:gd name="T29" fmla="*/ 80 h 80"/>
                      <a:gd name="T30" fmla="*/ 76 w 80"/>
                      <a:gd name="T31" fmla="*/ 76 h 80"/>
                      <a:gd name="T32" fmla="*/ 80 w 80"/>
                      <a:gd name="T33" fmla="*/ 70 h 80"/>
                      <a:gd name="T34" fmla="*/ 80 w 80"/>
                      <a:gd name="T35" fmla="*/ 64 h 80"/>
                      <a:gd name="T36" fmla="*/ 80 w 80"/>
                      <a:gd name="T37" fmla="*/ 16 h 80"/>
                      <a:gd name="T38" fmla="*/ 80 w 80"/>
                      <a:gd name="T39" fmla="*/ 16 h 80"/>
                      <a:gd name="T40" fmla="*/ 80 w 80"/>
                      <a:gd name="T41" fmla="*/ 10 h 80"/>
                      <a:gd name="T42" fmla="*/ 76 w 80"/>
                      <a:gd name="T43" fmla="*/ 4 h 80"/>
                      <a:gd name="T44" fmla="*/ 72 w 80"/>
                      <a:gd name="T45" fmla="*/ 2 h 80"/>
                      <a:gd name="T46" fmla="*/ 66 w 80"/>
                      <a:gd name="T47" fmla="*/ 0 h 80"/>
                      <a:gd name="T48" fmla="*/ 16 w 80"/>
                      <a:gd name="T49" fmla="*/ 0 h 80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w 80"/>
                      <a:gd name="T76" fmla="*/ 0 h 80"/>
                      <a:gd name="T77" fmla="*/ 80 w 80"/>
                      <a:gd name="T78" fmla="*/ 80 h 80"/>
                    </a:gdLst>
                    <a:ahLst/>
                    <a:cxnLst>
                      <a:cxn ang="T50">
                        <a:pos x="T0" y="T1"/>
                      </a:cxn>
                      <a:cxn ang="T51">
                        <a:pos x="T2" y="T3"/>
                      </a:cxn>
                      <a:cxn ang="T52">
                        <a:pos x="T4" y="T5"/>
                      </a:cxn>
                      <a:cxn ang="T53">
                        <a:pos x="T6" y="T7"/>
                      </a:cxn>
                      <a:cxn ang="T54">
                        <a:pos x="T8" y="T9"/>
                      </a:cxn>
                      <a:cxn ang="T55">
                        <a:pos x="T10" y="T11"/>
                      </a:cxn>
                      <a:cxn ang="T56">
                        <a:pos x="T12" y="T13"/>
                      </a:cxn>
                      <a:cxn ang="T57">
                        <a:pos x="T14" y="T15"/>
                      </a:cxn>
                      <a:cxn ang="T58">
                        <a:pos x="T16" y="T17"/>
                      </a:cxn>
                      <a:cxn ang="T59">
                        <a:pos x="T18" y="T19"/>
                      </a:cxn>
                      <a:cxn ang="T60">
                        <a:pos x="T20" y="T21"/>
                      </a:cxn>
                      <a:cxn ang="T61">
                        <a:pos x="T22" y="T23"/>
                      </a:cxn>
                      <a:cxn ang="T62">
                        <a:pos x="T24" y="T25"/>
                      </a:cxn>
                      <a:cxn ang="T63">
                        <a:pos x="T26" y="T27"/>
                      </a:cxn>
                      <a:cxn ang="T64">
                        <a:pos x="T28" y="T29"/>
                      </a:cxn>
                      <a:cxn ang="T65">
                        <a:pos x="T30" y="T31"/>
                      </a:cxn>
                      <a:cxn ang="T66">
                        <a:pos x="T32" y="T33"/>
                      </a:cxn>
                      <a:cxn ang="T67">
                        <a:pos x="T34" y="T35"/>
                      </a:cxn>
                      <a:cxn ang="T68">
                        <a:pos x="T36" y="T37"/>
                      </a:cxn>
                      <a:cxn ang="T69">
                        <a:pos x="T38" y="T39"/>
                      </a:cxn>
                      <a:cxn ang="T70">
                        <a:pos x="T40" y="T41"/>
                      </a:cxn>
                      <a:cxn ang="T71">
                        <a:pos x="T42" y="T43"/>
                      </a:cxn>
                      <a:cxn ang="T72">
                        <a:pos x="T44" y="T45"/>
                      </a:cxn>
                      <a:cxn ang="T73">
                        <a:pos x="T46" y="T47"/>
                      </a:cxn>
                      <a:cxn ang="T74">
                        <a:pos x="T48" y="T49"/>
                      </a:cxn>
                    </a:cxnLst>
                    <a:rect l="T75" t="T76" r="T77" b="T78"/>
                    <a:pathLst>
                      <a:path w="80" h="80">
                        <a:moveTo>
                          <a:pt x="16" y="0"/>
                        </a:moveTo>
                        <a:lnTo>
                          <a:pt x="16" y="0"/>
                        </a:lnTo>
                        <a:lnTo>
                          <a:pt x="10" y="2"/>
                        </a:lnTo>
                        <a:lnTo>
                          <a:pt x="6" y="4"/>
                        </a:lnTo>
                        <a:lnTo>
                          <a:pt x="2" y="10"/>
                        </a:lnTo>
                        <a:lnTo>
                          <a:pt x="0" y="16"/>
                        </a:lnTo>
                        <a:lnTo>
                          <a:pt x="0" y="64"/>
                        </a:lnTo>
                        <a:lnTo>
                          <a:pt x="2" y="70"/>
                        </a:lnTo>
                        <a:lnTo>
                          <a:pt x="6" y="76"/>
                        </a:lnTo>
                        <a:lnTo>
                          <a:pt x="10" y="80"/>
                        </a:lnTo>
                        <a:lnTo>
                          <a:pt x="16" y="80"/>
                        </a:lnTo>
                        <a:lnTo>
                          <a:pt x="66" y="80"/>
                        </a:lnTo>
                        <a:lnTo>
                          <a:pt x="72" y="80"/>
                        </a:lnTo>
                        <a:lnTo>
                          <a:pt x="76" y="76"/>
                        </a:lnTo>
                        <a:lnTo>
                          <a:pt x="80" y="70"/>
                        </a:lnTo>
                        <a:lnTo>
                          <a:pt x="80" y="64"/>
                        </a:lnTo>
                        <a:lnTo>
                          <a:pt x="80" y="16"/>
                        </a:lnTo>
                        <a:lnTo>
                          <a:pt x="80" y="10"/>
                        </a:lnTo>
                        <a:lnTo>
                          <a:pt x="76" y="4"/>
                        </a:lnTo>
                        <a:lnTo>
                          <a:pt x="72" y="2"/>
                        </a:lnTo>
                        <a:lnTo>
                          <a:pt x="66" y="0"/>
                        </a:lnTo>
                        <a:lnTo>
                          <a:pt x="16" y="0"/>
                        </a:lnTo>
                        <a:close/>
                      </a:path>
                    </a:pathLst>
                  </a:custGeom>
                  <a:noFill/>
                  <a:ln w="12700">
                    <a:solidFill>
                      <a:srgbClr val="33535B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397" name="Freeform 1574"/>
                  <p:cNvSpPr>
                    <a:spLocks/>
                  </p:cNvSpPr>
                  <p:nvPr/>
                </p:nvSpPr>
                <p:spPr bwMode="auto">
                  <a:xfrm>
                    <a:off x="4421" y="3183"/>
                    <a:ext cx="182" cy="182"/>
                  </a:xfrm>
                  <a:custGeom>
                    <a:avLst/>
                    <a:gdLst>
                      <a:gd name="T0" fmla="*/ 16 w 80"/>
                      <a:gd name="T1" fmla="*/ 0 h 80"/>
                      <a:gd name="T2" fmla="*/ 16 w 80"/>
                      <a:gd name="T3" fmla="*/ 0 h 80"/>
                      <a:gd name="T4" fmla="*/ 10 w 80"/>
                      <a:gd name="T5" fmla="*/ 2 h 80"/>
                      <a:gd name="T6" fmla="*/ 6 w 80"/>
                      <a:gd name="T7" fmla="*/ 4 h 80"/>
                      <a:gd name="T8" fmla="*/ 2 w 80"/>
                      <a:gd name="T9" fmla="*/ 10 h 80"/>
                      <a:gd name="T10" fmla="*/ 0 w 80"/>
                      <a:gd name="T11" fmla="*/ 16 h 80"/>
                      <a:gd name="T12" fmla="*/ 0 w 80"/>
                      <a:gd name="T13" fmla="*/ 64 h 80"/>
                      <a:gd name="T14" fmla="*/ 0 w 80"/>
                      <a:gd name="T15" fmla="*/ 64 h 80"/>
                      <a:gd name="T16" fmla="*/ 2 w 80"/>
                      <a:gd name="T17" fmla="*/ 70 h 80"/>
                      <a:gd name="T18" fmla="*/ 6 w 80"/>
                      <a:gd name="T19" fmla="*/ 76 h 80"/>
                      <a:gd name="T20" fmla="*/ 10 w 80"/>
                      <a:gd name="T21" fmla="*/ 80 h 80"/>
                      <a:gd name="T22" fmla="*/ 16 w 80"/>
                      <a:gd name="T23" fmla="*/ 80 h 80"/>
                      <a:gd name="T24" fmla="*/ 66 w 80"/>
                      <a:gd name="T25" fmla="*/ 80 h 80"/>
                      <a:gd name="T26" fmla="*/ 66 w 80"/>
                      <a:gd name="T27" fmla="*/ 80 h 80"/>
                      <a:gd name="T28" fmla="*/ 72 w 80"/>
                      <a:gd name="T29" fmla="*/ 80 h 80"/>
                      <a:gd name="T30" fmla="*/ 76 w 80"/>
                      <a:gd name="T31" fmla="*/ 76 h 80"/>
                      <a:gd name="T32" fmla="*/ 80 w 80"/>
                      <a:gd name="T33" fmla="*/ 70 h 80"/>
                      <a:gd name="T34" fmla="*/ 80 w 80"/>
                      <a:gd name="T35" fmla="*/ 64 h 80"/>
                      <a:gd name="T36" fmla="*/ 80 w 80"/>
                      <a:gd name="T37" fmla="*/ 16 h 80"/>
                      <a:gd name="T38" fmla="*/ 80 w 80"/>
                      <a:gd name="T39" fmla="*/ 16 h 80"/>
                      <a:gd name="T40" fmla="*/ 80 w 80"/>
                      <a:gd name="T41" fmla="*/ 10 h 80"/>
                      <a:gd name="T42" fmla="*/ 76 w 80"/>
                      <a:gd name="T43" fmla="*/ 4 h 80"/>
                      <a:gd name="T44" fmla="*/ 72 w 80"/>
                      <a:gd name="T45" fmla="*/ 2 h 80"/>
                      <a:gd name="T46" fmla="*/ 66 w 80"/>
                      <a:gd name="T47" fmla="*/ 0 h 80"/>
                      <a:gd name="T48" fmla="*/ 16 w 80"/>
                      <a:gd name="T49" fmla="*/ 0 h 80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w 80"/>
                      <a:gd name="T76" fmla="*/ 0 h 80"/>
                      <a:gd name="T77" fmla="*/ 80 w 80"/>
                      <a:gd name="T78" fmla="*/ 80 h 80"/>
                    </a:gdLst>
                    <a:ahLst/>
                    <a:cxnLst>
                      <a:cxn ang="T50">
                        <a:pos x="T0" y="T1"/>
                      </a:cxn>
                      <a:cxn ang="T51">
                        <a:pos x="T2" y="T3"/>
                      </a:cxn>
                      <a:cxn ang="T52">
                        <a:pos x="T4" y="T5"/>
                      </a:cxn>
                      <a:cxn ang="T53">
                        <a:pos x="T6" y="T7"/>
                      </a:cxn>
                      <a:cxn ang="T54">
                        <a:pos x="T8" y="T9"/>
                      </a:cxn>
                      <a:cxn ang="T55">
                        <a:pos x="T10" y="T11"/>
                      </a:cxn>
                      <a:cxn ang="T56">
                        <a:pos x="T12" y="T13"/>
                      </a:cxn>
                      <a:cxn ang="T57">
                        <a:pos x="T14" y="T15"/>
                      </a:cxn>
                      <a:cxn ang="T58">
                        <a:pos x="T16" y="T17"/>
                      </a:cxn>
                      <a:cxn ang="T59">
                        <a:pos x="T18" y="T19"/>
                      </a:cxn>
                      <a:cxn ang="T60">
                        <a:pos x="T20" y="T21"/>
                      </a:cxn>
                      <a:cxn ang="T61">
                        <a:pos x="T22" y="T23"/>
                      </a:cxn>
                      <a:cxn ang="T62">
                        <a:pos x="T24" y="T25"/>
                      </a:cxn>
                      <a:cxn ang="T63">
                        <a:pos x="T26" y="T27"/>
                      </a:cxn>
                      <a:cxn ang="T64">
                        <a:pos x="T28" y="T29"/>
                      </a:cxn>
                      <a:cxn ang="T65">
                        <a:pos x="T30" y="T31"/>
                      </a:cxn>
                      <a:cxn ang="T66">
                        <a:pos x="T32" y="T33"/>
                      </a:cxn>
                      <a:cxn ang="T67">
                        <a:pos x="T34" y="T35"/>
                      </a:cxn>
                      <a:cxn ang="T68">
                        <a:pos x="T36" y="T37"/>
                      </a:cxn>
                      <a:cxn ang="T69">
                        <a:pos x="T38" y="T39"/>
                      </a:cxn>
                      <a:cxn ang="T70">
                        <a:pos x="T40" y="T41"/>
                      </a:cxn>
                      <a:cxn ang="T71">
                        <a:pos x="T42" y="T43"/>
                      </a:cxn>
                      <a:cxn ang="T72">
                        <a:pos x="T44" y="T45"/>
                      </a:cxn>
                      <a:cxn ang="T73">
                        <a:pos x="T46" y="T47"/>
                      </a:cxn>
                      <a:cxn ang="T74">
                        <a:pos x="T48" y="T49"/>
                      </a:cxn>
                    </a:cxnLst>
                    <a:rect l="T75" t="T76" r="T77" b="T78"/>
                    <a:pathLst>
                      <a:path w="80" h="80">
                        <a:moveTo>
                          <a:pt x="16" y="0"/>
                        </a:moveTo>
                        <a:lnTo>
                          <a:pt x="16" y="0"/>
                        </a:lnTo>
                        <a:lnTo>
                          <a:pt x="10" y="2"/>
                        </a:lnTo>
                        <a:lnTo>
                          <a:pt x="6" y="4"/>
                        </a:lnTo>
                        <a:lnTo>
                          <a:pt x="2" y="10"/>
                        </a:lnTo>
                        <a:lnTo>
                          <a:pt x="0" y="16"/>
                        </a:lnTo>
                        <a:lnTo>
                          <a:pt x="0" y="64"/>
                        </a:lnTo>
                        <a:lnTo>
                          <a:pt x="2" y="70"/>
                        </a:lnTo>
                        <a:lnTo>
                          <a:pt x="6" y="76"/>
                        </a:lnTo>
                        <a:lnTo>
                          <a:pt x="10" y="80"/>
                        </a:lnTo>
                        <a:lnTo>
                          <a:pt x="16" y="80"/>
                        </a:lnTo>
                        <a:lnTo>
                          <a:pt x="66" y="80"/>
                        </a:lnTo>
                        <a:lnTo>
                          <a:pt x="72" y="80"/>
                        </a:lnTo>
                        <a:lnTo>
                          <a:pt x="76" y="76"/>
                        </a:lnTo>
                        <a:lnTo>
                          <a:pt x="80" y="70"/>
                        </a:lnTo>
                        <a:lnTo>
                          <a:pt x="80" y="64"/>
                        </a:lnTo>
                        <a:lnTo>
                          <a:pt x="80" y="16"/>
                        </a:lnTo>
                        <a:lnTo>
                          <a:pt x="80" y="10"/>
                        </a:lnTo>
                        <a:lnTo>
                          <a:pt x="76" y="4"/>
                        </a:lnTo>
                        <a:lnTo>
                          <a:pt x="72" y="2"/>
                        </a:lnTo>
                        <a:lnTo>
                          <a:pt x="66" y="0"/>
                        </a:lnTo>
                        <a:lnTo>
                          <a:pt x="16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398" name="Freeform 1575"/>
                  <p:cNvSpPr>
                    <a:spLocks/>
                  </p:cNvSpPr>
                  <p:nvPr/>
                </p:nvSpPr>
                <p:spPr bwMode="auto">
                  <a:xfrm>
                    <a:off x="4439" y="3201"/>
                    <a:ext cx="146" cy="146"/>
                  </a:xfrm>
                  <a:custGeom>
                    <a:avLst/>
                    <a:gdLst>
                      <a:gd name="T0" fmla="*/ 58 w 64"/>
                      <a:gd name="T1" fmla="*/ 0 h 64"/>
                      <a:gd name="T2" fmla="*/ 8 w 64"/>
                      <a:gd name="T3" fmla="*/ 0 h 64"/>
                      <a:gd name="T4" fmla="*/ 8 w 64"/>
                      <a:gd name="T5" fmla="*/ 0 h 64"/>
                      <a:gd name="T6" fmla="*/ 4 w 64"/>
                      <a:gd name="T7" fmla="*/ 2 h 64"/>
                      <a:gd name="T8" fmla="*/ 0 w 64"/>
                      <a:gd name="T9" fmla="*/ 8 h 64"/>
                      <a:gd name="T10" fmla="*/ 0 w 64"/>
                      <a:gd name="T11" fmla="*/ 56 h 64"/>
                      <a:gd name="T12" fmla="*/ 0 w 64"/>
                      <a:gd name="T13" fmla="*/ 56 h 64"/>
                      <a:gd name="T14" fmla="*/ 4 w 64"/>
                      <a:gd name="T15" fmla="*/ 62 h 64"/>
                      <a:gd name="T16" fmla="*/ 8 w 64"/>
                      <a:gd name="T17" fmla="*/ 64 h 64"/>
                      <a:gd name="T18" fmla="*/ 58 w 64"/>
                      <a:gd name="T19" fmla="*/ 64 h 64"/>
                      <a:gd name="T20" fmla="*/ 58 w 64"/>
                      <a:gd name="T21" fmla="*/ 64 h 64"/>
                      <a:gd name="T22" fmla="*/ 62 w 64"/>
                      <a:gd name="T23" fmla="*/ 62 h 64"/>
                      <a:gd name="T24" fmla="*/ 64 w 64"/>
                      <a:gd name="T25" fmla="*/ 56 h 64"/>
                      <a:gd name="T26" fmla="*/ 64 w 64"/>
                      <a:gd name="T27" fmla="*/ 8 h 64"/>
                      <a:gd name="T28" fmla="*/ 64 w 64"/>
                      <a:gd name="T29" fmla="*/ 8 h 64"/>
                      <a:gd name="T30" fmla="*/ 62 w 64"/>
                      <a:gd name="T31" fmla="*/ 2 h 64"/>
                      <a:gd name="T32" fmla="*/ 58 w 64"/>
                      <a:gd name="T33" fmla="*/ 0 h 64"/>
                      <a:gd name="T34" fmla="*/ 58 w 64"/>
                      <a:gd name="T35" fmla="*/ 0 h 64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w 64"/>
                      <a:gd name="T55" fmla="*/ 0 h 64"/>
                      <a:gd name="T56" fmla="*/ 64 w 64"/>
                      <a:gd name="T57" fmla="*/ 64 h 64"/>
                    </a:gdLst>
                    <a:ahLst/>
                    <a:cxnLst>
                      <a:cxn ang="T36">
                        <a:pos x="T0" y="T1"/>
                      </a:cxn>
                      <a:cxn ang="T37">
                        <a:pos x="T2" y="T3"/>
                      </a:cxn>
                      <a:cxn ang="T38">
                        <a:pos x="T4" y="T5"/>
                      </a:cxn>
                      <a:cxn ang="T39">
                        <a:pos x="T6" y="T7"/>
                      </a:cxn>
                      <a:cxn ang="T40">
                        <a:pos x="T8" y="T9"/>
                      </a:cxn>
                      <a:cxn ang="T41">
                        <a:pos x="T10" y="T11"/>
                      </a:cxn>
                      <a:cxn ang="T42">
                        <a:pos x="T12" y="T13"/>
                      </a:cxn>
                      <a:cxn ang="T43">
                        <a:pos x="T14" y="T15"/>
                      </a:cxn>
                      <a:cxn ang="T44">
                        <a:pos x="T16" y="T17"/>
                      </a:cxn>
                      <a:cxn ang="T45">
                        <a:pos x="T18" y="T19"/>
                      </a:cxn>
                      <a:cxn ang="T46">
                        <a:pos x="T20" y="T21"/>
                      </a:cxn>
                      <a:cxn ang="T47">
                        <a:pos x="T22" y="T23"/>
                      </a:cxn>
                      <a:cxn ang="T48">
                        <a:pos x="T24" y="T25"/>
                      </a:cxn>
                      <a:cxn ang="T49">
                        <a:pos x="T26" y="T27"/>
                      </a:cxn>
                      <a:cxn ang="T50">
                        <a:pos x="T28" y="T29"/>
                      </a:cxn>
                      <a:cxn ang="T51">
                        <a:pos x="T30" y="T31"/>
                      </a:cxn>
                      <a:cxn ang="T52">
                        <a:pos x="T32" y="T33"/>
                      </a:cxn>
                      <a:cxn ang="T53">
                        <a:pos x="T34" y="T35"/>
                      </a:cxn>
                    </a:cxnLst>
                    <a:rect l="T54" t="T55" r="T56" b="T57"/>
                    <a:pathLst>
                      <a:path w="64" h="64">
                        <a:moveTo>
                          <a:pt x="58" y="0"/>
                        </a:moveTo>
                        <a:lnTo>
                          <a:pt x="8" y="0"/>
                        </a:lnTo>
                        <a:lnTo>
                          <a:pt x="4" y="2"/>
                        </a:lnTo>
                        <a:lnTo>
                          <a:pt x="0" y="8"/>
                        </a:lnTo>
                        <a:lnTo>
                          <a:pt x="0" y="56"/>
                        </a:lnTo>
                        <a:lnTo>
                          <a:pt x="4" y="62"/>
                        </a:lnTo>
                        <a:lnTo>
                          <a:pt x="8" y="64"/>
                        </a:lnTo>
                        <a:lnTo>
                          <a:pt x="58" y="64"/>
                        </a:lnTo>
                        <a:lnTo>
                          <a:pt x="62" y="62"/>
                        </a:lnTo>
                        <a:lnTo>
                          <a:pt x="64" y="56"/>
                        </a:lnTo>
                        <a:lnTo>
                          <a:pt x="64" y="8"/>
                        </a:lnTo>
                        <a:lnTo>
                          <a:pt x="62" y="2"/>
                        </a:lnTo>
                        <a:lnTo>
                          <a:pt x="58" y="0"/>
                        </a:lnTo>
                        <a:close/>
                      </a:path>
                    </a:pathLst>
                  </a:custGeom>
                  <a:solidFill>
                    <a:srgbClr val="668187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399" name="Freeform 1576"/>
                  <p:cNvSpPr>
                    <a:spLocks/>
                  </p:cNvSpPr>
                  <p:nvPr/>
                </p:nvSpPr>
                <p:spPr bwMode="auto">
                  <a:xfrm>
                    <a:off x="4439" y="3201"/>
                    <a:ext cx="146" cy="146"/>
                  </a:xfrm>
                  <a:custGeom>
                    <a:avLst/>
                    <a:gdLst>
                      <a:gd name="T0" fmla="*/ 58 w 64"/>
                      <a:gd name="T1" fmla="*/ 0 h 64"/>
                      <a:gd name="T2" fmla="*/ 58 w 64"/>
                      <a:gd name="T3" fmla="*/ 46 h 64"/>
                      <a:gd name="T4" fmla="*/ 58 w 64"/>
                      <a:gd name="T5" fmla="*/ 46 h 64"/>
                      <a:gd name="T6" fmla="*/ 56 w 64"/>
                      <a:gd name="T7" fmla="*/ 52 h 64"/>
                      <a:gd name="T8" fmla="*/ 50 w 64"/>
                      <a:gd name="T9" fmla="*/ 54 h 64"/>
                      <a:gd name="T10" fmla="*/ 2 w 64"/>
                      <a:gd name="T11" fmla="*/ 54 h 64"/>
                      <a:gd name="T12" fmla="*/ 2 w 64"/>
                      <a:gd name="T13" fmla="*/ 54 h 64"/>
                      <a:gd name="T14" fmla="*/ 0 w 64"/>
                      <a:gd name="T15" fmla="*/ 54 h 64"/>
                      <a:gd name="T16" fmla="*/ 0 w 64"/>
                      <a:gd name="T17" fmla="*/ 56 h 64"/>
                      <a:gd name="T18" fmla="*/ 0 w 64"/>
                      <a:gd name="T19" fmla="*/ 56 h 64"/>
                      <a:gd name="T20" fmla="*/ 4 w 64"/>
                      <a:gd name="T21" fmla="*/ 62 h 64"/>
                      <a:gd name="T22" fmla="*/ 8 w 64"/>
                      <a:gd name="T23" fmla="*/ 64 h 64"/>
                      <a:gd name="T24" fmla="*/ 58 w 64"/>
                      <a:gd name="T25" fmla="*/ 64 h 64"/>
                      <a:gd name="T26" fmla="*/ 58 w 64"/>
                      <a:gd name="T27" fmla="*/ 64 h 64"/>
                      <a:gd name="T28" fmla="*/ 62 w 64"/>
                      <a:gd name="T29" fmla="*/ 62 h 64"/>
                      <a:gd name="T30" fmla="*/ 64 w 64"/>
                      <a:gd name="T31" fmla="*/ 56 h 64"/>
                      <a:gd name="T32" fmla="*/ 64 w 64"/>
                      <a:gd name="T33" fmla="*/ 8 h 64"/>
                      <a:gd name="T34" fmla="*/ 64 w 64"/>
                      <a:gd name="T35" fmla="*/ 8 h 64"/>
                      <a:gd name="T36" fmla="*/ 62 w 64"/>
                      <a:gd name="T37" fmla="*/ 2 h 64"/>
                      <a:gd name="T38" fmla="*/ 58 w 64"/>
                      <a:gd name="T39" fmla="*/ 0 h 64"/>
                      <a:gd name="T40" fmla="*/ 58 w 64"/>
                      <a:gd name="T41" fmla="*/ 0 h 64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w 64"/>
                      <a:gd name="T64" fmla="*/ 0 h 64"/>
                      <a:gd name="T65" fmla="*/ 64 w 64"/>
                      <a:gd name="T66" fmla="*/ 64 h 64"/>
                    </a:gdLst>
                    <a:ahLst/>
                    <a:cxnLst>
                      <a:cxn ang="T42">
                        <a:pos x="T0" y="T1"/>
                      </a:cxn>
                      <a:cxn ang="T43">
                        <a:pos x="T2" y="T3"/>
                      </a:cxn>
                      <a:cxn ang="T44">
                        <a:pos x="T4" y="T5"/>
                      </a:cxn>
                      <a:cxn ang="T45">
                        <a:pos x="T6" y="T7"/>
                      </a:cxn>
                      <a:cxn ang="T46">
                        <a:pos x="T8" y="T9"/>
                      </a:cxn>
                      <a:cxn ang="T47">
                        <a:pos x="T10" y="T11"/>
                      </a:cxn>
                      <a:cxn ang="T48">
                        <a:pos x="T12" y="T13"/>
                      </a:cxn>
                      <a:cxn ang="T49">
                        <a:pos x="T14" y="T15"/>
                      </a:cxn>
                      <a:cxn ang="T50">
                        <a:pos x="T16" y="T17"/>
                      </a:cxn>
                      <a:cxn ang="T51">
                        <a:pos x="T18" y="T19"/>
                      </a:cxn>
                      <a:cxn ang="T52">
                        <a:pos x="T20" y="T21"/>
                      </a:cxn>
                      <a:cxn ang="T53">
                        <a:pos x="T22" y="T23"/>
                      </a:cxn>
                      <a:cxn ang="T54">
                        <a:pos x="T24" y="T25"/>
                      </a:cxn>
                      <a:cxn ang="T55">
                        <a:pos x="T26" y="T27"/>
                      </a:cxn>
                      <a:cxn ang="T56">
                        <a:pos x="T28" y="T29"/>
                      </a:cxn>
                      <a:cxn ang="T57">
                        <a:pos x="T30" y="T31"/>
                      </a:cxn>
                      <a:cxn ang="T58">
                        <a:pos x="T32" y="T33"/>
                      </a:cxn>
                      <a:cxn ang="T59">
                        <a:pos x="T34" y="T35"/>
                      </a:cxn>
                      <a:cxn ang="T60">
                        <a:pos x="T36" y="T37"/>
                      </a:cxn>
                      <a:cxn ang="T61">
                        <a:pos x="T38" y="T39"/>
                      </a:cxn>
                      <a:cxn ang="T62">
                        <a:pos x="T40" y="T41"/>
                      </a:cxn>
                    </a:cxnLst>
                    <a:rect l="T63" t="T64" r="T65" b="T66"/>
                    <a:pathLst>
                      <a:path w="64" h="64">
                        <a:moveTo>
                          <a:pt x="58" y="0"/>
                        </a:moveTo>
                        <a:lnTo>
                          <a:pt x="58" y="46"/>
                        </a:lnTo>
                        <a:lnTo>
                          <a:pt x="56" y="52"/>
                        </a:lnTo>
                        <a:lnTo>
                          <a:pt x="50" y="54"/>
                        </a:lnTo>
                        <a:lnTo>
                          <a:pt x="2" y="54"/>
                        </a:lnTo>
                        <a:lnTo>
                          <a:pt x="0" y="54"/>
                        </a:lnTo>
                        <a:lnTo>
                          <a:pt x="0" y="56"/>
                        </a:lnTo>
                        <a:lnTo>
                          <a:pt x="4" y="62"/>
                        </a:lnTo>
                        <a:lnTo>
                          <a:pt x="8" y="64"/>
                        </a:lnTo>
                        <a:lnTo>
                          <a:pt x="58" y="64"/>
                        </a:lnTo>
                        <a:lnTo>
                          <a:pt x="62" y="62"/>
                        </a:lnTo>
                        <a:lnTo>
                          <a:pt x="64" y="56"/>
                        </a:lnTo>
                        <a:lnTo>
                          <a:pt x="64" y="8"/>
                        </a:lnTo>
                        <a:lnTo>
                          <a:pt x="62" y="2"/>
                        </a:lnTo>
                        <a:lnTo>
                          <a:pt x="58" y="0"/>
                        </a:lnTo>
                        <a:close/>
                      </a:path>
                    </a:pathLst>
                  </a:custGeom>
                  <a:solidFill>
                    <a:srgbClr val="4C676E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400" name="Freeform 1577"/>
                  <p:cNvSpPr>
                    <a:spLocks/>
                  </p:cNvSpPr>
                  <p:nvPr/>
                </p:nvSpPr>
                <p:spPr bwMode="auto">
                  <a:xfrm>
                    <a:off x="4466" y="3229"/>
                    <a:ext cx="23" cy="54"/>
                  </a:xfrm>
                  <a:custGeom>
                    <a:avLst/>
                    <a:gdLst>
                      <a:gd name="T0" fmla="*/ 10 w 10"/>
                      <a:gd name="T1" fmla="*/ 12 h 24"/>
                      <a:gd name="T2" fmla="*/ 10 w 10"/>
                      <a:gd name="T3" fmla="*/ 12 h 24"/>
                      <a:gd name="T4" fmla="*/ 8 w 10"/>
                      <a:gd name="T5" fmla="*/ 20 h 24"/>
                      <a:gd name="T6" fmla="*/ 6 w 10"/>
                      <a:gd name="T7" fmla="*/ 24 h 24"/>
                      <a:gd name="T8" fmla="*/ 6 w 10"/>
                      <a:gd name="T9" fmla="*/ 24 h 24"/>
                      <a:gd name="T10" fmla="*/ 6 w 10"/>
                      <a:gd name="T11" fmla="*/ 24 h 24"/>
                      <a:gd name="T12" fmla="*/ 4 w 10"/>
                      <a:gd name="T13" fmla="*/ 24 h 24"/>
                      <a:gd name="T14" fmla="*/ 2 w 10"/>
                      <a:gd name="T15" fmla="*/ 20 h 24"/>
                      <a:gd name="T16" fmla="*/ 0 w 10"/>
                      <a:gd name="T17" fmla="*/ 12 h 24"/>
                      <a:gd name="T18" fmla="*/ 0 w 10"/>
                      <a:gd name="T19" fmla="*/ 12 h 24"/>
                      <a:gd name="T20" fmla="*/ 2 w 10"/>
                      <a:gd name="T21" fmla="*/ 4 h 24"/>
                      <a:gd name="T22" fmla="*/ 4 w 10"/>
                      <a:gd name="T23" fmla="*/ 0 h 24"/>
                      <a:gd name="T24" fmla="*/ 6 w 10"/>
                      <a:gd name="T25" fmla="*/ 0 h 24"/>
                      <a:gd name="T26" fmla="*/ 6 w 10"/>
                      <a:gd name="T27" fmla="*/ 0 h 24"/>
                      <a:gd name="T28" fmla="*/ 6 w 10"/>
                      <a:gd name="T29" fmla="*/ 0 h 24"/>
                      <a:gd name="T30" fmla="*/ 8 w 10"/>
                      <a:gd name="T31" fmla="*/ 4 h 24"/>
                      <a:gd name="T32" fmla="*/ 10 w 10"/>
                      <a:gd name="T33" fmla="*/ 12 h 24"/>
                      <a:gd name="T34" fmla="*/ 10 w 10"/>
                      <a:gd name="T35" fmla="*/ 12 h 24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w 10"/>
                      <a:gd name="T55" fmla="*/ 0 h 24"/>
                      <a:gd name="T56" fmla="*/ 10 w 10"/>
                      <a:gd name="T57" fmla="*/ 24 h 24"/>
                    </a:gdLst>
                    <a:ahLst/>
                    <a:cxnLst>
                      <a:cxn ang="T36">
                        <a:pos x="T0" y="T1"/>
                      </a:cxn>
                      <a:cxn ang="T37">
                        <a:pos x="T2" y="T3"/>
                      </a:cxn>
                      <a:cxn ang="T38">
                        <a:pos x="T4" y="T5"/>
                      </a:cxn>
                      <a:cxn ang="T39">
                        <a:pos x="T6" y="T7"/>
                      </a:cxn>
                      <a:cxn ang="T40">
                        <a:pos x="T8" y="T9"/>
                      </a:cxn>
                      <a:cxn ang="T41">
                        <a:pos x="T10" y="T11"/>
                      </a:cxn>
                      <a:cxn ang="T42">
                        <a:pos x="T12" y="T13"/>
                      </a:cxn>
                      <a:cxn ang="T43">
                        <a:pos x="T14" y="T15"/>
                      </a:cxn>
                      <a:cxn ang="T44">
                        <a:pos x="T16" y="T17"/>
                      </a:cxn>
                      <a:cxn ang="T45">
                        <a:pos x="T18" y="T19"/>
                      </a:cxn>
                      <a:cxn ang="T46">
                        <a:pos x="T20" y="T21"/>
                      </a:cxn>
                      <a:cxn ang="T47">
                        <a:pos x="T22" y="T23"/>
                      </a:cxn>
                      <a:cxn ang="T48">
                        <a:pos x="T24" y="T25"/>
                      </a:cxn>
                      <a:cxn ang="T49">
                        <a:pos x="T26" y="T27"/>
                      </a:cxn>
                      <a:cxn ang="T50">
                        <a:pos x="T28" y="T29"/>
                      </a:cxn>
                      <a:cxn ang="T51">
                        <a:pos x="T30" y="T31"/>
                      </a:cxn>
                      <a:cxn ang="T52">
                        <a:pos x="T32" y="T33"/>
                      </a:cxn>
                      <a:cxn ang="T53">
                        <a:pos x="T34" y="T35"/>
                      </a:cxn>
                    </a:cxnLst>
                    <a:rect l="T54" t="T55" r="T56" b="T57"/>
                    <a:pathLst>
                      <a:path w="10" h="24">
                        <a:moveTo>
                          <a:pt x="10" y="12"/>
                        </a:moveTo>
                        <a:lnTo>
                          <a:pt x="10" y="12"/>
                        </a:lnTo>
                        <a:lnTo>
                          <a:pt x="8" y="20"/>
                        </a:lnTo>
                        <a:lnTo>
                          <a:pt x="6" y="24"/>
                        </a:lnTo>
                        <a:lnTo>
                          <a:pt x="4" y="24"/>
                        </a:lnTo>
                        <a:lnTo>
                          <a:pt x="2" y="20"/>
                        </a:lnTo>
                        <a:lnTo>
                          <a:pt x="0" y="12"/>
                        </a:lnTo>
                        <a:lnTo>
                          <a:pt x="2" y="4"/>
                        </a:lnTo>
                        <a:lnTo>
                          <a:pt x="4" y="0"/>
                        </a:lnTo>
                        <a:lnTo>
                          <a:pt x="6" y="0"/>
                        </a:lnTo>
                        <a:lnTo>
                          <a:pt x="8" y="4"/>
                        </a:lnTo>
                        <a:lnTo>
                          <a:pt x="10" y="12"/>
                        </a:lnTo>
                        <a:close/>
                      </a:path>
                    </a:pathLst>
                  </a:custGeom>
                  <a:solidFill>
                    <a:srgbClr val="8AA2A7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401" name="Freeform 1578"/>
                  <p:cNvSpPr>
                    <a:spLocks/>
                  </p:cNvSpPr>
                  <p:nvPr/>
                </p:nvSpPr>
                <p:spPr bwMode="auto">
                  <a:xfrm>
                    <a:off x="3431" y="3183"/>
                    <a:ext cx="183" cy="182"/>
                  </a:xfrm>
                  <a:custGeom>
                    <a:avLst/>
                    <a:gdLst>
                      <a:gd name="T0" fmla="*/ 16 w 80"/>
                      <a:gd name="T1" fmla="*/ 0 h 80"/>
                      <a:gd name="T2" fmla="*/ 16 w 80"/>
                      <a:gd name="T3" fmla="*/ 0 h 80"/>
                      <a:gd name="T4" fmla="*/ 10 w 80"/>
                      <a:gd name="T5" fmla="*/ 2 h 80"/>
                      <a:gd name="T6" fmla="*/ 4 w 80"/>
                      <a:gd name="T7" fmla="*/ 4 h 80"/>
                      <a:gd name="T8" fmla="*/ 2 w 80"/>
                      <a:gd name="T9" fmla="*/ 10 h 80"/>
                      <a:gd name="T10" fmla="*/ 0 w 80"/>
                      <a:gd name="T11" fmla="*/ 16 h 80"/>
                      <a:gd name="T12" fmla="*/ 0 w 80"/>
                      <a:gd name="T13" fmla="*/ 64 h 80"/>
                      <a:gd name="T14" fmla="*/ 0 w 80"/>
                      <a:gd name="T15" fmla="*/ 64 h 80"/>
                      <a:gd name="T16" fmla="*/ 2 w 80"/>
                      <a:gd name="T17" fmla="*/ 70 h 80"/>
                      <a:gd name="T18" fmla="*/ 4 w 80"/>
                      <a:gd name="T19" fmla="*/ 76 h 80"/>
                      <a:gd name="T20" fmla="*/ 10 w 80"/>
                      <a:gd name="T21" fmla="*/ 80 h 80"/>
                      <a:gd name="T22" fmla="*/ 16 w 80"/>
                      <a:gd name="T23" fmla="*/ 80 h 80"/>
                      <a:gd name="T24" fmla="*/ 64 w 80"/>
                      <a:gd name="T25" fmla="*/ 80 h 80"/>
                      <a:gd name="T26" fmla="*/ 64 w 80"/>
                      <a:gd name="T27" fmla="*/ 80 h 80"/>
                      <a:gd name="T28" fmla="*/ 70 w 80"/>
                      <a:gd name="T29" fmla="*/ 80 h 80"/>
                      <a:gd name="T30" fmla="*/ 76 w 80"/>
                      <a:gd name="T31" fmla="*/ 76 h 80"/>
                      <a:gd name="T32" fmla="*/ 78 w 80"/>
                      <a:gd name="T33" fmla="*/ 70 h 80"/>
                      <a:gd name="T34" fmla="*/ 80 w 80"/>
                      <a:gd name="T35" fmla="*/ 64 h 80"/>
                      <a:gd name="T36" fmla="*/ 80 w 80"/>
                      <a:gd name="T37" fmla="*/ 16 h 80"/>
                      <a:gd name="T38" fmla="*/ 80 w 80"/>
                      <a:gd name="T39" fmla="*/ 16 h 80"/>
                      <a:gd name="T40" fmla="*/ 78 w 80"/>
                      <a:gd name="T41" fmla="*/ 10 h 80"/>
                      <a:gd name="T42" fmla="*/ 76 w 80"/>
                      <a:gd name="T43" fmla="*/ 4 h 80"/>
                      <a:gd name="T44" fmla="*/ 70 w 80"/>
                      <a:gd name="T45" fmla="*/ 2 h 80"/>
                      <a:gd name="T46" fmla="*/ 64 w 80"/>
                      <a:gd name="T47" fmla="*/ 0 h 80"/>
                      <a:gd name="T48" fmla="*/ 16 w 80"/>
                      <a:gd name="T49" fmla="*/ 0 h 80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w 80"/>
                      <a:gd name="T76" fmla="*/ 0 h 80"/>
                      <a:gd name="T77" fmla="*/ 80 w 80"/>
                      <a:gd name="T78" fmla="*/ 80 h 80"/>
                    </a:gdLst>
                    <a:ahLst/>
                    <a:cxnLst>
                      <a:cxn ang="T50">
                        <a:pos x="T0" y="T1"/>
                      </a:cxn>
                      <a:cxn ang="T51">
                        <a:pos x="T2" y="T3"/>
                      </a:cxn>
                      <a:cxn ang="T52">
                        <a:pos x="T4" y="T5"/>
                      </a:cxn>
                      <a:cxn ang="T53">
                        <a:pos x="T6" y="T7"/>
                      </a:cxn>
                      <a:cxn ang="T54">
                        <a:pos x="T8" y="T9"/>
                      </a:cxn>
                      <a:cxn ang="T55">
                        <a:pos x="T10" y="T11"/>
                      </a:cxn>
                      <a:cxn ang="T56">
                        <a:pos x="T12" y="T13"/>
                      </a:cxn>
                      <a:cxn ang="T57">
                        <a:pos x="T14" y="T15"/>
                      </a:cxn>
                      <a:cxn ang="T58">
                        <a:pos x="T16" y="T17"/>
                      </a:cxn>
                      <a:cxn ang="T59">
                        <a:pos x="T18" y="T19"/>
                      </a:cxn>
                      <a:cxn ang="T60">
                        <a:pos x="T20" y="T21"/>
                      </a:cxn>
                      <a:cxn ang="T61">
                        <a:pos x="T22" y="T23"/>
                      </a:cxn>
                      <a:cxn ang="T62">
                        <a:pos x="T24" y="T25"/>
                      </a:cxn>
                      <a:cxn ang="T63">
                        <a:pos x="T26" y="T27"/>
                      </a:cxn>
                      <a:cxn ang="T64">
                        <a:pos x="T28" y="T29"/>
                      </a:cxn>
                      <a:cxn ang="T65">
                        <a:pos x="T30" y="T31"/>
                      </a:cxn>
                      <a:cxn ang="T66">
                        <a:pos x="T32" y="T33"/>
                      </a:cxn>
                      <a:cxn ang="T67">
                        <a:pos x="T34" y="T35"/>
                      </a:cxn>
                      <a:cxn ang="T68">
                        <a:pos x="T36" y="T37"/>
                      </a:cxn>
                      <a:cxn ang="T69">
                        <a:pos x="T38" y="T39"/>
                      </a:cxn>
                      <a:cxn ang="T70">
                        <a:pos x="T40" y="T41"/>
                      </a:cxn>
                      <a:cxn ang="T71">
                        <a:pos x="T42" y="T43"/>
                      </a:cxn>
                      <a:cxn ang="T72">
                        <a:pos x="T44" y="T45"/>
                      </a:cxn>
                      <a:cxn ang="T73">
                        <a:pos x="T46" y="T47"/>
                      </a:cxn>
                      <a:cxn ang="T74">
                        <a:pos x="T48" y="T49"/>
                      </a:cxn>
                    </a:cxnLst>
                    <a:rect l="T75" t="T76" r="T77" b="T78"/>
                    <a:pathLst>
                      <a:path w="80" h="80">
                        <a:moveTo>
                          <a:pt x="16" y="0"/>
                        </a:moveTo>
                        <a:lnTo>
                          <a:pt x="16" y="0"/>
                        </a:lnTo>
                        <a:lnTo>
                          <a:pt x="10" y="2"/>
                        </a:lnTo>
                        <a:lnTo>
                          <a:pt x="4" y="4"/>
                        </a:lnTo>
                        <a:lnTo>
                          <a:pt x="2" y="10"/>
                        </a:lnTo>
                        <a:lnTo>
                          <a:pt x="0" y="16"/>
                        </a:lnTo>
                        <a:lnTo>
                          <a:pt x="0" y="64"/>
                        </a:lnTo>
                        <a:lnTo>
                          <a:pt x="2" y="70"/>
                        </a:lnTo>
                        <a:lnTo>
                          <a:pt x="4" y="76"/>
                        </a:lnTo>
                        <a:lnTo>
                          <a:pt x="10" y="80"/>
                        </a:lnTo>
                        <a:lnTo>
                          <a:pt x="16" y="80"/>
                        </a:lnTo>
                        <a:lnTo>
                          <a:pt x="64" y="80"/>
                        </a:lnTo>
                        <a:lnTo>
                          <a:pt x="70" y="80"/>
                        </a:lnTo>
                        <a:lnTo>
                          <a:pt x="76" y="76"/>
                        </a:lnTo>
                        <a:lnTo>
                          <a:pt x="78" y="70"/>
                        </a:lnTo>
                        <a:lnTo>
                          <a:pt x="80" y="64"/>
                        </a:lnTo>
                        <a:lnTo>
                          <a:pt x="80" y="16"/>
                        </a:lnTo>
                        <a:lnTo>
                          <a:pt x="78" y="10"/>
                        </a:lnTo>
                        <a:lnTo>
                          <a:pt x="76" y="4"/>
                        </a:lnTo>
                        <a:lnTo>
                          <a:pt x="70" y="2"/>
                        </a:lnTo>
                        <a:lnTo>
                          <a:pt x="64" y="0"/>
                        </a:lnTo>
                        <a:lnTo>
                          <a:pt x="16" y="0"/>
                        </a:lnTo>
                        <a:close/>
                      </a:path>
                    </a:pathLst>
                  </a:custGeom>
                  <a:noFill/>
                  <a:ln w="12700">
                    <a:solidFill>
                      <a:srgbClr val="33535B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402" name="Freeform 1579"/>
                  <p:cNvSpPr>
                    <a:spLocks/>
                  </p:cNvSpPr>
                  <p:nvPr/>
                </p:nvSpPr>
                <p:spPr bwMode="auto">
                  <a:xfrm>
                    <a:off x="3431" y="3183"/>
                    <a:ext cx="183" cy="182"/>
                  </a:xfrm>
                  <a:custGeom>
                    <a:avLst/>
                    <a:gdLst>
                      <a:gd name="T0" fmla="*/ 16 w 80"/>
                      <a:gd name="T1" fmla="*/ 0 h 80"/>
                      <a:gd name="T2" fmla="*/ 16 w 80"/>
                      <a:gd name="T3" fmla="*/ 0 h 80"/>
                      <a:gd name="T4" fmla="*/ 10 w 80"/>
                      <a:gd name="T5" fmla="*/ 2 h 80"/>
                      <a:gd name="T6" fmla="*/ 4 w 80"/>
                      <a:gd name="T7" fmla="*/ 4 h 80"/>
                      <a:gd name="T8" fmla="*/ 2 w 80"/>
                      <a:gd name="T9" fmla="*/ 10 h 80"/>
                      <a:gd name="T10" fmla="*/ 0 w 80"/>
                      <a:gd name="T11" fmla="*/ 16 h 80"/>
                      <a:gd name="T12" fmla="*/ 0 w 80"/>
                      <a:gd name="T13" fmla="*/ 64 h 80"/>
                      <a:gd name="T14" fmla="*/ 0 w 80"/>
                      <a:gd name="T15" fmla="*/ 64 h 80"/>
                      <a:gd name="T16" fmla="*/ 2 w 80"/>
                      <a:gd name="T17" fmla="*/ 70 h 80"/>
                      <a:gd name="T18" fmla="*/ 4 w 80"/>
                      <a:gd name="T19" fmla="*/ 76 h 80"/>
                      <a:gd name="T20" fmla="*/ 10 w 80"/>
                      <a:gd name="T21" fmla="*/ 80 h 80"/>
                      <a:gd name="T22" fmla="*/ 16 w 80"/>
                      <a:gd name="T23" fmla="*/ 80 h 80"/>
                      <a:gd name="T24" fmla="*/ 64 w 80"/>
                      <a:gd name="T25" fmla="*/ 80 h 80"/>
                      <a:gd name="T26" fmla="*/ 64 w 80"/>
                      <a:gd name="T27" fmla="*/ 80 h 80"/>
                      <a:gd name="T28" fmla="*/ 70 w 80"/>
                      <a:gd name="T29" fmla="*/ 80 h 80"/>
                      <a:gd name="T30" fmla="*/ 76 w 80"/>
                      <a:gd name="T31" fmla="*/ 76 h 80"/>
                      <a:gd name="T32" fmla="*/ 78 w 80"/>
                      <a:gd name="T33" fmla="*/ 70 h 80"/>
                      <a:gd name="T34" fmla="*/ 80 w 80"/>
                      <a:gd name="T35" fmla="*/ 64 h 80"/>
                      <a:gd name="T36" fmla="*/ 80 w 80"/>
                      <a:gd name="T37" fmla="*/ 16 h 80"/>
                      <a:gd name="T38" fmla="*/ 80 w 80"/>
                      <a:gd name="T39" fmla="*/ 16 h 80"/>
                      <a:gd name="T40" fmla="*/ 78 w 80"/>
                      <a:gd name="T41" fmla="*/ 10 h 80"/>
                      <a:gd name="T42" fmla="*/ 76 w 80"/>
                      <a:gd name="T43" fmla="*/ 4 h 80"/>
                      <a:gd name="T44" fmla="*/ 70 w 80"/>
                      <a:gd name="T45" fmla="*/ 2 h 80"/>
                      <a:gd name="T46" fmla="*/ 64 w 80"/>
                      <a:gd name="T47" fmla="*/ 0 h 80"/>
                      <a:gd name="T48" fmla="*/ 16 w 80"/>
                      <a:gd name="T49" fmla="*/ 0 h 80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w 80"/>
                      <a:gd name="T76" fmla="*/ 0 h 80"/>
                      <a:gd name="T77" fmla="*/ 80 w 80"/>
                      <a:gd name="T78" fmla="*/ 80 h 80"/>
                    </a:gdLst>
                    <a:ahLst/>
                    <a:cxnLst>
                      <a:cxn ang="T50">
                        <a:pos x="T0" y="T1"/>
                      </a:cxn>
                      <a:cxn ang="T51">
                        <a:pos x="T2" y="T3"/>
                      </a:cxn>
                      <a:cxn ang="T52">
                        <a:pos x="T4" y="T5"/>
                      </a:cxn>
                      <a:cxn ang="T53">
                        <a:pos x="T6" y="T7"/>
                      </a:cxn>
                      <a:cxn ang="T54">
                        <a:pos x="T8" y="T9"/>
                      </a:cxn>
                      <a:cxn ang="T55">
                        <a:pos x="T10" y="T11"/>
                      </a:cxn>
                      <a:cxn ang="T56">
                        <a:pos x="T12" y="T13"/>
                      </a:cxn>
                      <a:cxn ang="T57">
                        <a:pos x="T14" y="T15"/>
                      </a:cxn>
                      <a:cxn ang="T58">
                        <a:pos x="T16" y="T17"/>
                      </a:cxn>
                      <a:cxn ang="T59">
                        <a:pos x="T18" y="T19"/>
                      </a:cxn>
                      <a:cxn ang="T60">
                        <a:pos x="T20" y="T21"/>
                      </a:cxn>
                      <a:cxn ang="T61">
                        <a:pos x="T22" y="T23"/>
                      </a:cxn>
                      <a:cxn ang="T62">
                        <a:pos x="T24" y="T25"/>
                      </a:cxn>
                      <a:cxn ang="T63">
                        <a:pos x="T26" y="T27"/>
                      </a:cxn>
                      <a:cxn ang="T64">
                        <a:pos x="T28" y="T29"/>
                      </a:cxn>
                      <a:cxn ang="T65">
                        <a:pos x="T30" y="T31"/>
                      </a:cxn>
                      <a:cxn ang="T66">
                        <a:pos x="T32" y="T33"/>
                      </a:cxn>
                      <a:cxn ang="T67">
                        <a:pos x="T34" y="T35"/>
                      </a:cxn>
                      <a:cxn ang="T68">
                        <a:pos x="T36" y="T37"/>
                      </a:cxn>
                      <a:cxn ang="T69">
                        <a:pos x="T38" y="T39"/>
                      </a:cxn>
                      <a:cxn ang="T70">
                        <a:pos x="T40" y="T41"/>
                      </a:cxn>
                      <a:cxn ang="T71">
                        <a:pos x="T42" y="T43"/>
                      </a:cxn>
                      <a:cxn ang="T72">
                        <a:pos x="T44" y="T45"/>
                      </a:cxn>
                      <a:cxn ang="T73">
                        <a:pos x="T46" y="T47"/>
                      </a:cxn>
                      <a:cxn ang="T74">
                        <a:pos x="T48" y="T49"/>
                      </a:cxn>
                    </a:cxnLst>
                    <a:rect l="T75" t="T76" r="T77" b="T78"/>
                    <a:pathLst>
                      <a:path w="80" h="80">
                        <a:moveTo>
                          <a:pt x="16" y="0"/>
                        </a:moveTo>
                        <a:lnTo>
                          <a:pt x="16" y="0"/>
                        </a:lnTo>
                        <a:lnTo>
                          <a:pt x="10" y="2"/>
                        </a:lnTo>
                        <a:lnTo>
                          <a:pt x="4" y="4"/>
                        </a:lnTo>
                        <a:lnTo>
                          <a:pt x="2" y="10"/>
                        </a:lnTo>
                        <a:lnTo>
                          <a:pt x="0" y="16"/>
                        </a:lnTo>
                        <a:lnTo>
                          <a:pt x="0" y="64"/>
                        </a:lnTo>
                        <a:lnTo>
                          <a:pt x="2" y="70"/>
                        </a:lnTo>
                        <a:lnTo>
                          <a:pt x="4" y="76"/>
                        </a:lnTo>
                        <a:lnTo>
                          <a:pt x="10" y="80"/>
                        </a:lnTo>
                        <a:lnTo>
                          <a:pt x="16" y="80"/>
                        </a:lnTo>
                        <a:lnTo>
                          <a:pt x="64" y="80"/>
                        </a:lnTo>
                        <a:lnTo>
                          <a:pt x="70" y="80"/>
                        </a:lnTo>
                        <a:lnTo>
                          <a:pt x="76" y="76"/>
                        </a:lnTo>
                        <a:lnTo>
                          <a:pt x="78" y="70"/>
                        </a:lnTo>
                        <a:lnTo>
                          <a:pt x="80" y="64"/>
                        </a:lnTo>
                        <a:lnTo>
                          <a:pt x="80" y="16"/>
                        </a:lnTo>
                        <a:lnTo>
                          <a:pt x="78" y="10"/>
                        </a:lnTo>
                        <a:lnTo>
                          <a:pt x="76" y="4"/>
                        </a:lnTo>
                        <a:lnTo>
                          <a:pt x="70" y="2"/>
                        </a:lnTo>
                        <a:lnTo>
                          <a:pt x="64" y="0"/>
                        </a:lnTo>
                        <a:lnTo>
                          <a:pt x="16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403" name="Freeform 1580"/>
                  <p:cNvSpPr>
                    <a:spLocks/>
                  </p:cNvSpPr>
                  <p:nvPr/>
                </p:nvSpPr>
                <p:spPr bwMode="auto">
                  <a:xfrm>
                    <a:off x="3450" y="3201"/>
                    <a:ext cx="146" cy="146"/>
                  </a:xfrm>
                  <a:custGeom>
                    <a:avLst/>
                    <a:gdLst>
                      <a:gd name="T0" fmla="*/ 56 w 64"/>
                      <a:gd name="T1" fmla="*/ 0 h 64"/>
                      <a:gd name="T2" fmla="*/ 8 w 64"/>
                      <a:gd name="T3" fmla="*/ 0 h 64"/>
                      <a:gd name="T4" fmla="*/ 8 w 64"/>
                      <a:gd name="T5" fmla="*/ 0 h 64"/>
                      <a:gd name="T6" fmla="*/ 2 w 64"/>
                      <a:gd name="T7" fmla="*/ 2 h 64"/>
                      <a:gd name="T8" fmla="*/ 0 w 64"/>
                      <a:gd name="T9" fmla="*/ 8 h 64"/>
                      <a:gd name="T10" fmla="*/ 0 w 64"/>
                      <a:gd name="T11" fmla="*/ 56 h 64"/>
                      <a:gd name="T12" fmla="*/ 0 w 64"/>
                      <a:gd name="T13" fmla="*/ 56 h 64"/>
                      <a:gd name="T14" fmla="*/ 2 w 64"/>
                      <a:gd name="T15" fmla="*/ 62 h 64"/>
                      <a:gd name="T16" fmla="*/ 8 w 64"/>
                      <a:gd name="T17" fmla="*/ 64 h 64"/>
                      <a:gd name="T18" fmla="*/ 56 w 64"/>
                      <a:gd name="T19" fmla="*/ 64 h 64"/>
                      <a:gd name="T20" fmla="*/ 56 w 64"/>
                      <a:gd name="T21" fmla="*/ 64 h 64"/>
                      <a:gd name="T22" fmla="*/ 62 w 64"/>
                      <a:gd name="T23" fmla="*/ 62 h 64"/>
                      <a:gd name="T24" fmla="*/ 64 w 64"/>
                      <a:gd name="T25" fmla="*/ 56 h 64"/>
                      <a:gd name="T26" fmla="*/ 64 w 64"/>
                      <a:gd name="T27" fmla="*/ 8 h 64"/>
                      <a:gd name="T28" fmla="*/ 64 w 64"/>
                      <a:gd name="T29" fmla="*/ 8 h 64"/>
                      <a:gd name="T30" fmla="*/ 62 w 64"/>
                      <a:gd name="T31" fmla="*/ 2 h 64"/>
                      <a:gd name="T32" fmla="*/ 56 w 64"/>
                      <a:gd name="T33" fmla="*/ 0 h 64"/>
                      <a:gd name="T34" fmla="*/ 56 w 64"/>
                      <a:gd name="T35" fmla="*/ 0 h 64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w 64"/>
                      <a:gd name="T55" fmla="*/ 0 h 64"/>
                      <a:gd name="T56" fmla="*/ 64 w 64"/>
                      <a:gd name="T57" fmla="*/ 64 h 64"/>
                    </a:gdLst>
                    <a:ahLst/>
                    <a:cxnLst>
                      <a:cxn ang="T36">
                        <a:pos x="T0" y="T1"/>
                      </a:cxn>
                      <a:cxn ang="T37">
                        <a:pos x="T2" y="T3"/>
                      </a:cxn>
                      <a:cxn ang="T38">
                        <a:pos x="T4" y="T5"/>
                      </a:cxn>
                      <a:cxn ang="T39">
                        <a:pos x="T6" y="T7"/>
                      </a:cxn>
                      <a:cxn ang="T40">
                        <a:pos x="T8" y="T9"/>
                      </a:cxn>
                      <a:cxn ang="T41">
                        <a:pos x="T10" y="T11"/>
                      </a:cxn>
                      <a:cxn ang="T42">
                        <a:pos x="T12" y="T13"/>
                      </a:cxn>
                      <a:cxn ang="T43">
                        <a:pos x="T14" y="T15"/>
                      </a:cxn>
                      <a:cxn ang="T44">
                        <a:pos x="T16" y="T17"/>
                      </a:cxn>
                      <a:cxn ang="T45">
                        <a:pos x="T18" y="T19"/>
                      </a:cxn>
                      <a:cxn ang="T46">
                        <a:pos x="T20" y="T21"/>
                      </a:cxn>
                      <a:cxn ang="T47">
                        <a:pos x="T22" y="T23"/>
                      </a:cxn>
                      <a:cxn ang="T48">
                        <a:pos x="T24" y="T25"/>
                      </a:cxn>
                      <a:cxn ang="T49">
                        <a:pos x="T26" y="T27"/>
                      </a:cxn>
                      <a:cxn ang="T50">
                        <a:pos x="T28" y="T29"/>
                      </a:cxn>
                      <a:cxn ang="T51">
                        <a:pos x="T30" y="T31"/>
                      </a:cxn>
                      <a:cxn ang="T52">
                        <a:pos x="T32" y="T33"/>
                      </a:cxn>
                      <a:cxn ang="T53">
                        <a:pos x="T34" y="T35"/>
                      </a:cxn>
                    </a:cxnLst>
                    <a:rect l="T54" t="T55" r="T56" b="T57"/>
                    <a:pathLst>
                      <a:path w="64" h="64">
                        <a:moveTo>
                          <a:pt x="56" y="0"/>
                        </a:moveTo>
                        <a:lnTo>
                          <a:pt x="8" y="0"/>
                        </a:lnTo>
                        <a:lnTo>
                          <a:pt x="2" y="2"/>
                        </a:lnTo>
                        <a:lnTo>
                          <a:pt x="0" y="8"/>
                        </a:lnTo>
                        <a:lnTo>
                          <a:pt x="0" y="56"/>
                        </a:lnTo>
                        <a:lnTo>
                          <a:pt x="2" y="62"/>
                        </a:lnTo>
                        <a:lnTo>
                          <a:pt x="8" y="64"/>
                        </a:lnTo>
                        <a:lnTo>
                          <a:pt x="56" y="64"/>
                        </a:lnTo>
                        <a:lnTo>
                          <a:pt x="62" y="62"/>
                        </a:lnTo>
                        <a:lnTo>
                          <a:pt x="64" y="56"/>
                        </a:lnTo>
                        <a:lnTo>
                          <a:pt x="64" y="8"/>
                        </a:lnTo>
                        <a:lnTo>
                          <a:pt x="62" y="2"/>
                        </a:lnTo>
                        <a:lnTo>
                          <a:pt x="56" y="0"/>
                        </a:lnTo>
                        <a:close/>
                      </a:path>
                    </a:pathLst>
                  </a:custGeom>
                  <a:solidFill>
                    <a:srgbClr val="668187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404" name="Freeform 1581"/>
                  <p:cNvSpPr>
                    <a:spLocks/>
                  </p:cNvSpPr>
                  <p:nvPr/>
                </p:nvSpPr>
                <p:spPr bwMode="auto">
                  <a:xfrm>
                    <a:off x="3450" y="3201"/>
                    <a:ext cx="146" cy="146"/>
                  </a:xfrm>
                  <a:custGeom>
                    <a:avLst/>
                    <a:gdLst>
                      <a:gd name="T0" fmla="*/ 58 w 64"/>
                      <a:gd name="T1" fmla="*/ 0 h 64"/>
                      <a:gd name="T2" fmla="*/ 58 w 64"/>
                      <a:gd name="T3" fmla="*/ 46 h 64"/>
                      <a:gd name="T4" fmla="*/ 58 w 64"/>
                      <a:gd name="T5" fmla="*/ 46 h 64"/>
                      <a:gd name="T6" fmla="*/ 54 w 64"/>
                      <a:gd name="T7" fmla="*/ 52 h 64"/>
                      <a:gd name="T8" fmla="*/ 50 w 64"/>
                      <a:gd name="T9" fmla="*/ 54 h 64"/>
                      <a:gd name="T10" fmla="*/ 0 w 64"/>
                      <a:gd name="T11" fmla="*/ 54 h 64"/>
                      <a:gd name="T12" fmla="*/ 0 w 64"/>
                      <a:gd name="T13" fmla="*/ 54 h 64"/>
                      <a:gd name="T14" fmla="*/ 0 w 64"/>
                      <a:gd name="T15" fmla="*/ 54 h 64"/>
                      <a:gd name="T16" fmla="*/ 0 w 64"/>
                      <a:gd name="T17" fmla="*/ 56 h 64"/>
                      <a:gd name="T18" fmla="*/ 0 w 64"/>
                      <a:gd name="T19" fmla="*/ 56 h 64"/>
                      <a:gd name="T20" fmla="*/ 2 w 64"/>
                      <a:gd name="T21" fmla="*/ 62 h 64"/>
                      <a:gd name="T22" fmla="*/ 8 w 64"/>
                      <a:gd name="T23" fmla="*/ 64 h 64"/>
                      <a:gd name="T24" fmla="*/ 56 w 64"/>
                      <a:gd name="T25" fmla="*/ 64 h 64"/>
                      <a:gd name="T26" fmla="*/ 56 w 64"/>
                      <a:gd name="T27" fmla="*/ 64 h 64"/>
                      <a:gd name="T28" fmla="*/ 62 w 64"/>
                      <a:gd name="T29" fmla="*/ 62 h 64"/>
                      <a:gd name="T30" fmla="*/ 64 w 64"/>
                      <a:gd name="T31" fmla="*/ 56 h 64"/>
                      <a:gd name="T32" fmla="*/ 64 w 64"/>
                      <a:gd name="T33" fmla="*/ 8 h 64"/>
                      <a:gd name="T34" fmla="*/ 64 w 64"/>
                      <a:gd name="T35" fmla="*/ 8 h 64"/>
                      <a:gd name="T36" fmla="*/ 62 w 64"/>
                      <a:gd name="T37" fmla="*/ 2 h 64"/>
                      <a:gd name="T38" fmla="*/ 58 w 64"/>
                      <a:gd name="T39" fmla="*/ 0 h 64"/>
                      <a:gd name="T40" fmla="*/ 58 w 64"/>
                      <a:gd name="T41" fmla="*/ 0 h 64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w 64"/>
                      <a:gd name="T64" fmla="*/ 0 h 64"/>
                      <a:gd name="T65" fmla="*/ 64 w 64"/>
                      <a:gd name="T66" fmla="*/ 64 h 64"/>
                    </a:gdLst>
                    <a:ahLst/>
                    <a:cxnLst>
                      <a:cxn ang="T42">
                        <a:pos x="T0" y="T1"/>
                      </a:cxn>
                      <a:cxn ang="T43">
                        <a:pos x="T2" y="T3"/>
                      </a:cxn>
                      <a:cxn ang="T44">
                        <a:pos x="T4" y="T5"/>
                      </a:cxn>
                      <a:cxn ang="T45">
                        <a:pos x="T6" y="T7"/>
                      </a:cxn>
                      <a:cxn ang="T46">
                        <a:pos x="T8" y="T9"/>
                      </a:cxn>
                      <a:cxn ang="T47">
                        <a:pos x="T10" y="T11"/>
                      </a:cxn>
                      <a:cxn ang="T48">
                        <a:pos x="T12" y="T13"/>
                      </a:cxn>
                      <a:cxn ang="T49">
                        <a:pos x="T14" y="T15"/>
                      </a:cxn>
                      <a:cxn ang="T50">
                        <a:pos x="T16" y="T17"/>
                      </a:cxn>
                      <a:cxn ang="T51">
                        <a:pos x="T18" y="T19"/>
                      </a:cxn>
                      <a:cxn ang="T52">
                        <a:pos x="T20" y="T21"/>
                      </a:cxn>
                      <a:cxn ang="T53">
                        <a:pos x="T22" y="T23"/>
                      </a:cxn>
                      <a:cxn ang="T54">
                        <a:pos x="T24" y="T25"/>
                      </a:cxn>
                      <a:cxn ang="T55">
                        <a:pos x="T26" y="T27"/>
                      </a:cxn>
                      <a:cxn ang="T56">
                        <a:pos x="T28" y="T29"/>
                      </a:cxn>
                      <a:cxn ang="T57">
                        <a:pos x="T30" y="T31"/>
                      </a:cxn>
                      <a:cxn ang="T58">
                        <a:pos x="T32" y="T33"/>
                      </a:cxn>
                      <a:cxn ang="T59">
                        <a:pos x="T34" y="T35"/>
                      </a:cxn>
                      <a:cxn ang="T60">
                        <a:pos x="T36" y="T37"/>
                      </a:cxn>
                      <a:cxn ang="T61">
                        <a:pos x="T38" y="T39"/>
                      </a:cxn>
                      <a:cxn ang="T62">
                        <a:pos x="T40" y="T41"/>
                      </a:cxn>
                    </a:cxnLst>
                    <a:rect l="T63" t="T64" r="T65" b="T66"/>
                    <a:pathLst>
                      <a:path w="64" h="64">
                        <a:moveTo>
                          <a:pt x="58" y="0"/>
                        </a:moveTo>
                        <a:lnTo>
                          <a:pt x="58" y="46"/>
                        </a:lnTo>
                        <a:lnTo>
                          <a:pt x="54" y="52"/>
                        </a:lnTo>
                        <a:lnTo>
                          <a:pt x="50" y="54"/>
                        </a:lnTo>
                        <a:lnTo>
                          <a:pt x="0" y="54"/>
                        </a:lnTo>
                        <a:lnTo>
                          <a:pt x="0" y="56"/>
                        </a:lnTo>
                        <a:lnTo>
                          <a:pt x="2" y="62"/>
                        </a:lnTo>
                        <a:lnTo>
                          <a:pt x="8" y="64"/>
                        </a:lnTo>
                        <a:lnTo>
                          <a:pt x="56" y="64"/>
                        </a:lnTo>
                        <a:lnTo>
                          <a:pt x="62" y="62"/>
                        </a:lnTo>
                        <a:lnTo>
                          <a:pt x="64" y="56"/>
                        </a:lnTo>
                        <a:lnTo>
                          <a:pt x="64" y="8"/>
                        </a:lnTo>
                        <a:lnTo>
                          <a:pt x="62" y="2"/>
                        </a:lnTo>
                        <a:lnTo>
                          <a:pt x="58" y="0"/>
                        </a:lnTo>
                        <a:close/>
                      </a:path>
                    </a:pathLst>
                  </a:custGeom>
                  <a:solidFill>
                    <a:srgbClr val="4C676E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405" name="Freeform 1582"/>
                  <p:cNvSpPr>
                    <a:spLocks/>
                  </p:cNvSpPr>
                  <p:nvPr/>
                </p:nvSpPr>
                <p:spPr bwMode="auto">
                  <a:xfrm>
                    <a:off x="3477" y="3229"/>
                    <a:ext cx="23" cy="54"/>
                  </a:xfrm>
                  <a:custGeom>
                    <a:avLst/>
                    <a:gdLst>
                      <a:gd name="T0" fmla="*/ 10 w 10"/>
                      <a:gd name="T1" fmla="*/ 12 h 24"/>
                      <a:gd name="T2" fmla="*/ 10 w 10"/>
                      <a:gd name="T3" fmla="*/ 12 h 24"/>
                      <a:gd name="T4" fmla="*/ 8 w 10"/>
                      <a:gd name="T5" fmla="*/ 20 h 24"/>
                      <a:gd name="T6" fmla="*/ 6 w 10"/>
                      <a:gd name="T7" fmla="*/ 24 h 24"/>
                      <a:gd name="T8" fmla="*/ 4 w 10"/>
                      <a:gd name="T9" fmla="*/ 24 h 24"/>
                      <a:gd name="T10" fmla="*/ 4 w 10"/>
                      <a:gd name="T11" fmla="*/ 24 h 24"/>
                      <a:gd name="T12" fmla="*/ 2 w 10"/>
                      <a:gd name="T13" fmla="*/ 24 h 24"/>
                      <a:gd name="T14" fmla="*/ 0 w 10"/>
                      <a:gd name="T15" fmla="*/ 20 h 24"/>
                      <a:gd name="T16" fmla="*/ 0 w 10"/>
                      <a:gd name="T17" fmla="*/ 12 h 24"/>
                      <a:gd name="T18" fmla="*/ 0 w 10"/>
                      <a:gd name="T19" fmla="*/ 12 h 24"/>
                      <a:gd name="T20" fmla="*/ 0 w 10"/>
                      <a:gd name="T21" fmla="*/ 4 h 24"/>
                      <a:gd name="T22" fmla="*/ 2 w 10"/>
                      <a:gd name="T23" fmla="*/ 0 h 24"/>
                      <a:gd name="T24" fmla="*/ 4 w 10"/>
                      <a:gd name="T25" fmla="*/ 0 h 24"/>
                      <a:gd name="T26" fmla="*/ 4 w 10"/>
                      <a:gd name="T27" fmla="*/ 0 h 24"/>
                      <a:gd name="T28" fmla="*/ 6 w 10"/>
                      <a:gd name="T29" fmla="*/ 0 h 24"/>
                      <a:gd name="T30" fmla="*/ 8 w 10"/>
                      <a:gd name="T31" fmla="*/ 4 h 24"/>
                      <a:gd name="T32" fmla="*/ 10 w 10"/>
                      <a:gd name="T33" fmla="*/ 12 h 24"/>
                      <a:gd name="T34" fmla="*/ 10 w 10"/>
                      <a:gd name="T35" fmla="*/ 12 h 24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w 10"/>
                      <a:gd name="T55" fmla="*/ 0 h 24"/>
                      <a:gd name="T56" fmla="*/ 10 w 10"/>
                      <a:gd name="T57" fmla="*/ 24 h 24"/>
                    </a:gdLst>
                    <a:ahLst/>
                    <a:cxnLst>
                      <a:cxn ang="T36">
                        <a:pos x="T0" y="T1"/>
                      </a:cxn>
                      <a:cxn ang="T37">
                        <a:pos x="T2" y="T3"/>
                      </a:cxn>
                      <a:cxn ang="T38">
                        <a:pos x="T4" y="T5"/>
                      </a:cxn>
                      <a:cxn ang="T39">
                        <a:pos x="T6" y="T7"/>
                      </a:cxn>
                      <a:cxn ang="T40">
                        <a:pos x="T8" y="T9"/>
                      </a:cxn>
                      <a:cxn ang="T41">
                        <a:pos x="T10" y="T11"/>
                      </a:cxn>
                      <a:cxn ang="T42">
                        <a:pos x="T12" y="T13"/>
                      </a:cxn>
                      <a:cxn ang="T43">
                        <a:pos x="T14" y="T15"/>
                      </a:cxn>
                      <a:cxn ang="T44">
                        <a:pos x="T16" y="T17"/>
                      </a:cxn>
                      <a:cxn ang="T45">
                        <a:pos x="T18" y="T19"/>
                      </a:cxn>
                      <a:cxn ang="T46">
                        <a:pos x="T20" y="T21"/>
                      </a:cxn>
                      <a:cxn ang="T47">
                        <a:pos x="T22" y="T23"/>
                      </a:cxn>
                      <a:cxn ang="T48">
                        <a:pos x="T24" y="T25"/>
                      </a:cxn>
                      <a:cxn ang="T49">
                        <a:pos x="T26" y="T27"/>
                      </a:cxn>
                      <a:cxn ang="T50">
                        <a:pos x="T28" y="T29"/>
                      </a:cxn>
                      <a:cxn ang="T51">
                        <a:pos x="T30" y="T31"/>
                      </a:cxn>
                      <a:cxn ang="T52">
                        <a:pos x="T32" y="T33"/>
                      </a:cxn>
                      <a:cxn ang="T53">
                        <a:pos x="T34" y="T35"/>
                      </a:cxn>
                    </a:cxnLst>
                    <a:rect l="T54" t="T55" r="T56" b="T57"/>
                    <a:pathLst>
                      <a:path w="10" h="24">
                        <a:moveTo>
                          <a:pt x="10" y="12"/>
                        </a:moveTo>
                        <a:lnTo>
                          <a:pt x="10" y="12"/>
                        </a:lnTo>
                        <a:lnTo>
                          <a:pt x="8" y="20"/>
                        </a:lnTo>
                        <a:lnTo>
                          <a:pt x="6" y="24"/>
                        </a:lnTo>
                        <a:lnTo>
                          <a:pt x="4" y="24"/>
                        </a:lnTo>
                        <a:lnTo>
                          <a:pt x="2" y="24"/>
                        </a:lnTo>
                        <a:lnTo>
                          <a:pt x="0" y="20"/>
                        </a:lnTo>
                        <a:lnTo>
                          <a:pt x="0" y="12"/>
                        </a:lnTo>
                        <a:lnTo>
                          <a:pt x="0" y="4"/>
                        </a:lnTo>
                        <a:lnTo>
                          <a:pt x="2" y="0"/>
                        </a:lnTo>
                        <a:lnTo>
                          <a:pt x="4" y="0"/>
                        </a:lnTo>
                        <a:lnTo>
                          <a:pt x="6" y="0"/>
                        </a:lnTo>
                        <a:lnTo>
                          <a:pt x="8" y="4"/>
                        </a:lnTo>
                        <a:lnTo>
                          <a:pt x="10" y="12"/>
                        </a:lnTo>
                        <a:close/>
                      </a:path>
                    </a:pathLst>
                  </a:custGeom>
                  <a:solidFill>
                    <a:srgbClr val="8AA2A7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406" name="Freeform 1583"/>
                  <p:cNvSpPr>
                    <a:spLocks/>
                  </p:cNvSpPr>
                  <p:nvPr/>
                </p:nvSpPr>
                <p:spPr bwMode="auto">
                  <a:xfrm>
                    <a:off x="3682" y="3183"/>
                    <a:ext cx="182" cy="182"/>
                  </a:xfrm>
                  <a:custGeom>
                    <a:avLst/>
                    <a:gdLst>
                      <a:gd name="T0" fmla="*/ 16 w 80"/>
                      <a:gd name="T1" fmla="*/ 0 h 80"/>
                      <a:gd name="T2" fmla="*/ 16 w 80"/>
                      <a:gd name="T3" fmla="*/ 0 h 80"/>
                      <a:gd name="T4" fmla="*/ 10 w 80"/>
                      <a:gd name="T5" fmla="*/ 2 h 80"/>
                      <a:gd name="T6" fmla="*/ 4 w 80"/>
                      <a:gd name="T7" fmla="*/ 4 h 80"/>
                      <a:gd name="T8" fmla="*/ 0 w 80"/>
                      <a:gd name="T9" fmla="*/ 10 h 80"/>
                      <a:gd name="T10" fmla="*/ 0 w 80"/>
                      <a:gd name="T11" fmla="*/ 16 h 80"/>
                      <a:gd name="T12" fmla="*/ 0 w 80"/>
                      <a:gd name="T13" fmla="*/ 64 h 80"/>
                      <a:gd name="T14" fmla="*/ 0 w 80"/>
                      <a:gd name="T15" fmla="*/ 64 h 80"/>
                      <a:gd name="T16" fmla="*/ 0 w 80"/>
                      <a:gd name="T17" fmla="*/ 70 h 80"/>
                      <a:gd name="T18" fmla="*/ 4 w 80"/>
                      <a:gd name="T19" fmla="*/ 76 h 80"/>
                      <a:gd name="T20" fmla="*/ 10 w 80"/>
                      <a:gd name="T21" fmla="*/ 80 h 80"/>
                      <a:gd name="T22" fmla="*/ 16 w 80"/>
                      <a:gd name="T23" fmla="*/ 80 h 80"/>
                      <a:gd name="T24" fmla="*/ 64 w 80"/>
                      <a:gd name="T25" fmla="*/ 80 h 80"/>
                      <a:gd name="T26" fmla="*/ 64 w 80"/>
                      <a:gd name="T27" fmla="*/ 80 h 80"/>
                      <a:gd name="T28" fmla="*/ 70 w 80"/>
                      <a:gd name="T29" fmla="*/ 80 h 80"/>
                      <a:gd name="T30" fmla="*/ 76 w 80"/>
                      <a:gd name="T31" fmla="*/ 76 h 80"/>
                      <a:gd name="T32" fmla="*/ 78 w 80"/>
                      <a:gd name="T33" fmla="*/ 70 h 80"/>
                      <a:gd name="T34" fmla="*/ 80 w 80"/>
                      <a:gd name="T35" fmla="*/ 64 h 80"/>
                      <a:gd name="T36" fmla="*/ 80 w 80"/>
                      <a:gd name="T37" fmla="*/ 16 h 80"/>
                      <a:gd name="T38" fmla="*/ 80 w 80"/>
                      <a:gd name="T39" fmla="*/ 16 h 80"/>
                      <a:gd name="T40" fmla="*/ 78 w 80"/>
                      <a:gd name="T41" fmla="*/ 10 h 80"/>
                      <a:gd name="T42" fmla="*/ 76 w 80"/>
                      <a:gd name="T43" fmla="*/ 4 h 80"/>
                      <a:gd name="T44" fmla="*/ 70 w 80"/>
                      <a:gd name="T45" fmla="*/ 2 h 80"/>
                      <a:gd name="T46" fmla="*/ 64 w 80"/>
                      <a:gd name="T47" fmla="*/ 0 h 80"/>
                      <a:gd name="T48" fmla="*/ 16 w 80"/>
                      <a:gd name="T49" fmla="*/ 0 h 80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w 80"/>
                      <a:gd name="T76" fmla="*/ 0 h 80"/>
                      <a:gd name="T77" fmla="*/ 80 w 80"/>
                      <a:gd name="T78" fmla="*/ 80 h 80"/>
                    </a:gdLst>
                    <a:ahLst/>
                    <a:cxnLst>
                      <a:cxn ang="T50">
                        <a:pos x="T0" y="T1"/>
                      </a:cxn>
                      <a:cxn ang="T51">
                        <a:pos x="T2" y="T3"/>
                      </a:cxn>
                      <a:cxn ang="T52">
                        <a:pos x="T4" y="T5"/>
                      </a:cxn>
                      <a:cxn ang="T53">
                        <a:pos x="T6" y="T7"/>
                      </a:cxn>
                      <a:cxn ang="T54">
                        <a:pos x="T8" y="T9"/>
                      </a:cxn>
                      <a:cxn ang="T55">
                        <a:pos x="T10" y="T11"/>
                      </a:cxn>
                      <a:cxn ang="T56">
                        <a:pos x="T12" y="T13"/>
                      </a:cxn>
                      <a:cxn ang="T57">
                        <a:pos x="T14" y="T15"/>
                      </a:cxn>
                      <a:cxn ang="T58">
                        <a:pos x="T16" y="T17"/>
                      </a:cxn>
                      <a:cxn ang="T59">
                        <a:pos x="T18" y="T19"/>
                      </a:cxn>
                      <a:cxn ang="T60">
                        <a:pos x="T20" y="T21"/>
                      </a:cxn>
                      <a:cxn ang="T61">
                        <a:pos x="T22" y="T23"/>
                      </a:cxn>
                      <a:cxn ang="T62">
                        <a:pos x="T24" y="T25"/>
                      </a:cxn>
                      <a:cxn ang="T63">
                        <a:pos x="T26" y="T27"/>
                      </a:cxn>
                      <a:cxn ang="T64">
                        <a:pos x="T28" y="T29"/>
                      </a:cxn>
                      <a:cxn ang="T65">
                        <a:pos x="T30" y="T31"/>
                      </a:cxn>
                      <a:cxn ang="T66">
                        <a:pos x="T32" y="T33"/>
                      </a:cxn>
                      <a:cxn ang="T67">
                        <a:pos x="T34" y="T35"/>
                      </a:cxn>
                      <a:cxn ang="T68">
                        <a:pos x="T36" y="T37"/>
                      </a:cxn>
                      <a:cxn ang="T69">
                        <a:pos x="T38" y="T39"/>
                      </a:cxn>
                      <a:cxn ang="T70">
                        <a:pos x="T40" y="T41"/>
                      </a:cxn>
                      <a:cxn ang="T71">
                        <a:pos x="T42" y="T43"/>
                      </a:cxn>
                      <a:cxn ang="T72">
                        <a:pos x="T44" y="T45"/>
                      </a:cxn>
                      <a:cxn ang="T73">
                        <a:pos x="T46" y="T47"/>
                      </a:cxn>
                      <a:cxn ang="T74">
                        <a:pos x="T48" y="T49"/>
                      </a:cxn>
                    </a:cxnLst>
                    <a:rect l="T75" t="T76" r="T77" b="T78"/>
                    <a:pathLst>
                      <a:path w="80" h="80">
                        <a:moveTo>
                          <a:pt x="16" y="0"/>
                        </a:moveTo>
                        <a:lnTo>
                          <a:pt x="16" y="0"/>
                        </a:lnTo>
                        <a:lnTo>
                          <a:pt x="10" y="2"/>
                        </a:lnTo>
                        <a:lnTo>
                          <a:pt x="4" y="4"/>
                        </a:lnTo>
                        <a:lnTo>
                          <a:pt x="0" y="10"/>
                        </a:lnTo>
                        <a:lnTo>
                          <a:pt x="0" y="16"/>
                        </a:lnTo>
                        <a:lnTo>
                          <a:pt x="0" y="64"/>
                        </a:lnTo>
                        <a:lnTo>
                          <a:pt x="0" y="70"/>
                        </a:lnTo>
                        <a:lnTo>
                          <a:pt x="4" y="76"/>
                        </a:lnTo>
                        <a:lnTo>
                          <a:pt x="10" y="80"/>
                        </a:lnTo>
                        <a:lnTo>
                          <a:pt x="16" y="80"/>
                        </a:lnTo>
                        <a:lnTo>
                          <a:pt x="64" y="80"/>
                        </a:lnTo>
                        <a:lnTo>
                          <a:pt x="70" y="80"/>
                        </a:lnTo>
                        <a:lnTo>
                          <a:pt x="76" y="76"/>
                        </a:lnTo>
                        <a:lnTo>
                          <a:pt x="78" y="70"/>
                        </a:lnTo>
                        <a:lnTo>
                          <a:pt x="80" y="64"/>
                        </a:lnTo>
                        <a:lnTo>
                          <a:pt x="80" y="16"/>
                        </a:lnTo>
                        <a:lnTo>
                          <a:pt x="78" y="10"/>
                        </a:lnTo>
                        <a:lnTo>
                          <a:pt x="76" y="4"/>
                        </a:lnTo>
                        <a:lnTo>
                          <a:pt x="70" y="2"/>
                        </a:lnTo>
                        <a:lnTo>
                          <a:pt x="64" y="0"/>
                        </a:lnTo>
                        <a:lnTo>
                          <a:pt x="16" y="0"/>
                        </a:lnTo>
                        <a:close/>
                      </a:path>
                    </a:pathLst>
                  </a:custGeom>
                  <a:noFill/>
                  <a:ln w="12700">
                    <a:solidFill>
                      <a:srgbClr val="33535B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407" name="Freeform 1584"/>
                  <p:cNvSpPr>
                    <a:spLocks/>
                  </p:cNvSpPr>
                  <p:nvPr/>
                </p:nvSpPr>
                <p:spPr bwMode="auto">
                  <a:xfrm>
                    <a:off x="3682" y="3183"/>
                    <a:ext cx="182" cy="182"/>
                  </a:xfrm>
                  <a:custGeom>
                    <a:avLst/>
                    <a:gdLst>
                      <a:gd name="T0" fmla="*/ 16 w 80"/>
                      <a:gd name="T1" fmla="*/ 0 h 80"/>
                      <a:gd name="T2" fmla="*/ 16 w 80"/>
                      <a:gd name="T3" fmla="*/ 0 h 80"/>
                      <a:gd name="T4" fmla="*/ 10 w 80"/>
                      <a:gd name="T5" fmla="*/ 2 h 80"/>
                      <a:gd name="T6" fmla="*/ 4 w 80"/>
                      <a:gd name="T7" fmla="*/ 4 h 80"/>
                      <a:gd name="T8" fmla="*/ 0 w 80"/>
                      <a:gd name="T9" fmla="*/ 10 h 80"/>
                      <a:gd name="T10" fmla="*/ 0 w 80"/>
                      <a:gd name="T11" fmla="*/ 16 h 80"/>
                      <a:gd name="T12" fmla="*/ 0 w 80"/>
                      <a:gd name="T13" fmla="*/ 64 h 80"/>
                      <a:gd name="T14" fmla="*/ 0 w 80"/>
                      <a:gd name="T15" fmla="*/ 64 h 80"/>
                      <a:gd name="T16" fmla="*/ 0 w 80"/>
                      <a:gd name="T17" fmla="*/ 70 h 80"/>
                      <a:gd name="T18" fmla="*/ 4 w 80"/>
                      <a:gd name="T19" fmla="*/ 76 h 80"/>
                      <a:gd name="T20" fmla="*/ 10 w 80"/>
                      <a:gd name="T21" fmla="*/ 80 h 80"/>
                      <a:gd name="T22" fmla="*/ 16 w 80"/>
                      <a:gd name="T23" fmla="*/ 80 h 80"/>
                      <a:gd name="T24" fmla="*/ 64 w 80"/>
                      <a:gd name="T25" fmla="*/ 80 h 80"/>
                      <a:gd name="T26" fmla="*/ 64 w 80"/>
                      <a:gd name="T27" fmla="*/ 80 h 80"/>
                      <a:gd name="T28" fmla="*/ 70 w 80"/>
                      <a:gd name="T29" fmla="*/ 80 h 80"/>
                      <a:gd name="T30" fmla="*/ 76 w 80"/>
                      <a:gd name="T31" fmla="*/ 76 h 80"/>
                      <a:gd name="T32" fmla="*/ 78 w 80"/>
                      <a:gd name="T33" fmla="*/ 70 h 80"/>
                      <a:gd name="T34" fmla="*/ 80 w 80"/>
                      <a:gd name="T35" fmla="*/ 64 h 80"/>
                      <a:gd name="T36" fmla="*/ 80 w 80"/>
                      <a:gd name="T37" fmla="*/ 16 h 80"/>
                      <a:gd name="T38" fmla="*/ 80 w 80"/>
                      <a:gd name="T39" fmla="*/ 16 h 80"/>
                      <a:gd name="T40" fmla="*/ 78 w 80"/>
                      <a:gd name="T41" fmla="*/ 10 h 80"/>
                      <a:gd name="T42" fmla="*/ 76 w 80"/>
                      <a:gd name="T43" fmla="*/ 4 h 80"/>
                      <a:gd name="T44" fmla="*/ 70 w 80"/>
                      <a:gd name="T45" fmla="*/ 2 h 80"/>
                      <a:gd name="T46" fmla="*/ 64 w 80"/>
                      <a:gd name="T47" fmla="*/ 0 h 80"/>
                      <a:gd name="T48" fmla="*/ 16 w 80"/>
                      <a:gd name="T49" fmla="*/ 0 h 80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w 80"/>
                      <a:gd name="T76" fmla="*/ 0 h 80"/>
                      <a:gd name="T77" fmla="*/ 80 w 80"/>
                      <a:gd name="T78" fmla="*/ 80 h 80"/>
                    </a:gdLst>
                    <a:ahLst/>
                    <a:cxnLst>
                      <a:cxn ang="T50">
                        <a:pos x="T0" y="T1"/>
                      </a:cxn>
                      <a:cxn ang="T51">
                        <a:pos x="T2" y="T3"/>
                      </a:cxn>
                      <a:cxn ang="T52">
                        <a:pos x="T4" y="T5"/>
                      </a:cxn>
                      <a:cxn ang="T53">
                        <a:pos x="T6" y="T7"/>
                      </a:cxn>
                      <a:cxn ang="T54">
                        <a:pos x="T8" y="T9"/>
                      </a:cxn>
                      <a:cxn ang="T55">
                        <a:pos x="T10" y="T11"/>
                      </a:cxn>
                      <a:cxn ang="T56">
                        <a:pos x="T12" y="T13"/>
                      </a:cxn>
                      <a:cxn ang="T57">
                        <a:pos x="T14" y="T15"/>
                      </a:cxn>
                      <a:cxn ang="T58">
                        <a:pos x="T16" y="T17"/>
                      </a:cxn>
                      <a:cxn ang="T59">
                        <a:pos x="T18" y="T19"/>
                      </a:cxn>
                      <a:cxn ang="T60">
                        <a:pos x="T20" y="T21"/>
                      </a:cxn>
                      <a:cxn ang="T61">
                        <a:pos x="T22" y="T23"/>
                      </a:cxn>
                      <a:cxn ang="T62">
                        <a:pos x="T24" y="T25"/>
                      </a:cxn>
                      <a:cxn ang="T63">
                        <a:pos x="T26" y="T27"/>
                      </a:cxn>
                      <a:cxn ang="T64">
                        <a:pos x="T28" y="T29"/>
                      </a:cxn>
                      <a:cxn ang="T65">
                        <a:pos x="T30" y="T31"/>
                      </a:cxn>
                      <a:cxn ang="T66">
                        <a:pos x="T32" y="T33"/>
                      </a:cxn>
                      <a:cxn ang="T67">
                        <a:pos x="T34" y="T35"/>
                      </a:cxn>
                      <a:cxn ang="T68">
                        <a:pos x="T36" y="T37"/>
                      </a:cxn>
                      <a:cxn ang="T69">
                        <a:pos x="T38" y="T39"/>
                      </a:cxn>
                      <a:cxn ang="T70">
                        <a:pos x="T40" y="T41"/>
                      </a:cxn>
                      <a:cxn ang="T71">
                        <a:pos x="T42" y="T43"/>
                      </a:cxn>
                      <a:cxn ang="T72">
                        <a:pos x="T44" y="T45"/>
                      </a:cxn>
                      <a:cxn ang="T73">
                        <a:pos x="T46" y="T47"/>
                      </a:cxn>
                      <a:cxn ang="T74">
                        <a:pos x="T48" y="T49"/>
                      </a:cxn>
                    </a:cxnLst>
                    <a:rect l="T75" t="T76" r="T77" b="T78"/>
                    <a:pathLst>
                      <a:path w="80" h="80">
                        <a:moveTo>
                          <a:pt x="16" y="0"/>
                        </a:moveTo>
                        <a:lnTo>
                          <a:pt x="16" y="0"/>
                        </a:lnTo>
                        <a:lnTo>
                          <a:pt x="10" y="2"/>
                        </a:lnTo>
                        <a:lnTo>
                          <a:pt x="4" y="4"/>
                        </a:lnTo>
                        <a:lnTo>
                          <a:pt x="0" y="10"/>
                        </a:lnTo>
                        <a:lnTo>
                          <a:pt x="0" y="16"/>
                        </a:lnTo>
                        <a:lnTo>
                          <a:pt x="0" y="64"/>
                        </a:lnTo>
                        <a:lnTo>
                          <a:pt x="0" y="70"/>
                        </a:lnTo>
                        <a:lnTo>
                          <a:pt x="4" y="76"/>
                        </a:lnTo>
                        <a:lnTo>
                          <a:pt x="10" y="80"/>
                        </a:lnTo>
                        <a:lnTo>
                          <a:pt x="16" y="80"/>
                        </a:lnTo>
                        <a:lnTo>
                          <a:pt x="64" y="80"/>
                        </a:lnTo>
                        <a:lnTo>
                          <a:pt x="70" y="80"/>
                        </a:lnTo>
                        <a:lnTo>
                          <a:pt x="76" y="76"/>
                        </a:lnTo>
                        <a:lnTo>
                          <a:pt x="78" y="70"/>
                        </a:lnTo>
                        <a:lnTo>
                          <a:pt x="80" y="64"/>
                        </a:lnTo>
                        <a:lnTo>
                          <a:pt x="80" y="16"/>
                        </a:lnTo>
                        <a:lnTo>
                          <a:pt x="78" y="10"/>
                        </a:lnTo>
                        <a:lnTo>
                          <a:pt x="76" y="4"/>
                        </a:lnTo>
                        <a:lnTo>
                          <a:pt x="70" y="2"/>
                        </a:lnTo>
                        <a:lnTo>
                          <a:pt x="64" y="0"/>
                        </a:lnTo>
                        <a:lnTo>
                          <a:pt x="16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408" name="Freeform 1585"/>
                  <p:cNvSpPr>
                    <a:spLocks/>
                  </p:cNvSpPr>
                  <p:nvPr/>
                </p:nvSpPr>
                <p:spPr bwMode="auto">
                  <a:xfrm>
                    <a:off x="3700" y="3201"/>
                    <a:ext cx="146" cy="146"/>
                  </a:xfrm>
                  <a:custGeom>
                    <a:avLst/>
                    <a:gdLst>
                      <a:gd name="T0" fmla="*/ 56 w 64"/>
                      <a:gd name="T1" fmla="*/ 0 h 64"/>
                      <a:gd name="T2" fmla="*/ 8 w 64"/>
                      <a:gd name="T3" fmla="*/ 0 h 64"/>
                      <a:gd name="T4" fmla="*/ 8 w 64"/>
                      <a:gd name="T5" fmla="*/ 0 h 64"/>
                      <a:gd name="T6" fmla="*/ 2 w 64"/>
                      <a:gd name="T7" fmla="*/ 2 h 64"/>
                      <a:gd name="T8" fmla="*/ 0 w 64"/>
                      <a:gd name="T9" fmla="*/ 8 h 64"/>
                      <a:gd name="T10" fmla="*/ 0 w 64"/>
                      <a:gd name="T11" fmla="*/ 56 h 64"/>
                      <a:gd name="T12" fmla="*/ 0 w 64"/>
                      <a:gd name="T13" fmla="*/ 56 h 64"/>
                      <a:gd name="T14" fmla="*/ 2 w 64"/>
                      <a:gd name="T15" fmla="*/ 62 h 64"/>
                      <a:gd name="T16" fmla="*/ 8 w 64"/>
                      <a:gd name="T17" fmla="*/ 64 h 64"/>
                      <a:gd name="T18" fmla="*/ 56 w 64"/>
                      <a:gd name="T19" fmla="*/ 64 h 64"/>
                      <a:gd name="T20" fmla="*/ 56 w 64"/>
                      <a:gd name="T21" fmla="*/ 64 h 64"/>
                      <a:gd name="T22" fmla="*/ 62 w 64"/>
                      <a:gd name="T23" fmla="*/ 62 h 64"/>
                      <a:gd name="T24" fmla="*/ 64 w 64"/>
                      <a:gd name="T25" fmla="*/ 56 h 64"/>
                      <a:gd name="T26" fmla="*/ 64 w 64"/>
                      <a:gd name="T27" fmla="*/ 8 h 64"/>
                      <a:gd name="T28" fmla="*/ 64 w 64"/>
                      <a:gd name="T29" fmla="*/ 8 h 64"/>
                      <a:gd name="T30" fmla="*/ 62 w 64"/>
                      <a:gd name="T31" fmla="*/ 2 h 64"/>
                      <a:gd name="T32" fmla="*/ 56 w 64"/>
                      <a:gd name="T33" fmla="*/ 0 h 64"/>
                      <a:gd name="T34" fmla="*/ 56 w 64"/>
                      <a:gd name="T35" fmla="*/ 0 h 64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w 64"/>
                      <a:gd name="T55" fmla="*/ 0 h 64"/>
                      <a:gd name="T56" fmla="*/ 64 w 64"/>
                      <a:gd name="T57" fmla="*/ 64 h 64"/>
                    </a:gdLst>
                    <a:ahLst/>
                    <a:cxnLst>
                      <a:cxn ang="T36">
                        <a:pos x="T0" y="T1"/>
                      </a:cxn>
                      <a:cxn ang="T37">
                        <a:pos x="T2" y="T3"/>
                      </a:cxn>
                      <a:cxn ang="T38">
                        <a:pos x="T4" y="T5"/>
                      </a:cxn>
                      <a:cxn ang="T39">
                        <a:pos x="T6" y="T7"/>
                      </a:cxn>
                      <a:cxn ang="T40">
                        <a:pos x="T8" y="T9"/>
                      </a:cxn>
                      <a:cxn ang="T41">
                        <a:pos x="T10" y="T11"/>
                      </a:cxn>
                      <a:cxn ang="T42">
                        <a:pos x="T12" y="T13"/>
                      </a:cxn>
                      <a:cxn ang="T43">
                        <a:pos x="T14" y="T15"/>
                      </a:cxn>
                      <a:cxn ang="T44">
                        <a:pos x="T16" y="T17"/>
                      </a:cxn>
                      <a:cxn ang="T45">
                        <a:pos x="T18" y="T19"/>
                      </a:cxn>
                      <a:cxn ang="T46">
                        <a:pos x="T20" y="T21"/>
                      </a:cxn>
                      <a:cxn ang="T47">
                        <a:pos x="T22" y="T23"/>
                      </a:cxn>
                      <a:cxn ang="T48">
                        <a:pos x="T24" y="T25"/>
                      </a:cxn>
                      <a:cxn ang="T49">
                        <a:pos x="T26" y="T27"/>
                      </a:cxn>
                      <a:cxn ang="T50">
                        <a:pos x="T28" y="T29"/>
                      </a:cxn>
                      <a:cxn ang="T51">
                        <a:pos x="T30" y="T31"/>
                      </a:cxn>
                      <a:cxn ang="T52">
                        <a:pos x="T32" y="T33"/>
                      </a:cxn>
                      <a:cxn ang="T53">
                        <a:pos x="T34" y="T35"/>
                      </a:cxn>
                    </a:cxnLst>
                    <a:rect l="T54" t="T55" r="T56" b="T57"/>
                    <a:pathLst>
                      <a:path w="64" h="64">
                        <a:moveTo>
                          <a:pt x="56" y="0"/>
                        </a:moveTo>
                        <a:lnTo>
                          <a:pt x="8" y="0"/>
                        </a:lnTo>
                        <a:lnTo>
                          <a:pt x="2" y="2"/>
                        </a:lnTo>
                        <a:lnTo>
                          <a:pt x="0" y="8"/>
                        </a:lnTo>
                        <a:lnTo>
                          <a:pt x="0" y="56"/>
                        </a:lnTo>
                        <a:lnTo>
                          <a:pt x="2" y="62"/>
                        </a:lnTo>
                        <a:lnTo>
                          <a:pt x="8" y="64"/>
                        </a:lnTo>
                        <a:lnTo>
                          <a:pt x="56" y="64"/>
                        </a:lnTo>
                        <a:lnTo>
                          <a:pt x="62" y="62"/>
                        </a:lnTo>
                        <a:lnTo>
                          <a:pt x="64" y="56"/>
                        </a:lnTo>
                        <a:lnTo>
                          <a:pt x="64" y="8"/>
                        </a:lnTo>
                        <a:lnTo>
                          <a:pt x="62" y="2"/>
                        </a:lnTo>
                        <a:lnTo>
                          <a:pt x="56" y="0"/>
                        </a:lnTo>
                        <a:close/>
                      </a:path>
                    </a:pathLst>
                  </a:custGeom>
                  <a:solidFill>
                    <a:srgbClr val="668187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409" name="Freeform 1586"/>
                  <p:cNvSpPr>
                    <a:spLocks/>
                  </p:cNvSpPr>
                  <p:nvPr/>
                </p:nvSpPr>
                <p:spPr bwMode="auto">
                  <a:xfrm>
                    <a:off x="3700" y="3201"/>
                    <a:ext cx="146" cy="146"/>
                  </a:xfrm>
                  <a:custGeom>
                    <a:avLst/>
                    <a:gdLst>
                      <a:gd name="T0" fmla="*/ 56 w 64"/>
                      <a:gd name="T1" fmla="*/ 0 h 64"/>
                      <a:gd name="T2" fmla="*/ 56 w 64"/>
                      <a:gd name="T3" fmla="*/ 46 h 64"/>
                      <a:gd name="T4" fmla="*/ 56 w 64"/>
                      <a:gd name="T5" fmla="*/ 46 h 64"/>
                      <a:gd name="T6" fmla="*/ 54 w 64"/>
                      <a:gd name="T7" fmla="*/ 52 h 64"/>
                      <a:gd name="T8" fmla="*/ 50 w 64"/>
                      <a:gd name="T9" fmla="*/ 54 h 64"/>
                      <a:gd name="T10" fmla="*/ 0 w 64"/>
                      <a:gd name="T11" fmla="*/ 54 h 64"/>
                      <a:gd name="T12" fmla="*/ 0 w 64"/>
                      <a:gd name="T13" fmla="*/ 54 h 64"/>
                      <a:gd name="T14" fmla="*/ 0 w 64"/>
                      <a:gd name="T15" fmla="*/ 54 h 64"/>
                      <a:gd name="T16" fmla="*/ 0 w 64"/>
                      <a:gd name="T17" fmla="*/ 56 h 64"/>
                      <a:gd name="T18" fmla="*/ 0 w 64"/>
                      <a:gd name="T19" fmla="*/ 56 h 64"/>
                      <a:gd name="T20" fmla="*/ 2 w 64"/>
                      <a:gd name="T21" fmla="*/ 62 h 64"/>
                      <a:gd name="T22" fmla="*/ 8 w 64"/>
                      <a:gd name="T23" fmla="*/ 64 h 64"/>
                      <a:gd name="T24" fmla="*/ 56 w 64"/>
                      <a:gd name="T25" fmla="*/ 64 h 64"/>
                      <a:gd name="T26" fmla="*/ 56 w 64"/>
                      <a:gd name="T27" fmla="*/ 64 h 64"/>
                      <a:gd name="T28" fmla="*/ 62 w 64"/>
                      <a:gd name="T29" fmla="*/ 62 h 64"/>
                      <a:gd name="T30" fmla="*/ 64 w 64"/>
                      <a:gd name="T31" fmla="*/ 56 h 64"/>
                      <a:gd name="T32" fmla="*/ 64 w 64"/>
                      <a:gd name="T33" fmla="*/ 8 h 64"/>
                      <a:gd name="T34" fmla="*/ 64 w 64"/>
                      <a:gd name="T35" fmla="*/ 8 h 64"/>
                      <a:gd name="T36" fmla="*/ 62 w 64"/>
                      <a:gd name="T37" fmla="*/ 2 h 64"/>
                      <a:gd name="T38" fmla="*/ 56 w 64"/>
                      <a:gd name="T39" fmla="*/ 0 h 64"/>
                      <a:gd name="T40" fmla="*/ 56 w 64"/>
                      <a:gd name="T41" fmla="*/ 0 h 64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w 64"/>
                      <a:gd name="T64" fmla="*/ 0 h 64"/>
                      <a:gd name="T65" fmla="*/ 64 w 64"/>
                      <a:gd name="T66" fmla="*/ 64 h 64"/>
                    </a:gdLst>
                    <a:ahLst/>
                    <a:cxnLst>
                      <a:cxn ang="T42">
                        <a:pos x="T0" y="T1"/>
                      </a:cxn>
                      <a:cxn ang="T43">
                        <a:pos x="T2" y="T3"/>
                      </a:cxn>
                      <a:cxn ang="T44">
                        <a:pos x="T4" y="T5"/>
                      </a:cxn>
                      <a:cxn ang="T45">
                        <a:pos x="T6" y="T7"/>
                      </a:cxn>
                      <a:cxn ang="T46">
                        <a:pos x="T8" y="T9"/>
                      </a:cxn>
                      <a:cxn ang="T47">
                        <a:pos x="T10" y="T11"/>
                      </a:cxn>
                      <a:cxn ang="T48">
                        <a:pos x="T12" y="T13"/>
                      </a:cxn>
                      <a:cxn ang="T49">
                        <a:pos x="T14" y="T15"/>
                      </a:cxn>
                      <a:cxn ang="T50">
                        <a:pos x="T16" y="T17"/>
                      </a:cxn>
                      <a:cxn ang="T51">
                        <a:pos x="T18" y="T19"/>
                      </a:cxn>
                      <a:cxn ang="T52">
                        <a:pos x="T20" y="T21"/>
                      </a:cxn>
                      <a:cxn ang="T53">
                        <a:pos x="T22" y="T23"/>
                      </a:cxn>
                      <a:cxn ang="T54">
                        <a:pos x="T24" y="T25"/>
                      </a:cxn>
                      <a:cxn ang="T55">
                        <a:pos x="T26" y="T27"/>
                      </a:cxn>
                      <a:cxn ang="T56">
                        <a:pos x="T28" y="T29"/>
                      </a:cxn>
                      <a:cxn ang="T57">
                        <a:pos x="T30" y="T31"/>
                      </a:cxn>
                      <a:cxn ang="T58">
                        <a:pos x="T32" y="T33"/>
                      </a:cxn>
                      <a:cxn ang="T59">
                        <a:pos x="T34" y="T35"/>
                      </a:cxn>
                      <a:cxn ang="T60">
                        <a:pos x="T36" y="T37"/>
                      </a:cxn>
                      <a:cxn ang="T61">
                        <a:pos x="T38" y="T39"/>
                      </a:cxn>
                      <a:cxn ang="T62">
                        <a:pos x="T40" y="T41"/>
                      </a:cxn>
                    </a:cxnLst>
                    <a:rect l="T63" t="T64" r="T65" b="T66"/>
                    <a:pathLst>
                      <a:path w="64" h="64">
                        <a:moveTo>
                          <a:pt x="56" y="0"/>
                        </a:moveTo>
                        <a:lnTo>
                          <a:pt x="56" y="46"/>
                        </a:lnTo>
                        <a:lnTo>
                          <a:pt x="54" y="52"/>
                        </a:lnTo>
                        <a:lnTo>
                          <a:pt x="50" y="54"/>
                        </a:lnTo>
                        <a:lnTo>
                          <a:pt x="0" y="54"/>
                        </a:lnTo>
                        <a:lnTo>
                          <a:pt x="0" y="56"/>
                        </a:lnTo>
                        <a:lnTo>
                          <a:pt x="2" y="62"/>
                        </a:lnTo>
                        <a:lnTo>
                          <a:pt x="8" y="64"/>
                        </a:lnTo>
                        <a:lnTo>
                          <a:pt x="56" y="64"/>
                        </a:lnTo>
                        <a:lnTo>
                          <a:pt x="62" y="62"/>
                        </a:lnTo>
                        <a:lnTo>
                          <a:pt x="64" y="56"/>
                        </a:lnTo>
                        <a:lnTo>
                          <a:pt x="64" y="8"/>
                        </a:lnTo>
                        <a:lnTo>
                          <a:pt x="62" y="2"/>
                        </a:lnTo>
                        <a:lnTo>
                          <a:pt x="56" y="0"/>
                        </a:lnTo>
                        <a:close/>
                      </a:path>
                    </a:pathLst>
                  </a:custGeom>
                  <a:solidFill>
                    <a:srgbClr val="4C676E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410" name="Freeform 1587"/>
                  <p:cNvSpPr>
                    <a:spLocks/>
                  </p:cNvSpPr>
                  <p:nvPr/>
                </p:nvSpPr>
                <p:spPr bwMode="auto">
                  <a:xfrm>
                    <a:off x="3723" y="3229"/>
                    <a:ext cx="23" cy="54"/>
                  </a:xfrm>
                  <a:custGeom>
                    <a:avLst/>
                    <a:gdLst>
                      <a:gd name="T0" fmla="*/ 10 w 10"/>
                      <a:gd name="T1" fmla="*/ 12 h 24"/>
                      <a:gd name="T2" fmla="*/ 10 w 10"/>
                      <a:gd name="T3" fmla="*/ 12 h 24"/>
                      <a:gd name="T4" fmla="*/ 10 w 10"/>
                      <a:gd name="T5" fmla="*/ 20 h 24"/>
                      <a:gd name="T6" fmla="*/ 8 w 10"/>
                      <a:gd name="T7" fmla="*/ 24 h 24"/>
                      <a:gd name="T8" fmla="*/ 6 w 10"/>
                      <a:gd name="T9" fmla="*/ 24 h 24"/>
                      <a:gd name="T10" fmla="*/ 6 w 10"/>
                      <a:gd name="T11" fmla="*/ 24 h 24"/>
                      <a:gd name="T12" fmla="*/ 4 w 10"/>
                      <a:gd name="T13" fmla="*/ 24 h 24"/>
                      <a:gd name="T14" fmla="*/ 2 w 10"/>
                      <a:gd name="T15" fmla="*/ 20 h 24"/>
                      <a:gd name="T16" fmla="*/ 0 w 10"/>
                      <a:gd name="T17" fmla="*/ 12 h 24"/>
                      <a:gd name="T18" fmla="*/ 0 w 10"/>
                      <a:gd name="T19" fmla="*/ 12 h 24"/>
                      <a:gd name="T20" fmla="*/ 2 w 10"/>
                      <a:gd name="T21" fmla="*/ 4 h 24"/>
                      <a:gd name="T22" fmla="*/ 4 w 10"/>
                      <a:gd name="T23" fmla="*/ 0 h 24"/>
                      <a:gd name="T24" fmla="*/ 6 w 10"/>
                      <a:gd name="T25" fmla="*/ 0 h 24"/>
                      <a:gd name="T26" fmla="*/ 6 w 10"/>
                      <a:gd name="T27" fmla="*/ 0 h 24"/>
                      <a:gd name="T28" fmla="*/ 8 w 10"/>
                      <a:gd name="T29" fmla="*/ 0 h 24"/>
                      <a:gd name="T30" fmla="*/ 10 w 10"/>
                      <a:gd name="T31" fmla="*/ 4 h 24"/>
                      <a:gd name="T32" fmla="*/ 10 w 10"/>
                      <a:gd name="T33" fmla="*/ 12 h 24"/>
                      <a:gd name="T34" fmla="*/ 10 w 10"/>
                      <a:gd name="T35" fmla="*/ 12 h 24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w 10"/>
                      <a:gd name="T55" fmla="*/ 0 h 24"/>
                      <a:gd name="T56" fmla="*/ 10 w 10"/>
                      <a:gd name="T57" fmla="*/ 24 h 24"/>
                    </a:gdLst>
                    <a:ahLst/>
                    <a:cxnLst>
                      <a:cxn ang="T36">
                        <a:pos x="T0" y="T1"/>
                      </a:cxn>
                      <a:cxn ang="T37">
                        <a:pos x="T2" y="T3"/>
                      </a:cxn>
                      <a:cxn ang="T38">
                        <a:pos x="T4" y="T5"/>
                      </a:cxn>
                      <a:cxn ang="T39">
                        <a:pos x="T6" y="T7"/>
                      </a:cxn>
                      <a:cxn ang="T40">
                        <a:pos x="T8" y="T9"/>
                      </a:cxn>
                      <a:cxn ang="T41">
                        <a:pos x="T10" y="T11"/>
                      </a:cxn>
                      <a:cxn ang="T42">
                        <a:pos x="T12" y="T13"/>
                      </a:cxn>
                      <a:cxn ang="T43">
                        <a:pos x="T14" y="T15"/>
                      </a:cxn>
                      <a:cxn ang="T44">
                        <a:pos x="T16" y="T17"/>
                      </a:cxn>
                      <a:cxn ang="T45">
                        <a:pos x="T18" y="T19"/>
                      </a:cxn>
                      <a:cxn ang="T46">
                        <a:pos x="T20" y="T21"/>
                      </a:cxn>
                      <a:cxn ang="T47">
                        <a:pos x="T22" y="T23"/>
                      </a:cxn>
                      <a:cxn ang="T48">
                        <a:pos x="T24" y="T25"/>
                      </a:cxn>
                      <a:cxn ang="T49">
                        <a:pos x="T26" y="T27"/>
                      </a:cxn>
                      <a:cxn ang="T50">
                        <a:pos x="T28" y="T29"/>
                      </a:cxn>
                      <a:cxn ang="T51">
                        <a:pos x="T30" y="T31"/>
                      </a:cxn>
                      <a:cxn ang="T52">
                        <a:pos x="T32" y="T33"/>
                      </a:cxn>
                      <a:cxn ang="T53">
                        <a:pos x="T34" y="T35"/>
                      </a:cxn>
                    </a:cxnLst>
                    <a:rect l="T54" t="T55" r="T56" b="T57"/>
                    <a:pathLst>
                      <a:path w="10" h="24">
                        <a:moveTo>
                          <a:pt x="10" y="12"/>
                        </a:moveTo>
                        <a:lnTo>
                          <a:pt x="10" y="12"/>
                        </a:lnTo>
                        <a:lnTo>
                          <a:pt x="10" y="20"/>
                        </a:lnTo>
                        <a:lnTo>
                          <a:pt x="8" y="24"/>
                        </a:lnTo>
                        <a:lnTo>
                          <a:pt x="6" y="24"/>
                        </a:lnTo>
                        <a:lnTo>
                          <a:pt x="4" y="24"/>
                        </a:lnTo>
                        <a:lnTo>
                          <a:pt x="2" y="20"/>
                        </a:lnTo>
                        <a:lnTo>
                          <a:pt x="0" y="12"/>
                        </a:lnTo>
                        <a:lnTo>
                          <a:pt x="2" y="4"/>
                        </a:lnTo>
                        <a:lnTo>
                          <a:pt x="4" y="0"/>
                        </a:lnTo>
                        <a:lnTo>
                          <a:pt x="6" y="0"/>
                        </a:lnTo>
                        <a:lnTo>
                          <a:pt x="8" y="0"/>
                        </a:lnTo>
                        <a:lnTo>
                          <a:pt x="10" y="4"/>
                        </a:lnTo>
                        <a:lnTo>
                          <a:pt x="10" y="12"/>
                        </a:lnTo>
                        <a:close/>
                      </a:path>
                    </a:pathLst>
                  </a:custGeom>
                  <a:solidFill>
                    <a:srgbClr val="8AA2A7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411" name="Freeform 1588"/>
                  <p:cNvSpPr>
                    <a:spLocks/>
                  </p:cNvSpPr>
                  <p:nvPr/>
                </p:nvSpPr>
                <p:spPr bwMode="auto">
                  <a:xfrm>
                    <a:off x="4421" y="2673"/>
                    <a:ext cx="182" cy="182"/>
                  </a:xfrm>
                  <a:custGeom>
                    <a:avLst/>
                    <a:gdLst>
                      <a:gd name="T0" fmla="*/ 16 w 80"/>
                      <a:gd name="T1" fmla="*/ 0 h 80"/>
                      <a:gd name="T2" fmla="*/ 16 w 80"/>
                      <a:gd name="T3" fmla="*/ 0 h 80"/>
                      <a:gd name="T4" fmla="*/ 8 w 80"/>
                      <a:gd name="T5" fmla="*/ 2 h 80"/>
                      <a:gd name="T6" fmla="*/ 4 w 80"/>
                      <a:gd name="T7" fmla="*/ 6 h 80"/>
                      <a:gd name="T8" fmla="*/ 0 w 80"/>
                      <a:gd name="T9" fmla="*/ 10 h 80"/>
                      <a:gd name="T10" fmla="*/ 0 w 80"/>
                      <a:gd name="T11" fmla="*/ 16 h 80"/>
                      <a:gd name="T12" fmla="*/ 0 w 80"/>
                      <a:gd name="T13" fmla="*/ 66 h 80"/>
                      <a:gd name="T14" fmla="*/ 0 w 80"/>
                      <a:gd name="T15" fmla="*/ 66 h 80"/>
                      <a:gd name="T16" fmla="*/ 0 w 80"/>
                      <a:gd name="T17" fmla="*/ 72 h 80"/>
                      <a:gd name="T18" fmla="*/ 4 w 80"/>
                      <a:gd name="T19" fmla="*/ 76 h 80"/>
                      <a:gd name="T20" fmla="*/ 8 w 80"/>
                      <a:gd name="T21" fmla="*/ 80 h 80"/>
                      <a:gd name="T22" fmla="*/ 16 w 80"/>
                      <a:gd name="T23" fmla="*/ 80 h 80"/>
                      <a:gd name="T24" fmla="*/ 64 w 80"/>
                      <a:gd name="T25" fmla="*/ 80 h 80"/>
                      <a:gd name="T26" fmla="*/ 64 w 80"/>
                      <a:gd name="T27" fmla="*/ 80 h 80"/>
                      <a:gd name="T28" fmla="*/ 70 w 80"/>
                      <a:gd name="T29" fmla="*/ 80 h 80"/>
                      <a:gd name="T30" fmla="*/ 74 w 80"/>
                      <a:gd name="T31" fmla="*/ 76 h 80"/>
                      <a:gd name="T32" fmla="*/ 78 w 80"/>
                      <a:gd name="T33" fmla="*/ 72 h 80"/>
                      <a:gd name="T34" fmla="*/ 80 w 80"/>
                      <a:gd name="T35" fmla="*/ 66 h 80"/>
                      <a:gd name="T36" fmla="*/ 80 w 80"/>
                      <a:gd name="T37" fmla="*/ 16 h 80"/>
                      <a:gd name="T38" fmla="*/ 80 w 80"/>
                      <a:gd name="T39" fmla="*/ 16 h 80"/>
                      <a:gd name="T40" fmla="*/ 78 w 80"/>
                      <a:gd name="T41" fmla="*/ 10 h 80"/>
                      <a:gd name="T42" fmla="*/ 74 w 80"/>
                      <a:gd name="T43" fmla="*/ 6 h 80"/>
                      <a:gd name="T44" fmla="*/ 70 w 80"/>
                      <a:gd name="T45" fmla="*/ 2 h 80"/>
                      <a:gd name="T46" fmla="*/ 64 w 80"/>
                      <a:gd name="T47" fmla="*/ 0 h 80"/>
                      <a:gd name="T48" fmla="*/ 16 w 80"/>
                      <a:gd name="T49" fmla="*/ 0 h 80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w 80"/>
                      <a:gd name="T76" fmla="*/ 0 h 80"/>
                      <a:gd name="T77" fmla="*/ 80 w 80"/>
                      <a:gd name="T78" fmla="*/ 80 h 80"/>
                    </a:gdLst>
                    <a:ahLst/>
                    <a:cxnLst>
                      <a:cxn ang="T50">
                        <a:pos x="T0" y="T1"/>
                      </a:cxn>
                      <a:cxn ang="T51">
                        <a:pos x="T2" y="T3"/>
                      </a:cxn>
                      <a:cxn ang="T52">
                        <a:pos x="T4" y="T5"/>
                      </a:cxn>
                      <a:cxn ang="T53">
                        <a:pos x="T6" y="T7"/>
                      </a:cxn>
                      <a:cxn ang="T54">
                        <a:pos x="T8" y="T9"/>
                      </a:cxn>
                      <a:cxn ang="T55">
                        <a:pos x="T10" y="T11"/>
                      </a:cxn>
                      <a:cxn ang="T56">
                        <a:pos x="T12" y="T13"/>
                      </a:cxn>
                      <a:cxn ang="T57">
                        <a:pos x="T14" y="T15"/>
                      </a:cxn>
                      <a:cxn ang="T58">
                        <a:pos x="T16" y="T17"/>
                      </a:cxn>
                      <a:cxn ang="T59">
                        <a:pos x="T18" y="T19"/>
                      </a:cxn>
                      <a:cxn ang="T60">
                        <a:pos x="T20" y="T21"/>
                      </a:cxn>
                      <a:cxn ang="T61">
                        <a:pos x="T22" y="T23"/>
                      </a:cxn>
                      <a:cxn ang="T62">
                        <a:pos x="T24" y="T25"/>
                      </a:cxn>
                      <a:cxn ang="T63">
                        <a:pos x="T26" y="T27"/>
                      </a:cxn>
                      <a:cxn ang="T64">
                        <a:pos x="T28" y="T29"/>
                      </a:cxn>
                      <a:cxn ang="T65">
                        <a:pos x="T30" y="T31"/>
                      </a:cxn>
                      <a:cxn ang="T66">
                        <a:pos x="T32" y="T33"/>
                      </a:cxn>
                      <a:cxn ang="T67">
                        <a:pos x="T34" y="T35"/>
                      </a:cxn>
                      <a:cxn ang="T68">
                        <a:pos x="T36" y="T37"/>
                      </a:cxn>
                      <a:cxn ang="T69">
                        <a:pos x="T38" y="T39"/>
                      </a:cxn>
                      <a:cxn ang="T70">
                        <a:pos x="T40" y="T41"/>
                      </a:cxn>
                      <a:cxn ang="T71">
                        <a:pos x="T42" y="T43"/>
                      </a:cxn>
                      <a:cxn ang="T72">
                        <a:pos x="T44" y="T45"/>
                      </a:cxn>
                      <a:cxn ang="T73">
                        <a:pos x="T46" y="T47"/>
                      </a:cxn>
                      <a:cxn ang="T74">
                        <a:pos x="T48" y="T49"/>
                      </a:cxn>
                    </a:cxnLst>
                    <a:rect l="T75" t="T76" r="T77" b="T78"/>
                    <a:pathLst>
                      <a:path w="80" h="80">
                        <a:moveTo>
                          <a:pt x="16" y="0"/>
                        </a:moveTo>
                        <a:lnTo>
                          <a:pt x="16" y="0"/>
                        </a:lnTo>
                        <a:lnTo>
                          <a:pt x="8" y="2"/>
                        </a:lnTo>
                        <a:lnTo>
                          <a:pt x="4" y="6"/>
                        </a:lnTo>
                        <a:lnTo>
                          <a:pt x="0" y="10"/>
                        </a:lnTo>
                        <a:lnTo>
                          <a:pt x="0" y="16"/>
                        </a:lnTo>
                        <a:lnTo>
                          <a:pt x="0" y="66"/>
                        </a:lnTo>
                        <a:lnTo>
                          <a:pt x="0" y="72"/>
                        </a:lnTo>
                        <a:lnTo>
                          <a:pt x="4" y="76"/>
                        </a:lnTo>
                        <a:lnTo>
                          <a:pt x="8" y="80"/>
                        </a:lnTo>
                        <a:lnTo>
                          <a:pt x="16" y="80"/>
                        </a:lnTo>
                        <a:lnTo>
                          <a:pt x="64" y="80"/>
                        </a:lnTo>
                        <a:lnTo>
                          <a:pt x="70" y="80"/>
                        </a:lnTo>
                        <a:lnTo>
                          <a:pt x="74" y="76"/>
                        </a:lnTo>
                        <a:lnTo>
                          <a:pt x="78" y="72"/>
                        </a:lnTo>
                        <a:lnTo>
                          <a:pt x="80" y="66"/>
                        </a:lnTo>
                        <a:lnTo>
                          <a:pt x="80" y="16"/>
                        </a:lnTo>
                        <a:lnTo>
                          <a:pt x="78" y="10"/>
                        </a:lnTo>
                        <a:lnTo>
                          <a:pt x="74" y="6"/>
                        </a:lnTo>
                        <a:lnTo>
                          <a:pt x="70" y="2"/>
                        </a:lnTo>
                        <a:lnTo>
                          <a:pt x="64" y="0"/>
                        </a:lnTo>
                        <a:lnTo>
                          <a:pt x="16" y="0"/>
                        </a:lnTo>
                        <a:close/>
                      </a:path>
                    </a:pathLst>
                  </a:custGeom>
                  <a:noFill/>
                  <a:ln w="12700">
                    <a:solidFill>
                      <a:srgbClr val="33535B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412" name="Freeform 1589"/>
                  <p:cNvSpPr>
                    <a:spLocks/>
                  </p:cNvSpPr>
                  <p:nvPr/>
                </p:nvSpPr>
                <p:spPr bwMode="auto">
                  <a:xfrm>
                    <a:off x="4421" y="2673"/>
                    <a:ext cx="182" cy="182"/>
                  </a:xfrm>
                  <a:custGeom>
                    <a:avLst/>
                    <a:gdLst>
                      <a:gd name="T0" fmla="*/ 16 w 80"/>
                      <a:gd name="T1" fmla="*/ 0 h 80"/>
                      <a:gd name="T2" fmla="*/ 16 w 80"/>
                      <a:gd name="T3" fmla="*/ 0 h 80"/>
                      <a:gd name="T4" fmla="*/ 8 w 80"/>
                      <a:gd name="T5" fmla="*/ 2 h 80"/>
                      <a:gd name="T6" fmla="*/ 4 w 80"/>
                      <a:gd name="T7" fmla="*/ 6 h 80"/>
                      <a:gd name="T8" fmla="*/ 0 w 80"/>
                      <a:gd name="T9" fmla="*/ 10 h 80"/>
                      <a:gd name="T10" fmla="*/ 0 w 80"/>
                      <a:gd name="T11" fmla="*/ 16 h 80"/>
                      <a:gd name="T12" fmla="*/ 0 w 80"/>
                      <a:gd name="T13" fmla="*/ 66 h 80"/>
                      <a:gd name="T14" fmla="*/ 0 w 80"/>
                      <a:gd name="T15" fmla="*/ 66 h 80"/>
                      <a:gd name="T16" fmla="*/ 0 w 80"/>
                      <a:gd name="T17" fmla="*/ 72 h 80"/>
                      <a:gd name="T18" fmla="*/ 4 w 80"/>
                      <a:gd name="T19" fmla="*/ 76 h 80"/>
                      <a:gd name="T20" fmla="*/ 8 w 80"/>
                      <a:gd name="T21" fmla="*/ 80 h 80"/>
                      <a:gd name="T22" fmla="*/ 16 w 80"/>
                      <a:gd name="T23" fmla="*/ 80 h 80"/>
                      <a:gd name="T24" fmla="*/ 64 w 80"/>
                      <a:gd name="T25" fmla="*/ 80 h 80"/>
                      <a:gd name="T26" fmla="*/ 64 w 80"/>
                      <a:gd name="T27" fmla="*/ 80 h 80"/>
                      <a:gd name="T28" fmla="*/ 70 w 80"/>
                      <a:gd name="T29" fmla="*/ 80 h 80"/>
                      <a:gd name="T30" fmla="*/ 74 w 80"/>
                      <a:gd name="T31" fmla="*/ 76 h 80"/>
                      <a:gd name="T32" fmla="*/ 78 w 80"/>
                      <a:gd name="T33" fmla="*/ 72 h 80"/>
                      <a:gd name="T34" fmla="*/ 80 w 80"/>
                      <a:gd name="T35" fmla="*/ 66 h 80"/>
                      <a:gd name="T36" fmla="*/ 80 w 80"/>
                      <a:gd name="T37" fmla="*/ 16 h 80"/>
                      <a:gd name="T38" fmla="*/ 80 w 80"/>
                      <a:gd name="T39" fmla="*/ 16 h 80"/>
                      <a:gd name="T40" fmla="*/ 78 w 80"/>
                      <a:gd name="T41" fmla="*/ 10 h 80"/>
                      <a:gd name="T42" fmla="*/ 74 w 80"/>
                      <a:gd name="T43" fmla="*/ 6 h 80"/>
                      <a:gd name="T44" fmla="*/ 70 w 80"/>
                      <a:gd name="T45" fmla="*/ 2 h 80"/>
                      <a:gd name="T46" fmla="*/ 64 w 80"/>
                      <a:gd name="T47" fmla="*/ 0 h 80"/>
                      <a:gd name="T48" fmla="*/ 16 w 80"/>
                      <a:gd name="T49" fmla="*/ 0 h 80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w 80"/>
                      <a:gd name="T76" fmla="*/ 0 h 80"/>
                      <a:gd name="T77" fmla="*/ 80 w 80"/>
                      <a:gd name="T78" fmla="*/ 80 h 80"/>
                    </a:gdLst>
                    <a:ahLst/>
                    <a:cxnLst>
                      <a:cxn ang="T50">
                        <a:pos x="T0" y="T1"/>
                      </a:cxn>
                      <a:cxn ang="T51">
                        <a:pos x="T2" y="T3"/>
                      </a:cxn>
                      <a:cxn ang="T52">
                        <a:pos x="T4" y="T5"/>
                      </a:cxn>
                      <a:cxn ang="T53">
                        <a:pos x="T6" y="T7"/>
                      </a:cxn>
                      <a:cxn ang="T54">
                        <a:pos x="T8" y="T9"/>
                      </a:cxn>
                      <a:cxn ang="T55">
                        <a:pos x="T10" y="T11"/>
                      </a:cxn>
                      <a:cxn ang="T56">
                        <a:pos x="T12" y="T13"/>
                      </a:cxn>
                      <a:cxn ang="T57">
                        <a:pos x="T14" y="T15"/>
                      </a:cxn>
                      <a:cxn ang="T58">
                        <a:pos x="T16" y="T17"/>
                      </a:cxn>
                      <a:cxn ang="T59">
                        <a:pos x="T18" y="T19"/>
                      </a:cxn>
                      <a:cxn ang="T60">
                        <a:pos x="T20" y="T21"/>
                      </a:cxn>
                      <a:cxn ang="T61">
                        <a:pos x="T22" y="T23"/>
                      </a:cxn>
                      <a:cxn ang="T62">
                        <a:pos x="T24" y="T25"/>
                      </a:cxn>
                      <a:cxn ang="T63">
                        <a:pos x="T26" y="T27"/>
                      </a:cxn>
                      <a:cxn ang="T64">
                        <a:pos x="T28" y="T29"/>
                      </a:cxn>
                      <a:cxn ang="T65">
                        <a:pos x="T30" y="T31"/>
                      </a:cxn>
                      <a:cxn ang="T66">
                        <a:pos x="T32" y="T33"/>
                      </a:cxn>
                      <a:cxn ang="T67">
                        <a:pos x="T34" y="T35"/>
                      </a:cxn>
                      <a:cxn ang="T68">
                        <a:pos x="T36" y="T37"/>
                      </a:cxn>
                      <a:cxn ang="T69">
                        <a:pos x="T38" y="T39"/>
                      </a:cxn>
                      <a:cxn ang="T70">
                        <a:pos x="T40" y="T41"/>
                      </a:cxn>
                      <a:cxn ang="T71">
                        <a:pos x="T42" y="T43"/>
                      </a:cxn>
                      <a:cxn ang="T72">
                        <a:pos x="T44" y="T45"/>
                      </a:cxn>
                      <a:cxn ang="T73">
                        <a:pos x="T46" y="T47"/>
                      </a:cxn>
                      <a:cxn ang="T74">
                        <a:pos x="T48" y="T49"/>
                      </a:cxn>
                    </a:cxnLst>
                    <a:rect l="T75" t="T76" r="T77" b="T78"/>
                    <a:pathLst>
                      <a:path w="80" h="80">
                        <a:moveTo>
                          <a:pt x="16" y="0"/>
                        </a:moveTo>
                        <a:lnTo>
                          <a:pt x="16" y="0"/>
                        </a:lnTo>
                        <a:lnTo>
                          <a:pt x="8" y="2"/>
                        </a:lnTo>
                        <a:lnTo>
                          <a:pt x="4" y="6"/>
                        </a:lnTo>
                        <a:lnTo>
                          <a:pt x="0" y="10"/>
                        </a:lnTo>
                        <a:lnTo>
                          <a:pt x="0" y="16"/>
                        </a:lnTo>
                        <a:lnTo>
                          <a:pt x="0" y="66"/>
                        </a:lnTo>
                        <a:lnTo>
                          <a:pt x="0" y="72"/>
                        </a:lnTo>
                        <a:lnTo>
                          <a:pt x="4" y="76"/>
                        </a:lnTo>
                        <a:lnTo>
                          <a:pt x="8" y="80"/>
                        </a:lnTo>
                        <a:lnTo>
                          <a:pt x="16" y="80"/>
                        </a:lnTo>
                        <a:lnTo>
                          <a:pt x="64" y="80"/>
                        </a:lnTo>
                        <a:lnTo>
                          <a:pt x="70" y="80"/>
                        </a:lnTo>
                        <a:lnTo>
                          <a:pt x="74" y="76"/>
                        </a:lnTo>
                        <a:lnTo>
                          <a:pt x="78" y="72"/>
                        </a:lnTo>
                        <a:lnTo>
                          <a:pt x="80" y="66"/>
                        </a:lnTo>
                        <a:lnTo>
                          <a:pt x="80" y="16"/>
                        </a:lnTo>
                        <a:lnTo>
                          <a:pt x="78" y="10"/>
                        </a:lnTo>
                        <a:lnTo>
                          <a:pt x="74" y="6"/>
                        </a:lnTo>
                        <a:lnTo>
                          <a:pt x="70" y="2"/>
                        </a:lnTo>
                        <a:lnTo>
                          <a:pt x="64" y="0"/>
                        </a:lnTo>
                        <a:lnTo>
                          <a:pt x="16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413" name="Freeform 1590"/>
                  <p:cNvSpPr>
                    <a:spLocks/>
                  </p:cNvSpPr>
                  <p:nvPr/>
                </p:nvSpPr>
                <p:spPr bwMode="auto">
                  <a:xfrm>
                    <a:off x="4439" y="2691"/>
                    <a:ext cx="146" cy="146"/>
                  </a:xfrm>
                  <a:custGeom>
                    <a:avLst/>
                    <a:gdLst>
                      <a:gd name="T0" fmla="*/ 56 w 64"/>
                      <a:gd name="T1" fmla="*/ 0 h 64"/>
                      <a:gd name="T2" fmla="*/ 8 w 64"/>
                      <a:gd name="T3" fmla="*/ 0 h 64"/>
                      <a:gd name="T4" fmla="*/ 8 w 64"/>
                      <a:gd name="T5" fmla="*/ 0 h 64"/>
                      <a:gd name="T6" fmla="*/ 2 w 64"/>
                      <a:gd name="T7" fmla="*/ 2 h 64"/>
                      <a:gd name="T8" fmla="*/ 0 w 64"/>
                      <a:gd name="T9" fmla="*/ 8 h 64"/>
                      <a:gd name="T10" fmla="*/ 0 w 64"/>
                      <a:gd name="T11" fmla="*/ 58 h 64"/>
                      <a:gd name="T12" fmla="*/ 0 w 64"/>
                      <a:gd name="T13" fmla="*/ 58 h 64"/>
                      <a:gd name="T14" fmla="*/ 2 w 64"/>
                      <a:gd name="T15" fmla="*/ 62 h 64"/>
                      <a:gd name="T16" fmla="*/ 8 w 64"/>
                      <a:gd name="T17" fmla="*/ 64 h 64"/>
                      <a:gd name="T18" fmla="*/ 56 w 64"/>
                      <a:gd name="T19" fmla="*/ 64 h 64"/>
                      <a:gd name="T20" fmla="*/ 56 w 64"/>
                      <a:gd name="T21" fmla="*/ 64 h 64"/>
                      <a:gd name="T22" fmla="*/ 62 w 64"/>
                      <a:gd name="T23" fmla="*/ 62 h 64"/>
                      <a:gd name="T24" fmla="*/ 64 w 64"/>
                      <a:gd name="T25" fmla="*/ 58 h 64"/>
                      <a:gd name="T26" fmla="*/ 64 w 64"/>
                      <a:gd name="T27" fmla="*/ 8 h 64"/>
                      <a:gd name="T28" fmla="*/ 64 w 64"/>
                      <a:gd name="T29" fmla="*/ 8 h 64"/>
                      <a:gd name="T30" fmla="*/ 62 w 64"/>
                      <a:gd name="T31" fmla="*/ 2 h 64"/>
                      <a:gd name="T32" fmla="*/ 56 w 64"/>
                      <a:gd name="T33" fmla="*/ 0 h 64"/>
                      <a:gd name="T34" fmla="*/ 56 w 64"/>
                      <a:gd name="T35" fmla="*/ 0 h 64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w 64"/>
                      <a:gd name="T55" fmla="*/ 0 h 64"/>
                      <a:gd name="T56" fmla="*/ 64 w 64"/>
                      <a:gd name="T57" fmla="*/ 64 h 64"/>
                    </a:gdLst>
                    <a:ahLst/>
                    <a:cxnLst>
                      <a:cxn ang="T36">
                        <a:pos x="T0" y="T1"/>
                      </a:cxn>
                      <a:cxn ang="T37">
                        <a:pos x="T2" y="T3"/>
                      </a:cxn>
                      <a:cxn ang="T38">
                        <a:pos x="T4" y="T5"/>
                      </a:cxn>
                      <a:cxn ang="T39">
                        <a:pos x="T6" y="T7"/>
                      </a:cxn>
                      <a:cxn ang="T40">
                        <a:pos x="T8" y="T9"/>
                      </a:cxn>
                      <a:cxn ang="T41">
                        <a:pos x="T10" y="T11"/>
                      </a:cxn>
                      <a:cxn ang="T42">
                        <a:pos x="T12" y="T13"/>
                      </a:cxn>
                      <a:cxn ang="T43">
                        <a:pos x="T14" y="T15"/>
                      </a:cxn>
                      <a:cxn ang="T44">
                        <a:pos x="T16" y="T17"/>
                      </a:cxn>
                      <a:cxn ang="T45">
                        <a:pos x="T18" y="T19"/>
                      </a:cxn>
                      <a:cxn ang="T46">
                        <a:pos x="T20" y="T21"/>
                      </a:cxn>
                      <a:cxn ang="T47">
                        <a:pos x="T22" y="T23"/>
                      </a:cxn>
                      <a:cxn ang="T48">
                        <a:pos x="T24" y="T25"/>
                      </a:cxn>
                      <a:cxn ang="T49">
                        <a:pos x="T26" y="T27"/>
                      </a:cxn>
                      <a:cxn ang="T50">
                        <a:pos x="T28" y="T29"/>
                      </a:cxn>
                      <a:cxn ang="T51">
                        <a:pos x="T30" y="T31"/>
                      </a:cxn>
                      <a:cxn ang="T52">
                        <a:pos x="T32" y="T33"/>
                      </a:cxn>
                      <a:cxn ang="T53">
                        <a:pos x="T34" y="T35"/>
                      </a:cxn>
                    </a:cxnLst>
                    <a:rect l="T54" t="T55" r="T56" b="T57"/>
                    <a:pathLst>
                      <a:path w="64" h="64">
                        <a:moveTo>
                          <a:pt x="56" y="0"/>
                        </a:moveTo>
                        <a:lnTo>
                          <a:pt x="8" y="0"/>
                        </a:lnTo>
                        <a:lnTo>
                          <a:pt x="2" y="2"/>
                        </a:lnTo>
                        <a:lnTo>
                          <a:pt x="0" y="8"/>
                        </a:lnTo>
                        <a:lnTo>
                          <a:pt x="0" y="58"/>
                        </a:lnTo>
                        <a:lnTo>
                          <a:pt x="2" y="62"/>
                        </a:lnTo>
                        <a:lnTo>
                          <a:pt x="8" y="64"/>
                        </a:lnTo>
                        <a:lnTo>
                          <a:pt x="56" y="64"/>
                        </a:lnTo>
                        <a:lnTo>
                          <a:pt x="62" y="62"/>
                        </a:lnTo>
                        <a:lnTo>
                          <a:pt x="64" y="58"/>
                        </a:lnTo>
                        <a:lnTo>
                          <a:pt x="64" y="8"/>
                        </a:lnTo>
                        <a:lnTo>
                          <a:pt x="62" y="2"/>
                        </a:lnTo>
                        <a:lnTo>
                          <a:pt x="56" y="0"/>
                        </a:lnTo>
                        <a:close/>
                      </a:path>
                    </a:pathLst>
                  </a:custGeom>
                  <a:solidFill>
                    <a:srgbClr val="668187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414" name="Freeform 1591"/>
                  <p:cNvSpPr>
                    <a:spLocks/>
                  </p:cNvSpPr>
                  <p:nvPr/>
                </p:nvSpPr>
                <p:spPr bwMode="auto">
                  <a:xfrm>
                    <a:off x="4439" y="2691"/>
                    <a:ext cx="146" cy="146"/>
                  </a:xfrm>
                  <a:custGeom>
                    <a:avLst/>
                    <a:gdLst>
                      <a:gd name="T0" fmla="*/ 56 w 64"/>
                      <a:gd name="T1" fmla="*/ 0 h 64"/>
                      <a:gd name="T2" fmla="*/ 56 w 64"/>
                      <a:gd name="T3" fmla="*/ 46 h 64"/>
                      <a:gd name="T4" fmla="*/ 56 w 64"/>
                      <a:gd name="T5" fmla="*/ 46 h 64"/>
                      <a:gd name="T6" fmla="*/ 54 w 64"/>
                      <a:gd name="T7" fmla="*/ 52 h 64"/>
                      <a:gd name="T8" fmla="*/ 50 w 64"/>
                      <a:gd name="T9" fmla="*/ 54 h 64"/>
                      <a:gd name="T10" fmla="*/ 0 w 64"/>
                      <a:gd name="T11" fmla="*/ 54 h 64"/>
                      <a:gd name="T12" fmla="*/ 0 w 64"/>
                      <a:gd name="T13" fmla="*/ 54 h 64"/>
                      <a:gd name="T14" fmla="*/ 0 w 64"/>
                      <a:gd name="T15" fmla="*/ 54 h 64"/>
                      <a:gd name="T16" fmla="*/ 0 w 64"/>
                      <a:gd name="T17" fmla="*/ 58 h 64"/>
                      <a:gd name="T18" fmla="*/ 0 w 64"/>
                      <a:gd name="T19" fmla="*/ 58 h 64"/>
                      <a:gd name="T20" fmla="*/ 2 w 64"/>
                      <a:gd name="T21" fmla="*/ 62 h 64"/>
                      <a:gd name="T22" fmla="*/ 8 w 64"/>
                      <a:gd name="T23" fmla="*/ 64 h 64"/>
                      <a:gd name="T24" fmla="*/ 56 w 64"/>
                      <a:gd name="T25" fmla="*/ 64 h 64"/>
                      <a:gd name="T26" fmla="*/ 56 w 64"/>
                      <a:gd name="T27" fmla="*/ 64 h 64"/>
                      <a:gd name="T28" fmla="*/ 62 w 64"/>
                      <a:gd name="T29" fmla="*/ 62 h 64"/>
                      <a:gd name="T30" fmla="*/ 64 w 64"/>
                      <a:gd name="T31" fmla="*/ 58 h 64"/>
                      <a:gd name="T32" fmla="*/ 64 w 64"/>
                      <a:gd name="T33" fmla="*/ 8 h 64"/>
                      <a:gd name="T34" fmla="*/ 64 w 64"/>
                      <a:gd name="T35" fmla="*/ 8 h 64"/>
                      <a:gd name="T36" fmla="*/ 62 w 64"/>
                      <a:gd name="T37" fmla="*/ 4 h 64"/>
                      <a:gd name="T38" fmla="*/ 56 w 64"/>
                      <a:gd name="T39" fmla="*/ 0 h 64"/>
                      <a:gd name="T40" fmla="*/ 56 w 64"/>
                      <a:gd name="T41" fmla="*/ 0 h 64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w 64"/>
                      <a:gd name="T64" fmla="*/ 0 h 64"/>
                      <a:gd name="T65" fmla="*/ 64 w 64"/>
                      <a:gd name="T66" fmla="*/ 64 h 64"/>
                    </a:gdLst>
                    <a:ahLst/>
                    <a:cxnLst>
                      <a:cxn ang="T42">
                        <a:pos x="T0" y="T1"/>
                      </a:cxn>
                      <a:cxn ang="T43">
                        <a:pos x="T2" y="T3"/>
                      </a:cxn>
                      <a:cxn ang="T44">
                        <a:pos x="T4" y="T5"/>
                      </a:cxn>
                      <a:cxn ang="T45">
                        <a:pos x="T6" y="T7"/>
                      </a:cxn>
                      <a:cxn ang="T46">
                        <a:pos x="T8" y="T9"/>
                      </a:cxn>
                      <a:cxn ang="T47">
                        <a:pos x="T10" y="T11"/>
                      </a:cxn>
                      <a:cxn ang="T48">
                        <a:pos x="T12" y="T13"/>
                      </a:cxn>
                      <a:cxn ang="T49">
                        <a:pos x="T14" y="T15"/>
                      </a:cxn>
                      <a:cxn ang="T50">
                        <a:pos x="T16" y="T17"/>
                      </a:cxn>
                      <a:cxn ang="T51">
                        <a:pos x="T18" y="T19"/>
                      </a:cxn>
                      <a:cxn ang="T52">
                        <a:pos x="T20" y="T21"/>
                      </a:cxn>
                      <a:cxn ang="T53">
                        <a:pos x="T22" y="T23"/>
                      </a:cxn>
                      <a:cxn ang="T54">
                        <a:pos x="T24" y="T25"/>
                      </a:cxn>
                      <a:cxn ang="T55">
                        <a:pos x="T26" y="T27"/>
                      </a:cxn>
                      <a:cxn ang="T56">
                        <a:pos x="T28" y="T29"/>
                      </a:cxn>
                      <a:cxn ang="T57">
                        <a:pos x="T30" y="T31"/>
                      </a:cxn>
                      <a:cxn ang="T58">
                        <a:pos x="T32" y="T33"/>
                      </a:cxn>
                      <a:cxn ang="T59">
                        <a:pos x="T34" y="T35"/>
                      </a:cxn>
                      <a:cxn ang="T60">
                        <a:pos x="T36" y="T37"/>
                      </a:cxn>
                      <a:cxn ang="T61">
                        <a:pos x="T38" y="T39"/>
                      </a:cxn>
                      <a:cxn ang="T62">
                        <a:pos x="T40" y="T41"/>
                      </a:cxn>
                    </a:cxnLst>
                    <a:rect l="T63" t="T64" r="T65" b="T66"/>
                    <a:pathLst>
                      <a:path w="64" h="64">
                        <a:moveTo>
                          <a:pt x="56" y="0"/>
                        </a:moveTo>
                        <a:lnTo>
                          <a:pt x="56" y="46"/>
                        </a:lnTo>
                        <a:lnTo>
                          <a:pt x="54" y="52"/>
                        </a:lnTo>
                        <a:lnTo>
                          <a:pt x="50" y="54"/>
                        </a:lnTo>
                        <a:lnTo>
                          <a:pt x="0" y="54"/>
                        </a:lnTo>
                        <a:lnTo>
                          <a:pt x="0" y="58"/>
                        </a:lnTo>
                        <a:lnTo>
                          <a:pt x="2" y="62"/>
                        </a:lnTo>
                        <a:lnTo>
                          <a:pt x="8" y="64"/>
                        </a:lnTo>
                        <a:lnTo>
                          <a:pt x="56" y="64"/>
                        </a:lnTo>
                        <a:lnTo>
                          <a:pt x="62" y="62"/>
                        </a:lnTo>
                        <a:lnTo>
                          <a:pt x="64" y="58"/>
                        </a:lnTo>
                        <a:lnTo>
                          <a:pt x="64" y="8"/>
                        </a:lnTo>
                        <a:lnTo>
                          <a:pt x="62" y="4"/>
                        </a:lnTo>
                        <a:lnTo>
                          <a:pt x="56" y="0"/>
                        </a:lnTo>
                        <a:close/>
                      </a:path>
                    </a:pathLst>
                  </a:custGeom>
                  <a:solidFill>
                    <a:srgbClr val="4C676E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415" name="Freeform 1592"/>
                  <p:cNvSpPr>
                    <a:spLocks/>
                  </p:cNvSpPr>
                  <p:nvPr/>
                </p:nvSpPr>
                <p:spPr bwMode="auto">
                  <a:xfrm>
                    <a:off x="4462" y="2718"/>
                    <a:ext cx="22" cy="55"/>
                  </a:xfrm>
                  <a:custGeom>
                    <a:avLst/>
                    <a:gdLst>
                      <a:gd name="T0" fmla="*/ 10 w 10"/>
                      <a:gd name="T1" fmla="*/ 12 h 24"/>
                      <a:gd name="T2" fmla="*/ 10 w 10"/>
                      <a:gd name="T3" fmla="*/ 12 h 24"/>
                      <a:gd name="T4" fmla="*/ 10 w 10"/>
                      <a:gd name="T5" fmla="*/ 20 h 24"/>
                      <a:gd name="T6" fmla="*/ 8 w 10"/>
                      <a:gd name="T7" fmla="*/ 24 h 24"/>
                      <a:gd name="T8" fmla="*/ 6 w 10"/>
                      <a:gd name="T9" fmla="*/ 24 h 24"/>
                      <a:gd name="T10" fmla="*/ 6 w 10"/>
                      <a:gd name="T11" fmla="*/ 24 h 24"/>
                      <a:gd name="T12" fmla="*/ 4 w 10"/>
                      <a:gd name="T13" fmla="*/ 24 h 24"/>
                      <a:gd name="T14" fmla="*/ 2 w 10"/>
                      <a:gd name="T15" fmla="*/ 20 h 24"/>
                      <a:gd name="T16" fmla="*/ 0 w 10"/>
                      <a:gd name="T17" fmla="*/ 12 h 24"/>
                      <a:gd name="T18" fmla="*/ 0 w 10"/>
                      <a:gd name="T19" fmla="*/ 12 h 24"/>
                      <a:gd name="T20" fmla="*/ 2 w 10"/>
                      <a:gd name="T21" fmla="*/ 4 h 24"/>
                      <a:gd name="T22" fmla="*/ 4 w 10"/>
                      <a:gd name="T23" fmla="*/ 2 h 24"/>
                      <a:gd name="T24" fmla="*/ 6 w 10"/>
                      <a:gd name="T25" fmla="*/ 0 h 24"/>
                      <a:gd name="T26" fmla="*/ 6 w 10"/>
                      <a:gd name="T27" fmla="*/ 0 h 24"/>
                      <a:gd name="T28" fmla="*/ 8 w 10"/>
                      <a:gd name="T29" fmla="*/ 2 h 24"/>
                      <a:gd name="T30" fmla="*/ 10 w 10"/>
                      <a:gd name="T31" fmla="*/ 4 h 24"/>
                      <a:gd name="T32" fmla="*/ 10 w 10"/>
                      <a:gd name="T33" fmla="*/ 12 h 24"/>
                      <a:gd name="T34" fmla="*/ 10 w 10"/>
                      <a:gd name="T35" fmla="*/ 12 h 24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w 10"/>
                      <a:gd name="T55" fmla="*/ 0 h 24"/>
                      <a:gd name="T56" fmla="*/ 10 w 10"/>
                      <a:gd name="T57" fmla="*/ 24 h 24"/>
                    </a:gdLst>
                    <a:ahLst/>
                    <a:cxnLst>
                      <a:cxn ang="T36">
                        <a:pos x="T0" y="T1"/>
                      </a:cxn>
                      <a:cxn ang="T37">
                        <a:pos x="T2" y="T3"/>
                      </a:cxn>
                      <a:cxn ang="T38">
                        <a:pos x="T4" y="T5"/>
                      </a:cxn>
                      <a:cxn ang="T39">
                        <a:pos x="T6" y="T7"/>
                      </a:cxn>
                      <a:cxn ang="T40">
                        <a:pos x="T8" y="T9"/>
                      </a:cxn>
                      <a:cxn ang="T41">
                        <a:pos x="T10" y="T11"/>
                      </a:cxn>
                      <a:cxn ang="T42">
                        <a:pos x="T12" y="T13"/>
                      </a:cxn>
                      <a:cxn ang="T43">
                        <a:pos x="T14" y="T15"/>
                      </a:cxn>
                      <a:cxn ang="T44">
                        <a:pos x="T16" y="T17"/>
                      </a:cxn>
                      <a:cxn ang="T45">
                        <a:pos x="T18" y="T19"/>
                      </a:cxn>
                      <a:cxn ang="T46">
                        <a:pos x="T20" y="T21"/>
                      </a:cxn>
                      <a:cxn ang="T47">
                        <a:pos x="T22" y="T23"/>
                      </a:cxn>
                      <a:cxn ang="T48">
                        <a:pos x="T24" y="T25"/>
                      </a:cxn>
                      <a:cxn ang="T49">
                        <a:pos x="T26" y="T27"/>
                      </a:cxn>
                      <a:cxn ang="T50">
                        <a:pos x="T28" y="T29"/>
                      </a:cxn>
                      <a:cxn ang="T51">
                        <a:pos x="T30" y="T31"/>
                      </a:cxn>
                      <a:cxn ang="T52">
                        <a:pos x="T32" y="T33"/>
                      </a:cxn>
                      <a:cxn ang="T53">
                        <a:pos x="T34" y="T35"/>
                      </a:cxn>
                    </a:cxnLst>
                    <a:rect l="T54" t="T55" r="T56" b="T57"/>
                    <a:pathLst>
                      <a:path w="10" h="24">
                        <a:moveTo>
                          <a:pt x="10" y="12"/>
                        </a:moveTo>
                        <a:lnTo>
                          <a:pt x="10" y="12"/>
                        </a:lnTo>
                        <a:lnTo>
                          <a:pt x="10" y="20"/>
                        </a:lnTo>
                        <a:lnTo>
                          <a:pt x="8" y="24"/>
                        </a:lnTo>
                        <a:lnTo>
                          <a:pt x="6" y="24"/>
                        </a:lnTo>
                        <a:lnTo>
                          <a:pt x="4" y="24"/>
                        </a:lnTo>
                        <a:lnTo>
                          <a:pt x="2" y="20"/>
                        </a:lnTo>
                        <a:lnTo>
                          <a:pt x="0" y="12"/>
                        </a:lnTo>
                        <a:lnTo>
                          <a:pt x="2" y="4"/>
                        </a:lnTo>
                        <a:lnTo>
                          <a:pt x="4" y="2"/>
                        </a:lnTo>
                        <a:lnTo>
                          <a:pt x="6" y="0"/>
                        </a:lnTo>
                        <a:lnTo>
                          <a:pt x="8" y="2"/>
                        </a:lnTo>
                        <a:lnTo>
                          <a:pt x="10" y="4"/>
                        </a:lnTo>
                        <a:lnTo>
                          <a:pt x="10" y="12"/>
                        </a:lnTo>
                        <a:close/>
                      </a:path>
                    </a:pathLst>
                  </a:custGeom>
                  <a:solidFill>
                    <a:srgbClr val="8AA2A7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416" name="Freeform 1593"/>
                  <p:cNvSpPr>
                    <a:spLocks/>
                  </p:cNvSpPr>
                  <p:nvPr/>
                </p:nvSpPr>
                <p:spPr bwMode="auto">
                  <a:xfrm>
                    <a:off x="4421" y="2431"/>
                    <a:ext cx="182" cy="183"/>
                  </a:xfrm>
                  <a:custGeom>
                    <a:avLst/>
                    <a:gdLst>
                      <a:gd name="T0" fmla="*/ 16 w 80"/>
                      <a:gd name="T1" fmla="*/ 0 h 80"/>
                      <a:gd name="T2" fmla="*/ 16 w 80"/>
                      <a:gd name="T3" fmla="*/ 0 h 80"/>
                      <a:gd name="T4" fmla="*/ 10 w 80"/>
                      <a:gd name="T5" fmla="*/ 2 h 80"/>
                      <a:gd name="T6" fmla="*/ 4 w 80"/>
                      <a:gd name="T7" fmla="*/ 4 h 80"/>
                      <a:gd name="T8" fmla="*/ 2 w 80"/>
                      <a:gd name="T9" fmla="*/ 10 h 80"/>
                      <a:gd name="T10" fmla="*/ 0 w 80"/>
                      <a:gd name="T11" fmla="*/ 16 h 80"/>
                      <a:gd name="T12" fmla="*/ 0 w 80"/>
                      <a:gd name="T13" fmla="*/ 64 h 80"/>
                      <a:gd name="T14" fmla="*/ 0 w 80"/>
                      <a:gd name="T15" fmla="*/ 64 h 80"/>
                      <a:gd name="T16" fmla="*/ 2 w 80"/>
                      <a:gd name="T17" fmla="*/ 70 h 80"/>
                      <a:gd name="T18" fmla="*/ 4 w 80"/>
                      <a:gd name="T19" fmla="*/ 76 h 80"/>
                      <a:gd name="T20" fmla="*/ 10 w 80"/>
                      <a:gd name="T21" fmla="*/ 78 h 80"/>
                      <a:gd name="T22" fmla="*/ 16 w 80"/>
                      <a:gd name="T23" fmla="*/ 80 h 80"/>
                      <a:gd name="T24" fmla="*/ 64 w 80"/>
                      <a:gd name="T25" fmla="*/ 80 h 80"/>
                      <a:gd name="T26" fmla="*/ 64 w 80"/>
                      <a:gd name="T27" fmla="*/ 80 h 80"/>
                      <a:gd name="T28" fmla="*/ 70 w 80"/>
                      <a:gd name="T29" fmla="*/ 78 h 80"/>
                      <a:gd name="T30" fmla="*/ 76 w 80"/>
                      <a:gd name="T31" fmla="*/ 76 h 80"/>
                      <a:gd name="T32" fmla="*/ 78 w 80"/>
                      <a:gd name="T33" fmla="*/ 70 h 80"/>
                      <a:gd name="T34" fmla="*/ 80 w 80"/>
                      <a:gd name="T35" fmla="*/ 64 h 80"/>
                      <a:gd name="T36" fmla="*/ 80 w 80"/>
                      <a:gd name="T37" fmla="*/ 16 h 80"/>
                      <a:gd name="T38" fmla="*/ 80 w 80"/>
                      <a:gd name="T39" fmla="*/ 16 h 80"/>
                      <a:gd name="T40" fmla="*/ 78 w 80"/>
                      <a:gd name="T41" fmla="*/ 10 h 80"/>
                      <a:gd name="T42" fmla="*/ 76 w 80"/>
                      <a:gd name="T43" fmla="*/ 4 h 80"/>
                      <a:gd name="T44" fmla="*/ 70 w 80"/>
                      <a:gd name="T45" fmla="*/ 2 h 80"/>
                      <a:gd name="T46" fmla="*/ 64 w 80"/>
                      <a:gd name="T47" fmla="*/ 0 h 80"/>
                      <a:gd name="T48" fmla="*/ 16 w 80"/>
                      <a:gd name="T49" fmla="*/ 0 h 80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w 80"/>
                      <a:gd name="T76" fmla="*/ 0 h 80"/>
                      <a:gd name="T77" fmla="*/ 80 w 80"/>
                      <a:gd name="T78" fmla="*/ 80 h 80"/>
                    </a:gdLst>
                    <a:ahLst/>
                    <a:cxnLst>
                      <a:cxn ang="T50">
                        <a:pos x="T0" y="T1"/>
                      </a:cxn>
                      <a:cxn ang="T51">
                        <a:pos x="T2" y="T3"/>
                      </a:cxn>
                      <a:cxn ang="T52">
                        <a:pos x="T4" y="T5"/>
                      </a:cxn>
                      <a:cxn ang="T53">
                        <a:pos x="T6" y="T7"/>
                      </a:cxn>
                      <a:cxn ang="T54">
                        <a:pos x="T8" y="T9"/>
                      </a:cxn>
                      <a:cxn ang="T55">
                        <a:pos x="T10" y="T11"/>
                      </a:cxn>
                      <a:cxn ang="T56">
                        <a:pos x="T12" y="T13"/>
                      </a:cxn>
                      <a:cxn ang="T57">
                        <a:pos x="T14" y="T15"/>
                      </a:cxn>
                      <a:cxn ang="T58">
                        <a:pos x="T16" y="T17"/>
                      </a:cxn>
                      <a:cxn ang="T59">
                        <a:pos x="T18" y="T19"/>
                      </a:cxn>
                      <a:cxn ang="T60">
                        <a:pos x="T20" y="T21"/>
                      </a:cxn>
                      <a:cxn ang="T61">
                        <a:pos x="T22" y="T23"/>
                      </a:cxn>
                      <a:cxn ang="T62">
                        <a:pos x="T24" y="T25"/>
                      </a:cxn>
                      <a:cxn ang="T63">
                        <a:pos x="T26" y="T27"/>
                      </a:cxn>
                      <a:cxn ang="T64">
                        <a:pos x="T28" y="T29"/>
                      </a:cxn>
                      <a:cxn ang="T65">
                        <a:pos x="T30" y="T31"/>
                      </a:cxn>
                      <a:cxn ang="T66">
                        <a:pos x="T32" y="T33"/>
                      </a:cxn>
                      <a:cxn ang="T67">
                        <a:pos x="T34" y="T35"/>
                      </a:cxn>
                      <a:cxn ang="T68">
                        <a:pos x="T36" y="T37"/>
                      </a:cxn>
                      <a:cxn ang="T69">
                        <a:pos x="T38" y="T39"/>
                      </a:cxn>
                      <a:cxn ang="T70">
                        <a:pos x="T40" y="T41"/>
                      </a:cxn>
                      <a:cxn ang="T71">
                        <a:pos x="T42" y="T43"/>
                      </a:cxn>
                      <a:cxn ang="T72">
                        <a:pos x="T44" y="T45"/>
                      </a:cxn>
                      <a:cxn ang="T73">
                        <a:pos x="T46" y="T47"/>
                      </a:cxn>
                      <a:cxn ang="T74">
                        <a:pos x="T48" y="T49"/>
                      </a:cxn>
                    </a:cxnLst>
                    <a:rect l="T75" t="T76" r="T77" b="T78"/>
                    <a:pathLst>
                      <a:path w="80" h="80">
                        <a:moveTo>
                          <a:pt x="16" y="0"/>
                        </a:moveTo>
                        <a:lnTo>
                          <a:pt x="16" y="0"/>
                        </a:lnTo>
                        <a:lnTo>
                          <a:pt x="10" y="2"/>
                        </a:lnTo>
                        <a:lnTo>
                          <a:pt x="4" y="4"/>
                        </a:lnTo>
                        <a:lnTo>
                          <a:pt x="2" y="10"/>
                        </a:lnTo>
                        <a:lnTo>
                          <a:pt x="0" y="16"/>
                        </a:lnTo>
                        <a:lnTo>
                          <a:pt x="0" y="64"/>
                        </a:lnTo>
                        <a:lnTo>
                          <a:pt x="2" y="70"/>
                        </a:lnTo>
                        <a:lnTo>
                          <a:pt x="4" y="76"/>
                        </a:lnTo>
                        <a:lnTo>
                          <a:pt x="10" y="78"/>
                        </a:lnTo>
                        <a:lnTo>
                          <a:pt x="16" y="80"/>
                        </a:lnTo>
                        <a:lnTo>
                          <a:pt x="64" y="80"/>
                        </a:lnTo>
                        <a:lnTo>
                          <a:pt x="70" y="78"/>
                        </a:lnTo>
                        <a:lnTo>
                          <a:pt x="76" y="76"/>
                        </a:lnTo>
                        <a:lnTo>
                          <a:pt x="78" y="70"/>
                        </a:lnTo>
                        <a:lnTo>
                          <a:pt x="80" y="64"/>
                        </a:lnTo>
                        <a:lnTo>
                          <a:pt x="80" y="16"/>
                        </a:lnTo>
                        <a:lnTo>
                          <a:pt x="78" y="10"/>
                        </a:lnTo>
                        <a:lnTo>
                          <a:pt x="76" y="4"/>
                        </a:lnTo>
                        <a:lnTo>
                          <a:pt x="70" y="2"/>
                        </a:lnTo>
                        <a:lnTo>
                          <a:pt x="64" y="0"/>
                        </a:lnTo>
                        <a:lnTo>
                          <a:pt x="16" y="0"/>
                        </a:lnTo>
                        <a:close/>
                      </a:path>
                    </a:pathLst>
                  </a:custGeom>
                  <a:noFill/>
                  <a:ln w="12700">
                    <a:solidFill>
                      <a:srgbClr val="33535B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417" name="Freeform 1594"/>
                  <p:cNvSpPr>
                    <a:spLocks/>
                  </p:cNvSpPr>
                  <p:nvPr/>
                </p:nvSpPr>
                <p:spPr bwMode="auto">
                  <a:xfrm>
                    <a:off x="4421" y="2431"/>
                    <a:ext cx="182" cy="183"/>
                  </a:xfrm>
                  <a:custGeom>
                    <a:avLst/>
                    <a:gdLst>
                      <a:gd name="T0" fmla="*/ 16 w 80"/>
                      <a:gd name="T1" fmla="*/ 0 h 80"/>
                      <a:gd name="T2" fmla="*/ 16 w 80"/>
                      <a:gd name="T3" fmla="*/ 0 h 80"/>
                      <a:gd name="T4" fmla="*/ 10 w 80"/>
                      <a:gd name="T5" fmla="*/ 2 h 80"/>
                      <a:gd name="T6" fmla="*/ 4 w 80"/>
                      <a:gd name="T7" fmla="*/ 4 h 80"/>
                      <a:gd name="T8" fmla="*/ 2 w 80"/>
                      <a:gd name="T9" fmla="*/ 10 h 80"/>
                      <a:gd name="T10" fmla="*/ 0 w 80"/>
                      <a:gd name="T11" fmla="*/ 16 h 80"/>
                      <a:gd name="T12" fmla="*/ 0 w 80"/>
                      <a:gd name="T13" fmla="*/ 64 h 80"/>
                      <a:gd name="T14" fmla="*/ 0 w 80"/>
                      <a:gd name="T15" fmla="*/ 64 h 80"/>
                      <a:gd name="T16" fmla="*/ 2 w 80"/>
                      <a:gd name="T17" fmla="*/ 70 h 80"/>
                      <a:gd name="T18" fmla="*/ 4 w 80"/>
                      <a:gd name="T19" fmla="*/ 76 h 80"/>
                      <a:gd name="T20" fmla="*/ 10 w 80"/>
                      <a:gd name="T21" fmla="*/ 78 h 80"/>
                      <a:gd name="T22" fmla="*/ 16 w 80"/>
                      <a:gd name="T23" fmla="*/ 80 h 80"/>
                      <a:gd name="T24" fmla="*/ 64 w 80"/>
                      <a:gd name="T25" fmla="*/ 80 h 80"/>
                      <a:gd name="T26" fmla="*/ 64 w 80"/>
                      <a:gd name="T27" fmla="*/ 80 h 80"/>
                      <a:gd name="T28" fmla="*/ 70 w 80"/>
                      <a:gd name="T29" fmla="*/ 78 h 80"/>
                      <a:gd name="T30" fmla="*/ 76 w 80"/>
                      <a:gd name="T31" fmla="*/ 76 h 80"/>
                      <a:gd name="T32" fmla="*/ 78 w 80"/>
                      <a:gd name="T33" fmla="*/ 70 h 80"/>
                      <a:gd name="T34" fmla="*/ 80 w 80"/>
                      <a:gd name="T35" fmla="*/ 64 h 80"/>
                      <a:gd name="T36" fmla="*/ 80 w 80"/>
                      <a:gd name="T37" fmla="*/ 16 h 80"/>
                      <a:gd name="T38" fmla="*/ 80 w 80"/>
                      <a:gd name="T39" fmla="*/ 16 h 80"/>
                      <a:gd name="T40" fmla="*/ 78 w 80"/>
                      <a:gd name="T41" fmla="*/ 10 h 80"/>
                      <a:gd name="T42" fmla="*/ 76 w 80"/>
                      <a:gd name="T43" fmla="*/ 4 h 80"/>
                      <a:gd name="T44" fmla="*/ 70 w 80"/>
                      <a:gd name="T45" fmla="*/ 2 h 80"/>
                      <a:gd name="T46" fmla="*/ 64 w 80"/>
                      <a:gd name="T47" fmla="*/ 0 h 80"/>
                      <a:gd name="T48" fmla="*/ 16 w 80"/>
                      <a:gd name="T49" fmla="*/ 0 h 80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w 80"/>
                      <a:gd name="T76" fmla="*/ 0 h 80"/>
                      <a:gd name="T77" fmla="*/ 80 w 80"/>
                      <a:gd name="T78" fmla="*/ 80 h 80"/>
                    </a:gdLst>
                    <a:ahLst/>
                    <a:cxnLst>
                      <a:cxn ang="T50">
                        <a:pos x="T0" y="T1"/>
                      </a:cxn>
                      <a:cxn ang="T51">
                        <a:pos x="T2" y="T3"/>
                      </a:cxn>
                      <a:cxn ang="T52">
                        <a:pos x="T4" y="T5"/>
                      </a:cxn>
                      <a:cxn ang="T53">
                        <a:pos x="T6" y="T7"/>
                      </a:cxn>
                      <a:cxn ang="T54">
                        <a:pos x="T8" y="T9"/>
                      </a:cxn>
                      <a:cxn ang="T55">
                        <a:pos x="T10" y="T11"/>
                      </a:cxn>
                      <a:cxn ang="T56">
                        <a:pos x="T12" y="T13"/>
                      </a:cxn>
                      <a:cxn ang="T57">
                        <a:pos x="T14" y="T15"/>
                      </a:cxn>
                      <a:cxn ang="T58">
                        <a:pos x="T16" y="T17"/>
                      </a:cxn>
                      <a:cxn ang="T59">
                        <a:pos x="T18" y="T19"/>
                      </a:cxn>
                      <a:cxn ang="T60">
                        <a:pos x="T20" y="T21"/>
                      </a:cxn>
                      <a:cxn ang="T61">
                        <a:pos x="T22" y="T23"/>
                      </a:cxn>
                      <a:cxn ang="T62">
                        <a:pos x="T24" y="T25"/>
                      </a:cxn>
                      <a:cxn ang="T63">
                        <a:pos x="T26" y="T27"/>
                      </a:cxn>
                      <a:cxn ang="T64">
                        <a:pos x="T28" y="T29"/>
                      </a:cxn>
                      <a:cxn ang="T65">
                        <a:pos x="T30" y="T31"/>
                      </a:cxn>
                      <a:cxn ang="T66">
                        <a:pos x="T32" y="T33"/>
                      </a:cxn>
                      <a:cxn ang="T67">
                        <a:pos x="T34" y="T35"/>
                      </a:cxn>
                      <a:cxn ang="T68">
                        <a:pos x="T36" y="T37"/>
                      </a:cxn>
                      <a:cxn ang="T69">
                        <a:pos x="T38" y="T39"/>
                      </a:cxn>
                      <a:cxn ang="T70">
                        <a:pos x="T40" y="T41"/>
                      </a:cxn>
                      <a:cxn ang="T71">
                        <a:pos x="T42" y="T43"/>
                      </a:cxn>
                      <a:cxn ang="T72">
                        <a:pos x="T44" y="T45"/>
                      </a:cxn>
                      <a:cxn ang="T73">
                        <a:pos x="T46" y="T47"/>
                      </a:cxn>
                      <a:cxn ang="T74">
                        <a:pos x="T48" y="T49"/>
                      </a:cxn>
                    </a:cxnLst>
                    <a:rect l="T75" t="T76" r="T77" b="T78"/>
                    <a:pathLst>
                      <a:path w="80" h="80">
                        <a:moveTo>
                          <a:pt x="16" y="0"/>
                        </a:moveTo>
                        <a:lnTo>
                          <a:pt x="16" y="0"/>
                        </a:lnTo>
                        <a:lnTo>
                          <a:pt x="10" y="2"/>
                        </a:lnTo>
                        <a:lnTo>
                          <a:pt x="4" y="4"/>
                        </a:lnTo>
                        <a:lnTo>
                          <a:pt x="2" y="10"/>
                        </a:lnTo>
                        <a:lnTo>
                          <a:pt x="0" y="16"/>
                        </a:lnTo>
                        <a:lnTo>
                          <a:pt x="0" y="64"/>
                        </a:lnTo>
                        <a:lnTo>
                          <a:pt x="2" y="70"/>
                        </a:lnTo>
                        <a:lnTo>
                          <a:pt x="4" y="76"/>
                        </a:lnTo>
                        <a:lnTo>
                          <a:pt x="10" y="78"/>
                        </a:lnTo>
                        <a:lnTo>
                          <a:pt x="16" y="80"/>
                        </a:lnTo>
                        <a:lnTo>
                          <a:pt x="64" y="80"/>
                        </a:lnTo>
                        <a:lnTo>
                          <a:pt x="70" y="78"/>
                        </a:lnTo>
                        <a:lnTo>
                          <a:pt x="76" y="76"/>
                        </a:lnTo>
                        <a:lnTo>
                          <a:pt x="78" y="70"/>
                        </a:lnTo>
                        <a:lnTo>
                          <a:pt x="80" y="64"/>
                        </a:lnTo>
                        <a:lnTo>
                          <a:pt x="80" y="16"/>
                        </a:lnTo>
                        <a:lnTo>
                          <a:pt x="78" y="10"/>
                        </a:lnTo>
                        <a:lnTo>
                          <a:pt x="76" y="4"/>
                        </a:lnTo>
                        <a:lnTo>
                          <a:pt x="70" y="2"/>
                        </a:lnTo>
                        <a:lnTo>
                          <a:pt x="64" y="0"/>
                        </a:lnTo>
                        <a:lnTo>
                          <a:pt x="16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418" name="Freeform 1595"/>
                  <p:cNvSpPr>
                    <a:spLocks/>
                  </p:cNvSpPr>
                  <p:nvPr/>
                </p:nvSpPr>
                <p:spPr bwMode="auto">
                  <a:xfrm>
                    <a:off x="4439" y="2449"/>
                    <a:ext cx="146" cy="146"/>
                  </a:xfrm>
                  <a:custGeom>
                    <a:avLst/>
                    <a:gdLst>
                      <a:gd name="T0" fmla="*/ 56 w 64"/>
                      <a:gd name="T1" fmla="*/ 0 h 64"/>
                      <a:gd name="T2" fmla="*/ 8 w 64"/>
                      <a:gd name="T3" fmla="*/ 0 h 64"/>
                      <a:gd name="T4" fmla="*/ 8 w 64"/>
                      <a:gd name="T5" fmla="*/ 0 h 64"/>
                      <a:gd name="T6" fmla="*/ 2 w 64"/>
                      <a:gd name="T7" fmla="*/ 2 h 64"/>
                      <a:gd name="T8" fmla="*/ 0 w 64"/>
                      <a:gd name="T9" fmla="*/ 8 h 64"/>
                      <a:gd name="T10" fmla="*/ 0 w 64"/>
                      <a:gd name="T11" fmla="*/ 56 h 64"/>
                      <a:gd name="T12" fmla="*/ 0 w 64"/>
                      <a:gd name="T13" fmla="*/ 56 h 64"/>
                      <a:gd name="T14" fmla="*/ 2 w 64"/>
                      <a:gd name="T15" fmla="*/ 62 h 64"/>
                      <a:gd name="T16" fmla="*/ 8 w 64"/>
                      <a:gd name="T17" fmla="*/ 64 h 64"/>
                      <a:gd name="T18" fmla="*/ 56 w 64"/>
                      <a:gd name="T19" fmla="*/ 64 h 64"/>
                      <a:gd name="T20" fmla="*/ 56 w 64"/>
                      <a:gd name="T21" fmla="*/ 64 h 64"/>
                      <a:gd name="T22" fmla="*/ 62 w 64"/>
                      <a:gd name="T23" fmla="*/ 62 h 64"/>
                      <a:gd name="T24" fmla="*/ 64 w 64"/>
                      <a:gd name="T25" fmla="*/ 56 h 64"/>
                      <a:gd name="T26" fmla="*/ 64 w 64"/>
                      <a:gd name="T27" fmla="*/ 8 h 64"/>
                      <a:gd name="T28" fmla="*/ 64 w 64"/>
                      <a:gd name="T29" fmla="*/ 8 h 64"/>
                      <a:gd name="T30" fmla="*/ 62 w 64"/>
                      <a:gd name="T31" fmla="*/ 2 h 64"/>
                      <a:gd name="T32" fmla="*/ 56 w 64"/>
                      <a:gd name="T33" fmla="*/ 0 h 64"/>
                      <a:gd name="T34" fmla="*/ 56 w 64"/>
                      <a:gd name="T35" fmla="*/ 0 h 64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w 64"/>
                      <a:gd name="T55" fmla="*/ 0 h 64"/>
                      <a:gd name="T56" fmla="*/ 64 w 64"/>
                      <a:gd name="T57" fmla="*/ 64 h 64"/>
                    </a:gdLst>
                    <a:ahLst/>
                    <a:cxnLst>
                      <a:cxn ang="T36">
                        <a:pos x="T0" y="T1"/>
                      </a:cxn>
                      <a:cxn ang="T37">
                        <a:pos x="T2" y="T3"/>
                      </a:cxn>
                      <a:cxn ang="T38">
                        <a:pos x="T4" y="T5"/>
                      </a:cxn>
                      <a:cxn ang="T39">
                        <a:pos x="T6" y="T7"/>
                      </a:cxn>
                      <a:cxn ang="T40">
                        <a:pos x="T8" y="T9"/>
                      </a:cxn>
                      <a:cxn ang="T41">
                        <a:pos x="T10" y="T11"/>
                      </a:cxn>
                      <a:cxn ang="T42">
                        <a:pos x="T12" y="T13"/>
                      </a:cxn>
                      <a:cxn ang="T43">
                        <a:pos x="T14" y="T15"/>
                      </a:cxn>
                      <a:cxn ang="T44">
                        <a:pos x="T16" y="T17"/>
                      </a:cxn>
                      <a:cxn ang="T45">
                        <a:pos x="T18" y="T19"/>
                      </a:cxn>
                      <a:cxn ang="T46">
                        <a:pos x="T20" y="T21"/>
                      </a:cxn>
                      <a:cxn ang="T47">
                        <a:pos x="T22" y="T23"/>
                      </a:cxn>
                      <a:cxn ang="T48">
                        <a:pos x="T24" y="T25"/>
                      </a:cxn>
                      <a:cxn ang="T49">
                        <a:pos x="T26" y="T27"/>
                      </a:cxn>
                      <a:cxn ang="T50">
                        <a:pos x="T28" y="T29"/>
                      </a:cxn>
                      <a:cxn ang="T51">
                        <a:pos x="T30" y="T31"/>
                      </a:cxn>
                      <a:cxn ang="T52">
                        <a:pos x="T32" y="T33"/>
                      </a:cxn>
                      <a:cxn ang="T53">
                        <a:pos x="T34" y="T35"/>
                      </a:cxn>
                    </a:cxnLst>
                    <a:rect l="T54" t="T55" r="T56" b="T57"/>
                    <a:pathLst>
                      <a:path w="64" h="64">
                        <a:moveTo>
                          <a:pt x="56" y="0"/>
                        </a:moveTo>
                        <a:lnTo>
                          <a:pt x="8" y="0"/>
                        </a:lnTo>
                        <a:lnTo>
                          <a:pt x="2" y="2"/>
                        </a:lnTo>
                        <a:lnTo>
                          <a:pt x="0" y="8"/>
                        </a:lnTo>
                        <a:lnTo>
                          <a:pt x="0" y="56"/>
                        </a:lnTo>
                        <a:lnTo>
                          <a:pt x="2" y="62"/>
                        </a:lnTo>
                        <a:lnTo>
                          <a:pt x="8" y="64"/>
                        </a:lnTo>
                        <a:lnTo>
                          <a:pt x="56" y="64"/>
                        </a:lnTo>
                        <a:lnTo>
                          <a:pt x="62" y="62"/>
                        </a:lnTo>
                        <a:lnTo>
                          <a:pt x="64" y="56"/>
                        </a:lnTo>
                        <a:lnTo>
                          <a:pt x="64" y="8"/>
                        </a:lnTo>
                        <a:lnTo>
                          <a:pt x="62" y="2"/>
                        </a:lnTo>
                        <a:lnTo>
                          <a:pt x="56" y="0"/>
                        </a:lnTo>
                        <a:close/>
                      </a:path>
                    </a:pathLst>
                  </a:custGeom>
                  <a:solidFill>
                    <a:srgbClr val="FF99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419" name="Freeform 1596"/>
                  <p:cNvSpPr>
                    <a:spLocks/>
                  </p:cNvSpPr>
                  <p:nvPr/>
                </p:nvSpPr>
                <p:spPr bwMode="auto">
                  <a:xfrm>
                    <a:off x="4439" y="2449"/>
                    <a:ext cx="146" cy="146"/>
                  </a:xfrm>
                  <a:custGeom>
                    <a:avLst/>
                    <a:gdLst>
                      <a:gd name="T0" fmla="*/ 58 w 64"/>
                      <a:gd name="T1" fmla="*/ 0 h 64"/>
                      <a:gd name="T2" fmla="*/ 58 w 64"/>
                      <a:gd name="T3" fmla="*/ 46 h 64"/>
                      <a:gd name="T4" fmla="*/ 58 w 64"/>
                      <a:gd name="T5" fmla="*/ 46 h 64"/>
                      <a:gd name="T6" fmla="*/ 54 w 64"/>
                      <a:gd name="T7" fmla="*/ 50 h 64"/>
                      <a:gd name="T8" fmla="*/ 50 w 64"/>
                      <a:gd name="T9" fmla="*/ 54 h 64"/>
                      <a:gd name="T10" fmla="*/ 0 w 64"/>
                      <a:gd name="T11" fmla="*/ 54 h 64"/>
                      <a:gd name="T12" fmla="*/ 0 w 64"/>
                      <a:gd name="T13" fmla="*/ 54 h 64"/>
                      <a:gd name="T14" fmla="*/ 0 w 64"/>
                      <a:gd name="T15" fmla="*/ 54 h 64"/>
                      <a:gd name="T16" fmla="*/ 0 w 64"/>
                      <a:gd name="T17" fmla="*/ 56 h 64"/>
                      <a:gd name="T18" fmla="*/ 0 w 64"/>
                      <a:gd name="T19" fmla="*/ 56 h 64"/>
                      <a:gd name="T20" fmla="*/ 2 w 64"/>
                      <a:gd name="T21" fmla="*/ 62 h 64"/>
                      <a:gd name="T22" fmla="*/ 8 w 64"/>
                      <a:gd name="T23" fmla="*/ 64 h 64"/>
                      <a:gd name="T24" fmla="*/ 56 w 64"/>
                      <a:gd name="T25" fmla="*/ 64 h 64"/>
                      <a:gd name="T26" fmla="*/ 56 w 64"/>
                      <a:gd name="T27" fmla="*/ 64 h 64"/>
                      <a:gd name="T28" fmla="*/ 62 w 64"/>
                      <a:gd name="T29" fmla="*/ 62 h 64"/>
                      <a:gd name="T30" fmla="*/ 64 w 64"/>
                      <a:gd name="T31" fmla="*/ 56 h 64"/>
                      <a:gd name="T32" fmla="*/ 64 w 64"/>
                      <a:gd name="T33" fmla="*/ 8 h 64"/>
                      <a:gd name="T34" fmla="*/ 64 w 64"/>
                      <a:gd name="T35" fmla="*/ 8 h 64"/>
                      <a:gd name="T36" fmla="*/ 62 w 64"/>
                      <a:gd name="T37" fmla="*/ 2 h 64"/>
                      <a:gd name="T38" fmla="*/ 58 w 64"/>
                      <a:gd name="T39" fmla="*/ 0 h 64"/>
                      <a:gd name="T40" fmla="*/ 58 w 64"/>
                      <a:gd name="T41" fmla="*/ 0 h 64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w 64"/>
                      <a:gd name="T64" fmla="*/ 0 h 64"/>
                      <a:gd name="T65" fmla="*/ 64 w 64"/>
                      <a:gd name="T66" fmla="*/ 64 h 64"/>
                    </a:gdLst>
                    <a:ahLst/>
                    <a:cxnLst>
                      <a:cxn ang="T42">
                        <a:pos x="T0" y="T1"/>
                      </a:cxn>
                      <a:cxn ang="T43">
                        <a:pos x="T2" y="T3"/>
                      </a:cxn>
                      <a:cxn ang="T44">
                        <a:pos x="T4" y="T5"/>
                      </a:cxn>
                      <a:cxn ang="T45">
                        <a:pos x="T6" y="T7"/>
                      </a:cxn>
                      <a:cxn ang="T46">
                        <a:pos x="T8" y="T9"/>
                      </a:cxn>
                      <a:cxn ang="T47">
                        <a:pos x="T10" y="T11"/>
                      </a:cxn>
                      <a:cxn ang="T48">
                        <a:pos x="T12" y="T13"/>
                      </a:cxn>
                      <a:cxn ang="T49">
                        <a:pos x="T14" y="T15"/>
                      </a:cxn>
                      <a:cxn ang="T50">
                        <a:pos x="T16" y="T17"/>
                      </a:cxn>
                      <a:cxn ang="T51">
                        <a:pos x="T18" y="T19"/>
                      </a:cxn>
                      <a:cxn ang="T52">
                        <a:pos x="T20" y="T21"/>
                      </a:cxn>
                      <a:cxn ang="T53">
                        <a:pos x="T22" y="T23"/>
                      </a:cxn>
                      <a:cxn ang="T54">
                        <a:pos x="T24" y="T25"/>
                      </a:cxn>
                      <a:cxn ang="T55">
                        <a:pos x="T26" y="T27"/>
                      </a:cxn>
                      <a:cxn ang="T56">
                        <a:pos x="T28" y="T29"/>
                      </a:cxn>
                      <a:cxn ang="T57">
                        <a:pos x="T30" y="T31"/>
                      </a:cxn>
                      <a:cxn ang="T58">
                        <a:pos x="T32" y="T33"/>
                      </a:cxn>
                      <a:cxn ang="T59">
                        <a:pos x="T34" y="T35"/>
                      </a:cxn>
                      <a:cxn ang="T60">
                        <a:pos x="T36" y="T37"/>
                      </a:cxn>
                      <a:cxn ang="T61">
                        <a:pos x="T38" y="T39"/>
                      </a:cxn>
                      <a:cxn ang="T62">
                        <a:pos x="T40" y="T41"/>
                      </a:cxn>
                    </a:cxnLst>
                    <a:rect l="T63" t="T64" r="T65" b="T66"/>
                    <a:pathLst>
                      <a:path w="64" h="64">
                        <a:moveTo>
                          <a:pt x="58" y="0"/>
                        </a:moveTo>
                        <a:lnTo>
                          <a:pt x="58" y="46"/>
                        </a:lnTo>
                        <a:lnTo>
                          <a:pt x="54" y="50"/>
                        </a:lnTo>
                        <a:lnTo>
                          <a:pt x="50" y="54"/>
                        </a:lnTo>
                        <a:lnTo>
                          <a:pt x="0" y="54"/>
                        </a:lnTo>
                        <a:lnTo>
                          <a:pt x="0" y="56"/>
                        </a:lnTo>
                        <a:lnTo>
                          <a:pt x="2" y="62"/>
                        </a:lnTo>
                        <a:lnTo>
                          <a:pt x="8" y="64"/>
                        </a:lnTo>
                        <a:lnTo>
                          <a:pt x="56" y="64"/>
                        </a:lnTo>
                        <a:lnTo>
                          <a:pt x="62" y="62"/>
                        </a:lnTo>
                        <a:lnTo>
                          <a:pt x="64" y="56"/>
                        </a:lnTo>
                        <a:lnTo>
                          <a:pt x="64" y="8"/>
                        </a:lnTo>
                        <a:lnTo>
                          <a:pt x="62" y="2"/>
                        </a:lnTo>
                        <a:lnTo>
                          <a:pt x="58" y="0"/>
                        </a:lnTo>
                        <a:close/>
                      </a:path>
                    </a:pathLst>
                  </a:custGeom>
                  <a:solidFill>
                    <a:srgbClr val="E58F25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420" name="Freeform 1597"/>
                  <p:cNvSpPr>
                    <a:spLocks/>
                  </p:cNvSpPr>
                  <p:nvPr/>
                </p:nvSpPr>
                <p:spPr bwMode="auto">
                  <a:xfrm>
                    <a:off x="4466" y="2477"/>
                    <a:ext cx="23" cy="54"/>
                  </a:xfrm>
                  <a:custGeom>
                    <a:avLst/>
                    <a:gdLst>
                      <a:gd name="T0" fmla="*/ 10 w 10"/>
                      <a:gd name="T1" fmla="*/ 12 h 24"/>
                      <a:gd name="T2" fmla="*/ 10 w 10"/>
                      <a:gd name="T3" fmla="*/ 12 h 24"/>
                      <a:gd name="T4" fmla="*/ 8 w 10"/>
                      <a:gd name="T5" fmla="*/ 20 h 24"/>
                      <a:gd name="T6" fmla="*/ 6 w 10"/>
                      <a:gd name="T7" fmla="*/ 22 h 24"/>
                      <a:gd name="T8" fmla="*/ 4 w 10"/>
                      <a:gd name="T9" fmla="*/ 24 h 24"/>
                      <a:gd name="T10" fmla="*/ 4 w 10"/>
                      <a:gd name="T11" fmla="*/ 24 h 24"/>
                      <a:gd name="T12" fmla="*/ 2 w 10"/>
                      <a:gd name="T13" fmla="*/ 22 h 24"/>
                      <a:gd name="T14" fmla="*/ 0 w 10"/>
                      <a:gd name="T15" fmla="*/ 20 h 24"/>
                      <a:gd name="T16" fmla="*/ 0 w 10"/>
                      <a:gd name="T17" fmla="*/ 12 h 24"/>
                      <a:gd name="T18" fmla="*/ 0 w 10"/>
                      <a:gd name="T19" fmla="*/ 12 h 24"/>
                      <a:gd name="T20" fmla="*/ 0 w 10"/>
                      <a:gd name="T21" fmla="*/ 4 h 24"/>
                      <a:gd name="T22" fmla="*/ 2 w 10"/>
                      <a:gd name="T23" fmla="*/ 0 h 24"/>
                      <a:gd name="T24" fmla="*/ 4 w 10"/>
                      <a:gd name="T25" fmla="*/ 0 h 24"/>
                      <a:gd name="T26" fmla="*/ 4 w 10"/>
                      <a:gd name="T27" fmla="*/ 0 h 24"/>
                      <a:gd name="T28" fmla="*/ 6 w 10"/>
                      <a:gd name="T29" fmla="*/ 0 h 24"/>
                      <a:gd name="T30" fmla="*/ 8 w 10"/>
                      <a:gd name="T31" fmla="*/ 4 h 24"/>
                      <a:gd name="T32" fmla="*/ 10 w 10"/>
                      <a:gd name="T33" fmla="*/ 12 h 24"/>
                      <a:gd name="T34" fmla="*/ 10 w 10"/>
                      <a:gd name="T35" fmla="*/ 12 h 24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w 10"/>
                      <a:gd name="T55" fmla="*/ 0 h 24"/>
                      <a:gd name="T56" fmla="*/ 10 w 10"/>
                      <a:gd name="T57" fmla="*/ 24 h 24"/>
                    </a:gdLst>
                    <a:ahLst/>
                    <a:cxnLst>
                      <a:cxn ang="T36">
                        <a:pos x="T0" y="T1"/>
                      </a:cxn>
                      <a:cxn ang="T37">
                        <a:pos x="T2" y="T3"/>
                      </a:cxn>
                      <a:cxn ang="T38">
                        <a:pos x="T4" y="T5"/>
                      </a:cxn>
                      <a:cxn ang="T39">
                        <a:pos x="T6" y="T7"/>
                      </a:cxn>
                      <a:cxn ang="T40">
                        <a:pos x="T8" y="T9"/>
                      </a:cxn>
                      <a:cxn ang="T41">
                        <a:pos x="T10" y="T11"/>
                      </a:cxn>
                      <a:cxn ang="T42">
                        <a:pos x="T12" y="T13"/>
                      </a:cxn>
                      <a:cxn ang="T43">
                        <a:pos x="T14" y="T15"/>
                      </a:cxn>
                      <a:cxn ang="T44">
                        <a:pos x="T16" y="T17"/>
                      </a:cxn>
                      <a:cxn ang="T45">
                        <a:pos x="T18" y="T19"/>
                      </a:cxn>
                      <a:cxn ang="T46">
                        <a:pos x="T20" y="T21"/>
                      </a:cxn>
                      <a:cxn ang="T47">
                        <a:pos x="T22" y="T23"/>
                      </a:cxn>
                      <a:cxn ang="T48">
                        <a:pos x="T24" y="T25"/>
                      </a:cxn>
                      <a:cxn ang="T49">
                        <a:pos x="T26" y="T27"/>
                      </a:cxn>
                      <a:cxn ang="T50">
                        <a:pos x="T28" y="T29"/>
                      </a:cxn>
                      <a:cxn ang="T51">
                        <a:pos x="T30" y="T31"/>
                      </a:cxn>
                      <a:cxn ang="T52">
                        <a:pos x="T32" y="T33"/>
                      </a:cxn>
                      <a:cxn ang="T53">
                        <a:pos x="T34" y="T35"/>
                      </a:cxn>
                    </a:cxnLst>
                    <a:rect l="T54" t="T55" r="T56" b="T57"/>
                    <a:pathLst>
                      <a:path w="10" h="24">
                        <a:moveTo>
                          <a:pt x="10" y="12"/>
                        </a:moveTo>
                        <a:lnTo>
                          <a:pt x="10" y="12"/>
                        </a:lnTo>
                        <a:lnTo>
                          <a:pt x="8" y="20"/>
                        </a:lnTo>
                        <a:lnTo>
                          <a:pt x="6" y="22"/>
                        </a:lnTo>
                        <a:lnTo>
                          <a:pt x="4" y="24"/>
                        </a:lnTo>
                        <a:lnTo>
                          <a:pt x="2" y="22"/>
                        </a:lnTo>
                        <a:lnTo>
                          <a:pt x="0" y="20"/>
                        </a:lnTo>
                        <a:lnTo>
                          <a:pt x="0" y="12"/>
                        </a:lnTo>
                        <a:lnTo>
                          <a:pt x="0" y="4"/>
                        </a:lnTo>
                        <a:lnTo>
                          <a:pt x="2" y="0"/>
                        </a:lnTo>
                        <a:lnTo>
                          <a:pt x="4" y="0"/>
                        </a:lnTo>
                        <a:lnTo>
                          <a:pt x="6" y="0"/>
                        </a:lnTo>
                        <a:lnTo>
                          <a:pt x="8" y="4"/>
                        </a:lnTo>
                        <a:lnTo>
                          <a:pt x="10" y="12"/>
                        </a:lnTo>
                        <a:close/>
                      </a:path>
                    </a:pathLst>
                  </a:custGeom>
                  <a:solidFill>
                    <a:srgbClr val="EFCD77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  <p:sp>
              <p:nvSpPr>
                <p:cNvPr id="9300" name="Freeform 1598"/>
                <p:cNvSpPr>
                  <a:spLocks/>
                </p:cNvSpPr>
                <p:nvPr/>
              </p:nvSpPr>
              <p:spPr bwMode="auto">
                <a:xfrm>
                  <a:off x="4685" y="1324"/>
                  <a:ext cx="64" cy="629"/>
                </a:xfrm>
                <a:custGeom>
                  <a:avLst/>
                  <a:gdLst>
                    <a:gd name="T0" fmla="*/ 0 w 28"/>
                    <a:gd name="T1" fmla="*/ 0 h 276"/>
                    <a:gd name="T2" fmla="*/ 0 w 28"/>
                    <a:gd name="T3" fmla="*/ 0 h 276"/>
                    <a:gd name="T4" fmla="*/ 6 w 28"/>
                    <a:gd name="T5" fmla="*/ 4 h 276"/>
                    <a:gd name="T6" fmla="*/ 10 w 28"/>
                    <a:gd name="T7" fmla="*/ 10 h 276"/>
                    <a:gd name="T8" fmla="*/ 12 w 28"/>
                    <a:gd name="T9" fmla="*/ 18 h 276"/>
                    <a:gd name="T10" fmla="*/ 14 w 28"/>
                    <a:gd name="T11" fmla="*/ 28 h 276"/>
                    <a:gd name="T12" fmla="*/ 14 w 28"/>
                    <a:gd name="T13" fmla="*/ 272 h 276"/>
                    <a:gd name="T14" fmla="*/ 28 w 28"/>
                    <a:gd name="T15" fmla="*/ 276 h 276"/>
                    <a:gd name="T16" fmla="*/ 28 w 28"/>
                    <a:gd name="T17" fmla="*/ 28 h 276"/>
                    <a:gd name="T18" fmla="*/ 28 w 28"/>
                    <a:gd name="T19" fmla="*/ 28 h 276"/>
                    <a:gd name="T20" fmla="*/ 26 w 28"/>
                    <a:gd name="T21" fmla="*/ 20 h 276"/>
                    <a:gd name="T22" fmla="*/ 24 w 28"/>
                    <a:gd name="T23" fmla="*/ 14 h 276"/>
                    <a:gd name="T24" fmla="*/ 20 w 28"/>
                    <a:gd name="T25" fmla="*/ 8 h 276"/>
                    <a:gd name="T26" fmla="*/ 16 w 28"/>
                    <a:gd name="T27" fmla="*/ 4 h 276"/>
                    <a:gd name="T28" fmla="*/ 8 w 28"/>
                    <a:gd name="T29" fmla="*/ 0 h 276"/>
                    <a:gd name="T30" fmla="*/ 0 w 28"/>
                    <a:gd name="T31" fmla="*/ 0 h 276"/>
                    <a:gd name="T32" fmla="*/ 0 w 28"/>
                    <a:gd name="T33" fmla="*/ 0 h 27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w 28"/>
                    <a:gd name="T52" fmla="*/ 0 h 276"/>
                    <a:gd name="T53" fmla="*/ 28 w 28"/>
                    <a:gd name="T54" fmla="*/ 276 h 276"/>
                  </a:gdLst>
                  <a:ahLst/>
                  <a:cxnLst>
                    <a:cxn ang="T34">
                      <a:pos x="T0" y="T1"/>
                    </a:cxn>
                    <a:cxn ang="T35">
                      <a:pos x="T2" y="T3"/>
                    </a:cxn>
                    <a:cxn ang="T36">
                      <a:pos x="T4" y="T5"/>
                    </a:cxn>
                    <a:cxn ang="T37">
                      <a:pos x="T6" y="T7"/>
                    </a:cxn>
                    <a:cxn ang="T38">
                      <a:pos x="T8" y="T9"/>
                    </a:cxn>
                    <a:cxn ang="T39">
                      <a:pos x="T10" y="T11"/>
                    </a:cxn>
                    <a:cxn ang="T40">
                      <a:pos x="T12" y="T13"/>
                    </a:cxn>
                    <a:cxn ang="T41">
                      <a:pos x="T14" y="T15"/>
                    </a:cxn>
                    <a:cxn ang="T42">
                      <a:pos x="T16" y="T17"/>
                    </a:cxn>
                    <a:cxn ang="T43">
                      <a:pos x="T18" y="T19"/>
                    </a:cxn>
                    <a:cxn ang="T44">
                      <a:pos x="T20" y="T21"/>
                    </a:cxn>
                    <a:cxn ang="T45">
                      <a:pos x="T22" y="T23"/>
                    </a:cxn>
                    <a:cxn ang="T46">
                      <a:pos x="T24" y="T25"/>
                    </a:cxn>
                    <a:cxn ang="T47">
                      <a:pos x="T26" y="T27"/>
                    </a:cxn>
                    <a:cxn ang="T48">
                      <a:pos x="T28" y="T29"/>
                    </a:cxn>
                    <a:cxn ang="T49">
                      <a:pos x="T30" y="T31"/>
                    </a:cxn>
                    <a:cxn ang="T50">
                      <a:pos x="T32" y="T33"/>
                    </a:cxn>
                  </a:cxnLst>
                  <a:rect l="T51" t="T52" r="T53" b="T54"/>
                  <a:pathLst>
                    <a:path w="28" h="276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6" y="4"/>
                      </a:lnTo>
                      <a:lnTo>
                        <a:pt x="10" y="10"/>
                      </a:lnTo>
                      <a:lnTo>
                        <a:pt x="12" y="18"/>
                      </a:lnTo>
                      <a:lnTo>
                        <a:pt x="14" y="28"/>
                      </a:lnTo>
                      <a:lnTo>
                        <a:pt x="14" y="272"/>
                      </a:lnTo>
                      <a:lnTo>
                        <a:pt x="28" y="276"/>
                      </a:lnTo>
                      <a:lnTo>
                        <a:pt x="28" y="28"/>
                      </a:lnTo>
                      <a:lnTo>
                        <a:pt x="26" y="20"/>
                      </a:lnTo>
                      <a:lnTo>
                        <a:pt x="24" y="14"/>
                      </a:lnTo>
                      <a:lnTo>
                        <a:pt x="20" y="8"/>
                      </a:lnTo>
                      <a:lnTo>
                        <a:pt x="16" y="4"/>
                      </a:lnTo>
                      <a:lnTo>
                        <a:pt x="8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tx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9223" name="Group 1670"/>
              <p:cNvGrpSpPr>
                <a:grpSpLocks/>
              </p:cNvGrpSpPr>
              <p:nvPr/>
            </p:nvGrpSpPr>
            <p:grpSpPr bwMode="auto">
              <a:xfrm>
                <a:off x="3778" y="1610"/>
                <a:ext cx="762" cy="117"/>
                <a:chOff x="3774" y="1614"/>
                <a:chExt cx="762" cy="117"/>
              </a:xfrm>
            </p:grpSpPr>
            <p:grpSp>
              <p:nvGrpSpPr>
                <p:cNvPr id="9224" name="Group 1601"/>
                <p:cNvGrpSpPr>
                  <a:grpSpLocks/>
                </p:cNvGrpSpPr>
                <p:nvPr/>
              </p:nvGrpSpPr>
              <p:grpSpPr bwMode="auto">
                <a:xfrm>
                  <a:off x="4433" y="1614"/>
                  <a:ext cx="103" cy="116"/>
                  <a:chOff x="4643" y="1568"/>
                  <a:chExt cx="103" cy="116"/>
                </a:xfrm>
              </p:grpSpPr>
              <p:sp>
                <p:nvSpPr>
                  <p:cNvPr id="32322" name="Freeform 1602"/>
                  <p:cNvSpPr>
                    <a:spLocks/>
                  </p:cNvSpPr>
                  <p:nvPr/>
                </p:nvSpPr>
                <p:spPr bwMode="auto">
                  <a:xfrm>
                    <a:off x="4676" y="1568"/>
                    <a:ext cx="67" cy="12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9" y="12"/>
                      </a:cxn>
                      <a:cxn ang="0">
                        <a:pos x="52" y="12"/>
                      </a:cxn>
                      <a:cxn ang="0">
                        <a:pos x="67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 w="67" h="12">
                        <a:moveTo>
                          <a:pt x="0" y="0"/>
                        </a:moveTo>
                        <a:lnTo>
                          <a:pt x="9" y="12"/>
                        </a:lnTo>
                        <a:lnTo>
                          <a:pt x="52" y="12"/>
                        </a:lnTo>
                        <a:lnTo>
                          <a:pt x="67" y="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FF00"/>
                  </a:solidFill>
                  <a:ln w="9525">
                    <a:noFill/>
                    <a:round/>
                    <a:headEnd/>
                    <a:tailEnd/>
                  </a:ln>
                  <a:effectLst>
                    <a:outerShdw dist="17961" dir="2700000" algn="ctr" rotWithShape="0">
                      <a:srgbClr val="808080"/>
                    </a:outerShdw>
                  </a:effectLst>
                </p:spPr>
                <p:txBody>
                  <a:bodyPr/>
                  <a:lstStyle/>
                  <a:p>
                    <a:pPr>
                      <a:defRPr/>
                    </a:pPr>
                    <a:endParaRPr lang="en-US"/>
                  </a:p>
                </p:txBody>
              </p:sp>
              <p:sp>
                <p:nvSpPr>
                  <p:cNvPr id="32323" name="Freeform 1603"/>
                  <p:cNvSpPr>
                    <a:spLocks/>
                  </p:cNvSpPr>
                  <p:nvPr/>
                </p:nvSpPr>
                <p:spPr bwMode="auto">
                  <a:xfrm>
                    <a:off x="4645" y="1671"/>
                    <a:ext cx="69" cy="13"/>
                  </a:xfrm>
                  <a:custGeom>
                    <a:avLst/>
                    <a:gdLst/>
                    <a:ahLst/>
                    <a:cxnLst>
                      <a:cxn ang="0">
                        <a:pos x="0" y="13"/>
                      </a:cxn>
                      <a:cxn ang="0">
                        <a:pos x="18" y="0"/>
                      </a:cxn>
                      <a:cxn ang="0">
                        <a:pos x="60" y="0"/>
                      </a:cxn>
                      <a:cxn ang="0">
                        <a:pos x="69" y="13"/>
                      </a:cxn>
                      <a:cxn ang="0">
                        <a:pos x="0" y="13"/>
                      </a:cxn>
                    </a:cxnLst>
                    <a:rect l="0" t="0" r="r" b="b"/>
                    <a:pathLst>
                      <a:path w="69" h="13">
                        <a:moveTo>
                          <a:pt x="0" y="13"/>
                        </a:moveTo>
                        <a:lnTo>
                          <a:pt x="18" y="0"/>
                        </a:lnTo>
                        <a:lnTo>
                          <a:pt x="60" y="0"/>
                        </a:lnTo>
                        <a:lnTo>
                          <a:pt x="69" y="13"/>
                        </a:lnTo>
                        <a:lnTo>
                          <a:pt x="0" y="13"/>
                        </a:lnTo>
                        <a:close/>
                      </a:path>
                    </a:pathLst>
                  </a:custGeom>
                  <a:solidFill>
                    <a:srgbClr val="00FF00"/>
                  </a:solidFill>
                  <a:ln w="9525">
                    <a:noFill/>
                    <a:round/>
                    <a:headEnd/>
                    <a:tailEnd/>
                  </a:ln>
                  <a:effectLst>
                    <a:outerShdw dist="17961" dir="2700000" algn="ctr" rotWithShape="0">
                      <a:srgbClr val="808080"/>
                    </a:outerShdw>
                  </a:effectLst>
                </p:spPr>
                <p:txBody>
                  <a:bodyPr/>
                  <a:lstStyle/>
                  <a:p>
                    <a:pPr>
                      <a:defRPr/>
                    </a:pPr>
                    <a:endParaRPr lang="en-US"/>
                  </a:p>
                </p:txBody>
              </p:sp>
              <p:sp>
                <p:nvSpPr>
                  <p:cNvPr id="32324" name="Freeform 1604"/>
                  <p:cNvSpPr>
                    <a:spLocks/>
                  </p:cNvSpPr>
                  <p:nvPr/>
                </p:nvSpPr>
                <p:spPr bwMode="auto">
                  <a:xfrm>
                    <a:off x="4659" y="1569"/>
                    <a:ext cx="22" cy="54"/>
                  </a:xfrm>
                  <a:custGeom>
                    <a:avLst/>
                    <a:gdLst/>
                    <a:ahLst/>
                    <a:cxnLst>
                      <a:cxn ang="0">
                        <a:pos x="14" y="0"/>
                      </a:cxn>
                      <a:cxn ang="0">
                        <a:pos x="22" y="13"/>
                      </a:cxn>
                      <a:cxn ang="0">
                        <a:pos x="14" y="47"/>
                      </a:cxn>
                      <a:cxn ang="0">
                        <a:pos x="0" y="54"/>
                      </a:cxn>
                      <a:cxn ang="0">
                        <a:pos x="14" y="0"/>
                      </a:cxn>
                    </a:cxnLst>
                    <a:rect l="0" t="0" r="r" b="b"/>
                    <a:pathLst>
                      <a:path w="22" h="54">
                        <a:moveTo>
                          <a:pt x="14" y="0"/>
                        </a:moveTo>
                        <a:lnTo>
                          <a:pt x="22" y="13"/>
                        </a:lnTo>
                        <a:lnTo>
                          <a:pt x="14" y="47"/>
                        </a:lnTo>
                        <a:lnTo>
                          <a:pt x="0" y="54"/>
                        </a:lnTo>
                        <a:lnTo>
                          <a:pt x="14" y="0"/>
                        </a:lnTo>
                        <a:close/>
                      </a:path>
                    </a:pathLst>
                  </a:custGeom>
                  <a:solidFill>
                    <a:srgbClr val="00FF00"/>
                  </a:solidFill>
                  <a:ln w="9525">
                    <a:noFill/>
                    <a:round/>
                    <a:headEnd/>
                    <a:tailEnd/>
                  </a:ln>
                  <a:effectLst>
                    <a:outerShdw dist="17961" dir="2700000" algn="ctr" rotWithShape="0">
                      <a:srgbClr val="808080"/>
                    </a:outerShdw>
                  </a:effectLst>
                </p:spPr>
                <p:txBody>
                  <a:bodyPr/>
                  <a:lstStyle/>
                  <a:p>
                    <a:pPr>
                      <a:defRPr/>
                    </a:pPr>
                    <a:endParaRPr lang="en-US"/>
                  </a:p>
                </p:txBody>
              </p:sp>
              <p:sp>
                <p:nvSpPr>
                  <p:cNvPr id="32325" name="Freeform 1605"/>
                  <p:cNvSpPr>
                    <a:spLocks/>
                  </p:cNvSpPr>
                  <p:nvPr/>
                </p:nvSpPr>
                <p:spPr bwMode="auto">
                  <a:xfrm>
                    <a:off x="4643" y="1628"/>
                    <a:ext cx="25" cy="54"/>
                  </a:xfrm>
                  <a:custGeom>
                    <a:avLst/>
                    <a:gdLst/>
                    <a:ahLst/>
                    <a:cxnLst>
                      <a:cxn ang="0">
                        <a:pos x="0" y="54"/>
                      </a:cxn>
                      <a:cxn ang="0">
                        <a:pos x="16" y="41"/>
                      </a:cxn>
                      <a:cxn ang="0">
                        <a:pos x="25" y="7"/>
                      </a:cxn>
                      <a:cxn ang="0">
                        <a:pos x="14" y="0"/>
                      </a:cxn>
                      <a:cxn ang="0">
                        <a:pos x="0" y="54"/>
                      </a:cxn>
                    </a:cxnLst>
                    <a:rect l="0" t="0" r="r" b="b"/>
                    <a:pathLst>
                      <a:path w="25" h="54">
                        <a:moveTo>
                          <a:pt x="0" y="54"/>
                        </a:moveTo>
                        <a:lnTo>
                          <a:pt x="16" y="41"/>
                        </a:lnTo>
                        <a:lnTo>
                          <a:pt x="25" y="7"/>
                        </a:lnTo>
                        <a:lnTo>
                          <a:pt x="14" y="0"/>
                        </a:lnTo>
                        <a:lnTo>
                          <a:pt x="0" y="54"/>
                        </a:lnTo>
                        <a:close/>
                      </a:path>
                    </a:pathLst>
                  </a:custGeom>
                  <a:solidFill>
                    <a:srgbClr val="00FF00"/>
                  </a:solidFill>
                  <a:ln w="9525">
                    <a:noFill/>
                    <a:round/>
                    <a:headEnd/>
                    <a:tailEnd/>
                  </a:ln>
                  <a:effectLst>
                    <a:outerShdw dist="17961" dir="2700000" algn="ctr" rotWithShape="0">
                      <a:srgbClr val="808080"/>
                    </a:outerShdw>
                  </a:effectLst>
                </p:spPr>
                <p:txBody>
                  <a:bodyPr/>
                  <a:lstStyle/>
                  <a:p>
                    <a:pPr>
                      <a:defRPr/>
                    </a:pPr>
                    <a:endParaRPr lang="en-US"/>
                  </a:p>
                </p:txBody>
              </p:sp>
              <p:sp>
                <p:nvSpPr>
                  <p:cNvPr id="32326" name="Freeform 1606"/>
                  <p:cNvSpPr>
                    <a:spLocks/>
                  </p:cNvSpPr>
                  <p:nvPr/>
                </p:nvSpPr>
                <p:spPr bwMode="auto">
                  <a:xfrm>
                    <a:off x="4708" y="1628"/>
                    <a:ext cx="23" cy="53"/>
                  </a:xfrm>
                  <a:custGeom>
                    <a:avLst/>
                    <a:gdLst/>
                    <a:ahLst/>
                    <a:cxnLst>
                      <a:cxn ang="0">
                        <a:pos x="0" y="41"/>
                      </a:cxn>
                      <a:cxn ang="0">
                        <a:pos x="9" y="53"/>
                      </a:cxn>
                      <a:cxn ang="0">
                        <a:pos x="23" y="0"/>
                      </a:cxn>
                      <a:cxn ang="0">
                        <a:pos x="9" y="9"/>
                      </a:cxn>
                      <a:cxn ang="0">
                        <a:pos x="0" y="41"/>
                      </a:cxn>
                    </a:cxnLst>
                    <a:rect l="0" t="0" r="r" b="b"/>
                    <a:pathLst>
                      <a:path w="23" h="53">
                        <a:moveTo>
                          <a:pt x="0" y="41"/>
                        </a:moveTo>
                        <a:lnTo>
                          <a:pt x="9" y="53"/>
                        </a:lnTo>
                        <a:lnTo>
                          <a:pt x="23" y="0"/>
                        </a:lnTo>
                        <a:lnTo>
                          <a:pt x="9" y="9"/>
                        </a:lnTo>
                        <a:lnTo>
                          <a:pt x="0" y="41"/>
                        </a:lnTo>
                        <a:close/>
                      </a:path>
                    </a:pathLst>
                  </a:custGeom>
                  <a:solidFill>
                    <a:srgbClr val="00FF00"/>
                  </a:solidFill>
                  <a:ln w="9525">
                    <a:noFill/>
                    <a:round/>
                    <a:headEnd/>
                    <a:tailEnd/>
                  </a:ln>
                  <a:effectLst>
                    <a:outerShdw dist="17961" dir="2700000" algn="ctr" rotWithShape="0">
                      <a:srgbClr val="808080"/>
                    </a:outerShdw>
                  </a:effectLst>
                </p:spPr>
                <p:txBody>
                  <a:bodyPr/>
                  <a:lstStyle/>
                  <a:p>
                    <a:pPr>
                      <a:defRPr/>
                    </a:pPr>
                    <a:endParaRPr lang="en-US"/>
                  </a:p>
                </p:txBody>
              </p:sp>
              <p:sp>
                <p:nvSpPr>
                  <p:cNvPr id="32327" name="Freeform 1607"/>
                  <p:cNvSpPr>
                    <a:spLocks/>
                  </p:cNvSpPr>
                  <p:nvPr/>
                </p:nvSpPr>
                <p:spPr bwMode="auto">
                  <a:xfrm>
                    <a:off x="4722" y="1569"/>
                    <a:ext cx="24" cy="56"/>
                  </a:xfrm>
                  <a:custGeom>
                    <a:avLst/>
                    <a:gdLst/>
                    <a:ahLst/>
                    <a:cxnLst>
                      <a:cxn ang="0">
                        <a:pos x="9" y="13"/>
                      </a:cxn>
                      <a:cxn ang="0">
                        <a:pos x="24" y="0"/>
                      </a:cxn>
                      <a:cxn ang="0">
                        <a:pos x="10" y="56"/>
                      </a:cxn>
                      <a:cxn ang="0">
                        <a:pos x="0" y="48"/>
                      </a:cxn>
                      <a:cxn ang="0">
                        <a:pos x="9" y="13"/>
                      </a:cxn>
                    </a:cxnLst>
                    <a:rect l="0" t="0" r="r" b="b"/>
                    <a:pathLst>
                      <a:path w="24" h="56">
                        <a:moveTo>
                          <a:pt x="9" y="13"/>
                        </a:moveTo>
                        <a:lnTo>
                          <a:pt x="24" y="0"/>
                        </a:lnTo>
                        <a:lnTo>
                          <a:pt x="10" y="56"/>
                        </a:lnTo>
                        <a:lnTo>
                          <a:pt x="0" y="48"/>
                        </a:lnTo>
                        <a:lnTo>
                          <a:pt x="9" y="13"/>
                        </a:lnTo>
                        <a:close/>
                      </a:path>
                    </a:pathLst>
                  </a:custGeom>
                  <a:solidFill>
                    <a:srgbClr val="00FF00"/>
                  </a:solidFill>
                  <a:ln w="9525">
                    <a:noFill/>
                    <a:round/>
                    <a:headEnd/>
                    <a:tailEnd/>
                  </a:ln>
                  <a:effectLst>
                    <a:outerShdw dist="17961" dir="2700000" algn="ctr" rotWithShape="0">
                      <a:srgbClr val="808080"/>
                    </a:outerShdw>
                  </a:effectLst>
                </p:spPr>
                <p:txBody>
                  <a:bodyPr/>
                  <a:lstStyle/>
                  <a:p>
                    <a:pPr>
                      <a:defRPr/>
                    </a:pPr>
                    <a:endParaRPr lang="en-US"/>
                  </a:p>
                </p:txBody>
              </p:sp>
              <p:sp>
                <p:nvSpPr>
                  <p:cNvPr id="32328" name="Freeform 1608"/>
                  <p:cNvSpPr>
                    <a:spLocks/>
                  </p:cNvSpPr>
                  <p:nvPr/>
                </p:nvSpPr>
                <p:spPr bwMode="auto">
                  <a:xfrm>
                    <a:off x="4660" y="1619"/>
                    <a:ext cx="68" cy="14"/>
                  </a:xfrm>
                  <a:custGeom>
                    <a:avLst/>
                    <a:gdLst/>
                    <a:ahLst/>
                    <a:cxnLst>
                      <a:cxn ang="0">
                        <a:pos x="0" y="8"/>
                      </a:cxn>
                      <a:cxn ang="0">
                        <a:pos x="13" y="0"/>
                      </a:cxn>
                      <a:cxn ang="0">
                        <a:pos x="59" y="0"/>
                      </a:cxn>
                      <a:cxn ang="0">
                        <a:pos x="68" y="7"/>
                      </a:cxn>
                      <a:cxn ang="0">
                        <a:pos x="58" y="14"/>
                      </a:cxn>
                      <a:cxn ang="0">
                        <a:pos x="10" y="14"/>
                      </a:cxn>
                      <a:cxn ang="0">
                        <a:pos x="0" y="8"/>
                      </a:cxn>
                    </a:cxnLst>
                    <a:rect l="0" t="0" r="r" b="b"/>
                    <a:pathLst>
                      <a:path w="68" h="14">
                        <a:moveTo>
                          <a:pt x="0" y="8"/>
                        </a:moveTo>
                        <a:lnTo>
                          <a:pt x="13" y="0"/>
                        </a:lnTo>
                        <a:lnTo>
                          <a:pt x="59" y="0"/>
                        </a:lnTo>
                        <a:lnTo>
                          <a:pt x="68" y="7"/>
                        </a:lnTo>
                        <a:lnTo>
                          <a:pt x="58" y="14"/>
                        </a:lnTo>
                        <a:lnTo>
                          <a:pt x="10" y="14"/>
                        </a:lnTo>
                        <a:lnTo>
                          <a:pt x="0" y="8"/>
                        </a:lnTo>
                        <a:close/>
                      </a:path>
                    </a:pathLst>
                  </a:custGeom>
                  <a:solidFill>
                    <a:srgbClr val="00FF00"/>
                  </a:solidFill>
                  <a:ln w="9525">
                    <a:noFill/>
                    <a:round/>
                    <a:headEnd/>
                    <a:tailEnd/>
                  </a:ln>
                  <a:effectLst>
                    <a:outerShdw dist="17961" dir="2700000" algn="ctr" rotWithShape="0">
                      <a:srgbClr val="808080"/>
                    </a:outerShdw>
                  </a:effectLst>
                </p:spPr>
                <p:txBody>
                  <a:bodyPr/>
                  <a:lstStyle/>
                  <a:p>
                    <a:pPr>
                      <a:defRPr/>
                    </a:pPr>
                    <a:endParaRPr lang="en-US"/>
                  </a:p>
                </p:txBody>
              </p:sp>
            </p:grpSp>
            <p:sp>
              <p:nvSpPr>
                <p:cNvPr id="32329" name="Freeform 1609"/>
                <p:cNvSpPr>
                  <a:spLocks/>
                </p:cNvSpPr>
                <p:nvPr/>
              </p:nvSpPr>
              <p:spPr bwMode="auto">
                <a:xfrm>
                  <a:off x="4319" y="1719"/>
                  <a:ext cx="13" cy="12"/>
                </a:xfrm>
                <a:custGeom>
                  <a:avLst/>
                  <a:gdLst/>
                  <a:ahLst/>
                  <a:cxnLst>
                    <a:cxn ang="0">
                      <a:pos x="3" y="0"/>
                    </a:cxn>
                    <a:cxn ang="0">
                      <a:pos x="0" y="12"/>
                    </a:cxn>
                    <a:cxn ang="0">
                      <a:pos x="10" y="12"/>
                    </a:cxn>
                    <a:cxn ang="0">
                      <a:pos x="13" y="0"/>
                    </a:cxn>
                    <a:cxn ang="0">
                      <a:pos x="3" y="0"/>
                    </a:cxn>
                  </a:cxnLst>
                  <a:rect l="0" t="0" r="r" b="b"/>
                  <a:pathLst>
                    <a:path w="13" h="12">
                      <a:moveTo>
                        <a:pt x="3" y="0"/>
                      </a:moveTo>
                      <a:lnTo>
                        <a:pt x="0" y="12"/>
                      </a:lnTo>
                      <a:lnTo>
                        <a:pt x="10" y="12"/>
                      </a:lnTo>
                      <a:lnTo>
                        <a:pt x="13" y="0"/>
                      </a:lnTo>
                      <a:lnTo>
                        <a:pt x="3" y="0"/>
                      </a:lnTo>
                      <a:close/>
                    </a:path>
                  </a:pathLst>
                </a:custGeom>
                <a:solidFill>
                  <a:srgbClr val="00FF00"/>
                </a:solidFill>
                <a:ln w="9525">
                  <a:noFill/>
                  <a:round/>
                  <a:headEnd/>
                  <a:tailEnd/>
                </a:ln>
                <a:effectLst>
                  <a:outerShdw dist="17961" dir="2700000" algn="ctr" rotWithShape="0">
                    <a:srgbClr val="808080"/>
                  </a:outerShdw>
                </a:effectLst>
              </p:spPr>
              <p:txBody>
                <a:bodyPr/>
                <a:lstStyle/>
                <a:p>
                  <a:pPr>
                    <a:defRPr/>
                  </a:pPr>
                  <a:endParaRPr lang="en-US"/>
                </a:p>
              </p:txBody>
            </p:sp>
            <p:grpSp>
              <p:nvGrpSpPr>
                <p:cNvPr id="9226" name="Group 1610"/>
                <p:cNvGrpSpPr>
                  <a:grpSpLocks/>
                </p:cNvGrpSpPr>
                <p:nvPr/>
              </p:nvGrpSpPr>
              <p:grpSpPr bwMode="auto">
                <a:xfrm>
                  <a:off x="4341" y="1614"/>
                  <a:ext cx="103" cy="116"/>
                  <a:chOff x="4551" y="1568"/>
                  <a:chExt cx="103" cy="116"/>
                </a:xfrm>
              </p:grpSpPr>
              <p:sp>
                <p:nvSpPr>
                  <p:cNvPr id="32331" name="Freeform 1611"/>
                  <p:cNvSpPr>
                    <a:spLocks/>
                  </p:cNvSpPr>
                  <p:nvPr/>
                </p:nvSpPr>
                <p:spPr bwMode="auto">
                  <a:xfrm>
                    <a:off x="4583" y="1568"/>
                    <a:ext cx="68" cy="12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9" y="12"/>
                      </a:cxn>
                      <a:cxn ang="0">
                        <a:pos x="52" y="12"/>
                      </a:cxn>
                      <a:cxn ang="0">
                        <a:pos x="68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 w="68" h="12">
                        <a:moveTo>
                          <a:pt x="0" y="0"/>
                        </a:moveTo>
                        <a:lnTo>
                          <a:pt x="9" y="12"/>
                        </a:lnTo>
                        <a:lnTo>
                          <a:pt x="52" y="12"/>
                        </a:lnTo>
                        <a:lnTo>
                          <a:pt x="68" y="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FF00"/>
                  </a:solidFill>
                  <a:ln w="9525">
                    <a:noFill/>
                    <a:round/>
                    <a:headEnd/>
                    <a:tailEnd/>
                  </a:ln>
                  <a:effectLst>
                    <a:outerShdw dist="17961" dir="2700000" algn="ctr" rotWithShape="0">
                      <a:srgbClr val="808080"/>
                    </a:outerShdw>
                  </a:effectLst>
                </p:spPr>
                <p:txBody>
                  <a:bodyPr/>
                  <a:lstStyle/>
                  <a:p>
                    <a:pPr>
                      <a:defRPr/>
                    </a:pPr>
                    <a:endParaRPr lang="en-US"/>
                  </a:p>
                </p:txBody>
              </p:sp>
              <p:sp>
                <p:nvSpPr>
                  <p:cNvPr id="32332" name="Freeform 1612"/>
                  <p:cNvSpPr>
                    <a:spLocks/>
                  </p:cNvSpPr>
                  <p:nvPr/>
                </p:nvSpPr>
                <p:spPr bwMode="auto">
                  <a:xfrm>
                    <a:off x="4553" y="1671"/>
                    <a:ext cx="68" cy="13"/>
                  </a:xfrm>
                  <a:custGeom>
                    <a:avLst/>
                    <a:gdLst/>
                    <a:ahLst/>
                    <a:cxnLst>
                      <a:cxn ang="0">
                        <a:pos x="0" y="13"/>
                      </a:cxn>
                      <a:cxn ang="0">
                        <a:pos x="17" y="0"/>
                      </a:cxn>
                      <a:cxn ang="0">
                        <a:pos x="59" y="0"/>
                      </a:cxn>
                      <a:cxn ang="0">
                        <a:pos x="68" y="13"/>
                      </a:cxn>
                      <a:cxn ang="0">
                        <a:pos x="0" y="13"/>
                      </a:cxn>
                    </a:cxnLst>
                    <a:rect l="0" t="0" r="r" b="b"/>
                    <a:pathLst>
                      <a:path w="68" h="13">
                        <a:moveTo>
                          <a:pt x="0" y="13"/>
                        </a:moveTo>
                        <a:lnTo>
                          <a:pt x="17" y="0"/>
                        </a:lnTo>
                        <a:lnTo>
                          <a:pt x="59" y="0"/>
                        </a:lnTo>
                        <a:lnTo>
                          <a:pt x="68" y="13"/>
                        </a:lnTo>
                        <a:lnTo>
                          <a:pt x="0" y="13"/>
                        </a:lnTo>
                        <a:close/>
                      </a:path>
                    </a:pathLst>
                  </a:custGeom>
                  <a:solidFill>
                    <a:srgbClr val="00FF00"/>
                  </a:solidFill>
                  <a:ln w="9525">
                    <a:noFill/>
                    <a:round/>
                    <a:headEnd/>
                    <a:tailEnd/>
                  </a:ln>
                  <a:effectLst>
                    <a:outerShdw dist="17961" dir="2700000" algn="ctr" rotWithShape="0">
                      <a:srgbClr val="808080"/>
                    </a:outerShdw>
                  </a:effectLst>
                </p:spPr>
                <p:txBody>
                  <a:bodyPr/>
                  <a:lstStyle/>
                  <a:p>
                    <a:pPr>
                      <a:defRPr/>
                    </a:pPr>
                    <a:endParaRPr lang="en-US"/>
                  </a:p>
                </p:txBody>
              </p:sp>
              <p:sp>
                <p:nvSpPr>
                  <p:cNvPr id="32333" name="Freeform 1613"/>
                  <p:cNvSpPr>
                    <a:spLocks/>
                  </p:cNvSpPr>
                  <p:nvPr/>
                </p:nvSpPr>
                <p:spPr bwMode="auto">
                  <a:xfrm>
                    <a:off x="4566" y="1569"/>
                    <a:ext cx="22" cy="54"/>
                  </a:xfrm>
                  <a:custGeom>
                    <a:avLst/>
                    <a:gdLst/>
                    <a:ahLst/>
                    <a:cxnLst>
                      <a:cxn ang="0">
                        <a:pos x="14" y="0"/>
                      </a:cxn>
                      <a:cxn ang="0">
                        <a:pos x="22" y="13"/>
                      </a:cxn>
                      <a:cxn ang="0">
                        <a:pos x="14" y="47"/>
                      </a:cxn>
                      <a:cxn ang="0">
                        <a:pos x="0" y="54"/>
                      </a:cxn>
                      <a:cxn ang="0">
                        <a:pos x="14" y="0"/>
                      </a:cxn>
                    </a:cxnLst>
                    <a:rect l="0" t="0" r="r" b="b"/>
                    <a:pathLst>
                      <a:path w="22" h="54">
                        <a:moveTo>
                          <a:pt x="14" y="0"/>
                        </a:moveTo>
                        <a:lnTo>
                          <a:pt x="22" y="13"/>
                        </a:lnTo>
                        <a:lnTo>
                          <a:pt x="14" y="47"/>
                        </a:lnTo>
                        <a:lnTo>
                          <a:pt x="0" y="54"/>
                        </a:lnTo>
                        <a:lnTo>
                          <a:pt x="14" y="0"/>
                        </a:lnTo>
                        <a:close/>
                      </a:path>
                    </a:pathLst>
                  </a:custGeom>
                  <a:solidFill>
                    <a:srgbClr val="00FF00"/>
                  </a:solidFill>
                  <a:ln w="9525">
                    <a:noFill/>
                    <a:round/>
                    <a:headEnd/>
                    <a:tailEnd/>
                  </a:ln>
                  <a:effectLst>
                    <a:outerShdw dist="17961" dir="2700000" algn="ctr" rotWithShape="0">
                      <a:srgbClr val="808080"/>
                    </a:outerShdw>
                  </a:effectLst>
                </p:spPr>
                <p:txBody>
                  <a:bodyPr/>
                  <a:lstStyle/>
                  <a:p>
                    <a:pPr>
                      <a:defRPr/>
                    </a:pPr>
                    <a:endParaRPr lang="en-US"/>
                  </a:p>
                </p:txBody>
              </p:sp>
              <p:sp>
                <p:nvSpPr>
                  <p:cNvPr id="32334" name="Freeform 1614"/>
                  <p:cNvSpPr>
                    <a:spLocks/>
                  </p:cNvSpPr>
                  <p:nvPr/>
                </p:nvSpPr>
                <p:spPr bwMode="auto">
                  <a:xfrm>
                    <a:off x="4551" y="1628"/>
                    <a:ext cx="24" cy="54"/>
                  </a:xfrm>
                  <a:custGeom>
                    <a:avLst/>
                    <a:gdLst/>
                    <a:ahLst/>
                    <a:cxnLst>
                      <a:cxn ang="0">
                        <a:pos x="0" y="54"/>
                      </a:cxn>
                      <a:cxn ang="0">
                        <a:pos x="15" y="41"/>
                      </a:cxn>
                      <a:cxn ang="0">
                        <a:pos x="24" y="7"/>
                      </a:cxn>
                      <a:cxn ang="0">
                        <a:pos x="13" y="0"/>
                      </a:cxn>
                      <a:cxn ang="0">
                        <a:pos x="0" y="54"/>
                      </a:cxn>
                    </a:cxnLst>
                    <a:rect l="0" t="0" r="r" b="b"/>
                    <a:pathLst>
                      <a:path w="24" h="54">
                        <a:moveTo>
                          <a:pt x="0" y="54"/>
                        </a:moveTo>
                        <a:lnTo>
                          <a:pt x="15" y="41"/>
                        </a:lnTo>
                        <a:lnTo>
                          <a:pt x="24" y="7"/>
                        </a:lnTo>
                        <a:lnTo>
                          <a:pt x="13" y="0"/>
                        </a:lnTo>
                        <a:lnTo>
                          <a:pt x="0" y="54"/>
                        </a:lnTo>
                        <a:close/>
                      </a:path>
                    </a:pathLst>
                  </a:custGeom>
                  <a:solidFill>
                    <a:srgbClr val="00FF00"/>
                  </a:solidFill>
                  <a:ln w="9525">
                    <a:noFill/>
                    <a:round/>
                    <a:headEnd/>
                    <a:tailEnd/>
                  </a:ln>
                  <a:effectLst>
                    <a:outerShdw dist="17961" dir="2700000" algn="ctr" rotWithShape="0">
                      <a:srgbClr val="808080"/>
                    </a:outerShdw>
                  </a:effectLst>
                </p:spPr>
                <p:txBody>
                  <a:bodyPr/>
                  <a:lstStyle/>
                  <a:p>
                    <a:pPr>
                      <a:defRPr/>
                    </a:pPr>
                    <a:endParaRPr lang="en-US"/>
                  </a:p>
                </p:txBody>
              </p:sp>
              <p:sp>
                <p:nvSpPr>
                  <p:cNvPr id="32335" name="Freeform 1615"/>
                  <p:cNvSpPr>
                    <a:spLocks/>
                  </p:cNvSpPr>
                  <p:nvPr/>
                </p:nvSpPr>
                <p:spPr bwMode="auto">
                  <a:xfrm>
                    <a:off x="4615" y="1628"/>
                    <a:ext cx="23" cy="53"/>
                  </a:xfrm>
                  <a:custGeom>
                    <a:avLst/>
                    <a:gdLst/>
                    <a:ahLst/>
                    <a:cxnLst>
                      <a:cxn ang="0">
                        <a:pos x="0" y="41"/>
                      </a:cxn>
                      <a:cxn ang="0">
                        <a:pos x="9" y="53"/>
                      </a:cxn>
                      <a:cxn ang="0">
                        <a:pos x="23" y="0"/>
                      </a:cxn>
                      <a:cxn ang="0">
                        <a:pos x="9" y="9"/>
                      </a:cxn>
                      <a:cxn ang="0">
                        <a:pos x="0" y="41"/>
                      </a:cxn>
                    </a:cxnLst>
                    <a:rect l="0" t="0" r="r" b="b"/>
                    <a:pathLst>
                      <a:path w="23" h="53">
                        <a:moveTo>
                          <a:pt x="0" y="41"/>
                        </a:moveTo>
                        <a:lnTo>
                          <a:pt x="9" y="53"/>
                        </a:lnTo>
                        <a:lnTo>
                          <a:pt x="23" y="0"/>
                        </a:lnTo>
                        <a:lnTo>
                          <a:pt x="9" y="9"/>
                        </a:lnTo>
                        <a:lnTo>
                          <a:pt x="0" y="41"/>
                        </a:lnTo>
                        <a:close/>
                      </a:path>
                    </a:pathLst>
                  </a:custGeom>
                  <a:solidFill>
                    <a:srgbClr val="00FF00"/>
                  </a:solidFill>
                  <a:ln w="9525">
                    <a:noFill/>
                    <a:round/>
                    <a:headEnd/>
                    <a:tailEnd/>
                  </a:ln>
                  <a:effectLst>
                    <a:outerShdw dist="17961" dir="2700000" algn="ctr" rotWithShape="0">
                      <a:srgbClr val="808080"/>
                    </a:outerShdw>
                  </a:effectLst>
                </p:spPr>
                <p:txBody>
                  <a:bodyPr/>
                  <a:lstStyle/>
                  <a:p>
                    <a:pPr>
                      <a:defRPr/>
                    </a:pPr>
                    <a:endParaRPr lang="en-US"/>
                  </a:p>
                </p:txBody>
              </p:sp>
              <p:sp>
                <p:nvSpPr>
                  <p:cNvPr id="32336" name="Freeform 1616"/>
                  <p:cNvSpPr>
                    <a:spLocks/>
                  </p:cNvSpPr>
                  <p:nvPr/>
                </p:nvSpPr>
                <p:spPr bwMode="auto">
                  <a:xfrm>
                    <a:off x="4629" y="1569"/>
                    <a:ext cx="25" cy="56"/>
                  </a:xfrm>
                  <a:custGeom>
                    <a:avLst/>
                    <a:gdLst/>
                    <a:ahLst/>
                    <a:cxnLst>
                      <a:cxn ang="0">
                        <a:pos x="9" y="13"/>
                      </a:cxn>
                      <a:cxn ang="0">
                        <a:pos x="25" y="0"/>
                      </a:cxn>
                      <a:cxn ang="0">
                        <a:pos x="10" y="56"/>
                      </a:cxn>
                      <a:cxn ang="0">
                        <a:pos x="0" y="48"/>
                      </a:cxn>
                      <a:cxn ang="0">
                        <a:pos x="9" y="13"/>
                      </a:cxn>
                    </a:cxnLst>
                    <a:rect l="0" t="0" r="r" b="b"/>
                    <a:pathLst>
                      <a:path w="25" h="56">
                        <a:moveTo>
                          <a:pt x="9" y="13"/>
                        </a:moveTo>
                        <a:lnTo>
                          <a:pt x="25" y="0"/>
                        </a:lnTo>
                        <a:lnTo>
                          <a:pt x="10" y="56"/>
                        </a:lnTo>
                        <a:lnTo>
                          <a:pt x="0" y="48"/>
                        </a:lnTo>
                        <a:lnTo>
                          <a:pt x="9" y="13"/>
                        </a:lnTo>
                        <a:close/>
                      </a:path>
                    </a:pathLst>
                  </a:custGeom>
                  <a:solidFill>
                    <a:srgbClr val="00FF00"/>
                  </a:solidFill>
                  <a:ln w="9525">
                    <a:noFill/>
                    <a:round/>
                    <a:headEnd/>
                    <a:tailEnd/>
                  </a:ln>
                  <a:effectLst>
                    <a:outerShdw dist="17961" dir="2700000" algn="ctr" rotWithShape="0">
                      <a:srgbClr val="808080"/>
                    </a:outerShdw>
                  </a:effectLst>
                </p:spPr>
                <p:txBody>
                  <a:bodyPr/>
                  <a:lstStyle/>
                  <a:p>
                    <a:pPr>
                      <a:defRPr/>
                    </a:pPr>
                    <a:endParaRPr lang="en-US"/>
                  </a:p>
                </p:txBody>
              </p:sp>
              <p:sp>
                <p:nvSpPr>
                  <p:cNvPr id="32337" name="Freeform 1617"/>
                  <p:cNvSpPr>
                    <a:spLocks/>
                  </p:cNvSpPr>
                  <p:nvPr/>
                </p:nvSpPr>
                <p:spPr bwMode="auto">
                  <a:xfrm>
                    <a:off x="4567" y="1619"/>
                    <a:ext cx="68" cy="14"/>
                  </a:xfrm>
                  <a:custGeom>
                    <a:avLst/>
                    <a:gdLst/>
                    <a:ahLst/>
                    <a:cxnLst>
                      <a:cxn ang="0">
                        <a:pos x="0" y="8"/>
                      </a:cxn>
                      <a:cxn ang="0">
                        <a:pos x="13" y="0"/>
                      </a:cxn>
                      <a:cxn ang="0">
                        <a:pos x="59" y="0"/>
                      </a:cxn>
                      <a:cxn ang="0">
                        <a:pos x="68" y="7"/>
                      </a:cxn>
                      <a:cxn ang="0">
                        <a:pos x="58" y="14"/>
                      </a:cxn>
                      <a:cxn ang="0">
                        <a:pos x="10" y="14"/>
                      </a:cxn>
                      <a:cxn ang="0">
                        <a:pos x="0" y="8"/>
                      </a:cxn>
                    </a:cxnLst>
                    <a:rect l="0" t="0" r="r" b="b"/>
                    <a:pathLst>
                      <a:path w="68" h="14">
                        <a:moveTo>
                          <a:pt x="0" y="8"/>
                        </a:moveTo>
                        <a:lnTo>
                          <a:pt x="13" y="0"/>
                        </a:lnTo>
                        <a:lnTo>
                          <a:pt x="59" y="0"/>
                        </a:lnTo>
                        <a:lnTo>
                          <a:pt x="68" y="7"/>
                        </a:lnTo>
                        <a:lnTo>
                          <a:pt x="58" y="14"/>
                        </a:lnTo>
                        <a:lnTo>
                          <a:pt x="10" y="14"/>
                        </a:lnTo>
                        <a:lnTo>
                          <a:pt x="0" y="8"/>
                        </a:lnTo>
                        <a:close/>
                      </a:path>
                    </a:pathLst>
                  </a:custGeom>
                  <a:solidFill>
                    <a:srgbClr val="00FF00"/>
                  </a:solidFill>
                  <a:ln w="9525">
                    <a:noFill/>
                    <a:round/>
                    <a:headEnd/>
                    <a:tailEnd/>
                  </a:ln>
                  <a:effectLst>
                    <a:outerShdw dist="17961" dir="2700000" algn="ctr" rotWithShape="0">
                      <a:srgbClr val="808080"/>
                    </a:outerShdw>
                  </a:effectLst>
                </p:spPr>
                <p:txBody>
                  <a:bodyPr/>
                  <a:lstStyle/>
                  <a:p>
                    <a:pPr>
                      <a:defRPr/>
                    </a:pPr>
                    <a:endParaRPr lang="en-US"/>
                  </a:p>
                </p:txBody>
              </p:sp>
            </p:grpSp>
            <p:grpSp>
              <p:nvGrpSpPr>
                <p:cNvPr id="9227" name="Group 1618"/>
                <p:cNvGrpSpPr>
                  <a:grpSpLocks/>
                </p:cNvGrpSpPr>
                <p:nvPr/>
              </p:nvGrpSpPr>
              <p:grpSpPr bwMode="auto">
                <a:xfrm>
                  <a:off x="4051" y="1614"/>
                  <a:ext cx="102" cy="116"/>
                  <a:chOff x="4261" y="1568"/>
                  <a:chExt cx="102" cy="116"/>
                </a:xfrm>
              </p:grpSpPr>
              <p:sp>
                <p:nvSpPr>
                  <p:cNvPr id="32339" name="Freeform 1619"/>
                  <p:cNvSpPr>
                    <a:spLocks/>
                  </p:cNvSpPr>
                  <p:nvPr/>
                </p:nvSpPr>
                <p:spPr bwMode="auto">
                  <a:xfrm>
                    <a:off x="4293" y="1568"/>
                    <a:ext cx="67" cy="12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9" y="12"/>
                      </a:cxn>
                      <a:cxn ang="0">
                        <a:pos x="52" y="12"/>
                      </a:cxn>
                      <a:cxn ang="0">
                        <a:pos x="67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 w="67" h="12">
                        <a:moveTo>
                          <a:pt x="0" y="0"/>
                        </a:moveTo>
                        <a:lnTo>
                          <a:pt x="9" y="12"/>
                        </a:lnTo>
                        <a:lnTo>
                          <a:pt x="52" y="12"/>
                        </a:lnTo>
                        <a:lnTo>
                          <a:pt x="67" y="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FF00"/>
                  </a:solidFill>
                  <a:ln w="9525">
                    <a:noFill/>
                    <a:round/>
                    <a:headEnd/>
                    <a:tailEnd/>
                  </a:ln>
                  <a:effectLst>
                    <a:outerShdw dist="17961" dir="2700000" algn="ctr" rotWithShape="0">
                      <a:srgbClr val="808080"/>
                    </a:outerShdw>
                  </a:effectLst>
                </p:spPr>
                <p:txBody>
                  <a:bodyPr/>
                  <a:lstStyle/>
                  <a:p>
                    <a:pPr>
                      <a:defRPr/>
                    </a:pPr>
                    <a:endParaRPr lang="en-US"/>
                  </a:p>
                </p:txBody>
              </p:sp>
              <p:sp>
                <p:nvSpPr>
                  <p:cNvPr id="32340" name="Freeform 1620"/>
                  <p:cNvSpPr>
                    <a:spLocks/>
                  </p:cNvSpPr>
                  <p:nvPr/>
                </p:nvSpPr>
                <p:spPr bwMode="auto">
                  <a:xfrm>
                    <a:off x="4263" y="1671"/>
                    <a:ext cx="68" cy="13"/>
                  </a:xfrm>
                  <a:custGeom>
                    <a:avLst/>
                    <a:gdLst/>
                    <a:ahLst/>
                    <a:cxnLst>
                      <a:cxn ang="0">
                        <a:pos x="0" y="13"/>
                      </a:cxn>
                      <a:cxn ang="0">
                        <a:pos x="17" y="0"/>
                      </a:cxn>
                      <a:cxn ang="0">
                        <a:pos x="59" y="0"/>
                      </a:cxn>
                      <a:cxn ang="0">
                        <a:pos x="68" y="13"/>
                      </a:cxn>
                      <a:cxn ang="0">
                        <a:pos x="0" y="13"/>
                      </a:cxn>
                    </a:cxnLst>
                    <a:rect l="0" t="0" r="r" b="b"/>
                    <a:pathLst>
                      <a:path w="68" h="13">
                        <a:moveTo>
                          <a:pt x="0" y="13"/>
                        </a:moveTo>
                        <a:lnTo>
                          <a:pt x="17" y="0"/>
                        </a:lnTo>
                        <a:lnTo>
                          <a:pt x="59" y="0"/>
                        </a:lnTo>
                        <a:lnTo>
                          <a:pt x="68" y="13"/>
                        </a:lnTo>
                        <a:lnTo>
                          <a:pt x="0" y="13"/>
                        </a:lnTo>
                        <a:close/>
                      </a:path>
                    </a:pathLst>
                  </a:custGeom>
                  <a:solidFill>
                    <a:srgbClr val="00FF00"/>
                  </a:solidFill>
                  <a:ln w="9525">
                    <a:noFill/>
                    <a:round/>
                    <a:headEnd/>
                    <a:tailEnd/>
                  </a:ln>
                  <a:effectLst>
                    <a:outerShdw dist="17961" dir="2700000" algn="ctr" rotWithShape="0">
                      <a:srgbClr val="808080"/>
                    </a:outerShdw>
                  </a:effectLst>
                </p:spPr>
                <p:txBody>
                  <a:bodyPr/>
                  <a:lstStyle/>
                  <a:p>
                    <a:pPr>
                      <a:defRPr/>
                    </a:pPr>
                    <a:endParaRPr lang="en-US"/>
                  </a:p>
                </p:txBody>
              </p:sp>
              <p:sp>
                <p:nvSpPr>
                  <p:cNvPr id="32341" name="Freeform 1621"/>
                  <p:cNvSpPr>
                    <a:spLocks/>
                  </p:cNvSpPr>
                  <p:nvPr/>
                </p:nvSpPr>
                <p:spPr bwMode="auto">
                  <a:xfrm>
                    <a:off x="4276" y="1569"/>
                    <a:ext cx="22" cy="54"/>
                  </a:xfrm>
                  <a:custGeom>
                    <a:avLst/>
                    <a:gdLst/>
                    <a:ahLst/>
                    <a:cxnLst>
                      <a:cxn ang="0">
                        <a:pos x="14" y="0"/>
                      </a:cxn>
                      <a:cxn ang="0">
                        <a:pos x="22" y="13"/>
                      </a:cxn>
                      <a:cxn ang="0">
                        <a:pos x="14" y="47"/>
                      </a:cxn>
                      <a:cxn ang="0">
                        <a:pos x="0" y="54"/>
                      </a:cxn>
                      <a:cxn ang="0">
                        <a:pos x="14" y="0"/>
                      </a:cxn>
                    </a:cxnLst>
                    <a:rect l="0" t="0" r="r" b="b"/>
                    <a:pathLst>
                      <a:path w="22" h="54">
                        <a:moveTo>
                          <a:pt x="14" y="0"/>
                        </a:moveTo>
                        <a:lnTo>
                          <a:pt x="22" y="13"/>
                        </a:lnTo>
                        <a:lnTo>
                          <a:pt x="14" y="47"/>
                        </a:lnTo>
                        <a:lnTo>
                          <a:pt x="0" y="54"/>
                        </a:lnTo>
                        <a:lnTo>
                          <a:pt x="14" y="0"/>
                        </a:lnTo>
                        <a:close/>
                      </a:path>
                    </a:pathLst>
                  </a:custGeom>
                  <a:solidFill>
                    <a:srgbClr val="00FF00"/>
                  </a:solidFill>
                  <a:ln w="9525">
                    <a:noFill/>
                    <a:round/>
                    <a:headEnd/>
                    <a:tailEnd/>
                  </a:ln>
                  <a:effectLst>
                    <a:outerShdw dist="17961" dir="2700000" algn="ctr" rotWithShape="0">
                      <a:srgbClr val="808080"/>
                    </a:outerShdw>
                  </a:effectLst>
                </p:spPr>
                <p:txBody>
                  <a:bodyPr/>
                  <a:lstStyle/>
                  <a:p>
                    <a:pPr>
                      <a:defRPr/>
                    </a:pPr>
                    <a:endParaRPr lang="en-US"/>
                  </a:p>
                </p:txBody>
              </p:sp>
              <p:sp>
                <p:nvSpPr>
                  <p:cNvPr id="32342" name="Freeform 1622"/>
                  <p:cNvSpPr>
                    <a:spLocks/>
                  </p:cNvSpPr>
                  <p:nvPr/>
                </p:nvSpPr>
                <p:spPr bwMode="auto">
                  <a:xfrm>
                    <a:off x="4261" y="1628"/>
                    <a:ext cx="24" cy="54"/>
                  </a:xfrm>
                  <a:custGeom>
                    <a:avLst/>
                    <a:gdLst/>
                    <a:ahLst/>
                    <a:cxnLst>
                      <a:cxn ang="0">
                        <a:pos x="0" y="54"/>
                      </a:cxn>
                      <a:cxn ang="0">
                        <a:pos x="15" y="41"/>
                      </a:cxn>
                      <a:cxn ang="0">
                        <a:pos x="24" y="7"/>
                      </a:cxn>
                      <a:cxn ang="0">
                        <a:pos x="13" y="0"/>
                      </a:cxn>
                      <a:cxn ang="0">
                        <a:pos x="0" y="54"/>
                      </a:cxn>
                    </a:cxnLst>
                    <a:rect l="0" t="0" r="r" b="b"/>
                    <a:pathLst>
                      <a:path w="24" h="54">
                        <a:moveTo>
                          <a:pt x="0" y="54"/>
                        </a:moveTo>
                        <a:lnTo>
                          <a:pt x="15" y="41"/>
                        </a:lnTo>
                        <a:lnTo>
                          <a:pt x="24" y="7"/>
                        </a:lnTo>
                        <a:lnTo>
                          <a:pt x="13" y="0"/>
                        </a:lnTo>
                        <a:lnTo>
                          <a:pt x="0" y="54"/>
                        </a:lnTo>
                        <a:close/>
                      </a:path>
                    </a:pathLst>
                  </a:custGeom>
                  <a:solidFill>
                    <a:srgbClr val="00FF00"/>
                  </a:solidFill>
                  <a:ln w="9525">
                    <a:noFill/>
                    <a:round/>
                    <a:headEnd/>
                    <a:tailEnd/>
                  </a:ln>
                  <a:effectLst>
                    <a:outerShdw dist="17961" dir="2700000" algn="ctr" rotWithShape="0">
                      <a:srgbClr val="808080"/>
                    </a:outerShdw>
                  </a:effectLst>
                </p:spPr>
                <p:txBody>
                  <a:bodyPr/>
                  <a:lstStyle/>
                  <a:p>
                    <a:pPr>
                      <a:defRPr/>
                    </a:pPr>
                    <a:endParaRPr lang="en-US"/>
                  </a:p>
                </p:txBody>
              </p:sp>
              <p:sp>
                <p:nvSpPr>
                  <p:cNvPr id="32343" name="Freeform 1623"/>
                  <p:cNvSpPr>
                    <a:spLocks/>
                  </p:cNvSpPr>
                  <p:nvPr/>
                </p:nvSpPr>
                <p:spPr bwMode="auto">
                  <a:xfrm>
                    <a:off x="4325" y="1628"/>
                    <a:ext cx="23" cy="53"/>
                  </a:xfrm>
                  <a:custGeom>
                    <a:avLst/>
                    <a:gdLst/>
                    <a:ahLst/>
                    <a:cxnLst>
                      <a:cxn ang="0">
                        <a:pos x="0" y="41"/>
                      </a:cxn>
                      <a:cxn ang="0">
                        <a:pos x="9" y="53"/>
                      </a:cxn>
                      <a:cxn ang="0">
                        <a:pos x="23" y="0"/>
                      </a:cxn>
                      <a:cxn ang="0">
                        <a:pos x="9" y="9"/>
                      </a:cxn>
                      <a:cxn ang="0">
                        <a:pos x="0" y="41"/>
                      </a:cxn>
                    </a:cxnLst>
                    <a:rect l="0" t="0" r="r" b="b"/>
                    <a:pathLst>
                      <a:path w="23" h="53">
                        <a:moveTo>
                          <a:pt x="0" y="41"/>
                        </a:moveTo>
                        <a:lnTo>
                          <a:pt x="9" y="53"/>
                        </a:lnTo>
                        <a:lnTo>
                          <a:pt x="23" y="0"/>
                        </a:lnTo>
                        <a:lnTo>
                          <a:pt x="9" y="9"/>
                        </a:lnTo>
                        <a:lnTo>
                          <a:pt x="0" y="41"/>
                        </a:lnTo>
                        <a:close/>
                      </a:path>
                    </a:pathLst>
                  </a:custGeom>
                  <a:solidFill>
                    <a:srgbClr val="00FF00"/>
                  </a:solidFill>
                  <a:ln w="9525">
                    <a:noFill/>
                    <a:round/>
                    <a:headEnd/>
                    <a:tailEnd/>
                  </a:ln>
                  <a:effectLst>
                    <a:outerShdw dist="17961" dir="2700000" algn="ctr" rotWithShape="0">
                      <a:srgbClr val="808080"/>
                    </a:outerShdw>
                  </a:effectLst>
                </p:spPr>
                <p:txBody>
                  <a:bodyPr/>
                  <a:lstStyle/>
                  <a:p>
                    <a:pPr>
                      <a:defRPr/>
                    </a:pPr>
                    <a:endParaRPr lang="en-US"/>
                  </a:p>
                </p:txBody>
              </p:sp>
              <p:sp>
                <p:nvSpPr>
                  <p:cNvPr id="32344" name="Freeform 1624"/>
                  <p:cNvSpPr>
                    <a:spLocks/>
                  </p:cNvSpPr>
                  <p:nvPr/>
                </p:nvSpPr>
                <p:spPr bwMode="auto">
                  <a:xfrm>
                    <a:off x="4339" y="1569"/>
                    <a:ext cx="24" cy="56"/>
                  </a:xfrm>
                  <a:custGeom>
                    <a:avLst/>
                    <a:gdLst/>
                    <a:ahLst/>
                    <a:cxnLst>
                      <a:cxn ang="0">
                        <a:pos x="9" y="13"/>
                      </a:cxn>
                      <a:cxn ang="0">
                        <a:pos x="24" y="0"/>
                      </a:cxn>
                      <a:cxn ang="0">
                        <a:pos x="10" y="56"/>
                      </a:cxn>
                      <a:cxn ang="0">
                        <a:pos x="0" y="48"/>
                      </a:cxn>
                      <a:cxn ang="0">
                        <a:pos x="9" y="13"/>
                      </a:cxn>
                    </a:cxnLst>
                    <a:rect l="0" t="0" r="r" b="b"/>
                    <a:pathLst>
                      <a:path w="24" h="56">
                        <a:moveTo>
                          <a:pt x="9" y="13"/>
                        </a:moveTo>
                        <a:lnTo>
                          <a:pt x="24" y="0"/>
                        </a:lnTo>
                        <a:lnTo>
                          <a:pt x="10" y="56"/>
                        </a:lnTo>
                        <a:lnTo>
                          <a:pt x="0" y="48"/>
                        </a:lnTo>
                        <a:lnTo>
                          <a:pt x="9" y="13"/>
                        </a:lnTo>
                        <a:close/>
                      </a:path>
                    </a:pathLst>
                  </a:custGeom>
                  <a:solidFill>
                    <a:srgbClr val="00FF00"/>
                  </a:solidFill>
                  <a:ln w="9525">
                    <a:noFill/>
                    <a:round/>
                    <a:headEnd/>
                    <a:tailEnd/>
                  </a:ln>
                  <a:effectLst>
                    <a:outerShdw dist="17961" dir="2700000" algn="ctr" rotWithShape="0">
                      <a:srgbClr val="808080"/>
                    </a:outerShdw>
                  </a:effectLst>
                </p:spPr>
                <p:txBody>
                  <a:bodyPr/>
                  <a:lstStyle/>
                  <a:p>
                    <a:pPr>
                      <a:defRPr/>
                    </a:pPr>
                    <a:endParaRPr lang="en-US"/>
                  </a:p>
                </p:txBody>
              </p:sp>
              <p:sp>
                <p:nvSpPr>
                  <p:cNvPr id="32345" name="Freeform 1625"/>
                  <p:cNvSpPr>
                    <a:spLocks/>
                  </p:cNvSpPr>
                  <p:nvPr/>
                </p:nvSpPr>
                <p:spPr bwMode="auto">
                  <a:xfrm>
                    <a:off x="4277" y="1619"/>
                    <a:ext cx="68" cy="14"/>
                  </a:xfrm>
                  <a:custGeom>
                    <a:avLst/>
                    <a:gdLst/>
                    <a:ahLst/>
                    <a:cxnLst>
                      <a:cxn ang="0">
                        <a:pos x="0" y="8"/>
                      </a:cxn>
                      <a:cxn ang="0">
                        <a:pos x="13" y="0"/>
                      </a:cxn>
                      <a:cxn ang="0">
                        <a:pos x="59" y="0"/>
                      </a:cxn>
                      <a:cxn ang="0">
                        <a:pos x="68" y="7"/>
                      </a:cxn>
                      <a:cxn ang="0">
                        <a:pos x="58" y="14"/>
                      </a:cxn>
                      <a:cxn ang="0">
                        <a:pos x="10" y="14"/>
                      </a:cxn>
                      <a:cxn ang="0">
                        <a:pos x="0" y="8"/>
                      </a:cxn>
                    </a:cxnLst>
                    <a:rect l="0" t="0" r="r" b="b"/>
                    <a:pathLst>
                      <a:path w="68" h="14">
                        <a:moveTo>
                          <a:pt x="0" y="8"/>
                        </a:moveTo>
                        <a:lnTo>
                          <a:pt x="13" y="0"/>
                        </a:lnTo>
                        <a:lnTo>
                          <a:pt x="59" y="0"/>
                        </a:lnTo>
                        <a:lnTo>
                          <a:pt x="68" y="7"/>
                        </a:lnTo>
                        <a:lnTo>
                          <a:pt x="58" y="14"/>
                        </a:lnTo>
                        <a:lnTo>
                          <a:pt x="10" y="14"/>
                        </a:lnTo>
                        <a:lnTo>
                          <a:pt x="0" y="8"/>
                        </a:lnTo>
                        <a:close/>
                      </a:path>
                    </a:pathLst>
                  </a:custGeom>
                  <a:solidFill>
                    <a:srgbClr val="00FF00"/>
                  </a:solidFill>
                  <a:ln w="9525">
                    <a:noFill/>
                    <a:round/>
                    <a:headEnd/>
                    <a:tailEnd/>
                  </a:ln>
                  <a:effectLst>
                    <a:outerShdw dist="17961" dir="2700000" algn="ctr" rotWithShape="0">
                      <a:srgbClr val="808080"/>
                    </a:outerShdw>
                  </a:effectLst>
                </p:spPr>
                <p:txBody>
                  <a:bodyPr/>
                  <a:lstStyle/>
                  <a:p>
                    <a:pPr>
                      <a:defRPr/>
                    </a:pPr>
                    <a:endParaRPr lang="en-US"/>
                  </a:p>
                </p:txBody>
              </p:sp>
            </p:grpSp>
            <p:grpSp>
              <p:nvGrpSpPr>
                <p:cNvPr id="9228" name="Group 1626"/>
                <p:cNvGrpSpPr>
                  <a:grpSpLocks/>
                </p:cNvGrpSpPr>
                <p:nvPr/>
              </p:nvGrpSpPr>
              <p:grpSpPr bwMode="auto">
                <a:xfrm>
                  <a:off x="4143" y="1614"/>
                  <a:ext cx="102" cy="116"/>
                  <a:chOff x="4353" y="1568"/>
                  <a:chExt cx="102" cy="116"/>
                </a:xfrm>
              </p:grpSpPr>
              <p:sp>
                <p:nvSpPr>
                  <p:cNvPr id="32347" name="Freeform 1627"/>
                  <p:cNvSpPr>
                    <a:spLocks/>
                  </p:cNvSpPr>
                  <p:nvPr/>
                </p:nvSpPr>
                <p:spPr bwMode="auto">
                  <a:xfrm>
                    <a:off x="4385" y="1568"/>
                    <a:ext cx="67" cy="12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9" y="12"/>
                      </a:cxn>
                      <a:cxn ang="0">
                        <a:pos x="52" y="12"/>
                      </a:cxn>
                      <a:cxn ang="0">
                        <a:pos x="67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 w="67" h="12">
                        <a:moveTo>
                          <a:pt x="0" y="0"/>
                        </a:moveTo>
                        <a:lnTo>
                          <a:pt x="9" y="12"/>
                        </a:lnTo>
                        <a:lnTo>
                          <a:pt x="52" y="12"/>
                        </a:lnTo>
                        <a:lnTo>
                          <a:pt x="67" y="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FF00"/>
                  </a:solidFill>
                  <a:ln w="9525">
                    <a:noFill/>
                    <a:round/>
                    <a:headEnd/>
                    <a:tailEnd/>
                  </a:ln>
                  <a:effectLst>
                    <a:outerShdw dist="17961" dir="2700000" algn="ctr" rotWithShape="0">
                      <a:srgbClr val="808080"/>
                    </a:outerShdw>
                  </a:effectLst>
                </p:spPr>
                <p:txBody>
                  <a:bodyPr/>
                  <a:lstStyle/>
                  <a:p>
                    <a:pPr>
                      <a:defRPr/>
                    </a:pPr>
                    <a:endParaRPr lang="en-US"/>
                  </a:p>
                </p:txBody>
              </p:sp>
              <p:sp>
                <p:nvSpPr>
                  <p:cNvPr id="32348" name="Freeform 1628"/>
                  <p:cNvSpPr>
                    <a:spLocks/>
                  </p:cNvSpPr>
                  <p:nvPr/>
                </p:nvSpPr>
                <p:spPr bwMode="auto">
                  <a:xfrm>
                    <a:off x="4355" y="1671"/>
                    <a:ext cx="68" cy="13"/>
                  </a:xfrm>
                  <a:custGeom>
                    <a:avLst/>
                    <a:gdLst/>
                    <a:ahLst/>
                    <a:cxnLst>
                      <a:cxn ang="0">
                        <a:pos x="0" y="13"/>
                      </a:cxn>
                      <a:cxn ang="0">
                        <a:pos x="17" y="0"/>
                      </a:cxn>
                      <a:cxn ang="0">
                        <a:pos x="59" y="0"/>
                      </a:cxn>
                      <a:cxn ang="0">
                        <a:pos x="68" y="13"/>
                      </a:cxn>
                      <a:cxn ang="0">
                        <a:pos x="0" y="13"/>
                      </a:cxn>
                    </a:cxnLst>
                    <a:rect l="0" t="0" r="r" b="b"/>
                    <a:pathLst>
                      <a:path w="68" h="13">
                        <a:moveTo>
                          <a:pt x="0" y="13"/>
                        </a:moveTo>
                        <a:lnTo>
                          <a:pt x="17" y="0"/>
                        </a:lnTo>
                        <a:lnTo>
                          <a:pt x="59" y="0"/>
                        </a:lnTo>
                        <a:lnTo>
                          <a:pt x="68" y="13"/>
                        </a:lnTo>
                        <a:lnTo>
                          <a:pt x="0" y="13"/>
                        </a:lnTo>
                        <a:close/>
                      </a:path>
                    </a:pathLst>
                  </a:custGeom>
                  <a:solidFill>
                    <a:srgbClr val="00FF00"/>
                  </a:solidFill>
                  <a:ln w="9525">
                    <a:noFill/>
                    <a:round/>
                    <a:headEnd/>
                    <a:tailEnd/>
                  </a:ln>
                  <a:effectLst>
                    <a:outerShdw dist="17961" dir="2700000" algn="ctr" rotWithShape="0">
                      <a:srgbClr val="808080"/>
                    </a:outerShdw>
                  </a:effectLst>
                </p:spPr>
                <p:txBody>
                  <a:bodyPr/>
                  <a:lstStyle/>
                  <a:p>
                    <a:pPr>
                      <a:defRPr/>
                    </a:pPr>
                    <a:endParaRPr lang="en-US"/>
                  </a:p>
                </p:txBody>
              </p:sp>
              <p:sp>
                <p:nvSpPr>
                  <p:cNvPr id="32349" name="Freeform 1629"/>
                  <p:cNvSpPr>
                    <a:spLocks/>
                  </p:cNvSpPr>
                  <p:nvPr/>
                </p:nvSpPr>
                <p:spPr bwMode="auto">
                  <a:xfrm>
                    <a:off x="4368" y="1569"/>
                    <a:ext cx="22" cy="54"/>
                  </a:xfrm>
                  <a:custGeom>
                    <a:avLst/>
                    <a:gdLst/>
                    <a:ahLst/>
                    <a:cxnLst>
                      <a:cxn ang="0">
                        <a:pos x="14" y="0"/>
                      </a:cxn>
                      <a:cxn ang="0">
                        <a:pos x="22" y="13"/>
                      </a:cxn>
                      <a:cxn ang="0">
                        <a:pos x="14" y="47"/>
                      </a:cxn>
                      <a:cxn ang="0">
                        <a:pos x="0" y="54"/>
                      </a:cxn>
                      <a:cxn ang="0">
                        <a:pos x="14" y="0"/>
                      </a:cxn>
                    </a:cxnLst>
                    <a:rect l="0" t="0" r="r" b="b"/>
                    <a:pathLst>
                      <a:path w="22" h="54">
                        <a:moveTo>
                          <a:pt x="14" y="0"/>
                        </a:moveTo>
                        <a:lnTo>
                          <a:pt x="22" y="13"/>
                        </a:lnTo>
                        <a:lnTo>
                          <a:pt x="14" y="47"/>
                        </a:lnTo>
                        <a:lnTo>
                          <a:pt x="0" y="54"/>
                        </a:lnTo>
                        <a:lnTo>
                          <a:pt x="14" y="0"/>
                        </a:lnTo>
                        <a:close/>
                      </a:path>
                    </a:pathLst>
                  </a:custGeom>
                  <a:solidFill>
                    <a:srgbClr val="00FF00"/>
                  </a:solidFill>
                  <a:ln w="9525">
                    <a:noFill/>
                    <a:round/>
                    <a:headEnd/>
                    <a:tailEnd/>
                  </a:ln>
                  <a:effectLst>
                    <a:outerShdw dist="17961" dir="2700000" algn="ctr" rotWithShape="0">
                      <a:srgbClr val="808080"/>
                    </a:outerShdw>
                  </a:effectLst>
                </p:spPr>
                <p:txBody>
                  <a:bodyPr/>
                  <a:lstStyle/>
                  <a:p>
                    <a:pPr>
                      <a:defRPr/>
                    </a:pPr>
                    <a:endParaRPr lang="en-US"/>
                  </a:p>
                </p:txBody>
              </p:sp>
              <p:sp>
                <p:nvSpPr>
                  <p:cNvPr id="32350" name="Freeform 1630"/>
                  <p:cNvSpPr>
                    <a:spLocks/>
                  </p:cNvSpPr>
                  <p:nvPr/>
                </p:nvSpPr>
                <p:spPr bwMode="auto">
                  <a:xfrm>
                    <a:off x="4353" y="1628"/>
                    <a:ext cx="24" cy="54"/>
                  </a:xfrm>
                  <a:custGeom>
                    <a:avLst/>
                    <a:gdLst/>
                    <a:ahLst/>
                    <a:cxnLst>
                      <a:cxn ang="0">
                        <a:pos x="0" y="54"/>
                      </a:cxn>
                      <a:cxn ang="0">
                        <a:pos x="15" y="41"/>
                      </a:cxn>
                      <a:cxn ang="0">
                        <a:pos x="24" y="7"/>
                      </a:cxn>
                      <a:cxn ang="0">
                        <a:pos x="13" y="0"/>
                      </a:cxn>
                      <a:cxn ang="0">
                        <a:pos x="0" y="54"/>
                      </a:cxn>
                    </a:cxnLst>
                    <a:rect l="0" t="0" r="r" b="b"/>
                    <a:pathLst>
                      <a:path w="24" h="54">
                        <a:moveTo>
                          <a:pt x="0" y="54"/>
                        </a:moveTo>
                        <a:lnTo>
                          <a:pt x="15" y="41"/>
                        </a:lnTo>
                        <a:lnTo>
                          <a:pt x="24" y="7"/>
                        </a:lnTo>
                        <a:lnTo>
                          <a:pt x="13" y="0"/>
                        </a:lnTo>
                        <a:lnTo>
                          <a:pt x="0" y="54"/>
                        </a:lnTo>
                        <a:close/>
                      </a:path>
                    </a:pathLst>
                  </a:custGeom>
                  <a:solidFill>
                    <a:srgbClr val="00FF00"/>
                  </a:solidFill>
                  <a:ln w="9525">
                    <a:noFill/>
                    <a:round/>
                    <a:headEnd/>
                    <a:tailEnd/>
                  </a:ln>
                  <a:effectLst>
                    <a:outerShdw dist="17961" dir="2700000" algn="ctr" rotWithShape="0">
                      <a:srgbClr val="808080"/>
                    </a:outerShdw>
                  </a:effectLst>
                </p:spPr>
                <p:txBody>
                  <a:bodyPr/>
                  <a:lstStyle/>
                  <a:p>
                    <a:pPr>
                      <a:defRPr/>
                    </a:pPr>
                    <a:endParaRPr lang="en-US"/>
                  </a:p>
                </p:txBody>
              </p:sp>
              <p:sp>
                <p:nvSpPr>
                  <p:cNvPr id="32351" name="Freeform 1631"/>
                  <p:cNvSpPr>
                    <a:spLocks/>
                  </p:cNvSpPr>
                  <p:nvPr/>
                </p:nvSpPr>
                <p:spPr bwMode="auto">
                  <a:xfrm>
                    <a:off x="4417" y="1628"/>
                    <a:ext cx="23" cy="53"/>
                  </a:xfrm>
                  <a:custGeom>
                    <a:avLst/>
                    <a:gdLst/>
                    <a:ahLst/>
                    <a:cxnLst>
                      <a:cxn ang="0">
                        <a:pos x="0" y="41"/>
                      </a:cxn>
                      <a:cxn ang="0">
                        <a:pos x="9" y="53"/>
                      </a:cxn>
                      <a:cxn ang="0">
                        <a:pos x="23" y="0"/>
                      </a:cxn>
                      <a:cxn ang="0">
                        <a:pos x="9" y="9"/>
                      </a:cxn>
                      <a:cxn ang="0">
                        <a:pos x="0" y="41"/>
                      </a:cxn>
                    </a:cxnLst>
                    <a:rect l="0" t="0" r="r" b="b"/>
                    <a:pathLst>
                      <a:path w="23" h="53">
                        <a:moveTo>
                          <a:pt x="0" y="41"/>
                        </a:moveTo>
                        <a:lnTo>
                          <a:pt x="9" y="53"/>
                        </a:lnTo>
                        <a:lnTo>
                          <a:pt x="23" y="0"/>
                        </a:lnTo>
                        <a:lnTo>
                          <a:pt x="9" y="9"/>
                        </a:lnTo>
                        <a:lnTo>
                          <a:pt x="0" y="41"/>
                        </a:lnTo>
                        <a:close/>
                      </a:path>
                    </a:pathLst>
                  </a:custGeom>
                  <a:solidFill>
                    <a:srgbClr val="00FF00"/>
                  </a:solidFill>
                  <a:ln w="9525">
                    <a:noFill/>
                    <a:round/>
                    <a:headEnd/>
                    <a:tailEnd/>
                  </a:ln>
                  <a:effectLst>
                    <a:outerShdw dist="17961" dir="2700000" algn="ctr" rotWithShape="0">
                      <a:srgbClr val="808080"/>
                    </a:outerShdw>
                  </a:effectLst>
                </p:spPr>
                <p:txBody>
                  <a:bodyPr/>
                  <a:lstStyle/>
                  <a:p>
                    <a:pPr>
                      <a:defRPr/>
                    </a:pPr>
                    <a:endParaRPr lang="en-US"/>
                  </a:p>
                </p:txBody>
              </p:sp>
              <p:sp>
                <p:nvSpPr>
                  <p:cNvPr id="32352" name="Freeform 1632"/>
                  <p:cNvSpPr>
                    <a:spLocks/>
                  </p:cNvSpPr>
                  <p:nvPr/>
                </p:nvSpPr>
                <p:spPr bwMode="auto">
                  <a:xfrm>
                    <a:off x="4431" y="1569"/>
                    <a:ext cx="24" cy="56"/>
                  </a:xfrm>
                  <a:custGeom>
                    <a:avLst/>
                    <a:gdLst/>
                    <a:ahLst/>
                    <a:cxnLst>
                      <a:cxn ang="0">
                        <a:pos x="9" y="13"/>
                      </a:cxn>
                      <a:cxn ang="0">
                        <a:pos x="24" y="0"/>
                      </a:cxn>
                      <a:cxn ang="0">
                        <a:pos x="10" y="56"/>
                      </a:cxn>
                      <a:cxn ang="0">
                        <a:pos x="0" y="48"/>
                      </a:cxn>
                      <a:cxn ang="0">
                        <a:pos x="9" y="13"/>
                      </a:cxn>
                    </a:cxnLst>
                    <a:rect l="0" t="0" r="r" b="b"/>
                    <a:pathLst>
                      <a:path w="24" h="56">
                        <a:moveTo>
                          <a:pt x="9" y="13"/>
                        </a:moveTo>
                        <a:lnTo>
                          <a:pt x="24" y="0"/>
                        </a:lnTo>
                        <a:lnTo>
                          <a:pt x="10" y="56"/>
                        </a:lnTo>
                        <a:lnTo>
                          <a:pt x="0" y="48"/>
                        </a:lnTo>
                        <a:lnTo>
                          <a:pt x="9" y="13"/>
                        </a:lnTo>
                        <a:close/>
                      </a:path>
                    </a:pathLst>
                  </a:custGeom>
                  <a:solidFill>
                    <a:srgbClr val="00FF00"/>
                  </a:solidFill>
                  <a:ln w="9525">
                    <a:noFill/>
                    <a:round/>
                    <a:headEnd/>
                    <a:tailEnd/>
                  </a:ln>
                  <a:effectLst>
                    <a:outerShdw dist="17961" dir="2700000" algn="ctr" rotWithShape="0">
                      <a:srgbClr val="808080"/>
                    </a:outerShdw>
                  </a:effectLst>
                </p:spPr>
                <p:txBody>
                  <a:bodyPr/>
                  <a:lstStyle/>
                  <a:p>
                    <a:pPr>
                      <a:defRPr/>
                    </a:pPr>
                    <a:endParaRPr lang="en-US"/>
                  </a:p>
                </p:txBody>
              </p:sp>
              <p:sp>
                <p:nvSpPr>
                  <p:cNvPr id="32353" name="Freeform 1633"/>
                  <p:cNvSpPr>
                    <a:spLocks/>
                  </p:cNvSpPr>
                  <p:nvPr/>
                </p:nvSpPr>
                <p:spPr bwMode="auto">
                  <a:xfrm>
                    <a:off x="4369" y="1619"/>
                    <a:ext cx="68" cy="14"/>
                  </a:xfrm>
                  <a:custGeom>
                    <a:avLst/>
                    <a:gdLst/>
                    <a:ahLst/>
                    <a:cxnLst>
                      <a:cxn ang="0">
                        <a:pos x="0" y="8"/>
                      </a:cxn>
                      <a:cxn ang="0">
                        <a:pos x="13" y="0"/>
                      </a:cxn>
                      <a:cxn ang="0">
                        <a:pos x="59" y="0"/>
                      </a:cxn>
                      <a:cxn ang="0">
                        <a:pos x="68" y="7"/>
                      </a:cxn>
                      <a:cxn ang="0">
                        <a:pos x="58" y="14"/>
                      </a:cxn>
                      <a:cxn ang="0">
                        <a:pos x="10" y="14"/>
                      </a:cxn>
                      <a:cxn ang="0">
                        <a:pos x="0" y="8"/>
                      </a:cxn>
                    </a:cxnLst>
                    <a:rect l="0" t="0" r="r" b="b"/>
                    <a:pathLst>
                      <a:path w="68" h="14">
                        <a:moveTo>
                          <a:pt x="0" y="8"/>
                        </a:moveTo>
                        <a:lnTo>
                          <a:pt x="13" y="0"/>
                        </a:lnTo>
                        <a:lnTo>
                          <a:pt x="59" y="0"/>
                        </a:lnTo>
                        <a:lnTo>
                          <a:pt x="68" y="7"/>
                        </a:lnTo>
                        <a:lnTo>
                          <a:pt x="58" y="14"/>
                        </a:lnTo>
                        <a:lnTo>
                          <a:pt x="10" y="14"/>
                        </a:lnTo>
                        <a:lnTo>
                          <a:pt x="0" y="8"/>
                        </a:lnTo>
                        <a:close/>
                      </a:path>
                    </a:pathLst>
                  </a:custGeom>
                  <a:solidFill>
                    <a:srgbClr val="00FF00"/>
                  </a:solidFill>
                  <a:ln w="9525">
                    <a:noFill/>
                    <a:round/>
                    <a:headEnd/>
                    <a:tailEnd/>
                  </a:ln>
                  <a:effectLst>
                    <a:outerShdw dist="17961" dir="2700000" algn="ctr" rotWithShape="0">
                      <a:srgbClr val="808080"/>
                    </a:outerShdw>
                  </a:effectLst>
                </p:spPr>
                <p:txBody>
                  <a:bodyPr/>
                  <a:lstStyle/>
                  <a:p>
                    <a:pPr>
                      <a:defRPr/>
                    </a:pPr>
                    <a:endParaRPr lang="en-US"/>
                  </a:p>
                </p:txBody>
              </p:sp>
            </p:grpSp>
            <p:grpSp>
              <p:nvGrpSpPr>
                <p:cNvPr id="9229" name="Group 1634"/>
                <p:cNvGrpSpPr>
                  <a:grpSpLocks/>
                </p:cNvGrpSpPr>
                <p:nvPr/>
              </p:nvGrpSpPr>
              <p:grpSpPr bwMode="auto">
                <a:xfrm>
                  <a:off x="4235" y="1614"/>
                  <a:ext cx="102" cy="116"/>
                  <a:chOff x="4445" y="1568"/>
                  <a:chExt cx="102" cy="116"/>
                </a:xfrm>
              </p:grpSpPr>
              <p:sp>
                <p:nvSpPr>
                  <p:cNvPr id="32355" name="Freeform 1635"/>
                  <p:cNvSpPr>
                    <a:spLocks/>
                  </p:cNvSpPr>
                  <p:nvPr/>
                </p:nvSpPr>
                <p:spPr bwMode="auto">
                  <a:xfrm>
                    <a:off x="4477" y="1568"/>
                    <a:ext cx="67" cy="12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9" y="12"/>
                      </a:cxn>
                      <a:cxn ang="0">
                        <a:pos x="52" y="12"/>
                      </a:cxn>
                      <a:cxn ang="0">
                        <a:pos x="67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 w="67" h="12">
                        <a:moveTo>
                          <a:pt x="0" y="0"/>
                        </a:moveTo>
                        <a:lnTo>
                          <a:pt x="9" y="12"/>
                        </a:lnTo>
                        <a:lnTo>
                          <a:pt x="52" y="12"/>
                        </a:lnTo>
                        <a:lnTo>
                          <a:pt x="67" y="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FF00"/>
                  </a:solidFill>
                  <a:ln w="9525">
                    <a:noFill/>
                    <a:round/>
                    <a:headEnd/>
                    <a:tailEnd/>
                  </a:ln>
                  <a:effectLst>
                    <a:outerShdw dist="17961" dir="2700000" algn="ctr" rotWithShape="0">
                      <a:srgbClr val="808080"/>
                    </a:outerShdw>
                  </a:effectLst>
                </p:spPr>
                <p:txBody>
                  <a:bodyPr/>
                  <a:lstStyle/>
                  <a:p>
                    <a:pPr>
                      <a:defRPr/>
                    </a:pPr>
                    <a:endParaRPr lang="en-US"/>
                  </a:p>
                </p:txBody>
              </p:sp>
              <p:sp>
                <p:nvSpPr>
                  <p:cNvPr id="32356" name="Freeform 1636"/>
                  <p:cNvSpPr>
                    <a:spLocks/>
                  </p:cNvSpPr>
                  <p:nvPr/>
                </p:nvSpPr>
                <p:spPr bwMode="auto">
                  <a:xfrm>
                    <a:off x="4447" y="1671"/>
                    <a:ext cx="68" cy="13"/>
                  </a:xfrm>
                  <a:custGeom>
                    <a:avLst/>
                    <a:gdLst/>
                    <a:ahLst/>
                    <a:cxnLst>
                      <a:cxn ang="0">
                        <a:pos x="0" y="13"/>
                      </a:cxn>
                      <a:cxn ang="0">
                        <a:pos x="17" y="0"/>
                      </a:cxn>
                      <a:cxn ang="0">
                        <a:pos x="59" y="0"/>
                      </a:cxn>
                      <a:cxn ang="0">
                        <a:pos x="68" y="13"/>
                      </a:cxn>
                      <a:cxn ang="0">
                        <a:pos x="0" y="13"/>
                      </a:cxn>
                    </a:cxnLst>
                    <a:rect l="0" t="0" r="r" b="b"/>
                    <a:pathLst>
                      <a:path w="68" h="13">
                        <a:moveTo>
                          <a:pt x="0" y="13"/>
                        </a:moveTo>
                        <a:lnTo>
                          <a:pt x="17" y="0"/>
                        </a:lnTo>
                        <a:lnTo>
                          <a:pt x="59" y="0"/>
                        </a:lnTo>
                        <a:lnTo>
                          <a:pt x="68" y="13"/>
                        </a:lnTo>
                        <a:lnTo>
                          <a:pt x="0" y="13"/>
                        </a:lnTo>
                        <a:close/>
                      </a:path>
                    </a:pathLst>
                  </a:custGeom>
                  <a:solidFill>
                    <a:srgbClr val="00FF00"/>
                  </a:solidFill>
                  <a:ln w="9525">
                    <a:noFill/>
                    <a:round/>
                    <a:headEnd/>
                    <a:tailEnd/>
                  </a:ln>
                  <a:effectLst>
                    <a:outerShdw dist="17961" dir="2700000" algn="ctr" rotWithShape="0">
                      <a:srgbClr val="808080"/>
                    </a:outerShdw>
                  </a:effectLst>
                </p:spPr>
                <p:txBody>
                  <a:bodyPr/>
                  <a:lstStyle/>
                  <a:p>
                    <a:pPr>
                      <a:defRPr/>
                    </a:pPr>
                    <a:endParaRPr lang="en-US"/>
                  </a:p>
                </p:txBody>
              </p:sp>
              <p:sp>
                <p:nvSpPr>
                  <p:cNvPr id="32357" name="Freeform 1637"/>
                  <p:cNvSpPr>
                    <a:spLocks/>
                  </p:cNvSpPr>
                  <p:nvPr/>
                </p:nvSpPr>
                <p:spPr bwMode="auto">
                  <a:xfrm>
                    <a:off x="4460" y="1569"/>
                    <a:ext cx="22" cy="54"/>
                  </a:xfrm>
                  <a:custGeom>
                    <a:avLst/>
                    <a:gdLst/>
                    <a:ahLst/>
                    <a:cxnLst>
                      <a:cxn ang="0">
                        <a:pos x="14" y="0"/>
                      </a:cxn>
                      <a:cxn ang="0">
                        <a:pos x="22" y="13"/>
                      </a:cxn>
                      <a:cxn ang="0">
                        <a:pos x="14" y="47"/>
                      </a:cxn>
                      <a:cxn ang="0">
                        <a:pos x="0" y="54"/>
                      </a:cxn>
                      <a:cxn ang="0">
                        <a:pos x="14" y="0"/>
                      </a:cxn>
                    </a:cxnLst>
                    <a:rect l="0" t="0" r="r" b="b"/>
                    <a:pathLst>
                      <a:path w="22" h="54">
                        <a:moveTo>
                          <a:pt x="14" y="0"/>
                        </a:moveTo>
                        <a:lnTo>
                          <a:pt x="22" y="13"/>
                        </a:lnTo>
                        <a:lnTo>
                          <a:pt x="14" y="47"/>
                        </a:lnTo>
                        <a:lnTo>
                          <a:pt x="0" y="54"/>
                        </a:lnTo>
                        <a:lnTo>
                          <a:pt x="14" y="0"/>
                        </a:lnTo>
                        <a:close/>
                      </a:path>
                    </a:pathLst>
                  </a:custGeom>
                  <a:solidFill>
                    <a:srgbClr val="00FF00"/>
                  </a:solidFill>
                  <a:ln w="9525">
                    <a:noFill/>
                    <a:round/>
                    <a:headEnd/>
                    <a:tailEnd/>
                  </a:ln>
                  <a:effectLst>
                    <a:outerShdw dist="17961" dir="2700000" algn="ctr" rotWithShape="0">
                      <a:srgbClr val="808080"/>
                    </a:outerShdw>
                  </a:effectLst>
                </p:spPr>
                <p:txBody>
                  <a:bodyPr/>
                  <a:lstStyle/>
                  <a:p>
                    <a:pPr>
                      <a:defRPr/>
                    </a:pPr>
                    <a:endParaRPr lang="en-US"/>
                  </a:p>
                </p:txBody>
              </p:sp>
              <p:sp>
                <p:nvSpPr>
                  <p:cNvPr id="32358" name="Freeform 1638"/>
                  <p:cNvSpPr>
                    <a:spLocks/>
                  </p:cNvSpPr>
                  <p:nvPr/>
                </p:nvSpPr>
                <p:spPr bwMode="auto">
                  <a:xfrm>
                    <a:off x="4445" y="1628"/>
                    <a:ext cx="24" cy="54"/>
                  </a:xfrm>
                  <a:custGeom>
                    <a:avLst/>
                    <a:gdLst/>
                    <a:ahLst/>
                    <a:cxnLst>
                      <a:cxn ang="0">
                        <a:pos x="0" y="54"/>
                      </a:cxn>
                      <a:cxn ang="0">
                        <a:pos x="15" y="41"/>
                      </a:cxn>
                      <a:cxn ang="0">
                        <a:pos x="24" y="7"/>
                      </a:cxn>
                      <a:cxn ang="0">
                        <a:pos x="13" y="0"/>
                      </a:cxn>
                      <a:cxn ang="0">
                        <a:pos x="0" y="54"/>
                      </a:cxn>
                    </a:cxnLst>
                    <a:rect l="0" t="0" r="r" b="b"/>
                    <a:pathLst>
                      <a:path w="24" h="54">
                        <a:moveTo>
                          <a:pt x="0" y="54"/>
                        </a:moveTo>
                        <a:lnTo>
                          <a:pt x="15" y="41"/>
                        </a:lnTo>
                        <a:lnTo>
                          <a:pt x="24" y="7"/>
                        </a:lnTo>
                        <a:lnTo>
                          <a:pt x="13" y="0"/>
                        </a:lnTo>
                        <a:lnTo>
                          <a:pt x="0" y="54"/>
                        </a:lnTo>
                        <a:close/>
                      </a:path>
                    </a:pathLst>
                  </a:custGeom>
                  <a:solidFill>
                    <a:srgbClr val="00FF00"/>
                  </a:solidFill>
                  <a:ln w="9525">
                    <a:noFill/>
                    <a:round/>
                    <a:headEnd/>
                    <a:tailEnd/>
                  </a:ln>
                  <a:effectLst>
                    <a:outerShdw dist="17961" dir="2700000" algn="ctr" rotWithShape="0">
                      <a:srgbClr val="808080"/>
                    </a:outerShdw>
                  </a:effectLst>
                </p:spPr>
                <p:txBody>
                  <a:bodyPr/>
                  <a:lstStyle/>
                  <a:p>
                    <a:pPr>
                      <a:defRPr/>
                    </a:pPr>
                    <a:endParaRPr lang="en-US"/>
                  </a:p>
                </p:txBody>
              </p:sp>
              <p:sp>
                <p:nvSpPr>
                  <p:cNvPr id="32359" name="Freeform 1639"/>
                  <p:cNvSpPr>
                    <a:spLocks/>
                  </p:cNvSpPr>
                  <p:nvPr/>
                </p:nvSpPr>
                <p:spPr bwMode="auto">
                  <a:xfrm>
                    <a:off x="4509" y="1628"/>
                    <a:ext cx="23" cy="53"/>
                  </a:xfrm>
                  <a:custGeom>
                    <a:avLst/>
                    <a:gdLst/>
                    <a:ahLst/>
                    <a:cxnLst>
                      <a:cxn ang="0">
                        <a:pos x="0" y="41"/>
                      </a:cxn>
                      <a:cxn ang="0">
                        <a:pos x="9" y="53"/>
                      </a:cxn>
                      <a:cxn ang="0">
                        <a:pos x="23" y="0"/>
                      </a:cxn>
                      <a:cxn ang="0">
                        <a:pos x="9" y="9"/>
                      </a:cxn>
                      <a:cxn ang="0">
                        <a:pos x="0" y="41"/>
                      </a:cxn>
                    </a:cxnLst>
                    <a:rect l="0" t="0" r="r" b="b"/>
                    <a:pathLst>
                      <a:path w="23" h="53">
                        <a:moveTo>
                          <a:pt x="0" y="41"/>
                        </a:moveTo>
                        <a:lnTo>
                          <a:pt x="9" y="53"/>
                        </a:lnTo>
                        <a:lnTo>
                          <a:pt x="23" y="0"/>
                        </a:lnTo>
                        <a:lnTo>
                          <a:pt x="9" y="9"/>
                        </a:lnTo>
                        <a:lnTo>
                          <a:pt x="0" y="41"/>
                        </a:lnTo>
                        <a:close/>
                      </a:path>
                    </a:pathLst>
                  </a:custGeom>
                  <a:solidFill>
                    <a:srgbClr val="00FF00"/>
                  </a:solidFill>
                  <a:ln w="9525">
                    <a:noFill/>
                    <a:round/>
                    <a:headEnd/>
                    <a:tailEnd/>
                  </a:ln>
                  <a:effectLst>
                    <a:outerShdw dist="17961" dir="2700000" algn="ctr" rotWithShape="0">
                      <a:srgbClr val="808080"/>
                    </a:outerShdw>
                  </a:effectLst>
                </p:spPr>
                <p:txBody>
                  <a:bodyPr/>
                  <a:lstStyle/>
                  <a:p>
                    <a:pPr>
                      <a:defRPr/>
                    </a:pPr>
                    <a:endParaRPr lang="en-US"/>
                  </a:p>
                </p:txBody>
              </p:sp>
              <p:sp>
                <p:nvSpPr>
                  <p:cNvPr id="32360" name="Freeform 1640"/>
                  <p:cNvSpPr>
                    <a:spLocks/>
                  </p:cNvSpPr>
                  <p:nvPr/>
                </p:nvSpPr>
                <p:spPr bwMode="auto">
                  <a:xfrm>
                    <a:off x="4523" y="1569"/>
                    <a:ext cx="24" cy="56"/>
                  </a:xfrm>
                  <a:custGeom>
                    <a:avLst/>
                    <a:gdLst/>
                    <a:ahLst/>
                    <a:cxnLst>
                      <a:cxn ang="0">
                        <a:pos x="9" y="13"/>
                      </a:cxn>
                      <a:cxn ang="0">
                        <a:pos x="24" y="0"/>
                      </a:cxn>
                      <a:cxn ang="0">
                        <a:pos x="10" y="56"/>
                      </a:cxn>
                      <a:cxn ang="0">
                        <a:pos x="0" y="48"/>
                      </a:cxn>
                      <a:cxn ang="0">
                        <a:pos x="9" y="13"/>
                      </a:cxn>
                    </a:cxnLst>
                    <a:rect l="0" t="0" r="r" b="b"/>
                    <a:pathLst>
                      <a:path w="24" h="56">
                        <a:moveTo>
                          <a:pt x="9" y="13"/>
                        </a:moveTo>
                        <a:lnTo>
                          <a:pt x="24" y="0"/>
                        </a:lnTo>
                        <a:lnTo>
                          <a:pt x="10" y="56"/>
                        </a:lnTo>
                        <a:lnTo>
                          <a:pt x="0" y="48"/>
                        </a:lnTo>
                        <a:lnTo>
                          <a:pt x="9" y="13"/>
                        </a:lnTo>
                        <a:close/>
                      </a:path>
                    </a:pathLst>
                  </a:custGeom>
                  <a:solidFill>
                    <a:srgbClr val="00FF00"/>
                  </a:solidFill>
                  <a:ln w="9525">
                    <a:noFill/>
                    <a:round/>
                    <a:headEnd/>
                    <a:tailEnd/>
                  </a:ln>
                  <a:effectLst>
                    <a:outerShdw dist="17961" dir="2700000" algn="ctr" rotWithShape="0">
                      <a:srgbClr val="808080"/>
                    </a:outerShdw>
                  </a:effectLst>
                </p:spPr>
                <p:txBody>
                  <a:bodyPr/>
                  <a:lstStyle/>
                  <a:p>
                    <a:pPr>
                      <a:defRPr/>
                    </a:pPr>
                    <a:endParaRPr lang="en-US"/>
                  </a:p>
                </p:txBody>
              </p:sp>
              <p:sp>
                <p:nvSpPr>
                  <p:cNvPr id="32361" name="Freeform 1641"/>
                  <p:cNvSpPr>
                    <a:spLocks/>
                  </p:cNvSpPr>
                  <p:nvPr/>
                </p:nvSpPr>
                <p:spPr bwMode="auto">
                  <a:xfrm>
                    <a:off x="4461" y="1619"/>
                    <a:ext cx="68" cy="14"/>
                  </a:xfrm>
                  <a:custGeom>
                    <a:avLst/>
                    <a:gdLst/>
                    <a:ahLst/>
                    <a:cxnLst>
                      <a:cxn ang="0">
                        <a:pos x="0" y="8"/>
                      </a:cxn>
                      <a:cxn ang="0">
                        <a:pos x="13" y="0"/>
                      </a:cxn>
                      <a:cxn ang="0">
                        <a:pos x="59" y="0"/>
                      </a:cxn>
                      <a:cxn ang="0">
                        <a:pos x="68" y="7"/>
                      </a:cxn>
                      <a:cxn ang="0">
                        <a:pos x="58" y="14"/>
                      </a:cxn>
                      <a:cxn ang="0">
                        <a:pos x="10" y="14"/>
                      </a:cxn>
                      <a:cxn ang="0">
                        <a:pos x="0" y="8"/>
                      </a:cxn>
                    </a:cxnLst>
                    <a:rect l="0" t="0" r="r" b="b"/>
                    <a:pathLst>
                      <a:path w="68" h="14">
                        <a:moveTo>
                          <a:pt x="0" y="8"/>
                        </a:moveTo>
                        <a:lnTo>
                          <a:pt x="13" y="0"/>
                        </a:lnTo>
                        <a:lnTo>
                          <a:pt x="59" y="0"/>
                        </a:lnTo>
                        <a:lnTo>
                          <a:pt x="68" y="7"/>
                        </a:lnTo>
                        <a:lnTo>
                          <a:pt x="58" y="14"/>
                        </a:lnTo>
                        <a:lnTo>
                          <a:pt x="10" y="14"/>
                        </a:lnTo>
                        <a:lnTo>
                          <a:pt x="0" y="8"/>
                        </a:lnTo>
                        <a:close/>
                      </a:path>
                    </a:pathLst>
                  </a:custGeom>
                  <a:solidFill>
                    <a:srgbClr val="00FF00"/>
                  </a:solidFill>
                  <a:ln w="9525">
                    <a:noFill/>
                    <a:round/>
                    <a:headEnd/>
                    <a:tailEnd/>
                  </a:ln>
                  <a:effectLst>
                    <a:outerShdw dist="17961" dir="2700000" algn="ctr" rotWithShape="0">
                      <a:srgbClr val="808080"/>
                    </a:outerShdw>
                  </a:effectLst>
                </p:spPr>
                <p:txBody>
                  <a:bodyPr/>
                  <a:lstStyle/>
                  <a:p>
                    <a:pPr>
                      <a:defRPr/>
                    </a:pPr>
                    <a:endParaRPr lang="en-US"/>
                  </a:p>
                </p:txBody>
              </p:sp>
            </p:grpSp>
            <p:grpSp>
              <p:nvGrpSpPr>
                <p:cNvPr id="9230" name="Group 1642"/>
                <p:cNvGrpSpPr>
                  <a:grpSpLocks/>
                </p:cNvGrpSpPr>
                <p:nvPr/>
              </p:nvGrpSpPr>
              <p:grpSpPr bwMode="auto">
                <a:xfrm>
                  <a:off x="3774" y="1614"/>
                  <a:ext cx="102" cy="116"/>
                  <a:chOff x="3984" y="1568"/>
                  <a:chExt cx="102" cy="116"/>
                </a:xfrm>
              </p:grpSpPr>
              <p:sp>
                <p:nvSpPr>
                  <p:cNvPr id="32363" name="Freeform 1643"/>
                  <p:cNvSpPr>
                    <a:spLocks/>
                  </p:cNvSpPr>
                  <p:nvPr/>
                </p:nvSpPr>
                <p:spPr bwMode="auto">
                  <a:xfrm>
                    <a:off x="4016" y="1568"/>
                    <a:ext cx="67" cy="12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9" y="12"/>
                      </a:cxn>
                      <a:cxn ang="0">
                        <a:pos x="52" y="12"/>
                      </a:cxn>
                      <a:cxn ang="0">
                        <a:pos x="67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 w="67" h="12">
                        <a:moveTo>
                          <a:pt x="0" y="0"/>
                        </a:moveTo>
                        <a:lnTo>
                          <a:pt x="9" y="12"/>
                        </a:lnTo>
                        <a:lnTo>
                          <a:pt x="52" y="12"/>
                        </a:lnTo>
                        <a:lnTo>
                          <a:pt x="67" y="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FF00"/>
                  </a:solidFill>
                  <a:ln w="9525">
                    <a:noFill/>
                    <a:round/>
                    <a:headEnd/>
                    <a:tailEnd/>
                  </a:ln>
                  <a:effectLst>
                    <a:outerShdw dist="17961" dir="2700000" algn="ctr" rotWithShape="0">
                      <a:srgbClr val="808080"/>
                    </a:outerShdw>
                  </a:effectLst>
                </p:spPr>
                <p:txBody>
                  <a:bodyPr/>
                  <a:lstStyle/>
                  <a:p>
                    <a:pPr>
                      <a:defRPr/>
                    </a:pPr>
                    <a:endParaRPr lang="en-US"/>
                  </a:p>
                </p:txBody>
              </p:sp>
              <p:sp>
                <p:nvSpPr>
                  <p:cNvPr id="32364" name="Freeform 1644"/>
                  <p:cNvSpPr>
                    <a:spLocks/>
                  </p:cNvSpPr>
                  <p:nvPr/>
                </p:nvSpPr>
                <p:spPr bwMode="auto">
                  <a:xfrm>
                    <a:off x="3986" y="1671"/>
                    <a:ext cx="68" cy="13"/>
                  </a:xfrm>
                  <a:custGeom>
                    <a:avLst/>
                    <a:gdLst/>
                    <a:ahLst/>
                    <a:cxnLst>
                      <a:cxn ang="0">
                        <a:pos x="0" y="13"/>
                      </a:cxn>
                      <a:cxn ang="0">
                        <a:pos x="17" y="0"/>
                      </a:cxn>
                      <a:cxn ang="0">
                        <a:pos x="59" y="0"/>
                      </a:cxn>
                      <a:cxn ang="0">
                        <a:pos x="68" y="13"/>
                      </a:cxn>
                      <a:cxn ang="0">
                        <a:pos x="0" y="13"/>
                      </a:cxn>
                    </a:cxnLst>
                    <a:rect l="0" t="0" r="r" b="b"/>
                    <a:pathLst>
                      <a:path w="68" h="13">
                        <a:moveTo>
                          <a:pt x="0" y="13"/>
                        </a:moveTo>
                        <a:lnTo>
                          <a:pt x="17" y="0"/>
                        </a:lnTo>
                        <a:lnTo>
                          <a:pt x="59" y="0"/>
                        </a:lnTo>
                        <a:lnTo>
                          <a:pt x="68" y="13"/>
                        </a:lnTo>
                        <a:lnTo>
                          <a:pt x="0" y="13"/>
                        </a:lnTo>
                        <a:close/>
                      </a:path>
                    </a:pathLst>
                  </a:custGeom>
                  <a:solidFill>
                    <a:srgbClr val="00FF00"/>
                  </a:solidFill>
                  <a:ln w="9525">
                    <a:noFill/>
                    <a:round/>
                    <a:headEnd/>
                    <a:tailEnd/>
                  </a:ln>
                  <a:effectLst>
                    <a:outerShdw dist="17961" dir="2700000" algn="ctr" rotWithShape="0">
                      <a:srgbClr val="808080"/>
                    </a:outerShdw>
                  </a:effectLst>
                </p:spPr>
                <p:txBody>
                  <a:bodyPr/>
                  <a:lstStyle/>
                  <a:p>
                    <a:pPr>
                      <a:defRPr/>
                    </a:pPr>
                    <a:endParaRPr lang="en-US"/>
                  </a:p>
                </p:txBody>
              </p:sp>
              <p:sp>
                <p:nvSpPr>
                  <p:cNvPr id="32365" name="Freeform 1645"/>
                  <p:cNvSpPr>
                    <a:spLocks/>
                  </p:cNvSpPr>
                  <p:nvPr/>
                </p:nvSpPr>
                <p:spPr bwMode="auto">
                  <a:xfrm>
                    <a:off x="3999" y="1569"/>
                    <a:ext cx="22" cy="54"/>
                  </a:xfrm>
                  <a:custGeom>
                    <a:avLst/>
                    <a:gdLst/>
                    <a:ahLst/>
                    <a:cxnLst>
                      <a:cxn ang="0">
                        <a:pos x="14" y="0"/>
                      </a:cxn>
                      <a:cxn ang="0">
                        <a:pos x="22" y="13"/>
                      </a:cxn>
                      <a:cxn ang="0">
                        <a:pos x="14" y="47"/>
                      </a:cxn>
                      <a:cxn ang="0">
                        <a:pos x="0" y="54"/>
                      </a:cxn>
                      <a:cxn ang="0">
                        <a:pos x="14" y="0"/>
                      </a:cxn>
                    </a:cxnLst>
                    <a:rect l="0" t="0" r="r" b="b"/>
                    <a:pathLst>
                      <a:path w="22" h="54">
                        <a:moveTo>
                          <a:pt x="14" y="0"/>
                        </a:moveTo>
                        <a:lnTo>
                          <a:pt x="22" y="13"/>
                        </a:lnTo>
                        <a:lnTo>
                          <a:pt x="14" y="47"/>
                        </a:lnTo>
                        <a:lnTo>
                          <a:pt x="0" y="54"/>
                        </a:lnTo>
                        <a:lnTo>
                          <a:pt x="14" y="0"/>
                        </a:lnTo>
                        <a:close/>
                      </a:path>
                    </a:pathLst>
                  </a:custGeom>
                  <a:solidFill>
                    <a:srgbClr val="00FF00"/>
                  </a:solidFill>
                  <a:ln w="9525">
                    <a:noFill/>
                    <a:round/>
                    <a:headEnd/>
                    <a:tailEnd/>
                  </a:ln>
                  <a:effectLst>
                    <a:outerShdw dist="17961" dir="2700000" algn="ctr" rotWithShape="0">
                      <a:srgbClr val="808080"/>
                    </a:outerShdw>
                  </a:effectLst>
                </p:spPr>
                <p:txBody>
                  <a:bodyPr/>
                  <a:lstStyle/>
                  <a:p>
                    <a:pPr>
                      <a:defRPr/>
                    </a:pPr>
                    <a:endParaRPr lang="en-US"/>
                  </a:p>
                </p:txBody>
              </p:sp>
              <p:sp>
                <p:nvSpPr>
                  <p:cNvPr id="32366" name="Freeform 1646"/>
                  <p:cNvSpPr>
                    <a:spLocks/>
                  </p:cNvSpPr>
                  <p:nvPr/>
                </p:nvSpPr>
                <p:spPr bwMode="auto">
                  <a:xfrm>
                    <a:off x="3984" y="1628"/>
                    <a:ext cx="24" cy="54"/>
                  </a:xfrm>
                  <a:custGeom>
                    <a:avLst/>
                    <a:gdLst/>
                    <a:ahLst/>
                    <a:cxnLst>
                      <a:cxn ang="0">
                        <a:pos x="0" y="54"/>
                      </a:cxn>
                      <a:cxn ang="0">
                        <a:pos x="15" y="41"/>
                      </a:cxn>
                      <a:cxn ang="0">
                        <a:pos x="24" y="7"/>
                      </a:cxn>
                      <a:cxn ang="0">
                        <a:pos x="13" y="0"/>
                      </a:cxn>
                      <a:cxn ang="0">
                        <a:pos x="0" y="54"/>
                      </a:cxn>
                    </a:cxnLst>
                    <a:rect l="0" t="0" r="r" b="b"/>
                    <a:pathLst>
                      <a:path w="24" h="54">
                        <a:moveTo>
                          <a:pt x="0" y="54"/>
                        </a:moveTo>
                        <a:lnTo>
                          <a:pt x="15" y="41"/>
                        </a:lnTo>
                        <a:lnTo>
                          <a:pt x="24" y="7"/>
                        </a:lnTo>
                        <a:lnTo>
                          <a:pt x="13" y="0"/>
                        </a:lnTo>
                        <a:lnTo>
                          <a:pt x="0" y="54"/>
                        </a:lnTo>
                        <a:close/>
                      </a:path>
                    </a:pathLst>
                  </a:custGeom>
                  <a:solidFill>
                    <a:srgbClr val="00FF00"/>
                  </a:solidFill>
                  <a:ln w="9525">
                    <a:noFill/>
                    <a:round/>
                    <a:headEnd/>
                    <a:tailEnd/>
                  </a:ln>
                  <a:effectLst>
                    <a:outerShdw dist="17961" dir="2700000" algn="ctr" rotWithShape="0">
                      <a:srgbClr val="808080"/>
                    </a:outerShdw>
                  </a:effectLst>
                </p:spPr>
                <p:txBody>
                  <a:bodyPr/>
                  <a:lstStyle/>
                  <a:p>
                    <a:pPr>
                      <a:defRPr/>
                    </a:pPr>
                    <a:endParaRPr lang="en-US"/>
                  </a:p>
                </p:txBody>
              </p:sp>
              <p:sp>
                <p:nvSpPr>
                  <p:cNvPr id="32367" name="Freeform 1647"/>
                  <p:cNvSpPr>
                    <a:spLocks/>
                  </p:cNvSpPr>
                  <p:nvPr/>
                </p:nvSpPr>
                <p:spPr bwMode="auto">
                  <a:xfrm>
                    <a:off x="4048" y="1628"/>
                    <a:ext cx="23" cy="53"/>
                  </a:xfrm>
                  <a:custGeom>
                    <a:avLst/>
                    <a:gdLst/>
                    <a:ahLst/>
                    <a:cxnLst>
                      <a:cxn ang="0">
                        <a:pos x="0" y="41"/>
                      </a:cxn>
                      <a:cxn ang="0">
                        <a:pos x="9" y="53"/>
                      </a:cxn>
                      <a:cxn ang="0">
                        <a:pos x="23" y="0"/>
                      </a:cxn>
                      <a:cxn ang="0">
                        <a:pos x="9" y="9"/>
                      </a:cxn>
                      <a:cxn ang="0">
                        <a:pos x="0" y="41"/>
                      </a:cxn>
                    </a:cxnLst>
                    <a:rect l="0" t="0" r="r" b="b"/>
                    <a:pathLst>
                      <a:path w="23" h="53">
                        <a:moveTo>
                          <a:pt x="0" y="41"/>
                        </a:moveTo>
                        <a:lnTo>
                          <a:pt x="9" y="53"/>
                        </a:lnTo>
                        <a:lnTo>
                          <a:pt x="23" y="0"/>
                        </a:lnTo>
                        <a:lnTo>
                          <a:pt x="9" y="9"/>
                        </a:lnTo>
                        <a:lnTo>
                          <a:pt x="0" y="41"/>
                        </a:lnTo>
                        <a:close/>
                      </a:path>
                    </a:pathLst>
                  </a:custGeom>
                  <a:solidFill>
                    <a:srgbClr val="00FF00"/>
                  </a:solidFill>
                  <a:ln w="9525">
                    <a:noFill/>
                    <a:round/>
                    <a:headEnd/>
                    <a:tailEnd/>
                  </a:ln>
                  <a:effectLst>
                    <a:outerShdw dist="17961" dir="2700000" algn="ctr" rotWithShape="0">
                      <a:srgbClr val="808080"/>
                    </a:outerShdw>
                  </a:effectLst>
                </p:spPr>
                <p:txBody>
                  <a:bodyPr/>
                  <a:lstStyle/>
                  <a:p>
                    <a:pPr>
                      <a:defRPr/>
                    </a:pPr>
                    <a:endParaRPr lang="en-US"/>
                  </a:p>
                </p:txBody>
              </p:sp>
              <p:sp>
                <p:nvSpPr>
                  <p:cNvPr id="32368" name="Freeform 1648"/>
                  <p:cNvSpPr>
                    <a:spLocks/>
                  </p:cNvSpPr>
                  <p:nvPr/>
                </p:nvSpPr>
                <p:spPr bwMode="auto">
                  <a:xfrm>
                    <a:off x="4062" y="1569"/>
                    <a:ext cx="24" cy="56"/>
                  </a:xfrm>
                  <a:custGeom>
                    <a:avLst/>
                    <a:gdLst/>
                    <a:ahLst/>
                    <a:cxnLst>
                      <a:cxn ang="0">
                        <a:pos x="9" y="13"/>
                      </a:cxn>
                      <a:cxn ang="0">
                        <a:pos x="24" y="0"/>
                      </a:cxn>
                      <a:cxn ang="0">
                        <a:pos x="10" y="56"/>
                      </a:cxn>
                      <a:cxn ang="0">
                        <a:pos x="0" y="48"/>
                      </a:cxn>
                      <a:cxn ang="0">
                        <a:pos x="9" y="13"/>
                      </a:cxn>
                    </a:cxnLst>
                    <a:rect l="0" t="0" r="r" b="b"/>
                    <a:pathLst>
                      <a:path w="24" h="56">
                        <a:moveTo>
                          <a:pt x="9" y="13"/>
                        </a:moveTo>
                        <a:lnTo>
                          <a:pt x="24" y="0"/>
                        </a:lnTo>
                        <a:lnTo>
                          <a:pt x="10" y="56"/>
                        </a:lnTo>
                        <a:lnTo>
                          <a:pt x="0" y="48"/>
                        </a:lnTo>
                        <a:lnTo>
                          <a:pt x="9" y="13"/>
                        </a:lnTo>
                        <a:close/>
                      </a:path>
                    </a:pathLst>
                  </a:custGeom>
                  <a:solidFill>
                    <a:srgbClr val="00FF00"/>
                  </a:solidFill>
                  <a:ln w="9525">
                    <a:noFill/>
                    <a:round/>
                    <a:headEnd/>
                    <a:tailEnd/>
                  </a:ln>
                  <a:effectLst>
                    <a:outerShdw dist="17961" dir="2700000" algn="ctr" rotWithShape="0">
                      <a:srgbClr val="808080"/>
                    </a:outerShdw>
                  </a:effectLst>
                </p:spPr>
                <p:txBody>
                  <a:bodyPr/>
                  <a:lstStyle/>
                  <a:p>
                    <a:pPr>
                      <a:defRPr/>
                    </a:pPr>
                    <a:endParaRPr lang="en-US"/>
                  </a:p>
                </p:txBody>
              </p:sp>
              <p:sp>
                <p:nvSpPr>
                  <p:cNvPr id="32369" name="Freeform 1649"/>
                  <p:cNvSpPr>
                    <a:spLocks/>
                  </p:cNvSpPr>
                  <p:nvPr/>
                </p:nvSpPr>
                <p:spPr bwMode="auto">
                  <a:xfrm>
                    <a:off x="4000" y="1619"/>
                    <a:ext cx="68" cy="14"/>
                  </a:xfrm>
                  <a:custGeom>
                    <a:avLst/>
                    <a:gdLst/>
                    <a:ahLst/>
                    <a:cxnLst>
                      <a:cxn ang="0">
                        <a:pos x="0" y="8"/>
                      </a:cxn>
                      <a:cxn ang="0">
                        <a:pos x="13" y="0"/>
                      </a:cxn>
                      <a:cxn ang="0">
                        <a:pos x="59" y="0"/>
                      </a:cxn>
                      <a:cxn ang="0">
                        <a:pos x="68" y="7"/>
                      </a:cxn>
                      <a:cxn ang="0">
                        <a:pos x="58" y="14"/>
                      </a:cxn>
                      <a:cxn ang="0">
                        <a:pos x="10" y="14"/>
                      </a:cxn>
                      <a:cxn ang="0">
                        <a:pos x="0" y="8"/>
                      </a:cxn>
                    </a:cxnLst>
                    <a:rect l="0" t="0" r="r" b="b"/>
                    <a:pathLst>
                      <a:path w="68" h="14">
                        <a:moveTo>
                          <a:pt x="0" y="8"/>
                        </a:moveTo>
                        <a:lnTo>
                          <a:pt x="13" y="0"/>
                        </a:lnTo>
                        <a:lnTo>
                          <a:pt x="59" y="0"/>
                        </a:lnTo>
                        <a:lnTo>
                          <a:pt x="68" y="7"/>
                        </a:lnTo>
                        <a:lnTo>
                          <a:pt x="58" y="14"/>
                        </a:lnTo>
                        <a:lnTo>
                          <a:pt x="10" y="14"/>
                        </a:lnTo>
                        <a:lnTo>
                          <a:pt x="0" y="8"/>
                        </a:lnTo>
                        <a:close/>
                      </a:path>
                    </a:pathLst>
                  </a:custGeom>
                  <a:solidFill>
                    <a:srgbClr val="00FF00"/>
                  </a:solidFill>
                  <a:ln w="9525">
                    <a:noFill/>
                    <a:round/>
                    <a:headEnd/>
                    <a:tailEnd/>
                  </a:ln>
                  <a:effectLst>
                    <a:outerShdw dist="17961" dir="2700000" algn="ctr" rotWithShape="0">
                      <a:srgbClr val="808080"/>
                    </a:outerShdw>
                  </a:effectLst>
                </p:spPr>
                <p:txBody>
                  <a:bodyPr/>
                  <a:lstStyle/>
                  <a:p>
                    <a:pPr>
                      <a:defRPr/>
                    </a:pPr>
                    <a:endParaRPr lang="en-US"/>
                  </a:p>
                </p:txBody>
              </p:sp>
            </p:grpSp>
            <p:grpSp>
              <p:nvGrpSpPr>
                <p:cNvPr id="9231" name="Group 1650"/>
                <p:cNvGrpSpPr>
                  <a:grpSpLocks/>
                </p:cNvGrpSpPr>
                <p:nvPr/>
              </p:nvGrpSpPr>
              <p:grpSpPr bwMode="auto">
                <a:xfrm>
                  <a:off x="3866" y="1614"/>
                  <a:ext cx="102" cy="116"/>
                  <a:chOff x="4076" y="1568"/>
                  <a:chExt cx="102" cy="116"/>
                </a:xfrm>
              </p:grpSpPr>
              <p:sp>
                <p:nvSpPr>
                  <p:cNvPr id="32371" name="Freeform 1651"/>
                  <p:cNvSpPr>
                    <a:spLocks/>
                  </p:cNvSpPr>
                  <p:nvPr/>
                </p:nvSpPr>
                <p:spPr bwMode="auto">
                  <a:xfrm>
                    <a:off x="4108" y="1568"/>
                    <a:ext cx="67" cy="12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9" y="12"/>
                      </a:cxn>
                      <a:cxn ang="0">
                        <a:pos x="52" y="12"/>
                      </a:cxn>
                      <a:cxn ang="0">
                        <a:pos x="67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 w="67" h="12">
                        <a:moveTo>
                          <a:pt x="0" y="0"/>
                        </a:moveTo>
                        <a:lnTo>
                          <a:pt x="9" y="12"/>
                        </a:lnTo>
                        <a:lnTo>
                          <a:pt x="52" y="12"/>
                        </a:lnTo>
                        <a:lnTo>
                          <a:pt x="67" y="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FF00"/>
                  </a:solidFill>
                  <a:ln w="9525">
                    <a:noFill/>
                    <a:round/>
                    <a:headEnd/>
                    <a:tailEnd/>
                  </a:ln>
                  <a:effectLst>
                    <a:outerShdw dist="17961" dir="2700000" algn="ctr" rotWithShape="0">
                      <a:srgbClr val="808080"/>
                    </a:outerShdw>
                  </a:effectLst>
                </p:spPr>
                <p:txBody>
                  <a:bodyPr/>
                  <a:lstStyle/>
                  <a:p>
                    <a:pPr>
                      <a:defRPr/>
                    </a:pPr>
                    <a:endParaRPr lang="en-US"/>
                  </a:p>
                </p:txBody>
              </p:sp>
              <p:sp>
                <p:nvSpPr>
                  <p:cNvPr id="32372" name="Freeform 1652"/>
                  <p:cNvSpPr>
                    <a:spLocks/>
                  </p:cNvSpPr>
                  <p:nvPr/>
                </p:nvSpPr>
                <p:spPr bwMode="auto">
                  <a:xfrm>
                    <a:off x="4078" y="1671"/>
                    <a:ext cx="68" cy="13"/>
                  </a:xfrm>
                  <a:custGeom>
                    <a:avLst/>
                    <a:gdLst/>
                    <a:ahLst/>
                    <a:cxnLst>
                      <a:cxn ang="0">
                        <a:pos x="0" y="13"/>
                      </a:cxn>
                      <a:cxn ang="0">
                        <a:pos x="17" y="0"/>
                      </a:cxn>
                      <a:cxn ang="0">
                        <a:pos x="59" y="0"/>
                      </a:cxn>
                      <a:cxn ang="0">
                        <a:pos x="68" y="13"/>
                      </a:cxn>
                      <a:cxn ang="0">
                        <a:pos x="0" y="13"/>
                      </a:cxn>
                    </a:cxnLst>
                    <a:rect l="0" t="0" r="r" b="b"/>
                    <a:pathLst>
                      <a:path w="68" h="13">
                        <a:moveTo>
                          <a:pt x="0" y="13"/>
                        </a:moveTo>
                        <a:lnTo>
                          <a:pt x="17" y="0"/>
                        </a:lnTo>
                        <a:lnTo>
                          <a:pt x="59" y="0"/>
                        </a:lnTo>
                        <a:lnTo>
                          <a:pt x="68" y="13"/>
                        </a:lnTo>
                        <a:lnTo>
                          <a:pt x="0" y="13"/>
                        </a:lnTo>
                        <a:close/>
                      </a:path>
                    </a:pathLst>
                  </a:custGeom>
                  <a:solidFill>
                    <a:srgbClr val="00FF00"/>
                  </a:solidFill>
                  <a:ln w="9525">
                    <a:noFill/>
                    <a:round/>
                    <a:headEnd/>
                    <a:tailEnd/>
                  </a:ln>
                  <a:effectLst>
                    <a:outerShdw dist="17961" dir="2700000" algn="ctr" rotWithShape="0">
                      <a:srgbClr val="808080"/>
                    </a:outerShdw>
                  </a:effectLst>
                </p:spPr>
                <p:txBody>
                  <a:bodyPr/>
                  <a:lstStyle/>
                  <a:p>
                    <a:pPr>
                      <a:defRPr/>
                    </a:pPr>
                    <a:endParaRPr lang="en-US"/>
                  </a:p>
                </p:txBody>
              </p:sp>
              <p:sp>
                <p:nvSpPr>
                  <p:cNvPr id="32373" name="Freeform 1653"/>
                  <p:cNvSpPr>
                    <a:spLocks/>
                  </p:cNvSpPr>
                  <p:nvPr/>
                </p:nvSpPr>
                <p:spPr bwMode="auto">
                  <a:xfrm>
                    <a:off x="4091" y="1569"/>
                    <a:ext cx="22" cy="54"/>
                  </a:xfrm>
                  <a:custGeom>
                    <a:avLst/>
                    <a:gdLst/>
                    <a:ahLst/>
                    <a:cxnLst>
                      <a:cxn ang="0">
                        <a:pos x="14" y="0"/>
                      </a:cxn>
                      <a:cxn ang="0">
                        <a:pos x="22" y="13"/>
                      </a:cxn>
                      <a:cxn ang="0">
                        <a:pos x="14" y="47"/>
                      </a:cxn>
                      <a:cxn ang="0">
                        <a:pos x="0" y="54"/>
                      </a:cxn>
                      <a:cxn ang="0">
                        <a:pos x="14" y="0"/>
                      </a:cxn>
                    </a:cxnLst>
                    <a:rect l="0" t="0" r="r" b="b"/>
                    <a:pathLst>
                      <a:path w="22" h="54">
                        <a:moveTo>
                          <a:pt x="14" y="0"/>
                        </a:moveTo>
                        <a:lnTo>
                          <a:pt x="22" y="13"/>
                        </a:lnTo>
                        <a:lnTo>
                          <a:pt x="14" y="47"/>
                        </a:lnTo>
                        <a:lnTo>
                          <a:pt x="0" y="54"/>
                        </a:lnTo>
                        <a:lnTo>
                          <a:pt x="14" y="0"/>
                        </a:lnTo>
                        <a:close/>
                      </a:path>
                    </a:pathLst>
                  </a:custGeom>
                  <a:solidFill>
                    <a:srgbClr val="00FF00"/>
                  </a:solidFill>
                  <a:ln w="9525">
                    <a:noFill/>
                    <a:round/>
                    <a:headEnd/>
                    <a:tailEnd/>
                  </a:ln>
                  <a:effectLst>
                    <a:outerShdw dist="17961" dir="2700000" algn="ctr" rotWithShape="0">
                      <a:srgbClr val="808080"/>
                    </a:outerShdw>
                  </a:effectLst>
                </p:spPr>
                <p:txBody>
                  <a:bodyPr/>
                  <a:lstStyle/>
                  <a:p>
                    <a:pPr>
                      <a:defRPr/>
                    </a:pPr>
                    <a:endParaRPr lang="en-US"/>
                  </a:p>
                </p:txBody>
              </p:sp>
              <p:sp>
                <p:nvSpPr>
                  <p:cNvPr id="32374" name="Freeform 1654"/>
                  <p:cNvSpPr>
                    <a:spLocks/>
                  </p:cNvSpPr>
                  <p:nvPr/>
                </p:nvSpPr>
                <p:spPr bwMode="auto">
                  <a:xfrm>
                    <a:off x="4076" y="1628"/>
                    <a:ext cx="24" cy="54"/>
                  </a:xfrm>
                  <a:custGeom>
                    <a:avLst/>
                    <a:gdLst/>
                    <a:ahLst/>
                    <a:cxnLst>
                      <a:cxn ang="0">
                        <a:pos x="0" y="54"/>
                      </a:cxn>
                      <a:cxn ang="0">
                        <a:pos x="15" y="41"/>
                      </a:cxn>
                      <a:cxn ang="0">
                        <a:pos x="24" y="7"/>
                      </a:cxn>
                      <a:cxn ang="0">
                        <a:pos x="13" y="0"/>
                      </a:cxn>
                      <a:cxn ang="0">
                        <a:pos x="0" y="54"/>
                      </a:cxn>
                    </a:cxnLst>
                    <a:rect l="0" t="0" r="r" b="b"/>
                    <a:pathLst>
                      <a:path w="24" h="54">
                        <a:moveTo>
                          <a:pt x="0" y="54"/>
                        </a:moveTo>
                        <a:lnTo>
                          <a:pt x="15" y="41"/>
                        </a:lnTo>
                        <a:lnTo>
                          <a:pt x="24" y="7"/>
                        </a:lnTo>
                        <a:lnTo>
                          <a:pt x="13" y="0"/>
                        </a:lnTo>
                        <a:lnTo>
                          <a:pt x="0" y="54"/>
                        </a:lnTo>
                        <a:close/>
                      </a:path>
                    </a:pathLst>
                  </a:custGeom>
                  <a:solidFill>
                    <a:srgbClr val="00FF00"/>
                  </a:solidFill>
                  <a:ln w="9525">
                    <a:noFill/>
                    <a:round/>
                    <a:headEnd/>
                    <a:tailEnd/>
                  </a:ln>
                  <a:effectLst>
                    <a:outerShdw dist="17961" dir="2700000" algn="ctr" rotWithShape="0">
                      <a:srgbClr val="808080"/>
                    </a:outerShdw>
                  </a:effectLst>
                </p:spPr>
                <p:txBody>
                  <a:bodyPr/>
                  <a:lstStyle/>
                  <a:p>
                    <a:pPr>
                      <a:defRPr/>
                    </a:pPr>
                    <a:endParaRPr lang="en-US"/>
                  </a:p>
                </p:txBody>
              </p:sp>
              <p:sp>
                <p:nvSpPr>
                  <p:cNvPr id="32375" name="Freeform 1655"/>
                  <p:cNvSpPr>
                    <a:spLocks/>
                  </p:cNvSpPr>
                  <p:nvPr/>
                </p:nvSpPr>
                <p:spPr bwMode="auto">
                  <a:xfrm>
                    <a:off x="4140" y="1628"/>
                    <a:ext cx="23" cy="53"/>
                  </a:xfrm>
                  <a:custGeom>
                    <a:avLst/>
                    <a:gdLst/>
                    <a:ahLst/>
                    <a:cxnLst>
                      <a:cxn ang="0">
                        <a:pos x="0" y="41"/>
                      </a:cxn>
                      <a:cxn ang="0">
                        <a:pos x="9" y="53"/>
                      </a:cxn>
                      <a:cxn ang="0">
                        <a:pos x="23" y="0"/>
                      </a:cxn>
                      <a:cxn ang="0">
                        <a:pos x="9" y="9"/>
                      </a:cxn>
                      <a:cxn ang="0">
                        <a:pos x="0" y="41"/>
                      </a:cxn>
                    </a:cxnLst>
                    <a:rect l="0" t="0" r="r" b="b"/>
                    <a:pathLst>
                      <a:path w="23" h="53">
                        <a:moveTo>
                          <a:pt x="0" y="41"/>
                        </a:moveTo>
                        <a:lnTo>
                          <a:pt x="9" y="53"/>
                        </a:lnTo>
                        <a:lnTo>
                          <a:pt x="23" y="0"/>
                        </a:lnTo>
                        <a:lnTo>
                          <a:pt x="9" y="9"/>
                        </a:lnTo>
                        <a:lnTo>
                          <a:pt x="0" y="41"/>
                        </a:lnTo>
                        <a:close/>
                      </a:path>
                    </a:pathLst>
                  </a:custGeom>
                  <a:solidFill>
                    <a:srgbClr val="00FF00"/>
                  </a:solidFill>
                  <a:ln w="9525">
                    <a:noFill/>
                    <a:round/>
                    <a:headEnd/>
                    <a:tailEnd/>
                  </a:ln>
                  <a:effectLst>
                    <a:outerShdw dist="17961" dir="2700000" algn="ctr" rotWithShape="0">
                      <a:srgbClr val="808080"/>
                    </a:outerShdw>
                  </a:effectLst>
                </p:spPr>
                <p:txBody>
                  <a:bodyPr/>
                  <a:lstStyle/>
                  <a:p>
                    <a:pPr>
                      <a:defRPr/>
                    </a:pPr>
                    <a:endParaRPr lang="en-US"/>
                  </a:p>
                </p:txBody>
              </p:sp>
              <p:sp>
                <p:nvSpPr>
                  <p:cNvPr id="32376" name="Freeform 1656"/>
                  <p:cNvSpPr>
                    <a:spLocks/>
                  </p:cNvSpPr>
                  <p:nvPr/>
                </p:nvSpPr>
                <p:spPr bwMode="auto">
                  <a:xfrm>
                    <a:off x="4154" y="1569"/>
                    <a:ext cx="24" cy="56"/>
                  </a:xfrm>
                  <a:custGeom>
                    <a:avLst/>
                    <a:gdLst/>
                    <a:ahLst/>
                    <a:cxnLst>
                      <a:cxn ang="0">
                        <a:pos x="9" y="13"/>
                      </a:cxn>
                      <a:cxn ang="0">
                        <a:pos x="24" y="0"/>
                      </a:cxn>
                      <a:cxn ang="0">
                        <a:pos x="10" y="56"/>
                      </a:cxn>
                      <a:cxn ang="0">
                        <a:pos x="0" y="48"/>
                      </a:cxn>
                      <a:cxn ang="0">
                        <a:pos x="9" y="13"/>
                      </a:cxn>
                    </a:cxnLst>
                    <a:rect l="0" t="0" r="r" b="b"/>
                    <a:pathLst>
                      <a:path w="24" h="56">
                        <a:moveTo>
                          <a:pt x="9" y="13"/>
                        </a:moveTo>
                        <a:lnTo>
                          <a:pt x="24" y="0"/>
                        </a:lnTo>
                        <a:lnTo>
                          <a:pt x="10" y="56"/>
                        </a:lnTo>
                        <a:lnTo>
                          <a:pt x="0" y="48"/>
                        </a:lnTo>
                        <a:lnTo>
                          <a:pt x="9" y="13"/>
                        </a:lnTo>
                        <a:close/>
                      </a:path>
                    </a:pathLst>
                  </a:custGeom>
                  <a:solidFill>
                    <a:srgbClr val="00FF00"/>
                  </a:solidFill>
                  <a:ln w="9525">
                    <a:noFill/>
                    <a:round/>
                    <a:headEnd/>
                    <a:tailEnd/>
                  </a:ln>
                  <a:effectLst>
                    <a:outerShdw dist="17961" dir="2700000" algn="ctr" rotWithShape="0">
                      <a:srgbClr val="808080"/>
                    </a:outerShdw>
                  </a:effectLst>
                </p:spPr>
                <p:txBody>
                  <a:bodyPr/>
                  <a:lstStyle/>
                  <a:p>
                    <a:pPr>
                      <a:defRPr/>
                    </a:pPr>
                    <a:endParaRPr lang="en-US"/>
                  </a:p>
                </p:txBody>
              </p:sp>
              <p:sp>
                <p:nvSpPr>
                  <p:cNvPr id="32377" name="Freeform 1657"/>
                  <p:cNvSpPr>
                    <a:spLocks/>
                  </p:cNvSpPr>
                  <p:nvPr/>
                </p:nvSpPr>
                <p:spPr bwMode="auto">
                  <a:xfrm>
                    <a:off x="4092" y="1619"/>
                    <a:ext cx="68" cy="14"/>
                  </a:xfrm>
                  <a:custGeom>
                    <a:avLst/>
                    <a:gdLst/>
                    <a:ahLst/>
                    <a:cxnLst>
                      <a:cxn ang="0">
                        <a:pos x="0" y="8"/>
                      </a:cxn>
                      <a:cxn ang="0">
                        <a:pos x="13" y="0"/>
                      </a:cxn>
                      <a:cxn ang="0">
                        <a:pos x="59" y="0"/>
                      </a:cxn>
                      <a:cxn ang="0">
                        <a:pos x="68" y="7"/>
                      </a:cxn>
                      <a:cxn ang="0">
                        <a:pos x="58" y="14"/>
                      </a:cxn>
                      <a:cxn ang="0">
                        <a:pos x="10" y="14"/>
                      </a:cxn>
                      <a:cxn ang="0">
                        <a:pos x="0" y="8"/>
                      </a:cxn>
                    </a:cxnLst>
                    <a:rect l="0" t="0" r="r" b="b"/>
                    <a:pathLst>
                      <a:path w="68" h="14">
                        <a:moveTo>
                          <a:pt x="0" y="8"/>
                        </a:moveTo>
                        <a:lnTo>
                          <a:pt x="13" y="0"/>
                        </a:lnTo>
                        <a:lnTo>
                          <a:pt x="59" y="0"/>
                        </a:lnTo>
                        <a:lnTo>
                          <a:pt x="68" y="7"/>
                        </a:lnTo>
                        <a:lnTo>
                          <a:pt x="58" y="14"/>
                        </a:lnTo>
                        <a:lnTo>
                          <a:pt x="10" y="14"/>
                        </a:lnTo>
                        <a:lnTo>
                          <a:pt x="0" y="8"/>
                        </a:lnTo>
                        <a:close/>
                      </a:path>
                    </a:pathLst>
                  </a:custGeom>
                  <a:solidFill>
                    <a:srgbClr val="00FF00"/>
                  </a:solidFill>
                  <a:ln w="9525">
                    <a:noFill/>
                    <a:round/>
                    <a:headEnd/>
                    <a:tailEnd/>
                  </a:ln>
                  <a:effectLst>
                    <a:outerShdw dist="17961" dir="2700000" algn="ctr" rotWithShape="0">
                      <a:srgbClr val="808080"/>
                    </a:outerShdw>
                  </a:effectLst>
                </p:spPr>
                <p:txBody>
                  <a:bodyPr/>
                  <a:lstStyle/>
                  <a:p>
                    <a:pPr>
                      <a:defRPr/>
                    </a:pPr>
                    <a:endParaRPr lang="en-US"/>
                  </a:p>
                </p:txBody>
              </p:sp>
            </p:grpSp>
            <p:grpSp>
              <p:nvGrpSpPr>
                <p:cNvPr id="9232" name="Group 1658"/>
                <p:cNvGrpSpPr>
                  <a:grpSpLocks/>
                </p:cNvGrpSpPr>
                <p:nvPr/>
              </p:nvGrpSpPr>
              <p:grpSpPr bwMode="auto">
                <a:xfrm>
                  <a:off x="3958" y="1614"/>
                  <a:ext cx="102" cy="116"/>
                  <a:chOff x="4168" y="1568"/>
                  <a:chExt cx="102" cy="116"/>
                </a:xfrm>
              </p:grpSpPr>
              <p:sp>
                <p:nvSpPr>
                  <p:cNvPr id="32379" name="Freeform 1659"/>
                  <p:cNvSpPr>
                    <a:spLocks/>
                  </p:cNvSpPr>
                  <p:nvPr/>
                </p:nvSpPr>
                <p:spPr bwMode="auto">
                  <a:xfrm>
                    <a:off x="4200" y="1568"/>
                    <a:ext cx="67" cy="12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9" y="12"/>
                      </a:cxn>
                      <a:cxn ang="0">
                        <a:pos x="52" y="12"/>
                      </a:cxn>
                      <a:cxn ang="0">
                        <a:pos x="67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 w="67" h="12">
                        <a:moveTo>
                          <a:pt x="0" y="0"/>
                        </a:moveTo>
                        <a:lnTo>
                          <a:pt x="9" y="12"/>
                        </a:lnTo>
                        <a:lnTo>
                          <a:pt x="52" y="12"/>
                        </a:lnTo>
                        <a:lnTo>
                          <a:pt x="67" y="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FF00"/>
                  </a:solidFill>
                  <a:ln w="9525">
                    <a:noFill/>
                    <a:round/>
                    <a:headEnd/>
                    <a:tailEnd/>
                  </a:ln>
                  <a:effectLst>
                    <a:outerShdw dist="17961" dir="2700000" algn="ctr" rotWithShape="0">
                      <a:srgbClr val="808080"/>
                    </a:outerShdw>
                  </a:effectLst>
                </p:spPr>
                <p:txBody>
                  <a:bodyPr/>
                  <a:lstStyle/>
                  <a:p>
                    <a:pPr>
                      <a:defRPr/>
                    </a:pPr>
                    <a:endParaRPr lang="en-US"/>
                  </a:p>
                </p:txBody>
              </p:sp>
              <p:sp>
                <p:nvSpPr>
                  <p:cNvPr id="32380" name="Freeform 1660"/>
                  <p:cNvSpPr>
                    <a:spLocks/>
                  </p:cNvSpPr>
                  <p:nvPr/>
                </p:nvSpPr>
                <p:spPr bwMode="auto">
                  <a:xfrm>
                    <a:off x="4170" y="1671"/>
                    <a:ext cx="68" cy="13"/>
                  </a:xfrm>
                  <a:custGeom>
                    <a:avLst/>
                    <a:gdLst/>
                    <a:ahLst/>
                    <a:cxnLst>
                      <a:cxn ang="0">
                        <a:pos x="0" y="13"/>
                      </a:cxn>
                      <a:cxn ang="0">
                        <a:pos x="17" y="0"/>
                      </a:cxn>
                      <a:cxn ang="0">
                        <a:pos x="59" y="0"/>
                      </a:cxn>
                      <a:cxn ang="0">
                        <a:pos x="68" y="13"/>
                      </a:cxn>
                      <a:cxn ang="0">
                        <a:pos x="0" y="13"/>
                      </a:cxn>
                    </a:cxnLst>
                    <a:rect l="0" t="0" r="r" b="b"/>
                    <a:pathLst>
                      <a:path w="68" h="13">
                        <a:moveTo>
                          <a:pt x="0" y="13"/>
                        </a:moveTo>
                        <a:lnTo>
                          <a:pt x="17" y="0"/>
                        </a:lnTo>
                        <a:lnTo>
                          <a:pt x="59" y="0"/>
                        </a:lnTo>
                        <a:lnTo>
                          <a:pt x="68" y="13"/>
                        </a:lnTo>
                        <a:lnTo>
                          <a:pt x="0" y="13"/>
                        </a:lnTo>
                        <a:close/>
                      </a:path>
                    </a:pathLst>
                  </a:custGeom>
                  <a:solidFill>
                    <a:srgbClr val="00FF00"/>
                  </a:solidFill>
                  <a:ln w="9525">
                    <a:noFill/>
                    <a:round/>
                    <a:headEnd/>
                    <a:tailEnd/>
                  </a:ln>
                  <a:effectLst>
                    <a:outerShdw dist="17961" dir="2700000" algn="ctr" rotWithShape="0">
                      <a:srgbClr val="808080"/>
                    </a:outerShdw>
                  </a:effectLst>
                </p:spPr>
                <p:txBody>
                  <a:bodyPr/>
                  <a:lstStyle/>
                  <a:p>
                    <a:pPr>
                      <a:defRPr/>
                    </a:pPr>
                    <a:endParaRPr lang="en-US"/>
                  </a:p>
                </p:txBody>
              </p:sp>
              <p:sp>
                <p:nvSpPr>
                  <p:cNvPr id="32381" name="Freeform 1661"/>
                  <p:cNvSpPr>
                    <a:spLocks/>
                  </p:cNvSpPr>
                  <p:nvPr/>
                </p:nvSpPr>
                <p:spPr bwMode="auto">
                  <a:xfrm>
                    <a:off x="4183" y="1569"/>
                    <a:ext cx="22" cy="54"/>
                  </a:xfrm>
                  <a:custGeom>
                    <a:avLst/>
                    <a:gdLst/>
                    <a:ahLst/>
                    <a:cxnLst>
                      <a:cxn ang="0">
                        <a:pos x="14" y="0"/>
                      </a:cxn>
                      <a:cxn ang="0">
                        <a:pos x="22" y="13"/>
                      </a:cxn>
                      <a:cxn ang="0">
                        <a:pos x="14" y="47"/>
                      </a:cxn>
                      <a:cxn ang="0">
                        <a:pos x="0" y="54"/>
                      </a:cxn>
                      <a:cxn ang="0">
                        <a:pos x="14" y="0"/>
                      </a:cxn>
                    </a:cxnLst>
                    <a:rect l="0" t="0" r="r" b="b"/>
                    <a:pathLst>
                      <a:path w="22" h="54">
                        <a:moveTo>
                          <a:pt x="14" y="0"/>
                        </a:moveTo>
                        <a:lnTo>
                          <a:pt x="22" y="13"/>
                        </a:lnTo>
                        <a:lnTo>
                          <a:pt x="14" y="47"/>
                        </a:lnTo>
                        <a:lnTo>
                          <a:pt x="0" y="54"/>
                        </a:lnTo>
                        <a:lnTo>
                          <a:pt x="14" y="0"/>
                        </a:lnTo>
                        <a:close/>
                      </a:path>
                    </a:pathLst>
                  </a:custGeom>
                  <a:solidFill>
                    <a:srgbClr val="00FF00"/>
                  </a:solidFill>
                  <a:ln w="9525">
                    <a:noFill/>
                    <a:round/>
                    <a:headEnd/>
                    <a:tailEnd/>
                  </a:ln>
                  <a:effectLst>
                    <a:outerShdw dist="17961" dir="2700000" algn="ctr" rotWithShape="0">
                      <a:srgbClr val="808080"/>
                    </a:outerShdw>
                  </a:effectLst>
                </p:spPr>
                <p:txBody>
                  <a:bodyPr/>
                  <a:lstStyle/>
                  <a:p>
                    <a:pPr>
                      <a:defRPr/>
                    </a:pPr>
                    <a:endParaRPr lang="en-US"/>
                  </a:p>
                </p:txBody>
              </p:sp>
              <p:sp>
                <p:nvSpPr>
                  <p:cNvPr id="32382" name="Freeform 1662"/>
                  <p:cNvSpPr>
                    <a:spLocks/>
                  </p:cNvSpPr>
                  <p:nvPr/>
                </p:nvSpPr>
                <p:spPr bwMode="auto">
                  <a:xfrm>
                    <a:off x="4168" y="1628"/>
                    <a:ext cx="24" cy="54"/>
                  </a:xfrm>
                  <a:custGeom>
                    <a:avLst/>
                    <a:gdLst/>
                    <a:ahLst/>
                    <a:cxnLst>
                      <a:cxn ang="0">
                        <a:pos x="0" y="54"/>
                      </a:cxn>
                      <a:cxn ang="0">
                        <a:pos x="15" y="41"/>
                      </a:cxn>
                      <a:cxn ang="0">
                        <a:pos x="24" y="7"/>
                      </a:cxn>
                      <a:cxn ang="0">
                        <a:pos x="13" y="0"/>
                      </a:cxn>
                      <a:cxn ang="0">
                        <a:pos x="0" y="54"/>
                      </a:cxn>
                    </a:cxnLst>
                    <a:rect l="0" t="0" r="r" b="b"/>
                    <a:pathLst>
                      <a:path w="24" h="54">
                        <a:moveTo>
                          <a:pt x="0" y="54"/>
                        </a:moveTo>
                        <a:lnTo>
                          <a:pt x="15" y="41"/>
                        </a:lnTo>
                        <a:lnTo>
                          <a:pt x="24" y="7"/>
                        </a:lnTo>
                        <a:lnTo>
                          <a:pt x="13" y="0"/>
                        </a:lnTo>
                        <a:lnTo>
                          <a:pt x="0" y="54"/>
                        </a:lnTo>
                        <a:close/>
                      </a:path>
                    </a:pathLst>
                  </a:custGeom>
                  <a:solidFill>
                    <a:srgbClr val="00FF00"/>
                  </a:solidFill>
                  <a:ln w="9525">
                    <a:noFill/>
                    <a:round/>
                    <a:headEnd/>
                    <a:tailEnd/>
                  </a:ln>
                  <a:effectLst>
                    <a:outerShdw dist="17961" dir="2700000" algn="ctr" rotWithShape="0">
                      <a:srgbClr val="808080"/>
                    </a:outerShdw>
                  </a:effectLst>
                </p:spPr>
                <p:txBody>
                  <a:bodyPr/>
                  <a:lstStyle/>
                  <a:p>
                    <a:pPr>
                      <a:defRPr/>
                    </a:pPr>
                    <a:endParaRPr lang="en-US"/>
                  </a:p>
                </p:txBody>
              </p:sp>
              <p:sp>
                <p:nvSpPr>
                  <p:cNvPr id="32383" name="Freeform 1663"/>
                  <p:cNvSpPr>
                    <a:spLocks/>
                  </p:cNvSpPr>
                  <p:nvPr/>
                </p:nvSpPr>
                <p:spPr bwMode="auto">
                  <a:xfrm>
                    <a:off x="4232" y="1628"/>
                    <a:ext cx="23" cy="53"/>
                  </a:xfrm>
                  <a:custGeom>
                    <a:avLst/>
                    <a:gdLst/>
                    <a:ahLst/>
                    <a:cxnLst>
                      <a:cxn ang="0">
                        <a:pos x="0" y="41"/>
                      </a:cxn>
                      <a:cxn ang="0">
                        <a:pos x="9" y="53"/>
                      </a:cxn>
                      <a:cxn ang="0">
                        <a:pos x="23" y="0"/>
                      </a:cxn>
                      <a:cxn ang="0">
                        <a:pos x="9" y="9"/>
                      </a:cxn>
                      <a:cxn ang="0">
                        <a:pos x="0" y="41"/>
                      </a:cxn>
                    </a:cxnLst>
                    <a:rect l="0" t="0" r="r" b="b"/>
                    <a:pathLst>
                      <a:path w="23" h="53">
                        <a:moveTo>
                          <a:pt x="0" y="41"/>
                        </a:moveTo>
                        <a:lnTo>
                          <a:pt x="9" y="53"/>
                        </a:lnTo>
                        <a:lnTo>
                          <a:pt x="23" y="0"/>
                        </a:lnTo>
                        <a:lnTo>
                          <a:pt x="9" y="9"/>
                        </a:lnTo>
                        <a:lnTo>
                          <a:pt x="0" y="41"/>
                        </a:lnTo>
                        <a:close/>
                      </a:path>
                    </a:pathLst>
                  </a:custGeom>
                  <a:solidFill>
                    <a:srgbClr val="00FF00"/>
                  </a:solidFill>
                  <a:ln w="9525">
                    <a:noFill/>
                    <a:round/>
                    <a:headEnd/>
                    <a:tailEnd/>
                  </a:ln>
                  <a:effectLst>
                    <a:outerShdw dist="17961" dir="2700000" algn="ctr" rotWithShape="0">
                      <a:srgbClr val="808080"/>
                    </a:outerShdw>
                  </a:effectLst>
                </p:spPr>
                <p:txBody>
                  <a:bodyPr/>
                  <a:lstStyle/>
                  <a:p>
                    <a:pPr>
                      <a:defRPr/>
                    </a:pPr>
                    <a:endParaRPr lang="en-US"/>
                  </a:p>
                </p:txBody>
              </p:sp>
              <p:sp>
                <p:nvSpPr>
                  <p:cNvPr id="32384" name="Freeform 1664"/>
                  <p:cNvSpPr>
                    <a:spLocks/>
                  </p:cNvSpPr>
                  <p:nvPr/>
                </p:nvSpPr>
                <p:spPr bwMode="auto">
                  <a:xfrm>
                    <a:off x="4246" y="1569"/>
                    <a:ext cx="24" cy="56"/>
                  </a:xfrm>
                  <a:custGeom>
                    <a:avLst/>
                    <a:gdLst/>
                    <a:ahLst/>
                    <a:cxnLst>
                      <a:cxn ang="0">
                        <a:pos x="9" y="13"/>
                      </a:cxn>
                      <a:cxn ang="0">
                        <a:pos x="24" y="0"/>
                      </a:cxn>
                      <a:cxn ang="0">
                        <a:pos x="10" y="56"/>
                      </a:cxn>
                      <a:cxn ang="0">
                        <a:pos x="0" y="48"/>
                      </a:cxn>
                      <a:cxn ang="0">
                        <a:pos x="9" y="13"/>
                      </a:cxn>
                    </a:cxnLst>
                    <a:rect l="0" t="0" r="r" b="b"/>
                    <a:pathLst>
                      <a:path w="24" h="56">
                        <a:moveTo>
                          <a:pt x="9" y="13"/>
                        </a:moveTo>
                        <a:lnTo>
                          <a:pt x="24" y="0"/>
                        </a:lnTo>
                        <a:lnTo>
                          <a:pt x="10" y="56"/>
                        </a:lnTo>
                        <a:lnTo>
                          <a:pt x="0" y="48"/>
                        </a:lnTo>
                        <a:lnTo>
                          <a:pt x="9" y="13"/>
                        </a:lnTo>
                        <a:close/>
                      </a:path>
                    </a:pathLst>
                  </a:custGeom>
                  <a:solidFill>
                    <a:srgbClr val="00FF00"/>
                  </a:solidFill>
                  <a:ln w="9525">
                    <a:noFill/>
                    <a:round/>
                    <a:headEnd/>
                    <a:tailEnd/>
                  </a:ln>
                  <a:effectLst>
                    <a:outerShdw dist="17961" dir="2700000" algn="ctr" rotWithShape="0">
                      <a:srgbClr val="808080"/>
                    </a:outerShdw>
                  </a:effectLst>
                </p:spPr>
                <p:txBody>
                  <a:bodyPr/>
                  <a:lstStyle/>
                  <a:p>
                    <a:pPr>
                      <a:defRPr/>
                    </a:pPr>
                    <a:endParaRPr lang="en-US"/>
                  </a:p>
                </p:txBody>
              </p:sp>
              <p:sp>
                <p:nvSpPr>
                  <p:cNvPr id="32385" name="Freeform 1665"/>
                  <p:cNvSpPr>
                    <a:spLocks/>
                  </p:cNvSpPr>
                  <p:nvPr/>
                </p:nvSpPr>
                <p:spPr bwMode="auto">
                  <a:xfrm>
                    <a:off x="4184" y="1619"/>
                    <a:ext cx="68" cy="14"/>
                  </a:xfrm>
                  <a:custGeom>
                    <a:avLst/>
                    <a:gdLst/>
                    <a:ahLst/>
                    <a:cxnLst>
                      <a:cxn ang="0">
                        <a:pos x="0" y="8"/>
                      </a:cxn>
                      <a:cxn ang="0">
                        <a:pos x="13" y="0"/>
                      </a:cxn>
                      <a:cxn ang="0">
                        <a:pos x="59" y="0"/>
                      </a:cxn>
                      <a:cxn ang="0">
                        <a:pos x="68" y="7"/>
                      </a:cxn>
                      <a:cxn ang="0">
                        <a:pos x="58" y="14"/>
                      </a:cxn>
                      <a:cxn ang="0">
                        <a:pos x="10" y="14"/>
                      </a:cxn>
                      <a:cxn ang="0">
                        <a:pos x="0" y="8"/>
                      </a:cxn>
                    </a:cxnLst>
                    <a:rect l="0" t="0" r="r" b="b"/>
                    <a:pathLst>
                      <a:path w="68" h="14">
                        <a:moveTo>
                          <a:pt x="0" y="8"/>
                        </a:moveTo>
                        <a:lnTo>
                          <a:pt x="13" y="0"/>
                        </a:lnTo>
                        <a:lnTo>
                          <a:pt x="59" y="0"/>
                        </a:lnTo>
                        <a:lnTo>
                          <a:pt x="68" y="7"/>
                        </a:lnTo>
                        <a:lnTo>
                          <a:pt x="58" y="14"/>
                        </a:lnTo>
                        <a:lnTo>
                          <a:pt x="10" y="14"/>
                        </a:lnTo>
                        <a:lnTo>
                          <a:pt x="0" y="8"/>
                        </a:lnTo>
                        <a:close/>
                      </a:path>
                    </a:pathLst>
                  </a:custGeom>
                  <a:solidFill>
                    <a:srgbClr val="00FF00"/>
                  </a:solidFill>
                  <a:ln w="9525">
                    <a:noFill/>
                    <a:round/>
                    <a:headEnd/>
                    <a:tailEnd/>
                  </a:ln>
                  <a:effectLst>
                    <a:outerShdw dist="17961" dir="2700000" algn="ctr" rotWithShape="0">
                      <a:srgbClr val="808080"/>
                    </a:outerShdw>
                  </a:effectLst>
                </p:spPr>
                <p:txBody>
                  <a:bodyPr/>
                  <a:lstStyle/>
                  <a:p>
                    <a:pPr>
                      <a:defRPr/>
                    </a:pPr>
                    <a:endParaRPr lang="en-US"/>
                  </a:p>
                </p:txBody>
              </p:sp>
            </p:grpSp>
          </p:grpSp>
        </p:grpSp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Rectangle 2069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smtClean="0"/>
              <a:t>Inspect Received Materials</a:t>
            </a:r>
          </a:p>
        </p:txBody>
      </p:sp>
      <p:sp>
        <p:nvSpPr>
          <p:cNvPr id="10242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IC-BN-060</a:t>
            </a:r>
          </a:p>
        </p:txBody>
      </p:sp>
      <p:grpSp>
        <p:nvGrpSpPr>
          <p:cNvPr id="116" name="Group 115"/>
          <p:cNvGrpSpPr/>
          <p:nvPr/>
        </p:nvGrpSpPr>
        <p:grpSpPr>
          <a:xfrm>
            <a:off x="1243013" y="1447800"/>
            <a:ext cx="6650037" cy="4140200"/>
            <a:chOff x="1366838" y="1800225"/>
            <a:chExt cx="6650037" cy="4140200"/>
          </a:xfrm>
        </p:grpSpPr>
        <p:grpSp>
          <p:nvGrpSpPr>
            <p:cNvPr id="10244" name="Group 2071"/>
            <p:cNvGrpSpPr>
              <a:grpSpLocks noChangeAspect="1"/>
            </p:cNvGrpSpPr>
            <p:nvPr/>
          </p:nvGrpSpPr>
          <p:grpSpPr bwMode="auto">
            <a:xfrm>
              <a:off x="1366838" y="1800225"/>
              <a:ext cx="3851275" cy="4140200"/>
              <a:chOff x="720" y="1278"/>
              <a:chExt cx="2426" cy="2608"/>
            </a:xfrm>
          </p:grpSpPr>
          <p:sp>
            <p:nvSpPr>
              <p:cNvPr id="10295" name="AutoShape 2070"/>
              <p:cNvSpPr>
                <a:spLocks noChangeAspect="1" noChangeArrowheads="1" noTextEdit="1"/>
              </p:cNvSpPr>
              <p:nvPr/>
            </p:nvSpPr>
            <p:spPr bwMode="auto">
              <a:xfrm>
                <a:off x="720" y="1278"/>
                <a:ext cx="2426" cy="260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grpSp>
            <p:nvGrpSpPr>
              <p:cNvPr id="10296" name="Group 2087"/>
              <p:cNvGrpSpPr>
                <a:grpSpLocks/>
              </p:cNvGrpSpPr>
              <p:nvPr/>
            </p:nvGrpSpPr>
            <p:grpSpPr bwMode="auto">
              <a:xfrm>
                <a:off x="2028" y="1903"/>
                <a:ext cx="1104" cy="738"/>
                <a:chOff x="2028" y="1903"/>
                <a:chExt cx="1104" cy="738"/>
              </a:xfrm>
            </p:grpSpPr>
            <p:grpSp>
              <p:nvGrpSpPr>
                <p:cNvPr id="10341" name="Group 2075"/>
                <p:cNvGrpSpPr>
                  <a:grpSpLocks/>
                </p:cNvGrpSpPr>
                <p:nvPr/>
              </p:nvGrpSpPr>
              <p:grpSpPr bwMode="auto">
                <a:xfrm>
                  <a:off x="2028" y="2200"/>
                  <a:ext cx="510" cy="441"/>
                  <a:chOff x="2028" y="2200"/>
                  <a:chExt cx="510" cy="441"/>
                </a:xfrm>
              </p:grpSpPr>
              <p:sp>
                <p:nvSpPr>
                  <p:cNvPr id="10353" name="Freeform 2072"/>
                  <p:cNvSpPr>
                    <a:spLocks/>
                  </p:cNvSpPr>
                  <p:nvPr/>
                </p:nvSpPr>
                <p:spPr bwMode="auto">
                  <a:xfrm>
                    <a:off x="2028" y="2200"/>
                    <a:ext cx="510" cy="440"/>
                  </a:xfrm>
                  <a:custGeom>
                    <a:avLst/>
                    <a:gdLst>
                      <a:gd name="T0" fmla="*/ 212 w 510"/>
                      <a:gd name="T1" fmla="*/ 0 h 440"/>
                      <a:gd name="T2" fmla="*/ 381 w 510"/>
                      <a:gd name="T3" fmla="*/ 76 h 440"/>
                      <a:gd name="T4" fmla="*/ 460 w 510"/>
                      <a:gd name="T5" fmla="*/ 122 h 440"/>
                      <a:gd name="T6" fmla="*/ 497 w 510"/>
                      <a:gd name="T7" fmla="*/ 160 h 440"/>
                      <a:gd name="T8" fmla="*/ 510 w 510"/>
                      <a:gd name="T9" fmla="*/ 227 h 440"/>
                      <a:gd name="T10" fmla="*/ 501 w 510"/>
                      <a:gd name="T11" fmla="*/ 296 h 440"/>
                      <a:gd name="T12" fmla="*/ 468 w 510"/>
                      <a:gd name="T13" fmla="*/ 365 h 440"/>
                      <a:gd name="T14" fmla="*/ 413 w 510"/>
                      <a:gd name="T15" fmla="*/ 406 h 440"/>
                      <a:gd name="T16" fmla="*/ 389 w 510"/>
                      <a:gd name="T17" fmla="*/ 440 h 440"/>
                      <a:gd name="T18" fmla="*/ 302 w 510"/>
                      <a:gd name="T19" fmla="*/ 393 h 440"/>
                      <a:gd name="T20" fmla="*/ 237 w 510"/>
                      <a:gd name="T21" fmla="*/ 369 h 440"/>
                      <a:gd name="T22" fmla="*/ 179 w 510"/>
                      <a:gd name="T23" fmla="*/ 334 h 440"/>
                      <a:gd name="T24" fmla="*/ 125 w 510"/>
                      <a:gd name="T25" fmla="*/ 288 h 440"/>
                      <a:gd name="T26" fmla="*/ 76 w 510"/>
                      <a:gd name="T27" fmla="*/ 246 h 440"/>
                      <a:gd name="T28" fmla="*/ 37 w 510"/>
                      <a:gd name="T29" fmla="*/ 197 h 440"/>
                      <a:gd name="T30" fmla="*/ 0 w 510"/>
                      <a:gd name="T31" fmla="*/ 152 h 440"/>
                      <a:gd name="T32" fmla="*/ 129 w 510"/>
                      <a:gd name="T33" fmla="*/ 76 h 440"/>
                      <a:gd name="T34" fmla="*/ 212 w 510"/>
                      <a:gd name="T35" fmla="*/ 0 h 440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w 510"/>
                      <a:gd name="T55" fmla="*/ 0 h 440"/>
                      <a:gd name="T56" fmla="*/ 510 w 510"/>
                      <a:gd name="T57" fmla="*/ 440 h 440"/>
                    </a:gdLst>
                    <a:ahLst/>
                    <a:cxnLst>
                      <a:cxn ang="T36">
                        <a:pos x="T0" y="T1"/>
                      </a:cxn>
                      <a:cxn ang="T37">
                        <a:pos x="T2" y="T3"/>
                      </a:cxn>
                      <a:cxn ang="T38">
                        <a:pos x="T4" y="T5"/>
                      </a:cxn>
                      <a:cxn ang="T39">
                        <a:pos x="T6" y="T7"/>
                      </a:cxn>
                      <a:cxn ang="T40">
                        <a:pos x="T8" y="T9"/>
                      </a:cxn>
                      <a:cxn ang="T41">
                        <a:pos x="T10" y="T11"/>
                      </a:cxn>
                      <a:cxn ang="T42">
                        <a:pos x="T12" y="T13"/>
                      </a:cxn>
                      <a:cxn ang="T43">
                        <a:pos x="T14" y="T15"/>
                      </a:cxn>
                      <a:cxn ang="T44">
                        <a:pos x="T16" y="T17"/>
                      </a:cxn>
                      <a:cxn ang="T45">
                        <a:pos x="T18" y="T19"/>
                      </a:cxn>
                      <a:cxn ang="T46">
                        <a:pos x="T20" y="T21"/>
                      </a:cxn>
                      <a:cxn ang="T47">
                        <a:pos x="T22" y="T23"/>
                      </a:cxn>
                      <a:cxn ang="T48">
                        <a:pos x="T24" y="T25"/>
                      </a:cxn>
                      <a:cxn ang="T49">
                        <a:pos x="T26" y="T27"/>
                      </a:cxn>
                      <a:cxn ang="T50">
                        <a:pos x="T28" y="T29"/>
                      </a:cxn>
                      <a:cxn ang="T51">
                        <a:pos x="T30" y="T31"/>
                      </a:cxn>
                      <a:cxn ang="T52">
                        <a:pos x="T32" y="T33"/>
                      </a:cxn>
                      <a:cxn ang="T53">
                        <a:pos x="T34" y="T35"/>
                      </a:cxn>
                    </a:cxnLst>
                    <a:rect l="T54" t="T55" r="T56" b="T57"/>
                    <a:pathLst>
                      <a:path w="510" h="440">
                        <a:moveTo>
                          <a:pt x="212" y="0"/>
                        </a:moveTo>
                        <a:lnTo>
                          <a:pt x="381" y="76"/>
                        </a:lnTo>
                        <a:lnTo>
                          <a:pt x="460" y="122"/>
                        </a:lnTo>
                        <a:lnTo>
                          <a:pt x="497" y="160"/>
                        </a:lnTo>
                        <a:lnTo>
                          <a:pt x="510" y="227"/>
                        </a:lnTo>
                        <a:lnTo>
                          <a:pt x="501" y="296"/>
                        </a:lnTo>
                        <a:lnTo>
                          <a:pt x="468" y="365"/>
                        </a:lnTo>
                        <a:lnTo>
                          <a:pt x="413" y="406"/>
                        </a:lnTo>
                        <a:lnTo>
                          <a:pt x="389" y="440"/>
                        </a:lnTo>
                        <a:lnTo>
                          <a:pt x="302" y="393"/>
                        </a:lnTo>
                        <a:lnTo>
                          <a:pt x="237" y="369"/>
                        </a:lnTo>
                        <a:lnTo>
                          <a:pt x="179" y="334"/>
                        </a:lnTo>
                        <a:lnTo>
                          <a:pt x="125" y="288"/>
                        </a:lnTo>
                        <a:lnTo>
                          <a:pt x="76" y="246"/>
                        </a:lnTo>
                        <a:lnTo>
                          <a:pt x="37" y="197"/>
                        </a:lnTo>
                        <a:lnTo>
                          <a:pt x="0" y="152"/>
                        </a:lnTo>
                        <a:lnTo>
                          <a:pt x="129" y="76"/>
                        </a:lnTo>
                        <a:lnTo>
                          <a:pt x="212" y="0"/>
                        </a:lnTo>
                        <a:close/>
                      </a:path>
                    </a:pathLst>
                  </a:custGeom>
                  <a:solidFill>
                    <a:schemeClr val="hlink"/>
                  </a:solidFill>
                  <a:ln w="14351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0354" name="Freeform 2073"/>
                  <p:cNvSpPr>
                    <a:spLocks/>
                  </p:cNvSpPr>
                  <p:nvPr/>
                </p:nvSpPr>
                <p:spPr bwMode="auto">
                  <a:xfrm>
                    <a:off x="2386" y="2362"/>
                    <a:ext cx="143" cy="222"/>
                  </a:xfrm>
                  <a:custGeom>
                    <a:avLst/>
                    <a:gdLst>
                      <a:gd name="T0" fmla="*/ 60 w 143"/>
                      <a:gd name="T1" fmla="*/ 31 h 222"/>
                      <a:gd name="T2" fmla="*/ 96 w 143"/>
                      <a:gd name="T3" fmla="*/ 6 h 222"/>
                      <a:gd name="T4" fmla="*/ 126 w 143"/>
                      <a:gd name="T5" fmla="*/ 0 h 222"/>
                      <a:gd name="T6" fmla="*/ 143 w 143"/>
                      <a:gd name="T7" fmla="*/ 7 h 222"/>
                      <a:gd name="T8" fmla="*/ 107 w 143"/>
                      <a:gd name="T9" fmla="*/ 49 h 222"/>
                      <a:gd name="T10" fmla="*/ 88 w 143"/>
                      <a:gd name="T11" fmla="*/ 88 h 222"/>
                      <a:gd name="T12" fmla="*/ 78 w 143"/>
                      <a:gd name="T13" fmla="*/ 135 h 222"/>
                      <a:gd name="T14" fmla="*/ 84 w 143"/>
                      <a:gd name="T15" fmla="*/ 157 h 222"/>
                      <a:gd name="T16" fmla="*/ 113 w 143"/>
                      <a:gd name="T17" fmla="*/ 188 h 222"/>
                      <a:gd name="T18" fmla="*/ 75 w 143"/>
                      <a:gd name="T19" fmla="*/ 209 h 222"/>
                      <a:gd name="T20" fmla="*/ 42 w 143"/>
                      <a:gd name="T21" fmla="*/ 208 h 222"/>
                      <a:gd name="T22" fmla="*/ 5 w 143"/>
                      <a:gd name="T23" fmla="*/ 222 h 222"/>
                      <a:gd name="T24" fmla="*/ 0 w 143"/>
                      <a:gd name="T25" fmla="*/ 174 h 222"/>
                      <a:gd name="T26" fmla="*/ 8 w 143"/>
                      <a:gd name="T27" fmla="*/ 133 h 222"/>
                      <a:gd name="T28" fmla="*/ 32 w 143"/>
                      <a:gd name="T29" fmla="*/ 76 h 222"/>
                      <a:gd name="T30" fmla="*/ 60 w 143"/>
                      <a:gd name="T31" fmla="*/ 31 h 222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w 143"/>
                      <a:gd name="T49" fmla="*/ 0 h 222"/>
                      <a:gd name="T50" fmla="*/ 143 w 143"/>
                      <a:gd name="T51" fmla="*/ 222 h 222"/>
                    </a:gdLst>
                    <a:ahLst/>
                    <a:cxnLst>
                      <a:cxn ang="T32">
                        <a:pos x="T0" y="T1"/>
                      </a:cxn>
                      <a:cxn ang="T33">
                        <a:pos x="T2" y="T3"/>
                      </a:cxn>
                      <a:cxn ang="T34">
                        <a:pos x="T4" y="T5"/>
                      </a:cxn>
                      <a:cxn ang="T35">
                        <a:pos x="T6" y="T7"/>
                      </a:cxn>
                      <a:cxn ang="T36">
                        <a:pos x="T8" y="T9"/>
                      </a:cxn>
                      <a:cxn ang="T37">
                        <a:pos x="T10" y="T11"/>
                      </a:cxn>
                      <a:cxn ang="T38">
                        <a:pos x="T12" y="T13"/>
                      </a:cxn>
                      <a:cxn ang="T39">
                        <a:pos x="T14" y="T15"/>
                      </a:cxn>
                      <a:cxn ang="T40">
                        <a:pos x="T16" y="T17"/>
                      </a:cxn>
                      <a:cxn ang="T41">
                        <a:pos x="T18" y="T19"/>
                      </a:cxn>
                      <a:cxn ang="T42">
                        <a:pos x="T20" y="T21"/>
                      </a:cxn>
                      <a:cxn ang="T43">
                        <a:pos x="T22" y="T23"/>
                      </a:cxn>
                      <a:cxn ang="T44">
                        <a:pos x="T24" y="T25"/>
                      </a:cxn>
                      <a:cxn ang="T45">
                        <a:pos x="T26" y="T27"/>
                      </a:cxn>
                      <a:cxn ang="T46">
                        <a:pos x="T28" y="T29"/>
                      </a:cxn>
                      <a:cxn ang="T47">
                        <a:pos x="T30" y="T31"/>
                      </a:cxn>
                    </a:cxnLst>
                    <a:rect l="T48" t="T49" r="T50" b="T51"/>
                    <a:pathLst>
                      <a:path w="143" h="222">
                        <a:moveTo>
                          <a:pt x="60" y="31"/>
                        </a:moveTo>
                        <a:lnTo>
                          <a:pt x="96" y="6"/>
                        </a:lnTo>
                        <a:lnTo>
                          <a:pt x="126" y="0"/>
                        </a:lnTo>
                        <a:lnTo>
                          <a:pt x="143" y="7"/>
                        </a:lnTo>
                        <a:lnTo>
                          <a:pt x="107" y="49"/>
                        </a:lnTo>
                        <a:lnTo>
                          <a:pt x="88" y="88"/>
                        </a:lnTo>
                        <a:lnTo>
                          <a:pt x="78" y="135"/>
                        </a:lnTo>
                        <a:lnTo>
                          <a:pt x="84" y="157"/>
                        </a:lnTo>
                        <a:lnTo>
                          <a:pt x="113" y="188"/>
                        </a:lnTo>
                        <a:lnTo>
                          <a:pt x="75" y="209"/>
                        </a:lnTo>
                        <a:lnTo>
                          <a:pt x="42" y="208"/>
                        </a:lnTo>
                        <a:lnTo>
                          <a:pt x="5" y="222"/>
                        </a:lnTo>
                        <a:lnTo>
                          <a:pt x="0" y="174"/>
                        </a:lnTo>
                        <a:lnTo>
                          <a:pt x="8" y="133"/>
                        </a:lnTo>
                        <a:lnTo>
                          <a:pt x="32" y="76"/>
                        </a:lnTo>
                        <a:lnTo>
                          <a:pt x="60" y="31"/>
                        </a:lnTo>
                        <a:close/>
                      </a:path>
                    </a:pathLst>
                  </a:custGeom>
                  <a:solidFill>
                    <a:srgbClr val="E0E0FF"/>
                  </a:solidFill>
                  <a:ln w="14288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0355" name="Freeform 2074"/>
                  <p:cNvSpPr>
                    <a:spLocks/>
                  </p:cNvSpPr>
                  <p:nvPr/>
                </p:nvSpPr>
                <p:spPr bwMode="auto">
                  <a:xfrm>
                    <a:off x="2382" y="2357"/>
                    <a:ext cx="143" cy="284"/>
                  </a:xfrm>
                  <a:custGeom>
                    <a:avLst/>
                    <a:gdLst>
                      <a:gd name="T0" fmla="*/ 33 w 143"/>
                      <a:gd name="T1" fmla="*/ 284 h 284"/>
                      <a:gd name="T2" fmla="*/ 14 w 143"/>
                      <a:gd name="T3" fmla="*/ 251 h 284"/>
                      <a:gd name="T4" fmla="*/ 0 w 143"/>
                      <a:gd name="T5" fmla="*/ 196 h 284"/>
                      <a:gd name="T6" fmla="*/ 10 w 143"/>
                      <a:gd name="T7" fmla="*/ 137 h 284"/>
                      <a:gd name="T8" fmla="*/ 33 w 143"/>
                      <a:gd name="T9" fmla="*/ 77 h 284"/>
                      <a:gd name="T10" fmla="*/ 68 w 143"/>
                      <a:gd name="T11" fmla="*/ 31 h 284"/>
                      <a:gd name="T12" fmla="*/ 103 w 143"/>
                      <a:gd name="T13" fmla="*/ 5 h 284"/>
                      <a:gd name="T14" fmla="*/ 143 w 143"/>
                      <a:gd name="T15" fmla="*/ 0 h 28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w 143"/>
                      <a:gd name="T25" fmla="*/ 0 h 284"/>
                      <a:gd name="T26" fmla="*/ 143 w 143"/>
                      <a:gd name="T27" fmla="*/ 284 h 284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T24" t="T25" r="T26" b="T27"/>
                    <a:pathLst>
                      <a:path w="143" h="284">
                        <a:moveTo>
                          <a:pt x="33" y="284"/>
                        </a:moveTo>
                        <a:lnTo>
                          <a:pt x="14" y="251"/>
                        </a:lnTo>
                        <a:lnTo>
                          <a:pt x="0" y="196"/>
                        </a:lnTo>
                        <a:lnTo>
                          <a:pt x="10" y="137"/>
                        </a:lnTo>
                        <a:lnTo>
                          <a:pt x="33" y="77"/>
                        </a:lnTo>
                        <a:lnTo>
                          <a:pt x="68" y="31"/>
                        </a:lnTo>
                        <a:lnTo>
                          <a:pt x="103" y="5"/>
                        </a:lnTo>
                        <a:lnTo>
                          <a:pt x="143" y="0"/>
                        </a:lnTo>
                      </a:path>
                    </a:pathLst>
                  </a:custGeom>
                  <a:noFill/>
                  <a:ln w="14288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10342" name="Group 2086"/>
                <p:cNvGrpSpPr>
                  <a:grpSpLocks/>
                </p:cNvGrpSpPr>
                <p:nvPr/>
              </p:nvGrpSpPr>
              <p:grpSpPr bwMode="auto">
                <a:xfrm>
                  <a:off x="2455" y="1903"/>
                  <a:ext cx="677" cy="697"/>
                  <a:chOff x="2455" y="1903"/>
                  <a:chExt cx="677" cy="697"/>
                </a:xfrm>
              </p:grpSpPr>
              <p:sp>
                <p:nvSpPr>
                  <p:cNvPr id="10343" name="Freeform 2076"/>
                  <p:cNvSpPr>
                    <a:spLocks/>
                  </p:cNvSpPr>
                  <p:nvPr/>
                </p:nvSpPr>
                <p:spPr bwMode="auto">
                  <a:xfrm>
                    <a:off x="2455" y="2183"/>
                    <a:ext cx="304" cy="393"/>
                  </a:xfrm>
                  <a:custGeom>
                    <a:avLst/>
                    <a:gdLst>
                      <a:gd name="T0" fmla="*/ 13 w 304"/>
                      <a:gd name="T1" fmla="*/ 256 h 393"/>
                      <a:gd name="T2" fmla="*/ 24 w 304"/>
                      <a:gd name="T3" fmla="*/ 233 h 393"/>
                      <a:gd name="T4" fmla="*/ 35 w 304"/>
                      <a:gd name="T5" fmla="*/ 215 h 393"/>
                      <a:gd name="T6" fmla="*/ 51 w 304"/>
                      <a:gd name="T7" fmla="*/ 205 h 393"/>
                      <a:gd name="T8" fmla="*/ 72 w 304"/>
                      <a:gd name="T9" fmla="*/ 190 h 393"/>
                      <a:gd name="T10" fmla="*/ 89 w 304"/>
                      <a:gd name="T11" fmla="*/ 174 h 393"/>
                      <a:gd name="T12" fmla="*/ 104 w 304"/>
                      <a:gd name="T13" fmla="*/ 158 h 393"/>
                      <a:gd name="T14" fmla="*/ 116 w 304"/>
                      <a:gd name="T15" fmla="*/ 141 h 393"/>
                      <a:gd name="T16" fmla="*/ 135 w 304"/>
                      <a:gd name="T17" fmla="*/ 127 h 393"/>
                      <a:gd name="T18" fmla="*/ 160 w 304"/>
                      <a:gd name="T19" fmla="*/ 117 h 393"/>
                      <a:gd name="T20" fmla="*/ 179 w 304"/>
                      <a:gd name="T21" fmla="*/ 102 h 393"/>
                      <a:gd name="T22" fmla="*/ 188 w 304"/>
                      <a:gd name="T23" fmla="*/ 73 h 393"/>
                      <a:gd name="T24" fmla="*/ 206 w 304"/>
                      <a:gd name="T25" fmla="*/ 52 h 393"/>
                      <a:gd name="T26" fmla="*/ 230 w 304"/>
                      <a:gd name="T27" fmla="*/ 3 h 393"/>
                      <a:gd name="T28" fmla="*/ 244 w 304"/>
                      <a:gd name="T29" fmla="*/ 0 h 393"/>
                      <a:gd name="T30" fmla="*/ 258 w 304"/>
                      <a:gd name="T31" fmla="*/ 9 h 393"/>
                      <a:gd name="T32" fmla="*/ 266 w 304"/>
                      <a:gd name="T33" fmla="*/ 22 h 393"/>
                      <a:gd name="T34" fmla="*/ 268 w 304"/>
                      <a:gd name="T35" fmla="*/ 45 h 393"/>
                      <a:gd name="T36" fmla="*/ 260 w 304"/>
                      <a:gd name="T37" fmla="*/ 74 h 393"/>
                      <a:gd name="T38" fmla="*/ 248 w 304"/>
                      <a:gd name="T39" fmla="*/ 87 h 393"/>
                      <a:gd name="T40" fmla="*/ 238 w 304"/>
                      <a:gd name="T41" fmla="*/ 102 h 393"/>
                      <a:gd name="T42" fmla="*/ 226 w 304"/>
                      <a:gd name="T43" fmla="*/ 127 h 393"/>
                      <a:gd name="T44" fmla="*/ 240 w 304"/>
                      <a:gd name="T45" fmla="*/ 122 h 393"/>
                      <a:gd name="T46" fmla="*/ 262 w 304"/>
                      <a:gd name="T47" fmla="*/ 122 h 393"/>
                      <a:gd name="T48" fmla="*/ 271 w 304"/>
                      <a:gd name="T49" fmla="*/ 127 h 393"/>
                      <a:gd name="T50" fmla="*/ 295 w 304"/>
                      <a:gd name="T51" fmla="*/ 143 h 393"/>
                      <a:gd name="T52" fmla="*/ 303 w 304"/>
                      <a:gd name="T53" fmla="*/ 168 h 393"/>
                      <a:gd name="T54" fmla="*/ 304 w 304"/>
                      <a:gd name="T55" fmla="*/ 205 h 393"/>
                      <a:gd name="T56" fmla="*/ 299 w 304"/>
                      <a:gd name="T57" fmla="*/ 249 h 393"/>
                      <a:gd name="T58" fmla="*/ 285 w 304"/>
                      <a:gd name="T59" fmla="*/ 279 h 393"/>
                      <a:gd name="T60" fmla="*/ 270 w 304"/>
                      <a:gd name="T61" fmla="*/ 316 h 393"/>
                      <a:gd name="T62" fmla="*/ 244 w 304"/>
                      <a:gd name="T63" fmla="*/ 355 h 393"/>
                      <a:gd name="T64" fmla="*/ 229 w 304"/>
                      <a:gd name="T65" fmla="*/ 378 h 393"/>
                      <a:gd name="T66" fmla="*/ 211 w 304"/>
                      <a:gd name="T67" fmla="*/ 389 h 393"/>
                      <a:gd name="T68" fmla="*/ 188 w 304"/>
                      <a:gd name="T69" fmla="*/ 393 h 393"/>
                      <a:gd name="T70" fmla="*/ 163 w 304"/>
                      <a:gd name="T71" fmla="*/ 389 h 393"/>
                      <a:gd name="T72" fmla="*/ 141 w 304"/>
                      <a:gd name="T73" fmla="*/ 382 h 393"/>
                      <a:gd name="T74" fmla="*/ 127 w 304"/>
                      <a:gd name="T75" fmla="*/ 373 h 393"/>
                      <a:gd name="T76" fmla="*/ 114 w 304"/>
                      <a:gd name="T77" fmla="*/ 364 h 393"/>
                      <a:gd name="T78" fmla="*/ 102 w 304"/>
                      <a:gd name="T79" fmla="*/ 369 h 393"/>
                      <a:gd name="T80" fmla="*/ 83 w 304"/>
                      <a:gd name="T81" fmla="*/ 372 h 393"/>
                      <a:gd name="T82" fmla="*/ 63 w 304"/>
                      <a:gd name="T83" fmla="*/ 374 h 393"/>
                      <a:gd name="T84" fmla="*/ 37 w 304"/>
                      <a:gd name="T85" fmla="*/ 369 h 393"/>
                      <a:gd name="T86" fmla="*/ 21 w 304"/>
                      <a:gd name="T87" fmla="*/ 356 h 393"/>
                      <a:gd name="T88" fmla="*/ 6 w 304"/>
                      <a:gd name="T89" fmla="*/ 333 h 393"/>
                      <a:gd name="T90" fmla="*/ 0 w 304"/>
                      <a:gd name="T91" fmla="*/ 299 h 393"/>
                      <a:gd name="T92" fmla="*/ 7 w 304"/>
                      <a:gd name="T93" fmla="*/ 262 h 393"/>
                      <a:gd name="T94" fmla="*/ 13 w 304"/>
                      <a:gd name="T95" fmla="*/ 256 h 393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w 304"/>
                      <a:gd name="T145" fmla="*/ 0 h 393"/>
                      <a:gd name="T146" fmla="*/ 304 w 304"/>
                      <a:gd name="T147" fmla="*/ 393 h 393"/>
                    </a:gdLst>
                    <a:ahLst/>
                    <a:cxnLst>
                      <a:cxn ang="T96">
                        <a:pos x="T0" y="T1"/>
                      </a:cxn>
                      <a:cxn ang="T97">
                        <a:pos x="T2" y="T3"/>
                      </a:cxn>
                      <a:cxn ang="T98">
                        <a:pos x="T4" y="T5"/>
                      </a:cxn>
                      <a:cxn ang="T99">
                        <a:pos x="T6" y="T7"/>
                      </a:cxn>
                      <a:cxn ang="T100">
                        <a:pos x="T8" y="T9"/>
                      </a:cxn>
                      <a:cxn ang="T101">
                        <a:pos x="T10" y="T11"/>
                      </a:cxn>
                      <a:cxn ang="T102">
                        <a:pos x="T12" y="T13"/>
                      </a:cxn>
                      <a:cxn ang="T103">
                        <a:pos x="T14" y="T15"/>
                      </a:cxn>
                      <a:cxn ang="T104">
                        <a:pos x="T16" y="T17"/>
                      </a:cxn>
                      <a:cxn ang="T105">
                        <a:pos x="T18" y="T19"/>
                      </a:cxn>
                      <a:cxn ang="T106">
                        <a:pos x="T20" y="T21"/>
                      </a:cxn>
                      <a:cxn ang="T107">
                        <a:pos x="T22" y="T23"/>
                      </a:cxn>
                      <a:cxn ang="T108">
                        <a:pos x="T24" y="T25"/>
                      </a:cxn>
                      <a:cxn ang="T109">
                        <a:pos x="T26" y="T27"/>
                      </a:cxn>
                      <a:cxn ang="T110">
                        <a:pos x="T28" y="T29"/>
                      </a:cxn>
                      <a:cxn ang="T111">
                        <a:pos x="T30" y="T31"/>
                      </a:cxn>
                      <a:cxn ang="T112">
                        <a:pos x="T32" y="T33"/>
                      </a:cxn>
                      <a:cxn ang="T113">
                        <a:pos x="T34" y="T35"/>
                      </a:cxn>
                      <a:cxn ang="T114">
                        <a:pos x="T36" y="T37"/>
                      </a:cxn>
                      <a:cxn ang="T115">
                        <a:pos x="T38" y="T39"/>
                      </a:cxn>
                      <a:cxn ang="T116">
                        <a:pos x="T40" y="T41"/>
                      </a:cxn>
                      <a:cxn ang="T117">
                        <a:pos x="T42" y="T43"/>
                      </a:cxn>
                      <a:cxn ang="T118">
                        <a:pos x="T44" y="T45"/>
                      </a:cxn>
                      <a:cxn ang="T119">
                        <a:pos x="T46" y="T47"/>
                      </a:cxn>
                      <a:cxn ang="T120">
                        <a:pos x="T48" y="T49"/>
                      </a:cxn>
                      <a:cxn ang="T121">
                        <a:pos x="T50" y="T51"/>
                      </a:cxn>
                      <a:cxn ang="T122">
                        <a:pos x="T52" y="T53"/>
                      </a:cxn>
                      <a:cxn ang="T123">
                        <a:pos x="T54" y="T55"/>
                      </a:cxn>
                      <a:cxn ang="T124">
                        <a:pos x="T56" y="T57"/>
                      </a:cxn>
                      <a:cxn ang="T125">
                        <a:pos x="T58" y="T59"/>
                      </a:cxn>
                      <a:cxn ang="T126">
                        <a:pos x="T60" y="T61"/>
                      </a:cxn>
                      <a:cxn ang="T127">
                        <a:pos x="T62" y="T63"/>
                      </a:cxn>
                      <a:cxn ang="T128">
                        <a:pos x="T64" y="T65"/>
                      </a:cxn>
                      <a:cxn ang="T129">
                        <a:pos x="T66" y="T67"/>
                      </a:cxn>
                      <a:cxn ang="T130">
                        <a:pos x="T68" y="T69"/>
                      </a:cxn>
                      <a:cxn ang="T131">
                        <a:pos x="T70" y="T71"/>
                      </a:cxn>
                      <a:cxn ang="T132">
                        <a:pos x="T72" y="T73"/>
                      </a:cxn>
                      <a:cxn ang="T133">
                        <a:pos x="T74" y="T75"/>
                      </a:cxn>
                      <a:cxn ang="T134">
                        <a:pos x="T76" y="T77"/>
                      </a:cxn>
                      <a:cxn ang="T135">
                        <a:pos x="T78" y="T79"/>
                      </a:cxn>
                      <a:cxn ang="T136">
                        <a:pos x="T80" y="T81"/>
                      </a:cxn>
                      <a:cxn ang="T137">
                        <a:pos x="T82" y="T83"/>
                      </a:cxn>
                      <a:cxn ang="T138">
                        <a:pos x="T84" y="T85"/>
                      </a:cxn>
                      <a:cxn ang="T139">
                        <a:pos x="T86" y="T87"/>
                      </a:cxn>
                      <a:cxn ang="T140">
                        <a:pos x="T88" y="T89"/>
                      </a:cxn>
                      <a:cxn ang="T141">
                        <a:pos x="T90" y="T91"/>
                      </a:cxn>
                      <a:cxn ang="T142">
                        <a:pos x="T92" y="T93"/>
                      </a:cxn>
                      <a:cxn ang="T143">
                        <a:pos x="T94" y="T95"/>
                      </a:cxn>
                    </a:cxnLst>
                    <a:rect l="T144" t="T145" r="T146" b="T147"/>
                    <a:pathLst>
                      <a:path w="304" h="393">
                        <a:moveTo>
                          <a:pt x="13" y="256"/>
                        </a:moveTo>
                        <a:lnTo>
                          <a:pt x="24" y="233"/>
                        </a:lnTo>
                        <a:lnTo>
                          <a:pt x="35" y="215"/>
                        </a:lnTo>
                        <a:lnTo>
                          <a:pt x="51" y="205"/>
                        </a:lnTo>
                        <a:lnTo>
                          <a:pt x="72" y="190"/>
                        </a:lnTo>
                        <a:lnTo>
                          <a:pt x="89" y="174"/>
                        </a:lnTo>
                        <a:lnTo>
                          <a:pt x="104" y="158"/>
                        </a:lnTo>
                        <a:lnTo>
                          <a:pt x="116" y="141"/>
                        </a:lnTo>
                        <a:lnTo>
                          <a:pt x="135" y="127"/>
                        </a:lnTo>
                        <a:lnTo>
                          <a:pt x="160" y="117"/>
                        </a:lnTo>
                        <a:lnTo>
                          <a:pt x="179" y="102"/>
                        </a:lnTo>
                        <a:lnTo>
                          <a:pt x="188" y="73"/>
                        </a:lnTo>
                        <a:lnTo>
                          <a:pt x="206" y="52"/>
                        </a:lnTo>
                        <a:lnTo>
                          <a:pt x="230" y="3"/>
                        </a:lnTo>
                        <a:lnTo>
                          <a:pt x="244" y="0"/>
                        </a:lnTo>
                        <a:lnTo>
                          <a:pt x="258" y="9"/>
                        </a:lnTo>
                        <a:lnTo>
                          <a:pt x="266" y="22"/>
                        </a:lnTo>
                        <a:lnTo>
                          <a:pt x="268" y="45"/>
                        </a:lnTo>
                        <a:lnTo>
                          <a:pt x="260" y="74"/>
                        </a:lnTo>
                        <a:lnTo>
                          <a:pt x="248" y="87"/>
                        </a:lnTo>
                        <a:lnTo>
                          <a:pt x="238" y="102"/>
                        </a:lnTo>
                        <a:lnTo>
                          <a:pt x="226" y="127"/>
                        </a:lnTo>
                        <a:lnTo>
                          <a:pt x="240" y="122"/>
                        </a:lnTo>
                        <a:lnTo>
                          <a:pt x="262" y="122"/>
                        </a:lnTo>
                        <a:lnTo>
                          <a:pt x="271" y="127"/>
                        </a:lnTo>
                        <a:lnTo>
                          <a:pt x="295" y="143"/>
                        </a:lnTo>
                        <a:lnTo>
                          <a:pt x="303" y="168"/>
                        </a:lnTo>
                        <a:lnTo>
                          <a:pt x="304" y="205"/>
                        </a:lnTo>
                        <a:lnTo>
                          <a:pt x="299" y="249"/>
                        </a:lnTo>
                        <a:lnTo>
                          <a:pt x="285" y="279"/>
                        </a:lnTo>
                        <a:lnTo>
                          <a:pt x="270" y="316"/>
                        </a:lnTo>
                        <a:lnTo>
                          <a:pt x="244" y="355"/>
                        </a:lnTo>
                        <a:lnTo>
                          <a:pt x="229" y="378"/>
                        </a:lnTo>
                        <a:lnTo>
                          <a:pt x="211" y="389"/>
                        </a:lnTo>
                        <a:lnTo>
                          <a:pt x="188" y="393"/>
                        </a:lnTo>
                        <a:lnTo>
                          <a:pt x="163" y="389"/>
                        </a:lnTo>
                        <a:lnTo>
                          <a:pt x="141" y="382"/>
                        </a:lnTo>
                        <a:lnTo>
                          <a:pt x="127" y="373"/>
                        </a:lnTo>
                        <a:lnTo>
                          <a:pt x="114" y="364"/>
                        </a:lnTo>
                        <a:lnTo>
                          <a:pt x="102" y="369"/>
                        </a:lnTo>
                        <a:lnTo>
                          <a:pt x="83" y="372"/>
                        </a:lnTo>
                        <a:lnTo>
                          <a:pt x="63" y="374"/>
                        </a:lnTo>
                        <a:lnTo>
                          <a:pt x="37" y="369"/>
                        </a:lnTo>
                        <a:lnTo>
                          <a:pt x="21" y="356"/>
                        </a:lnTo>
                        <a:lnTo>
                          <a:pt x="6" y="333"/>
                        </a:lnTo>
                        <a:lnTo>
                          <a:pt x="0" y="299"/>
                        </a:lnTo>
                        <a:lnTo>
                          <a:pt x="7" y="262"/>
                        </a:lnTo>
                        <a:lnTo>
                          <a:pt x="13" y="256"/>
                        </a:lnTo>
                        <a:close/>
                      </a:path>
                    </a:pathLst>
                  </a:custGeom>
                  <a:solidFill>
                    <a:srgbClr val="E0A080"/>
                  </a:solidFill>
                  <a:ln w="14288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grpSp>
                <p:nvGrpSpPr>
                  <p:cNvPr id="10344" name="Group 2085"/>
                  <p:cNvGrpSpPr>
                    <a:grpSpLocks/>
                  </p:cNvGrpSpPr>
                  <p:nvPr/>
                </p:nvGrpSpPr>
                <p:grpSpPr bwMode="auto">
                  <a:xfrm>
                    <a:off x="2524" y="1903"/>
                    <a:ext cx="608" cy="697"/>
                    <a:chOff x="2524" y="1903"/>
                    <a:chExt cx="608" cy="697"/>
                  </a:xfrm>
                </p:grpSpPr>
                <p:grpSp>
                  <p:nvGrpSpPr>
                    <p:cNvPr id="10345" name="Group 2079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2524" y="1903"/>
                      <a:ext cx="608" cy="608"/>
                      <a:chOff x="2524" y="1903"/>
                      <a:chExt cx="608" cy="608"/>
                    </a:xfrm>
                  </p:grpSpPr>
                  <p:sp>
                    <p:nvSpPr>
                      <p:cNvPr id="10351" name="Freeform 2077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2524" y="1903"/>
                        <a:ext cx="608" cy="608"/>
                      </a:xfrm>
                      <a:custGeom>
                        <a:avLst/>
                        <a:gdLst>
                          <a:gd name="T0" fmla="*/ 7 w 608"/>
                          <a:gd name="T1" fmla="*/ 541 h 608"/>
                          <a:gd name="T2" fmla="*/ 38 w 608"/>
                          <a:gd name="T3" fmla="*/ 500 h 608"/>
                          <a:gd name="T4" fmla="*/ 84 w 608"/>
                          <a:gd name="T5" fmla="*/ 444 h 608"/>
                          <a:gd name="T6" fmla="*/ 138 w 608"/>
                          <a:gd name="T7" fmla="*/ 391 h 608"/>
                          <a:gd name="T8" fmla="*/ 180 w 608"/>
                          <a:gd name="T9" fmla="*/ 358 h 608"/>
                          <a:gd name="T10" fmla="*/ 213 w 608"/>
                          <a:gd name="T11" fmla="*/ 345 h 608"/>
                          <a:gd name="T12" fmla="*/ 236 w 608"/>
                          <a:gd name="T13" fmla="*/ 339 h 608"/>
                          <a:gd name="T14" fmla="*/ 252 w 608"/>
                          <a:gd name="T15" fmla="*/ 322 h 608"/>
                          <a:gd name="T16" fmla="*/ 247 w 608"/>
                          <a:gd name="T17" fmla="*/ 284 h 608"/>
                          <a:gd name="T18" fmla="*/ 255 w 608"/>
                          <a:gd name="T19" fmla="*/ 242 h 608"/>
                          <a:gd name="T20" fmla="*/ 277 w 608"/>
                          <a:gd name="T21" fmla="*/ 201 h 608"/>
                          <a:gd name="T22" fmla="*/ 309 w 608"/>
                          <a:gd name="T23" fmla="*/ 157 h 608"/>
                          <a:gd name="T24" fmla="*/ 357 w 608"/>
                          <a:gd name="T25" fmla="*/ 109 h 608"/>
                          <a:gd name="T26" fmla="*/ 408 w 608"/>
                          <a:gd name="T27" fmla="*/ 66 h 608"/>
                          <a:gd name="T28" fmla="*/ 457 w 608"/>
                          <a:gd name="T29" fmla="*/ 31 h 608"/>
                          <a:gd name="T30" fmla="*/ 510 w 608"/>
                          <a:gd name="T31" fmla="*/ 6 h 608"/>
                          <a:gd name="T32" fmla="*/ 547 w 608"/>
                          <a:gd name="T33" fmla="*/ 0 h 608"/>
                          <a:gd name="T34" fmla="*/ 580 w 608"/>
                          <a:gd name="T35" fmla="*/ 11 h 608"/>
                          <a:gd name="T36" fmla="*/ 599 w 608"/>
                          <a:gd name="T37" fmla="*/ 33 h 608"/>
                          <a:gd name="T38" fmla="*/ 608 w 608"/>
                          <a:gd name="T39" fmla="*/ 62 h 608"/>
                          <a:gd name="T40" fmla="*/ 604 w 608"/>
                          <a:gd name="T41" fmla="*/ 104 h 608"/>
                          <a:gd name="T42" fmla="*/ 588 w 608"/>
                          <a:gd name="T43" fmla="*/ 150 h 608"/>
                          <a:gd name="T44" fmla="*/ 566 w 608"/>
                          <a:gd name="T45" fmla="*/ 190 h 608"/>
                          <a:gd name="T46" fmla="*/ 534 w 608"/>
                          <a:gd name="T47" fmla="*/ 233 h 608"/>
                          <a:gd name="T48" fmla="*/ 499 w 608"/>
                          <a:gd name="T49" fmla="*/ 269 h 608"/>
                          <a:gd name="T50" fmla="*/ 449 w 608"/>
                          <a:gd name="T51" fmla="*/ 309 h 608"/>
                          <a:gd name="T52" fmla="*/ 403 w 608"/>
                          <a:gd name="T53" fmla="*/ 342 h 608"/>
                          <a:gd name="T54" fmla="*/ 364 w 608"/>
                          <a:gd name="T55" fmla="*/ 361 h 608"/>
                          <a:gd name="T56" fmla="*/ 328 w 608"/>
                          <a:gd name="T57" fmla="*/ 364 h 608"/>
                          <a:gd name="T58" fmla="*/ 295 w 608"/>
                          <a:gd name="T59" fmla="*/ 360 h 608"/>
                          <a:gd name="T60" fmla="*/ 273 w 608"/>
                          <a:gd name="T61" fmla="*/ 368 h 608"/>
                          <a:gd name="T62" fmla="*/ 259 w 608"/>
                          <a:gd name="T63" fmla="*/ 388 h 608"/>
                          <a:gd name="T64" fmla="*/ 248 w 608"/>
                          <a:gd name="T65" fmla="*/ 424 h 608"/>
                          <a:gd name="T66" fmla="*/ 219 w 608"/>
                          <a:gd name="T67" fmla="*/ 463 h 608"/>
                          <a:gd name="T68" fmla="*/ 174 w 608"/>
                          <a:gd name="T69" fmla="*/ 507 h 608"/>
                          <a:gd name="T70" fmla="*/ 140 w 608"/>
                          <a:gd name="T71" fmla="*/ 543 h 608"/>
                          <a:gd name="T72" fmla="*/ 108 w 608"/>
                          <a:gd name="T73" fmla="*/ 577 h 608"/>
                          <a:gd name="T74" fmla="*/ 80 w 608"/>
                          <a:gd name="T75" fmla="*/ 597 h 608"/>
                          <a:gd name="T76" fmla="*/ 49 w 608"/>
                          <a:gd name="T77" fmla="*/ 607 h 608"/>
                          <a:gd name="T78" fmla="*/ 23 w 608"/>
                          <a:gd name="T79" fmla="*/ 608 h 608"/>
                          <a:gd name="T80" fmla="*/ 1 w 608"/>
                          <a:gd name="T81" fmla="*/ 597 h 608"/>
                          <a:gd name="T82" fmla="*/ 0 w 608"/>
                          <a:gd name="T83" fmla="*/ 569 h 608"/>
                          <a:gd name="T84" fmla="*/ 7 w 608"/>
                          <a:gd name="T85" fmla="*/ 541 h 608"/>
                          <a:gd name="T86" fmla="*/ 0 60000 65536"/>
                          <a:gd name="T87" fmla="*/ 0 60000 65536"/>
                          <a:gd name="T88" fmla="*/ 0 60000 65536"/>
                          <a:gd name="T89" fmla="*/ 0 60000 65536"/>
                          <a:gd name="T90" fmla="*/ 0 60000 65536"/>
                          <a:gd name="T91" fmla="*/ 0 60000 65536"/>
                          <a:gd name="T92" fmla="*/ 0 60000 65536"/>
                          <a:gd name="T93" fmla="*/ 0 60000 65536"/>
                          <a:gd name="T94" fmla="*/ 0 60000 65536"/>
                          <a:gd name="T95" fmla="*/ 0 60000 65536"/>
                          <a:gd name="T96" fmla="*/ 0 60000 65536"/>
                          <a:gd name="T97" fmla="*/ 0 60000 65536"/>
                          <a:gd name="T98" fmla="*/ 0 60000 65536"/>
                          <a:gd name="T99" fmla="*/ 0 60000 65536"/>
                          <a:gd name="T100" fmla="*/ 0 60000 65536"/>
                          <a:gd name="T101" fmla="*/ 0 60000 65536"/>
                          <a:gd name="T102" fmla="*/ 0 60000 65536"/>
                          <a:gd name="T103" fmla="*/ 0 60000 65536"/>
                          <a:gd name="T104" fmla="*/ 0 60000 65536"/>
                          <a:gd name="T105" fmla="*/ 0 60000 65536"/>
                          <a:gd name="T106" fmla="*/ 0 60000 65536"/>
                          <a:gd name="T107" fmla="*/ 0 60000 65536"/>
                          <a:gd name="T108" fmla="*/ 0 60000 65536"/>
                          <a:gd name="T109" fmla="*/ 0 60000 65536"/>
                          <a:gd name="T110" fmla="*/ 0 60000 65536"/>
                          <a:gd name="T111" fmla="*/ 0 60000 65536"/>
                          <a:gd name="T112" fmla="*/ 0 60000 65536"/>
                          <a:gd name="T113" fmla="*/ 0 60000 65536"/>
                          <a:gd name="T114" fmla="*/ 0 60000 65536"/>
                          <a:gd name="T115" fmla="*/ 0 60000 65536"/>
                          <a:gd name="T116" fmla="*/ 0 60000 65536"/>
                          <a:gd name="T117" fmla="*/ 0 60000 65536"/>
                          <a:gd name="T118" fmla="*/ 0 60000 65536"/>
                          <a:gd name="T119" fmla="*/ 0 60000 65536"/>
                          <a:gd name="T120" fmla="*/ 0 60000 65536"/>
                          <a:gd name="T121" fmla="*/ 0 60000 65536"/>
                          <a:gd name="T122" fmla="*/ 0 60000 65536"/>
                          <a:gd name="T123" fmla="*/ 0 60000 65536"/>
                          <a:gd name="T124" fmla="*/ 0 60000 65536"/>
                          <a:gd name="T125" fmla="*/ 0 60000 65536"/>
                          <a:gd name="T126" fmla="*/ 0 60000 65536"/>
                          <a:gd name="T127" fmla="*/ 0 60000 65536"/>
                          <a:gd name="T128" fmla="*/ 0 60000 65536"/>
                          <a:gd name="T129" fmla="*/ 0 w 608"/>
                          <a:gd name="T130" fmla="*/ 0 h 608"/>
                          <a:gd name="T131" fmla="*/ 608 w 608"/>
                          <a:gd name="T132" fmla="*/ 608 h 608"/>
                        </a:gdLst>
                        <a:ahLst/>
                        <a:cxnLst>
                          <a:cxn ang="T86">
                            <a:pos x="T0" y="T1"/>
                          </a:cxn>
                          <a:cxn ang="T87">
                            <a:pos x="T2" y="T3"/>
                          </a:cxn>
                          <a:cxn ang="T88">
                            <a:pos x="T4" y="T5"/>
                          </a:cxn>
                          <a:cxn ang="T89">
                            <a:pos x="T6" y="T7"/>
                          </a:cxn>
                          <a:cxn ang="T90">
                            <a:pos x="T8" y="T9"/>
                          </a:cxn>
                          <a:cxn ang="T91">
                            <a:pos x="T10" y="T11"/>
                          </a:cxn>
                          <a:cxn ang="T92">
                            <a:pos x="T12" y="T13"/>
                          </a:cxn>
                          <a:cxn ang="T93">
                            <a:pos x="T14" y="T15"/>
                          </a:cxn>
                          <a:cxn ang="T94">
                            <a:pos x="T16" y="T17"/>
                          </a:cxn>
                          <a:cxn ang="T95">
                            <a:pos x="T18" y="T19"/>
                          </a:cxn>
                          <a:cxn ang="T96">
                            <a:pos x="T20" y="T21"/>
                          </a:cxn>
                          <a:cxn ang="T97">
                            <a:pos x="T22" y="T23"/>
                          </a:cxn>
                          <a:cxn ang="T98">
                            <a:pos x="T24" y="T25"/>
                          </a:cxn>
                          <a:cxn ang="T99">
                            <a:pos x="T26" y="T27"/>
                          </a:cxn>
                          <a:cxn ang="T100">
                            <a:pos x="T28" y="T29"/>
                          </a:cxn>
                          <a:cxn ang="T101">
                            <a:pos x="T30" y="T31"/>
                          </a:cxn>
                          <a:cxn ang="T102">
                            <a:pos x="T32" y="T33"/>
                          </a:cxn>
                          <a:cxn ang="T103">
                            <a:pos x="T34" y="T35"/>
                          </a:cxn>
                          <a:cxn ang="T104">
                            <a:pos x="T36" y="T37"/>
                          </a:cxn>
                          <a:cxn ang="T105">
                            <a:pos x="T38" y="T39"/>
                          </a:cxn>
                          <a:cxn ang="T106">
                            <a:pos x="T40" y="T41"/>
                          </a:cxn>
                          <a:cxn ang="T107">
                            <a:pos x="T42" y="T43"/>
                          </a:cxn>
                          <a:cxn ang="T108">
                            <a:pos x="T44" y="T45"/>
                          </a:cxn>
                          <a:cxn ang="T109">
                            <a:pos x="T46" y="T47"/>
                          </a:cxn>
                          <a:cxn ang="T110">
                            <a:pos x="T48" y="T49"/>
                          </a:cxn>
                          <a:cxn ang="T111">
                            <a:pos x="T50" y="T51"/>
                          </a:cxn>
                          <a:cxn ang="T112">
                            <a:pos x="T52" y="T53"/>
                          </a:cxn>
                          <a:cxn ang="T113">
                            <a:pos x="T54" y="T55"/>
                          </a:cxn>
                          <a:cxn ang="T114">
                            <a:pos x="T56" y="T57"/>
                          </a:cxn>
                          <a:cxn ang="T115">
                            <a:pos x="T58" y="T59"/>
                          </a:cxn>
                          <a:cxn ang="T116">
                            <a:pos x="T60" y="T61"/>
                          </a:cxn>
                          <a:cxn ang="T117">
                            <a:pos x="T62" y="T63"/>
                          </a:cxn>
                          <a:cxn ang="T118">
                            <a:pos x="T64" y="T65"/>
                          </a:cxn>
                          <a:cxn ang="T119">
                            <a:pos x="T66" y="T67"/>
                          </a:cxn>
                          <a:cxn ang="T120">
                            <a:pos x="T68" y="T69"/>
                          </a:cxn>
                          <a:cxn ang="T121">
                            <a:pos x="T70" y="T71"/>
                          </a:cxn>
                          <a:cxn ang="T122">
                            <a:pos x="T72" y="T73"/>
                          </a:cxn>
                          <a:cxn ang="T123">
                            <a:pos x="T74" y="T75"/>
                          </a:cxn>
                          <a:cxn ang="T124">
                            <a:pos x="T76" y="T77"/>
                          </a:cxn>
                          <a:cxn ang="T125">
                            <a:pos x="T78" y="T79"/>
                          </a:cxn>
                          <a:cxn ang="T126">
                            <a:pos x="T80" y="T81"/>
                          </a:cxn>
                          <a:cxn ang="T127">
                            <a:pos x="T82" y="T83"/>
                          </a:cxn>
                          <a:cxn ang="T128">
                            <a:pos x="T84" y="T85"/>
                          </a:cxn>
                        </a:cxnLst>
                        <a:rect l="T129" t="T130" r="T131" b="T132"/>
                        <a:pathLst>
                          <a:path w="608" h="608">
                            <a:moveTo>
                              <a:pt x="7" y="541"/>
                            </a:moveTo>
                            <a:lnTo>
                              <a:pt x="38" y="500"/>
                            </a:lnTo>
                            <a:lnTo>
                              <a:pt x="84" y="444"/>
                            </a:lnTo>
                            <a:lnTo>
                              <a:pt x="138" y="391"/>
                            </a:lnTo>
                            <a:lnTo>
                              <a:pt x="180" y="358"/>
                            </a:lnTo>
                            <a:lnTo>
                              <a:pt x="213" y="345"/>
                            </a:lnTo>
                            <a:lnTo>
                              <a:pt x="236" y="339"/>
                            </a:lnTo>
                            <a:lnTo>
                              <a:pt x="252" y="322"/>
                            </a:lnTo>
                            <a:lnTo>
                              <a:pt x="247" y="284"/>
                            </a:lnTo>
                            <a:lnTo>
                              <a:pt x="255" y="242"/>
                            </a:lnTo>
                            <a:lnTo>
                              <a:pt x="277" y="201"/>
                            </a:lnTo>
                            <a:lnTo>
                              <a:pt x="309" y="157"/>
                            </a:lnTo>
                            <a:lnTo>
                              <a:pt x="357" y="109"/>
                            </a:lnTo>
                            <a:lnTo>
                              <a:pt x="408" y="66"/>
                            </a:lnTo>
                            <a:lnTo>
                              <a:pt x="457" y="31"/>
                            </a:lnTo>
                            <a:lnTo>
                              <a:pt x="510" y="6"/>
                            </a:lnTo>
                            <a:lnTo>
                              <a:pt x="547" y="0"/>
                            </a:lnTo>
                            <a:lnTo>
                              <a:pt x="580" y="11"/>
                            </a:lnTo>
                            <a:lnTo>
                              <a:pt x="599" y="33"/>
                            </a:lnTo>
                            <a:lnTo>
                              <a:pt x="608" y="62"/>
                            </a:lnTo>
                            <a:lnTo>
                              <a:pt x="604" y="104"/>
                            </a:lnTo>
                            <a:lnTo>
                              <a:pt x="588" y="150"/>
                            </a:lnTo>
                            <a:lnTo>
                              <a:pt x="566" y="190"/>
                            </a:lnTo>
                            <a:lnTo>
                              <a:pt x="534" y="233"/>
                            </a:lnTo>
                            <a:lnTo>
                              <a:pt x="499" y="269"/>
                            </a:lnTo>
                            <a:lnTo>
                              <a:pt x="449" y="309"/>
                            </a:lnTo>
                            <a:lnTo>
                              <a:pt x="403" y="342"/>
                            </a:lnTo>
                            <a:lnTo>
                              <a:pt x="364" y="361"/>
                            </a:lnTo>
                            <a:lnTo>
                              <a:pt x="328" y="364"/>
                            </a:lnTo>
                            <a:lnTo>
                              <a:pt x="295" y="360"/>
                            </a:lnTo>
                            <a:lnTo>
                              <a:pt x="273" y="368"/>
                            </a:lnTo>
                            <a:lnTo>
                              <a:pt x="259" y="388"/>
                            </a:lnTo>
                            <a:lnTo>
                              <a:pt x="248" y="424"/>
                            </a:lnTo>
                            <a:lnTo>
                              <a:pt x="219" y="463"/>
                            </a:lnTo>
                            <a:lnTo>
                              <a:pt x="174" y="507"/>
                            </a:lnTo>
                            <a:lnTo>
                              <a:pt x="140" y="543"/>
                            </a:lnTo>
                            <a:lnTo>
                              <a:pt x="108" y="577"/>
                            </a:lnTo>
                            <a:lnTo>
                              <a:pt x="80" y="597"/>
                            </a:lnTo>
                            <a:lnTo>
                              <a:pt x="49" y="607"/>
                            </a:lnTo>
                            <a:lnTo>
                              <a:pt x="23" y="608"/>
                            </a:lnTo>
                            <a:lnTo>
                              <a:pt x="1" y="597"/>
                            </a:lnTo>
                            <a:lnTo>
                              <a:pt x="0" y="569"/>
                            </a:lnTo>
                            <a:lnTo>
                              <a:pt x="7" y="541"/>
                            </a:lnTo>
                            <a:close/>
                          </a:path>
                        </a:pathLst>
                      </a:custGeom>
                      <a:solidFill>
                        <a:srgbClr val="A0A0C0"/>
                      </a:solidFill>
                      <a:ln w="14288">
                        <a:solidFill>
                          <a:srgbClr val="000000"/>
                        </a:solidFill>
                        <a:prstDash val="solid"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10352" name="Freeform 2078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2807" y="1941"/>
                        <a:ext cx="292" cy="290"/>
                      </a:xfrm>
                      <a:custGeom>
                        <a:avLst/>
                        <a:gdLst>
                          <a:gd name="T0" fmla="*/ 0 w 292"/>
                          <a:gd name="T1" fmla="*/ 236 h 290"/>
                          <a:gd name="T2" fmla="*/ 12 w 292"/>
                          <a:gd name="T3" fmla="*/ 201 h 290"/>
                          <a:gd name="T4" fmla="*/ 31 w 292"/>
                          <a:gd name="T5" fmla="*/ 169 h 290"/>
                          <a:gd name="T6" fmla="*/ 69 w 292"/>
                          <a:gd name="T7" fmla="*/ 125 h 290"/>
                          <a:gd name="T8" fmla="*/ 105 w 292"/>
                          <a:gd name="T9" fmla="*/ 89 h 290"/>
                          <a:gd name="T10" fmla="*/ 151 w 292"/>
                          <a:gd name="T11" fmla="*/ 54 h 290"/>
                          <a:gd name="T12" fmla="*/ 195 w 292"/>
                          <a:gd name="T13" fmla="*/ 24 h 290"/>
                          <a:gd name="T14" fmla="*/ 232 w 292"/>
                          <a:gd name="T15" fmla="*/ 4 h 290"/>
                          <a:gd name="T16" fmla="*/ 263 w 292"/>
                          <a:gd name="T17" fmla="*/ 0 h 290"/>
                          <a:gd name="T18" fmla="*/ 286 w 292"/>
                          <a:gd name="T19" fmla="*/ 9 h 290"/>
                          <a:gd name="T20" fmla="*/ 292 w 292"/>
                          <a:gd name="T21" fmla="*/ 38 h 290"/>
                          <a:gd name="T22" fmla="*/ 282 w 292"/>
                          <a:gd name="T23" fmla="*/ 71 h 290"/>
                          <a:gd name="T24" fmla="*/ 263 w 292"/>
                          <a:gd name="T25" fmla="*/ 110 h 290"/>
                          <a:gd name="T26" fmla="*/ 226 w 292"/>
                          <a:gd name="T27" fmla="*/ 158 h 290"/>
                          <a:gd name="T28" fmla="*/ 190 w 292"/>
                          <a:gd name="T29" fmla="*/ 194 h 290"/>
                          <a:gd name="T30" fmla="*/ 151 w 292"/>
                          <a:gd name="T31" fmla="*/ 228 h 290"/>
                          <a:gd name="T32" fmla="*/ 110 w 292"/>
                          <a:gd name="T33" fmla="*/ 262 h 290"/>
                          <a:gd name="T34" fmla="*/ 58 w 292"/>
                          <a:gd name="T35" fmla="*/ 290 h 290"/>
                          <a:gd name="T36" fmla="*/ 23 w 292"/>
                          <a:gd name="T37" fmla="*/ 287 h 290"/>
                          <a:gd name="T38" fmla="*/ 4 w 292"/>
                          <a:gd name="T39" fmla="*/ 270 h 290"/>
                          <a:gd name="T40" fmla="*/ 0 w 292"/>
                          <a:gd name="T41" fmla="*/ 236 h 290"/>
                          <a:gd name="T42" fmla="*/ 0 60000 65536"/>
                          <a:gd name="T43" fmla="*/ 0 60000 65536"/>
                          <a:gd name="T44" fmla="*/ 0 60000 65536"/>
                          <a:gd name="T45" fmla="*/ 0 60000 65536"/>
                          <a:gd name="T46" fmla="*/ 0 60000 65536"/>
                          <a:gd name="T47" fmla="*/ 0 60000 65536"/>
                          <a:gd name="T48" fmla="*/ 0 60000 65536"/>
                          <a:gd name="T49" fmla="*/ 0 60000 65536"/>
                          <a:gd name="T50" fmla="*/ 0 60000 65536"/>
                          <a:gd name="T51" fmla="*/ 0 60000 65536"/>
                          <a:gd name="T52" fmla="*/ 0 60000 65536"/>
                          <a:gd name="T53" fmla="*/ 0 60000 65536"/>
                          <a:gd name="T54" fmla="*/ 0 60000 65536"/>
                          <a:gd name="T55" fmla="*/ 0 60000 65536"/>
                          <a:gd name="T56" fmla="*/ 0 60000 65536"/>
                          <a:gd name="T57" fmla="*/ 0 60000 65536"/>
                          <a:gd name="T58" fmla="*/ 0 60000 65536"/>
                          <a:gd name="T59" fmla="*/ 0 60000 65536"/>
                          <a:gd name="T60" fmla="*/ 0 60000 65536"/>
                          <a:gd name="T61" fmla="*/ 0 60000 65536"/>
                          <a:gd name="T62" fmla="*/ 0 60000 65536"/>
                          <a:gd name="T63" fmla="*/ 0 w 292"/>
                          <a:gd name="T64" fmla="*/ 0 h 290"/>
                          <a:gd name="T65" fmla="*/ 292 w 292"/>
                          <a:gd name="T66" fmla="*/ 290 h 290"/>
                        </a:gdLst>
                        <a:ahLst/>
                        <a:cxnLst>
                          <a:cxn ang="T42">
                            <a:pos x="T0" y="T1"/>
                          </a:cxn>
                          <a:cxn ang="T43">
                            <a:pos x="T2" y="T3"/>
                          </a:cxn>
                          <a:cxn ang="T44">
                            <a:pos x="T4" y="T5"/>
                          </a:cxn>
                          <a:cxn ang="T45">
                            <a:pos x="T6" y="T7"/>
                          </a:cxn>
                          <a:cxn ang="T46">
                            <a:pos x="T8" y="T9"/>
                          </a:cxn>
                          <a:cxn ang="T47">
                            <a:pos x="T10" y="T11"/>
                          </a:cxn>
                          <a:cxn ang="T48">
                            <a:pos x="T12" y="T13"/>
                          </a:cxn>
                          <a:cxn ang="T49">
                            <a:pos x="T14" y="T15"/>
                          </a:cxn>
                          <a:cxn ang="T50">
                            <a:pos x="T16" y="T17"/>
                          </a:cxn>
                          <a:cxn ang="T51">
                            <a:pos x="T18" y="T19"/>
                          </a:cxn>
                          <a:cxn ang="T52">
                            <a:pos x="T20" y="T21"/>
                          </a:cxn>
                          <a:cxn ang="T53">
                            <a:pos x="T22" y="T23"/>
                          </a:cxn>
                          <a:cxn ang="T54">
                            <a:pos x="T24" y="T25"/>
                          </a:cxn>
                          <a:cxn ang="T55">
                            <a:pos x="T26" y="T27"/>
                          </a:cxn>
                          <a:cxn ang="T56">
                            <a:pos x="T28" y="T29"/>
                          </a:cxn>
                          <a:cxn ang="T57">
                            <a:pos x="T30" y="T31"/>
                          </a:cxn>
                          <a:cxn ang="T58">
                            <a:pos x="T32" y="T33"/>
                          </a:cxn>
                          <a:cxn ang="T59">
                            <a:pos x="T34" y="T35"/>
                          </a:cxn>
                          <a:cxn ang="T60">
                            <a:pos x="T36" y="T37"/>
                          </a:cxn>
                          <a:cxn ang="T61">
                            <a:pos x="T38" y="T39"/>
                          </a:cxn>
                          <a:cxn ang="T62">
                            <a:pos x="T40" y="T41"/>
                          </a:cxn>
                        </a:cxnLst>
                        <a:rect l="T63" t="T64" r="T65" b="T66"/>
                        <a:pathLst>
                          <a:path w="292" h="290">
                            <a:moveTo>
                              <a:pt x="0" y="236"/>
                            </a:moveTo>
                            <a:lnTo>
                              <a:pt x="12" y="201"/>
                            </a:lnTo>
                            <a:lnTo>
                              <a:pt x="31" y="169"/>
                            </a:lnTo>
                            <a:lnTo>
                              <a:pt x="69" y="125"/>
                            </a:lnTo>
                            <a:lnTo>
                              <a:pt x="105" y="89"/>
                            </a:lnTo>
                            <a:lnTo>
                              <a:pt x="151" y="54"/>
                            </a:lnTo>
                            <a:lnTo>
                              <a:pt x="195" y="24"/>
                            </a:lnTo>
                            <a:lnTo>
                              <a:pt x="232" y="4"/>
                            </a:lnTo>
                            <a:lnTo>
                              <a:pt x="263" y="0"/>
                            </a:lnTo>
                            <a:lnTo>
                              <a:pt x="286" y="9"/>
                            </a:lnTo>
                            <a:lnTo>
                              <a:pt x="292" y="38"/>
                            </a:lnTo>
                            <a:lnTo>
                              <a:pt x="282" y="71"/>
                            </a:lnTo>
                            <a:lnTo>
                              <a:pt x="263" y="110"/>
                            </a:lnTo>
                            <a:lnTo>
                              <a:pt x="226" y="158"/>
                            </a:lnTo>
                            <a:lnTo>
                              <a:pt x="190" y="194"/>
                            </a:lnTo>
                            <a:lnTo>
                              <a:pt x="151" y="228"/>
                            </a:lnTo>
                            <a:lnTo>
                              <a:pt x="110" y="262"/>
                            </a:lnTo>
                            <a:lnTo>
                              <a:pt x="58" y="290"/>
                            </a:lnTo>
                            <a:lnTo>
                              <a:pt x="23" y="287"/>
                            </a:lnTo>
                            <a:lnTo>
                              <a:pt x="4" y="270"/>
                            </a:lnTo>
                            <a:lnTo>
                              <a:pt x="0" y="236"/>
                            </a:lnTo>
                            <a:close/>
                          </a:path>
                        </a:pathLst>
                      </a:custGeom>
                      <a:solidFill>
                        <a:srgbClr val="E0E0FF"/>
                      </a:solidFill>
                      <a:ln w="14288">
                        <a:solidFill>
                          <a:srgbClr val="000000"/>
                        </a:solidFill>
                        <a:prstDash val="solid"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/>
                      </a:p>
                    </p:txBody>
                  </p:sp>
                </p:grpSp>
                <p:sp>
                  <p:nvSpPr>
                    <p:cNvPr id="10346" name="Freeform 2080"/>
                    <p:cNvSpPr>
                      <a:spLocks/>
                    </p:cNvSpPr>
                    <p:nvPr/>
                  </p:nvSpPr>
                  <p:spPr bwMode="auto">
                    <a:xfrm>
                      <a:off x="2611" y="2340"/>
                      <a:ext cx="196" cy="260"/>
                    </a:xfrm>
                    <a:custGeom>
                      <a:avLst/>
                      <a:gdLst>
                        <a:gd name="T0" fmla="*/ 148 w 196"/>
                        <a:gd name="T1" fmla="*/ 0 h 260"/>
                        <a:gd name="T2" fmla="*/ 167 w 196"/>
                        <a:gd name="T3" fmla="*/ 5 h 260"/>
                        <a:gd name="T4" fmla="*/ 179 w 196"/>
                        <a:gd name="T5" fmla="*/ 20 h 260"/>
                        <a:gd name="T6" fmla="*/ 180 w 196"/>
                        <a:gd name="T7" fmla="*/ 35 h 260"/>
                        <a:gd name="T8" fmla="*/ 174 w 196"/>
                        <a:gd name="T9" fmla="*/ 48 h 260"/>
                        <a:gd name="T10" fmla="*/ 184 w 196"/>
                        <a:gd name="T11" fmla="*/ 54 h 260"/>
                        <a:gd name="T12" fmla="*/ 195 w 196"/>
                        <a:gd name="T13" fmla="*/ 71 h 260"/>
                        <a:gd name="T14" fmla="*/ 196 w 196"/>
                        <a:gd name="T15" fmla="*/ 90 h 260"/>
                        <a:gd name="T16" fmla="*/ 185 w 196"/>
                        <a:gd name="T17" fmla="*/ 103 h 260"/>
                        <a:gd name="T18" fmla="*/ 167 w 196"/>
                        <a:gd name="T19" fmla="*/ 112 h 260"/>
                        <a:gd name="T20" fmla="*/ 179 w 196"/>
                        <a:gd name="T21" fmla="*/ 131 h 260"/>
                        <a:gd name="T22" fmla="*/ 180 w 196"/>
                        <a:gd name="T23" fmla="*/ 152 h 260"/>
                        <a:gd name="T24" fmla="*/ 168 w 196"/>
                        <a:gd name="T25" fmla="*/ 169 h 260"/>
                        <a:gd name="T26" fmla="*/ 146 w 196"/>
                        <a:gd name="T27" fmla="*/ 176 h 260"/>
                        <a:gd name="T28" fmla="*/ 110 w 196"/>
                        <a:gd name="T29" fmla="*/ 171 h 260"/>
                        <a:gd name="T30" fmla="*/ 111 w 196"/>
                        <a:gd name="T31" fmla="*/ 189 h 260"/>
                        <a:gd name="T32" fmla="*/ 110 w 196"/>
                        <a:gd name="T33" fmla="*/ 216 h 260"/>
                        <a:gd name="T34" fmla="*/ 104 w 196"/>
                        <a:gd name="T35" fmla="*/ 236 h 260"/>
                        <a:gd name="T36" fmla="*/ 93 w 196"/>
                        <a:gd name="T37" fmla="*/ 250 h 260"/>
                        <a:gd name="T38" fmla="*/ 79 w 196"/>
                        <a:gd name="T39" fmla="*/ 259 h 260"/>
                        <a:gd name="T40" fmla="*/ 59 w 196"/>
                        <a:gd name="T41" fmla="*/ 260 h 260"/>
                        <a:gd name="T42" fmla="*/ 35 w 196"/>
                        <a:gd name="T43" fmla="*/ 252 h 260"/>
                        <a:gd name="T44" fmla="*/ 21 w 196"/>
                        <a:gd name="T45" fmla="*/ 235 h 260"/>
                        <a:gd name="T46" fmla="*/ 4 w 196"/>
                        <a:gd name="T47" fmla="*/ 206 h 260"/>
                        <a:gd name="T48" fmla="*/ 0 w 196"/>
                        <a:gd name="T49" fmla="*/ 184 h 260"/>
                        <a:gd name="T50" fmla="*/ 8 w 196"/>
                        <a:gd name="T51" fmla="*/ 171 h 260"/>
                        <a:gd name="T52" fmla="*/ 21 w 196"/>
                        <a:gd name="T53" fmla="*/ 165 h 260"/>
                        <a:gd name="T54" fmla="*/ 31 w 196"/>
                        <a:gd name="T55" fmla="*/ 162 h 260"/>
                        <a:gd name="T56" fmla="*/ 27 w 196"/>
                        <a:gd name="T57" fmla="*/ 147 h 260"/>
                        <a:gd name="T58" fmla="*/ 13 w 196"/>
                        <a:gd name="T59" fmla="*/ 136 h 260"/>
                        <a:gd name="T60" fmla="*/ 8 w 196"/>
                        <a:gd name="T61" fmla="*/ 122 h 260"/>
                        <a:gd name="T62" fmla="*/ 14 w 196"/>
                        <a:gd name="T63" fmla="*/ 106 h 260"/>
                        <a:gd name="T64" fmla="*/ 34 w 196"/>
                        <a:gd name="T65" fmla="*/ 98 h 260"/>
                        <a:gd name="T66" fmla="*/ 25 w 196"/>
                        <a:gd name="T67" fmla="*/ 86 h 260"/>
                        <a:gd name="T68" fmla="*/ 25 w 196"/>
                        <a:gd name="T69" fmla="*/ 70 h 260"/>
                        <a:gd name="T70" fmla="*/ 39 w 196"/>
                        <a:gd name="T71" fmla="*/ 61 h 260"/>
                        <a:gd name="T72" fmla="*/ 32 w 196"/>
                        <a:gd name="T73" fmla="*/ 45 h 260"/>
                        <a:gd name="T74" fmla="*/ 41 w 196"/>
                        <a:gd name="T75" fmla="*/ 28 h 260"/>
                        <a:gd name="T76" fmla="*/ 54 w 196"/>
                        <a:gd name="T77" fmla="*/ 19 h 260"/>
                        <a:gd name="T78" fmla="*/ 74 w 196"/>
                        <a:gd name="T79" fmla="*/ 16 h 260"/>
                        <a:gd name="T80" fmla="*/ 84 w 196"/>
                        <a:gd name="T81" fmla="*/ 19 h 260"/>
                        <a:gd name="T82" fmla="*/ 96 w 196"/>
                        <a:gd name="T83" fmla="*/ 20 h 260"/>
                        <a:gd name="T84" fmla="*/ 115 w 196"/>
                        <a:gd name="T85" fmla="*/ 12 h 260"/>
                        <a:gd name="T86" fmla="*/ 148 w 196"/>
                        <a:gd name="T87" fmla="*/ 0 h 260"/>
                        <a:gd name="T88" fmla="*/ 0 60000 65536"/>
                        <a:gd name="T89" fmla="*/ 0 60000 65536"/>
                        <a:gd name="T90" fmla="*/ 0 60000 65536"/>
                        <a:gd name="T91" fmla="*/ 0 60000 65536"/>
                        <a:gd name="T92" fmla="*/ 0 60000 65536"/>
                        <a:gd name="T93" fmla="*/ 0 60000 65536"/>
                        <a:gd name="T94" fmla="*/ 0 60000 65536"/>
                        <a:gd name="T95" fmla="*/ 0 60000 65536"/>
                        <a:gd name="T96" fmla="*/ 0 60000 65536"/>
                        <a:gd name="T97" fmla="*/ 0 60000 65536"/>
                        <a:gd name="T98" fmla="*/ 0 60000 65536"/>
                        <a:gd name="T99" fmla="*/ 0 60000 65536"/>
                        <a:gd name="T100" fmla="*/ 0 60000 65536"/>
                        <a:gd name="T101" fmla="*/ 0 60000 65536"/>
                        <a:gd name="T102" fmla="*/ 0 60000 65536"/>
                        <a:gd name="T103" fmla="*/ 0 60000 65536"/>
                        <a:gd name="T104" fmla="*/ 0 60000 65536"/>
                        <a:gd name="T105" fmla="*/ 0 60000 65536"/>
                        <a:gd name="T106" fmla="*/ 0 60000 65536"/>
                        <a:gd name="T107" fmla="*/ 0 60000 65536"/>
                        <a:gd name="T108" fmla="*/ 0 60000 65536"/>
                        <a:gd name="T109" fmla="*/ 0 60000 65536"/>
                        <a:gd name="T110" fmla="*/ 0 60000 65536"/>
                        <a:gd name="T111" fmla="*/ 0 60000 65536"/>
                        <a:gd name="T112" fmla="*/ 0 60000 65536"/>
                        <a:gd name="T113" fmla="*/ 0 60000 65536"/>
                        <a:gd name="T114" fmla="*/ 0 60000 65536"/>
                        <a:gd name="T115" fmla="*/ 0 60000 65536"/>
                        <a:gd name="T116" fmla="*/ 0 60000 65536"/>
                        <a:gd name="T117" fmla="*/ 0 60000 65536"/>
                        <a:gd name="T118" fmla="*/ 0 60000 65536"/>
                        <a:gd name="T119" fmla="*/ 0 60000 65536"/>
                        <a:gd name="T120" fmla="*/ 0 60000 65536"/>
                        <a:gd name="T121" fmla="*/ 0 60000 65536"/>
                        <a:gd name="T122" fmla="*/ 0 60000 65536"/>
                        <a:gd name="T123" fmla="*/ 0 60000 65536"/>
                        <a:gd name="T124" fmla="*/ 0 60000 65536"/>
                        <a:gd name="T125" fmla="*/ 0 60000 65536"/>
                        <a:gd name="T126" fmla="*/ 0 60000 65536"/>
                        <a:gd name="T127" fmla="*/ 0 60000 65536"/>
                        <a:gd name="T128" fmla="*/ 0 60000 65536"/>
                        <a:gd name="T129" fmla="*/ 0 60000 65536"/>
                        <a:gd name="T130" fmla="*/ 0 60000 65536"/>
                        <a:gd name="T131" fmla="*/ 0 60000 65536"/>
                        <a:gd name="T132" fmla="*/ 0 w 196"/>
                        <a:gd name="T133" fmla="*/ 0 h 260"/>
                        <a:gd name="T134" fmla="*/ 196 w 196"/>
                        <a:gd name="T135" fmla="*/ 260 h 260"/>
                      </a:gdLst>
                      <a:ahLst/>
                      <a:cxnLst>
                        <a:cxn ang="T88">
                          <a:pos x="T0" y="T1"/>
                        </a:cxn>
                        <a:cxn ang="T89">
                          <a:pos x="T2" y="T3"/>
                        </a:cxn>
                        <a:cxn ang="T90">
                          <a:pos x="T4" y="T5"/>
                        </a:cxn>
                        <a:cxn ang="T91">
                          <a:pos x="T6" y="T7"/>
                        </a:cxn>
                        <a:cxn ang="T92">
                          <a:pos x="T8" y="T9"/>
                        </a:cxn>
                        <a:cxn ang="T93">
                          <a:pos x="T10" y="T11"/>
                        </a:cxn>
                        <a:cxn ang="T94">
                          <a:pos x="T12" y="T13"/>
                        </a:cxn>
                        <a:cxn ang="T95">
                          <a:pos x="T14" y="T15"/>
                        </a:cxn>
                        <a:cxn ang="T96">
                          <a:pos x="T16" y="T17"/>
                        </a:cxn>
                        <a:cxn ang="T97">
                          <a:pos x="T18" y="T19"/>
                        </a:cxn>
                        <a:cxn ang="T98">
                          <a:pos x="T20" y="T21"/>
                        </a:cxn>
                        <a:cxn ang="T99">
                          <a:pos x="T22" y="T23"/>
                        </a:cxn>
                        <a:cxn ang="T100">
                          <a:pos x="T24" y="T25"/>
                        </a:cxn>
                        <a:cxn ang="T101">
                          <a:pos x="T26" y="T27"/>
                        </a:cxn>
                        <a:cxn ang="T102">
                          <a:pos x="T28" y="T29"/>
                        </a:cxn>
                        <a:cxn ang="T103">
                          <a:pos x="T30" y="T31"/>
                        </a:cxn>
                        <a:cxn ang="T104">
                          <a:pos x="T32" y="T33"/>
                        </a:cxn>
                        <a:cxn ang="T105">
                          <a:pos x="T34" y="T35"/>
                        </a:cxn>
                        <a:cxn ang="T106">
                          <a:pos x="T36" y="T37"/>
                        </a:cxn>
                        <a:cxn ang="T107">
                          <a:pos x="T38" y="T39"/>
                        </a:cxn>
                        <a:cxn ang="T108">
                          <a:pos x="T40" y="T41"/>
                        </a:cxn>
                        <a:cxn ang="T109">
                          <a:pos x="T42" y="T43"/>
                        </a:cxn>
                        <a:cxn ang="T110">
                          <a:pos x="T44" y="T45"/>
                        </a:cxn>
                        <a:cxn ang="T111">
                          <a:pos x="T46" y="T47"/>
                        </a:cxn>
                        <a:cxn ang="T112">
                          <a:pos x="T48" y="T49"/>
                        </a:cxn>
                        <a:cxn ang="T113">
                          <a:pos x="T50" y="T51"/>
                        </a:cxn>
                        <a:cxn ang="T114">
                          <a:pos x="T52" y="T53"/>
                        </a:cxn>
                        <a:cxn ang="T115">
                          <a:pos x="T54" y="T55"/>
                        </a:cxn>
                        <a:cxn ang="T116">
                          <a:pos x="T56" y="T57"/>
                        </a:cxn>
                        <a:cxn ang="T117">
                          <a:pos x="T58" y="T59"/>
                        </a:cxn>
                        <a:cxn ang="T118">
                          <a:pos x="T60" y="T61"/>
                        </a:cxn>
                        <a:cxn ang="T119">
                          <a:pos x="T62" y="T63"/>
                        </a:cxn>
                        <a:cxn ang="T120">
                          <a:pos x="T64" y="T65"/>
                        </a:cxn>
                        <a:cxn ang="T121">
                          <a:pos x="T66" y="T67"/>
                        </a:cxn>
                        <a:cxn ang="T122">
                          <a:pos x="T68" y="T69"/>
                        </a:cxn>
                        <a:cxn ang="T123">
                          <a:pos x="T70" y="T71"/>
                        </a:cxn>
                        <a:cxn ang="T124">
                          <a:pos x="T72" y="T73"/>
                        </a:cxn>
                        <a:cxn ang="T125">
                          <a:pos x="T74" y="T75"/>
                        </a:cxn>
                        <a:cxn ang="T126">
                          <a:pos x="T76" y="T77"/>
                        </a:cxn>
                        <a:cxn ang="T127">
                          <a:pos x="T78" y="T79"/>
                        </a:cxn>
                        <a:cxn ang="T128">
                          <a:pos x="T80" y="T81"/>
                        </a:cxn>
                        <a:cxn ang="T129">
                          <a:pos x="T82" y="T83"/>
                        </a:cxn>
                        <a:cxn ang="T130">
                          <a:pos x="T84" y="T85"/>
                        </a:cxn>
                        <a:cxn ang="T131">
                          <a:pos x="T86" y="T87"/>
                        </a:cxn>
                      </a:cxnLst>
                      <a:rect l="T132" t="T133" r="T134" b="T135"/>
                      <a:pathLst>
                        <a:path w="196" h="260">
                          <a:moveTo>
                            <a:pt x="148" y="0"/>
                          </a:moveTo>
                          <a:lnTo>
                            <a:pt x="167" y="5"/>
                          </a:lnTo>
                          <a:lnTo>
                            <a:pt x="179" y="20"/>
                          </a:lnTo>
                          <a:lnTo>
                            <a:pt x="180" y="35"/>
                          </a:lnTo>
                          <a:lnTo>
                            <a:pt x="174" y="48"/>
                          </a:lnTo>
                          <a:lnTo>
                            <a:pt x="184" y="54"/>
                          </a:lnTo>
                          <a:lnTo>
                            <a:pt x="195" y="71"/>
                          </a:lnTo>
                          <a:lnTo>
                            <a:pt x="196" y="90"/>
                          </a:lnTo>
                          <a:lnTo>
                            <a:pt x="185" y="103"/>
                          </a:lnTo>
                          <a:lnTo>
                            <a:pt x="167" y="112"/>
                          </a:lnTo>
                          <a:lnTo>
                            <a:pt x="179" y="131"/>
                          </a:lnTo>
                          <a:lnTo>
                            <a:pt x="180" y="152"/>
                          </a:lnTo>
                          <a:lnTo>
                            <a:pt x="168" y="169"/>
                          </a:lnTo>
                          <a:lnTo>
                            <a:pt x="146" y="176"/>
                          </a:lnTo>
                          <a:lnTo>
                            <a:pt x="110" y="171"/>
                          </a:lnTo>
                          <a:lnTo>
                            <a:pt x="111" y="189"/>
                          </a:lnTo>
                          <a:lnTo>
                            <a:pt x="110" y="216"/>
                          </a:lnTo>
                          <a:lnTo>
                            <a:pt x="104" y="236"/>
                          </a:lnTo>
                          <a:lnTo>
                            <a:pt x="93" y="250"/>
                          </a:lnTo>
                          <a:lnTo>
                            <a:pt x="79" y="259"/>
                          </a:lnTo>
                          <a:lnTo>
                            <a:pt x="59" y="260"/>
                          </a:lnTo>
                          <a:lnTo>
                            <a:pt x="35" y="252"/>
                          </a:lnTo>
                          <a:lnTo>
                            <a:pt x="21" y="235"/>
                          </a:lnTo>
                          <a:lnTo>
                            <a:pt x="4" y="206"/>
                          </a:lnTo>
                          <a:lnTo>
                            <a:pt x="0" y="184"/>
                          </a:lnTo>
                          <a:lnTo>
                            <a:pt x="8" y="171"/>
                          </a:lnTo>
                          <a:lnTo>
                            <a:pt x="21" y="165"/>
                          </a:lnTo>
                          <a:lnTo>
                            <a:pt x="31" y="162"/>
                          </a:lnTo>
                          <a:lnTo>
                            <a:pt x="27" y="147"/>
                          </a:lnTo>
                          <a:lnTo>
                            <a:pt x="13" y="136"/>
                          </a:lnTo>
                          <a:lnTo>
                            <a:pt x="8" y="122"/>
                          </a:lnTo>
                          <a:lnTo>
                            <a:pt x="14" y="106"/>
                          </a:lnTo>
                          <a:lnTo>
                            <a:pt x="34" y="98"/>
                          </a:lnTo>
                          <a:lnTo>
                            <a:pt x="25" y="86"/>
                          </a:lnTo>
                          <a:lnTo>
                            <a:pt x="25" y="70"/>
                          </a:lnTo>
                          <a:lnTo>
                            <a:pt x="39" y="61"/>
                          </a:lnTo>
                          <a:lnTo>
                            <a:pt x="32" y="45"/>
                          </a:lnTo>
                          <a:lnTo>
                            <a:pt x="41" y="28"/>
                          </a:lnTo>
                          <a:lnTo>
                            <a:pt x="54" y="19"/>
                          </a:lnTo>
                          <a:lnTo>
                            <a:pt x="74" y="16"/>
                          </a:lnTo>
                          <a:lnTo>
                            <a:pt x="84" y="19"/>
                          </a:lnTo>
                          <a:lnTo>
                            <a:pt x="96" y="20"/>
                          </a:lnTo>
                          <a:lnTo>
                            <a:pt x="115" y="12"/>
                          </a:lnTo>
                          <a:lnTo>
                            <a:pt x="148" y="0"/>
                          </a:lnTo>
                          <a:close/>
                        </a:path>
                      </a:pathLst>
                    </a:custGeom>
                    <a:solidFill>
                      <a:srgbClr val="E0A080"/>
                    </a:solidFill>
                    <a:ln w="14288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0347" name="Freeform 2081"/>
                    <p:cNvSpPr>
                      <a:spLocks/>
                    </p:cNvSpPr>
                    <p:nvPr/>
                  </p:nvSpPr>
                  <p:spPr bwMode="auto">
                    <a:xfrm>
                      <a:off x="2680" y="2449"/>
                      <a:ext cx="99" cy="18"/>
                    </a:xfrm>
                    <a:custGeom>
                      <a:avLst/>
                      <a:gdLst>
                        <a:gd name="T0" fmla="*/ 0 w 99"/>
                        <a:gd name="T1" fmla="*/ 4 h 18"/>
                        <a:gd name="T2" fmla="*/ 15 w 99"/>
                        <a:gd name="T3" fmla="*/ 11 h 18"/>
                        <a:gd name="T4" fmla="*/ 40 w 99"/>
                        <a:gd name="T5" fmla="*/ 18 h 18"/>
                        <a:gd name="T6" fmla="*/ 63 w 99"/>
                        <a:gd name="T7" fmla="*/ 14 h 18"/>
                        <a:gd name="T8" fmla="*/ 85 w 99"/>
                        <a:gd name="T9" fmla="*/ 8 h 18"/>
                        <a:gd name="T10" fmla="*/ 99 w 99"/>
                        <a:gd name="T11" fmla="*/ 0 h 18"/>
                        <a:gd name="T12" fmla="*/ 0 60000 65536"/>
                        <a:gd name="T13" fmla="*/ 0 60000 65536"/>
                        <a:gd name="T14" fmla="*/ 0 60000 65536"/>
                        <a:gd name="T15" fmla="*/ 0 60000 65536"/>
                        <a:gd name="T16" fmla="*/ 0 60000 65536"/>
                        <a:gd name="T17" fmla="*/ 0 60000 65536"/>
                        <a:gd name="T18" fmla="*/ 0 w 99"/>
                        <a:gd name="T19" fmla="*/ 0 h 18"/>
                        <a:gd name="T20" fmla="*/ 99 w 99"/>
                        <a:gd name="T21" fmla="*/ 18 h 18"/>
                      </a:gdLst>
                      <a:ahLst/>
                      <a:cxnLst>
                        <a:cxn ang="T12">
                          <a:pos x="T0" y="T1"/>
                        </a:cxn>
                        <a:cxn ang="T13">
                          <a:pos x="T2" y="T3"/>
                        </a:cxn>
                        <a:cxn ang="T14">
                          <a:pos x="T4" y="T5"/>
                        </a:cxn>
                        <a:cxn ang="T15">
                          <a:pos x="T6" y="T7"/>
                        </a:cxn>
                        <a:cxn ang="T16">
                          <a:pos x="T8" y="T9"/>
                        </a:cxn>
                        <a:cxn ang="T17">
                          <a:pos x="T10" y="T11"/>
                        </a:cxn>
                      </a:cxnLst>
                      <a:rect l="T18" t="T19" r="T20" b="T21"/>
                      <a:pathLst>
                        <a:path w="99" h="18">
                          <a:moveTo>
                            <a:pt x="0" y="4"/>
                          </a:moveTo>
                          <a:lnTo>
                            <a:pt x="15" y="11"/>
                          </a:lnTo>
                          <a:lnTo>
                            <a:pt x="40" y="18"/>
                          </a:lnTo>
                          <a:lnTo>
                            <a:pt x="63" y="14"/>
                          </a:lnTo>
                          <a:lnTo>
                            <a:pt x="85" y="8"/>
                          </a:lnTo>
                          <a:lnTo>
                            <a:pt x="99" y="0"/>
                          </a:lnTo>
                        </a:path>
                      </a:pathLst>
                    </a:custGeom>
                    <a:noFill/>
                    <a:ln w="14288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0348" name="Freeform 2082"/>
                    <p:cNvSpPr>
                      <a:spLocks/>
                    </p:cNvSpPr>
                    <p:nvPr/>
                  </p:nvSpPr>
                  <p:spPr bwMode="auto">
                    <a:xfrm>
                      <a:off x="2661" y="2495"/>
                      <a:ext cx="60" cy="18"/>
                    </a:xfrm>
                    <a:custGeom>
                      <a:avLst/>
                      <a:gdLst>
                        <a:gd name="T0" fmla="*/ 60 w 60"/>
                        <a:gd name="T1" fmla="*/ 18 h 18"/>
                        <a:gd name="T2" fmla="*/ 42 w 60"/>
                        <a:gd name="T3" fmla="*/ 16 h 18"/>
                        <a:gd name="T4" fmla="*/ 22 w 60"/>
                        <a:gd name="T5" fmla="*/ 11 h 18"/>
                        <a:gd name="T6" fmla="*/ 0 w 60"/>
                        <a:gd name="T7" fmla="*/ 0 h 18"/>
                        <a:gd name="T8" fmla="*/ 0 60000 65536"/>
                        <a:gd name="T9" fmla="*/ 0 60000 65536"/>
                        <a:gd name="T10" fmla="*/ 0 60000 65536"/>
                        <a:gd name="T11" fmla="*/ 0 60000 65536"/>
                        <a:gd name="T12" fmla="*/ 0 w 60"/>
                        <a:gd name="T13" fmla="*/ 0 h 18"/>
                        <a:gd name="T14" fmla="*/ 60 w 60"/>
                        <a:gd name="T15" fmla="*/ 18 h 18"/>
                      </a:gdLst>
                      <a:ahLst/>
                      <a:cxnLst>
                        <a:cxn ang="T8">
                          <a:pos x="T0" y="T1"/>
                        </a:cxn>
                        <a:cxn ang="T9">
                          <a:pos x="T2" y="T3"/>
                        </a:cxn>
                        <a:cxn ang="T10">
                          <a:pos x="T4" y="T5"/>
                        </a:cxn>
                        <a:cxn ang="T11">
                          <a:pos x="T6" y="T7"/>
                        </a:cxn>
                      </a:cxnLst>
                      <a:rect l="T12" t="T13" r="T14" b="T15"/>
                      <a:pathLst>
                        <a:path w="60" h="18">
                          <a:moveTo>
                            <a:pt x="60" y="18"/>
                          </a:moveTo>
                          <a:lnTo>
                            <a:pt x="42" y="16"/>
                          </a:lnTo>
                          <a:lnTo>
                            <a:pt x="22" y="11"/>
                          </a:lnTo>
                          <a:lnTo>
                            <a:pt x="0" y="0"/>
                          </a:lnTo>
                        </a:path>
                      </a:pathLst>
                    </a:custGeom>
                    <a:noFill/>
                    <a:ln w="14288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0349" name="Freeform 2083"/>
                    <p:cNvSpPr>
                      <a:spLocks/>
                    </p:cNvSpPr>
                    <p:nvPr/>
                  </p:nvSpPr>
                  <p:spPr bwMode="auto">
                    <a:xfrm>
                      <a:off x="2656" y="2515"/>
                      <a:ext cx="55" cy="26"/>
                    </a:xfrm>
                    <a:custGeom>
                      <a:avLst/>
                      <a:gdLst>
                        <a:gd name="T0" fmla="*/ 55 w 55"/>
                        <a:gd name="T1" fmla="*/ 26 h 26"/>
                        <a:gd name="T2" fmla="*/ 39 w 55"/>
                        <a:gd name="T3" fmla="*/ 18 h 26"/>
                        <a:gd name="T4" fmla="*/ 25 w 55"/>
                        <a:gd name="T5" fmla="*/ 18 h 26"/>
                        <a:gd name="T6" fmla="*/ 11 w 55"/>
                        <a:gd name="T7" fmla="*/ 26 h 26"/>
                        <a:gd name="T8" fmla="*/ 8 w 55"/>
                        <a:gd name="T9" fmla="*/ 13 h 26"/>
                        <a:gd name="T10" fmla="*/ 0 w 55"/>
                        <a:gd name="T11" fmla="*/ 0 h 26"/>
                        <a:gd name="T12" fmla="*/ 0 60000 65536"/>
                        <a:gd name="T13" fmla="*/ 0 60000 65536"/>
                        <a:gd name="T14" fmla="*/ 0 60000 65536"/>
                        <a:gd name="T15" fmla="*/ 0 60000 65536"/>
                        <a:gd name="T16" fmla="*/ 0 60000 65536"/>
                        <a:gd name="T17" fmla="*/ 0 60000 65536"/>
                        <a:gd name="T18" fmla="*/ 0 w 55"/>
                        <a:gd name="T19" fmla="*/ 0 h 26"/>
                        <a:gd name="T20" fmla="*/ 55 w 55"/>
                        <a:gd name="T21" fmla="*/ 26 h 26"/>
                      </a:gdLst>
                      <a:ahLst/>
                      <a:cxnLst>
                        <a:cxn ang="T12">
                          <a:pos x="T0" y="T1"/>
                        </a:cxn>
                        <a:cxn ang="T13">
                          <a:pos x="T2" y="T3"/>
                        </a:cxn>
                        <a:cxn ang="T14">
                          <a:pos x="T4" y="T5"/>
                        </a:cxn>
                        <a:cxn ang="T15">
                          <a:pos x="T6" y="T7"/>
                        </a:cxn>
                        <a:cxn ang="T16">
                          <a:pos x="T8" y="T9"/>
                        </a:cxn>
                        <a:cxn ang="T17">
                          <a:pos x="T10" y="T11"/>
                        </a:cxn>
                      </a:cxnLst>
                      <a:rect l="T18" t="T19" r="T20" b="T21"/>
                      <a:pathLst>
                        <a:path w="55" h="26">
                          <a:moveTo>
                            <a:pt x="55" y="26"/>
                          </a:moveTo>
                          <a:lnTo>
                            <a:pt x="39" y="18"/>
                          </a:lnTo>
                          <a:lnTo>
                            <a:pt x="25" y="18"/>
                          </a:lnTo>
                          <a:lnTo>
                            <a:pt x="11" y="26"/>
                          </a:lnTo>
                          <a:lnTo>
                            <a:pt x="8" y="13"/>
                          </a:lnTo>
                          <a:lnTo>
                            <a:pt x="0" y="0"/>
                          </a:lnTo>
                        </a:path>
                      </a:pathLst>
                    </a:custGeom>
                    <a:noFill/>
                    <a:ln w="14288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0350" name="Freeform 2084"/>
                    <p:cNvSpPr>
                      <a:spLocks/>
                    </p:cNvSpPr>
                    <p:nvPr/>
                  </p:nvSpPr>
                  <p:spPr bwMode="auto">
                    <a:xfrm>
                      <a:off x="2681" y="2392"/>
                      <a:ext cx="100" cy="23"/>
                    </a:xfrm>
                    <a:custGeom>
                      <a:avLst/>
                      <a:gdLst>
                        <a:gd name="T0" fmla="*/ 100 w 100"/>
                        <a:gd name="T1" fmla="*/ 0 h 23"/>
                        <a:gd name="T2" fmla="*/ 86 w 100"/>
                        <a:gd name="T3" fmla="*/ 4 h 23"/>
                        <a:gd name="T4" fmla="*/ 72 w 100"/>
                        <a:gd name="T5" fmla="*/ 7 h 23"/>
                        <a:gd name="T6" fmla="*/ 62 w 100"/>
                        <a:gd name="T7" fmla="*/ 12 h 23"/>
                        <a:gd name="T8" fmla="*/ 50 w 100"/>
                        <a:gd name="T9" fmla="*/ 19 h 23"/>
                        <a:gd name="T10" fmla="*/ 36 w 100"/>
                        <a:gd name="T11" fmla="*/ 23 h 23"/>
                        <a:gd name="T12" fmla="*/ 23 w 100"/>
                        <a:gd name="T13" fmla="*/ 20 h 23"/>
                        <a:gd name="T14" fmla="*/ 11 w 100"/>
                        <a:gd name="T15" fmla="*/ 15 h 23"/>
                        <a:gd name="T16" fmla="*/ 0 w 100"/>
                        <a:gd name="T17" fmla="*/ 10 h 23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  <a:gd name="T24" fmla="*/ 0 60000 65536"/>
                        <a:gd name="T25" fmla="*/ 0 60000 65536"/>
                        <a:gd name="T26" fmla="*/ 0 60000 65536"/>
                        <a:gd name="T27" fmla="*/ 0 w 100"/>
                        <a:gd name="T28" fmla="*/ 0 h 23"/>
                        <a:gd name="T29" fmla="*/ 100 w 100"/>
                        <a:gd name="T30" fmla="*/ 23 h 23"/>
                      </a:gdLst>
                      <a:ahLst/>
                      <a:cxnLst>
                        <a:cxn ang="T18">
                          <a:pos x="T0" y="T1"/>
                        </a:cxn>
                        <a:cxn ang="T19">
                          <a:pos x="T2" y="T3"/>
                        </a:cxn>
                        <a:cxn ang="T20">
                          <a:pos x="T4" y="T5"/>
                        </a:cxn>
                        <a:cxn ang="T21">
                          <a:pos x="T6" y="T7"/>
                        </a:cxn>
                        <a:cxn ang="T22">
                          <a:pos x="T8" y="T9"/>
                        </a:cxn>
                        <a:cxn ang="T23">
                          <a:pos x="T10" y="T11"/>
                        </a:cxn>
                        <a:cxn ang="T24">
                          <a:pos x="T12" y="T13"/>
                        </a:cxn>
                        <a:cxn ang="T25">
                          <a:pos x="T14" y="T15"/>
                        </a:cxn>
                        <a:cxn ang="T26">
                          <a:pos x="T16" y="T17"/>
                        </a:cxn>
                      </a:cxnLst>
                      <a:rect l="T27" t="T28" r="T29" b="T30"/>
                      <a:pathLst>
                        <a:path w="100" h="23">
                          <a:moveTo>
                            <a:pt x="100" y="0"/>
                          </a:moveTo>
                          <a:lnTo>
                            <a:pt x="86" y="4"/>
                          </a:lnTo>
                          <a:lnTo>
                            <a:pt x="72" y="7"/>
                          </a:lnTo>
                          <a:lnTo>
                            <a:pt x="62" y="12"/>
                          </a:lnTo>
                          <a:lnTo>
                            <a:pt x="50" y="19"/>
                          </a:lnTo>
                          <a:lnTo>
                            <a:pt x="36" y="23"/>
                          </a:lnTo>
                          <a:lnTo>
                            <a:pt x="23" y="20"/>
                          </a:lnTo>
                          <a:lnTo>
                            <a:pt x="11" y="15"/>
                          </a:lnTo>
                          <a:lnTo>
                            <a:pt x="0" y="10"/>
                          </a:lnTo>
                        </a:path>
                      </a:pathLst>
                    </a:custGeom>
                    <a:noFill/>
                    <a:ln w="14288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</p:grpSp>
            </p:grpSp>
          </p:grpSp>
          <p:grpSp>
            <p:nvGrpSpPr>
              <p:cNvPr id="10297" name="Group 2101"/>
              <p:cNvGrpSpPr>
                <a:grpSpLocks/>
              </p:cNvGrpSpPr>
              <p:nvPr/>
            </p:nvGrpSpPr>
            <p:grpSpPr bwMode="auto">
              <a:xfrm>
                <a:off x="2434" y="1479"/>
                <a:ext cx="485" cy="792"/>
                <a:chOff x="2434" y="1479"/>
                <a:chExt cx="485" cy="792"/>
              </a:xfrm>
            </p:grpSpPr>
            <p:grpSp>
              <p:nvGrpSpPr>
                <p:cNvPr id="10328" name="Group 2099"/>
                <p:cNvGrpSpPr>
                  <a:grpSpLocks/>
                </p:cNvGrpSpPr>
                <p:nvPr/>
              </p:nvGrpSpPr>
              <p:grpSpPr bwMode="auto">
                <a:xfrm>
                  <a:off x="2434" y="1604"/>
                  <a:ext cx="410" cy="667"/>
                  <a:chOff x="2434" y="1604"/>
                  <a:chExt cx="410" cy="667"/>
                </a:xfrm>
              </p:grpSpPr>
              <p:sp>
                <p:nvSpPr>
                  <p:cNvPr id="10330" name="Freeform 2088"/>
                  <p:cNvSpPr>
                    <a:spLocks/>
                  </p:cNvSpPr>
                  <p:nvPr/>
                </p:nvSpPr>
                <p:spPr bwMode="auto">
                  <a:xfrm>
                    <a:off x="2434" y="1604"/>
                    <a:ext cx="410" cy="667"/>
                  </a:xfrm>
                  <a:custGeom>
                    <a:avLst/>
                    <a:gdLst>
                      <a:gd name="T0" fmla="*/ 13 w 410"/>
                      <a:gd name="T1" fmla="*/ 181 h 667"/>
                      <a:gd name="T2" fmla="*/ 4 w 410"/>
                      <a:gd name="T3" fmla="*/ 221 h 667"/>
                      <a:gd name="T4" fmla="*/ 0 w 410"/>
                      <a:gd name="T5" fmla="*/ 262 h 667"/>
                      <a:gd name="T6" fmla="*/ 11 w 410"/>
                      <a:gd name="T7" fmla="*/ 352 h 667"/>
                      <a:gd name="T8" fmla="*/ 18 w 410"/>
                      <a:gd name="T9" fmla="*/ 430 h 667"/>
                      <a:gd name="T10" fmla="*/ 37 w 410"/>
                      <a:gd name="T11" fmla="*/ 477 h 667"/>
                      <a:gd name="T12" fmla="*/ 58 w 410"/>
                      <a:gd name="T13" fmla="*/ 534 h 667"/>
                      <a:gd name="T14" fmla="*/ 70 w 410"/>
                      <a:gd name="T15" fmla="*/ 564 h 667"/>
                      <a:gd name="T16" fmla="*/ 87 w 410"/>
                      <a:gd name="T17" fmla="*/ 602 h 667"/>
                      <a:gd name="T18" fmla="*/ 100 w 410"/>
                      <a:gd name="T19" fmla="*/ 632 h 667"/>
                      <a:gd name="T20" fmla="*/ 114 w 410"/>
                      <a:gd name="T21" fmla="*/ 654 h 667"/>
                      <a:gd name="T22" fmla="*/ 127 w 410"/>
                      <a:gd name="T23" fmla="*/ 664 h 667"/>
                      <a:gd name="T24" fmla="*/ 142 w 410"/>
                      <a:gd name="T25" fmla="*/ 667 h 667"/>
                      <a:gd name="T26" fmla="*/ 157 w 410"/>
                      <a:gd name="T27" fmla="*/ 662 h 667"/>
                      <a:gd name="T28" fmla="*/ 169 w 410"/>
                      <a:gd name="T29" fmla="*/ 663 h 667"/>
                      <a:gd name="T30" fmla="*/ 177 w 410"/>
                      <a:gd name="T31" fmla="*/ 659 h 667"/>
                      <a:gd name="T32" fmla="*/ 190 w 410"/>
                      <a:gd name="T33" fmla="*/ 641 h 667"/>
                      <a:gd name="T34" fmla="*/ 208 w 410"/>
                      <a:gd name="T35" fmla="*/ 603 h 667"/>
                      <a:gd name="T36" fmla="*/ 223 w 410"/>
                      <a:gd name="T37" fmla="*/ 557 h 667"/>
                      <a:gd name="T38" fmla="*/ 235 w 410"/>
                      <a:gd name="T39" fmla="*/ 517 h 667"/>
                      <a:gd name="T40" fmla="*/ 240 w 410"/>
                      <a:gd name="T41" fmla="*/ 480 h 667"/>
                      <a:gd name="T42" fmla="*/ 249 w 410"/>
                      <a:gd name="T43" fmla="*/ 453 h 667"/>
                      <a:gd name="T44" fmla="*/ 264 w 410"/>
                      <a:gd name="T45" fmla="*/ 420 h 667"/>
                      <a:gd name="T46" fmla="*/ 281 w 410"/>
                      <a:gd name="T47" fmla="*/ 396 h 667"/>
                      <a:gd name="T48" fmla="*/ 265 w 410"/>
                      <a:gd name="T49" fmla="*/ 380 h 667"/>
                      <a:gd name="T50" fmla="*/ 246 w 410"/>
                      <a:gd name="T51" fmla="*/ 370 h 667"/>
                      <a:gd name="T52" fmla="*/ 261 w 410"/>
                      <a:gd name="T53" fmla="*/ 351 h 667"/>
                      <a:gd name="T54" fmla="*/ 264 w 410"/>
                      <a:gd name="T55" fmla="*/ 332 h 667"/>
                      <a:gd name="T56" fmla="*/ 269 w 410"/>
                      <a:gd name="T57" fmla="*/ 319 h 667"/>
                      <a:gd name="T58" fmla="*/ 279 w 410"/>
                      <a:gd name="T59" fmla="*/ 305 h 667"/>
                      <a:gd name="T60" fmla="*/ 287 w 410"/>
                      <a:gd name="T61" fmla="*/ 312 h 667"/>
                      <a:gd name="T62" fmla="*/ 296 w 410"/>
                      <a:gd name="T63" fmla="*/ 315 h 667"/>
                      <a:gd name="T64" fmla="*/ 305 w 410"/>
                      <a:gd name="T65" fmla="*/ 330 h 667"/>
                      <a:gd name="T66" fmla="*/ 309 w 410"/>
                      <a:gd name="T67" fmla="*/ 347 h 667"/>
                      <a:gd name="T68" fmla="*/ 315 w 410"/>
                      <a:gd name="T69" fmla="*/ 354 h 667"/>
                      <a:gd name="T70" fmla="*/ 328 w 410"/>
                      <a:gd name="T71" fmla="*/ 355 h 667"/>
                      <a:gd name="T72" fmla="*/ 337 w 410"/>
                      <a:gd name="T73" fmla="*/ 350 h 667"/>
                      <a:gd name="T74" fmla="*/ 343 w 410"/>
                      <a:gd name="T75" fmla="*/ 337 h 667"/>
                      <a:gd name="T76" fmla="*/ 352 w 410"/>
                      <a:gd name="T77" fmla="*/ 300 h 667"/>
                      <a:gd name="T78" fmla="*/ 370 w 410"/>
                      <a:gd name="T79" fmla="*/ 277 h 667"/>
                      <a:gd name="T80" fmla="*/ 381 w 410"/>
                      <a:gd name="T81" fmla="*/ 263 h 667"/>
                      <a:gd name="T82" fmla="*/ 385 w 410"/>
                      <a:gd name="T83" fmla="*/ 247 h 667"/>
                      <a:gd name="T84" fmla="*/ 375 w 410"/>
                      <a:gd name="T85" fmla="*/ 211 h 667"/>
                      <a:gd name="T86" fmla="*/ 367 w 410"/>
                      <a:gd name="T87" fmla="*/ 191 h 667"/>
                      <a:gd name="T88" fmla="*/ 376 w 410"/>
                      <a:gd name="T89" fmla="*/ 167 h 667"/>
                      <a:gd name="T90" fmla="*/ 396 w 410"/>
                      <a:gd name="T91" fmla="*/ 145 h 667"/>
                      <a:gd name="T92" fmla="*/ 410 w 410"/>
                      <a:gd name="T93" fmla="*/ 126 h 667"/>
                      <a:gd name="T94" fmla="*/ 400 w 410"/>
                      <a:gd name="T95" fmla="*/ 81 h 667"/>
                      <a:gd name="T96" fmla="*/ 377 w 410"/>
                      <a:gd name="T97" fmla="*/ 44 h 667"/>
                      <a:gd name="T98" fmla="*/ 321 w 410"/>
                      <a:gd name="T99" fmla="*/ 14 h 667"/>
                      <a:gd name="T100" fmla="*/ 263 w 410"/>
                      <a:gd name="T101" fmla="*/ 0 h 667"/>
                      <a:gd name="T102" fmla="*/ 203 w 410"/>
                      <a:gd name="T103" fmla="*/ 5 h 667"/>
                      <a:gd name="T104" fmla="*/ 137 w 410"/>
                      <a:gd name="T105" fmla="*/ 28 h 667"/>
                      <a:gd name="T106" fmla="*/ 116 w 410"/>
                      <a:gd name="T107" fmla="*/ 51 h 667"/>
                      <a:gd name="T108" fmla="*/ 106 w 410"/>
                      <a:gd name="T109" fmla="*/ 74 h 667"/>
                      <a:gd name="T110" fmla="*/ 97 w 410"/>
                      <a:gd name="T111" fmla="*/ 105 h 667"/>
                      <a:gd name="T112" fmla="*/ 90 w 410"/>
                      <a:gd name="T113" fmla="*/ 121 h 667"/>
                      <a:gd name="T114" fmla="*/ 45 w 410"/>
                      <a:gd name="T115" fmla="*/ 146 h 667"/>
                      <a:gd name="T116" fmla="*/ 26 w 410"/>
                      <a:gd name="T117" fmla="*/ 163 h 667"/>
                      <a:gd name="T118" fmla="*/ 13 w 410"/>
                      <a:gd name="T119" fmla="*/ 181 h 667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60000 65536"/>
                      <a:gd name="T166" fmla="*/ 0 60000 65536"/>
                      <a:gd name="T167" fmla="*/ 0 60000 65536"/>
                      <a:gd name="T168" fmla="*/ 0 60000 65536"/>
                      <a:gd name="T169" fmla="*/ 0 60000 65536"/>
                      <a:gd name="T170" fmla="*/ 0 60000 65536"/>
                      <a:gd name="T171" fmla="*/ 0 60000 65536"/>
                      <a:gd name="T172" fmla="*/ 0 60000 65536"/>
                      <a:gd name="T173" fmla="*/ 0 60000 65536"/>
                      <a:gd name="T174" fmla="*/ 0 60000 65536"/>
                      <a:gd name="T175" fmla="*/ 0 60000 65536"/>
                      <a:gd name="T176" fmla="*/ 0 60000 65536"/>
                      <a:gd name="T177" fmla="*/ 0 60000 65536"/>
                      <a:gd name="T178" fmla="*/ 0 60000 65536"/>
                      <a:gd name="T179" fmla="*/ 0 60000 65536"/>
                      <a:gd name="T180" fmla="*/ 0 w 410"/>
                      <a:gd name="T181" fmla="*/ 0 h 667"/>
                      <a:gd name="T182" fmla="*/ 410 w 410"/>
                      <a:gd name="T183" fmla="*/ 667 h 667"/>
                    </a:gdLst>
                    <a:ahLst/>
                    <a:cxnLst>
                      <a:cxn ang="T120">
                        <a:pos x="T0" y="T1"/>
                      </a:cxn>
                      <a:cxn ang="T121">
                        <a:pos x="T2" y="T3"/>
                      </a:cxn>
                      <a:cxn ang="T122">
                        <a:pos x="T4" y="T5"/>
                      </a:cxn>
                      <a:cxn ang="T123">
                        <a:pos x="T6" y="T7"/>
                      </a:cxn>
                      <a:cxn ang="T124">
                        <a:pos x="T8" y="T9"/>
                      </a:cxn>
                      <a:cxn ang="T125">
                        <a:pos x="T10" y="T11"/>
                      </a:cxn>
                      <a:cxn ang="T126">
                        <a:pos x="T12" y="T13"/>
                      </a:cxn>
                      <a:cxn ang="T127">
                        <a:pos x="T14" y="T15"/>
                      </a:cxn>
                      <a:cxn ang="T128">
                        <a:pos x="T16" y="T17"/>
                      </a:cxn>
                      <a:cxn ang="T129">
                        <a:pos x="T18" y="T19"/>
                      </a:cxn>
                      <a:cxn ang="T130">
                        <a:pos x="T20" y="T21"/>
                      </a:cxn>
                      <a:cxn ang="T131">
                        <a:pos x="T22" y="T23"/>
                      </a:cxn>
                      <a:cxn ang="T132">
                        <a:pos x="T24" y="T25"/>
                      </a:cxn>
                      <a:cxn ang="T133">
                        <a:pos x="T26" y="T27"/>
                      </a:cxn>
                      <a:cxn ang="T134">
                        <a:pos x="T28" y="T29"/>
                      </a:cxn>
                      <a:cxn ang="T135">
                        <a:pos x="T30" y="T31"/>
                      </a:cxn>
                      <a:cxn ang="T136">
                        <a:pos x="T32" y="T33"/>
                      </a:cxn>
                      <a:cxn ang="T137">
                        <a:pos x="T34" y="T35"/>
                      </a:cxn>
                      <a:cxn ang="T138">
                        <a:pos x="T36" y="T37"/>
                      </a:cxn>
                      <a:cxn ang="T139">
                        <a:pos x="T38" y="T39"/>
                      </a:cxn>
                      <a:cxn ang="T140">
                        <a:pos x="T40" y="T41"/>
                      </a:cxn>
                      <a:cxn ang="T141">
                        <a:pos x="T42" y="T43"/>
                      </a:cxn>
                      <a:cxn ang="T142">
                        <a:pos x="T44" y="T45"/>
                      </a:cxn>
                      <a:cxn ang="T143">
                        <a:pos x="T46" y="T47"/>
                      </a:cxn>
                      <a:cxn ang="T144">
                        <a:pos x="T48" y="T49"/>
                      </a:cxn>
                      <a:cxn ang="T145">
                        <a:pos x="T50" y="T51"/>
                      </a:cxn>
                      <a:cxn ang="T146">
                        <a:pos x="T52" y="T53"/>
                      </a:cxn>
                      <a:cxn ang="T147">
                        <a:pos x="T54" y="T55"/>
                      </a:cxn>
                      <a:cxn ang="T148">
                        <a:pos x="T56" y="T57"/>
                      </a:cxn>
                      <a:cxn ang="T149">
                        <a:pos x="T58" y="T59"/>
                      </a:cxn>
                      <a:cxn ang="T150">
                        <a:pos x="T60" y="T61"/>
                      </a:cxn>
                      <a:cxn ang="T151">
                        <a:pos x="T62" y="T63"/>
                      </a:cxn>
                      <a:cxn ang="T152">
                        <a:pos x="T64" y="T65"/>
                      </a:cxn>
                      <a:cxn ang="T153">
                        <a:pos x="T66" y="T67"/>
                      </a:cxn>
                      <a:cxn ang="T154">
                        <a:pos x="T68" y="T69"/>
                      </a:cxn>
                      <a:cxn ang="T155">
                        <a:pos x="T70" y="T71"/>
                      </a:cxn>
                      <a:cxn ang="T156">
                        <a:pos x="T72" y="T73"/>
                      </a:cxn>
                      <a:cxn ang="T157">
                        <a:pos x="T74" y="T75"/>
                      </a:cxn>
                      <a:cxn ang="T158">
                        <a:pos x="T76" y="T77"/>
                      </a:cxn>
                      <a:cxn ang="T159">
                        <a:pos x="T78" y="T79"/>
                      </a:cxn>
                      <a:cxn ang="T160">
                        <a:pos x="T80" y="T81"/>
                      </a:cxn>
                      <a:cxn ang="T161">
                        <a:pos x="T82" y="T83"/>
                      </a:cxn>
                      <a:cxn ang="T162">
                        <a:pos x="T84" y="T85"/>
                      </a:cxn>
                      <a:cxn ang="T163">
                        <a:pos x="T86" y="T87"/>
                      </a:cxn>
                      <a:cxn ang="T164">
                        <a:pos x="T88" y="T89"/>
                      </a:cxn>
                      <a:cxn ang="T165">
                        <a:pos x="T90" y="T91"/>
                      </a:cxn>
                      <a:cxn ang="T166">
                        <a:pos x="T92" y="T93"/>
                      </a:cxn>
                      <a:cxn ang="T167">
                        <a:pos x="T94" y="T95"/>
                      </a:cxn>
                      <a:cxn ang="T168">
                        <a:pos x="T96" y="T97"/>
                      </a:cxn>
                      <a:cxn ang="T169">
                        <a:pos x="T98" y="T99"/>
                      </a:cxn>
                      <a:cxn ang="T170">
                        <a:pos x="T100" y="T101"/>
                      </a:cxn>
                      <a:cxn ang="T171">
                        <a:pos x="T102" y="T103"/>
                      </a:cxn>
                      <a:cxn ang="T172">
                        <a:pos x="T104" y="T105"/>
                      </a:cxn>
                      <a:cxn ang="T173">
                        <a:pos x="T106" y="T107"/>
                      </a:cxn>
                      <a:cxn ang="T174">
                        <a:pos x="T108" y="T109"/>
                      </a:cxn>
                      <a:cxn ang="T175">
                        <a:pos x="T110" y="T111"/>
                      </a:cxn>
                      <a:cxn ang="T176">
                        <a:pos x="T112" y="T113"/>
                      </a:cxn>
                      <a:cxn ang="T177">
                        <a:pos x="T114" y="T115"/>
                      </a:cxn>
                      <a:cxn ang="T178">
                        <a:pos x="T116" y="T117"/>
                      </a:cxn>
                      <a:cxn ang="T179">
                        <a:pos x="T118" y="T119"/>
                      </a:cxn>
                    </a:cxnLst>
                    <a:rect l="T180" t="T181" r="T182" b="T183"/>
                    <a:pathLst>
                      <a:path w="410" h="667">
                        <a:moveTo>
                          <a:pt x="13" y="181"/>
                        </a:moveTo>
                        <a:lnTo>
                          <a:pt x="4" y="221"/>
                        </a:lnTo>
                        <a:lnTo>
                          <a:pt x="0" y="262"/>
                        </a:lnTo>
                        <a:lnTo>
                          <a:pt x="11" y="352"/>
                        </a:lnTo>
                        <a:lnTo>
                          <a:pt x="18" y="430"/>
                        </a:lnTo>
                        <a:lnTo>
                          <a:pt x="37" y="477"/>
                        </a:lnTo>
                        <a:lnTo>
                          <a:pt x="58" y="534"/>
                        </a:lnTo>
                        <a:lnTo>
                          <a:pt x="70" y="564"/>
                        </a:lnTo>
                        <a:lnTo>
                          <a:pt x="87" y="602"/>
                        </a:lnTo>
                        <a:lnTo>
                          <a:pt x="100" y="632"/>
                        </a:lnTo>
                        <a:lnTo>
                          <a:pt x="114" y="654"/>
                        </a:lnTo>
                        <a:lnTo>
                          <a:pt x="127" y="664"/>
                        </a:lnTo>
                        <a:lnTo>
                          <a:pt x="142" y="667"/>
                        </a:lnTo>
                        <a:lnTo>
                          <a:pt x="157" y="662"/>
                        </a:lnTo>
                        <a:lnTo>
                          <a:pt x="169" y="663"/>
                        </a:lnTo>
                        <a:lnTo>
                          <a:pt x="177" y="659"/>
                        </a:lnTo>
                        <a:lnTo>
                          <a:pt x="190" y="641"/>
                        </a:lnTo>
                        <a:lnTo>
                          <a:pt x="208" y="603"/>
                        </a:lnTo>
                        <a:lnTo>
                          <a:pt x="223" y="557"/>
                        </a:lnTo>
                        <a:lnTo>
                          <a:pt x="235" y="517"/>
                        </a:lnTo>
                        <a:lnTo>
                          <a:pt x="240" y="480"/>
                        </a:lnTo>
                        <a:lnTo>
                          <a:pt x="249" y="453"/>
                        </a:lnTo>
                        <a:lnTo>
                          <a:pt x="264" y="420"/>
                        </a:lnTo>
                        <a:lnTo>
                          <a:pt x="281" y="396"/>
                        </a:lnTo>
                        <a:lnTo>
                          <a:pt x="265" y="380"/>
                        </a:lnTo>
                        <a:lnTo>
                          <a:pt x="246" y="370"/>
                        </a:lnTo>
                        <a:lnTo>
                          <a:pt x="261" y="351"/>
                        </a:lnTo>
                        <a:lnTo>
                          <a:pt x="264" y="332"/>
                        </a:lnTo>
                        <a:lnTo>
                          <a:pt x="269" y="319"/>
                        </a:lnTo>
                        <a:lnTo>
                          <a:pt x="279" y="305"/>
                        </a:lnTo>
                        <a:lnTo>
                          <a:pt x="287" y="312"/>
                        </a:lnTo>
                        <a:lnTo>
                          <a:pt x="296" y="315"/>
                        </a:lnTo>
                        <a:lnTo>
                          <a:pt x="305" y="330"/>
                        </a:lnTo>
                        <a:lnTo>
                          <a:pt x="309" y="347"/>
                        </a:lnTo>
                        <a:lnTo>
                          <a:pt x="315" y="354"/>
                        </a:lnTo>
                        <a:lnTo>
                          <a:pt x="328" y="355"/>
                        </a:lnTo>
                        <a:lnTo>
                          <a:pt x="337" y="350"/>
                        </a:lnTo>
                        <a:lnTo>
                          <a:pt x="343" y="337"/>
                        </a:lnTo>
                        <a:lnTo>
                          <a:pt x="352" y="300"/>
                        </a:lnTo>
                        <a:lnTo>
                          <a:pt x="370" y="277"/>
                        </a:lnTo>
                        <a:lnTo>
                          <a:pt x="381" y="263"/>
                        </a:lnTo>
                        <a:lnTo>
                          <a:pt x="385" y="247"/>
                        </a:lnTo>
                        <a:lnTo>
                          <a:pt x="375" y="211"/>
                        </a:lnTo>
                        <a:lnTo>
                          <a:pt x="367" y="191"/>
                        </a:lnTo>
                        <a:lnTo>
                          <a:pt x="376" y="167"/>
                        </a:lnTo>
                        <a:lnTo>
                          <a:pt x="396" y="145"/>
                        </a:lnTo>
                        <a:lnTo>
                          <a:pt x="410" y="126"/>
                        </a:lnTo>
                        <a:lnTo>
                          <a:pt x="400" y="81"/>
                        </a:lnTo>
                        <a:lnTo>
                          <a:pt x="377" y="44"/>
                        </a:lnTo>
                        <a:lnTo>
                          <a:pt x="321" y="14"/>
                        </a:lnTo>
                        <a:lnTo>
                          <a:pt x="263" y="0"/>
                        </a:lnTo>
                        <a:lnTo>
                          <a:pt x="203" y="5"/>
                        </a:lnTo>
                        <a:lnTo>
                          <a:pt x="137" y="28"/>
                        </a:lnTo>
                        <a:lnTo>
                          <a:pt x="116" y="51"/>
                        </a:lnTo>
                        <a:lnTo>
                          <a:pt x="106" y="74"/>
                        </a:lnTo>
                        <a:lnTo>
                          <a:pt x="97" y="105"/>
                        </a:lnTo>
                        <a:lnTo>
                          <a:pt x="90" y="121"/>
                        </a:lnTo>
                        <a:lnTo>
                          <a:pt x="45" y="146"/>
                        </a:lnTo>
                        <a:lnTo>
                          <a:pt x="26" y="163"/>
                        </a:lnTo>
                        <a:lnTo>
                          <a:pt x="13" y="181"/>
                        </a:lnTo>
                        <a:close/>
                      </a:path>
                    </a:pathLst>
                  </a:custGeom>
                  <a:solidFill>
                    <a:srgbClr val="E0A080"/>
                  </a:solidFill>
                  <a:ln w="14288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grpSp>
                <p:nvGrpSpPr>
                  <p:cNvPr id="10331" name="Group 2098"/>
                  <p:cNvGrpSpPr>
                    <a:grpSpLocks/>
                  </p:cNvGrpSpPr>
                  <p:nvPr/>
                </p:nvGrpSpPr>
                <p:grpSpPr bwMode="auto">
                  <a:xfrm>
                    <a:off x="2483" y="1703"/>
                    <a:ext cx="318" cy="354"/>
                    <a:chOff x="2483" y="1703"/>
                    <a:chExt cx="318" cy="354"/>
                  </a:xfrm>
                </p:grpSpPr>
                <p:grpSp>
                  <p:nvGrpSpPr>
                    <p:cNvPr id="10332" name="Group 2096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2483" y="1703"/>
                      <a:ext cx="318" cy="354"/>
                      <a:chOff x="2483" y="1703"/>
                      <a:chExt cx="318" cy="354"/>
                    </a:xfrm>
                  </p:grpSpPr>
                  <p:sp>
                    <p:nvSpPr>
                      <p:cNvPr id="10334" name="Freeform 2089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2483" y="1740"/>
                        <a:ext cx="95" cy="317"/>
                      </a:xfrm>
                      <a:custGeom>
                        <a:avLst/>
                        <a:gdLst>
                          <a:gd name="T0" fmla="*/ 2 w 95"/>
                          <a:gd name="T1" fmla="*/ 317 h 317"/>
                          <a:gd name="T2" fmla="*/ 15 w 95"/>
                          <a:gd name="T3" fmla="*/ 286 h 317"/>
                          <a:gd name="T4" fmla="*/ 23 w 95"/>
                          <a:gd name="T5" fmla="*/ 265 h 317"/>
                          <a:gd name="T6" fmla="*/ 19 w 95"/>
                          <a:gd name="T7" fmla="*/ 227 h 317"/>
                          <a:gd name="T8" fmla="*/ 7 w 95"/>
                          <a:gd name="T9" fmla="*/ 192 h 317"/>
                          <a:gd name="T10" fmla="*/ 0 w 95"/>
                          <a:gd name="T11" fmla="*/ 153 h 317"/>
                          <a:gd name="T12" fmla="*/ 2 w 95"/>
                          <a:gd name="T13" fmla="*/ 121 h 317"/>
                          <a:gd name="T14" fmla="*/ 21 w 95"/>
                          <a:gd name="T15" fmla="*/ 88 h 317"/>
                          <a:gd name="T16" fmla="*/ 41 w 95"/>
                          <a:gd name="T17" fmla="*/ 66 h 317"/>
                          <a:gd name="T18" fmla="*/ 69 w 95"/>
                          <a:gd name="T19" fmla="*/ 46 h 317"/>
                          <a:gd name="T20" fmla="*/ 95 w 95"/>
                          <a:gd name="T21" fmla="*/ 36 h 317"/>
                          <a:gd name="T22" fmla="*/ 80 w 95"/>
                          <a:gd name="T23" fmla="*/ 34 h 317"/>
                          <a:gd name="T24" fmla="*/ 70 w 95"/>
                          <a:gd name="T25" fmla="*/ 31 h 317"/>
                          <a:gd name="T26" fmla="*/ 64 w 95"/>
                          <a:gd name="T27" fmla="*/ 23 h 317"/>
                          <a:gd name="T28" fmla="*/ 58 w 95"/>
                          <a:gd name="T29" fmla="*/ 9 h 317"/>
                          <a:gd name="T30" fmla="*/ 61 w 95"/>
                          <a:gd name="T31" fmla="*/ 0 h 317"/>
                          <a:gd name="T32" fmla="*/ 0 60000 65536"/>
                          <a:gd name="T33" fmla="*/ 0 60000 65536"/>
                          <a:gd name="T34" fmla="*/ 0 60000 65536"/>
                          <a:gd name="T35" fmla="*/ 0 60000 65536"/>
                          <a:gd name="T36" fmla="*/ 0 60000 65536"/>
                          <a:gd name="T37" fmla="*/ 0 60000 65536"/>
                          <a:gd name="T38" fmla="*/ 0 60000 65536"/>
                          <a:gd name="T39" fmla="*/ 0 60000 65536"/>
                          <a:gd name="T40" fmla="*/ 0 60000 65536"/>
                          <a:gd name="T41" fmla="*/ 0 60000 65536"/>
                          <a:gd name="T42" fmla="*/ 0 60000 65536"/>
                          <a:gd name="T43" fmla="*/ 0 60000 65536"/>
                          <a:gd name="T44" fmla="*/ 0 60000 65536"/>
                          <a:gd name="T45" fmla="*/ 0 60000 65536"/>
                          <a:gd name="T46" fmla="*/ 0 60000 65536"/>
                          <a:gd name="T47" fmla="*/ 0 60000 65536"/>
                          <a:gd name="T48" fmla="*/ 0 w 95"/>
                          <a:gd name="T49" fmla="*/ 0 h 317"/>
                          <a:gd name="T50" fmla="*/ 95 w 95"/>
                          <a:gd name="T51" fmla="*/ 317 h 317"/>
                        </a:gdLst>
                        <a:ahLst/>
                        <a:cxnLst>
                          <a:cxn ang="T32">
                            <a:pos x="T0" y="T1"/>
                          </a:cxn>
                          <a:cxn ang="T33">
                            <a:pos x="T2" y="T3"/>
                          </a:cxn>
                          <a:cxn ang="T34">
                            <a:pos x="T4" y="T5"/>
                          </a:cxn>
                          <a:cxn ang="T35">
                            <a:pos x="T6" y="T7"/>
                          </a:cxn>
                          <a:cxn ang="T36">
                            <a:pos x="T8" y="T9"/>
                          </a:cxn>
                          <a:cxn ang="T37">
                            <a:pos x="T10" y="T11"/>
                          </a:cxn>
                          <a:cxn ang="T38">
                            <a:pos x="T12" y="T13"/>
                          </a:cxn>
                          <a:cxn ang="T39">
                            <a:pos x="T14" y="T15"/>
                          </a:cxn>
                          <a:cxn ang="T40">
                            <a:pos x="T16" y="T17"/>
                          </a:cxn>
                          <a:cxn ang="T41">
                            <a:pos x="T18" y="T19"/>
                          </a:cxn>
                          <a:cxn ang="T42">
                            <a:pos x="T20" y="T21"/>
                          </a:cxn>
                          <a:cxn ang="T43">
                            <a:pos x="T22" y="T23"/>
                          </a:cxn>
                          <a:cxn ang="T44">
                            <a:pos x="T24" y="T25"/>
                          </a:cxn>
                          <a:cxn ang="T45">
                            <a:pos x="T26" y="T27"/>
                          </a:cxn>
                          <a:cxn ang="T46">
                            <a:pos x="T28" y="T29"/>
                          </a:cxn>
                          <a:cxn ang="T47">
                            <a:pos x="T30" y="T31"/>
                          </a:cxn>
                        </a:cxnLst>
                        <a:rect l="T48" t="T49" r="T50" b="T51"/>
                        <a:pathLst>
                          <a:path w="95" h="317">
                            <a:moveTo>
                              <a:pt x="2" y="317"/>
                            </a:moveTo>
                            <a:lnTo>
                              <a:pt x="15" y="286"/>
                            </a:lnTo>
                            <a:lnTo>
                              <a:pt x="23" y="265"/>
                            </a:lnTo>
                            <a:lnTo>
                              <a:pt x="19" y="227"/>
                            </a:lnTo>
                            <a:lnTo>
                              <a:pt x="7" y="192"/>
                            </a:lnTo>
                            <a:lnTo>
                              <a:pt x="0" y="153"/>
                            </a:lnTo>
                            <a:lnTo>
                              <a:pt x="2" y="121"/>
                            </a:lnTo>
                            <a:lnTo>
                              <a:pt x="21" y="88"/>
                            </a:lnTo>
                            <a:lnTo>
                              <a:pt x="41" y="66"/>
                            </a:lnTo>
                            <a:lnTo>
                              <a:pt x="69" y="46"/>
                            </a:lnTo>
                            <a:lnTo>
                              <a:pt x="95" y="36"/>
                            </a:lnTo>
                            <a:lnTo>
                              <a:pt x="80" y="34"/>
                            </a:lnTo>
                            <a:lnTo>
                              <a:pt x="70" y="31"/>
                            </a:lnTo>
                            <a:lnTo>
                              <a:pt x="64" y="23"/>
                            </a:lnTo>
                            <a:lnTo>
                              <a:pt x="58" y="9"/>
                            </a:lnTo>
                            <a:lnTo>
                              <a:pt x="61" y="0"/>
                            </a:lnTo>
                          </a:path>
                        </a:pathLst>
                      </a:custGeom>
                      <a:noFill/>
                      <a:ln w="14288">
                        <a:solidFill>
                          <a:srgbClr val="000000"/>
                        </a:solidFill>
                        <a:prstDash val="solid"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10335" name="Freeform 2090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2618" y="1792"/>
                        <a:ext cx="112" cy="45"/>
                      </a:xfrm>
                      <a:custGeom>
                        <a:avLst/>
                        <a:gdLst>
                          <a:gd name="T0" fmla="*/ 0 w 112"/>
                          <a:gd name="T1" fmla="*/ 23 h 45"/>
                          <a:gd name="T2" fmla="*/ 21 w 112"/>
                          <a:gd name="T3" fmla="*/ 36 h 45"/>
                          <a:gd name="T4" fmla="*/ 43 w 112"/>
                          <a:gd name="T5" fmla="*/ 43 h 45"/>
                          <a:gd name="T6" fmla="*/ 67 w 112"/>
                          <a:gd name="T7" fmla="*/ 45 h 45"/>
                          <a:gd name="T8" fmla="*/ 85 w 112"/>
                          <a:gd name="T9" fmla="*/ 43 h 45"/>
                          <a:gd name="T10" fmla="*/ 102 w 112"/>
                          <a:gd name="T11" fmla="*/ 38 h 45"/>
                          <a:gd name="T12" fmla="*/ 112 w 112"/>
                          <a:gd name="T13" fmla="*/ 26 h 45"/>
                          <a:gd name="T14" fmla="*/ 112 w 112"/>
                          <a:gd name="T15" fmla="*/ 10 h 45"/>
                          <a:gd name="T16" fmla="*/ 99 w 112"/>
                          <a:gd name="T17" fmla="*/ 3 h 45"/>
                          <a:gd name="T18" fmla="*/ 84 w 112"/>
                          <a:gd name="T19" fmla="*/ 0 h 45"/>
                          <a:gd name="T20" fmla="*/ 63 w 112"/>
                          <a:gd name="T21" fmla="*/ 5 h 45"/>
                          <a:gd name="T22" fmla="*/ 0 60000 65536"/>
                          <a:gd name="T23" fmla="*/ 0 60000 65536"/>
                          <a:gd name="T24" fmla="*/ 0 60000 65536"/>
                          <a:gd name="T25" fmla="*/ 0 60000 65536"/>
                          <a:gd name="T26" fmla="*/ 0 60000 65536"/>
                          <a:gd name="T27" fmla="*/ 0 60000 65536"/>
                          <a:gd name="T28" fmla="*/ 0 60000 65536"/>
                          <a:gd name="T29" fmla="*/ 0 60000 65536"/>
                          <a:gd name="T30" fmla="*/ 0 60000 65536"/>
                          <a:gd name="T31" fmla="*/ 0 60000 65536"/>
                          <a:gd name="T32" fmla="*/ 0 60000 65536"/>
                          <a:gd name="T33" fmla="*/ 0 w 112"/>
                          <a:gd name="T34" fmla="*/ 0 h 45"/>
                          <a:gd name="T35" fmla="*/ 112 w 112"/>
                          <a:gd name="T36" fmla="*/ 45 h 45"/>
                        </a:gdLst>
                        <a:ahLst/>
                        <a:cxnLst>
                          <a:cxn ang="T22">
                            <a:pos x="T0" y="T1"/>
                          </a:cxn>
                          <a:cxn ang="T23">
                            <a:pos x="T2" y="T3"/>
                          </a:cxn>
                          <a:cxn ang="T24">
                            <a:pos x="T4" y="T5"/>
                          </a:cxn>
                          <a:cxn ang="T25">
                            <a:pos x="T6" y="T7"/>
                          </a:cxn>
                          <a:cxn ang="T26">
                            <a:pos x="T8" y="T9"/>
                          </a:cxn>
                          <a:cxn ang="T27">
                            <a:pos x="T10" y="T11"/>
                          </a:cxn>
                          <a:cxn ang="T28">
                            <a:pos x="T12" y="T13"/>
                          </a:cxn>
                          <a:cxn ang="T29">
                            <a:pos x="T14" y="T15"/>
                          </a:cxn>
                          <a:cxn ang="T30">
                            <a:pos x="T16" y="T17"/>
                          </a:cxn>
                          <a:cxn ang="T31">
                            <a:pos x="T18" y="T19"/>
                          </a:cxn>
                          <a:cxn ang="T32">
                            <a:pos x="T20" y="T21"/>
                          </a:cxn>
                        </a:cxnLst>
                        <a:rect l="T33" t="T34" r="T35" b="T36"/>
                        <a:pathLst>
                          <a:path w="112" h="45">
                            <a:moveTo>
                              <a:pt x="0" y="23"/>
                            </a:moveTo>
                            <a:lnTo>
                              <a:pt x="21" y="36"/>
                            </a:lnTo>
                            <a:lnTo>
                              <a:pt x="43" y="43"/>
                            </a:lnTo>
                            <a:lnTo>
                              <a:pt x="67" y="45"/>
                            </a:lnTo>
                            <a:lnTo>
                              <a:pt x="85" y="43"/>
                            </a:lnTo>
                            <a:lnTo>
                              <a:pt x="102" y="38"/>
                            </a:lnTo>
                            <a:lnTo>
                              <a:pt x="112" y="26"/>
                            </a:lnTo>
                            <a:lnTo>
                              <a:pt x="112" y="10"/>
                            </a:lnTo>
                            <a:lnTo>
                              <a:pt x="99" y="3"/>
                            </a:lnTo>
                            <a:lnTo>
                              <a:pt x="84" y="0"/>
                            </a:lnTo>
                            <a:lnTo>
                              <a:pt x="63" y="5"/>
                            </a:lnTo>
                          </a:path>
                        </a:pathLst>
                      </a:custGeom>
                      <a:noFill/>
                      <a:ln w="14288">
                        <a:solidFill>
                          <a:srgbClr val="000000"/>
                        </a:solidFill>
                        <a:prstDash val="solid"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10336" name="Freeform 2091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2590" y="1893"/>
                        <a:ext cx="51" cy="66"/>
                      </a:xfrm>
                      <a:custGeom>
                        <a:avLst/>
                        <a:gdLst>
                          <a:gd name="T0" fmla="*/ 51 w 51"/>
                          <a:gd name="T1" fmla="*/ 0 h 66"/>
                          <a:gd name="T2" fmla="*/ 30 w 51"/>
                          <a:gd name="T3" fmla="*/ 9 h 66"/>
                          <a:gd name="T4" fmla="*/ 14 w 51"/>
                          <a:gd name="T5" fmla="*/ 24 h 66"/>
                          <a:gd name="T6" fmla="*/ 4 w 51"/>
                          <a:gd name="T7" fmla="*/ 46 h 66"/>
                          <a:gd name="T8" fmla="*/ 0 w 51"/>
                          <a:gd name="T9" fmla="*/ 66 h 66"/>
                          <a:gd name="T10" fmla="*/ 0 60000 65536"/>
                          <a:gd name="T11" fmla="*/ 0 60000 65536"/>
                          <a:gd name="T12" fmla="*/ 0 60000 65536"/>
                          <a:gd name="T13" fmla="*/ 0 60000 65536"/>
                          <a:gd name="T14" fmla="*/ 0 60000 65536"/>
                          <a:gd name="T15" fmla="*/ 0 w 51"/>
                          <a:gd name="T16" fmla="*/ 0 h 66"/>
                          <a:gd name="T17" fmla="*/ 51 w 51"/>
                          <a:gd name="T18" fmla="*/ 66 h 66"/>
                        </a:gdLst>
                        <a:ahLst/>
                        <a:cxnLst>
                          <a:cxn ang="T10">
                            <a:pos x="T0" y="T1"/>
                          </a:cxn>
                          <a:cxn ang="T11">
                            <a:pos x="T2" y="T3"/>
                          </a:cxn>
                          <a:cxn ang="T12">
                            <a:pos x="T4" y="T5"/>
                          </a:cxn>
                          <a:cxn ang="T13">
                            <a:pos x="T6" y="T7"/>
                          </a:cxn>
                          <a:cxn ang="T14">
                            <a:pos x="T8" y="T9"/>
                          </a:cxn>
                        </a:cxnLst>
                        <a:rect l="T15" t="T16" r="T17" b="T18"/>
                        <a:pathLst>
                          <a:path w="51" h="66">
                            <a:moveTo>
                              <a:pt x="51" y="0"/>
                            </a:moveTo>
                            <a:lnTo>
                              <a:pt x="30" y="9"/>
                            </a:lnTo>
                            <a:lnTo>
                              <a:pt x="14" y="24"/>
                            </a:lnTo>
                            <a:lnTo>
                              <a:pt x="4" y="46"/>
                            </a:lnTo>
                            <a:lnTo>
                              <a:pt x="0" y="66"/>
                            </a:lnTo>
                          </a:path>
                        </a:pathLst>
                      </a:custGeom>
                      <a:noFill/>
                      <a:ln w="14288">
                        <a:solidFill>
                          <a:srgbClr val="000000"/>
                        </a:solidFill>
                        <a:prstDash val="solid"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10337" name="Freeform 2092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2703" y="1731"/>
                        <a:ext cx="41" cy="51"/>
                      </a:xfrm>
                      <a:custGeom>
                        <a:avLst/>
                        <a:gdLst>
                          <a:gd name="T0" fmla="*/ 0 w 41"/>
                          <a:gd name="T1" fmla="*/ 0 h 51"/>
                          <a:gd name="T2" fmla="*/ 19 w 41"/>
                          <a:gd name="T3" fmla="*/ 51 h 51"/>
                          <a:gd name="T4" fmla="*/ 22 w 41"/>
                          <a:gd name="T5" fmla="*/ 38 h 51"/>
                          <a:gd name="T6" fmla="*/ 29 w 41"/>
                          <a:gd name="T7" fmla="*/ 31 h 51"/>
                          <a:gd name="T8" fmla="*/ 41 w 41"/>
                          <a:gd name="T9" fmla="*/ 32 h 51"/>
                          <a:gd name="T10" fmla="*/ 0 60000 65536"/>
                          <a:gd name="T11" fmla="*/ 0 60000 65536"/>
                          <a:gd name="T12" fmla="*/ 0 60000 65536"/>
                          <a:gd name="T13" fmla="*/ 0 60000 65536"/>
                          <a:gd name="T14" fmla="*/ 0 60000 65536"/>
                          <a:gd name="T15" fmla="*/ 0 w 41"/>
                          <a:gd name="T16" fmla="*/ 0 h 51"/>
                          <a:gd name="T17" fmla="*/ 41 w 41"/>
                          <a:gd name="T18" fmla="*/ 51 h 51"/>
                        </a:gdLst>
                        <a:ahLst/>
                        <a:cxnLst>
                          <a:cxn ang="T10">
                            <a:pos x="T0" y="T1"/>
                          </a:cxn>
                          <a:cxn ang="T11">
                            <a:pos x="T2" y="T3"/>
                          </a:cxn>
                          <a:cxn ang="T12">
                            <a:pos x="T4" y="T5"/>
                          </a:cxn>
                          <a:cxn ang="T13">
                            <a:pos x="T6" y="T7"/>
                          </a:cxn>
                          <a:cxn ang="T14">
                            <a:pos x="T8" y="T9"/>
                          </a:cxn>
                        </a:cxnLst>
                        <a:rect l="T15" t="T16" r="T17" b="T18"/>
                        <a:pathLst>
                          <a:path w="41" h="51">
                            <a:moveTo>
                              <a:pt x="0" y="0"/>
                            </a:moveTo>
                            <a:lnTo>
                              <a:pt x="19" y="51"/>
                            </a:lnTo>
                            <a:lnTo>
                              <a:pt x="22" y="38"/>
                            </a:lnTo>
                            <a:lnTo>
                              <a:pt x="29" y="31"/>
                            </a:lnTo>
                            <a:lnTo>
                              <a:pt x="41" y="32"/>
                            </a:lnTo>
                          </a:path>
                        </a:pathLst>
                      </a:custGeom>
                      <a:noFill/>
                      <a:ln w="14288">
                        <a:solidFill>
                          <a:srgbClr val="000000"/>
                        </a:solidFill>
                        <a:prstDash val="solid"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10338" name="Freeform 2093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2734" y="1773"/>
                        <a:ext cx="19" cy="19"/>
                      </a:xfrm>
                      <a:custGeom>
                        <a:avLst/>
                        <a:gdLst>
                          <a:gd name="T0" fmla="*/ 7 w 19"/>
                          <a:gd name="T1" fmla="*/ 17 h 19"/>
                          <a:gd name="T2" fmla="*/ 2 w 19"/>
                          <a:gd name="T3" fmla="*/ 13 h 19"/>
                          <a:gd name="T4" fmla="*/ 0 w 19"/>
                          <a:gd name="T5" fmla="*/ 9 h 19"/>
                          <a:gd name="T6" fmla="*/ 0 w 19"/>
                          <a:gd name="T7" fmla="*/ 4 h 19"/>
                          <a:gd name="T8" fmla="*/ 3 w 19"/>
                          <a:gd name="T9" fmla="*/ 0 h 19"/>
                          <a:gd name="T10" fmla="*/ 9 w 19"/>
                          <a:gd name="T11" fmla="*/ 0 h 19"/>
                          <a:gd name="T12" fmla="*/ 14 w 19"/>
                          <a:gd name="T13" fmla="*/ 3 h 19"/>
                          <a:gd name="T14" fmla="*/ 16 w 19"/>
                          <a:gd name="T15" fmla="*/ 6 h 19"/>
                          <a:gd name="T16" fmla="*/ 16 w 19"/>
                          <a:gd name="T17" fmla="*/ 12 h 19"/>
                          <a:gd name="T18" fmla="*/ 17 w 19"/>
                          <a:gd name="T19" fmla="*/ 17 h 19"/>
                          <a:gd name="T20" fmla="*/ 19 w 19"/>
                          <a:gd name="T21" fmla="*/ 19 h 19"/>
                          <a:gd name="T22" fmla="*/ 14 w 19"/>
                          <a:gd name="T23" fmla="*/ 18 h 19"/>
                          <a:gd name="T24" fmla="*/ 7 w 19"/>
                          <a:gd name="T25" fmla="*/ 17 h 19"/>
                          <a:gd name="T26" fmla="*/ 0 60000 65536"/>
                          <a:gd name="T27" fmla="*/ 0 60000 65536"/>
                          <a:gd name="T28" fmla="*/ 0 60000 65536"/>
                          <a:gd name="T29" fmla="*/ 0 60000 65536"/>
                          <a:gd name="T30" fmla="*/ 0 60000 65536"/>
                          <a:gd name="T31" fmla="*/ 0 60000 65536"/>
                          <a:gd name="T32" fmla="*/ 0 60000 65536"/>
                          <a:gd name="T33" fmla="*/ 0 60000 65536"/>
                          <a:gd name="T34" fmla="*/ 0 60000 65536"/>
                          <a:gd name="T35" fmla="*/ 0 60000 65536"/>
                          <a:gd name="T36" fmla="*/ 0 60000 65536"/>
                          <a:gd name="T37" fmla="*/ 0 60000 65536"/>
                          <a:gd name="T38" fmla="*/ 0 60000 65536"/>
                          <a:gd name="T39" fmla="*/ 0 w 19"/>
                          <a:gd name="T40" fmla="*/ 0 h 19"/>
                          <a:gd name="T41" fmla="*/ 19 w 19"/>
                          <a:gd name="T42" fmla="*/ 19 h 19"/>
                        </a:gdLst>
                        <a:ahLst/>
                        <a:cxnLst>
                          <a:cxn ang="T26">
                            <a:pos x="T0" y="T1"/>
                          </a:cxn>
                          <a:cxn ang="T27">
                            <a:pos x="T2" y="T3"/>
                          </a:cxn>
                          <a:cxn ang="T28">
                            <a:pos x="T4" y="T5"/>
                          </a:cxn>
                          <a:cxn ang="T29">
                            <a:pos x="T6" y="T7"/>
                          </a:cxn>
                          <a:cxn ang="T30">
                            <a:pos x="T8" y="T9"/>
                          </a:cxn>
                          <a:cxn ang="T31">
                            <a:pos x="T10" y="T11"/>
                          </a:cxn>
                          <a:cxn ang="T32">
                            <a:pos x="T12" y="T13"/>
                          </a:cxn>
                          <a:cxn ang="T33">
                            <a:pos x="T14" y="T15"/>
                          </a:cxn>
                          <a:cxn ang="T34">
                            <a:pos x="T16" y="T17"/>
                          </a:cxn>
                          <a:cxn ang="T35">
                            <a:pos x="T18" y="T19"/>
                          </a:cxn>
                          <a:cxn ang="T36">
                            <a:pos x="T20" y="T21"/>
                          </a:cxn>
                          <a:cxn ang="T37">
                            <a:pos x="T22" y="T23"/>
                          </a:cxn>
                          <a:cxn ang="T38">
                            <a:pos x="T24" y="T25"/>
                          </a:cxn>
                        </a:cxnLst>
                        <a:rect l="T39" t="T40" r="T41" b="T42"/>
                        <a:pathLst>
                          <a:path w="19" h="19">
                            <a:moveTo>
                              <a:pt x="7" y="17"/>
                            </a:moveTo>
                            <a:lnTo>
                              <a:pt x="2" y="13"/>
                            </a:lnTo>
                            <a:lnTo>
                              <a:pt x="0" y="9"/>
                            </a:lnTo>
                            <a:lnTo>
                              <a:pt x="0" y="4"/>
                            </a:lnTo>
                            <a:lnTo>
                              <a:pt x="3" y="0"/>
                            </a:lnTo>
                            <a:lnTo>
                              <a:pt x="9" y="0"/>
                            </a:lnTo>
                            <a:lnTo>
                              <a:pt x="14" y="3"/>
                            </a:lnTo>
                            <a:lnTo>
                              <a:pt x="16" y="6"/>
                            </a:lnTo>
                            <a:lnTo>
                              <a:pt x="16" y="12"/>
                            </a:lnTo>
                            <a:lnTo>
                              <a:pt x="17" y="17"/>
                            </a:lnTo>
                            <a:lnTo>
                              <a:pt x="19" y="19"/>
                            </a:lnTo>
                            <a:lnTo>
                              <a:pt x="14" y="18"/>
                            </a:lnTo>
                            <a:lnTo>
                              <a:pt x="7" y="17"/>
                            </a:lnTo>
                            <a:close/>
                          </a:path>
                        </a:pathLst>
                      </a:custGeom>
                      <a:solidFill>
                        <a:srgbClr val="C08040"/>
                      </a:solidFill>
                      <a:ln w="14288">
                        <a:solidFill>
                          <a:srgbClr val="000000"/>
                        </a:solidFill>
                        <a:prstDash val="solid"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10339" name="Freeform 2094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2746" y="1703"/>
                        <a:ext cx="55" cy="89"/>
                      </a:xfrm>
                      <a:custGeom>
                        <a:avLst/>
                        <a:gdLst>
                          <a:gd name="T0" fmla="*/ 55 w 55"/>
                          <a:gd name="T1" fmla="*/ 89 h 89"/>
                          <a:gd name="T2" fmla="*/ 54 w 55"/>
                          <a:gd name="T3" fmla="*/ 61 h 89"/>
                          <a:gd name="T4" fmla="*/ 44 w 55"/>
                          <a:gd name="T5" fmla="*/ 37 h 89"/>
                          <a:gd name="T6" fmla="*/ 23 w 55"/>
                          <a:gd name="T7" fmla="*/ 29 h 89"/>
                          <a:gd name="T8" fmla="*/ 3 w 55"/>
                          <a:gd name="T9" fmla="*/ 17 h 89"/>
                          <a:gd name="T10" fmla="*/ 0 w 55"/>
                          <a:gd name="T11" fmla="*/ 0 h 89"/>
                          <a:gd name="T12" fmla="*/ 0 60000 65536"/>
                          <a:gd name="T13" fmla="*/ 0 60000 65536"/>
                          <a:gd name="T14" fmla="*/ 0 60000 65536"/>
                          <a:gd name="T15" fmla="*/ 0 60000 65536"/>
                          <a:gd name="T16" fmla="*/ 0 60000 65536"/>
                          <a:gd name="T17" fmla="*/ 0 60000 65536"/>
                          <a:gd name="T18" fmla="*/ 0 w 55"/>
                          <a:gd name="T19" fmla="*/ 0 h 89"/>
                          <a:gd name="T20" fmla="*/ 55 w 55"/>
                          <a:gd name="T21" fmla="*/ 89 h 89"/>
                        </a:gdLst>
                        <a:ahLst/>
                        <a:cxnLst>
                          <a:cxn ang="T12">
                            <a:pos x="T0" y="T1"/>
                          </a:cxn>
                          <a:cxn ang="T13">
                            <a:pos x="T2" y="T3"/>
                          </a:cxn>
                          <a:cxn ang="T14">
                            <a:pos x="T4" y="T5"/>
                          </a:cxn>
                          <a:cxn ang="T15">
                            <a:pos x="T6" y="T7"/>
                          </a:cxn>
                          <a:cxn ang="T16">
                            <a:pos x="T8" y="T9"/>
                          </a:cxn>
                          <a:cxn ang="T17">
                            <a:pos x="T10" y="T11"/>
                          </a:cxn>
                        </a:cxnLst>
                        <a:rect l="T18" t="T19" r="T20" b="T21"/>
                        <a:pathLst>
                          <a:path w="55" h="89">
                            <a:moveTo>
                              <a:pt x="55" y="89"/>
                            </a:moveTo>
                            <a:lnTo>
                              <a:pt x="54" y="61"/>
                            </a:lnTo>
                            <a:lnTo>
                              <a:pt x="44" y="37"/>
                            </a:lnTo>
                            <a:lnTo>
                              <a:pt x="23" y="29"/>
                            </a:lnTo>
                            <a:lnTo>
                              <a:pt x="3" y="17"/>
                            </a:lnTo>
                            <a:lnTo>
                              <a:pt x="0" y="0"/>
                            </a:lnTo>
                          </a:path>
                        </a:pathLst>
                      </a:custGeom>
                      <a:noFill/>
                      <a:ln w="14288">
                        <a:solidFill>
                          <a:srgbClr val="000000"/>
                        </a:solidFill>
                        <a:prstDash val="solid"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10340" name="Freeform 2095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2674" y="1829"/>
                        <a:ext cx="72" cy="84"/>
                      </a:xfrm>
                      <a:custGeom>
                        <a:avLst/>
                        <a:gdLst>
                          <a:gd name="T0" fmla="*/ 38 w 72"/>
                          <a:gd name="T1" fmla="*/ 80 h 84"/>
                          <a:gd name="T2" fmla="*/ 23 w 72"/>
                          <a:gd name="T3" fmla="*/ 84 h 84"/>
                          <a:gd name="T4" fmla="*/ 9 w 72"/>
                          <a:gd name="T5" fmla="*/ 83 h 84"/>
                          <a:gd name="T6" fmla="*/ 0 w 72"/>
                          <a:gd name="T7" fmla="*/ 73 h 84"/>
                          <a:gd name="T8" fmla="*/ 1 w 72"/>
                          <a:gd name="T9" fmla="*/ 56 h 84"/>
                          <a:gd name="T10" fmla="*/ 13 w 72"/>
                          <a:gd name="T11" fmla="*/ 45 h 84"/>
                          <a:gd name="T12" fmla="*/ 35 w 72"/>
                          <a:gd name="T13" fmla="*/ 34 h 84"/>
                          <a:gd name="T14" fmla="*/ 53 w 72"/>
                          <a:gd name="T15" fmla="*/ 23 h 84"/>
                          <a:gd name="T16" fmla="*/ 65 w 72"/>
                          <a:gd name="T17" fmla="*/ 15 h 84"/>
                          <a:gd name="T18" fmla="*/ 72 w 72"/>
                          <a:gd name="T19" fmla="*/ 0 h 84"/>
                          <a:gd name="T20" fmla="*/ 0 60000 65536"/>
                          <a:gd name="T21" fmla="*/ 0 60000 65536"/>
                          <a:gd name="T22" fmla="*/ 0 60000 65536"/>
                          <a:gd name="T23" fmla="*/ 0 60000 65536"/>
                          <a:gd name="T24" fmla="*/ 0 60000 65536"/>
                          <a:gd name="T25" fmla="*/ 0 60000 65536"/>
                          <a:gd name="T26" fmla="*/ 0 60000 65536"/>
                          <a:gd name="T27" fmla="*/ 0 60000 65536"/>
                          <a:gd name="T28" fmla="*/ 0 60000 65536"/>
                          <a:gd name="T29" fmla="*/ 0 60000 65536"/>
                          <a:gd name="T30" fmla="*/ 0 w 72"/>
                          <a:gd name="T31" fmla="*/ 0 h 84"/>
                          <a:gd name="T32" fmla="*/ 72 w 72"/>
                          <a:gd name="T33" fmla="*/ 84 h 84"/>
                        </a:gdLst>
                        <a:ahLst/>
                        <a:cxnLst>
                          <a:cxn ang="T20">
                            <a:pos x="T0" y="T1"/>
                          </a:cxn>
                          <a:cxn ang="T21">
                            <a:pos x="T2" y="T3"/>
                          </a:cxn>
                          <a:cxn ang="T22">
                            <a:pos x="T4" y="T5"/>
                          </a:cxn>
                          <a:cxn ang="T23">
                            <a:pos x="T6" y="T7"/>
                          </a:cxn>
                          <a:cxn ang="T24">
                            <a:pos x="T8" y="T9"/>
                          </a:cxn>
                          <a:cxn ang="T25">
                            <a:pos x="T10" y="T11"/>
                          </a:cxn>
                          <a:cxn ang="T26">
                            <a:pos x="T12" y="T13"/>
                          </a:cxn>
                          <a:cxn ang="T27">
                            <a:pos x="T14" y="T15"/>
                          </a:cxn>
                          <a:cxn ang="T28">
                            <a:pos x="T16" y="T17"/>
                          </a:cxn>
                          <a:cxn ang="T29">
                            <a:pos x="T18" y="T19"/>
                          </a:cxn>
                        </a:cxnLst>
                        <a:rect l="T30" t="T31" r="T32" b="T33"/>
                        <a:pathLst>
                          <a:path w="72" h="84">
                            <a:moveTo>
                              <a:pt x="38" y="80"/>
                            </a:moveTo>
                            <a:lnTo>
                              <a:pt x="23" y="84"/>
                            </a:lnTo>
                            <a:lnTo>
                              <a:pt x="9" y="83"/>
                            </a:lnTo>
                            <a:lnTo>
                              <a:pt x="0" y="73"/>
                            </a:lnTo>
                            <a:lnTo>
                              <a:pt x="1" y="56"/>
                            </a:lnTo>
                            <a:lnTo>
                              <a:pt x="13" y="45"/>
                            </a:lnTo>
                            <a:lnTo>
                              <a:pt x="35" y="34"/>
                            </a:lnTo>
                            <a:lnTo>
                              <a:pt x="53" y="23"/>
                            </a:lnTo>
                            <a:lnTo>
                              <a:pt x="65" y="15"/>
                            </a:lnTo>
                            <a:lnTo>
                              <a:pt x="72" y="0"/>
                            </a:lnTo>
                          </a:path>
                        </a:pathLst>
                      </a:custGeom>
                      <a:noFill/>
                      <a:ln w="14288">
                        <a:solidFill>
                          <a:srgbClr val="000000"/>
                        </a:solidFill>
                        <a:prstDash val="solid"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/>
                      </a:p>
                    </p:txBody>
                  </p:sp>
                </p:grpSp>
                <p:sp>
                  <p:nvSpPr>
                    <p:cNvPr id="10333" name="Line 2097"/>
                    <p:cNvSpPr>
                      <a:spLocks noChangeShapeType="1"/>
                    </p:cNvSpPr>
                    <p:nvPr/>
                  </p:nvSpPr>
                  <p:spPr bwMode="auto">
                    <a:xfrm flipH="1" flipV="1">
                      <a:off x="2611" y="1919"/>
                      <a:ext cx="81" cy="60"/>
                    </a:xfrm>
                    <a:prstGeom prst="line">
                      <a:avLst/>
                    </a:prstGeom>
                    <a:noFill/>
                    <a:ln w="14288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</p:grpSp>
            </p:grpSp>
            <p:sp>
              <p:nvSpPr>
                <p:cNvPr id="10329" name="Freeform 2100"/>
                <p:cNvSpPr>
                  <a:spLocks/>
                </p:cNvSpPr>
                <p:nvPr/>
              </p:nvSpPr>
              <p:spPr bwMode="auto">
                <a:xfrm>
                  <a:off x="2479" y="1479"/>
                  <a:ext cx="440" cy="281"/>
                </a:xfrm>
                <a:custGeom>
                  <a:avLst/>
                  <a:gdLst>
                    <a:gd name="T0" fmla="*/ 15 w 440"/>
                    <a:gd name="T1" fmla="*/ 281 h 281"/>
                    <a:gd name="T2" fmla="*/ 45 w 440"/>
                    <a:gd name="T3" fmla="*/ 266 h 281"/>
                    <a:gd name="T4" fmla="*/ 61 w 440"/>
                    <a:gd name="T5" fmla="*/ 246 h 281"/>
                    <a:gd name="T6" fmla="*/ 71 w 440"/>
                    <a:gd name="T7" fmla="*/ 216 h 281"/>
                    <a:gd name="T8" fmla="*/ 78 w 440"/>
                    <a:gd name="T9" fmla="*/ 190 h 281"/>
                    <a:gd name="T10" fmla="*/ 88 w 440"/>
                    <a:gd name="T11" fmla="*/ 171 h 281"/>
                    <a:gd name="T12" fmla="*/ 106 w 440"/>
                    <a:gd name="T13" fmla="*/ 158 h 281"/>
                    <a:gd name="T14" fmla="*/ 125 w 440"/>
                    <a:gd name="T15" fmla="*/ 152 h 281"/>
                    <a:gd name="T16" fmla="*/ 144 w 440"/>
                    <a:gd name="T17" fmla="*/ 155 h 281"/>
                    <a:gd name="T18" fmla="*/ 160 w 440"/>
                    <a:gd name="T19" fmla="*/ 169 h 281"/>
                    <a:gd name="T20" fmla="*/ 171 w 440"/>
                    <a:gd name="T21" fmla="*/ 191 h 281"/>
                    <a:gd name="T22" fmla="*/ 164 w 440"/>
                    <a:gd name="T23" fmla="*/ 218 h 281"/>
                    <a:gd name="T24" fmla="*/ 149 w 440"/>
                    <a:gd name="T25" fmla="*/ 253 h 281"/>
                    <a:gd name="T26" fmla="*/ 183 w 440"/>
                    <a:gd name="T27" fmla="*/ 262 h 281"/>
                    <a:gd name="T28" fmla="*/ 187 w 440"/>
                    <a:gd name="T29" fmla="*/ 246 h 281"/>
                    <a:gd name="T30" fmla="*/ 205 w 440"/>
                    <a:gd name="T31" fmla="*/ 230 h 281"/>
                    <a:gd name="T32" fmla="*/ 219 w 440"/>
                    <a:gd name="T33" fmla="*/ 213 h 281"/>
                    <a:gd name="T34" fmla="*/ 227 w 440"/>
                    <a:gd name="T35" fmla="*/ 197 h 281"/>
                    <a:gd name="T36" fmla="*/ 230 w 440"/>
                    <a:gd name="T37" fmla="*/ 182 h 281"/>
                    <a:gd name="T38" fmla="*/ 242 w 440"/>
                    <a:gd name="T39" fmla="*/ 190 h 281"/>
                    <a:gd name="T40" fmla="*/ 257 w 440"/>
                    <a:gd name="T41" fmla="*/ 194 h 281"/>
                    <a:gd name="T42" fmla="*/ 271 w 440"/>
                    <a:gd name="T43" fmla="*/ 196 h 281"/>
                    <a:gd name="T44" fmla="*/ 284 w 440"/>
                    <a:gd name="T45" fmla="*/ 194 h 281"/>
                    <a:gd name="T46" fmla="*/ 295 w 440"/>
                    <a:gd name="T47" fmla="*/ 191 h 281"/>
                    <a:gd name="T48" fmla="*/ 306 w 440"/>
                    <a:gd name="T49" fmla="*/ 206 h 281"/>
                    <a:gd name="T50" fmla="*/ 320 w 440"/>
                    <a:gd name="T51" fmla="*/ 225 h 281"/>
                    <a:gd name="T52" fmla="*/ 340 w 440"/>
                    <a:gd name="T53" fmla="*/ 242 h 281"/>
                    <a:gd name="T54" fmla="*/ 356 w 440"/>
                    <a:gd name="T55" fmla="*/ 252 h 281"/>
                    <a:gd name="T56" fmla="*/ 378 w 440"/>
                    <a:gd name="T57" fmla="*/ 261 h 281"/>
                    <a:gd name="T58" fmla="*/ 402 w 440"/>
                    <a:gd name="T59" fmla="*/ 264 h 281"/>
                    <a:gd name="T60" fmla="*/ 421 w 440"/>
                    <a:gd name="T61" fmla="*/ 257 h 281"/>
                    <a:gd name="T62" fmla="*/ 437 w 440"/>
                    <a:gd name="T63" fmla="*/ 239 h 281"/>
                    <a:gd name="T64" fmla="*/ 440 w 440"/>
                    <a:gd name="T65" fmla="*/ 219 h 281"/>
                    <a:gd name="T66" fmla="*/ 434 w 440"/>
                    <a:gd name="T67" fmla="*/ 201 h 281"/>
                    <a:gd name="T68" fmla="*/ 424 w 440"/>
                    <a:gd name="T69" fmla="*/ 176 h 281"/>
                    <a:gd name="T70" fmla="*/ 416 w 440"/>
                    <a:gd name="T71" fmla="*/ 153 h 281"/>
                    <a:gd name="T72" fmla="*/ 409 w 440"/>
                    <a:gd name="T73" fmla="*/ 138 h 281"/>
                    <a:gd name="T74" fmla="*/ 388 w 440"/>
                    <a:gd name="T75" fmla="*/ 118 h 281"/>
                    <a:gd name="T76" fmla="*/ 369 w 440"/>
                    <a:gd name="T77" fmla="*/ 112 h 281"/>
                    <a:gd name="T78" fmla="*/ 350 w 440"/>
                    <a:gd name="T79" fmla="*/ 108 h 281"/>
                    <a:gd name="T80" fmla="*/ 337 w 440"/>
                    <a:gd name="T81" fmla="*/ 111 h 281"/>
                    <a:gd name="T82" fmla="*/ 322 w 440"/>
                    <a:gd name="T83" fmla="*/ 82 h 281"/>
                    <a:gd name="T84" fmla="*/ 299 w 440"/>
                    <a:gd name="T85" fmla="*/ 57 h 281"/>
                    <a:gd name="T86" fmla="*/ 261 w 440"/>
                    <a:gd name="T87" fmla="*/ 32 h 281"/>
                    <a:gd name="T88" fmla="*/ 211 w 440"/>
                    <a:gd name="T89" fmla="*/ 12 h 281"/>
                    <a:gd name="T90" fmla="*/ 162 w 440"/>
                    <a:gd name="T91" fmla="*/ 0 h 281"/>
                    <a:gd name="T92" fmla="*/ 126 w 440"/>
                    <a:gd name="T93" fmla="*/ 5 h 281"/>
                    <a:gd name="T94" fmla="*/ 118 w 440"/>
                    <a:gd name="T95" fmla="*/ 17 h 281"/>
                    <a:gd name="T96" fmla="*/ 110 w 440"/>
                    <a:gd name="T97" fmla="*/ 28 h 281"/>
                    <a:gd name="T98" fmla="*/ 92 w 440"/>
                    <a:gd name="T99" fmla="*/ 40 h 281"/>
                    <a:gd name="T100" fmla="*/ 69 w 440"/>
                    <a:gd name="T101" fmla="*/ 51 h 281"/>
                    <a:gd name="T102" fmla="*/ 51 w 440"/>
                    <a:gd name="T103" fmla="*/ 61 h 281"/>
                    <a:gd name="T104" fmla="*/ 38 w 440"/>
                    <a:gd name="T105" fmla="*/ 73 h 281"/>
                    <a:gd name="T106" fmla="*/ 27 w 440"/>
                    <a:gd name="T107" fmla="*/ 92 h 281"/>
                    <a:gd name="T108" fmla="*/ 18 w 440"/>
                    <a:gd name="T109" fmla="*/ 111 h 281"/>
                    <a:gd name="T110" fmla="*/ 15 w 440"/>
                    <a:gd name="T111" fmla="*/ 131 h 281"/>
                    <a:gd name="T112" fmla="*/ 9 w 440"/>
                    <a:gd name="T113" fmla="*/ 155 h 281"/>
                    <a:gd name="T114" fmla="*/ 3 w 440"/>
                    <a:gd name="T115" fmla="*/ 182 h 281"/>
                    <a:gd name="T116" fmla="*/ 0 w 440"/>
                    <a:gd name="T117" fmla="*/ 214 h 281"/>
                    <a:gd name="T118" fmla="*/ 1 w 440"/>
                    <a:gd name="T119" fmla="*/ 238 h 281"/>
                    <a:gd name="T120" fmla="*/ 6 w 440"/>
                    <a:gd name="T121" fmla="*/ 262 h 281"/>
                    <a:gd name="T122" fmla="*/ 15 w 440"/>
                    <a:gd name="T123" fmla="*/ 281 h 281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60000 65536"/>
                    <a:gd name="T178" fmla="*/ 0 60000 65536"/>
                    <a:gd name="T179" fmla="*/ 0 60000 65536"/>
                    <a:gd name="T180" fmla="*/ 0 60000 65536"/>
                    <a:gd name="T181" fmla="*/ 0 60000 65536"/>
                    <a:gd name="T182" fmla="*/ 0 60000 65536"/>
                    <a:gd name="T183" fmla="*/ 0 60000 65536"/>
                    <a:gd name="T184" fmla="*/ 0 60000 65536"/>
                    <a:gd name="T185" fmla="*/ 0 60000 65536"/>
                    <a:gd name="T186" fmla="*/ 0 w 440"/>
                    <a:gd name="T187" fmla="*/ 0 h 281"/>
                    <a:gd name="T188" fmla="*/ 440 w 440"/>
                    <a:gd name="T189" fmla="*/ 281 h 281"/>
                  </a:gdLst>
                  <a:ahLst/>
                  <a:cxnLst>
                    <a:cxn ang="T124">
                      <a:pos x="T0" y="T1"/>
                    </a:cxn>
                    <a:cxn ang="T125">
                      <a:pos x="T2" y="T3"/>
                    </a:cxn>
                    <a:cxn ang="T126">
                      <a:pos x="T4" y="T5"/>
                    </a:cxn>
                    <a:cxn ang="T127">
                      <a:pos x="T6" y="T7"/>
                    </a:cxn>
                    <a:cxn ang="T128">
                      <a:pos x="T8" y="T9"/>
                    </a:cxn>
                    <a:cxn ang="T129">
                      <a:pos x="T10" y="T11"/>
                    </a:cxn>
                    <a:cxn ang="T130">
                      <a:pos x="T12" y="T13"/>
                    </a:cxn>
                    <a:cxn ang="T131">
                      <a:pos x="T14" y="T15"/>
                    </a:cxn>
                    <a:cxn ang="T132">
                      <a:pos x="T16" y="T17"/>
                    </a:cxn>
                    <a:cxn ang="T133">
                      <a:pos x="T18" y="T19"/>
                    </a:cxn>
                    <a:cxn ang="T134">
                      <a:pos x="T20" y="T21"/>
                    </a:cxn>
                    <a:cxn ang="T135">
                      <a:pos x="T22" y="T23"/>
                    </a:cxn>
                    <a:cxn ang="T136">
                      <a:pos x="T24" y="T25"/>
                    </a:cxn>
                    <a:cxn ang="T137">
                      <a:pos x="T26" y="T27"/>
                    </a:cxn>
                    <a:cxn ang="T138">
                      <a:pos x="T28" y="T29"/>
                    </a:cxn>
                    <a:cxn ang="T139">
                      <a:pos x="T30" y="T31"/>
                    </a:cxn>
                    <a:cxn ang="T140">
                      <a:pos x="T32" y="T33"/>
                    </a:cxn>
                    <a:cxn ang="T141">
                      <a:pos x="T34" y="T35"/>
                    </a:cxn>
                    <a:cxn ang="T142">
                      <a:pos x="T36" y="T37"/>
                    </a:cxn>
                    <a:cxn ang="T143">
                      <a:pos x="T38" y="T39"/>
                    </a:cxn>
                    <a:cxn ang="T144">
                      <a:pos x="T40" y="T41"/>
                    </a:cxn>
                    <a:cxn ang="T145">
                      <a:pos x="T42" y="T43"/>
                    </a:cxn>
                    <a:cxn ang="T146">
                      <a:pos x="T44" y="T45"/>
                    </a:cxn>
                    <a:cxn ang="T147">
                      <a:pos x="T46" y="T47"/>
                    </a:cxn>
                    <a:cxn ang="T148">
                      <a:pos x="T48" y="T49"/>
                    </a:cxn>
                    <a:cxn ang="T149">
                      <a:pos x="T50" y="T51"/>
                    </a:cxn>
                    <a:cxn ang="T150">
                      <a:pos x="T52" y="T53"/>
                    </a:cxn>
                    <a:cxn ang="T151">
                      <a:pos x="T54" y="T55"/>
                    </a:cxn>
                    <a:cxn ang="T152">
                      <a:pos x="T56" y="T57"/>
                    </a:cxn>
                    <a:cxn ang="T153">
                      <a:pos x="T58" y="T59"/>
                    </a:cxn>
                    <a:cxn ang="T154">
                      <a:pos x="T60" y="T61"/>
                    </a:cxn>
                    <a:cxn ang="T155">
                      <a:pos x="T62" y="T63"/>
                    </a:cxn>
                    <a:cxn ang="T156">
                      <a:pos x="T64" y="T65"/>
                    </a:cxn>
                    <a:cxn ang="T157">
                      <a:pos x="T66" y="T67"/>
                    </a:cxn>
                    <a:cxn ang="T158">
                      <a:pos x="T68" y="T69"/>
                    </a:cxn>
                    <a:cxn ang="T159">
                      <a:pos x="T70" y="T71"/>
                    </a:cxn>
                    <a:cxn ang="T160">
                      <a:pos x="T72" y="T73"/>
                    </a:cxn>
                    <a:cxn ang="T161">
                      <a:pos x="T74" y="T75"/>
                    </a:cxn>
                    <a:cxn ang="T162">
                      <a:pos x="T76" y="T77"/>
                    </a:cxn>
                    <a:cxn ang="T163">
                      <a:pos x="T78" y="T79"/>
                    </a:cxn>
                    <a:cxn ang="T164">
                      <a:pos x="T80" y="T81"/>
                    </a:cxn>
                    <a:cxn ang="T165">
                      <a:pos x="T82" y="T83"/>
                    </a:cxn>
                    <a:cxn ang="T166">
                      <a:pos x="T84" y="T85"/>
                    </a:cxn>
                    <a:cxn ang="T167">
                      <a:pos x="T86" y="T87"/>
                    </a:cxn>
                    <a:cxn ang="T168">
                      <a:pos x="T88" y="T89"/>
                    </a:cxn>
                    <a:cxn ang="T169">
                      <a:pos x="T90" y="T91"/>
                    </a:cxn>
                    <a:cxn ang="T170">
                      <a:pos x="T92" y="T93"/>
                    </a:cxn>
                    <a:cxn ang="T171">
                      <a:pos x="T94" y="T95"/>
                    </a:cxn>
                    <a:cxn ang="T172">
                      <a:pos x="T96" y="T97"/>
                    </a:cxn>
                    <a:cxn ang="T173">
                      <a:pos x="T98" y="T99"/>
                    </a:cxn>
                    <a:cxn ang="T174">
                      <a:pos x="T100" y="T101"/>
                    </a:cxn>
                    <a:cxn ang="T175">
                      <a:pos x="T102" y="T103"/>
                    </a:cxn>
                    <a:cxn ang="T176">
                      <a:pos x="T104" y="T105"/>
                    </a:cxn>
                    <a:cxn ang="T177">
                      <a:pos x="T106" y="T107"/>
                    </a:cxn>
                    <a:cxn ang="T178">
                      <a:pos x="T108" y="T109"/>
                    </a:cxn>
                    <a:cxn ang="T179">
                      <a:pos x="T110" y="T111"/>
                    </a:cxn>
                    <a:cxn ang="T180">
                      <a:pos x="T112" y="T113"/>
                    </a:cxn>
                    <a:cxn ang="T181">
                      <a:pos x="T114" y="T115"/>
                    </a:cxn>
                    <a:cxn ang="T182">
                      <a:pos x="T116" y="T117"/>
                    </a:cxn>
                    <a:cxn ang="T183">
                      <a:pos x="T118" y="T119"/>
                    </a:cxn>
                    <a:cxn ang="T184">
                      <a:pos x="T120" y="T121"/>
                    </a:cxn>
                    <a:cxn ang="T185">
                      <a:pos x="T122" y="T123"/>
                    </a:cxn>
                  </a:cxnLst>
                  <a:rect l="T186" t="T187" r="T188" b="T189"/>
                  <a:pathLst>
                    <a:path w="440" h="281">
                      <a:moveTo>
                        <a:pt x="15" y="281"/>
                      </a:moveTo>
                      <a:lnTo>
                        <a:pt x="45" y="266"/>
                      </a:lnTo>
                      <a:lnTo>
                        <a:pt x="61" y="246"/>
                      </a:lnTo>
                      <a:lnTo>
                        <a:pt x="71" y="216"/>
                      </a:lnTo>
                      <a:lnTo>
                        <a:pt x="78" y="190"/>
                      </a:lnTo>
                      <a:lnTo>
                        <a:pt x="88" y="171"/>
                      </a:lnTo>
                      <a:lnTo>
                        <a:pt x="106" y="158"/>
                      </a:lnTo>
                      <a:lnTo>
                        <a:pt x="125" y="152"/>
                      </a:lnTo>
                      <a:lnTo>
                        <a:pt x="144" y="155"/>
                      </a:lnTo>
                      <a:lnTo>
                        <a:pt x="160" y="169"/>
                      </a:lnTo>
                      <a:lnTo>
                        <a:pt x="171" y="191"/>
                      </a:lnTo>
                      <a:lnTo>
                        <a:pt x="164" y="218"/>
                      </a:lnTo>
                      <a:lnTo>
                        <a:pt x="149" y="253"/>
                      </a:lnTo>
                      <a:lnTo>
                        <a:pt x="183" y="262"/>
                      </a:lnTo>
                      <a:lnTo>
                        <a:pt x="187" y="246"/>
                      </a:lnTo>
                      <a:lnTo>
                        <a:pt x="205" y="230"/>
                      </a:lnTo>
                      <a:lnTo>
                        <a:pt x="219" y="213"/>
                      </a:lnTo>
                      <a:lnTo>
                        <a:pt x="227" y="197"/>
                      </a:lnTo>
                      <a:lnTo>
                        <a:pt x="230" y="182"/>
                      </a:lnTo>
                      <a:lnTo>
                        <a:pt x="242" y="190"/>
                      </a:lnTo>
                      <a:lnTo>
                        <a:pt x="257" y="194"/>
                      </a:lnTo>
                      <a:lnTo>
                        <a:pt x="271" y="196"/>
                      </a:lnTo>
                      <a:lnTo>
                        <a:pt x="284" y="194"/>
                      </a:lnTo>
                      <a:lnTo>
                        <a:pt x="295" y="191"/>
                      </a:lnTo>
                      <a:lnTo>
                        <a:pt x="306" y="206"/>
                      </a:lnTo>
                      <a:lnTo>
                        <a:pt x="320" y="225"/>
                      </a:lnTo>
                      <a:lnTo>
                        <a:pt x="340" y="242"/>
                      </a:lnTo>
                      <a:lnTo>
                        <a:pt x="356" y="252"/>
                      </a:lnTo>
                      <a:lnTo>
                        <a:pt x="378" y="261"/>
                      </a:lnTo>
                      <a:lnTo>
                        <a:pt x="402" y="264"/>
                      </a:lnTo>
                      <a:lnTo>
                        <a:pt x="421" y="257"/>
                      </a:lnTo>
                      <a:lnTo>
                        <a:pt x="437" y="239"/>
                      </a:lnTo>
                      <a:lnTo>
                        <a:pt x="440" y="219"/>
                      </a:lnTo>
                      <a:lnTo>
                        <a:pt x="434" y="201"/>
                      </a:lnTo>
                      <a:lnTo>
                        <a:pt x="424" y="176"/>
                      </a:lnTo>
                      <a:lnTo>
                        <a:pt x="416" y="153"/>
                      </a:lnTo>
                      <a:lnTo>
                        <a:pt x="409" y="138"/>
                      </a:lnTo>
                      <a:lnTo>
                        <a:pt x="388" y="118"/>
                      </a:lnTo>
                      <a:lnTo>
                        <a:pt x="369" y="112"/>
                      </a:lnTo>
                      <a:lnTo>
                        <a:pt x="350" y="108"/>
                      </a:lnTo>
                      <a:lnTo>
                        <a:pt x="337" y="111"/>
                      </a:lnTo>
                      <a:lnTo>
                        <a:pt x="322" y="82"/>
                      </a:lnTo>
                      <a:lnTo>
                        <a:pt x="299" y="57"/>
                      </a:lnTo>
                      <a:lnTo>
                        <a:pt x="261" y="32"/>
                      </a:lnTo>
                      <a:lnTo>
                        <a:pt x="211" y="12"/>
                      </a:lnTo>
                      <a:lnTo>
                        <a:pt x="162" y="0"/>
                      </a:lnTo>
                      <a:lnTo>
                        <a:pt x="126" y="5"/>
                      </a:lnTo>
                      <a:lnTo>
                        <a:pt x="118" y="17"/>
                      </a:lnTo>
                      <a:lnTo>
                        <a:pt x="110" y="28"/>
                      </a:lnTo>
                      <a:lnTo>
                        <a:pt x="92" y="40"/>
                      </a:lnTo>
                      <a:lnTo>
                        <a:pt x="69" y="51"/>
                      </a:lnTo>
                      <a:lnTo>
                        <a:pt x="51" y="61"/>
                      </a:lnTo>
                      <a:lnTo>
                        <a:pt x="38" y="73"/>
                      </a:lnTo>
                      <a:lnTo>
                        <a:pt x="27" y="92"/>
                      </a:lnTo>
                      <a:lnTo>
                        <a:pt x="18" y="111"/>
                      </a:lnTo>
                      <a:lnTo>
                        <a:pt x="15" y="131"/>
                      </a:lnTo>
                      <a:lnTo>
                        <a:pt x="9" y="155"/>
                      </a:lnTo>
                      <a:lnTo>
                        <a:pt x="3" y="182"/>
                      </a:lnTo>
                      <a:lnTo>
                        <a:pt x="0" y="214"/>
                      </a:lnTo>
                      <a:lnTo>
                        <a:pt x="1" y="238"/>
                      </a:lnTo>
                      <a:lnTo>
                        <a:pt x="6" y="262"/>
                      </a:lnTo>
                      <a:lnTo>
                        <a:pt x="15" y="281"/>
                      </a:lnTo>
                      <a:close/>
                    </a:path>
                  </a:pathLst>
                </a:custGeom>
                <a:solidFill>
                  <a:srgbClr val="A0A0A0"/>
                </a:solidFill>
                <a:ln w="14288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10298" name="Group 2104"/>
              <p:cNvGrpSpPr>
                <a:grpSpLocks/>
              </p:cNvGrpSpPr>
              <p:nvPr/>
            </p:nvGrpSpPr>
            <p:grpSpPr bwMode="auto">
              <a:xfrm>
                <a:off x="963" y="3626"/>
                <a:ext cx="819" cy="250"/>
                <a:chOff x="963" y="3626"/>
                <a:chExt cx="819" cy="250"/>
              </a:xfrm>
            </p:grpSpPr>
            <p:sp>
              <p:nvSpPr>
                <p:cNvPr id="10326" name="Freeform 2102"/>
                <p:cNvSpPr>
                  <a:spLocks/>
                </p:cNvSpPr>
                <p:nvPr/>
              </p:nvSpPr>
              <p:spPr bwMode="auto">
                <a:xfrm>
                  <a:off x="963" y="3626"/>
                  <a:ext cx="808" cy="191"/>
                </a:xfrm>
                <a:custGeom>
                  <a:avLst/>
                  <a:gdLst>
                    <a:gd name="T0" fmla="*/ 386 w 808"/>
                    <a:gd name="T1" fmla="*/ 0 h 191"/>
                    <a:gd name="T2" fmla="*/ 438 w 808"/>
                    <a:gd name="T3" fmla="*/ 8 h 191"/>
                    <a:gd name="T4" fmla="*/ 480 w 808"/>
                    <a:gd name="T5" fmla="*/ 23 h 191"/>
                    <a:gd name="T6" fmla="*/ 525 w 808"/>
                    <a:gd name="T7" fmla="*/ 42 h 191"/>
                    <a:gd name="T8" fmla="*/ 589 w 808"/>
                    <a:gd name="T9" fmla="*/ 61 h 191"/>
                    <a:gd name="T10" fmla="*/ 635 w 808"/>
                    <a:gd name="T11" fmla="*/ 61 h 191"/>
                    <a:gd name="T12" fmla="*/ 698 w 808"/>
                    <a:gd name="T13" fmla="*/ 75 h 191"/>
                    <a:gd name="T14" fmla="*/ 750 w 808"/>
                    <a:gd name="T15" fmla="*/ 91 h 191"/>
                    <a:gd name="T16" fmla="*/ 805 w 808"/>
                    <a:gd name="T17" fmla="*/ 112 h 191"/>
                    <a:gd name="T18" fmla="*/ 808 w 808"/>
                    <a:gd name="T19" fmla="*/ 139 h 191"/>
                    <a:gd name="T20" fmla="*/ 785 w 808"/>
                    <a:gd name="T21" fmla="*/ 167 h 191"/>
                    <a:gd name="T22" fmla="*/ 738 w 808"/>
                    <a:gd name="T23" fmla="*/ 186 h 191"/>
                    <a:gd name="T24" fmla="*/ 680 w 808"/>
                    <a:gd name="T25" fmla="*/ 190 h 191"/>
                    <a:gd name="T26" fmla="*/ 483 w 808"/>
                    <a:gd name="T27" fmla="*/ 191 h 191"/>
                    <a:gd name="T28" fmla="*/ 409 w 808"/>
                    <a:gd name="T29" fmla="*/ 186 h 191"/>
                    <a:gd name="T30" fmla="*/ 336 w 808"/>
                    <a:gd name="T31" fmla="*/ 180 h 191"/>
                    <a:gd name="T32" fmla="*/ 269 w 808"/>
                    <a:gd name="T33" fmla="*/ 161 h 191"/>
                    <a:gd name="T34" fmla="*/ 229 w 808"/>
                    <a:gd name="T35" fmla="*/ 152 h 191"/>
                    <a:gd name="T36" fmla="*/ 229 w 808"/>
                    <a:gd name="T37" fmla="*/ 176 h 191"/>
                    <a:gd name="T38" fmla="*/ 48 w 808"/>
                    <a:gd name="T39" fmla="*/ 177 h 191"/>
                    <a:gd name="T40" fmla="*/ 20 w 808"/>
                    <a:gd name="T41" fmla="*/ 153 h 191"/>
                    <a:gd name="T42" fmla="*/ 4 w 808"/>
                    <a:gd name="T43" fmla="*/ 112 h 191"/>
                    <a:gd name="T44" fmla="*/ 0 w 808"/>
                    <a:gd name="T45" fmla="*/ 82 h 191"/>
                    <a:gd name="T46" fmla="*/ 4 w 808"/>
                    <a:gd name="T47" fmla="*/ 39 h 191"/>
                    <a:gd name="T48" fmla="*/ 10 w 808"/>
                    <a:gd name="T49" fmla="*/ 7 h 191"/>
                    <a:gd name="T50" fmla="*/ 54 w 808"/>
                    <a:gd name="T51" fmla="*/ 7 h 191"/>
                    <a:gd name="T52" fmla="*/ 110 w 808"/>
                    <a:gd name="T53" fmla="*/ 27 h 191"/>
                    <a:gd name="T54" fmla="*/ 169 w 808"/>
                    <a:gd name="T55" fmla="*/ 46 h 191"/>
                    <a:gd name="T56" fmla="*/ 213 w 808"/>
                    <a:gd name="T57" fmla="*/ 47 h 191"/>
                    <a:gd name="T58" fmla="*/ 260 w 808"/>
                    <a:gd name="T59" fmla="*/ 39 h 191"/>
                    <a:gd name="T60" fmla="*/ 313 w 808"/>
                    <a:gd name="T61" fmla="*/ 27 h 191"/>
                    <a:gd name="T62" fmla="*/ 411 w 808"/>
                    <a:gd name="T63" fmla="*/ 41 h 191"/>
                    <a:gd name="T64" fmla="*/ 386 w 808"/>
                    <a:gd name="T65" fmla="*/ 0 h 191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w 808"/>
                    <a:gd name="T100" fmla="*/ 0 h 191"/>
                    <a:gd name="T101" fmla="*/ 808 w 808"/>
                    <a:gd name="T102" fmla="*/ 191 h 191"/>
                  </a:gdLst>
                  <a:ahLst/>
                  <a:cxnLst>
                    <a:cxn ang="T66">
                      <a:pos x="T0" y="T1"/>
                    </a:cxn>
                    <a:cxn ang="T67">
                      <a:pos x="T2" y="T3"/>
                    </a:cxn>
                    <a:cxn ang="T68">
                      <a:pos x="T4" y="T5"/>
                    </a:cxn>
                    <a:cxn ang="T69">
                      <a:pos x="T6" y="T7"/>
                    </a:cxn>
                    <a:cxn ang="T70">
                      <a:pos x="T8" y="T9"/>
                    </a:cxn>
                    <a:cxn ang="T71">
                      <a:pos x="T10" y="T11"/>
                    </a:cxn>
                    <a:cxn ang="T72">
                      <a:pos x="T12" y="T13"/>
                    </a:cxn>
                    <a:cxn ang="T73">
                      <a:pos x="T14" y="T15"/>
                    </a:cxn>
                    <a:cxn ang="T74">
                      <a:pos x="T16" y="T17"/>
                    </a:cxn>
                    <a:cxn ang="T75">
                      <a:pos x="T18" y="T19"/>
                    </a:cxn>
                    <a:cxn ang="T76">
                      <a:pos x="T20" y="T21"/>
                    </a:cxn>
                    <a:cxn ang="T77">
                      <a:pos x="T22" y="T23"/>
                    </a:cxn>
                    <a:cxn ang="T78">
                      <a:pos x="T24" y="T25"/>
                    </a:cxn>
                    <a:cxn ang="T79">
                      <a:pos x="T26" y="T27"/>
                    </a:cxn>
                    <a:cxn ang="T80">
                      <a:pos x="T28" y="T29"/>
                    </a:cxn>
                    <a:cxn ang="T81">
                      <a:pos x="T30" y="T31"/>
                    </a:cxn>
                    <a:cxn ang="T82">
                      <a:pos x="T32" y="T33"/>
                    </a:cxn>
                    <a:cxn ang="T83">
                      <a:pos x="T34" y="T35"/>
                    </a:cxn>
                    <a:cxn ang="T84">
                      <a:pos x="T36" y="T37"/>
                    </a:cxn>
                    <a:cxn ang="T85">
                      <a:pos x="T38" y="T39"/>
                    </a:cxn>
                    <a:cxn ang="T86">
                      <a:pos x="T40" y="T41"/>
                    </a:cxn>
                    <a:cxn ang="T87">
                      <a:pos x="T42" y="T43"/>
                    </a:cxn>
                    <a:cxn ang="T88">
                      <a:pos x="T44" y="T45"/>
                    </a:cxn>
                    <a:cxn ang="T89">
                      <a:pos x="T46" y="T47"/>
                    </a:cxn>
                    <a:cxn ang="T90">
                      <a:pos x="T48" y="T49"/>
                    </a:cxn>
                    <a:cxn ang="T91">
                      <a:pos x="T50" y="T51"/>
                    </a:cxn>
                    <a:cxn ang="T92">
                      <a:pos x="T52" y="T53"/>
                    </a:cxn>
                    <a:cxn ang="T93">
                      <a:pos x="T54" y="T55"/>
                    </a:cxn>
                    <a:cxn ang="T94">
                      <a:pos x="T56" y="T57"/>
                    </a:cxn>
                    <a:cxn ang="T95">
                      <a:pos x="T58" y="T59"/>
                    </a:cxn>
                    <a:cxn ang="T96">
                      <a:pos x="T60" y="T61"/>
                    </a:cxn>
                    <a:cxn ang="T97">
                      <a:pos x="T62" y="T63"/>
                    </a:cxn>
                    <a:cxn ang="T98">
                      <a:pos x="T64" y="T65"/>
                    </a:cxn>
                  </a:cxnLst>
                  <a:rect l="T99" t="T100" r="T101" b="T102"/>
                  <a:pathLst>
                    <a:path w="808" h="191">
                      <a:moveTo>
                        <a:pt x="386" y="0"/>
                      </a:moveTo>
                      <a:lnTo>
                        <a:pt x="438" y="8"/>
                      </a:lnTo>
                      <a:lnTo>
                        <a:pt x="480" y="23"/>
                      </a:lnTo>
                      <a:lnTo>
                        <a:pt x="525" y="42"/>
                      </a:lnTo>
                      <a:lnTo>
                        <a:pt x="589" y="61"/>
                      </a:lnTo>
                      <a:lnTo>
                        <a:pt x="635" y="61"/>
                      </a:lnTo>
                      <a:lnTo>
                        <a:pt x="698" y="75"/>
                      </a:lnTo>
                      <a:lnTo>
                        <a:pt x="750" y="91"/>
                      </a:lnTo>
                      <a:lnTo>
                        <a:pt x="805" y="112"/>
                      </a:lnTo>
                      <a:lnTo>
                        <a:pt x="808" y="139"/>
                      </a:lnTo>
                      <a:lnTo>
                        <a:pt x="785" y="167"/>
                      </a:lnTo>
                      <a:lnTo>
                        <a:pt x="738" y="186"/>
                      </a:lnTo>
                      <a:lnTo>
                        <a:pt x="680" y="190"/>
                      </a:lnTo>
                      <a:lnTo>
                        <a:pt x="483" y="191"/>
                      </a:lnTo>
                      <a:lnTo>
                        <a:pt x="409" y="186"/>
                      </a:lnTo>
                      <a:lnTo>
                        <a:pt x="336" y="180"/>
                      </a:lnTo>
                      <a:lnTo>
                        <a:pt x="269" y="161"/>
                      </a:lnTo>
                      <a:lnTo>
                        <a:pt x="229" y="152"/>
                      </a:lnTo>
                      <a:lnTo>
                        <a:pt x="229" y="176"/>
                      </a:lnTo>
                      <a:lnTo>
                        <a:pt x="48" y="177"/>
                      </a:lnTo>
                      <a:lnTo>
                        <a:pt x="20" y="153"/>
                      </a:lnTo>
                      <a:lnTo>
                        <a:pt x="4" y="112"/>
                      </a:lnTo>
                      <a:lnTo>
                        <a:pt x="0" y="82"/>
                      </a:lnTo>
                      <a:lnTo>
                        <a:pt x="4" y="39"/>
                      </a:lnTo>
                      <a:lnTo>
                        <a:pt x="10" y="7"/>
                      </a:lnTo>
                      <a:lnTo>
                        <a:pt x="54" y="7"/>
                      </a:lnTo>
                      <a:lnTo>
                        <a:pt x="110" y="27"/>
                      </a:lnTo>
                      <a:lnTo>
                        <a:pt x="169" y="46"/>
                      </a:lnTo>
                      <a:lnTo>
                        <a:pt x="213" y="47"/>
                      </a:lnTo>
                      <a:lnTo>
                        <a:pt x="260" y="39"/>
                      </a:lnTo>
                      <a:lnTo>
                        <a:pt x="313" y="27"/>
                      </a:lnTo>
                      <a:lnTo>
                        <a:pt x="411" y="41"/>
                      </a:lnTo>
                      <a:lnTo>
                        <a:pt x="386" y="0"/>
                      </a:lnTo>
                      <a:close/>
                    </a:path>
                  </a:pathLst>
                </a:custGeom>
                <a:solidFill>
                  <a:srgbClr val="606060"/>
                </a:solidFill>
                <a:ln w="14288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0327" name="Freeform 2103"/>
                <p:cNvSpPr>
                  <a:spLocks/>
                </p:cNvSpPr>
                <p:nvPr/>
              </p:nvSpPr>
              <p:spPr bwMode="auto">
                <a:xfrm>
                  <a:off x="973" y="3686"/>
                  <a:ext cx="809" cy="190"/>
                </a:xfrm>
                <a:custGeom>
                  <a:avLst/>
                  <a:gdLst>
                    <a:gd name="T0" fmla="*/ 386 w 809"/>
                    <a:gd name="T1" fmla="*/ 0 h 190"/>
                    <a:gd name="T2" fmla="*/ 438 w 809"/>
                    <a:gd name="T3" fmla="*/ 8 h 190"/>
                    <a:gd name="T4" fmla="*/ 480 w 809"/>
                    <a:gd name="T5" fmla="*/ 23 h 190"/>
                    <a:gd name="T6" fmla="*/ 525 w 809"/>
                    <a:gd name="T7" fmla="*/ 42 h 190"/>
                    <a:gd name="T8" fmla="*/ 590 w 809"/>
                    <a:gd name="T9" fmla="*/ 61 h 190"/>
                    <a:gd name="T10" fmla="*/ 634 w 809"/>
                    <a:gd name="T11" fmla="*/ 61 h 190"/>
                    <a:gd name="T12" fmla="*/ 698 w 809"/>
                    <a:gd name="T13" fmla="*/ 75 h 190"/>
                    <a:gd name="T14" fmla="*/ 750 w 809"/>
                    <a:gd name="T15" fmla="*/ 91 h 190"/>
                    <a:gd name="T16" fmla="*/ 805 w 809"/>
                    <a:gd name="T17" fmla="*/ 112 h 190"/>
                    <a:gd name="T18" fmla="*/ 809 w 809"/>
                    <a:gd name="T19" fmla="*/ 138 h 190"/>
                    <a:gd name="T20" fmla="*/ 786 w 809"/>
                    <a:gd name="T21" fmla="*/ 166 h 190"/>
                    <a:gd name="T22" fmla="*/ 739 w 809"/>
                    <a:gd name="T23" fmla="*/ 183 h 190"/>
                    <a:gd name="T24" fmla="*/ 680 w 809"/>
                    <a:gd name="T25" fmla="*/ 189 h 190"/>
                    <a:gd name="T26" fmla="*/ 483 w 809"/>
                    <a:gd name="T27" fmla="*/ 190 h 190"/>
                    <a:gd name="T28" fmla="*/ 408 w 809"/>
                    <a:gd name="T29" fmla="*/ 185 h 190"/>
                    <a:gd name="T30" fmla="*/ 336 w 809"/>
                    <a:gd name="T31" fmla="*/ 177 h 190"/>
                    <a:gd name="T32" fmla="*/ 269 w 809"/>
                    <a:gd name="T33" fmla="*/ 159 h 190"/>
                    <a:gd name="T34" fmla="*/ 229 w 809"/>
                    <a:gd name="T35" fmla="*/ 150 h 190"/>
                    <a:gd name="T36" fmla="*/ 229 w 809"/>
                    <a:gd name="T37" fmla="*/ 173 h 190"/>
                    <a:gd name="T38" fmla="*/ 49 w 809"/>
                    <a:gd name="T39" fmla="*/ 175 h 190"/>
                    <a:gd name="T40" fmla="*/ 21 w 809"/>
                    <a:gd name="T41" fmla="*/ 152 h 190"/>
                    <a:gd name="T42" fmla="*/ 4 w 809"/>
                    <a:gd name="T43" fmla="*/ 112 h 190"/>
                    <a:gd name="T44" fmla="*/ 0 w 809"/>
                    <a:gd name="T45" fmla="*/ 82 h 190"/>
                    <a:gd name="T46" fmla="*/ 4 w 809"/>
                    <a:gd name="T47" fmla="*/ 38 h 190"/>
                    <a:gd name="T48" fmla="*/ 10 w 809"/>
                    <a:gd name="T49" fmla="*/ 7 h 190"/>
                    <a:gd name="T50" fmla="*/ 54 w 809"/>
                    <a:gd name="T51" fmla="*/ 7 h 190"/>
                    <a:gd name="T52" fmla="*/ 110 w 809"/>
                    <a:gd name="T53" fmla="*/ 27 h 190"/>
                    <a:gd name="T54" fmla="*/ 170 w 809"/>
                    <a:gd name="T55" fmla="*/ 46 h 190"/>
                    <a:gd name="T56" fmla="*/ 213 w 809"/>
                    <a:gd name="T57" fmla="*/ 47 h 190"/>
                    <a:gd name="T58" fmla="*/ 260 w 809"/>
                    <a:gd name="T59" fmla="*/ 38 h 190"/>
                    <a:gd name="T60" fmla="*/ 313 w 809"/>
                    <a:gd name="T61" fmla="*/ 27 h 190"/>
                    <a:gd name="T62" fmla="*/ 410 w 809"/>
                    <a:gd name="T63" fmla="*/ 41 h 190"/>
                    <a:gd name="T64" fmla="*/ 386 w 809"/>
                    <a:gd name="T65" fmla="*/ 0 h 190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w 809"/>
                    <a:gd name="T100" fmla="*/ 0 h 190"/>
                    <a:gd name="T101" fmla="*/ 809 w 809"/>
                    <a:gd name="T102" fmla="*/ 190 h 190"/>
                  </a:gdLst>
                  <a:ahLst/>
                  <a:cxnLst>
                    <a:cxn ang="T66">
                      <a:pos x="T0" y="T1"/>
                    </a:cxn>
                    <a:cxn ang="T67">
                      <a:pos x="T2" y="T3"/>
                    </a:cxn>
                    <a:cxn ang="T68">
                      <a:pos x="T4" y="T5"/>
                    </a:cxn>
                    <a:cxn ang="T69">
                      <a:pos x="T6" y="T7"/>
                    </a:cxn>
                    <a:cxn ang="T70">
                      <a:pos x="T8" y="T9"/>
                    </a:cxn>
                    <a:cxn ang="T71">
                      <a:pos x="T10" y="T11"/>
                    </a:cxn>
                    <a:cxn ang="T72">
                      <a:pos x="T12" y="T13"/>
                    </a:cxn>
                    <a:cxn ang="T73">
                      <a:pos x="T14" y="T15"/>
                    </a:cxn>
                    <a:cxn ang="T74">
                      <a:pos x="T16" y="T17"/>
                    </a:cxn>
                    <a:cxn ang="T75">
                      <a:pos x="T18" y="T19"/>
                    </a:cxn>
                    <a:cxn ang="T76">
                      <a:pos x="T20" y="T21"/>
                    </a:cxn>
                    <a:cxn ang="T77">
                      <a:pos x="T22" y="T23"/>
                    </a:cxn>
                    <a:cxn ang="T78">
                      <a:pos x="T24" y="T25"/>
                    </a:cxn>
                    <a:cxn ang="T79">
                      <a:pos x="T26" y="T27"/>
                    </a:cxn>
                    <a:cxn ang="T80">
                      <a:pos x="T28" y="T29"/>
                    </a:cxn>
                    <a:cxn ang="T81">
                      <a:pos x="T30" y="T31"/>
                    </a:cxn>
                    <a:cxn ang="T82">
                      <a:pos x="T32" y="T33"/>
                    </a:cxn>
                    <a:cxn ang="T83">
                      <a:pos x="T34" y="T35"/>
                    </a:cxn>
                    <a:cxn ang="T84">
                      <a:pos x="T36" y="T37"/>
                    </a:cxn>
                    <a:cxn ang="T85">
                      <a:pos x="T38" y="T39"/>
                    </a:cxn>
                    <a:cxn ang="T86">
                      <a:pos x="T40" y="T41"/>
                    </a:cxn>
                    <a:cxn ang="T87">
                      <a:pos x="T42" y="T43"/>
                    </a:cxn>
                    <a:cxn ang="T88">
                      <a:pos x="T44" y="T45"/>
                    </a:cxn>
                    <a:cxn ang="T89">
                      <a:pos x="T46" y="T47"/>
                    </a:cxn>
                    <a:cxn ang="T90">
                      <a:pos x="T48" y="T49"/>
                    </a:cxn>
                    <a:cxn ang="T91">
                      <a:pos x="T50" y="T51"/>
                    </a:cxn>
                    <a:cxn ang="T92">
                      <a:pos x="T52" y="T53"/>
                    </a:cxn>
                    <a:cxn ang="T93">
                      <a:pos x="T54" y="T55"/>
                    </a:cxn>
                    <a:cxn ang="T94">
                      <a:pos x="T56" y="T57"/>
                    </a:cxn>
                    <a:cxn ang="T95">
                      <a:pos x="T58" y="T59"/>
                    </a:cxn>
                    <a:cxn ang="T96">
                      <a:pos x="T60" y="T61"/>
                    </a:cxn>
                    <a:cxn ang="T97">
                      <a:pos x="T62" y="T63"/>
                    </a:cxn>
                    <a:cxn ang="T98">
                      <a:pos x="T64" y="T65"/>
                    </a:cxn>
                  </a:cxnLst>
                  <a:rect l="T99" t="T100" r="T101" b="T102"/>
                  <a:pathLst>
                    <a:path w="809" h="190">
                      <a:moveTo>
                        <a:pt x="386" y="0"/>
                      </a:moveTo>
                      <a:lnTo>
                        <a:pt x="438" y="8"/>
                      </a:lnTo>
                      <a:lnTo>
                        <a:pt x="480" y="23"/>
                      </a:lnTo>
                      <a:lnTo>
                        <a:pt x="525" y="42"/>
                      </a:lnTo>
                      <a:lnTo>
                        <a:pt x="590" y="61"/>
                      </a:lnTo>
                      <a:lnTo>
                        <a:pt x="634" y="61"/>
                      </a:lnTo>
                      <a:lnTo>
                        <a:pt x="698" y="75"/>
                      </a:lnTo>
                      <a:lnTo>
                        <a:pt x="750" y="91"/>
                      </a:lnTo>
                      <a:lnTo>
                        <a:pt x="805" y="112"/>
                      </a:lnTo>
                      <a:lnTo>
                        <a:pt x="809" y="138"/>
                      </a:lnTo>
                      <a:lnTo>
                        <a:pt x="786" y="166"/>
                      </a:lnTo>
                      <a:lnTo>
                        <a:pt x="739" y="183"/>
                      </a:lnTo>
                      <a:lnTo>
                        <a:pt x="680" y="189"/>
                      </a:lnTo>
                      <a:lnTo>
                        <a:pt x="483" y="190"/>
                      </a:lnTo>
                      <a:lnTo>
                        <a:pt x="408" y="185"/>
                      </a:lnTo>
                      <a:lnTo>
                        <a:pt x="336" y="177"/>
                      </a:lnTo>
                      <a:lnTo>
                        <a:pt x="269" y="159"/>
                      </a:lnTo>
                      <a:lnTo>
                        <a:pt x="229" y="150"/>
                      </a:lnTo>
                      <a:lnTo>
                        <a:pt x="229" y="173"/>
                      </a:lnTo>
                      <a:lnTo>
                        <a:pt x="49" y="175"/>
                      </a:lnTo>
                      <a:lnTo>
                        <a:pt x="21" y="152"/>
                      </a:lnTo>
                      <a:lnTo>
                        <a:pt x="4" y="112"/>
                      </a:lnTo>
                      <a:lnTo>
                        <a:pt x="0" y="82"/>
                      </a:lnTo>
                      <a:lnTo>
                        <a:pt x="4" y="38"/>
                      </a:lnTo>
                      <a:lnTo>
                        <a:pt x="10" y="7"/>
                      </a:lnTo>
                      <a:lnTo>
                        <a:pt x="54" y="7"/>
                      </a:lnTo>
                      <a:lnTo>
                        <a:pt x="110" y="27"/>
                      </a:lnTo>
                      <a:lnTo>
                        <a:pt x="170" y="46"/>
                      </a:lnTo>
                      <a:lnTo>
                        <a:pt x="213" y="47"/>
                      </a:lnTo>
                      <a:lnTo>
                        <a:pt x="260" y="38"/>
                      </a:lnTo>
                      <a:lnTo>
                        <a:pt x="313" y="27"/>
                      </a:lnTo>
                      <a:lnTo>
                        <a:pt x="410" y="41"/>
                      </a:lnTo>
                      <a:lnTo>
                        <a:pt x="386" y="0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14288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10299" name="Group 2107"/>
              <p:cNvGrpSpPr>
                <a:grpSpLocks/>
              </p:cNvGrpSpPr>
              <p:nvPr/>
            </p:nvGrpSpPr>
            <p:grpSpPr bwMode="auto">
              <a:xfrm>
                <a:off x="729" y="1417"/>
                <a:ext cx="643" cy="2335"/>
                <a:chOff x="729" y="1417"/>
                <a:chExt cx="643" cy="2335"/>
              </a:xfrm>
            </p:grpSpPr>
            <p:sp>
              <p:nvSpPr>
                <p:cNvPr id="33849" name="Freeform 2105"/>
                <p:cNvSpPr>
                  <a:spLocks/>
                </p:cNvSpPr>
                <p:nvPr/>
              </p:nvSpPr>
              <p:spPr bwMode="auto">
                <a:xfrm>
                  <a:off x="729" y="1417"/>
                  <a:ext cx="643" cy="2335"/>
                </a:xfrm>
                <a:custGeom>
                  <a:avLst/>
                  <a:gdLst/>
                  <a:ahLst/>
                  <a:cxnLst>
                    <a:cxn ang="0">
                      <a:pos x="182" y="0"/>
                    </a:cxn>
                    <a:cxn ang="0">
                      <a:pos x="249" y="99"/>
                    </a:cxn>
                    <a:cxn ang="0">
                      <a:pos x="302" y="191"/>
                    </a:cxn>
                    <a:cxn ang="0">
                      <a:pos x="324" y="258"/>
                    </a:cxn>
                    <a:cxn ang="0">
                      <a:pos x="459" y="548"/>
                    </a:cxn>
                    <a:cxn ang="0">
                      <a:pos x="513" y="723"/>
                    </a:cxn>
                    <a:cxn ang="0">
                      <a:pos x="520" y="889"/>
                    </a:cxn>
                    <a:cxn ang="0">
                      <a:pos x="528" y="1125"/>
                    </a:cxn>
                    <a:cxn ang="0">
                      <a:pos x="536" y="1256"/>
                    </a:cxn>
                    <a:cxn ang="0">
                      <a:pos x="562" y="1358"/>
                    </a:cxn>
                    <a:cxn ang="0">
                      <a:pos x="576" y="1446"/>
                    </a:cxn>
                    <a:cxn ang="0">
                      <a:pos x="574" y="1530"/>
                    </a:cxn>
                    <a:cxn ang="0">
                      <a:pos x="554" y="1591"/>
                    </a:cxn>
                    <a:cxn ang="0">
                      <a:pos x="543" y="1666"/>
                    </a:cxn>
                    <a:cxn ang="0">
                      <a:pos x="551" y="1787"/>
                    </a:cxn>
                    <a:cxn ang="0">
                      <a:pos x="555" y="1994"/>
                    </a:cxn>
                    <a:cxn ang="0">
                      <a:pos x="566" y="2092"/>
                    </a:cxn>
                    <a:cxn ang="0">
                      <a:pos x="598" y="2183"/>
                    </a:cxn>
                    <a:cxn ang="0">
                      <a:pos x="643" y="2274"/>
                    </a:cxn>
                    <a:cxn ang="0">
                      <a:pos x="559" y="2305"/>
                    </a:cxn>
                    <a:cxn ang="0">
                      <a:pos x="467" y="2335"/>
                    </a:cxn>
                    <a:cxn ang="0">
                      <a:pos x="400" y="2328"/>
                    </a:cxn>
                    <a:cxn ang="0">
                      <a:pos x="262" y="2297"/>
                    </a:cxn>
                    <a:cxn ang="0">
                      <a:pos x="246" y="2186"/>
                    </a:cxn>
                    <a:cxn ang="0">
                      <a:pos x="234" y="2091"/>
                    </a:cxn>
                    <a:cxn ang="0">
                      <a:pos x="242" y="2025"/>
                    </a:cxn>
                    <a:cxn ang="0">
                      <a:pos x="252" y="1933"/>
                    </a:cxn>
                    <a:cxn ang="0">
                      <a:pos x="242" y="1849"/>
                    </a:cxn>
                    <a:cxn ang="0">
                      <a:pos x="211" y="1765"/>
                    </a:cxn>
                    <a:cxn ang="0">
                      <a:pos x="190" y="1704"/>
                    </a:cxn>
                    <a:cxn ang="0">
                      <a:pos x="182" y="1605"/>
                    </a:cxn>
                    <a:cxn ang="0">
                      <a:pos x="167" y="1553"/>
                    </a:cxn>
                    <a:cxn ang="0">
                      <a:pos x="151" y="1362"/>
                    </a:cxn>
                    <a:cxn ang="0">
                      <a:pos x="128" y="1210"/>
                    </a:cxn>
                    <a:cxn ang="0">
                      <a:pos x="113" y="1094"/>
                    </a:cxn>
                    <a:cxn ang="0">
                      <a:pos x="90" y="1049"/>
                    </a:cxn>
                    <a:cxn ang="0">
                      <a:pos x="66" y="924"/>
                    </a:cxn>
                    <a:cxn ang="0">
                      <a:pos x="50" y="777"/>
                    </a:cxn>
                    <a:cxn ang="0">
                      <a:pos x="56" y="646"/>
                    </a:cxn>
                    <a:cxn ang="0">
                      <a:pos x="51" y="562"/>
                    </a:cxn>
                    <a:cxn ang="0">
                      <a:pos x="29" y="455"/>
                    </a:cxn>
                    <a:cxn ang="0">
                      <a:pos x="22" y="356"/>
                    </a:cxn>
                    <a:cxn ang="0">
                      <a:pos x="11" y="238"/>
                    </a:cxn>
                    <a:cxn ang="0">
                      <a:pos x="0" y="137"/>
                    </a:cxn>
                    <a:cxn ang="0">
                      <a:pos x="18" y="81"/>
                    </a:cxn>
                    <a:cxn ang="0">
                      <a:pos x="52" y="42"/>
                    </a:cxn>
                    <a:cxn ang="0">
                      <a:pos x="108" y="11"/>
                    </a:cxn>
                    <a:cxn ang="0">
                      <a:pos x="182" y="0"/>
                    </a:cxn>
                  </a:cxnLst>
                  <a:rect l="0" t="0" r="r" b="b"/>
                  <a:pathLst>
                    <a:path w="643" h="2335">
                      <a:moveTo>
                        <a:pt x="182" y="0"/>
                      </a:moveTo>
                      <a:lnTo>
                        <a:pt x="249" y="99"/>
                      </a:lnTo>
                      <a:lnTo>
                        <a:pt x="302" y="191"/>
                      </a:lnTo>
                      <a:lnTo>
                        <a:pt x="324" y="258"/>
                      </a:lnTo>
                      <a:lnTo>
                        <a:pt x="459" y="548"/>
                      </a:lnTo>
                      <a:lnTo>
                        <a:pt x="513" y="723"/>
                      </a:lnTo>
                      <a:lnTo>
                        <a:pt x="520" y="889"/>
                      </a:lnTo>
                      <a:lnTo>
                        <a:pt x="528" y="1125"/>
                      </a:lnTo>
                      <a:lnTo>
                        <a:pt x="536" y="1256"/>
                      </a:lnTo>
                      <a:lnTo>
                        <a:pt x="562" y="1358"/>
                      </a:lnTo>
                      <a:lnTo>
                        <a:pt x="576" y="1446"/>
                      </a:lnTo>
                      <a:lnTo>
                        <a:pt x="574" y="1530"/>
                      </a:lnTo>
                      <a:lnTo>
                        <a:pt x="554" y="1591"/>
                      </a:lnTo>
                      <a:lnTo>
                        <a:pt x="543" y="1666"/>
                      </a:lnTo>
                      <a:lnTo>
                        <a:pt x="551" y="1787"/>
                      </a:lnTo>
                      <a:lnTo>
                        <a:pt x="555" y="1994"/>
                      </a:lnTo>
                      <a:lnTo>
                        <a:pt x="566" y="2092"/>
                      </a:lnTo>
                      <a:lnTo>
                        <a:pt x="598" y="2183"/>
                      </a:lnTo>
                      <a:lnTo>
                        <a:pt x="643" y="2274"/>
                      </a:lnTo>
                      <a:lnTo>
                        <a:pt x="559" y="2305"/>
                      </a:lnTo>
                      <a:lnTo>
                        <a:pt x="467" y="2335"/>
                      </a:lnTo>
                      <a:lnTo>
                        <a:pt x="400" y="2328"/>
                      </a:lnTo>
                      <a:lnTo>
                        <a:pt x="262" y="2297"/>
                      </a:lnTo>
                      <a:lnTo>
                        <a:pt x="246" y="2186"/>
                      </a:lnTo>
                      <a:lnTo>
                        <a:pt x="234" y="2091"/>
                      </a:lnTo>
                      <a:lnTo>
                        <a:pt x="242" y="2025"/>
                      </a:lnTo>
                      <a:lnTo>
                        <a:pt x="252" y="1933"/>
                      </a:lnTo>
                      <a:lnTo>
                        <a:pt x="242" y="1849"/>
                      </a:lnTo>
                      <a:lnTo>
                        <a:pt x="211" y="1765"/>
                      </a:lnTo>
                      <a:lnTo>
                        <a:pt x="190" y="1704"/>
                      </a:lnTo>
                      <a:lnTo>
                        <a:pt x="182" y="1605"/>
                      </a:lnTo>
                      <a:lnTo>
                        <a:pt x="167" y="1553"/>
                      </a:lnTo>
                      <a:lnTo>
                        <a:pt x="151" y="1362"/>
                      </a:lnTo>
                      <a:lnTo>
                        <a:pt x="128" y="1210"/>
                      </a:lnTo>
                      <a:lnTo>
                        <a:pt x="113" y="1094"/>
                      </a:lnTo>
                      <a:lnTo>
                        <a:pt x="90" y="1049"/>
                      </a:lnTo>
                      <a:lnTo>
                        <a:pt x="66" y="924"/>
                      </a:lnTo>
                      <a:lnTo>
                        <a:pt x="50" y="777"/>
                      </a:lnTo>
                      <a:lnTo>
                        <a:pt x="56" y="646"/>
                      </a:lnTo>
                      <a:lnTo>
                        <a:pt x="51" y="562"/>
                      </a:lnTo>
                      <a:lnTo>
                        <a:pt x="29" y="455"/>
                      </a:lnTo>
                      <a:lnTo>
                        <a:pt x="22" y="356"/>
                      </a:lnTo>
                      <a:lnTo>
                        <a:pt x="11" y="238"/>
                      </a:lnTo>
                      <a:lnTo>
                        <a:pt x="0" y="137"/>
                      </a:lnTo>
                      <a:lnTo>
                        <a:pt x="18" y="81"/>
                      </a:lnTo>
                      <a:lnTo>
                        <a:pt x="52" y="42"/>
                      </a:lnTo>
                      <a:lnTo>
                        <a:pt x="108" y="11"/>
                      </a:lnTo>
                      <a:lnTo>
                        <a:pt x="182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chemeClr val="hlink">
                        <a:gamma/>
                        <a:shade val="84706"/>
                        <a:invGamma/>
                      </a:schemeClr>
                    </a:gs>
                    <a:gs pos="100000">
                      <a:schemeClr val="hlink"/>
                    </a:gs>
                  </a:gsLst>
                  <a:lin ang="0" scaled="1"/>
                </a:gradFill>
                <a:ln w="14351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10325" name="Freeform 2106"/>
                <p:cNvSpPr>
                  <a:spLocks/>
                </p:cNvSpPr>
                <p:nvPr/>
              </p:nvSpPr>
              <p:spPr bwMode="auto">
                <a:xfrm>
                  <a:off x="812" y="2063"/>
                  <a:ext cx="159" cy="966"/>
                </a:xfrm>
                <a:custGeom>
                  <a:avLst/>
                  <a:gdLst>
                    <a:gd name="T0" fmla="*/ 122 w 159"/>
                    <a:gd name="T1" fmla="*/ 966 h 966"/>
                    <a:gd name="T2" fmla="*/ 122 w 159"/>
                    <a:gd name="T3" fmla="*/ 838 h 966"/>
                    <a:gd name="T4" fmla="*/ 143 w 159"/>
                    <a:gd name="T5" fmla="*/ 769 h 966"/>
                    <a:gd name="T6" fmla="*/ 159 w 159"/>
                    <a:gd name="T7" fmla="*/ 708 h 966"/>
                    <a:gd name="T8" fmla="*/ 122 w 159"/>
                    <a:gd name="T9" fmla="*/ 641 h 966"/>
                    <a:gd name="T10" fmla="*/ 122 w 159"/>
                    <a:gd name="T11" fmla="*/ 610 h 966"/>
                    <a:gd name="T12" fmla="*/ 107 w 159"/>
                    <a:gd name="T13" fmla="*/ 557 h 966"/>
                    <a:gd name="T14" fmla="*/ 84 w 159"/>
                    <a:gd name="T15" fmla="*/ 509 h 966"/>
                    <a:gd name="T16" fmla="*/ 91 w 159"/>
                    <a:gd name="T17" fmla="*/ 441 h 966"/>
                    <a:gd name="T18" fmla="*/ 61 w 159"/>
                    <a:gd name="T19" fmla="*/ 403 h 966"/>
                    <a:gd name="T20" fmla="*/ 45 w 159"/>
                    <a:gd name="T21" fmla="*/ 334 h 966"/>
                    <a:gd name="T22" fmla="*/ 45 w 159"/>
                    <a:gd name="T23" fmla="*/ 259 h 966"/>
                    <a:gd name="T24" fmla="*/ 38 w 159"/>
                    <a:gd name="T25" fmla="*/ 182 h 966"/>
                    <a:gd name="T26" fmla="*/ 15 w 159"/>
                    <a:gd name="T27" fmla="*/ 106 h 966"/>
                    <a:gd name="T28" fmla="*/ 0 w 159"/>
                    <a:gd name="T29" fmla="*/ 23 h 966"/>
                    <a:gd name="T30" fmla="*/ 0 w 159"/>
                    <a:gd name="T31" fmla="*/ 0 h 96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w 159"/>
                    <a:gd name="T49" fmla="*/ 0 h 966"/>
                    <a:gd name="T50" fmla="*/ 159 w 159"/>
                    <a:gd name="T51" fmla="*/ 966 h 966"/>
                  </a:gdLst>
                  <a:ahLst/>
                  <a:cxnLst>
                    <a:cxn ang="T32">
                      <a:pos x="T0" y="T1"/>
                    </a:cxn>
                    <a:cxn ang="T33">
                      <a:pos x="T2" y="T3"/>
                    </a:cxn>
                    <a:cxn ang="T34">
                      <a:pos x="T4" y="T5"/>
                    </a:cxn>
                    <a:cxn ang="T35">
                      <a:pos x="T6" y="T7"/>
                    </a:cxn>
                    <a:cxn ang="T36">
                      <a:pos x="T8" y="T9"/>
                    </a:cxn>
                    <a:cxn ang="T37">
                      <a:pos x="T10" y="T11"/>
                    </a:cxn>
                    <a:cxn ang="T38">
                      <a:pos x="T12" y="T13"/>
                    </a:cxn>
                    <a:cxn ang="T39">
                      <a:pos x="T14" y="T15"/>
                    </a:cxn>
                    <a:cxn ang="T40">
                      <a:pos x="T16" y="T17"/>
                    </a:cxn>
                    <a:cxn ang="T41">
                      <a:pos x="T18" y="T19"/>
                    </a:cxn>
                    <a:cxn ang="T42">
                      <a:pos x="T20" y="T21"/>
                    </a:cxn>
                    <a:cxn ang="T43">
                      <a:pos x="T22" y="T23"/>
                    </a:cxn>
                    <a:cxn ang="T44">
                      <a:pos x="T24" y="T25"/>
                    </a:cxn>
                    <a:cxn ang="T45">
                      <a:pos x="T26" y="T27"/>
                    </a:cxn>
                    <a:cxn ang="T46">
                      <a:pos x="T28" y="T29"/>
                    </a:cxn>
                    <a:cxn ang="T47">
                      <a:pos x="T30" y="T31"/>
                    </a:cxn>
                  </a:cxnLst>
                  <a:rect l="T48" t="T49" r="T50" b="T51"/>
                  <a:pathLst>
                    <a:path w="159" h="966">
                      <a:moveTo>
                        <a:pt x="122" y="966"/>
                      </a:moveTo>
                      <a:lnTo>
                        <a:pt x="122" y="838"/>
                      </a:lnTo>
                      <a:lnTo>
                        <a:pt x="143" y="769"/>
                      </a:lnTo>
                      <a:lnTo>
                        <a:pt x="159" y="708"/>
                      </a:lnTo>
                      <a:lnTo>
                        <a:pt x="122" y="641"/>
                      </a:lnTo>
                      <a:lnTo>
                        <a:pt x="122" y="610"/>
                      </a:lnTo>
                      <a:lnTo>
                        <a:pt x="107" y="557"/>
                      </a:lnTo>
                      <a:lnTo>
                        <a:pt x="84" y="509"/>
                      </a:lnTo>
                      <a:lnTo>
                        <a:pt x="91" y="441"/>
                      </a:lnTo>
                      <a:lnTo>
                        <a:pt x="61" y="403"/>
                      </a:lnTo>
                      <a:lnTo>
                        <a:pt x="45" y="334"/>
                      </a:lnTo>
                      <a:lnTo>
                        <a:pt x="45" y="259"/>
                      </a:lnTo>
                      <a:lnTo>
                        <a:pt x="38" y="182"/>
                      </a:lnTo>
                      <a:lnTo>
                        <a:pt x="15" y="106"/>
                      </a:lnTo>
                      <a:lnTo>
                        <a:pt x="0" y="23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4288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10300" name="Group 2131"/>
              <p:cNvGrpSpPr>
                <a:grpSpLocks/>
              </p:cNvGrpSpPr>
              <p:nvPr/>
            </p:nvGrpSpPr>
            <p:grpSpPr bwMode="auto">
              <a:xfrm>
                <a:off x="856" y="1287"/>
                <a:ext cx="1647" cy="1270"/>
                <a:chOff x="856" y="1287"/>
                <a:chExt cx="1647" cy="1270"/>
              </a:xfrm>
            </p:grpSpPr>
            <p:sp>
              <p:nvSpPr>
                <p:cNvPr id="10301" name="Freeform 2108"/>
                <p:cNvSpPr>
                  <a:spLocks/>
                </p:cNvSpPr>
                <p:nvPr/>
              </p:nvSpPr>
              <p:spPr bwMode="auto">
                <a:xfrm>
                  <a:off x="1854" y="2117"/>
                  <a:ext cx="605" cy="337"/>
                </a:xfrm>
                <a:custGeom>
                  <a:avLst/>
                  <a:gdLst>
                    <a:gd name="T0" fmla="*/ 513 w 605"/>
                    <a:gd name="T1" fmla="*/ 0 h 337"/>
                    <a:gd name="T2" fmla="*/ 597 w 605"/>
                    <a:gd name="T3" fmla="*/ 60 h 337"/>
                    <a:gd name="T4" fmla="*/ 605 w 605"/>
                    <a:gd name="T5" fmla="*/ 90 h 337"/>
                    <a:gd name="T6" fmla="*/ 600 w 605"/>
                    <a:gd name="T7" fmla="*/ 136 h 337"/>
                    <a:gd name="T8" fmla="*/ 584 w 605"/>
                    <a:gd name="T9" fmla="*/ 174 h 337"/>
                    <a:gd name="T10" fmla="*/ 559 w 605"/>
                    <a:gd name="T11" fmla="*/ 210 h 337"/>
                    <a:gd name="T12" fmla="*/ 512 w 605"/>
                    <a:gd name="T13" fmla="*/ 247 h 337"/>
                    <a:gd name="T14" fmla="*/ 449 w 605"/>
                    <a:gd name="T15" fmla="*/ 280 h 337"/>
                    <a:gd name="T16" fmla="*/ 372 w 605"/>
                    <a:gd name="T17" fmla="*/ 312 h 337"/>
                    <a:gd name="T18" fmla="*/ 295 w 605"/>
                    <a:gd name="T19" fmla="*/ 332 h 337"/>
                    <a:gd name="T20" fmla="*/ 211 w 605"/>
                    <a:gd name="T21" fmla="*/ 337 h 337"/>
                    <a:gd name="T22" fmla="*/ 144 w 605"/>
                    <a:gd name="T23" fmla="*/ 333 h 337"/>
                    <a:gd name="T24" fmla="*/ 75 w 605"/>
                    <a:gd name="T25" fmla="*/ 303 h 337"/>
                    <a:gd name="T26" fmla="*/ 0 w 605"/>
                    <a:gd name="T27" fmla="*/ 266 h 337"/>
                    <a:gd name="T28" fmla="*/ 106 w 605"/>
                    <a:gd name="T29" fmla="*/ 287 h 337"/>
                    <a:gd name="T30" fmla="*/ 219 w 605"/>
                    <a:gd name="T31" fmla="*/ 295 h 337"/>
                    <a:gd name="T32" fmla="*/ 303 w 605"/>
                    <a:gd name="T33" fmla="*/ 266 h 337"/>
                    <a:gd name="T34" fmla="*/ 401 w 605"/>
                    <a:gd name="T35" fmla="*/ 220 h 337"/>
                    <a:gd name="T36" fmla="*/ 468 w 605"/>
                    <a:gd name="T37" fmla="*/ 151 h 337"/>
                    <a:gd name="T38" fmla="*/ 513 w 605"/>
                    <a:gd name="T39" fmla="*/ 0 h 337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w 605"/>
                    <a:gd name="T61" fmla="*/ 0 h 337"/>
                    <a:gd name="T62" fmla="*/ 605 w 605"/>
                    <a:gd name="T63" fmla="*/ 337 h 337"/>
                  </a:gdLst>
                  <a:ahLst/>
                  <a:cxnLst>
                    <a:cxn ang="T40">
                      <a:pos x="T0" y="T1"/>
                    </a:cxn>
                    <a:cxn ang="T41">
                      <a:pos x="T2" y="T3"/>
                    </a:cxn>
                    <a:cxn ang="T42">
                      <a:pos x="T4" y="T5"/>
                    </a:cxn>
                    <a:cxn ang="T43">
                      <a:pos x="T6" y="T7"/>
                    </a:cxn>
                    <a:cxn ang="T44">
                      <a:pos x="T8" y="T9"/>
                    </a:cxn>
                    <a:cxn ang="T45">
                      <a:pos x="T10" y="T11"/>
                    </a:cxn>
                    <a:cxn ang="T46">
                      <a:pos x="T12" y="T13"/>
                    </a:cxn>
                    <a:cxn ang="T47">
                      <a:pos x="T14" y="T15"/>
                    </a:cxn>
                    <a:cxn ang="T48">
                      <a:pos x="T16" y="T17"/>
                    </a:cxn>
                    <a:cxn ang="T49">
                      <a:pos x="T18" y="T19"/>
                    </a:cxn>
                    <a:cxn ang="T50">
                      <a:pos x="T20" y="T21"/>
                    </a:cxn>
                    <a:cxn ang="T51">
                      <a:pos x="T22" y="T23"/>
                    </a:cxn>
                    <a:cxn ang="T52">
                      <a:pos x="T24" y="T25"/>
                    </a:cxn>
                    <a:cxn ang="T53">
                      <a:pos x="T26" y="T27"/>
                    </a:cxn>
                    <a:cxn ang="T54">
                      <a:pos x="T28" y="T29"/>
                    </a:cxn>
                    <a:cxn ang="T55">
                      <a:pos x="T30" y="T31"/>
                    </a:cxn>
                    <a:cxn ang="T56">
                      <a:pos x="T32" y="T33"/>
                    </a:cxn>
                    <a:cxn ang="T57">
                      <a:pos x="T34" y="T35"/>
                    </a:cxn>
                    <a:cxn ang="T58">
                      <a:pos x="T36" y="T37"/>
                    </a:cxn>
                    <a:cxn ang="T59">
                      <a:pos x="T38" y="T39"/>
                    </a:cxn>
                  </a:cxnLst>
                  <a:rect l="T60" t="T61" r="T62" b="T63"/>
                  <a:pathLst>
                    <a:path w="605" h="337">
                      <a:moveTo>
                        <a:pt x="513" y="0"/>
                      </a:moveTo>
                      <a:lnTo>
                        <a:pt x="597" y="60"/>
                      </a:lnTo>
                      <a:lnTo>
                        <a:pt x="605" y="90"/>
                      </a:lnTo>
                      <a:lnTo>
                        <a:pt x="600" y="136"/>
                      </a:lnTo>
                      <a:lnTo>
                        <a:pt x="584" y="174"/>
                      </a:lnTo>
                      <a:lnTo>
                        <a:pt x="559" y="210"/>
                      </a:lnTo>
                      <a:lnTo>
                        <a:pt x="512" y="247"/>
                      </a:lnTo>
                      <a:lnTo>
                        <a:pt x="449" y="280"/>
                      </a:lnTo>
                      <a:lnTo>
                        <a:pt x="372" y="312"/>
                      </a:lnTo>
                      <a:lnTo>
                        <a:pt x="295" y="332"/>
                      </a:lnTo>
                      <a:lnTo>
                        <a:pt x="211" y="337"/>
                      </a:lnTo>
                      <a:lnTo>
                        <a:pt x="144" y="333"/>
                      </a:lnTo>
                      <a:lnTo>
                        <a:pt x="75" y="303"/>
                      </a:lnTo>
                      <a:lnTo>
                        <a:pt x="0" y="266"/>
                      </a:lnTo>
                      <a:lnTo>
                        <a:pt x="106" y="287"/>
                      </a:lnTo>
                      <a:lnTo>
                        <a:pt x="219" y="295"/>
                      </a:lnTo>
                      <a:lnTo>
                        <a:pt x="303" y="266"/>
                      </a:lnTo>
                      <a:lnTo>
                        <a:pt x="401" y="220"/>
                      </a:lnTo>
                      <a:lnTo>
                        <a:pt x="468" y="151"/>
                      </a:lnTo>
                      <a:lnTo>
                        <a:pt x="513" y="0"/>
                      </a:lnTo>
                      <a:close/>
                    </a:path>
                  </a:pathLst>
                </a:custGeom>
                <a:solidFill>
                  <a:schemeClr val="hlink"/>
                </a:solidFill>
                <a:ln w="14351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0302" name="Freeform 2109"/>
                <p:cNvSpPr>
                  <a:spLocks/>
                </p:cNvSpPr>
                <p:nvPr/>
              </p:nvSpPr>
              <p:spPr bwMode="auto">
                <a:xfrm>
                  <a:off x="2246" y="2117"/>
                  <a:ext cx="257" cy="257"/>
                </a:xfrm>
                <a:custGeom>
                  <a:avLst/>
                  <a:gdLst>
                    <a:gd name="T0" fmla="*/ 199 w 257"/>
                    <a:gd name="T1" fmla="*/ 6 h 257"/>
                    <a:gd name="T2" fmla="*/ 241 w 257"/>
                    <a:gd name="T3" fmla="*/ 0 h 257"/>
                    <a:gd name="T4" fmla="*/ 253 w 257"/>
                    <a:gd name="T5" fmla="*/ 14 h 257"/>
                    <a:gd name="T6" fmla="*/ 257 w 257"/>
                    <a:gd name="T7" fmla="*/ 39 h 257"/>
                    <a:gd name="T8" fmla="*/ 246 w 257"/>
                    <a:gd name="T9" fmla="*/ 74 h 257"/>
                    <a:gd name="T10" fmla="*/ 219 w 257"/>
                    <a:gd name="T11" fmla="*/ 90 h 257"/>
                    <a:gd name="T12" fmla="*/ 188 w 257"/>
                    <a:gd name="T13" fmla="*/ 94 h 257"/>
                    <a:gd name="T14" fmla="*/ 158 w 257"/>
                    <a:gd name="T15" fmla="*/ 167 h 257"/>
                    <a:gd name="T16" fmla="*/ 89 w 257"/>
                    <a:gd name="T17" fmla="*/ 214 h 257"/>
                    <a:gd name="T18" fmla="*/ 43 w 257"/>
                    <a:gd name="T19" fmla="*/ 242 h 257"/>
                    <a:gd name="T20" fmla="*/ 0 w 257"/>
                    <a:gd name="T21" fmla="*/ 257 h 257"/>
                    <a:gd name="T22" fmla="*/ 52 w 257"/>
                    <a:gd name="T23" fmla="*/ 196 h 257"/>
                    <a:gd name="T24" fmla="*/ 85 w 257"/>
                    <a:gd name="T25" fmla="*/ 161 h 257"/>
                    <a:gd name="T26" fmla="*/ 115 w 257"/>
                    <a:gd name="T27" fmla="*/ 118 h 257"/>
                    <a:gd name="T28" fmla="*/ 162 w 257"/>
                    <a:gd name="T29" fmla="*/ 61 h 257"/>
                    <a:gd name="T30" fmla="*/ 176 w 257"/>
                    <a:gd name="T31" fmla="*/ 49 h 257"/>
                    <a:gd name="T32" fmla="*/ 182 w 257"/>
                    <a:gd name="T33" fmla="*/ 34 h 257"/>
                    <a:gd name="T34" fmla="*/ 186 w 257"/>
                    <a:gd name="T35" fmla="*/ 21 h 257"/>
                    <a:gd name="T36" fmla="*/ 199 w 257"/>
                    <a:gd name="T37" fmla="*/ 6 h 257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w 257"/>
                    <a:gd name="T58" fmla="*/ 0 h 257"/>
                    <a:gd name="T59" fmla="*/ 257 w 257"/>
                    <a:gd name="T60" fmla="*/ 257 h 257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T57" t="T58" r="T59" b="T60"/>
                  <a:pathLst>
                    <a:path w="257" h="257">
                      <a:moveTo>
                        <a:pt x="199" y="6"/>
                      </a:moveTo>
                      <a:lnTo>
                        <a:pt x="241" y="0"/>
                      </a:lnTo>
                      <a:lnTo>
                        <a:pt x="253" y="14"/>
                      </a:lnTo>
                      <a:lnTo>
                        <a:pt x="257" y="39"/>
                      </a:lnTo>
                      <a:lnTo>
                        <a:pt x="246" y="74"/>
                      </a:lnTo>
                      <a:lnTo>
                        <a:pt x="219" y="90"/>
                      </a:lnTo>
                      <a:lnTo>
                        <a:pt x="188" y="94"/>
                      </a:lnTo>
                      <a:lnTo>
                        <a:pt x="158" y="167"/>
                      </a:lnTo>
                      <a:lnTo>
                        <a:pt x="89" y="214"/>
                      </a:lnTo>
                      <a:lnTo>
                        <a:pt x="43" y="242"/>
                      </a:lnTo>
                      <a:lnTo>
                        <a:pt x="0" y="257"/>
                      </a:lnTo>
                      <a:lnTo>
                        <a:pt x="52" y="196"/>
                      </a:lnTo>
                      <a:lnTo>
                        <a:pt x="85" y="161"/>
                      </a:lnTo>
                      <a:lnTo>
                        <a:pt x="115" y="118"/>
                      </a:lnTo>
                      <a:lnTo>
                        <a:pt x="162" y="61"/>
                      </a:lnTo>
                      <a:lnTo>
                        <a:pt x="176" y="49"/>
                      </a:lnTo>
                      <a:lnTo>
                        <a:pt x="182" y="34"/>
                      </a:lnTo>
                      <a:lnTo>
                        <a:pt x="186" y="21"/>
                      </a:lnTo>
                      <a:lnTo>
                        <a:pt x="199" y="6"/>
                      </a:lnTo>
                      <a:close/>
                    </a:path>
                  </a:pathLst>
                </a:custGeom>
                <a:solidFill>
                  <a:srgbClr val="FF0000"/>
                </a:solidFill>
                <a:ln w="14288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grpSp>
              <p:nvGrpSpPr>
                <p:cNvPr id="10303" name="Group 2130"/>
                <p:cNvGrpSpPr>
                  <a:grpSpLocks/>
                </p:cNvGrpSpPr>
                <p:nvPr/>
              </p:nvGrpSpPr>
              <p:grpSpPr bwMode="auto">
                <a:xfrm>
                  <a:off x="856" y="1287"/>
                  <a:ext cx="1632" cy="1270"/>
                  <a:chOff x="856" y="1287"/>
                  <a:chExt cx="1632" cy="1270"/>
                </a:xfrm>
              </p:grpSpPr>
              <p:grpSp>
                <p:nvGrpSpPr>
                  <p:cNvPr id="10304" name="Group 2118"/>
                  <p:cNvGrpSpPr>
                    <a:grpSpLocks/>
                  </p:cNvGrpSpPr>
                  <p:nvPr/>
                </p:nvGrpSpPr>
                <p:grpSpPr bwMode="auto">
                  <a:xfrm>
                    <a:off x="856" y="1287"/>
                    <a:ext cx="1632" cy="1270"/>
                    <a:chOff x="856" y="1287"/>
                    <a:chExt cx="1632" cy="1270"/>
                  </a:xfrm>
                </p:grpSpPr>
                <p:grpSp>
                  <p:nvGrpSpPr>
                    <p:cNvPr id="10316" name="Group 2116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856" y="1287"/>
                      <a:ext cx="1632" cy="1270"/>
                      <a:chOff x="856" y="1287"/>
                      <a:chExt cx="1632" cy="1270"/>
                    </a:xfrm>
                  </p:grpSpPr>
                  <p:grpSp>
                    <p:nvGrpSpPr>
                      <p:cNvPr id="10318" name="Group 2114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1139" y="1287"/>
                        <a:ext cx="270" cy="375"/>
                        <a:chOff x="1139" y="1287"/>
                        <a:chExt cx="270" cy="375"/>
                      </a:xfrm>
                    </p:grpSpPr>
                    <p:sp>
                      <p:nvSpPr>
                        <p:cNvPr id="10320" name="Freeform 2110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1139" y="1287"/>
                          <a:ext cx="270" cy="375"/>
                        </a:xfrm>
                        <a:custGeom>
                          <a:avLst/>
                          <a:gdLst>
                            <a:gd name="T0" fmla="*/ 270 w 270"/>
                            <a:gd name="T1" fmla="*/ 232 h 375"/>
                            <a:gd name="T2" fmla="*/ 228 w 270"/>
                            <a:gd name="T3" fmla="*/ 198 h 375"/>
                            <a:gd name="T4" fmla="*/ 210 w 270"/>
                            <a:gd name="T5" fmla="*/ 172 h 375"/>
                            <a:gd name="T6" fmla="*/ 216 w 270"/>
                            <a:gd name="T7" fmla="*/ 148 h 375"/>
                            <a:gd name="T8" fmla="*/ 217 w 270"/>
                            <a:gd name="T9" fmla="*/ 128 h 375"/>
                            <a:gd name="T10" fmla="*/ 211 w 270"/>
                            <a:gd name="T11" fmla="*/ 113 h 375"/>
                            <a:gd name="T12" fmla="*/ 198 w 270"/>
                            <a:gd name="T13" fmla="*/ 107 h 375"/>
                            <a:gd name="T14" fmla="*/ 209 w 270"/>
                            <a:gd name="T15" fmla="*/ 92 h 375"/>
                            <a:gd name="T16" fmla="*/ 206 w 270"/>
                            <a:gd name="T17" fmla="*/ 74 h 375"/>
                            <a:gd name="T18" fmla="*/ 196 w 270"/>
                            <a:gd name="T19" fmla="*/ 60 h 375"/>
                            <a:gd name="T20" fmla="*/ 182 w 270"/>
                            <a:gd name="T21" fmla="*/ 53 h 375"/>
                            <a:gd name="T22" fmla="*/ 168 w 270"/>
                            <a:gd name="T23" fmla="*/ 50 h 375"/>
                            <a:gd name="T24" fmla="*/ 152 w 270"/>
                            <a:gd name="T25" fmla="*/ 52 h 375"/>
                            <a:gd name="T26" fmla="*/ 159 w 270"/>
                            <a:gd name="T27" fmla="*/ 38 h 375"/>
                            <a:gd name="T28" fmla="*/ 155 w 270"/>
                            <a:gd name="T29" fmla="*/ 22 h 375"/>
                            <a:gd name="T30" fmla="*/ 147 w 270"/>
                            <a:gd name="T31" fmla="*/ 15 h 375"/>
                            <a:gd name="T32" fmla="*/ 135 w 270"/>
                            <a:gd name="T33" fmla="*/ 11 h 375"/>
                            <a:gd name="T34" fmla="*/ 122 w 270"/>
                            <a:gd name="T35" fmla="*/ 13 h 375"/>
                            <a:gd name="T36" fmla="*/ 109 w 270"/>
                            <a:gd name="T37" fmla="*/ 19 h 375"/>
                            <a:gd name="T38" fmla="*/ 99 w 270"/>
                            <a:gd name="T39" fmla="*/ 4 h 375"/>
                            <a:gd name="T40" fmla="*/ 80 w 270"/>
                            <a:gd name="T41" fmla="*/ 0 h 375"/>
                            <a:gd name="T42" fmla="*/ 56 w 270"/>
                            <a:gd name="T43" fmla="*/ 0 h 375"/>
                            <a:gd name="T44" fmla="*/ 29 w 270"/>
                            <a:gd name="T45" fmla="*/ 9 h 375"/>
                            <a:gd name="T46" fmla="*/ 12 w 270"/>
                            <a:gd name="T47" fmla="*/ 24 h 375"/>
                            <a:gd name="T48" fmla="*/ 2 w 270"/>
                            <a:gd name="T49" fmla="*/ 39 h 375"/>
                            <a:gd name="T50" fmla="*/ 0 w 270"/>
                            <a:gd name="T51" fmla="*/ 61 h 375"/>
                            <a:gd name="T52" fmla="*/ 4 w 270"/>
                            <a:gd name="T53" fmla="*/ 84 h 375"/>
                            <a:gd name="T54" fmla="*/ 12 w 270"/>
                            <a:gd name="T55" fmla="*/ 109 h 375"/>
                            <a:gd name="T56" fmla="*/ 20 w 270"/>
                            <a:gd name="T57" fmla="*/ 139 h 375"/>
                            <a:gd name="T58" fmla="*/ 33 w 270"/>
                            <a:gd name="T59" fmla="*/ 168 h 375"/>
                            <a:gd name="T60" fmla="*/ 56 w 270"/>
                            <a:gd name="T61" fmla="*/ 191 h 375"/>
                            <a:gd name="T62" fmla="*/ 98 w 270"/>
                            <a:gd name="T63" fmla="*/ 221 h 375"/>
                            <a:gd name="T64" fmla="*/ 142 w 270"/>
                            <a:gd name="T65" fmla="*/ 240 h 375"/>
                            <a:gd name="T66" fmla="*/ 188 w 270"/>
                            <a:gd name="T67" fmla="*/ 254 h 375"/>
                            <a:gd name="T68" fmla="*/ 240 w 270"/>
                            <a:gd name="T69" fmla="*/ 313 h 375"/>
                            <a:gd name="T70" fmla="*/ 261 w 270"/>
                            <a:gd name="T71" fmla="*/ 375 h 375"/>
                            <a:gd name="T72" fmla="*/ 270 w 270"/>
                            <a:gd name="T73" fmla="*/ 232 h 375"/>
                            <a:gd name="T74" fmla="*/ 0 60000 65536"/>
                            <a:gd name="T75" fmla="*/ 0 60000 65536"/>
                            <a:gd name="T76" fmla="*/ 0 60000 65536"/>
                            <a:gd name="T77" fmla="*/ 0 60000 65536"/>
                            <a:gd name="T78" fmla="*/ 0 60000 65536"/>
                            <a:gd name="T79" fmla="*/ 0 60000 65536"/>
                            <a:gd name="T80" fmla="*/ 0 60000 65536"/>
                            <a:gd name="T81" fmla="*/ 0 60000 65536"/>
                            <a:gd name="T82" fmla="*/ 0 60000 65536"/>
                            <a:gd name="T83" fmla="*/ 0 60000 65536"/>
                            <a:gd name="T84" fmla="*/ 0 60000 65536"/>
                            <a:gd name="T85" fmla="*/ 0 60000 65536"/>
                            <a:gd name="T86" fmla="*/ 0 60000 65536"/>
                            <a:gd name="T87" fmla="*/ 0 60000 65536"/>
                            <a:gd name="T88" fmla="*/ 0 60000 65536"/>
                            <a:gd name="T89" fmla="*/ 0 60000 65536"/>
                            <a:gd name="T90" fmla="*/ 0 60000 65536"/>
                            <a:gd name="T91" fmla="*/ 0 60000 65536"/>
                            <a:gd name="T92" fmla="*/ 0 60000 65536"/>
                            <a:gd name="T93" fmla="*/ 0 60000 65536"/>
                            <a:gd name="T94" fmla="*/ 0 60000 65536"/>
                            <a:gd name="T95" fmla="*/ 0 60000 65536"/>
                            <a:gd name="T96" fmla="*/ 0 60000 65536"/>
                            <a:gd name="T97" fmla="*/ 0 60000 65536"/>
                            <a:gd name="T98" fmla="*/ 0 60000 65536"/>
                            <a:gd name="T99" fmla="*/ 0 60000 65536"/>
                            <a:gd name="T100" fmla="*/ 0 60000 65536"/>
                            <a:gd name="T101" fmla="*/ 0 60000 65536"/>
                            <a:gd name="T102" fmla="*/ 0 60000 65536"/>
                            <a:gd name="T103" fmla="*/ 0 60000 65536"/>
                            <a:gd name="T104" fmla="*/ 0 60000 65536"/>
                            <a:gd name="T105" fmla="*/ 0 60000 65536"/>
                            <a:gd name="T106" fmla="*/ 0 60000 65536"/>
                            <a:gd name="T107" fmla="*/ 0 60000 65536"/>
                            <a:gd name="T108" fmla="*/ 0 60000 65536"/>
                            <a:gd name="T109" fmla="*/ 0 60000 65536"/>
                            <a:gd name="T110" fmla="*/ 0 60000 65536"/>
                            <a:gd name="T111" fmla="*/ 0 w 270"/>
                            <a:gd name="T112" fmla="*/ 0 h 375"/>
                            <a:gd name="T113" fmla="*/ 270 w 270"/>
                            <a:gd name="T114" fmla="*/ 375 h 375"/>
                          </a:gdLst>
                          <a:ahLst/>
                          <a:cxnLst>
                            <a:cxn ang="T74">
                              <a:pos x="T0" y="T1"/>
                            </a:cxn>
                            <a:cxn ang="T75">
                              <a:pos x="T2" y="T3"/>
                            </a:cxn>
                            <a:cxn ang="T76">
                              <a:pos x="T4" y="T5"/>
                            </a:cxn>
                            <a:cxn ang="T77">
                              <a:pos x="T6" y="T7"/>
                            </a:cxn>
                            <a:cxn ang="T78">
                              <a:pos x="T8" y="T9"/>
                            </a:cxn>
                            <a:cxn ang="T79">
                              <a:pos x="T10" y="T11"/>
                            </a:cxn>
                            <a:cxn ang="T80">
                              <a:pos x="T12" y="T13"/>
                            </a:cxn>
                            <a:cxn ang="T81">
                              <a:pos x="T14" y="T15"/>
                            </a:cxn>
                            <a:cxn ang="T82">
                              <a:pos x="T16" y="T17"/>
                            </a:cxn>
                            <a:cxn ang="T83">
                              <a:pos x="T18" y="T19"/>
                            </a:cxn>
                            <a:cxn ang="T84">
                              <a:pos x="T20" y="T21"/>
                            </a:cxn>
                            <a:cxn ang="T85">
                              <a:pos x="T22" y="T23"/>
                            </a:cxn>
                            <a:cxn ang="T86">
                              <a:pos x="T24" y="T25"/>
                            </a:cxn>
                            <a:cxn ang="T87">
                              <a:pos x="T26" y="T27"/>
                            </a:cxn>
                            <a:cxn ang="T88">
                              <a:pos x="T28" y="T29"/>
                            </a:cxn>
                            <a:cxn ang="T89">
                              <a:pos x="T30" y="T31"/>
                            </a:cxn>
                            <a:cxn ang="T90">
                              <a:pos x="T32" y="T33"/>
                            </a:cxn>
                            <a:cxn ang="T91">
                              <a:pos x="T34" y="T35"/>
                            </a:cxn>
                            <a:cxn ang="T92">
                              <a:pos x="T36" y="T37"/>
                            </a:cxn>
                            <a:cxn ang="T93">
                              <a:pos x="T38" y="T39"/>
                            </a:cxn>
                            <a:cxn ang="T94">
                              <a:pos x="T40" y="T41"/>
                            </a:cxn>
                            <a:cxn ang="T95">
                              <a:pos x="T42" y="T43"/>
                            </a:cxn>
                            <a:cxn ang="T96">
                              <a:pos x="T44" y="T45"/>
                            </a:cxn>
                            <a:cxn ang="T97">
                              <a:pos x="T46" y="T47"/>
                            </a:cxn>
                            <a:cxn ang="T98">
                              <a:pos x="T48" y="T49"/>
                            </a:cxn>
                            <a:cxn ang="T99">
                              <a:pos x="T50" y="T51"/>
                            </a:cxn>
                            <a:cxn ang="T100">
                              <a:pos x="T52" y="T53"/>
                            </a:cxn>
                            <a:cxn ang="T101">
                              <a:pos x="T54" y="T55"/>
                            </a:cxn>
                            <a:cxn ang="T102">
                              <a:pos x="T56" y="T57"/>
                            </a:cxn>
                            <a:cxn ang="T103">
                              <a:pos x="T58" y="T59"/>
                            </a:cxn>
                            <a:cxn ang="T104">
                              <a:pos x="T60" y="T61"/>
                            </a:cxn>
                            <a:cxn ang="T105">
                              <a:pos x="T62" y="T63"/>
                            </a:cxn>
                            <a:cxn ang="T106">
                              <a:pos x="T64" y="T65"/>
                            </a:cxn>
                            <a:cxn ang="T107">
                              <a:pos x="T66" y="T67"/>
                            </a:cxn>
                            <a:cxn ang="T108">
                              <a:pos x="T68" y="T69"/>
                            </a:cxn>
                            <a:cxn ang="T109">
                              <a:pos x="T70" y="T71"/>
                            </a:cxn>
                            <a:cxn ang="T110">
                              <a:pos x="T72" y="T73"/>
                            </a:cxn>
                          </a:cxnLst>
                          <a:rect l="T111" t="T112" r="T113" b="T114"/>
                          <a:pathLst>
                            <a:path w="270" h="375">
                              <a:moveTo>
                                <a:pt x="270" y="232"/>
                              </a:moveTo>
                              <a:lnTo>
                                <a:pt x="228" y="198"/>
                              </a:lnTo>
                              <a:lnTo>
                                <a:pt x="210" y="172"/>
                              </a:lnTo>
                              <a:lnTo>
                                <a:pt x="216" y="148"/>
                              </a:lnTo>
                              <a:lnTo>
                                <a:pt x="217" y="128"/>
                              </a:lnTo>
                              <a:lnTo>
                                <a:pt x="211" y="113"/>
                              </a:lnTo>
                              <a:lnTo>
                                <a:pt x="198" y="107"/>
                              </a:lnTo>
                              <a:lnTo>
                                <a:pt x="209" y="92"/>
                              </a:lnTo>
                              <a:lnTo>
                                <a:pt x="206" y="74"/>
                              </a:lnTo>
                              <a:lnTo>
                                <a:pt x="196" y="60"/>
                              </a:lnTo>
                              <a:lnTo>
                                <a:pt x="182" y="53"/>
                              </a:lnTo>
                              <a:lnTo>
                                <a:pt x="168" y="50"/>
                              </a:lnTo>
                              <a:lnTo>
                                <a:pt x="152" y="52"/>
                              </a:lnTo>
                              <a:lnTo>
                                <a:pt x="159" y="38"/>
                              </a:lnTo>
                              <a:lnTo>
                                <a:pt x="155" y="22"/>
                              </a:lnTo>
                              <a:lnTo>
                                <a:pt x="147" y="15"/>
                              </a:lnTo>
                              <a:lnTo>
                                <a:pt x="135" y="11"/>
                              </a:lnTo>
                              <a:lnTo>
                                <a:pt x="122" y="13"/>
                              </a:lnTo>
                              <a:lnTo>
                                <a:pt x="109" y="19"/>
                              </a:lnTo>
                              <a:lnTo>
                                <a:pt x="99" y="4"/>
                              </a:lnTo>
                              <a:lnTo>
                                <a:pt x="80" y="0"/>
                              </a:lnTo>
                              <a:lnTo>
                                <a:pt x="56" y="0"/>
                              </a:lnTo>
                              <a:lnTo>
                                <a:pt x="29" y="9"/>
                              </a:lnTo>
                              <a:lnTo>
                                <a:pt x="12" y="24"/>
                              </a:lnTo>
                              <a:lnTo>
                                <a:pt x="2" y="39"/>
                              </a:lnTo>
                              <a:lnTo>
                                <a:pt x="0" y="61"/>
                              </a:lnTo>
                              <a:lnTo>
                                <a:pt x="4" y="84"/>
                              </a:lnTo>
                              <a:lnTo>
                                <a:pt x="12" y="109"/>
                              </a:lnTo>
                              <a:lnTo>
                                <a:pt x="20" y="139"/>
                              </a:lnTo>
                              <a:lnTo>
                                <a:pt x="33" y="168"/>
                              </a:lnTo>
                              <a:lnTo>
                                <a:pt x="56" y="191"/>
                              </a:lnTo>
                              <a:lnTo>
                                <a:pt x="98" y="221"/>
                              </a:lnTo>
                              <a:lnTo>
                                <a:pt x="142" y="240"/>
                              </a:lnTo>
                              <a:lnTo>
                                <a:pt x="188" y="254"/>
                              </a:lnTo>
                              <a:lnTo>
                                <a:pt x="240" y="313"/>
                              </a:lnTo>
                              <a:lnTo>
                                <a:pt x="261" y="375"/>
                              </a:lnTo>
                              <a:lnTo>
                                <a:pt x="270" y="232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E0A080"/>
                        </a:solidFill>
                        <a:ln w="14288">
                          <a:solidFill>
                            <a:srgbClr val="000000"/>
                          </a:solidFill>
                          <a:prstDash val="solid"/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endParaRPr lang="en-US"/>
                        </a:p>
                      </p:txBody>
                    </p:sp>
                    <p:sp>
                      <p:nvSpPr>
                        <p:cNvPr id="10321" name="Freeform 2111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1193" y="1309"/>
                          <a:ext cx="56" cy="71"/>
                        </a:xfrm>
                        <a:custGeom>
                          <a:avLst/>
                          <a:gdLst>
                            <a:gd name="T0" fmla="*/ 3 w 56"/>
                            <a:gd name="T1" fmla="*/ 71 h 71"/>
                            <a:gd name="T2" fmla="*/ 0 w 56"/>
                            <a:gd name="T3" fmla="*/ 50 h 71"/>
                            <a:gd name="T4" fmla="*/ 2 w 56"/>
                            <a:gd name="T5" fmla="*/ 30 h 71"/>
                            <a:gd name="T6" fmla="*/ 11 w 56"/>
                            <a:gd name="T7" fmla="*/ 15 h 71"/>
                            <a:gd name="T8" fmla="*/ 22 w 56"/>
                            <a:gd name="T9" fmla="*/ 7 h 71"/>
                            <a:gd name="T10" fmla="*/ 35 w 56"/>
                            <a:gd name="T11" fmla="*/ 2 h 71"/>
                            <a:gd name="T12" fmla="*/ 44 w 56"/>
                            <a:gd name="T13" fmla="*/ 3 h 71"/>
                            <a:gd name="T14" fmla="*/ 56 w 56"/>
                            <a:gd name="T15" fmla="*/ 0 h 71"/>
                            <a:gd name="T16" fmla="*/ 0 60000 65536"/>
                            <a:gd name="T17" fmla="*/ 0 60000 65536"/>
                            <a:gd name="T18" fmla="*/ 0 60000 65536"/>
                            <a:gd name="T19" fmla="*/ 0 60000 65536"/>
                            <a:gd name="T20" fmla="*/ 0 60000 65536"/>
                            <a:gd name="T21" fmla="*/ 0 60000 65536"/>
                            <a:gd name="T22" fmla="*/ 0 60000 65536"/>
                            <a:gd name="T23" fmla="*/ 0 60000 65536"/>
                            <a:gd name="T24" fmla="*/ 0 w 56"/>
                            <a:gd name="T25" fmla="*/ 0 h 71"/>
                            <a:gd name="T26" fmla="*/ 56 w 56"/>
                            <a:gd name="T27" fmla="*/ 71 h 71"/>
                          </a:gdLst>
                          <a:ahLst/>
                          <a:cxnLst>
                            <a:cxn ang="T16">
                              <a:pos x="T0" y="T1"/>
                            </a:cxn>
                            <a:cxn ang="T17">
                              <a:pos x="T2" y="T3"/>
                            </a:cxn>
                            <a:cxn ang="T18">
                              <a:pos x="T4" y="T5"/>
                            </a:cxn>
                            <a:cxn ang="T19">
                              <a:pos x="T6" y="T7"/>
                            </a:cxn>
                            <a:cxn ang="T20">
                              <a:pos x="T8" y="T9"/>
                            </a:cxn>
                            <a:cxn ang="T21">
                              <a:pos x="T10" y="T11"/>
                            </a:cxn>
                            <a:cxn ang="T22">
                              <a:pos x="T12" y="T13"/>
                            </a:cxn>
                            <a:cxn ang="T23">
                              <a:pos x="T14" y="T15"/>
                            </a:cxn>
                          </a:cxnLst>
                          <a:rect l="T24" t="T25" r="T26" b="T27"/>
                          <a:pathLst>
                            <a:path w="56" h="71">
                              <a:moveTo>
                                <a:pt x="3" y="71"/>
                              </a:moveTo>
                              <a:lnTo>
                                <a:pt x="0" y="50"/>
                              </a:lnTo>
                              <a:lnTo>
                                <a:pt x="2" y="30"/>
                              </a:lnTo>
                              <a:lnTo>
                                <a:pt x="11" y="15"/>
                              </a:lnTo>
                              <a:lnTo>
                                <a:pt x="22" y="7"/>
                              </a:lnTo>
                              <a:lnTo>
                                <a:pt x="35" y="2"/>
                              </a:lnTo>
                              <a:lnTo>
                                <a:pt x="44" y="3"/>
                              </a:lnTo>
                              <a:lnTo>
                                <a:pt x="56" y="0"/>
                              </a:lnTo>
                            </a:path>
                          </a:pathLst>
                        </a:custGeom>
                        <a:noFill/>
                        <a:ln w="14288">
                          <a:solidFill>
                            <a:srgbClr val="000000"/>
                          </a:solidFill>
                          <a:prstDash val="solid"/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endParaRPr lang="en-US"/>
                        </a:p>
                      </p:txBody>
                    </p:sp>
                    <p:sp>
                      <p:nvSpPr>
                        <p:cNvPr id="10322" name="Freeform 2112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1239" y="1340"/>
                          <a:ext cx="46" cy="72"/>
                        </a:xfrm>
                        <a:custGeom>
                          <a:avLst/>
                          <a:gdLst>
                            <a:gd name="T0" fmla="*/ 46 w 46"/>
                            <a:gd name="T1" fmla="*/ 0 h 72"/>
                            <a:gd name="T2" fmla="*/ 24 w 46"/>
                            <a:gd name="T3" fmla="*/ 4 h 72"/>
                            <a:gd name="T4" fmla="*/ 9 w 46"/>
                            <a:gd name="T5" fmla="*/ 12 h 72"/>
                            <a:gd name="T6" fmla="*/ 0 w 46"/>
                            <a:gd name="T7" fmla="*/ 26 h 72"/>
                            <a:gd name="T8" fmla="*/ 3 w 46"/>
                            <a:gd name="T9" fmla="*/ 39 h 72"/>
                            <a:gd name="T10" fmla="*/ 14 w 46"/>
                            <a:gd name="T11" fmla="*/ 54 h 72"/>
                            <a:gd name="T12" fmla="*/ 18 w 46"/>
                            <a:gd name="T13" fmla="*/ 72 h 72"/>
                            <a:gd name="T14" fmla="*/ 0 60000 65536"/>
                            <a:gd name="T15" fmla="*/ 0 60000 65536"/>
                            <a:gd name="T16" fmla="*/ 0 60000 65536"/>
                            <a:gd name="T17" fmla="*/ 0 60000 65536"/>
                            <a:gd name="T18" fmla="*/ 0 60000 65536"/>
                            <a:gd name="T19" fmla="*/ 0 60000 65536"/>
                            <a:gd name="T20" fmla="*/ 0 60000 65536"/>
                            <a:gd name="T21" fmla="*/ 0 w 46"/>
                            <a:gd name="T22" fmla="*/ 0 h 72"/>
                            <a:gd name="T23" fmla="*/ 46 w 46"/>
                            <a:gd name="T24" fmla="*/ 72 h 72"/>
                          </a:gdLst>
                          <a:ahLst/>
                          <a:cxnLst>
                            <a:cxn ang="T14">
                              <a:pos x="T0" y="T1"/>
                            </a:cxn>
                            <a:cxn ang="T15">
                              <a:pos x="T2" y="T3"/>
                            </a:cxn>
                            <a:cxn ang="T16">
                              <a:pos x="T4" y="T5"/>
                            </a:cxn>
                            <a:cxn ang="T17">
                              <a:pos x="T6" y="T7"/>
                            </a:cxn>
                            <a:cxn ang="T18">
                              <a:pos x="T8" y="T9"/>
                            </a:cxn>
                            <a:cxn ang="T19">
                              <a:pos x="T10" y="T11"/>
                            </a:cxn>
                            <a:cxn ang="T20">
                              <a:pos x="T12" y="T13"/>
                            </a:cxn>
                          </a:cxnLst>
                          <a:rect l="T21" t="T22" r="T23" b="T24"/>
                          <a:pathLst>
                            <a:path w="46" h="72">
                              <a:moveTo>
                                <a:pt x="46" y="0"/>
                              </a:moveTo>
                              <a:lnTo>
                                <a:pt x="24" y="4"/>
                              </a:lnTo>
                              <a:lnTo>
                                <a:pt x="9" y="12"/>
                              </a:lnTo>
                              <a:lnTo>
                                <a:pt x="0" y="26"/>
                              </a:lnTo>
                              <a:lnTo>
                                <a:pt x="3" y="39"/>
                              </a:lnTo>
                              <a:lnTo>
                                <a:pt x="14" y="54"/>
                              </a:lnTo>
                              <a:lnTo>
                                <a:pt x="18" y="72"/>
                              </a:lnTo>
                            </a:path>
                          </a:pathLst>
                        </a:custGeom>
                        <a:noFill/>
                        <a:ln w="14288">
                          <a:solidFill>
                            <a:srgbClr val="000000"/>
                          </a:solidFill>
                          <a:prstDash val="solid"/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endParaRPr lang="en-US"/>
                        </a:p>
                      </p:txBody>
                    </p:sp>
                    <p:sp>
                      <p:nvSpPr>
                        <p:cNvPr id="10323" name="Freeform 2113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1283" y="1386"/>
                          <a:ext cx="49" cy="57"/>
                        </a:xfrm>
                        <a:custGeom>
                          <a:avLst/>
                          <a:gdLst>
                            <a:gd name="T0" fmla="*/ 49 w 49"/>
                            <a:gd name="T1" fmla="*/ 7 h 57"/>
                            <a:gd name="T2" fmla="*/ 31 w 49"/>
                            <a:gd name="T3" fmla="*/ 0 h 57"/>
                            <a:gd name="T4" fmla="*/ 15 w 49"/>
                            <a:gd name="T5" fmla="*/ 4 h 57"/>
                            <a:gd name="T6" fmla="*/ 3 w 49"/>
                            <a:gd name="T7" fmla="*/ 14 h 57"/>
                            <a:gd name="T8" fmla="*/ 0 w 49"/>
                            <a:gd name="T9" fmla="*/ 29 h 57"/>
                            <a:gd name="T10" fmla="*/ 6 w 49"/>
                            <a:gd name="T11" fmla="*/ 42 h 57"/>
                            <a:gd name="T12" fmla="*/ 15 w 49"/>
                            <a:gd name="T13" fmla="*/ 57 h 57"/>
                            <a:gd name="T14" fmla="*/ 0 60000 65536"/>
                            <a:gd name="T15" fmla="*/ 0 60000 65536"/>
                            <a:gd name="T16" fmla="*/ 0 60000 65536"/>
                            <a:gd name="T17" fmla="*/ 0 60000 65536"/>
                            <a:gd name="T18" fmla="*/ 0 60000 65536"/>
                            <a:gd name="T19" fmla="*/ 0 60000 65536"/>
                            <a:gd name="T20" fmla="*/ 0 60000 65536"/>
                            <a:gd name="T21" fmla="*/ 0 w 49"/>
                            <a:gd name="T22" fmla="*/ 0 h 57"/>
                            <a:gd name="T23" fmla="*/ 49 w 49"/>
                            <a:gd name="T24" fmla="*/ 57 h 57"/>
                          </a:gdLst>
                          <a:ahLst/>
                          <a:cxnLst>
                            <a:cxn ang="T14">
                              <a:pos x="T0" y="T1"/>
                            </a:cxn>
                            <a:cxn ang="T15">
                              <a:pos x="T2" y="T3"/>
                            </a:cxn>
                            <a:cxn ang="T16">
                              <a:pos x="T4" y="T5"/>
                            </a:cxn>
                            <a:cxn ang="T17">
                              <a:pos x="T6" y="T7"/>
                            </a:cxn>
                            <a:cxn ang="T18">
                              <a:pos x="T8" y="T9"/>
                            </a:cxn>
                            <a:cxn ang="T19">
                              <a:pos x="T10" y="T11"/>
                            </a:cxn>
                            <a:cxn ang="T20">
                              <a:pos x="T12" y="T13"/>
                            </a:cxn>
                          </a:cxnLst>
                          <a:rect l="T21" t="T22" r="T23" b="T24"/>
                          <a:pathLst>
                            <a:path w="49" h="57">
                              <a:moveTo>
                                <a:pt x="49" y="7"/>
                              </a:moveTo>
                              <a:lnTo>
                                <a:pt x="31" y="0"/>
                              </a:lnTo>
                              <a:lnTo>
                                <a:pt x="15" y="4"/>
                              </a:lnTo>
                              <a:lnTo>
                                <a:pt x="3" y="14"/>
                              </a:lnTo>
                              <a:lnTo>
                                <a:pt x="0" y="29"/>
                              </a:lnTo>
                              <a:lnTo>
                                <a:pt x="6" y="42"/>
                              </a:lnTo>
                              <a:lnTo>
                                <a:pt x="15" y="57"/>
                              </a:lnTo>
                            </a:path>
                          </a:pathLst>
                        </a:custGeom>
                        <a:noFill/>
                        <a:ln w="14288">
                          <a:solidFill>
                            <a:srgbClr val="000000"/>
                          </a:solidFill>
                          <a:prstDash val="solid"/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endParaRPr lang="en-US"/>
                        </a:p>
                      </p:txBody>
                    </p:sp>
                  </p:grpSp>
                  <p:sp>
                    <p:nvSpPr>
                      <p:cNvPr id="33859" name="Freeform 2115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856" y="1357"/>
                        <a:ext cx="1632" cy="1200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629" y="923"/>
                          </a:cxn>
                          <a:cxn ang="0">
                            <a:pos x="576" y="994"/>
                          </a:cxn>
                          <a:cxn ang="0">
                            <a:pos x="526" y="1035"/>
                          </a:cxn>
                          <a:cxn ang="0">
                            <a:pos x="462" y="1070"/>
                          </a:cxn>
                          <a:cxn ang="0">
                            <a:pos x="449" y="1115"/>
                          </a:cxn>
                          <a:cxn ang="0">
                            <a:pos x="420" y="1149"/>
                          </a:cxn>
                          <a:cxn ang="0">
                            <a:pos x="396" y="1200"/>
                          </a:cxn>
                          <a:cxn ang="0">
                            <a:pos x="378" y="1063"/>
                          </a:cxn>
                          <a:cxn ang="0">
                            <a:pos x="355" y="972"/>
                          </a:cxn>
                          <a:cxn ang="0">
                            <a:pos x="378" y="812"/>
                          </a:cxn>
                          <a:cxn ang="0">
                            <a:pos x="340" y="729"/>
                          </a:cxn>
                          <a:cxn ang="0">
                            <a:pos x="288" y="578"/>
                          </a:cxn>
                          <a:cxn ang="0">
                            <a:pos x="190" y="408"/>
                          </a:cxn>
                          <a:cxn ang="0">
                            <a:pos x="161" y="303"/>
                          </a:cxn>
                          <a:cxn ang="0">
                            <a:pos x="107" y="174"/>
                          </a:cxn>
                          <a:cxn ang="0">
                            <a:pos x="47" y="83"/>
                          </a:cxn>
                          <a:cxn ang="0">
                            <a:pos x="0" y="47"/>
                          </a:cxn>
                          <a:cxn ang="0">
                            <a:pos x="55" y="18"/>
                          </a:cxn>
                          <a:cxn ang="0">
                            <a:pos x="129" y="0"/>
                          </a:cxn>
                          <a:cxn ang="0">
                            <a:pos x="217" y="10"/>
                          </a:cxn>
                          <a:cxn ang="0">
                            <a:pos x="306" y="37"/>
                          </a:cxn>
                          <a:cxn ang="0">
                            <a:pos x="388" y="74"/>
                          </a:cxn>
                          <a:cxn ang="0">
                            <a:pos x="447" y="106"/>
                          </a:cxn>
                          <a:cxn ang="0">
                            <a:pos x="471" y="94"/>
                          </a:cxn>
                          <a:cxn ang="0">
                            <a:pos x="509" y="72"/>
                          </a:cxn>
                          <a:cxn ang="0">
                            <a:pos x="516" y="20"/>
                          </a:cxn>
                          <a:cxn ang="0">
                            <a:pos x="551" y="48"/>
                          </a:cxn>
                          <a:cxn ang="0">
                            <a:pos x="598" y="58"/>
                          </a:cxn>
                          <a:cxn ang="0">
                            <a:pos x="663" y="72"/>
                          </a:cxn>
                          <a:cxn ang="0">
                            <a:pos x="726" y="79"/>
                          </a:cxn>
                          <a:cxn ang="0">
                            <a:pos x="784" y="85"/>
                          </a:cxn>
                          <a:cxn ang="0">
                            <a:pos x="867" y="83"/>
                          </a:cxn>
                          <a:cxn ang="0">
                            <a:pos x="938" y="111"/>
                          </a:cxn>
                          <a:cxn ang="0">
                            <a:pos x="998" y="163"/>
                          </a:cxn>
                          <a:cxn ang="0">
                            <a:pos x="1057" y="240"/>
                          </a:cxn>
                          <a:cxn ang="0">
                            <a:pos x="1101" y="299"/>
                          </a:cxn>
                          <a:cxn ang="0">
                            <a:pos x="1157" y="347"/>
                          </a:cxn>
                          <a:cxn ang="0">
                            <a:pos x="1217" y="382"/>
                          </a:cxn>
                          <a:cxn ang="0">
                            <a:pos x="1267" y="420"/>
                          </a:cxn>
                          <a:cxn ang="0">
                            <a:pos x="1293" y="470"/>
                          </a:cxn>
                          <a:cxn ang="0">
                            <a:pos x="1386" y="459"/>
                          </a:cxn>
                          <a:cxn ang="0">
                            <a:pos x="1503" y="477"/>
                          </a:cxn>
                          <a:cxn ang="0">
                            <a:pos x="1480" y="424"/>
                          </a:cxn>
                          <a:cxn ang="0">
                            <a:pos x="1603" y="439"/>
                          </a:cxn>
                          <a:cxn ang="0">
                            <a:pos x="1610" y="585"/>
                          </a:cxn>
                          <a:cxn ang="0">
                            <a:pos x="1618" y="706"/>
                          </a:cxn>
                          <a:cxn ang="0">
                            <a:pos x="1632" y="745"/>
                          </a:cxn>
                          <a:cxn ang="0">
                            <a:pos x="1603" y="760"/>
                          </a:cxn>
                          <a:cxn ang="0">
                            <a:pos x="1572" y="760"/>
                          </a:cxn>
                          <a:cxn ang="0">
                            <a:pos x="1542" y="843"/>
                          </a:cxn>
                          <a:cxn ang="0">
                            <a:pos x="1480" y="934"/>
                          </a:cxn>
                          <a:cxn ang="0">
                            <a:pos x="1436" y="980"/>
                          </a:cxn>
                          <a:cxn ang="0">
                            <a:pos x="1384" y="1011"/>
                          </a:cxn>
                          <a:cxn ang="0">
                            <a:pos x="1286" y="1055"/>
                          </a:cxn>
                          <a:cxn ang="0">
                            <a:pos x="1186" y="1074"/>
                          </a:cxn>
                          <a:cxn ang="0">
                            <a:pos x="1081" y="1078"/>
                          </a:cxn>
                          <a:cxn ang="0">
                            <a:pos x="1002" y="1061"/>
                          </a:cxn>
                          <a:cxn ang="0">
                            <a:pos x="931" y="1036"/>
                          </a:cxn>
                          <a:cxn ang="0">
                            <a:pos x="870" y="1003"/>
                          </a:cxn>
                          <a:cxn ang="0">
                            <a:pos x="824" y="957"/>
                          </a:cxn>
                          <a:cxn ang="0">
                            <a:pos x="786" y="919"/>
                          </a:cxn>
                          <a:cxn ang="0">
                            <a:pos x="712" y="899"/>
                          </a:cxn>
                          <a:cxn ang="0">
                            <a:pos x="629" y="923"/>
                          </a:cxn>
                        </a:cxnLst>
                        <a:rect l="0" t="0" r="r" b="b"/>
                        <a:pathLst>
                          <a:path w="1632" h="1200">
                            <a:moveTo>
                              <a:pt x="629" y="923"/>
                            </a:moveTo>
                            <a:lnTo>
                              <a:pt x="576" y="994"/>
                            </a:lnTo>
                            <a:lnTo>
                              <a:pt x="526" y="1035"/>
                            </a:lnTo>
                            <a:lnTo>
                              <a:pt x="462" y="1070"/>
                            </a:lnTo>
                            <a:lnTo>
                              <a:pt x="449" y="1115"/>
                            </a:lnTo>
                            <a:lnTo>
                              <a:pt x="420" y="1149"/>
                            </a:lnTo>
                            <a:lnTo>
                              <a:pt x="396" y="1200"/>
                            </a:lnTo>
                            <a:lnTo>
                              <a:pt x="378" y="1063"/>
                            </a:lnTo>
                            <a:lnTo>
                              <a:pt x="355" y="972"/>
                            </a:lnTo>
                            <a:lnTo>
                              <a:pt x="378" y="812"/>
                            </a:lnTo>
                            <a:lnTo>
                              <a:pt x="340" y="729"/>
                            </a:lnTo>
                            <a:lnTo>
                              <a:pt x="288" y="578"/>
                            </a:lnTo>
                            <a:lnTo>
                              <a:pt x="190" y="408"/>
                            </a:lnTo>
                            <a:lnTo>
                              <a:pt x="161" y="303"/>
                            </a:lnTo>
                            <a:lnTo>
                              <a:pt x="107" y="174"/>
                            </a:lnTo>
                            <a:lnTo>
                              <a:pt x="47" y="83"/>
                            </a:lnTo>
                            <a:lnTo>
                              <a:pt x="0" y="47"/>
                            </a:lnTo>
                            <a:lnTo>
                              <a:pt x="55" y="18"/>
                            </a:lnTo>
                            <a:lnTo>
                              <a:pt x="129" y="0"/>
                            </a:lnTo>
                            <a:lnTo>
                              <a:pt x="217" y="10"/>
                            </a:lnTo>
                            <a:lnTo>
                              <a:pt x="306" y="37"/>
                            </a:lnTo>
                            <a:lnTo>
                              <a:pt x="388" y="74"/>
                            </a:lnTo>
                            <a:lnTo>
                              <a:pt x="447" y="106"/>
                            </a:lnTo>
                            <a:lnTo>
                              <a:pt x="471" y="94"/>
                            </a:lnTo>
                            <a:lnTo>
                              <a:pt x="509" y="72"/>
                            </a:lnTo>
                            <a:lnTo>
                              <a:pt x="516" y="20"/>
                            </a:lnTo>
                            <a:lnTo>
                              <a:pt x="551" y="48"/>
                            </a:lnTo>
                            <a:lnTo>
                              <a:pt x="598" y="58"/>
                            </a:lnTo>
                            <a:lnTo>
                              <a:pt x="663" y="72"/>
                            </a:lnTo>
                            <a:lnTo>
                              <a:pt x="726" y="79"/>
                            </a:lnTo>
                            <a:lnTo>
                              <a:pt x="784" y="85"/>
                            </a:lnTo>
                            <a:lnTo>
                              <a:pt x="867" y="83"/>
                            </a:lnTo>
                            <a:lnTo>
                              <a:pt x="938" y="111"/>
                            </a:lnTo>
                            <a:lnTo>
                              <a:pt x="998" y="163"/>
                            </a:lnTo>
                            <a:lnTo>
                              <a:pt x="1057" y="240"/>
                            </a:lnTo>
                            <a:lnTo>
                              <a:pt x="1101" y="299"/>
                            </a:lnTo>
                            <a:lnTo>
                              <a:pt x="1157" y="347"/>
                            </a:lnTo>
                            <a:lnTo>
                              <a:pt x="1217" y="382"/>
                            </a:lnTo>
                            <a:lnTo>
                              <a:pt x="1267" y="420"/>
                            </a:lnTo>
                            <a:lnTo>
                              <a:pt x="1293" y="470"/>
                            </a:lnTo>
                            <a:lnTo>
                              <a:pt x="1386" y="459"/>
                            </a:lnTo>
                            <a:lnTo>
                              <a:pt x="1503" y="477"/>
                            </a:lnTo>
                            <a:lnTo>
                              <a:pt x="1480" y="424"/>
                            </a:lnTo>
                            <a:lnTo>
                              <a:pt x="1603" y="439"/>
                            </a:lnTo>
                            <a:lnTo>
                              <a:pt x="1610" y="585"/>
                            </a:lnTo>
                            <a:lnTo>
                              <a:pt x="1618" y="706"/>
                            </a:lnTo>
                            <a:lnTo>
                              <a:pt x="1632" y="745"/>
                            </a:lnTo>
                            <a:lnTo>
                              <a:pt x="1603" y="760"/>
                            </a:lnTo>
                            <a:lnTo>
                              <a:pt x="1572" y="760"/>
                            </a:lnTo>
                            <a:lnTo>
                              <a:pt x="1542" y="843"/>
                            </a:lnTo>
                            <a:lnTo>
                              <a:pt x="1480" y="934"/>
                            </a:lnTo>
                            <a:lnTo>
                              <a:pt x="1436" y="980"/>
                            </a:lnTo>
                            <a:lnTo>
                              <a:pt x="1384" y="1011"/>
                            </a:lnTo>
                            <a:lnTo>
                              <a:pt x="1286" y="1055"/>
                            </a:lnTo>
                            <a:lnTo>
                              <a:pt x="1186" y="1074"/>
                            </a:lnTo>
                            <a:lnTo>
                              <a:pt x="1081" y="1078"/>
                            </a:lnTo>
                            <a:lnTo>
                              <a:pt x="1002" y="1061"/>
                            </a:lnTo>
                            <a:lnTo>
                              <a:pt x="931" y="1036"/>
                            </a:lnTo>
                            <a:lnTo>
                              <a:pt x="870" y="1003"/>
                            </a:lnTo>
                            <a:lnTo>
                              <a:pt x="824" y="957"/>
                            </a:lnTo>
                            <a:lnTo>
                              <a:pt x="786" y="919"/>
                            </a:lnTo>
                            <a:lnTo>
                              <a:pt x="712" y="899"/>
                            </a:lnTo>
                            <a:lnTo>
                              <a:pt x="629" y="923"/>
                            </a:lnTo>
                            <a:close/>
                          </a:path>
                        </a:pathLst>
                      </a:custGeom>
                      <a:gradFill rotWithShape="1">
                        <a:gsLst>
                          <a:gs pos="0">
                            <a:schemeClr val="hlink">
                              <a:gamma/>
                              <a:shade val="90980"/>
                              <a:invGamma/>
                            </a:schemeClr>
                          </a:gs>
                          <a:gs pos="100000">
                            <a:schemeClr val="hlink"/>
                          </a:gs>
                        </a:gsLst>
                        <a:lin ang="5400000" scaled="1"/>
                      </a:gradFill>
                      <a:ln w="14351">
                        <a:solidFill>
                          <a:srgbClr val="000000"/>
                        </a:solidFill>
                        <a:prstDash val="solid"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pPr>
                          <a:defRPr/>
                        </a:pPr>
                        <a:endParaRPr lang="en-US"/>
                      </a:p>
                    </p:txBody>
                  </p:sp>
                </p:grpSp>
                <p:sp>
                  <p:nvSpPr>
                    <p:cNvPr id="10317" name="Freeform 2117"/>
                    <p:cNvSpPr>
                      <a:spLocks/>
                    </p:cNvSpPr>
                    <p:nvPr/>
                  </p:nvSpPr>
                  <p:spPr bwMode="auto">
                    <a:xfrm>
                      <a:off x="1304" y="1459"/>
                      <a:ext cx="856" cy="593"/>
                    </a:xfrm>
                    <a:custGeom>
                      <a:avLst/>
                      <a:gdLst>
                        <a:gd name="T0" fmla="*/ 0 w 856"/>
                        <a:gd name="T1" fmla="*/ 0 h 593"/>
                        <a:gd name="T2" fmla="*/ 60 w 856"/>
                        <a:gd name="T3" fmla="*/ 52 h 593"/>
                        <a:gd name="T4" fmla="*/ 112 w 856"/>
                        <a:gd name="T5" fmla="*/ 82 h 593"/>
                        <a:gd name="T6" fmla="*/ 161 w 856"/>
                        <a:gd name="T7" fmla="*/ 118 h 593"/>
                        <a:gd name="T8" fmla="*/ 186 w 856"/>
                        <a:gd name="T9" fmla="*/ 152 h 593"/>
                        <a:gd name="T10" fmla="*/ 209 w 856"/>
                        <a:gd name="T11" fmla="*/ 183 h 593"/>
                        <a:gd name="T12" fmla="*/ 246 w 856"/>
                        <a:gd name="T13" fmla="*/ 211 h 593"/>
                        <a:gd name="T14" fmla="*/ 293 w 856"/>
                        <a:gd name="T15" fmla="*/ 231 h 593"/>
                        <a:gd name="T16" fmla="*/ 326 w 856"/>
                        <a:gd name="T17" fmla="*/ 262 h 593"/>
                        <a:gd name="T18" fmla="*/ 353 w 856"/>
                        <a:gd name="T19" fmla="*/ 299 h 593"/>
                        <a:gd name="T20" fmla="*/ 383 w 856"/>
                        <a:gd name="T21" fmla="*/ 345 h 593"/>
                        <a:gd name="T22" fmla="*/ 406 w 856"/>
                        <a:gd name="T23" fmla="*/ 390 h 593"/>
                        <a:gd name="T24" fmla="*/ 429 w 856"/>
                        <a:gd name="T25" fmla="*/ 452 h 593"/>
                        <a:gd name="T26" fmla="*/ 458 w 856"/>
                        <a:gd name="T27" fmla="*/ 503 h 593"/>
                        <a:gd name="T28" fmla="*/ 492 w 856"/>
                        <a:gd name="T29" fmla="*/ 539 h 593"/>
                        <a:gd name="T30" fmla="*/ 536 w 856"/>
                        <a:gd name="T31" fmla="*/ 567 h 593"/>
                        <a:gd name="T32" fmla="*/ 579 w 856"/>
                        <a:gd name="T33" fmla="*/ 583 h 593"/>
                        <a:gd name="T34" fmla="*/ 623 w 856"/>
                        <a:gd name="T35" fmla="*/ 593 h 593"/>
                        <a:gd name="T36" fmla="*/ 671 w 856"/>
                        <a:gd name="T37" fmla="*/ 589 h 593"/>
                        <a:gd name="T38" fmla="*/ 717 w 856"/>
                        <a:gd name="T39" fmla="*/ 580 h 593"/>
                        <a:gd name="T40" fmla="*/ 765 w 856"/>
                        <a:gd name="T41" fmla="*/ 557 h 593"/>
                        <a:gd name="T42" fmla="*/ 803 w 856"/>
                        <a:gd name="T43" fmla="*/ 528 h 593"/>
                        <a:gd name="T44" fmla="*/ 831 w 856"/>
                        <a:gd name="T45" fmla="*/ 492 h 593"/>
                        <a:gd name="T46" fmla="*/ 848 w 856"/>
                        <a:gd name="T47" fmla="*/ 452 h 593"/>
                        <a:gd name="T48" fmla="*/ 856 w 856"/>
                        <a:gd name="T49" fmla="*/ 406 h 593"/>
                        <a:gd name="T50" fmla="*/ 847 w 856"/>
                        <a:gd name="T51" fmla="*/ 361 h 593"/>
                        <a:gd name="T52" fmla="*/ 0 60000 65536"/>
                        <a:gd name="T53" fmla="*/ 0 60000 65536"/>
                        <a:gd name="T54" fmla="*/ 0 60000 65536"/>
                        <a:gd name="T55" fmla="*/ 0 60000 65536"/>
                        <a:gd name="T56" fmla="*/ 0 60000 65536"/>
                        <a:gd name="T57" fmla="*/ 0 60000 65536"/>
                        <a:gd name="T58" fmla="*/ 0 60000 65536"/>
                        <a:gd name="T59" fmla="*/ 0 60000 65536"/>
                        <a:gd name="T60" fmla="*/ 0 60000 65536"/>
                        <a:gd name="T61" fmla="*/ 0 60000 65536"/>
                        <a:gd name="T62" fmla="*/ 0 60000 65536"/>
                        <a:gd name="T63" fmla="*/ 0 60000 65536"/>
                        <a:gd name="T64" fmla="*/ 0 60000 65536"/>
                        <a:gd name="T65" fmla="*/ 0 60000 65536"/>
                        <a:gd name="T66" fmla="*/ 0 60000 65536"/>
                        <a:gd name="T67" fmla="*/ 0 60000 65536"/>
                        <a:gd name="T68" fmla="*/ 0 60000 65536"/>
                        <a:gd name="T69" fmla="*/ 0 60000 65536"/>
                        <a:gd name="T70" fmla="*/ 0 60000 65536"/>
                        <a:gd name="T71" fmla="*/ 0 60000 65536"/>
                        <a:gd name="T72" fmla="*/ 0 60000 65536"/>
                        <a:gd name="T73" fmla="*/ 0 60000 65536"/>
                        <a:gd name="T74" fmla="*/ 0 60000 65536"/>
                        <a:gd name="T75" fmla="*/ 0 60000 65536"/>
                        <a:gd name="T76" fmla="*/ 0 60000 65536"/>
                        <a:gd name="T77" fmla="*/ 0 60000 65536"/>
                        <a:gd name="T78" fmla="*/ 0 w 856"/>
                        <a:gd name="T79" fmla="*/ 0 h 593"/>
                        <a:gd name="T80" fmla="*/ 856 w 856"/>
                        <a:gd name="T81" fmla="*/ 593 h 593"/>
                      </a:gdLst>
                      <a:ahLst/>
                      <a:cxnLst>
                        <a:cxn ang="T52">
                          <a:pos x="T0" y="T1"/>
                        </a:cxn>
                        <a:cxn ang="T53">
                          <a:pos x="T2" y="T3"/>
                        </a:cxn>
                        <a:cxn ang="T54">
                          <a:pos x="T4" y="T5"/>
                        </a:cxn>
                        <a:cxn ang="T55">
                          <a:pos x="T6" y="T7"/>
                        </a:cxn>
                        <a:cxn ang="T56">
                          <a:pos x="T8" y="T9"/>
                        </a:cxn>
                        <a:cxn ang="T57">
                          <a:pos x="T10" y="T11"/>
                        </a:cxn>
                        <a:cxn ang="T58">
                          <a:pos x="T12" y="T13"/>
                        </a:cxn>
                        <a:cxn ang="T59">
                          <a:pos x="T14" y="T15"/>
                        </a:cxn>
                        <a:cxn ang="T60">
                          <a:pos x="T16" y="T17"/>
                        </a:cxn>
                        <a:cxn ang="T61">
                          <a:pos x="T18" y="T19"/>
                        </a:cxn>
                        <a:cxn ang="T62">
                          <a:pos x="T20" y="T21"/>
                        </a:cxn>
                        <a:cxn ang="T63">
                          <a:pos x="T22" y="T23"/>
                        </a:cxn>
                        <a:cxn ang="T64">
                          <a:pos x="T24" y="T25"/>
                        </a:cxn>
                        <a:cxn ang="T65">
                          <a:pos x="T26" y="T27"/>
                        </a:cxn>
                        <a:cxn ang="T66">
                          <a:pos x="T28" y="T29"/>
                        </a:cxn>
                        <a:cxn ang="T67">
                          <a:pos x="T30" y="T31"/>
                        </a:cxn>
                        <a:cxn ang="T68">
                          <a:pos x="T32" y="T33"/>
                        </a:cxn>
                        <a:cxn ang="T69">
                          <a:pos x="T34" y="T35"/>
                        </a:cxn>
                        <a:cxn ang="T70">
                          <a:pos x="T36" y="T37"/>
                        </a:cxn>
                        <a:cxn ang="T71">
                          <a:pos x="T38" y="T39"/>
                        </a:cxn>
                        <a:cxn ang="T72">
                          <a:pos x="T40" y="T41"/>
                        </a:cxn>
                        <a:cxn ang="T73">
                          <a:pos x="T42" y="T43"/>
                        </a:cxn>
                        <a:cxn ang="T74">
                          <a:pos x="T44" y="T45"/>
                        </a:cxn>
                        <a:cxn ang="T75">
                          <a:pos x="T46" y="T47"/>
                        </a:cxn>
                        <a:cxn ang="T76">
                          <a:pos x="T48" y="T49"/>
                        </a:cxn>
                        <a:cxn ang="T77">
                          <a:pos x="T50" y="T51"/>
                        </a:cxn>
                      </a:cxnLst>
                      <a:rect l="T78" t="T79" r="T80" b="T81"/>
                      <a:pathLst>
                        <a:path w="856" h="593">
                          <a:moveTo>
                            <a:pt x="0" y="0"/>
                          </a:moveTo>
                          <a:lnTo>
                            <a:pt x="60" y="52"/>
                          </a:lnTo>
                          <a:lnTo>
                            <a:pt x="112" y="82"/>
                          </a:lnTo>
                          <a:lnTo>
                            <a:pt x="161" y="118"/>
                          </a:lnTo>
                          <a:lnTo>
                            <a:pt x="186" y="152"/>
                          </a:lnTo>
                          <a:lnTo>
                            <a:pt x="209" y="183"/>
                          </a:lnTo>
                          <a:lnTo>
                            <a:pt x="246" y="211"/>
                          </a:lnTo>
                          <a:lnTo>
                            <a:pt x="293" y="231"/>
                          </a:lnTo>
                          <a:lnTo>
                            <a:pt x="326" y="262"/>
                          </a:lnTo>
                          <a:lnTo>
                            <a:pt x="353" y="299"/>
                          </a:lnTo>
                          <a:lnTo>
                            <a:pt x="383" y="345"/>
                          </a:lnTo>
                          <a:lnTo>
                            <a:pt x="406" y="390"/>
                          </a:lnTo>
                          <a:lnTo>
                            <a:pt x="429" y="452"/>
                          </a:lnTo>
                          <a:lnTo>
                            <a:pt x="458" y="503"/>
                          </a:lnTo>
                          <a:lnTo>
                            <a:pt x="492" y="539"/>
                          </a:lnTo>
                          <a:lnTo>
                            <a:pt x="536" y="567"/>
                          </a:lnTo>
                          <a:lnTo>
                            <a:pt x="579" y="583"/>
                          </a:lnTo>
                          <a:lnTo>
                            <a:pt x="623" y="593"/>
                          </a:lnTo>
                          <a:lnTo>
                            <a:pt x="671" y="589"/>
                          </a:lnTo>
                          <a:lnTo>
                            <a:pt x="717" y="580"/>
                          </a:lnTo>
                          <a:lnTo>
                            <a:pt x="765" y="557"/>
                          </a:lnTo>
                          <a:lnTo>
                            <a:pt x="803" y="528"/>
                          </a:lnTo>
                          <a:lnTo>
                            <a:pt x="831" y="492"/>
                          </a:lnTo>
                          <a:lnTo>
                            <a:pt x="848" y="452"/>
                          </a:lnTo>
                          <a:lnTo>
                            <a:pt x="856" y="406"/>
                          </a:lnTo>
                          <a:lnTo>
                            <a:pt x="847" y="361"/>
                          </a:lnTo>
                        </a:path>
                      </a:pathLst>
                    </a:custGeom>
                    <a:noFill/>
                    <a:ln w="14288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10305" name="Group 2129"/>
                  <p:cNvGrpSpPr>
                    <a:grpSpLocks/>
                  </p:cNvGrpSpPr>
                  <p:nvPr/>
                </p:nvGrpSpPr>
                <p:grpSpPr bwMode="auto">
                  <a:xfrm>
                    <a:off x="1447" y="1522"/>
                    <a:ext cx="1029" cy="904"/>
                    <a:chOff x="1447" y="1522"/>
                    <a:chExt cx="1029" cy="904"/>
                  </a:xfrm>
                </p:grpSpPr>
                <p:sp>
                  <p:nvSpPr>
                    <p:cNvPr id="10306" name="Line 2119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2134" y="1951"/>
                      <a:ext cx="206" cy="68"/>
                    </a:xfrm>
                    <a:prstGeom prst="line">
                      <a:avLst/>
                    </a:prstGeom>
                    <a:noFill/>
                    <a:ln w="14288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0307" name="Freeform 2120"/>
                    <p:cNvSpPr>
                      <a:spLocks/>
                    </p:cNvSpPr>
                    <p:nvPr/>
                  </p:nvSpPr>
                  <p:spPr bwMode="auto">
                    <a:xfrm>
                      <a:off x="1601" y="1874"/>
                      <a:ext cx="94" cy="201"/>
                    </a:xfrm>
                    <a:custGeom>
                      <a:avLst/>
                      <a:gdLst>
                        <a:gd name="T0" fmla="*/ 10 w 94"/>
                        <a:gd name="T1" fmla="*/ 201 h 201"/>
                        <a:gd name="T2" fmla="*/ 0 w 94"/>
                        <a:gd name="T3" fmla="*/ 149 h 201"/>
                        <a:gd name="T4" fmla="*/ 13 w 94"/>
                        <a:gd name="T5" fmla="*/ 91 h 201"/>
                        <a:gd name="T6" fmla="*/ 43 w 94"/>
                        <a:gd name="T7" fmla="*/ 38 h 201"/>
                        <a:gd name="T8" fmla="*/ 94 w 94"/>
                        <a:gd name="T9" fmla="*/ 0 h 201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94"/>
                        <a:gd name="T16" fmla="*/ 0 h 201"/>
                        <a:gd name="T17" fmla="*/ 94 w 94"/>
                        <a:gd name="T18" fmla="*/ 201 h 201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94" h="201">
                          <a:moveTo>
                            <a:pt x="10" y="201"/>
                          </a:moveTo>
                          <a:lnTo>
                            <a:pt x="0" y="149"/>
                          </a:lnTo>
                          <a:lnTo>
                            <a:pt x="13" y="91"/>
                          </a:lnTo>
                          <a:lnTo>
                            <a:pt x="43" y="38"/>
                          </a:lnTo>
                          <a:lnTo>
                            <a:pt x="94" y="0"/>
                          </a:lnTo>
                        </a:path>
                      </a:pathLst>
                    </a:custGeom>
                    <a:noFill/>
                    <a:ln w="14288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0308" name="Freeform 2121"/>
                    <p:cNvSpPr>
                      <a:spLocks/>
                    </p:cNvSpPr>
                    <p:nvPr/>
                  </p:nvSpPr>
                  <p:spPr bwMode="auto">
                    <a:xfrm>
                      <a:off x="1653" y="1914"/>
                      <a:ext cx="61" cy="216"/>
                    </a:xfrm>
                    <a:custGeom>
                      <a:avLst/>
                      <a:gdLst>
                        <a:gd name="T0" fmla="*/ 61 w 61"/>
                        <a:gd name="T1" fmla="*/ 216 h 216"/>
                        <a:gd name="T2" fmla="*/ 29 w 61"/>
                        <a:gd name="T3" fmla="*/ 195 h 216"/>
                        <a:gd name="T4" fmla="*/ 10 w 61"/>
                        <a:gd name="T5" fmla="*/ 165 h 216"/>
                        <a:gd name="T6" fmla="*/ 0 w 61"/>
                        <a:gd name="T7" fmla="*/ 119 h 216"/>
                        <a:gd name="T8" fmla="*/ 6 w 61"/>
                        <a:gd name="T9" fmla="*/ 77 h 216"/>
                        <a:gd name="T10" fmla="*/ 29 w 61"/>
                        <a:gd name="T11" fmla="*/ 32 h 216"/>
                        <a:gd name="T12" fmla="*/ 57 w 61"/>
                        <a:gd name="T13" fmla="*/ 0 h 216"/>
                        <a:gd name="T14" fmla="*/ 0 60000 65536"/>
                        <a:gd name="T15" fmla="*/ 0 60000 65536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w 61"/>
                        <a:gd name="T22" fmla="*/ 0 h 216"/>
                        <a:gd name="T23" fmla="*/ 61 w 61"/>
                        <a:gd name="T24" fmla="*/ 216 h 216"/>
                      </a:gdLst>
                      <a:ahLst/>
                      <a:cxnLst>
                        <a:cxn ang="T14">
                          <a:pos x="T0" y="T1"/>
                        </a:cxn>
                        <a:cxn ang="T15">
                          <a:pos x="T2" y="T3"/>
                        </a:cxn>
                        <a:cxn ang="T16">
                          <a:pos x="T4" y="T5"/>
                        </a:cxn>
                        <a:cxn ang="T17">
                          <a:pos x="T6" y="T7"/>
                        </a:cxn>
                        <a:cxn ang="T18">
                          <a:pos x="T8" y="T9"/>
                        </a:cxn>
                        <a:cxn ang="T19">
                          <a:pos x="T10" y="T11"/>
                        </a:cxn>
                        <a:cxn ang="T20">
                          <a:pos x="T12" y="T13"/>
                        </a:cxn>
                      </a:cxnLst>
                      <a:rect l="T21" t="T22" r="T23" b="T24"/>
                      <a:pathLst>
                        <a:path w="61" h="216">
                          <a:moveTo>
                            <a:pt x="61" y="216"/>
                          </a:moveTo>
                          <a:lnTo>
                            <a:pt x="29" y="195"/>
                          </a:lnTo>
                          <a:lnTo>
                            <a:pt x="10" y="165"/>
                          </a:lnTo>
                          <a:lnTo>
                            <a:pt x="0" y="119"/>
                          </a:lnTo>
                          <a:lnTo>
                            <a:pt x="6" y="77"/>
                          </a:lnTo>
                          <a:lnTo>
                            <a:pt x="29" y="32"/>
                          </a:lnTo>
                          <a:lnTo>
                            <a:pt x="57" y="0"/>
                          </a:lnTo>
                        </a:path>
                      </a:pathLst>
                    </a:custGeom>
                    <a:noFill/>
                    <a:ln w="14288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0309" name="Freeform 2122"/>
                    <p:cNvSpPr>
                      <a:spLocks/>
                    </p:cNvSpPr>
                    <p:nvPr/>
                  </p:nvSpPr>
                  <p:spPr bwMode="auto">
                    <a:xfrm>
                      <a:off x="1741" y="1942"/>
                      <a:ext cx="47" cy="96"/>
                    </a:xfrm>
                    <a:custGeom>
                      <a:avLst/>
                      <a:gdLst>
                        <a:gd name="T0" fmla="*/ 0 w 47"/>
                        <a:gd name="T1" fmla="*/ 0 h 96"/>
                        <a:gd name="T2" fmla="*/ 1 w 47"/>
                        <a:gd name="T3" fmla="*/ 41 h 96"/>
                        <a:gd name="T4" fmla="*/ 20 w 47"/>
                        <a:gd name="T5" fmla="*/ 79 h 96"/>
                        <a:gd name="T6" fmla="*/ 47 w 47"/>
                        <a:gd name="T7" fmla="*/ 96 h 96"/>
                        <a:gd name="T8" fmla="*/ 0 60000 65536"/>
                        <a:gd name="T9" fmla="*/ 0 60000 65536"/>
                        <a:gd name="T10" fmla="*/ 0 60000 65536"/>
                        <a:gd name="T11" fmla="*/ 0 60000 65536"/>
                        <a:gd name="T12" fmla="*/ 0 w 47"/>
                        <a:gd name="T13" fmla="*/ 0 h 96"/>
                        <a:gd name="T14" fmla="*/ 47 w 47"/>
                        <a:gd name="T15" fmla="*/ 96 h 96"/>
                      </a:gdLst>
                      <a:ahLst/>
                      <a:cxnLst>
                        <a:cxn ang="T8">
                          <a:pos x="T0" y="T1"/>
                        </a:cxn>
                        <a:cxn ang="T9">
                          <a:pos x="T2" y="T3"/>
                        </a:cxn>
                        <a:cxn ang="T10">
                          <a:pos x="T4" y="T5"/>
                        </a:cxn>
                        <a:cxn ang="T11">
                          <a:pos x="T6" y="T7"/>
                        </a:cxn>
                      </a:cxnLst>
                      <a:rect l="T12" t="T13" r="T14" b="T15"/>
                      <a:pathLst>
                        <a:path w="47" h="96">
                          <a:moveTo>
                            <a:pt x="0" y="0"/>
                          </a:moveTo>
                          <a:lnTo>
                            <a:pt x="1" y="41"/>
                          </a:lnTo>
                          <a:lnTo>
                            <a:pt x="20" y="79"/>
                          </a:lnTo>
                          <a:lnTo>
                            <a:pt x="47" y="96"/>
                          </a:lnTo>
                        </a:path>
                      </a:pathLst>
                    </a:custGeom>
                    <a:noFill/>
                    <a:ln w="14288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0310" name="Freeform 2123"/>
                    <p:cNvSpPr>
                      <a:spLocks/>
                    </p:cNvSpPr>
                    <p:nvPr/>
                  </p:nvSpPr>
                  <p:spPr bwMode="auto">
                    <a:xfrm>
                      <a:off x="1447" y="1801"/>
                      <a:ext cx="229" cy="126"/>
                    </a:xfrm>
                    <a:custGeom>
                      <a:avLst/>
                      <a:gdLst>
                        <a:gd name="T0" fmla="*/ 0 w 229"/>
                        <a:gd name="T1" fmla="*/ 126 h 126"/>
                        <a:gd name="T2" fmla="*/ 20 w 229"/>
                        <a:gd name="T3" fmla="*/ 87 h 126"/>
                        <a:gd name="T4" fmla="*/ 52 w 229"/>
                        <a:gd name="T5" fmla="*/ 46 h 126"/>
                        <a:gd name="T6" fmla="*/ 90 w 229"/>
                        <a:gd name="T7" fmla="*/ 18 h 126"/>
                        <a:gd name="T8" fmla="*/ 127 w 229"/>
                        <a:gd name="T9" fmla="*/ 4 h 126"/>
                        <a:gd name="T10" fmla="*/ 160 w 229"/>
                        <a:gd name="T11" fmla="*/ 0 h 126"/>
                        <a:gd name="T12" fmla="*/ 201 w 229"/>
                        <a:gd name="T13" fmla="*/ 9 h 126"/>
                        <a:gd name="T14" fmla="*/ 229 w 229"/>
                        <a:gd name="T15" fmla="*/ 26 h 126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  <a:gd name="T24" fmla="*/ 0 w 229"/>
                        <a:gd name="T25" fmla="*/ 0 h 126"/>
                        <a:gd name="T26" fmla="*/ 229 w 229"/>
                        <a:gd name="T27" fmla="*/ 126 h 126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T24" t="T25" r="T26" b="T27"/>
                      <a:pathLst>
                        <a:path w="229" h="126">
                          <a:moveTo>
                            <a:pt x="0" y="126"/>
                          </a:moveTo>
                          <a:lnTo>
                            <a:pt x="20" y="87"/>
                          </a:lnTo>
                          <a:lnTo>
                            <a:pt x="52" y="46"/>
                          </a:lnTo>
                          <a:lnTo>
                            <a:pt x="90" y="18"/>
                          </a:lnTo>
                          <a:lnTo>
                            <a:pt x="127" y="4"/>
                          </a:lnTo>
                          <a:lnTo>
                            <a:pt x="160" y="0"/>
                          </a:lnTo>
                          <a:lnTo>
                            <a:pt x="201" y="9"/>
                          </a:lnTo>
                          <a:lnTo>
                            <a:pt x="229" y="26"/>
                          </a:lnTo>
                        </a:path>
                      </a:pathLst>
                    </a:custGeom>
                    <a:noFill/>
                    <a:ln w="14288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0311" name="Freeform 2124"/>
                    <p:cNvSpPr>
                      <a:spLocks/>
                    </p:cNvSpPr>
                    <p:nvPr/>
                  </p:nvSpPr>
                  <p:spPr bwMode="auto">
                    <a:xfrm>
                      <a:off x="1642" y="2117"/>
                      <a:ext cx="492" cy="309"/>
                    </a:xfrm>
                    <a:custGeom>
                      <a:avLst/>
                      <a:gdLst>
                        <a:gd name="T0" fmla="*/ 0 w 492"/>
                        <a:gd name="T1" fmla="*/ 159 h 309"/>
                        <a:gd name="T2" fmla="*/ 75 w 492"/>
                        <a:gd name="T3" fmla="*/ 139 h 309"/>
                        <a:gd name="T4" fmla="*/ 143 w 492"/>
                        <a:gd name="T5" fmla="*/ 112 h 309"/>
                        <a:gd name="T6" fmla="*/ 215 w 492"/>
                        <a:gd name="T7" fmla="*/ 76 h 309"/>
                        <a:gd name="T8" fmla="*/ 281 w 492"/>
                        <a:gd name="T9" fmla="*/ 37 h 309"/>
                        <a:gd name="T10" fmla="*/ 333 w 492"/>
                        <a:gd name="T11" fmla="*/ 0 h 309"/>
                        <a:gd name="T12" fmla="*/ 355 w 492"/>
                        <a:gd name="T13" fmla="*/ 58 h 309"/>
                        <a:gd name="T14" fmla="*/ 392 w 492"/>
                        <a:gd name="T15" fmla="*/ 114 h 309"/>
                        <a:gd name="T16" fmla="*/ 436 w 492"/>
                        <a:gd name="T17" fmla="*/ 165 h 309"/>
                        <a:gd name="T18" fmla="*/ 492 w 492"/>
                        <a:gd name="T19" fmla="*/ 205 h 309"/>
                        <a:gd name="T20" fmla="*/ 441 w 492"/>
                        <a:gd name="T21" fmla="*/ 245 h 309"/>
                        <a:gd name="T22" fmla="*/ 395 w 492"/>
                        <a:gd name="T23" fmla="*/ 272 h 309"/>
                        <a:gd name="T24" fmla="*/ 333 w 492"/>
                        <a:gd name="T25" fmla="*/ 295 h 309"/>
                        <a:gd name="T26" fmla="*/ 274 w 492"/>
                        <a:gd name="T27" fmla="*/ 309 h 309"/>
                        <a:gd name="T28" fmla="*/ 234 w 492"/>
                        <a:gd name="T29" fmla="*/ 307 h 309"/>
                        <a:gd name="T30" fmla="*/ 201 w 492"/>
                        <a:gd name="T31" fmla="*/ 298 h 309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  <a:gd name="T36" fmla="*/ 0 60000 65536"/>
                        <a:gd name="T37" fmla="*/ 0 60000 65536"/>
                        <a:gd name="T38" fmla="*/ 0 60000 65536"/>
                        <a:gd name="T39" fmla="*/ 0 60000 65536"/>
                        <a:gd name="T40" fmla="*/ 0 60000 65536"/>
                        <a:gd name="T41" fmla="*/ 0 60000 65536"/>
                        <a:gd name="T42" fmla="*/ 0 60000 65536"/>
                        <a:gd name="T43" fmla="*/ 0 60000 65536"/>
                        <a:gd name="T44" fmla="*/ 0 60000 65536"/>
                        <a:gd name="T45" fmla="*/ 0 60000 65536"/>
                        <a:gd name="T46" fmla="*/ 0 60000 65536"/>
                        <a:gd name="T47" fmla="*/ 0 60000 65536"/>
                        <a:gd name="T48" fmla="*/ 0 w 492"/>
                        <a:gd name="T49" fmla="*/ 0 h 309"/>
                        <a:gd name="T50" fmla="*/ 492 w 492"/>
                        <a:gd name="T51" fmla="*/ 309 h 309"/>
                      </a:gdLst>
                      <a:ahLst/>
                      <a:cxnLst>
                        <a:cxn ang="T32">
                          <a:pos x="T0" y="T1"/>
                        </a:cxn>
                        <a:cxn ang="T33">
                          <a:pos x="T2" y="T3"/>
                        </a:cxn>
                        <a:cxn ang="T34">
                          <a:pos x="T4" y="T5"/>
                        </a:cxn>
                        <a:cxn ang="T35">
                          <a:pos x="T6" y="T7"/>
                        </a:cxn>
                        <a:cxn ang="T36">
                          <a:pos x="T8" y="T9"/>
                        </a:cxn>
                        <a:cxn ang="T37">
                          <a:pos x="T10" y="T11"/>
                        </a:cxn>
                        <a:cxn ang="T38">
                          <a:pos x="T12" y="T13"/>
                        </a:cxn>
                        <a:cxn ang="T39">
                          <a:pos x="T14" y="T15"/>
                        </a:cxn>
                        <a:cxn ang="T40">
                          <a:pos x="T16" y="T17"/>
                        </a:cxn>
                        <a:cxn ang="T41">
                          <a:pos x="T18" y="T19"/>
                        </a:cxn>
                        <a:cxn ang="T42">
                          <a:pos x="T20" y="T21"/>
                        </a:cxn>
                        <a:cxn ang="T43">
                          <a:pos x="T22" y="T23"/>
                        </a:cxn>
                        <a:cxn ang="T44">
                          <a:pos x="T24" y="T25"/>
                        </a:cxn>
                        <a:cxn ang="T45">
                          <a:pos x="T26" y="T27"/>
                        </a:cxn>
                        <a:cxn ang="T46">
                          <a:pos x="T28" y="T29"/>
                        </a:cxn>
                        <a:cxn ang="T47">
                          <a:pos x="T30" y="T31"/>
                        </a:cxn>
                      </a:cxnLst>
                      <a:rect l="T48" t="T49" r="T50" b="T51"/>
                      <a:pathLst>
                        <a:path w="492" h="309">
                          <a:moveTo>
                            <a:pt x="0" y="159"/>
                          </a:moveTo>
                          <a:lnTo>
                            <a:pt x="75" y="139"/>
                          </a:lnTo>
                          <a:lnTo>
                            <a:pt x="143" y="112"/>
                          </a:lnTo>
                          <a:lnTo>
                            <a:pt x="215" y="76"/>
                          </a:lnTo>
                          <a:lnTo>
                            <a:pt x="281" y="37"/>
                          </a:lnTo>
                          <a:lnTo>
                            <a:pt x="333" y="0"/>
                          </a:lnTo>
                          <a:lnTo>
                            <a:pt x="355" y="58"/>
                          </a:lnTo>
                          <a:lnTo>
                            <a:pt x="392" y="114"/>
                          </a:lnTo>
                          <a:lnTo>
                            <a:pt x="436" y="165"/>
                          </a:lnTo>
                          <a:lnTo>
                            <a:pt x="492" y="205"/>
                          </a:lnTo>
                          <a:lnTo>
                            <a:pt x="441" y="245"/>
                          </a:lnTo>
                          <a:lnTo>
                            <a:pt x="395" y="272"/>
                          </a:lnTo>
                          <a:lnTo>
                            <a:pt x="333" y="295"/>
                          </a:lnTo>
                          <a:lnTo>
                            <a:pt x="274" y="309"/>
                          </a:lnTo>
                          <a:lnTo>
                            <a:pt x="234" y="307"/>
                          </a:lnTo>
                          <a:lnTo>
                            <a:pt x="201" y="298"/>
                          </a:lnTo>
                        </a:path>
                      </a:pathLst>
                    </a:custGeom>
                    <a:noFill/>
                    <a:ln w="14288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0312" name="Freeform 2125"/>
                    <p:cNvSpPr>
                      <a:spLocks/>
                    </p:cNvSpPr>
                    <p:nvPr/>
                  </p:nvSpPr>
                  <p:spPr bwMode="auto">
                    <a:xfrm>
                      <a:off x="1824" y="2215"/>
                      <a:ext cx="162" cy="189"/>
                    </a:xfrm>
                    <a:custGeom>
                      <a:avLst/>
                      <a:gdLst>
                        <a:gd name="T0" fmla="*/ 0 w 162"/>
                        <a:gd name="T1" fmla="*/ 0 h 189"/>
                        <a:gd name="T2" fmla="*/ 38 w 162"/>
                        <a:gd name="T3" fmla="*/ 137 h 189"/>
                        <a:gd name="T4" fmla="*/ 162 w 162"/>
                        <a:gd name="T5" fmla="*/ 189 h 189"/>
                        <a:gd name="T6" fmla="*/ 0 60000 65536"/>
                        <a:gd name="T7" fmla="*/ 0 60000 65536"/>
                        <a:gd name="T8" fmla="*/ 0 60000 65536"/>
                        <a:gd name="T9" fmla="*/ 0 w 162"/>
                        <a:gd name="T10" fmla="*/ 0 h 189"/>
                        <a:gd name="T11" fmla="*/ 162 w 162"/>
                        <a:gd name="T12" fmla="*/ 189 h 189"/>
                      </a:gdLst>
                      <a:ahLst/>
                      <a:cxnLst>
                        <a:cxn ang="T6">
                          <a:pos x="T0" y="T1"/>
                        </a:cxn>
                        <a:cxn ang="T7">
                          <a:pos x="T2" y="T3"/>
                        </a:cxn>
                        <a:cxn ang="T8">
                          <a:pos x="T4" y="T5"/>
                        </a:cxn>
                      </a:cxnLst>
                      <a:rect l="T9" t="T10" r="T11" b="T12"/>
                      <a:pathLst>
                        <a:path w="162" h="189">
                          <a:moveTo>
                            <a:pt x="0" y="0"/>
                          </a:moveTo>
                          <a:lnTo>
                            <a:pt x="38" y="137"/>
                          </a:lnTo>
                          <a:lnTo>
                            <a:pt x="162" y="189"/>
                          </a:lnTo>
                        </a:path>
                      </a:pathLst>
                    </a:custGeom>
                    <a:noFill/>
                    <a:ln w="14288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0313" name="Freeform 2126"/>
                    <p:cNvSpPr>
                      <a:spLocks/>
                    </p:cNvSpPr>
                    <p:nvPr/>
                  </p:nvSpPr>
                  <p:spPr bwMode="auto">
                    <a:xfrm>
                      <a:off x="1574" y="1522"/>
                      <a:ext cx="64" cy="182"/>
                    </a:xfrm>
                    <a:custGeom>
                      <a:avLst/>
                      <a:gdLst>
                        <a:gd name="T0" fmla="*/ 0 w 64"/>
                        <a:gd name="T1" fmla="*/ 0 h 182"/>
                        <a:gd name="T2" fmla="*/ 28 w 64"/>
                        <a:gd name="T3" fmla="*/ 23 h 182"/>
                        <a:gd name="T4" fmla="*/ 46 w 64"/>
                        <a:gd name="T5" fmla="*/ 53 h 182"/>
                        <a:gd name="T6" fmla="*/ 47 w 64"/>
                        <a:gd name="T7" fmla="*/ 82 h 182"/>
                        <a:gd name="T8" fmla="*/ 59 w 64"/>
                        <a:gd name="T9" fmla="*/ 115 h 182"/>
                        <a:gd name="T10" fmla="*/ 64 w 64"/>
                        <a:gd name="T11" fmla="*/ 149 h 182"/>
                        <a:gd name="T12" fmla="*/ 64 w 64"/>
                        <a:gd name="T13" fmla="*/ 182 h 182"/>
                        <a:gd name="T14" fmla="*/ 0 60000 65536"/>
                        <a:gd name="T15" fmla="*/ 0 60000 65536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w 64"/>
                        <a:gd name="T22" fmla="*/ 0 h 182"/>
                        <a:gd name="T23" fmla="*/ 64 w 64"/>
                        <a:gd name="T24" fmla="*/ 182 h 182"/>
                      </a:gdLst>
                      <a:ahLst/>
                      <a:cxnLst>
                        <a:cxn ang="T14">
                          <a:pos x="T0" y="T1"/>
                        </a:cxn>
                        <a:cxn ang="T15">
                          <a:pos x="T2" y="T3"/>
                        </a:cxn>
                        <a:cxn ang="T16">
                          <a:pos x="T4" y="T5"/>
                        </a:cxn>
                        <a:cxn ang="T17">
                          <a:pos x="T6" y="T7"/>
                        </a:cxn>
                        <a:cxn ang="T18">
                          <a:pos x="T8" y="T9"/>
                        </a:cxn>
                        <a:cxn ang="T19">
                          <a:pos x="T10" y="T11"/>
                        </a:cxn>
                        <a:cxn ang="T20">
                          <a:pos x="T12" y="T13"/>
                        </a:cxn>
                      </a:cxnLst>
                      <a:rect l="T21" t="T22" r="T23" b="T24"/>
                      <a:pathLst>
                        <a:path w="64" h="182">
                          <a:moveTo>
                            <a:pt x="0" y="0"/>
                          </a:moveTo>
                          <a:lnTo>
                            <a:pt x="28" y="23"/>
                          </a:lnTo>
                          <a:lnTo>
                            <a:pt x="46" y="53"/>
                          </a:lnTo>
                          <a:lnTo>
                            <a:pt x="47" y="82"/>
                          </a:lnTo>
                          <a:lnTo>
                            <a:pt x="59" y="115"/>
                          </a:lnTo>
                          <a:lnTo>
                            <a:pt x="64" y="149"/>
                          </a:lnTo>
                          <a:lnTo>
                            <a:pt x="64" y="182"/>
                          </a:lnTo>
                        </a:path>
                      </a:pathLst>
                    </a:custGeom>
                    <a:noFill/>
                    <a:ln w="14288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0314" name="Freeform 2127"/>
                    <p:cNvSpPr>
                      <a:spLocks/>
                    </p:cNvSpPr>
                    <p:nvPr/>
                  </p:nvSpPr>
                  <p:spPr bwMode="auto">
                    <a:xfrm>
                      <a:off x="1559" y="1558"/>
                      <a:ext cx="60" cy="106"/>
                    </a:xfrm>
                    <a:custGeom>
                      <a:avLst/>
                      <a:gdLst>
                        <a:gd name="T0" fmla="*/ 13 w 60"/>
                        <a:gd name="T1" fmla="*/ 0 h 106"/>
                        <a:gd name="T2" fmla="*/ 0 w 60"/>
                        <a:gd name="T3" fmla="*/ 20 h 106"/>
                        <a:gd name="T4" fmla="*/ 2 w 60"/>
                        <a:gd name="T5" fmla="*/ 46 h 106"/>
                        <a:gd name="T6" fmla="*/ 13 w 60"/>
                        <a:gd name="T7" fmla="*/ 67 h 106"/>
                        <a:gd name="T8" fmla="*/ 27 w 60"/>
                        <a:gd name="T9" fmla="*/ 81 h 106"/>
                        <a:gd name="T10" fmla="*/ 38 w 60"/>
                        <a:gd name="T11" fmla="*/ 94 h 106"/>
                        <a:gd name="T12" fmla="*/ 60 w 60"/>
                        <a:gd name="T13" fmla="*/ 106 h 106"/>
                        <a:gd name="T14" fmla="*/ 0 60000 65536"/>
                        <a:gd name="T15" fmla="*/ 0 60000 65536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w 60"/>
                        <a:gd name="T22" fmla="*/ 0 h 106"/>
                        <a:gd name="T23" fmla="*/ 60 w 60"/>
                        <a:gd name="T24" fmla="*/ 106 h 106"/>
                      </a:gdLst>
                      <a:ahLst/>
                      <a:cxnLst>
                        <a:cxn ang="T14">
                          <a:pos x="T0" y="T1"/>
                        </a:cxn>
                        <a:cxn ang="T15">
                          <a:pos x="T2" y="T3"/>
                        </a:cxn>
                        <a:cxn ang="T16">
                          <a:pos x="T4" y="T5"/>
                        </a:cxn>
                        <a:cxn ang="T17">
                          <a:pos x="T6" y="T7"/>
                        </a:cxn>
                        <a:cxn ang="T18">
                          <a:pos x="T8" y="T9"/>
                        </a:cxn>
                        <a:cxn ang="T19">
                          <a:pos x="T10" y="T11"/>
                        </a:cxn>
                        <a:cxn ang="T20">
                          <a:pos x="T12" y="T13"/>
                        </a:cxn>
                      </a:cxnLst>
                      <a:rect l="T21" t="T22" r="T23" b="T24"/>
                      <a:pathLst>
                        <a:path w="60" h="106">
                          <a:moveTo>
                            <a:pt x="13" y="0"/>
                          </a:moveTo>
                          <a:lnTo>
                            <a:pt x="0" y="20"/>
                          </a:lnTo>
                          <a:lnTo>
                            <a:pt x="2" y="46"/>
                          </a:lnTo>
                          <a:lnTo>
                            <a:pt x="13" y="67"/>
                          </a:lnTo>
                          <a:lnTo>
                            <a:pt x="27" y="81"/>
                          </a:lnTo>
                          <a:lnTo>
                            <a:pt x="38" y="94"/>
                          </a:lnTo>
                          <a:lnTo>
                            <a:pt x="60" y="106"/>
                          </a:lnTo>
                        </a:path>
                      </a:pathLst>
                    </a:custGeom>
                    <a:noFill/>
                    <a:ln w="14288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0315" name="Freeform 2128"/>
                    <p:cNvSpPr>
                      <a:spLocks/>
                    </p:cNvSpPr>
                    <p:nvPr/>
                  </p:nvSpPr>
                  <p:spPr bwMode="auto">
                    <a:xfrm>
                      <a:off x="2157" y="1788"/>
                      <a:ext cx="319" cy="624"/>
                    </a:xfrm>
                    <a:custGeom>
                      <a:avLst/>
                      <a:gdLst>
                        <a:gd name="T0" fmla="*/ 319 w 319"/>
                        <a:gd name="T1" fmla="*/ 325 h 624"/>
                        <a:gd name="T2" fmla="*/ 280 w 319"/>
                        <a:gd name="T3" fmla="*/ 331 h 624"/>
                        <a:gd name="T4" fmla="*/ 270 w 319"/>
                        <a:gd name="T5" fmla="*/ 356 h 624"/>
                        <a:gd name="T6" fmla="*/ 263 w 319"/>
                        <a:gd name="T7" fmla="*/ 373 h 624"/>
                        <a:gd name="T8" fmla="*/ 243 w 319"/>
                        <a:gd name="T9" fmla="*/ 384 h 624"/>
                        <a:gd name="T10" fmla="*/ 191 w 319"/>
                        <a:gd name="T11" fmla="*/ 451 h 624"/>
                        <a:gd name="T12" fmla="*/ 151 w 319"/>
                        <a:gd name="T13" fmla="*/ 510 h 624"/>
                        <a:gd name="T14" fmla="*/ 101 w 319"/>
                        <a:gd name="T15" fmla="*/ 558 h 624"/>
                        <a:gd name="T16" fmla="*/ 80 w 319"/>
                        <a:gd name="T17" fmla="*/ 590 h 624"/>
                        <a:gd name="T18" fmla="*/ 0 w 319"/>
                        <a:gd name="T19" fmla="*/ 624 h 624"/>
                        <a:gd name="T20" fmla="*/ 34 w 319"/>
                        <a:gd name="T21" fmla="*/ 596 h 624"/>
                        <a:gd name="T22" fmla="*/ 67 w 319"/>
                        <a:gd name="T23" fmla="*/ 549 h 624"/>
                        <a:gd name="T24" fmla="*/ 79 w 319"/>
                        <a:gd name="T25" fmla="*/ 508 h 624"/>
                        <a:gd name="T26" fmla="*/ 84 w 319"/>
                        <a:gd name="T27" fmla="*/ 457 h 624"/>
                        <a:gd name="T28" fmla="*/ 71 w 319"/>
                        <a:gd name="T29" fmla="*/ 396 h 624"/>
                        <a:gd name="T30" fmla="*/ 108 w 319"/>
                        <a:gd name="T31" fmla="*/ 358 h 624"/>
                        <a:gd name="T32" fmla="*/ 112 w 319"/>
                        <a:gd name="T33" fmla="*/ 296 h 624"/>
                        <a:gd name="T34" fmla="*/ 112 w 319"/>
                        <a:gd name="T35" fmla="*/ 268 h 624"/>
                        <a:gd name="T36" fmla="*/ 218 w 319"/>
                        <a:gd name="T37" fmla="*/ 336 h 624"/>
                        <a:gd name="T38" fmla="*/ 165 w 319"/>
                        <a:gd name="T39" fmla="*/ 252 h 624"/>
                        <a:gd name="T40" fmla="*/ 179 w 319"/>
                        <a:gd name="T41" fmla="*/ 208 h 624"/>
                        <a:gd name="T42" fmla="*/ 202 w 319"/>
                        <a:gd name="T43" fmla="*/ 138 h 624"/>
                        <a:gd name="T44" fmla="*/ 206 w 319"/>
                        <a:gd name="T45" fmla="*/ 84 h 624"/>
                        <a:gd name="T46" fmla="*/ 191 w 319"/>
                        <a:gd name="T47" fmla="*/ 42 h 624"/>
                        <a:gd name="T48" fmla="*/ 177 w 319"/>
                        <a:gd name="T49" fmla="*/ 0 h 624"/>
                        <a:gd name="T50" fmla="*/ 0 60000 65536"/>
                        <a:gd name="T51" fmla="*/ 0 60000 65536"/>
                        <a:gd name="T52" fmla="*/ 0 60000 65536"/>
                        <a:gd name="T53" fmla="*/ 0 60000 65536"/>
                        <a:gd name="T54" fmla="*/ 0 60000 65536"/>
                        <a:gd name="T55" fmla="*/ 0 60000 65536"/>
                        <a:gd name="T56" fmla="*/ 0 60000 65536"/>
                        <a:gd name="T57" fmla="*/ 0 60000 65536"/>
                        <a:gd name="T58" fmla="*/ 0 60000 65536"/>
                        <a:gd name="T59" fmla="*/ 0 60000 65536"/>
                        <a:gd name="T60" fmla="*/ 0 60000 65536"/>
                        <a:gd name="T61" fmla="*/ 0 60000 65536"/>
                        <a:gd name="T62" fmla="*/ 0 60000 65536"/>
                        <a:gd name="T63" fmla="*/ 0 60000 65536"/>
                        <a:gd name="T64" fmla="*/ 0 60000 65536"/>
                        <a:gd name="T65" fmla="*/ 0 60000 65536"/>
                        <a:gd name="T66" fmla="*/ 0 60000 65536"/>
                        <a:gd name="T67" fmla="*/ 0 60000 65536"/>
                        <a:gd name="T68" fmla="*/ 0 60000 65536"/>
                        <a:gd name="T69" fmla="*/ 0 60000 65536"/>
                        <a:gd name="T70" fmla="*/ 0 60000 65536"/>
                        <a:gd name="T71" fmla="*/ 0 60000 65536"/>
                        <a:gd name="T72" fmla="*/ 0 60000 65536"/>
                        <a:gd name="T73" fmla="*/ 0 60000 65536"/>
                        <a:gd name="T74" fmla="*/ 0 60000 65536"/>
                        <a:gd name="T75" fmla="*/ 0 w 319"/>
                        <a:gd name="T76" fmla="*/ 0 h 624"/>
                        <a:gd name="T77" fmla="*/ 319 w 319"/>
                        <a:gd name="T78" fmla="*/ 624 h 624"/>
                      </a:gdLst>
                      <a:ahLst/>
                      <a:cxnLst>
                        <a:cxn ang="T50">
                          <a:pos x="T0" y="T1"/>
                        </a:cxn>
                        <a:cxn ang="T51">
                          <a:pos x="T2" y="T3"/>
                        </a:cxn>
                        <a:cxn ang="T52">
                          <a:pos x="T4" y="T5"/>
                        </a:cxn>
                        <a:cxn ang="T53">
                          <a:pos x="T6" y="T7"/>
                        </a:cxn>
                        <a:cxn ang="T54">
                          <a:pos x="T8" y="T9"/>
                        </a:cxn>
                        <a:cxn ang="T55">
                          <a:pos x="T10" y="T11"/>
                        </a:cxn>
                        <a:cxn ang="T56">
                          <a:pos x="T12" y="T13"/>
                        </a:cxn>
                        <a:cxn ang="T57">
                          <a:pos x="T14" y="T15"/>
                        </a:cxn>
                        <a:cxn ang="T58">
                          <a:pos x="T16" y="T17"/>
                        </a:cxn>
                        <a:cxn ang="T59">
                          <a:pos x="T18" y="T19"/>
                        </a:cxn>
                        <a:cxn ang="T60">
                          <a:pos x="T20" y="T21"/>
                        </a:cxn>
                        <a:cxn ang="T61">
                          <a:pos x="T22" y="T23"/>
                        </a:cxn>
                        <a:cxn ang="T62">
                          <a:pos x="T24" y="T25"/>
                        </a:cxn>
                        <a:cxn ang="T63">
                          <a:pos x="T26" y="T27"/>
                        </a:cxn>
                        <a:cxn ang="T64">
                          <a:pos x="T28" y="T29"/>
                        </a:cxn>
                        <a:cxn ang="T65">
                          <a:pos x="T30" y="T31"/>
                        </a:cxn>
                        <a:cxn ang="T66">
                          <a:pos x="T32" y="T33"/>
                        </a:cxn>
                        <a:cxn ang="T67">
                          <a:pos x="T34" y="T35"/>
                        </a:cxn>
                        <a:cxn ang="T68">
                          <a:pos x="T36" y="T37"/>
                        </a:cxn>
                        <a:cxn ang="T69">
                          <a:pos x="T38" y="T39"/>
                        </a:cxn>
                        <a:cxn ang="T70">
                          <a:pos x="T40" y="T41"/>
                        </a:cxn>
                        <a:cxn ang="T71">
                          <a:pos x="T42" y="T43"/>
                        </a:cxn>
                        <a:cxn ang="T72">
                          <a:pos x="T44" y="T45"/>
                        </a:cxn>
                        <a:cxn ang="T73">
                          <a:pos x="T46" y="T47"/>
                        </a:cxn>
                        <a:cxn ang="T74">
                          <a:pos x="T48" y="T49"/>
                        </a:cxn>
                      </a:cxnLst>
                      <a:rect l="T75" t="T76" r="T77" b="T78"/>
                      <a:pathLst>
                        <a:path w="319" h="624">
                          <a:moveTo>
                            <a:pt x="319" y="325"/>
                          </a:moveTo>
                          <a:lnTo>
                            <a:pt x="280" y="331"/>
                          </a:lnTo>
                          <a:lnTo>
                            <a:pt x="270" y="356"/>
                          </a:lnTo>
                          <a:lnTo>
                            <a:pt x="263" y="373"/>
                          </a:lnTo>
                          <a:lnTo>
                            <a:pt x="243" y="384"/>
                          </a:lnTo>
                          <a:lnTo>
                            <a:pt x="191" y="451"/>
                          </a:lnTo>
                          <a:lnTo>
                            <a:pt x="151" y="510"/>
                          </a:lnTo>
                          <a:lnTo>
                            <a:pt x="101" y="558"/>
                          </a:lnTo>
                          <a:lnTo>
                            <a:pt x="80" y="590"/>
                          </a:lnTo>
                          <a:lnTo>
                            <a:pt x="0" y="624"/>
                          </a:lnTo>
                          <a:lnTo>
                            <a:pt x="34" y="596"/>
                          </a:lnTo>
                          <a:lnTo>
                            <a:pt x="67" y="549"/>
                          </a:lnTo>
                          <a:lnTo>
                            <a:pt x="79" y="508"/>
                          </a:lnTo>
                          <a:lnTo>
                            <a:pt x="84" y="457"/>
                          </a:lnTo>
                          <a:lnTo>
                            <a:pt x="71" y="396"/>
                          </a:lnTo>
                          <a:lnTo>
                            <a:pt x="108" y="358"/>
                          </a:lnTo>
                          <a:lnTo>
                            <a:pt x="112" y="296"/>
                          </a:lnTo>
                          <a:lnTo>
                            <a:pt x="112" y="268"/>
                          </a:lnTo>
                          <a:lnTo>
                            <a:pt x="218" y="336"/>
                          </a:lnTo>
                          <a:lnTo>
                            <a:pt x="165" y="252"/>
                          </a:lnTo>
                          <a:lnTo>
                            <a:pt x="179" y="208"/>
                          </a:lnTo>
                          <a:lnTo>
                            <a:pt x="202" y="138"/>
                          </a:lnTo>
                          <a:lnTo>
                            <a:pt x="206" y="84"/>
                          </a:lnTo>
                          <a:lnTo>
                            <a:pt x="191" y="42"/>
                          </a:lnTo>
                          <a:lnTo>
                            <a:pt x="177" y="0"/>
                          </a:lnTo>
                        </a:path>
                      </a:pathLst>
                    </a:custGeom>
                    <a:noFill/>
                    <a:ln w="14288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</p:grpSp>
            </p:grpSp>
          </p:grpSp>
        </p:grpSp>
        <p:grpSp>
          <p:nvGrpSpPr>
            <p:cNvPr id="10245" name="Group 2250"/>
            <p:cNvGrpSpPr>
              <a:grpSpLocks/>
            </p:cNvGrpSpPr>
            <p:nvPr/>
          </p:nvGrpSpPr>
          <p:grpSpPr bwMode="auto">
            <a:xfrm>
              <a:off x="4362450" y="2982913"/>
              <a:ext cx="3654425" cy="2957512"/>
              <a:chOff x="4337" y="513"/>
              <a:chExt cx="1006" cy="814"/>
            </a:xfrm>
          </p:grpSpPr>
          <p:grpSp>
            <p:nvGrpSpPr>
              <p:cNvPr id="10246" name="Group 2251"/>
              <p:cNvGrpSpPr>
                <a:grpSpLocks/>
              </p:cNvGrpSpPr>
              <p:nvPr/>
            </p:nvGrpSpPr>
            <p:grpSpPr bwMode="auto">
              <a:xfrm>
                <a:off x="4337" y="513"/>
                <a:ext cx="1006" cy="814"/>
                <a:chOff x="4337" y="513"/>
                <a:chExt cx="1006" cy="814"/>
              </a:xfrm>
            </p:grpSpPr>
            <p:grpSp>
              <p:nvGrpSpPr>
                <p:cNvPr id="10271" name="Group 2252"/>
                <p:cNvGrpSpPr>
                  <a:grpSpLocks/>
                </p:cNvGrpSpPr>
                <p:nvPr/>
              </p:nvGrpSpPr>
              <p:grpSpPr bwMode="auto">
                <a:xfrm>
                  <a:off x="4337" y="1029"/>
                  <a:ext cx="363" cy="297"/>
                  <a:chOff x="3655" y="1024"/>
                  <a:chExt cx="377" cy="341"/>
                </a:xfrm>
              </p:grpSpPr>
              <p:sp>
                <p:nvSpPr>
                  <p:cNvPr id="10292" name="Rectangle 2253"/>
                  <p:cNvSpPr>
                    <a:spLocks noChangeArrowheads="1"/>
                  </p:cNvSpPr>
                  <p:nvPr/>
                </p:nvSpPr>
                <p:spPr bwMode="auto">
                  <a:xfrm>
                    <a:off x="3655" y="1072"/>
                    <a:ext cx="293" cy="293"/>
                  </a:xfrm>
                  <a:prstGeom prst="rect">
                    <a:avLst/>
                  </a:prstGeom>
                  <a:gradFill rotWithShape="1">
                    <a:gsLst>
                      <a:gs pos="0">
                        <a:srgbClr val="B9B900"/>
                      </a:gs>
                      <a:gs pos="100000">
                        <a:srgbClr val="FFFF00"/>
                      </a:gs>
                    </a:gsLst>
                    <a:lin ang="0" scaled="1"/>
                  </a:gradFill>
                  <a:ln w="4826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0293" name="Freeform 2254"/>
                  <p:cNvSpPr>
                    <a:spLocks/>
                  </p:cNvSpPr>
                  <p:nvPr/>
                </p:nvSpPr>
                <p:spPr bwMode="auto">
                  <a:xfrm>
                    <a:off x="3948" y="1026"/>
                    <a:ext cx="83" cy="338"/>
                  </a:xfrm>
                  <a:custGeom>
                    <a:avLst/>
                    <a:gdLst>
                      <a:gd name="T0" fmla="*/ 0 w 83"/>
                      <a:gd name="T1" fmla="*/ 46 h 338"/>
                      <a:gd name="T2" fmla="*/ 0 w 83"/>
                      <a:gd name="T3" fmla="*/ 338 h 338"/>
                      <a:gd name="T4" fmla="*/ 83 w 83"/>
                      <a:gd name="T5" fmla="*/ 281 h 338"/>
                      <a:gd name="T6" fmla="*/ 83 w 83"/>
                      <a:gd name="T7" fmla="*/ 0 h 338"/>
                      <a:gd name="T8" fmla="*/ 0 w 83"/>
                      <a:gd name="T9" fmla="*/ 46 h 338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83"/>
                      <a:gd name="T16" fmla="*/ 0 h 338"/>
                      <a:gd name="T17" fmla="*/ 83 w 83"/>
                      <a:gd name="T18" fmla="*/ 338 h 338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83" h="338">
                        <a:moveTo>
                          <a:pt x="0" y="46"/>
                        </a:moveTo>
                        <a:lnTo>
                          <a:pt x="0" y="338"/>
                        </a:lnTo>
                        <a:lnTo>
                          <a:pt x="83" y="281"/>
                        </a:lnTo>
                        <a:lnTo>
                          <a:pt x="83" y="0"/>
                        </a:lnTo>
                        <a:lnTo>
                          <a:pt x="0" y="46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rgbClr val="B9B900"/>
                      </a:gs>
                      <a:gs pos="100000">
                        <a:srgbClr val="FFFF00"/>
                      </a:gs>
                    </a:gsLst>
                    <a:lin ang="0" scaled="1"/>
                  </a:gradFill>
                  <a:ln w="4826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0294" name="Freeform 2255"/>
                  <p:cNvSpPr>
                    <a:spLocks/>
                  </p:cNvSpPr>
                  <p:nvPr/>
                </p:nvSpPr>
                <p:spPr bwMode="auto">
                  <a:xfrm>
                    <a:off x="3655" y="1024"/>
                    <a:ext cx="377" cy="47"/>
                  </a:xfrm>
                  <a:custGeom>
                    <a:avLst/>
                    <a:gdLst>
                      <a:gd name="T0" fmla="*/ 0 w 377"/>
                      <a:gd name="T1" fmla="*/ 47 h 47"/>
                      <a:gd name="T2" fmla="*/ 293 w 377"/>
                      <a:gd name="T3" fmla="*/ 47 h 47"/>
                      <a:gd name="T4" fmla="*/ 377 w 377"/>
                      <a:gd name="T5" fmla="*/ 0 h 47"/>
                      <a:gd name="T6" fmla="*/ 95 w 377"/>
                      <a:gd name="T7" fmla="*/ 0 h 47"/>
                      <a:gd name="T8" fmla="*/ 0 w 377"/>
                      <a:gd name="T9" fmla="*/ 47 h 47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377"/>
                      <a:gd name="T16" fmla="*/ 0 h 47"/>
                      <a:gd name="T17" fmla="*/ 377 w 377"/>
                      <a:gd name="T18" fmla="*/ 47 h 47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377" h="47">
                        <a:moveTo>
                          <a:pt x="0" y="47"/>
                        </a:moveTo>
                        <a:lnTo>
                          <a:pt x="293" y="47"/>
                        </a:lnTo>
                        <a:lnTo>
                          <a:pt x="377" y="0"/>
                        </a:lnTo>
                        <a:lnTo>
                          <a:pt x="95" y="0"/>
                        </a:lnTo>
                        <a:lnTo>
                          <a:pt x="0" y="47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rgbClr val="B9B900"/>
                      </a:gs>
                      <a:gs pos="100000">
                        <a:srgbClr val="FFFF00"/>
                      </a:gs>
                    </a:gsLst>
                    <a:lin ang="0" scaled="1"/>
                  </a:gradFill>
                  <a:ln w="4826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10272" name="Group 2256"/>
                <p:cNvGrpSpPr>
                  <a:grpSpLocks/>
                </p:cNvGrpSpPr>
                <p:nvPr/>
              </p:nvGrpSpPr>
              <p:grpSpPr bwMode="auto">
                <a:xfrm>
                  <a:off x="4657" y="1031"/>
                  <a:ext cx="364" cy="296"/>
                  <a:chOff x="3993" y="1010"/>
                  <a:chExt cx="378" cy="340"/>
                </a:xfrm>
              </p:grpSpPr>
              <p:sp>
                <p:nvSpPr>
                  <p:cNvPr id="34001" name="Rectangle 2257"/>
                  <p:cNvSpPr>
                    <a:spLocks noChangeArrowheads="1"/>
                  </p:cNvSpPr>
                  <p:nvPr/>
                </p:nvSpPr>
                <p:spPr bwMode="auto">
                  <a:xfrm>
                    <a:off x="3993" y="1057"/>
                    <a:ext cx="294" cy="293"/>
                  </a:xfrm>
                  <a:prstGeom prst="rect">
                    <a:avLst/>
                  </a:prstGeom>
                  <a:gradFill rotWithShape="1">
                    <a:gsLst>
                      <a:gs pos="0">
                        <a:schemeClr val="tx2">
                          <a:gamma/>
                          <a:shade val="72549"/>
                          <a:invGamma/>
                        </a:schemeClr>
                      </a:gs>
                      <a:gs pos="100000">
                        <a:schemeClr val="tx2"/>
                      </a:gs>
                    </a:gsLst>
                    <a:lin ang="0" scaled="1"/>
                  </a:gradFill>
                  <a:ln w="4826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pPr>
                      <a:defRPr/>
                    </a:pPr>
                    <a:endParaRPr lang="en-US"/>
                  </a:p>
                </p:txBody>
              </p:sp>
              <p:sp>
                <p:nvSpPr>
                  <p:cNvPr id="34002" name="Freeform 2258"/>
                  <p:cNvSpPr>
                    <a:spLocks/>
                  </p:cNvSpPr>
                  <p:nvPr/>
                </p:nvSpPr>
                <p:spPr bwMode="auto">
                  <a:xfrm>
                    <a:off x="4286" y="1011"/>
                    <a:ext cx="83" cy="339"/>
                  </a:xfrm>
                  <a:custGeom>
                    <a:avLst/>
                    <a:gdLst/>
                    <a:ahLst/>
                    <a:cxnLst>
                      <a:cxn ang="0">
                        <a:pos x="0" y="46"/>
                      </a:cxn>
                      <a:cxn ang="0">
                        <a:pos x="0" y="339"/>
                      </a:cxn>
                      <a:cxn ang="0">
                        <a:pos x="83" y="281"/>
                      </a:cxn>
                      <a:cxn ang="0">
                        <a:pos x="83" y="0"/>
                      </a:cxn>
                      <a:cxn ang="0">
                        <a:pos x="0" y="46"/>
                      </a:cxn>
                    </a:cxnLst>
                    <a:rect l="0" t="0" r="r" b="b"/>
                    <a:pathLst>
                      <a:path w="83" h="339">
                        <a:moveTo>
                          <a:pt x="0" y="46"/>
                        </a:moveTo>
                        <a:lnTo>
                          <a:pt x="0" y="339"/>
                        </a:lnTo>
                        <a:lnTo>
                          <a:pt x="83" y="281"/>
                        </a:lnTo>
                        <a:lnTo>
                          <a:pt x="83" y="0"/>
                        </a:lnTo>
                        <a:lnTo>
                          <a:pt x="0" y="46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chemeClr val="tx2">
                          <a:gamma/>
                          <a:shade val="72549"/>
                          <a:invGamma/>
                        </a:schemeClr>
                      </a:gs>
                      <a:gs pos="100000">
                        <a:schemeClr val="tx2"/>
                      </a:gs>
                    </a:gsLst>
                    <a:lin ang="0" scaled="1"/>
                  </a:gradFill>
                  <a:ln w="4826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>
                      <a:defRPr/>
                    </a:pPr>
                    <a:endParaRPr lang="en-US"/>
                  </a:p>
                </p:txBody>
              </p:sp>
              <p:sp>
                <p:nvSpPr>
                  <p:cNvPr id="34003" name="Freeform 2259"/>
                  <p:cNvSpPr>
                    <a:spLocks/>
                  </p:cNvSpPr>
                  <p:nvPr/>
                </p:nvSpPr>
                <p:spPr bwMode="auto">
                  <a:xfrm>
                    <a:off x="3993" y="1010"/>
                    <a:ext cx="378" cy="47"/>
                  </a:xfrm>
                  <a:custGeom>
                    <a:avLst/>
                    <a:gdLst/>
                    <a:ahLst/>
                    <a:cxnLst>
                      <a:cxn ang="0">
                        <a:pos x="0" y="47"/>
                      </a:cxn>
                      <a:cxn ang="0">
                        <a:pos x="294" y="47"/>
                      </a:cxn>
                      <a:cxn ang="0">
                        <a:pos x="378" y="0"/>
                      </a:cxn>
                      <a:cxn ang="0">
                        <a:pos x="95" y="0"/>
                      </a:cxn>
                      <a:cxn ang="0">
                        <a:pos x="0" y="47"/>
                      </a:cxn>
                    </a:cxnLst>
                    <a:rect l="0" t="0" r="r" b="b"/>
                    <a:pathLst>
                      <a:path w="378" h="47">
                        <a:moveTo>
                          <a:pt x="0" y="47"/>
                        </a:moveTo>
                        <a:lnTo>
                          <a:pt x="294" y="47"/>
                        </a:lnTo>
                        <a:lnTo>
                          <a:pt x="378" y="0"/>
                        </a:lnTo>
                        <a:lnTo>
                          <a:pt x="95" y="0"/>
                        </a:lnTo>
                        <a:lnTo>
                          <a:pt x="0" y="47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chemeClr val="tx2">
                          <a:gamma/>
                          <a:shade val="72549"/>
                          <a:invGamma/>
                        </a:schemeClr>
                      </a:gs>
                      <a:gs pos="100000">
                        <a:schemeClr val="tx2"/>
                      </a:gs>
                    </a:gsLst>
                    <a:lin ang="0" scaled="1"/>
                  </a:gradFill>
                  <a:ln w="4826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>
                      <a:defRPr/>
                    </a:pPr>
                    <a:endParaRPr lang="en-US"/>
                  </a:p>
                </p:txBody>
              </p:sp>
            </p:grpSp>
            <p:grpSp>
              <p:nvGrpSpPr>
                <p:cNvPr id="10273" name="Group 2260"/>
                <p:cNvGrpSpPr>
                  <a:grpSpLocks/>
                </p:cNvGrpSpPr>
                <p:nvPr/>
              </p:nvGrpSpPr>
              <p:grpSpPr bwMode="auto">
                <a:xfrm>
                  <a:off x="4502" y="781"/>
                  <a:ext cx="365" cy="287"/>
                  <a:chOff x="3725" y="723"/>
                  <a:chExt cx="378" cy="330"/>
                </a:xfrm>
              </p:grpSpPr>
              <p:sp>
                <p:nvSpPr>
                  <p:cNvPr id="10286" name="Rectangle 2261"/>
                  <p:cNvSpPr>
                    <a:spLocks noChangeArrowheads="1"/>
                  </p:cNvSpPr>
                  <p:nvPr/>
                </p:nvSpPr>
                <p:spPr bwMode="auto">
                  <a:xfrm>
                    <a:off x="3726" y="760"/>
                    <a:ext cx="293" cy="293"/>
                  </a:xfrm>
                  <a:prstGeom prst="rect">
                    <a:avLst/>
                  </a:prstGeom>
                  <a:gradFill rotWithShape="1">
                    <a:gsLst>
                      <a:gs pos="0">
                        <a:srgbClr val="B96F00"/>
                      </a:gs>
                      <a:gs pos="100000">
                        <a:srgbClr val="FF9900"/>
                      </a:gs>
                    </a:gsLst>
                    <a:lin ang="0" scaled="1"/>
                  </a:gradFill>
                  <a:ln w="4826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0287" name="Freeform 2262"/>
                  <p:cNvSpPr>
                    <a:spLocks/>
                  </p:cNvSpPr>
                  <p:nvPr/>
                </p:nvSpPr>
                <p:spPr bwMode="auto">
                  <a:xfrm>
                    <a:off x="4019" y="723"/>
                    <a:ext cx="83" cy="330"/>
                  </a:xfrm>
                  <a:custGeom>
                    <a:avLst/>
                    <a:gdLst>
                      <a:gd name="T0" fmla="*/ 0 w 83"/>
                      <a:gd name="T1" fmla="*/ 37 h 330"/>
                      <a:gd name="T2" fmla="*/ 0 w 83"/>
                      <a:gd name="T3" fmla="*/ 330 h 330"/>
                      <a:gd name="T4" fmla="*/ 83 w 83"/>
                      <a:gd name="T5" fmla="*/ 281 h 330"/>
                      <a:gd name="T6" fmla="*/ 83 w 83"/>
                      <a:gd name="T7" fmla="*/ 0 h 330"/>
                      <a:gd name="T8" fmla="*/ 0 w 83"/>
                      <a:gd name="T9" fmla="*/ 37 h 330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83"/>
                      <a:gd name="T16" fmla="*/ 0 h 330"/>
                      <a:gd name="T17" fmla="*/ 83 w 83"/>
                      <a:gd name="T18" fmla="*/ 330 h 330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83" h="330">
                        <a:moveTo>
                          <a:pt x="0" y="37"/>
                        </a:moveTo>
                        <a:lnTo>
                          <a:pt x="0" y="330"/>
                        </a:lnTo>
                        <a:lnTo>
                          <a:pt x="83" y="281"/>
                        </a:lnTo>
                        <a:lnTo>
                          <a:pt x="83" y="0"/>
                        </a:lnTo>
                        <a:lnTo>
                          <a:pt x="0" y="37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rgbClr val="B96F00"/>
                      </a:gs>
                      <a:gs pos="100000">
                        <a:srgbClr val="FF9900"/>
                      </a:gs>
                    </a:gsLst>
                    <a:lin ang="0" scaled="1"/>
                  </a:gradFill>
                  <a:ln w="4826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0288" name="Freeform 2263"/>
                  <p:cNvSpPr>
                    <a:spLocks/>
                  </p:cNvSpPr>
                  <p:nvPr/>
                </p:nvSpPr>
                <p:spPr bwMode="auto">
                  <a:xfrm>
                    <a:off x="3725" y="723"/>
                    <a:ext cx="378" cy="37"/>
                  </a:xfrm>
                  <a:custGeom>
                    <a:avLst/>
                    <a:gdLst>
                      <a:gd name="T0" fmla="*/ 0 w 378"/>
                      <a:gd name="T1" fmla="*/ 37 h 37"/>
                      <a:gd name="T2" fmla="*/ 294 w 378"/>
                      <a:gd name="T3" fmla="*/ 37 h 37"/>
                      <a:gd name="T4" fmla="*/ 378 w 378"/>
                      <a:gd name="T5" fmla="*/ 0 h 37"/>
                      <a:gd name="T6" fmla="*/ 95 w 378"/>
                      <a:gd name="T7" fmla="*/ 0 h 37"/>
                      <a:gd name="T8" fmla="*/ 0 w 378"/>
                      <a:gd name="T9" fmla="*/ 37 h 37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378"/>
                      <a:gd name="T16" fmla="*/ 0 h 37"/>
                      <a:gd name="T17" fmla="*/ 378 w 378"/>
                      <a:gd name="T18" fmla="*/ 37 h 37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378" h="37">
                        <a:moveTo>
                          <a:pt x="0" y="37"/>
                        </a:moveTo>
                        <a:lnTo>
                          <a:pt x="294" y="37"/>
                        </a:lnTo>
                        <a:lnTo>
                          <a:pt x="378" y="0"/>
                        </a:lnTo>
                        <a:lnTo>
                          <a:pt x="95" y="0"/>
                        </a:lnTo>
                        <a:lnTo>
                          <a:pt x="0" y="37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rgbClr val="B96F00"/>
                      </a:gs>
                      <a:gs pos="100000">
                        <a:srgbClr val="FF9900"/>
                      </a:gs>
                    </a:gsLst>
                    <a:lin ang="0" scaled="1"/>
                  </a:gradFill>
                  <a:ln w="4826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10274" name="Group 2264"/>
                <p:cNvGrpSpPr>
                  <a:grpSpLocks/>
                </p:cNvGrpSpPr>
                <p:nvPr/>
              </p:nvGrpSpPr>
              <p:grpSpPr bwMode="auto">
                <a:xfrm>
                  <a:off x="4980" y="1039"/>
                  <a:ext cx="363" cy="287"/>
                  <a:chOff x="4324" y="1010"/>
                  <a:chExt cx="377" cy="330"/>
                </a:xfrm>
              </p:grpSpPr>
              <p:sp>
                <p:nvSpPr>
                  <p:cNvPr id="10283" name="Rectangle 2265"/>
                  <p:cNvSpPr>
                    <a:spLocks noChangeArrowheads="1"/>
                  </p:cNvSpPr>
                  <p:nvPr/>
                </p:nvSpPr>
                <p:spPr bwMode="auto">
                  <a:xfrm>
                    <a:off x="4324" y="1047"/>
                    <a:ext cx="293" cy="293"/>
                  </a:xfrm>
                  <a:prstGeom prst="rect">
                    <a:avLst/>
                  </a:prstGeom>
                  <a:gradFill rotWithShape="1">
                    <a:gsLst>
                      <a:gs pos="0">
                        <a:srgbClr val="99CC00"/>
                      </a:gs>
                      <a:gs pos="100000">
                        <a:srgbClr val="6F9400"/>
                      </a:gs>
                    </a:gsLst>
                    <a:lin ang="5400000" scaled="1"/>
                  </a:gradFill>
                  <a:ln w="4826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0284" name="Freeform 2266"/>
                  <p:cNvSpPr>
                    <a:spLocks/>
                  </p:cNvSpPr>
                  <p:nvPr/>
                </p:nvSpPr>
                <p:spPr bwMode="auto">
                  <a:xfrm>
                    <a:off x="4617" y="1010"/>
                    <a:ext cx="83" cy="330"/>
                  </a:xfrm>
                  <a:custGeom>
                    <a:avLst/>
                    <a:gdLst>
                      <a:gd name="T0" fmla="*/ 0 w 83"/>
                      <a:gd name="T1" fmla="*/ 37 h 330"/>
                      <a:gd name="T2" fmla="*/ 0 w 83"/>
                      <a:gd name="T3" fmla="*/ 330 h 330"/>
                      <a:gd name="T4" fmla="*/ 83 w 83"/>
                      <a:gd name="T5" fmla="*/ 281 h 330"/>
                      <a:gd name="T6" fmla="*/ 83 w 83"/>
                      <a:gd name="T7" fmla="*/ 0 h 330"/>
                      <a:gd name="T8" fmla="*/ 0 w 83"/>
                      <a:gd name="T9" fmla="*/ 37 h 330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83"/>
                      <a:gd name="T16" fmla="*/ 0 h 330"/>
                      <a:gd name="T17" fmla="*/ 83 w 83"/>
                      <a:gd name="T18" fmla="*/ 330 h 330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83" h="330">
                        <a:moveTo>
                          <a:pt x="0" y="37"/>
                        </a:moveTo>
                        <a:lnTo>
                          <a:pt x="0" y="330"/>
                        </a:lnTo>
                        <a:lnTo>
                          <a:pt x="83" y="281"/>
                        </a:lnTo>
                        <a:lnTo>
                          <a:pt x="83" y="0"/>
                        </a:lnTo>
                        <a:lnTo>
                          <a:pt x="0" y="37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rgbClr val="99CC00"/>
                      </a:gs>
                      <a:gs pos="100000">
                        <a:srgbClr val="6F9400"/>
                      </a:gs>
                    </a:gsLst>
                    <a:lin ang="5400000" scaled="1"/>
                  </a:gradFill>
                  <a:ln w="4826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0285" name="Freeform 2267"/>
                  <p:cNvSpPr>
                    <a:spLocks/>
                  </p:cNvSpPr>
                  <p:nvPr/>
                </p:nvSpPr>
                <p:spPr bwMode="auto">
                  <a:xfrm>
                    <a:off x="4324" y="1010"/>
                    <a:ext cx="377" cy="36"/>
                  </a:xfrm>
                  <a:custGeom>
                    <a:avLst/>
                    <a:gdLst>
                      <a:gd name="T0" fmla="*/ 0 w 377"/>
                      <a:gd name="T1" fmla="*/ 36 h 36"/>
                      <a:gd name="T2" fmla="*/ 293 w 377"/>
                      <a:gd name="T3" fmla="*/ 36 h 36"/>
                      <a:gd name="T4" fmla="*/ 377 w 377"/>
                      <a:gd name="T5" fmla="*/ 0 h 36"/>
                      <a:gd name="T6" fmla="*/ 95 w 377"/>
                      <a:gd name="T7" fmla="*/ 0 h 36"/>
                      <a:gd name="T8" fmla="*/ 0 w 377"/>
                      <a:gd name="T9" fmla="*/ 36 h 36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377"/>
                      <a:gd name="T16" fmla="*/ 0 h 36"/>
                      <a:gd name="T17" fmla="*/ 377 w 377"/>
                      <a:gd name="T18" fmla="*/ 36 h 36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377" h="36">
                        <a:moveTo>
                          <a:pt x="0" y="36"/>
                        </a:moveTo>
                        <a:lnTo>
                          <a:pt x="293" y="36"/>
                        </a:lnTo>
                        <a:lnTo>
                          <a:pt x="377" y="0"/>
                        </a:lnTo>
                        <a:lnTo>
                          <a:pt x="95" y="0"/>
                        </a:lnTo>
                        <a:lnTo>
                          <a:pt x="0" y="36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rgbClr val="99CC00"/>
                      </a:gs>
                      <a:gs pos="100000">
                        <a:srgbClr val="6F9400"/>
                      </a:gs>
                    </a:gsLst>
                    <a:lin ang="5400000" scaled="1"/>
                  </a:gradFill>
                  <a:ln w="4826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10275" name="Group 2268"/>
                <p:cNvGrpSpPr>
                  <a:grpSpLocks/>
                </p:cNvGrpSpPr>
                <p:nvPr/>
              </p:nvGrpSpPr>
              <p:grpSpPr bwMode="auto">
                <a:xfrm>
                  <a:off x="4820" y="778"/>
                  <a:ext cx="356" cy="290"/>
                  <a:chOff x="4820" y="778"/>
                  <a:chExt cx="356" cy="290"/>
                </a:xfrm>
              </p:grpSpPr>
              <p:sp>
                <p:nvSpPr>
                  <p:cNvPr id="10280" name="Rectangle 2269"/>
                  <p:cNvSpPr>
                    <a:spLocks noChangeArrowheads="1"/>
                  </p:cNvSpPr>
                  <p:nvPr/>
                </p:nvSpPr>
                <p:spPr bwMode="auto">
                  <a:xfrm>
                    <a:off x="4820" y="813"/>
                    <a:ext cx="282" cy="255"/>
                  </a:xfrm>
                  <a:prstGeom prst="rect">
                    <a:avLst/>
                  </a:prstGeom>
                  <a:gradFill rotWithShape="1">
                    <a:gsLst>
                      <a:gs pos="0">
                        <a:srgbClr val="C90000"/>
                      </a:gs>
                      <a:gs pos="100000">
                        <a:srgbClr val="FF0000"/>
                      </a:gs>
                    </a:gsLst>
                    <a:lin ang="0" scaled="1"/>
                  </a:gradFill>
                  <a:ln w="4826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0281" name="Freeform 2270"/>
                  <p:cNvSpPr>
                    <a:spLocks/>
                  </p:cNvSpPr>
                  <p:nvPr/>
                </p:nvSpPr>
                <p:spPr bwMode="auto">
                  <a:xfrm>
                    <a:off x="5104" y="779"/>
                    <a:ext cx="69" cy="289"/>
                  </a:xfrm>
                  <a:custGeom>
                    <a:avLst/>
                    <a:gdLst>
                      <a:gd name="T0" fmla="*/ 0 w 84"/>
                      <a:gd name="T1" fmla="*/ 24 h 317"/>
                      <a:gd name="T2" fmla="*/ 0 w 84"/>
                      <a:gd name="T3" fmla="*/ 317 h 317"/>
                      <a:gd name="T4" fmla="*/ 84 w 84"/>
                      <a:gd name="T5" fmla="*/ 279 h 317"/>
                      <a:gd name="T6" fmla="*/ 84 w 84"/>
                      <a:gd name="T7" fmla="*/ 0 h 317"/>
                      <a:gd name="T8" fmla="*/ 0 w 84"/>
                      <a:gd name="T9" fmla="*/ 24 h 317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84"/>
                      <a:gd name="T16" fmla="*/ 0 h 317"/>
                      <a:gd name="T17" fmla="*/ 84 w 84"/>
                      <a:gd name="T18" fmla="*/ 317 h 317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84" h="317">
                        <a:moveTo>
                          <a:pt x="0" y="24"/>
                        </a:moveTo>
                        <a:lnTo>
                          <a:pt x="0" y="317"/>
                        </a:lnTo>
                        <a:lnTo>
                          <a:pt x="84" y="279"/>
                        </a:lnTo>
                        <a:lnTo>
                          <a:pt x="84" y="0"/>
                        </a:lnTo>
                        <a:lnTo>
                          <a:pt x="0" y="24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rgbClr val="C90000"/>
                      </a:gs>
                      <a:gs pos="100000">
                        <a:srgbClr val="FF0000"/>
                      </a:gs>
                    </a:gsLst>
                    <a:lin ang="0" scaled="1"/>
                  </a:gradFill>
                  <a:ln w="4826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0282" name="Freeform 2271"/>
                  <p:cNvSpPr>
                    <a:spLocks/>
                  </p:cNvSpPr>
                  <p:nvPr/>
                </p:nvSpPr>
                <p:spPr bwMode="auto">
                  <a:xfrm>
                    <a:off x="4822" y="778"/>
                    <a:ext cx="354" cy="35"/>
                  </a:xfrm>
                  <a:custGeom>
                    <a:avLst/>
                    <a:gdLst>
                      <a:gd name="T0" fmla="*/ 0 w 377"/>
                      <a:gd name="T1" fmla="*/ 24 h 24"/>
                      <a:gd name="T2" fmla="*/ 293 w 377"/>
                      <a:gd name="T3" fmla="*/ 24 h 24"/>
                      <a:gd name="T4" fmla="*/ 377 w 377"/>
                      <a:gd name="T5" fmla="*/ 0 h 24"/>
                      <a:gd name="T6" fmla="*/ 92 w 377"/>
                      <a:gd name="T7" fmla="*/ 0 h 24"/>
                      <a:gd name="T8" fmla="*/ 0 w 377"/>
                      <a:gd name="T9" fmla="*/ 24 h 24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377"/>
                      <a:gd name="T16" fmla="*/ 0 h 24"/>
                      <a:gd name="T17" fmla="*/ 377 w 377"/>
                      <a:gd name="T18" fmla="*/ 24 h 24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377" h="24">
                        <a:moveTo>
                          <a:pt x="0" y="24"/>
                        </a:moveTo>
                        <a:lnTo>
                          <a:pt x="293" y="24"/>
                        </a:lnTo>
                        <a:lnTo>
                          <a:pt x="377" y="0"/>
                        </a:lnTo>
                        <a:lnTo>
                          <a:pt x="92" y="0"/>
                        </a:lnTo>
                        <a:lnTo>
                          <a:pt x="0" y="24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rgbClr val="C90000"/>
                      </a:gs>
                      <a:gs pos="100000">
                        <a:srgbClr val="FF0000"/>
                      </a:gs>
                    </a:gsLst>
                    <a:lin ang="0" scaled="1"/>
                  </a:gradFill>
                  <a:ln w="4826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10276" name="Group 2272"/>
                <p:cNvGrpSpPr>
                  <a:grpSpLocks/>
                </p:cNvGrpSpPr>
                <p:nvPr/>
              </p:nvGrpSpPr>
              <p:grpSpPr bwMode="auto">
                <a:xfrm>
                  <a:off x="4655" y="513"/>
                  <a:ext cx="359" cy="297"/>
                  <a:chOff x="4655" y="513"/>
                  <a:chExt cx="359" cy="297"/>
                </a:xfrm>
              </p:grpSpPr>
              <p:sp>
                <p:nvSpPr>
                  <p:cNvPr id="10277" name="Rectangle 2273"/>
                  <p:cNvSpPr>
                    <a:spLocks noChangeArrowheads="1"/>
                  </p:cNvSpPr>
                  <p:nvPr/>
                </p:nvSpPr>
                <p:spPr bwMode="auto">
                  <a:xfrm>
                    <a:off x="4655" y="554"/>
                    <a:ext cx="283" cy="256"/>
                  </a:xfrm>
                  <a:prstGeom prst="rect">
                    <a:avLst/>
                  </a:prstGeom>
                  <a:gradFill rotWithShape="1">
                    <a:gsLst>
                      <a:gs pos="0">
                        <a:srgbClr val="6D00B5"/>
                      </a:gs>
                      <a:gs pos="100000">
                        <a:srgbClr val="9600FA"/>
                      </a:gs>
                    </a:gsLst>
                    <a:lin ang="0" scaled="1"/>
                  </a:gradFill>
                  <a:ln w="4826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0278" name="Freeform 2274"/>
                  <p:cNvSpPr>
                    <a:spLocks/>
                  </p:cNvSpPr>
                  <p:nvPr/>
                </p:nvSpPr>
                <p:spPr bwMode="auto">
                  <a:xfrm>
                    <a:off x="4937" y="513"/>
                    <a:ext cx="73" cy="294"/>
                  </a:xfrm>
                  <a:custGeom>
                    <a:avLst/>
                    <a:gdLst>
                      <a:gd name="T0" fmla="*/ 0 w 83"/>
                      <a:gd name="T1" fmla="*/ 46 h 338"/>
                      <a:gd name="T2" fmla="*/ 0 w 83"/>
                      <a:gd name="T3" fmla="*/ 338 h 338"/>
                      <a:gd name="T4" fmla="*/ 83 w 83"/>
                      <a:gd name="T5" fmla="*/ 281 h 338"/>
                      <a:gd name="T6" fmla="*/ 83 w 83"/>
                      <a:gd name="T7" fmla="*/ 0 h 338"/>
                      <a:gd name="T8" fmla="*/ 0 w 83"/>
                      <a:gd name="T9" fmla="*/ 46 h 338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83"/>
                      <a:gd name="T16" fmla="*/ 0 h 338"/>
                      <a:gd name="T17" fmla="*/ 83 w 83"/>
                      <a:gd name="T18" fmla="*/ 338 h 338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83" h="338">
                        <a:moveTo>
                          <a:pt x="0" y="46"/>
                        </a:moveTo>
                        <a:lnTo>
                          <a:pt x="0" y="338"/>
                        </a:lnTo>
                        <a:lnTo>
                          <a:pt x="83" y="281"/>
                        </a:lnTo>
                        <a:lnTo>
                          <a:pt x="83" y="0"/>
                        </a:lnTo>
                        <a:lnTo>
                          <a:pt x="0" y="46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rgbClr val="6D00B5"/>
                      </a:gs>
                      <a:gs pos="100000">
                        <a:srgbClr val="9600FA"/>
                      </a:gs>
                    </a:gsLst>
                    <a:lin ang="0" scaled="1"/>
                  </a:gradFill>
                  <a:ln w="4826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0279" name="Freeform 2275"/>
                  <p:cNvSpPr>
                    <a:spLocks/>
                  </p:cNvSpPr>
                  <p:nvPr/>
                </p:nvSpPr>
                <p:spPr bwMode="auto">
                  <a:xfrm>
                    <a:off x="4655" y="513"/>
                    <a:ext cx="359" cy="41"/>
                  </a:xfrm>
                  <a:custGeom>
                    <a:avLst/>
                    <a:gdLst>
                      <a:gd name="T0" fmla="*/ 0 w 377"/>
                      <a:gd name="T1" fmla="*/ 47 h 47"/>
                      <a:gd name="T2" fmla="*/ 293 w 377"/>
                      <a:gd name="T3" fmla="*/ 47 h 47"/>
                      <a:gd name="T4" fmla="*/ 377 w 377"/>
                      <a:gd name="T5" fmla="*/ 0 h 47"/>
                      <a:gd name="T6" fmla="*/ 95 w 377"/>
                      <a:gd name="T7" fmla="*/ 0 h 47"/>
                      <a:gd name="T8" fmla="*/ 0 w 377"/>
                      <a:gd name="T9" fmla="*/ 47 h 47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377"/>
                      <a:gd name="T16" fmla="*/ 0 h 47"/>
                      <a:gd name="T17" fmla="*/ 377 w 377"/>
                      <a:gd name="T18" fmla="*/ 47 h 47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377" h="47">
                        <a:moveTo>
                          <a:pt x="0" y="47"/>
                        </a:moveTo>
                        <a:lnTo>
                          <a:pt x="293" y="47"/>
                        </a:lnTo>
                        <a:lnTo>
                          <a:pt x="377" y="0"/>
                        </a:lnTo>
                        <a:lnTo>
                          <a:pt x="95" y="0"/>
                        </a:lnTo>
                        <a:lnTo>
                          <a:pt x="0" y="47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rgbClr val="6D00B5"/>
                      </a:gs>
                      <a:gs pos="100000">
                        <a:srgbClr val="9600FA"/>
                      </a:gs>
                    </a:gsLst>
                    <a:lin ang="0" scaled="1"/>
                  </a:gradFill>
                  <a:ln w="4826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10247" name="Group 2276"/>
              <p:cNvGrpSpPr>
                <a:grpSpLocks/>
              </p:cNvGrpSpPr>
              <p:nvPr/>
            </p:nvGrpSpPr>
            <p:grpSpPr bwMode="auto">
              <a:xfrm>
                <a:off x="4337" y="1029"/>
                <a:ext cx="363" cy="297"/>
                <a:chOff x="3655" y="1024"/>
                <a:chExt cx="377" cy="341"/>
              </a:xfrm>
            </p:grpSpPr>
            <p:sp>
              <p:nvSpPr>
                <p:cNvPr id="10268" name="Rectangle 2277"/>
                <p:cNvSpPr>
                  <a:spLocks noChangeArrowheads="1"/>
                </p:cNvSpPr>
                <p:nvPr/>
              </p:nvSpPr>
              <p:spPr bwMode="auto">
                <a:xfrm>
                  <a:off x="3655" y="1072"/>
                  <a:ext cx="293" cy="293"/>
                </a:xfrm>
                <a:prstGeom prst="rect">
                  <a:avLst/>
                </a:prstGeom>
                <a:gradFill rotWithShape="1">
                  <a:gsLst>
                    <a:gs pos="0">
                      <a:srgbClr val="B9B900"/>
                    </a:gs>
                    <a:gs pos="100000">
                      <a:srgbClr val="FFFF00"/>
                    </a:gs>
                  </a:gsLst>
                  <a:lin ang="0" scaled="1"/>
                </a:gradFill>
                <a:ln w="4826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0269" name="Freeform 2278"/>
                <p:cNvSpPr>
                  <a:spLocks/>
                </p:cNvSpPr>
                <p:nvPr/>
              </p:nvSpPr>
              <p:spPr bwMode="auto">
                <a:xfrm>
                  <a:off x="3948" y="1026"/>
                  <a:ext cx="83" cy="338"/>
                </a:xfrm>
                <a:custGeom>
                  <a:avLst/>
                  <a:gdLst>
                    <a:gd name="T0" fmla="*/ 0 w 83"/>
                    <a:gd name="T1" fmla="*/ 46 h 338"/>
                    <a:gd name="T2" fmla="*/ 0 w 83"/>
                    <a:gd name="T3" fmla="*/ 338 h 338"/>
                    <a:gd name="T4" fmla="*/ 83 w 83"/>
                    <a:gd name="T5" fmla="*/ 281 h 338"/>
                    <a:gd name="T6" fmla="*/ 83 w 83"/>
                    <a:gd name="T7" fmla="*/ 0 h 338"/>
                    <a:gd name="T8" fmla="*/ 0 w 83"/>
                    <a:gd name="T9" fmla="*/ 46 h 33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83"/>
                    <a:gd name="T16" fmla="*/ 0 h 338"/>
                    <a:gd name="T17" fmla="*/ 83 w 83"/>
                    <a:gd name="T18" fmla="*/ 338 h 338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83" h="338">
                      <a:moveTo>
                        <a:pt x="0" y="46"/>
                      </a:moveTo>
                      <a:lnTo>
                        <a:pt x="0" y="338"/>
                      </a:lnTo>
                      <a:lnTo>
                        <a:pt x="83" y="281"/>
                      </a:lnTo>
                      <a:lnTo>
                        <a:pt x="83" y="0"/>
                      </a:lnTo>
                      <a:lnTo>
                        <a:pt x="0" y="46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B9B900"/>
                    </a:gs>
                    <a:gs pos="100000">
                      <a:srgbClr val="FFFF00"/>
                    </a:gs>
                  </a:gsLst>
                  <a:lin ang="0" scaled="1"/>
                </a:gradFill>
                <a:ln w="4826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0270" name="Freeform 2279"/>
                <p:cNvSpPr>
                  <a:spLocks/>
                </p:cNvSpPr>
                <p:nvPr/>
              </p:nvSpPr>
              <p:spPr bwMode="auto">
                <a:xfrm>
                  <a:off x="3655" y="1024"/>
                  <a:ext cx="377" cy="47"/>
                </a:xfrm>
                <a:custGeom>
                  <a:avLst/>
                  <a:gdLst>
                    <a:gd name="T0" fmla="*/ 0 w 377"/>
                    <a:gd name="T1" fmla="*/ 47 h 47"/>
                    <a:gd name="T2" fmla="*/ 293 w 377"/>
                    <a:gd name="T3" fmla="*/ 47 h 47"/>
                    <a:gd name="T4" fmla="*/ 377 w 377"/>
                    <a:gd name="T5" fmla="*/ 0 h 47"/>
                    <a:gd name="T6" fmla="*/ 95 w 377"/>
                    <a:gd name="T7" fmla="*/ 0 h 47"/>
                    <a:gd name="T8" fmla="*/ 0 w 377"/>
                    <a:gd name="T9" fmla="*/ 47 h 4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377"/>
                    <a:gd name="T16" fmla="*/ 0 h 47"/>
                    <a:gd name="T17" fmla="*/ 377 w 377"/>
                    <a:gd name="T18" fmla="*/ 47 h 47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377" h="47">
                      <a:moveTo>
                        <a:pt x="0" y="47"/>
                      </a:moveTo>
                      <a:lnTo>
                        <a:pt x="293" y="47"/>
                      </a:lnTo>
                      <a:lnTo>
                        <a:pt x="377" y="0"/>
                      </a:lnTo>
                      <a:lnTo>
                        <a:pt x="95" y="0"/>
                      </a:lnTo>
                      <a:lnTo>
                        <a:pt x="0" y="47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B9B900"/>
                    </a:gs>
                    <a:gs pos="100000">
                      <a:srgbClr val="FFFF00"/>
                    </a:gs>
                  </a:gsLst>
                  <a:lin ang="0" scaled="1"/>
                </a:gradFill>
                <a:ln w="4826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10248" name="Group 2280"/>
              <p:cNvGrpSpPr>
                <a:grpSpLocks/>
              </p:cNvGrpSpPr>
              <p:nvPr/>
            </p:nvGrpSpPr>
            <p:grpSpPr bwMode="auto">
              <a:xfrm>
                <a:off x="4657" y="1031"/>
                <a:ext cx="364" cy="296"/>
                <a:chOff x="3993" y="1010"/>
                <a:chExt cx="378" cy="340"/>
              </a:xfrm>
            </p:grpSpPr>
            <p:sp>
              <p:nvSpPr>
                <p:cNvPr id="34025" name="Rectangle 2281"/>
                <p:cNvSpPr>
                  <a:spLocks noChangeArrowheads="1"/>
                </p:cNvSpPr>
                <p:nvPr/>
              </p:nvSpPr>
              <p:spPr bwMode="auto">
                <a:xfrm>
                  <a:off x="3993" y="1057"/>
                  <a:ext cx="294" cy="293"/>
                </a:xfrm>
                <a:prstGeom prst="rect">
                  <a:avLst/>
                </a:prstGeom>
                <a:solidFill>
                  <a:schemeClr val="accent1"/>
                </a:solidFill>
                <a:ln w="4826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34026" name="Freeform 2282"/>
                <p:cNvSpPr>
                  <a:spLocks/>
                </p:cNvSpPr>
                <p:nvPr/>
              </p:nvSpPr>
              <p:spPr bwMode="auto">
                <a:xfrm>
                  <a:off x="4286" y="1011"/>
                  <a:ext cx="83" cy="339"/>
                </a:xfrm>
                <a:custGeom>
                  <a:avLst/>
                  <a:gdLst/>
                  <a:ahLst/>
                  <a:cxnLst>
                    <a:cxn ang="0">
                      <a:pos x="0" y="46"/>
                    </a:cxn>
                    <a:cxn ang="0">
                      <a:pos x="0" y="339"/>
                    </a:cxn>
                    <a:cxn ang="0">
                      <a:pos x="83" y="281"/>
                    </a:cxn>
                    <a:cxn ang="0">
                      <a:pos x="83" y="0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83" h="339">
                      <a:moveTo>
                        <a:pt x="0" y="46"/>
                      </a:moveTo>
                      <a:lnTo>
                        <a:pt x="0" y="339"/>
                      </a:lnTo>
                      <a:lnTo>
                        <a:pt x="83" y="281"/>
                      </a:lnTo>
                      <a:lnTo>
                        <a:pt x="83" y="0"/>
                      </a:lnTo>
                      <a:lnTo>
                        <a:pt x="0" y="46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4826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34027" name="Freeform 2283"/>
                <p:cNvSpPr>
                  <a:spLocks/>
                </p:cNvSpPr>
                <p:nvPr/>
              </p:nvSpPr>
              <p:spPr bwMode="auto">
                <a:xfrm>
                  <a:off x="3993" y="1010"/>
                  <a:ext cx="378" cy="47"/>
                </a:xfrm>
                <a:custGeom>
                  <a:avLst/>
                  <a:gdLst/>
                  <a:ahLst/>
                  <a:cxnLst>
                    <a:cxn ang="0">
                      <a:pos x="0" y="47"/>
                    </a:cxn>
                    <a:cxn ang="0">
                      <a:pos x="294" y="47"/>
                    </a:cxn>
                    <a:cxn ang="0">
                      <a:pos x="378" y="0"/>
                    </a:cxn>
                    <a:cxn ang="0">
                      <a:pos x="95" y="0"/>
                    </a:cxn>
                    <a:cxn ang="0">
                      <a:pos x="0" y="47"/>
                    </a:cxn>
                  </a:cxnLst>
                  <a:rect l="0" t="0" r="r" b="b"/>
                  <a:pathLst>
                    <a:path w="378" h="47">
                      <a:moveTo>
                        <a:pt x="0" y="47"/>
                      </a:moveTo>
                      <a:lnTo>
                        <a:pt x="294" y="47"/>
                      </a:lnTo>
                      <a:lnTo>
                        <a:pt x="378" y="0"/>
                      </a:lnTo>
                      <a:lnTo>
                        <a:pt x="95" y="0"/>
                      </a:lnTo>
                      <a:lnTo>
                        <a:pt x="0" y="47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chemeClr val="tx2">
                        <a:gamma/>
                        <a:shade val="72549"/>
                        <a:invGamma/>
                      </a:schemeClr>
                    </a:gs>
                    <a:gs pos="100000">
                      <a:schemeClr val="tx2"/>
                    </a:gs>
                  </a:gsLst>
                  <a:lin ang="0" scaled="1"/>
                </a:gradFill>
                <a:ln w="4826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/>
                </a:p>
              </p:txBody>
            </p:sp>
          </p:grpSp>
          <p:grpSp>
            <p:nvGrpSpPr>
              <p:cNvPr id="10249" name="Group 2284"/>
              <p:cNvGrpSpPr>
                <a:grpSpLocks/>
              </p:cNvGrpSpPr>
              <p:nvPr/>
            </p:nvGrpSpPr>
            <p:grpSpPr bwMode="auto">
              <a:xfrm>
                <a:off x="4502" y="781"/>
                <a:ext cx="365" cy="287"/>
                <a:chOff x="3725" y="723"/>
                <a:chExt cx="378" cy="330"/>
              </a:xfrm>
            </p:grpSpPr>
            <p:sp>
              <p:nvSpPr>
                <p:cNvPr id="10262" name="Rectangle 2285"/>
                <p:cNvSpPr>
                  <a:spLocks noChangeArrowheads="1"/>
                </p:cNvSpPr>
                <p:nvPr/>
              </p:nvSpPr>
              <p:spPr bwMode="auto">
                <a:xfrm>
                  <a:off x="3726" y="760"/>
                  <a:ext cx="293" cy="293"/>
                </a:xfrm>
                <a:prstGeom prst="rect">
                  <a:avLst/>
                </a:prstGeom>
                <a:gradFill rotWithShape="1">
                  <a:gsLst>
                    <a:gs pos="0">
                      <a:srgbClr val="B96F00"/>
                    </a:gs>
                    <a:gs pos="100000">
                      <a:srgbClr val="FF9900"/>
                    </a:gs>
                  </a:gsLst>
                  <a:lin ang="0" scaled="1"/>
                </a:gradFill>
                <a:ln w="4826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0263" name="Freeform 2286"/>
                <p:cNvSpPr>
                  <a:spLocks/>
                </p:cNvSpPr>
                <p:nvPr/>
              </p:nvSpPr>
              <p:spPr bwMode="auto">
                <a:xfrm>
                  <a:off x="4019" y="723"/>
                  <a:ext cx="83" cy="330"/>
                </a:xfrm>
                <a:custGeom>
                  <a:avLst/>
                  <a:gdLst>
                    <a:gd name="T0" fmla="*/ 0 w 83"/>
                    <a:gd name="T1" fmla="*/ 37 h 330"/>
                    <a:gd name="T2" fmla="*/ 0 w 83"/>
                    <a:gd name="T3" fmla="*/ 330 h 330"/>
                    <a:gd name="T4" fmla="*/ 83 w 83"/>
                    <a:gd name="T5" fmla="*/ 281 h 330"/>
                    <a:gd name="T6" fmla="*/ 83 w 83"/>
                    <a:gd name="T7" fmla="*/ 0 h 330"/>
                    <a:gd name="T8" fmla="*/ 0 w 83"/>
                    <a:gd name="T9" fmla="*/ 37 h 33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83"/>
                    <a:gd name="T16" fmla="*/ 0 h 330"/>
                    <a:gd name="T17" fmla="*/ 83 w 83"/>
                    <a:gd name="T18" fmla="*/ 330 h 33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83" h="330">
                      <a:moveTo>
                        <a:pt x="0" y="37"/>
                      </a:moveTo>
                      <a:lnTo>
                        <a:pt x="0" y="330"/>
                      </a:lnTo>
                      <a:lnTo>
                        <a:pt x="83" y="281"/>
                      </a:lnTo>
                      <a:lnTo>
                        <a:pt x="83" y="0"/>
                      </a:lnTo>
                      <a:lnTo>
                        <a:pt x="0" y="37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B96F00"/>
                    </a:gs>
                    <a:gs pos="100000">
                      <a:srgbClr val="FF9900"/>
                    </a:gs>
                  </a:gsLst>
                  <a:lin ang="0" scaled="1"/>
                </a:gradFill>
                <a:ln w="4826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0264" name="Freeform 2287"/>
                <p:cNvSpPr>
                  <a:spLocks/>
                </p:cNvSpPr>
                <p:nvPr/>
              </p:nvSpPr>
              <p:spPr bwMode="auto">
                <a:xfrm>
                  <a:off x="3725" y="723"/>
                  <a:ext cx="378" cy="37"/>
                </a:xfrm>
                <a:custGeom>
                  <a:avLst/>
                  <a:gdLst>
                    <a:gd name="T0" fmla="*/ 0 w 378"/>
                    <a:gd name="T1" fmla="*/ 37 h 37"/>
                    <a:gd name="T2" fmla="*/ 294 w 378"/>
                    <a:gd name="T3" fmla="*/ 37 h 37"/>
                    <a:gd name="T4" fmla="*/ 378 w 378"/>
                    <a:gd name="T5" fmla="*/ 0 h 37"/>
                    <a:gd name="T6" fmla="*/ 95 w 378"/>
                    <a:gd name="T7" fmla="*/ 0 h 37"/>
                    <a:gd name="T8" fmla="*/ 0 w 378"/>
                    <a:gd name="T9" fmla="*/ 37 h 3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378"/>
                    <a:gd name="T16" fmla="*/ 0 h 37"/>
                    <a:gd name="T17" fmla="*/ 378 w 378"/>
                    <a:gd name="T18" fmla="*/ 37 h 37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378" h="37">
                      <a:moveTo>
                        <a:pt x="0" y="37"/>
                      </a:moveTo>
                      <a:lnTo>
                        <a:pt x="294" y="37"/>
                      </a:lnTo>
                      <a:lnTo>
                        <a:pt x="378" y="0"/>
                      </a:lnTo>
                      <a:lnTo>
                        <a:pt x="95" y="0"/>
                      </a:lnTo>
                      <a:lnTo>
                        <a:pt x="0" y="37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B96F00"/>
                    </a:gs>
                    <a:gs pos="100000">
                      <a:srgbClr val="FF9900"/>
                    </a:gs>
                  </a:gsLst>
                  <a:lin ang="0" scaled="1"/>
                </a:gradFill>
                <a:ln w="4826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10250" name="Group 2288"/>
              <p:cNvGrpSpPr>
                <a:grpSpLocks/>
              </p:cNvGrpSpPr>
              <p:nvPr/>
            </p:nvGrpSpPr>
            <p:grpSpPr bwMode="auto">
              <a:xfrm>
                <a:off x="4980" y="1039"/>
                <a:ext cx="363" cy="287"/>
                <a:chOff x="4324" y="1010"/>
                <a:chExt cx="377" cy="330"/>
              </a:xfrm>
            </p:grpSpPr>
            <p:sp>
              <p:nvSpPr>
                <p:cNvPr id="10259" name="Rectangle 2289"/>
                <p:cNvSpPr>
                  <a:spLocks noChangeArrowheads="1"/>
                </p:cNvSpPr>
                <p:nvPr/>
              </p:nvSpPr>
              <p:spPr bwMode="auto">
                <a:xfrm>
                  <a:off x="4324" y="1047"/>
                  <a:ext cx="293" cy="293"/>
                </a:xfrm>
                <a:prstGeom prst="rect">
                  <a:avLst/>
                </a:prstGeom>
                <a:gradFill rotWithShape="1">
                  <a:gsLst>
                    <a:gs pos="0">
                      <a:srgbClr val="99CC00"/>
                    </a:gs>
                    <a:gs pos="100000">
                      <a:srgbClr val="6F9400"/>
                    </a:gs>
                  </a:gsLst>
                  <a:lin ang="5400000" scaled="1"/>
                </a:gradFill>
                <a:ln w="4826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0260" name="Freeform 2290"/>
                <p:cNvSpPr>
                  <a:spLocks/>
                </p:cNvSpPr>
                <p:nvPr/>
              </p:nvSpPr>
              <p:spPr bwMode="auto">
                <a:xfrm>
                  <a:off x="4617" y="1010"/>
                  <a:ext cx="83" cy="330"/>
                </a:xfrm>
                <a:custGeom>
                  <a:avLst/>
                  <a:gdLst>
                    <a:gd name="T0" fmla="*/ 0 w 83"/>
                    <a:gd name="T1" fmla="*/ 37 h 330"/>
                    <a:gd name="T2" fmla="*/ 0 w 83"/>
                    <a:gd name="T3" fmla="*/ 330 h 330"/>
                    <a:gd name="T4" fmla="*/ 83 w 83"/>
                    <a:gd name="T5" fmla="*/ 281 h 330"/>
                    <a:gd name="T6" fmla="*/ 83 w 83"/>
                    <a:gd name="T7" fmla="*/ 0 h 330"/>
                    <a:gd name="T8" fmla="*/ 0 w 83"/>
                    <a:gd name="T9" fmla="*/ 37 h 33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83"/>
                    <a:gd name="T16" fmla="*/ 0 h 330"/>
                    <a:gd name="T17" fmla="*/ 83 w 83"/>
                    <a:gd name="T18" fmla="*/ 330 h 33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83" h="330">
                      <a:moveTo>
                        <a:pt x="0" y="37"/>
                      </a:moveTo>
                      <a:lnTo>
                        <a:pt x="0" y="330"/>
                      </a:lnTo>
                      <a:lnTo>
                        <a:pt x="83" y="281"/>
                      </a:lnTo>
                      <a:lnTo>
                        <a:pt x="83" y="0"/>
                      </a:lnTo>
                      <a:lnTo>
                        <a:pt x="0" y="37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99CC00"/>
                    </a:gs>
                    <a:gs pos="100000">
                      <a:srgbClr val="6F9400"/>
                    </a:gs>
                  </a:gsLst>
                  <a:lin ang="5400000" scaled="1"/>
                </a:gradFill>
                <a:ln w="4826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0261" name="Freeform 2291"/>
                <p:cNvSpPr>
                  <a:spLocks/>
                </p:cNvSpPr>
                <p:nvPr/>
              </p:nvSpPr>
              <p:spPr bwMode="auto">
                <a:xfrm>
                  <a:off x="4324" y="1010"/>
                  <a:ext cx="377" cy="36"/>
                </a:xfrm>
                <a:custGeom>
                  <a:avLst/>
                  <a:gdLst>
                    <a:gd name="T0" fmla="*/ 0 w 377"/>
                    <a:gd name="T1" fmla="*/ 36 h 36"/>
                    <a:gd name="T2" fmla="*/ 293 w 377"/>
                    <a:gd name="T3" fmla="*/ 36 h 36"/>
                    <a:gd name="T4" fmla="*/ 377 w 377"/>
                    <a:gd name="T5" fmla="*/ 0 h 36"/>
                    <a:gd name="T6" fmla="*/ 95 w 377"/>
                    <a:gd name="T7" fmla="*/ 0 h 36"/>
                    <a:gd name="T8" fmla="*/ 0 w 377"/>
                    <a:gd name="T9" fmla="*/ 36 h 3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377"/>
                    <a:gd name="T16" fmla="*/ 0 h 36"/>
                    <a:gd name="T17" fmla="*/ 377 w 377"/>
                    <a:gd name="T18" fmla="*/ 36 h 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377" h="36">
                      <a:moveTo>
                        <a:pt x="0" y="36"/>
                      </a:moveTo>
                      <a:lnTo>
                        <a:pt x="293" y="36"/>
                      </a:lnTo>
                      <a:lnTo>
                        <a:pt x="377" y="0"/>
                      </a:lnTo>
                      <a:lnTo>
                        <a:pt x="95" y="0"/>
                      </a:lnTo>
                      <a:lnTo>
                        <a:pt x="0" y="36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99CC00"/>
                    </a:gs>
                    <a:gs pos="100000">
                      <a:srgbClr val="6F9400"/>
                    </a:gs>
                  </a:gsLst>
                  <a:lin ang="5400000" scaled="1"/>
                </a:gradFill>
                <a:ln w="4826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10251" name="Group 2292"/>
              <p:cNvGrpSpPr>
                <a:grpSpLocks/>
              </p:cNvGrpSpPr>
              <p:nvPr/>
            </p:nvGrpSpPr>
            <p:grpSpPr bwMode="auto">
              <a:xfrm>
                <a:off x="4820" y="778"/>
                <a:ext cx="356" cy="290"/>
                <a:chOff x="4820" y="778"/>
                <a:chExt cx="356" cy="290"/>
              </a:xfrm>
            </p:grpSpPr>
            <p:sp>
              <p:nvSpPr>
                <p:cNvPr id="10256" name="Rectangle 2293"/>
                <p:cNvSpPr>
                  <a:spLocks noChangeArrowheads="1"/>
                </p:cNvSpPr>
                <p:nvPr/>
              </p:nvSpPr>
              <p:spPr bwMode="auto">
                <a:xfrm>
                  <a:off x="4820" y="813"/>
                  <a:ext cx="282" cy="255"/>
                </a:xfrm>
                <a:prstGeom prst="rect">
                  <a:avLst/>
                </a:prstGeom>
                <a:gradFill rotWithShape="1">
                  <a:gsLst>
                    <a:gs pos="0">
                      <a:srgbClr val="C90000"/>
                    </a:gs>
                    <a:gs pos="100000">
                      <a:srgbClr val="FF0000"/>
                    </a:gs>
                  </a:gsLst>
                  <a:lin ang="0" scaled="1"/>
                </a:gradFill>
                <a:ln w="4826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0257" name="Freeform 2294"/>
                <p:cNvSpPr>
                  <a:spLocks/>
                </p:cNvSpPr>
                <p:nvPr/>
              </p:nvSpPr>
              <p:spPr bwMode="auto">
                <a:xfrm>
                  <a:off x="5104" y="779"/>
                  <a:ext cx="69" cy="289"/>
                </a:xfrm>
                <a:custGeom>
                  <a:avLst/>
                  <a:gdLst>
                    <a:gd name="T0" fmla="*/ 0 w 84"/>
                    <a:gd name="T1" fmla="*/ 24 h 317"/>
                    <a:gd name="T2" fmla="*/ 0 w 84"/>
                    <a:gd name="T3" fmla="*/ 317 h 317"/>
                    <a:gd name="T4" fmla="*/ 84 w 84"/>
                    <a:gd name="T5" fmla="*/ 279 h 317"/>
                    <a:gd name="T6" fmla="*/ 84 w 84"/>
                    <a:gd name="T7" fmla="*/ 0 h 317"/>
                    <a:gd name="T8" fmla="*/ 0 w 84"/>
                    <a:gd name="T9" fmla="*/ 24 h 31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84"/>
                    <a:gd name="T16" fmla="*/ 0 h 317"/>
                    <a:gd name="T17" fmla="*/ 84 w 84"/>
                    <a:gd name="T18" fmla="*/ 317 h 317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84" h="317">
                      <a:moveTo>
                        <a:pt x="0" y="24"/>
                      </a:moveTo>
                      <a:lnTo>
                        <a:pt x="0" y="317"/>
                      </a:lnTo>
                      <a:lnTo>
                        <a:pt x="84" y="279"/>
                      </a:lnTo>
                      <a:lnTo>
                        <a:pt x="84" y="0"/>
                      </a:lnTo>
                      <a:lnTo>
                        <a:pt x="0" y="24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C90000"/>
                    </a:gs>
                    <a:gs pos="100000">
                      <a:srgbClr val="FF0000"/>
                    </a:gs>
                  </a:gsLst>
                  <a:lin ang="0" scaled="1"/>
                </a:gradFill>
                <a:ln w="4826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0258" name="Freeform 2295"/>
                <p:cNvSpPr>
                  <a:spLocks/>
                </p:cNvSpPr>
                <p:nvPr/>
              </p:nvSpPr>
              <p:spPr bwMode="auto">
                <a:xfrm>
                  <a:off x="4822" y="778"/>
                  <a:ext cx="354" cy="35"/>
                </a:xfrm>
                <a:custGeom>
                  <a:avLst/>
                  <a:gdLst>
                    <a:gd name="T0" fmla="*/ 0 w 377"/>
                    <a:gd name="T1" fmla="*/ 24 h 24"/>
                    <a:gd name="T2" fmla="*/ 293 w 377"/>
                    <a:gd name="T3" fmla="*/ 24 h 24"/>
                    <a:gd name="T4" fmla="*/ 377 w 377"/>
                    <a:gd name="T5" fmla="*/ 0 h 24"/>
                    <a:gd name="T6" fmla="*/ 92 w 377"/>
                    <a:gd name="T7" fmla="*/ 0 h 24"/>
                    <a:gd name="T8" fmla="*/ 0 w 377"/>
                    <a:gd name="T9" fmla="*/ 24 h 24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377"/>
                    <a:gd name="T16" fmla="*/ 0 h 24"/>
                    <a:gd name="T17" fmla="*/ 377 w 377"/>
                    <a:gd name="T18" fmla="*/ 24 h 24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377" h="24">
                      <a:moveTo>
                        <a:pt x="0" y="24"/>
                      </a:moveTo>
                      <a:lnTo>
                        <a:pt x="293" y="24"/>
                      </a:lnTo>
                      <a:lnTo>
                        <a:pt x="377" y="0"/>
                      </a:lnTo>
                      <a:lnTo>
                        <a:pt x="92" y="0"/>
                      </a:lnTo>
                      <a:lnTo>
                        <a:pt x="0" y="24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C90000"/>
                    </a:gs>
                    <a:gs pos="100000">
                      <a:srgbClr val="FF0000"/>
                    </a:gs>
                  </a:gsLst>
                  <a:lin ang="0" scaled="1"/>
                </a:gradFill>
                <a:ln w="4826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10252" name="Group 2296"/>
              <p:cNvGrpSpPr>
                <a:grpSpLocks/>
              </p:cNvGrpSpPr>
              <p:nvPr/>
            </p:nvGrpSpPr>
            <p:grpSpPr bwMode="auto">
              <a:xfrm>
                <a:off x="4655" y="513"/>
                <a:ext cx="359" cy="297"/>
                <a:chOff x="4655" y="513"/>
                <a:chExt cx="359" cy="297"/>
              </a:xfrm>
            </p:grpSpPr>
            <p:sp>
              <p:nvSpPr>
                <p:cNvPr id="10253" name="Rectangle 2297"/>
                <p:cNvSpPr>
                  <a:spLocks noChangeArrowheads="1"/>
                </p:cNvSpPr>
                <p:nvPr/>
              </p:nvSpPr>
              <p:spPr bwMode="auto">
                <a:xfrm>
                  <a:off x="4655" y="554"/>
                  <a:ext cx="283" cy="256"/>
                </a:xfrm>
                <a:prstGeom prst="rect">
                  <a:avLst/>
                </a:prstGeom>
                <a:gradFill rotWithShape="1">
                  <a:gsLst>
                    <a:gs pos="0">
                      <a:srgbClr val="6D00B5"/>
                    </a:gs>
                    <a:gs pos="100000">
                      <a:srgbClr val="9600FA"/>
                    </a:gs>
                  </a:gsLst>
                  <a:lin ang="0" scaled="1"/>
                </a:gradFill>
                <a:ln w="4826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0254" name="Freeform 2298"/>
                <p:cNvSpPr>
                  <a:spLocks/>
                </p:cNvSpPr>
                <p:nvPr/>
              </p:nvSpPr>
              <p:spPr bwMode="auto">
                <a:xfrm>
                  <a:off x="4937" y="513"/>
                  <a:ext cx="73" cy="294"/>
                </a:xfrm>
                <a:custGeom>
                  <a:avLst/>
                  <a:gdLst>
                    <a:gd name="T0" fmla="*/ 0 w 83"/>
                    <a:gd name="T1" fmla="*/ 46 h 338"/>
                    <a:gd name="T2" fmla="*/ 0 w 83"/>
                    <a:gd name="T3" fmla="*/ 338 h 338"/>
                    <a:gd name="T4" fmla="*/ 83 w 83"/>
                    <a:gd name="T5" fmla="*/ 281 h 338"/>
                    <a:gd name="T6" fmla="*/ 83 w 83"/>
                    <a:gd name="T7" fmla="*/ 0 h 338"/>
                    <a:gd name="T8" fmla="*/ 0 w 83"/>
                    <a:gd name="T9" fmla="*/ 46 h 33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83"/>
                    <a:gd name="T16" fmla="*/ 0 h 338"/>
                    <a:gd name="T17" fmla="*/ 83 w 83"/>
                    <a:gd name="T18" fmla="*/ 338 h 338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83" h="338">
                      <a:moveTo>
                        <a:pt x="0" y="46"/>
                      </a:moveTo>
                      <a:lnTo>
                        <a:pt x="0" y="338"/>
                      </a:lnTo>
                      <a:lnTo>
                        <a:pt x="83" y="281"/>
                      </a:lnTo>
                      <a:lnTo>
                        <a:pt x="83" y="0"/>
                      </a:lnTo>
                      <a:lnTo>
                        <a:pt x="0" y="46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6D00B5"/>
                    </a:gs>
                    <a:gs pos="100000">
                      <a:srgbClr val="9600FA"/>
                    </a:gs>
                  </a:gsLst>
                  <a:lin ang="0" scaled="1"/>
                </a:gradFill>
                <a:ln w="4826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0255" name="Freeform 2299"/>
                <p:cNvSpPr>
                  <a:spLocks/>
                </p:cNvSpPr>
                <p:nvPr/>
              </p:nvSpPr>
              <p:spPr bwMode="auto">
                <a:xfrm>
                  <a:off x="4655" y="513"/>
                  <a:ext cx="359" cy="41"/>
                </a:xfrm>
                <a:custGeom>
                  <a:avLst/>
                  <a:gdLst>
                    <a:gd name="T0" fmla="*/ 0 w 377"/>
                    <a:gd name="T1" fmla="*/ 47 h 47"/>
                    <a:gd name="T2" fmla="*/ 293 w 377"/>
                    <a:gd name="T3" fmla="*/ 47 h 47"/>
                    <a:gd name="T4" fmla="*/ 377 w 377"/>
                    <a:gd name="T5" fmla="*/ 0 h 47"/>
                    <a:gd name="T6" fmla="*/ 95 w 377"/>
                    <a:gd name="T7" fmla="*/ 0 h 47"/>
                    <a:gd name="T8" fmla="*/ 0 w 377"/>
                    <a:gd name="T9" fmla="*/ 47 h 4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377"/>
                    <a:gd name="T16" fmla="*/ 0 h 47"/>
                    <a:gd name="T17" fmla="*/ 377 w 377"/>
                    <a:gd name="T18" fmla="*/ 47 h 47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377" h="47">
                      <a:moveTo>
                        <a:pt x="0" y="47"/>
                      </a:moveTo>
                      <a:lnTo>
                        <a:pt x="293" y="47"/>
                      </a:lnTo>
                      <a:lnTo>
                        <a:pt x="377" y="0"/>
                      </a:lnTo>
                      <a:lnTo>
                        <a:pt x="95" y="0"/>
                      </a:lnTo>
                      <a:lnTo>
                        <a:pt x="0" y="47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6D00B5"/>
                    </a:gs>
                    <a:gs pos="100000">
                      <a:srgbClr val="9600FA"/>
                    </a:gs>
                  </a:gsLst>
                  <a:lin ang="0" scaled="1"/>
                </a:gradFill>
                <a:ln w="4826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</p:grpSp>
      </p:grp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9" name="Rectangle 3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smtClean="0"/>
              <a:t>Lot and Serial Numbers</a:t>
            </a:r>
          </a:p>
        </p:txBody>
      </p:sp>
      <p:sp>
        <p:nvSpPr>
          <p:cNvPr id="11266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IC-BN-070</a:t>
            </a:r>
          </a:p>
        </p:txBody>
      </p:sp>
      <p:grpSp>
        <p:nvGrpSpPr>
          <p:cNvPr id="439" name="Group 438"/>
          <p:cNvGrpSpPr/>
          <p:nvPr/>
        </p:nvGrpSpPr>
        <p:grpSpPr>
          <a:xfrm>
            <a:off x="1485900" y="1689102"/>
            <a:ext cx="6151572" cy="3792548"/>
            <a:chOff x="1485900" y="1689102"/>
            <a:chExt cx="6151572" cy="3792548"/>
          </a:xfrm>
        </p:grpSpPr>
        <p:grpSp>
          <p:nvGrpSpPr>
            <p:cNvPr id="11268" name="Group 14"/>
            <p:cNvGrpSpPr>
              <a:grpSpLocks/>
            </p:cNvGrpSpPr>
            <p:nvPr/>
          </p:nvGrpSpPr>
          <p:grpSpPr bwMode="auto">
            <a:xfrm>
              <a:off x="4970469" y="1689102"/>
              <a:ext cx="2667003" cy="1219201"/>
              <a:chOff x="3264" y="816"/>
              <a:chExt cx="1680" cy="768"/>
            </a:xfrm>
          </p:grpSpPr>
          <p:grpSp>
            <p:nvGrpSpPr>
              <p:cNvPr id="11382" name="Group 15"/>
              <p:cNvGrpSpPr>
                <a:grpSpLocks/>
              </p:cNvGrpSpPr>
              <p:nvPr/>
            </p:nvGrpSpPr>
            <p:grpSpPr bwMode="auto">
              <a:xfrm>
                <a:off x="3264" y="823"/>
                <a:ext cx="393" cy="761"/>
                <a:chOff x="3700" y="914"/>
                <a:chExt cx="393" cy="761"/>
              </a:xfrm>
            </p:grpSpPr>
            <p:grpSp>
              <p:nvGrpSpPr>
                <p:cNvPr id="11506" name="Group 16"/>
                <p:cNvGrpSpPr>
                  <a:grpSpLocks/>
                </p:cNvGrpSpPr>
                <p:nvPr/>
              </p:nvGrpSpPr>
              <p:grpSpPr bwMode="auto">
                <a:xfrm>
                  <a:off x="3700" y="914"/>
                  <a:ext cx="393" cy="761"/>
                  <a:chOff x="3700" y="914"/>
                  <a:chExt cx="393" cy="761"/>
                </a:xfrm>
              </p:grpSpPr>
              <p:grpSp>
                <p:nvGrpSpPr>
                  <p:cNvPr id="11511" name="Group 17"/>
                  <p:cNvGrpSpPr>
                    <a:grpSpLocks/>
                  </p:cNvGrpSpPr>
                  <p:nvPr/>
                </p:nvGrpSpPr>
                <p:grpSpPr bwMode="auto">
                  <a:xfrm>
                    <a:off x="3727" y="949"/>
                    <a:ext cx="334" cy="726"/>
                    <a:chOff x="3727" y="949"/>
                    <a:chExt cx="334" cy="726"/>
                  </a:xfrm>
                </p:grpSpPr>
                <p:sp>
                  <p:nvSpPr>
                    <p:cNvPr id="11544" name="Oval 18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729" y="949"/>
                      <a:ext cx="332" cy="88"/>
                    </a:xfrm>
                    <a:prstGeom prst="ellipse">
                      <a:avLst/>
                    </a:prstGeom>
                    <a:solidFill>
                      <a:srgbClr val="201000"/>
                    </a:solidFill>
                    <a:ln w="6350">
                      <a:solidFill>
                        <a:srgbClr val="201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11545" name="Freeform 19"/>
                    <p:cNvSpPr>
                      <a:spLocks/>
                    </p:cNvSpPr>
                    <p:nvPr/>
                  </p:nvSpPr>
                  <p:spPr bwMode="auto">
                    <a:xfrm>
                      <a:off x="3727" y="994"/>
                      <a:ext cx="334" cy="681"/>
                    </a:xfrm>
                    <a:custGeom>
                      <a:avLst/>
                      <a:gdLst>
                        <a:gd name="T0" fmla="*/ 1333 w 1333"/>
                        <a:gd name="T1" fmla="*/ 0 h 2726"/>
                        <a:gd name="T2" fmla="*/ 1333 w 1333"/>
                        <a:gd name="T3" fmla="*/ 2550 h 2726"/>
                        <a:gd name="T4" fmla="*/ 1320 w 1333"/>
                        <a:gd name="T5" fmla="*/ 2580 h 2726"/>
                        <a:gd name="T6" fmla="*/ 1297 w 1333"/>
                        <a:gd name="T7" fmla="*/ 2608 h 2726"/>
                        <a:gd name="T8" fmla="*/ 1265 w 1333"/>
                        <a:gd name="T9" fmla="*/ 2628 h 2726"/>
                        <a:gd name="T10" fmla="*/ 1219 w 1333"/>
                        <a:gd name="T11" fmla="*/ 2651 h 2726"/>
                        <a:gd name="T12" fmla="*/ 1165 w 1333"/>
                        <a:gd name="T13" fmla="*/ 2669 h 2726"/>
                        <a:gd name="T14" fmla="*/ 1099 w 1333"/>
                        <a:gd name="T15" fmla="*/ 2685 h 2726"/>
                        <a:gd name="T16" fmla="*/ 1014 w 1333"/>
                        <a:gd name="T17" fmla="*/ 2700 h 2726"/>
                        <a:gd name="T18" fmla="*/ 929 w 1333"/>
                        <a:gd name="T19" fmla="*/ 2713 h 2726"/>
                        <a:gd name="T20" fmla="*/ 839 w 1333"/>
                        <a:gd name="T21" fmla="*/ 2721 h 2726"/>
                        <a:gd name="T22" fmla="*/ 755 w 1333"/>
                        <a:gd name="T23" fmla="*/ 2724 h 2726"/>
                        <a:gd name="T24" fmla="*/ 670 w 1333"/>
                        <a:gd name="T25" fmla="*/ 2726 h 2726"/>
                        <a:gd name="T26" fmla="*/ 585 w 1333"/>
                        <a:gd name="T27" fmla="*/ 2726 h 2726"/>
                        <a:gd name="T28" fmla="*/ 495 w 1333"/>
                        <a:gd name="T29" fmla="*/ 2721 h 2726"/>
                        <a:gd name="T30" fmla="*/ 417 w 1333"/>
                        <a:gd name="T31" fmla="*/ 2713 h 2726"/>
                        <a:gd name="T32" fmla="*/ 345 w 1333"/>
                        <a:gd name="T33" fmla="*/ 2703 h 2726"/>
                        <a:gd name="T34" fmla="*/ 277 w 1333"/>
                        <a:gd name="T35" fmla="*/ 2693 h 2726"/>
                        <a:gd name="T36" fmla="*/ 220 w 1333"/>
                        <a:gd name="T37" fmla="*/ 2680 h 2726"/>
                        <a:gd name="T38" fmla="*/ 152 w 1333"/>
                        <a:gd name="T39" fmla="*/ 2664 h 2726"/>
                        <a:gd name="T40" fmla="*/ 96 w 1333"/>
                        <a:gd name="T41" fmla="*/ 2644 h 2726"/>
                        <a:gd name="T42" fmla="*/ 51 w 1333"/>
                        <a:gd name="T43" fmla="*/ 2618 h 2726"/>
                        <a:gd name="T44" fmla="*/ 16 w 1333"/>
                        <a:gd name="T45" fmla="*/ 2589 h 2726"/>
                        <a:gd name="T46" fmla="*/ 3 w 1333"/>
                        <a:gd name="T47" fmla="*/ 2555 h 2726"/>
                        <a:gd name="T48" fmla="*/ 3 w 1333"/>
                        <a:gd name="T49" fmla="*/ 2523 h 2726"/>
                        <a:gd name="T50" fmla="*/ 0 w 1333"/>
                        <a:gd name="T51" fmla="*/ 0 h 2726"/>
                        <a:gd name="T52" fmla="*/ 13 w 1333"/>
                        <a:gd name="T53" fmla="*/ 31 h 2726"/>
                        <a:gd name="T54" fmla="*/ 41 w 1333"/>
                        <a:gd name="T55" fmla="*/ 53 h 2726"/>
                        <a:gd name="T56" fmla="*/ 76 w 1333"/>
                        <a:gd name="T57" fmla="*/ 77 h 2726"/>
                        <a:gd name="T58" fmla="*/ 116 w 1333"/>
                        <a:gd name="T59" fmla="*/ 91 h 2726"/>
                        <a:gd name="T60" fmla="*/ 156 w 1333"/>
                        <a:gd name="T61" fmla="*/ 106 h 2726"/>
                        <a:gd name="T62" fmla="*/ 195 w 1333"/>
                        <a:gd name="T63" fmla="*/ 118 h 2726"/>
                        <a:gd name="T64" fmla="*/ 246 w 1333"/>
                        <a:gd name="T65" fmla="*/ 128 h 2726"/>
                        <a:gd name="T66" fmla="*/ 295 w 1333"/>
                        <a:gd name="T67" fmla="*/ 138 h 2726"/>
                        <a:gd name="T68" fmla="*/ 345 w 1333"/>
                        <a:gd name="T69" fmla="*/ 147 h 2726"/>
                        <a:gd name="T70" fmla="*/ 410 w 1333"/>
                        <a:gd name="T71" fmla="*/ 157 h 2726"/>
                        <a:gd name="T72" fmla="*/ 475 w 1333"/>
                        <a:gd name="T73" fmla="*/ 162 h 2726"/>
                        <a:gd name="T74" fmla="*/ 535 w 1333"/>
                        <a:gd name="T75" fmla="*/ 167 h 2726"/>
                        <a:gd name="T76" fmla="*/ 575 w 1333"/>
                        <a:gd name="T77" fmla="*/ 167 h 2726"/>
                        <a:gd name="T78" fmla="*/ 619 w 1333"/>
                        <a:gd name="T79" fmla="*/ 168 h 2726"/>
                        <a:gd name="T80" fmla="*/ 670 w 1333"/>
                        <a:gd name="T81" fmla="*/ 168 h 2726"/>
                        <a:gd name="T82" fmla="*/ 714 w 1333"/>
                        <a:gd name="T83" fmla="*/ 168 h 2726"/>
                        <a:gd name="T84" fmla="*/ 769 w 1333"/>
                        <a:gd name="T85" fmla="*/ 167 h 2726"/>
                        <a:gd name="T86" fmla="*/ 839 w 1333"/>
                        <a:gd name="T87" fmla="*/ 162 h 2726"/>
                        <a:gd name="T88" fmla="*/ 885 w 1333"/>
                        <a:gd name="T89" fmla="*/ 158 h 2726"/>
                        <a:gd name="T90" fmla="*/ 939 w 1333"/>
                        <a:gd name="T91" fmla="*/ 153 h 2726"/>
                        <a:gd name="T92" fmla="*/ 1006 w 1333"/>
                        <a:gd name="T93" fmla="*/ 146 h 2726"/>
                        <a:gd name="T94" fmla="*/ 1074 w 1333"/>
                        <a:gd name="T95" fmla="*/ 133 h 2726"/>
                        <a:gd name="T96" fmla="*/ 1139 w 1333"/>
                        <a:gd name="T97" fmla="*/ 118 h 2726"/>
                        <a:gd name="T98" fmla="*/ 1193 w 1333"/>
                        <a:gd name="T99" fmla="*/ 101 h 2726"/>
                        <a:gd name="T100" fmla="*/ 1244 w 1333"/>
                        <a:gd name="T101" fmla="*/ 83 h 2726"/>
                        <a:gd name="T102" fmla="*/ 1284 w 1333"/>
                        <a:gd name="T103" fmla="*/ 62 h 2726"/>
                        <a:gd name="T104" fmla="*/ 1309 w 1333"/>
                        <a:gd name="T105" fmla="*/ 46 h 2726"/>
                        <a:gd name="T106" fmla="*/ 1323 w 1333"/>
                        <a:gd name="T107" fmla="*/ 26 h 2726"/>
                        <a:gd name="T108" fmla="*/ 1333 w 1333"/>
                        <a:gd name="T109" fmla="*/ 0 h 2726"/>
                        <a:gd name="T110" fmla="*/ 0 60000 65536"/>
                        <a:gd name="T111" fmla="*/ 0 60000 65536"/>
                        <a:gd name="T112" fmla="*/ 0 60000 65536"/>
                        <a:gd name="T113" fmla="*/ 0 60000 65536"/>
                        <a:gd name="T114" fmla="*/ 0 60000 65536"/>
                        <a:gd name="T115" fmla="*/ 0 60000 65536"/>
                        <a:gd name="T116" fmla="*/ 0 60000 65536"/>
                        <a:gd name="T117" fmla="*/ 0 60000 65536"/>
                        <a:gd name="T118" fmla="*/ 0 60000 65536"/>
                        <a:gd name="T119" fmla="*/ 0 60000 65536"/>
                        <a:gd name="T120" fmla="*/ 0 60000 65536"/>
                        <a:gd name="T121" fmla="*/ 0 60000 65536"/>
                        <a:gd name="T122" fmla="*/ 0 60000 65536"/>
                        <a:gd name="T123" fmla="*/ 0 60000 65536"/>
                        <a:gd name="T124" fmla="*/ 0 60000 65536"/>
                        <a:gd name="T125" fmla="*/ 0 60000 65536"/>
                        <a:gd name="T126" fmla="*/ 0 60000 65536"/>
                        <a:gd name="T127" fmla="*/ 0 60000 65536"/>
                        <a:gd name="T128" fmla="*/ 0 60000 65536"/>
                        <a:gd name="T129" fmla="*/ 0 60000 65536"/>
                        <a:gd name="T130" fmla="*/ 0 60000 65536"/>
                        <a:gd name="T131" fmla="*/ 0 60000 65536"/>
                        <a:gd name="T132" fmla="*/ 0 60000 65536"/>
                        <a:gd name="T133" fmla="*/ 0 60000 65536"/>
                        <a:gd name="T134" fmla="*/ 0 60000 65536"/>
                        <a:gd name="T135" fmla="*/ 0 60000 65536"/>
                        <a:gd name="T136" fmla="*/ 0 60000 65536"/>
                        <a:gd name="T137" fmla="*/ 0 60000 65536"/>
                        <a:gd name="T138" fmla="*/ 0 60000 65536"/>
                        <a:gd name="T139" fmla="*/ 0 60000 65536"/>
                        <a:gd name="T140" fmla="*/ 0 60000 65536"/>
                        <a:gd name="T141" fmla="*/ 0 60000 65536"/>
                        <a:gd name="T142" fmla="*/ 0 60000 65536"/>
                        <a:gd name="T143" fmla="*/ 0 60000 65536"/>
                        <a:gd name="T144" fmla="*/ 0 60000 65536"/>
                        <a:gd name="T145" fmla="*/ 0 60000 65536"/>
                        <a:gd name="T146" fmla="*/ 0 60000 65536"/>
                        <a:gd name="T147" fmla="*/ 0 60000 65536"/>
                        <a:gd name="T148" fmla="*/ 0 60000 65536"/>
                        <a:gd name="T149" fmla="*/ 0 60000 65536"/>
                        <a:gd name="T150" fmla="*/ 0 60000 65536"/>
                        <a:gd name="T151" fmla="*/ 0 60000 65536"/>
                        <a:gd name="T152" fmla="*/ 0 60000 65536"/>
                        <a:gd name="T153" fmla="*/ 0 60000 65536"/>
                        <a:gd name="T154" fmla="*/ 0 60000 65536"/>
                        <a:gd name="T155" fmla="*/ 0 60000 65536"/>
                        <a:gd name="T156" fmla="*/ 0 60000 65536"/>
                        <a:gd name="T157" fmla="*/ 0 60000 65536"/>
                        <a:gd name="T158" fmla="*/ 0 60000 65536"/>
                        <a:gd name="T159" fmla="*/ 0 60000 65536"/>
                        <a:gd name="T160" fmla="*/ 0 60000 65536"/>
                        <a:gd name="T161" fmla="*/ 0 60000 65536"/>
                        <a:gd name="T162" fmla="*/ 0 60000 65536"/>
                        <a:gd name="T163" fmla="*/ 0 60000 65536"/>
                        <a:gd name="T164" fmla="*/ 0 60000 65536"/>
                        <a:gd name="T165" fmla="*/ 0 w 1333"/>
                        <a:gd name="T166" fmla="*/ 0 h 2726"/>
                        <a:gd name="T167" fmla="*/ 1333 w 1333"/>
                        <a:gd name="T168" fmla="*/ 2726 h 2726"/>
                      </a:gdLst>
                      <a:ahLst/>
                      <a:cxnLst>
                        <a:cxn ang="T110">
                          <a:pos x="T0" y="T1"/>
                        </a:cxn>
                        <a:cxn ang="T111">
                          <a:pos x="T2" y="T3"/>
                        </a:cxn>
                        <a:cxn ang="T112">
                          <a:pos x="T4" y="T5"/>
                        </a:cxn>
                        <a:cxn ang="T113">
                          <a:pos x="T6" y="T7"/>
                        </a:cxn>
                        <a:cxn ang="T114">
                          <a:pos x="T8" y="T9"/>
                        </a:cxn>
                        <a:cxn ang="T115">
                          <a:pos x="T10" y="T11"/>
                        </a:cxn>
                        <a:cxn ang="T116">
                          <a:pos x="T12" y="T13"/>
                        </a:cxn>
                        <a:cxn ang="T117">
                          <a:pos x="T14" y="T15"/>
                        </a:cxn>
                        <a:cxn ang="T118">
                          <a:pos x="T16" y="T17"/>
                        </a:cxn>
                        <a:cxn ang="T119">
                          <a:pos x="T18" y="T19"/>
                        </a:cxn>
                        <a:cxn ang="T120">
                          <a:pos x="T20" y="T21"/>
                        </a:cxn>
                        <a:cxn ang="T121">
                          <a:pos x="T22" y="T23"/>
                        </a:cxn>
                        <a:cxn ang="T122">
                          <a:pos x="T24" y="T25"/>
                        </a:cxn>
                        <a:cxn ang="T123">
                          <a:pos x="T26" y="T27"/>
                        </a:cxn>
                        <a:cxn ang="T124">
                          <a:pos x="T28" y="T29"/>
                        </a:cxn>
                        <a:cxn ang="T125">
                          <a:pos x="T30" y="T31"/>
                        </a:cxn>
                        <a:cxn ang="T126">
                          <a:pos x="T32" y="T33"/>
                        </a:cxn>
                        <a:cxn ang="T127">
                          <a:pos x="T34" y="T35"/>
                        </a:cxn>
                        <a:cxn ang="T128">
                          <a:pos x="T36" y="T37"/>
                        </a:cxn>
                        <a:cxn ang="T129">
                          <a:pos x="T38" y="T39"/>
                        </a:cxn>
                        <a:cxn ang="T130">
                          <a:pos x="T40" y="T41"/>
                        </a:cxn>
                        <a:cxn ang="T131">
                          <a:pos x="T42" y="T43"/>
                        </a:cxn>
                        <a:cxn ang="T132">
                          <a:pos x="T44" y="T45"/>
                        </a:cxn>
                        <a:cxn ang="T133">
                          <a:pos x="T46" y="T47"/>
                        </a:cxn>
                        <a:cxn ang="T134">
                          <a:pos x="T48" y="T49"/>
                        </a:cxn>
                        <a:cxn ang="T135">
                          <a:pos x="T50" y="T51"/>
                        </a:cxn>
                        <a:cxn ang="T136">
                          <a:pos x="T52" y="T53"/>
                        </a:cxn>
                        <a:cxn ang="T137">
                          <a:pos x="T54" y="T55"/>
                        </a:cxn>
                        <a:cxn ang="T138">
                          <a:pos x="T56" y="T57"/>
                        </a:cxn>
                        <a:cxn ang="T139">
                          <a:pos x="T58" y="T59"/>
                        </a:cxn>
                        <a:cxn ang="T140">
                          <a:pos x="T60" y="T61"/>
                        </a:cxn>
                        <a:cxn ang="T141">
                          <a:pos x="T62" y="T63"/>
                        </a:cxn>
                        <a:cxn ang="T142">
                          <a:pos x="T64" y="T65"/>
                        </a:cxn>
                        <a:cxn ang="T143">
                          <a:pos x="T66" y="T67"/>
                        </a:cxn>
                        <a:cxn ang="T144">
                          <a:pos x="T68" y="T69"/>
                        </a:cxn>
                        <a:cxn ang="T145">
                          <a:pos x="T70" y="T71"/>
                        </a:cxn>
                        <a:cxn ang="T146">
                          <a:pos x="T72" y="T73"/>
                        </a:cxn>
                        <a:cxn ang="T147">
                          <a:pos x="T74" y="T75"/>
                        </a:cxn>
                        <a:cxn ang="T148">
                          <a:pos x="T76" y="T77"/>
                        </a:cxn>
                        <a:cxn ang="T149">
                          <a:pos x="T78" y="T79"/>
                        </a:cxn>
                        <a:cxn ang="T150">
                          <a:pos x="T80" y="T81"/>
                        </a:cxn>
                        <a:cxn ang="T151">
                          <a:pos x="T82" y="T83"/>
                        </a:cxn>
                        <a:cxn ang="T152">
                          <a:pos x="T84" y="T85"/>
                        </a:cxn>
                        <a:cxn ang="T153">
                          <a:pos x="T86" y="T87"/>
                        </a:cxn>
                        <a:cxn ang="T154">
                          <a:pos x="T88" y="T89"/>
                        </a:cxn>
                        <a:cxn ang="T155">
                          <a:pos x="T90" y="T91"/>
                        </a:cxn>
                        <a:cxn ang="T156">
                          <a:pos x="T92" y="T93"/>
                        </a:cxn>
                        <a:cxn ang="T157">
                          <a:pos x="T94" y="T95"/>
                        </a:cxn>
                        <a:cxn ang="T158">
                          <a:pos x="T96" y="T97"/>
                        </a:cxn>
                        <a:cxn ang="T159">
                          <a:pos x="T98" y="T99"/>
                        </a:cxn>
                        <a:cxn ang="T160">
                          <a:pos x="T100" y="T101"/>
                        </a:cxn>
                        <a:cxn ang="T161">
                          <a:pos x="T102" y="T103"/>
                        </a:cxn>
                        <a:cxn ang="T162">
                          <a:pos x="T104" y="T105"/>
                        </a:cxn>
                        <a:cxn ang="T163">
                          <a:pos x="T106" y="T107"/>
                        </a:cxn>
                        <a:cxn ang="T164">
                          <a:pos x="T108" y="T109"/>
                        </a:cxn>
                      </a:cxnLst>
                      <a:rect l="T165" t="T166" r="T167" b="T168"/>
                      <a:pathLst>
                        <a:path w="1333" h="2726">
                          <a:moveTo>
                            <a:pt x="1333" y="0"/>
                          </a:moveTo>
                          <a:lnTo>
                            <a:pt x="1333" y="2550"/>
                          </a:lnTo>
                          <a:lnTo>
                            <a:pt x="1320" y="2580"/>
                          </a:lnTo>
                          <a:lnTo>
                            <a:pt x="1297" y="2608"/>
                          </a:lnTo>
                          <a:lnTo>
                            <a:pt x="1265" y="2628"/>
                          </a:lnTo>
                          <a:lnTo>
                            <a:pt x="1219" y="2651"/>
                          </a:lnTo>
                          <a:lnTo>
                            <a:pt x="1165" y="2669"/>
                          </a:lnTo>
                          <a:lnTo>
                            <a:pt x="1099" y="2685"/>
                          </a:lnTo>
                          <a:lnTo>
                            <a:pt x="1014" y="2700"/>
                          </a:lnTo>
                          <a:lnTo>
                            <a:pt x="929" y="2713"/>
                          </a:lnTo>
                          <a:lnTo>
                            <a:pt x="839" y="2721"/>
                          </a:lnTo>
                          <a:lnTo>
                            <a:pt x="755" y="2724"/>
                          </a:lnTo>
                          <a:lnTo>
                            <a:pt x="670" y="2726"/>
                          </a:lnTo>
                          <a:lnTo>
                            <a:pt x="585" y="2726"/>
                          </a:lnTo>
                          <a:lnTo>
                            <a:pt x="495" y="2721"/>
                          </a:lnTo>
                          <a:lnTo>
                            <a:pt x="417" y="2713"/>
                          </a:lnTo>
                          <a:lnTo>
                            <a:pt x="345" y="2703"/>
                          </a:lnTo>
                          <a:lnTo>
                            <a:pt x="277" y="2693"/>
                          </a:lnTo>
                          <a:lnTo>
                            <a:pt x="220" y="2680"/>
                          </a:lnTo>
                          <a:lnTo>
                            <a:pt x="152" y="2664"/>
                          </a:lnTo>
                          <a:lnTo>
                            <a:pt x="96" y="2644"/>
                          </a:lnTo>
                          <a:lnTo>
                            <a:pt x="51" y="2618"/>
                          </a:lnTo>
                          <a:lnTo>
                            <a:pt x="16" y="2589"/>
                          </a:lnTo>
                          <a:lnTo>
                            <a:pt x="3" y="2555"/>
                          </a:lnTo>
                          <a:lnTo>
                            <a:pt x="3" y="2523"/>
                          </a:lnTo>
                          <a:lnTo>
                            <a:pt x="0" y="0"/>
                          </a:lnTo>
                          <a:lnTo>
                            <a:pt x="13" y="31"/>
                          </a:lnTo>
                          <a:lnTo>
                            <a:pt x="41" y="53"/>
                          </a:lnTo>
                          <a:lnTo>
                            <a:pt x="76" y="77"/>
                          </a:lnTo>
                          <a:lnTo>
                            <a:pt x="116" y="91"/>
                          </a:lnTo>
                          <a:lnTo>
                            <a:pt x="156" y="106"/>
                          </a:lnTo>
                          <a:lnTo>
                            <a:pt x="195" y="118"/>
                          </a:lnTo>
                          <a:lnTo>
                            <a:pt x="246" y="128"/>
                          </a:lnTo>
                          <a:lnTo>
                            <a:pt x="295" y="138"/>
                          </a:lnTo>
                          <a:lnTo>
                            <a:pt x="345" y="147"/>
                          </a:lnTo>
                          <a:lnTo>
                            <a:pt x="410" y="157"/>
                          </a:lnTo>
                          <a:lnTo>
                            <a:pt x="475" y="162"/>
                          </a:lnTo>
                          <a:lnTo>
                            <a:pt x="535" y="167"/>
                          </a:lnTo>
                          <a:lnTo>
                            <a:pt x="575" y="167"/>
                          </a:lnTo>
                          <a:lnTo>
                            <a:pt x="619" y="168"/>
                          </a:lnTo>
                          <a:lnTo>
                            <a:pt x="670" y="168"/>
                          </a:lnTo>
                          <a:lnTo>
                            <a:pt x="714" y="168"/>
                          </a:lnTo>
                          <a:lnTo>
                            <a:pt x="769" y="167"/>
                          </a:lnTo>
                          <a:lnTo>
                            <a:pt x="839" y="162"/>
                          </a:lnTo>
                          <a:lnTo>
                            <a:pt x="885" y="158"/>
                          </a:lnTo>
                          <a:lnTo>
                            <a:pt x="939" y="153"/>
                          </a:lnTo>
                          <a:lnTo>
                            <a:pt x="1006" y="146"/>
                          </a:lnTo>
                          <a:lnTo>
                            <a:pt x="1074" y="133"/>
                          </a:lnTo>
                          <a:lnTo>
                            <a:pt x="1139" y="118"/>
                          </a:lnTo>
                          <a:lnTo>
                            <a:pt x="1193" y="101"/>
                          </a:lnTo>
                          <a:lnTo>
                            <a:pt x="1244" y="83"/>
                          </a:lnTo>
                          <a:lnTo>
                            <a:pt x="1284" y="62"/>
                          </a:lnTo>
                          <a:lnTo>
                            <a:pt x="1309" y="46"/>
                          </a:lnTo>
                          <a:lnTo>
                            <a:pt x="1323" y="26"/>
                          </a:lnTo>
                          <a:lnTo>
                            <a:pt x="1333" y="0"/>
                          </a:lnTo>
                          <a:close/>
                        </a:path>
                      </a:pathLst>
                    </a:custGeom>
                    <a:solidFill>
                      <a:schemeClr val="accent2">
                        <a:lumMod val="75000"/>
                      </a:schemeClr>
                    </a:solidFill>
                    <a:ln w="6350">
                      <a:solidFill>
                        <a:srgbClr val="201000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</p:grpSp>
              <p:grpSp>
                <p:nvGrpSpPr>
                  <p:cNvPr id="11512" name="Group 20"/>
                  <p:cNvGrpSpPr>
                    <a:grpSpLocks/>
                  </p:cNvGrpSpPr>
                  <p:nvPr/>
                </p:nvGrpSpPr>
                <p:grpSpPr bwMode="auto">
                  <a:xfrm>
                    <a:off x="3700" y="914"/>
                    <a:ext cx="393" cy="156"/>
                    <a:chOff x="3700" y="914"/>
                    <a:chExt cx="393" cy="156"/>
                  </a:xfrm>
                </p:grpSpPr>
                <p:grpSp>
                  <p:nvGrpSpPr>
                    <p:cNvPr id="11513" name="Group 21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3700" y="914"/>
                      <a:ext cx="393" cy="156"/>
                      <a:chOff x="3700" y="914"/>
                      <a:chExt cx="393" cy="156"/>
                    </a:xfrm>
                  </p:grpSpPr>
                  <p:sp>
                    <p:nvSpPr>
                      <p:cNvPr id="11542" name="Oval 22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3702" y="914"/>
                        <a:ext cx="391" cy="44"/>
                      </a:xfrm>
                      <a:prstGeom prst="ellipse">
                        <a:avLst/>
                      </a:prstGeom>
                      <a:solidFill>
                        <a:srgbClr val="FFFFFF"/>
                      </a:solidFill>
                      <a:ln w="6350">
                        <a:solidFill>
                          <a:srgbClr val="80808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11543" name="Freeform 23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3700" y="937"/>
                        <a:ext cx="392" cy="133"/>
                      </a:xfrm>
                      <a:custGeom>
                        <a:avLst/>
                        <a:gdLst>
                          <a:gd name="T0" fmla="*/ 1568 w 1568"/>
                          <a:gd name="T1" fmla="*/ 2 h 535"/>
                          <a:gd name="T2" fmla="*/ 1568 w 1568"/>
                          <a:gd name="T3" fmla="*/ 358 h 535"/>
                          <a:gd name="T4" fmla="*/ 1552 w 1568"/>
                          <a:gd name="T5" fmla="*/ 388 h 535"/>
                          <a:gd name="T6" fmla="*/ 1524 w 1568"/>
                          <a:gd name="T7" fmla="*/ 416 h 535"/>
                          <a:gd name="T8" fmla="*/ 1488 w 1568"/>
                          <a:gd name="T9" fmla="*/ 436 h 535"/>
                          <a:gd name="T10" fmla="*/ 1433 w 1568"/>
                          <a:gd name="T11" fmla="*/ 460 h 535"/>
                          <a:gd name="T12" fmla="*/ 1369 w 1568"/>
                          <a:gd name="T13" fmla="*/ 478 h 535"/>
                          <a:gd name="T14" fmla="*/ 1291 w 1568"/>
                          <a:gd name="T15" fmla="*/ 495 h 535"/>
                          <a:gd name="T16" fmla="*/ 1192 w 1568"/>
                          <a:gd name="T17" fmla="*/ 510 h 535"/>
                          <a:gd name="T18" fmla="*/ 1092 w 1568"/>
                          <a:gd name="T19" fmla="*/ 523 h 535"/>
                          <a:gd name="T20" fmla="*/ 986 w 1568"/>
                          <a:gd name="T21" fmla="*/ 531 h 535"/>
                          <a:gd name="T22" fmla="*/ 887 w 1568"/>
                          <a:gd name="T23" fmla="*/ 534 h 535"/>
                          <a:gd name="T24" fmla="*/ 787 w 1568"/>
                          <a:gd name="T25" fmla="*/ 535 h 535"/>
                          <a:gd name="T26" fmla="*/ 688 w 1568"/>
                          <a:gd name="T27" fmla="*/ 535 h 535"/>
                          <a:gd name="T28" fmla="*/ 581 w 1568"/>
                          <a:gd name="T29" fmla="*/ 531 h 535"/>
                          <a:gd name="T30" fmla="*/ 489 w 1568"/>
                          <a:gd name="T31" fmla="*/ 523 h 535"/>
                          <a:gd name="T32" fmla="*/ 404 w 1568"/>
                          <a:gd name="T33" fmla="*/ 513 h 535"/>
                          <a:gd name="T34" fmla="*/ 325 w 1568"/>
                          <a:gd name="T35" fmla="*/ 503 h 535"/>
                          <a:gd name="T36" fmla="*/ 258 w 1568"/>
                          <a:gd name="T37" fmla="*/ 490 h 535"/>
                          <a:gd name="T38" fmla="*/ 178 w 1568"/>
                          <a:gd name="T39" fmla="*/ 473 h 535"/>
                          <a:gd name="T40" fmla="*/ 112 w 1568"/>
                          <a:gd name="T41" fmla="*/ 454 h 535"/>
                          <a:gd name="T42" fmla="*/ 59 w 1568"/>
                          <a:gd name="T43" fmla="*/ 426 h 535"/>
                          <a:gd name="T44" fmla="*/ 17 w 1568"/>
                          <a:gd name="T45" fmla="*/ 397 h 535"/>
                          <a:gd name="T46" fmla="*/ 2 w 1568"/>
                          <a:gd name="T47" fmla="*/ 363 h 535"/>
                          <a:gd name="T48" fmla="*/ 2 w 1568"/>
                          <a:gd name="T49" fmla="*/ 331 h 535"/>
                          <a:gd name="T50" fmla="*/ 0 w 1568"/>
                          <a:gd name="T51" fmla="*/ 0 h 535"/>
                          <a:gd name="T52" fmla="*/ 17 w 1568"/>
                          <a:gd name="T53" fmla="*/ 11 h 535"/>
                          <a:gd name="T54" fmla="*/ 52 w 1568"/>
                          <a:gd name="T55" fmla="*/ 27 h 535"/>
                          <a:gd name="T56" fmla="*/ 101 w 1568"/>
                          <a:gd name="T57" fmla="*/ 40 h 535"/>
                          <a:gd name="T58" fmla="*/ 157 w 1568"/>
                          <a:gd name="T59" fmla="*/ 50 h 535"/>
                          <a:gd name="T60" fmla="*/ 218 w 1568"/>
                          <a:gd name="T61" fmla="*/ 57 h 535"/>
                          <a:gd name="T62" fmla="*/ 288 w 1568"/>
                          <a:gd name="T63" fmla="*/ 65 h 535"/>
                          <a:gd name="T64" fmla="*/ 367 w 1568"/>
                          <a:gd name="T65" fmla="*/ 72 h 535"/>
                          <a:gd name="T66" fmla="*/ 446 w 1568"/>
                          <a:gd name="T67" fmla="*/ 77 h 535"/>
                          <a:gd name="T68" fmla="*/ 521 w 1568"/>
                          <a:gd name="T69" fmla="*/ 80 h 535"/>
                          <a:gd name="T70" fmla="*/ 581 w 1568"/>
                          <a:gd name="T71" fmla="*/ 82 h 535"/>
                          <a:gd name="T72" fmla="*/ 662 w 1568"/>
                          <a:gd name="T73" fmla="*/ 86 h 535"/>
                          <a:gd name="T74" fmla="*/ 740 w 1568"/>
                          <a:gd name="T75" fmla="*/ 86 h 535"/>
                          <a:gd name="T76" fmla="*/ 805 w 1568"/>
                          <a:gd name="T77" fmla="*/ 86 h 535"/>
                          <a:gd name="T78" fmla="*/ 867 w 1568"/>
                          <a:gd name="T79" fmla="*/ 86 h 535"/>
                          <a:gd name="T80" fmla="*/ 914 w 1568"/>
                          <a:gd name="T81" fmla="*/ 86 h 535"/>
                          <a:gd name="T82" fmla="*/ 973 w 1568"/>
                          <a:gd name="T83" fmla="*/ 82 h 535"/>
                          <a:gd name="T84" fmla="*/ 1030 w 1568"/>
                          <a:gd name="T85" fmla="*/ 80 h 535"/>
                          <a:gd name="T86" fmla="*/ 1095 w 1568"/>
                          <a:gd name="T87" fmla="*/ 80 h 535"/>
                          <a:gd name="T88" fmla="*/ 1155 w 1568"/>
                          <a:gd name="T89" fmla="*/ 75 h 535"/>
                          <a:gd name="T90" fmla="*/ 1213 w 1568"/>
                          <a:gd name="T91" fmla="*/ 70 h 535"/>
                          <a:gd name="T92" fmla="*/ 1275 w 1568"/>
                          <a:gd name="T93" fmla="*/ 67 h 535"/>
                          <a:gd name="T94" fmla="*/ 1335 w 1568"/>
                          <a:gd name="T95" fmla="*/ 60 h 535"/>
                          <a:gd name="T96" fmla="*/ 1395 w 1568"/>
                          <a:gd name="T97" fmla="*/ 55 h 535"/>
                          <a:gd name="T98" fmla="*/ 1453 w 1568"/>
                          <a:gd name="T99" fmla="*/ 45 h 535"/>
                          <a:gd name="T100" fmla="*/ 1508 w 1568"/>
                          <a:gd name="T101" fmla="*/ 35 h 535"/>
                          <a:gd name="T102" fmla="*/ 1546 w 1568"/>
                          <a:gd name="T103" fmla="*/ 21 h 535"/>
                          <a:gd name="T104" fmla="*/ 1568 w 1568"/>
                          <a:gd name="T105" fmla="*/ 2 h 535"/>
                          <a:gd name="T106" fmla="*/ 0 60000 65536"/>
                          <a:gd name="T107" fmla="*/ 0 60000 65536"/>
                          <a:gd name="T108" fmla="*/ 0 60000 65536"/>
                          <a:gd name="T109" fmla="*/ 0 60000 65536"/>
                          <a:gd name="T110" fmla="*/ 0 60000 65536"/>
                          <a:gd name="T111" fmla="*/ 0 60000 65536"/>
                          <a:gd name="T112" fmla="*/ 0 60000 65536"/>
                          <a:gd name="T113" fmla="*/ 0 60000 65536"/>
                          <a:gd name="T114" fmla="*/ 0 60000 65536"/>
                          <a:gd name="T115" fmla="*/ 0 60000 65536"/>
                          <a:gd name="T116" fmla="*/ 0 60000 65536"/>
                          <a:gd name="T117" fmla="*/ 0 60000 65536"/>
                          <a:gd name="T118" fmla="*/ 0 60000 65536"/>
                          <a:gd name="T119" fmla="*/ 0 60000 65536"/>
                          <a:gd name="T120" fmla="*/ 0 60000 65536"/>
                          <a:gd name="T121" fmla="*/ 0 60000 65536"/>
                          <a:gd name="T122" fmla="*/ 0 60000 65536"/>
                          <a:gd name="T123" fmla="*/ 0 60000 65536"/>
                          <a:gd name="T124" fmla="*/ 0 60000 65536"/>
                          <a:gd name="T125" fmla="*/ 0 60000 65536"/>
                          <a:gd name="T126" fmla="*/ 0 60000 65536"/>
                          <a:gd name="T127" fmla="*/ 0 60000 65536"/>
                          <a:gd name="T128" fmla="*/ 0 60000 65536"/>
                          <a:gd name="T129" fmla="*/ 0 60000 65536"/>
                          <a:gd name="T130" fmla="*/ 0 60000 65536"/>
                          <a:gd name="T131" fmla="*/ 0 60000 65536"/>
                          <a:gd name="T132" fmla="*/ 0 60000 65536"/>
                          <a:gd name="T133" fmla="*/ 0 60000 65536"/>
                          <a:gd name="T134" fmla="*/ 0 60000 65536"/>
                          <a:gd name="T135" fmla="*/ 0 60000 65536"/>
                          <a:gd name="T136" fmla="*/ 0 60000 65536"/>
                          <a:gd name="T137" fmla="*/ 0 60000 65536"/>
                          <a:gd name="T138" fmla="*/ 0 60000 65536"/>
                          <a:gd name="T139" fmla="*/ 0 60000 65536"/>
                          <a:gd name="T140" fmla="*/ 0 60000 65536"/>
                          <a:gd name="T141" fmla="*/ 0 60000 65536"/>
                          <a:gd name="T142" fmla="*/ 0 60000 65536"/>
                          <a:gd name="T143" fmla="*/ 0 60000 65536"/>
                          <a:gd name="T144" fmla="*/ 0 60000 65536"/>
                          <a:gd name="T145" fmla="*/ 0 60000 65536"/>
                          <a:gd name="T146" fmla="*/ 0 60000 65536"/>
                          <a:gd name="T147" fmla="*/ 0 60000 65536"/>
                          <a:gd name="T148" fmla="*/ 0 60000 65536"/>
                          <a:gd name="T149" fmla="*/ 0 60000 65536"/>
                          <a:gd name="T150" fmla="*/ 0 60000 65536"/>
                          <a:gd name="T151" fmla="*/ 0 60000 65536"/>
                          <a:gd name="T152" fmla="*/ 0 60000 65536"/>
                          <a:gd name="T153" fmla="*/ 0 60000 65536"/>
                          <a:gd name="T154" fmla="*/ 0 60000 65536"/>
                          <a:gd name="T155" fmla="*/ 0 60000 65536"/>
                          <a:gd name="T156" fmla="*/ 0 60000 65536"/>
                          <a:gd name="T157" fmla="*/ 0 60000 65536"/>
                          <a:gd name="T158" fmla="*/ 0 60000 65536"/>
                          <a:gd name="T159" fmla="*/ 0 w 1568"/>
                          <a:gd name="T160" fmla="*/ 0 h 535"/>
                          <a:gd name="T161" fmla="*/ 1568 w 1568"/>
                          <a:gd name="T162" fmla="*/ 535 h 535"/>
                        </a:gdLst>
                        <a:ahLst/>
                        <a:cxnLst>
                          <a:cxn ang="T106">
                            <a:pos x="T0" y="T1"/>
                          </a:cxn>
                          <a:cxn ang="T107">
                            <a:pos x="T2" y="T3"/>
                          </a:cxn>
                          <a:cxn ang="T108">
                            <a:pos x="T4" y="T5"/>
                          </a:cxn>
                          <a:cxn ang="T109">
                            <a:pos x="T6" y="T7"/>
                          </a:cxn>
                          <a:cxn ang="T110">
                            <a:pos x="T8" y="T9"/>
                          </a:cxn>
                          <a:cxn ang="T111">
                            <a:pos x="T10" y="T11"/>
                          </a:cxn>
                          <a:cxn ang="T112">
                            <a:pos x="T12" y="T13"/>
                          </a:cxn>
                          <a:cxn ang="T113">
                            <a:pos x="T14" y="T15"/>
                          </a:cxn>
                          <a:cxn ang="T114">
                            <a:pos x="T16" y="T17"/>
                          </a:cxn>
                          <a:cxn ang="T115">
                            <a:pos x="T18" y="T19"/>
                          </a:cxn>
                          <a:cxn ang="T116">
                            <a:pos x="T20" y="T21"/>
                          </a:cxn>
                          <a:cxn ang="T117">
                            <a:pos x="T22" y="T23"/>
                          </a:cxn>
                          <a:cxn ang="T118">
                            <a:pos x="T24" y="T25"/>
                          </a:cxn>
                          <a:cxn ang="T119">
                            <a:pos x="T26" y="T27"/>
                          </a:cxn>
                          <a:cxn ang="T120">
                            <a:pos x="T28" y="T29"/>
                          </a:cxn>
                          <a:cxn ang="T121">
                            <a:pos x="T30" y="T31"/>
                          </a:cxn>
                          <a:cxn ang="T122">
                            <a:pos x="T32" y="T33"/>
                          </a:cxn>
                          <a:cxn ang="T123">
                            <a:pos x="T34" y="T35"/>
                          </a:cxn>
                          <a:cxn ang="T124">
                            <a:pos x="T36" y="T37"/>
                          </a:cxn>
                          <a:cxn ang="T125">
                            <a:pos x="T38" y="T39"/>
                          </a:cxn>
                          <a:cxn ang="T126">
                            <a:pos x="T40" y="T41"/>
                          </a:cxn>
                          <a:cxn ang="T127">
                            <a:pos x="T42" y="T43"/>
                          </a:cxn>
                          <a:cxn ang="T128">
                            <a:pos x="T44" y="T45"/>
                          </a:cxn>
                          <a:cxn ang="T129">
                            <a:pos x="T46" y="T47"/>
                          </a:cxn>
                          <a:cxn ang="T130">
                            <a:pos x="T48" y="T49"/>
                          </a:cxn>
                          <a:cxn ang="T131">
                            <a:pos x="T50" y="T51"/>
                          </a:cxn>
                          <a:cxn ang="T132">
                            <a:pos x="T52" y="T53"/>
                          </a:cxn>
                          <a:cxn ang="T133">
                            <a:pos x="T54" y="T55"/>
                          </a:cxn>
                          <a:cxn ang="T134">
                            <a:pos x="T56" y="T57"/>
                          </a:cxn>
                          <a:cxn ang="T135">
                            <a:pos x="T58" y="T59"/>
                          </a:cxn>
                          <a:cxn ang="T136">
                            <a:pos x="T60" y="T61"/>
                          </a:cxn>
                          <a:cxn ang="T137">
                            <a:pos x="T62" y="T63"/>
                          </a:cxn>
                          <a:cxn ang="T138">
                            <a:pos x="T64" y="T65"/>
                          </a:cxn>
                          <a:cxn ang="T139">
                            <a:pos x="T66" y="T67"/>
                          </a:cxn>
                          <a:cxn ang="T140">
                            <a:pos x="T68" y="T69"/>
                          </a:cxn>
                          <a:cxn ang="T141">
                            <a:pos x="T70" y="T71"/>
                          </a:cxn>
                          <a:cxn ang="T142">
                            <a:pos x="T72" y="T73"/>
                          </a:cxn>
                          <a:cxn ang="T143">
                            <a:pos x="T74" y="T75"/>
                          </a:cxn>
                          <a:cxn ang="T144">
                            <a:pos x="T76" y="T77"/>
                          </a:cxn>
                          <a:cxn ang="T145">
                            <a:pos x="T78" y="T79"/>
                          </a:cxn>
                          <a:cxn ang="T146">
                            <a:pos x="T80" y="T81"/>
                          </a:cxn>
                          <a:cxn ang="T147">
                            <a:pos x="T82" y="T83"/>
                          </a:cxn>
                          <a:cxn ang="T148">
                            <a:pos x="T84" y="T85"/>
                          </a:cxn>
                          <a:cxn ang="T149">
                            <a:pos x="T86" y="T87"/>
                          </a:cxn>
                          <a:cxn ang="T150">
                            <a:pos x="T88" y="T89"/>
                          </a:cxn>
                          <a:cxn ang="T151">
                            <a:pos x="T90" y="T91"/>
                          </a:cxn>
                          <a:cxn ang="T152">
                            <a:pos x="T92" y="T93"/>
                          </a:cxn>
                          <a:cxn ang="T153">
                            <a:pos x="T94" y="T95"/>
                          </a:cxn>
                          <a:cxn ang="T154">
                            <a:pos x="T96" y="T97"/>
                          </a:cxn>
                          <a:cxn ang="T155">
                            <a:pos x="T98" y="T99"/>
                          </a:cxn>
                          <a:cxn ang="T156">
                            <a:pos x="T100" y="T101"/>
                          </a:cxn>
                          <a:cxn ang="T157">
                            <a:pos x="T102" y="T103"/>
                          </a:cxn>
                          <a:cxn ang="T158">
                            <a:pos x="T104" y="T105"/>
                          </a:cxn>
                        </a:cxnLst>
                        <a:rect l="T159" t="T160" r="T161" b="T162"/>
                        <a:pathLst>
                          <a:path w="1568" h="535">
                            <a:moveTo>
                              <a:pt x="1568" y="2"/>
                            </a:moveTo>
                            <a:lnTo>
                              <a:pt x="1568" y="358"/>
                            </a:lnTo>
                            <a:lnTo>
                              <a:pt x="1552" y="388"/>
                            </a:lnTo>
                            <a:lnTo>
                              <a:pt x="1524" y="416"/>
                            </a:lnTo>
                            <a:lnTo>
                              <a:pt x="1488" y="436"/>
                            </a:lnTo>
                            <a:lnTo>
                              <a:pt x="1433" y="460"/>
                            </a:lnTo>
                            <a:lnTo>
                              <a:pt x="1369" y="478"/>
                            </a:lnTo>
                            <a:lnTo>
                              <a:pt x="1291" y="495"/>
                            </a:lnTo>
                            <a:lnTo>
                              <a:pt x="1192" y="510"/>
                            </a:lnTo>
                            <a:lnTo>
                              <a:pt x="1092" y="523"/>
                            </a:lnTo>
                            <a:lnTo>
                              <a:pt x="986" y="531"/>
                            </a:lnTo>
                            <a:lnTo>
                              <a:pt x="887" y="534"/>
                            </a:lnTo>
                            <a:lnTo>
                              <a:pt x="787" y="535"/>
                            </a:lnTo>
                            <a:lnTo>
                              <a:pt x="688" y="535"/>
                            </a:lnTo>
                            <a:lnTo>
                              <a:pt x="581" y="531"/>
                            </a:lnTo>
                            <a:lnTo>
                              <a:pt x="489" y="523"/>
                            </a:lnTo>
                            <a:lnTo>
                              <a:pt x="404" y="513"/>
                            </a:lnTo>
                            <a:lnTo>
                              <a:pt x="325" y="503"/>
                            </a:lnTo>
                            <a:lnTo>
                              <a:pt x="258" y="490"/>
                            </a:lnTo>
                            <a:lnTo>
                              <a:pt x="178" y="473"/>
                            </a:lnTo>
                            <a:lnTo>
                              <a:pt x="112" y="454"/>
                            </a:lnTo>
                            <a:lnTo>
                              <a:pt x="59" y="426"/>
                            </a:lnTo>
                            <a:lnTo>
                              <a:pt x="17" y="397"/>
                            </a:lnTo>
                            <a:lnTo>
                              <a:pt x="2" y="363"/>
                            </a:lnTo>
                            <a:lnTo>
                              <a:pt x="2" y="331"/>
                            </a:lnTo>
                            <a:lnTo>
                              <a:pt x="0" y="0"/>
                            </a:lnTo>
                            <a:lnTo>
                              <a:pt x="17" y="11"/>
                            </a:lnTo>
                            <a:lnTo>
                              <a:pt x="52" y="27"/>
                            </a:lnTo>
                            <a:lnTo>
                              <a:pt x="101" y="40"/>
                            </a:lnTo>
                            <a:lnTo>
                              <a:pt x="157" y="50"/>
                            </a:lnTo>
                            <a:lnTo>
                              <a:pt x="218" y="57"/>
                            </a:lnTo>
                            <a:lnTo>
                              <a:pt x="288" y="65"/>
                            </a:lnTo>
                            <a:lnTo>
                              <a:pt x="367" y="72"/>
                            </a:lnTo>
                            <a:lnTo>
                              <a:pt x="446" y="77"/>
                            </a:lnTo>
                            <a:lnTo>
                              <a:pt x="521" y="80"/>
                            </a:lnTo>
                            <a:lnTo>
                              <a:pt x="581" y="82"/>
                            </a:lnTo>
                            <a:lnTo>
                              <a:pt x="662" y="86"/>
                            </a:lnTo>
                            <a:lnTo>
                              <a:pt x="740" y="86"/>
                            </a:lnTo>
                            <a:lnTo>
                              <a:pt x="805" y="86"/>
                            </a:lnTo>
                            <a:lnTo>
                              <a:pt x="867" y="86"/>
                            </a:lnTo>
                            <a:lnTo>
                              <a:pt x="914" y="86"/>
                            </a:lnTo>
                            <a:lnTo>
                              <a:pt x="973" y="82"/>
                            </a:lnTo>
                            <a:lnTo>
                              <a:pt x="1030" y="80"/>
                            </a:lnTo>
                            <a:lnTo>
                              <a:pt x="1095" y="80"/>
                            </a:lnTo>
                            <a:lnTo>
                              <a:pt x="1155" y="75"/>
                            </a:lnTo>
                            <a:lnTo>
                              <a:pt x="1213" y="70"/>
                            </a:lnTo>
                            <a:lnTo>
                              <a:pt x="1275" y="67"/>
                            </a:lnTo>
                            <a:lnTo>
                              <a:pt x="1335" y="60"/>
                            </a:lnTo>
                            <a:lnTo>
                              <a:pt x="1395" y="55"/>
                            </a:lnTo>
                            <a:lnTo>
                              <a:pt x="1453" y="45"/>
                            </a:lnTo>
                            <a:lnTo>
                              <a:pt x="1508" y="35"/>
                            </a:lnTo>
                            <a:lnTo>
                              <a:pt x="1546" y="21"/>
                            </a:lnTo>
                            <a:lnTo>
                              <a:pt x="1568" y="2"/>
                            </a:lnTo>
                            <a:close/>
                          </a:path>
                        </a:pathLst>
                      </a:custGeom>
                      <a:solidFill>
                        <a:schemeClr val="bg1">
                          <a:lumMod val="95000"/>
                        </a:schemeClr>
                      </a:solidFill>
                      <a:ln w="6350">
                        <a:solidFill>
                          <a:srgbClr val="808080"/>
                        </a:solidFill>
                        <a:prstDash val="solid"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</p:grpSp>
                <p:grpSp>
                  <p:nvGrpSpPr>
                    <p:cNvPr id="11514" name="Group 24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3705" y="947"/>
                      <a:ext cx="381" cy="120"/>
                      <a:chOff x="3705" y="947"/>
                      <a:chExt cx="381" cy="120"/>
                    </a:xfrm>
                  </p:grpSpPr>
                  <p:sp>
                    <p:nvSpPr>
                      <p:cNvPr id="11515" name="Line 25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705" y="947"/>
                        <a:ext cx="1" cy="82"/>
                      </a:xfrm>
                      <a:prstGeom prst="line">
                        <a:avLst/>
                      </a:prstGeom>
                      <a:noFill/>
                      <a:ln w="6350">
                        <a:solidFill>
                          <a:srgbClr val="C0C0C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11516" name="Line 26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711" y="950"/>
                        <a:ext cx="1" cy="84"/>
                      </a:xfrm>
                      <a:prstGeom prst="line">
                        <a:avLst/>
                      </a:prstGeom>
                      <a:noFill/>
                      <a:ln w="6350">
                        <a:solidFill>
                          <a:srgbClr val="C0C0C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11517" name="Line 27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719" y="952"/>
                        <a:ext cx="1" cy="89"/>
                      </a:xfrm>
                      <a:prstGeom prst="line">
                        <a:avLst/>
                      </a:prstGeom>
                      <a:noFill/>
                      <a:ln w="6350">
                        <a:solidFill>
                          <a:srgbClr val="C0C0C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11518" name="Line 28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727" y="954"/>
                        <a:ext cx="1" cy="91"/>
                      </a:xfrm>
                      <a:prstGeom prst="line">
                        <a:avLst/>
                      </a:prstGeom>
                      <a:noFill/>
                      <a:ln w="6350">
                        <a:solidFill>
                          <a:srgbClr val="C0C0C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11519" name="Line 29"/>
                      <p:cNvSpPr>
                        <a:spLocks noChangeShapeType="1"/>
                      </p:cNvSpPr>
                      <p:nvPr/>
                    </p:nvSpPr>
                    <p:spPr bwMode="auto">
                      <a:xfrm flipH="1">
                        <a:off x="3737" y="957"/>
                        <a:ext cx="1" cy="92"/>
                      </a:xfrm>
                      <a:prstGeom prst="line">
                        <a:avLst/>
                      </a:prstGeom>
                      <a:noFill/>
                      <a:ln w="6350">
                        <a:solidFill>
                          <a:srgbClr val="C0C0C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11520" name="Line 30"/>
                      <p:cNvSpPr>
                        <a:spLocks noChangeShapeType="1"/>
                      </p:cNvSpPr>
                      <p:nvPr/>
                    </p:nvSpPr>
                    <p:spPr bwMode="auto">
                      <a:xfrm flipH="1">
                        <a:off x="3747" y="959"/>
                        <a:ext cx="1" cy="93"/>
                      </a:xfrm>
                      <a:prstGeom prst="line">
                        <a:avLst/>
                      </a:prstGeom>
                      <a:noFill/>
                      <a:ln w="6350">
                        <a:solidFill>
                          <a:srgbClr val="C0C0C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11521" name="Line 31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759" y="962"/>
                        <a:ext cx="1" cy="93"/>
                      </a:xfrm>
                      <a:prstGeom prst="line">
                        <a:avLst/>
                      </a:prstGeom>
                      <a:noFill/>
                      <a:ln w="6350">
                        <a:solidFill>
                          <a:srgbClr val="C0C0C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11522" name="Line 32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773" y="963"/>
                        <a:ext cx="1" cy="95"/>
                      </a:xfrm>
                      <a:prstGeom prst="line">
                        <a:avLst/>
                      </a:prstGeom>
                      <a:noFill/>
                      <a:ln w="6350">
                        <a:solidFill>
                          <a:srgbClr val="C0C0C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11523" name="Line 33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788" y="965"/>
                        <a:ext cx="1" cy="95"/>
                      </a:xfrm>
                      <a:prstGeom prst="line">
                        <a:avLst/>
                      </a:prstGeom>
                      <a:noFill/>
                      <a:ln w="6350">
                        <a:solidFill>
                          <a:srgbClr val="C0C0C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11524" name="Line 34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804" y="966"/>
                        <a:ext cx="1" cy="95"/>
                      </a:xfrm>
                      <a:prstGeom prst="line">
                        <a:avLst/>
                      </a:prstGeom>
                      <a:noFill/>
                      <a:ln w="6350">
                        <a:solidFill>
                          <a:srgbClr val="C0C0C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11525" name="Line 35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822" y="967"/>
                        <a:ext cx="1" cy="96"/>
                      </a:xfrm>
                      <a:prstGeom prst="line">
                        <a:avLst/>
                      </a:prstGeom>
                      <a:noFill/>
                      <a:ln w="6350">
                        <a:solidFill>
                          <a:srgbClr val="C0C0C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11526" name="Line 36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842" y="968"/>
                        <a:ext cx="1" cy="96"/>
                      </a:xfrm>
                      <a:prstGeom prst="line">
                        <a:avLst/>
                      </a:prstGeom>
                      <a:noFill/>
                      <a:ln w="6350">
                        <a:solidFill>
                          <a:srgbClr val="C0C0C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11527" name="Line 37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867" y="969"/>
                        <a:ext cx="1" cy="97"/>
                      </a:xfrm>
                      <a:prstGeom prst="line">
                        <a:avLst/>
                      </a:prstGeom>
                      <a:noFill/>
                      <a:ln w="6350">
                        <a:solidFill>
                          <a:srgbClr val="C0C0C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11528" name="Line 38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894" y="969"/>
                        <a:ext cx="1" cy="98"/>
                      </a:xfrm>
                      <a:prstGeom prst="line">
                        <a:avLst/>
                      </a:prstGeom>
                      <a:noFill/>
                      <a:ln w="6350">
                        <a:solidFill>
                          <a:srgbClr val="C0C0C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11529" name="Line 39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4085" y="948"/>
                        <a:ext cx="1" cy="81"/>
                      </a:xfrm>
                      <a:prstGeom prst="line">
                        <a:avLst/>
                      </a:prstGeom>
                      <a:noFill/>
                      <a:ln w="6350">
                        <a:solidFill>
                          <a:srgbClr val="C0C0C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11530" name="Line 40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4079" y="952"/>
                        <a:ext cx="1" cy="82"/>
                      </a:xfrm>
                      <a:prstGeom prst="line">
                        <a:avLst/>
                      </a:prstGeom>
                      <a:noFill/>
                      <a:ln w="6350">
                        <a:solidFill>
                          <a:srgbClr val="C0C0C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11531" name="Line 41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4071" y="955"/>
                        <a:ext cx="1" cy="86"/>
                      </a:xfrm>
                      <a:prstGeom prst="line">
                        <a:avLst/>
                      </a:prstGeom>
                      <a:noFill/>
                      <a:ln w="6350">
                        <a:solidFill>
                          <a:srgbClr val="C0C0C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11532" name="Line 42"/>
                      <p:cNvSpPr>
                        <a:spLocks noChangeShapeType="1"/>
                      </p:cNvSpPr>
                      <p:nvPr/>
                    </p:nvSpPr>
                    <p:spPr bwMode="auto">
                      <a:xfrm flipV="1">
                        <a:off x="4063" y="957"/>
                        <a:ext cx="1" cy="88"/>
                      </a:xfrm>
                      <a:prstGeom prst="line">
                        <a:avLst/>
                      </a:prstGeom>
                      <a:noFill/>
                      <a:ln w="6350">
                        <a:solidFill>
                          <a:srgbClr val="C0C0C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11533" name="Line 43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4054" y="958"/>
                        <a:ext cx="1" cy="91"/>
                      </a:xfrm>
                      <a:prstGeom prst="line">
                        <a:avLst/>
                      </a:prstGeom>
                      <a:noFill/>
                      <a:ln w="6350">
                        <a:solidFill>
                          <a:srgbClr val="C0C0C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11534" name="Line 44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4044" y="960"/>
                        <a:ext cx="1" cy="92"/>
                      </a:xfrm>
                      <a:prstGeom prst="line">
                        <a:avLst/>
                      </a:prstGeom>
                      <a:noFill/>
                      <a:ln w="6350">
                        <a:solidFill>
                          <a:srgbClr val="C0C0C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11535" name="Line 45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4031" y="963"/>
                        <a:ext cx="1" cy="92"/>
                      </a:xfrm>
                      <a:prstGeom prst="line">
                        <a:avLst/>
                      </a:prstGeom>
                      <a:noFill/>
                      <a:ln w="6350">
                        <a:solidFill>
                          <a:srgbClr val="C0C0C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11536" name="Line 46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4017" y="963"/>
                        <a:ext cx="1" cy="95"/>
                      </a:xfrm>
                      <a:prstGeom prst="line">
                        <a:avLst/>
                      </a:prstGeom>
                      <a:noFill/>
                      <a:ln w="6350">
                        <a:solidFill>
                          <a:srgbClr val="C0C0C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11537" name="Line 47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4002" y="965"/>
                        <a:ext cx="1" cy="95"/>
                      </a:xfrm>
                      <a:prstGeom prst="line">
                        <a:avLst/>
                      </a:prstGeom>
                      <a:noFill/>
                      <a:ln w="6350">
                        <a:solidFill>
                          <a:srgbClr val="C0C0C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11538" name="Line 48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986" y="966"/>
                        <a:ext cx="1" cy="95"/>
                      </a:xfrm>
                      <a:prstGeom prst="line">
                        <a:avLst/>
                      </a:prstGeom>
                      <a:noFill/>
                      <a:ln w="6350">
                        <a:solidFill>
                          <a:srgbClr val="C0C0C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11539" name="Line 49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968" y="967"/>
                        <a:ext cx="1" cy="96"/>
                      </a:xfrm>
                      <a:prstGeom prst="line">
                        <a:avLst/>
                      </a:prstGeom>
                      <a:noFill/>
                      <a:ln w="6350">
                        <a:solidFill>
                          <a:srgbClr val="C0C0C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11540" name="Line 50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948" y="968"/>
                        <a:ext cx="1" cy="96"/>
                      </a:xfrm>
                      <a:prstGeom prst="line">
                        <a:avLst/>
                      </a:prstGeom>
                      <a:noFill/>
                      <a:ln w="6350">
                        <a:solidFill>
                          <a:srgbClr val="C0C0C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11541" name="Line 51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923" y="969"/>
                        <a:ext cx="1" cy="97"/>
                      </a:xfrm>
                      <a:prstGeom prst="line">
                        <a:avLst/>
                      </a:prstGeom>
                      <a:noFill/>
                      <a:ln w="6350">
                        <a:solidFill>
                          <a:srgbClr val="C0C0C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</p:grpSp>
              </p:grpSp>
            </p:grpSp>
            <p:grpSp>
              <p:nvGrpSpPr>
                <p:cNvPr id="11507" name="Group 52"/>
                <p:cNvGrpSpPr>
                  <a:grpSpLocks/>
                </p:cNvGrpSpPr>
                <p:nvPr/>
              </p:nvGrpSpPr>
              <p:grpSpPr bwMode="auto">
                <a:xfrm>
                  <a:off x="3727" y="1096"/>
                  <a:ext cx="334" cy="537"/>
                  <a:chOff x="3727" y="1096"/>
                  <a:chExt cx="334" cy="537"/>
                </a:xfrm>
              </p:grpSpPr>
              <p:sp>
                <p:nvSpPr>
                  <p:cNvPr id="11509" name="Freeform 53"/>
                  <p:cNvSpPr>
                    <a:spLocks/>
                  </p:cNvSpPr>
                  <p:nvPr/>
                </p:nvSpPr>
                <p:spPr bwMode="auto">
                  <a:xfrm>
                    <a:off x="3727" y="1098"/>
                    <a:ext cx="334" cy="535"/>
                  </a:xfrm>
                  <a:custGeom>
                    <a:avLst/>
                    <a:gdLst>
                      <a:gd name="T0" fmla="*/ 1332 w 1333"/>
                      <a:gd name="T1" fmla="*/ 5 h 2139"/>
                      <a:gd name="T2" fmla="*/ 1333 w 1333"/>
                      <a:gd name="T3" fmla="*/ 1964 h 2139"/>
                      <a:gd name="T4" fmla="*/ 1320 w 1333"/>
                      <a:gd name="T5" fmla="*/ 1994 h 2139"/>
                      <a:gd name="T6" fmla="*/ 1297 w 1333"/>
                      <a:gd name="T7" fmla="*/ 2023 h 2139"/>
                      <a:gd name="T8" fmla="*/ 1265 w 1333"/>
                      <a:gd name="T9" fmla="*/ 2043 h 2139"/>
                      <a:gd name="T10" fmla="*/ 1219 w 1333"/>
                      <a:gd name="T11" fmla="*/ 2064 h 2139"/>
                      <a:gd name="T12" fmla="*/ 1165 w 1333"/>
                      <a:gd name="T13" fmla="*/ 2083 h 2139"/>
                      <a:gd name="T14" fmla="*/ 1099 w 1333"/>
                      <a:gd name="T15" fmla="*/ 2100 h 2139"/>
                      <a:gd name="T16" fmla="*/ 1014 w 1333"/>
                      <a:gd name="T17" fmla="*/ 2115 h 2139"/>
                      <a:gd name="T18" fmla="*/ 929 w 1333"/>
                      <a:gd name="T19" fmla="*/ 2128 h 2139"/>
                      <a:gd name="T20" fmla="*/ 839 w 1333"/>
                      <a:gd name="T21" fmla="*/ 2134 h 2139"/>
                      <a:gd name="T22" fmla="*/ 755 w 1333"/>
                      <a:gd name="T23" fmla="*/ 2138 h 2139"/>
                      <a:gd name="T24" fmla="*/ 670 w 1333"/>
                      <a:gd name="T25" fmla="*/ 2139 h 2139"/>
                      <a:gd name="T26" fmla="*/ 585 w 1333"/>
                      <a:gd name="T27" fmla="*/ 2139 h 2139"/>
                      <a:gd name="T28" fmla="*/ 495 w 1333"/>
                      <a:gd name="T29" fmla="*/ 2134 h 2139"/>
                      <a:gd name="T30" fmla="*/ 417 w 1333"/>
                      <a:gd name="T31" fmla="*/ 2128 h 2139"/>
                      <a:gd name="T32" fmla="*/ 345 w 1333"/>
                      <a:gd name="T33" fmla="*/ 2118 h 2139"/>
                      <a:gd name="T34" fmla="*/ 277 w 1333"/>
                      <a:gd name="T35" fmla="*/ 2108 h 2139"/>
                      <a:gd name="T36" fmla="*/ 220 w 1333"/>
                      <a:gd name="T37" fmla="*/ 2095 h 2139"/>
                      <a:gd name="T38" fmla="*/ 152 w 1333"/>
                      <a:gd name="T39" fmla="*/ 2077 h 2139"/>
                      <a:gd name="T40" fmla="*/ 96 w 1333"/>
                      <a:gd name="T41" fmla="*/ 2058 h 2139"/>
                      <a:gd name="T42" fmla="*/ 51 w 1333"/>
                      <a:gd name="T43" fmla="*/ 2033 h 2139"/>
                      <a:gd name="T44" fmla="*/ 16 w 1333"/>
                      <a:gd name="T45" fmla="*/ 2002 h 2139"/>
                      <a:gd name="T46" fmla="*/ 3 w 1333"/>
                      <a:gd name="T47" fmla="*/ 1969 h 2139"/>
                      <a:gd name="T48" fmla="*/ 3 w 1333"/>
                      <a:gd name="T49" fmla="*/ 1938 h 2139"/>
                      <a:gd name="T50" fmla="*/ 0 w 1333"/>
                      <a:gd name="T51" fmla="*/ 0 h 2139"/>
                      <a:gd name="T52" fmla="*/ 16 w 1333"/>
                      <a:gd name="T53" fmla="*/ 36 h 2139"/>
                      <a:gd name="T54" fmla="*/ 36 w 1333"/>
                      <a:gd name="T55" fmla="*/ 57 h 2139"/>
                      <a:gd name="T56" fmla="*/ 65 w 1333"/>
                      <a:gd name="T57" fmla="*/ 77 h 2139"/>
                      <a:gd name="T58" fmla="*/ 111 w 1333"/>
                      <a:gd name="T59" fmla="*/ 101 h 2139"/>
                      <a:gd name="T60" fmla="*/ 150 w 1333"/>
                      <a:gd name="T61" fmla="*/ 116 h 2139"/>
                      <a:gd name="T62" fmla="*/ 222 w 1333"/>
                      <a:gd name="T63" fmla="*/ 137 h 2139"/>
                      <a:gd name="T64" fmla="*/ 285 w 1333"/>
                      <a:gd name="T65" fmla="*/ 150 h 2139"/>
                      <a:gd name="T66" fmla="*/ 355 w 1333"/>
                      <a:gd name="T67" fmla="*/ 162 h 2139"/>
                      <a:gd name="T68" fmla="*/ 420 w 1333"/>
                      <a:gd name="T69" fmla="*/ 170 h 2139"/>
                      <a:gd name="T70" fmla="*/ 492 w 1333"/>
                      <a:gd name="T71" fmla="*/ 178 h 2139"/>
                      <a:gd name="T72" fmla="*/ 560 w 1333"/>
                      <a:gd name="T73" fmla="*/ 181 h 2139"/>
                      <a:gd name="T74" fmla="*/ 624 w 1333"/>
                      <a:gd name="T75" fmla="*/ 186 h 2139"/>
                      <a:gd name="T76" fmla="*/ 689 w 1333"/>
                      <a:gd name="T77" fmla="*/ 186 h 2139"/>
                      <a:gd name="T78" fmla="*/ 738 w 1333"/>
                      <a:gd name="T79" fmla="*/ 186 h 2139"/>
                      <a:gd name="T80" fmla="*/ 792 w 1333"/>
                      <a:gd name="T81" fmla="*/ 183 h 2139"/>
                      <a:gd name="T82" fmla="*/ 849 w 1333"/>
                      <a:gd name="T83" fmla="*/ 181 h 2139"/>
                      <a:gd name="T84" fmla="*/ 908 w 1333"/>
                      <a:gd name="T85" fmla="*/ 176 h 2139"/>
                      <a:gd name="T86" fmla="*/ 970 w 1333"/>
                      <a:gd name="T87" fmla="*/ 167 h 2139"/>
                      <a:gd name="T88" fmla="*/ 1014 w 1333"/>
                      <a:gd name="T89" fmla="*/ 160 h 2139"/>
                      <a:gd name="T90" fmla="*/ 1063 w 1333"/>
                      <a:gd name="T91" fmla="*/ 152 h 2139"/>
                      <a:gd name="T92" fmla="*/ 1117 w 1333"/>
                      <a:gd name="T93" fmla="*/ 140 h 2139"/>
                      <a:gd name="T94" fmla="*/ 1167 w 1333"/>
                      <a:gd name="T95" fmla="*/ 127 h 2139"/>
                      <a:gd name="T96" fmla="*/ 1204 w 1333"/>
                      <a:gd name="T97" fmla="*/ 116 h 2139"/>
                      <a:gd name="T98" fmla="*/ 1242 w 1333"/>
                      <a:gd name="T99" fmla="*/ 101 h 2139"/>
                      <a:gd name="T100" fmla="*/ 1282 w 1333"/>
                      <a:gd name="T101" fmla="*/ 80 h 2139"/>
                      <a:gd name="T102" fmla="*/ 1312 w 1333"/>
                      <a:gd name="T103" fmla="*/ 57 h 2139"/>
                      <a:gd name="T104" fmla="*/ 1327 w 1333"/>
                      <a:gd name="T105" fmla="*/ 31 h 2139"/>
                      <a:gd name="T106" fmla="*/ 1332 w 1333"/>
                      <a:gd name="T107" fmla="*/ 5 h 2139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w 1333"/>
                      <a:gd name="T163" fmla="*/ 0 h 2139"/>
                      <a:gd name="T164" fmla="*/ 1333 w 1333"/>
                      <a:gd name="T165" fmla="*/ 2139 h 2139"/>
                    </a:gdLst>
                    <a:ahLst/>
                    <a:cxnLst>
                      <a:cxn ang="T108">
                        <a:pos x="T0" y="T1"/>
                      </a:cxn>
                      <a:cxn ang="T109">
                        <a:pos x="T2" y="T3"/>
                      </a:cxn>
                      <a:cxn ang="T110">
                        <a:pos x="T4" y="T5"/>
                      </a:cxn>
                      <a:cxn ang="T111">
                        <a:pos x="T6" y="T7"/>
                      </a:cxn>
                      <a:cxn ang="T112">
                        <a:pos x="T8" y="T9"/>
                      </a:cxn>
                      <a:cxn ang="T113">
                        <a:pos x="T10" y="T11"/>
                      </a:cxn>
                      <a:cxn ang="T114">
                        <a:pos x="T12" y="T13"/>
                      </a:cxn>
                      <a:cxn ang="T115">
                        <a:pos x="T14" y="T15"/>
                      </a:cxn>
                      <a:cxn ang="T116">
                        <a:pos x="T16" y="T17"/>
                      </a:cxn>
                      <a:cxn ang="T117">
                        <a:pos x="T18" y="T19"/>
                      </a:cxn>
                      <a:cxn ang="T118">
                        <a:pos x="T20" y="T21"/>
                      </a:cxn>
                      <a:cxn ang="T119">
                        <a:pos x="T22" y="T23"/>
                      </a:cxn>
                      <a:cxn ang="T120">
                        <a:pos x="T24" y="T25"/>
                      </a:cxn>
                      <a:cxn ang="T121">
                        <a:pos x="T26" y="T27"/>
                      </a:cxn>
                      <a:cxn ang="T122">
                        <a:pos x="T28" y="T29"/>
                      </a:cxn>
                      <a:cxn ang="T123">
                        <a:pos x="T30" y="T31"/>
                      </a:cxn>
                      <a:cxn ang="T124">
                        <a:pos x="T32" y="T33"/>
                      </a:cxn>
                      <a:cxn ang="T125">
                        <a:pos x="T34" y="T35"/>
                      </a:cxn>
                      <a:cxn ang="T126">
                        <a:pos x="T36" y="T37"/>
                      </a:cxn>
                      <a:cxn ang="T127">
                        <a:pos x="T38" y="T39"/>
                      </a:cxn>
                      <a:cxn ang="T128">
                        <a:pos x="T40" y="T41"/>
                      </a:cxn>
                      <a:cxn ang="T129">
                        <a:pos x="T42" y="T43"/>
                      </a:cxn>
                      <a:cxn ang="T130">
                        <a:pos x="T44" y="T45"/>
                      </a:cxn>
                      <a:cxn ang="T131">
                        <a:pos x="T46" y="T47"/>
                      </a:cxn>
                      <a:cxn ang="T132">
                        <a:pos x="T48" y="T49"/>
                      </a:cxn>
                      <a:cxn ang="T133">
                        <a:pos x="T50" y="T51"/>
                      </a:cxn>
                      <a:cxn ang="T134">
                        <a:pos x="T52" y="T53"/>
                      </a:cxn>
                      <a:cxn ang="T135">
                        <a:pos x="T54" y="T55"/>
                      </a:cxn>
                      <a:cxn ang="T136">
                        <a:pos x="T56" y="T57"/>
                      </a:cxn>
                      <a:cxn ang="T137">
                        <a:pos x="T58" y="T59"/>
                      </a:cxn>
                      <a:cxn ang="T138">
                        <a:pos x="T60" y="T61"/>
                      </a:cxn>
                      <a:cxn ang="T139">
                        <a:pos x="T62" y="T63"/>
                      </a:cxn>
                      <a:cxn ang="T140">
                        <a:pos x="T64" y="T65"/>
                      </a:cxn>
                      <a:cxn ang="T141">
                        <a:pos x="T66" y="T67"/>
                      </a:cxn>
                      <a:cxn ang="T142">
                        <a:pos x="T68" y="T69"/>
                      </a:cxn>
                      <a:cxn ang="T143">
                        <a:pos x="T70" y="T71"/>
                      </a:cxn>
                      <a:cxn ang="T144">
                        <a:pos x="T72" y="T73"/>
                      </a:cxn>
                      <a:cxn ang="T145">
                        <a:pos x="T74" y="T75"/>
                      </a:cxn>
                      <a:cxn ang="T146">
                        <a:pos x="T76" y="T77"/>
                      </a:cxn>
                      <a:cxn ang="T147">
                        <a:pos x="T78" y="T79"/>
                      </a:cxn>
                      <a:cxn ang="T148">
                        <a:pos x="T80" y="T81"/>
                      </a:cxn>
                      <a:cxn ang="T149">
                        <a:pos x="T82" y="T83"/>
                      </a:cxn>
                      <a:cxn ang="T150">
                        <a:pos x="T84" y="T85"/>
                      </a:cxn>
                      <a:cxn ang="T151">
                        <a:pos x="T86" y="T87"/>
                      </a:cxn>
                      <a:cxn ang="T152">
                        <a:pos x="T88" y="T89"/>
                      </a:cxn>
                      <a:cxn ang="T153">
                        <a:pos x="T90" y="T91"/>
                      </a:cxn>
                      <a:cxn ang="T154">
                        <a:pos x="T92" y="T93"/>
                      </a:cxn>
                      <a:cxn ang="T155">
                        <a:pos x="T94" y="T95"/>
                      </a:cxn>
                      <a:cxn ang="T156">
                        <a:pos x="T96" y="T97"/>
                      </a:cxn>
                      <a:cxn ang="T157">
                        <a:pos x="T98" y="T99"/>
                      </a:cxn>
                      <a:cxn ang="T158">
                        <a:pos x="T100" y="T101"/>
                      </a:cxn>
                      <a:cxn ang="T159">
                        <a:pos x="T102" y="T103"/>
                      </a:cxn>
                      <a:cxn ang="T160">
                        <a:pos x="T104" y="T105"/>
                      </a:cxn>
                      <a:cxn ang="T161">
                        <a:pos x="T106" y="T107"/>
                      </a:cxn>
                    </a:cxnLst>
                    <a:rect l="T162" t="T163" r="T164" b="T165"/>
                    <a:pathLst>
                      <a:path w="1333" h="2139">
                        <a:moveTo>
                          <a:pt x="1332" y="5"/>
                        </a:moveTo>
                        <a:lnTo>
                          <a:pt x="1333" y="1964"/>
                        </a:lnTo>
                        <a:lnTo>
                          <a:pt x="1320" y="1994"/>
                        </a:lnTo>
                        <a:lnTo>
                          <a:pt x="1297" y="2023"/>
                        </a:lnTo>
                        <a:lnTo>
                          <a:pt x="1265" y="2043"/>
                        </a:lnTo>
                        <a:lnTo>
                          <a:pt x="1219" y="2064"/>
                        </a:lnTo>
                        <a:lnTo>
                          <a:pt x="1165" y="2083"/>
                        </a:lnTo>
                        <a:lnTo>
                          <a:pt x="1099" y="2100"/>
                        </a:lnTo>
                        <a:lnTo>
                          <a:pt x="1014" y="2115"/>
                        </a:lnTo>
                        <a:lnTo>
                          <a:pt x="929" y="2128"/>
                        </a:lnTo>
                        <a:lnTo>
                          <a:pt x="839" y="2134"/>
                        </a:lnTo>
                        <a:lnTo>
                          <a:pt x="755" y="2138"/>
                        </a:lnTo>
                        <a:lnTo>
                          <a:pt x="670" y="2139"/>
                        </a:lnTo>
                        <a:lnTo>
                          <a:pt x="585" y="2139"/>
                        </a:lnTo>
                        <a:lnTo>
                          <a:pt x="495" y="2134"/>
                        </a:lnTo>
                        <a:lnTo>
                          <a:pt x="417" y="2128"/>
                        </a:lnTo>
                        <a:lnTo>
                          <a:pt x="345" y="2118"/>
                        </a:lnTo>
                        <a:lnTo>
                          <a:pt x="277" y="2108"/>
                        </a:lnTo>
                        <a:lnTo>
                          <a:pt x="220" y="2095"/>
                        </a:lnTo>
                        <a:lnTo>
                          <a:pt x="152" y="2077"/>
                        </a:lnTo>
                        <a:lnTo>
                          <a:pt x="96" y="2058"/>
                        </a:lnTo>
                        <a:lnTo>
                          <a:pt x="51" y="2033"/>
                        </a:lnTo>
                        <a:lnTo>
                          <a:pt x="16" y="2002"/>
                        </a:lnTo>
                        <a:lnTo>
                          <a:pt x="3" y="1969"/>
                        </a:lnTo>
                        <a:lnTo>
                          <a:pt x="3" y="1938"/>
                        </a:lnTo>
                        <a:lnTo>
                          <a:pt x="0" y="0"/>
                        </a:lnTo>
                        <a:lnTo>
                          <a:pt x="16" y="36"/>
                        </a:lnTo>
                        <a:lnTo>
                          <a:pt x="36" y="57"/>
                        </a:lnTo>
                        <a:lnTo>
                          <a:pt x="65" y="77"/>
                        </a:lnTo>
                        <a:lnTo>
                          <a:pt x="111" y="101"/>
                        </a:lnTo>
                        <a:lnTo>
                          <a:pt x="150" y="116"/>
                        </a:lnTo>
                        <a:lnTo>
                          <a:pt x="222" y="137"/>
                        </a:lnTo>
                        <a:lnTo>
                          <a:pt x="285" y="150"/>
                        </a:lnTo>
                        <a:lnTo>
                          <a:pt x="355" y="162"/>
                        </a:lnTo>
                        <a:lnTo>
                          <a:pt x="420" y="170"/>
                        </a:lnTo>
                        <a:lnTo>
                          <a:pt x="492" y="178"/>
                        </a:lnTo>
                        <a:lnTo>
                          <a:pt x="560" y="181"/>
                        </a:lnTo>
                        <a:lnTo>
                          <a:pt x="624" y="186"/>
                        </a:lnTo>
                        <a:lnTo>
                          <a:pt x="689" y="186"/>
                        </a:lnTo>
                        <a:lnTo>
                          <a:pt x="738" y="186"/>
                        </a:lnTo>
                        <a:lnTo>
                          <a:pt x="792" y="183"/>
                        </a:lnTo>
                        <a:lnTo>
                          <a:pt x="849" y="181"/>
                        </a:lnTo>
                        <a:lnTo>
                          <a:pt x="908" y="176"/>
                        </a:lnTo>
                        <a:lnTo>
                          <a:pt x="970" y="167"/>
                        </a:lnTo>
                        <a:lnTo>
                          <a:pt x="1014" y="160"/>
                        </a:lnTo>
                        <a:lnTo>
                          <a:pt x="1063" y="152"/>
                        </a:lnTo>
                        <a:lnTo>
                          <a:pt x="1117" y="140"/>
                        </a:lnTo>
                        <a:lnTo>
                          <a:pt x="1167" y="127"/>
                        </a:lnTo>
                        <a:lnTo>
                          <a:pt x="1204" y="116"/>
                        </a:lnTo>
                        <a:lnTo>
                          <a:pt x="1242" y="101"/>
                        </a:lnTo>
                        <a:lnTo>
                          <a:pt x="1282" y="80"/>
                        </a:lnTo>
                        <a:lnTo>
                          <a:pt x="1312" y="57"/>
                        </a:lnTo>
                        <a:lnTo>
                          <a:pt x="1327" y="31"/>
                        </a:lnTo>
                        <a:lnTo>
                          <a:pt x="1332" y="5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6350">
                    <a:solidFill>
                      <a:srgbClr val="201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11510" name="Freeform 54"/>
                  <p:cNvSpPr>
                    <a:spLocks/>
                  </p:cNvSpPr>
                  <p:nvPr/>
                </p:nvSpPr>
                <p:spPr bwMode="auto">
                  <a:xfrm>
                    <a:off x="3727" y="1096"/>
                    <a:ext cx="334" cy="137"/>
                  </a:xfrm>
                  <a:custGeom>
                    <a:avLst/>
                    <a:gdLst>
                      <a:gd name="T0" fmla="*/ 1332 w 1332"/>
                      <a:gd name="T1" fmla="*/ 5 h 550"/>
                      <a:gd name="T2" fmla="*/ 1332 w 1332"/>
                      <a:gd name="T3" fmla="*/ 360 h 550"/>
                      <a:gd name="T4" fmla="*/ 1332 w 1332"/>
                      <a:gd name="T5" fmla="*/ 379 h 550"/>
                      <a:gd name="T6" fmla="*/ 1315 w 1332"/>
                      <a:gd name="T7" fmla="*/ 417 h 550"/>
                      <a:gd name="T8" fmla="*/ 1276 w 1332"/>
                      <a:gd name="T9" fmla="*/ 445 h 550"/>
                      <a:gd name="T10" fmla="*/ 1240 w 1332"/>
                      <a:gd name="T11" fmla="*/ 464 h 550"/>
                      <a:gd name="T12" fmla="*/ 1190 w 1332"/>
                      <a:gd name="T13" fmla="*/ 485 h 550"/>
                      <a:gd name="T14" fmla="*/ 1136 w 1332"/>
                      <a:gd name="T15" fmla="*/ 500 h 550"/>
                      <a:gd name="T16" fmla="*/ 1076 w 1332"/>
                      <a:gd name="T17" fmla="*/ 512 h 550"/>
                      <a:gd name="T18" fmla="*/ 1007 w 1332"/>
                      <a:gd name="T19" fmla="*/ 525 h 550"/>
                      <a:gd name="T20" fmla="*/ 952 w 1332"/>
                      <a:gd name="T21" fmla="*/ 531 h 550"/>
                      <a:gd name="T22" fmla="*/ 893 w 1332"/>
                      <a:gd name="T23" fmla="*/ 540 h 550"/>
                      <a:gd name="T24" fmla="*/ 833 w 1332"/>
                      <a:gd name="T25" fmla="*/ 545 h 550"/>
                      <a:gd name="T26" fmla="*/ 771 w 1332"/>
                      <a:gd name="T27" fmla="*/ 546 h 550"/>
                      <a:gd name="T28" fmla="*/ 716 w 1332"/>
                      <a:gd name="T29" fmla="*/ 550 h 550"/>
                      <a:gd name="T30" fmla="*/ 665 w 1332"/>
                      <a:gd name="T31" fmla="*/ 550 h 550"/>
                      <a:gd name="T32" fmla="*/ 615 w 1332"/>
                      <a:gd name="T33" fmla="*/ 550 h 550"/>
                      <a:gd name="T34" fmla="*/ 567 w 1332"/>
                      <a:gd name="T35" fmla="*/ 550 h 550"/>
                      <a:gd name="T36" fmla="*/ 512 w 1332"/>
                      <a:gd name="T37" fmla="*/ 545 h 550"/>
                      <a:gd name="T38" fmla="*/ 452 w 1332"/>
                      <a:gd name="T39" fmla="*/ 541 h 550"/>
                      <a:gd name="T40" fmla="*/ 396 w 1332"/>
                      <a:gd name="T41" fmla="*/ 536 h 550"/>
                      <a:gd name="T42" fmla="*/ 342 w 1332"/>
                      <a:gd name="T43" fmla="*/ 530 h 550"/>
                      <a:gd name="T44" fmla="*/ 287 w 1332"/>
                      <a:gd name="T45" fmla="*/ 520 h 550"/>
                      <a:gd name="T46" fmla="*/ 230 w 1332"/>
                      <a:gd name="T47" fmla="*/ 507 h 550"/>
                      <a:gd name="T48" fmla="*/ 177 w 1332"/>
                      <a:gd name="T49" fmla="*/ 495 h 550"/>
                      <a:gd name="T50" fmla="*/ 130 w 1332"/>
                      <a:gd name="T51" fmla="*/ 477 h 550"/>
                      <a:gd name="T52" fmla="*/ 86 w 1332"/>
                      <a:gd name="T53" fmla="*/ 459 h 550"/>
                      <a:gd name="T54" fmla="*/ 46 w 1332"/>
                      <a:gd name="T55" fmla="*/ 435 h 550"/>
                      <a:gd name="T56" fmla="*/ 16 w 1332"/>
                      <a:gd name="T57" fmla="*/ 410 h 550"/>
                      <a:gd name="T58" fmla="*/ 3 w 1332"/>
                      <a:gd name="T59" fmla="*/ 381 h 550"/>
                      <a:gd name="T60" fmla="*/ 3 w 1332"/>
                      <a:gd name="T61" fmla="*/ 363 h 550"/>
                      <a:gd name="T62" fmla="*/ 0 w 1332"/>
                      <a:gd name="T63" fmla="*/ 0 h 550"/>
                      <a:gd name="T64" fmla="*/ 16 w 1332"/>
                      <a:gd name="T65" fmla="*/ 36 h 550"/>
                      <a:gd name="T66" fmla="*/ 36 w 1332"/>
                      <a:gd name="T67" fmla="*/ 57 h 550"/>
                      <a:gd name="T68" fmla="*/ 65 w 1332"/>
                      <a:gd name="T69" fmla="*/ 77 h 550"/>
                      <a:gd name="T70" fmla="*/ 111 w 1332"/>
                      <a:gd name="T71" fmla="*/ 100 h 550"/>
                      <a:gd name="T72" fmla="*/ 150 w 1332"/>
                      <a:gd name="T73" fmla="*/ 116 h 550"/>
                      <a:gd name="T74" fmla="*/ 222 w 1332"/>
                      <a:gd name="T75" fmla="*/ 137 h 550"/>
                      <a:gd name="T76" fmla="*/ 285 w 1332"/>
                      <a:gd name="T77" fmla="*/ 150 h 550"/>
                      <a:gd name="T78" fmla="*/ 355 w 1332"/>
                      <a:gd name="T79" fmla="*/ 162 h 550"/>
                      <a:gd name="T80" fmla="*/ 420 w 1332"/>
                      <a:gd name="T81" fmla="*/ 170 h 550"/>
                      <a:gd name="T82" fmla="*/ 492 w 1332"/>
                      <a:gd name="T83" fmla="*/ 177 h 550"/>
                      <a:gd name="T84" fmla="*/ 560 w 1332"/>
                      <a:gd name="T85" fmla="*/ 180 h 550"/>
                      <a:gd name="T86" fmla="*/ 624 w 1332"/>
                      <a:gd name="T87" fmla="*/ 186 h 550"/>
                      <a:gd name="T88" fmla="*/ 689 w 1332"/>
                      <a:gd name="T89" fmla="*/ 186 h 550"/>
                      <a:gd name="T90" fmla="*/ 738 w 1332"/>
                      <a:gd name="T91" fmla="*/ 186 h 550"/>
                      <a:gd name="T92" fmla="*/ 792 w 1332"/>
                      <a:gd name="T93" fmla="*/ 183 h 550"/>
                      <a:gd name="T94" fmla="*/ 849 w 1332"/>
                      <a:gd name="T95" fmla="*/ 180 h 550"/>
                      <a:gd name="T96" fmla="*/ 908 w 1332"/>
                      <a:gd name="T97" fmla="*/ 175 h 550"/>
                      <a:gd name="T98" fmla="*/ 970 w 1332"/>
                      <a:gd name="T99" fmla="*/ 167 h 550"/>
                      <a:gd name="T100" fmla="*/ 1014 w 1332"/>
                      <a:gd name="T101" fmla="*/ 160 h 550"/>
                      <a:gd name="T102" fmla="*/ 1063 w 1332"/>
                      <a:gd name="T103" fmla="*/ 152 h 550"/>
                      <a:gd name="T104" fmla="*/ 1117 w 1332"/>
                      <a:gd name="T105" fmla="*/ 141 h 550"/>
                      <a:gd name="T106" fmla="*/ 1167 w 1332"/>
                      <a:gd name="T107" fmla="*/ 127 h 550"/>
                      <a:gd name="T108" fmla="*/ 1204 w 1332"/>
                      <a:gd name="T109" fmla="*/ 116 h 550"/>
                      <a:gd name="T110" fmla="*/ 1242 w 1332"/>
                      <a:gd name="T111" fmla="*/ 100 h 550"/>
                      <a:gd name="T112" fmla="*/ 1282 w 1332"/>
                      <a:gd name="T113" fmla="*/ 80 h 550"/>
                      <a:gd name="T114" fmla="*/ 1312 w 1332"/>
                      <a:gd name="T115" fmla="*/ 57 h 550"/>
                      <a:gd name="T116" fmla="*/ 1327 w 1332"/>
                      <a:gd name="T117" fmla="*/ 30 h 550"/>
                      <a:gd name="T118" fmla="*/ 1332 w 1332"/>
                      <a:gd name="T119" fmla="*/ 5 h 550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60000 65536"/>
                      <a:gd name="T166" fmla="*/ 0 60000 65536"/>
                      <a:gd name="T167" fmla="*/ 0 60000 65536"/>
                      <a:gd name="T168" fmla="*/ 0 60000 65536"/>
                      <a:gd name="T169" fmla="*/ 0 60000 65536"/>
                      <a:gd name="T170" fmla="*/ 0 60000 65536"/>
                      <a:gd name="T171" fmla="*/ 0 60000 65536"/>
                      <a:gd name="T172" fmla="*/ 0 60000 65536"/>
                      <a:gd name="T173" fmla="*/ 0 60000 65536"/>
                      <a:gd name="T174" fmla="*/ 0 60000 65536"/>
                      <a:gd name="T175" fmla="*/ 0 60000 65536"/>
                      <a:gd name="T176" fmla="*/ 0 60000 65536"/>
                      <a:gd name="T177" fmla="*/ 0 60000 65536"/>
                      <a:gd name="T178" fmla="*/ 0 60000 65536"/>
                      <a:gd name="T179" fmla="*/ 0 60000 65536"/>
                      <a:gd name="T180" fmla="*/ 0 w 1332"/>
                      <a:gd name="T181" fmla="*/ 0 h 550"/>
                      <a:gd name="T182" fmla="*/ 1332 w 1332"/>
                      <a:gd name="T183" fmla="*/ 550 h 550"/>
                    </a:gdLst>
                    <a:ahLst/>
                    <a:cxnLst>
                      <a:cxn ang="T120">
                        <a:pos x="T0" y="T1"/>
                      </a:cxn>
                      <a:cxn ang="T121">
                        <a:pos x="T2" y="T3"/>
                      </a:cxn>
                      <a:cxn ang="T122">
                        <a:pos x="T4" y="T5"/>
                      </a:cxn>
                      <a:cxn ang="T123">
                        <a:pos x="T6" y="T7"/>
                      </a:cxn>
                      <a:cxn ang="T124">
                        <a:pos x="T8" y="T9"/>
                      </a:cxn>
                      <a:cxn ang="T125">
                        <a:pos x="T10" y="T11"/>
                      </a:cxn>
                      <a:cxn ang="T126">
                        <a:pos x="T12" y="T13"/>
                      </a:cxn>
                      <a:cxn ang="T127">
                        <a:pos x="T14" y="T15"/>
                      </a:cxn>
                      <a:cxn ang="T128">
                        <a:pos x="T16" y="T17"/>
                      </a:cxn>
                      <a:cxn ang="T129">
                        <a:pos x="T18" y="T19"/>
                      </a:cxn>
                      <a:cxn ang="T130">
                        <a:pos x="T20" y="T21"/>
                      </a:cxn>
                      <a:cxn ang="T131">
                        <a:pos x="T22" y="T23"/>
                      </a:cxn>
                      <a:cxn ang="T132">
                        <a:pos x="T24" y="T25"/>
                      </a:cxn>
                      <a:cxn ang="T133">
                        <a:pos x="T26" y="T27"/>
                      </a:cxn>
                      <a:cxn ang="T134">
                        <a:pos x="T28" y="T29"/>
                      </a:cxn>
                      <a:cxn ang="T135">
                        <a:pos x="T30" y="T31"/>
                      </a:cxn>
                      <a:cxn ang="T136">
                        <a:pos x="T32" y="T33"/>
                      </a:cxn>
                      <a:cxn ang="T137">
                        <a:pos x="T34" y="T35"/>
                      </a:cxn>
                      <a:cxn ang="T138">
                        <a:pos x="T36" y="T37"/>
                      </a:cxn>
                      <a:cxn ang="T139">
                        <a:pos x="T38" y="T39"/>
                      </a:cxn>
                      <a:cxn ang="T140">
                        <a:pos x="T40" y="T41"/>
                      </a:cxn>
                      <a:cxn ang="T141">
                        <a:pos x="T42" y="T43"/>
                      </a:cxn>
                      <a:cxn ang="T142">
                        <a:pos x="T44" y="T45"/>
                      </a:cxn>
                      <a:cxn ang="T143">
                        <a:pos x="T46" y="T47"/>
                      </a:cxn>
                      <a:cxn ang="T144">
                        <a:pos x="T48" y="T49"/>
                      </a:cxn>
                      <a:cxn ang="T145">
                        <a:pos x="T50" y="T51"/>
                      </a:cxn>
                      <a:cxn ang="T146">
                        <a:pos x="T52" y="T53"/>
                      </a:cxn>
                      <a:cxn ang="T147">
                        <a:pos x="T54" y="T55"/>
                      </a:cxn>
                      <a:cxn ang="T148">
                        <a:pos x="T56" y="T57"/>
                      </a:cxn>
                      <a:cxn ang="T149">
                        <a:pos x="T58" y="T59"/>
                      </a:cxn>
                      <a:cxn ang="T150">
                        <a:pos x="T60" y="T61"/>
                      </a:cxn>
                      <a:cxn ang="T151">
                        <a:pos x="T62" y="T63"/>
                      </a:cxn>
                      <a:cxn ang="T152">
                        <a:pos x="T64" y="T65"/>
                      </a:cxn>
                      <a:cxn ang="T153">
                        <a:pos x="T66" y="T67"/>
                      </a:cxn>
                      <a:cxn ang="T154">
                        <a:pos x="T68" y="T69"/>
                      </a:cxn>
                      <a:cxn ang="T155">
                        <a:pos x="T70" y="T71"/>
                      </a:cxn>
                      <a:cxn ang="T156">
                        <a:pos x="T72" y="T73"/>
                      </a:cxn>
                      <a:cxn ang="T157">
                        <a:pos x="T74" y="T75"/>
                      </a:cxn>
                      <a:cxn ang="T158">
                        <a:pos x="T76" y="T77"/>
                      </a:cxn>
                      <a:cxn ang="T159">
                        <a:pos x="T78" y="T79"/>
                      </a:cxn>
                      <a:cxn ang="T160">
                        <a:pos x="T80" y="T81"/>
                      </a:cxn>
                      <a:cxn ang="T161">
                        <a:pos x="T82" y="T83"/>
                      </a:cxn>
                      <a:cxn ang="T162">
                        <a:pos x="T84" y="T85"/>
                      </a:cxn>
                      <a:cxn ang="T163">
                        <a:pos x="T86" y="T87"/>
                      </a:cxn>
                      <a:cxn ang="T164">
                        <a:pos x="T88" y="T89"/>
                      </a:cxn>
                      <a:cxn ang="T165">
                        <a:pos x="T90" y="T91"/>
                      </a:cxn>
                      <a:cxn ang="T166">
                        <a:pos x="T92" y="T93"/>
                      </a:cxn>
                      <a:cxn ang="T167">
                        <a:pos x="T94" y="T95"/>
                      </a:cxn>
                      <a:cxn ang="T168">
                        <a:pos x="T96" y="T97"/>
                      </a:cxn>
                      <a:cxn ang="T169">
                        <a:pos x="T98" y="T99"/>
                      </a:cxn>
                      <a:cxn ang="T170">
                        <a:pos x="T100" y="T101"/>
                      </a:cxn>
                      <a:cxn ang="T171">
                        <a:pos x="T102" y="T103"/>
                      </a:cxn>
                      <a:cxn ang="T172">
                        <a:pos x="T104" y="T105"/>
                      </a:cxn>
                      <a:cxn ang="T173">
                        <a:pos x="T106" y="T107"/>
                      </a:cxn>
                      <a:cxn ang="T174">
                        <a:pos x="T108" y="T109"/>
                      </a:cxn>
                      <a:cxn ang="T175">
                        <a:pos x="T110" y="T111"/>
                      </a:cxn>
                      <a:cxn ang="T176">
                        <a:pos x="T112" y="T113"/>
                      </a:cxn>
                      <a:cxn ang="T177">
                        <a:pos x="T114" y="T115"/>
                      </a:cxn>
                      <a:cxn ang="T178">
                        <a:pos x="T116" y="T117"/>
                      </a:cxn>
                      <a:cxn ang="T179">
                        <a:pos x="T118" y="T119"/>
                      </a:cxn>
                    </a:cxnLst>
                    <a:rect l="T180" t="T181" r="T182" b="T183"/>
                    <a:pathLst>
                      <a:path w="1332" h="550">
                        <a:moveTo>
                          <a:pt x="1332" y="5"/>
                        </a:moveTo>
                        <a:lnTo>
                          <a:pt x="1332" y="360"/>
                        </a:lnTo>
                        <a:lnTo>
                          <a:pt x="1332" y="379"/>
                        </a:lnTo>
                        <a:lnTo>
                          <a:pt x="1315" y="417"/>
                        </a:lnTo>
                        <a:lnTo>
                          <a:pt x="1276" y="445"/>
                        </a:lnTo>
                        <a:lnTo>
                          <a:pt x="1240" y="464"/>
                        </a:lnTo>
                        <a:lnTo>
                          <a:pt x="1190" y="485"/>
                        </a:lnTo>
                        <a:lnTo>
                          <a:pt x="1136" y="500"/>
                        </a:lnTo>
                        <a:lnTo>
                          <a:pt x="1076" y="512"/>
                        </a:lnTo>
                        <a:lnTo>
                          <a:pt x="1007" y="525"/>
                        </a:lnTo>
                        <a:lnTo>
                          <a:pt x="952" y="531"/>
                        </a:lnTo>
                        <a:lnTo>
                          <a:pt x="893" y="540"/>
                        </a:lnTo>
                        <a:lnTo>
                          <a:pt x="833" y="545"/>
                        </a:lnTo>
                        <a:lnTo>
                          <a:pt x="771" y="546"/>
                        </a:lnTo>
                        <a:lnTo>
                          <a:pt x="716" y="550"/>
                        </a:lnTo>
                        <a:lnTo>
                          <a:pt x="665" y="550"/>
                        </a:lnTo>
                        <a:lnTo>
                          <a:pt x="615" y="550"/>
                        </a:lnTo>
                        <a:lnTo>
                          <a:pt x="567" y="550"/>
                        </a:lnTo>
                        <a:lnTo>
                          <a:pt x="512" y="545"/>
                        </a:lnTo>
                        <a:lnTo>
                          <a:pt x="452" y="541"/>
                        </a:lnTo>
                        <a:lnTo>
                          <a:pt x="396" y="536"/>
                        </a:lnTo>
                        <a:lnTo>
                          <a:pt x="342" y="530"/>
                        </a:lnTo>
                        <a:lnTo>
                          <a:pt x="287" y="520"/>
                        </a:lnTo>
                        <a:lnTo>
                          <a:pt x="230" y="507"/>
                        </a:lnTo>
                        <a:lnTo>
                          <a:pt x="177" y="495"/>
                        </a:lnTo>
                        <a:lnTo>
                          <a:pt x="130" y="477"/>
                        </a:lnTo>
                        <a:lnTo>
                          <a:pt x="86" y="459"/>
                        </a:lnTo>
                        <a:lnTo>
                          <a:pt x="46" y="435"/>
                        </a:lnTo>
                        <a:lnTo>
                          <a:pt x="16" y="410"/>
                        </a:lnTo>
                        <a:lnTo>
                          <a:pt x="3" y="381"/>
                        </a:lnTo>
                        <a:lnTo>
                          <a:pt x="3" y="363"/>
                        </a:lnTo>
                        <a:lnTo>
                          <a:pt x="0" y="0"/>
                        </a:lnTo>
                        <a:lnTo>
                          <a:pt x="16" y="36"/>
                        </a:lnTo>
                        <a:lnTo>
                          <a:pt x="36" y="57"/>
                        </a:lnTo>
                        <a:lnTo>
                          <a:pt x="65" y="77"/>
                        </a:lnTo>
                        <a:lnTo>
                          <a:pt x="111" y="100"/>
                        </a:lnTo>
                        <a:lnTo>
                          <a:pt x="150" y="116"/>
                        </a:lnTo>
                        <a:lnTo>
                          <a:pt x="222" y="137"/>
                        </a:lnTo>
                        <a:lnTo>
                          <a:pt x="285" y="150"/>
                        </a:lnTo>
                        <a:lnTo>
                          <a:pt x="355" y="162"/>
                        </a:lnTo>
                        <a:lnTo>
                          <a:pt x="420" y="170"/>
                        </a:lnTo>
                        <a:lnTo>
                          <a:pt x="492" y="177"/>
                        </a:lnTo>
                        <a:lnTo>
                          <a:pt x="560" y="180"/>
                        </a:lnTo>
                        <a:lnTo>
                          <a:pt x="624" y="186"/>
                        </a:lnTo>
                        <a:lnTo>
                          <a:pt x="689" y="186"/>
                        </a:lnTo>
                        <a:lnTo>
                          <a:pt x="738" y="186"/>
                        </a:lnTo>
                        <a:lnTo>
                          <a:pt x="792" y="183"/>
                        </a:lnTo>
                        <a:lnTo>
                          <a:pt x="849" y="180"/>
                        </a:lnTo>
                        <a:lnTo>
                          <a:pt x="908" y="175"/>
                        </a:lnTo>
                        <a:lnTo>
                          <a:pt x="970" y="167"/>
                        </a:lnTo>
                        <a:lnTo>
                          <a:pt x="1014" y="160"/>
                        </a:lnTo>
                        <a:lnTo>
                          <a:pt x="1063" y="152"/>
                        </a:lnTo>
                        <a:lnTo>
                          <a:pt x="1117" y="141"/>
                        </a:lnTo>
                        <a:lnTo>
                          <a:pt x="1167" y="127"/>
                        </a:lnTo>
                        <a:lnTo>
                          <a:pt x="1204" y="116"/>
                        </a:lnTo>
                        <a:lnTo>
                          <a:pt x="1242" y="100"/>
                        </a:lnTo>
                        <a:lnTo>
                          <a:pt x="1282" y="80"/>
                        </a:lnTo>
                        <a:lnTo>
                          <a:pt x="1312" y="57"/>
                        </a:lnTo>
                        <a:lnTo>
                          <a:pt x="1327" y="30"/>
                        </a:lnTo>
                        <a:lnTo>
                          <a:pt x="1332" y="5"/>
                        </a:lnTo>
                        <a:close/>
                      </a:path>
                    </a:pathLst>
                  </a:custGeom>
                  <a:solidFill>
                    <a:srgbClr val="FFFF00"/>
                  </a:solidFill>
                  <a:ln w="3175">
                    <a:solidFill>
                      <a:srgbClr val="201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</p:grpSp>
            <p:sp>
              <p:nvSpPr>
                <p:cNvPr id="11508" name="Text Box 55"/>
                <p:cNvSpPr txBox="1">
                  <a:spLocks noChangeArrowheads="1"/>
                </p:cNvSpPr>
                <p:nvPr/>
              </p:nvSpPr>
              <p:spPr bwMode="auto">
                <a:xfrm>
                  <a:off x="3754" y="1285"/>
                  <a:ext cx="301" cy="252"/>
                </a:xfrm>
                <a:prstGeom prst="rect">
                  <a:avLst/>
                </a:prstGeom>
                <a:noFill/>
                <a:ln w="38100">
                  <a:noFill/>
                  <a:miter lim="800000"/>
                  <a:headEnd/>
                  <a:tailEnd/>
                </a:ln>
              </p:spPr>
              <p:txBody>
                <a:bodyPr wrap="none" anchor="ctr">
                  <a:spAutoFit/>
                </a:bodyPr>
                <a:lstStyle/>
                <a:p>
                  <a:pPr eaLnBrk="0" hangingPunct="0"/>
                  <a:r>
                    <a:rPr kumimoji="1" lang="en-US" sz="2000" b="1" dirty="0">
                      <a:latin typeface="+mj-lt"/>
                    </a:rPr>
                    <a:t>Rx</a:t>
                  </a:r>
                </a:p>
              </p:txBody>
            </p:sp>
          </p:grpSp>
          <p:grpSp>
            <p:nvGrpSpPr>
              <p:cNvPr id="11383" name="Group 56"/>
              <p:cNvGrpSpPr>
                <a:grpSpLocks/>
              </p:cNvGrpSpPr>
              <p:nvPr/>
            </p:nvGrpSpPr>
            <p:grpSpPr bwMode="auto">
              <a:xfrm>
                <a:off x="3696" y="823"/>
                <a:ext cx="393" cy="761"/>
                <a:chOff x="3700" y="914"/>
                <a:chExt cx="393" cy="761"/>
              </a:xfrm>
            </p:grpSpPr>
            <p:grpSp>
              <p:nvGrpSpPr>
                <p:cNvPr id="11466" name="Group 57"/>
                <p:cNvGrpSpPr>
                  <a:grpSpLocks/>
                </p:cNvGrpSpPr>
                <p:nvPr/>
              </p:nvGrpSpPr>
              <p:grpSpPr bwMode="auto">
                <a:xfrm>
                  <a:off x="3700" y="914"/>
                  <a:ext cx="393" cy="761"/>
                  <a:chOff x="3700" y="914"/>
                  <a:chExt cx="393" cy="761"/>
                </a:xfrm>
              </p:grpSpPr>
              <p:grpSp>
                <p:nvGrpSpPr>
                  <p:cNvPr id="11471" name="Group 58"/>
                  <p:cNvGrpSpPr>
                    <a:grpSpLocks/>
                  </p:cNvGrpSpPr>
                  <p:nvPr/>
                </p:nvGrpSpPr>
                <p:grpSpPr bwMode="auto">
                  <a:xfrm>
                    <a:off x="3727" y="949"/>
                    <a:ext cx="334" cy="726"/>
                    <a:chOff x="3727" y="949"/>
                    <a:chExt cx="334" cy="726"/>
                  </a:xfrm>
                </p:grpSpPr>
                <p:sp>
                  <p:nvSpPr>
                    <p:cNvPr id="11504" name="Oval 59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729" y="949"/>
                      <a:ext cx="332" cy="88"/>
                    </a:xfrm>
                    <a:prstGeom prst="ellipse">
                      <a:avLst/>
                    </a:prstGeom>
                    <a:solidFill>
                      <a:srgbClr val="201000"/>
                    </a:solidFill>
                    <a:ln w="6350">
                      <a:solidFill>
                        <a:srgbClr val="201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11505" name="Freeform 60"/>
                    <p:cNvSpPr>
                      <a:spLocks/>
                    </p:cNvSpPr>
                    <p:nvPr/>
                  </p:nvSpPr>
                  <p:spPr bwMode="auto">
                    <a:xfrm>
                      <a:off x="3727" y="994"/>
                      <a:ext cx="334" cy="681"/>
                    </a:xfrm>
                    <a:custGeom>
                      <a:avLst/>
                      <a:gdLst>
                        <a:gd name="T0" fmla="*/ 1333 w 1333"/>
                        <a:gd name="T1" fmla="*/ 0 h 2726"/>
                        <a:gd name="T2" fmla="*/ 1333 w 1333"/>
                        <a:gd name="T3" fmla="*/ 2550 h 2726"/>
                        <a:gd name="T4" fmla="*/ 1320 w 1333"/>
                        <a:gd name="T5" fmla="*/ 2580 h 2726"/>
                        <a:gd name="T6" fmla="*/ 1297 w 1333"/>
                        <a:gd name="T7" fmla="*/ 2608 h 2726"/>
                        <a:gd name="T8" fmla="*/ 1265 w 1333"/>
                        <a:gd name="T9" fmla="*/ 2628 h 2726"/>
                        <a:gd name="T10" fmla="*/ 1219 w 1333"/>
                        <a:gd name="T11" fmla="*/ 2651 h 2726"/>
                        <a:gd name="T12" fmla="*/ 1165 w 1333"/>
                        <a:gd name="T13" fmla="*/ 2669 h 2726"/>
                        <a:gd name="T14" fmla="*/ 1099 w 1333"/>
                        <a:gd name="T15" fmla="*/ 2685 h 2726"/>
                        <a:gd name="T16" fmla="*/ 1014 w 1333"/>
                        <a:gd name="T17" fmla="*/ 2700 h 2726"/>
                        <a:gd name="T18" fmla="*/ 929 w 1333"/>
                        <a:gd name="T19" fmla="*/ 2713 h 2726"/>
                        <a:gd name="T20" fmla="*/ 839 w 1333"/>
                        <a:gd name="T21" fmla="*/ 2721 h 2726"/>
                        <a:gd name="T22" fmla="*/ 755 w 1333"/>
                        <a:gd name="T23" fmla="*/ 2724 h 2726"/>
                        <a:gd name="T24" fmla="*/ 670 w 1333"/>
                        <a:gd name="T25" fmla="*/ 2726 h 2726"/>
                        <a:gd name="T26" fmla="*/ 585 w 1333"/>
                        <a:gd name="T27" fmla="*/ 2726 h 2726"/>
                        <a:gd name="T28" fmla="*/ 495 w 1333"/>
                        <a:gd name="T29" fmla="*/ 2721 h 2726"/>
                        <a:gd name="T30" fmla="*/ 417 w 1333"/>
                        <a:gd name="T31" fmla="*/ 2713 h 2726"/>
                        <a:gd name="T32" fmla="*/ 345 w 1333"/>
                        <a:gd name="T33" fmla="*/ 2703 h 2726"/>
                        <a:gd name="T34" fmla="*/ 277 w 1333"/>
                        <a:gd name="T35" fmla="*/ 2693 h 2726"/>
                        <a:gd name="T36" fmla="*/ 220 w 1333"/>
                        <a:gd name="T37" fmla="*/ 2680 h 2726"/>
                        <a:gd name="T38" fmla="*/ 152 w 1333"/>
                        <a:gd name="T39" fmla="*/ 2664 h 2726"/>
                        <a:gd name="T40" fmla="*/ 96 w 1333"/>
                        <a:gd name="T41" fmla="*/ 2644 h 2726"/>
                        <a:gd name="T42" fmla="*/ 51 w 1333"/>
                        <a:gd name="T43" fmla="*/ 2618 h 2726"/>
                        <a:gd name="T44" fmla="*/ 16 w 1333"/>
                        <a:gd name="T45" fmla="*/ 2589 h 2726"/>
                        <a:gd name="T46" fmla="*/ 3 w 1333"/>
                        <a:gd name="T47" fmla="*/ 2555 h 2726"/>
                        <a:gd name="T48" fmla="*/ 3 w 1333"/>
                        <a:gd name="T49" fmla="*/ 2523 h 2726"/>
                        <a:gd name="T50" fmla="*/ 0 w 1333"/>
                        <a:gd name="T51" fmla="*/ 0 h 2726"/>
                        <a:gd name="T52" fmla="*/ 13 w 1333"/>
                        <a:gd name="T53" fmla="*/ 31 h 2726"/>
                        <a:gd name="T54" fmla="*/ 41 w 1333"/>
                        <a:gd name="T55" fmla="*/ 53 h 2726"/>
                        <a:gd name="T56" fmla="*/ 76 w 1333"/>
                        <a:gd name="T57" fmla="*/ 77 h 2726"/>
                        <a:gd name="T58" fmla="*/ 116 w 1333"/>
                        <a:gd name="T59" fmla="*/ 91 h 2726"/>
                        <a:gd name="T60" fmla="*/ 156 w 1333"/>
                        <a:gd name="T61" fmla="*/ 106 h 2726"/>
                        <a:gd name="T62" fmla="*/ 195 w 1333"/>
                        <a:gd name="T63" fmla="*/ 118 h 2726"/>
                        <a:gd name="T64" fmla="*/ 246 w 1333"/>
                        <a:gd name="T65" fmla="*/ 128 h 2726"/>
                        <a:gd name="T66" fmla="*/ 295 w 1333"/>
                        <a:gd name="T67" fmla="*/ 138 h 2726"/>
                        <a:gd name="T68" fmla="*/ 345 w 1333"/>
                        <a:gd name="T69" fmla="*/ 147 h 2726"/>
                        <a:gd name="T70" fmla="*/ 410 w 1333"/>
                        <a:gd name="T71" fmla="*/ 157 h 2726"/>
                        <a:gd name="T72" fmla="*/ 475 w 1333"/>
                        <a:gd name="T73" fmla="*/ 162 h 2726"/>
                        <a:gd name="T74" fmla="*/ 535 w 1333"/>
                        <a:gd name="T75" fmla="*/ 167 h 2726"/>
                        <a:gd name="T76" fmla="*/ 575 w 1333"/>
                        <a:gd name="T77" fmla="*/ 167 h 2726"/>
                        <a:gd name="T78" fmla="*/ 619 w 1333"/>
                        <a:gd name="T79" fmla="*/ 168 h 2726"/>
                        <a:gd name="T80" fmla="*/ 670 w 1333"/>
                        <a:gd name="T81" fmla="*/ 168 h 2726"/>
                        <a:gd name="T82" fmla="*/ 714 w 1333"/>
                        <a:gd name="T83" fmla="*/ 168 h 2726"/>
                        <a:gd name="T84" fmla="*/ 769 w 1333"/>
                        <a:gd name="T85" fmla="*/ 167 h 2726"/>
                        <a:gd name="T86" fmla="*/ 839 w 1333"/>
                        <a:gd name="T87" fmla="*/ 162 h 2726"/>
                        <a:gd name="T88" fmla="*/ 885 w 1333"/>
                        <a:gd name="T89" fmla="*/ 158 h 2726"/>
                        <a:gd name="T90" fmla="*/ 939 w 1333"/>
                        <a:gd name="T91" fmla="*/ 153 h 2726"/>
                        <a:gd name="T92" fmla="*/ 1006 w 1333"/>
                        <a:gd name="T93" fmla="*/ 146 h 2726"/>
                        <a:gd name="T94" fmla="*/ 1074 w 1333"/>
                        <a:gd name="T95" fmla="*/ 133 h 2726"/>
                        <a:gd name="T96" fmla="*/ 1139 w 1333"/>
                        <a:gd name="T97" fmla="*/ 118 h 2726"/>
                        <a:gd name="T98" fmla="*/ 1193 w 1333"/>
                        <a:gd name="T99" fmla="*/ 101 h 2726"/>
                        <a:gd name="T100" fmla="*/ 1244 w 1333"/>
                        <a:gd name="T101" fmla="*/ 83 h 2726"/>
                        <a:gd name="T102" fmla="*/ 1284 w 1333"/>
                        <a:gd name="T103" fmla="*/ 62 h 2726"/>
                        <a:gd name="T104" fmla="*/ 1309 w 1333"/>
                        <a:gd name="T105" fmla="*/ 46 h 2726"/>
                        <a:gd name="T106" fmla="*/ 1323 w 1333"/>
                        <a:gd name="T107" fmla="*/ 26 h 2726"/>
                        <a:gd name="T108" fmla="*/ 1333 w 1333"/>
                        <a:gd name="T109" fmla="*/ 0 h 2726"/>
                        <a:gd name="T110" fmla="*/ 0 60000 65536"/>
                        <a:gd name="T111" fmla="*/ 0 60000 65536"/>
                        <a:gd name="T112" fmla="*/ 0 60000 65536"/>
                        <a:gd name="T113" fmla="*/ 0 60000 65536"/>
                        <a:gd name="T114" fmla="*/ 0 60000 65536"/>
                        <a:gd name="T115" fmla="*/ 0 60000 65536"/>
                        <a:gd name="T116" fmla="*/ 0 60000 65536"/>
                        <a:gd name="T117" fmla="*/ 0 60000 65536"/>
                        <a:gd name="T118" fmla="*/ 0 60000 65536"/>
                        <a:gd name="T119" fmla="*/ 0 60000 65536"/>
                        <a:gd name="T120" fmla="*/ 0 60000 65536"/>
                        <a:gd name="T121" fmla="*/ 0 60000 65536"/>
                        <a:gd name="T122" fmla="*/ 0 60000 65536"/>
                        <a:gd name="T123" fmla="*/ 0 60000 65536"/>
                        <a:gd name="T124" fmla="*/ 0 60000 65536"/>
                        <a:gd name="T125" fmla="*/ 0 60000 65536"/>
                        <a:gd name="T126" fmla="*/ 0 60000 65536"/>
                        <a:gd name="T127" fmla="*/ 0 60000 65536"/>
                        <a:gd name="T128" fmla="*/ 0 60000 65536"/>
                        <a:gd name="T129" fmla="*/ 0 60000 65536"/>
                        <a:gd name="T130" fmla="*/ 0 60000 65536"/>
                        <a:gd name="T131" fmla="*/ 0 60000 65536"/>
                        <a:gd name="T132" fmla="*/ 0 60000 65536"/>
                        <a:gd name="T133" fmla="*/ 0 60000 65536"/>
                        <a:gd name="T134" fmla="*/ 0 60000 65536"/>
                        <a:gd name="T135" fmla="*/ 0 60000 65536"/>
                        <a:gd name="T136" fmla="*/ 0 60000 65536"/>
                        <a:gd name="T137" fmla="*/ 0 60000 65536"/>
                        <a:gd name="T138" fmla="*/ 0 60000 65536"/>
                        <a:gd name="T139" fmla="*/ 0 60000 65536"/>
                        <a:gd name="T140" fmla="*/ 0 60000 65536"/>
                        <a:gd name="T141" fmla="*/ 0 60000 65536"/>
                        <a:gd name="T142" fmla="*/ 0 60000 65536"/>
                        <a:gd name="T143" fmla="*/ 0 60000 65536"/>
                        <a:gd name="T144" fmla="*/ 0 60000 65536"/>
                        <a:gd name="T145" fmla="*/ 0 60000 65536"/>
                        <a:gd name="T146" fmla="*/ 0 60000 65536"/>
                        <a:gd name="T147" fmla="*/ 0 60000 65536"/>
                        <a:gd name="T148" fmla="*/ 0 60000 65536"/>
                        <a:gd name="T149" fmla="*/ 0 60000 65536"/>
                        <a:gd name="T150" fmla="*/ 0 60000 65536"/>
                        <a:gd name="T151" fmla="*/ 0 60000 65536"/>
                        <a:gd name="T152" fmla="*/ 0 60000 65536"/>
                        <a:gd name="T153" fmla="*/ 0 60000 65536"/>
                        <a:gd name="T154" fmla="*/ 0 60000 65536"/>
                        <a:gd name="T155" fmla="*/ 0 60000 65536"/>
                        <a:gd name="T156" fmla="*/ 0 60000 65536"/>
                        <a:gd name="T157" fmla="*/ 0 60000 65536"/>
                        <a:gd name="T158" fmla="*/ 0 60000 65536"/>
                        <a:gd name="T159" fmla="*/ 0 60000 65536"/>
                        <a:gd name="T160" fmla="*/ 0 60000 65536"/>
                        <a:gd name="T161" fmla="*/ 0 60000 65536"/>
                        <a:gd name="T162" fmla="*/ 0 60000 65536"/>
                        <a:gd name="T163" fmla="*/ 0 60000 65536"/>
                        <a:gd name="T164" fmla="*/ 0 60000 65536"/>
                        <a:gd name="T165" fmla="*/ 0 w 1333"/>
                        <a:gd name="T166" fmla="*/ 0 h 2726"/>
                        <a:gd name="T167" fmla="*/ 1333 w 1333"/>
                        <a:gd name="T168" fmla="*/ 2726 h 2726"/>
                      </a:gdLst>
                      <a:ahLst/>
                      <a:cxnLst>
                        <a:cxn ang="T110">
                          <a:pos x="T0" y="T1"/>
                        </a:cxn>
                        <a:cxn ang="T111">
                          <a:pos x="T2" y="T3"/>
                        </a:cxn>
                        <a:cxn ang="T112">
                          <a:pos x="T4" y="T5"/>
                        </a:cxn>
                        <a:cxn ang="T113">
                          <a:pos x="T6" y="T7"/>
                        </a:cxn>
                        <a:cxn ang="T114">
                          <a:pos x="T8" y="T9"/>
                        </a:cxn>
                        <a:cxn ang="T115">
                          <a:pos x="T10" y="T11"/>
                        </a:cxn>
                        <a:cxn ang="T116">
                          <a:pos x="T12" y="T13"/>
                        </a:cxn>
                        <a:cxn ang="T117">
                          <a:pos x="T14" y="T15"/>
                        </a:cxn>
                        <a:cxn ang="T118">
                          <a:pos x="T16" y="T17"/>
                        </a:cxn>
                        <a:cxn ang="T119">
                          <a:pos x="T18" y="T19"/>
                        </a:cxn>
                        <a:cxn ang="T120">
                          <a:pos x="T20" y="T21"/>
                        </a:cxn>
                        <a:cxn ang="T121">
                          <a:pos x="T22" y="T23"/>
                        </a:cxn>
                        <a:cxn ang="T122">
                          <a:pos x="T24" y="T25"/>
                        </a:cxn>
                        <a:cxn ang="T123">
                          <a:pos x="T26" y="T27"/>
                        </a:cxn>
                        <a:cxn ang="T124">
                          <a:pos x="T28" y="T29"/>
                        </a:cxn>
                        <a:cxn ang="T125">
                          <a:pos x="T30" y="T31"/>
                        </a:cxn>
                        <a:cxn ang="T126">
                          <a:pos x="T32" y="T33"/>
                        </a:cxn>
                        <a:cxn ang="T127">
                          <a:pos x="T34" y="T35"/>
                        </a:cxn>
                        <a:cxn ang="T128">
                          <a:pos x="T36" y="T37"/>
                        </a:cxn>
                        <a:cxn ang="T129">
                          <a:pos x="T38" y="T39"/>
                        </a:cxn>
                        <a:cxn ang="T130">
                          <a:pos x="T40" y="T41"/>
                        </a:cxn>
                        <a:cxn ang="T131">
                          <a:pos x="T42" y="T43"/>
                        </a:cxn>
                        <a:cxn ang="T132">
                          <a:pos x="T44" y="T45"/>
                        </a:cxn>
                        <a:cxn ang="T133">
                          <a:pos x="T46" y="T47"/>
                        </a:cxn>
                        <a:cxn ang="T134">
                          <a:pos x="T48" y="T49"/>
                        </a:cxn>
                        <a:cxn ang="T135">
                          <a:pos x="T50" y="T51"/>
                        </a:cxn>
                        <a:cxn ang="T136">
                          <a:pos x="T52" y="T53"/>
                        </a:cxn>
                        <a:cxn ang="T137">
                          <a:pos x="T54" y="T55"/>
                        </a:cxn>
                        <a:cxn ang="T138">
                          <a:pos x="T56" y="T57"/>
                        </a:cxn>
                        <a:cxn ang="T139">
                          <a:pos x="T58" y="T59"/>
                        </a:cxn>
                        <a:cxn ang="T140">
                          <a:pos x="T60" y="T61"/>
                        </a:cxn>
                        <a:cxn ang="T141">
                          <a:pos x="T62" y="T63"/>
                        </a:cxn>
                        <a:cxn ang="T142">
                          <a:pos x="T64" y="T65"/>
                        </a:cxn>
                        <a:cxn ang="T143">
                          <a:pos x="T66" y="T67"/>
                        </a:cxn>
                        <a:cxn ang="T144">
                          <a:pos x="T68" y="T69"/>
                        </a:cxn>
                        <a:cxn ang="T145">
                          <a:pos x="T70" y="T71"/>
                        </a:cxn>
                        <a:cxn ang="T146">
                          <a:pos x="T72" y="T73"/>
                        </a:cxn>
                        <a:cxn ang="T147">
                          <a:pos x="T74" y="T75"/>
                        </a:cxn>
                        <a:cxn ang="T148">
                          <a:pos x="T76" y="T77"/>
                        </a:cxn>
                        <a:cxn ang="T149">
                          <a:pos x="T78" y="T79"/>
                        </a:cxn>
                        <a:cxn ang="T150">
                          <a:pos x="T80" y="T81"/>
                        </a:cxn>
                        <a:cxn ang="T151">
                          <a:pos x="T82" y="T83"/>
                        </a:cxn>
                        <a:cxn ang="T152">
                          <a:pos x="T84" y="T85"/>
                        </a:cxn>
                        <a:cxn ang="T153">
                          <a:pos x="T86" y="T87"/>
                        </a:cxn>
                        <a:cxn ang="T154">
                          <a:pos x="T88" y="T89"/>
                        </a:cxn>
                        <a:cxn ang="T155">
                          <a:pos x="T90" y="T91"/>
                        </a:cxn>
                        <a:cxn ang="T156">
                          <a:pos x="T92" y="T93"/>
                        </a:cxn>
                        <a:cxn ang="T157">
                          <a:pos x="T94" y="T95"/>
                        </a:cxn>
                        <a:cxn ang="T158">
                          <a:pos x="T96" y="T97"/>
                        </a:cxn>
                        <a:cxn ang="T159">
                          <a:pos x="T98" y="T99"/>
                        </a:cxn>
                        <a:cxn ang="T160">
                          <a:pos x="T100" y="T101"/>
                        </a:cxn>
                        <a:cxn ang="T161">
                          <a:pos x="T102" y="T103"/>
                        </a:cxn>
                        <a:cxn ang="T162">
                          <a:pos x="T104" y="T105"/>
                        </a:cxn>
                        <a:cxn ang="T163">
                          <a:pos x="T106" y="T107"/>
                        </a:cxn>
                        <a:cxn ang="T164">
                          <a:pos x="T108" y="T109"/>
                        </a:cxn>
                      </a:cxnLst>
                      <a:rect l="T165" t="T166" r="T167" b="T168"/>
                      <a:pathLst>
                        <a:path w="1333" h="2726">
                          <a:moveTo>
                            <a:pt x="1333" y="0"/>
                          </a:moveTo>
                          <a:lnTo>
                            <a:pt x="1333" y="2550"/>
                          </a:lnTo>
                          <a:lnTo>
                            <a:pt x="1320" y="2580"/>
                          </a:lnTo>
                          <a:lnTo>
                            <a:pt x="1297" y="2608"/>
                          </a:lnTo>
                          <a:lnTo>
                            <a:pt x="1265" y="2628"/>
                          </a:lnTo>
                          <a:lnTo>
                            <a:pt x="1219" y="2651"/>
                          </a:lnTo>
                          <a:lnTo>
                            <a:pt x="1165" y="2669"/>
                          </a:lnTo>
                          <a:lnTo>
                            <a:pt x="1099" y="2685"/>
                          </a:lnTo>
                          <a:lnTo>
                            <a:pt x="1014" y="2700"/>
                          </a:lnTo>
                          <a:lnTo>
                            <a:pt x="929" y="2713"/>
                          </a:lnTo>
                          <a:lnTo>
                            <a:pt x="839" y="2721"/>
                          </a:lnTo>
                          <a:lnTo>
                            <a:pt x="755" y="2724"/>
                          </a:lnTo>
                          <a:lnTo>
                            <a:pt x="670" y="2726"/>
                          </a:lnTo>
                          <a:lnTo>
                            <a:pt x="585" y="2726"/>
                          </a:lnTo>
                          <a:lnTo>
                            <a:pt x="495" y="2721"/>
                          </a:lnTo>
                          <a:lnTo>
                            <a:pt x="417" y="2713"/>
                          </a:lnTo>
                          <a:lnTo>
                            <a:pt x="345" y="2703"/>
                          </a:lnTo>
                          <a:lnTo>
                            <a:pt x="277" y="2693"/>
                          </a:lnTo>
                          <a:lnTo>
                            <a:pt x="220" y="2680"/>
                          </a:lnTo>
                          <a:lnTo>
                            <a:pt x="152" y="2664"/>
                          </a:lnTo>
                          <a:lnTo>
                            <a:pt x="96" y="2644"/>
                          </a:lnTo>
                          <a:lnTo>
                            <a:pt x="51" y="2618"/>
                          </a:lnTo>
                          <a:lnTo>
                            <a:pt x="16" y="2589"/>
                          </a:lnTo>
                          <a:lnTo>
                            <a:pt x="3" y="2555"/>
                          </a:lnTo>
                          <a:lnTo>
                            <a:pt x="3" y="2523"/>
                          </a:lnTo>
                          <a:lnTo>
                            <a:pt x="0" y="0"/>
                          </a:lnTo>
                          <a:lnTo>
                            <a:pt x="13" y="31"/>
                          </a:lnTo>
                          <a:lnTo>
                            <a:pt x="41" y="53"/>
                          </a:lnTo>
                          <a:lnTo>
                            <a:pt x="76" y="77"/>
                          </a:lnTo>
                          <a:lnTo>
                            <a:pt x="116" y="91"/>
                          </a:lnTo>
                          <a:lnTo>
                            <a:pt x="156" y="106"/>
                          </a:lnTo>
                          <a:lnTo>
                            <a:pt x="195" y="118"/>
                          </a:lnTo>
                          <a:lnTo>
                            <a:pt x="246" y="128"/>
                          </a:lnTo>
                          <a:lnTo>
                            <a:pt x="295" y="138"/>
                          </a:lnTo>
                          <a:lnTo>
                            <a:pt x="345" y="147"/>
                          </a:lnTo>
                          <a:lnTo>
                            <a:pt x="410" y="157"/>
                          </a:lnTo>
                          <a:lnTo>
                            <a:pt x="475" y="162"/>
                          </a:lnTo>
                          <a:lnTo>
                            <a:pt x="535" y="167"/>
                          </a:lnTo>
                          <a:lnTo>
                            <a:pt x="575" y="167"/>
                          </a:lnTo>
                          <a:lnTo>
                            <a:pt x="619" y="168"/>
                          </a:lnTo>
                          <a:lnTo>
                            <a:pt x="670" y="168"/>
                          </a:lnTo>
                          <a:lnTo>
                            <a:pt x="714" y="168"/>
                          </a:lnTo>
                          <a:lnTo>
                            <a:pt x="769" y="167"/>
                          </a:lnTo>
                          <a:lnTo>
                            <a:pt x="839" y="162"/>
                          </a:lnTo>
                          <a:lnTo>
                            <a:pt x="885" y="158"/>
                          </a:lnTo>
                          <a:lnTo>
                            <a:pt x="939" y="153"/>
                          </a:lnTo>
                          <a:lnTo>
                            <a:pt x="1006" y="146"/>
                          </a:lnTo>
                          <a:lnTo>
                            <a:pt x="1074" y="133"/>
                          </a:lnTo>
                          <a:lnTo>
                            <a:pt x="1139" y="118"/>
                          </a:lnTo>
                          <a:lnTo>
                            <a:pt x="1193" y="101"/>
                          </a:lnTo>
                          <a:lnTo>
                            <a:pt x="1244" y="83"/>
                          </a:lnTo>
                          <a:lnTo>
                            <a:pt x="1284" y="62"/>
                          </a:lnTo>
                          <a:lnTo>
                            <a:pt x="1309" y="46"/>
                          </a:lnTo>
                          <a:lnTo>
                            <a:pt x="1323" y="26"/>
                          </a:lnTo>
                          <a:lnTo>
                            <a:pt x="1333" y="0"/>
                          </a:lnTo>
                          <a:close/>
                        </a:path>
                      </a:pathLst>
                    </a:custGeom>
                    <a:solidFill>
                      <a:schemeClr val="accent2">
                        <a:lumMod val="75000"/>
                      </a:schemeClr>
                    </a:solidFill>
                    <a:ln w="6350">
                      <a:solidFill>
                        <a:srgbClr val="201000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</p:grpSp>
              <p:grpSp>
                <p:nvGrpSpPr>
                  <p:cNvPr id="11472" name="Group 61"/>
                  <p:cNvGrpSpPr>
                    <a:grpSpLocks/>
                  </p:cNvGrpSpPr>
                  <p:nvPr/>
                </p:nvGrpSpPr>
                <p:grpSpPr bwMode="auto">
                  <a:xfrm>
                    <a:off x="3700" y="914"/>
                    <a:ext cx="393" cy="156"/>
                    <a:chOff x="3700" y="914"/>
                    <a:chExt cx="393" cy="156"/>
                  </a:xfrm>
                </p:grpSpPr>
                <p:grpSp>
                  <p:nvGrpSpPr>
                    <p:cNvPr id="11473" name="Group 62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3700" y="914"/>
                      <a:ext cx="393" cy="156"/>
                      <a:chOff x="3700" y="914"/>
                      <a:chExt cx="393" cy="156"/>
                    </a:xfrm>
                  </p:grpSpPr>
                  <p:sp>
                    <p:nvSpPr>
                      <p:cNvPr id="11502" name="Oval 63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3702" y="914"/>
                        <a:ext cx="391" cy="44"/>
                      </a:xfrm>
                      <a:prstGeom prst="ellipse">
                        <a:avLst/>
                      </a:prstGeom>
                      <a:solidFill>
                        <a:srgbClr val="FFFFFF"/>
                      </a:solidFill>
                      <a:ln w="6350">
                        <a:solidFill>
                          <a:srgbClr val="80808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11503" name="Freeform 64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3700" y="937"/>
                        <a:ext cx="392" cy="133"/>
                      </a:xfrm>
                      <a:custGeom>
                        <a:avLst/>
                        <a:gdLst>
                          <a:gd name="T0" fmla="*/ 1568 w 1568"/>
                          <a:gd name="T1" fmla="*/ 2 h 535"/>
                          <a:gd name="T2" fmla="*/ 1568 w 1568"/>
                          <a:gd name="T3" fmla="*/ 358 h 535"/>
                          <a:gd name="T4" fmla="*/ 1552 w 1568"/>
                          <a:gd name="T5" fmla="*/ 388 h 535"/>
                          <a:gd name="T6" fmla="*/ 1524 w 1568"/>
                          <a:gd name="T7" fmla="*/ 416 h 535"/>
                          <a:gd name="T8" fmla="*/ 1488 w 1568"/>
                          <a:gd name="T9" fmla="*/ 436 h 535"/>
                          <a:gd name="T10" fmla="*/ 1433 w 1568"/>
                          <a:gd name="T11" fmla="*/ 460 h 535"/>
                          <a:gd name="T12" fmla="*/ 1369 w 1568"/>
                          <a:gd name="T13" fmla="*/ 478 h 535"/>
                          <a:gd name="T14" fmla="*/ 1291 w 1568"/>
                          <a:gd name="T15" fmla="*/ 495 h 535"/>
                          <a:gd name="T16" fmla="*/ 1192 w 1568"/>
                          <a:gd name="T17" fmla="*/ 510 h 535"/>
                          <a:gd name="T18" fmla="*/ 1092 w 1568"/>
                          <a:gd name="T19" fmla="*/ 523 h 535"/>
                          <a:gd name="T20" fmla="*/ 986 w 1568"/>
                          <a:gd name="T21" fmla="*/ 531 h 535"/>
                          <a:gd name="T22" fmla="*/ 887 w 1568"/>
                          <a:gd name="T23" fmla="*/ 534 h 535"/>
                          <a:gd name="T24" fmla="*/ 787 w 1568"/>
                          <a:gd name="T25" fmla="*/ 535 h 535"/>
                          <a:gd name="T26" fmla="*/ 688 w 1568"/>
                          <a:gd name="T27" fmla="*/ 535 h 535"/>
                          <a:gd name="T28" fmla="*/ 581 w 1568"/>
                          <a:gd name="T29" fmla="*/ 531 h 535"/>
                          <a:gd name="T30" fmla="*/ 489 w 1568"/>
                          <a:gd name="T31" fmla="*/ 523 h 535"/>
                          <a:gd name="T32" fmla="*/ 404 w 1568"/>
                          <a:gd name="T33" fmla="*/ 513 h 535"/>
                          <a:gd name="T34" fmla="*/ 325 w 1568"/>
                          <a:gd name="T35" fmla="*/ 503 h 535"/>
                          <a:gd name="T36" fmla="*/ 258 w 1568"/>
                          <a:gd name="T37" fmla="*/ 490 h 535"/>
                          <a:gd name="T38" fmla="*/ 178 w 1568"/>
                          <a:gd name="T39" fmla="*/ 473 h 535"/>
                          <a:gd name="T40" fmla="*/ 112 w 1568"/>
                          <a:gd name="T41" fmla="*/ 454 h 535"/>
                          <a:gd name="T42" fmla="*/ 59 w 1568"/>
                          <a:gd name="T43" fmla="*/ 426 h 535"/>
                          <a:gd name="T44" fmla="*/ 17 w 1568"/>
                          <a:gd name="T45" fmla="*/ 397 h 535"/>
                          <a:gd name="T46" fmla="*/ 2 w 1568"/>
                          <a:gd name="T47" fmla="*/ 363 h 535"/>
                          <a:gd name="T48" fmla="*/ 2 w 1568"/>
                          <a:gd name="T49" fmla="*/ 331 h 535"/>
                          <a:gd name="T50" fmla="*/ 0 w 1568"/>
                          <a:gd name="T51" fmla="*/ 0 h 535"/>
                          <a:gd name="T52" fmla="*/ 17 w 1568"/>
                          <a:gd name="T53" fmla="*/ 11 h 535"/>
                          <a:gd name="T54" fmla="*/ 52 w 1568"/>
                          <a:gd name="T55" fmla="*/ 27 h 535"/>
                          <a:gd name="T56" fmla="*/ 101 w 1568"/>
                          <a:gd name="T57" fmla="*/ 40 h 535"/>
                          <a:gd name="T58" fmla="*/ 157 w 1568"/>
                          <a:gd name="T59" fmla="*/ 50 h 535"/>
                          <a:gd name="T60" fmla="*/ 218 w 1568"/>
                          <a:gd name="T61" fmla="*/ 57 h 535"/>
                          <a:gd name="T62" fmla="*/ 288 w 1568"/>
                          <a:gd name="T63" fmla="*/ 65 h 535"/>
                          <a:gd name="T64" fmla="*/ 367 w 1568"/>
                          <a:gd name="T65" fmla="*/ 72 h 535"/>
                          <a:gd name="T66" fmla="*/ 446 w 1568"/>
                          <a:gd name="T67" fmla="*/ 77 h 535"/>
                          <a:gd name="T68" fmla="*/ 521 w 1568"/>
                          <a:gd name="T69" fmla="*/ 80 h 535"/>
                          <a:gd name="T70" fmla="*/ 581 w 1568"/>
                          <a:gd name="T71" fmla="*/ 82 h 535"/>
                          <a:gd name="T72" fmla="*/ 662 w 1568"/>
                          <a:gd name="T73" fmla="*/ 86 h 535"/>
                          <a:gd name="T74" fmla="*/ 740 w 1568"/>
                          <a:gd name="T75" fmla="*/ 86 h 535"/>
                          <a:gd name="T76" fmla="*/ 805 w 1568"/>
                          <a:gd name="T77" fmla="*/ 86 h 535"/>
                          <a:gd name="T78" fmla="*/ 867 w 1568"/>
                          <a:gd name="T79" fmla="*/ 86 h 535"/>
                          <a:gd name="T80" fmla="*/ 914 w 1568"/>
                          <a:gd name="T81" fmla="*/ 86 h 535"/>
                          <a:gd name="T82" fmla="*/ 973 w 1568"/>
                          <a:gd name="T83" fmla="*/ 82 h 535"/>
                          <a:gd name="T84" fmla="*/ 1030 w 1568"/>
                          <a:gd name="T85" fmla="*/ 80 h 535"/>
                          <a:gd name="T86" fmla="*/ 1095 w 1568"/>
                          <a:gd name="T87" fmla="*/ 80 h 535"/>
                          <a:gd name="T88" fmla="*/ 1155 w 1568"/>
                          <a:gd name="T89" fmla="*/ 75 h 535"/>
                          <a:gd name="T90" fmla="*/ 1213 w 1568"/>
                          <a:gd name="T91" fmla="*/ 70 h 535"/>
                          <a:gd name="T92" fmla="*/ 1275 w 1568"/>
                          <a:gd name="T93" fmla="*/ 67 h 535"/>
                          <a:gd name="T94" fmla="*/ 1335 w 1568"/>
                          <a:gd name="T95" fmla="*/ 60 h 535"/>
                          <a:gd name="T96" fmla="*/ 1395 w 1568"/>
                          <a:gd name="T97" fmla="*/ 55 h 535"/>
                          <a:gd name="T98" fmla="*/ 1453 w 1568"/>
                          <a:gd name="T99" fmla="*/ 45 h 535"/>
                          <a:gd name="T100" fmla="*/ 1508 w 1568"/>
                          <a:gd name="T101" fmla="*/ 35 h 535"/>
                          <a:gd name="T102" fmla="*/ 1546 w 1568"/>
                          <a:gd name="T103" fmla="*/ 21 h 535"/>
                          <a:gd name="T104" fmla="*/ 1568 w 1568"/>
                          <a:gd name="T105" fmla="*/ 2 h 535"/>
                          <a:gd name="T106" fmla="*/ 0 60000 65536"/>
                          <a:gd name="T107" fmla="*/ 0 60000 65536"/>
                          <a:gd name="T108" fmla="*/ 0 60000 65536"/>
                          <a:gd name="T109" fmla="*/ 0 60000 65536"/>
                          <a:gd name="T110" fmla="*/ 0 60000 65536"/>
                          <a:gd name="T111" fmla="*/ 0 60000 65536"/>
                          <a:gd name="T112" fmla="*/ 0 60000 65536"/>
                          <a:gd name="T113" fmla="*/ 0 60000 65536"/>
                          <a:gd name="T114" fmla="*/ 0 60000 65536"/>
                          <a:gd name="T115" fmla="*/ 0 60000 65536"/>
                          <a:gd name="T116" fmla="*/ 0 60000 65536"/>
                          <a:gd name="T117" fmla="*/ 0 60000 65536"/>
                          <a:gd name="T118" fmla="*/ 0 60000 65536"/>
                          <a:gd name="T119" fmla="*/ 0 60000 65536"/>
                          <a:gd name="T120" fmla="*/ 0 60000 65536"/>
                          <a:gd name="T121" fmla="*/ 0 60000 65536"/>
                          <a:gd name="T122" fmla="*/ 0 60000 65536"/>
                          <a:gd name="T123" fmla="*/ 0 60000 65536"/>
                          <a:gd name="T124" fmla="*/ 0 60000 65536"/>
                          <a:gd name="T125" fmla="*/ 0 60000 65536"/>
                          <a:gd name="T126" fmla="*/ 0 60000 65536"/>
                          <a:gd name="T127" fmla="*/ 0 60000 65536"/>
                          <a:gd name="T128" fmla="*/ 0 60000 65536"/>
                          <a:gd name="T129" fmla="*/ 0 60000 65536"/>
                          <a:gd name="T130" fmla="*/ 0 60000 65536"/>
                          <a:gd name="T131" fmla="*/ 0 60000 65536"/>
                          <a:gd name="T132" fmla="*/ 0 60000 65536"/>
                          <a:gd name="T133" fmla="*/ 0 60000 65536"/>
                          <a:gd name="T134" fmla="*/ 0 60000 65536"/>
                          <a:gd name="T135" fmla="*/ 0 60000 65536"/>
                          <a:gd name="T136" fmla="*/ 0 60000 65536"/>
                          <a:gd name="T137" fmla="*/ 0 60000 65536"/>
                          <a:gd name="T138" fmla="*/ 0 60000 65536"/>
                          <a:gd name="T139" fmla="*/ 0 60000 65536"/>
                          <a:gd name="T140" fmla="*/ 0 60000 65536"/>
                          <a:gd name="T141" fmla="*/ 0 60000 65536"/>
                          <a:gd name="T142" fmla="*/ 0 60000 65536"/>
                          <a:gd name="T143" fmla="*/ 0 60000 65536"/>
                          <a:gd name="T144" fmla="*/ 0 60000 65536"/>
                          <a:gd name="T145" fmla="*/ 0 60000 65536"/>
                          <a:gd name="T146" fmla="*/ 0 60000 65536"/>
                          <a:gd name="T147" fmla="*/ 0 60000 65536"/>
                          <a:gd name="T148" fmla="*/ 0 60000 65536"/>
                          <a:gd name="T149" fmla="*/ 0 60000 65536"/>
                          <a:gd name="T150" fmla="*/ 0 60000 65536"/>
                          <a:gd name="T151" fmla="*/ 0 60000 65536"/>
                          <a:gd name="T152" fmla="*/ 0 60000 65536"/>
                          <a:gd name="T153" fmla="*/ 0 60000 65536"/>
                          <a:gd name="T154" fmla="*/ 0 60000 65536"/>
                          <a:gd name="T155" fmla="*/ 0 60000 65536"/>
                          <a:gd name="T156" fmla="*/ 0 60000 65536"/>
                          <a:gd name="T157" fmla="*/ 0 60000 65536"/>
                          <a:gd name="T158" fmla="*/ 0 60000 65536"/>
                          <a:gd name="T159" fmla="*/ 0 w 1568"/>
                          <a:gd name="T160" fmla="*/ 0 h 535"/>
                          <a:gd name="T161" fmla="*/ 1568 w 1568"/>
                          <a:gd name="T162" fmla="*/ 535 h 535"/>
                        </a:gdLst>
                        <a:ahLst/>
                        <a:cxnLst>
                          <a:cxn ang="T106">
                            <a:pos x="T0" y="T1"/>
                          </a:cxn>
                          <a:cxn ang="T107">
                            <a:pos x="T2" y="T3"/>
                          </a:cxn>
                          <a:cxn ang="T108">
                            <a:pos x="T4" y="T5"/>
                          </a:cxn>
                          <a:cxn ang="T109">
                            <a:pos x="T6" y="T7"/>
                          </a:cxn>
                          <a:cxn ang="T110">
                            <a:pos x="T8" y="T9"/>
                          </a:cxn>
                          <a:cxn ang="T111">
                            <a:pos x="T10" y="T11"/>
                          </a:cxn>
                          <a:cxn ang="T112">
                            <a:pos x="T12" y="T13"/>
                          </a:cxn>
                          <a:cxn ang="T113">
                            <a:pos x="T14" y="T15"/>
                          </a:cxn>
                          <a:cxn ang="T114">
                            <a:pos x="T16" y="T17"/>
                          </a:cxn>
                          <a:cxn ang="T115">
                            <a:pos x="T18" y="T19"/>
                          </a:cxn>
                          <a:cxn ang="T116">
                            <a:pos x="T20" y="T21"/>
                          </a:cxn>
                          <a:cxn ang="T117">
                            <a:pos x="T22" y="T23"/>
                          </a:cxn>
                          <a:cxn ang="T118">
                            <a:pos x="T24" y="T25"/>
                          </a:cxn>
                          <a:cxn ang="T119">
                            <a:pos x="T26" y="T27"/>
                          </a:cxn>
                          <a:cxn ang="T120">
                            <a:pos x="T28" y="T29"/>
                          </a:cxn>
                          <a:cxn ang="T121">
                            <a:pos x="T30" y="T31"/>
                          </a:cxn>
                          <a:cxn ang="T122">
                            <a:pos x="T32" y="T33"/>
                          </a:cxn>
                          <a:cxn ang="T123">
                            <a:pos x="T34" y="T35"/>
                          </a:cxn>
                          <a:cxn ang="T124">
                            <a:pos x="T36" y="T37"/>
                          </a:cxn>
                          <a:cxn ang="T125">
                            <a:pos x="T38" y="T39"/>
                          </a:cxn>
                          <a:cxn ang="T126">
                            <a:pos x="T40" y="T41"/>
                          </a:cxn>
                          <a:cxn ang="T127">
                            <a:pos x="T42" y="T43"/>
                          </a:cxn>
                          <a:cxn ang="T128">
                            <a:pos x="T44" y="T45"/>
                          </a:cxn>
                          <a:cxn ang="T129">
                            <a:pos x="T46" y="T47"/>
                          </a:cxn>
                          <a:cxn ang="T130">
                            <a:pos x="T48" y="T49"/>
                          </a:cxn>
                          <a:cxn ang="T131">
                            <a:pos x="T50" y="T51"/>
                          </a:cxn>
                          <a:cxn ang="T132">
                            <a:pos x="T52" y="T53"/>
                          </a:cxn>
                          <a:cxn ang="T133">
                            <a:pos x="T54" y="T55"/>
                          </a:cxn>
                          <a:cxn ang="T134">
                            <a:pos x="T56" y="T57"/>
                          </a:cxn>
                          <a:cxn ang="T135">
                            <a:pos x="T58" y="T59"/>
                          </a:cxn>
                          <a:cxn ang="T136">
                            <a:pos x="T60" y="T61"/>
                          </a:cxn>
                          <a:cxn ang="T137">
                            <a:pos x="T62" y="T63"/>
                          </a:cxn>
                          <a:cxn ang="T138">
                            <a:pos x="T64" y="T65"/>
                          </a:cxn>
                          <a:cxn ang="T139">
                            <a:pos x="T66" y="T67"/>
                          </a:cxn>
                          <a:cxn ang="T140">
                            <a:pos x="T68" y="T69"/>
                          </a:cxn>
                          <a:cxn ang="T141">
                            <a:pos x="T70" y="T71"/>
                          </a:cxn>
                          <a:cxn ang="T142">
                            <a:pos x="T72" y="T73"/>
                          </a:cxn>
                          <a:cxn ang="T143">
                            <a:pos x="T74" y="T75"/>
                          </a:cxn>
                          <a:cxn ang="T144">
                            <a:pos x="T76" y="T77"/>
                          </a:cxn>
                          <a:cxn ang="T145">
                            <a:pos x="T78" y="T79"/>
                          </a:cxn>
                          <a:cxn ang="T146">
                            <a:pos x="T80" y="T81"/>
                          </a:cxn>
                          <a:cxn ang="T147">
                            <a:pos x="T82" y="T83"/>
                          </a:cxn>
                          <a:cxn ang="T148">
                            <a:pos x="T84" y="T85"/>
                          </a:cxn>
                          <a:cxn ang="T149">
                            <a:pos x="T86" y="T87"/>
                          </a:cxn>
                          <a:cxn ang="T150">
                            <a:pos x="T88" y="T89"/>
                          </a:cxn>
                          <a:cxn ang="T151">
                            <a:pos x="T90" y="T91"/>
                          </a:cxn>
                          <a:cxn ang="T152">
                            <a:pos x="T92" y="T93"/>
                          </a:cxn>
                          <a:cxn ang="T153">
                            <a:pos x="T94" y="T95"/>
                          </a:cxn>
                          <a:cxn ang="T154">
                            <a:pos x="T96" y="T97"/>
                          </a:cxn>
                          <a:cxn ang="T155">
                            <a:pos x="T98" y="T99"/>
                          </a:cxn>
                          <a:cxn ang="T156">
                            <a:pos x="T100" y="T101"/>
                          </a:cxn>
                          <a:cxn ang="T157">
                            <a:pos x="T102" y="T103"/>
                          </a:cxn>
                          <a:cxn ang="T158">
                            <a:pos x="T104" y="T105"/>
                          </a:cxn>
                        </a:cxnLst>
                        <a:rect l="T159" t="T160" r="T161" b="T162"/>
                        <a:pathLst>
                          <a:path w="1568" h="535">
                            <a:moveTo>
                              <a:pt x="1568" y="2"/>
                            </a:moveTo>
                            <a:lnTo>
                              <a:pt x="1568" y="358"/>
                            </a:lnTo>
                            <a:lnTo>
                              <a:pt x="1552" y="388"/>
                            </a:lnTo>
                            <a:lnTo>
                              <a:pt x="1524" y="416"/>
                            </a:lnTo>
                            <a:lnTo>
                              <a:pt x="1488" y="436"/>
                            </a:lnTo>
                            <a:lnTo>
                              <a:pt x="1433" y="460"/>
                            </a:lnTo>
                            <a:lnTo>
                              <a:pt x="1369" y="478"/>
                            </a:lnTo>
                            <a:lnTo>
                              <a:pt x="1291" y="495"/>
                            </a:lnTo>
                            <a:lnTo>
                              <a:pt x="1192" y="510"/>
                            </a:lnTo>
                            <a:lnTo>
                              <a:pt x="1092" y="523"/>
                            </a:lnTo>
                            <a:lnTo>
                              <a:pt x="986" y="531"/>
                            </a:lnTo>
                            <a:lnTo>
                              <a:pt x="887" y="534"/>
                            </a:lnTo>
                            <a:lnTo>
                              <a:pt x="787" y="535"/>
                            </a:lnTo>
                            <a:lnTo>
                              <a:pt x="688" y="535"/>
                            </a:lnTo>
                            <a:lnTo>
                              <a:pt x="581" y="531"/>
                            </a:lnTo>
                            <a:lnTo>
                              <a:pt x="489" y="523"/>
                            </a:lnTo>
                            <a:lnTo>
                              <a:pt x="404" y="513"/>
                            </a:lnTo>
                            <a:lnTo>
                              <a:pt x="325" y="503"/>
                            </a:lnTo>
                            <a:lnTo>
                              <a:pt x="258" y="490"/>
                            </a:lnTo>
                            <a:lnTo>
                              <a:pt x="178" y="473"/>
                            </a:lnTo>
                            <a:lnTo>
                              <a:pt x="112" y="454"/>
                            </a:lnTo>
                            <a:lnTo>
                              <a:pt x="59" y="426"/>
                            </a:lnTo>
                            <a:lnTo>
                              <a:pt x="17" y="397"/>
                            </a:lnTo>
                            <a:lnTo>
                              <a:pt x="2" y="363"/>
                            </a:lnTo>
                            <a:lnTo>
                              <a:pt x="2" y="331"/>
                            </a:lnTo>
                            <a:lnTo>
                              <a:pt x="0" y="0"/>
                            </a:lnTo>
                            <a:lnTo>
                              <a:pt x="17" y="11"/>
                            </a:lnTo>
                            <a:lnTo>
                              <a:pt x="52" y="27"/>
                            </a:lnTo>
                            <a:lnTo>
                              <a:pt x="101" y="40"/>
                            </a:lnTo>
                            <a:lnTo>
                              <a:pt x="157" y="50"/>
                            </a:lnTo>
                            <a:lnTo>
                              <a:pt x="218" y="57"/>
                            </a:lnTo>
                            <a:lnTo>
                              <a:pt x="288" y="65"/>
                            </a:lnTo>
                            <a:lnTo>
                              <a:pt x="367" y="72"/>
                            </a:lnTo>
                            <a:lnTo>
                              <a:pt x="446" y="77"/>
                            </a:lnTo>
                            <a:lnTo>
                              <a:pt x="521" y="80"/>
                            </a:lnTo>
                            <a:lnTo>
                              <a:pt x="581" y="82"/>
                            </a:lnTo>
                            <a:lnTo>
                              <a:pt x="662" y="86"/>
                            </a:lnTo>
                            <a:lnTo>
                              <a:pt x="740" y="86"/>
                            </a:lnTo>
                            <a:lnTo>
                              <a:pt x="805" y="86"/>
                            </a:lnTo>
                            <a:lnTo>
                              <a:pt x="867" y="86"/>
                            </a:lnTo>
                            <a:lnTo>
                              <a:pt x="914" y="86"/>
                            </a:lnTo>
                            <a:lnTo>
                              <a:pt x="973" y="82"/>
                            </a:lnTo>
                            <a:lnTo>
                              <a:pt x="1030" y="80"/>
                            </a:lnTo>
                            <a:lnTo>
                              <a:pt x="1095" y="80"/>
                            </a:lnTo>
                            <a:lnTo>
                              <a:pt x="1155" y="75"/>
                            </a:lnTo>
                            <a:lnTo>
                              <a:pt x="1213" y="70"/>
                            </a:lnTo>
                            <a:lnTo>
                              <a:pt x="1275" y="67"/>
                            </a:lnTo>
                            <a:lnTo>
                              <a:pt x="1335" y="60"/>
                            </a:lnTo>
                            <a:lnTo>
                              <a:pt x="1395" y="55"/>
                            </a:lnTo>
                            <a:lnTo>
                              <a:pt x="1453" y="45"/>
                            </a:lnTo>
                            <a:lnTo>
                              <a:pt x="1508" y="35"/>
                            </a:lnTo>
                            <a:lnTo>
                              <a:pt x="1546" y="21"/>
                            </a:lnTo>
                            <a:lnTo>
                              <a:pt x="1568" y="2"/>
                            </a:lnTo>
                            <a:close/>
                          </a:path>
                        </a:pathLst>
                      </a:custGeom>
                      <a:solidFill>
                        <a:schemeClr val="bg1">
                          <a:lumMod val="95000"/>
                        </a:schemeClr>
                      </a:solidFill>
                      <a:ln w="6350">
                        <a:solidFill>
                          <a:srgbClr val="808080"/>
                        </a:solidFill>
                        <a:prstDash val="solid"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</p:grpSp>
                <p:grpSp>
                  <p:nvGrpSpPr>
                    <p:cNvPr id="11474" name="Group 65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3705" y="947"/>
                      <a:ext cx="381" cy="120"/>
                      <a:chOff x="3705" y="947"/>
                      <a:chExt cx="381" cy="120"/>
                    </a:xfrm>
                  </p:grpSpPr>
                  <p:sp>
                    <p:nvSpPr>
                      <p:cNvPr id="11475" name="Line 66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705" y="947"/>
                        <a:ext cx="1" cy="82"/>
                      </a:xfrm>
                      <a:prstGeom prst="line">
                        <a:avLst/>
                      </a:prstGeom>
                      <a:noFill/>
                      <a:ln w="6350">
                        <a:solidFill>
                          <a:srgbClr val="C0C0C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11476" name="Line 67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711" y="950"/>
                        <a:ext cx="1" cy="84"/>
                      </a:xfrm>
                      <a:prstGeom prst="line">
                        <a:avLst/>
                      </a:prstGeom>
                      <a:noFill/>
                      <a:ln w="6350">
                        <a:solidFill>
                          <a:srgbClr val="C0C0C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11477" name="Line 68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719" y="952"/>
                        <a:ext cx="1" cy="89"/>
                      </a:xfrm>
                      <a:prstGeom prst="line">
                        <a:avLst/>
                      </a:prstGeom>
                      <a:noFill/>
                      <a:ln w="6350">
                        <a:solidFill>
                          <a:srgbClr val="C0C0C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11478" name="Line 69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727" y="954"/>
                        <a:ext cx="1" cy="91"/>
                      </a:xfrm>
                      <a:prstGeom prst="line">
                        <a:avLst/>
                      </a:prstGeom>
                      <a:noFill/>
                      <a:ln w="6350">
                        <a:solidFill>
                          <a:srgbClr val="C0C0C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11479" name="Line 70"/>
                      <p:cNvSpPr>
                        <a:spLocks noChangeShapeType="1"/>
                      </p:cNvSpPr>
                      <p:nvPr/>
                    </p:nvSpPr>
                    <p:spPr bwMode="auto">
                      <a:xfrm flipH="1">
                        <a:off x="3737" y="957"/>
                        <a:ext cx="1" cy="92"/>
                      </a:xfrm>
                      <a:prstGeom prst="line">
                        <a:avLst/>
                      </a:prstGeom>
                      <a:noFill/>
                      <a:ln w="6350">
                        <a:solidFill>
                          <a:srgbClr val="C0C0C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11480" name="Line 71"/>
                      <p:cNvSpPr>
                        <a:spLocks noChangeShapeType="1"/>
                      </p:cNvSpPr>
                      <p:nvPr/>
                    </p:nvSpPr>
                    <p:spPr bwMode="auto">
                      <a:xfrm flipH="1">
                        <a:off x="3747" y="959"/>
                        <a:ext cx="1" cy="93"/>
                      </a:xfrm>
                      <a:prstGeom prst="line">
                        <a:avLst/>
                      </a:prstGeom>
                      <a:noFill/>
                      <a:ln w="6350">
                        <a:solidFill>
                          <a:srgbClr val="C0C0C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11481" name="Line 72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759" y="962"/>
                        <a:ext cx="1" cy="93"/>
                      </a:xfrm>
                      <a:prstGeom prst="line">
                        <a:avLst/>
                      </a:prstGeom>
                      <a:noFill/>
                      <a:ln w="6350">
                        <a:solidFill>
                          <a:srgbClr val="C0C0C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11482" name="Line 73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773" y="963"/>
                        <a:ext cx="1" cy="95"/>
                      </a:xfrm>
                      <a:prstGeom prst="line">
                        <a:avLst/>
                      </a:prstGeom>
                      <a:noFill/>
                      <a:ln w="6350">
                        <a:solidFill>
                          <a:srgbClr val="C0C0C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11483" name="Line 74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788" y="965"/>
                        <a:ext cx="1" cy="95"/>
                      </a:xfrm>
                      <a:prstGeom prst="line">
                        <a:avLst/>
                      </a:prstGeom>
                      <a:noFill/>
                      <a:ln w="6350">
                        <a:solidFill>
                          <a:srgbClr val="C0C0C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11484" name="Line 75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804" y="966"/>
                        <a:ext cx="1" cy="95"/>
                      </a:xfrm>
                      <a:prstGeom prst="line">
                        <a:avLst/>
                      </a:prstGeom>
                      <a:noFill/>
                      <a:ln w="6350">
                        <a:solidFill>
                          <a:srgbClr val="C0C0C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11485" name="Line 76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822" y="967"/>
                        <a:ext cx="1" cy="96"/>
                      </a:xfrm>
                      <a:prstGeom prst="line">
                        <a:avLst/>
                      </a:prstGeom>
                      <a:noFill/>
                      <a:ln w="6350">
                        <a:solidFill>
                          <a:srgbClr val="C0C0C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11486" name="Line 77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842" y="968"/>
                        <a:ext cx="1" cy="96"/>
                      </a:xfrm>
                      <a:prstGeom prst="line">
                        <a:avLst/>
                      </a:prstGeom>
                      <a:noFill/>
                      <a:ln w="6350">
                        <a:solidFill>
                          <a:srgbClr val="C0C0C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11487" name="Line 78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867" y="969"/>
                        <a:ext cx="1" cy="97"/>
                      </a:xfrm>
                      <a:prstGeom prst="line">
                        <a:avLst/>
                      </a:prstGeom>
                      <a:noFill/>
                      <a:ln w="6350">
                        <a:solidFill>
                          <a:srgbClr val="C0C0C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11488" name="Line 79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894" y="969"/>
                        <a:ext cx="1" cy="98"/>
                      </a:xfrm>
                      <a:prstGeom prst="line">
                        <a:avLst/>
                      </a:prstGeom>
                      <a:noFill/>
                      <a:ln w="6350">
                        <a:solidFill>
                          <a:srgbClr val="C0C0C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11489" name="Line 80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4085" y="948"/>
                        <a:ext cx="1" cy="81"/>
                      </a:xfrm>
                      <a:prstGeom prst="line">
                        <a:avLst/>
                      </a:prstGeom>
                      <a:noFill/>
                      <a:ln w="6350">
                        <a:solidFill>
                          <a:srgbClr val="C0C0C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11490" name="Line 81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4079" y="952"/>
                        <a:ext cx="1" cy="82"/>
                      </a:xfrm>
                      <a:prstGeom prst="line">
                        <a:avLst/>
                      </a:prstGeom>
                      <a:noFill/>
                      <a:ln w="6350">
                        <a:solidFill>
                          <a:srgbClr val="C0C0C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11491" name="Line 82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4071" y="955"/>
                        <a:ext cx="1" cy="86"/>
                      </a:xfrm>
                      <a:prstGeom prst="line">
                        <a:avLst/>
                      </a:prstGeom>
                      <a:noFill/>
                      <a:ln w="6350">
                        <a:solidFill>
                          <a:srgbClr val="C0C0C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11492" name="Line 83"/>
                      <p:cNvSpPr>
                        <a:spLocks noChangeShapeType="1"/>
                      </p:cNvSpPr>
                      <p:nvPr/>
                    </p:nvSpPr>
                    <p:spPr bwMode="auto">
                      <a:xfrm flipV="1">
                        <a:off x="4063" y="957"/>
                        <a:ext cx="1" cy="88"/>
                      </a:xfrm>
                      <a:prstGeom prst="line">
                        <a:avLst/>
                      </a:prstGeom>
                      <a:noFill/>
                      <a:ln w="6350">
                        <a:solidFill>
                          <a:srgbClr val="C0C0C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11493" name="Line 84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4054" y="958"/>
                        <a:ext cx="1" cy="91"/>
                      </a:xfrm>
                      <a:prstGeom prst="line">
                        <a:avLst/>
                      </a:prstGeom>
                      <a:noFill/>
                      <a:ln w="6350">
                        <a:solidFill>
                          <a:srgbClr val="C0C0C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11494" name="Line 85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4044" y="960"/>
                        <a:ext cx="1" cy="92"/>
                      </a:xfrm>
                      <a:prstGeom prst="line">
                        <a:avLst/>
                      </a:prstGeom>
                      <a:noFill/>
                      <a:ln w="6350">
                        <a:solidFill>
                          <a:srgbClr val="C0C0C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11495" name="Line 86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4031" y="963"/>
                        <a:ext cx="1" cy="92"/>
                      </a:xfrm>
                      <a:prstGeom prst="line">
                        <a:avLst/>
                      </a:prstGeom>
                      <a:noFill/>
                      <a:ln w="6350">
                        <a:solidFill>
                          <a:srgbClr val="C0C0C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11496" name="Line 87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4017" y="963"/>
                        <a:ext cx="1" cy="95"/>
                      </a:xfrm>
                      <a:prstGeom prst="line">
                        <a:avLst/>
                      </a:prstGeom>
                      <a:noFill/>
                      <a:ln w="6350">
                        <a:solidFill>
                          <a:srgbClr val="C0C0C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11497" name="Line 88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4002" y="965"/>
                        <a:ext cx="1" cy="95"/>
                      </a:xfrm>
                      <a:prstGeom prst="line">
                        <a:avLst/>
                      </a:prstGeom>
                      <a:noFill/>
                      <a:ln w="6350">
                        <a:solidFill>
                          <a:srgbClr val="C0C0C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11498" name="Line 89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986" y="966"/>
                        <a:ext cx="1" cy="95"/>
                      </a:xfrm>
                      <a:prstGeom prst="line">
                        <a:avLst/>
                      </a:prstGeom>
                      <a:noFill/>
                      <a:ln w="6350">
                        <a:solidFill>
                          <a:srgbClr val="C0C0C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11499" name="Line 90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968" y="967"/>
                        <a:ext cx="1" cy="96"/>
                      </a:xfrm>
                      <a:prstGeom prst="line">
                        <a:avLst/>
                      </a:prstGeom>
                      <a:noFill/>
                      <a:ln w="6350">
                        <a:solidFill>
                          <a:srgbClr val="C0C0C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11500" name="Line 91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948" y="968"/>
                        <a:ext cx="1" cy="96"/>
                      </a:xfrm>
                      <a:prstGeom prst="line">
                        <a:avLst/>
                      </a:prstGeom>
                      <a:noFill/>
                      <a:ln w="6350">
                        <a:solidFill>
                          <a:srgbClr val="C0C0C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11501" name="Line 92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923" y="969"/>
                        <a:ext cx="1" cy="97"/>
                      </a:xfrm>
                      <a:prstGeom prst="line">
                        <a:avLst/>
                      </a:prstGeom>
                      <a:noFill/>
                      <a:ln w="6350">
                        <a:solidFill>
                          <a:srgbClr val="C0C0C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</p:grpSp>
              </p:grpSp>
            </p:grpSp>
            <p:grpSp>
              <p:nvGrpSpPr>
                <p:cNvPr id="11467" name="Group 93"/>
                <p:cNvGrpSpPr>
                  <a:grpSpLocks/>
                </p:cNvGrpSpPr>
                <p:nvPr/>
              </p:nvGrpSpPr>
              <p:grpSpPr bwMode="auto">
                <a:xfrm>
                  <a:off x="3727" y="1096"/>
                  <a:ext cx="334" cy="537"/>
                  <a:chOff x="3727" y="1096"/>
                  <a:chExt cx="334" cy="537"/>
                </a:xfrm>
              </p:grpSpPr>
              <p:sp>
                <p:nvSpPr>
                  <p:cNvPr id="11469" name="Freeform 94"/>
                  <p:cNvSpPr>
                    <a:spLocks/>
                  </p:cNvSpPr>
                  <p:nvPr/>
                </p:nvSpPr>
                <p:spPr bwMode="auto">
                  <a:xfrm>
                    <a:off x="3727" y="1098"/>
                    <a:ext cx="334" cy="535"/>
                  </a:xfrm>
                  <a:custGeom>
                    <a:avLst/>
                    <a:gdLst>
                      <a:gd name="T0" fmla="*/ 1332 w 1333"/>
                      <a:gd name="T1" fmla="*/ 5 h 2139"/>
                      <a:gd name="T2" fmla="*/ 1333 w 1333"/>
                      <a:gd name="T3" fmla="*/ 1964 h 2139"/>
                      <a:gd name="T4" fmla="*/ 1320 w 1333"/>
                      <a:gd name="T5" fmla="*/ 1994 h 2139"/>
                      <a:gd name="T6" fmla="*/ 1297 w 1333"/>
                      <a:gd name="T7" fmla="*/ 2023 h 2139"/>
                      <a:gd name="T8" fmla="*/ 1265 w 1333"/>
                      <a:gd name="T9" fmla="*/ 2043 h 2139"/>
                      <a:gd name="T10" fmla="*/ 1219 w 1333"/>
                      <a:gd name="T11" fmla="*/ 2064 h 2139"/>
                      <a:gd name="T12" fmla="*/ 1165 w 1333"/>
                      <a:gd name="T13" fmla="*/ 2083 h 2139"/>
                      <a:gd name="T14" fmla="*/ 1099 w 1333"/>
                      <a:gd name="T15" fmla="*/ 2100 h 2139"/>
                      <a:gd name="T16" fmla="*/ 1014 w 1333"/>
                      <a:gd name="T17" fmla="*/ 2115 h 2139"/>
                      <a:gd name="T18" fmla="*/ 929 w 1333"/>
                      <a:gd name="T19" fmla="*/ 2128 h 2139"/>
                      <a:gd name="T20" fmla="*/ 839 w 1333"/>
                      <a:gd name="T21" fmla="*/ 2134 h 2139"/>
                      <a:gd name="T22" fmla="*/ 755 w 1333"/>
                      <a:gd name="T23" fmla="*/ 2138 h 2139"/>
                      <a:gd name="T24" fmla="*/ 670 w 1333"/>
                      <a:gd name="T25" fmla="*/ 2139 h 2139"/>
                      <a:gd name="T26" fmla="*/ 585 w 1333"/>
                      <a:gd name="T27" fmla="*/ 2139 h 2139"/>
                      <a:gd name="T28" fmla="*/ 495 w 1333"/>
                      <a:gd name="T29" fmla="*/ 2134 h 2139"/>
                      <a:gd name="T30" fmla="*/ 417 w 1333"/>
                      <a:gd name="T31" fmla="*/ 2128 h 2139"/>
                      <a:gd name="T32" fmla="*/ 345 w 1333"/>
                      <a:gd name="T33" fmla="*/ 2118 h 2139"/>
                      <a:gd name="T34" fmla="*/ 277 w 1333"/>
                      <a:gd name="T35" fmla="*/ 2108 h 2139"/>
                      <a:gd name="T36" fmla="*/ 220 w 1333"/>
                      <a:gd name="T37" fmla="*/ 2095 h 2139"/>
                      <a:gd name="T38" fmla="*/ 152 w 1333"/>
                      <a:gd name="T39" fmla="*/ 2077 h 2139"/>
                      <a:gd name="T40" fmla="*/ 96 w 1333"/>
                      <a:gd name="T41" fmla="*/ 2058 h 2139"/>
                      <a:gd name="T42" fmla="*/ 51 w 1333"/>
                      <a:gd name="T43" fmla="*/ 2033 h 2139"/>
                      <a:gd name="T44" fmla="*/ 16 w 1333"/>
                      <a:gd name="T45" fmla="*/ 2002 h 2139"/>
                      <a:gd name="T46" fmla="*/ 3 w 1333"/>
                      <a:gd name="T47" fmla="*/ 1969 h 2139"/>
                      <a:gd name="T48" fmla="*/ 3 w 1333"/>
                      <a:gd name="T49" fmla="*/ 1938 h 2139"/>
                      <a:gd name="T50" fmla="*/ 0 w 1333"/>
                      <a:gd name="T51" fmla="*/ 0 h 2139"/>
                      <a:gd name="T52" fmla="*/ 16 w 1333"/>
                      <a:gd name="T53" fmla="*/ 36 h 2139"/>
                      <a:gd name="T54" fmla="*/ 36 w 1333"/>
                      <a:gd name="T55" fmla="*/ 57 h 2139"/>
                      <a:gd name="T56" fmla="*/ 65 w 1333"/>
                      <a:gd name="T57" fmla="*/ 77 h 2139"/>
                      <a:gd name="T58" fmla="*/ 111 w 1333"/>
                      <a:gd name="T59" fmla="*/ 101 h 2139"/>
                      <a:gd name="T60" fmla="*/ 150 w 1333"/>
                      <a:gd name="T61" fmla="*/ 116 h 2139"/>
                      <a:gd name="T62" fmla="*/ 222 w 1333"/>
                      <a:gd name="T63" fmla="*/ 137 h 2139"/>
                      <a:gd name="T64" fmla="*/ 285 w 1333"/>
                      <a:gd name="T65" fmla="*/ 150 h 2139"/>
                      <a:gd name="T66" fmla="*/ 355 w 1333"/>
                      <a:gd name="T67" fmla="*/ 162 h 2139"/>
                      <a:gd name="T68" fmla="*/ 420 w 1333"/>
                      <a:gd name="T69" fmla="*/ 170 h 2139"/>
                      <a:gd name="T70" fmla="*/ 492 w 1333"/>
                      <a:gd name="T71" fmla="*/ 178 h 2139"/>
                      <a:gd name="T72" fmla="*/ 560 w 1333"/>
                      <a:gd name="T73" fmla="*/ 181 h 2139"/>
                      <a:gd name="T74" fmla="*/ 624 w 1333"/>
                      <a:gd name="T75" fmla="*/ 186 h 2139"/>
                      <a:gd name="T76" fmla="*/ 689 w 1333"/>
                      <a:gd name="T77" fmla="*/ 186 h 2139"/>
                      <a:gd name="T78" fmla="*/ 738 w 1333"/>
                      <a:gd name="T79" fmla="*/ 186 h 2139"/>
                      <a:gd name="T80" fmla="*/ 792 w 1333"/>
                      <a:gd name="T81" fmla="*/ 183 h 2139"/>
                      <a:gd name="T82" fmla="*/ 849 w 1333"/>
                      <a:gd name="T83" fmla="*/ 181 h 2139"/>
                      <a:gd name="T84" fmla="*/ 908 w 1333"/>
                      <a:gd name="T85" fmla="*/ 176 h 2139"/>
                      <a:gd name="T86" fmla="*/ 970 w 1333"/>
                      <a:gd name="T87" fmla="*/ 167 h 2139"/>
                      <a:gd name="T88" fmla="*/ 1014 w 1333"/>
                      <a:gd name="T89" fmla="*/ 160 h 2139"/>
                      <a:gd name="T90" fmla="*/ 1063 w 1333"/>
                      <a:gd name="T91" fmla="*/ 152 h 2139"/>
                      <a:gd name="T92" fmla="*/ 1117 w 1333"/>
                      <a:gd name="T93" fmla="*/ 140 h 2139"/>
                      <a:gd name="T94" fmla="*/ 1167 w 1333"/>
                      <a:gd name="T95" fmla="*/ 127 h 2139"/>
                      <a:gd name="T96" fmla="*/ 1204 w 1333"/>
                      <a:gd name="T97" fmla="*/ 116 h 2139"/>
                      <a:gd name="T98" fmla="*/ 1242 w 1333"/>
                      <a:gd name="T99" fmla="*/ 101 h 2139"/>
                      <a:gd name="T100" fmla="*/ 1282 w 1333"/>
                      <a:gd name="T101" fmla="*/ 80 h 2139"/>
                      <a:gd name="T102" fmla="*/ 1312 w 1333"/>
                      <a:gd name="T103" fmla="*/ 57 h 2139"/>
                      <a:gd name="T104" fmla="*/ 1327 w 1333"/>
                      <a:gd name="T105" fmla="*/ 31 h 2139"/>
                      <a:gd name="T106" fmla="*/ 1332 w 1333"/>
                      <a:gd name="T107" fmla="*/ 5 h 2139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w 1333"/>
                      <a:gd name="T163" fmla="*/ 0 h 2139"/>
                      <a:gd name="T164" fmla="*/ 1333 w 1333"/>
                      <a:gd name="T165" fmla="*/ 2139 h 2139"/>
                    </a:gdLst>
                    <a:ahLst/>
                    <a:cxnLst>
                      <a:cxn ang="T108">
                        <a:pos x="T0" y="T1"/>
                      </a:cxn>
                      <a:cxn ang="T109">
                        <a:pos x="T2" y="T3"/>
                      </a:cxn>
                      <a:cxn ang="T110">
                        <a:pos x="T4" y="T5"/>
                      </a:cxn>
                      <a:cxn ang="T111">
                        <a:pos x="T6" y="T7"/>
                      </a:cxn>
                      <a:cxn ang="T112">
                        <a:pos x="T8" y="T9"/>
                      </a:cxn>
                      <a:cxn ang="T113">
                        <a:pos x="T10" y="T11"/>
                      </a:cxn>
                      <a:cxn ang="T114">
                        <a:pos x="T12" y="T13"/>
                      </a:cxn>
                      <a:cxn ang="T115">
                        <a:pos x="T14" y="T15"/>
                      </a:cxn>
                      <a:cxn ang="T116">
                        <a:pos x="T16" y="T17"/>
                      </a:cxn>
                      <a:cxn ang="T117">
                        <a:pos x="T18" y="T19"/>
                      </a:cxn>
                      <a:cxn ang="T118">
                        <a:pos x="T20" y="T21"/>
                      </a:cxn>
                      <a:cxn ang="T119">
                        <a:pos x="T22" y="T23"/>
                      </a:cxn>
                      <a:cxn ang="T120">
                        <a:pos x="T24" y="T25"/>
                      </a:cxn>
                      <a:cxn ang="T121">
                        <a:pos x="T26" y="T27"/>
                      </a:cxn>
                      <a:cxn ang="T122">
                        <a:pos x="T28" y="T29"/>
                      </a:cxn>
                      <a:cxn ang="T123">
                        <a:pos x="T30" y="T31"/>
                      </a:cxn>
                      <a:cxn ang="T124">
                        <a:pos x="T32" y="T33"/>
                      </a:cxn>
                      <a:cxn ang="T125">
                        <a:pos x="T34" y="T35"/>
                      </a:cxn>
                      <a:cxn ang="T126">
                        <a:pos x="T36" y="T37"/>
                      </a:cxn>
                      <a:cxn ang="T127">
                        <a:pos x="T38" y="T39"/>
                      </a:cxn>
                      <a:cxn ang="T128">
                        <a:pos x="T40" y="T41"/>
                      </a:cxn>
                      <a:cxn ang="T129">
                        <a:pos x="T42" y="T43"/>
                      </a:cxn>
                      <a:cxn ang="T130">
                        <a:pos x="T44" y="T45"/>
                      </a:cxn>
                      <a:cxn ang="T131">
                        <a:pos x="T46" y="T47"/>
                      </a:cxn>
                      <a:cxn ang="T132">
                        <a:pos x="T48" y="T49"/>
                      </a:cxn>
                      <a:cxn ang="T133">
                        <a:pos x="T50" y="T51"/>
                      </a:cxn>
                      <a:cxn ang="T134">
                        <a:pos x="T52" y="T53"/>
                      </a:cxn>
                      <a:cxn ang="T135">
                        <a:pos x="T54" y="T55"/>
                      </a:cxn>
                      <a:cxn ang="T136">
                        <a:pos x="T56" y="T57"/>
                      </a:cxn>
                      <a:cxn ang="T137">
                        <a:pos x="T58" y="T59"/>
                      </a:cxn>
                      <a:cxn ang="T138">
                        <a:pos x="T60" y="T61"/>
                      </a:cxn>
                      <a:cxn ang="T139">
                        <a:pos x="T62" y="T63"/>
                      </a:cxn>
                      <a:cxn ang="T140">
                        <a:pos x="T64" y="T65"/>
                      </a:cxn>
                      <a:cxn ang="T141">
                        <a:pos x="T66" y="T67"/>
                      </a:cxn>
                      <a:cxn ang="T142">
                        <a:pos x="T68" y="T69"/>
                      </a:cxn>
                      <a:cxn ang="T143">
                        <a:pos x="T70" y="T71"/>
                      </a:cxn>
                      <a:cxn ang="T144">
                        <a:pos x="T72" y="T73"/>
                      </a:cxn>
                      <a:cxn ang="T145">
                        <a:pos x="T74" y="T75"/>
                      </a:cxn>
                      <a:cxn ang="T146">
                        <a:pos x="T76" y="T77"/>
                      </a:cxn>
                      <a:cxn ang="T147">
                        <a:pos x="T78" y="T79"/>
                      </a:cxn>
                      <a:cxn ang="T148">
                        <a:pos x="T80" y="T81"/>
                      </a:cxn>
                      <a:cxn ang="T149">
                        <a:pos x="T82" y="T83"/>
                      </a:cxn>
                      <a:cxn ang="T150">
                        <a:pos x="T84" y="T85"/>
                      </a:cxn>
                      <a:cxn ang="T151">
                        <a:pos x="T86" y="T87"/>
                      </a:cxn>
                      <a:cxn ang="T152">
                        <a:pos x="T88" y="T89"/>
                      </a:cxn>
                      <a:cxn ang="T153">
                        <a:pos x="T90" y="T91"/>
                      </a:cxn>
                      <a:cxn ang="T154">
                        <a:pos x="T92" y="T93"/>
                      </a:cxn>
                      <a:cxn ang="T155">
                        <a:pos x="T94" y="T95"/>
                      </a:cxn>
                      <a:cxn ang="T156">
                        <a:pos x="T96" y="T97"/>
                      </a:cxn>
                      <a:cxn ang="T157">
                        <a:pos x="T98" y="T99"/>
                      </a:cxn>
                      <a:cxn ang="T158">
                        <a:pos x="T100" y="T101"/>
                      </a:cxn>
                      <a:cxn ang="T159">
                        <a:pos x="T102" y="T103"/>
                      </a:cxn>
                      <a:cxn ang="T160">
                        <a:pos x="T104" y="T105"/>
                      </a:cxn>
                      <a:cxn ang="T161">
                        <a:pos x="T106" y="T107"/>
                      </a:cxn>
                    </a:cxnLst>
                    <a:rect l="T162" t="T163" r="T164" b="T165"/>
                    <a:pathLst>
                      <a:path w="1333" h="2139">
                        <a:moveTo>
                          <a:pt x="1332" y="5"/>
                        </a:moveTo>
                        <a:lnTo>
                          <a:pt x="1333" y="1964"/>
                        </a:lnTo>
                        <a:lnTo>
                          <a:pt x="1320" y="1994"/>
                        </a:lnTo>
                        <a:lnTo>
                          <a:pt x="1297" y="2023"/>
                        </a:lnTo>
                        <a:lnTo>
                          <a:pt x="1265" y="2043"/>
                        </a:lnTo>
                        <a:lnTo>
                          <a:pt x="1219" y="2064"/>
                        </a:lnTo>
                        <a:lnTo>
                          <a:pt x="1165" y="2083"/>
                        </a:lnTo>
                        <a:lnTo>
                          <a:pt x="1099" y="2100"/>
                        </a:lnTo>
                        <a:lnTo>
                          <a:pt x="1014" y="2115"/>
                        </a:lnTo>
                        <a:lnTo>
                          <a:pt x="929" y="2128"/>
                        </a:lnTo>
                        <a:lnTo>
                          <a:pt x="839" y="2134"/>
                        </a:lnTo>
                        <a:lnTo>
                          <a:pt x="755" y="2138"/>
                        </a:lnTo>
                        <a:lnTo>
                          <a:pt x="670" y="2139"/>
                        </a:lnTo>
                        <a:lnTo>
                          <a:pt x="585" y="2139"/>
                        </a:lnTo>
                        <a:lnTo>
                          <a:pt x="495" y="2134"/>
                        </a:lnTo>
                        <a:lnTo>
                          <a:pt x="417" y="2128"/>
                        </a:lnTo>
                        <a:lnTo>
                          <a:pt x="345" y="2118"/>
                        </a:lnTo>
                        <a:lnTo>
                          <a:pt x="277" y="2108"/>
                        </a:lnTo>
                        <a:lnTo>
                          <a:pt x="220" y="2095"/>
                        </a:lnTo>
                        <a:lnTo>
                          <a:pt x="152" y="2077"/>
                        </a:lnTo>
                        <a:lnTo>
                          <a:pt x="96" y="2058"/>
                        </a:lnTo>
                        <a:lnTo>
                          <a:pt x="51" y="2033"/>
                        </a:lnTo>
                        <a:lnTo>
                          <a:pt x="16" y="2002"/>
                        </a:lnTo>
                        <a:lnTo>
                          <a:pt x="3" y="1969"/>
                        </a:lnTo>
                        <a:lnTo>
                          <a:pt x="3" y="1938"/>
                        </a:lnTo>
                        <a:lnTo>
                          <a:pt x="0" y="0"/>
                        </a:lnTo>
                        <a:lnTo>
                          <a:pt x="16" y="36"/>
                        </a:lnTo>
                        <a:lnTo>
                          <a:pt x="36" y="57"/>
                        </a:lnTo>
                        <a:lnTo>
                          <a:pt x="65" y="77"/>
                        </a:lnTo>
                        <a:lnTo>
                          <a:pt x="111" y="101"/>
                        </a:lnTo>
                        <a:lnTo>
                          <a:pt x="150" y="116"/>
                        </a:lnTo>
                        <a:lnTo>
                          <a:pt x="222" y="137"/>
                        </a:lnTo>
                        <a:lnTo>
                          <a:pt x="285" y="150"/>
                        </a:lnTo>
                        <a:lnTo>
                          <a:pt x="355" y="162"/>
                        </a:lnTo>
                        <a:lnTo>
                          <a:pt x="420" y="170"/>
                        </a:lnTo>
                        <a:lnTo>
                          <a:pt x="492" y="178"/>
                        </a:lnTo>
                        <a:lnTo>
                          <a:pt x="560" y="181"/>
                        </a:lnTo>
                        <a:lnTo>
                          <a:pt x="624" y="186"/>
                        </a:lnTo>
                        <a:lnTo>
                          <a:pt x="689" y="186"/>
                        </a:lnTo>
                        <a:lnTo>
                          <a:pt x="738" y="186"/>
                        </a:lnTo>
                        <a:lnTo>
                          <a:pt x="792" y="183"/>
                        </a:lnTo>
                        <a:lnTo>
                          <a:pt x="849" y="181"/>
                        </a:lnTo>
                        <a:lnTo>
                          <a:pt x="908" y="176"/>
                        </a:lnTo>
                        <a:lnTo>
                          <a:pt x="970" y="167"/>
                        </a:lnTo>
                        <a:lnTo>
                          <a:pt x="1014" y="160"/>
                        </a:lnTo>
                        <a:lnTo>
                          <a:pt x="1063" y="152"/>
                        </a:lnTo>
                        <a:lnTo>
                          <a:pt x="1117" y="140"/>
                        </a:lnTo>
                        <a:lnTo>
                          <a:pt x="1167" y="127"/>
                        </a:lnTo>
                        <a:lnTo>
                          <a:pt x="1204" y="116"/>
                        </a:lnTo>
                        <a:lnTo>
                          <a:pt x="1242" y="101"/>
                        </a:lnTo>
                        <a:lnTo>
                          <a:pt x="1282" y="80"/>
                        </a:lnTo>
                        <a:lnTo>
                          <a:pt x="1312" y="57"/>
                        </a:lnTo>
                        <a:lnTo>
                          <a:pt x="1327" y="31"/>
                        </a:lnTo>
                        <a:lnTo>
                          <a:pt x="1332" y="5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6350">
                    <a:solidFill>
                      <a:srgbClr val="201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11470" name="Freeform 95"/>
                  <p:cNvSpPr>
                    <a:spLocks/>
                  </p:cNvSpPr>
                  <p:nvPr/>
                </p:nvSpPr>
                <p:spPr bwMode="auto">
                  <a:xfrm>
                    <a:off x="3727" y="1096"/>
                    <a:ext cx="334" cy="137"/>
                  </a:xfrm>
                  <a:custGeom>
                    <a:avLst/>
                    <a:gdLst>
                      <a:gd name="T0" fmla="*/ 1332 w 1332"/>
                      <a:gd name="T1" fmla="*/ 5 h 550"/>
                      <a:gd name="T2" fmla="*/ 1332 w 1332"/>
                      <a:gd name="T3" fmla="*/ 360 h 550"/>
                      <a:gd name="T4" fmla="*/ 1332 w 1332"/>
                      <a:gd name="T5" fmla="*/ 379 h 550"/>
                      <a:gd name="T6" fmla="*/ 1315 w 1332"/>
                      <a:gd name="T7" fmla="*/ 417 h 550"/>
                      <a:gd name="T8" fmla="*/ 1276 w 1332"/>
                      <a:gd name="T9" fmla="*/ 445 h 550"/>
                      <a:gd name="T10" fmla="*/ 1240 w 1332"/>
                      <a:gd name="T11" fmla="*/ 464 h 550"/>
                      <a:gd name="T12" fmla="*/ 1190 w 1332"/>
                      <a:gd name="T13" fmla="*/ 485 h 550"/>
                      <a:gd name="T14" fmla="*/ 1136 w 1332"/>
                      <a:gd name="T15" fmla="*/ 500 h 550"/>
                      <a:gd name="T16" fmla="*/ 1076 w 1332"/>
                      <a:gd name="T17" fmla="*/ 512 h 550"/>
                      <a:gd name="T18" fmla="*/ 1007 w 1332"/>
                      <a:gd name="T19" fmla="*/ 525 h 550"/>
                      <a:gd name="T20" fmla="*/ 952 w 1332"/>
                      <a:gd name="T21" fmla="*/ 531 h 550"/>
                      <a:gd name="T22" fmla="*/ 893 w 1332"/>
                      <a:gd name="T23" fmla="*/ 540 h 550"/>
                      <a:gd name="T24" fmla="*/ 833 w 1332"/>
                      <a:gd name="T25" fmla="*/ 545 h 550"/>
                      <a:gd name="T26" fmla="*/ 771 w 1332"/>
                      <a:gd name="T27" fmla="*/ 546 h 550"/>
                      <a:gd name="T28" fmla="*/ 716 w 1332"/>
                      <a:gd name="T29" fmla="*/ 550 h 550"/>
                      <a:gd name="T30" fmla="*/ 665 w 1332"/>
                      <a:gd name="T31" fmla="*/ 550 h 550"/>
                      <a:gd name="T32" fmla="*/ 615 w 1332"/>
                      <a:gd name="T33" fmla="*/ 550 h 550"/>
                      <a:gd name="T34" fmla="*/ 567 w 1332"/>
                      <a:gd name="T35" fmla="*/ 550 h 550"/>
                      <a:gd name="T36" fmla="*/ 512 w 1332"/>
                      <a:gd name="T37" fmla="*/ 545 h 550"/>
                      <a:gd name="T38" fmla="*/ 452 w 1332"/>
                      <a:gd name="T39" fmla="*/ 541 h 550"/>
                      <a:gd name="T40" fmla="*/ 396 w 1332"/>
                      <a:gd name="T41" fmla="*/ 536 h 550"/>
                      <a:gd name="T42" fmla="*/ 342 w 1332"/>
                      <a:gd name="T43" fmla="*/ 530 h 550"/>
                      <a:gd name="T44" fmla="*/ 287 w 1332"/>
                      <a:gd name="T45" fmla="*/ 520 h 550"/>
                      <a:gd name="T46" fmla="*/ 230 w 1332"/>
                      <a:gd name="T47" fmla="*/ 507 h 550"/>
                      <a:gd name="T48" fmla="*/ 177 w 1332"/>
                      <a:gd name="T49" fmla="*/ 495 h 550"/>
                      <a:gd name="T50" fmla="*/ 130 w 1332"/>
                      <a:gd name="T51" fmla="*/ 477 h 550"/>
                      <a:gd name="T52" fmla="*/ 86 w 1332"/>
                      <a:gd name="T53" fmla="*/ 459 h 550"/>
                      <a:gd name="T54" fmla="*/ 46 w 1332"/>
                      <a:gd name="T55" fmla="*/ 435 h 550"/>
                      <a:gd name="T56" fmla="*/ 16 w 1332"/>
                      <a:gd name="T57" fmla="*/ 410 h 550"/>
                      <a:gd name="T58" fmla="*/ 3 w 1332"/>
                      <a:gd name="T59" fmla="*/ 381 h 550"/>
                      <a:gd name="T60" fmla="*/ 3 w 1332"/>
                      <a:gd name="T61" fmla="*/ 363 h 550"/>
                      <a:gd name="T62" fmla="*/ 0 w 1332"/>
                      <a:gd name="T63" fmla="*/ 0 h 550"/>
                      <a:gd name="T64" fmla="*/ 16 w 1332"/>
                      <a:gd name="T65" fmla="*/ 36 h 550"/>
                      <a:gd name="T66" fmla="*/ 36 w 1332"/>
                      <a:gd name="T67" fmla="*/ 57 h 550"/>
                      <a:gd name="T68" fmla="*/ 65 w 1332"/>
                      <a:gd name="T69" fmla="*/ 77 h 550"/>
                      <a:gd name="T70" fmla="*/ 111 w 1332"/>
                      <a:gd name="T71" fmla="*/ 100 h 550"/>
                      <a:gd name="T72" fmla="*/ 150 w 1332"/>
                      <a:gd name="T73" fmla="*/ 116 h 550"/>
                      <a:gd name="T74" fmla="*/ 222 w 1332"/>
                      <a:gd name="T75" fmla="*/ 137 h 550"/>
                      <a:gd name="T76" fmla="*/ 285 w 1332"/>
                      <a:gd name="T77" fmla="*/ 150 h 550"/>
                      <a:gd name="T78" fmla="*/ 355 w 1332"/>
                      <a:gd name="T79" fmla="*/ 162 h 550"/>
                      <a:gd name="T80" fmla="*/ 420 w 1332"/>
                      <a:gd name="T81" fmla="*/ 170 h 550"/>
                      <a:gd name="T82" fmla="*/ 492 w 1332"/>
                      <a:gd name="T83" fmla="*/ 177 h 550"/>
                      <a:gd name="T84" fmla="*/ 560 w 1332"/>
                      <a:gd name="T85" fmla="*/ 180 h 550"/>
                      <a:gd name="T86" fmla="*/ 624 w 1332"/>
                      <a:gd name="T87" fmla="*/ 186 h 550"/>
                      <a:gd name="T88" fmla="*/ 689 w 1332"/>
                      <a:gd name="T89" fmla="*/ 186 h 550"/>
                      <a:gd name="T90" fmla="*/ 738 w 1332"/>
                      <a:gd name="T91" fmla="*/ 186 h 550"/>
                      <a:gd name="T92" fmla="*/ 792 w 1332"/>
                      <a:gd name="T93" fmla="*/ 183 h 550"/>
                      <a:gd name="T94" fmla="*/ 849 w 1332"/>
                      <a:gd name="T95" fmla="*/ 180 h 550"/>
                      <a:gd name="T96" fmla="*/ 908 w 1332"/>
                      <a:gd name="T97" fmla="*/ 175 h 550"/>
                      <a:gd name="T98" fmla="*/ 970 w 1332"/>
                      <a:gd name="T99" fmla="*/ 167 h 550"/>
                      <a:gd name="T100" fmla="*/ 1014 w 1332"/>
                      <a:gd name="T101" fmla="*/ 160 h 550"/>
                      <a:gd name="T102" fmla="*/ 1063 w 1332"/>
                      <a:gd name="T103" fmla="*/ 152 h 550"/>
                      <a:gd name="T104" fmla="*/ 1117 w 1332"/>
                      <a:gd name="T105" fmla="*/ 141 h 550"/>
                      <a:gd name="T106" fmla="*/ 1167 w 1332"/>
                      <a:gd name="T107" fmla="*/ 127 h 550"/>
                      <a:gd name="T108" fmla="*/ 1204 w 1332"/>
                      <a:gd name="T109" fmla="*/ 116 h 550"/>
                      <a:gd name="T110" fmla="*/ 1242 w 1332"/>
                      <a:gd name="T111" fmla="*/ 100 h 550"/>
                      <a:gd name="T112" fmla="*/ 1282 w 1332"/>
                      <a:gd name="T113" fmla="*/ 80 h 550"/>
                      <a:gd name="T114" fmla="*/ 1312 w 1332"/>
                      <a:gd name="T115" fmla="*/ 57 h 550"/>
                      <a:gd name="T116" fmla="*/ 1327 w 1332"/>
                      <a:gd name="T117" fmla="*/ 30 h 550"/>
                      <a:gd name="T118" fmla="*/ 1332 w 1332"/>
                      <a:gd name="T119" fmla="*/ 5 h 550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60000 65536"/>
                      <a:gd name="T166" fmla="*/ 0 60000 65536"/>
                      <a:gd name="T167" fmla="*/ 0 60000 65536"/>
                      <a:gd name="T168" fmla="*/ 0 60000 65536"/>
                      <a:gd name="T169" fmla="*/ 0 60000 65536"/>
                      <a:gd name="T170" fmla="*/ 0 60000 65536"/>
                      <a:gd name="T171" fmla="*/ 0 60000 65536"/>
                      <a:gd name="T172" fmla="*/ 0 60000 65536"/>
                      <a:gd name="T173" fmla="*/ 0 60000 65536"/>
                      <a:gd name="T174" fmla="*/ 0 60000 65536"/>
                      <a:gd name="T175" fmla="*/ 0 60000 65536"/>
                      <a:gd name="T176" fmla="*/ 0 60000 65536"/>
                      <a:gd name="T177" fmla="*/ 0 60000 65536"/>
                      <a:gd name="T178" fmla="*/ 0 60000 65536"/>
                      <a:gd name="T179" fmla="*/ 0 60000 65536"/>
                      <a:gd name="T180" fmla="*/ 0 w 1332"/>
                      <a:gd name="T181" fmla="*/ 0 h 550"/>
                      <a:gd name="T182" fmla="*/ 1332 w 1332"/>
                      <a:gd name="T183" fmla="*/ 550 h 550"/>
                    </a:gdLst>
                    <a:ahLst/>
                    <a:cxnLst>
                      <a:cxn ang="T120">
                        <a:pos x="T0" y="T1"/>
                      </a:cxn>
                      <a:cxn ang="T121">
                        <a:pos x="T2" y="T3"/>
                      </a:cxn>
                      <a:cxn ang="T122">
                        <a:pos x="T4" y="T5"/>
                      </a:cxn>
                      <a:cxn ang="T123">
                        <a:pos x="T6" y="T7"/>
                      </a:cxn>
                      <a:cxn ang="T124">
                        <a:pos x="T8" y="T9"/>
                      </a:cxn>
                      <a:cxn ang="T125">
                        <a:pos x="T10" y="T11"/>
                      </a:cxn>
                      <a:cxn ang="T126">
                        <a:pos x="T12" y="T13"/>
                      </a:cxn>
                      <a:cxn ang="T127">
                        <a:pos x="T14" y="T15"/>
                      </a:cxn>
                      <a:cxn ang="T128">
                        <a:pos x="T16" y="T17"/>
                      </a:cxn>
                      <a:cxn ang="T129">
                        <a:pos x="T18" y="T19"/>
                      </a:cxn>
                      <a:cxn ang="T130">
                        <a:pos x="T20" y="T21"/>
                      </a:cxn>
                      <a:cxn ang="T131">
                        <a:pos x="T22" y="T23"/>
                      </a:cxn>
                      <a:cxn ang="T132">
                        <a:pos x="T24" y="T25"/>
                      </a:cxn>
                      <a:cxn ang="T133">
                        <a:pos x="T26" y="T27"/>
                      </a:cxn>
                      <a:cxn ang="T134">
                        <a:pos x="T28" y="T29"/>
                      </a:cxn>
                      <a:cxn ang="T135">
                        <a:pos x="T30" y="T31"/>
                      </a:cxn>
                      <a:cxn ang="T136">
                        <a:pos x="T32" y="T33"/>
                      </a:cxn>
                      <a:cxn ang="T137">
                        <a:pos x="T34" y="T35"/>
                      </a:cxn>
                      <a:cxn ang="T138">
                        <a:pos x="T36" y="T37"/>
                      </a:cxn>
                      <a:cxn ang="T139">
                        <a:pos x="T38" y="T39"/>
                      </a:cxn>
                      <a:cxn ang="T140">
                        <a:pos x="T40" y="T41"/>
                      </a:cxn>
                      <a:cxn ang="T141">
                        <a:pos x="T42" y="T43"/>
                      </a:cxn>
                      <a:cxn ang="T142">
                        <a:pos x="T44" y="T45"/>
                      </a:cxn>
                      <a:cxn ang="T143">
                        <a:pos x="T46" y="T47"/>
                      </a:cxn>
                      <a:cxn ang="T144">
                        <a:pos x="T48" y="T49"/>
                      </a:cxn>
                      <a:cxn ang="T145">
                        <a:pos x="T50" y="T51"/>
                      </a:cxn>
                      <a:cxn ang="T146">
                        <a:pos x="T52" y="T53"/>
                      </a:cxn>
                      <a:cxn ang="T147">
                        <a:pos x="T54" y="T55"/>
                      </a:cxn>
                      <a:cxn ang="T148">
                        <a:pos x="T56" y="T57"/>
                      </a:cxn>
                      <a:cxn ang="T149">
                        <a:pos x="T58" y="T59"/>
                      </a:cxn>
                      <a:cxn ang="T150">
                        <a:pos x="T60" y="T61"/>
                      </a:cxn>
                      <a:cxn ang="T151">
                        <a:pos x="T62" y="T63"/>
                      </a:cxn>
                      <a:cxn ang="T152">
                        <a:pos x="T64" y="T65"/>
                      </a:cxn>
                      <a:cxn ang="T153">
                        <a:pos x="T66" y="T67"/>
                      </a:cxn>
                      <a:cxn ang="T154">
                        <a:pos x="T68" y="T69"/>
                      </a:cxn>
                      <a:cxn ang="T155">
                        <a:pos x="T70" y="T71"/>
                      </a:cxn>
                      <a:cxn ang="T156">
                        <a:pos x="T72" y="T73"/>
                      </a:cxn>
                      <a:cxn ang="T157">
                        <a:pos x="T74" y="T75"/>
                      </a:cxn>
                      <a:cxn ang="T158">
                        <a:pos x="T76" y="T77"/>
                      </a:cxn>
                      <a:cxn ang="T159">
                        <a:pos x="T78" y="T79"/>
                      </a:cxn>
                      <a:cxn ang="T160">
                        <a:pos x="T80" y="T81"/>
                      </a:cxn>
                      <a:cxn ang="T161">
                        <a:pos x="T82" y="T83"/>
                      </a:cxn>
                      <a:cxn ang="T162">
                        <a:pos x="T84" y="T85"/>
                      </a:cxn>
                      <a:cxn ang="T163">
                        <a:pos x="T86" y="T87"/>
                      </a:cxn>
                      <a:cxn ang="T164">
                        <a:pos x="T88" y="T89"/>
                      </a:cxn>
                      <a:cxn ang="T165">
                        <a:pos x="T90" y="T91"/>
                      </a:cxn>
                      <a:cxn ang="T166">
                        <a:pos x="T92" y="T93"/>
                      </a:cxn>
                      <a:cxn ang="T167">
                        <a:pos x="T94" y="T95"/>
                      </a:cxn>
                      <a:cxn ang="T168">
                        <a:pos x="T96" y="T97"/>
                      </a:cxn>
                      <a:cxn ang="T169">
                        <a:pos x="T98" y="T99"/>
                      </a:cxn>
                      <a:cxn ang="T170">
                        <a:pos x="T100" y="T101"/>
                      </a:cxn>
                      <a:cxn ang="T171">
                        <a:pos x="T102" y="T103"/>
                      </a:cxn>
                      <a:cxn ang="T172">
                        <a:pos x="T104" y="T105"/>
                      </a:cxn>
                      <a:cxn ang="T173">
                        <a:pos x="T106" y="T107"/>
                      </a:cxn>
                      <a:cxn ang="T174">
                        <a:pos x="T108" y="T109"/>
                      </a:cxn>
                      <a:cxn ang="T175">
                        <a:pos x="T110" y="T111"/>
                      </a:cxn>
                      <a:cxn ang="T176">
                        <a:pos x="T112" y="T113"/>
                      </a:cxn>
                      <a:cxn ang="T177">
                        <a:pos x="T114" y="T115"/>
                      </a:cxn>
                      <a:cxn ang="T178">
                        <a:pos x="T116" y="T117"/>
                      </a:cxn>
                      <a:cxn ang="T179">
                        <a:pos x="T118" y="T119"/>
                      </a:cxn>
                    </a:cxnLst>
                    <a:rect l="T180" t="T181" r="T182" b="T183"/>
                    <a:pathLst>
                      <a:path w="1332" h="550">
                        <a:moveTo>
                          <a:pt x="1332" y="5"/>
                        </a:moveTo>
                        <a:lnTo>
                          <a:pt x="1332" y="360"/>
                        </a:lnTo>
                        <a:lnTo>
                          <a:pt x="1332" y="379"/>
                        </a:lnTo>
                        <a:lnTo>
                          <a:pt x="1315" y="417"/>
                        </a:lnTo>
                        <a:lnTo>
                          <a:pt x="1276" y="445"/>
                        </a:lnTo>
                        <a:lnTo>
                          <a:pt x="1240" y="464"/>
                        </a:lnTo>
                        <a:lnTo>
                          <a:pt x="1190" y="485"/>
                        </a:lnTo>
                        <a:lnTo>
                          <a:pt x="1136" y="500"/>
                        </a:lnTo>
                        <a:lnTo>
                          <a:pt x="1076" y="512"/>
                        </a:lnTo>
                        <a:lnTo>
                          <a:pt x="1007" y="525"/>
                        </a:lnTo>
                        <a:lnTo>
                          <a:pt x="952" y="531"/>
                        </a:lnTo>
                        <a:lnTo>
                          <a:pt x="893" y="540"/>
                        </a:lnTo>
                        <a:lnTo>
                          <a:pt x="833" y="545"/>
                        </a:lnTo>
                        <a:lnTo>
                          <a:pt x="771" y="546"/>
                        </a:lnTo>
                        <a:lnTo>
                          <a:pt x="716" y="550"/>
                        </a:lnTo>
                        <a:lnTo>
                          <a:pt x="665" y="550"/>
                        </a:lnTo>
                        <a:lnTo>
                          <a:pt x="615" y="550"/>
                        </a:lnTo>
                        <a:lnTo>
                          <a:pt x="567" y="550"/>
                        </a:lnTo>
                        <a:lnTo>
                          <a:pt x="512" y="545"/>
                        </a:lnTo>
                        <a:lnTo>
                          <a:pt x="452" y="541"/>
                        </a:lnTo>
                        <a:lnTo>
                          <a:pt x="396" y="536"/>
                        </a:lnTo>
                        <a:lnTo>
                          <a:pt x="342" y="530"/>
                        </a:lnTo>
                        <a:lnTo>
                          <a:pt x="287" y="520"/>
                        </a:lnTo>
                        <a:lnTo>
                          <a:pt x="230" y="507"/>
                        </a:lnTo>
                        <a:lnTo>
                          <a:pt x="177" y="495"/>
                        </a:lnTo>
                        <a:lnTo>
                          <a:pt x="130" y="477"/>
                        </a:lnTo>
                        <a:lnTo>
                          <a:pt x="86" y="459"/>
                        </a:lnTo>
                        <a:lnTo>
                          <a:pt x="46" y="435"/>
                        </a:lnTo>
                        <a:lnTo>
                          <a:pt x="16" y="410"/>
                        </a:lnTo>
                        <a:lnTo>
                          <a:pt x="3" y="381"/>
                        </a:lnTo>
                        <a:lnTo>
                          <a:pt x="3" y="363"/>
                        </a:lnTo>
                        <a:lnTo>
                          <a:pt x="0" y="0"/>
                        </a:lnTo>
                        <a:lnTo>
                          <a:pt x="16" y="36"/>
                        </a:lnTo>
                        <a:lnTo>
                          <a:pt x="36" y="57"/>
                        </a:lnTo>
                        <a:lnTo>
                          <a:pt x="65" y="77"/>
                        </a:lnTo>
                        <a:lnTo>
                          <a:pt x="111" y="100"/>
                        </a:lnTo>
                        <a:lnTo>
                          <a:pt x="150" y="116"/>
                        </a:lnTo>
                        <a:lnTo>
                          <a:pt x="222" y="137"/>
                        </a:lnTo>
                        <a:lnTo>
                          <a:pt x="285" y="150"/>
                        </a:lnTo>
                        <a:lnTo>
                          <a:pt x="355" y="162"/>
                        </a:lnTo>
                        <a:lnTo>
                          <a:pt x="420" y="170"/>
                        </a:lnTo>
                        <a:lnTo>
                          <a:pt x="492" y="177"/>
                        </a:lnTo>
                        <a:lnTo>
                          <a:pt x="560" y="180"/>
                        </a:lnTo>
                        <a:lnTo>
                          <a:pt x="624" y="186"/>
                        </a:lnTo>
                        <a:lnTo>
                          <a:pt x="689" y="186"/>
                        </a:lnTo>
                        <a:lnTo>
                          <a:pt x="738" y="186"/>
                        </a:lnTo>
                        <a:lnTo>
                          <a:pt x="792" y="183"/>
                        </a:lnTo>
                        <a:lnTo>
                          <a:pt x="849" y="180"/>
                        </a:lnTo>
                        <a:lnTo>
                          <a:pt x="908" y="175"/>
                        </a:lnTo>
                        <a:lnTo>
                          <a:pt x="970" y="167"/>
                        </a:lnTo>
                        <a:lnTo>
                          <a:pt x="1014" y="160"/>
                        </a:lnTo>
                        <a:lnTo>
                          <a:pt x="1063" y="152"/>
                        </a:lnTo>
                        <a:lnTo>
                          <a:pt x="1117" y="141"/>
                        </a:lnTo>
                        <a:lnTo>
                          <a:pt x="1167" y="127"/>
                        </a:lnTo>
                        <a:lnTo>
                          <a:pt x="1204" y="116"/>
                        </a:lnTo>
                        <a:lnTo>
                          <a:pt x="1242" y="100"/>
                        </a:lnTo>
                        <a:lnTo>
                          <a:pt x="1282" y="80"/>
                        </a:lnTo>
                        <a:lnTo>
                          <a:pt x="1312" y="57"/>
                        </a:lnTo>
                        <a:lnTo>
                          <a:pt x="1327" y="30"/>
                        </a:lnTo>
                        <a:lnTo>
                          <a:pt x="1332" y="5"/>
                        </a:lnTo>
                        <a:close/>
                      </a:path>
                    </a:pathLst>
                  </a:custGeom>
                  <a:solidFill>
                    <a:srgbClr val="FFFF00"/>
                  </a:solidFill>
                  <a:ln w="3175">
                    <a:solidFill>
                      <a:srgbClr val="201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</p:grpSp>
            <p:sp>
              <p:nvSpPr>
                <p:cNvPr id="11468" name="Text Box 96"/>
                <p:cNvSpPr txBox="1">
                  <a:spLocks noChangeArrowheads="1"/>
                </p:cNvSpPr>
                <p:nvPr/>
              </p:nvSpPr>
              <p:spPr bwMode="auto">
                <a:xfrm>
                  <a:off x="3754" y="1285"/>
                  <a:ext cx="301" cy="252"/>
                </a:xfrm>
                <a:prstGeom prst="rect">
                  <a:avLst/>
                </a:prstGeom>
                <a:noFill/>
                <a:ln w="38100">
                  <a:noFill/>
                  <a:miter lim="800000"/>
                  <a:headEnd/>
                  <a:tailEnd/>
                </a:ln>
              </p:spPr>
              <p:txBody>
                <a:bodyPr wrap="none" anchor="ctr">
                  <a:spAutoFit/>
                </a:bodyPr>
                <a:lstStyle/>
                <a:p>
                  <a:pPr eaLnBrk="0" hangingPunct="0"/>
                  <a:r>
                    <a:rPr kumimoji="1" lang="en-US" sz="2000" b="1" dirty="0">
                      <a:latin typeface="+mj-lt"/>
                    </a:rPr>
                    <a:t>Rx</a:t>
                  </a:r>
                </a:p>
              </p:txBody>
            </p:sp>
          </p:grpSp>
          <p:grpSp>
            <p:nvGrpSpPr>
              <p:cNvPr id="11384" name="Group 97"/>
              <p:cNvGrpSpPr>
                <a:grpSpLocks/>
              </p:cNvGrpSpPr>
              <p:nvPr/>
            </p:nvGrpSpPr>
            <p:grpSpPr bwMode="auto">
              <a:xfrm>
                <a:off x="4551" y="816"/>
                <a:ext cx="393" cy="761"/>
                <a:chOff x="3700" y="914"/>
                <a:chExt cx="393" cy="761"/>
              </a:xfrm>
            </p:grpSpPr>
            <p:grpSp>
              <p:nvGrpSpPr>
                <p:cNvPr id="11426" name="Group 98"/>
                <p:cNvGrpSpPr>
                  <a:grpSpLocks/>
                </p:cNvGrpSpPr>
                <p:nvPr/>
              </p:nvGrpSpPr>
              <p:grpSpPr bwMode="auto">
                <a:xfrm>
                  <a:off x="3700" y="914"/>
                  <a:ext cx="393" cy="761"/>
                  <a:chOff x="3700" y="914"/>
                  <a:chExt cx="393" cy="761"/>
                </a:xfrm>
              </p:grpSpPr>
              <p:grpSp>
                <p:nvGrpSpPr>
                  <p:cNvPr id="11431" name="Group 99"/>
                  <p:cNvGrpSpPr>
                    <a:grpSpLocks/>
                  </p:cNvGrpSpPr>
                  <p:nvPr/>
                </p:nvGrpSpPr>
                <p:grpSpPr bwMode="auto">
                  <a:xfrm>
                    <a:off x="3727" y="949"/>
                    <a:ext cx="334" cy="726"/>
                    <a:chOff x="3727" y="949"/>
                    <a:chExt cx="334" cy="726"/>
                  </a:xfrm>
                </p:grpSpPr>
                <p:sp>
                  <p:nvSpPr>
                    <p:cNvPr id="11464" name="Oval 100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729" y="949"/>
                      <a:ext cx="332" cy="88"/>
                    </a:xfrm>
                    <a:prstGeom prst="ellipse">
                      <a:avLst/>
                    </a:prstGeom>
                    <a:solidFill>
                      <a:srgbClr val="201000"/>
                    </a:solidFill>
                    <a:ln w="6350">
                      <a:solidFill>
                        <a:srgbClr val="201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11465" name="Freeform 101"/>
                    <p:cNvSpPr>
                      <a:spLocks/>
                    </p:cNvSpPr>
                    <p:nvPr/>
                  </p:nvSpPr>
                  <p:spPr bwMode="auto">
                    <a:xfrm>
                      <a:off x="3727" y="994"/>
                      <a:ext cx="334" cy="681"/>
                    </a:xfrm>
                    <a:custGeom>
                      <a:avLst/>
                      <a:gdLst>
                        <a:gd name="T0" fmla="*/ 1333 w 1333"/>
                        <a:gd name="T1" fmla="*/ 0 h 2726"/>
                        <a:gd name="T2" fmla="*/ 1333 w 1333"/>
                        <a:gd name="T3" fmla="*/ 2550 h 2726"/>
                        <a:gd name="T4" fmla="*/ 1320 w 1333"/>
                        <a:gd name="T5" fmla="*/ 2580 h 2726"/>
                        <a:gd name="T6" fmla="*/ 1297 w 1333"/>
                        <a:gd name="T7" fmla="*/ 2608 h 2726"/>
                        <a:gd name="T8" fmla="*/ 1265 w 1333"/>
                        <a:gd name="T9" fmla="*/ 2628 h 2726"/>
                        <a:gd name="T10" fmla="*/ 1219 w 1333"/>
                        <a:gd name="T11" fmla="*/ 2651 h 2726"/>
                        <a:gd name="T12" fmla="*/ 1165 w 1333"/>
                        <a:gd name="T13" fmla="*/ 2669 h 2726"/>
                        <a:gd name="T14" fmla="*/ 1099 w 1333"/>
                        <a:gd name="T15" fmla="*/ 2685 h 2726"/>
                        <a:gd name="T16" fmla="*/ 1014 w 1333"/>
                        <a:gd name="T17" fmla="*/ 2700 h 2726"/>
                        <a:gd name="T18" fmla="*/ 929 w 1333"/>
                        <a:gd name="T19" fmla="*/ 2713 h 2726"/>
                        <a:gd name="T20" fmla="*/ 839 w 1333"/>
                        <a:gd name="T21" fmla="*/ 2721 h 2726"/>
                        <a:gd name="T22" fmla="*/ 755 w 1333"/>
                        <a:gd name="T23" fmla="*/ 2724 h 2726"/>
                        <a:gd name="T24" fmla="*/ 670 w 1333"/>
                        <a:gd name="T25" fmla="*/ 2726 h 2726"/>
                        <a:gd name="T26" fmla="*/ 585 w 1333"/>
                        <a:gd name="T27" fmla="*/ 2726 h 2726"/>
                        <a:gd name="T28" fmla="*/ 495 w 1333"/>
                        <a:gd name="T29" fmla="*/ 2721 h 2726"/>
                        <a:gd name="T30" fmla="*/ 417 w 1333"/>
                        <a:gd name="T31" fmla="*/ 2713 h 2726"/>
                        <a:gd name="T32" fmla="*/ 345 w 1333"/>
                        <a:gd name="T33" fmla="*/ 2703 h 2726"/>
                        <a:gd name="T34" fmla="*/ 277 w 1333"/>
                        <a:gd name="T35" fmla="*/ 2693 h 2726"/>
                        <a:gd name="T36" fmla="*/ 220 w 1333"/>
                        <a:gd name="T37" fmla="*/ 2680 h 2726"/>
                        <a:gd name="T38" fmla="*/ 152 w 1333"/>
                        <a:gd name="T39" fmla="*/ 2664 h 2726"/>
                        <a:gd name="T40" fmla="*/ 96 w 1333"/>
                        <a:gd name="T41" fmla="*/ 2644 h 2726"/>
                        <a:gd name="T42" fmla="*/ 51 w 1333"/>
                        <a:gd name="T43" fmla="*/ 2618 h 2726"/>
                        <a:gd name="T44" fmla="*/ 16 w 1333"/>
                        <a:gd name="T45" fmla="*/ 2589 h 2726"/>
                        <a:gd name="T46" fmla="*/ 3 w 1333"/>
                        <a:gd name="T47" fmla="*/ 2555 h 2726"/>
                        <a:gd name="T48" fmla="*/ 3 w 1333"/>
                        <a:gd name="T49" fmla="*/ 2523 h 2726"/>
                        <a:gd name="T50" fmla="*/ 0 w 1333"/>
                        <a:gd name="T51" fmla="*/ 0 h 2726"/>
                        <a:gd name="T52" fmla="*/ 13 w 1333"/>
                        <a:gd name="T53" fmla="*/ 31 h 2726"/>
                        <a:gd name="T54" fmla="*/ 41 w 1333"/>
                        <a:gd name="T55" fmla="*/ 53 h 2726"/>
                        <a:gd name="T56" fmla="*/ 76 w 1333"/>
                        <a:gd name="T57" fmla="*/ 77 h 2726"/>
                        <a:gd name="T58" fmla="*/ 116 w 1333"/>
                        <a:gd name="T59" fmla="*/ 91 h 2726"/>
                        <a:gd name="T60" fmla="*/ 156 w 1333"/>
                        <a:gd name="T61" fmla="*/ 106 h 2726"/>
                        <a:gd name="T62" fmla="*/ 195 w 1333"/>
                        <a:gd name="T63" fmla="*/ 118 h 2726"/>
                        <a:gd name="T64" fmla="*/ 246 w 1333"/>
                        <a:gd name="T65" fmla="*/ 128 h 2726"/>
                        <a:gd name="T66" fmla="*/ 295 w 1333"/>
                        <a:gd name="T67" fmla="*/ 138 h 2726"/>
                        <a:gd name="T68" fmla="*/ 345 w 1333"/>
                        <a:gd name="T69" fmla="*/ 147 h 2726"/>
                        <a:gd name="T70" fmla="*/ 410 w 1333"/>
                        <a:gd name="T71" fmla="*/ 157 h 2726"/>
                        <a:gd name="T72" fmla="*/ 475 w 1333"/>
                        <a:gd name="T73" fmla="*/ 162 h 2726"/>
                        <a:gd name="T74" fmla="*/ 535 w 1333"/>
                        <a:gd name="T75" fmla="*/ 167 h 2726"/>
                        <a:gd name="T76" fmla="*/ 575 w 1333"/>
                        <a:gd name="T77" fmla="*/ 167 h 2726"/>
                        <a:gd name="T78" fmla="*/ 619 w 1333"/>
                        <a:gd name="T79" fmla="*/ 168 h 2726"/>
                        <a:gd name="T80" fmla="*/ 670 w 1333"/>
                        <a:gd name="T81" fmla="*/ 168 h 2726"/>
                        <a:gd name="T82" fmla="*/ 714 w 1333"/>
                        <a:gd name="T83" fmla="*/ 168 h 2726"/>
                        <a:gd name="T84" fmla="*/ 769 w 1333"/>
                        <a:gd name="T85" fmla="*/ 167 h 2726"/>
                        <a:gd name="T86" fmla="*/ 839 w 1333"/>
                        <a:gd name="T87" fmla="*/ 162 h 2726"/>
                        <a:gd name="T88" fmla="*/ 885 w 1333"/>
                        <a:gd name="T89" fmla="*/ 158 h 2726"/>
                        <a:gd name="T90" fmla="*/ 939 w 1333"/>
                        <a:gd name="T91" fmla="*/ 153 h 2726"/>
                        <a:gd name="T92" fmla="*/ 1006 w 1333"/>
                        <a:gd name="T93" fmla="*/ 146 h 2726"/>
                        <a:gd name="T94" fmla="*/ 1074 w 1333"/>
                        <a:gd name="T95" fmla="*/ 133 h 2726"/>
                        <a:gd name="T96" fmla="*/ 1139 w 1333"/>
                        <a:gd name="T97" fmla="*/ 118 h 2726"/>
                        <a:gd name="T98" fmla="*/ 1193 w 1333"/>
                        <a:gd name="T99" fmla="*/ 101 h 2726"/>
                        <a:gd name="T100" fmla="*/ 1244 w 1333"/>
                        <a:gd name="T101" fmla="*/ 83 h 2726"/>
                        <a:gd name="T102" fmla="*/ 1284 w 1333"/>
                        <a:gd name="T103" fmla="*/ 62 h 2726"/>
                        <a:gd name="T104" fmla="*/ 1309 w 1333"/>
                        <a:gd name="T105" fmla="*/ 46 h 2726"/>
                        <a:gd name="T106" fmla="*/ 1323 w 1333"/>
                        <a:gd name="T107" fmla="*/ 26 h 2726"/>
                        <a:gd name="T108" fmla="*/ 1333 w 1333"/>
                        <a:gd name="T109" fmla="*/ 0 h 2726"/>
                        <a:gd name="T110" fmla="*/ 0 60000 65536"/>
                        <a:gd name="T111" fmla="*/ 0 60000 65536"/>
                        <a:gd name="T112" fmla="*/ 0 60000 65536"/>
                        <a:gd name="T113" fmla="*/ 0 60000 65536"/>
                        <a:gd name="T114" fmla="*/ 0 60000 65536"/>
                        <a:gd name="T115" fmla="*/ 0 60000 65536"/>
                        <a:gd name="T116" fmla="*/ 0 60000 65536"/>
                        <a:gd name="T117" fmla="*/ 0 60000 65536"/>
                        <a:gd name="T118" fmla="*/ 0 60000 65536"/>
                        <a:gd name="T119" fmla="*/ 0 60000 65536"/>
                        <a:gd name="T120" fmla="*/ 0 60000 65536"/>
                        <a:gd name="T121" fmla="*/ 0 60000 65536"/>
                        <a:gd name="T122" fmla="*/ 0 60000 65536"/>
                        <a:gd name="T123" fmla="*/ 0 60000 65536"/>
                        <a:gd name="T124" fmla="*/ 0 60000 65536"/>
                        <a:gd name="T125" fmla="*/ 0 60000 65536"/>
                        <a:gd name="T126" fmla="*/ 0 60000 65536"/>
                        <a:gd name="T127" fmla="*/ 0 60000 65536"/>
                        <a:gd name="T128" fmla="*/ 0 60000 65536"/>
                        <a:gd name="T129" fmla="*/ 0 60000 65536"/>
                        <a:gd name="T130" fmla="*/ 0 60000 65536"/>
                        <a:gd name="T131" fmla="*/ 0 60000 65536"/>
                        <a:gd name="T132" fmla="*/ 0 60000 65536"/>
                        <a:gd name="T133" fmla="*/ 0 60000 65536"/>
                        <a:gd name="T134" fmla="*/ 0 60000 65536"/>
                        <a:gd name="T135" fmla="*/ 0 60000 65536"/>
                        <a:gd name="T136" fmla="*/ 0 60000 65536"/>
                        <a:gd name="T137" fmla="*/ 0 60000 65536"/>
                        <a:gd name="T138" fmla="*/ 0 60000 65536"/>
                        <a:gd name="T139" fmla="*/ 0 60000 65536"/>
                        <a:gd name="T140" fmla="*/ 0 60000 65536"/>
                        <a:gd name="T141" fmla="*/ 0 60000 65536"/>
                        <a:gd name="T142" fmla="*/ 0 60000 65536"/>
                        <a:gd name="T143" fmla="*/ 0 60000 65536"/>
                        <a:gd name="T144" fmla="*/ 0 60000 65536"/>
                        <a:gd name="T145" fmla="*/ 0 60000 65536"/>
                        <a:gd name="T146" fmla="*/ 0 60000 65536"/>
                        <a:gd name="T147" fmla="*/ 0 60000 65536"/>
                        <a:gd name="T148" fmla="*/ 0 60000 65536"/>
                        <a:gd name="T149" fmla="*/ 0 60000 65536"/>
                        <a:gd name="T150" fmla="*/ 0 60000 65536"/>
                        <a:gd name="T151" fmla="*/ 0 60000 65536"/>
                        <a:gd name="T152" fmla="*/ 0 60000 65536"/>
                        <a:gd name="T153" fmla="*/ 0 60000 65536"/>
                        <a:gd name="T154" fmla="*/ 0 60000 65536"/>
                        <a:gd name="T155" fmla="*/ 0 60000 65536"/>
                        <a:gd name="T156" fmla="*/ 0 60000 65536"/>
                        <a:gd name="T157" fmla="*/ 0 60000 65536"/>
                        <a:gd name="T158" fmla="*/ 0 60000 65536"/>
                        <a:gd name="T159" fmla="*/ 0 60000 65536"/>
                        <a:gd name="T160" fmla="*/ 0 60000 65536"/>
                        <a:gd name="T161" fmla="*/ 0 60000 65536"/>
                        <a:gd name="T162" fmla="*/ 0 60000 65536"/>
                        <a:gd name="T163" fmla="*/ 0 60000 65536"/>
                        <a:gd name="T164" fmla="*/ 0 60000 65536"/>
                        <a:gd name="T165" fmla="*/ 0 w 1333"/>
                        <a:gd name="T166" fmla="*/ 0 h 2726"/>
                        <a:gd name="T167" fmla="*/ 1333 w 1333"/>
                        <a:gd name="T168" fmla="*/ 2726 h 2726"/>
                      </a:gdLst>
                      <a:ahLst/>
                      <a:cxnLst>
                        <a:cxn ang="T110">
                          <a:pos x="T0" y="T1"/>
                        </a:cxn>
                        <a:cxn ang="T111">
                          <a:pos x="T2" y="T3"/>
                        </a:cxn>
                        <a:cxn ang="T112">
                          <a:pos x="T4" y="T5"/>
                        </a:cxn>
                        <a:cxn ang="T113">
                          <a:pos x="T6" y="T7"/>
                        </a:cxn>
                        <a:cxn ang="T114">
                          <a:pos x="T8" y="T9"/>
                        </a:cxn>
                        <a:cxn ang="T115">
                          <a:pos x="T10" y="T11"/>
                        </a:cxn>
                        <a:cxn ang="T116">
                          <a:pos x="T12" y="T13"/>
                        </a:cxn>
                        <a:cxn ang="T117">
                          <a:pos x="T14" y="T15"/>
                        </a:cxn>
                        <a:cxn ang="T118">
                          <a:pos x="T16" y="T17"/>
                        </a:cxn>
                        <a:cxn ang="T119">
                          <a:pos x="T18" y="T19"/>
                        </a:cxn>
                        <a:cxn ang="T120">
                          <a:pos x="T20" y="T21"/>
                        </a:cxn>
                        <a:cxn ang="T121">
                          <a:pos x="T22" y="T23"/>
                        </a:cxn>
                        <a:cxn ang="T122">
                          <a:pos x="T24" y="T25"/>
                        </a:cxn>
                        <a:cxn ang="T123">
                          <a:pos x="T26" y="T27"/>
                        </a:cxn>
                        <a:cxn ang="T124">
                          <a:pos x="T28" y="T29"/>
                        </a:cxn>
                        <a:cxn ang="T125">
                          <a:pos x="T30" y="T31"/>
                        </a:cxn>
                        <a:cxn ang="T126">
                          <a:pos x="T32" y="T33"/>
                        </a:cxn>
                        <a:cxn ang="T127">
                          <a:pos x="T34" y="T35"/>
                        </a:cxn>
                        <a:cxn ang="T128">
                          <a:pos x="T36" y="T37"/>
                        </a:cxn>
                        <a:cxn ang="T129">
                          <a:pos x="T38" y="T39"/>
                        </a:cxn>
                        <a:cxn ang="T130">
                          <a:pos x="T40" y="T41"/>
                        </a:cxn>
                        <a:cxn ang="T131">
                          <a:pos x="T42" y="T43"/>
                        </a:cxn>
                        <a:cxn ang="T132">
                          <a:pos x="T44" y="T45"/>
                        </a:cxn>
                        <a:cxn ang="T133">
                          <a:pos x="T46" y="T47"/>
                        </a:cxn>
                        <a:cxn ang="T134">
                          <a:pos x="T48" y="T49"/>
                        </a:cxn>
                        <a:cxn ang="T135">
                          <a:pos x="T50" y="T51"/>
                        </a:cxn>
                        <a:cxn ang="T136">
                          <a:pos x="T52" y="T53"/>
                        </a:cxn>
                        <a:cxn ang="T137">
                          <a:pos x="T54" y="T55"/>
                        </a:cxn>
                        <a:cxn ang="T138">
                          <a:pos x="T56" y="T57"/>
                        </a:cxn>
                        <a:cxn ang="T139">
                          <a:pos x="T58" y="T59"/>
                        </a:cxn>
                        <a:cxn ang="T140">
                          <a:pos x="T60" y="T61"/>
                        </a:cxn>
                        <a:cxn ang="T141">
                          <a:pos x="T62" y="T63"/>
                        </a:cxn>
                        <a:cxn ang="T142">
                          <a:pos x="T64" y="T65"/>
                        </a:cxn>
                        <a:cxn ang="T143">
                          <a:pos x="T66" y="T67"/>
                        </a:cxn>
                        <a:cxn ang="T144">
                          <a:pos x="T68" y="T69"/>
                        </a:cxn>
                        <a:cxn ang="T145">
                          <a:pos x="T70" y="T71"/>
                        </a:cxn>
                        <a:cxn ang="T146">
                          <a:pos x="T72" y="T73"/>
                        </a:cxn>
                        <a:cxn ang="T147">
                          <a:pos x="T74" y="T75"/>
                        </a:cxn>
                        <a:cxn ang="T148">
                          <a:pos x="T76" y="T77"/>
                        </a:cxn>
                        <a:cxn ang="T149">
                          <a:pos x="T78" y="T79"/>
                        </a:cxn>
                        <a:cxn ang="T150">
                          <a:pos x="T80" y="T81"/>
                        </a:cxn>
                        <a:cxn ang="T151">
                          <a:pos x="T82" y="T83"/>
                        </a:cxn>
                        <a:cxn ang="T152">
                          <a:pos x="T84" y="T85"/>
                        </a:cxn>
                        <a:cxn ang="T153">
                          <a:pos x="T86" y="T87"/>
                        </a:cxn>
                        <a:cxn ang="T154">
                          <a:pos x="T88" y="T89"/>
                        </a:cxn>
                        <a:cxn ang="T155">
                          <a:pos x="T90" y="T91"/>
                        </a:cxn>
                        <a:cxn ang="T156">
                          <a:pos x="T92" y="T93"/>
                        </a:cxn>
                        <a:cxn ang="T157">
                          <a:pos x="T94" y="T95"/>
                        </a:cxn>
                        <a:cxn ang="T158">
                          <a:pos x="T96" y="T97"/>
                        </a:cxn>
                        <a:cxn ang="T159">
                          <a:pos x="T98" y="T99"/>
                        </a:cxn>
                        <a:cxn ang="T160">
                          <a:pos x="T100" y="T101"/>
                        </a:cxn>
                        <a:cxn ang="T161">
                          <a:pos x="T102" y="T103"/>
                        </a:cxn>
                        <a:cxn ang="T162">
                          <a:pos x="T104" y="T105"/>
                        </a:cxn>
                        <a:cxn ang="T163">
                          <a:pos x="T106" y="T107"/>
                        </a:cxn>
                        <a:cxn ang="T164">
                          <a:pos x="T108" y="T109"/>
                        </a:cxn>
                      </a:cxnLst>
                      <a:rect l="T165" t="T166" r="T167" b="T168"/>
                      <a:pathLst>
                        <a:path w="1333" h="2726">
                          <a:moveTo>
                            <a:pt x="1333" y="0"/>
                          </a:moveTo>
                          <a:lnTo>
                            <a:pt x="1333" y="2550"/>
                          </a:lnTo>
                          <a:lnTo>
                            <a:pt x="1320" y="2580"/>
                          </a:lnTo>
                          <a:lnTo>
                            <a:pt x="1297" y="2608"/>
                          </a:lnTo>
                          <a:lnTo>
                            <a:pt x="1265" y="2628"/>
                          </a:lnTo>
                          <a:lnTo>
                            <a:pt x="1219" y="2651"/>
                          </a:lnTo>
                          <a:lnTo>
                            <a:pt x="1165" y="2669"/>
                          </a:lnTo>
                          <a:lnTo>
                            <a:pt x="1099" y="2685"/>
                          </a:lnTo>
                          <a:lnTo>
                            <a:pt x="1014" y="2700"/>
                          </a:lnTo>
                          <a:lnTo>
                            <a:pt x="929" y="2713"/>
                          </a:lnTo>
                          <a:lnTo>
                            <a:pt x="839" y="2721"/>
                          </a:lnTo>
                          <a:lnTo>
                            <a:pt x="755" y="2724"/>
                          </a:lnTo>
                          <a:lnTo>
                            <a:pt x="670" y="2726"/>
                          </a:lnTo>
                          <a:lnTo>
                            <a:pt x="585" y="2726"/>
                          </a:lnTo>
                          <a:lnTo>
                            <a:pt x="495" y="2721"/>
                          </a:lnTo>
                          <a:lnTo>
                            <a:pt x="417" y="2713"/>
                          </a:lnTo>
                          <a:lnTo>
                            <a:pt x="345" y="2703"/>
                          </a:lnTo>
                          <a:lnTo>
                            <a:pt x="277" y="2693"/>
                          </a:lnTo>
                          <a:lnTo>
                            <a:pt x="220" y="2680"/>
                          </a:lnTo>
                          <a:lnTo>
                            <a:pt x="152" y="2664"/>
                          </a:lnTo>
                          <a:lnTo>
                            <a:pt x="96" y="2644"/>
                          </a:lnTo>
                          <a:lnTo>
                            <a:pt x="51" y="2618"/>
                          </a:lnTo>
                          <a:lnTo>
                            <a:pt x="16" y="2589"/>
                          </a:lnTo>
                          <a:lnTo>
                            <a:pt x="3" y="2555"/>
                          </a:lnTo>
                          <a:lnTo>
                            <a:pt x="3" y="2523"/>
                          </a:lnTo>
                          <a:lnTo>
                            <a:pt x="0" y="0"/>
                          </a:lnTo>
                          <a:lnTo>
                            <a:pt x="13" y="31"/>
                          </a:lnTo>
                          <a:lnTo>
                            <a:pt x="41" y="53"/>
                          </a:lnTo>
                          <a:lnTo>
                            <a:pt x="76" y="77"/>
                          </a:lnTo>
                          <a:lnTo>
                            <a:pt x="116" y="91"/>
                          </a:lnTo>
                          <a:lnTo>
                            <a:pt x="156" y="106"/>
                          </a:lnTo>
                          <a:lnTo>
                            <a:pt x="195" y="118"/>
                          </a:lnTo>
                          <a:lnTo>
                            <a:pt x="246" y="128"/>
                          </a:lnTo>
                          <a:lnTo>
                            <a:pt x="295" y="138"/>
                          </a:lnTo>
                          <a:lnTo>
                            <a:pt x="345" y="147"/>
                          </a:lnTo>
                          <a:lnTo>
                            <a:pt x="410" y="157"/>
                          </a:lnTo>
                          <a:lnTo>
                            <a:pt x="475" y="162"/>
                          </a:lnTo>
                          <a:lnTo>
                            <a:pt x="535" y="167"/>
                          </a:lnTo>
                          <a:lnTo>
                            <a:pt x="575" y="167"/>
                          </a:lnTo>
                          <a:lnTo>
                            <a:pt x="619" y="168"/>
                          </a:lnTo>
                          <a:lnTo>
                            <a:pt x="670" y="168"/>
                          </a:lnTo>
                          <a:lnTo>
                            <a:pt x="714" y="168"/>
                          </a:lnTo>
                          <a:lnTo>
                            <a:pt x="769" y="167"/>
                          </a:lnTo>
                          <a:lnTo>
                            <a:pt x="839" y="162"/>
                          </a:lnTo>
                          <a:lnTo>
                            <a:pt x="885" y="158"/>
                          </a:lnTo>
                          <a:lnTo>
                            <a:pt x="939" y="153"/>
                          </a:lnTo>
                          <a:lnTo>
                            <a:pt x="1006" y="146"/>
                          </a:lnTo>
                          <a:lnTo>
                            <a:pt x="1074" y="133"/>
                          </a:lnTo>
                          <a:lnTo>
                            <a:pt x="1139" y="118"/>
                          </a:lnTo>
                          <a:lnTo>
                            <a:pt x="1193" y="101"/>
                          </a:lnTo>
                          <a:lnTo>
                            <a:pt x="1244" y="83"/>
                          </a:lnTo>
                          <a:lnTo>
                            <a:pt x="1284" y="62"/>
                          </a:lnTo>
                          <a:lnTo>
                            <a:pt x="1309" y="46"/>
                          </a:lnTo>
                          <a:lnTo>
                            <a:pt x="1323" y="26"/>
                          </a:lnTo>
                          <a:lnTo>
                            <a:pt x="1333" y="0"/>
                          </a:lnTo>
                          <a:close/>
                        </a:path>
                      </a:pathLst>
                    </a:custGeom>
                    <a:solidFill>
                      <a:schemeClr val="accent2">
                        <a:lumMod val="75000"/>
                      </a:schemeClr>
                    </a:solidFill>
                    <a:ln w="6350">
                      <a:solidFill>
                        <a:srgbClr val="201000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</p:grpSp>
              <p:grpSp>
                <p:nvGrpSpPr>
                  <p:cNvPr id="11432" name="Group 102"/>
                  <p:cNvGrpSpPr>
                    <a:grpSpLocks/>
                  </p:cNvGrpSpPr>
                  <p:nvPr/>
                </p:nvGrpSpPr>
                <p:grpSpPr bwMode="auto">
                  <a:xfrm>
                    <a:off x="3700" y="914"/>
                    <a:ext cx="393" cy="156"/>
                    <a:chOff x="3700" y="914"/>
                    <a:chExt cx="393" cy="156"/>
                  </a:xfrm>
                </p:grpSpPr>
                <p:grpSp>
                  <p:nvGrpSpPr>
                    <p:cNvPr id="11433" name="Group 103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3700" y="914"/>
                      <a:ext cx="393" cy="156"/>
                      <a:chOff x="3700" y="914"/>
                      <a:chExt cx="393" cy="156"/>
                    </a:xfrm>
                  </p:grpSpPr>
                  <p:sp>
                    <p:nvSpPr>
                      <p:cNvPr id="11462" name="Oval 104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3702" y="914"/>
                        <a:ext cx="391" cy="44"/>
                      </a:xfrm>
                      <a:prstGeom prst="ellipse">
                        <a:avLst/>
                      </a:prstGeom>
                      <a:solidFill>
                        <a:srgbClr val="FFFFFF"/>
                      </a:solidFill>
                      <a:ln w="6350">
                        <a:solidFill>
                          <a:srgbClr val="80808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11463" name="Freeform 105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3700" y="937"/>
                        <a:ext cx="392" cy="133"/>
                      </a:xfrm>
                      <a:custGeom>
                        <a:avLst/>
                        <a:gdLst>
                          <a:gd name="T0" fmla="*/ 1568 w 1568"/>
                          <a:gd name="T1" fmla="*/ 2 h 535"/>
                          <a:gd name="T2" fmla="*/ 1568 w 1568"/>
                          <a:gd name="T3" fmla="*/ 358 h 535"/>
                          <a:gd name="T4" fmla="*/ 1552 w 1568"/>
                          <a:gd name="T5" fmla="*/ 388 h 535"/>
                          <a:gd name="T6" fmla="*/ 1524 w 1568"/>
                          <a:gd name="T7" fmla="*/ 416 h 535"/>
                          <a:gd name="T8" fmla="*/ 1488 w 1568"/>
                          <a:gd name="T9" fmla="*/ 436 h 535"/>
                          <a:gd name="T10" fmla="*/ 1433 w 1568"/>
                          <a:gd name="T11" fmla="*/ 460 h 535"/>
                          <a:gd name="T12" fmla="*/ 1369 w 1568"/>
                          <a:gd name="T13" fmla="*/ 478 h 535"/>
                          <a:gd name="T14" fmla="*/ 1291 w 1568"/>
                          <a:gd name="T15" fmla="*/ 495 h 535"/>
                          <a:gd name="T16" fmla="*/ 1192 w 1568"/>
                          <a:gd name="T17" fmla="*/ 510 h 535"/>
                          <a:gd name="T18" fmla="*/ 1092 w 1568"/>
                          <a:gd name="T19" fmla="*/ 523 h 535"/>
                          <a:gd name="T20" fmla="*/ 986 w 1568"/>
                          <a:gd name="T21" fmla="*/ 531 h 535"/>
                          <a:gd name="T22" fmla="*/ 887 w 1568"/>
                          <a:gd name="T23" fmla="*/ 534 h 535"/>
                          <a:gd name="T24" fmla="*/ 787 w 1568"/>
                          <a:gd name="T25" fmla="*/ 535 h 535"/>
                          <a:gd name="T26" fmla="*/ 688 w 1568"/>
                          <a:gd name="T27" fmla="*/ 535 h 535"/>
                          <a:gd name="T28" fmla="*/ 581 w 1568"/>
                          <a:gd name="T29" fmla="*/ 531 h 535"/>
                          <a:gd name="T30" fmla="*/ 489 w 1568"/>
                          <a:gd name="T31" fmla="*/ 523 h 535"/>
                          <a:gd name="T32" fmla="*/ 404 w 1568"/>
                          <a:gd name="T33" fmla="*/ 513 h 535"/>
                          <a:gd name="T34" fmla="*/ 325 w 1568"/>
                          <a:gd name="T35" fmla="*/ 503 h 535"/>
                          <a:gd name="T36" fmla="*/ 258 w 1568"/>
                          <a:gd name="T37" fmla="*/ 490 h 535"/>
                          <a:gd name="T38" fmla="*/ 178 w 1568"/>
                          <a:gd name="T39" fmla="*/ 473 h 535"/>
                          <a:gd name="T40" fmla="*/ 112 w 1568"/>
                          <a:gd name="T41" fmla="*/ 454 h 535"/>
                          <a:gd name="T42" fmla="*/ 59 w 1568"/>
                          <a:gd name="T43" fmla="*/ 426 h 535"/>
                          <a:gd name="T44" fmla="*/ 17 w 1568"/>
                          <a:gd name="T45" fmla="*/ 397 h 535"/>
                          <a:gd name="T46" fmla="*/ 2 w 1568"/>
                          <a:gd name="T47" fmla="*/ 363 h 535"/>
                          <a:gd name="T48" fmla="*/ 2 w 1568"/>
                          <a:gd name="T49" fmla="*/ 331 h 535"/>
                          <a:gd name="T50" fmla="*/ 0 w 1568"/>
                          <a:gd name="T51" fmla="*/ 0 h 535"/>
                          <a:gd name="T52" fmla="*/ 17 w 1568"/>
                          <a:gd name="T53" fmla="*/ 11 h 535"/>
                          <a:gd name="T54" fmla="*/ 52 w 1568"/>
                          <a:gd name="T55" fmla="*/ 27 h 535"/>
                          <a:gd name="T56" fmla="*/ 101 w 1568"/>
                          <a:gd name="T57" fmla="*/ 40 h 535"/>
                          <a:gd name="T58" fmla="*/ 157 w 1568"/>
                          <a:gd name="T59" fmla="*/ 50 h 535"/>
                          <a:gd name="T60" fmla="*/ 218 w 1568"/>
                          <a:gd name="T61" fmla="*/ 57 h 535"/>
                          <a:gd name="T62" fmla="*/ 288 w 1568"/>
                          <a:gd name="T63" fmla="*/ 65 h 535"/>
                          <a:gd name="T64" fmla="*/ 367 w 1568"/>
                          <a:gd name="T65" fmla="*/ 72 h 535"/>
                          <a:gd name="T66" fmla="*/ 446 w 1568"/>
                          <a:gd name="T67" fmla="*/ 77 h 535"/>
                          <a:gd name="T68" fmla="*/ 521 w 1568"/>
                          <a:gd name="T69" fmla="*/ 80 h 535"/>
                          <a:gd name="T70" fmla="*/ 581 w 1568"/>
                          <a:gd name="T71" fmla="*/ 82 h 535"/>
                          <a:gd name="T72" fmla="*/ 662 w 1568"/>
                          <a:gd name="T73" fmla="*/ 86 h 535"/>
                          <a:gd name="T74" fmla="*/ 740 w 1568"/>
                          <a:gd name="T75" fmla="*/ 86 h 535"/>
                          <a:gd name="T76" fmla="*/ 805 w 1568"/>
                          <a:gd name="T77" fmla="*/ 86 h 535"/>
                          <a:gd name="T78" fmla="*/ 867 w 1568"/>
                          <a:gd name="T79" fmla="*/ 86 h 535"/>
                          <a:gd name="T80" fmla="*/ 914 w 1568"/>
                          <a:gd name="T81" fmla="*/ 86 h 535"/>
                          <a:gd name="T82" fmla="*/ 973 w 1568"/>
                          <a:gd name="T83" fmla="*/ 82 h 535"/>
                          <a:gd name="T84" fmla="*/ 1030 w 1568"/>
                          <a:gd name="T85" fmla="*/ 80 h 535"/>
                          <a:gd name="T86" fmla="*/ 1095 w 1568"/>
                          <a:gd name="T87" fmla="*/ 80 h 535"/>
                          <a:gd name="T88" fmla="*/ 1155 w 1568"/>
                          <a:gd name="T89" fmla="*/ 75 h 535"/>
                          <a:gd name="T90" fmla="*/ 1213 w 1568"/>
                          <a:gd name="T91" fmla="*/ 70 h 535"/>
                          <a:gd name="T92" fmla="*/ 1275 w 1568"/>
                          <a:gd name="T93" fmla="*/ 67 h 535"/>
                          <a:gd name="T94" fmla="*/ 1335 w 1568"/>
                          <a:gd name="T95" fmla="*/ 60 h 535"/>
                          <a:gd name="T96" fmla="*/ 1395 w 1568"/>
                          <a:gd name="T97" fmla="*/ 55 h 535"/>
                          <a:gd name="T98" fmla="*/ 1453 w 1568"/>
                          <a:gd name="T99" fmla="*/ 45 h 535"/>
                          <a:gd name="T100" fmla="*/ 1508 w 1568"/>
                          <a:gd name="T101" fmla="*/ 35 h 535"/>
                          <a:gd name="T102" fmla="*/ 1546 w 1568"/>
                          <a:gd name="T103" fmla="*/ 21 h 535"/>
                          <a:gd name="T104" fmla="*/ 1568 w 1568"/>
                          <a:gd name="T105" fmla="*/ 2 h 535"/>
                          <a:gd name="T106" fmla="*/ 0 60000 65536"/>
                          <a:gd name="T107" fmla="*/ 0 60000 65536"/>
                          <a:gd name="T108" fmla="*/ 0 60000 65536"/>
                          <a:gd name="T109" fmla="*/ 0 60000 65536"/>
                          <a:gd name="T110" fmla="*/ 0 60000 65536"/>
                          <a:gd name="T111" fmla="*/ 0 60000 65536"/>
                          <a:gd name="T112" fmla="*/ 0 60000 65536"/>
                          <a:gd name="T113" fmla="*/ 0 60000 65536"/>
                          <a:gd name="T114" fmla="*/ 0 60000 65536"/>
                          <a:gd name="T115" fmla="*/ 0 60000 65536"/>
                          <a:gd name="T116" fmla="*/ 0 60000 65536"/>
                          <a:gd name="T117" fmla="*/ 0 60000 65536"/>
                          <a:gd name="T118" fmla="*/ 0 60000 65536"/>
                          <a:gd name="T119" fmla="*/ 0 60000 65536"/>
                          <a:gd name="T120" fmla="*/ 0 60000 65536"/>
                          <a:gd name="T121" fmla="*/ 0 60000 65536"/>
                          <a:gd name="T122" fmla="*/ 0 60000 65536"/>
                          <a:gd name="T123" fmla="*/ 0 60000 65536"/>
                          <a:gd name="T124" fmla="*/ 0 60000 65536"/>
                          <a:gd name="T125" fmla="*/ 0 60000 65536"/>
                          <a:gd name="T126" fmla="*/ 0 60000 65536"/>
                          <a:gd name="T127" fmla="*/ 0 60000 65536"/>
                          <a:gd name="T128" fmla="*/ 0 60000 65536"/>
                          <a:gd name="T129" fmla="*/ 0 60000 65536"/>
                          <a:gd name="T130" fmla="*/ 0 60000 65536"/>
                          <a:gd name="T131" fmla="*/ 0 60000 65536"/>
                          <a:gd name="T132" fmla="*/ 0 60000 65536"/>
                          <a:gd name="T133" fmla="*/ 0 60000 65536"/>
                          <a:gd name="T134" fmla="*/ 0 60000 65536"/>
                          <a:gd name="T135" fmla="*/ 0 60000 65536"/>
                          <a:gd name="T136" fmla="*/ 0 60000 65536"/>
                          <a:gd name="T137" fmla="*/ 0 60000 65536"/>
                          <a:gd name="T138" fmla="*/ 0 60000 65536"/>
                          <a:gd name="T139" fmla="*/ 0 60000 65536"/>
                          <a:gd name="T140" fmla="*/ 0 60000 65536"/>
                          <a:gd name="T141" fmla="*/ 0 60000 65536"/>
                          <a:gd name="T142" fmla="*/ 0 60000 65536"/>
                          <a:gd name="T143" fmla="*/ 0 60000 65536"/>
                          <a:gd name="T144" fmla="*/ 0 60000 65536"/>
                          <a:gd name="T145" fmla="*/ 0 60000 65536"/>
                          <a:gd name="T146" fmla="*/ 0 60000 65536"/>
                          <a:gd name="T147" fmla="*/ 0 60000 65536"/>
                          <a:gd name="T148" fmla="*/ 0 60000 65536"/>
                          <a:gd name="T149" fmla="*/ 0 60000 65536"/>
                          <a:gd name="T150" fmla="*/ 0 60000 65536"/>
                          <a:gd name="T151" fmla="*/ 0 60000 65536"/>
                          <a:gd name="T152" fmla="*/ 0 60000 65536"/>
                          <a:gd name="T153" fmla="*/ 0 60000 65536"/>
                          <a:gd name="T154" fmla="*/ 0 60000 65536"/>
                          <a:gd name="T155" fmla="*/ 0 60000 65536"/>
                          <a:gd name="T156" fmla="*/ 0 60000 65536"/>
                          <a:gd name="T157" fmla="*/ 0 60000 65536"/>
                          <a:gd name="T158" fmla="*/ 0 60000 65536"/>
                          <a:gd name="T159" fmla="*/ 0 w 1568"/>
                          <a:gd name="T160" fmla="*/ 0 h 535"/>
                          <a:gd name="T161" fmla="*/ 1568 w 1568"/>
                          <a:gd name="T162" fmla="*/ 535 h 535"/>
                        </a:gdLst>
                        <a:ahLst/>
                        <a:cxnLst>
                          <a:cxn ang="T106">
                            <a:pos x="T0" y="T1"/>
                          </a:cxn>
                          <a:cxn ang="T107">
                            <a:pos x="T2" y="T3"/>
                          </a:cxn>
                          <a:cxn ang="T108">
                            <a:pos x="T4" y="T5"/>
                          </a:cxn>
                          <a:cxn ang="T109">
                            <a:pos x="T6" y="T7"/>
                          </a:cxn>
                          <a:cxn ang="T110">
                            <a:pos x="T8" y="T9"/>
                          </a:cxn>
                          <a:cxn ang="T111">
                            <a:pos x="T10" y="T11"/>
                          </a:cxn>
                          <a:cxn ang="T112">
                            <a:pos x="T12" y="T13"/>
                          </a:cxn>
                          <a:cxn ang="T113">
                            <a:pos x="T14" y="T15"/>
                          </a:cxn>
                          <a:cxn ang="T114">
                            <a:pos x="T16" y="T17"/>
                          </a:cxn>
                          <a:cxn ang="T115">
                            <a:pos x="T18" y="T19"/>
                          </a:cxn>
                          <a:cxn ang="T116">
                            <a:pos x="T20" y="T21"/>
                          </a:cxn>
                          <a:cxn ang="T117">
                            <a:pos x="T22" y="T23"/>
                          </a:cxn>
                          <a:cxn ang="T118">
                            <a:pos x="T24" y="T25"/>
                          </a:cxn>
                          <a:cxn ang="T119">
                            <a:pos x="T26" y="T27"/>
                          </a:cxn>
                          <a:cxn ang="T120">
                            <a:pos x="T28" y="T29"/>
                          </a:cxn>
                          <a:cxn ang="T121">
                            <a:pos x="T30" y="T31"/>
                          </a:cxn>
                          <a:cxn ang="T122">
                            <a:pos x="T32" y="T33"/>
                          </a:cxn>
                          <a:cxn ang="T123">
                            <a:pos x="T34" y="T35"/>
                          </a:cxn>
                          <a:cxn ang="T124">
                            <a:pos x="T36" y="T37"/>
                          </a:cxn>
                          <a:cxn ang="T125">
                            <a:pos x="T38" y="T39"/>
                          </a:cxn>
                          <a:cxn ang="T126">
                            <a:pos x="T40" y="T41"/>
                          </a:cxn>
                          <a:cxn ang="T127">
                            <a:pos x="T42" y="T43"/>
                          </a:cxn>
                          <a:cxn ang="T128">
                            <a:pos x="T44" y="T45"/>
                          </a:cxn>
                          <a:cxn ang="T129">
                            <a:pos x="T46" y="T47"/>
                          </a:cxn>
                          <a:cxn ang="T130">
                            <a:pos x="T48" y="T49"/>
                          </a:cxn>
                          <a:cxn ang="T131">
                            <a:pos x="T50" y="T51"/>
                          </a:cxn>
                          <a:cxn ang="T132">
                            <a:pos x="T52" y="T53"/>
                          </a:cxn>
                          <a:cxn ang="T133">
                            <a:pos x="T54" y="T55"/>
                          </a:cxn>
                          <a:cxn ang="T134">
                            <a:pos x="T56" y="T57"/>
                          </a:cxn>
                          <a:cxn ang="T135">
                            <a:pos x="T58" y="T59"/>
                          </a:cxn>
                          <a:cxn ang="T136">
                            <a:pos x="T60" y="T61"/>
                          </a:cxn>
                          <a:cxn ang="T137">
                            <a:pos x="T62" y="T63"/>
                          </a:cxn>
                          <a:cxn ang="T138">
                            <a:pos x="T64" y="T65"/>
                          </a:cxn>
                          <a:cxn ang="T139">
                            <a:pos x="T66" y="T67"/>
                          </a:cxn>
                          <a:cxn ang="T140">
                            <a:pos x="T68" y="T69"/>
                          </a:cxn>
                          <a:cxn ang="T141">
                            <a:pos x="T70" y="T71"/>
                          </a:cxn>
                          <a:cxn ang="T142">
                            <a:pos x="T72" y="T73"/>
                          </a:cxn>
                          <a:cxn ang="T143">
                            <a:pos x="T74" y="T75"/>
                          </a:cxn>
                          <a:cxn ang="T144">
                            <a:pos x="T76" y="T77"/>
                          </a:cxn>
                          <a:cxn ang="T145">
                            <a:pos x="T78" y="T79"/>
                          </a:cxn>
                          <a:cxn ang="T146">
                            <a:pos x="T80" y="T81"/>
                          </a:cxn>
                          <a:cxn ang="T147">
                            <a:pos x="T82" y="T83"/>
                          </a:cxn>
                          <a:cxn ang="T148">
                            <a:pos x="T84" y="T85"/>
                          </a:cxn>
                          <a:cxn ang="T149">
                            <a:pos x="T86" y="T87"/>
                          </a:cxn>
                          <a:cxn ang="T150">
                            <a:pos x="T88" y="T89"/>
                          </a:cxn>
                          <a:cxn ang="T151">
                            <a:pos x="T90" y="T91"/>
                          </a:cxn>
                          <a:cxn ang="T152">
                            <a:pos x="T92" y="T93"/>
                          </a:cxn>
                          <a:cxn ang="T153">
                            <a:pos x="T94" y="T95"/>
                          </a:cxn>
                          <a:cxn ang="T154">
                            <a:pos x="T96" y="T97"/>
                          </a:cxn>
                          <a:cxn ang="T155">
                            <a:pos x="T98" y="T99"/>
                          </a:cxn>
                          <a:cxn ang="T156">
                            <a:pos x="T100" y="T101"/>
                          </a:cxn>
                          <a:cxn ang="T157">
                            <a:pos x="T102" y="T103"/>
                          </a:cxn>
                          <a:cxn ang="T158">
                            <a:pos x="T104" y="T105"/>
                          </a:cxn>
                        </a:cxnLst>
                        <a:rect l="T159" t="T160" r="T161" b="T162"/>
                        <a:pathLst>
                          <a:path w="1568" h="535">
                            <a:moveTo>
                              <a:pt x="1568" y="2"/>
                            </a:moveTo>
                            <a:lnTo>
                              <a:pt x="1568" y="358"/>
                            </a:lnTo>
                            <a:lnTo>
                              <a:pt x="1552" y="388"/>
                            </a:lnTo>
                            <a:lnTo>
                              <a:pt x="1524" y="416"/>
                            </a:lnTo>
                            <a:lnTo>
                              <a:pt x="1488" y="436"/>
                            </a:lnTo>
                            <a:lnTo>
                              <a:pt x="1433" y="460"/>
                            </a:lnTo>
                            <a:lnTo>
                              <a:pt x="1369" y="478"/>
                            </a:lnTo>
                            <a:lnTo>
                              <a:pt x="1291" y="495"/>
                            </a:lnTo>
                            <a:lnTo>
                              <a:pt x="1192" y="510"/>
                            </a:lnTo>
                            <a:lnTo>
                              <a:pt x="1092" y="523"/>
                            </a:lnTo>
                            <a:lnTo>
                              <a:pt x="986" y="531"/>
                            </a:lnTo>
                            <a:lnTo>
                              <a:pt x="887" y="534"/>
                            </a:lnTo>
                            <a:lnTo>
                              <a:pt x="787" y="535"/>
                            </a:lnTo>
                            <a:lnTo>
                              <a:pt x="688" y="535"/>
                            </a:lnTo>
                            <a:lnTo>
                              <a:pt x="581" y="531"/>
                            </a:lnTo>
                            <a:lnTo>
                              <a:pt x="489" y="523"/>
                            </a:lnTo>
                            <a:lnTo>
                              <a:pt x="404" y="513"/>
                            </a:lnTo>
                            <a:lnTo>
                              <a:pt x="325" y="503"/>
                            </a:lnTo>
                            <a:lnTo>
                              <a:pt x="258" y="490"/>
                            </a:lnTo>
                            <a:lnTo>
                              <a:pt x="178" y="473"/>
                            </a:lnTo>
                            <a:lnTo>
                              <a:pt x="112" y="454"/>
                            </a:lnTo>
                            <a:lnTo>
                              <a:pt x="59" y="426"/>
                            </a:lnTo>
                            <a:lnTo>
                              <a:pt x="17" y="397"/>
                            </a:lnTo>
                            <a:lnTo>
                              <a:pt x="2" y="363"/>
                            </a:lnTo>
                            <a:lnTo>
                              <a:pt x="2" y="331"/>
                            </a:lnTo>
                            <a:lnTo>
                              <a:pt x="0" y="0"/>
                            </a:lnTo>
                            <a:lnTo>
                              <a:pt x="17" y="11"/>
                            </a:lnTo>
                            <a:lnTo>
                              <a:pt x="52" y="27"/>
                            </a:lnTo>
                            <a:lnTo>
                              <a:pt x="101" y="40"/>
                            </a:lnTo>
                            <a:lnTo>
                              <a:pt x="157" y="50"/>
                            </a:lnTo>
                            <a:lnTo>
                              <a:pt x="218" y="57"/>
                            </a:lnTo>
                            <a:lnTo>
                              <a:pt x="288" y="65"/>
                            </a:lnTo>
                            <a:lnTo>
                              <a:pt x="367" y="72"/>
                            </a:lnTo>
                            <a:lnTo>
                              <a:pt x="446" y="77"/>
                            </a:lnTo>
                            <a:lnTo>
                              <a:pt x="521" y="80"/>
                            </a:lnTo>
                            <a:lnTo>
                              <a:pt x="581" y="82"/>
                            </a:lnTo>
                            <a:lnTo>
                              <a:pt x="662" y="86"/>
                            </a:lnTo>
                            <a:lnTo>
                              <a:pt x="740" y="86"/>
                            </a:lnTo>
                            <a:lnTo>
                              <a:pt x="805" y="86"/>
                            </a:lnTo>
                            <a:lnTo>
                              <a:pt x="867" y="86"/>
                            </a:lnTo>
                            <a:lnTo>
                              <a:pt x="914" y="86"/>
                            </a:lnTo>
                            <a:lnTo>
                              <a:pt x="973" y="82"/>
                            </a:lnTo>
                            <a:lnTo>
                              <a:pt x="1030" y="80"/>
                            </a:lnTo>
                            <a:lnTo>
                              <a:pt x="1095" y="80"/>
                            </a:lnTo>
                            <a:lnTo>
                              <a:pt x="1155" y="75"/>
                            </a:lnTo>
                            <a:lnTo>
                              <a:pt x="1213" y="70"/>
                            </a:lnTo>
                            <a:lnTo>
                              <a:pt x="1275" y="67"/>
                            </a:lnTo>
                            <a:lnTo>
                              <a:pt x="1335" y="60"/>
                            </a:lnTo>
                            <a:lnTo>
                              <a:pt x="1395" y="55"/>
                            </a:lnTo>
                            <a:lnTo>
                              <a:pt x="1453" y="45"/>
                            </a:lnTo>
                            <a:lnTo>
                              <a:pt x="1508" y="35"/>
                            </a:lnTo>
                            <a:lnTo>
                              <a:pt x="1546" y="21"/>
                            </a:lnTo>
                            <a:lnTo>
                              <a:pt x="1568" y="2"/>
                            </a:lnTo>
                            <a:close/>
                          </a:path>
                        </a:pathLst>
                      </a:custGeom>
                      <a:solidFill>
                        <a:schemeClr val="bg1">
                          <a:lumMod val="95000"/>
                        </a:schemeClr>
                      </a:solidFill>
                      <a:ln w="6350">
                        <a:solidFill>
                          <a:srgbClr val="808080"/>
                        </a:solidFill>
                        <a:prstDash val="solid"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</p:grpSp>
                <p:grpSp>
                  <p:nvGrpSpPr>
                    <p:cNvPr id="11434" name="Group 106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3705" y="947"/>
                      <a:ext cx="381" cy="120"/>
                      <a:chOff x="3705" y="947"/>
                      <a:chExt cx="381" cy="120"/>
                    </a:xfrm>
                  </p:grpSpPr>
                  <p:sp>
                    <p:nvSpPr>
                      <p:cNvPr id="11435" name="Line 107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705" y="947"/>
                        <a:ext cx="1" cy="82"/>
                      </a:xfrm>
                      <a:prstGeom prst="line">
                        <a:avLst/>
                      </a:prstGeom>
                      <a:noFill/>
                      <a:ln w="6350">
                        <a:solidFill>
                          <a:srgbClr val="C0C0C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11436" name="Line 108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711" y="950"/>
                        <a:ext cx="1" cy="84"/>
                      </a:xfrm>
                      <a:prstGeom prst="line">
                        <a:avLst/>
                      </a:prstGeom>
                      <a:noFill/>
                      <a:ln w="6350">
                        <a:solidFill>
                          <a:srgbClr val="C0C0C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11437" name="Line 109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719" y="952"/>
                        <a:ext cx="1" cy="89"/>
                      </a:xfrm>
                      <a:prstGeom prst="line">
                        <a:avLst/>
                      </a:prstGeom>
                      <a:noFill/>
                      <a:ln w="6350">
                        <a:solidFill>
                          <a:srgbClr val="C0C0C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11438" name="Line 110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727" y="954"/>
                        <a:ext cx="1" cy="91"/>
                      </a:xfrm>
                      <a:prstGeom prst="line">
                        <a:avLst/>
                      </a:prstGeom>
                      <a:noFill/>
                      <a:ln w="6350">
                        <a:solidFill>
                          <a:srgbClr val="C0C0C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11439" name="Line 111"/>
                      <p:cNvSpPr>
                        <a:spLocks noChangeShapeType="1"/>
                      </p:cNvSpPr>
                      <p:nvPr/>
                    </p:nvSpPr>
                    <p:spPr bwMode="auto">
                      <a:xfrm flipH="1">
                        <a:off x="3737" y="957"/>
                        <a:ext cx="1" cy="92"/>
                      </a:xfrm>
                      <a:prstGeom prst="line">
                        <a:avLst/>
                      </a:prstGeom>
                      <a:noFill/>
                      <a:ln w="6350">
                        <a:solidFill>
                          <a:srgbClr val="C0C0C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11440" name="Line 112"/>
                      <p:cNvSpPr>
                        <a:spLocks noChangeShapeType="1"/>
                      </p:cNvSpPr>
                      <p:nvPr/>
                    </p:nvSpPr>
                    <p:spPr bwMode="auto">
                      <a:xfrm flipH="1">
                        <a:off x="3747" y="959"/>
                        <a:ext cx="1" cy="93"/>
                      </a:xfrm>
                      <a:prstGeom prst="line">
                        <a:avLst/>
                      </a:prstGeom>
                      <a:noFill/>
                      <a:ln w="6350">
                        <a:solidFill>
                          <a:srgbClr val="C0C0C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11441" name="Line 113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759" y="962"/>
                        <a:ext cx="1" cy="93"/>
                      </a:xfrm>
                      <a:prstGeom prst="line">
                        <a:avLst/>
                      </a:prstGeom>
                      <a:noFill/>
                      <a:ln w="6350">
                        <a:solidFill>
                          <a:srgbClr val="C0C0C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11442" name="Line 114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773" y="963"/>
                        <a:ext cx="1" cy="95"/>
                      </a:xfrm>
                      <a:prstGeom prst="line">
                        <a:avLst/>
                      </a:prstGeom>
                      <a:noFill/>
                      <a:ln w="6350">
                        <a:solidFill>
                          <a:srgbClr val="C0C0C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11443" name="Line 115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788" y="965"/>
                        <a:ext cx="1" cy="95"/>
                      </a:xfrm>
                      <a:prstGeom prst="line">
                        <a:avLst/>
                      </a:prstGeom>
                      <a:noFill/>
                      <a:ln w="6350">
                        <a:solidFill>
                          <a:srgbClr val="C0C0C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11444" name="Line 116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804" y="966"/>
                        <a:ext cx="1" cy="95"/>
                      </a:xfrm>
                      <a:prstGeom prst="line">
                        <a:avLst/>
                      </a:prstGeom>
                      <a:noFill/>
                      <a:ln w="6350">
                        <a:solidFill>
                          <a:srgbClr val="C0C0C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11445" name="Line 117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822" y="967"/>
                        <a:ext cx="1" cy="96"/>
                      </a:xfrm>
                      <a:prstGeom prst="line">
                        <a:avLst/>
                      </a:prstGeom>
                      <a:noFill/>
                      <a:ln w="6350">
                        <a:solidFill>
                          <a:srgbClr val="C0C0C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11446" name="Line 118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842" y="968"/>
                        <a:ext cx="1" cy="96"/>
                      </a:xfrm>
                      <a:prstGeom prst="line">
                        <a:avLst/>
                      </a:prstGeom>
                      <a:noFill/>
                      <a:ln w="6350">
                        <a:solidFill>
                          <a:srgbClr val="C0C0C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11447" name="Line 119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867" y="969"/>
                        <a:ext cx="1" cy="97"/>
                      </a:xfrm>
                      <a:prstGeom prst="line">
                        <a:avLst/>
                      </a:prstGeom>
                      <a:noFill/>
                      <a:ln w="6350">
                        <a:solidFill>
                          <a:srgbClr val="C0C0C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11448" name="Line 120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894" y="969"/>
                        <a:ext cx="1" cy="98"/>
                      </a:xfrm>
                      <a:prstGeom prst="line">
                        <a:avLst/>
                      </a:prstGeom>
                      <a:noFill/>
                      <a:ln w="6350">
                        <a:solidFill>
                          <a:srgbClr val="C0C0C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11449" name="Line 121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4085" y="948"/>
                        <a:ext cx="1" cy="81"/>
                      </a:xfrm>
                      <a:prstGeom prst="line">
                        <a:avLst/>
                      </a:prstGeom>
                      <a:noFill/>
                      <a:ln w="6350">
                        <a:solidFill>
                          <a:srgbClr val="C0C0C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11450" name="Line 122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4079" y="952"/>
                        <a:ext cx="1" cy="82"/>
                      </a:xfrm>
                      <a:prstGeom prst="line">
                        <a:avLst/>
                      </a:prstGeom>
                      <a:noFill/>
                      <a:ln w="6350">
                        <a:solidFill>
                          <a:srgbClr val="C0C0C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11451" name="Line 123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4071" y="955"/>
                        <a:ext cx="1" cy="86"/>
                      </a:xfrm>
                      <a:prstGeom prst="line">
                        <a:avLst/>
                      </a:prstGeom>
                      <a:noFill/>
                      <a:ln w="6350">
                        <a:solidFill>
                          <a:srgbClr val="C0C0C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11452" name="Line 124"/>
                      <p:cNvSpPr>
                        <a:spLocks noChangeShapeType="1"/>
                      </p:cNvSpPr>
                      <p:nvPr/>
                    </p:nvSpPr>
                    <p:spPr bwMode="auto">
                      <a:xfrm flipV="1">
                        <a:off x="4063" y="957"/>
                        <a:ext cx="1" cy="88"/>
                      </a:xfrm>
                      <a:prstGeom prst="line">
                        <a:avLst/>
                      </a:prstGeom>
                      <a:noFill/>
                      <a:ln w="6350">
                        <a:solidFill>
                          <a:srgbClr val="C0C0C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11453" name="Line 125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4054" y="958"/>
                        <a:ext cx="1" cy="91"/>
                      </a:xfrm>
                      <a:prstGeom prst="line">
                        <a:avLst/>
                      </a:prstGeom>
                      <a:noFill/>
                      <a:ln w="6350">
                        <a:solidFill>
                          <a:srgbClr val="C0C0C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11454" name="Line 126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4044" y="960"/>
                        <a:ext cx="1" cy="92"/>
                      </a:xfrm>
                      <a:prstGeom prst="line">
                        <a:avLst/>
                      </a:prstGeom>
                      <a:noFill/>
                      <a:ln w="6350">
                        <a:solidFill>
                          <a:srgbClr val="C0C0C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11455" name="Line 127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4031" y="963"/>
                        <a:ext cx="1" cy="92"/>
                      </a:xfrm>
                      <a:prstGeom prst="line">
                        <a:avLst/>
                      </a:prstGeom>
                      <a:noFill/>
                      <a:ln w="6350">
                        <a:solidFill>
                          <a:srgbClr val="C0C0C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11456" name="Line 128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4017" y="963"/>
                        <a:ext cx="1" cy="95"/>
                      </a:xfrm>
                      <a:prstGeom prst="line">
                        <a:avLst/>
                      </a:prstGeom>
                      <a:noFill/>
                      <a:ln w="6350">
                        <a:solidFill>
                          <a:srgbClr val="C0C0C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11457" name="Line 129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4002" y="965"/>
                        <a:ext cx="1" cy="95"/>
                      </a:xfrm>
                      <a:prstGeom prst="line">
                        <a:avLst/>
                      </a:prstGeom>
                      <a:noFill/>
                      <a:ln w="6350">
                        <a:solidFill>
                          <a:srgbClr val="C0C0C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11458" name="Line 130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986" y="966"/>
                        <a:ext cx="1" cy="95"/>
                      </a:xfrm>
                      <a:prstGeom prst="line">
                        <a:avLst/>
                      </a:prstGeom>
                      <a:noFill/>
                      <a:ln w="6350">
                        <a:solidFill>
                          <a:srgbClr val="C0C0C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11459" name="Line 131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968" y="967"/>
                        <a:ext cx="1" cy="96"/>
                      </a:xfrm>
                      <a:prstGeom prst="line">
                        <a:avLst/>
                      </a:prstGeom>
                      <a:noFill/>
                      <a:ln w="6350">
                        <a:solidFill>
                          <a:srgbClr val="C0C0C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11460" name="Line 132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948" y="968"/>
                        <a:ext cx="1" cy="96"/>
                      </a:xfrm>
                      <a:prstGeom prst="line">
                        <a:avLst/>
                      </a:prstGeom>
                      <a:noFill/>
                      <a:ln w="6350">
                        <a:solidFill>
                          <a:srgbClr val="C0C0C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11461" name="Line 133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923" y="969"/>
                        <a:ext cx="1" cy="97"/>
                      </a:xfrm>
                      <a:prstGeom prst="line">
                        <a:avLst/>
                      </a:prstGeom>
                      <a:noFill/>
                      <a:ln w="6350">
                        <a:solidFill>
                          <a:srgbClr val="C0C0C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</p:grpSp>
              </p:grpSp>
            </p:grpSp>
            <p:grpSp>
              <p:nvGrpSpPr>
                <p:cNvPr id="11427" name="Group 134"/>
                <p:cNvGrpSpPr>
                  <a:grpSpLocks/>
                </p:cNvGrpSpPr>
                <p:nvPr/>
              </p:nvGrpSpPr>
              <p:grpSpPr bwMode="auto">
                <a:xfrm>
                  <a:off x="3727" y="1096"/>
                  <a:ext cx="334" cy="537"/>
                  <a:chOff x="3727" y="1096"/>
                  <a:chExt cx="334" cy="537"/>
                </a:xfrm>
              </p:grpSpPr>
              <p:sp>
                <p:nvSpPr>
                  <p:cNvPr id="11429" name="Freeform 135"/>
                  <p:cNvSpPr>
                    <a:spLocks/>
                  </p:cNvSpPr>
                  <p:nvPr/>
                </p:nvSpPr>
                <p:spPr bwMode="auto">
                  <a:xfrm>
                    <a:off x="3727" y="1098"/>
                    <a:ext cx="334" cy="535"/>
                  </a:xfrm>
                  <a:custGeom>
                    <a:avLst/>
                    <a:gdLst>
                      <a:gd name="T0" fmla="*/ 1332 w 1333"/>
                      <a:gd name="T1" fmla="*/ 5 h 2139"/>
                      <a:gd name="T2" fmla="*/ 1333 w 1333"/>
                      <a:gd name="T3" fmla="*/ 1964 h 2139"/>
                      <a:gd name="T4" fmla="*/ 1320 w 1333"/>
                      <a:gd name="T5" fmla="*/ 1994 h 2139"/>
                      <a:gd name="T6" fmla="*/ 1297 w 1333"/>
                      <a:gd name="T7" fmla="*/ 2023 h 2139"/>
                      <a:gd name="T8" fmla="*/ 1265 w 1333"/>
                      <a:gd name="T9" fmla="*/ 2043 h 2139"/>
                      <a:gd name="T10" fmla="*/ 1219 w 1333"/>
                      <a:gd name="T11" fmla="*/ 2064 h 2139"/>
                      <a:gd name="T12" fmla="*/ 1165 w 1333"/>
                      <a:gd name="T13" fmla="*/ 2083 h 2139"/>
                      <a:gd name="T14" fmla="*/ 1099 w 1333"/>
                      <a:gd name="T15" fmla="*/ 2100 h 2139"/>
                      <a:gd name="T16" fmla="*/ 1014 w 1333"/>
                      <a:gd name="T17" fmla="*/ 2115 h 2139"/>
                      <a:gd name="T18" fmla="*/ 929 w 1333"/>
                      <a:gd name="T19" fmla="*/ 2128 h 2139"/>
                      <a:gd name="T20" fmla="*/ 839 w 1333"/>
                      <a:gd name="T21" fmla="*/ 2134 h 2139"/>
                      <a:gd name="T22" fmla="*/ 755 w 1333"/>
                      <a:gd name="T23" fmla="*/ 2138 h 2139"/>
                      <a:gd name="T24" fmla="*/ 670 w 1333"/>
                      <a:gd name="T25" fmla="*/ 2139 h 2139"/>
                      <a:gd name="T26" fmla="*/ 585 w 1333"/>
                      <a:gd name="T27" fmla="*/ 2139 h 2139"/>
                      <a:gd name="T28" fmla="*/ 495 w 1333"/>
                      <a:gd name="T29" fmla="*/ 2134 h 2139"/>
                      <a:gd name="T30" fmla="*/ 417 w 1333"/>
                      <a:gd name="T31" fmla="*/ 2128 h 2139"/>
                      <a:gd name="T32" fmla="*/ 345 w 1333"/>
                      <a:gd name="T33" fmla="*/ 2118 h 2139"/>
                      <a:gd name="T34" fmla="*/ 277 w 1333"/>
                      <a:gd name="T35" fmla="*/ 2108 h 2139"/>
                      <a:gd name="T36" fmla="*/ 220 w 1333"/>
                      <a:gd name="T37" fmla="*/ 2095 h 2139"/>
                      <a:gd name="T38" fmla="*/ 152 w 1333"/>
                      <a:gd name="T39" fmla="*/ 2077 h 2139"/>
                      <a:gd name="T40" fmla="*/ 96 w 1333"/>
                      <a:gd name="T41" fmla="*/ 2058 h 2139"/>
                      <a:gd name="T42" fmla="*/ 51 w 1333"/>
                      <a:gd name="T43" fmla="*/ 2033 h 2139"/>
                      <a:gd name="T44" fmla="*/ 16 w 1333"/>
                      <a:gd name="T45" fmla="*/ 2002 h 2139"/>
                      <a:gd name="T46" fmla="*/ 3 w 1333"/>
                      <a:gd name="T47" fmla="*/ 1969 h 2139"/>
                      <a:gd name="T48" fmla="*/ 3 w 1333"/>
                      <a:gd name="T49" fmla="*/ 1938 h 2139"/>
                      <a:gd name="T50" fmla="*/ 0 w 1333"/>
                      <a:gd name="T51" fmla="*/ 0 h 2139"/>
                      <a:gd name="T52" fmla="*/ 16 w 1333"/>
                      <a:gd name="T53" fmla="*/ 36 h 2139"/>
                      <a:gd name="T54" fmla="*/ 36 w 1333"/>
                      <a:gd name="T55" fmla="*/ 57 h 2139"/>
                      <a:gd name="T56" fmla="*/ 65 w 1333"/>
                      <a:gd name="T57" fmla="*/ 77 h 2139"/>
                      <a:gd name="T58" fmla="*/ 111 w 1333"/>
                      <a:gd name="T59" fmla="*/ 101 h 2139"/>
                      <a:gd name="T60" fmla="*/ 150 w 1333"/>
                      <a:gd name="T61" fmla="*/ 116 h 2139"/>
                      <a:gd name="T62" fmla="*/ 222 w 1333"/>
                      <a:gd name="T63" fmla="*/ 137 h 2139"/>
                      <a:gd name="T64" fmla="*/ 285 w 1333"/>
                      <a:gd name="T65" fmla="*/ 150 h 2139"/>
                      <a:gd name="T66" fmla="*/ 355 w 1333"/>
                      <a:gd name="T67" fmla="*/ 162 h 2139"/>
                      <a:gd name="T68" fmla="*/ 420 w 1333"/>
                      <a:gd name="T69" fmla="*/ 170 h 2139"/>
                      <a:gd name="T70" fmla="*/ 492 w 1333"/>
                      <a:gd name="T71" fmla="*/ 178 h 2139"/>
                      <a:gd name="T72" fmla="*/ 560 w 1333"/>
                      <a:gd name="T73" fmla="*/ 181 h 2139"/>
                      <a:gd name="T74" fmla="*/ 624 w 1333"/>
                      <a:gd name="T75" fmla="*/ 186 h 2139"/>
                      <a:gd name="T76" fmla="*/ 689 w 1333"/>
                      <a:gd name="T77" fmla="*/ 186 h 2139"/>
                      <a:gd name="T78" fmla="*/ 738 w 1333"/>
                      <a:gd name="T79" fmla="*/ 186 h 2139"/>
                      <a:gd name="T80" fmla="*/ 792 w 1333"/>
                      <a:gd name="T81" fmla="*/ 183 h 2139"/>
                      <a:gd name="T82" fmla="*/ 849 w 1333"/>
                      <a:gd name="T83" fmla="*/ 181 h 2139"/>
                      <a:gd name="T84" fmla="*/ 908 w 1333"/>
                      <a:gd name="T85" fmla="*/ 176 h 2139"/>
                      <a:gd name="T86" fmla="*/ 970 w 1333"/>
                      <a:gd name="T87" fmla="*/ 167 h 2139"/>
                      <a:gd name="T88" fmla="*/ 1014 w 1333"/>
                      <a:gd name="T89" fmla="*/ 160 h 2139"/>
                      <a:gd name="T90" fmla="*/ 1063 w 1333"/>
                      <a:gd name="T91" fmla="*/ 152 h 2139"/>
                      <a:gd name="T92" fmla="*/ 1117 w 1333"/>
                      <a:gd name="T93" fmla="*/ 140 h 2139"/>
                      <a:gd name="T94" fmla="*/ 1167 w 1333"/>
                      <a:gd name="T95" fmla="*/ 127 h 2139"/>
                      <a:gd name="T96" fmla="*/ 1204 w 1333"/>
                      <a:gd name="T97" fmla="*/ 116 h 2139"/>
                      <a:gd name="T98" fmla="*/ 1242 w 1333"/>
                      <a:gd name="T99" fmla="*/ 101 h 2139"/>
                      <a:gd name="T100" fmla="*/ 1282 w 1333"/>
                      <a:gd name="T101" fmla="*/ 80 h 2139"/>
                      <a:gd name="T102" fmla="*/ 1312 w 1333"/>
                      <a:gd name="T103" fmla="*/ 57 h 2139"/>
                      <a:gd name="T104" fmla="*/ 1327 w 1333"/>
                      <a:gd name="T105" fmla="*/ 31 h 2139"/>
                      <a:gd name="T106" fmla="*/ 1332 w 1333"/>
                      <a:gd name="T107" fmla="*/ 5 h 2139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w 1333"/>
                      <a:gd name="T163" fmla="*/ 0 h 2139"/>
                      <a:gd name="T164" fmla="*/ 1333 w 1333"/>
                      <a:gd name="T165" fmla="*/ 2139 h 2139"/>
                    </a:gdLst>
                    <a:ahLst/>
                    <a:cxnLst>
                      <a:cxn ang="T108">
                        <a:pos x="T0" y="T1"/>
                      </a:cxn>
                      <a:cxn ang="T109">
                        <a:pos x="T2" y="T3"/>
                      </a:cxn>
                      <a:cxn ang="T110">
                        <a:pos x="T4" y="T5"/>
                      </a:cxn>
                      <a:cxn ang="T111">
                        <a:pos x="T6" y="T7"/>
                      </a:cxn>
                      <a:cxn ang="T112">
                        <a:pos x="T8" y="T9"/>
                      </a:cxn>
                      <a:cxn ang="T113">
                        <a:pos x="T10" y="T11"/>
                      </a:cxn>
                      <a:cxn ang="T114">
                        <a:pos x="T12" y="T13"/>
                      </a:cxn>
                      <a:cxn ang="T115">
                        <a:pos x="T14" y="T15"/>
                      </a:cxn>
                      <a:cxn ang="T116">
                        <a:pos x="T16" y="T17"/>
                      </a:cxn>
                      <a:cxn ang="T117">
                        <a:pos x="T18" y="T19"/>
                      </a:cxn>
                      <a:cxn ang="T118">
                        <a:pos x="T20" y="T21"/>
                      </a:cxn>
                      <a:cxn ang="T119">
                        <a:pos x="T22" y="T23"/>
                      </a:cxn>
                      <a:cxn ang="T120">
                        <a:pos x="T24" y="T25"/>
                      </a:cxn>
                      <a:cxn ang="T121">
                        <a:pos x="T26" y="T27"/>
                      </a:cxn>
                      <a:cxn ang="T122">
                        <a:pos x="T28" y="T29"/>
                      </a:cxn>
                      <a:cxn ang="T123">
                        <a:pos x="T30" y="T31"/>
                      </a:cxn>
                      <a:cxn ang="T124">
                        <a:pos x="T32" y="T33"/>
                      </a:cxn>
                      <a:cxn ang="T125">
                        <a:pos x="T34" y="T35"/>
                      </a:cxn>
                      <a:cxn ang="T126">
                        <a:pos x="T36" y="T37"/>
                      </a:cxn>
                      <a:cxn ang="T127">
                        <a:pos x="T38" y="T39"/>
                      </a:cxn>
                      <a:cxn ang="T128">
                        <a:pos x="T40" y="T41"/>
                      </a:cxn>
                      <a:cxn ang="T129">
                        <a:pos x="T42" y="T43"/>
                      </a:cxn>
                      <a:cxn ang="T130">
                        <a:pos x="T44" y="T45"/>
                      </a:cxn>
                      <a:cxn ang="T131">
                        <a:pos x="T46" y="T47"/>
                      </a:cxn>
                      <a:cxn ang="T132">
                        <a:pos x="T48" y="T49"/>
                      </a:cxn>
                      <a:cxn ang="T133">
                        <a:pos x="T50" y="T51"/>
                      </a:cxn>
                      <a:cxn ang="T134">
                        <a:pos x="T52" y="T53"/>
                      </a:cxn>
                      <a:cxn ang="T135">
                        <a:pos x="T54" y="T55"/>
                      </a:cxn>
                      <a:cxn ang="T136">
                        <a:pos x="T56" y="T57"/>
                      </a:cxn>
                      <a:cxn ang="T137">
                        <a:pos x="T58" y="T59"/>
                      </a:cxn>
                      <a:cxn ang="T138">
                        <a:pos x="T60" y="T61"/>
                      </a:cxn>
                      <a:cxn ang="T139">
                        <a:pos x="T62" y="T63"/>
                      </a:cxn>
                      <a:cxn ang="T140">
                        <a:pos x="T64" y="T65"/>
                      </a:cxn>
                      <a:cxn ang="T141">
                        <a:pos x="T66" y="T67"/>
                      </a:cxn>
                      <a:cxn ang="T142">
                        <a:pos x="T68" y="T69"/>
                      </a:cxn>
                      <a:cxn ang="T143">
                        <a:pos x="T70" y="T71"/>
                      </a:cxn>
                      <a:cxn ang="T144">
                        <a:pos x="T72" y="T73"/>
                      </a:cxn>
                      <a:cxn ang="T145">
                        <a:pos x="T74" y="T75"/>
                      </a:cxn>
                      <a:cxn ang="T146">
                        <a:pos x="T76" y="T77"/>
                      </a:cxn>
                      <a:cxn ang="T147">
                        <a:pos x="T78" y="T79"/>
                      </a:cxn>
                      <a:cxn ang="T148">
                        <a:pos x="T80" y="T81"/>
                      </a:cxn>
                      <a:cxn ang="T149">
                        <a:pos x="T82" y="T83"/>
                      </a:cxn>
                      <a:cxn ang="T150">
                        <a:pos x="T84" y="T85"/>
                      </a:cxn>
                      <a:cxn ang="T151">
                        <a:pos x="T86" y="T87"/>
                      </a:cxn>
                      <a:cxn ang="T152">
                        <a:pos x="T88" y="T89"/>
                      </a:cxn>
                      <a:cxn ang="T153">
                        <a:pos x="T90" y="T91"/>
                      </a:cxn>
                      <a:cxn ang="T154">
                        <a:pos x="T92" y="T93"/>
                      </a:cxn>
                      <a:cxn ang="T155">
                        <a:pos x="T94" y="T95"/>
                      </a:cxn>
                      <a:cxn ang="T156">
                        <a:pos x="T96" y="T97"/>
                      </a:cxn>
                      <a:cxn ang="T157">
                        <a:pos x="T98" y="T99"/>
                      </a:cxn>
                      <a:cxn ang="T158">
                        <a:pos x="T100" y="T101"/>
                      </a:cxn>
                      <a:cxn ang="T159">
                        <a:pos x="T102" y="T103"/>
                      </a:cxn>
                      <a:cxn ang="T160">
                        <a:pos x="T104" y="T105"/>
                      </a:cxn>
                      <a:cxn ang="T161">
                        <a:pos x="T106" y="T107"/>
                      </a:cxn>
                    </a:cxnLst>
                    <a:rect l="T162" t="T163" r="T164" b="T165"/>
                    <a:pathLst>
                      <a:path w="1333" h="2139">
                        <a:moveTo>
                          <a:pt x="1332" y="5"/>
                        </a:moveTo>
                        <a:lnTo>
                          <a:pt x="1333" y="1964"/>
                        </a:lnTo>
                        <a:lnTo>
                          <a:pt x="1320" y="1994"/>
                        </a:lnTo>
                        <a:lnTo>
                          <a:pt x="1297" y="2023"/>
                        </a:lnTo>
                        <a:lnTo>
                          <a:pt x="1265" y="2043"/>
                        </a:lnTo>
                        <a:lnTo>
                          <a:pt x="1219" y="2064"/>
                        </a:lnTo>
                        <a:lnTo>
                          <a:pt x="1165" y="2083"/>
                        </a:lnTo>
                        <a:lnTo>
                          <a:pt x="1099" y="2100"/>
                        </a:lnTo>
                        <a:lnTo>
                          <a:pt x="1014" y="2115"/>
                        </a:lnTo>
                        <a:lnTo>
                          <a:pt x="929" y="2128"/>
                        </a:lnTo>
                        <a:lnTo>
                          <a:pt x="839" y="2134"/>
                        </a:lnTo>
                        <a:lnTo>
                          <a:pt x="755" y="2138"/>
                        </a:lnTo>
                        <a:lnTo>
                          <a:pt x="670" y="2139"/>
                        </a:lnTo>
                        <a:lnTo>
                          <a:pt x="585" y="2139"/>
                        </a:lnTo>
                        <a:lnTo>
                          <a:pt x="495" y="2134"/>
                        </a:lnTo>
                        <a:lnTo>
                          <a:pt x="417" y="2128"/>
                        </a:lnTo>
                        <a:lnTo>
                          <a:pt x="345" y="2118"/>
                        </a:lnTo>
                        <a:lnTo>
                          <a:pt x="277" y="2108"/>
                        </a:lnTo>
                        <a:lnTo>
                          <a:pt x="220" y="2095"/>
                        </a:lnTo>
                        <a:lnTo>
                          <a:pt x="152" y="2077"/>
                        </a:lnTo>
                        <a:lnTo>
                          <a:pt x="96" y="2058"/>
                        </a:lnTo>
                        <a:lnTo>
                          <a:pt x="51" y="2033"/>
                        </a:lnTo>
                        <a:lnTo>
                          <a:pt x="16" y="2002"/>
                        </a:lnTo>
                        <a:lnTo>
                          <a:pt x="3" y="1969"/>
                        </a:lnTo>
                        <a:lnTo>
                          <a:pt x="3" y="1938"/>
                        </a:lnTo>
                        <a:lnTo>
                          <a:pt x="0" y="0"/>
                        </a:lnTo>
                        <a:lnTo>
                          <a:pt x="16" y="36"/>
                        </a:lnTo>
                        <a:lnTo>
                          <a:pt x="36" y="57"/>
                        </a:lnTo>
                        <a:lnTo>
                          <a:pt x="65" y="77"/>
                        </a:lnTo>
                        <a:lnTo>
                          <a:pt x="111" y="101"/>
                        </a:lnTo>
                        <a:lnTo>
                          <a:pt x="150" y="116"/>
                        </a:lnTo>
                        <a:lnTo>
                          <a:pt x="222" y="137"/>
                        </a:lnTo>
                        <a:lnTo>
                          <a:pt x="285" y="150"/>
                        </a:lnTo>
                        <a:lnTo>
                          <a:pt x="355" y="162"/>
                        </a:lnTo>
                        <a:lnTo>
                          <a:pt x="420" y="170"/>
                        </a:lnTo>
                        <a:lnTo>
                          <a:pt x="492" y="178"/>
                        </a:lnTo>
                        <a:lnTo>
                          <a:pt x="560" y="181"/>
                        </a:lnTo>
                        <a:lnTo>
                          <a:pt x="624" y="186"/>
                        </a:lnTo>
                        <a:lnTo>
                          <a:pt x="689" y="186"/>
                        </a:lnTo>
                        <a:lnTo>
                          <a:pt x="738" y="186"/>
                        </a:lnTo>
                        <a:lnTo>
                          <a:pt x="792" y="183"/>
                        </a:lnTo>
                        <a:lnTo>
                          <a:pt x="849" y="181"/>
                        </a:lnTo>
                        <a:lnTo>
                          <a:pt x="908" y="176"/>
                        </a:lnTo>
                        <a:lnTo>
                          <a:pt x="970" y="167"/>
                        </a:lnTo>
                        <a:lnTo>
                          <a:pt x="1014" y="160"/>
                        </a:lnTo>
                        <a:lnTo>
                          <a:pt x="1063" y="152"/>
                        </a:lnTo>
                        <a:lnTo>
                          <a:pt x="1117" y="140"/>
                        </a:lnTo>
                        <a:lnTo>
                          <a:pt x="1167" y="127"/>
                        </a:lnTo>
                        <a:lnTo>
                          <a:pt x="1204" y="116"/>
                        </a:lnTo>
                        <a:lnTo>
                          <a:pt x="1242" y="101"/>
                        </a:lnTo>
                        <a:lnTo>
                          <a:pt x="1282" y="80"/>
                        </a:lnTo>
                        <a:lnTo>
                          <a:pt x="1312" y="57"/>
                        </a:lnTo>
                        <a:lnTo>
                          <a:pt x="1327" y="31"/>
                        </a:lnTo>
                        <a:lnTo>
                          <a:pt x="1332" y="5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6350">
                    <a:solidFill>
                      <a:srgbClr val="201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11430" name="Freeform 136"/>
                  <p:cNvSpPr>
                    <a:spLocks/>
                  </p:cNvSpPr>
                  <p:nvPr/>
                </p:nvSpPr>
                <p:spPr bwMode="auto">
                  <a:xfrm>
                    <a:off x="3727" y="1096"/>
                    <a:ext cx="334" cy="137"/>
                  </a:xfrm>
                  <a:custGeom>
                    <a:avLst/>
                    <a:gdLst>
                      <a:gd name="T0" fmla="*/ 1332 w 1332"/>
                      <a:gd name="T1" fmla="*/ 5 h 550"/>
                      <a:gd name="T2" fmla="*/ 1332 w 1332"/>
                      <a:gd name="T3" fmla="*/ 360 h 550"/>
                      <a:gd name="T4" fmla="*/ 1332 w 1332"/>
                      <a:gd name="T5" fmla="*/ 379 h 550"/>
                      <a:gd name="T6" fmla="*/ 1315 w 1332"/>
                      <a:gd name="T7" fmla="*/ 417 h 550"/>
                      <a:gd name="T8" fmla="*/ 1276 w 1332"/>
                      <a:gd name="T9" fmla="*/ 445 h 550"/>
                      <a:gd name="T10" fmla="*/ 1240 w 1332"/>
                      <a:gd name="T11" fmla="*/ 464 h 550"/>
                      <a:gd name="T12" fmla="*/ 1190 w 1332"/>
                      <a:gd name="T13" fmla="*/ 485 h 550"/>
                      <a:gd name="T14" fmla="*/ 1136 w 1332"/>
                      <a:gd name="T15" fmla="*/ 500 h 550"/>
                      <a:gd name="T16" fmla="*/ 1076 w 1332"/>
                      <a:gd name="T17" fmla="*/ 512 h 550"/>
                      <a:gd name="T18" fmla="*/ 1007 w 1332"/>
                      <a:gd name="T19" fmla="*/ 525 h 550"/>
                      <a:gd name="T20" fmla="*/ 952 w 1332"/>
                      <a:gd name="T21" fmla="*/ 531 h 550"/>
                      <a:gd name="T22" fmla="*/ 893 w 1332"/>
                      <a:gd name="T23" fmla="*/ 540 h 550"/>
                      <a:gd name="T24" fmla="*/ 833 w 1332"/>
                      <a:gd name="T25" fmla="*/ 545 h 550"/>
                      <a:gd name="T26" fmla="*/ 771 w 1332"/>
                      <a:gd name="T27" fmla="*/ 546 h 550"/>
                      <a:gd name="T28" fmla="*/ 716 w 1332"/>
                      <a:gd name="T29" fmla="*/ 550 h 550"/>
                      <a:gd name="T30" fmla="*/ 665 w 1332"/>
                      <a:gd name="T31" fmla="*/ 550 h 550"/>
                      <a:gd name="T32" fmla="*/ 615 w 1332"/>
                      <a:gd name="T33" fmla="*/ 550 h 550"/>
                      <a:gd name="T34" fmla="*/ 567 w 1332"/>
                      <a:gd name="T35" fmla="*/ 550 h 550"/>
                      <a:gd name="T36" fmla="*/ 512 w 1332"/>
                      <a:gd name="T37" fmla="*/ 545 h 550"/>
                      <a:gd name="T38" fmla="*/ 452 w 1332"/>
                      <a:gd name="T39" fmla="*/ 541 h 550"/>
                      <a:gd name="T40" fmla="*/ 396 w 1332"/>
                      <a:gd name="T41" fmla="*/ 536 h 550"/>
                      <a:gd name="T42" fmla="*/ 342 w 1332"/>
                      <a:gd name="T43" fmla="*/ 530 h 550"/>
                      <a:gd name="T44" fmla="*/ 287 w 1332"/>
                      <a:gd name="T45" fmla="*/ 520 h 550"/>
                      <a:gd name="T46" fmla="*/ 230 w 1332"/>
                      <a:gd name="T47" fmla="*/ 507 h 550"/>
                      <a:gd name="T48" fmla="*/ 177 w 1332"/>
                      <a:gd name="T49" fmla="*/ 495 h 550"/>
                      <a:gd name="T50" fmla="*/ 130 w 1332"/>
                      <a:gd name="T51" fmla="*/ 477 h 550"/>
                      <a:gd name="T52" fmla="*/ 86 w 1332"/>
                      <a:gd name="T53" fmla="*/ 459 h 550"/>
                      <a:gd name="T54" fmla="*/ 46 w 1332"/>
                      <a:gd name="T55" fmla="*/ 435 h 550"/>
                      <a:gd name="T56" fmla="*/ 16 w 1332"/>
                      <a:gd name="T57" fmla="*/ 410 h 550"/>
                      <a:gd name="T58" fmla="*/ 3 w 1332"/>
                      <a:gd name="T59" fmla="*/ 381 h 550"/>
                      <a:gd name="T60" fmla="*/ 3 w 1332"/>
                      <a:gd name="T61" fmla="*/ 363 h 550"/>
                      <a:gd name="T62" fmla="*/ 0 w 1332"/>
                      <a:gd name="T63" fmla="*/ 0 h 550"/>
                      <a:gd name="T64" fmla="*/ 16 w 1332"/>
                      <a:gd name="T65" fmla="*/ 36 h 550"/>
                      <a:gd name="T66" fmla="*/ 36 w 1332"/>
                      <a:gd name="T67" fmla="*/ 57 h 550"/>
                      <a:gd name="T68" fmla="*/ 65 w 1332"/>
                      <a:gd name="T69" fmla="*/ 77 h 550"/>
                      <a:gd name="T70" fmla="*/ 111 w 1332"/>
                      <a:gd name="T71" fmla="*/ 100 h 550"/>
                      <a:gd name="T72" fmla="*/ 150 w 1332"/>
                      <a:gd name="T73" fmla="*/ 116 h 550"/>
                      <a:gd name="T74" fmla="*/ 222 w 1332"/>
                      <a:gd name="T75" fmla="*/ 137 h 550"/>
                      <a:gd name="T76" fmla="*/ 285 w 1332"/>
                      <a:gd name="T77" fmla="*/ 150 h 550"/>
                      <a:gd name="T78" fmla="*/ 355 w 1332"/>
                      <a:gd name="T79" fmla="*/ 162 h 550"/>
                      <a:gd name="T80" fmla="*/ 420 w 1332"/>
                      <a:gd name="T81" fmla="*/ 170 h 550"/>
                      <a:gd name="T82" fmla="*/ 492 w 1332"/>
                      <a:gd name="T83" fmla="*/ 177 h 550"/>
                      <a:gd name="T84" fmla="*/ 560 w 1332"/>
                      <a:gd name="T85" fmla="*/ 180 h 550"/>
                      <a:gd name="T86" fmla="*/ 624 w 1332"/>
                      <a:gd name="T87" fmla="*/ 186 h 550"/>
                      <a:gd name="T88" fmla="*/ 689 w 1332"/>
                      <a:gd name="T89" fmla="*/ 186 h 550"/>
                      <a:gd name="T90" fmla="*/ 738 w 1332"/>
                      <a:gd name="T91" fmla="*/ 186 h 550"/>
                      <a:gd name="T92" fmla="*/ 792 w 1332"/>
                      <a:gd name="T93" fmla="*/ 183 h 550"/>
                      <a:gd name="T94" fmla="*/ 849 w 1332"/>
                      <a:gd name="T95" fmla="*/ 180 h 550"/>
                      <a:gd name="T96" fmla="*/ 908 w 1332"/>
                      <a:gd name="T97" fmla="*/ 175 h 550"/>
                      <a:gd name="T98" fmla="*/ 970 w 1332"/>
                      <a:gd name="T99" fmla="*/ 167 h 550"/>
                      <a:gd name="T100" fmla="*/ 1014 w 1332"/>
                      <a:gd name="T101" fmla="*/ 160 h 550"/>
                      <a:gd name="T102" fmla="*/ 1063 w 1332"/>
                      <a:gd name="T103" fmla="*/ 152 h 550"/>
                      <a:gd name="T104" fmla="*/ 1117 w 1332"/>
                      <a:gd name="T105" fmla="*/ 141 h 550"/>
                      <a:gd name="T106" fmla="*/ 1167 w 1332"/>
                      <a:gd name="T107" fmla="*/ 127 h 550"/>
                      <a:gd name="T108" fmla="*/ 1204 w 1332"/>
                      <a:gd name="T109" fmla="*/ 116 h 550"/>
                      <a:gd name="T110" fmla="*/ 1242 w 1332"/>
                      <a:gd name="T111" fmla="*/ 100 h 550"/>
                      <a:gd name="T112" fmla="*/ 1282 w 1332"/>
                      <a:gd name="T113" fmla="*/ 80 h 550"/>
                      <a:gd name="T114" fmla="*/ 1312 w 1332"/>
                      <a:gd name="T115" fmla="*/ 57 h 550"/>
                      <a:gd name="T116" fmla="*/ 1327 w 1332"/>
                      <a:gd name="T117" fmla="*/ 30 h 550"/>
                      <a:gd name="T118" fmla="*/ 1332 w 1332"/>
                      <a:gd name="T119" fmla="*/ 5 h 550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60000 65536"/>
                      <a:gd name="T166" fmla="*/ 0 60000 65536"/>
                      <a:gd name="T167" fmla="*/ 0 60000 65536"/>
                      <a:gd name="T168" fmla="*/ 0 60000 65536"/>
                      <a:gd name="T169" fmla="*/ 0 60000 65536"/>
                      <a:gd name="T170" fmla="*/ 0 60000 65536"/>
                      <a:gd name="T171" fmla="*/ 0 60000 65536"/>
                      <a:gd name="T172" fmla="*/ 0 60000 65536"/>
                      <a:gd name="T173" fmla="*/ 0 60000 65536"/>
                      <a:gd name="T174" fmla="*/ 0 60000 65536"/>
                      <a:gd name="T175" fmla="*/ 0 60000 65536"/>
                      <a:gd name="T176" fmla="*/ 0 60000 65536"/>
                      <a:gd name="T177" fmla="*/ 0 60000 65536"/>
                      <a:gd name="T178" fmla="*/ 0 60000 65536"/>
                      <a:gd name="T179" fmla="*/ 0 60000 65536"/>
                      <a:gd name="T180" fmla="*/ 0 w 1332"/>
                      <a:gd name="T181" fmla="*/ 0 h 550"/>
                      <a:gd name="T182" fmla="*/ 1332 w 1332"/>
                      <a:gd name="T183" fmla="*/ 550 h 550"/>
                    </a:gdLst>
                    <a:ahLst/>
                    <a:cxnLst>
                      <a:cxn ang="T120">
                        <a:pos x="T0" y="T1"/>
                      </a:cxn>
                      <a:cxn ang="T121">
                        <a:pos x="T2" y="T3"/>
                      </a:cxn>
                      <a:cxn ang="T122">
                        <a:pos x="T4" y="T5"/>
                      </a:cxn>
                      <a:cxn ang="T123">
                        <a:pos x="T6" y="T7"/>
                      </a:cxn>
                      <a:cxn ang="T124">
                        <a:pos x="T8" y="T9"/>
                      </a:cxn>
                      <a:cxn ang="T125">
                        <a:pos x="T10" y="T11"/>
                      </a:cxn>
                      <a:cxn ang="T126">
                        <a:pos x="T12" y="T13"/>
                      </a:cxn>
                      <a:cxn ang="T127">
                        <a:pos x="T14" y="T15"/>
                      </a:cxn>
                      <a:cxn ang="T128">
                        <a:pos x="T16" y="T17"/>
                      </a:cxn>
                      <a:cxn ang="T129">
                        <a:pos x="T18" y="T19"/>
                      </a:cxn>
                      <a:cxn ang="T130">
                        <a:pos x="T20" y="T21"/>
                      </a:cxn>
                      <a:cxn ang="T131">
                        <a:pos x="T22" y="T23"/>
                      </a:cxn>
                      <a:cxn ang="T132">
                        <a:pos x="T24" y="T25"/>
                      </a:cxn>
                      <a:cxn ang="T133">
                        <a:pos x="T26" y="T27"/>
                      </a:cxn>
                      <a:cxn ang="T134">
                        <a:pos x="T28" y="T29"/>
                      </a:cxn>
                      <a:cxn ang="T135">
                        <a:pos x="T30" y="T31"/>
                      </a:cxn>
                      <a:cxn ang="T136">
                        <a:pos x="T32" y="T33"/>
                      </a:cxn>
                      <a:cxn ang="T137">
                        <a:pos x="T34" y="T35"/>
                      </a:cxn>
                      <a:cxn ang="T138">
                        <a:pos x="T36" y="T37"/>
                      </a:cxn>
                      <a:cxn ang="T139">
                        <a:pos x="T38" y="T39"/>
                      </a:cxn>
                      <a:cxn ang="T140">
                        <a:pos x="T40" y="T41"/>
                      </a:cxn>
                      <a:cxn ang="T141">
                        <a:pos x="T42" y="T43"/>
                      </a:cxn>
                      <a:cxn ang="T142">
                        <a:pos x="T44" y="T45"/>
                      </a:cxn>
                      <a:cxn ang="T143">
                        <a:pos x="T46" y="T47"/>
                      </a:cxn>
                      <a:cxn ang="T144">
                        <a:pos x="T48" y="T49"/>
                      </a:cxn>
                      <a:cxn ang="T145">
                        <a:pos x="T50" y="T51"/>
                      </a:cxn>
                      <a:cxn ang="T146">
                        <a:pos x="T52" y="T53"/>
                      </a:cxn>
                      <a:cxn ang="T147">
                        <a:pos x="T54" y="T55"/>
                      </a:cxn>
                      <a:cxn ang="T148">
                        <a:pos x="T56" y="T57"/>
                      </a:cxn>
                      <a:cxn ang="T149">
                        <a:pos x="T58" y="T59"/>
                      </a:cxn>
                      <a:cxn ang="T150">
                        <a:pos x="T60" y="T61"/>
                      </a:cxn>
                      <a:cxn ang="T151">
                        <a:pos x="T62" y="T63"/>
                      </a:cxn>
                      <a:cxn ang="T152">
                        <a:pos x="T64" y="T65"/>
                      </a:cxn>
                      <a:cxn ang="T153">
                        <a:pos x="T66" y="T67"/>
                      </a:cxn>
                      <a:cxn ang="T154">
                        <a:pos x="T68" y="T69"/>
                      </a:cxn>
                      <a:cxn ang="T155">
                        <a:pos x="T70" y="T71"/>
                      </a:cxn>
                      <a:cxn ang="T156">
                        <a:pos x="T72" y="T73"/>
                      </a:cxn>
                      <a:cxn ang="T157">
                        <a:pos x="T74" y="T75"/>
                      </a:cxn>
                      <a:cxn ang="T158">
                        <a:pos x="T76" y="T77"/>
                      </a:cxn>
                      <a:cxn ang="T159">
                        <a:pos x="T78" y="T79"/>
                      </a:cxn>
                      <a:cxn ang="T160">
                        <a:pos x="T80" y="T81"/>
                      </a:cxn>
                      <a:cxn ang="T161">
                        <a:pos x="T82" y="T83"/>
                      </a:cxn>
                      <a:cxn ang="T162">
                        <a:pos x="T84" y="T85"/>
                      </a:cxn>
                      <a:cxn ang="T163">
                        <a:pos x="T86" y="T87"/>
                      </a:cxn>
                      <a:cxn ang="T164">
                        <a:pos x="T88" y="T89"/>
                      </a:cxn>
                      <a:cxn ang="T165">
                        <a:pos x="T90" y="T91"/>
                      </a:cxn>
                      <a:cxn ang="T166">
                        <a:pos x="T92" y="T93"/>
                      </a:cxn>
                      <a:cxn ang="T167">
                        <a:pos x="T94" y="T95"/>
                      </a:cxn>
                      <a:cxn ang="T168">
                        <a:pos x="T96" y="T97"/>
                      </a:cxn>
                      <a:cxn ang="T169">
                        <a:pos x="T98" y="T99"/>
                      </a:cxn>
                      <a:cxn ang="T170">
                        <a:pos x="T100" y="T101"/>
                      </a:cxn>
                      <a:cxn ang="T171">
                        <a:pos x="T102" y="T103"/>
                      </a:cxn>
                      <a:cxn ang="T172">
                        <a:pos x="T104" y="T105"/>
                      </a:cxn>
                      <a:cxn ang="T173">
                        <a:pos x="T106" y="T107"/>
                      </a:cxn>
                      <a:cxn ang="T174">
                        <a:pos x="T108" y="T109"/>
                      </a:cxn>
                      <a:cxn ang="T175">
                        <a:pos x="T110" y="T111"/>
                      </a:cxn>
                      <a:cxn ang="T176">
                        <a:pos x="T112" y="T113"/>
                      </a:cxn>
                      <a:cxn ang="T177">
                        <a:pos x="T114" y="T115"/>
                      </a:cxn>
                      <a:cxn ang="T178">
                        <a:pos x="T116" y="T117"/>
                      </a:cxn>
                      <a:cxn ang="T179">
                        <a:pos x="T118" y="T119"/>
                      </a:cxn>
                    </a:cxnLst>
                    <a:rect l="T180" t="T181" r="T182" b="T183"/>
                    <a:pathLst>
                      <a:path w="1332" h="550">
                        <a:moveTo>
                          <a:pt x="1332" y="5"/>
                        </a:moveTo>
                        <a:lnTo>
                          <a:pt x="1332" y="360"/>
                        </a:lnTo>
                        <a:lnTo>
                          <a:pt x="1332" y="379"/>
                        </a:lnTo>
                        <a:lnTo>
                          <a:pt x="1315" y="417"/>
                        </a:lnTo>
                        <a:lnTo>
                          <a:pt x="1276" y="445"/>
                        </a:lnTo>
                        <a:lnTo>
                          <a:pt x="1240" y="464"/>
                        </a:lnTo>
                        <a:lnTo>
                          <a:pt x="1190" y="485"/>
                        </a:lnTo>
                        <a:lnTo>
                          <a:pt x="1136" y="500"/>
                        </a:lnTo>
                        <a:lnTo>
                          <a:pt x="1076" y="512"/>
                        </a:lnTo>
                        <a:lnTo>
                          <a:pt x="1007" y="525"/>
                        </a:lnTo>
                        <a:lnTo>
                          <a:pt x="952" y="531"/>
                        </a:lnTo>
                        <a:lnTo>
                          <a:pt x="893" y="540"/>
                        </a:lnTo>
                        <a:lnTo>
                          <a:pt x="833" y="545"/>
                        </a:lnTo>
                        <a:lnTo>
                          <a:pt x="771" y="546"/>
                        </a:lnTo>
                        <a:lnTo>
                          <a:pt x="716" y="550"/>
                        </a:lnTo>
                        <a:lnTo>
                          <a:pt x="665" y="550"/>
                        </a:lnTo>
                        <a:lnTo>
                          <a:pt x="615" y="550"/>
                        </a:lnTo>
                        <a:lnTo>
                          <a:pt x="567" y="550"/>
                        </a:lnTo>
                        <a:lnTo>
                          <a:pt x="512" y="545"/>
                        </a:lnTo>
                        <a:lnTo>
                          <a:pt x="452" y="541"/>
                        </a:lnTo>
                        <a:lnTo>
                          <a:pt x="396" y="536"/>
                        </a:lnTo>
                        <a:lnTo>
                          <a:pt x="342" y="530"/>
                        </a:lnTo>
                        <a:lnTo>
                          <a:pt x="287" y="520"/>
                        </a:lnTo>
                        <a:lnTo>
                          <a:pt x="230" y="507"/>
                        </a:lnTo>
                        <a:lnTo>
                          <a:pt x="177" y="495"/>
                        </a:lnTo>
                        <a:lnTo>
                          <a:pt x="130" y="477"/>
                        </a:lnTo>
                        <a:lnTo>
                          <a:pt x="86" y="459"/>
                        </a:lnTo>
                        <a:lnTo>
                          <a:pt x="46" y="435"/>
                        </a:lnTo>
                        <a:lnTo>
                          <a:pt x="16" y="410"/>
                        </a:lnTo>
                        <a:lnTo>
                          <a:pt x="3" y="381"/>
                        </a:lnTo>
                        <a:lnTo>
                          <a:pt x="3" y="363"/>
                        </a:lnTo>
                        <a:lnTo>
                          <a:pt x="0" y="0"/>
                        </a:lnTo>
                        <a:lnTo>
                          <a:pt x="16" y="36"/>
                        </a:lnTo>
                        <a:lnTo>
                          <a:pt x="36" y="57"/>
                        </a:lnTo>
                        <a:lnTo>
                          <a:pt x="65" y="77"/>
                        </a:lnTo>
                        <a:lnTo>
                          <a:pt x="111" y="100"/>
                        </a:lnTo>
                        <a:lnTo>
                          <a:pt x="150" y="116"/>
                        </a:lnTo>
                        <a:lnTo>
                          <a:pt x="222" y="137"/>
                        </a:lnTo>
                        <a:lnTo>
                          <a:pt x="285" y="150"/>
                        </a:lnTo>
                        <a:lnTo>
                          <a:pt x="355" y="162"/>
                        </a:lnTo>
                        <a:lnTo>
                          <a:pt x="420" y="170"/>
                        </a:lnTo>
                        <a:lnTo>
                          <a:pt x="492" y="177"/>
                        </a:lnTo>
                        <a:lnTo>
                          <a:pt x="560" y="180"/>
                        </a:lnTo>
                        <a:lnTo>
                          <a:pt x="624" y="186"/>
                        </a:lnTo>
                        <a:lnTo>
                          <a:pt x="689" y="186"/>
                        </a:lnTo>
                        <a:lnTo>
                          <a:pt x="738" y="186"/>
                        </a:lnTo>
                        <a:lnTo>
                          <a:pt x="792" y="183"/>
                        </a:lnTo>
                        <a:lnTo>
                          <a:pt x="849" y="180"/>
                        </a:lnTo>
                        <a:lnTo>
                          <a:pt x="908" y="175"/>
                        </a:lnTo>
                        <a:lnTo>
                          <a:pt x="970" y="167"/>
                        </a:lnTo>
                        <a:lnTo>
                          <a:pt x="1014" y="160"/>
                        </a:lnTo>
                        <a:lnTo>
                          <a:pt x="1063" y="152"/>
                        </a:lnTo>
                        <a:lnTo>
                          <a:pt x="1117" y="141"/>
                        </a:lnTo>
                        <a:lnTo>
                          <a:pt x="1167" y="127"/>
                        </a:lnTo>
                        <a:lnTo>
                          <a:pt x="1204" y="116"/>
                        </a:lnTo>
                        <a:lnTo>
                          <a:pt x="1242" y="100"/>
                        </a:lnTo>
                        <a:lnTo>
                          <a:pt x="1282" y="80"/>
                        </a:lnTo>
                        <a:lnTo>
                          <a:pt x="1312" y="57"/>
                        </a:lnTo>
                        <a:lnTo>
                          <a:pt x="1327" y="30"/>
                        </a:lnTo>
                        <a:lnTo>
                          <a:pt x="1332" y="5"/>
                        </a:lnTo>
                        <a:close/>
                      </a:path>
                    </a:pathLst>
                  </a:custGeom>
                  <a:solidFill>
                    <a:srgbClr val="FFFF00"/>
                  </a:solidFill>
                  <a:ln w="3175">
                    <a:solidFill>
                      <a:srgbClr val="201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</p:grpSp>
            <p:sp>
              <p:nvSpPr>
                <p:cNvPr id="11428" name="Text Box 137"/>
                <p:cNvSpPr txBox="1">
                  <a:spLocks noChangeArrowheads="1"/>
                </p:cNvSpPr>
                <p:nvPr/>
              </p:nvSpPr>
              <p:spPr bwMode="auto">
                <a:xfrm>
                  <a:off x="3754" y="1285"/>
                  <a:ext cx="301" cy="252"/>
                </a:xfrm>
                <a:prstGeom prst="rect">
                  <a:avLst/>
                </a:prstGeom>
                <a:noFill/>
                <a:ln w="38100">
                  <a:noFill/>
                  <a:miter lim="800000"/>
                  <a:headEnd/>
                  <a:tailEnd/>
                </a:ln>
              </p:spPr>
              <p:txBody>
                <a:bodyPr wrap="none" anchor="ctr">
                  <a:spAutoFit/>
                </a:bodyPr>
                <a:lstStyle/>
                <a:p>
                  <a:pPr eaLnBrk="0" hangingPunct="0"/>
                  <a:r>
                    <a:rPr kumimoji="1" lang="en-US" sz="2000" b="1">
                      <a:latin typeface="+mj-lt"/>
                    </a:rPr>
                    <a:t>Rx</a:t>
                  </a:r>
                </a:p>
              </p:txBody>
            </p:sp>
          </p:grpSp>
          <p:grpSp>
            <p:nvGrpSpPr>
              <p:cNvPr id="11385" name="Group 138"/>
              <p:cNvGrpSpPr>
                <a:grpSpLocks/>
              </p:cNvGrpSpPr>
              <p:nvPr/>
            </p:nvGrpSpPr>
            <p:grpSpPr bwMode="auto">
              <a:xfrm>
                <a:off x="4119" y="816"/>
                <a:ext cx="393" cy="761"/>
                <a:chOff x="3700" y="914"/>
                <a:chExt cx="393" cy="761"/>
              </a:xfrm>
            </p:grpSpPr>
            <p:grpSp>
              <p:nvGrpSpPr>
                <p:cNvPr id="11386" name="Group 139"/>
                <p:cNvGrpSpPr>
                  <a:grpSpLocks/>
                </p:cNvGrpSpPr>
                <p:nvPr/>
              </p:nvGrpSpPr>
              <p:grpSpPr bwMode="auto">
                <a:xfrm>
                  <a:off x="3700" y="914"/>
                  <a:ext cx="393" cy="761"/>
                  <a:chOff x="3700" y="914"/>
                  <a:chExt cx="393" cy="761"/>
                </a:xfrm>
              </p:grpSpPr>
              <p:grpSp>
                <p:nvGrpSpPr>
                  <p:cNvPr id="11391" name="Group 140"/>
                  <p:cNvGrpSpPr>
                    <a:grpSpLocks/>
                  </p:cNvGrpSpPr>
                  <p:nvPr/>
                </p:nvGrpSpPr>
                <p:grpSpPr bwMode="auto">
                  <a:xfrm>
                    <a:off x="3727" y="949"/>
                    <a:ext cx="334" cy="726"/>
                    <a:chOff x="3727" y="949"/>
                    <a:chExt cx="334" cy="726"/>
                  </a:xfrm>
                </p:grpSpPr>
                <p:sp>
                  <p:nvSpPr>
                    <p:cNvPr id="11424" name="Oval 141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729" y="949"/>
                      <a:ext cx="332" cy="88"/>
                    </a:xfrm>
                    <a:prstGeom prst="ellipse">
                      <a:avLst/>
                    </a:prstGeom>
                    <a:solidFill>
                      <a:srgbClr val="201000"/>
                    </a:solidFill>
                    <a:ln w="6350">
                      <a:solidFill>
                        <a:srgbClr val="201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11425" name="Freeform 142"/>
                    <p:cNvSpPr>
                      <a:spLocks/>
                    </p:cNvSpPr>
                    <p:nvPr/>
                  </p:nvSpPr>
                  <p:spPr bwMode="auto">
                    <a:xfrm>
                      <a:off x="3727" y="994"/>
                      <a:ext cx="334" cy="681"/>
                    </a:xfrm>
                    <a:custGeom>
                      <a:avLst/>
                      <a:gdLst>
                        <a:gd name="T0" fmla="*/ 1333 w 1333"/>
                        <a:gd name="T1" fmla="*/ 0 h 2726"/>
                        <a:gd name="T2" fmla="*/ 1333 w 1333"/>
                        <a:gd name="T3" fmla="*/ 2550 h 2726"/>
                        <a:gd name="T4" fmla="*/ 1320 w 1333"/>
                        <a:gd name="T5" fmla="*/ 2580 h 2726"/>
                        <a:gd name="T6" fmla="*/ 1297 w 1333"/>
                        <a:gd name="T7" fmla="*/ 2608 h 2726"/>
                        <a:gd name="T8" fmla="*/ 1265 w 1333"/>
                        <a:gd name="T9" fmla="*/ 2628 h 2726"/>
                        <a:gd name="T10" fmla="*/ 1219 w 1333"/>
                        <a:gd name="T11" fmla="*/ 2651 h 2726"/>
                        <a:gd name="T12" fmla="*/ 1165 w 1333"/>
                        <a:gd name="T13" fmla="*/ 2669 h 2726"/>
                        <a:gd name="T14" fmla="*/ 1099 w 1333"/>
                        <a:gd name="T15" fmla="*/ 2685 h 2726"/>
                        <a:gd name="T16" fmla="*/ 1014 w 1333"/>
                        <a:gd name="T17" fmla="*/ 2700 h 2726"/>
                        <a:gd name="T18" fmla="*/ 929 w 1333"/>
                        <a:gd name="T19" fmla="*/ 2713 h 2726"/>
                        <a:gd name="T20" fmla="*/ 839 w 1333"/>
                        <a:gd name="T21" fmla="*/ 2721 h 2726"/>
                        <a:gd name="T22" fmla="*/ 755 w 1333"/>
                        <a:gd name="T23" fmla="*/ 2724 h 2726"/>
                        <a:gd name="T24" fmla="*/ 670 w 1333"/>
                        <a:gd name="T25" fmla="*/ 2726 h 2726"/>
                        <a:gd name="T26" fmla="*/ 585 w 1333"/>
                        <a:gd name="T27" fmla="*/ 2726 h 2726"/>
                        <a:gd name="T28" fmla="*/ 495 w 1333"/>
                        <a:gd name="T29" fmla="*/ 2721 h 2726"/>
                        <a:gd name="T30" fmla="*/ 417 w 1333"/>
                        <a:gd name="T31" fmla="*/ 2713 h 2726"/>
                        <a:gd name="T32" fmla="*/ 345 w 1333"/>
                        <a:gd name="T33" fmla="*/ 2703 h 2726"/>
                        <a:gd name="T34" fmla="*/ 277 w 1333"/>
                        <a:gd name="T35" fmla="*/ 2693 h 2726"/>
                        <a:gd name="T36" fmla="*/ 220 w 1333"/>
                        <a:gd name="T37" fmla="*/ 2680 h 2726"/>
                        <a:gd name="T38" fmla="*/ 152 w 1333"/>
                        <a:gd name="T39" fmla="*/ 2664 h 2726"/>
                        <a:gd name="T40" fmla="*/ 96 w 1333"/>
                        <a:gd name="T41" fmla="*/ 2644 h 2726"/>
                        <a:gd name="T42" fmla="*/ 51 w 1333"/>
                        <a:gd name="T43" fmla="*/ 2618 h 2726"/>
                        <a:gd name="T44" fmla="*/ 16 w 1333"/>
                        <a:gd name="T45" fmla="*/ 2589 h 2726"/>
                        <a:gd name="T46" fmla="*/ 3 w 1333"/>
                        <a:gd name="T47" fmla="*/ 2555 h 2726"/>
                        <a:gd name="T48" fmla="*/ 3 w 1333"/>
                        <a:gd name="T49" fmla="*/ 2523 h 2726"/>
                        <a:gd name="T50" fmla="*/ 0 w 1333"/>
                        <a:gd name="T51" fmla="*/ 0 h 2726"/>
                        <a:gd name="T52" fmla="*/ 13 w 1333"/>
                        <a:gd name="T53" fmla="*/ 31 h 2726"/>
                        <a:gd name="T54" fmla="*/ 41 w 1333"/>
                        <a:gd name="T55" fmla="*/ 53 h 2726"/>
                        <a:gd name="T56" fmla="*/ 76 w 1333"/>
                        <a:gd name="T57" fmla="*/ 77 h 2726"/>
                        <a:gd name="T58" fmla="*/ 116 w 1333"/>
                        <a:gd name="T59" fmla="*/ 91 h 2726"/>
                        <a:gd name="T60" fmla="*/ 156 w 1333"/>
                        <a:gd name="T61" fmla="*/ 106 h 2726"/>
                        <a:gd name="T62" fmla="*/ 195 w 1333"/>
                        <a:gd name="T63" fmla="*/ 118 h 2726"/>
                        <a:gd name="T64" fmla="*/ 246 w 1333"/>
                        <a:gd name="T65" fmla="*/ 128 h 2726"/>
                        <a:gd name="T66" fmla="*/ 295 w 1333"/>
                        <a:gd name="T67" fmla="*/ 138 h 2726"/>
                        <a:gd name="T68" fmla="*/ 345 w 1333"/>
                        <a:gd name="T69" fmla="*/ 147 h 2726"/>
                        <a:gd name="T70" fmla="*/ 410 w 1333"/>
                        <a:gd name="T71" fmla="*/ 157 h 2726"/>
                        <a:gd name="T72" fmla="*/ 475 w 1333"/>
                        <a:gd name="T73" fmla="*/ 162 h 2726"/>
                        <a:gd name="T74" fmla="*/ 535 w 1333"/>
                        <a:gd name="T75" fmla="*/ 167 h 2726"/>
                        <a:gd name="T76" fmla="*/ 575 w 1333"/>
                        <a:gd name="T77" fmla="*/ 167 h 2726"/>
                        <a:gd name="T78" fmla="*/ 619 w 1333"/>
                        <a:gd name="T79" fmla="*/ 168 h 2726"/>
                        <a:gd name="T80" fmla="*/ 670 w 1333"/>
                        <a:gd name="T81" fmla="*/ 168 h 2726"/>
                        <a:gd name="T82" fmla="*/ 714 w 1333"/>
                        <a:gd name="T83" fmla="*/ 168 h 2726"/>
                        <a:gd name="T84" fmla="*/ 769 w 1333"/>
                        <a:gd name="T85" fmla="*/ 167 h 2726"/>
                        <a:gd name="T86" fmla="*/ 839 w 1333"/>
                        <a:gd name="T87" fmla="*/ 162 h 2726"/>
                        <a:gd name="T88" fmla="*/ 885 w 1333"/>
                        <a:gd name="T89" fmla="*/ 158 h 2726"/>
                        <a:gd name="T90" fmla="*/ 939 w 1333"/>
                        <a:gd name="T91" fmla="*/ 153 h 2726"/>
                        <a:gd name="T92" fmla="*/ 1006 w 1333"/>
                        <a:gd name="T93" fmla="*/ 146 h 2726"/>
                        <a:gd name="T94" fmla="*/ 1074 w 1333"/>
                        <a:gd name="T95" fmla="*/ 133 h 2726"/>
                        <a:gd name="T96" fmla="*/ 1139 w 1333"/>
                        <a:gd name="T97" fmla="*/ 118 h 2726"/>
                        <a:gd name="T98" fmla="*/ 1193 w 1333"/>
                        <a:gd name="T99" fmla="*/ 101 h 2726"/>
                        <a:gd name="T100" fmla="*/ 1244 w 1333"/>
                        <a:gd name="T101" fmla="*/ 83 h 2726"/>
                        <a:gd name="T102" fmla="*/ 1284 w 1333"/>
                        <a:gd name="T103" fmla="*/ 62 h 2726"/>
                        <a:gd name="T104" fmla="*/ 1309 w 1333"/>
                        <a:gd name="T105" fmla="*/ 46 h 2726"/>
                        <a:gd name="T106" fmla="*/ 1323 w 1333"/>
                        <a:gd name="T107" fmla="*/ 26 h 2726"/>
                        <a:gd name="T108" fmla="*/ 1333 w 1333"/>
                        <a:gd name="T109" fmla="*/ 0 h 2726"/>
                        <a:gd name="T110" fmla="*/ 0 60000 65536"/>
                        <a:gd name="T111" fmla="*/ 0 60000 65536"/>
                        <a:gd name="T112" fmla="*/ 0 60000 65536"/>
                        <a:gd name="T113" fmla="*/ 0 60000 65536"/>
                        <a:gd name="T114" fmla="*/ 0 60000 65536"/>
                        <a:gd name="T115" fmla="*/ 0 60000 65536"/>
                        <a:gd name="T116" fmla="*/ 0 60000 65536"/>
                        <a:gd name="T117" fmla="*/ 0 60000 65536"/>
                        <a:gd name="T118" fmla="*/ 0 60000 65536"/>
                        <a:gd name="T119" fmla="*/ 0 60000 65536"/>
                        <a:gd name="T120" fmla="*/ 0 60000 65536"/>
                        <a:gd name="T121" fmla="*/ 0 60000 65536"/>
                        <a:gd name="T122" fmla="*/ 0 60000 65536"/>
                        <a:gd name="T123" fmla="*/ 0 60000 65536"/>
                        <a:gd name="T124" fmla="*/ 0 60000 65536"/>
                        <a:gd name="T125" fmla="*/ 0 60000 65536"/>
                        <a:gd name="T126" fmla="*/ 0 60000 65536"/>
                        <a:gd name="T127" fmla="*/ 0 60000 65536"/>
                        <a:gd name="T128" fmla="*/ 0 60000 65536"/>
                        <a:gd name="T129" fmla="*/ 0 60000 65536"/>
                        <a:gd name="T130" fmla="*/ 0 60000 65536"/>
                        <a:gd name="T131" fmla="*/ 0 60000 65536"/>
                        <a:gd name="T132" fmla="*/ 0 60000 65536"/>
                        <a:gd name="T133" fmla="*/ 0 60000 65536"/>
                        <a:gd name="T134" fmla="*/ 0 60000 65536"/>
                        <a:gd name="T135" fmla="*/ 0 60000 65536"/>
                        <a:gd name="T136" fmla="*/ 0 60000 65536"/>
                        <a:gd name="T137" fmla="*/ 0 60000 65536"/>
                        <a:gd name="T138" fmla="*/ 0 60000 65536"/>
                        <a:gd name="T139" fmla="*/ 0 60000 65536"/>
                        <a:gd name="T140" fmla="*/ 0 60000 65536"/>
                        <a:gd name="T141" fmla="*/ 0 60000 65536"/>
                        <a:gd name="T142" fmla="*/ 0 60000 65536"/>
                        <a:gd name="T143" fmla="*/ 0 60000 65536"/>
                        <a:gd name="T144" fmla="*/ 0 60000 65536"/>
                        <a:gd name="T145" fmla="*/ 0 60000 65536"/>
                        <a:gd name="T146" fmla="*/ 0 60000 65536"/>
                        <a:gd name="T147" fmla="*/ 0 60000 65536"/>
                        <a:gd name="T148" fmla="*/ 0 60000 65536"/>
                        <a:gd name="T149" fmla="*/ 0 60000 65536"/>
                        <a:gd name="T150" fmla="*/ 0 60000 65536"/>
                        <a:gd name="T151" fmla="*/ 0 60000 65536"/>
                        <a:gd name="T152" fmla="*/ 0 60000 65536"/>
                        <a:gd name="T153" fmla="*/ 0 60000 65536"/>
                        <a:gd name="T154" fmla="*/ 0 60000 65536"/>
                        <a:gd name="T155" fmla="*/ 0 60000 65536"/>
                        <a:gd name="T156" fmla="*/ 0 60000 65536"/>
                        <a:gd name="T157" fmla="*/ 0 60000 65536"/>
                        <a:gd name="T158" fmla="*/ 0 60000 65536"/>
                        <a:gd name="T159" fmla="*/ 0 60000 65536"/>
                        <a:gd name="T160" fmla="*/ 0 60000 65536"/>
                        <a:gd name="T161" fmla="*/ 0 60000 65536"/>
                        <a:gd name="T162" fmla="*/ 0 60000 65536"/>
                        <a:gd name="T163" fmla="*/ 0 60000 65536"/>
                        <a:gd name="T164" fmla="*/ 0 60000 65536"/>
                        <a:gd name="T165" fmla="*/ 0 w 1333"/>
                        <a:gd name="T166" fmla="*/ 0 h 2726"/>
                        <a:gd name="T167" fmla="*/ 1333 w 1333"/>
                        <a:gd name="T168" fmla="*/ 2726 h 2726"/>
                      </a:gdLst>
                      <a:ahLst/>
                      <a:cxnLst>
                        <a:cxn ang="T110">
                          <a:pos x="T0" y="T1"/>
                        </a:cxn>
                        <a:cxn ang="T111">
                          <a:pos x="T2" y="T3"/>
                        </a:cxn>
                        <a:cxn ang="T112">
                          <a:pos x="T4" y="T5"/>
                        </a:cxn>
                        <a:cxn ang="T113">
                          <a:pos x="T6" y="T7"/>
                        </a:cxn>
                        <a:cxn ang="T114">
                          <a:pos x="T8" y="T9"/>
                        </a:cxn>
                        <a:cxn ang="T115">
                          <a:pos x="T10" y="T11"/>
                        </a:cxn>
                        <a:cxn ang="T116">
                          <a:pos x="T12" y="T13"/>
                        </a:cxn>
                        <a:cxn ang="T117">
                          <a:pos x="T14" y="T15"/>
                        </a:cxn>
                        <a:cxn ang="T118">
                          <a:pos x="T16" y="T17"/>
                        </a:cxn>
                        <a:cxn ang="T119">
                          <a:pos x="T18" y="T19"/>
                        </a:cxn>
                        <a:cxn ang="T120">
                          <a:pos x="T20" y="T21"/>
                        </a:cxn>
                        <a:cxn ang="T121">
                          <a:pos x="T22" y="T23"/>
                        </a:cxn>
                        <a:cxn ang="T122">
                          <a:pos x="T24" y="T25"/>
                        </a:cxn>
                        <a:cxn ang="T123">
                          <a:pos x="T26" y="T27"/>
                        </a:cxn>
                        <a:cxn ang="T124">
                          <a:pos x="T28" y="T29"/>
                        </a:cxn>
                        <a:cxn ang="T125">
                          <a:pos x="T30" y="T31"/>
                        </a:cxn>
                        <a:cxn ang="T126">
                          <a:pos x="T32" y="T33"/>
                        </a:cxn>
                        <a:cxn ang="T127">
                          <a:pos x="T34" y="T35"/>
                        </a:cxn>
                        <a:cxn ang="T128">
                          <a:pos x="T36" y="T37"/>
                        </a:cxn>
                        <a:cxn ang="T129">
                          <a:pos x="T38" y="T39"/>
                        </a:cxn>
                        <a:cxn ang="T130">
                          <a:pos x="T40" y="T41"/>
                        </a:cxn>
                        <a:cxn ang="T131">
                          <a:pos x="T42" y="T43"/>
                        </a:cxn>
                        <a:cxn ang="T132">
                          <a:pos x="T44" y="T45"/>
                        </a:cxn>
                        <a:cxn ang="T133">
                          <a:pos x="T46" y="T47"/>
                        </a:cxn>
                        <a:cxn ang="T134">
                          <a:pos x="T48" y="T49"/>
                        </a:cxn>
                        <a:cxn ang="T135">
                          <a:pos x="T50" y="T51"/>
                        </a:cxn>
                        <a:cxn ang="T136">
                          <a:pos x="T52" y="T53"/>
                        </a:cxn>
                        <a:cxn ang="T137">
                          <a:pos x="T54" y="T55"/>
                        </a:cxn>
                        <a:cxn ang="T138">
                          <a:pos x="T56" y="T57"/>
                        </a:cxn>
                        <a:cxn ang="T139">
                          <a:pos x="T58" y="T59"/>
                        </a:cxn>
                        <a:cxn ang="T140">
                          <a:pos x="T60" y="T61"/>
                        </a:cxn>
                        <a:cxn ang="T141">
                          <a:pos x="T62" y="T63"/>
                        </a:cxn>
                        <a:cxn ang="T142">
                          <a:pos x="T64" y="T65"/>
                        </a:cxn>
                        <a:cxn ang="T143">
                          <a:pos x="T66" y="T67"/>
                        </a:cxn>
                        <a:cxn ang="T144">
                          <a:pos x="T68" y="T69"/>
                        </a:cxn>
                        <a:cxn ang="T145">
                          <a:pos x="T70" y="T71"/>
                        </a:cxn>
                        <a:cxn ang="T146">
                          <a:pos x="T72" y="T73"/>
                        </a:cxn>
                        <a:cxn ang="T147">
                          <a:pos x="T74" y="T75"/>
                        </a:cxn>
                        <a:cxn ang="T148">
                          <a:pos x="T76" y="T77"/>
                        </a:cxn>
                        <a:cxn ang="T149">
                          <a:pos x="T78" y="T79"/>
                        </a:cxn>
                        <a:cxn ang="T150">
                          <a:pos x="T80" y="T81"/>
                        </a:cxn>
                        <a:cxn ang="T151">
                          <a:pos x="T82" y="T83"/>
                        </a:cxn>
                        <a:cxn ang="T152">
                          <a:pos x="T84" y="T85"/>
                        </a:cxn>
                        <a:cxn ang="T153">
                          <a:pos x="T86" y="T87"/>
                        </a:cxn>
                        <a:cxn ang="T154">
                          <a:pos x="T88" y="T89"/>
                        </a:cxn>
                        <a:cxn ang="T155">
                          <a:pos x="T90" y="T91"/>
                        </a:cxn>
                        <a:cxn ang="T156">
                          <a:pos x="T92" y="T93"/>
                        </a:cxn>
                        <a:cxn ang="T157">
                          <a:pos x="T94" y="T95"/>
                        </a:cxn>
                        <a:cxn ang="T158">
                          <a:pos x="T96" y="T97"/>
                        </a:cxn>
                        <a:cxn ang="T159">
                          <a:pos x="T98" y="T99"/>
                        </a:cxn>
                        <a:cxn ang="T160">
                          <a:pos x="T100" y="T101"/>
                        </a:cxn>
                        <a:cxn ang="T161">
                          <a:pos x="T102" y="T103"/>
                        </a:cxn>
                        <a:cxn ang="T162">
                          <a:pos x="T104" y="T105"/>
                        </a:cxn>
                        <a:cxn ang="T163">
                          <a:pos x="T106" y="T107"/>
                        </a:cxn>
                        <a:cxn ang="T164">
                          <a:pos x="T108" y="T109"/>
                        </a:cxn>
                      </a:cxnLst>
                      <a:rect l="T165" t="T166" r="T167" b="T168"/>
                      <a:pathLst>
                        <a:path w="1333" h="2726">
                          <a:moveTo>
                            <a:pt x="1333" y="0"/>
                          </a:moveTo>
                          <a:lnTo>
                            <a:pt x="1333" y="2550"/>
                          </a:lnTo>
                          <a:lnTo>
                            <a:pt x="1320" y="2580"/>
                          </a:lnTo>
                          <a:lnTo>
                            <a:pt x="1297" y="2608"/>
                          </a:lnTo>
                          <a:lnTo>
                            <a:pt x="1265" y="2628"/>
                          </a:lnTo>
                          <a:lnTo>
                            <a:pt x="1219" y="2651"/>
                          </a:lnTo>
                          <a:lnTo>
                            <a:pt x="1165" y="2669"/>
                          </a:lnTo>
                          <a:lnTo>
                            <a:pt x="1099" y="2685"/>
                          </a:lnTo>
                          <a:lnTo>
                            <a:pt x="1014" y="2700"/>
                          </a:lnTo>
                          <a:lnTo>
                            <a:pt x="929" y="2713"/>
                          </a:lnTo>
                          <a:lnTo>
                            <a:pt x="839" y="2721"/>
                          </a:lnTo>
                          <a:lnTo>
                            <a:pt x="755" y="2724"/>
                          </a:lnTo>
                          <a:lnTo>
                            <a:pt x="670" y="2726"/>
                          </a:lnTo>
                          <a:lnTo>
                            <a:pt x="585" y="2726"/>
                          </a:lnTo>
                          <a:lnTo>
                            <a:pt x="495" y="2721"/>
                          </a:lnTo>
                          <a:lnTo>
                            <a:pt x="417" y="2713"/>
                          </a:lnTo>
                          <a:lnTo>
                            <a:pt x="345" y="2703"/>
                          </a:lnTo>
                          <a:lnTo>
                            <a:pt x="277" y="2693"/>
                          </a:lnTo>
                          <a:lnTo>
                            <a:pt x="220" y="2680"/>
                          </a:lnTo>
                          <a:lnTo>
                            <a:pt x="152" y="2664"/>
                          </a:lnTo>
                          <a:lnTo>
                            <a:pt x="96" y="2644"/>
                          </a:lnTo>
                          <a:lnTo>
                            <a:pt x="51" y="2618"/>
                          </a:lnTo>
                          <a:lnTo>
                            <a:pt x="16" y="2589"/>
                          </a:lnTo>
                          <a:lnTo>
                            <a:pt x="3" y="2555"/>
                          </a:lnTo>
                          <a:lnTo>
                            <a:pt x="3" y="2523"/>
                          </a:lnTo>
                          <a:lnTo>
                            <a:pt x="0" y="0"/>
                          </a:lnTo>
                          <a:lnTo>
                            <a:pt x="13" y="31"/>
                          </a:lnTo>
                          <a:lnTo>
                            <a:pt x="41" y="53"/>
                          </a:lnTo>
                          <a:lnTo>
                            <a:pt x="76" y="77"/>
                          </a:lnTo>
                          <a:lnTo>
                            <a:pt x="116" y="91"/>
                          </a:lnTo>
                          <a:lnTo>
                            <a:pt x="156" y="106"/>
                          </a:lnTo>
                          <a:lnTo>
                            <a:pt x="195" y="118"/>
                          </a:lnTo>
                          <a:lnTo>
                            <a:pt x="246" y="128"/>
                          </a:lnTo>
                          <a:lnTo>
                            <a:pt x="295" y="138"/>
                          </a:lnTo>
                          <a:lnTo>
                            <a:pt x="345" y="147"/>
                          </a:lnTo>
                          <a:lnTo>
                            <a:pt x="410" y="157"/>
                          </a:lnTo>
                          <a:lnTo>
                            <a:pt x="475" y="162"/>
                          </a:lnTo>
                          <a:lnTo>
                            <a:pt x="535" y="167"/>
                          </a:lnTo>
                          <a:lnTo>
                            <a:pt x="575" y="167"/>
                          </a:lnTo>
                          <a:lnTo>
                            <a:pt x="619" y="168"/>
                          </a:lnTo>
                          <a:lnTo>
                            <a:pt x="670" y="168"/>
                          </a:lnTo>
                          <a:lnTo>
                            <a:pt x="714" y="168"/>
                          </a:lnTo>
                          <a:lnTo>
                            <a:pt x="769" y="167"/>
                          </a:lnTo>
                          <a:lnTo>
                            <a:pt x="839" y="162"/>
                          </a:lnTo>
                          <a:lnTo>
                            <a:pt x="885" y="158"/>
                          </a:lnTo>
                          <a:lnTo>
                            <a:pt x="939" y="153"/>
                          </a:lnTo>
                          <a:lnTo>
                            <a:pt x="1006" y="146"/>
                          </a:lnTo>
                          <a:lnTo>
                            <a:pt x="1074" y="133"/>
                          </a:lnTo>
                          <a:lnTo>
                            <a:pt x="1139" y="118"/>
                          </a:lnTo>
                          <a:lnTo>
                            <a:pt x="1193" y="101"/>
                          </a:lnTo>
                          <a:lnTo>
                            <a:pt x="1244" y="83"/>
                          </a:lnTo>
                          <a:lnTo>
                            <a:pt x="1284" y="62"/>
                          </a:lnTo>
                          <a:lnTo>
                            <a:pt x="1309" y="46"/>
                          </a:lnTo>
                          <a:lnTo>
                            <a:pt x="1323" y="26"/>
                          </a:lnTo>
                          <a:lnTo>
                            <a:pt x="1333" y="0"/>
                          </a:lnTo>
                          <a:close/>
                        </a:path>
                      </a:pathLst>
                    </a:custGeom>
                    <a:solidFill>
                      <a:schemeClr val="accent2">
                        <a:lumMod val="75000"/>
                      </a:schemeClr>
                    </a:solidFill>
                    <a:ln w="6350">
                      <a:solidFill>
                        <a:srgbClr val="201000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</p:grpSp>
              <p:grpSp>
                <p:nvGrpSpPr>
                  <p:cNvPr id="11392" name="Group 143"/>
                  <p:cNvGrpSpPr>
                    <a:grpSpLocks/>
                  </p:cNvGrpSpPr>
                  <p:nvPr/>
                </p:nvGrpSpPr>
                <p:grpSpPr bwMode="auto">
                  <a:xfrm>
                    <a:off x="3700" y="914"/>
                    <a:ext cx="393" cy="156"/>
                    <a:chOff x="3700" y="914"/>
                    <a:chExt cx="393" cy="156"/>
                  </a:xfrm>
                </p:grpSpPr>
                <p:grpSp>
                  <p:nvGrpSpPr>
                    <p:cNvPr id="11393" name="Group 144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3700" y="914"/>
                      <a:ext cx="393" cy="156"/>
                      <a:chOff x="3700" y="914"/>
                      <a:chExt cx="393" cy="156"/>
                    </a:xfrm>
                  </p:grpSpPr>
                  <p:sp>
                    <p:nvSpPr>
                      <p:cNvPr id="11422" name="Oval 145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3702" y="914"/>
                        <a:ext cx="391" cy="44"/>
                      </a:xfrm>
                      <a:prstGeom prst="ellipse">
                        <a:avLst/>
                      </a:prstGeom>
                      <a:solidFill>
                        <a:srgbClr val="FFFFFF"/>
                      </a:solidFill>
                      <a:ln w="6350">
                        <a:solidFill>
                          <a:srgbClr val="80808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11423" name="Freeform 146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3700" y="937"/>
                        <a:ext cx="392" cy="133"/>
                      </a:xfrm>
                      <a:custGeom>
                        <a:avLst/>
                        <a:gdLst>
                          <a:gd name="T0" fmla="*/ 1568 w 1568"/>
                          <a:gd name="T1" fmla="*/ 2 h 535"/>
                          <a:gd name="T2" fmla="*/ 1568 w 1568"/>
                          <a:gd name="T3" fmla="*/ 358 h 535"/>
                          <a:gd name="T4" fmla="*/ 1552 w 1568"/>
                          <a:gd name="T5" fmla="*/ 388 h 535"/>
                          <a:gd name="T6" fmla="*/ 1524 w 1568"/>
                          <a:gd name="T7" fmla="*/ 416 h 535"/>
                          <a:gd name="T8" fmla="*/ 1488 w 1568"/>
                          <a:gd name="T9" fmla="*/ 436 h 535"/>
                          <a:gd name="T10" fmla="*/ 1433 w 1568"/>
                          <a:gd name="T11" fmla="*/ 460 h 535"/>
                          <a:gd name="T12" fmla="*/ 1369 w 1568"/>
                          <a:gd name="T13" fmla="*/ 478 h 535"/>
                          <a:gd name="T14" fmla="*/ 1291 w 1568"/>
                          <a:gd name="T15" fmla="*/ 495 h 535"/>
                          <a:gd name="T16" fmla="*/ 1192 w 1568"/>
                          <a:gd name="T17" fmla="*/ 510 h 535"/>
                          <a:gd name="T18" fmla="*/ 1092 w 1568"/>
                          <a:gd name="T19" fmla="*/ 523 h 535"/>
                          <a:gd name="T20" fmla="*/ 986 w 1568"/>
                          <a:gd name="T21" fmla="*/ 531 h 535"/>
                          <a:gd name="T22" fmla="*/ 887 w 1568"/>
                          <a:gd name="T23" fmla="*/ 534 h 535"/>
                          <a:gd name="T24" fmla="*/ 787 w 1568"/>
                          <a:gd name="T25" fmla="*/ 535 h 535"/>
                          <a:gd name="T26" fmla="*/ 688 w 1568"/>
                          <a:gd name="T27" fmla="*/ 535 h 535"/>
                          <a:gd name="T28" fmla="*/ 581 w 1568"/>
                          <a:gd name="T29" fmla="*/ 531 h 535"/>
                          <a:gd name="T30" fmla="*/ 489 w 1568"/>
                          <a:gd name="T31" fmla="*/ 523 h 535"/>
                          <a:gd name="T32" fmla="*/ 404 w 1568"/>
                          <a:gd name="T33" fmla="*/ 513 h 535"/>
                          <a:gd name="T34" fmla="*/ 325 w 1568"/>
                          <a:gd name="T35" fmla="*/ 503 h 535"/>
                          <a:gd name="T36" fmla="*/ 258 w 1568"/>
                          <a:gd name="T37" fmla="*/ 490 h 535"/>
                          <a:gd name="T38" fmla="*/ 178 w 1568"/>
                          <a:gd name="T39" fmla="*/ 473 h 535"/>
                          <a:gd name="T40" fmla="*/ 112 w 1568"/>
                          <a:gd name="T41" fmla="*/ 454 h 535"/>
                          <a:gd name="T42" fmla="*/ 59 w 1568"/>
                          <a:gd name="T43" fmla="*/ 426 h 535"/>
                          <a:gd name="T44" fmla="*/ 17 w 1568"/>
                          <a:gd name="T45" fmla="*/ 397 h 535"/>
                          <a:gd name="T46" fmla="*/ 2 w 1568"/>
                          <a:gd name="T47" fmla="*/ 363 h 535"/>
                          <a:gd name="T48" fmla="*/ 2 w 1568"/>
                          <a:gd name="T49" fmla="*/ 331 h 535"/>
                          <a:gd name="T50" fmla="*/ 0 w 1568"/>
                          <a:gd name="T51" fmla="*/ 0 h 535"/>
                          <a:gd name="T52" fmla="*/ 17 w 1568"/>
                          <a:gd name="T53" fmla="*/ 11 h 535"/>
                          <a:gd name="T54" fmla="*/ 52 w 1568"/>
                          <a:gd name="T55" fmla="*/ 27 h 535"/>
                          <a:gd name="T56" fmla="*/ 101 w 1568"/>
                          <a:gd name="T57" fmla="*/ 40 h 535"/>
                          <a:gd name="T58" fmla="*/ 157 w 1568"/>
                          <a:gd name="T59" fmla="*/ 50 h 535"/>
                          <a:gd name="T60" fmla="*/ 218 w 1568"/>
                          <a:gd name="T61" fmla="*/ 57 h 535"/>
                          <a:gd name="T62" fmla="*/ 288 w 1568"/>
                          <a:gd name="T63" fmla="*/ 65 h 535"/>
                          <a:gd name="T64" fmla="*/ 367 w 1568"/>
                          <a:gd name="T65" fmla="*/ 72 h 535"/>
                          <a:gd name="T66" fmla="*/ 446 w 1568"/>
                          <a:gd name="T67" fmla="*/ 77 h 535"/>
                          <a:gd name="T68" fmla="*/ 521 w 1568"/>
                          <a:gd name="T69" fmla="*/ 80 h 535"/>
                          <a:gd name="T70" fmla="*/ 581 w 1568"/>
                          <a:gd name="T71" fmla="*/ 82 h 535"/>
                          <a:gd name="T72" fmla="*/ 662 w 1568"/>
                          <a:gd name="T73" fmla="*/ 86 h 535"/>
                          <a:gd name="T74" fmla="*/ 740 w 1568"/>
                          <a:gd name="T75" fmla="*/ 86 h 535"/>
                          <a:gd name="T76" fmla="*/ 805 w 1568"/>
                          <a:gd name="T77" fmla="*/ 86 h 535"/>
                          <a:gd name="T78" fmla="*/ 867 w 1568"/>
                          <a:gd name="T79" fmla="*/ 86 h 535"/>
                          <a:gd name="T80" fmla="*/ 914 w 1568"/>
                          <a:gd name="T81" fmla="*/ 86 h 535"/>
                          <a:gd name="T82" fmla="*/ 973 w 1568"/>
                          <a:gd name="T83" fmla="*/ 82 h 535"/>
                          <a:gd name="T84" fmla="*/ 1030 w 1568"/>
                          <a:gd name="T85" fmla="*/ 80 h 535"/>
                          <a:gd name="T86" fmla="*/ 1095 w 1568"/>
                          <a:gd name="T87" fmla="*/ 80 h 535"/>
                          <a:gd name="T88" fmla="*/ 1155 w 1568"/>
                          <a:gd name="T89" fmla="*/ 75 h 535"/>
                          <a:gd name="T90" fmla="*/ 1213 w 1568"/>
                          <a:gd name="T91" fmla="*/ 70 h 535"/>
                          <a:gd name="T92" fmla="*/ 1275 w 1568"/>
                          <a:gd name="T93" fmla="*/ 67 h 535"/>
                          <a:gd name="T94" fmla="*/ 1335 w 1568"/>
                          <a:gd name="T95" fmla="*/ 60 h 535"/>
                          <a:gd name="T96" fmla="*/ 1395 w 1568"/>
                          <a:gd name="T97" fmla="*/ 55 h 535"/>
                          <a:gd name="T98" fmla="*/ 1453 w 1568"/>
                          <a:gd name="T99" fmla="*/ 45 h 535"/>
                          <a:gd name="T100" fmla="*/ 1508 w 1568"/>
                          <a:gd name="T101" fmla="*/ 35 h 535"/>
                          <a:gd name="T102" fmla="*/ 1546 w 1568"/>
                          <a:gd name="T103" fmla="*/ 21 h 535"/>
                          <a:gd name="T104" fmla="*/ 1568 w 1568"/>
                          <a:gd name="T105" fmla="*/ 2 h 535"/>
                          <a:gd name="T106" fmla="*/ 0 60000 65536"/>
                          <a:gd name="T107" fmla="*/ 0 60000 65536"/>
                          <a:gd name="T108" fmla="*/ 0 60000 65536"/>
                          <a:gd name="T109" fmla="*/ 0 60000 65536"/>
                          <a:gd name="T110" fmla="*/ 0 60000 65536"/>
                          <a:gd name="T111" fmla="*/ 0 60000 65536"/>
                          <a:gd name="T112" fmla="*/ 0 60000 65536"/>
                          <a:gd name="T113" fmla="*/ 0 60000 65536"/>
                          <a:gd name="T114" fmla="*/ 0 60000 65536"/>
                          <a:gd name="T115" fmla="*/ 0 60000 65536"/>
                          <a:gd name="T116" fmla="*/ 0 60000 65536"/>
                          <a:gd name="T117" fmla="*/ 0 60000 65536"/>
                          <a:gd name="T118" fmla="*/ 0 60000 65536"/>
                          <a:gd name="T119" fmla="*/ 0 60000 65536"/>
                          <a:gd name="T120" fmla="*/ 0 60000 65536"/>
                          <a:gd name="T121" fmla="*/ 0 60000 65536"/>
                          <a:gd name="T122" fmla="*/ 0 60000 65536"/>
                          <a:gd name="T123" fmla="*/ 0 60000 65536"/>
                          <a:gd name="T124" fmla="*/ 0 60000 65536"/>
                          <a:gd name="T125" fmla="*/ 0 60000 65536"/>
                          <a:gd name="T126" fmla="*/ 0 60000 65536"/>
                          <a:gd name="T127" fmla="*/ 0 60000 65536"/>
                          <a:gd name="T128" fmla="*/ 0 60000 65536"/>
                          <a:gd name="T129" fmla="*/ 0 60000 65536"/>
                          <a:gd name="T130" fmla="*/ 0 60000 65536"/>
                          <a:gd name="T131" fmla="*/ 0 60000 65536"/>
                          <a:gd name="T132" fmla="*/ 0 60000 65536"/>
                          <a:gd name="T133" fmla="*/ 0 60000 65536"/>
                          <a:gd name="T134" fmla="*/ 0 60000 65536"/>
                          <a:gd name="T135" fmla="*/ 0 60000 65536"/>
                          <a:gd name="T136" fmla="*/ 0 60000 65536"/>
                          <a:gd name="T137" fmla="*/ 0 60000 65536"/>
                          <a:gd name="T138" fmla="*/ 0 60000 65536"/>
                          <a:gd name="T139" fmla="*/ 0 60000 65536"/>
                          <a:gd name="T140" fmla="*/ 0 60000 65536"/>
                          <a:gd name="T141" fmla="*/ 0 60000 65536"/>
                          <a:gd name="T142" fmla="*/ 0 60000 65536"/>
                          <a:gd name="T143" fmla="*/ 0 60000 65536"/>
                          <a:gd name="T144" fmla="*/ 0 60000 65536"/>
                          <a:gd name="T145" fmla="*/ 0 60000 65536"/>
                          <a:gd name="T146" fmla="*/ 0 60000 65536"/>
                          <a:gd name="T147" fmla="*/ 0 60000 65536"/>
                          <a:gd name="T148" fmla="*/ 0 60000 65536"/>
                          <a:gd name="T149" fmla="*/ 0 60000 65536"/>
                          <a:gd name="T150" fmla="*/ 0 60000 65536"/>
                          <a:gd name="T151" fmla="*/ 0 60000 65536"/>
                          <a:gd name="T152" fmla="*/ 0 60000 65536"/>
                          <a:gd name="T153" fmla="*/ 0 60000 65536"/>
                          <a:gd name="T154" fmla="*/ 0 60000 65536"/>
                          <a:gd name="T155" fmla="*/ 0 60000 65536"/>
                          <a:gd name="T156" fmla="*/ 0 60000 65536"/>
                          <a:gd name="T157" fmla="*/ 0 60000 65536"/>
                          <a:gd name="T158" fmla="*/ 0 60000 65536"/>
                          <a:gd name="T159" fmla="*/ 0 w 1568"/>
                          <a:gd name="T160" fmla="*/ 0 h 535"/>
                          <a:gd name="T161" fmla="*/ 1568 w 1568"/>
                          <a:gd name="T162" fmla="*/ 535 h 535"/>
                        </a:gdLst>
                        <a:ahLst/>
                        <a:cxnLst>
                          <a:cxn ang="T106">
                            <a:pos x="T0" y="T1"/>
                          </a:cxn>
                          <a:cxn ang="T107">
                            <a:pos x="T2" y="T3"/>
                          </a:cxn>
                          <a:cxn ang="T108">
                            <a:pos x="T4" y="T5"/>
                          </a:cxn>
                          <a:cxn ang="T109">
                            <a:pos x="T6" y="T7"/>
                          </a:cxn>
                          <a:cxn ang="T110">
                            <a:pos x="T8" y="T9"/>
                          </a:cxn>
                          <a:cxn ang="T111">
                            <a:pos x="T10" y="T11"/>
                          </a:cxn>
                          <a:cxn ang="T112">
                            <a:pos x="T12" y="T13"/>
                          </a:cxn>
                          <a:cxn ang="T113">
                            <a:pos x="T14" y="T15"/>
                          </a:cxn>
                          <a:cxn ang="T114">
                            <a:pos x="T16" y="T17"/>
                          </a:cxn>
                          <a:cxn ang="T115">
                            <a:pos x="T18" y="T19"/>
                          </a:cxn>
                          <a:cxn ang="T116">
                            <a:pos x="T20" y="T21"/>
                          </a:cxn>
                          <a:cxn ang="T117">
                            <a:pos x="T22" y="T23"/>
                          </a:cxn>
                          <a:cxn ang="T118">
                            <a:pos x="T24" y="T25"/>
                          </a:cxn>
                          <a:cxn ang="T119">
                            <a:pos x="T26" y="T27"/>
                          </a:cxn>
                          <a:cxn ang="T120">
                            <a:pos x="T28" y="T29"/>
                          </a:cxn>
                          <a:cxn ang="T121">
                            <a:pos x="T30" y="T31"/>
                          </a:cxn>
                          <a:cxn ang="T122">
                            <a:pos x="T32" y="T33"/>
                          </a:cxn>
                          <a:cxn ang="T123">
                            <a:pos x="T34" y="T35"/>
                          </a:cxn>
                          <a:cxn ang="T124">
                            <a:pos x="T36" y="T37"/>
                          </a:cxn>
                          <a:cxn ang="T125">
                            <a:pos x="T38" y="T39"/>
                          </a:cxn>
                          <a:cxn ang="T126">
                            <a:pos x="T40" y="T41"/>
                          </a:cxn>
                          <a:cxn ang="T127">
                            <a:pos x="T42" y="T43"/>
                          </a:cxn>
                          <a:cxn ang="T128">
                            <a:pos x="T44" y="T45"/>
                          </a:cxn>
                          <a:cxn ang="T129">
                            <a:pos x="T46" y="T47"/>
                          </a:cxn>
                          <a:cxn ang="T130">
                            <a:pos x="T48" y="T49"/>
                          </a:cxn>
                          <a:cxn ang="T131">
                            <a:pos x="T50" y="T51"/>
                          </a:cxn>
                          <a:cxn ang="T132">
                            <a:pos x="T52" y="T53"/>
                          </a:cxn>
                          <a:cxn ang="T133">
                            <a:pos x="T54" y="T55"/>
                          </a:cxn>
                          <a:cxn ang="T134">
                            <a:pos x="T56" y="T57"/>
                          </a:cxn>
                          <a:cxn ang="T135">
                            <a:pos x="T58" y="T59"/>
                          </a:cxn>
                          <a:cxn ang="T136">
                            <a:pos x="T60" y="T61"/>
                          </a:cxn>
                          <a:cxn ang="T137">
                            <a:pos x="T62" y="T63"/>
                          </a:cxn>
                          <a:cxn ang="T138">
                            <a:pos x="T64" y="T65"/>
                          </a:cxn>
                          <a:cxn ang="T139">
                            <a:pos x="T66" y="T67"/>
                          </a:cxn>
                          <a:cxn ang="T140">
                            <a:pos x="T68" y="T69"/>
                          </a:cxn>
                          <a:cxn ang="T141">
                            <a:pos x="T70" y="T71"/>
                          </a:cxn>
                          <a:cxn ang="T142">
                            <a:pos x="T72" y="T73"/>
                          </a:cxn>
                          <a:cxn ang="T143">
                            <a:pos x="T74" y="T75"/>
                          </a:cxn>
                          <a:cxn ang="T144">
                            <a:pos x="T76" y="T77"/>
                          </a:cxn>
                          <a:cxn ang="T145">
                            <a:pos x="T78" y="T79"/>
                          </a:cxn>
                          <a:cxn ang="T146">
                            <a:pos x="T80" y="T81"/>
                          </a:cxn>
                          <a:cxn ang="T147">
                            <a:pos x="T82" y="T83"/>
                          </a:cxn>
                          <a:cxn ang="T148">
                            <a:pos x="T84" y="T85"/>
                          </a:cxn>
                          <a:cxn ang="T149">
                            <a:pos x="T86" y="T87"/>
                          </a:cxn>
                          <a:cxn ang="T150">
                            <a:pos x="T88" y="T89"/>
                          </a:cxn>
                          <a:cxn ang="T151">
                            <a:pos x="T90" y="T91"/>
                          </a:cxn>
                          <a:cxn ang="T152">
                            <a:pos x="T92" y="T93"/>
                          </a:cxn>
                          <a:cxn ang="T153">
                            <a:pos x="T94" y="T95"/>
                          </a:cxn>
                          <a:cxn ang="T154">
                            <a:pos x="T96" y="T97"/>
                          </a:cxn>
                          <a:cxn ang="T155">
                            <a:pos x="T98" y="T99"/>
                          </a:cxn>
                          <a:cxn ang="T156">
                            <a:pos x="T100" y="T101"/>
                          </a:cxn>
                          <a:cxn ang="T157">
                            <a:pos x="T102" y="T103"/>
                          </a:cxn>
                          <a:cxn ang="T158">
                            <a:pos x="T104" y="T105"/>
                          </a:cxn>
                        </a:cxnLst>
                        <a:rect l="T159" t="T160" r="T161" b="T162"/>
                        <a:pathLst>
                          <a:path w="1568" h="535">
                            <a:moveTo>
                              <a:pt x="1568" y="2"/>
                            </a:moveTo>
                            <a:lnTo>
                              <a:pt x="1568" y="358"/>
                            </a:lnTo>
                            <a:lnTo>
                              <a:pt x="1552" y="388"/>
                            </a:lnTo>
                            <a:lnTo>
                              <a:pt x="1524" y="416"/>
                            </a:lnTo>
                            <a:lnTo>
                              <a:pt x="1488" y="436"/>
                            </a:lnTo>
                            <a:lnTo>
                              <a:pt x="1433" y="460"/>
                            </a:lnTo>
                            <a:lnTo>
                              <a:pt x="1369" y="478"/>
                            </a:lnTo>
                            <a:lnTo>
                              <a:pt x="1291" y="495"/>
                            </a:lnTo>
                            <a:lnTo>
                              <a:pt x="1192" y="510"/>
                            </a:lnTo>
                            <a:lnTo>
                              <a:pt x="1092" y="523"/>
                            </a:lnTo>
                            <a:lnTo>
                              <a:pt x="986" y="531"/>
                            </a:lnTo>
                            <a:lnTo>
                              <a:pt x="887" y="534"/>
                            </a:lnTo>
                            <a:lnTo>
                              <a:pt x="787" y="535"/>
                            </a:lnTo>
                            <a:lnTo>
                              <a:pt x="688" y="535"/>
                            </a:lnTo>
                            <a:lnTo>
                              <a:pt x="581" y="531"/>
                            </a:lnTo>
                            <a:lnTo>
                              <a:pt x="489" y="523"/>
                            </a:lnTo>
                            <a:lnTo>
                              <a:pt x="404" y="513"/>
                            </a:lnTo>
                            <a:lnTo>
                              <a:pt x="325" y="503"/>
                            </a:lnTo>
                            <a:lnTo>
                              <a:pt x="258" y="490"/>
                            </a:lnTo>
                            <a:lnTo>
                              <a:pt x="178" y="473"/>
                            </a:lnTo>
                            <a:lnTo>
                              <a:pt x="112" y="454"/>
                            </a:lnTo>
                            <a:lnTo>
                              <a:pt x="59" y="426"/>
                            </a:lnTo>
                            <a:lnTo>
                              <a:pt x="17" y="397"/>
                            </a:lnTo>
                            <a:lnTo>
                              <a:pt x="2" y="363"/>
                            </a:lnTo>
                            <a:lnTo>
                              <a:pt x="2" y="331"/>
                            </a:lnTo>
                            <a:lnTo>
                              <a:pt x="0" y="0"/>
                            </a:lnTo>
                            <a:lnTo>
                              <a:pt x="17" y="11"/>
                            </a:lnTo>
                            <a:lnTo>
                              <a:pt x="52" y="27"/>
                            </a:lnTo>
                            <a:lnTo>
                              <a:pt x="101" y="40"/>
                            </a:lnTo>
                            <a:lnTo>
                              <a:pt x="157" y="50"/>
                            </a:lnTo>
                            <a:lnTo>
                              <a:pt x="218" y="57"/>
                            </a:lnTo>
                            <a:lnTo>
                              <a:pt x="288" y="65"/>
                            </a:lnTo>
                            <a:lnTo>
                              <a:pt x="367" y="72"/>
                            </a:lnTo>
                            <a:lnTo>
                              <a:pt x="446" y="77"/>
                            </a:lnTo>
                            <a:lnTo>
                              <a:pt x="521" y="80"/>
                            </a:lnTo>
                            <a:lnTo>
                              <a:pt x="581" y="82"/>
                            </a:lnTo>
                            <a:lnTo>
                              <a:pt x="662" y="86"/>
                            </a:lnTo>
                            <a:lnTo>
                              <a:pt x="740" y="86"/>
                            </a:lnTo>
                            <a:lnTo>
                              <a:pt x="805" y="86"/>
                            </a:lnTo>
                            <a:lnTo>
                              <a:pt x="867" y="86"/>
                            </a:lnTo>
                            <a:lnTo>
                              <a:pt x="914" y="86"/>
                            </a:lnTo>
                            <a:lnTo>
                              <a:pt x="973" y="82"/>
                            </a:lnTo>
                            <a:lnTo>
                              <a:pt x="1030" y="80"/>
                            </a:lnTo>
                            <a:lnTo>
                              <a:pt x="1095" y="80"/>
                            </a:lnTo>
                            <a:lnTo>
                              <a:pt x="1155" y="75"/>
                            </a:lnTo>
                            <a:lnTo>
                              <a:pt x="1213" y="70"/>
                            </a:lnTo>
                            <a:lnTo>
                              <a:pt x="1275" y="67"/>
                            </a:lnTo>
                            <a:lnTo>
                              <a:pt x="1335" y="60"/>
                            </a:lnTo>
                            <a:lnTo>
                              <a:pt x="1395" y="55"/>
                            </a:lnTo>
                            <a:lnTo>
                              <a:pt x="1453" y="45"/>
                            </a:lnTo>
                            <a:lnTo>
                              <a:pt x="1508" y="35"/>
                            </a:lnTo>
                            <a:lnTo>
                              <a:pt x="1546" y="21"/>
                            </a:lnTo>
                            <a:lnTo>
                              <a:pt x="1568" y="2"/>
                            </a:lnTo>
                            <a:close/>
                          </a:path>
                        </a:pathLst>
                      </a:custGeom>
                      <a:solidFill>
                        <a:schemeClr val="bg1">
                          <a:lumMod val="95000"/>
                        </a:schemeClr>
                      </a:solidFill>
                      <a:ln w="6350">
                        <a:solidFill>
                          <a:srgbClr val="808080"/>
                        </a:solidFill>
                        <a:prstDash val="solid"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</p:grpSp>
                <p:grpSp>
                  <p:nvGrpSpPr>
                    <p:cNvPr id="11394" name="Group 147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3705" y="947"/>
                      <a:ext cx="381" cy="120"/>
                      <a:chOff x="3705" y="947"/>
                      <a:chExt cx="381" cy="120"/>
                    </a:xfrm>
                  </p:grpSpPr>
                  <p:sp>
                    <p:nvSpPr>
                      <p:cNvPr id="11395" name="Line 148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705" y="947"/>
                        <a:ext cx="1" cy="82"/>
                      </a:xfrm>
                      <a:prstGeom prst="line">
                        <a:avLst/>
                      </a:prstGeom>
                      <a:noFill/>
                      <a:ln w="6350">
                        <a:solidFill>
                          <a:srgbClr val="C0C0C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11396" name="Line 149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711" y="950"/>
                        <a:ext cx="1" cy="84"/>
                      </a:xfrm>
                      <a:prstGeom prst="line">
                        <a:avLst/>
                      </a:prstGeom>
                      <a:noFill/>
                      <a:ln w="6350">
                        <a:solidFill>
                          <a:srgbClr val="C0C0C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11397" name="Line 150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719" y="952"/>
                        <a:ext cx="1" cy="89"/>
                      </a:xfrm>
                      <a:prstGeom prst="line">
                        <a:avLst/>
                      </a:prstGeom>
                      <a:noFill/>
                      <a:ln w="6350">
                        <a:solidFill>
                          <a:srgbClr val="C0C0C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11398" name="Line 151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727" y="954"/>
                        <a:ext cx="1" cy="91"/>
                      </a:xfrm>
                      <a:prstGeom prst="line">
                        <a:avLst/>
                      </a:prstGeom>
                      <a:noFill/>
                      <a:ln w="6350">
                        <a:solidFill>
                          <a:srgbClr val="C0C0C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11399" name="Line 152"/>
                      <p:cNvSpPr>
                        <a:spLocks noChangeShapeType="1"/>
                      </p:cNvSpPr>
                      <p:nvPr/>
                    </p:nvSpPr>
                    <p:spPr bwMode="auto">
                      <a:xfrm flipH="1">
                        <a:off x="3737" y="957"/>
                        <a:ext cx="1" cy="92"/>
                      </a:xfrm>
                      <a:prstGeom prst="line">
                        <a:avLst/>
                      </a:prstGeom>
                      <a:noFill/>
                      <a:ln w="6350">
                        <a:solidFill>
                          <a:srgbClr val="C0C0C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11400" name="Line 153"/>
                      <p:cNvSpPr>
                        <a:spLocks noChangeShapeType="1"/>
                      </p:cNvSpPr>
                      <p:nvPr/>
                    </p:nvSpPr>
                    <p:spPr bwMode="auto">
                      <a:xfrm flipH="1">
                        <a:off x="3747" y="959"/>
                        <a:ext cx="1" cy="93"/>
                      </a:xfrm>
                      <a:prstGeom prst="line">
                        <a:avLst/>
                      </a:prstGeom>
                      <a:noFill/>
                      <a:ln w="6350">
                        <a:solidFill>
                          <a:srgbClr val="C0C0C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11401" name="Line 154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759" y="962"/>
                        <a:ext cx="1" cy="93"/>
                      </a:xfrm>
                      <a:prstGeom prst="line">
                        <a:avLst/>
                      </a:prstGeom>
                      <a:noFill/>
                      <a:ln w="6350">
                        <a:solidFill>
                          <a:srgbClr val="C0C0C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11402" name="Line 155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773" y="963"/>
                        <a:ext cx="1" cy="95"/>
                      </a:xfrm>
                      <a:prstGeom prst="line">
                        <a:avLst/>
                      </a:prstGeom>
                      <a:noFill/>
                      <a:ln w="6350">
                        <a:solidFill>
                          <a:srgbClr val="C0C0C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11403" name="Line 156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788" y="965"/>
                        <a:ext cx="1" cy="95"/>
                      </a:xfrm>
                      <a:prstGeom prst="line">
                        <a:avLst/>
                      </a:prstGeom>
                      <a:noFill/>
                      <a:ln w="6350">
                        <a:solidFill>
                          <a:srgbClr val="C0C0C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11404" name="Line 157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804" y="966"/>
                        <a:ext cx="1" cy="95"/>
                      </a:xfrm>
                      <a:prstGeom prst="line">
                        <a:avLst/>
                      </a:prstGeom>
                      <a:noFill/>
                      <a:ln w="6350">
                        <a:solidFill>
                          <a:srgbClr val="C0C0C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11405" name="Line 158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822" y="967"/>
                        <a:ext cx="1" cy="96"/>
                      </a:xfrm>
                      <a:prstGeom prst="line">
                        <a:avLst/>
                      </a:prstGeom>
                      <a:noFill/>
                      <a:ln w="6350">
                        <a:solidFill>
                          <a:srgbClr val="C0C0C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11406" name="Line 159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842" y="968"/>
                        <a:ext cx="1" cy="96"/>
                      </a:xfrm>
                      <a:prstGeom prst="line">
                        <a:avLst/>
                      </a:prstGeom>
                      <a:noFill/>
                      <a:ln w="6350">
                        <a:solidFill>
                          <a:srgbClr val="C0C0C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11407" name="Line 160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867" y="969"/>
                        <a:ext cx="1" cy="97"/>
                      </a:xfrm>
                      <a:prstGeom prst="line">
                        <a:avLst/>
                      </a:prstGeom>
                      <a:noFill/>
                      <a:ln w="6350">
                        <a:solidFill>
                          <a:srgbClr val="C0C0C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11408" name="Line 161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894" y="969"/>
                        <a:ext cx="1" cy="98"/>
                      </a:xfrm>
                      <a:prstGeom prst="line">
                        <a:avLst/>
                      </a:prstGeom>
                      <a:noFill/>
                      <a:ln w="6350">
                        <a:solidFill>
                          <a:srgbClr val="C0C0C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11409" name="Line 162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4085" y="948"/>
                        <a:ext cx="1" cy="81"/>
                      </a:xfrm>
                      <a:prstGeom prst="line">
                        <a:avLst/>
                      </a:prstGeom>
                      <a:noFill/>
                      <a:ln w="6350">
                        <a:solidFill>
                          <a:srgbClr val="C0C0C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11410" name="Line 163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4079" y="952"/>
                        <a:ext cx="1" cy="82"/>
                      </a:xfrm>
                      <a:prstGeom prst="line">
                        <a:avLst/>
                      </a:prstGeom>
                      <a:noFill/>
                      <a:ln w="6350">
                        <a:solidFill>
                          <a:srgbClr val="C0C0C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11411" name="Line 164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4071" y="955"/>
                        <a:ext cx="1" cy="86"/>
                      </a:xfrm>
                      <a:prstGeom prst="line">
                        <a:avLst/>
                      </a:prstGeom>
                      <a:noFill/>
                      <a:ln w="6350">
                        <a:solidFill>
                          <a:srgbClr val="C0C0C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11412" name="Line 165"/>
                      <p:cNvSpPr>
                        <a:spLocks noChangeShapeType="1"/>
                      </p:cNvSpPr>
                      <p:nvPr/>
                    </p:nvSpPr>
                    <p:spPr bwMode="auto">
                      <a:xfrm flipV="1">
                        <a:off x="4063" y="957"/>
                        <a:ext cx="1" cy="88"/>
                      </a:xfrm>
                      <a:prstGeom prst="line">
                        <a:avLst/>
                      </a:prstGeom>
                      <a:noFill/>
                      <a:ln w="6350">
                        <a:solidFill>
                          <a:srgbClr val="C0C0C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11413" name="Line 166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4054" y="958"/>
                        <a:ext cx="1" cy="91"/>
                      </a:xfrm>
                      <a:prstGeom prst="line">
                        <a:avLst/>
                      </a:prstGeom>
                      <a:noFill/>
                      <a:ln w="6350">
                        <a:solidFill>
                          <a:srgbClr val="C0C0C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11414" name="Line 167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4044" y="960"/>
                        <a:ext cx="1" cy="92"/>
                      </a:xfrm>
                      <a:prstGeom prst="line">
                        <a:avLst/>
                      </a:prstGeom>
                      <a:noFill/>
                      <a:ln w="6350">
                        <a:solidFill>
                          <a:srgbClr val="C0C0C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11415" name="Line 168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4031" y="963"/>
                        <a:ext cx="1" cy="92"/>
                      </a:xfrm>
                      <a:prstGeom prst="line">
                        <a:avLst/>
                      </a:prstGeom>
                      <a:noFill/>
                      <a:ln w="6350">
                        <a:solidFill>
                          <a:srgbClr val="C0C0C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11416" name="Line 169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4017" y="963"/>
                        <a:ext cx="1" cy="95"/>
                      </a:xfrm>
                      <a:prstGeom prst="line">
                        <a:avLst/>
                      </a:prstGeom>
                      <a:noFill/>
                      <a:ln w="6350">
                        <a:solidFill>
                          <a:srgbClr val="C0C0C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11417" name="Line 170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4002" y="965"/>
                        <a:ext cx="1" cy="95"/>
                      </a:xfrm>
                      <a:prstGeom prst="line">
                        <a:avLst/>
                      </a:prstGeom>
                      <a:noFill/>
                      <a:ln w="6350">
                        <a:solidFill>
                          <a:srgbClr val="C0C0C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11418" name="Line 171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986" y="966"/>
                        <a:ext cx="1" cy="95"/>
                      </a:xfrm>
                      <a:prstGeom prst="line">
                        <a:avLst/>
                      </a:prstGeom>
                      <a:noFill/>
                      <a:ln w="6350">
                        <a:solidFill>
                          <a:srgbClr val="C0C0C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11419" name="Line 172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968" y="967"/>
                        <a:ext cx="1" cy="96"/>
                      </a:xfrm>
                      <a:prstGeom prst="line">
                        <a:avLst/>
                      </a:prstGeom>
                      <a:noFill/>
                      <a:ln w="6350">
                        <a:solidFill>
                          <a:srgbClr val="C0C0C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11420" name="Line 173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948" y="968"/>
                        <a:ext cx="1" cy="96"/>
                      </a:xfrm>
                      <a:prstGeom prst="line">
                        <a:avLst/>
                      </a:prstGeom>
                      <a:noFill/>
                      <a:ln w="6350">
                        <a:solidFill>
                          <a:srgbClr val="C0C0C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11421" name="Line 174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923" y="969"/>
                        <a:ext cx="1" cy="97"/>
                      </a:xfrm>
                      <a:prstGeom prst="line">
                        <a:avLst/>
                      </a:prstGeom>
                      <a:noFill/>
                      <a:ln w="6350">
                        <a:solidFill>
                          <a:srgbClr val="C0C0C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</p:grpSp>
              </p:grpSp>
            </p:grpSp>
            <p:grpSp>
              <p:nvGrpSpPr>
                <p:cNvPr id="11387" name="Group 175"/>
                <p:cNvGrpSpPr>
                  <a:grpSpLocks/>
                </p:cNvGrpSpPr>
                <p:nvPr/>
              </p:nvGrpSpPr>
              <p:grpSpPr bwMode="auto">
                <a:xfrm>
                  <a:off x="3727" y="1096"/>
                  <a:ext cx="334" cy="537"/>
                  <a:chOff x="3727" y="1096"/>
                  <a:chExt cx="334" cy="537"/>
                </a:xfrm>
              </p:grpSpPr>
              <p:sp>
                <p:nvSpPr>
                  <p:cNvPr id="11389" name="Freeform 176"/>
                  <p:cNvSpPr>
                    <a:spLocks/>
                  </p:cNvSpPr>
                  <p:nvPr/>
                </p:nvSpPr>
                <p:spPr bwMode="auto">
                  <a:xfrm>
                    <a:off x="3727" y="1098"/>
                    <a:ext cx="334" cy="535"/>
                  </a:xfrm>
                  <a:custGeom>
                    <a:avLst/>
                    <a:gdLst>
                      <a:gd name="T0" fmla="*/ 1332 w 1333"/>
                      <a:gd name="T1" fmla="*/ 5 h 2139"/>
                      <a:gd name="T2" fmla="*/ 1333 w 1333"/>
                      <a:gd name="T3" fmla="*/ 1964 h 2139"/>
                      <a:gd name="T4" fmla="*/ 1320 w 1333"/>
                      <a:gd name="T5" fmla="*/ 1994 h 2139"/>
                      <a:gd name="T6" fmla="*/ 1297 w 1333"/>
                      <a:gd name="T7" fmla="*/ 2023 h 2139"/>
                      <a:gd name="T8" fmla="*/ 1265 w 1333"/>
                      <a:gd name="T9" fmla="*/ 2043 h 2139"/>
                      <a:gd name="T10" fmla="*/ 1219 w 1333"/>
                      <a:gd name="T11" fmla="*/ 2064 h 2139"/>
                      <a:gd name="T12" fmla="*/ 1165 w 1333"/>
                      <a:gd name="T13" fmla="*/ 2083 h 2139"/>
                      <a:gd name="T14" fmla="*/ 1099 w 1333"/>
                      <a:gd name="T15" fmla="*/ 2100 h 2139"/>
                      <a:gd name="T16" fmla="*/ 1014 w 1333"/>
                      <a:gd name="T17" fmla="*/ 2115 h 2139"/>
                      <a:gd name="T18" fmla="*/ 929 w 1333"/>
                      <a:gd name="T19" fmla="*/ 2128 h 2139"/>
                      <a:gd name="T20" fmla="*/ 839 w 1333"/>
                      <a:gd name="T21" fmla="*/ 2134 h 2139"/>
                      <a:gd name="T22" fmla="*/ 755 w 1333"/>
                      <a:gd name="T23" fmla="*/ 2138 h 2139"/>
                      <a:gd name="T24" fmla="*/ 670 w 1333"/>
                      <a:gd name="T25" fmla="*/ 2139 h 2139"/>
                      <a:gd name="T26" fmla="*/ 585 w 1333"/>
                      <a:gd name="T27" fmla="*/ 2139 h 2139"/>
                      <a:gd name="T28" fmla="*/ 495 w 1333"/>
                      <a:gd name="T29" fmla="*/ 2134 h 2139"/>
                      <a:gd name="T30" fmla="*/ 417 w 1333"/>
                      <a:gd name="T31" fmla="*/ 2128 h 2139"/>
                      <a:gd name="T32" fmla="*/ 345 w 1333"/>
                      <a:gd name="T33" fmla="*/ 2118 h 2139"/>
                      <a:gd name="T34" fmla="*/ 277 w 1333"/>
                      <a:gd name="T35" fmla="*/ 2108 h 2139"/>
                      <a:gd name="T36" fmla="*/ 220 w 1333"/>
                      <a:gd name="T37" fmla="*/ 2095 h 2139"/>
                      <a:gd name="T38" fmla="*/ 152 w 1333"/>
                      <a:gd name="T39" fmla="*/ 2077 h 2139"/>
                      <a:gd name="T40" fmla="*/ 96 w 1333"/>
                      <a:gd name="T41" fmla="*/ 2058 h 2139"/>
                      <a:gd name="T42" fmla="*/ 51 w 1333"/>
                      <a:gd name="T43" fmla="*/ 2033 h 2139"/>
                      <a:gd name="T44" fmla="*/ 16 w 1333"/>
                      <a:gd name="T45" fmla="*/ 2002 h 2139"/>
                      <a:gd name="T46" fmla="*/ 3 w 1333"/>
                      <a:gd name="T47" fmla="*/ 1969 h 2139"/>
                      <a:gd name="T48" fmla="*/ 3 w 1333"/>
                      <a:gd name="T49" fmla="*/ 1938 h 2139"/>
                      <a:gd name="T50" fmla="*/ 0 w 1333"/>
                      <a:gd name="T51" fmla="*/ 0 h 2139"/>
                      <a:gd name="T52" fmla="*/ 16 w 1333"/>
                      <a:gd name="T53" fmla="*/ 36 h 2139"/>
                      <a:gd name="T54" fmla="*/ 36 w 1333"/>
                      <a:gd name="T55" fmla="*/ 57 h 2139"/>
                      <a:gd name="T56" fmla="*/ 65 w 1333"/>
                      <a:gd name="T57" fmla="*/ 77 h 2139"/>
                      <a:gd name="T58" fmla="*/ 111 w 1333"/>
                      <a:gd name="T59" fmla="*/ 101 h 2139"/>
                      <a:gd name="T60" fmla="*/ 150 w 1333"/>
                      <a:gd name="T61" fmla="*/ 116 h 2139"/>
                      <a:gd name="T62" fmla="*/ 222 w 1333"/>
                      <a:gd name="T63" fmla="*/ 137 h 2139"/>
                      <a:gd name="T64" fmla="*/ 285 w 1333"/>
                      <a:gd name="T65" fmla="*/ 150 h 2139"/>
                      <a:gd name="T66" fmla="*/ 355 w 1333"/>
                      <a:gd name="T67" fmla="*/ 162 h 2139"/>
                      <a:gd name="T68" fmla="*/ 420 w 1333"/>
                      <a:gd name="T69" fmla="*/ 170 h 2139"/>
                      <a:gd name="T70" fmla="*/ 492 w 1333"/>
                      <a:gd name="T71" fmla="*/ 178 h 2139"/>
                      <a:gd name="T72" fmla="*/ 560 w 1333"/>
                      <a:gd name="T73" fmla="*/ 181 h 2139"/>
                      <a:gd name="T74" fmla="*/ 624 w 1333"/>
                      <a:gd name="T75" fmla="*/ 186 h 2139"/>
                      <a:gd name="T76" fmla="*/ 689 w 1333"/>
                      <a:gd name="T77" fmla="*/ 186 h 2139"/>
                      <a:gd name="T78" fmla="*/ 738 w 1333"/>
                      <a:gd name="T79" fmla="*/ 186 h 2139"/>
                      <a:gd name="T80" fmla="*/ 792 w 1333"/>
                      <a:gd name="T81" fmla="*/ 183 h 2139"/>
                      <a:gd name="T82" fmla="*/ 849 w 1333"/>
                      <a:gd name="T83" fmla="*/ 181 h 2139"/>
                      <a:gd name="T84" fmla="*/ 908 w 1333"/>
                      <a:gd name="T85" fmla="*/ 176 h 2139"/>
                      <a:gd name="T86" fmla="*/ 970 w 1333"/>
                      <a:gd name="T87" fmla="*/ 167 h 2139"/>
                      <a:gd name="T88" fmla="*/ 1014 w 1333"/>
                      <a:gd name="T89" fmla="*/ 160 h 2139"/>
                      <a:gd name="T90" fmla="*/ 1063 w 1333"/>
                      <a:gd name="T91" fmla="*/ 152 h 2139"/>
                      <a:gd name="T92" fmla="*/ 1117 w 1333"/>
                      <a:gd name="T93" fmla="*/ 140 h 2139"/>
                      <a:gd name="T94" fmla="*/ 1167 w 1333"/>
                      <a:gd name="T95" fmla="*/ 127 h 2139"/>
                      <a:gd name="T96" fmla="*/ 1204 w 1333"/>
                      <a:gd name="T97" fmla="*/ 116 h 2139"/>
                      <a:gd name="T98" fmla="*/ 1242 w 1333"/>
                      <a:gd name="T99" fmla="*/ 101 h 2139"/>
                      <a:gd name="T100" fmla="*/ 1282 w 1333"/>
                      <a:gd name="T101" fmla="*/ 80 h 2139"/>
                      <a:gd name="T102" fmla="*/ 1312 w 1333"/>
                      <a:gd name="T103" fmla="*/ 57 h 2139"/>
                      <a:gd name="T104" fmla="*/ 1327 w 1333"/>
                      <a:gd name="T105" fmla="*/ 31 h 2139"/>
                      <a:gd name="T106" fmla="*/ 1332 w 1333"/>
                      <a:gd name="T107" fmla="*/ 5 h 2139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w 1333"/>
                      <a:gd name="T163" fmla="*/ 0 h 2139"/>
                      <a:gd name="T164" fmla="*/ 1333 w 1333"/>
                      <a:gd name="T165" fmla="*/ 2139 h 2139"/>
                    </a:gdLst>
                    <a:ahLst/>
                    <a:cxnLst>
                      <a:cxn ang="T108">
                        <a:pos x="T0" y="T1"/>
                      </a:cxn>
                      <a:cxn ang="T109">
                        <a:pos x="T2" y="T3"/>
                      </a:cxn>
                      <a:cxn ang="T110">
                        <a:pos x="T4" y="T5"/>
                      </a:cxn>
                      <a:cxn ang="T111">
                        <a:pos x="T6" y="T7"/>
                      </a:cxn>
                      <a:cxn ang="T112">
                        <a:pos x="T8" y="T9"/>
                      </a:cxn>
                      <a:cxn ang="T113">
                        <a:pos x="T10" y="T11"/>
                      </a:cxn>
                      <a:cxn ang="T114">
                        <a:pos x="T12" y="T13"/>
                      </a:cxn>
                      <a:cxn ang="T115">
                        <a:pos x="T14" y="T15"/>
                      </a:cxn>
                      <a:cxn ang="T116">
                        <a:pos x="T16" y="T17"/>
                      </a:cxn>
                      <a:cxn ang="T117">
                        <a:pos x="T18" y="T19"/>
                      </a:cxn>
                      <a:cxn ang="T118">
                        <a:pos x="T20" y="T21"/>
                      </a:cxn>
                      <a:cxn ang="T119">
                        <a:pos x="T22" y="T23"/>
                      </a:cxn>
                      <a:cxn ang="T120">
                        <a:pos x="T24" y="T25"/>
                      </a:cxn>
                      <a:cxn ang="T121">
                        <a:pos x="T26" y="T27"/>
                      </a:cxn>
                      <a:cxn ang="T122">
                        <a:pos x="T28" y="T29"/>
                      </a:cxn>
                      <a:cxn ang="T123">
                        <a:pos x="T30" y="T31"/>
                      </a:cxn>
                      <a:cxn ang="T124">
                        <a:pos x="T32" y="T33"/>
                      </a:cxn>
                      <a:cxn ang="T125">
                        <a:pos x="T34" y="T35"/>
                      </a:cxn>
                      <a:cxn ang="T126">
                        <a:pos x="T36" y="T37"/>
                      </a:cxn>
                      <a:cxn ang="T127">
                        <a:pos x="T38" y="T39"/>
                      </a:cxn>
                      <a:cxn ang="T128">
                        <a:pos x="T40" y="T41"/>
                      </a:cxn>
                      <a:cxn ang="T129">
                        <a:pos x="T42" y="T43"/>
                      </a:cxn>
                      <a:cxn ang="T130">
                        <a:pos x="T44" y="T45"/>
                      </a:cxn>
                      <a:cxn ang="T131">
                        <a:pos x="T46" y="T47"/>
                      </a:cxn>
                      <a:cxn ang="T132">
                        <a:pos x="T48" y="T49"/>
                      </a:cxn>
                      <a:cxn ang="T133">
                        <a:pos x="T50" y="T51"/>
                      </a:cxn>
                      <a:cxn ang="T134">
                        <a:pos x="T52" y="T53"/>
                      </a:cxn>
                      <a:cxn ang="T135">
                        <a:pos x="T54" y="T55"/>
                      </a:cxn>
                      <a:cxn ang="T136">
                        <a:pos x="T56" y="T57"/>
                      </a:cxn>
                      <a:cxn ang="T137">
                        <a:pos x="T58" y="T59"/>
                      </a:cxn>
                      <a:cxn ang="T138">
                        <a:pos x="T60" y="T61"/>
                      </a:cxn>
                      <a:cxn ang="T139">
                        <a:pos x="T62" y="T63"/>
                      </a:cxn>
                      <a:cxn ang="T140">
                        <a:pos x="T64" y="T65"/>
                      </a:cxn>
                      <a:cxn ang="T141">
                        <a:pos x="T66" y="T67"/>
                      </a:cxn>
                      <a:cxn ang="T142">
                        <a:pos x="T68" y="T69"/>
                      </a:cxn>
                      <a:cxn ang="T143">
                        <a:pos x="T70" y="T71"/>
                      </a:cxn>
                      <a:cxn ang="T144">
                        <a:pos x="T72" y="T73"/>
                      </a:cxn>
                      <a:cxn ang="T145">
                        <a:pos x="T74" y="T75"/>
                      </a:cxn>
                      <a:cxn ang="T146">
                        <a:pos x="T76" y="T77"/>
                      </a:cxn>
                      <a:cxn ang="T147">
                        <a:pos x="T78" y="T79"/>
                      </a:cxn>
                      <a:cxn ang="T148">
                        <a:pos x="T80" y="T81"/>
                      </a:cxn>
                      <a:cxn ang="T149">
                        <a:pos x="T82" y="T83"/>
                      </a:cxn>
                      <a:cxn ang="T150">
                        <a:pos x="T84" y="T85"/>
                      </a:cxn>
                      <a:cxn ang="T151">
                        <a:pos x="T86" y="T87"/>
                      </a:cxn>
                      <a:cxn ang="T152">
                        <a:pos x="T88" y="T89"/>
                      </a:cxn>
                      <a:cxn ang="T153">
                        <a:pos x="T90" y="T91"/>
                      </a:cxn>
                      <a:cxn ang="T154">
                        <a:pos x="T92" y="T93"/>
                      </a:cxn>
                      <a:cxn ang="T155">
                        <a:pos x="T94" y="T95"/>
                      </a:cxn>
                      <a:cxn ang="T156">
                        <a:pos x="T96" y="T97"/>
                      </a:cxn>
                      <a:cxn ang="T157">
                        <a:pos x="T98" y="T99"/>
                      </a:cxn>
                      <a:cxn ang="T158">
                        <a:pos x="T100" y="T101"/>
                      </a:cxn>
                      <a:cxn ang="T159">
                        <a:pos x="T102" y="T103"/>
                      </a:cxn>
                      <a:cxn ang="T160">
                        <a:pos x="T104" y="T105"/>
                      </a:cxn>
                      <a:cxn ang="T161">
                        <a:pos x="T106" y="T107"/>
                      </a:cxn>
                    </a:cxnLst>
                    <a:rect l="T162" t="T163" r="T164" b="T165"/>
                    <a:pathLst>
                      <a:path w="1333" h="2139">
                        <a:moveTo>
                          <a:pt x="1332" y="5"/>
                        </a:moveTo>
                        <a:lnTo>
                          <a:pt x="1333" y="1964"/>
                        </a:lnTo>
                        <a:lnTo>
                          <a:pt x="1320" y="1994"/>
                        </a:lnTo>
                        <a:lnTo>
                          <a:pt x="1297" y="2023"/>
                        </a:lnTo>
                        <a:lnTo>
                          <a:pt x="1265" y="2043"/>
                        </a:lnTo>
                        <a:lnTo>
                          <a:pt x="1219" y="2064"/>
                        </a:lnTo>
                        <a:lnTo>
                          <a:pt x="1165" y="2083"/>
                        </a:lnTo>
                        <a:lnTo>
                          <a:pt x="1099" y="2100"/>
                        </a:lnTo>
                        <a:lnTo>
                          <a:pt x="1014" y="2115"/>
                        </a:lnTo>
                        <a:lnTo>
                          <a:pt x="929" y="2128"/>
                        </a:lnTo>
                        <a:lnTo>
                          <a:pt x="839" y="2134"/>
                        </a:lnTo>
                        <a:lnTo>
                          <a:pt x="755" y="2138"/>
                        </a:lnTo>
                        <a:lnTo>
                          <a:pt x="670" y="2139"/>
                        </a:lnTo>
                        <a:lnTo>
                          <a:pt x="585" y="2139"/>
                        </a:lnTo>
                        <a:lnTo>
                          <a:pt x="495" y="2134"/>
                        </a:lnTo>
                        <a:lnTo>
                          <a:pt x="417" y="2128"/>
                        </a:lnTo>
                        <a:lnTo>
                          <a:pt x="345" y="2118"/>
                        </a:lnTo>
                        <a:lnTo>
                          <a:pt x="277" y="2108"/>
                        </a:lnTo>
                        <a:lnTo>
                          <a:pt x="220" y="2095"/>
                        </a:lnTo>
                        <a:lnTo>
                          <a:pt x="152" y="2077"/>
                        </a:lnTo>
                        <a:lnTo>
                          <a:pt x="96" y="2058"/>
                        </a:lnTo>
                        <a:lnTo>
                          <a:pt x="51" y="2033"/>
                        </a:lnTo>
                        <a:lnTo>
                          <a:pt x="16" y="2002"/>
                        </a:lnTo>
                        <a:lnTo>
                          <a:pt x="3" y="1969"/>
                        </a:lnTo>
                        <a:lnTo>
                          <a:pt x="3" y="1938"/>
                        </a:lnTo>
                        <a:lnTo>
                          <a:pt x="0" y="0"/>
                        </a:lnTo>
                        <a:lnTo>
                          <a:pt x="16" y="36"/>
                        </a:lnTo>
                        <a:lnTo>
                          <a:pt x="36" y="57"/>
                        </a:lnTo>
                        <a:lnTo>
                          <a:pt x="65" y="77"/>
                        </a:lnTo>
                        <a:lnTo>
                          <a:pt x="111" y="101"/>
                        </a:lnTo>
                        <a:lnTo>
                          <a:pt x="150" y="116"/>
                        </a:lnTo>
                        <a:lnTo>
                          <a:pt x="222" y="137"/>
                        </a:lnTo>
                        <a:lnTo>
                          <a:pt x="285" y="150"/>
                        </a:lnTo>
                        <a:lnTo>
                          <a:pt x="355" y="162"/>
                        </a:lnTo>
                        <a:lnTo>
                          <a:pt x="420" y="170"/>
                        </a:lnTo>
                        <a:lnTo>
                          <a:pt x="492" y="178"/>
                        </a:lnTo>
                        <a:lnTo>
                          <a:pt x="560" y="181"/>
                        </a:lnTo>
                        <a:lnTo>
                          <a:pt x="624" y="186"/>
                        </a:lnTo>
                        <a:lnTo>
                          <a:pt x="689" y="186"/>
                        </a:lnTo>
                        <a:lnTo>
                          <a:pt x="738" y="186"/>
                        </a:lnTo>
                        <a:lnTo>
                          <a:pt x="792" y="183"/>
                        </a:lnTo>
                        <a:lnTo>
                          <a:pt x="849" y="181"/>
                        </a:lnTo>
                        <a:lnTo>
                          <a:pt x="908" y="176"/>
                        </a:lnTo>
                        <a:lnTo>
                          <a:pt x="970" y="167"/>
                        </a:lnTo>
                        <a:lnTo>
                          <a:pt x="1014" y="160"/>
                        </a:lnTo>
                        <a:lnTo>
                          <a:pt x="1063" y="152"/>
                        </a:lnTo>
                        <a:lnTo>
                          <a:pt x="1117" y="140"/>
                        </a:lnTo>
                        <a:lnTo>
                          <a:pt x="1167" y="127"/>
                        </a:lnTo>
                        <a:lnTo>
                          <a:pt x="1204" y="116"/>
                        </a:lnTo>
                        <a:lnTo>
                          <a:pt x="1242" y="101"/>
                        </a:lnTo>
                        <a:lnTo>
                          <a:pt x="1282" y="80"/>
                        </a:lnTo>
                        <a:lnTo>
                          <a:pt x="1312" y="57"/>
                        </a:lnTo>
                        <a:lnTo>
                          <a:pt x="1327" y="31"/>
                        </a:lnTo>
                        <a:lnTo>
                          <a:pt x="1332" y="5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6350">
                    <a:solidFill>
                      <a:srgbClr val="201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11390" name="Freeform 177"/>
                  <p:cNvSpPr>
                    <a:spLocks/>
                  </p:cNvSpPr>
                  <p:nvPr/>
                </p:nvSpPr>
                <p:spPr bwMode="auto">
                  <a:xfrm>
                    <a:off x="3727" y="1096"/>
                    <a:ext cx="334" cy="137"/>
                  </a:xfrm>
                  <a:custGeom>
                    <a:avLst/>
                    <a:gdLst>
                      <a:gd name="T0" fmla="*/ 1332 w 1332"/>
                      <a:gd name="T1" fmla="*/ 5 h 550"/>
                      <a:gd name="T2" fmla="*/ 1332 w 1332"/>
                      <a:gd name="T3" fmla="*/ 360 h 550"/>
                      <a:gd name="T4" fmla="*/ 1332 w 1332"/>
                      <a:gd name="T5" fmla="*/ 379 h 550"/>
                      <a:gd name="T6" fmla="*/ 1315 w 1332"/>
                      <a:gd name="T7" fmla="*/ 417 h 550"/>
                      <a:gd name="T8" fmla="*/ 1276 w 1332"/>
                      <a:gd name="T9" fmla="*/ 445 h 550"/>
                      <a:gd name="T10" fmla="*/ 1240 w 1332"/>
                      <a:gd name="T11" fmla="*/ 464 h 550"/>
                      <a:gd name="T12" fmla="*/ 1190 w 1332"/>
                      <a:gd name="T13" fmla="*/ 485 h 550"/>
                      <a:gd name="T14" fmla="*/ 1136 w 1332"/>
                      <a:gd name="T15" fmla="*/ 500 h 550"/>
                      <a:gd name="T16" fmla="*/ 1076 w 1332"/>
                      <a:gd name="T17" fmla="*/ 512 h 550"/>
                      <a:gd name="T18" fmla="*/ 1007 w 1332"/>
                      <a:gd name="T19" fmla="*/ 525 h 550"/>
                      <a:gd name="T20" fmla="*/ 952 w 1332"/>
                      <a:gd name="T21" fmla="*/ 531 h 550"/>
                      <a:gd name="T22" fmla="*/ 893 w 1332"/>
                      <a:gd name="T23" fmla="*/ 540 h 550"/>
                      <a:gd name="T24" fmla="*/ 833 w 1332"/>
                      <a:gd name="T25" fmla="*/ 545 h 550"/>
                      <a:gd name="T26" fmla="*/ 771 w 1332"/>
                      <a:gd name="T27" fmla="*/ 546 h 550"/>
                      <a:gd name="T28" fmla="*/ 716 w 1332"/>
                      <a:gd name="T29" fmla="*/ 550 h 550"/>
                      <a:gd name="T30" fmla="*/ 665 w 1332"/>
                      <a:gd name="T31" fmla="*/ 550 h 550"/>
                      <a:gd name="T32" fmla="*/ 615 w 1332"/>
                      <a:gd name="T33" fmla="*/ 550 h 550"/>
                      <a:gd name="T34" fmla="*/ 567 w 1332"/>
                      <a:gd name="T35" fmla="*/ 550 h 550"/>
                      <a:gd name="T36" fmla="*/ 512 w 1332"/>
                      <a:gd name="T37" fmla="*/ 545 h 550"/>
                      <a:gd name="T38" fmla="*/ 452 w 1332"/>
                      <a:gd name="T39" fmla="*/ 541 h 550"/>
                      <a:gd name="T40" fmla="*/ 396 w 1332"/>
                      <a:gd name="T41" fmla="*/ 536 h 550"/>
                      <a:gd name="T42" fmla="*/ 342 w 1332"/>
                      <a:gd name="T43" fmla="*/ 530 h 550"/>
                      <a:gd name="T44" fmla="*/ 287 w 1332"/>
                      <a:gd name="T45" fmla="*/ 520 h 550"/>
                      <a:gd name="T46" fmla="*/ 230 w 1332"/>
                      <a:gd name="T47" fmla="*/ 507 h 550"/>
                      <a:gd name="T48" fmla="*/ 177 w 1332"/>
                      <a:gd name="T49" fmla="*/ 495 h 550"/>
                      <a:gd name="T50" fmla="*/ 130 w 1332"/>
                      <a:gd name="T51" fmla="*/ 477 h 550"/>
                      <a:gd name="T52" fmla="*/ 86 w 1332"/>
                      <a:gd name="T53" fmla="*/ 459 h 550"/>
                      <a:gd name="T54" fmla="*/ 46 w 1332"/>
                      <a:gd name="T55" fmla="*/ 435 h 550"/>
                      <a:gd name="T56" fmla="*/ 16 w 1332"/>
                      <a:gd name="T57" fmla="*/ 410 h 550"/>
                      <a:gd name="T58" fmla="*/ 3 w 1332"/>
                      <a:gd name="T59" fmla="*/ 381 h 550"/>
                      <a:gd name="T60" fmla="*/ 3 w 1332"/>
                      <a:gd name="T61" fmla="*/ 363 h 550"/>
                      <a:gd name="T62" fmla="*/ 0 w 1332"/>
                      <a:gd name="T63" fmla="*/ 0 h 550"/>
                      <a:gd name="T64" fmla="*/ 16 w 1332"/>
                      <a:gd name="T65" fmla="*/ 36 h 550"/>
                      <a:gd name="T66" fmla="*/ 36 w 1332"/>
                      <a:gd name="T67" fmla="*/ 57 h 550"/>
                      <a:gd name="T68" fmla="*/ 65 w 1332"/>
                      <a:gd name="T69" fmla="*/ 77 h 550"/>
                      <a:gd name="T70" fmla="*/ 111 w 1332"/>
                      <a:gd name="T71" fmla="*/ 100 h 550"/>
                      <a:gd name="T72" fmla="*/ 150 w 1332"/>
                      <a:gd name="T73" fmla="*/ 116 h 550"/>
                      <a:gd name="T74" fmla="*/ 222 w 1332"/>
                      <a:gd name="T75" fmla="*/ 137 h 550"/>
                      <a:gd name="T76" fmla="*/ 285 w 1332"/>
                      <a:gd name="T77" fmla="*/ 150 h 550"/>
                      <a:gd name="T78" fmla="*/ 355 w 1332"/>
                      <a:gd name="T79" fmla="*/ 162 h 550"/>
                      <a:gd name="T80" fmla="*/ 420 w 1332"/>
                      <a:gd name="T81" fmla="*/ 170 h 550"/>
                      <a:gd name="T82" fmla="*/ 492 w 1332"/>
                      <a:gd name="T83" fmla="*/ 177 h 550"/>
                      <a:gd name="T84" fmla="*/ 560 w 1332"/>
                      <a:gd name="T85" fmla="*/ 180 h 550"/>
                      <a:gd name="T86" fmla="*/ 624 w 1332"/>
                      <a:gd name="T87" fmla="*/ 186 h 550"/>
                      <a:gd name="T88" fmla="*/ 689 w 1332"/>
                      <a:gd name="T89" fmla="*/ 186 h 550"/>
                      <a:gd name="T90" fmla="*/ 738 w 1332"/>
                      <a:gd name="T91" fmla="*/ 186 h 550"/>
                      <a:gd name="T92" fmla="*/ 792 w 1332"/>
                      <a:gd name="T93" fmla="*/ 183 h 550"/>
                      <a:gd name="T94" fmla="*/ 849 w 1332"/>
                      <a:gd name="T95" fmla="*/ 180 h 550"/>
                      <a:gd name="T96" fmla="*/ 908 w 1332"/>
                      <a:gd name="T97" fmla="*/ 175 h 550"/>
                      <a:gd name="T98" fmla="*/ 970 w 1332"/>
                      <a:gd name="T99" fmla="*/ 167 h 550"/>
                      <a:gd name="T100" fmla="*/ 1014 w 1332"/>
                      <a:gd name="T101" fmla="*/ 160 h 550"/>
                      <a:gd name="T102" fmla="*/ 1063 w 1332"/>
                      <a:gd name="T103" fmla="*/ 152 h 550"/>
                      <a:gd name="T104" fmla="*/ 1117 w 1332"/>
                      <a:gd name="T105" fmla="*/ 141 h 550"/>
                      <a:gd name="T106" fmla="*/ 1167 w 1332"/>
                      <a:gd name="T107" fmla="*/ 127 h 550"/>
                      <a:gd name="T108" fmla="*/ 1204 w 1332"/>
                      <a:gd name="T109" fmla="*/ 116 h 550"/>
                      <a:gd name="T110" fmla="*/ 1242 w 1332"/>
                      <a:gd name="T111" fmla="*/ 100 h 550"/>
                      <a:gd name="T112" fmla="*/ 1282 w 1332"/>
                      <a:gd name="T113" fmla="*/ 80 h 550"/>
                      <a:gd name="T114" fmla="*/ 1312 w 1332"/>
                      <a:gd name="T115" fmla="*/ 57 h 550"/>
                      <a:gd name="T116" fmla="*/ 1327 w 1332"/>
                      <a:gd name="T117" fmla="*/ 30 h 550"/>
                      <a:gd name="T118" fmla="*/ 1332 w 1332"/>
                      <a:gd name="T119" fmla="*/ 5 h 550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60000 65536"/>
                      <a:gd name="T166" fmla="*/ 0 60000 65536"/>
                      <a:gd name="T167" fmla="*/ 0 60000 65536"/>
                      <a:gd name="T168" fmla="*/ 0 60000 65536"/>
                      <a:gd name="T169" fmla="*/ 0 60000 65536"/>
                      <a:gd name="T170" fmla="*/ 0 60000 65536"/>
                      <a:gd name="T171" fmla="*/ 0 60000 65536"/>
                      <a:gd name="T172" fmla="*/ 0 60000 65536"/>
                      <a:gd name="T173" fmla="*/ 0 60000 65536"/>
                      <a:gd name="T174" fmla="*/ 0 60000 65536"/>
                      <a:gd name="T175" fmla="*/ 0 60000 65536"/>
                      <a:gd name="T176" fmla="*/ 0 60000 65536"/>
                      <a:gd name="T177" fmla="*/ 0 60000 65536"/>
                      <a:gd name="T178" fmla="*/ 0 60000 65536"/>
                      <a:gd name="T179" fmla="*/ 0 60000 65536"/>
                      <a:gd name="T180" fmla="*/ 0 w 1332"/>
                      <a:gd name="T181" fmla="*/ 0 h 550"/>
                      <a:gd name="T182" fmla="*/ 1332 w 1332"/>
                      <a:gd name="T183" fmla="*/ 550 h 550"/>
                    </a:gdLst>
                    <a:ahLst/>
                    <a:cxnLst>
                      <a:cxn ang="T120">
                        <a:pos x="T0" y="T1"/>
                      </a:cxn>
                      <a:cxn ang="T121">
                        <a:pos x="T2" y="T3"/>
                      </a:cxn>
                      <a:cxn ang="T122">
                        <a:pos x="T4" y="T5"/>
                      </a:cxn>
                      <a:cxn ang="T123">
                        <a:pos x="T6" y="T7"/>
                      </a:cxn>
                      <a:cxn ang="T124">
                        <a:pos x="T8" y="T9"/>
                      </a:cxn>
                      <a:cxn ang="T125">
                        <a:pos x="T10" y="T11"/>
                      </a:cxn>
                      <a:cxn ang="T126">
                        <a:pos x="T12" y="T13"/>
                      </a:cxn>
                      <a:cxn ang="T127">
                        <a:pos x="T14" y="T15"/>
                      </a:cxn>
                      <a:cxn ang="T128">
                        <a:pos x="T16" y="T17"/>
                      </a:cxn>
                      <a:cxn ang="T129">
                        <a:pos x="T18" y="T19"/>
                      </a:cxn>
                      <a:cxn ang="T130">
                        <a:pos x="T20" y="T21"/>
                      </a:cxn>
                      <a:cxn ang="T131">
                        <a:pos x="T22" y="T23"/>
                      </a:cxn>
                      <a:cxn ang="T132">
                        <a:pos x="T24" y="T25"/>
                      </a:cxn>
                      <a:cxn ang="T133">
                        <a:pos x="T26" y="T27"/>
                      </a:cxn>
                      <a:cxn ang="T134">
                        <a:pos x="T28" y="T29"/>
                      </a:cxn>
                      <a:cxn ang="T135">
                        <a:pos x="T30" y="T31"/>
                      </a:cxn>
                      <a:cxn ang="T136">
                        <a:pos x="T32" y="T33"/>
                      </a:cxn>
                      <a:cxn ang="T137">
                        <a:pos x="T34" y="T35"/>
                      </a:cxn>
                      <a:cxn ang="T138">
                        <a:pos x="T36" y="T37"/>
                      </a:cxn>
                      <a:cxn ang="T139">
                        <a:pos x="T38" y="T39"/>
                      </a:cxn>
                      <a:cxn ang="T140">
                        <a:pos x="T40" y="T41"/>
                      </a:cxn>
                      <a:cxn ang="T141">
                        <a:pos x="T42" y="T43"/>
                      </a:cxn>
                      <a:cxn ang="T142">
                        <a:pos x="T44" y="T45"/>
                      </a:cxn>
                      <a:cxn ang="T143">
                        <a:pos x="T46" y="T47"/>
                      </a:cxn>
                      <a:cxn ang="T144">
                        <a:pos x="T48" y="T49"/>
                      </a:cxn>
                      <a:cxn ang="T145">
                        <a:pos x="T50" y="T51"/>
                      </a:cxn>
                      <a:cxn ang="T146">
                        <a:pos x="T52" y="T53"/>
                      </a:cxn>
                      <a:cxn ang="T147">
                        <a:pos x="T54" y="T55"/>
                      </a:cxn>
                      <a:cxn ang="T148">
                        <a:pos x="T56" y="T57"/>
                      </a:cxn>
                      <a:cxn ang="T149">
                        <a:pos x="T58" y="T59"/>
                      </a:cxn>
                      <a:cxn ang="T150">
                        <a:pos x="T60" y="T61"/>
                      </a:cxn>
                      <a:cxn ang="T151">
                        <a:pos x="T62" y="T63"/>
                      </a:cxn>
                      <a:cxn ang="T152">
                        <a:pos x="T64" y="T65"/>
                      </a:cxn>
                      <a:cxn ang="T153">
                        <a:pos x="T66" y="T67"/>
                      </a:cxn>
                      <a:cxn ang="T154">
                        <a:pos x="T68" y="T69"/>
                      </a:cxn>
                      <a:cxn ang="T155">
                        <a:pos x="T70" y="T71"/>
                      </a:cxn>
                      <a:cxn ang="T156">
                        <a:pos x="T72" y="T73"/>
                      </a:cxn>
                      <a:cxn ang="T157">
                        <a:pos x="T74" y="T75"/>
                      </a:cxn>
                      <a:cxn ang="T158">
                        <a:pos x="T76" y="T77"/>
                      </a:cxn>
                      <a:cxn ang="T159">
                        <a:pos x="T78" y="T79"/>
                      </a:cxn>
                      <a:cxn ang="T160">
                        <a:pos x="T80" y="T81"/>
                      </a:cxn>
                      <a:cxn ang="T161">
                        <a:pos x="T82" y="T83"/>
                      </a:cxn>
                      <a:cxn ang="T162">
                        <a:pos x="T84" y="T85"/>
                      </a:cxn>
                      <a:cxn ang="T163">
                        <a:pos x="T86" y="T87"/>
                      </a:cxn>
                      <a:cxn ang="T164">
                        <a:pos x="T88" y="T89"/>
                      </a:cxn>
                      <a:cxn ang="T165">
                        <a:pos x="T90" y="T91"/>
                      </a:cxn>
                      <a:cxn ang="T166">
                        <a:pos x="T92" y="T93"/>
                      </a:cxn>
                      <a:cxn ang="T167">
                        <a:pos x="T94" y="T95"/>
                      </a:cxn>
                      <a:cxn ang="T168">
                        <a:pos x="T96" y="T97"/>
                      </a:cxn>
                      <a:cxn ang="T169">
                        <a:pos x="T98" y="T99"/>
                      </a:cxn>
                      <a:cxn ang="T170">
                        <a:pos x="T100" y="T101"/>
                      </a:cxn>
                      <a:cxn ang="T171">
                        <a:pos x="T102" y="T103"/>
                      </a:cxn>
                      <a:cxn ang="T172">
                        <a:pos x="T104" y="T105"/>
                      </a:cxn>
                      <a:cxn ang="T173">
                        <a:pos x="T106" y="T107"/>
                      </a:cxn>
                      <a:cxn ang="T174">
                        <a:pos x="T108" y="T109"/>
                      </a:cxn>
                      <a:cxn ang="T175">
                        <a:pos x="T110" y="T111"/>
                      </a:cxn>
                      <a:cxn ang="T176">
                        <a:pos x="T112" y="T113"/>
                      </a:cxn>
                      <a:cxn ang="T177">
                        <a:pos x="T114" y="T115"/>
                      </a:cxn>
                      <a:cxn ang="T178">
                        <a:pos x="T116" y="T117"/>
                      </a:cxn>
                      <a:cxn ang="T179">
                        <a:pos x="T118" y="T119"/>
                      </a:cxn>
                    </a:cxnLst>
                    <a:rect l="T180" t="T181" r="T182" b="T183"/>
                    <a:pathLst>
                      <a:path w="1332" h="550">
                        <a:moveTo>
                          <a:pt x="1332" y="5"/>
                        </a:moveTo>
                        <a:lnTo>
                          <a:pt x="1332" y="360"/>
                        </a:lnTo>
                        <a:lnTo>
                          <a:pt x="1332" y="379"/>
                        </a:lnTo>
                        <a:lnTo>
                          <a:pt x="1315" y="417"/>
                        </a:lnTo>
                        <a:lnTo>
                          <a:pt x="1276" y="445"/>
                        </a:lnTo>
                        <a:lnTo>
                          <a:pt x="1240" y="464"/>
                        </a:lnTo>
                        <a:lnTo>
                          <a:pt x="1190" y="485"/>
                        </a:lnTo>
                        <a:lnTo>
                          <a:pt x="1136" y="500"/>
                        </a:lnTo>
                        <a:lnTo>
                          <a:pt x="1076" y="512"/>
                        </a:lnTo>
                        <a:lnTo>
                          <a:pt x="1007" y="525"/>
                        </a:lnTo>
                        <a:lnTo>
                          <a:pt x="952" y="531"/>
                        </a:lnTo>
                        <a:lnTo>
                          <a:pt x="893" y="540"/>
                        </a:lnTo>
                        <a:lnTo>
                          <a:pt x="833" y="545"/>
                        </a:lnTo>
                        <a:lnTo>
                          <a:pt x="771" y="546"/>
                        </a:lnTo>
                        <a:lnTo>
                          <a:pt x="716" y="550"/>
                        </a:lnTo>
                        <a:lnTo>
                          <a:pt x="665" y="550"/>
                        </a:lnTo>
                        <a:lnTo>
                          <a:pt x="615" y="550"/>
                        </a:lnTo>
                        <a:lnTo>
                          <a:pt x="567" y="550"/>
                        </a:lnTo>
                        <a:lnTo>
                          <a:pt x="512" y="545"/>
                        </a:lnTo>
                        <a:lnTo>
                          <a:pt x="452" y="541"/>
                        </a:lnTo>
                        <a:lnTo>
                          <a:pt x="396" y="536"/>
                        </a:lnTo>
                        <a:lnTo>
                          <a:pt x="342" y="530"/>
                        </a:lnTo>
                        <a:lnTo>
                          <a:pt x="287" y="520"/>
                        </a:lnTo>
                        <a:lnTo>
                          <a:pt x="230" y="507"/>
                        </a:lnTo>
                        <a:lnTo>
                          <a:pt x="177" y="495"/>
                        </a:lnTo>
                        <a:lnTo>
                          <a:pt x="130" y="477"/>
                        </a:lnTo>
                        <a:lnTo>
                          <a:pt x="86" y="459"/>
                        </a:lnTo>
                        <a:lnTo>
                          <a:pt x="46" y="435"/>
                        </a:lnTo>
                        <a:lnTo>
                          <a:pt x="16" y="410"/>
                        </a:lnTo>
                        <a:lnTo>
                          <a:pt x="3" y="381"/>
                        </a:lnTo>
                        <a:lnTo>
                          <a:pt x="3" y="363"/>
                        </a:lnTo>
                        <a:lnTo>
                          <a:pt x="0" y="0"/>
                        </a:lnTo>
                        <a:lnTo>
                          <a:pt x="16" y="36"/>
                        </a:lnTo>
                        <a:lnTo>
                          <a:pt x="36" y="57"/>
                        </a:lnTo>
                        <a:lnTo>
                          <a:pt x="65" y="77"/>
                        </a:lnTo>
                        <a:lnTo>
                          <a:pt x="111" y="100"/>
                        </a:lnTo>
                        <a:lnTo>
                          <a:pt x="150" y="116"/>
                        </a:lnTo>
                        <a:lnTo>
                          <a:pt x="222" y="137"/>
                        </a:lnTo>
                        <a:lnTo>
                          <a:pt x="285" y="150"/>
                        </a:lnTo>
                        <a:lnTo>
                          <a:pt x="355" y="162"/>
                        </a:lnTo>
                        <a:lnTo>
                          <a:pt x="420" y="170"/>
                        </a:lnTo>
                        <a:lnTo>
                          <a:pt x="492" y="177"/>
                        </a:lnTo>
                        <a:lnTo>
                          <a:pt x="560" y="180"/>
                        </a:lnTo>
                        <a:lnTo>
                          <a:pt x="624" y="186"/>
                        </a:lnTo>
                        <a:lnTo>
                          <a:pt x="689" y="186"/>
                        </a:lnTo>
                        <a:lnTo>
                          <a:pt x="738" y="186"/>
                        </a:lnTo>
                        <a:lnTo>
                          <a:pt x="792" y="183"/>
                        </a:lnTo>
                        <a:lnTo>
                          <a:pt x="849" y="180"/>
                        </a:lnTo>
                        <a:lnTo>
                          <a:pt x="908" y="175"/>
                        </a:lnTo>
                        <a:lnTo>
                          <a:pt x="970" y="167"/>
                        </a:lnTo>
                        <a:lnTo>
                          <a:pt x="1014" y="160"/>
                        </a:lnTo>
                        <a:lnTo>
                          <a:pt x="1063" y="152"/>
                        </a:lnTo>
                        <a:lnTo>
                          <a:pt x="1117" y="141"/>
                        </a:lnTo>
                        <a:lnTo>
                          <a:pt x="1167" y="127"/>
                        </a:lnTo>
                        <a:lnTo>
                          <a:pt x="1204" y="116"/>
                        </a:lnTo>
                        <a:lnTo>
                          <a:pt x="1242" y="100"/>
                        </a:lnTo>
                        <a:lnTo>
                          <a:pt x="1282" y="80"/>
                        </a:lnTo>
                        <a:lnTo>
                          <a:pt x="1312" y="57"/>
                        </a:lnTo>
                        <a:lnTo>
                          <a:pt x="1327" y="30"/>
                        </a:lnTo>
                        <a:lnTo>
                          <a:pt x="1332" y="5"/>
                        </a:lnTo>
                        <a:close/>
                      </a:path>
                    </a:pathLst>
                  </a:custGeom>
                  <a:solidFill>
                    <a:srgbClr val="FFFF00"/>
                  </a:solidFill>
                  <a:ln w="3175">
                    <a:solidFill>
                      <a:srgbClr val="201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</p:grpSp>
            <p:sp>
              <p:nvSpPr>
                <p:cNvPr id="11388" name="Text Box 178"/>
                <p:cNvSpPr txBox="1">
                  <a:spLocks noChangeArrowheads="1"/>
                </p:cNvSpPr>
                <p:nvPr/>
              </p:nvSpPr>
              <p:spPr bwMode="auto">
                <a:xfrm>
                  <a:off x="3754" y="1285"/>
                  <a:ext cx="301" cy="252"/>
                </a:xfrm>
                <a:prstGeom prst="rect">
                  <a:avLst/>
                </a:prstGeom>
                <a:noFill/>
                <a:ln w="38100">
                  <a:noFill/>
                  <a:miter lim="800000"/>
                  <a:headEnd/>
                  <a:tailEnd/>
                </a:ln>
              </p:spPr>
              <p:txBody>
                <a:bodyPr wrap="none" anchor="ctr">
                  <a:spAutoFit/>
                </a:bodyPr>
                <a:lstStyle/>
                <a:p>
                  <a:pPr eaLnBrk="0" hangingPunct="0"/>
                  <a:r>
                    <a:rPr kumimoji="1" lang="en-US" sz="2000" b="1">
                      <a:latin typeface="+mj-lt"/>
                    </a:rPr>
                    <a:t>Rx</a:t>
                  </a:r>
                </a:p>
              </p:txBody>
            </p:sp>
          </p:grpSp>
        </p:grpSp>
        <p:grpSp>
          <p:nvGrpSpPr>
            <p:cNvPr id="286" name="Group 529"/>
            <p:cNvGrpSpPr>
              <a:grpSpLocks/>
            </p:cNvGrpSpPr>
            <p:nvPr/>
          </p:nvGrpSpPr>
          <p:grpSpPr bwMode="auto">
            <a:xfrm>
              <a:off x="3430579" y="3219454"/>
              <a:ext cx="2262176" cy="2262196"/>
              <a:chOff x="1731" y="1299"/>
              <a:chExt cx="2286" cy="2286"/>
            </a:xfrm>
          </p:grpSpPr>
          <p:sp>
            <p:nvSpPr>
              <p:cNvPr id="287" name="Freeform 530"/>
              <p:cNvSpPr>
                <a:spLocks/>
              </p:cNvSpPr>
              <p:nvPr/>
            </p:nvSpPr>
            <p:spPr bwMode="auto">
              <a:xfrm>
                <a:off x="2320" y="3359"/>
                <a:ext cx="1103" cy="13"/>
              </a:xfrm>
              <a:custGeom>
                <a:avLst/>
                <a:gdLst>
                  <a:gd name="T0" fmla="*/ 34 w 1103"/>
                  <a:gd name="T1" fmla="*/ 13 h 13"/>
                  <a:gd name="T2" fmla="*/ 272 w 1103"/>
                  <a:gd name="T3" fmla="*/ 13 h 13"/>
                  <a:gd name="T4" fmla="*/ 272 w 1103"/>
                  <a:gd name="T5" fmla="*/ 13 h 13"/>
                  <a:gd name="T6" fmla="*/ 832 w 1103"/>
                  <a:gd name="T7" fmla="*/ 13 h 13"/>
                  <a:gd name="T8" fmla="*/ 832 w 1103"/>
                  <a:gd name="T9" fmla="*/ 13 h 13"/>
                  <a:gd name="T10" fmla="*/ 1103 w 1103"/>
                  <a:gd name="T11" fmla="*/ 13 h 13"/>
                  <a:gd name="T12" fmla="*/ 1103 w 1103"/>
                  <a:gd name="T13" fmla="*/ 13 h 13"/>
                  <a:gd name="T14" fmla="*/ 1099 w 1103"/>
                  <a:gd name="T15" fmla="*/ 4 h 13"/>
                  <a:gd name="T16" fmla="*/ 1095 w 1103"/>
                  <a:gd name="T17" fmla="*/ 0 h 13"/>
                  <a:gd name="T18" fmla="*/ 828 w 1103"/>
                  <a:gd name="T19" fmla="*/ 0 h 13"/>
                  <a:gd name="T20" fmla="*/ 828 w 1103"/>
                  <a:gd name="T21" fmla="*/ 0 h 13"/>
                  <a:gd name="T22" fmla="*/ 276 w 1103"/>
                  <a:gd name="T23" fmla="*/ 0 h 13"/>
                  <a:gd name="T24" fmla="*/ 276 w 1103"/>
                  <a:gd name="T25" fmla="*/ 0 h 13"/>
                  <a:gd name="T26" fmla="*/ 42 w 1103"/>
                  <a:gd name="T27" fmla="*/ 0 h 13"/>
                  <a:gd name="T28" fmla="*/ 9 w 1103"/>
                  <a:gd name="T29" fmla="*/ 0 h 13"/>
                  <a:gd name="T30" fmla="*/ 9 w 1103"/>
                  <a:gd name="T31" fmla="*/ 0 h 13"/>
                  <a:gd name="T32" fmla="*/ 5 w 1103"/>
                  <a:gd name="T33" fmla="*/ 4 h 13"/>
                  <a:gd name="T34" fmla="*/ 0 w 1103"/>
                  <a:gd name="T35" fmla="*/ 13 h 13"/>
                  <a:gd name="T36" fmla="*/ 0 w 1103"/>
                  <a:gd name="T37" fmla="*/ 13 h 13"/>
                  <a:gd name="T38" fmla="*/ 0 w 1103"/>
                  <a:gd name="T39" fmla="*/ 13 h 13"/>
                  <a:gd name="T40" fmla="*/ 34 w 1103"/>
                  <a:gd name="T41" fmla="*/ 13 h 13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w 1103"/>
                  <a:gd name="T64" fmla="*/ 0 h 13"/>
                  <a:gd name="T65" fmla="*/ 1103 w 1103"/>
                  <a:gd name="T66" fmla="*/ 13 h 13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T63" t="T64" r="T65" b="T66"/>
                <a:pathLst>
                  <a:path w="1103" h="13">
                    <a:moveTo>
                      <a:pt x="34" y="13"/>
                    </a:moveTo>
                    <a:lnTo>
                      <a:pt x="272" y="13"/>
                    </a:lnTo>
                    <a:lnTo>
                      <a:pt x="832" y="13"/>
                    </a:lnTo>
                    <a:lnTo>
                      <a:pt x="1103" y="13"/>
                    </a:lnTo>
                    <a:lnTo>
                      <a:pt x="1099" y="4"/>
                    </a:lnTo>
                    <a:lnTo>
                      <a:pt x="1095" y="0"/>
                    </a:lnTo>
                    <a:lnTo>
                      <a:pt x="828" y="0"/>
                    </a:lnTo>
                    <a:lnTo>
                      <a:pt x="276" y="0"/>
                    </a:lnTo>
                    <a:lnTo>
                      <a:pt x="42" y="0"/>
                    </a:lnTo>
                    <a:lnTo>
                      <a:pt x="9" y="0"/>
                    </a:lnTo>
                    <a:lnTo>
                      <a:pt x="5" y="4"/>
                    </a:lnTo>
                    <a:lnTo>
                      <a:pt x="0" y="13"/>
                    </a:lnTo>
                    <a:lnTo>
                      <a:pt x="34" y="13"/>
                    </a:lnTo>
                    <a:close/>
                  </a:path>
                </a:pathLst>
              </a:custGeom>
              <a:solidFill>
                <a:srgbClr val="B3B3B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88" name="Freeform 531"/>
              <p:cNvSpPr>
                <a:spLocks noEditPoints="1"/>
              </p:cNvSpPr>
              <p:nvPr/>
            </p:nvSpPr>
            <p:spPr bwMode="auto">
              <a:xfrm>
                <a:off x="3148" y="3359"/>
                <a:ext cx="313" cy="121"/>
              </a:xfrm>
              <a:custGeom>
                <a:avLst/>
                <a:gdLst>
                  <a:gd name="T0" fmla="*/ 225 w 313"/>
                  <a:gd name="T1" fmla="*/ 0 h 121"/>
                  <a:gd name="T2" fmla="*/ 225 w 313"/>
                  <a:gd name="T3" fmla="*/ 0 h 121"/>
                  <a:gd name="T4" fmla="*/ 0 w 313"/>
                  <a:gd name="T5" fmla="*/ 0 h 121"/>
                  <a:gd name="T6" fmla="*/ 225 w 313"/>
                  <a:gd name="T7" fmla="*/ 0 h 121"/>
                  <a:gd name="T8" fmla="*/ 280 w 313"/>
                  <a:gd name="T9" fmla="*/ 17 h 121"/>
                  <a:gd name="T10" fmla="*/ 280 w 313"/>
                  <a:gd name="T11" fmla="*/ 17 h 121"/>
                  <a:gd name="T12" fmla="*/ 275 w 313"/>
                  <a:gd name="T13" fmla="*/ 4 h 121"/>
                  <a:gd name="T14" fmla="*/ 267 w 313"/>
                  <a:gd name="T15" fmla="*/ 4 h 121"/>
                  <a:gd name="T16" fmla="*/ 242 w 313"/>
                  <a:gd name="T17" fmla="*/ 13 h 121"/>
                  <a:gd name="T18" fmla="*/ 242 w 313"/>
                  <a:gd name="T19" fmla="*/ 13 h 121"/>
                  <a:gd name="T20" fmla="*/ 246 w 313"/>
                  <a:gd name="T21" fmla="*/ 17 h 121"/>
                  <a:gd name="T22" fmla="*/ 246 w 313"/>
                  <a:gd name="T23" fmla="*/ 17 h 121"/>
                  <a:gd name="T24" fmla="*/ 280 w 313"/>
                  <a:gd name="T25" fmla="*/ 117 h 121"/>
                  <a:gd name="T26" fmla="*/ 280 w 313"/>
                  <a:gd name="T27" fmla="*/ 117 h 121"/>
                  <a:gd name="T28" fmla="*/ 275 w 313"/>
                  <a:gd name="T29" fmla="*/ 121 h 121"/>
                  <a:gd name="T30" fmla="*/ 275 w 313"/>
                  <a:gd name="T31" fmla="*/ 121 h 121"/>
                  <a:gd name="T32" fmla="*/ 267 w 313"/>
                  <a:gd name="T33" fmla="*/ 121 h 121"/>
                  <a:gd name="T34" fmla="*/ 300 w 313"/>
                  <a:gd name="T35" fmla="*/ 121 h 121"/>
                  <a:gd name="T36" fmla="*/ 300 w 313"/>
                  <a:gd name="T37" fmla="*/ 121 h 121"/>
                  <a:gd name="T38" fmla="*/ 309 w 313"/>
                  <a:gd name="T39" fmla="*/ 121 h 121"/>
                  <a:gd name="T40" fmla="*/ 309 w 313"/>
                  <a:gd name="T41" fmla="*/ 121 h 121"/>
                  <a:gd name="T42" fmla="*/ 313 w 313"/>
                  <a:gd name="T43" fmla="*/ 117 h 121"/>
                  <a:gd name="T44" fmla="*/ 313 w 313"/>
                  <a:gd name="T45" fmla="*/ 117 h 121"/>
                  <a:gd name="T46" fmla="*/ 280 w 313"/>
                  <a:gd name="T47" fmla="*/ 17 h 121"/>
                  <a:gd name="T48" fmla="*/ 280 w 313"/>
                  <a:gd name="T49" fmla="*/ 17 h 121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w 313"/>
                  <a:gd name="T76" fmla="*/ 0 h 121"/>
                  <a:gd name="T77" fmla="*/ 313 w 313"/>
                  <a:gd name="T78" fmla="*/ 121 h 121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T75" t="T76" r="T77" b="T78"/>
                <a:pathLst>
                  <a:path w="313" h="121">
                    <a:moveTo>
                      <a:pt x="225" y="0"/>
                    </a:moveTo>
                    <a:lnTo>
                      <a:pt x="225" y="0"/>
                    </a:lnTo>
                    <a:lnTo>
                      <a:pt x="0" y="0"/>
                    </a:lnTo>
                    <a:lnTo>
                      <a:pt x="225" y="0"/>
                    </a:lnTo>
                    <a:close/>
                    <a:moveTo>
                      <a:pt x="280" y="17"/>
                    </a:moveTo>
                    <a:lnTo>
                      <a:pt x="280" y="17"/>
                    </a:lnTo>
                    <a:lnTo>
                      <a:pt x="275" y="4"/>
                    </a:lnTo>
                    <a:lnTo>
                      <a:pt x="267" y="4"/>
                    </a:lnTo>
                    <a:lnTo>
                      <a:pt x="242" y="13"/>
                    </a:lnTo>
                    <a:lnTo>
                      <a:pt x="246" y="17"/>
                    </a:lnTo>
                    <a:lnTo>
                      <a:pt x="280" y="117"/>
                    </a:lnTo>
                    <a:lnTo>
                      <a:pt x="275" y="121"/>
                    </a:lnTo>
                    <a:lnTo>
                      <a:pt x="267" y="121"/>
                    </a:lnTo>
                    <a:lnTo>
                      <a:pt x="300" y="121"/>
                    </a:lnTo>
                    <a:lnTo>
                      <a:pt x="309" y="121"/>
                    </a:lnTo>
                    <a:lnTo>
                      <a:pt x="313" y="117"/>
                    </a:lnTo>
                    <a:lnTo>
                      <a:pt x="280" y="17"/>
                    </a:lnTo>
                    <a:close/>
                  </a:path>
                </a:pathLst>
              </a:custGeom>
              <a:solidFill>
                <a:srgbClr val="666666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89" name="Freeform 532"/>
              <p:cNvSpPr>
                <a:spLocks/>
              </p:cNvSpPr>
              <p:nvPr/>
            </p:nvSpPr>
            <p:spPr bwMode="auto">
              <a:xfrm>
                <a:off x="1731" y="1299"/>
                <a:ext cx="2286" cy="2286"/>
              </a:xfrm>
              <a:custGeom>
                <a:avLst/>
                <a:gdLst>
                  <a:gd name="T0" fmla="*/ 113 w 2286"/>
                  <a:gd name="T1" fmla="*/ 0 h 2286"/>
                  <a:gd name="T2" fmla="*/ 67 w 2286"/>
                  <a:gd name="T3" fmla="*/ 13 h 2286"/>
                  <a:gd name="T4" fmla="*/ 30 w 2286"/>
                  <a:gd name="T5" fmla="*/ 34 h 2286"/>
                  <a:gd name="T6" fmla="*/ 9 w 2286"/>
                  <a:gd name="T7" fmla="*/ 71 h 2286"/>
                  <a:gd name="T8" fmla="*/ 0 w 2286"/>
                  <a:gd name="T9" fmla="*/ 117 h 2286"/>
                  <a:gd name="T10" fmla="*/ 0 w 2286"/>
                  <a:gd name="T11" fmla="*/ 1571 h 2286"/>
                  <a:gd name="T12" fmla="*/ 9 w 2286"/>
                  <a:gd name="T13" fmla="*/ 1617 h 2286"/>
                  <a:gd name="T14" fmla="*/ 30 w 2286"/>
                  <a:gd name="T15" fmla="*/ 1655 h 2286"/>
                  <a:gd name="T16" fmla="*/ 67 w 2286"/>
                  <a:gd name="T17" fmla="*/ 1676 h 2286"/>
                  <a:gd name="T18" fmla="*/ 113 w 2286"/>
                  <a:gd name="T19" fmla="*/ 1684 h 2286"/>
                  <a:gd name="T20" fmla="*/ 857 w 2286"/>
                  <a:gd name="T21" fmla="*/ 1684 h 2286"/>
                  <a:gd name="T22" fmla="*/ 832 w 2286"/>
                  <a:gd name="T23" fmla="*/ 1960 h 2286"/>
                  <a:gd name="T24" fmla="*/ 594 w 2286"/>
                  <a:gd name="T25" fmla="*/ 1956 h 2286"/>
                  <a:gd name="T26" fmla="*/ 589 w 2286"/>
                  <a:gd name="T27" fmla="*/ 1960 h 2286"/>
                  <a:gd name="T28" fmla="*/ 552 w 2286"/>
                  <a:gd name="T29" fmla="*/ 1968 h 2286"/>
                  <a:gd name="T30" fmla="*/ 523 w 2286"/>
                  <a:gd name="T31" fmla="*/ 1985 h 2286"/>
                  <a:gd name="T32" fmla="*/ 502 w 2286"/>
                  <a:gd name="T33" fmla="*/ 2014 h 2286"/>
                  <a:gd name="T34" fmla="*/ 485 w 2286"/>
                  <a:gd name="T35" fmla="*/ 2048 h 2286"/>
                  <a:gd name="T36" fmla="*/ 481 w 2286"/>
                  <a:gd name="T37" fmla="*/ 2060 h 2286"/>
                  <a:gd name="T38" fmla="*/ 456 w 2286"/>
                  <a:gd name="T39" fmla="*/ 2148 h 2286"/>
                  <a:gd name="T40" fmla="*/ 452 w 2286"/>
                  <a:gd name="T41" fmla="*/ 2156 h 2286"/>
                  <a:gd name="T42" fmla="*/ 447 w 2286"/>
                  <a:gd name="T43" fmla="*/ 2177 h 2286"/>
                  <a:gd name="T44" fmla="*/ 456 w 2286"/>
                  <a:gd name="T45" fmla="*/ 2215 h 2286"/>
                  <a:gd name="T46" fmla="*/ 472 w 2286"/>
                  <a:gd name="T47" fmla="*/ 2248 h 2286"/>
                  <a:gd name="T48" fmla="*/ 493 w 2286"/>
                  <a:gd name="T49" fmla="*/ 2265 h 2286"/>
                  <a:gd name="T50" fmla="*/ 539 w 2286"/>
                  <a:gd name="T51" fmla="*/ 2286 h 2286"/>
                  <a:gd name="T52" fmla="*/ 1717 w 2286"/>
                  <a:gd name="T53" fmla="*/ 2286 h 2286"/>
                  <a:gd name="T54" fmla="*/ 1743 w 2286"/>
                  <a:gd name="T55" fmla="*/ 2286 h 2286"/>
                  <a:gd name="T56" fmla="*/ 1784 w 2286"/>
                  <a:gd name="T57" fmla="*/ 2265 h 2286"/>
                  <a:gd name="T58" fmla="*/ 1805 w 2286"/>
                  <a:gd name="T59" fmla="*/ 2252 h 2286"/>
                  <a:gd name="T60" fmla="*/ 1826 w 2286"/>
                  <a:gd name="T61" fmla="*/ 2210 h 2286"/>
                  <a:gd name="T62" fmla="*/ 1830 w 2286"/>
                  <a:gd name="T63" fmla="*/ 2164 h 2286"/>
                  <a:gd name="T64" fmla="*/ 1826 w 2286"/>
                  <a:gd name="T65" fmla="*/ 2148 h 2286"/>
                  <a:gd name="T66" fmla="*/ 1793 w 2286"/>
                  <a:gd name="T67" fmla="*/ 2043 h 2286"/>
                  <a:gd name="T68" fmla="*/ 1797 w 2286"/>
                  <a:gd name="T69" fmla="*/ 2048 h 2286"/>
                  <a:gd name="T70" fmla="*/ 1776 w 2286"/>
                  <a:gd name="T71" fmla="*/ 2002 h 2286"/>
                  <a:gd name="T72" fmla="*/ 1747 w 2286"/>
                  <a:gd name="T73" fmla="*/ 1976 h 2286"/>
                  <a:gd name="T74" fmla="*/ 1692 w 2286"/>
                  <a:gd name="T75" fmla="*/ 1960 h 2286"/>
                  <a:gd name="T76" fmla="*/ 1692 w 2286"/>
                  <a:gd name="T77" fmla="*/ 1960 h 2286"/>
                  <a:gd name="T78" fmla="*/ 1450 w 2286"/>
                  <a:gd name="T79" fmla="*/ 1960 h 2286"/>
                  <a:gd name="T80" fmla="*/ 1425 w 2286"/>
                  <a:gd name="T81" fmla="*/ 1684 h 2286"/>
                  <a:gd name="T82" fmla="*/ 2169 w 2286"/>
                  <a:gd name="T83" fmla="*/ 1684 h 2286"/>
                  <a:gd name="T84" fmla="*/ 2215 w 2286"/>
                  <a:gd name="T85" fmla="*/ 1676 h 2286"/>
                  <a:gd name="T86" fmla="*/ 2252 w 2286"/>
                  <a:gd name="T87" fmla="*/ 1655 h 2286"/>
                  <a:gd name="T88" fmla="*/ 2273 w 2286"/>
                  <a:gd name="T89" fmla="*/ 1617 h 2286"/>
                  <a:gd name="T90" fmla="*/ 2286 w 2286"/>
                  <a:gd name="T91" fmla="*/ 1571 h 2286"/>
                  <a:gd name="T92" fmla="*/ 2286 w 2286"/>
                  <a:gd name="T93" fmla="*/ 117 h 2286"/>
                  <a:gd name="T94" fmla="*/ 2273 w 2286"/>
                  <a:gd name="T95" fmla="*/ 71 h 2286"/>
                  <a:gd name="T96" fmla="*/ 2252 w 2286"/>
                  <a:gd name="T97" fmla="*/ 34 h 2286"/>
                  <a:gd name="T98" fmla="*/ 2215 w 2286"/>
                  <a:gd name="T99" fmla="*/ 13 h 2286"/>
                  <a:gd name="T100" fmla="*/ 2169 w 2286"/>
                  <a:gd name="T101" fmla="*/ 0 h 228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w 2286"/>
                  <a:gd name="T154" fmla="*/ 0 h 2286"/>
                  <a:gd name="T155" fmla="*/ 2286 w 2286"/>
                  <a:gd name="T156" fmla="*/ 2286 h 2286"/>
                </a:gdLst>
                <a:ahLst/>
                <a:cxnLst>
                  <a:cxn ang="T102">
                    <a:pos x="T0" y="T1"/>
                  </a:cxn>
                  <a:cxn ang="T103">
                    <a:pos x="T2" y="T3"/>
                  </a:cxn>
                  <a:cxn ang="T104">
                    <a:pos x="T4" y="T5"/>
                  </a:cxn>
                  <a:cxn ang="T105">
                    <a:pos x="T6" y="T7"/>
                  </a:cxn>
                  <a:cxn ang="T106">
                    <a:pos x="T8" y="T9"/>
                  </a:cxn>
                  <a:cxn ang="T107">
                    <a:pos x="T10" y="T11"/>
                  </a:cxn>
                  <a:cxn ang="T108">
                    <a:pos x="T12" y="T13"/>
                  </a:cxn>
                  <a:cxn ang="T109">
                    <a:pos x="T14" y="T15"/>
                  </a:cxn>
                  <a:cxn ang="T110">
                    <a:pos x="T16" y="T17"/>
                  </a:cxn>
                  <a:cxn ang="T111">
                    <a:pos x="T18" y="T19"/>
                  </a:cxn>
                  <a:cxn ang="T112">
                    <a:pos x="T20" y="T21"/>
                  </a:cxn>
                  <a:cxn ang="T113">
                    <a:pos x="T22" y="T23"/>
                  </a:cxn>
                  <a:cxn ang="T114">
                    <a:pos x="T24" y="T25"/>
                  </a:cxn>
                  <a:cxn ang="T115">
                    <a:pos x="T26" y="T27"/>
                  </a:cxn>
                  <a:cxn ang="T116">
                    <a:pos x="T28" y="T29"/>
                  </a:cxn>
                  <a:cxn ang="T117">
                    <a:pos x="T30" y="T31"/>
                  </a:cxn>
                  <a:cxn ang="T118">
                    <a:pos x="T32" y="T33"/>
                  </a:cxn>
                  <a:cxn ang="T119">
                    <a:pos x="T34" y="T35"/>
                  </a:cxn>
                  <a:cxn ang="T120">
                    <a:pos x="T36" y="T37"/>
                  </a:cxn>
                  <a:cxn ang="T121">
                    <a:pos x="T38" y="T39"/>
                  </a:cxn>
                  <a:cxn ang="T122">
                    <a:pos x="T40" y="T41"/>
                  </a:cxn>
                  <a:cxn ang="T123">
                    <a:pos x="T42" y="T43"/>
                  </a:cxn>
                  <a:cxn ang="T124">
                    <a:pos x="T44" y="T45"/>
                  </a:cxn>
                  <a:cxn ang="T125">
                    <a:pos x="T46" y="T47"/>
                  </a:cxn>
                  <a:cxn ang="T126">
                    <a:pos x="T48" y="T49"/>
                  </a:cxn>
                  <a:cxn ang="T127">
                    <a:pos x="T50" y="T51"/>
                  </a:cxn>
                  <a:cxn ang="T128">
                    <a:pos x="T52" y="T53"/>
                  </a:cxn>
                  <a:cxn ang="T129">
                    <a:pos x="T54" y="T55"/>
                  </a:cxn>
                  <a:cxn ang="T130">
                    <a:pos x="T56" y="T57"/>
                  </a:cxn>
                  <a:cxn ang="T131">
                    <a:pos x="T58" y="T59"/>
                  </a:cxn>
                  <a:cxn ang="T132">
                    <a:pos x="T60" y="T61"/>
                  </a:cxn>
                  <a:cxn ang="T133">
                    <a:pos x="T62" y="T63"/>
                  </a:cxn>
                  <a:cxn ang="T134">
                    <a:pos x="T64" y="T65"/>
                  </a:cxn>
                  <a:cxn ang="T135">
                    <a:pos x="T66" y="T67"/>
                  </a:cxn>
                  <a:cxn ang="T136">
                    <a:pos x="T68" y="T69"/>
                  </a:cxn>
                  <a:cxn ang="T137">
                    <a:pos x="T70" y="T71"/>
                  </a:cxn>
                  <a:cxn ang="T138">
                    <a:pos x="T72" y="T73"/>
                  </a:cxn>
                  <a:cxn ang="T139">
                    <a:pos x="T74" y="T75"/>
                  </a:cxn>
                  <a:cxn ang="T140">
                    <a:pos x="T76" y="T77"/>
                  </a:cxn>
                  <a:cxn ang="T141">
                    <a:pos x="T78" y="T79"/>
                  </a:cxn>
                  <a:cxn ang="T142">
                    <a:pos x="T80" y="T81"/>
                  </a:cxn>
                  <a:cxn ang="T143">
                    <a:pos x="T82" y="T83"/>
                  </a:cxn>
                  <a:cxn ang="T144">
                    <a:pos x="T84" y="T85"/>
                  </a:cxn>
                  <a:cxn ang="T145">
                    <a:pos x="T86" y="T87"/>
                  </a:cxn>
                  <a:cxn ang="T146">
                    <a:pos x="T88" y="T89"/>
                  </a:cxn>
                  <a:cxn ang="T147">
                    <a:pos x="T90" y="T91"/>
                  </a:cxn>
                  <a:cxn ang="T148">
                    <a:pos x="T92" y="T93"/>
                  </a:cxn>
                  <a:cxn ang="T149">
                    <a:pos x="T94" y="T95"/>
                  </a:cxn>
                  <a:cxn ang="T150">
                    <a:pos x="T96" y="T97"/>
                  </a:cxn>
                  <a:cxn ang="T151">
                    <a:pos x="T98" y="T99"/>
                  </a:cxn>
                  <a:cxn ang="T152">
                    <a:pos x="T100" y="T101"/>
                  </a:cxn>
                </a:cxnLst>
                <a:rect l="T153" t="T154" r="T155" b="T156"/>
                <a:pathLst>
                  <a:path w="2286" h="2286">
                    <a:moveTo>
                      <a:pt x="113" y="0"/>
                    </a:moveTo>
                    <a:lnTo>
                      <a:pt x="113" y="0"/>
                    </a:lnTo>
                    <a:lnTo>
                      <a:pt x="88" y="5"/>
                    </a:lnTo>
                    <a:lnTo>
                      <a:pt x="67" y="13"/>
                    </a:lnTo>
                    <a:lnTo>
                      <a:pt x="50" y="21"/>
                    </a:lnTo>
                    <a:lnTo>
                      <a:pt x="30" y="34"/>
                    </a:lnTo>
                    <a:lnTo>
                      <a:pt x="17" y="55"/>
                    </a:lnTo>
                    <a:lnTo>
                      <a:pt x="9" y="71"/>
                    </a:lnTo>
                    <a:lnTo>
                      <a:pt x="0" y="92"/>
                    </a:lnTo>
                    <a:lnTo>
                      <a:pt x="0" y="117"/>
                    </a:lnTo>
                    <a:lnTo>
                      <a:pt x="0" y="1571"/>
                    </a:lnTo>
                    <a:lnTo>
                      <a:pt x="0" y="1596"/>
                    </a:lnTo>
                    <a:lnTo>
                      <a:pt x="9" y="1617"/>
                    </a:lnTo>
                    <a:lnTo>
                      <a:pt x="17" y="1634"/>
                    </a:lnTo>
                    <a:lnTo>
                      <a:pt x="30" y="1655"/>
                    </a:lnTo>
                    <a:lnTo>
                      <a:pt x="50" y="1667"/>
                    </a:lnTo>
                    <a:lnTo>
                      <a:pt x="67" y="1676"/>
                    </a:lnTo>
                    <a:lnTo>
                      <a:pt x="88" y="1684"/>
                    </a:lnTo>
                    <a:lnTo>
                      <a:pt x="113" y="1684"/>
                    </a:lnTo>
                    <a:lnTo>
                      <a:pt x="857" y="1684"/>
                    </a:lnTo>
                    <a:lnTo>
                      <a:pt x="832" y="1960"/>
                    </a:lnTo>
                    <a:lnTo>
                      <a:pt x="594" y="1956"/>
                    </a:lnTo>
                    <a:lnTo>
                      <a:pt x="589" y="1960"/>
                    </a:lnTo>
                    <a:lnTo>
                      <a:pt x="569" y="1960"/>
                    </a:lnTo>
                    <a:lnTo>
                      <a:pt x="552" y="1968"/>
                    </a:lnTo>
                    <a:lnTo>
                      <a:pt x="539" y="1976"/>
                    </a:lnTo>
                    <a:lnTo>
                      <a:pt x="523" y="1985"/>
                    </a:lnTo>
                    <a:lnTo>
                      <a:pt x="510" y="1997"/>
                    </a:lnTo>
                    <a:lnTo>
                      <a:pt x="502" y="2014"/>
                    </a:lnTo>
                    <a:lnTo>
                      <a:pt x="493" y="2027"/>
                    </a:lnTo>
                    <a:lnTo>
                      <a:pt x="485" y="2048"/>
                    </a:lnTo>
                    <a:lnTo>
                      <a:pt x="481" y="2060"/>
                    </a:lnTo>
                    <a:lnTo>
                      <a:pt x="456" y="2148"/>
                    </a:lnTo>
                    <a:lnTo>
                      <a:pt x="452" y="2156"/>
                    </a:lnTo>
                    <a:lnTo>
                      <a:pt x="447" y="2177"/>
                    </a:lnTo>
                    <a:lnTo>
                      <a:pt x="452" y="2198"/>
                    </a:lnTo>
                    <a:lnTo>
                      <a:pt x="456" y="2215"/>
                    </a:lnTo>
                    <a:lnTo>
                      <a:pt x="464" y="2231"/>
                    </a:lnTo>
                    <a:lnTo>
                      <a:pt x="472" y="2248"/>
                    </a:lnTo>
                    <a:lnTo>
                      <a:pt x="493" y="2265"/>
                    </a:lnTo>
                    <a:lnTo>
                      <a:pt x="514" y="2277"/>
                    </a:lnTo>
                    <a:lnTo>
                      <a:pt x="539" y="2286"/>
                    </a:lnTo>
                    <a:lnTo>
                      <a:pt x="564" y="2286"/>
                    </a:lnTo>
                    <a:lnTo>
                      <a:pt x="1717" y="2286"/>
                    </a:lnTo>
                    <a:lnTo>
                      <a:pt x="1743" y="2286"/>
                    </a:lnTo>
                    <a:lnTo>
                      <a:pt x="1763" y="2277"/>
                    </a:lnTo>
                    <a:lnTo>
                      <a:pt x="1784" y="2265"/>
                    </a:lnTo>
                    <a:lnTo>
                      <a:pt x="1805" y="2252"/>
                    </a:lnTo>
                    <a:lnTo>
                      <a:pt x="1818" y="2231"/>
                    </a:lnTo>
                    <a:lnTo>
                      <a:pt x="1826" y="2210"/>
                    </a:lnTo>
                    <a:lnTo>
                      <a:pt x="1830" y="2190"/>
                    </a:lnTo>
                    <a:lnTo>
                      <a:pt x="1830" y="2164"/>
                    </a:lnTo>
                    <a:lnTo>
                      <a:pt x="1826" y="2148"/>
                    </a:lnTo>
                    <a:lnTo>
                      <a:pt x="1793" y="2043"/>
                    </a:lnTo>
                    <a:lnTo>
                      <a:pt x="1797" y="2048"/>
                    </a:lnTo>
                    <a:lnTo>
                      <a:pt x="1784" y="2022"/>
                    </a:lnTo>
                    <a:lnTo>
                      <a:pt x="1776" y="2002"/>
                    </a:lnTo>
                    <a:lnTo>
                      <a:pt x="1763" y="1989"/>
                    </a:lnTo>
                    <a:lnTo>
                      <a:pt x="1747" y="1976"/>
                    </a:lnTo>
                    <a:lnTo>
                      <a:pt x="1717" y="1964"/>
                    </a:lnTo>
                    <a:lnTo>
                      <a:pt x="1692" y="1960"/>
                    </a:lnTo>
                    <a:lnTo>
                      <a:pt x="1450" y="1960"/>
                    </a:lnTo>
                    <a:lnTo>
                      <a:pt x="1425" y="1684"/>
                    </a:lnTo>
                    <a:lnTo>
                      <a:pt x="2169" y="1684"/>
                    </a:lnTo>
                    <a:lnTo>
                      <a:pt x="2194" y="1684"/>
                    </a:lnTo>
                    <a:lnTo>
                      <a:pt x="2215" y="1676"/>
                    </a:lnTo>
                    <a:lnTo>
                      <a:pt x="2231" y="1667"/>
                    </a:lnTo>
                    <a:lnTo>
                      <a:pt x="2252" y="1655"/>
                    </a:lnTo>
                    <a:lnTo>
                      <a:pt x="2265" y="1634"/>
                    </a:lnTo>
                    <a:lnTo>
                      <a:pt x="2273" y="1617"/>
                    </a:lnTo>
                    <a:lnTo>
                      <a:pt x="2281" y="1596"/>
                    </a:lnTo>
                    <a:lnTo>
                      <a:pt x="2286" y="1571"/>
                    </a:lnTo>
                    <a:lnTo>
                      <a:pt x="2286" y="117"/>
                    </a:lnTo>
                    <a:lnTo>
                      <a:pt x="2281" y="92"/>
                    </a:lnTo>
                    <a:lnTo>
                      <a:pt x="2273" y="71"/>
                    </a:lnTo>
                    <a:lnTo>
                      <a:pt x="2265" y="55"/>
                    </a:lnTo>
                    <a:lnTo>
                      <a:pt x="2252" y="34"/>
                    </a:lnTo>
                    <a:lnTo>
                      <a:pt x="2231" y="21"/>
                    </a:lnTo>
                    <a:lnTo>
                      <a:pt x="2215" y="13"/>
                    </a:lnTo>
                    <a:lnTo>
                      <a:pt x="2194" y="5"/>
                    </a:lnTo>
                    <a:lnTo>
                      <a:pt x="2169" y="0"/>
                    </a:lnTo>
                    <a:lnTo>
                      <a:pt x="113" y="0"/>
                    </a:lnTo>
                    <a:close/>
                  </a:path>
                </a:pathLst>
              </a:custGeom>
              <a:solidFill>
                <a:schemeClr val="tx1">
                  <a:lumMod val="90000"/>
                  <a:lumOff val="1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90" name="Freeform 533"/>
              <p:cNvSpPr>
                <a:spLocks/>
              </p:cNvSpPr>
              <p:nvPr/>
            </p:nvSpPr>
            <p:spPr bwMode="auto">
              <a:xfrm>
                <a:off x="1781" y="1349"/>
                <a:ext cx="2186" cy="2186"/>
              </a:xfrm>
              <a:custGeom>
                <a:avLst/>
                <a:gdLst>
                  <a:gd name="T0" fmla="*/ 63 w 2186"/>
                  <a:gd name="T1" fmla="*/ 0 h 2186"/>
                  <a:gd name="T2" fmla="*/ 38 w 2186"/>
                  <a:gd name="T3" fmla="*/ 9 h 2186"/>
                  <a:gd name="T4" fmla="*/ 5 w 2186"/>
                  <a:gd name="T5" fmla="*/ 42 h 2186"/>
                  <a:gd name="T6" fmla="*/ 0 w 2186"/>
                  <a:gd name="T7" fmla="*/ 67 h 2186"/>
                  <a:gd name="T8" fmla="*/ 0 w 2186"/>
                  <a:gd name="T9" fmla="*/ 1521 h 2186"/>
                  <a:gd name="T10" fmla="*/ 5 w 2186"/>
                  <a:gd name="T11" fmla="*/ 1546 h 2186"/>
                  <a:gd name="T12" fmla="*/ 38 w 2186"/>
                  <a:gd name="T13" fmla="*/ 1580 h 2186"/>
                  <a:gd name="T14" fmla="*/ 63 w 2186"/>
                  <a:gd name="T15" fmla="*/ 1584 h 2186"/>
                  <a:gd name="T16" fmla="*/ 865 w 2186"/>
                  <a:gd name="T17" fmla="*/ 1584 h 2186"/>
                  <a:gd name="T18" fmla="*/ 828 w 2186"/>
                  <a:gd name="T19" fmla="*/ 1960 h 2186"/>
                  <a:gd name="T20" fmla="*/ 544 w 2186"/>
                  <a:gd name="T21" fmla="*/ 1956 h 2186"/>
                  <a:gd name="T22" fmla="*/ 544 w 2186"/>
                  <a:gd name="T23" fmla="*/ 1960 h 2186"/>
                  <a:gd name="T24" fmla="*/ 510 w 2186"/>
                  <a:gd name="T25" fmla="*/ 1972 h 2186"/>
                  <a:gd name="T26" fmla="*/ 485 w 2186"/>
                  <a:gd name="T27" fmla="*/ 2010 h 2186"/>
                  <a:gd name="T28" fmla="*/ 481 w 2186"/>
                  <a:gd name="T29" fmla="*/ 2027 h 2186"/>
                  <a:gd name="T30" fmla="*/ 452 w 2186"/>
                  <a:gd name="T31" fmla="*/ 2110 h 2186"/>
                  <a:gd name="T32" fmla="*/ 452 w 2186"/>
                  <a:gd name="T33" fmla="*/ 2119 h 2186"/>
                  <a:gd name="T34" fmla="*/ 448 w 2186"/>
                  <a:gd name="T35" fmla="*/ 2127 h 2186"/>
                  <a:gd name="T36" fmla="*/ 464 w 2186"/>
                  <a:gd name="T37" fmla="*/ 2165 h 2186"/>
                  <a:gd name="T38" fmla="*/ 473 w 2186"/>
                  <a:gd name="T39" fmla="*/ 2173 h 2186"/>
                  <a:gd name="T40" fmla="*/ 498 w 2186"/>
                  <a:gd name="T41" fmla="*/ 2186 h 2186"/>
                  <a:gd name="T42" fmla="*/ 1667 w 2186"/>
                  <a:gd name="T43" fmla="*/ 2186 h 2186"/>
                  <a:gd name="T44" fmla="*/ 1684 w 2186"/>
                  <a:gd name="T45" fmla="*/ 2186 h 2186"/>
                  <a:gd name="T46" fmla="*/ 1705 w 2186"/>
                  <a:gd name="T47" fmla="*/ 2177 h 2186"/>
                  <a:gd name="T48" fmla="*/ 1718 w 2186"/>
                  <a:gd name="T49" fmla="*/ 2169 h 2186"/>
                  <a:gd name="T50" fmla="*/ 1730 w 2186"/>
                  <a:gd name="T51" fmla="*/ 2144 h 2186"/>
                  <a:gd name="T52" fmla="*/ 1730 w 2186"/>
                  <a:gd name="T53" fmla="*/ 2119 h 2186"/>
                  <a:gd name="T54" fmla="*/ 1730 w 2186"/>
                  <a:gd name="T55" fmla="*/ 2110 h 2186"/>
                  <a:gd name="T56" fmla="*/ 1697 w 2186"/>
                  <a:gd name="T57" fmla="*/ 2010 h 2186"/>
                  <a:gd name="T58" fmla="*/ 1693 w 2186"/>
                  <a:gd name="T59" fmla="*/ 1998 h 2186"/>
                  <a:gd name="T60" fmla="*/ 1667 w 2186"/>
                  <a:gd name="T61" fmla="*/ 1968 h 2186"/>
                  <a:gd name="T62" fmla="*/ 1638 w 2186"/>
                  <a:gd name="T63" fmla="*/ 1960 h 2186"/>
                  <a:gd name="T64" fmla="*/ 1638 w 2186"/>
                  <a:gd name="T65" fmla="*/ 1960 h 2186"/>
                  <a:gd name="T66" fmla="*/ 1354 w 2186"/>
                  <a:gd name="T67" fmla="*/ 1960 h 2186"/>
                  <a:gd name="T68" fmla="*/ 1317 w 2186"/>
                  <a:gd name="T69" fmla="*/ 1584 h 2186"/>
                  <a:gd name="T70" fmla="*/ 2119 w 2186"/>
                  <a:gd name="T71" fmla="*/ 1584 h 2186"/>
                  <a:gd name="T72" fmla="*/ 2144 w 2186"/>
                  <a:gd name="T73" fmla="*/ 1580 h 2186"/>
                  <a:gd name="T74" fmla="*/ 2177 w 2186"/>
                  <a:gd name="T75" fmla="*/ 1546 h 2186"/>
                  <a:gd name="T76" fmla="*/ 2186 w 2186"/>
                  <a:gd name="T77" fmla="*/ 1521 h 2186"/>
                  <a:gd name="T78" fmla="*/ 2186 w 2186"/>
                  <a:gd name="T79" fmla="*/ 67 h 2186"/>
                  <a:gd name="T80" fmla="*/ 2177 w 2186"/>
                  <a:gd name="T81" fmla="*/ 42 h 2186"/>
                  <a:gd name="T82" fmla="*/ 2144 w 2186"/>
                  <a:gd name="T83" fmla="*/ 9 h 2186"/>
                  <a:gd name="T84" fmla="*/ 2119 w 2186"/>
                  <a:gd name="T85" fmla="*/ 0 h 218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2186"/>
                  <a:gd name="T130" fmla="*/ 0 h 2186"/>
                  <a:gd name="T131" fmla="*/ 2186 w 2186"/>
                  <a:gd name="T132" fmla="*/ 2186 h 2186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2186" h="2186">
                    <a:moveTo>
                      <a:pt x="63" y="0"/>
                    </a:moveTo>
                    <a:lnTo>
                      <a:pt x="63" y="0"/>
                    </a:lnTo>
                    <a:lnTo>
                      <a:pt x="51" y="5"/>
                    </a:lnTo>
                    <a:lnTo>
                      <a:pt x="38" y="9"/>
                    </a:lnTo>
                    <a:lnTo>
                      <a:pt x="17" y="21"/>
                    </a:lnTo>
                    <a:lnTo>
                      <a:pt x="5" y="42"/>
                    </a:lnTo>
                    <a:lnTo>
                      <a:pt x="0" y="55"/>
                    </a:lnTo>
                    <a:lnTo>
                      <a:pt x="0" y="67"/>
                    </a:lnTo>
                    <a:lnTo>
                      <a:pt x="0" y="1521"/>
                    </a:lnTo>
                    <a:lnTo>
                      <a:pt x="0" y="1534"/>
                    </a:lnTo>
                    <a:lnTo>
                      <a:pt x="5" y="1546"/>
                    </a:lnTo>
                    <a:lnTo>
                      <a:pt x="17" y="1567"/>
                    </a:lnTo>
                    <a:lnTo>
                      <a:pt x="38" y="1580"/>
                    </a:lnTo>
                    <a:lnTo>
                      <a:pt x="51" y="1584"/>
                    </a:lnTo>
                    <a:lnTo>
                      <a:pt x="63" y="1584"/>
                    </a:lnTo>
                    <a:lnTo>
                      <a:pt x="865" y="1584"/>
                    </a:lnTo>
                    <a:lnTo>
                      <a:pt x="828" y="1960"/>
                    </a:lnTo>
                    <a:lnTo>
                      <a:pt x="544" y="1956"/>
                    </a:lnTo>
                    <a:lnTo>
                      <a:pt x="544" y="1960"/>
                    </a:lnTo>
                    <a:lnTo>
                      <a:pt x="527" y="1960"/>
                    </a:lnTo>
                    <a:lnTo>
                      <a:pt x="510" y="1972"/>
                    </a:lnTo>
                    <a:lnTo>
                      <a:pt x="498" y="1985"/>
                    </a:lnTo>
                    <a:lnTo>
                      <a:pt x="485" y="2010"/>
                    </a:lnTo>
                    <a:lnTo>
                      <a:pt x="481" y="2027"/>
                    </a:lnTo>
                    <a:lnTo>
                      <a:pt x="452" y="2110"/>
                    </a:lnTo>
                    <a:lnTo>
                      <a:pt x="452" y="2119"/>
                    </a:lnTo>
                    <a:lnTo>
                      <a:pt x="448" y="2127"/>
                    </a:lnTo>
                    <a:lnTo>
                      <a:pt x="452" y="2148"/>
                    </a:lnTo>
                    <a:lnTo>
                      <a:pt x="464" y="2165"/>
                    </a:lnTo>
                    <a:lnTo>
                      <a:pt x="473" y="2173"/>
                    </a:lnTo>
                    <a:lnTo>
                      <a:pt x="485" y="2181"/>
                    </a:lnTo>
                    <a:lnTo>
                      <a:pt x="498" y="2186"/>
                    </a:lnTo>
                    <a:lnTo>
                      <a:pt x="514" y="2186"/>
                    </a:lnTo>
                    <a:lnTo>
                      <a:pt x="1667" y="2186"/>
                    </a:lnTo>
                    <a:lnTo>
                      <a:pt x="1684" y="2186"/>
                    </a:lnTo>
                    <a:lnTo>
                      <a:pt x="1697" y="2181"/>
                    </a:lnTo>
                    <a:lnTo>
                      <a:pt x="1705" y="2177"/>
                    </a:lnTo>
                    <a:lnTo>
                      <a:pt x="1718" y="2169"/>
                    </a:lnTo>
                    <a:lnTo>
                      <a:pt x="1726" y="2156"/>
                    </a:lnTo>
                    <a:lnTo>
                      <a:pt x="1730" y="2144"/>
                    </a:lnTo>
                    <a:lnTo>
                      <a:pt x="1730" y="2131"/>
                    </a:lnTo>
                    <a:lnTo>
                      <a:pt x="1730" y="2119"/>
                    </a:lnTo>
                    <a:lnTo>
                      <a:pt x="1730" y="2110"/>
                    </a:lnTo>
                    <a:lnTo>
                      <a:pt x="1697" y="2010"/>
                    </a:lnTo>
                    <a:lnTo>
                      <a:pt x="1693" y="1998"/>
                    </a:lnTo>
                    <a:lnTo>
                      <a:pt x="1684" y="1981"/>
                    </a:lnTo>
                    <a:lnTo>
                      <a:pt x="1667" y="1968"/>
                    </a:lnTo>
                    <a:lnTo>
                      <a:pt x="1655" y="1960"/>
                    </a:lnTo>
                    <a:lnTo>
                      <a:pt x="1638" y="1960"/>
                    </a:lnTo>
                    <a:lnTo>
                      <a:pt x="1354" y="1960"/>
                    </a:lnTo>
                    <a:lnTo>
                      <a:pt x="1317" y="1584"/>
                    </a:lnTo>
                    <a:lnTo>
                      <a:pt x="2119" y="1584"/>
                    </a:lnTo>
                    <a:lnTo>
                      <a:pt x="2131" y="1584"/>
                    </a:lnTo>
                    <a:lnTo>
                      <a:pt x="2144" y="1580"/>
                    </a:lnTo>
                    <a:lnTo>
                      <a:pt x="2165" y="1567"/>
                    </a:lnTo>
                    <a:lnTo>
                      <a:pt x="2177" y="1546"/>
                    </a:lnTo>
                    <a:lnTo>
                      <a:pt x="2181" y="1534"/>
                    </a:lnTo>
                    <a:lnTo>
                      <a:pt x="2186" y="1521"/>
                    </a:lnTo>
                    <a:lnTo>
                      <a:pt x="2186" y="67"/>
                    </a:lnTo>
                    <a:lnTo>
                      <a:pt x="2181" y="55"/>
                    </a:lnTo>
                    <a:lnTo>
                      <a:pt x="2177" y="42"/>
                    </a:lnTo>
                    <a:lnTo>
                      <a:pt x="2165" y="21"/>
                    </a:lnTo>
                    <a:lnTo>
                      <a:pt x="2144" y="9"/>
                    </a:lnTo>
                    <a:lnTo>
                      <a:pt x="2131" y="5"/>
                    </a:lnTo>
                    <a:lnTo>
                      <a:pt x="2119" y="0"/>
                    </a:lnTo>
                    <a:lnTo>
                      <a:pt x="63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91" name="Freeform 534"/>
              <p:cNvSpPr>
                <a:spLocks/>
              </p:cNvSpPr>
              <p:nvPr/>
            </p:nvSpPr>
            <p:spPr bwMode="auto">
              <a:xfrm>
                <a:off x="1836" y="1404"/>
                <a:ext cx="2076" cy="1475"/>
              </a:xfrm>
              <a:custGeom>
                <a:avLst/>
                <a:gdLst>
                  <a:gd name="T0" fmla="*/ 2064 w 2076"/>
                  <a:gd name="T1" fmla="*/ 0 h 1475"/>
                  <a:gd name="T2" fmla="*/ 8 w 2076"/>
                  <a:gd name="T3" fmla="*/ 0 h 1475"/>
                  <a:gd name="T4" fmla="*/ 8 w 2076"/>
                  <a:gd name="T5" fmla="*/ 0 h 1475"/>
                  <a:gd name="T6" fmla="*/ 0 w 2076"/>
                  <a:gd name="T7" fmla="*/ 4 h 1475"/>
                  <a:gd name="T8" fmla="*/ 0 w 2076"/>
                  <a:gd name="T9" fmla="*/ 12 h 1475"/>
                  <a:gd name="T10" fmla="*/ 0 w 2076"/>
                  <a:gd name="T11" fmla="*/ 1466 h 1475"/>
                  <a:gd name="T12" fmla="*/ 0 w 2076"/>
                  <a:gd name="T13" fmla="*/ 1466 h 1475"/>
                  <a:gd name="T14" fmla="*/ 0 w 2076"/>
                  <a:gd name="T15" fmla="*/ 1475 h 1475"/>
                  <a:gd name="T16" fmla="*/ 8 w 2076"/>
                  <a:gd name="T17" fmla="*/ 1475 h 1475"/>
                  <a:gd name="T18" fmla="*/ 840 w 2076"/>
                  <a:gd name="T19" fmla="*/ 1475 h 1475"/>
                  <a:gd name="T20" fmla="*/ 1220 w 2076"/>
                  <a:gd name="T21" fmla="*/ 1475 h 1475"/>
                  <a:gd name="T22" fmla="*/ 1232 w 2076"/>
                  <a:gd name="T23" fmla="*/ 1475 h 1475"/>
                  <a:gd name="T24" fmla="*/ 2064 w 2076"/>
                  <a:gd name="T25" fmla="*/ 1475 h 1475"/>
                  <a:gd name="T26" fmla="*/ 2064 w 2076"/>
                  <a:gd name="T27" fmla="*/ 1475 h 1475"/>
                  <a:gd name="T28" fmla="*/ 2072 w 2076"/>
                  <a:gd name="T29" fmla="*/ 1475 h 1475"/>
                  <a:gd name="T30" fmla="*/ 2076 w 2076"/>
                  <a:gd name="T31" fmla="*/ 1466 h 1475"/>
                  <a:gd name="T32" fmla="*/ 2076 w 2076"/>
                  <a:gd name="T33" fmla="*/ 12 h 1475"/>
                  <a:gd name="T34" fmla="*/ 2076 w 2076"/>
                  <a:gd name="T35" fmla="*/ 12 h 1475"/>
                  <a:gd name="T36" fmla="*/ 2072 w 2076"/>
                  <a:gd name="T37" fmla="*/ 4 h 1475"/>
                  <a:gd name="T38" fmla="*/ 2064 w 2076"/>
                  <a:gd name="T39" fmla="*/ 0 h 1475"/>
                  <a:gd name="T40" fmla="*/ 2064 w 2076"/>
                  <a:gd name="T41" fmla="*/ 0 h 1475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w 2076"/>
                  <a:gd name="T64" fmla="*/ 0 h 1475"/>
                  <a:gd name="T65" fmla="*/ 2076 w 2076"/>
                  <a:gd name="T66" fmla="*/ 1475 h 1475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T63" t="T64" r="T65" b="T66"/>
                <a:pathLst>
                  <a:path w="2076" h="1475">
                    <a:moveTo>
                      <a:pt x="2064" y="0"/>
                    </a:moveTo>
                    <a:lnTo>
                      <a:pt x="8" y="0"/>
                    </a:lnTo>
                    <a:lnTo>
                      <a:pt x="0" y="4"/>
                    </a:lnTo>
                    <a:lnTo>
                      <a:pt x="0" y="12"/>
                    </a:lnTo>
                    <a:lnTo>
                      <a:pt x="0" y="1466"/>
                    </a:lnTo>
                    <a:lnTo>
                      <a:pt x="0" y="1475"/>
                    </a:lnTo>
                    <a:lnTo>
                      <a:pt x="8" y="1475"/>
                    </a:lnTo>
                    <a:lnTo>
                      <a:pt x="840" y="1475"/>
                    </a:lnTo>
                    <a:lnTo>
                      <a:pt x="1220" y="1475"/>
                    </a:lnTo>
                    <a:lnTo>
                      <a:pt x="1232" y="1475"/>
                    </a:lnTo>
                    <a:lnTo>
                      <a:pt x="2064" y="1475"/>
                    </a:lnTo>
                    <a:lnTo>
                      <a:pt x="2072" y="1475"/>
                    </a:lnTo>
                    <a:lnTo>
                      <a:pt x="2076" y="1466"/>
                    </a:lnTo>
                    <a:lnTo>
                      <a:pt x="2076" y="12"/>
                    </a:lnTo>
                    <a:lnTo>
                      <a:pt x="2072" y="4"/>
                    </a:lnTo>
                    <a:lnTo>
                      <a:pt x="2064" y="0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92" name="Rectangle 535"/>
              <p:cNvSpPr>
                <a:spLocks noChangeArrowheads="1"/>
              </p:cNvSpPr>
              <p:nvPr/>
            </p:nvSpPr>
            <p:spPr bwMode="auto">
              <a:xfrm>
                <a:off x="3114" y="3359"/>
                <a:ext cx="34" cy="1"/>
              </a:xfrm>
              <a:prstGeom prst="rect">
                <a:avLst/>
              </a:prstGeom>
              <a:solidFill>
                <a:srgbClr val="666666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93" name="Freeform 536"/>
              <p:cNvSpPr>
                <a:spLocks/>
              </p:cNvSpPr>
              <p:nvPr/>
            </p:nvSpPr>
            <p:spPr bwMode="auto">
              <a:xfrm>
                <a:off x="2362" y="3359"/>
                <a:ext cx="301" cy="0"/>
              </a:xfrm>
              <a:custGeom>
                <a:avLst/>
                <a:gdLst>
                  <a:gd name="T0" fmla="*/ 268 w 301"/>
                  <a:gd name="T1" fmla="*/ 301 w 301"/>
                  <a:gd name="T2" fmla="*/ 301 w 301"/>
                  <a:gd name="T3" fmla="*/ 0 w 301"/>
                  <a:gd name="T4" fmla="*/ 0 w 301"/>
                  <a:gd name="T5" fmla="*/ 268 w 301"/>
                  <a:gd name="T6" fmla="*/ 268 w 301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w 301"/>
                  <a:gd name="T15" fmla="*/ 301 w 301"/>
                </a:gdLst>
                <a:ahLst/>
                <a:cxnLst>
                  <a:cxn ang="T7">
                    <a:pos x="T0" y="0"/>
                  </a:cxn>
                  <a:cxn ang="T8">
                    <a:pos x="T1" y="0"/>
                  </a:cxn>
                  <a:cxn ang="T9">
                    <a:pos x="T2" y="0"/>
                  </a:cxn>
                  <a:cxn ang="T10">
                    <a:pos x="T3" y="0"/>
                  </a:cxn>
                  <a:cxn ang="T11">
                    <a:pos x="T4" y="0"/>
                  </a:cxn>
                  <a:cxn ang="T12">
                    <a:pos x="T5" y="0"/>
                  </a:cxn>
                  <a:cxn ang="T13">
                    <a:pos x="T6" y="0"/>
                  </a:cxn>
                </a:cxnLst>
                <a:rect l="T14" t="0" r="T15" b="0"/>
                <a:pathLst>
                  <a:path w="301">
                    <a:moveTo>
                      <a:pt x="268" y="0"/>
                    </a:moveTo>
                    <a:lnTo>
                      <a:pt x="301" y="0"/>
                    </a:lnTo>
                    <a:lnTo>
                      <a:pt x="0" y="0"/>
                    </a:lnTo>
                    <a:lnTo>
                      <a:pt x="268" y="0"/>
                    </a:lnTo>
                    <a:close/>
                  </a:path>
                </a:pathLst>
              </a:custGeom>
              <a:solidFill>
                <a:srgbClr val="7F7F7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94" name="Freeform 537"/>
              <p:cNvSpPr>
                <a:spLocks/>
              </p:cNvSpPr>
              <p:nvPr/>
            </p:nvSpPr>
            <p:spPr bwMode="auto">
              <a:xfrm>
                <a:off x="2362" y="3359"/>
                <a:ext cx="268" cy="0"/>
              </a:xfrm>
              <a:custGeom>
                <a:avLst/>
                <a:gdLst>
                  <a:gd name="T0" fmla="*/ 234 w 268"/>
                  <a:gd name="T1" fmla="*/ 268 w 268"/>
                  <a:gd name="T2" fmla="*/ 268 w 268"/>
                  <a:gd name="T3" fmla="*/ 0 w 268"/>
                  <a:gd name="T4" fmla="*/ 0 w 268"/>
                  <a:gd name="T5" fmla="*/ 0 w 268"/>
                  <a:gd name="T6" fmla="*/ 234 w 268"/>
                  <a:gd name="T7" fmla="*/ 234 w 268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w 268"/>
                  <a:gd name="T17" fmla="*/ 268 w 268"/>
                </a:gdLst>
                <a:ahLst/>
                <a:cxnLst>
                  <a:cxn ang="T8">
                    <a:pos x="T0" y="0"/>
                  </a:cxn>
                  <a:cxn ang="T9">
                    <a:pos x="T1" y="0"/>
                  </a:cxn>
                  <a:cxn ang="T10">
                    <a:pos x="T2" y="0"/>
                  </a:cxn>
                  <a:cxn ang="T11">
                    <a:pos x="T3" y="0"/>
                  </a:cxn>
                  <a:cxn ang="T12">
                    <a:pos x="T4" y="0"/>
                  </a:cxn>
                  <a:cxn ang="T13">
                    <a:pos x="T5" y="0"/>
                  </a:cxn>
                  <a:cxn ang="T14">
                    <a:pos x="T6" y="0"/>
                  </a:cxn>
                  <a:cxn ang="T15">
                    <a:pos x="T7" y="0"/>
                  </a:cxn>
                </a:cxnLst>
                <a:rect l="T16" t="0" r="T17" b="0"/>
                <a:pathLst>
                  <a:path w="268">
                    <a:moveTo>
                      <a:pt x="234" y="0"/>
                    </a:moveTo>
                    <a:lnTo>
                      <a:pt x="268" y="0"/>
                    </a:lnTo>
                    <a:lnTo>
                      <a:pt x="0" y="0"/>
                    </a:lnTo>
                    <a:lnTo>
                      <a:pt x="234" y="0"/>
                    </a:lnTo>
                    <a:close/>
                  </a:path>
                </a:pathLst>
              </a:custGeom>
              <a:solidFill>
                <a:srgbClr val="666666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95" name="Rectangle 538"/>
              <p:cNvSpPr>
                <a:spLocks noChangeArrowheads="1"/>
              </p:cNvSpPr>
              <p:nvPr/>
            </p:nvSpPr>
            <p:spPr bwMode="auto">
              <a:xfrm>
                <a:off x="3114" y="3359"/>
                <a:ext cx="34" cy="1"/>
              </a:xfrm>
              <a:prstGeom prst="rect">
                <a:avLst/>
              </a:prstGeom>
              <a:solidFill>
                <a:srgbClr val="7F7F7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96" name="Freeform 539"/>
              <p:cNvSpPr>
                <a:spLocks/>
              </p:cNvSpPr>
              <p:nvPr/>
            </p:nvSpPr>
            <p:spPr bwMode="auto">
              <a:xfrm>
                <a:off x="2316" y="3359"/>
                <a:ext cx="1112" cy="121"/>
              </a:xfrm>
              <a:custGeom>
                <a:avLst/>
                <a:gdLst>
                  <a:gd name="T0" fmla="*/ 1112 w 1112"/>
                  <a:gd name="T1" fmla="*/ 117 h 121"/>
                  <a:gd name="T2" fmla="*/ 1112 w 1112"/>
                  <a:gd name="T3" fmla="*/ 117 h 121"/>
                  <a:gd name="T4" fmla="*/ 1082 w 1112"/>
                  <a:gd name="T5" fmla="*/ 17 h 121"/>
                  <a:gd name="T6" fmla="*/ 1082 w 1112"/>
                  <a:gd name="T7" fmla="*/ 17 h 121"/>
                  <a:gd name="T8" fmla="*/ 1078 w 1112"/>
                  <a:gd name="T9" fmla="*/ 8 h 121"/>
                  <a:gd name="T10" fmla="*/ 1074 w 1112"/>
                  <a:gd name="T11" fmla="*/ 4 h 121"/>
                  <a:gd name="T12" fmla="*/ 1066 w 1112"/>
                  <a:gd name="T13" fmla="*/ 0 h 121"/>
                  <a:gd name="T14" fmla="*/ 832 w 1112"/>
                  <a:gd name="T15" fmla="*/ 0 h 121"/>
                  <a:gd name="T16" fmla="*/ 832 w 1112"/>
                  <a:gd name="T17" fmla="*/ 0 h 121"/>
                  <a:gd name="T18" fmla="*/ 798 w 1112"/>
                  <a:gd name="T19" fmla="*/ 0 h 121"/>
                  <a:gd name="T20" fmla="*/ 765 w 1112"/>
                  <a:gd name="T21" fmla="*/ 0 h 121"/>
                  <a:gd name="T22" fmla="*/ 347 w 1112"/>
                  <a:gd name="T23" fmla="*/ 0 h 121"/>
                  <a:gd name="T24" fmla="*/ 314 w 1112"/>
                  <a:gd name="T25" fmla="*/ 0 h 121"/>
                  <a:gd name="T26" fmla="*/ 280 w 1112"/>
                  <a:gd name="T27" fmla="*/ 0 h 121"/>
                  <a:gd name="T28" fmla="*/ 280 w 1112"/>
                  <a:gd name="T29" fmla="*/ 0 h 121"/>
                  <a:gd name="T30" fmla="*/ 46 w 1112"/>
                  <a:gd name="T31" fmla="*/ 0 h 121"/>
                  <a:gd name="T32" fmla="*/ 46 w 1112"/>
                  <a:gd name="T33" fmla="*/ 0 h 121"/>
                  <a:gd name="T34" fmla="*/ 42 w 1112"/>
                  <a:gd name="T35" fmla="*/ 4 h 121"/>
                  <a:gd name="T36" fmla="*/ 34 w 1112"/>
                  <a:gd name="T37" fmla="*/ 17 h 121"/>
                  <a:gd name="T38" fmla="*/ 34 w 1112"/>
                  <a:gd name="T39" fmla="*/ 17 h 121"/>
                  <a:gd name="T40" fmla="*/ 0 w 1112"/>
                  <a:gd name="T41" fmla="*/ 117 h 121"/>
                  <a:gd name="T42" fmla="*/ 0 w 1112"/>
                  <a:gd name="T43" fmla="*/ 117 h 121"/>
                  <a:gd name="T44" fmla="*/ 0 w 1112"/>
                  <a:gd name="T45" fmla="*/ 117 h 121"/>
                  <a:gd name="T46" fmla="*/ 0 w 1112"/>
                  <a:gd name="T47" fmla="*/ 117 h 121"/>
                  <a:gd name="T48" fmla="*/ 4 w 1112"/>
                  <a:gd name="T49" fmla="*/ 121 h 121"/>
                  <a:gd name="T50" fmla="*/ 4 w 1112"/>
                  <a:gd name="T51" fmla="*/ 121 h 121"/>
                  <a:gd name="T52" fmla="*/ 13 w 1112"/>
                  <a:gd name="T53" fmla="*/ 121 h 121"/>
                  <a:gd name="T54" fmla="*/ 1099 w 1112"/>
                  <a:gd name="T55" fmla="*/ 121 h 121"/>
                  <a:gd name="T56" fmla="*/ 1099 w 1112"/>
                  <a:gd name="T57" fmla="*/ 121 h 121"/>
                  <a:gd name="T58" fmla="*/ 1107 w 1112"/>
                  <a:gd name="T59" fmla="*/ 121 h 121"/>
                  <a:gd name="T60" fmla="*/ 1107 w 1112"/>
                  <a:gd name="T61" fmla="*/ 121 h 121"/>
                  <a:gd name="T62" fmla="*/ 1112 w 1112"/>
                  <a:gd name="T63" fmla="*/ 117 h 121"/>
                  <a:gd name="T64" fmla="*/ 1112 w 1112"/>
                  <a:gd name="T65" fmla="*/ 117 h 121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1112"/>
                  <a:gd name="T100" fmla="*/ 0 h 121"/>
                  <a:gd name="T101" fmla="*/ 1112 w 1112"/>
                  <a:gd name="T102" fmla="*/ 121 h 121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1112" h="121">
                    <a:moveTo>
                      <a:pt x="1112" y="117"/>
                    </a:moveTo>
                    <a:lnTo>
                      <a:pt x="1112" y="117"/>
                    </a:lnTo>
                    <a:lnTo>
                      <a:pt x="1082" y="17"/>
                    </a:lnTo>
                    <a:lnTo>
                      <a:pt x="1078" y="8"/>
                    </a:lnTo>
                    <a:lnTo>
                      <a:pt x="1074" y="4"/>
                    </a:lnTo>
                    <a:lnTo>
                      <a:pt x="1066" y="0"/>
                    </a:lnTo>
                    <a:lnTo>
                      <a:pt x="832" y="0"/>
                    </a:lnTo>
                    <a:lnTo>
                      <a:pt x="798" y="0"/>
                    </a:lnTo>
                    <a:lnTo>
                      <a:pt x="765" y="0"/>
                    </a:lnTo>
                    <a:lnTo>
                      <a:pt x="347" y="0"/>
                    </a:lnTo>
                    <a:lnTo>
                      <a:pt x="314" y="0"/>
                    </a:lnTo>
                    <a:lnTo>
                      <a:pt x="280" y="0"/>
                    </a:lnTo>
                    <a:lnTo>
                      <a:pt x="46" y="0"/>
                    </a:lnTo>
                    <a:lnTo>
                      <a:pt x="42" y="4"/>
                    </a:lnTo>
                    <a:lnTo>
                      <a:pt x="34" y="17"/>
                    </a:lnTo>
                    <a:lnTo>
                      <a:pt x="0" y="117"/>
                    </a:lnTo>
                    <a:lnTo>
                      <a:pt x="4" y="121"/>
                    </a:lnTo>
                    <a:lnTo>
                      <a:pt x="13" y="121"/>
                    </a:lnTo>
                    <a:lnTo>
                      <a:pt x="1099" y="121"/>
                    </a:lnTo>
                    <a:lnTo>
                      <a:pt x="1107" y="121"/>
                    </a:lnTo>
                    <a:lnTo>
                      <a:pt x="1112" y="117"/>
                    </a:lnTo>
                    <a:close/>
                  </a:path>
                </a:pathLst>
              </a:custGeom>
              <a:solidFill>
                <a:srgbClr val="7F7F7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97" name="Freeform 540"/>
              <p:cNvSpPr>
                <a:spLocks noEditPoints="1"/>
              </p:cNvSpPr>
              <p:nvPr/>
            </p:nvSpPr>
            <p:spPr bwMode="auto">
              <a:xfrm>
                <a:off x="1807" y="1375"/>
                <a:ext cx="2134" cy="2134"/>
              </a:xfrm>
              <a:custGeom>
                <a:avLst/>
                <a:gdLst>
                  <a:gd name="T0" fmla="*/ 2105 w 2134"/>
                  <a:gd name="T1" fmla="*/ 1495 h 2134"/>
                  <a:gd name="T2" fmla="*/ 2093 w 2134"/>
                  <a:gd name="T3" fmla="*/ 1504 h 2134"/>
                  <a:gd name="T4" fmla="*/ 1249 w 2134"/>
                  <a:gd name="T5" fmla="*/ 1504 h 2134"/>
                  <a:gd name="T6" fmla="*/ 37 w 2134"/>
                  <a:gd name="T7" fmla="*/ 1504 h 2134"/>
                  <a:gd name="T8" fmla="*/ 29 w 2134"/>
                  <a:gd name="T9" fmla="*/ 1504 h 2134"/>
                  <a:gd name="T10" fmla="*/ 29 w 2134"/>
                  <a:gd name="T11" fmla="*/ 41 h 2134"/>
                  <a:gd name="T12" fmla="*/ 29 w 2134"/>
                  <a:gd name="T13" fmla="*/ 33 h 2134"/>
                  <a:gd name="T14" fmla="*/ 2093 w 2134"/>
                  <a:gd name="T15" fmla="*/ 29 h 2134"/>
                  <a:gd name="T16" fmla="*/ 2101 w 2134"/>
                  <a:gd name="T17" fmla="*/ 33 h 2134"/>
                  <a:gd name="T18" fmla="*/ 2105 w 2134"/>
                  <a:gd name="T19" fmla="*/ 1495 h 2134"/>
                  <a:gd name="T20" fmla="*/ 1274 w 2134"/>
                  <a:gd name="T21" fmla="*/ 1955 h 2134"/>
                  <a:gd name="T22" fmla="*/ 856 w 2134"/>
                  <a:gd name="T23" fmla="*/ 1955 h 2134"/>
                  <a:gd name="T24" fmla="*/ 894 w 2134"/>
                  <a:gd name="T25" fmla="*/ 1533 h 2134"/>
                  <a:gd name="T26" fmla="*/ 1236 w 2134"/>
                  <a:gd name="T27" fmla="*/ 1533 h 2134"/>
                  <a:gd name="T28" fmla="*/ 1274 w 2134"/>
                  <a:gd name="T29" fmla="*/ 1955 h 2134"/>
                  <a:gd name="T30" fmla="*/ 1608 w 2134"/>
                  <a:gd name="T31" fmla="*/ 1984 h 2134"/>
                  <a:gd name="T32" fmla="*/ 1621 w 2134"/>
                  <a:gd name="T33" fmla="*/ 2001 h 2134"/>
                  <a:gd name="T34" fmla="*/ 1654 w 2134"/>
                  <a:gd name="T35" fmla="*/ 2101 h 2134"/>
                  <a:gd name="T36" fmla="*/ 1650 w 2134"/>
                  <a:gd name="T37" fmla="*/ 2105 h 2134"/>
                  <a:gd name="T38" fmla="*/ 1641 w 2134"/>
                  <a:gd name="T39" fmla="*/ 2105 h 2134"/>
                  <a:gd name="T40" fmla="*/ 488 w 2134"/>
                  <a:gd name="T41" fmla="*/ 2105 h 2134"/>
                  <a:gd name="T42" fmla="*/ 480 w 2134"/>
                  <a:gd name="T43" fmla="*/ 2105 h 2134"/>
                  <a:gd name="T44" fmla="*/ 476 w 2134"/>
                  <a:gd name="T45" fmla="*/ 2101 h 2134"/>
                  <a:gd name="T46" fmla="*/ 476 w 2134"/>
                  <a:gd name="T47" fmla="*/ 2101 h 2134"/>
                  <a:gd name="T48" fmla="*/ 509 w 2134"/>
                  <a:gd name="T49" fmla="*/ 2001 h 2134"/>
                  <a:gd name="T50" fmla="*/ 522 w 2134"/>
                  <a:gd name="T51" fmla="*/ 1984 h 2134"/>
                  <a:gd name="T52" fmla="*/ 823 w 2134"/>
                  <a:gd name="T53" fmla="*/ 1984 h 2134"/>
                  <a:gd name="T54" fmla="*/ 1307 w 2134"/>
                  <a:gd name="T55" fmla="*/ 1984 h 2134"/>
                  <a:gd name="T56" fmla="*/ 2093 w 2134"/>
                  <a:gd name="T57" fmla="*/ 0 h 2134"/>
                  <a:gd name="T58" fmla="*/ 37 w 2134"/>
                  <a:gd name="T59" fmla="*/ 0 h 2134"/>
                  <a:gd name="T60" fmla="*/ 8 w 2134"/>
                  <a:gd name="T61" fmla="*/ 12 h 2134"/>
                  <a:gd name="T62" fmla="*/ 0 w 2134"/>
                  <a:gd name="T63" fmla="*/ 41 h 2134"/>
                  <a:gd name="T64" fmla="*/ 0 w 2134"/>
                  <a:gd name="T65" fmla="*/ 1495 h 2134"/>
                  <a:gd name="T66" fmla="*/ 8 w 2134"/>
                  <a:gd name="T67" fmla="*/ 1524 h 2134"/>
                  <a:gd name="T68" fmla="*/ 37 w 2134"/>
                  <a:gd name="T69" fmla="*/ 1533 h 2134"/>
                  <a:gd name="T70" fmla="*/ 827 w 2134"/>
                  <a:gd name="T71" fmla="*/ 1959 h 2134"/>
                  <a:gd name="T72" fmla="*/ 522 w 2134"/>
                  <a:gd name="T73" fmla="*/ 1955 h 2134"/>
                  <a:gd name="T74" fmla="*/ 497 w 2134"/>
                  <a:gd name="T75" fmla="*/ 1967 h 2134"/>
                  <a:gd name="T76" fmla="*/ 484 w 2134"/>
                  <a:gd name="T77" fmla="*/ 1992 h 2134"/>
                  <a:gd name="T78" fmla="*/ 451 w 2134"/>
                  <a:gd name="T79" fmla="*/ 2093 h 2134"/>
                  <a:gd name="T80" fmla="*/ 451 w 2134"/>
                  <a:gd name="T81" fmla="*/ 2097 h 2134"/>
                  <a:gd name="T82" fmla="*/ 451 w 2134"/>
                  <a:gd name="T83" fmla="*/ 2114 h 2134"/>
                  <a:gd name="T84" fmla="*/ 455 w 2134"/>
                  <a:gd name="T85" fmla="*/ 2122 h 2134"/>
                  <a:gd name="T86" fmla="*/ 488 w 2134"/>
                  <a:gd name="T87" fmla="*/ 2134 h 2134"/>
                  <a:gd name="T88" fmla="*/ 1641 w 2134"/>
                  <a:gd name="T89" fmla="*/ 2134 h 2134"/>
                  <a:gd name="T90" fmla="*/ 1671 w 2134"/>
                  <a:gd name="T91" fmla="*/ 2122 h 2134"/>
                  <a:gd name="T92" fmla="*/ 1679 w 2134"/>
                  <a:gd name="T93" fmla="*/ 2109 h 2134"/>
                  <a:gd name="T94" fmla="*/ 1679 w 2134"/>
                  <a:gd name="T95" fmla="*/ 2097 h 2134"/>
                  <a:gd name="T96" fmla="*/ 1646 w 2134"/>
                  <a:gd name="T97" fmla="*/ 1992 h 2134"/>
                  <a:gd name="T98" fmla="*/ 1646 w 2134"/>
                  <a:gd name="T99" fmla="*/ 1980 h 2134"/>
                  <a:gd name="T100" fmla="*/ 1629 w 2134"/>
                  <a:gd name="T101" fmla="*/ 1963 h 2134"/>
                  <a:gd name="T102" fmla="*/ 1303 w 2134"/>
                  <a:gd name="T103" fmla="*/ 1959 h 2134"/>
                  <a:gd name="T104" fmla="*/ 2093 w 2134"/>
                  <a:gd name="T105" fmla="*/ 1533 h 2134"/>
                  <a:gd name="T106" fmla="*/ 2109 w 2134"/>
                  <a:gd name="T107" fmla="*/ 1533 h 2134"/>
                  <a:gd name="T108" fmla="*/ 2130 w 2134"/>
                  <a:gd name="T109" fmla="*/ 1512 h 2134"/>
                  <a:gd name="T110" fmla="*/ 2134 w 2134"/>
                  <a:gd name="T111" fmla="*/ 41 h 2134"/>
                  <a:gd name="T112" fmla="*/ 2130 w 2134"/>
                  <a:gd name="T113" fmla="*/ 25 h 2134"/>
                  <a:gd name="T114" fmla="*/ 2109 w 2134"/>
                  <a:gd name="T115" fmla="*/ 4 h 2134"/>
                  <a:gd name="T116" fmla="*/ 2093 w 2134"/>
                  <a:gd name="T117" fmla="*/ 0 h 2134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w 2134"/>
                  <a:gd name="T178" fmla="*/ 0 h 2134"/>
                  <a:gd name="T179" fmla="*/ 2134 w 2134"/>
                  <a:gd name="T180" fmla="*/ 2134 h 2134"/>
                </a:gdLst>
                <a:ahLst/>
                <a:cxnLst>
                  <a:cxn ang="T118">
                    <a:pos x="T0" y="T1"/>
                  </a:cxn>
                  <a:cxn ang="T119">
                    <a:pos x="T2" y="T3"/>
                  </a:cxn>
                  <a:cxn ang="T120">
                    <a:pos x="T4" y="T5"/>
                  </a:cxn>
                  <a:cxn ang="T121">
                    <a:pos x="T6" y="T7"/>
                  </a:cxn>
                  <a:cxn ang="T122">
                    <a:pos x="T8" y="T9"/>
                  </a:cxn>
                  <a:cxn ang="T123">
                    <a:pos x="T10" y="T11"/>
                  </a:cxn>
                  <a:cxn ang="T124">
                    <a:pos x="T12" y="T13"/>
                  </a:cxn>
                  <a:cxn ang="T125">
                    <a:pos x="T14" y="T15"/>
                  </a:cxn>
                  <a:cxn ang="T126">
                    <a:pos x="T16" y="T17"/>
                  </a:cxn>
                  <a:cxn ang="T127">
                    <a:pos x="T18" y="T19"/>
                  </a:cxn>
                  <a:cxn ang="T128">
                    <a:pos x="T20" y="T21"/>
                  </a:cxn>
                  <a:cxn ang="T129">
                    <a:pos x="T22" y="T23"/>
                  </a:cxn>
                  <a:cxn ang="T130">
                    <a:pos x="T24" y="T25"/>
                  </a:cxn>
                  <a:cxn ang="T131">
                    <a:pos x="T26" y="T27"/>
                  </a:cxn>
                  <a:cxn ang="T132">
                    <a:pos x="T28" y="T29"/>
                  </a:cxn>
                  <a:cxn ang="T133">
                    <a:pos x="T30" y="T31"/>
                  </a:cxn>
                  <a:cxn ang="T134">
                    <a:pos x="T32" y="T33"/>
                  </a:cxn>
                  <a:cxn ang="T135">
                    <a:pos x="T34" y="T35"/>
                  </a:cxn>
                  <a:cxn ang="T136">
                    <a:pos x="T36" y="T37"/>
                  </a:cxn>
                  <a:cxn ang="T137">
                    <a:pos x="T38" y="T39"/>
                  </a:cxn>
                  <a:cxn ang="T138">
                    <a:pos x="T40" y="T41"/>
                  </a:cxn>
                  <a:cxn ang="T139">
                    <a:pos x="T42" y="T43"/>
                  </a:cxn>
                  <a:cxn ang="T140">
                    <a:pos x="T44" y="T45"/>
                  </a:cxn>
                  <a:cxn ang="T141">
                    <a:pos x="T46" y="T47"/>
                  </a:cxn>
                  <a:cxn ang="T142">
                    <a:pos x="T48" y="T49"/>
                  </a:cxn>
                  <a:cxn ang="T143">
                    <a:pos x="T50" y="T51"/>
                  </a:cxn>
                  <a:cxn ang="T144">
                    <a:pos x="T52" y="T53"/>
                  </a:cxn>
                  <a:cxn ang="T145">
                    <a:pos x="T54" y="T55"/>
                  </a:cxn>
                  <a:cxn ang="T146">
                    <a:pos x="T56" y="T57"/>
                  </a:cxn>
                  <a:cxn ang="T147">
                    <a:pos x="T58" y="T59"/>
                  </a:cxn>
                  <a:cxn ang="T148">
                    <a:pos x="T60" y="T61"/>
                  </a:cxn>
                  <a:cxn ang="T149">
                    <a:pos x="T62" y="T63"/>
                  </a:cxn>
                  <a:cxn ang="T150">
                    <a:pos x="T64" y="T65"/>
                  </a:cxn>
                  <a:cxn ang="T151">
                    <a:pos x="T66" y="T67"/>
                  </a:cxn>
                  <a:cxn ang="T152">
                    <a:pos x="T68" y="T69"/>
                  </a:cxn>
                  <a:cxn ang="T153">
                    <a:pos x="T70" y="T71"/>
                  </a:cxn>
                  <a:cxn ang="T154">
                    <a:pos x="T72" y="T73"/>
                  </a:cxn>
                  <a:cxn ang="T155">
                    <a:pos x="T74" y="T75"/>
                  </a:cxn>
                  <a:cxn ang="T156">
                    <a:pos x="T76" y="T77"/>
                  </a:cxn>
                  <a:cxn ang="T157">
                    <a:pos x="T78" y="T79"/>
                  </a:cxn>
                  <a:cxn ang="T158">
                    <a:pos x="T80" y="T81"/>
                  </a:cxn>
                  <a:cxn ang="T159">
                    <a:pos x="T82" y="T83"/>
                  </a:cxn>
                  <a:cxn ang="T160">
                    <a:pos x="T84" y="T85"/>
                  </a:cxn>
                  <a:cxn ang="T161">
                    <a:pos x="T86" y="T87"/>
                  </a:cxn>
                  <a:cxn ang="T162">
                    <a:pos x="T88" y="T89"/>
                  </a:cxn>
                  <a:cxn ang="T163">
                    <a:pos x="T90" y="T91"/>
                  </a:cxn>
                  <a:cxn ang="T164">
                    <a:pos x="T92" y="T93"/>
                  </a:cxn>
                  <a:cxn ang="T165">
                    <a:pos x="T94" y="T95"/>
                  </a:cxn>
                  <a:cxn ang="T166">
                    <a:pos x="T96" y="T97"/>
                  </a:cxn>
                  <a:cxn ang="T167">
                    <a:pos x="T98" y="T99"/>
                  </a:cxn>
                  <a:cxn ang="T168">
                    <a:pos x="T100" y="T101"/>
                  </a:cxn>
                  <a:cxn ang="T169">
                    <a:pos x="T102" y="T103"/>
                  </a:cxn>
                  <a:cxn ang="T170">
                    <a:pos x="T104" y="T105"/>
                  </a:cxn>
                  <a:cxn ang="T171">
                    <a:pos x="T106" y="T107"/>
                  </a:cxn>
                  <a:cxn ang="T172">
                    <a:pos x="T108" y="T109"/>
                  </a:cxn>
                  <a:cxn ang="T173">
                    <a:pos x="T110" y="T111"/>
                  </a:cxn>
                  <a:cxn ang="T174">
                    <a:pos x="T112" y="T113"/>
                  </a:cxn>
                  <a:cxn ang="T175">
                    <a:pos x="T114" y="T115"/>
                  </a:cxn>
                  <a:cxn ang="T176">
                    <a:pos x="T116" y="T117"/>
                  </a:cxn>
                </a:cxnLst>
                <a:rect l="T177" t="T178" r="T179" b="T180"/>
                <a:pathLst>
                  <a:path w="2134" h="2134">
                    <a:moveTo>
                      <a:pt x="2105" y="1495"/>
                    </a:moveTo>
                    <a:lnTo>
                      <a:pt x="2105" y="1495"/>
                    </a:lnTo>
                    <a:lnTo>
                      <a:pt x="2101" y="1504"/>
                    </a:lnTo>
                    <a:lnTo>
                      <a:pt x="2093" y="1504"/>
                    </a:lnTo>
                    <a:lnTo>
                      <a:pt x="1261" y="1504"/>
                    </a:lnTo>
                    <a:lnTo>
                      <a:pt x="1249" y="1504"/>
                    </a:lnTo>
                    <a:lnTo>
                      <a:pt x="869" y="1504"/>
                    </a:lnTo>
                    <a:lnTo>
                      <a:pt x="37" y="1504"/>
                    </a:lnTo>
                    <a:lnTo>
                      <a:pt x="29" y="1504"/>
                    </a:lnTo>
                    <a:lnTo>
                      <a:pt x="29" y="1495"/>
                    </a:lnTo>
                    <a:lnTo>
                      <a:pt x="29" y="41"/>
                    </a:lnTo>
                    <a:lnTo>
                      <a:pt x="29" y="33"/>
                    </a:lnTo>
                    <a:lnTo>
                      <a:pt x="37" y="29"/>
                    </a:lnTo>
                    <a:lnTo>
                      <a:pt x="2093" y="29"/>
                    </a:lnTo>
                    <a:lnTo>
                      <a:pt x="2101" y="33"/>
                    </a:lnTo>
                    <a:lnTo>
                      <a:pt x="2105" y="41"/>
                    </a:lnTo>
                    <a:lnTo>
                      <a:pt x="2105" y="1495"/>
                    </a:lnTo>
                    <a:close/>
                    <a:moveTo>
                      <a:pt x="1274" y="1955"/>
                    </a:moveTo>
                    <a:lnTo>
                      <a:pt x="1274" y="1955"/>
                    </a:lnTo>
                    <a:lnTo>
                      <a:pt x="856" y="1955"/>
                    </a:lnTo>
                    <a:lnTo>
                      <a:pt x="894" y="1533"/>
                    </a:lnTo>
                    <a:lnTo>
                      <a:pt x="1236" y="1533"/>
                    </a:lnTo>
                    <a:lnTo>
                      <a:pt x="1274" y="1955"/>
                    </a:lnTo>
                    <a:close/>
                    <a:moveTo>
                      <a:pt x="1608" y="1984"/>
                    </a:moveTo>
                    <a:lnTo>
                      <a:pt x="1608" y="1984"/>
                    </a:lnTo>
                    <a:lnTo>
                      <a:pt x="1616" y="1988"/>
                    </a:lnTo>
                    <a:lnTo>
                      <a:pt x="1621" y="2001"/>
                    </a:lnTo>
                    <a:lnTo>
                      <a:pt x="1654" y="2101"/>
                    </a:lnTo>
                    <a:lnTo>
                      <a:pt x="1650" y="2105"/>
                    </a:lnTo>
                    <a:lnTo>
                      <a:pt x="1641" y="2105"/>
                    </a:lnTo>
                    <a:lnTo>
                      <a:pt x="488" y="2105"/>
                    </a:lnTo>
                    <a:lnTo>
                      <a:pt x="480" y="2105"/>
                    </a:lnTo>
                    <a:lnTo>
                      <a:pt x="476" y="2101"/>
                    </a:lnTo>
                    <a:lnTo>
                      <a:pt x="509" y="2001"/>
                    </a:lnTo>
                    <a:lnTo>
                      <a:pt x="518" y="1988"/>
                    </a:lnTo>
                    <a:lnTo>
                      <a:pt x="522" y="1984"/>
                    </a:lnTo>
                    <a:lnTo>
                      <a:pt x="823" y="1984"/>
                    </a:lnTo>
                    <a:lnTo>
                      <a:pt x="1307" y="1984"/>
                    </a:lnTo>
                    <a:lnTo>
                      <a:pt x="1608" y="1984"/>
                    </a:lnTo>
                    <a:close/>
                    <a:moveTo>
                      <a:pt x="2093" y="0"/>
                    </a:moveTo>
                    <a:lnTo>
                      <a:pt x="37" y="0"/>
                    </a:lnTo>
                    <a:lnTo>
                      <a:pt x="20" y="4"/>
                    </a:lnTo>
                    <a:lnTo>
                      <a:pt x="8" y="12"/>
                    </a:lnTo>
                    <a:lnTo>
                      <a:pt x="0" y="25"/>
                    </a:lnTo>
                    <a:lnTo>
                      <a:pt x="0" y="41"/>
                    </a:lnTo>
                    <a:lnTo>
                      <a:pt x="0" y="1495"/>
                    </a:lnTo>
                    <a:lnTo>
                      <a:pt x="0" y="1512"/>
                    </a:lnTo>
                    <a:lnTo>
                      <a:pt x="8" y="1524"/>
                    </a:lnTo>
                    <a:lnTo>
                      <a:pt x="20" y="1533"/>
                    </a:lnTo>
                    <a:lnTo>
                      <a:pt x="37" y="1533"/>
                    </a:lnTo>
                    <a:lnTo>
                      <a:pt x="864" y="1533"/>
                    </a:lnTo>
                    <a:lnTo>
                      <a:pt x="827" y="1959"/>
                    </a:lnTo>
                    <a:lnTo>
                      <a:pt x="522" y="1955"/>
                    </a:lnTo>
                    <a:lnTo>
                      <a:pt x="509" y="1959"/>
                    </a:lnTo>
                    <a:lnTo>
                      <a:pt x="497" y="1967"/>
                    </a:lnTo>
                    <a:lnTo>
                      <a:pt x="488" y="1976"/>
                    </a:lnTo>
                    <a:lnTo>
                      <a:pt x="484" y="1992"/>
                    </a:lnTo>
                    <a:lnTo>
                      <a:pt x="451" y="2093"/>
                    </a:lnTo>
                    <a:lnTo>
                      <a:pt x="451" y="2097"/>
                    </a:lnTo>
                    <a:lnTo>
                      <a:pt x="451" y="2114"/>
                    </a:lnTo>
                    <a:lnTo>
                      <a:pt x="455" y="2122"/>
                    </a:lnTo>
                    <a:lnTo>
                      <a:pt x="467" y="2134"/>
                    </a:lnTo>
                    <a:lnTo>
                      <a:pt x="488" y="2134"/>
                    </a:lnTo>
                    <a:lnTo>
                      <a:pt x="1641" y="2134"/>
                    </a:lnTo>
                    <a:lnTo>
                      <a:pt x="1658" y="2134"/>
                    </a:lnTo>
                    <a:lnTo>
                      <a:pt x="1671" y="2122"/>
                    </a:lnTo>
                    <a:lnTo>
                      <a:pt x="1679" y="2109"/>
                    </a:lnTo>
                    <a:lnTo>
                      <a:pt x="1679" y="2097"/>
                    </a:lnTo>
                    <a:lnTo>
                      <a:pt x="1679" y="2093"/>
                    </a:lnTo>
                    <a:lnTo>
                      <a:pt x="1646" y="1992"/>
                    </a:lnTo>
                    <a:lnTo>
                      <a:pt x="1646" y="1980"/>
                    </a:lnTo>
                    <a:lnTo>
                      <a:pt x="1637" y="1972"/>
                    </a:lnTo>
                    <a:lnTo>
                      <a:pt x="1629" y="1963"/>
                    </a:lnTo>
                    <a:lnTo>
                      <a:pt x="1612" y="1959"/>
                    </a:lnTo>
                    <a:lnTo>
                      <a:pt x="1303" y="1959"/>
                    </a:lnTo>
                    <a:lnTo>
                      <a:pt x="1265" y="1533"/>
                    </a:lnTo>
                    <a:lnTo>
                      <a:pt x="2093" y="1533"/>
                    </a:lnTo>
                    <a:lnTo>
                      <a:pt x="2109" y="1533"/>
                    </a:lnTo>
                    <a:lnTo>
                      <a:pt x="2122" y="1524"/>
                    </a:lnTo>
                    <a:lnTo>
                      <a:pt x="2130" y="1512"/>
                    </a:lnTo>
                    <a:lnTo>
                      <a:pt x="2134" y="1495"/>
                    </a:lnTo>
                    <a:lnTo>
                      <a:pt x="2134" y="41"/>
                    </a:lnTo>
                    <a:lnTo>
                      <a:pt x="2130" y="25"/>
                    </a:lnTo>
                    <a:lnTo>
                      <a:pt x="2122" y="12"/>
                    </a:lnTo>
                    <a:lnTo>
                      <a:pt x="2109" y="4"/>
                    </a:lnTo>
                    <a:lnTo>
                      <a:pt x="2093" y="0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98" name="Freeform 541"/>
              <p:cNvSpPr>
                <a:spLocks/>
              </p:cNvSpPr>
              <p:nvPr/>
            </p:nvSpPr>
            <p:spPr bwMode="auto">
              <a:xfrm>
                <a:off x="3202" y="2782"/>
                <a:ext cx="673" cy="72"/>
              </a:xfrm>
              <a:custGeom>
                <a:avLst/>
                <a:gdLst>
                  <a:gd name="T0" fmla="*/ 17 w 673"/>
                  <a:gd name="T1" fmla="*/ 0 h 72"/>
                  <a:gd name="T2" fmla="*/ 17 w 673"/>
                  <a:gd name="T3" fmla="*/ 0 h 72"/>
                  <a:gd name="T4" fmla="*/ 12 w 673"/>
                  <a:gd name="T5" fmla="*/ 0 h 72"/>
                  <a:gd name="T6" fmla="*/ 8 w 673"/>
                  <a:gd name="T7" fmla="*/ 5 h 72"/>
                  <a:gd name="T8" fmla="*/ 4 w 673"/>
                  <a:gd name="T9" fmla="*/ 9 h 72"/>
                  <a:gd name="T10" fmla="*/ 0 w 673"/>
                  <a:gd name="T11" fmla="*/ 17 h 72"/>
                  <a:gd name="T12" fmla="*/ 0 w 673"/>
                  <a:gd name="T13" fmla="*/ 55 h 72"/>
                  <a:gd name="T14" fmla="*/ 0 w 673"/>
                  <a:gd name="T15" fmla="*/ 55 h 72"/>
                  <a:gd name="T16" fmla="*/ 4 w 673"/>
                  <a:gd name="T17" fmla="*/ 63 h 72"/>
                  <a:gd name="T18" fmla="*/ 8 w 673"/>
                  <a:gd name="T19" fmla="*/ 67 h 72"/>
                  <a:gd name="T20" fmla="*/ 12 w 673"/>
                  <a:gd name="T21" fmla="*/ 72 h 72"/>
                  <a:gd name="T22" fmla="*/ 17 w 673"/>
                  <a:gd name="T23" fmla="*/ 72 h 72"/>
                  <a:gd name="T24" fmla="*/ 656 w 673"/>
                  <a:gd name="T25" fmla="*/ 72 h 72"/>
                  <a:gd name="T26" fmla="*/ 656 w 673"/>
                  <a:gd name="T27" fmla="*/ 72 h 72"/>
                  <a:gd name="T28" fmla="*/ 664 w 673"/>
                  <a:gd name="T29" fmla="*/ 72 h 72"/>
                  <a:gd name="T30" fmla="*/ 668 w 673"/>
                  <a:gd name="T31" fmla="*/ 67 h 72"/>
                  <a:gd name="T32" fmla="*/ 673 w 673"/>
                  <a:gd name="T33" fmla="*/ 63 h 72"/>
                  <a:gd name="T34" fmla="*/ 673 w 673"/>
                  <a:gd name="T35" fmla="*/ 55 h 72"/>
                  <a:gd name="T36" fmla="*/ 673 w 673"/>
                  <a:gd name="T37" fmla="*/ 17 h 72"/>
                  <a:gd name="T38" fmla="*/ 673 w 673"/>
                  <a:gd name="T39" fmla="*/ 17 h 72"/>
                  <a:gd name="T40" fmla="*/ 673 w 673"/>
                  <a:gd name="T41" fmla="*/ 9 h 72"/>
                  <a:gd name="T42" fmla="*/ 668 w 673"/>
                  <a:gd name="T43" fmla="*/ 5 h 72"/>
                  <a:gd name="T44" fmla="*/ 664 w 673"/>
                  <a:gd name="T45" fmla="*/ 0 h 72"/>
                  <a:gd name="T46" fmla="*/ 656 w 673"/>
                  <a:gd name="T47" fmla="*/ 0 h 72"/>
                  <a:gd name="T48" fmla="*/ 17 w 673"/>
                  <a:gd name="T49" fmla="*/ 0 h 72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w 673"/>
                  <a:gd name="T76" fmla="*/ 0 h 72"/>
                  <a:gd name="T77" fmla="*/ 673 w 673"/>
                  <a:gd name="T78" fmla="*/ 72 h 72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T75" t="T76" r="T77" b="T78"/>
                <a:pathLst>
                  <a:path w="673" h="72">
                    <a:moveTo>
                      <a:pt x="17" y="0"/>
                    </a:moveTo>
                    <a:lnTo>
                      <a:pt x="17" y="0"/>
                    </a:lnTo>
                    <a:lnTo>
                      <a:pt x="12" y="0"/>
                    </a:lnTo>
                    <a:lnTo>
                      <a:pt x="8" y="5"/>
                    </a:lnTo>
                    <a:lnTo>
                      <a:pt x="4" y="9"/>
                    </a:lnTo>
                    <a:lnTo>
                      <a:pt x="0" y="17"/>
                    </a:lnTo>
                    <a:lnTo>
                      <a:pt x="0" y="55"/>
                    </a:lnTo>
                    <a:lnTo>
                      <a:pt x="4" y="63"/>
                    </a:lnTo>
                    <a:lnTo>
                      <a:pt x="8" y="67"/>
                    </a:lnTo>
                    <a:lnTo>
                      <a:pt x="12" y="72"/>
                    </a:lnTo>
                    <a:lnTo>
                      <a:pt x="17" y="72"/>
                    </a:lnTo>
                    <a:lnTo>
                      <a:pt x="656" y="72"/>
                    </a:lnTo>
                    <a:lnTo>
                      <a:pt x="664" y="72"/>
                    </a:lnTo>
                    <a:lnTo>
                      <a:pt x="668" y="67"/>
                    </a:lnTo>
                    <a:lnTo>
                      <a:pt x="673" y="63"/>
                    </a:lnTo>
                    <a:lnTo>
                      <a:pt x="673" y="55"/>
                    </a:lnTo>
                    <a:lnTo>
                      <a:pt x="673" y="17"/>
                    </a:lnTo>
                    <a:lnTo>
                      <a:pt x="673" y="9"/>
                    </a:lnTo>
                    <a:lnTo>
                      <a:pt x="668" y="5"/>
                    </a:lnTo>
                    <a:lnTo>
                      <a:pt x="664" y="0"/>
                    </a:lnTo>
                    <a:lnTo>
                      <a:pt x="656" y="0"/>
                    </a:lnTo>
                    <a:lnTo>
                      <a:pt x="17" y="0"/>
                    </a:lnTo>
                    <a:close/>
                  </a:path>
                </a:pathLst>
              </a:custGeom>
              <a:solidFill>
                <a:srgbClr val="999999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99" name="Freeform 542"/>
              <p:cNvSpPr>
                <a:spLocks noEditPoints="1"/>
              </p:cNvSpPr>
              <p:nvPr/>
            </p:nvSpPr>
            <p:spPr bwMode="auto">
              <a:xfrm>
                <a:off x="3210" y="2791"/>
                <a:ext cx="656" cy="54"/>
              </a:xfrm>
              <a:custGeom>
                <a:avLst/>
                <a:gdLst>
                  <a:gd name="T0" fmla="*/ 640 w 656"/>
                  <a:gd name="T1" fmla="*/ 37 h 54"/>
                  <a:gd name="T2" fmla="*/ 527 w 656"/>
                  <a:gd name="T3" fmla="*/ 37 h 54"/>
                  <a:gd name="T4" fmla="*/ 527 w 656"/>
                  <a:gd name="T5" fmla="*/ 17 h 54"/>
                  <a:gd name="T6" fmla="*/ 640 w 656"/>
                  <a:gd name="T7" fmla="*/ 17 h 54"/>
                  <a:gd name="T8" fmla="*/ 640 w 656"/>
                  <a:gd name="T9" fmla="*/ 37 h 54"/>
                  <a:gd name="T10" fmla="*/ 510 w 656"/>
                  <a:gd name="T11" fmla="*/ 37 h 54"/>
                  <a:gd name="T12" fmla="*/ 401 w 656"/>
                  <a:gd name="T13" fmla="*/ 37 h 54"/>
                  <a:gd name="T14" fmla="*/ 401 w 656"/>
                  <a:gd name="T15" fmla="*/ 17 h 54"/>
                  <a:gd name="T16" fmla="*/ 510 w 656"/>
                  <a:gd name="T17" fmla="*/ 17 h 54"/>
                  <a:gd name="T18" fmla="*/ 510 w 656"/>
                  <a:gd name="T19" fmla="*/ 37 h 54"/>
                  <a:gd name="T20" fmla="*/ 385 w 656"/>
                  <a:gd name="T21" fmla="*/ 37 h 54"/>
                  <a:gd name="T22" fmla="*/ 272 w 656"/>
                  <a:gd name="T23" fmla="*/ 37 h 54"/>
                  <a:gd name="T24" fmla="*/ 272 w 656"/>
                  <a:gd name="T25" fmla="*/ 17 h 54"/>
                  <a:gd name="T26" fmla="*/ 385 w 656"/>
                  <a:gd name="T27" fmla="*/ 17 h 54"/>
                  <a:gd name="T28" fmla="*/ 385 w 656"/>
                  <a:gd name="T29" fmla="*/ 37 h 54"/>
                  <a:gd name="T30" fmla="*/ 255 w 656"/>
                  <a:gd name="T31" fmla="*/ 37 h 54"/>
                  <a:gd name="T32" fmla="*/ 147 w 656"/>
                  <a:gd name="T33" fmla="*/ 37 h 54"/>
                  <a:gd name="T34" fmla="*/ 147 w 656"/>
                  <a:gd name="T35" fmla="*/ 17 h 54"/>
                  <a:gd name="T36" fmla="*/ 255 w 656"/>
                  <a:gd name="T37" fmla="*/ 17 h 54"/>
                  <a:gd name="T38" fmla="*/ 255 w 656"/>
                  <a:gd name="T39" fmla="*/ 37 h 54"/>
                  <a:gd name="T40" fmla="*/ 130 w 656"/>
                  <a:gd name="T41" fmla="*/ 37 h 54"/>
                  <a:gd name="T42" fmla="*/ 17 w 656"/>
                  <a:gd name="T43" fmla="*/ 37 h 54"/>
                  <a:gd name="T44" fmla="*/ 17 w 656"/>
                  <a:gd name="T45" fmla="*/ 17 h 54"/>
                  <a:gd name="T46" fmla="*/ 130 w 656"/>
                  <a:gd name="T47" fmla="*/ 17 h 54"/>
                  <a:gd name="T48" fmla="*/ 130 w 656"/>
                  <a:gd name="T49" fmla="*/ 37 h 54"/>
                  <a:gd name="T50" fmla="*/ 648 w 656"/>
                  <a:gd name="T51" fmla="*/ 0 h 54"/>
                  <a:gd name="T52" fmla="*/ 9 w 656"/>
                  <a:gd name="T53" fmla="*/ 0 h 54"/>
                  <a:gd name="T54" fmla="*/ 9 w 656"/>
                  <a:gd name="T55" fmla="*/ 0 h 54"/>
                  <a:gd name="T56" fmla="*/ 4 w 656"/>
                  <a:gd name="T57" fmla="*/ 0 h 54"/>
                  <a:gd name="T58" fmla="*/ 0 w 656"/>
                  <a:gd name="T59" fmla="*/ 8 h 54"/>
                  <a:gd name="T60" fmla="*/ 0 w 656"/>
                  <a:gd name="T61" fmla="*/ 46 h 54"/>
                  <a:gd name="T62" fmla="*/ 0 w 656"/>
                  <a:gd name="T63" fmla="*/ 46 h 54"/>
                  <a:gd name="T64" fmla="*/ 4 w 656"/>
                  <a:gd name="T65" fmla="*/ 54 h 54"/>
                  <a:gd name="T66" fmla="*/ 9 w 656"/>
                  <a:gd name="T67" fmla="*/ 54 h 54"/>
                  <a:gd name="T68" fmla="*/ 648 w 656"/>
                  <a:gd name="T69" fmla="*/ 54 h 54"/>
                  <a:gd name="T70" fmla="*/ 648 w 656"/>
                  <a:gd name="T71" fmla="*/ 54 h 54"/>
                  <a:gd name="T72" fmla="*/ 652 w 656"/>
                  <a:gd name="T73" fmla="*/ 54 h 54"/>
                  <a:gd name="T74" fmla="*/ 656 w 656"/>
                  <a:gd name="T75" fmla="*/ 46 h 54"/>
                  <a:gd name="T76" fmla="*/ 656 w 656"/>
                  <a:gd name="T77" fmla="*/ 8 h 54"/>
                  <a:gd name="T78" fmla="*/ 656 w 656"/>
                  <a:gd name="T79" fmla="*/ 8 h 54"/>
                  <a:gd name="T80" fmla="*/ 652 w 656"/>
                  <a:gd name="T81" fmla="*/ 0 h 54"/>
                  <a:gd name="T82" fmla="*/ 648 w 656"/>
                  <a:gd name="T83" fmla="*/ 0 h 54"/>
                  <a:gd name="T84" fmla="*/ 648 w 656"/>
                  <a:gd name="T85" fmla="*/ 0 h 54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656"/>
                  <a:gd name="T130" fmla="*/ 0 h 54"/>
                  <a:gd name="T131" fmla="*/ 656 w 656"/>
                  <a:gd name="T132" fmla="*/ 54 h 54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656" h="54">
                    <a:moveTo>
                      <a:pt x="640" y="37"/>
                    </a:moveTo>
                    <a:lnTo>
                      <a:pt x="527" y="37"/>
                    </a:lnTo>
                    <a:lnTo>
                      <a:pt x="527" y="17"/>
                    </a:lnTo>
                    <a:lnTo>
                      <a:pt x="640" y="17"/>
                    </a:lnTo>
                    <a:lnTo>
                      <a:pt x="640" y="37"/>
                    </a:lnTo>
                    <a:close/>
                    <a:moveTo>
                      <a:pt x="510" y="37"/>
                    </a:moveTo>
                    <a:lnTo>
                      <a:pt x="401" y="37"/>
                    </a:lnTo>
                    <a:lnTo>
                      <a:pt x="401" y="17"/>
                    </a:lnTo>
                    <a:lnTo>
                      <a:pt x="510" y="17"/>
                    </a:lnTo>
                    <a:lnTo>
                      <a:pt x="510" y="37"/>
                    </a:lnTo>
                    <a:close/>
                    <a:moveTo>
                      <a:pt x="385" y="37"/>
                    </a:moveTo>
                    <a:lnTo>
                      <a:pt x="272" y="37"/>
                    </a:lnTo>
                    <a:lnTo>
                      <a:pt x="272" y="17"/>
                    </a:lnTo>
                    <a:lnTo>
                      <a:pt x="385" y="17"/>
                    </a:lnTo>
                    <a:lnTo>
                      <a:pt x="385" y="37"/>
                    </a:lnTo>
                    <a:close/>
                    <a:moveTo>
                      <a:pt x="255" y="37"/>
                    </a:moveTo>
                    <a:lnTo>
                      <a:pt x="147" y="37"/>
                    </a:lnTo>
                    <a:lnTo>
                      <a:pt x="147" y="17"/>
                    </a:lnTo>
                    <a:lnTo>
                      <a:pt x="255" y="17"/>
                    </a:lnTo>
                    <a:lnTo>
                      <a:pt x="255" y="37"/>
                    </a:lnTo>
                    <a:close/>
                    <a:moveTo>
                      <a:pt x="130" y="37"/>
                    </a:moveTo>
                    <a:lnTo>
                      <a:pt x="17" y="37"/>
                    </a:lnTo>
                    <a:lnTo>
                      <a:pt x="17" y="17"/>
                    </a:lnTo>
                    <a:lnTo>
                      <a:pt x="130" y="17"/>
                    </a:lnTo>
                    <a:lnTo>
                      <a:pt x="130" y="37"/>
                    </a:lnTo>
                    <a:close/>
                    <a:moveTo>
                      <a:pt x="648" y="0"/>
                    </a:moveTo>
                    <a:lnTo>
                      <a:pt x="9" y="0"/>
                    </a:lnTo>
                    <a:lnTo>
                      <a:pt x="4" y="0"/>
                    </a:lnTo>
                    <a:lnTo>
                      <a:pt x="0" y="8"/>
                    </a:lnTo>
                    <a:lnTo>
                      <a:pt x="0" y="46"/>
                    </a:lnTo>
                    <a:lnTo>
                      <a:pt x="4" y="54"/>
                    </a:lnTo>
                    <a:lnTo>
                      <a:pt x="9" y="54"/>
                    </a:lnTo>
                    <a:lnTo>
                      <a:pt x="648" y="54"/>
                    </a:lnTo>
                    <a:lnTo>
                      <a:pt x="652" y="54"/>
                    </a:lnTo>
                    <a:lnTo>
                      <a:pt x="656" y="46"/>
                    </a:lnTo>
                    <a:lnTo>
                      <a:pt x="656" y="8"/>
                    </a:lnTo>
                    <a:lnTo>
                      <a:pt x="652" y="0"/>
                    </a:lnTo>
                    <a:lnTo>
                      <a:pt x="648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00" name="Freeform 543"/>
              <p:cNvSpPr>
                <a:spLocks noEditPoints="1"/>
              </p:cNvSpPr>
              <p:nvPr/>
            </p:nvSpPr>
            <p:spPr bwMode="auto">
              <a:xfrm>
                <a:off x="3227" y="2808"/>
                <a:ext cx="623" cy="20"/>
              </a:xfrm>
              <a:custGeom>
                <a:avLst/>
                <a:gdLst>
                  <a:gd name="T0" fmla="*/ 623 w 623"/>
                  <a:gd name="T1" fmla="*/ 20 h 20"/>
                  <a:gd name="T2" fmla="*/ 510 w 623"/>
                  <a:gd name="T3" fmla="*/ 20 h 20"/>
                  <a:gd name="T4" fmla="*/ 510 w 623"/>
                  <a:gd name="T5" fmla="*/ 0 h 20"/>
                  <a:gd name="T6" fmla="*/ 623 w 623"/>
                  <a:gd name="T7" fmla="*/ 0 h 20"/>
                  <a:gd name="T8" fmla="*/ 623 w 623"/>
                  <a:gd name="T9" fmla="*/ 20 h 20"/>
                  <a:gd name="T10" fmla="*/ 493 w 623"/>
                  <a:gd name="T11" fmla="*/ 20 h 20"/>
                  <a:gd name="T12" fmla="*/ 384 w 623"/>
                  <a:gd name="T13" fmla="*/ 20 h 20"/>
                  <a:gd name="T14" fmla="*/ 384 w 623"/>
                  <a:gd name="T15" fmla="*/ 0 h 20"/>
                  <a:gd name="T16" fmla="*/ 493 w 623"/>
                  <a:gd name="T17" fmla="*/ 0 h 20"/>
                  <a:gd name="T18" fmla="*/ 493 w 623"/>
                  <a:gd name="T19" fmla="*/ 20 h 20"/>
                  <a:gd name="T20" fmla="*/ 368 w 623"/>
                  <a:gd name="T21" fmla="*/ 20 h 20"/>
                  <a:gd name="T22" fmla="*/ 255 w 623"/>
                  <a:gd name="T23" fmla="*/ 20 h 20"/>
                  <a:gd name="T24" fmla="*/ 255 w 623"/>
                  <a:gd name="T25" fmla="*/ 0 h 20"/>
                  <a:gd name="T26" fmla="*/ 368 w 623"/>
                  <a:gd name="T27" fmla="*/ 0 h 20"/>
                  <a:gd name="T28" fmla="*/ 368 w 623"/>
                  <a:gd name="T29" fmla="*/ 20 h 20"/>
                  <a:gd name="T30" fmla="*/ 238 w 623"/>
                  <a:gd name="T31" fmla="*/ 20 h 20"/>
                  <a:gd name="T32" fmla="*/ 130 w 623"/>
                  <a:gd name="T33" fmla="*/ 20 h 20"/>
                  <a:gd name="T34" fmla="*/ 130 w 623"/>
                  <a:gd name="T35" fmla="*/ 0 h 20"/>
                  <a:gd name="T36" fmla="*/ 238 w 623"/>
                  <a:gd name="T37" fmla="*/ 0 h 20"/>
                  <a:gd name="T38" fmla="*/ 238 w 623"/>
                  <a:gd name="T39" fmla="*/ 20 h 20"/>
                  <a:gd name="T40" fmla="*/ 113 w 623"/>
                  <a:gd name="T41" fmla="*/ 20 h 20"/>
                  <a:gd name="T42" fmla="*/ 0 w 623"/>
                  <a:gd name="T43" fmla="*/ 20 h 20"/>
                  <a:gd name="T44" fmla="*/ 0 w 623"/>
                  <a:gd name="T45" fmla="*/ 0 h 20"/>
                  <a:gd name="T46" fmla="*/ 113 w 623"/>
                  <a:gd name="T47" fmla="*/ 0 h 20"/>
                  <a:gd name="T48" fmla="*/ 113 w 623"/>
                  <a:gd name="T49" fmla="*/ 20 h 20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w 623"/>
                  <a:gd name="T76" fmla="*/ 0 h 20"/>
                  <a:gd name="T77" fmla="*/ 623 w 623"/>
                  <a:gd name="T78" fmla="*/ 20 h 20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T75" t="T76" r="T77" b="T78"/>
                <a:pathLst>
                  <a:path w="623" h="20">
                    <a:moveTo>
                      <a:pt x="623" y="20"/>
                    </a:moveTo>
                    <a:lnTo>
                      <a:pt x="510" y="20"/>
                    </a:lnTo>
                    <a:lnTo>
                      <a:pt x="510" y="0"/>
                    </a:lnTo>
                    <a:lnTo>
                      <a:pt x="623" y="0"/>
                    </a:lnTo>
                    <a:lnTo>
                      <a:pt x="623" y="20"/>
                    </a:lnTo>
                    <a:close/>
                    <a:moveTo>
                      <a:pt x="493" y="20"/>
                    </a:moveTo>
                    <a:lnTo>
                      <a:pt x="384" y="20"/>
                    </a:lnTo>
                    <a:lnTo>
                      <a:pt x="384" y="0"/>
                    </a:lnTo>
                    <a:lnTo>
                      <a:pt x="493" y="0"/>
                    </a:lnTo>
                    <a:lnTo>
                      <a:pt x="493" y="20"/>
                    </a:lnTo>
                    <a:close/>
                    <a:moveTo>
                      <a:pt x="368" y="20"/>
                    </a:moveTo>
                    <a:lnTo>
                      <a:pt x="255" y="20"/>
                    </a:lnTo>
                    <a:lnTo>
                      <a:pt x="255" y="0"/>
                    </a:lnTo>
                    <a:lnTo>
                      <a:pt x="368" y="0"/>
                    </a:lnTo>
                    <a:lnTo>
                      <a:pt x="368" y="20"/>
                    </a:lnTo>
                    <a:close/>
                    <a:moveTo>
                      <a:pt x="238" y="20"/>
                    </a:moveTo>
                    <a:lnTo>
                      <a:pt x="130" y="20"/>
                    </a:lnTo>
                    <a:lnTo>
                      <a:pt x="130" y="0"/>
                    </a:lnTo>
                    <a:lnTo>
                      <a:pt x="238" y="0"/>
                    </a:lnTo>
                    <a:lnTo>
                      <a:pt x="238" y="20"/>
                    </a:lnTo>
                    <a:close/>
                    <a:moveTo>
                      <a:pt x="113" y="20"/>
                    </a:moveTo>
                    <a:lnTo>
                      <a:pt x="0" y="20"/>
                    </a:lnTo>
                    <a:lnTo>
                      <a:pt x="0" y="0"/>
                    </a:lnTo>
                    <a:lnTo>
                      <a:pt x="113" y="0"/>
                    </a:lnTo>
                    <a:lnTo>
                      <a:pt x="113" y="2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01" name="Freeform 544"/>
              <p:cNvSpPr>
                <a:spLocks noEditPoints="1"/>
              </p:cNvSpPr>
              <p:nvPr/>
            </p:nvSpPr>
            <p:spPr bwMode="auto">
              <a:xfrm>
                <a:off x="3227" y="2812"/>
                <a:ext cx="623" cy="16"/>
              </a:xfrm>
              <a:custGeom>
                <a:avLst/>
                <a:gdLst>
                  <a:gd name="T0" fmla="*/ 623 w 623"/>
                  <a:gd name="T1" fmla="*/ 16 h 16"/>
                  <a:gd name="T2" fmla="*/ 510 w 623"/>
                  <a:gd name="T3" fmla="*/ 16 h 16"/>
                  <a:gd name="T4" fmla="*/ 510 w 623"/>
                  <a:gd name="T5" fmla="*/ 0 h 16"/>
                  <a:gd name="T6" fmla="*/ 623 w 623"/>
                  <a:gd name="T7" fmla="*/ 0 h 16"/>
                  <a:gd name="T8" fmla="*/ 623 w 623"/>
                  <a:gd name="T9" fmla="*/ 16 h 16"/>
                  <a:gd name="T10" fmla="*/ 493 w 623"/>
                  <a:gd name="T11" fmla="*/ 16 h 16"/>
                  <a:gd name="T12" fmla="*/ 384 w 623"/>
                  <a:gd name="T13" fmla="*/ 16 h 16"/>
                  <a:gd name="T14" fmla="*/ 384 w 623"/>
                  <a:gd name="T15" fmla="*/ 0 h 16"/>
                  <a:gd name="T16" fmla="*/ 493 w 623"/>
                  <a:gd name="T17" fmla="*/ 0 h 16"/>
                  <a:gd name="T18" fmla="*/ 493 w 623"/>
                  <a:gd name="T19" fmla="*/ 16 h 16"/>
                  <a:gd name="T20" fmla="*/ 368 w 623"/>
                  <a:gd name="T21" fmla="*/ 16 h 16"/>
                  <a:gd name="T22" fmla="*/ 255 w 623"/>
                  <a:gd name="T23" fmla="*/ 16 h 16"/>
                  <a:gd name="T24" fmla="*/ 255 w 623"/>
                  <a:gd name="T25" fmla="*/ 0 h 16"/>
                  <a:gd name="T26" fmla="*/ 368 w 623"/>
                  <a:gd name="T27" fmla="*/ 0 h 16"/>
                  <a:gd name="T28" fmla="*/ 368 w 623"/>
                  <a:gd name="T29" fmla="*/ 16 h 16"/>
                  <a:gd name="T30" fmla="*/ 238 w 623"/>
                  <a:gd name="T31" fmla="*/ 16 h 16"/>
                  <a:gd name="T32" fmla="*/ 130 w 623"/>
                  <a:gd name="T33" fmla="*/ 16 h 16"/>
                  <a:gd name="T34" fmla="*/ 130 w 623"/>
                  <a:gd name="T35" fmla="*/ 0 h 16"/>
                  <a:gd name="T36" fmla="*/ 238 w 623"/>
                  <a:gd name="T37" fmla="*/ 0 h 16"/>
                  <a:gd name="T38" fmla="*/ 238 w 623"/>
                  <a:gd name="T39" fmla="*/ 16 h 16"/>
                  <a:gd name="T40" fmla="*/ 113 w 623"/>
                  <a:gd name="T41" fmla="*/ 16 h 16"/>
                  <a:gd name="T42" fmla="*/ 0 w 623"/>
                  <a:gd name="T43" fmla="*/ 16 h 16"/>
                  <a:gd name="T44" fmla="*/ 0 w 623"/>
                  <a:gd name="T45" fmla="*/ 0 h 16"/>
                  <a:gd name="T46" fmla="*/ 113 w 623"/>
                  <a:gd name="T47" fmla="*/ 0 h 16"/>
                  <a:gd name="T48" fmla="*/ 113 w 623"/>
                  <a:gd name="T49" fmla="*/ 16 h 1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w 623"/>
                  <a:gd name="T76" fmla="*/ 0 h 16"/>
                  <a:gd name="T77" fmla="*/ 623 w 623"/>
                  <a:gd name="T78" fmla="*/ 16 h 16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T75" t="T76" r="T77" b="T78"/>
                <a:pathLst>
                  <a:path w="623" h="16">
                    <a:moveTo>
                      <a:pt x="623" y="16"/>
                    </a:moveTo>
                    <a:lnTo>
                      <a:pt x="510" y="16"/>
                    </a:lnTo>
                    <a:lnTo>
                      <a:pt x="510" y="0"/>
                    </a:lnTo>
                    <a:lnTo>
                      <a:pt x="623" y="0"/>
                    </a:lnTo>
                    <a:lnTo>
                      <a:pt x="623" y="16"/>
                    </a:lnTo>
                    <a:close/>
                    <a:moveTo>
                      <a:pt x="493" y="16"/>
                    </a:moveTo>
                    <a:lnTo>
                      <a:pt x="384" y="16"/>
                    </a:lnTo>
                    <a:lnTo>
                      <a:pt x="384" y="0"/>
                    </a:lnTo>
                    <a:lnTo>
                      <a:pt x="493" y="0"/>
                    </a:lnTo>
                    <a:lnTo>
                      <a:pt x="493" y="16"/>
                    </a:lnTo>
                    <a:close/>
                    <a:moveTo>
                      <a:pt x="368" y="16"/>
                    </a:moveTo>
                    <a:lnTo>
                      <a:pt x="255" y="16"/>
                    </a:lnTo>
                    <a:lnTo>
                      <a:pt x="255" y="0"/>
                    </a:lnTo>
                    <a:lnTo>
                      <a:pt x="368" y="0"/>
                    </a:lnTo>
                    <a:lnTo>
                      <a:pt x="368" y="16"/>
                    </a:lnTo>
                    <a:close/>
                    <a:moveTo>
                      <a:pt x="238" y="16"/>
                    </a:moveTo>
                    <a:lnTo>
                      <a:pt x="130" y="16"/>
                    </a:lnTo>
                    <a:lnTo>
                      <a:pt x="130" y="0"/>
                    </a:lnTo>
                    <a:lnTo>
                      <a:pt x="238" y="0"/>
                    </a:lnTo>
                    <a:lnTo>
                      <a:pt x="238" y="16"/>
                    </a:lnTo>
                    <a:close/>
                    <a:moveTo>
                      <a:pt x="113" y="16"/>
                    </a:moveTo>
                    <a:lnTo>
                      <a:pt x="0" y="16"/>
                    </a:lnTo>
                    <a:lnTo>
                      <a:pt x="0" y="0"/>
                    </a:lnTo>
                    <a:lnTo>
                      <a:pt x="113" y="0"/>
                    </a:lnTo>
                    <a:lnTo>
                      <a:pt x="113" y="16"/>
                    </a:lnTo>
                    <a:close/>
                  </a:path>
                </a:pathLst>
              </a:custGeom>
              <a:solidFill>
                <a:srgbClr val="999999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02" name="Freeform 545"/>
              <p:cNvSpPr>
                <a:spLocks/>
              </p:cNvSpPr>
              <p:nvPr/>
            </p:nvSpPr>
            <p:spPr bwMode="auto">
              <a:xfrm>
                <a:off x="2663" y="2933"/>
                <a:ext cx="418" cy="397"/>
              </a:xfrm>
              <a:custGeom>
                <a:avLst/>
                <a:gdLst>
                  <a:gd name="T0" fmla="*/ 0 w 418"/>
                  <a:gd name="T1" fmla="*/ 397 h 397"/>
                  <a:gd name="T2" fmla="*/ 0 w 418"/>
                  <a:gd name="T3" fmla="*/ 397 h 397"/>
                  <a:gd name="T4" fmla="*/ 418 w 418"/>
                  <a:gd name="T5" fmla="*/ 397 h 397"/>
                  <a:gd name="T6" fmla="*/ 418 w 418"/>
                  <a:gd name="T7" fmla="*/ 397 h 397"/>
                  <a:gd name="T8" fmla="*/ 380 w 418"/>
                  <a:gd name="T9" fmla="*/ 0 h 397"/>
                  <a:gd name="T10" fmla="*/ 38 w 418"/>
                  <a:gd name="T11" fmla="*/ 0 h 397"/>
                  <a:gd name="T12" fmla="*/ 38 w 418"/>
                  <a:gd name="T13" fmla="*/ 0 h 397"/>
                  <a:gd name="T14" fmla="*/ 0 w 418"/>
                  <a:gd name="T15" fmla="*/ 397 h 397"/>
                  <a:gd name="T16" fmla="*/ 0 w 418"/>
                  <a:gd name="T17" fmla="*/ 397 h 39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418"/>
                  <a:gd name="T28" fmla="*/ 0 h 397"/>
                  <a:gd name="T29" fmla="*/ 418 w 418"/>
                  <a:gd name="T30" fmla="*/ 397 h 397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418" h="397">
                    <a:moveTo>
                      <a:pt x="0" y="397"/>
                    </a:moveTo>
                    <a:lnTo>
                      <a:pt x="0" y="397"/>
                    </a:lnTo>
                    <a:lnTo>
                      <a:pt x="418" y="397"/>
                    </a:lnTo>
                    <a:lnTo>
                      <a:pt x="380" y="0"/>
                    </a:lnTo>
                    <a:lnTo>
                      <a:pt x="38" y="0"/>
                    </a:lnTo>
                    <a:lnTo>
                      <a:pt x="0" y="397"/>
                    </a:lnTo>
                    <a:close/>
                  </a:path>
                </a:pathLst>
              </a:custGeom>
              <a:solidFill>
                <a:srgbClr val="7F7F7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03" name="Freeform 546"/>
              <p:cNvSpPr>
                <a:spLocks/>
              </p:cNvSpPr>
              <p:nvPr/>
            </p:nvSpPr>
            <p:spPr bwMode="auto">
              <a:xfrm>
                <a:off x="1836" y="1404"/>
                <a:ext cx="2076" cy="25"/>
              </a:xfrm>
              <a:custGeom>
                <a:avLst/>
                <a:gdLst>
                  <a:gd name="T0" fmla="*/ 2064 w 2076"/>
                  <a:gd name="T1" fmla="*/ 0 h 25"/>
                  <a:gd name="T2" fmla="*/ 8 w 2076"/>
                  <a:gd name="T3" fmla="*/ 0 h 25"/>
                  <a:gd name="T4" fmla="*/ 8 w 2076"/>
                  <a:gd name="T5" fmla="*/ 0 h 25"/>
                  <a:gd name="T6" fmla="*/ 0 w 2076"/>
                  <a:gd name="T7" fmla="*/ 4 h 25"/>
                  <a:gd name="T8" fmla="*/ 0 w 2076"/>
                  <a:gd name="T9" fmla="*/ 12 h 25"/>
                  <a:gd name="T10" fmla="*/ 0 w 2076"/>
                  <a:gd name="T11" fmla="*/ 25 h 25"/>
                  <a:gd name="T12" fmla="*/ 0 w 2076"/>
                  <a:gd name="T13" fmla="*/ 25 h 25"/>
                  <a:gd name="T14" fmla="*/ 0 w 2076"/>
                  <a:gd name="T15" fmla="*/ 17 h 25"/>
                  <a:gd name="T16" fmla="*/ 8 w 2076"/>
                  <a:gd name="T17" fmla="*/ 17 h 25"/>
                  <a:gd name="T18" fmla="*/ 2064 w 2076"/>
                  <a:gd name="T19" fmla="*/ 17 h 25"/>
                  <a:gd name="T20" fmla="*/ 2064 w 2076"/>
                  <a:gd name="T21" fmla="*/ 17 h 25"/>
                  <a:gd name="T22" fmla="*/ 2072 w 2076"/>
                  <a:gd name="T23" fmla="*/ 17 h 25"/>
                  <a:gd name="T24" fmla="*/ 2076 w 2076"/>
                  <a:gd name="T25" fmla="*/ 25 h 25"/>
                  <a:gd name="T26" fmla="*/ 2076 w 2076"/>
                  <a:gd name="T27" fmla="*/ 12 h 25"/>
                  <a:gd name="T28" fmla="*/ 2076 w 2076"/>
                  <a:gd name="T29" fmla="*/ 12 h 25"/>
                  <a:gd name="T30" fmla="*/ 2072 w 2076"/>
                  <a:gd name="T31" fmla="*/ 4 h 25"/>
                  <a:gd name="T32" fmla="*/ 2064 w 2076"/>
                  <a:gd name="T33" fmla="*/ 0 h 25"/>
                  <a:gd name="T34" fmla="*/ 2064 w 2076"/>
                  <a:gd name="T35" fmla="*/ 0 h 25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2076"/>
                  <a:gd name="T55" fmla="*/ 0 h 25"/>
                  <a:gd name="T56" fmla="*/ 2076 w 2076"/>
                  <a:gd name="T57" fmla="*/ 25 h 25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2076" h="25">
                    <a:moveTo>
                      <a:pt x="2064" y="0"/>
                    </a:moveTo>
                    <a:lnTo>
                      <a:pt x="8" y="0"/>
                    </a:lnTo>
                    <a:lnTo>
                      <a:pt x="0" y="4"/>
                    </a:lnTo>
                    <a:lnTo>
                      <a:pt x="0" y="12"/>
                    </a:lnTo>
                    <a:lnTo>
                      <a:pt x="0" y="25"/>
                    </a:lnTo>
                    <a:lnTo>
                      <a:pt x="0" y="17"/>
                    </a:lnTo>
                    <a:lnTo>
                      <a:pt x="8" y="17"/>
                    </a:lnTo>
                    <a:lnTo>
                      <a:pt x="2064" y="17"/>
                    </a:lnTo>
                    <a:lnTo>
                      <a:pt x="2072" y="17"/>
                    </a:lnTo>
                    <a:lnTo>
                      <a:pt x="2076" y="25"/>
                    </a:lnTo>
                    <a:lnTo>
                      <a:pt x="2076" y="12"/>
                    </a:lnTo>
                    <a:lnTo>
                      <a:pt x="2072" y="4"/>
                    </a:lnTo>
                    <a:lnTo>
                      <a:pt x="2064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04" name="Freeform 547"/>
              <p:cNvSpPr>
                <a:spLocks/>
              </p:cNvSpPr>
              <p:nvPr/>
            </p:nvSpPr>
            <p:spPr bwMode="auto">
              <a:xfrm>
                <a:off x="1836" y="2858"/>
                <a:ext cx="2076" cy="21"/>
              </a:xfrm>
              <a:custGeom>
                <a:avLst/>
                <a:gdLst>
                  <a:gd name="T0" fmla="*/ 2064 w 2076"/>
                  <a:gd name="T1" fmla="*/ 8 h 21"/>
                  <a:gd name="T2" fmla="*/ 1232 w 2076"/>
                  <a:gd name="T3" fmla="*/ 8 h 21"/>
                  <a:gd name="T4" fmla="*/ 1220 w 2076"/>
                  <a:gd name="T5" fmla="*/ 8 h 21"/>
                  <a:gd name="T6" fmla="*/ 840 w 2076"/>
                  <a:gd name="T7" fmla="*/ 8 h 21"/>
                  <a:gd name="T8" fmla="*/ 8 w 2076"/>
                  <a:gd name="T9" fmla="*/ 8 h 21"/>
                  <a:gd name="T10" fmla="*/ 8 w 2076"/>
                  <a:gd name="T11" fmla="*/ 8 h 21"/>
                  <a:gd name="T12" fmla="*/ 0 w 2076"/>
                  <a:gd name="T13" fmla="*/ 8 h 21"/>
                  <a:gd name="T14" fmla="*/ 0 w 2076"/>
                  <a:gd name="T15" fmla="*/ 0 h 21"/>
                  <a:gd name="T16" fmla="*/ 0 w 2076"/>
                  <a:gd name="T17" fmla="*/ 16 h 21"/>
                  <a:gd name="T18" fmla="*/ 0 w 2076"/>
                  <a:gd name="T19" fmla="*/ 16 h 21"/>
                  <a:gd name="T20" fmla="*/ 0 w 2076"/>
                  <a:gd name="T21" fmla="*/ 21 h 21"/>
                  <a:gd name="T22" fmla="*/ 8 w 2076"/>
                  <a:gd name="T23" fmla="*/ 21 h 21"/>
                  <a:gd name="T24" fmla="*/ 840 w 2076"/>
                  <a:gd name="T25" fmla="*/ 21 h 21"/>
                  <a:gd name="T26" fmla="*/ 1220 w 2076"/>
                  <a:gd name="T27" fmla="*/ 21 h 21"/>
                  <a:gd name="T28" fmla="*/ 1232 w 2076"/>
                  <a:gd name="T29" fmla="*/ 21 h 21"/>
                  <a:gd name="T30" fmla="*/ 2064 w 2076"/>
                  <a:gd name="T31" fmla="*/ 21 h 21"/>
                  <a:gd name="T32" fmla="*/ 2064 w 2076"/>
                  <a:gd name="T33" fmla="*/ 21 h 21"/>
                  <a:gd name="T34" fmla="*/ 2072 w 2076"/>
                  <a:gd name="T35" fmla="*/ 21 h 21"/>
                  <a:gd name="T36" fmla="*/ 2076 w 2076"/>
                  <a:gd name="T37" fmla="*/ 16 h 21"/>
                  <a:gd name="T38" fmla="*/ 2076 w 2076"/>
                  <a:gd name="T39" fmla="*/ 0 h 21"/>
                  <a:gd name="T40" fmla="*/ 2076 w 2076"/>
                  <a:gd name="T41" fmla="*/ 0 h 21"/>
                  <a:gd name="T42" fmla="*/ 2072 w 2076"/>
                  <a:gd name="T43" fmla="*/ 8 h 21"/>
                  <a:gd name="T44" fmla="*/ 2064 w 2076"/>
                  <a:gd name="T45" fmla="*/ 8 h 21"/>
                  <a:gd name="T46" fmla="*/ 2064 w 2076"/>
                  <a:gd name="T47" fmla="*/ 8 h 21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w 2076"/>
                  <a:gd name="T73" fmla="*/ 0 h 21"/>
                  <a:gd name="T74" fmla="*/ 2076 w 2076"/>
                  <a:gd name="T75" fmla="*/ 21 h 21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T72" t="T73" r="T74" b="T75"/>
                <a:pathLst>
                  <a:path w="2076" h="21">
                    <a:moveTo>
                      <a:pt x="2064" y="8"/>
                    </a:moveTo>
                    <a:lnTo>
                      <a:pt x="1232" y="8"/>
                    </a:lnTo>
                    <a:lnTo>
                      <a:pt x="1220" y="8"/>
                    </a:lnTo>
                    <a:lnTo>
                      <a:pt x="840" y="8"/>
                    </a:lnTo>
                    <a:lnTo>
                      <a:pt x="8" y="8"/>
                    </a:lnTo>
                    <a:lnTo>
                      <a:pt x="0" y="8"/>
                    </a:lnTo>
                    <a:lnTo>
                      <a:pt x="0" y="0"/>
                    </a:lnTo>
                    <a:lnTo>
                      <a:pt x="0" y="16"/>
                    </a:lnTo>
                    <a:lnTo>
                      <a:pt x="0" y="21"/>
                    </a:lnTo>
                    <a:lnTo>
                      <a:pt x="8" y="21"/>
                    </a:lnTo>
                    <a:lnTo>
                      <a:pt x="840" y="21"/>
                    </a:lnTo>
                    <a:lnTo>
                      <a:pt x="1220" y="21"/>
                    </a:lnTo>
                    <a:lnTo>
                      <a:pt x="1232" y="21"/>
                    </a:lnTo>
                    <a:lnTo>
                      <a:pt x="2064" y="21"/>
                    </a:lnTo>
                    <a:lnTo>
                      <a:pt x="2072" y="21"/>
                    </a:lnTo>
                    <a:lnTo>
                      <a:pt x="2076" y="16"/>
                    </a:lnTo>
                    <a:lnTo>
                      <a:pt x="2076" y="0"/>
                    </a:lnTo>
                    <a:lnTo>
                      <a:pt x="2072" y="8"/>
                    </a:lnTo>
                    <a:lnTo>
                      <a:pt x="2064" y="8"/>
                    </a:lnTo>
                    <a:close/>
                  </a:path>
                </a:pathLst>
              </a:custGeom>
              <a:solidFill>
                <a:srgbClr val="999999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05" name="Freeform 548"/>
              <p:cNvSpPr>
                <a:spLocks/>
              </p:cNvSpPr>
              <p:nvPr/>
            </p:nvSpPr>
            <p:spPr bwMode="auto">
              <a:xfrm>
                <a:off x="2688" y="2908"/>
                <a:ext cx="380" cy="284"/>
              </a:xfrm>
              <a:custGeom>
                <a:avLst/>
                <a:gdLst>
                  <a:gd name="T0" fmla="*/ 355 w 380"/>
                  <a:gd name="T1" fmla="*/ 0 h 284"/>
                  <a:gd name="T2" fmla="*/ 13 w 380"/>
                  <a:gd name="T3" fmla="*/ 0 h 284"/>
                  <a:gd name="T4" fmla="*/ 13 w 380"/>
                  <a:gd name="T5" fmla="*/ 0 h 284"/>
                  <a:gd name="T6" fmla="*/ 0 w 380"/>
                  <a:gd name="T7" fmla="*/ 138 h 284"/>
                  <a:gd name="T8" fmla="*/ 380 w 380"/>
                  <a:gd name="T9" fmla="*/ 284 h 284"/>
                  <a:gd name="T10" fmla="*/ 380 w 380"/>
                  <a:gd name="T11" fmla="*/ 284 h 284"/>
                  <a:gd name="T12" fmla="*/ 355 w 380"/>
                  <a:gd name="T13" fmla="*/ 0 h 284"/>
                  <a:gd name="T14" fmla="*/ 355 w 380"/>
                  <a:gd name="T15" fmla="*/ 0 h 284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380"/>
                  <a:gd name="T25" fmla="*/ 0 h 284"/>
                  <a:gd name="T26" fmla="*/ 380 w 380"/>
                  <a:gd name="T27" fmla="*/ 284 h 284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380" h="284">
                    <a:moveTo>
                      <a:pt x="355" y="0"/>
                    </a:moveTo>
                    <a:lnTo>
                      <a:pt x="13" y="0"/>
                    </a:lnTo>
                    <a:lnTo>
                      <a:pt x="0" y="138"/>
                    </a:lnTo>
                    <a:lnTo>
                      <a:pt x="380" y="284"/>
                    </a:lnTo>
                    <a:lnTo>
                      <a:pt x="355" y="0"/>
                    </a:lnTo>
                    <a:close/>
                  </a:path>
                </a:pathLst>
              </a:custGeom>
              <a:solidFill>
                <a:srgbClr val="595959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06" name="Freeform 549"/>
              <p:cNvSpPr>
                <a:spLocks/>
              </p:cNvSpPr>
              <p:nvPr/>
            </p:nvSpPr>
            <p:spPr bwMode="auto">
              <a:xfrm>
                <a:off x="2684" y="3108"/>
                <a:ext cx="322" cy="205"/>
              </a:xfrm>
              <a:custGeom>
                <a:avLst/>
                <a:gdLst>
                  <a:gd name="T0" fmla="*/ 21 w 322"/>
                  <a:gd name="T1" fmla="*/ 0 h 205"/>
                  <a:gd name="T2" fmla="*/ 0 w 322"/>
                  <a:gd name="T3" fmla="*/ 205 h 205"/>
                  <a:gd name="T4" fmla="*/ 322 w 322"/>
                  <a:gd name="T5" fmla="*/ 205 h 205"/>
                  <a:gd name="T6" fmla="*/ 21 w 322"/>
                  <a:gd name="T7" fmla="*/ 172 h 205"/>
                  <a:gd name="T8" fmla="*/ 21 w 322"/>
                  <a:gd name="T9" fmla="*/ 0 h 20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22"/>
                  <a:gd name="T16" fmla="*/ 0 h 205"/>
                  <a:gd name="T17" fmla="*/ 322 w 322"/>
                  <a:gd name="T18" fmla="*/ 205 h 20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22" h="205">
                    <a:moveTo>
                      <a:pt x="21" y="0"/>
                    </a:moveTo>
                    <a:lnTo>
                      <a:pt x="0" y="205"/>
                    </a:lnTo>
                    <a:lnTo>
                      <a:pt x="322" y="205"/>
                    </a:lnTo>
                    <a:lnTo>
                      <a:pt x="21" y="172"/>
                    </a:lnTo>
                    <a:lnTo>
                      <a:pt x="21" y="0"/>
                    </a:lnTo>
                    <a:close/>
                  </a:path>
                </a:pathLst>
              </a:custGeom>
              <a:solidFill>
                <a:srgbClr val="999999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grpSp>
            <p:nvGrpSpPr>
              <p:cNvPr id="307" name="Group 550"/>
              <p:cNvGrpSpPr>
                <a:grpSpLocks/>
              </p:cNvGrpSpPr>
              <p:nvPr/>
            </p:nvGrpSpPr>
            <p:grpSpPr bwMode="auto">
              <a:xfrm>
                <a:off x="1869" y="1441"/>
                <a:ext cx="2006" cy="1329"/>
                <a:chOff x="1869" y="1441"/>
                <a:chExt cx="2006" cy="1329"/>
              </a:xfrm>
            </p:grpSpPr>
            <p:sp>
              <p:nvSpPr>
                <p:cNvPr id="309" name="Freeform 551"/>
                <p:cNvSpPr>
                  <a:spLocks/>
                </p:cNvSpPr>
                <p:nvPr/>
              </p:nvSpPr>
              <p:spPr bwMode="auto">
                <a:xfrm>
                  <a:off x="1869" y="1441"/>
                  <a:ext cx="2006" cy="1329"/>
                </a:xfrm>
                <a:custGeom>
                  <a:avLst/>
                  <a:gdLst>
                    <a:gd name="T0" fmla="*/ 1989 w 2006"/>
                    <a:gd name="T1" fmla="*/ 0 h 1329"/>
                    <a:gd name="T2" fmla="*/ 0 w 2006"/>
                    <a:gd name="T3" fmla="*/ 0 h 1329"/>
                    <a:gd name="T4" fmla="*/ 0 w 2006"/>
                    <a:gd name="T5" fmla="*/ 1329 h 1329"/>
                    <a:gd name="T6" fmla="*/ 2006 w 2006"/>
                    <a:gd name="T7" fmla="*/ 1329 h 1329"/>
                    <a:gd name="T8" fmla="*/ 2006 w 2006"/>
                    <a:gd name="T9" fmla="*/ 0 h 1329"/>
                    <a:gd name="T10" fmla="*/ 1989 w 2006"/>
                    <a:gd name="T11" fmla="*/ 0 h 1329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2006"/>
                    <a:gd name="T19" fmla="*/ 0 h 1329"/>
                    <a:gd name="T20" fmla="*/ 2006 w 2006"/>
                    <a:gd name="T21" fmla="*/ 1329 h 1329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2006" h="1329">
                      <a:moveTo>
                        <a:pt x="1989" y="0"/>
                      </a:moveTo>
                      <a:lnTo>
                        <a:pt x="0" y="0"/>
                      </a:lnTo>
                      <a:lnTo>
                        <a:pt x="0" y="1329"/>
                      </a:lnTo>
                      <a:lnTo>
                        <a:pt x="2006" y="1329"/>
                      </a:lnTo>
                      <a:lnTo>
                        <a:pt x="2006" y="0"/>
                      </a:lnTo>
                      <a:lnTo>
                        <a:pt x="1989" y="0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10" name="Freeform 552"/>
                <p:cNvSpPr>
                  <a:spLocks noEditPoints="1"/>
                </p:cNvSpPr>
                <p:nvPr/>
              </p:nvSpPr>
              <p:spPr bwMode="auto">
                <a:xfrm>
                  <a:off x="1886" y="1458"/>
                  <a:ext cx="1972" cy="1295"/>
                </a:xfrm>
                <a:custGeom>
                  <a:avLst/>
                  <a:gdLst>
                    <a:gd name="T0" fmla="*/ 1955 w 1972"/>
                    <a:gd name="T1" fmla="*/ 17 h 1295"/>
                    <a:gd name="T2" fmla="*/ 1955 w 1972"/>
                    <a:gd name="T3" fmla="*/ 17 h 1295"/>
                    <a:gd name="T4" fmla="*/ 1955 w 1972"/>
                    <a:gd name="T5" fmla="*/ 1279 h 1295"/>
                    <a:gd name="T6" fmla="*/ 1955 w 1972"/>
                    <a:gd name="T7" fmla="*/ 1279 h 1295"/>
                    <a:gd name="T8" fmla="*/ 17 w 1972"/>
                    <a:gd name="T9" fmla="*/ 1279 h 1295"/>
                    <a:gd name="T10" fmla="*/ 17 w 1972"/>
                    <a:gd name="T11" fmla="*/ 1279 h 1295"/>
                    <a:gd name="T12" fmla="*/ 17 w 1972"/>
                    <a:gd name="T13" fmla="*/ 17 h 1295"/>
                    <a:gd name="T14" fmla="*/ 17 w 1972"/>
                    <a:gd name="T15" fmla="*/ 17 h 1295"/>
                    <a:gd name="T16" fmla="*/ 1955 w 1972"/>
                    <a:gd name="T17" fmla="*/ 17 h 1295"/>
                    <a:gd name="T18" fmla="*/ 1955 w 1972"/>
                    <a:gd name="T19" fmla="*/ 17 h 1295"/>
                    <a:gd name="T20" fmla="*/ 1964 w 1972"/>
                    <a:gd name="T21" fmla="*/ 0 h 1295"/>
                    <a:gd name="T22" fmla="*/ 0 w 1972"/>
                    <a:gd name="T23" fmla="*/ 0 h 1295"/>
                    <a:gd name="T24" fmla="*/ 0 w 1972"/>
                    <a:gd name="T25" fmla="*/ 1295 h 1295"/>
                    <a:gd name="T26" fmla="*/ 1972 w 1972"/>
                    <a:gd name="T27" fmla="*/ 1295 h 1295"/>
                    <a:gd name="T28" fmla="*/ 1972 w 1972"/>
                    <a:gd name="T29" fmla="*/ 0 h 1295"/>
                    <a:gd name="T30" fmla="*/ 1964 w 1972"/>
                    <a:gd name="T31" fmla="*/ 0 h 1295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w 1972"/>
                    <a:gd name="T49" fmla="*/ 0 h 1295"/>
                    <a:gd name="T50" fmla="*/ 1972 w 1972"/>
                    <a:gd name="T51" fmla="*/ 1295 h 1295"/>
                  </a:gdLst>
                  <a:ahLst/>
                  <a:cxnLst>
                    <a:cxn ang="T32">
                      <a:pos x="T0" y="T1"/>
                    </a:cxn>
                    <a:cxn ang="T33">
                      <a:pos x="T2" y="T3"/>
                    </a:cxn>
                    <a:cxn ang="T34">
                      <a:pos x="T4" y="T5"/>
                    </a:cxn>
                    <a:cxn ang="T35">
                      <a:pos x="T6" y="T7"/>
                    </a:cxn>
                    <a:cxn ang="T36">
                      <a:pos x="T8" y="T9"/>
                    </a:cxn>
                    <a:cxn ang="T37">
                      <a:pos x="T10" y="T11"/>
                    </a:cxn>
                    <a:cxn ang="T38">
                      <a:pos x="T12" y="T13"/>
                    </a:cxn>
                    <a:cxn ang="T39">
                      <a:pos x="T14" y="T15"/>
                    </a:cxn>
                    <a:cxn ang="T40">
                      <a:pos x="T16" y="T17"/>
                    </a:cxn>
                    <a:cxn ang="T41">
                      <a:pos x="T18" y="T19"/>
                    </a:cxn>
                    <a:cxn ang="T42">
                      <a:pos x="T20" y="T21"/>
                    </a:cxn>
                    <a:cxn ang="T43">
                      <a:pos x="T22" y="T23"/>
                    </a:cxn>
                    <a:cxn ang="T44">
                      <a:pos x="T24" y="T25"/>
                    </a:cxn>
                    <a:cxn ang="T45">
                      <a:pos x="T26" y="T27"/>
                    </a:cxn>
                    <a:cxn ang="T46">
                      <a:pos x="T28" y="T29"/>
                    </a:cxn>
                    <a:cxn ang="T47">
                      <a:pos x="T30" y="T31"/>
                    </a:cxn>
                  </a:cxnLst>
                  <a:rect l="T48" t="T49" r="T50" b="T51"/>
                  <a:pathLst>
                    <a:path w="1972" h="1295">
                      <a:moveTo>
                        <a:pt x="1955" y="17"/>
                      </a:moveTo>
                      <a:lnTo>
                        <a:pt x="1955" y="17"/>
                      </a:lnTo>
                      <a:lnTo>
                        <a:pt x="1955" y="1279"/>
                      </a:lnTo>
                      <a:lnTo>
                        <a:pt x="17" y="1279"/>
                      </a:lnTo>
                      <a:lnTo>
                        <a:pt x="17" y="17"/>
                      </a:lnTo>
                      <a:lnTo>
                        <a:pt x="1955" y="17"/>
                      </a:lnTo>
                      <a:close/>
                      <a:moveTo>
                        <a:pt x="1964" y="0"/>
                      </a:moveTo>
                      <a:lnTo>
                        <a:pt x="0" y="0"/>
                      </a:lnTo>
                      <a:lnTo>
                        <a:pt x="0" y="1295"/>
                      </a:lnTo>
                      <a:lnTo>
                        <a:pt x="1972" y="1295"/>
                      </a:lnTo>
                      <a:lnTo>
                        <a:pt x="1972" y="0"/>
                      </a:lnTo>
                      <a:lnTo>
                        <a:pt x="1964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grpSp>
              <p:nvGrpSpPr>
                <p:cNvPr id="311" name="Group 553"/>
                <p:cNvGrpSpPr>
                  <a:grpSpLocks/>
                </p:cNvGrpSpPr>
                <p:nvPr/>
              </p:nvGrpSpPr>
              <p:grpSpPr bwMode="auto">
                <a:xfrm>
                  <a:off x="1903" y="1475"/>
                  <a:ext cx="1938" cy="1262"/>
                  <a:chOff x="1903" y="1475"/>
                  <a:chExt cx="1938" cy="1262"/>
                </a:xfrm>
              </p:grpSpPr>
              <p:sp>
                <p:nvSpPr>
                  <p:cNvPr id="312" name="Freeform 554"/>
                  <p:cNvSpPr>
                    <a:spLocks/>
                  </p:cNvSpPr>
                  <p:nvPr/>
                </p:nvSpPr>
                <p:spPr bwMode="auto">
                  <a:xfrm>
                    <a:off x="1903" y="1475"/>
                    <a:ext cx="1938" cy="1262"/>
                  </a:xfrm>
                  <a:custGeom>
                    <a:avLst/>
                    <a:gdLst>
                      <a:gd name="T0" fmla="*/ 1938 w 1938"/>
                      <a:gd name="T1" fmla="*/ 0 h 1262"/>
                      <a:gd name="T2" fmla="*/ 1938 w 1938"/>
                      <a:gd name="T3" fmla="*/ 0 h 1262"/>
                      <a:gd name="T4" fmla="*/ 1938 w 1938"/>
                      <a:gd name="T5" fmla="*/ 1262 h 1262"/>
                      <a:gd name="T6" fmla="*/ 1938 w 1938"/>
                      <a:gd name="T7" fmla="*/ 1262 h 1262"/>
                      <a:gd name="T8" fmla="*/ 0 w 1938"/>
                      <a:gd name="T9" fmla="*/ 1262 h 1262"/>
                      <a:gd name="T10" fmla="*/ 0 w 1938"/>
                      <a:gd name="T11" fmla="*/ 1262 h 1262"/>
                      <a:gd name="T12" fmla="*/ 0 w 1938"/>
                      <a:gd name="T13" fmla="*/ 0 h 1262"/>
                      <a:gd name="T14" fmla="*/ 0 w 1938"/>
                      <a:gd name="T15" fmla="*/ 0 h 1262"/>
                      <a:gd name="T16" fmla="*/ 1938 w 1938"/>
                      <a:gd name="T17" fmla="*/ 0 h 1262"/>
                      <a:gd name="T18" fmla="*/ 1938 w 1938"/>
                      <a:gd name="T19" fmla="*/ 0 h 1262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938"/>
                      <a:gd name="T31" fmla="*/ 0 h 1262"/>
                      <a:gd name="T32" fmla="*/ 1938 w 1938"/>
                      <a:gd name="T33" fmla="*/ 1262 h 1262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938" h="1262">
                        <a:moveTo>
                          <a:pt x="1938" y="0"/>
                        </a:moveTo>
                        <a:lnTo>
                          <a:pt x="1938" y="0"/>
                        </a:lnTo>
                        <a:lnTo>
                          <a:pt x="1938" y="1262"/>
                        </a:lnTo>
                        <a:lnTo>
                          <a:pt x="0" y="1262"/>
                        </a:lnTo>
                        <a:lnTo>
                          <a:pt x="0" y="0"/>
                        </a:lnTo>
                        <a:lnTo>
                          <a:pt x="1938" y="0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75000"/>
                    </a:schemeClr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313" name="Freeform 555"/>
                  <p:cNvSpPr>
                    <a:spLocks/>
                  </p:cNvSpPr>
                  <p:nvPr/>
                </p:nvSpPr>
                <p:spPr bwMode="auto">
                  <a:xfrm>
                    <a:off x="2224" y="1508"/>
                    <a:ext cx="1584" cy="1195"/>
                  </a:xfrm>
                  <a:custGeom>
                    <a:avLst/>
                    <a:gdLst>
                      <a:gd name="T0" fmla="*/ 0 w 1584"/>
                      <a:gd name="T1" fmla="*/ 0 h 1195"/>
                      <a:gd name="T2" fmla="*/ 0 w 1584"/>
                      <a:gd name="T3" fmla="*/ 0 h 1195"/>
                      <a:gd name="T4" fmla="*/ 1584 w 1584"/>
                      <a:gd name="T5" fmla="*/ 0 h 1195"/>
                      <a:gd name="T6" fmla="*/ 1584 w 1584"/>
                      <a:gd name="T7" fmla="*/ 0 h 1195"/>
                      <a:gd name="T8" fmla="*/ 1584 w 1584"/>
                      <a:gd name="T9" fmla="*/ 1195 h 1195"/>
                      <a:gd name="T10" fmla="*/ 1584 w 1584"/>
                      <a:gd name="T11" fmla="*/ 1195 h 1195"/>
                      <a:gd name="T12" fmla="*/ 1145 w 1584"/>
                      <a:gd name="T13" fmla="*/ 1195 h 1195"/>
                      <a:gd name="T14" fmla="*/ 1145 w 1584"/>
                      <a:gd name="T15" fmla="*/ 1195 h 1195"/>
                      <a:gd name="T16" fmla="*/ 1107 w 1584"/>
                      <a:gd name="T17" fmla="*/ 1137 h 1195"/>
                      <a:gd name="T18" fmla="*/ 1070 w 1584"/>
                      <a:gd name="T19" fmla="*/ 1078 h 1195"/>
                      <a:gd name="T20" fmla="*/ 1028 w 1584"/>
                      <a:gd name="T21" fmla="*/ 1028 h 1195"/>
                      <a:gd name="T22" fmla="*/ 986 w 1584"/>
                      <a:gd name="T23" fmla="*/ 978 h 1195"/>
                      <a:gd name="T24" fmla="*/ 945 w 1584"/>
                      <a:gd name="T25" fmla="*/ 932 h 1195"/>
                      <a:gd name="T26" fmla="*/ 903 w 1584"/>
                      <a:gd name="T27" fmla="*/ 886 h 1195"/>
                      <a:gd name="T28" fmla="*/ 819 w 1584"/>
                      <a:gd name="T29" fmla="*/ 811 h 1195"/>
                      <a:gd name="T30" fmla="*/ 731 w 1584"/>
                      <a:gd name="T31" fmla="*/ 740 h 1195"/>
                      <a:gd name="T32" fmla="*/ 644 w 1584"/>
                      <a:gd name="T33" fmla="*/ 677 h 1195"/>
                      <a:gd name="T34" fmla="*/ 472 w 1584"/>
                      <a:gd name="T35" fmla="*/ 564 h 1195"/>
                      <a:gd name="T36" fmla="*/ 389 w 1584"/>
                      <a:gd name="T37" fmla="*/ 510 h 1195"/>
                      <a:gd name="T38" fmla="*/ 314 w 1584"/>
                      <a:gd name="T39" fmla="*/ 456 h 1195"/>
                      <a:gd name="T40" fmla="*/ 243 w 1584"/>
                      <a:gd name="T41" fmla="*/ 397 h 1195"/>
                      <a:gd name="T42" fmla="*/ 176 w 1584"/>
                      <a:gd name="T43" fmla="*/ 334 h 1195"/>
                      <a:gd name="T44" fmla="*/ 147 w 1584"/>
                      <a:gd name="T45" fmla="*/ 301 h 1195"/>
                      <a:gd name="T46" fmla="*/ 117 w 1584"/>
                      <a:gd name="T47" fmla="*/ 263 h 1195"/>
                      <a:gd name="T48" fmla="*/ 92 w 1584"/>
                      <a:gd name="T49" fmla="*/ 226 h 1195"/>
                      <a:gd name="T50" fmla="*/ 67 w 1584"/>
                      <a:gd name="T51" fmla="*/ 188 h 1195"/>
                      <a:gd name="T52" fmla="*/ 46 w 1584"/>
                      <a:gd name="T53" fmla="*/ 146 h 1195"/>
                      <a:gd name="T54" fmla="*/ 30 w 1584"/>
                      <a:gd name="T55" fmla="*/ 101 h 1195"/>
                      <a:gd name="T56" fmla="*/ 13 w 1584"/>
                      <a:gd name="T57" fmla="*/ 50 h 1195"/>
                      <a:gd name="T58" fmla="*/ 0 w 1584"/>
                      <a:gd name="T59" fmla="*/ 0 h 1195"/>
                      <a:gd name="T60" fmla="*/ 0 w 1584"/>
                      <a:gd name="T61" fmla="*/ 0 h 1195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w 1584"/>
                      <a:gd name="T94" fmla="*/ 0 h 1195"/>
                      <a:gd name="T95" fmla="*/ 1584 w 1584"/>
                      <a:gd name="T96" fmla="*/ 1195 h 1195"/>
                    </a:gdLst>
                    <a:ahLst/>
                    <a:cxnLst>
                      <a:cxn ang="T62">
                        <a:pos x="T0" y="T1"/>
                      </a:cxn>
                      <a:cxn ang="T63">
                        <a:pos x="T2" y="T3"/>
                      </a:cxn>
                      <a:cxn ang="T64">
                        <a:pos x="T4" y="T5"/>
                      </a:cxn>
                      <a:cxn ang="T65">
                        <a:pos x="T6" y="T7"/>
                      </a:cxn>
                      <a:cxn ang="T66">
                        <a:pos x="T8" y="T9"/>
                      </a:cxn>
                      <a:cxn ang="T67">
                        <a:pos x="T10" y="T11"/>
                      </a:cxn>
                      <a:cxn ang="T68">
                        <a:pos x="T12" y="T13"/>
                      </a:cxn>
                      <a:cxn ang="T69">
                        <a:pos x="T14" y="T15"/>
                      </a:cxn>
                      <a:cxn ang="T70">
                        <a:pos x="T16" y="T17"/>
                      </a:cxn>
                      <a:cxn ang="T71">
                        <a:pos x="T18" y="T19"/>
                      </a:cxn>
                      <a:cxn ang="T72">
                        <a:pos x="T20" y="T21"/>
                      </a:cxn>
                      <a:cxn ang="T73">
                        <a:pos x="T22" y="T23"/>
                      </a:cxn>
                      <a:cxn ang="T74">
                        <a:pos x="T24" y="T25"/>
                      </a:cxn>
                      <a:cxn ang="T75">
                        <a:pos x="T26" y="T27"/>
                      </a:cxn>
                      <a:cxn ang="T76">
                        <a:pos x="T28" y="T29"/>
                      </a:cxn>
                      <a:cxn ang="T77">
                        <a:pos x="T30" y="T31"/>
                      </a:cxn>
                      <a:cxn ang="T78">
                        <a:pos x="T32" y="T33"/>
                      </a:cxn>
                      <a:cxn ang="T79">
                        <a:pos x="T34" y="T35"/>
                      </a:cxn>
                      <a:cxn ang="T80">
                        <a:pos x="T36" y="T37"/>
                      </a:cxn>
                      <a:cxn ang="T81">
                        <a:pos x="T38" y="T39"/>
                      </a:cxn>
                      <a:cxn ang="T82">
                        <a:pos x="T40" y="T41"/>
                      </a:cxn>
                      <a:cxn ang="T83">
                        <a:pos x="T42" y="T43"/>
                      </a:cxn>
                      <a:cxn ang="T84">
                        <a:pos x="T44" y="T45"/>
                      </a:cxn>
                      <a:cxn ang="T85">
                        <a:pos x="T46" y="T47"/>
                      </a:cxn>
                      <a:cxn ang="T86">
                        <a:pos x="T48" y="T49"/>
                      </a:cxn>
                      <a:cxn ang="T87">
                        <a:pos x="T50" y="T51"/>
                      </a:cxn>
                      <a:cxn ang="T88">
                        <a:pos x="T52" y="T53"/>
                      </a:cxn>
                      <a:cxn ang="T89">
                        <a:pos x="T54" y="T55"/>
                      </a:cxn>
                      <a:cxn ang="T90">
                        <a:pos x="T56" y="T57"/>
                      </a:cxn>
                      <a:cxn ang="T91">
                        <a:pos x="T58" y="T59"/>
                      </a:cxn>
                      <a:cxn ang="T92">
                        <a:pos x="T60" y="T61"/>
                      </a:cxn>
                    </a:cxnLst>
                    <a:rect l="T93" t="T94" r="T95" b="T96"/>
                    <a:pathLst>
                      <a:path w="1584" h="1195">
                        <a:moveTo>
                          <a:pt x="0" y="0"/>
                        </a:moveTo>
                        <a:lnTo>
                          <a:pt x="0" y="0"/>
                        </a:lnTo>
                        <a:lnTo>
                          <a:pt x="1584" y="0"/>
                        </a:lnTo>
                        <a:lnTo>
                          <a:pt x="1584" y="1195"/>
                        </a:lnTo>
                        <a:lnTo>
                          <a:pt x="1145" y="1195"/>
                        </a:lnTo>
                        <a:lnTo>
                          <a:pt x="1107" y="1137"/>
                        </a:lnTo>
                        <a:lnTo>
                          <a:pt x="1070" y="1078"/>
                        </a:lnTo>
                        <a:lnTo>
                          <a:pt x="1028" y="1028"/>
                        </a:lnTo>
                        <a:lnTo>
                          <a:pt x="986" y="978"/>
                        </a:lnTo>
                        <a:lnTo>
                          <a:pt x="945" y="932"/>
                        </a:lnTo>
                        <a:lnTo>
                          <a:pt x="903" y="886"/>
                        </a:lnTo>
                        <a:lnTo>
                          <a:pt x="819" y="811"/>
                        </a:lnTo>
                        <a:lnTo>
                          <a:pt x="731" y="740"/>
                        </a:lnTo>
                        <a:lnTo>
                          <a:pt x="644" y="677"/>
                        </a:lnTo>
                        <a:lnTo>
                          <a:pt x="472" y="564"/>
                        </a:lnTo>
                        <a:lnTo>
                          <a:pt x="389" y="510"/>
                        </a:lnTo>
                        <a:lnTo>
                          <a:pt x="314" y="456"/>
                        </a:lnTo>
                        <a:lnTo>
                          <a:pt x="243" y="397"/>
                        </a:lnTo>
                        <a:lnTo>
                          <a:pt x="176" y="334"/>
                        </a:lnTo>
                        <a:lnTo>
                          <a:pt x="147" y="301"/>
                        </a:lnTo>
                        <a:lnTo>
                          <a:pt x="117" y="263"/>
                        </a:lnTo>
                        <a:lnTo>
                          <a:pt x="92" y="226"/>
                        </a:lnTo>
                        <a:lnTo>
                          <a:pt x="67" y="188"/>
                        </a:lnTo>
                        <a:lnTo>
                          <a:pt x="46" y="146"/>
                        </a:lnTo>
                        <a:lnTo>
                          <a:pt x="30" y="101"/>
                        </a:lnTo>
                        <a:lnTo>
                          <a:pt x="13" y="5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65000"/>
                    </a:schemeClr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314" name="Freeform 556"/>
                  <p:cNvSpPr>
                    <a:spLocks/>
                  </p:cNvSpPr>
                  <p:nvPr/>
                </p:nvSpPr>
                <p:spPr bwMode="auto">
                  <a:xfrm>
                    <a:off x="3628" y="1588"/>
                    <a:ext cx="113" cy="196"/>
                  </a:xfrm>
                  <a:custGeom>
                    <a:avLst/>
                    <a:gdLst>
                      <a:gd name="T0" fmla="*/ 113 w 113"/>
                      <a:gd name="T1" fmla="*/ 100 h 196"/>
                      <a:gd name="T2" fmla="*/ 113 w 113"/>
                      <a:gd name="T3" fmla="*/ 100 h 196"/>
                      <a:gd name="T4" fmla="*/ 109 w 113"/>
                      <a:gd name="T5" fmla="*/ 137 h 196"/>
                      <a:gd name="T6" fmla="*/ 96 w 113"/>
                      <a:gd name="T7" fmla="*/ 171 h 196"/>
                      <a:gd name="T8" fmla="*/ 88 w 113"/>
                      <a:gd name="T9" fmla="*/ 179 h 196"/>
                      <a:gd name="T10" fmla="*/ 75 w 113"/>
                      <a:gd name="T11" fmla="*/ 192 h 196"/>
                      <a:gd name="T12" fmla="*/ 67 w 113"/>
                      <a:gd name="T13" fmla="*/ 196 h 196"/>
                      <a:gd name="T14" fmla="*/ 54 w 113"/>
                      <a:gd name="T15" fmla="*/ 196 h 196"/>
                      <a:gd name="T16" fmla="*/ 54 w 113"/>
                      <a:gd name="T17" fmla="*/ 196 h 196"/>
                      <a:gd name="T18" fmla="*/ 42 w 113"/>
                      <a:gd name="T19" fmla="*/ 196 h 196"/>
                      <a:gd name="T20" fmla="*/ 34 w 113"/>
                      <a:gd name="T21" fmla="*/ 192 h 196"/>
                      <a:gd name="T22" fmla="*/ 25 w 113"/>
                      <a:gd name="T23" fmla="*/ 179 h 196"/>
                      <a:gd name="T24" fmla="*/ 17 w 113"/>
                      <a:gd name="T25" fmla="*/ 171 h 196"/>
                      <a:gd name="T26" fmla="*/ 4 w 113"/>
                      <a:gd name="T27" fmla="*/ 137 h 196"/>
                      <a:gd name="T28" fmla="*/ 0 w 113"/>
                      <a:gd name="T29" fmla="*/ 100 h 196"/>
                      <a:gd name="T30" fmla="*/ 0 w 113"/>
                      <a:gd name="T31" fmla="*/ 100 h 196"/>
                      <a:gd name="T32" fmla="*/ 4 w 113"/>
                      <a:gd name="T33" fmla="*/ 62 h 196"/>
                      <a:gd name="T34" fmla="*/ 17 w 113"/>
                      <a:gd name="T35" fmla="*/ 29 h 196"/>
                      <a:gd name="T36" fmla="*/ 25 w 113"/>
                      <a:gd name="T37" fmla="*/ 16 h 196"/>
                      <a:gd name="T38" fmla="*/ 34 w 113"/>
                      <a:gd name="T39" fmla="*/ 8 h 196"/>
                      <a:gd name="T40" fmla="*/ 42 w 113"/>
                      <a:gd name="T41" fmla="*/ 4 h 196"/>
                      <a:gd name="T42" fmla="*/ 54 w 113"/>
                      <a:gd name="T43" fmla="*/ 0 h 196"/>
                      <a:gd name="T44" fmla="*/ 54 w 113"/>
                      <a:gd name="T45" fmla="*/ 0 h 196"/>
                      <a:gd name="T46" fmla="*/ 67 w 113"/>
                      <a:gd name="T47" fmla="*/ 4 h 196"/>
                      <a:gd name="T48" fmla="*/ 75 w 113"/>
                      <a:gd name="T49" fmla="*/ 8 h 196"/>
                      <a:gd name="T50" fmla="*/ 88 w 113"/>
                      <a:gd name="T51" fmla="*/ 16 h 196"/>
                      <a:gd name="T52" fmla="*/ 96 w 113"/>
                      <a:gd name="T53" fmla="*/ 29 h 196"/>
                      <a:gd name="T54" fmla="*/ 109 w 113"/>
                      <a:gd name="T55" fmla="*/ 62 h 196"/>
                      <a:gd name="T56" fmla="*/ 113 w 113"/>
                      <a:gd name="T57" fmla="*/ 100 h 196"/>
                      <a:gd name="T58" fmla="*/ 113 w 113"/>
                      <a:gd name="T59" fmla="*/ 100 h 19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w 113"/>
                      <a:gd name="T91" fmla="*/ 0 h 196"/>
                      <a:gd name="T92" fmla="*/ 113 w 113"/>
                      <a:gd name="T93" fmla="*/ 196 h 196"/>
                    </a:gdLst>
                    <a:ahLst/>
                    <a:cxnLst>
                      <a:cxn ang="T60">
                        <a:pos x="T0" y="T1"/>
                      </a:cxn>
                      <a:cxn ang="T61">
                        <a:pos x="T2" y="T3"/>
                      </a:cxn>
                      <a:cxn ang="T62">
                        <a:pos x="T4" y="T5"/>
                      </a:cxn>
                      <a:cxn ang="T63">
                        <a:pos x="T6" y="T7"/>
                      </a:cxn>
                      <a:cxn ang="T64">
                        <a:pos x="T8" y="T9"/>
                      </a:cxn>
                      <a:cxn ang="T65">
                        <a:pos x="T10" y="T11"/>
                      </a:cxn>
                      <a:cxn ang="T66">
                        <a:pos x="T12" y="T13"/>
                      </a:cxn>
                      <a:cxn ang="T67">
                        <a:pos x="T14" y="T15"/>
                      </a:cxn>
                      <a:cxn ang="T68">
                        <a:pos x="T16" y="T17"/>
                      </a:cxn>
                      <a:cxn ang="T69">
                        <a:pos x="T18" y="T19"/>
                      </a:cxn>
                      <a:cxn ang="T70">
                        <a:pos x="T20" y="T21"/>
                      </a:cxn>
                      <a:cxn ang="T71">
                        <a:pos x="T22" y="T23"/>
                      </a:cxn>
                      <a:cxn ang="T72">
                        <a:pos x="T24" y="T25"/>
                      </a:cxn>
                      <a:cxn ang="T73">
                        <a:pos x="T26" y="T27"/>
                      </a:cxn>
                      <a:cxn ang="T74">
                        <a:pos x="T28" y="T29"/>
                      </a:cxn>
                      <a:cxn ang="T75">
                        <a:pos x="T30" y="T31"/>
                      </a:cxn>
                      <a:cxn ang="T76">
                        <a:pos x="T32" y="T33"/>
                      </a:cxn>
                      <a:cxn ang="T77">
                        <a:pos x="T34" y="T35"/>
                      </a:cxn>
                      <a:cxn ang="T78">
                        <a:pos x="T36" y="T37"/>
                      </a:cxn>
                      <a:cxn ang="T79">
                        <a:pos x="T38" y="T39"/>
                      </a:cxn>
                      <a:cxn ang="T80">
                        <a:pos x="T40" y="T41"/>
                      </a:cxn>
                      <a:cxn ang="T81">
                        <a:pos x="T42" y="T43"/>
                      </a:cxn>
                      <a:cxn ang="T82">
                        <a:pos x="T44" y="T45"/>
                      </a:cxn>
                      <a:cxn ang="T83">
                        <a:pos x="T46" y="T47"/>
                      </a:cxn>
                      <a:cxn ang="T84">
                        <a:pos x="T48" y="T49"/>
                      </a:cxn>
                      <a:cxn ang="T85">
                        <a:pos x="T50" y="T51"/>
                      </a:cxn>
                      <a:cxn ang="T86">
                        <a:pos x="T52" y="T53"/>
                      </a:cxn>
                      <a:cxn ang="T87">
                        <a:pos x="T54" y="T55"/>
                      </a:cxn>
                      <a:cxn ang="T88">
                        <a:pos x="T56" y="T57"/>
                      </a:cxn>
                      <a:cxn ang="T89">
                        <a:pos x="T58" y="T59"/>
                      </a:cxn>
                    </a:cxnLst>
                    <a:rect l="T90" t="T91" r="T92" b="T93"/>
                    <a:pathLst>
                      <a:path w="113" h="196">
                        <a:moveTo>
                          <a:pt x="113" y="100"/>
                        </a:moveTo>
                        <a:lnTo>
                          <a:pt x="113" y="100"/>
                        </a:lnTo>
                        <a:lnTo>
                          <a:pt x="109" y="137"/>
                        </a:lnTo>
                        <a:lnTo>
                          <a:pt x="96" y="171"/>
                        </a:lnTo>
                        <a:lnTo>
                          <a:pt x="88" y="179"/>
                        </a:lnTo>
                        <a:lnTo>
                          <a:pt x="75" y="192"/>
                        </a:lnTo>
                        <a:lnTo>
                          <a:pt x="67" y="196"/>
                        </a:lnTo>
                        <a:lnTo>
                          <a:pt x="54" y="196"/>
                        </a:lnTo>
                        <a:lnTo>
                          <a:pt x="42" y="196"/>
                        </a:lnTo>
                        <a:lnTo>
                          <a:pt x="34" y="192"/>
                        </a:lnTo>
                        <a:lnTo>
                          <a:pt x="25" y="179"/>
                        </a:lnTo>
                        <a:lnTo>
                          <a:pt x="17" y="171"/>
                        </a:lnTo>
                        <a:lnTo>
                          <a:pt x="4" y="137"/>
                        </a:lnTo>
                        <a:lnTo>
                          <a:pt x="0" y="100"/>
                        </a:lnTo>
                        <a:lnTo>
                          <a:pt x="4" y="62"/>
                        </a:lnTo>
                        <a:lnTo>
                          <a:pt x="17" y="29"/>
                        </a:lnTo>
                        <a:lnTo>
                          <a:pt x="25" y="16"/>
                        </a:lnTo>
                        <a:lnTo>
                          <a:pt x="34" y="8"/>
                        </a:lnTo>
                        <a:lnTo>
                          <a:pt x="42" y="4"/>
                        </a:lnTo>
                        <a:lnTo>
                          <a:pt x="54" y="0"/>
                        </a:lnTo>
                        <a:lnTo>
                          <a:pt x="67" y="4"/>
                        </a:lnTo>
                        <a:lnTo>
                          <a:pt x="75" y="8"/>
                        </a:lnTo>
                        <a:lnTo>
                          <a:pt x="88" y="16"/>
                        </a:lnTo>
                        <a:lnTo>
                          <a:pt x="96" y="29"/>
                        </a:lnTo>
                        <a:lnTo>
                          <a:pt x="109" y="62"/>
                        </a:lnTo>
                        <a:lnTo>
                          <a:pt x="113" y="100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315" name="Freeform 557"/>
                  <p:cNvSpPr>
                    <a:spLocks/>
                  </p:cNvSpPr>
                  <p:nvPr/>
                </p:nvSpPr>
                <p:spPr bwMode="auto">
                  <a:xfrm>
                    <a:off x="3511" y="1625"/>
                    <a:ext cx="54" cy="113"/>
                  </a:xfrm>
                  <a:custGeom>
                    <a:avLst/>
                    <a:gdLst>
                      <a:gd name="T0" fmla="*/ 54 w 54"/>
                      <a:gd name="T1" fmla="*/ 59 h 113"/>
                      <a:gd name="T2" fmla="*/ 54 w 54"/>
                      <a:gd name="T3" fmla="*/ 59 h 113"/>
                      <a:gd name="T4" fmla="*/ 54 w 54"/>
                      <a:gd name="T5" fmla="*/ 80 h 113"/>
                      <a:gd name="T6" fmla="*/ 46 w 54"/>
                      <a:gd name="T7" fmla="*/ 96 h 113"/>
                      <a:gd name="T8" fmla="*/ 38 w 54"/>
                      <a:gd name="T9" fmla="*/ 109 h 113"/>
                      <a:gd name="T10" fmla="*/ 29 w 54"/>
                      <a:gd name="T11" fmla="*/ 113 h 113"/>
                      <a:gd name="T12" fmla="*/ 29 w 54"/>
                      <a:gd name="T13" fmla="*/ 113 h 113"/>
                      <a:gd name="T14" fmla="*/ 17 w 54"/>
                      <a:gd name="T15" fmla="*/ 109 h 113"/>
                      <a:gd name="T16" fmla="*/ 8 w 54"/>
                      <a:gd name="T17" fmla="*/ 96 h 113"/>
                      <a:gd name="T18" fmla="*/ 4 w 54"/>
                      <a:gd name="T19" fmla="*/ 80 h 113"/>
                      <a:gd name="T20" fmla="*/ 0 w 54"/>
                      <a:gd name="T21" fmla="*/ 59 h 113"/>
                      <a:gd name="T22" fmla="*/ 0 w 54"/>
                      <a:gd name="T23" fmla="*/ 59 h 113"/>
                      <a:gd name="T24" fmla="*/ 4 w 54"/>
                      <a:gd name="T25" fmla="*/ 34 h 113"/>
                      <a:gd name="T26" fmla="*/ 8 w 54"/>
                      <a:gd name="T27" fmla="*/ 17 h 113"/>
                      <a:gd name="T28" fmla="*/ 17 w 54"/>
                      <a:gd name="T29" fmla="*/ 4 h 113"/>
                      <a:gd name="T30" fmla="*/ 29 w 54"/>
                      <a:gd name="T31" fmla="*/ 0 h 113"/>
                      <a:gd name="T32" fmla="*/ 29 w 54"/>
                      <a:gd name="T33" fmla="*/ 0 h 113"/>
                      <a:gd name="T34" fmla="*/ 38 w 54"/>
                      <a:gd name="T35" fmla="*/ 4 h 113"/>
                      <a:gd name="T36" fmla="*/ 46 w 54"/>
                      <a:gd name="T37" fmla="*/ 17 h 113"/>
                      <a:gd name="T38" fmla="*/ 54 w 54"/>
                      <a:gd name="T39" fmla="*/ 34 h 113"/>
                      <a:gd name="T40" fmla="*/ 54 w 54"/>
                      <a:gd name="T41" fmla="*/ 59 h 113"/>
                      <a:gd name="T42" fmla="*/ 54 w 54"/>
                      <a:gd name="T43" fmla="*/ 59 h 113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w 54"/>
                      <a:gd name="T67" fmla="*/ 0 h 113"/>
                      <a:gd name="T68" fmla="*/ 54 w 54"/>
                      <a:gd name="T69" fmla="*/ 113 h 113"/>
                    </a:gdLst>
                    <a:ahLst/>
                    <a:cxnLst>
                      <a:cxn ang="T44">
                        <a:pos x="T0" y="T1"/>
                      </a:cxn>
                      <a:cxn ang="T45">
                        <a:pos x="T2" y="T3"/>
                      </a:cxn>
                      <a:cxn ang="T46">
                        <a:pos x="T4" y="T5"/>
                      </a:cxn>
                      <a:cxn ang="T47">
                        <a:pos x="T6" y="T7"/>
                      </a:cxn>
                      <a:cxn ang="T48">
                        <a:pos x="T8" y="T9"/>
                      </a:cxn>
                      <a:cxn ang="T49">
                        <a:pos x="T10" y="T11"/>
                      </a:cxn>
                      <a:cxn ang="T50">
                        <a:pos x="T12" y="T13"/>
                      </a:cxn>
                      <a:cxn ang="T51">
                        <a:pos x="T14" y="T15"/>
                      </a:cxn>
                      <a:cxn ang="T52">
                        <a:pos x="T16" y="T17"/>
                      </a:cxn>
                      <a:cxn ang="T53">
                        <a:pos x="T18" y="T19"/>
                      </a:cxn>
                      <a:cxn ang="T54">
                        <a:pos x="T20" y="T21"/>
                      </a:cxn>
                      <a:cxn ang="T55">
                        <a:pos x="T22" y="T23"/>
                      </a:cxn>
                      <a:cxn ang="T56">
                        <a:pos x="T24" y="T25"/>
                      </a:cxn>
                      <a:cxn ang="T57">
                        <a:pos x="T26" y="T27"/>
                      </a:cxn>
                      <a:cxn ang="T58">
                        <a:pos x="T28" y="T29"/>
                      </a:cxn>
                      <a:cxn ang="T59">
                        <a:pos x="T30" y="T31"/>
                      </a:cxn>
                      <a:cxn ang="T60">
                        <a:pos x="T32" y="T33"/>
                      </a:cxn>
                      <a:cxn ang="T61">
                        <a:pos x="T34" y="T35"/>
                      </a:cxn>
                      <a:cxn ang="T62">
                        <a:pos x="T36" y="T37"/>
                      </a:cxn>
                      <a:cxn ang="T63">
                        <a:pos x="T38" y="T39"/>
                      </a:cxn>
                      <a:cxn ang="T64">
                        <a:pos x="T40" y="T41"/>
                      </a:cxn>
                      <a:cxn ang="T65">
                        <a:pos x="T42" y="T43"/>
                      </a:cxn>
                    </a:cxnLst>
                    <a:rect l="T66" t="T67" r="T68" b="T69"/>
                    <a:pathLst>
                      <a:path w="54" h="113">
                        <a:moveTo>
                          <a:pt x="54" y="59"/>
                        </a:moveTo>
                        <a:lnTo>
                          <a:pt x="54" y="59"/>
                        </a:lnTo>
                        <a:lnTo>
                          <a:pt x="54" y="80"/>
                        </a:lnTo>
                        <a:lnTo>
                          <a:pt x="46" y="96"/>
                        </a:lnTo>
                        <a:lnTo>
                          <a:pt x="38" y="109"/>
                        </a:lnTo>
                        <a:lnTo>
                          <a:pt x="29" y="113"/>
                        </a:lnTo>
                        <a:lnTo>
                          <a:pt x="17" y="109"/>
                        </a:lnTo>
                        <a:lnTo>
                          <a:pt x="8" y="96"/>
                        </a:lnTo>
                        <a:lnTo>
                          <a:pt x="4" y="80"/>
                        </a:lnTo>
                        <a:lnTo>
                          <a:pt x="0" y="59"/>
                        </a:lnTo>
                        <a:lnTo>
                          <a:pt x="4" y="34"/>
                        </a:lnTo>
                        <a:lnTo>
                          <a:pt x="8" y="17"/>
                        </a:lnTo>
                        <a:lnTo>
                          <a:pt x="17" y="4"/>
                        </a:lnTo>
                        <a:lnTo>
                          <a:pt x="29" y="0"/>
                        </a:lnTo>
                        <a:lnTo>
                          <a:pt x="38" y="4"/>
                        </a:lnTo>
                        <a:lnTo>
                          <a:pt x="46" y="17"/>
                        </a:lnTo>
                        <a:lnTo>
                          <a:pt x="54" y="34"/>
                        </a:lnTo>
                        <a:lnTo>
                          <a:pt x="54" y="59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75000"/>
                    </a:schemeClr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316" name="Freeform 558"/>
                  <p:cNvSpPr>
                    <a:spLocks/>
                  </p:cNvSpPr>
                  <p:nvPr/>
                </p:nvSpPr>
                <p:spPr bwMode="auto">
                  <a:xfrm>
                    <a:off x="1903" y="2210"/>
                    <a:ext cx="639" cy="527"/>
                  </a:xfrm>
                  <a:custGeom>
                    <a:avLst/>
                    <a:gdLst>
                      <a:gd name="T0" fmla="*/ 238 w 639"/>
                      <a:gd name="T1" fmla="*/ 155 h 527"/>
                      <a:gd name="T2" fmla="*/ 238 w 639"/>
                      <a:gd name="T3" fmla="*/ 155 h 527"/>
                      <a:gd name="T4" fmla="*/ 179 w 639"/>
                      <a:gd name="T5" fmla="*/ 125 h 527"/>
                      <a:gd name="T6" fmla="*/ 117 w 639"/>
                      <a:gd name="T7" fmla="*/ 88 h 527"/>
                      <a:gd name="T8" fmla="*/ 58 w 639"/>
                      <a:gd name="T9" fmla="*/ 46 h 527"/>
                      <a:gd name="T10" fmla="*/ 0 w 639"/>
                      <a:gd name="T11" fmla="*/ 0 h 527"/>
                      <a:gd name="T12" fmla="*/ 0 w 639"/>
                      <a:gd name="T13" fmla="*/ 0 h 527"/>
                      <a:gd name="T14" fmla="*/ 0 w 639"/>
                      <a:gd name="T15" fmla="*/ 527 h 527"/>
                      <a:gd name="T16" fmla="*/ 0 w 639"/>
                      <a:gd name="T17" fmla="*/ 527 h 527"/>
                      <a:gd name="T18" fmla="*/ 639 w 639"/>
                      <a:gd name="T19" fmla="*/ 527 h 527"/>
                      <a:gd name="T20" fmla="*/ 639 w 639"/>
                      <a:gd name="T21" fmla="*/ 527 h 527"/>
                      <a:gd name="T22" fmla="*/ 631 w 639"/>
                      <a:gd name="T23" fmla="*/ 472 h 527"/>
                      <a:gd name="T24" fmla="*/ 614 w 639"/>
                      <a:gd name="T25" fmla="*/ 418 h 527"/>
                      <a:gd name="T26" fmla="*/ 593 w 639"/>
                      <a:gd name="T27" fmla="*/ 368 h 527"/>
                      <a:gd name="T28" fmla="*/ 580 w 639"/>
                      <a:gd name="T29" fmla="*/ 347 h 527"/>
                      <a:gd name="T30" fmla="*/ 568 w 639"/>
                      <a:gd name="T31" fmla="*/ 322 h 527"/>
                      <a:gd name="T32" fmla="*/ 568 w 639"/>
                      <a:gd name="T33" fmla="*/ 322 h 527"/>
                      <a:gd name="T34" fmla="*/ 534 w 639"/>
                      <a:gd name="T35" fmla="*/ 288 h 527"/>
                      <a:gd name="T36" fmla="*/ 497 w 639"/>
                      <a:gd name="T37" fmla="*/ 259 h 527"/>
                      <a:gd name="T38" fmla="*/ 459 w 639"/>
                      <a:gd name="T39" fmla="*/ 238 h 527"/>
                      <a:gd name="T40" fmla="*/ 413 w 639"/>
                      <a:gd name="T41" fmla="*/ 222 h 527"/>
                      <a:gd name="T42" fmla="*/ 326 w 639"/>
                      <a:gd name="T43" fmla="*/ 188 h 527"/>
                      <a:gd name="T44" fmla="*/ 284 w 639"/>
                      <a:gd name="T45" fmla="*/ 171 h 527"/>
                      <a:gd name="T46" fmla="*/ 238 w 639"/>
                      <a:gd name="T47" fmla="*/ 155 h 527"/>
                      <a:gd name="T48" fmla="*/ 238 w 639"/>
                      <a:gd name="T49" fmla="*/ 155 h 527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w 639"/>
                      <a:gd name="T76" fmla="*/ 0 h 527"/>
                      <a:gd name="T77" fmla="*/ 639 w 639"/>
                      <a:gd name="T78" fmla="*/ 527 h 527"/>
                    </a:gdLst>
                    <a:ahLst/>
                    <a:cxnLst>
                      <a:cxn ang="T50">
                        <a:pos x="T0" y="T1"/>
                      </a:cxn>
                      <a:cxn ang="T51">
                        <a:pos x="T2" y="T3"/>
                      </a:cxn>
                      <a:cxn ang="T52">
                        <a:pos x="T4" y="T5"/>
                      </a:cxn>
                      <a:cxn ang="T53">
                        <a:pos x="T6" y="T7"/>
                      </a:cxn>
                      <a:cxn ang="T54">
                        <a:pos x="T8" y="T9"/>
                      </a:cxn>
                      <a:cxn ang="T55">
                        <a:pos x="T10" y="T11"/>
                      </a:cxn>
                      <a:cxn ang="T56">
                        <a:pos x="T12" y="T13"/>
                      </a:cxn>
                      <a:cxn ang="T57">
                        <a:pos x="T14" y="T15"/>
                      </a:cxn>
                      <a:cxn ang="T58">
                        <a:pos x="T16" y="T17"/>
                      </a:cxn>
                      <a:cxn ang="T59">
                        <a:pos x="T18" y="T19"/>
                      </a:cxn>
                      <a:cxn ang="T60">
                        <a:pos x="T20" y="T21"/>
                      </a:cxn>
                      <a:cxn ang="T61">
                        <a:pos x="T22" y="T23"/>
                      </a:cxn>
                      <a:cxn ang="T62">
                        <a:pos x="T24" y="T25"/>
                      </a:cxn>
                      <a:cxn ang="T63">
                        <a:pos x="T26" y="T27"/>
                      </a:cxn>
                      <a:cxn ang="T64">
                        <a:pos x="T28" y="T29"/>
                      </a:cxn>
                      <a:cxn ang="T65">
                        <a:pos x="T30" y="T31"/>
                      </a:cxn>
                      <a:cxn ang="T66">
                        <a:pos x="T32" y="T33"/>
                      </a:cxn>
                      <a:cxn ang="T67">
                        <a:pos x="T34" y="T35"/>
                      </a:cxn>
                      <a:cxn ang="T68">
                        <a:pos x="T36" y="T37"/>
                      </a:cxn>
                      <a:cxn ang="T69">
                        <a:pos x="T38" y="T39"/>
                      </a:cxn>
                      <a:cxn ang="T70">
                        <a:pos x="T40" y="T41"/>
                      </a:cxn>
                      <a:cxn ang="T71">
                        <a:pos x="T42" y="T43"/>
                      </a:cxn>
                      <a:cxn ang="T72">
                        <a:pos x="T44" y="T45"/>
                      </a:cxn>
                      <a:cxn ang="T73">
                        <a:pos x="T46" y="T47"/>
                      </a:cxn>
                      <a:cxn ang="T74">
                        <a:pos x="T48" y="T49"/>
                      </a:cxn>
                    </a:cxnLst>
                    <a:rect l="T75" t="T76" r="T77" b="T78"/>
                    <a:pathLst>
                      <a:path w="639" h="527">
                        <a:moveTo>
                          <a:pt x="238" y="155"/>
                        </a:moveTo>
                        <a:lnTo>
                          <a:pt x="238" y="155"/>
                        </a:lnTo>
                        <a:lnTo>
                          <a:pt x="179" y="125"/>
                        </a:lnTo>
                        <a:lnTo>
                          <a:pt x="117" y="88"/>
                        </a:lnTo>
                        <a:lnTo>
                          <a:pt x="58" y="46"/>
                        </a:lnTo>
                        <a:lnTo>
                          <a:pt x="0" y="0"/>
                        </a:lnTo>
                        <a:lnTo>
                          <a:pt x="0" y="527"/>
                        </a:lnTo>
                        <a:lnTo>
                          <a:pt x="639" y="527"/>
                        </a:lnTo>
                        <a:lnTo>
                          <a:pt x="631" y="472"/>
                        </a:lnTo>
                        <a:lnTo>
                          <a:pt x="614" y="418"/>
                        </a:lnTo>
                        <a:lnTo>
                          <a:pt x="593" y="368"/>
                        </a:lnTo>
                        <a:lnTo>
                          <a:pt x="580" y="347"/>
                        </a:lnTo>
                        <a:lnTo>
                          <a:pt x="568" y="322"/>
                        </a:lnTo>
                        <a:lnTo>
                          <a:pt x="534" y="288"/>
                        </a:lnTo>
                        <a:lnTo>
                          <a:pt x="497" y="259"/>
                        </a:lnTo>
                        <a:lnTo>
                          <a:pt x="459" y="238"/>
                        </a:lnTo>
                        <a:lnTo>
                          <a:pt x="413" y="222"/>
                        </a:lnTo>
                        <a:lnTo>
                          <a:pt x="326" y="188"/>
                        </a:lnTo>
                        <a:lnTo>
                          <a:pt x="284" y="171"/>
                        </a:lnTo>
                        <a:lnTo>
                          <a:pt x="238" y="155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50000"/>
                    </a:schemeClr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</p:grpSp>
          <p:sp>
            <p:nvSpPr>
              <p:cNvPr id="308" name="Freeform 559"/>
              <p:cNvSpPr>
                <a:spLocks/>
              </p:cNvSpPr>
              <p:nvPr/>
            </p:nvSpPr>
            <p:spPr bwMode="auto">
              <a:xfrm>
                <a:off x="2283" y="3359"/>
                <a:ext cx="83" cy="121"/>
              </a:xfrm>
              <a:custGeom>
                <a:avLst/>
                <a:gdLst>
                  <a:gd name="T0" fmla="*/ 37 w 83"/>
                  <a:gd name="T1" fmla="*/ 117 h 121"/>
                  <a:gd name="T2" fmla="*/ 37 w 83"/>
                  <a:gd name="T3" fmla="*/ 117 h 121"/>
                  <a:gd name="T4" fmla="*/ 37 w 83"/>
                  <a:gd name="T5" fmla="*/ 117 h 121"/>
                  <a:gd name="T6" fmla="*/ 37 w 83"/>
                  <a:gd name="T7" fmla="*/ 117 h 121"/>
                  <a:gd name="T8" fmla="*/ 71 w 83"/>
                  <a:gd name="T9" fmla="*/ 17 h 121"/>
                  <a:gd name="T10" fmla="*/ 71 w 83"/>
                  <a:gd name="T11" fmla="*/ 17 h 121"/>
                  <a:gd name="T12" fmla="*/ 75 w 83"/>
                  <a:gd name="T13" fmla="*/ 4 h 121"/>
                  <a:gd name="T14" fmla="*/ 83 w 83"/>
                  <a:gd name="T15" fmla="*/ 0 h 121"/>
                  <a:gd name="T16" fmla="*/ 46 w 83"/>
                  <a:gd name="T17" fmla="*/ 0 h 121"/>
                  <a:gd name="T18" fmla="*/ 46 w 83"/>
                  <a:gd name="T19" fmla="*/ 0 h 121"/>
                  <a:gd name="T20" fmla="*/ 42 w 83"/>
                  <a:gd name="T21" fmla="*/ 4 h 121"/>
                  <a:gd name="T22" fmla="*/ 33 w 83"/>
                  <a:gd name="T23" fmla="*/ 17 h 121"/>
                  <a:gd name="T24" fmla="*/ 33 w 83"/>
                  <a:gd name="T25" fmla="*/ 17 h 121"/>
                  <a:gd name="T26" fmla="*/ 0 w 83"/>
                  <a:gd name="T27" fmla="*/ 117 h 121"/>
                  <a:gd name="T28" fmla="*/ 0 w 83"/>
                  <a:gd name="T29" fmla="*/ 117 h 121"/>
                  <a:gd name="T30" fmla="*/ 0 w 83"/>
                  <a:gd name="T31" fmla="*/ 117 h 121"/>
                  <a:gd name="T32" fmla="*/ 0 w 83"/>
                  <a:gd name="T33" fmla="*/ 117 h 121"/>
                  <a:gd name="T34" fmla="*/ 0 w 83"/>
                  <a:gd name="T35" fmla="*/ 121 h 121"/>
                  <a:gd name="T36" fmla="*/ 0 w 83"/>
                  <a:gd name="T37" fmla="*/ 121 h 121"/>
                  <a:gd name="T38" fmla="*/ 8 w 83"/>
                  <a:gd name="T39" fmla="*/ 121 h 121"/>
                  <a:gd name="T40" fmla="*/ 50 w 83"/>
                  <a:gd name="T41" fmla="*/ 121 h 121"/>
                  <a:gd name="T42" fmla="*/ 50 w 83"/>
                  <a:gd name="T43" fmla="*/ 121 h 121"/>
                  <a:gd name="T44" fmla="*/ 37 w 83"/>
                  <a:gd name="T45" fmla="*/ 121 h 121"/>
                  <a:gd name="T46" fmla="*/ 37 w 83"/>
                  <a:gd name="T47" fmla="*/ 121 h 121"/>
                  <a:gd name="T48" fmla="*/ 37 w 83"/>
                  <a:gd name="T49" fmla="*/ 117 h 121"/>
                  <a:gd name="T50" fmla="*/ 37 w 83"/>
                  <a:gd name="T51" fmla="*/ 117 h 121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83"/>
                  <a:gd name="T79" fmla="*/ 0 h 121"/>
                  <a:gd name="T80" fmla="*/ 83 w 83"/>
                  <a:gd name="T81" fmla="*/ 121 h 121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83" h="121">
                    <a:moveTo>
                      <a:pt x="37" y="117"/>
                    </a:moveTo>
                    <a:lnTo>
                      <a:pt x="37" y="117"/>
                    </a:lnTo>
                    <a:lnTo>
                      <a:pt x="71" y="17"/>
                    </a:lnTo>
                    <a:lnTo>
                      <a:pt x="75" y="4"/>
                    </a:lnTo>
                    <a:lnTo>
                      <a:pt x="83" y="0"/>
                    </a:lnTo>
                    <a:lnTo>
                      <a:pt x="46" y="0"/>
                    </a:lnTo>
                    <a:lnTo>
                      <a:pt x="42" y="4"/>
                    </a:lnTo>
                    <a:lnTo>
                      <a:pt x="33" y="17"/>
                    </a:lnTo>
                    <a:lnTo>
                      <a:pt x="0" y="117"/>
                    </a:lnTo>
                    <a:lnTo>
                      <a:pt x="0" y="121"/>
                    </a:lnTo>
                    <a:lnTo>
                      <a:pt x="8" y="121"/>
                    </a:lnTo>
                    <a:lnTo>
                      <a:pt x="50" y="121"/>
                    </a:lnTo>
                    <a:lnTo>
                      <a:pt x="37" y="121"/>
                    </a:lnTo>
                    <a:lnTo>
                      <a:pt x="37" y="117"/>
                    </a:lnTo>
                    <a:close/>
                  </a:path>
                </a:pathLst>
              </a:custGeom>
              <a:solidFill>
                <a:srgbClr val="B3B3B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435" name="Group 434"/>
            <p:cNvGrpSpPr/>
            <p:nvPr/>
          </p:nvGrpSpPr>
          <p:grpSpPr>
            <a:xfrm>
              <a:off x="1485900" y="1755212"/>
              <a:ext cx="3114675" cy="1227292"/>
              <a:chOff x="182881" y="1190214"/>
              <a:chExt cx="4524381" cy="1782759"/>
            </a:xfrm>
          </p:grpSpPr>
          <p:sp>
            <p:nvSpPr>
              <p:cNvPr id="319" name="Freeform 1147"/>
              <p:cNvSpPr>
                <a:spLocks/>
              </p:cNvSpPr>
              <p:nvPr/>
            </p:nvSpPr>
            <p:spPr bwMode="auto">
              <a:xfrm>
                <a:off x="1600422" y="1215918"/>
                <a:ext cx="2434792" cy="532440"/>
              </a:xfrm>
              <a:custGeom>
                <a:avLst/>
                <a:gdLst>
                  <a:gd name="T0" fmla="*/ 272 w 1326"/>
                  <a:gd name="T1" fmla="*/ 24 h 290"/>
                  <a:gd name="T2" fmla="*/ 0 w 1326"/>
                  <a:gd name="T3" fmla="*/ 242 h 290"/>
                  <a:gd name="T4" fmla="*/ 590 w 1326"/>
                  <a:gd name="T5" fmla="*/ 290 h 290"/>
                  <a:gd name="T6" fmla="*/ 1326 w 1326"/>
                  <a:gd name="T7" fmla="*/ 228 h 290"/>
                  <a:gd name="T8" fmla="*/ 1274 w 1326"/>
                  <a:gd name="T9" fmla="*/ 149 h 290"/>
                  <a:gd name="T10" fmla="*/ 1157 w 1326"/>
                  <a:gd name="T11" fmla="*/ 26 h 290"/>
                  <a:gd name="T12" fmla="*/ 810 w 1326"/>
                  <a:gd name="T13" fmla="*/ 0 h 290"/>
                  <a:gd name="T14" fmla="*/ 422 w 1326"/>
                  <a:gd name="T15" fmla="*/ 6 h 290"/>
                  <a:gd name="T16" fmla="*/ 272 w 1326"/>
                  <a:gd name="T17" fmla="*/ 24 h 29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326"/>
                  <a:gd name="T28" fmla="*/ 0 h 290"/>
                  <a:gd name="T29" fmla="*/ 1326 w 1326"/>
                  <a:gd name="T30" fmla="*/ 290 h 290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326" h="290">
                    <a:moveTo>
                      <a:pt x="272" y="24"/>
                    </a:moveTo>
                    <a:lnTo>
                      <a:pt x="0" y="242"/>
                    </a:lnTo>
                    <a:lnTo>
                      <a:pt x="590" y="290"/>
                    </a:lnTo>
                    <a:lnTo>
                      <a:pt x="1326" y="228"/>
                    </a:lnTo>
                    <a:lnTo>
                      <a:pt x="1274" y="149"/>
                    </a:lnTo>
                    <a:lnTo>
                      <a:pt x="1157" y="26"/>
                    </a:lnTo>
                    <a:lnTo>
                      <a:pt x="810" y="0"/>
                    </a:lnTo>
                    <a:lnTo>
                      <a:pt x="422" y="6"/>
                    </a:lnTo>
                    <a:lnTo>
                      <a:pt x="272" y="24"/>
                    </a:ln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21" name="Freeform 1149"/>
              <p:cNvSpPr>
                <a:spLocks/>
              </p:cNvSpPr>
              <p:nvPr/>
            </p:nvSpPr>
            <p:spPr bwMode="auto">
              <a:xfrm>
                <a:off x="2944516" y="1245294"/>
                <a:ext cx="123025" cy="347005"/>
              </a:xfrm>
              <a:custGeom>
                <a:avLst/>
                <a:gdLst>
                  <a:gd name="T0" fmla="*/ 22 w 203"/>
                  <a:gd name="T1" fmla="*/ 0 h 568"/>
                  <a:gd name="T2" fmla="*/ 18 w 203"/>
                  <a:gd name="T3" fmla="*/ 4 h 568"/>
                  <a:gd name="T4" fmla="*/ 8 w 203"/>
                  <a:gd name="T5" fmla="*/ 38 h 568"/>
                  <a:gd name="T6" fmla="*/ 0 w 203"/>
                  <a:gd name="T7" fmla="*/ 63 h 568"/>
                  <a:gd name="T8" fmla="*/ 6 w 203"/>
                  <a:gd name="T9" fmla="*/ 62 h 568"/>
                  <a:gd name="T10" fmla="*/ 22 w 203"/>
                  <a:gd name="T11" fmla="*/ 0 h 56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03"/>
                  <a:gd name="T19" fmla="*/ 0 h 568"/>
                  <a:gd name="T20" fmla="*/ 203 w 203"/>
                  <a:gd name="T21" fmla="*/ 568 h 568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03" h="568">
                    <a:moveTo>
                      <a:pt x="203" y="0"/>
                    </a:moveTo>
                    <a:lnTo>
                      <a:pt x="166" y="34"/>
                    </a:lnTo>
                    <a:lnTo>
                      <a:pt x="74" y="342"/>
                    </a:lnTo>
                    <a:lnTo>
                      <a:pt x="0" y="568"/>
                    </a:lnTo>
                    <a:lnTo>
                      <a:pt x="58" y="561"/>
                    </a:lnTo>
                    <a:lnTo>
                      <a:pt x="203" y="0"/>
                    </a:lnTo>
                    <a:close/>
                  </a:path>
                </a:pathLst>
              </a:custGeom>
              <a:solidFill>
                <a:srgbClr val="20202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22" name="Freeform 1150"/>
              <p:cNvSpPr>
                <a:spLocks/>
              </p:cNvSpPr>
              <p:nvPr/>
            </p:nvSpPr>
            <p:spPr bwMode="auto">
              <a:xfrm>
                <a:off x="2434054" y="1254474"/>
                <a:ext cx="269921" cy="361692"/>
              </a:xfrm>
              <a:custGeom>
                <a:avLst/>
                <a:gdLst>
                  <a:gd name="T0" fmla="*/ 38 w 441"/>
                  <a:gd name="T1" fmla="*/ 0 h 593"/>
                  <a:gd name="T2" fmla="*/ 0 w 441"/>
                  <a:gd name="T3" fmla="*/ 65 h 593"/>
                  <a:gd name="T4" fmla="*/ 16 w 441"/>
                  <a:gd name="T5" fmla="*/ 65 h 593"/>
                  <a:gd name="T6" fmla="*/ 49 w 441"/>
                  <a:gd name="T7" fmla="*/ 1 h 593"/>
                  <a:gd name="T8" fmla="*/ 38 w 441"/>
                  <a:gd name="T9" fmla="*/ 0 h 59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41"/>
                  <a:gd name="T16" fmla="*/ 0 h 593"/>
                  <a:gd name="T17" fmla="*/ 441 w 441"/>
                  <a:gd name="T18" fmla="*/ 593 h 59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41" h="593">
                    <a:moveTo>
                      <a:pt x="340" y="0"/>
                    </a:moveTo>
                    <a:lnTo>
                      <a:pt x="0" y="593"/>
                    </a:lnTo>
                    <a:lnTo>
                      <a:pt x="144" y="592"/>
                    </a:lnTo>
                    <a:lnTo>
                      <a:pt x="441" y="13"/>
                    </a:lnTo>
                    <a:lnTo>
                      <a:pt x="340" y="0"/>
                    </a:lnTo>
                    <a:close/>
                  </a:path>
                </a:pathLst>
              </a:custGeom>
              <a:solidFill>
                <a:srgbClr val="20202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23" name="Freeform 1151"/>
              <p:cNvSpPr>
                <a:spLocks/>
              </p:cNvSpPr>
              <p:nvPr/>
            </p:nvSpPr>
            <p:spPr bwMode="auto">
              <a:xfrm>
                <a:off x="1631637" y="1494990"/>
                <a:ext cx="2320949" cy="326808"/>
              </a:xfrm>
              <a:custGeom>
                <a:avLst/>
                <a:gdLst>
                  <a:gd name="T0" fmla="*/ 235 w 3792"/>
                  <a:gd name="T1" fmla="*/ 16 h 533"/>
                  <a:gd name="T2" fmla="*/ 243 w 3792"/>
                  <a:gd name="T3" fmla="*/ 9 h 533"/>
                  <a:gd name="T4" fmla="*/ 248 w 3792"/>
                  <a:gd name="T5" fmla="*/ 5 h 533"/>
                  <a:gd name="T6" fmla="*/ 255 w 3792"/>
                  <a:gd name="T7" fmla="*/ 3 h 533"/>
                  <a:gd name="T8" fmla="*/ 262 w 3792"/>
                  <a:gd name="T9" fmla="*/ 0 h 533"/>
                  <a:gd name="T10" fmla="*/ 274 w 3792"/>
                  <a:gd name="T11" fmla="*/ 0 h 533"/>
                  <a:gd name="T12" fmla="*/ 382 w 3792"/>
                  <a:gd name="T13" fmla="*/ 6 h 533"/>
                  <a:gd name="T14" fmla="*/ 392 w 3792"/>
                  <a:gd name="T15" fmla="*/ 7 h 533"/>
                  <a:gd name="T16" fmla="*/ 398 w 3792"/>
                  <a:gd name="T17" fmla="*/ 8 h 533"/>
                  <a:gd name="T18" fmla="*/ 403 w 3792"/>
                  <a:gd name="T19" fmla="*/ 9 h 533"/>
                  <a:gd name="T20" fmla="*/ 407 w 3792"/>
                  <a:gd name="T21" fmla="*/ 11 h 533"/>
                  <a:gd name="T22" fmla="*/ 411 w 3792"/>
                  <a:gd name="T23" fmla="*/ 13 h 533"/>
                  <a:gd name="T24" fmla="*/ 413 w 3792"/>
                  <a:gd name="T25" fmla="*/ 15 h 533"/>
                  <a:gd name="T26" fmla="*/ 416 w 3792"/>
                  <a:gd name="T27" fmla="*/ 18 h 533"/>
                  <a:gd name="T28" fmla="*/ 418 w 3792"/>
                  <a:gd name="T29" fmla="*/ 22 h 533"/>
                  <a:gd name="T30" fmla="*/ 421 w 3792"/>
                  <a:gd name="T31" fmla="*/ 30 h 533"/>
                  <a:gd name="T32" fmla="*/ 418 w 3792"/>
                  <a:gd name="T33" fmla="*/ 45 h 533"/>
                  <a:gd name="T34" fmla="*/ 254 w 3792"/>
                  <a:gd name="T35" fmla="*/ 59 h 533"/>
                  <a:gd name="T36" fmla="*/ 138 w 3792"/>
                  <a:gd name="T37" fmla="*/ 45 h 533"/>
                  <a:gd name="T38" fmla="*/ 0 w 3792"/>
                  <a:gd name="T39" fmla="*/ 28 h 533"/>
                  <a:gd name="T40" fmla="*/ 128 w 3792"/>
                  <a:gd name="T41" fmla="*/ 18 h 533"/>
                  <a:gd name="T42" fmla="*/ 211 w 3792"/>
                  <a:gd name="T43" fmla="*/ 18 h 533"/>
                  <a:gd name="T44" fmla="*/ 235 w 3792"/>
                  <a:gd name="T45" fmla="*/ 16 h 533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w 3792"/>
                  <a:gd name="T70" fmla="*/ 0 h 533"/>
                  <a:gd name="T71" fmla="*/ 3792 w 3792"/>
                  <a:gd name="T72" fmla="*/ 533 h 533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T69" t="T70" r="T71" b="T72"/>
                <a:pathLst>
                  <a:path w="3792" h="533">
                    <a:moveTo>
                      <a:pt x="2115" y="144"/>
                    </a:moveTo>
                    <a:lnTo>
                      <a:pt x="2185" y="85"/>
                    </a:lnTo>
                    <a:lnTo>
                      <a:pt x="2230" y="47"/>
                    </a:lnTo>
                    <a:lnTo>
                      <a:pt x="2291" y="26"/>
                    </a:lnTo>
                    <a:lnTo>
                      <a:pt x="2360" y="0"/>
                    </a:lnTo>
                    <a:lnTo>
                      <a:pt x="2465" y="0"/>
                    </a:lnTo>
                    <a:lnTo>
                      <a:pt x="3442" y="56"/>
                    </a:lnTo>
                    <a:lnTo>
                      <a:pt x="3531" y="64"/>
                    </a:lnTo>
                    <a:lnTo>
                      <a:pt x="3580" y="70"/>
                    </a:lnTo>
                    <a:lnTo>
                      <a:pt x="3623" y="81"/>
                    </a:lnTo>
                    <a:lnTo>
                      <a:pt x="3659" y="97"/>
                    </a:lnTo>
                    <a:lnTo>
                      <a:pt x="3695" y="116"/>
                    </a:lnTo>
                    <a:lnTo>
                      <a:pt x="3717" y="135"/>
                    </a:lnTo>
                    <a:lnTo>
                      <a:pt x="3740" y="164"/>
                    </a:lnTo>
                    <a:lnTo>
                      <a:pt x="3761" y="194"/>
                    </a:lnTo>
                    <a:lnTo>
                      <a:pt x="3792" y="266"/>
                    </a:lnTo>
                    <a:lnTo>
                      <a:pt x="3758" y="403"/>
                    </a:lnTo>
                    <a:lnTo>
                      <a:pt x="2288" y="533"/>
                    </a:lnTo>
                    <a:lnTo>
                      <a:pt x="1246" y="403"/>
                    </a:lnTo>
                    <a:lnTo>
                      <a:pt x="0" y="253"/>
                    </a:lnTo>
                    <a:lnTo>
                      <a:pt x="1151" y="166"/>
                    </a:lnTo>
                    <a:lnTo>
                      <a:pt x="1899" y="160"/>
                    </a:lnTo>
                    <a:lnTo>
                      <a:pt x="2115" y="144"/>
                    </a:lnTo>
                    <a:close/>
                  </a:path>
                </a:pathLst>
              </a:custGeom>
              <a:solidFill>
                <a:srgbClr val="D5A97D"/>
              </a:solidFill>
              <a:ln w="31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grpSp>
            <p:nvGrpSpPr>
              <p:cNvPr id="324" name="Group 1152"/>
              <p:cNvGrpSpPr>
                <a:grpSpLocks/>
              </p:cNvGrpSpPr>
              <p:nvPr/>
            </p:nvGrpSpPr>
            <p:grpSpPr bwMode="auto">
              <a:xfrm>
                <a:off x="1554517" y="1324251"/>
                <a:ext cx="1882099" cy="604046"/>
                <a:chOff x="1102" y="1431"/>
                <a:chExt cx="1025" cy="329"/>
              </a:xfrm>
            </p:grpSpPr>
            <p:grpSp>
              <p:nvGrpSpPr>
                <p:cNvPr id="420" name="Group 1153"/>
                <p:cNvGrpSpPr>
                  <a:grpSpLocks/>
                </p:cNvGrpSpPr>
                <p:nvPr/>
              </p:nvGrpSpPr>
              <p:grpSpPr bwMode="auto">
                <a:xfrm>
                  <a:off x="1400" y="1431"/>
                  <a:ext cx="727" cy="329"/>
                  <a:chOff x="1400" y="1431"/>
                  <a:chExt cx="727" cy="329"/>
                </a:xfrm>
              </p:grpSpPr>
              <p:grpSp>
                <p:nvGrpSpPr>
                  <p:cNvPr id="422" name="Group 1154"/>
                  <p:cNvGrpSpPr>
                    <a:grpSpLocks/>
                  </p:cNvGrpSpPr>
                  <p:nvPr/>
                </p:nvGrpSpPr>
                <p:grpSpPr bwMode="auto">
                  <a:xfrm>
                    <a:off x="1706" y="1446"/>
                    <a:ext cx="421" cy="314"/>
                    <a:chOff x="1706" y="1446"/>
                    <a:chExt cx="421" cy="314"/>
                  </a:xfrm>
                </p:grpSpPr>
                <p:grpSp>
                  <p:nvGrpSpPr>
                    <p:cNvPr id="429" name="Group 1155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975" y="1504"/>
                      <a:ext cx="69" cy="23"/>
                      <a:chOff x="1975" y="1504"/>
                      <a:chExt cx="69" cy="23"/>
                    </a:xfrm>
                  </p:grpSpPr>
                  <p:sp>
                    <p:nvSpPr>
                      <p:cNvPr id="432" name="Line 1156"/>
                      <p:cNvSpPr>
                        <a:spLocks noChangeShapeType="1"/>
                      </p:cNvSpPr>
                      <p:nvPr/>
                    </p:nvSpPr>
                    <p:spPr bwMode="auto">
                      <a:xfrm flipH="1">
                        <a:off x="1975" y="1504"/>
                        <a:ext cx="6" cy="19"/>
                      </a:xfrm>
                      <a:prstGeom prst="line">
                        <a:avLst/>
                      </a:prstGeom>
                      <a:noFill/>
                      <a:ln w="6350">
                        <a:solidFill>
                          <a:schemeClr val="tx1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433" name="Line 1157"/>
                      <p:cNvSpPr>
                        <a:spLocks noChangeShapeType="1"/>
                      </p:cNvSpPr>
                      <p:nvPr/>
                    </p:nvSpPr>
                    <p:spPr bwMode="auto">
                      <a:xfrm flipH="1">
                        <a:off x="2039" y="1508"/>
                        <a:ext cx="5" cy="19"/>
                      </a:xfrm>
                      <a:prstGeom prst="line">
                        <a:avLst/>
                      </a:prstGeom>
                      <a:noFill/>
                      <a:ln w="6350">
                        <a:solidFill>
                          <a:schemeClr val="tx1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/>
                      </a:p>
                    </p:txBody>
                  </p:sp>
                </p:grpSp>
                <p:sp>
                  <p:nvSpPr>
                    <p:cNvPr id="430" name="Freeform 1158"/>
                    <p:cNvSpPr>
                      <a:spLocks/>
                    </p:cNvSpPr>
                    <p:nvPr/>
                  </p:nvSpPr>
                  <p:spPr bwMode="auto">
                    <a:xfrm>
                      <a:off x="1706" y="1514"/>
                      <a:ext cx="421" cy="246"/>
                    </a:xfrm>
                    <a:custGeom>
                      <a:avLst/>
                      <a:gdLst>
                        <a:gd name="T0" fmla="*/ 40 w 1263"/>
                        <a:gd name="T1" fmla="*/ 31 h 738"/>
                        <a:gd name="T2" fmla="*/ 45 w 1263"/>
                        <a:gd name="T3" fmla="*/ 26 h 738"/>
                        <a:gd name="T4" fmla="*/ 49 w 1263"/>
                        <a:gd name="T5" fmla="*/ 21 h 738"/>
                        <a:gd name="T6" fmla="*/ 64 w 1263"/>
                        <a:gd name="T7" fmla="*/ 3 h 738"/>
                        <a:gd name="T8" fmla="*/ 67 w 1263"/>
                        <a:gd name="T9" fmla="*/ 2 h 738"/>
                        <a:gd name="T10" fmla="*/ 69 w 1263"/>
                        <a:gd name="T11" fmla="*/ 1 h 738"/>
                        <a:gd name="T12" fmla="*/ 71 w 1263"/>
                        <a:gd name="T13" fmla="*/ 1 h 738"/>
                        <a:gd name="T14" fmla="*/ 74 w 1263"/>
                        <a:gd name="T15" fmla="*/ 0 h 738"/>
                        <a:gd name="T16" fmla="*/ 77 w 1263"/>
                        <a:gd name="T17" fmla="*/ 0 h 738"/>
                        <a:gd name="T18" fmla="*/ 123 w 1263"/>
                        <a:gd name="T19" fmla="*/ 3 h 738"/>
                        <a:gd name="T20" fmla="*/ 125 w 1263"/>
                        <a:gd name="T21" fmla="*/ 3 h 738"/>
                        <a:gd name="T22" fmla="*/ 129 w 1263"/>
                        <a:gd name="T23" fmla="*/ 3 h 738"/>
                        <a:gd name="T24" fmla="*/ 132 w 1263"/>
                        <a:gd name="T25" fmla="*/ 3 h 738"/>
                        <a:gd name="T26" fmla="*/ 135 w 1263"/>
                        <a:gd name="T27" fmla="*/ 4 h 738"/>
                        <a:gd name="T28" fmla="*/ 137 w 1263"/>
                        <a:gd name="T29" fmla="*/ 5 h 738"/>
                        <a:gd name="T30" fmla="*/ 139 w 1263"/>
                        <a:gd name="T31" fmla="*/ 7 h 738"/>
                        <a:gd name="T32" fmla="*/ 139 w 1263"/>
                        <a:gd name="T33" fmla="*/ 9 h 738"/>
                        <a:gd name="T34" fmla="*/ 140 w 1263"/>
                        <a:gd name="T35" fmla="*/ 12 h 738"/>
                        <a:gd name="T36" fmla="*/ 140 w 1263"/>
                        <a:gd name="T37" fmla="*/ 15 h 738"/>
                        <a:gd name="T38" fmla="*/ 139 w 1263"/>
                        <a:gd name="T39" fmla="*/ 17 h 738"/>
                        <a:gd name="T40" fmla="*/ 127 w 1263"/>
                        <a:gd name="T41" fmla="*/ 35 h 738"/>
                        <a:gd name="T42" fmla="*/ 122 w 1263"/>
                        <a:gd name="T43" fmla="*/ 41 h 738"/>
                        <a:gd name="T44" fmla="*/ 119 w 1263"/>
                        <a:gd name="T45" fmla="*/ 46 h 738"/>
                        <a:gd name="T46" fmla="*/ 115 w 1263"/>
                        <a:gd name="T47" fmla="*/ 51 h 738"/>
                        <a:gd name="T48" fmla="*/ 111 w 1263"/>
                        <a:gd name="T49" fmla="*/ 57 h 738"/>
                        <a:gd name="T50" fmla="*/ 106 w 1263"/>
                        <a:gd name="T51" fmla="*/ 61 h 738"/>
                        <a:gd name="T52" fmla="*/ 84 w 1263"/>
                        <a:gd name="T53" fmla="*/ 82 h 738"/>
                        <a:gd name="T54" fmla="*/ 0 w 1263"/>
                        <a:gd name="T55" fmla="*/ 71 h 738"/>
                        <a:gd name="T56" fmla="*/ 30 w 1263"/>
                        <a:gd name="T57" fmla="*/ 40 h 738"/>
                        <a:gd name="T58" fmla="*/ 35 w 1263"/>
                        <a:gd name="T59" fmla="*/ 36 h 738"/>
                        <a:gd name="T60" fmla="*/ 40 w 1263"/>
                        <a:gd name="T61" fmla="*/ 31 h 738"/>
                        <a:gd name="T62" fmla="*/ 0 60000 65536"/>
                        <a:gd name="T63" fmla="*/ 0 60000 65536"/>
                        <a:gd name="T64" fmla="*/ 0 60000 65536"/>
                        <a:gd name="T65" fmla="*/ 0 60000 65536"/>
                        <a:gd name="T66" fmla="*/ 0 60000 65536"/>
                        <a:gd name="T67" fmla="*/ 0 60000 65536"/>
                        <a:gd name="T68" fmla="*/ 0 60000 65536"/>
                        <a:gd name="T69" fmla="*/ 0 60000 65536"/>
                        <a:gd name="T70" fmla="*/ 0 60000 65536"/>
                        <a:gd name="T71" fmla="*/ 0 60000 65536"/>
                        <a:gd name="T72" fmla="*/ 0 60000 65536"/>
                        <a:gd name="T73" fmla="*/ 0 60000 65536"/>
                        <a:gd name="T74" fmla="*/ 0 60000 65536"/>
                        <a:gd name="T75" fmla="*/ 0 60000 65536"/>
                        <a:gd name="T76" fmla="*/ 0 60000 65536"/>
                        <a:gd name="T77" fmla="*/ 0 60000 65536"/>
                        <a:gd name="T78" fmla="*/ 0 60000 65536"/>
                        <a:gd name="T79" fmla="*/ 0 60000 65536"/>
                        <a:gd name="T80" fmla="*/ 0 60000 65536"/>
                        <a:gd name="T81" fmla="*/ 0 60000 65536"/>
                        <a:gd name="T82" fmla="*/ 0 60000 65536"/>
                        <a:gd name="T83" fmla="*/ 0 60000 65536"/>
                        <a:gd name="T84" fmla="*/ 0 60000 65536"/>
                        <a:gd name="T85" fmla="*/ 0 60000 65536"/>
                        <a:gd name="T86" fmla="*/ 0 60000 65536"/>
                        <a:gd name="T87" fmla="*/ 0 60000 65536"/>
                        <a:gd name="T88" fmla="*/ 0 60000 65536"/>
                        <a:gd name="T89" fmla="*/ 0 60000 65536"/>
                        <a:gd name="T90" fmla="*/ 0 60000 65536"/>
                        <a:gd name="T91" fmla="*/ 0 60000 65536"/>
                        <a:gd name="T92" fmla="*/ 0 60000 65536"/>
                        <a:gd name="T93" fmla="*/ 0 w 1263"/>
                        <a:gd name="T94" fmla="*/ 0 h 738"/>
                        <a:gd name="T95" fmla="*/ 1263 w 1263"/>
                        <a:gd name="T96" fmla="*/ 738 h 738"/>
                      </a:gdLst>
                      <a:ahLst/>
                      <a:cxnLst>
                        <a:cxn ang="T62">
                          <a:pos x="T0" y="T1"/>
                        </a:cxn>
                        <a:cxn ang="T63">
                          <a:pos x="T2" y="T3"/>
                        </a:cxn>
                        <a:cxn ang="T64">
                          <a:pos x="T4" y="T5"/>
                        </a:cxn>
                        <a:cxn ang="T65">
                          <a:pos x="T6" y="T7"/>
                        </a:cxn>
                        <a:cxn ang="T66">
                          <a:pos x="T8" y="T9"/>
                        </a:cxn>
                        <a:cxn ang="T67">
                          <a:pos x="T10" y="T11"/>
                        </a:cxn>
                        <a:cxn ang="T68">
                          <a:pos x="T12" y="T13"/>
                        </a:cxn>
                        <a:cxn ang="T69">
                          <a:pos x="T14" y="T15"/>
                        </a:cxn>
                        <a:cxn ang="T70">
                          <a:pos x="T16" y="T17"/>
                        </a:cxn>
                        <a:cxn ang="T71">
                          <a:pos x="T18" y="T19"/>
                        </a:cxn>
                        <a:cxn ang="T72">
                          <a:pos x="T20" y="T21"/>
                        </a:cxn>
                        <a:cxn ang="T73">
                          <a:pos x="T22" y="T23"/>
                        </a:cxn>
                        <a:cxn ang="T74">
                          <a:pos x="T24" y="T25"/>
                        </a:cxn>
                        <a:cxn ang="T75">
                          <a:pos x="T26" y="T27"/>
                        </a:cxn>
                        <a:cxn ang="T76">
                          <a:pos x="T28" y="T29"/>
                        </a:cxn>
                        <a:cxn ang="T77">
                          <a:pos x="T30" y="T31"/>
                        </a:cxn>
                        <a:cxn ang="T78">
                          <a:pos x="T32" y="T33"/>
                        </a:cxn>
                        <a:cxn ang="T79">
                          <a:pos x="T34" y="T35"/>
                        </a:cxn>
                        <a:cxn ang="T80">
                          <a:pos x="T36" y="T37"/>
                        </a:cxn>
                        <a:cxn ang="T81">
                          <a:pos x="T38" y="T39"/>
                        </a:cxn>
                        <a:cxn ang="T82">
                          <a:pos x="T40" y="T41"/>
                        </a:cxn>
                        <a:cxn ang="T83">
                          <a:pos x="T42" y="T43"/>
                        </a:cxn>
                        <a:cxn ang="T84">
                          <a:pos x="T44" y="T45"/>
                        </a:cxn>
                        <a:cxn ang="T85">
                          <a:pos x="T46" y="T47"/>
                        </a:cxn>
                        <a:cxn ang="T86">
                          <a:pos x="T48" y="T49"/>
                        </a:cxn>
                        <a:cxn ang="T87">
                          <a:pos x="T50" y="T51"/>
                        </a:cxn>
                        <a:cxn ang="T88">
                          <a:pos x="T52" y="T53"/>
                        </a:cxn>
                        <a:cxn ang="T89">
                          <a:pos x="T54" y="T55"/>
                        </a:cxn>
                        <a:cxn ang="T90">
                          <a:pos x="T56" y="T57"/>
                        </a:cxn>
                        <a:cxn ang="T91">
                          <a:pos x="T58" y="T59"/>
                        </a:cxn>
                        <a:cxn ang="T92">
                          <a:pos x="T60" y="T61"/>
                        </a:cxn>
                      </a:cxnLst>
                      <a:rect l="T93" t="T94" r="T95" b="T96"/>
                      <a:pathLst>
                        <a:path w="1263" h="738">
                          <a:moveTo>
                            <a:pt x="362" y="280"/>
                          </a:moveTo>
                          <a:lnTo>
                            <a:pt x="404" y="237"/>
                          </a:lnTo>
                          <a:lnTo>
                            <a:pt x="438" y="191"/>
                          </a:lnTo>
                          <a:lnTo>
                            <a:pt x="580" y="30"/>
                          </a:lnTo>
                          <a:lnTo>
                            <a:pt x="600" y="17"/>
                          </a:lnTo>
                          <a:lnTo>
                            <a:pt x="619" y="8"/>
                          </a:lnTo>
                          <a:lnTo>
                            <a:pt x="637" y="5"/>
                          </a:lnTo>
                          <a:lnTo>
                            <a:pt x="664" y="0"/>
                          </a:lnTo>
                          <a:lnTo>
                            <a:pt x="689" y="2"/>
                          </a:lnTo>
                          <a:lnTo>
                            <a:pt x="1105" y="23"/>
                          </a:lnTo>
                          <a:lnTo>
                            <a:pt x="1126" y="25"/>
                          </a:lnTo>
                          <a:lnTo>
                            <a:pt x="1161" y="29"/>
                          </a:lnTo>
                          <a:lnTo>
                            <a:pt x="1184" y="30"/>
                          </a:lnTo>
                          <a:lnTo>
                            <a:pt x="1218" y="39"/>
                          </a:lnTo>
                          <a:lnTo>
                            <a:pt x="1236" y="49"/>
                          </a:lnTo>
                          <a:lnTo>
                            <a:pt x="1251" y="63"/>
                          </a:lnTo>
                          <a:lnTo>
                            <a:pt x="1255" y="82"/>
                          </a:lnTo>
                          <a:lnTo>
                            <a:pt x="1263" y="112"/>
                          </a:lnTo>
                          <a:lnTo>
                            <a:pt x="1260" y="131"/>
                          </a:lnTo>
                          <a:lnTo>
                            <a:pt x="1254" y="154"/>
                          </a:lnTo>
                          <a:lnTo>
                            <a:pt x="1142" y="313"/>
                          </a:lnTo>
                          <a:lnTo>
                            <a:pt x="1102" y="371"/>
                          </a:lnTo>
                          <a:lnTo>
                            <a:pt x="1070" y="411"/>
                          </a:lnTo>
                          <a:lnTo>
                            <a:pt x="1037" y="463"/>
                          </a:lnTo>
                          <a:lnTo>
                            <a:pt x="996" y="512"/>
                          </a:lnTo>
                          <a:lnTo>
                            <a:pt x="953" y="553"/>
                          </a:lnTo>
                          <a:lnTo>
                            <a:pt x="752" y="738"/>
                          </a:lnTo>
                          <a:lnTo>
                            <a:pt x="0" y="640"/>
                          </a:lnTo>
                          <a:lnTo>
                            <a:pt x="271" y="362"/>
                          </a:lnTo>
                          <a:lnTo>
                            <a:pt x="315" y="326"/>
                          </a:lnTo>
                          <a:lnTo>
                            <a:pt x="362" y="280"/>
                          </a:lnTo>
                          <a:close/>
                        </a:path>
                      </a:pathLst>
                    </a:custGeom>
                    <a:solidFill>
                      <a:srgbClr val="996633"/>
                    </a:solidFill>
                    <a:ln w="9525">
                      <a:solidFill>
                        <a:schemeClr val="tx1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431" name="Freeform 1159"/>
                    <p:cNvSpPr>
                      <a:spLocks/>
                    </p:cNvSpPr>
                    <p:nvPr/>
                  </p:nvSpPr>
                  <p:spPr bwMode="auto">
                    <a:xfrm>
                      <a:off x="1945" y="1446"/>
                      <a:ext cx="150" cy="68"/>
                    </a:xfrm>
                    <a:custGeom>
                      <a:avLst/>
                      <a:gdLst>
                        <a:gd name="T0" fmla="*/ 6 w 448"/>
                        <a:gd name="T1" fmla="*/ 2 h 204"/>
                        <a:gd name="T2" fmla="*/ 0 w 448"/>
                        <a:gd name="T3" fmla="*/ 15 h 204"/>
                        <a:gd name="T4" fmla="*/ 0 w 448"/>
                        <a:gd name="T5" fmla="*/ 16 h 204"/>
                        <a:gd name="T6" fmla="*/ 0 w 448"/>
                        <a:gd name="T7" fmla="*/ 17 h 204"/>
                        <a:gd name="T8" fmla="*/ 1 w 448"/>
                        <a:gd name="T9" fmla="*/ 19 h 204"/>
                        <a:gd name="T10" fmla="*/ 3 w 448"/>
                        <a:gd name="T11" fmla="*/ 20 h 204"/>
                        <a:gd name="T12" fmla="*/ 43 w 448"/>
                        <a:gd name="T13" fmla="*/ 23 h 204"/>
                        <a:gd name="T14" fmla="*/ 45 w 448"/>
                        <a:gd name="T15" fmla="*/ 22 h 204"/>
                        <a:gd name="T16" fmla="*/ 47 w 448"/>
                        <a:gd name="T17" fmla="*/ 22 h 204"/>
                        <a:gd name="T18" fmla="*/ 49 w 448"/>
                        <a:gd name="T19" fmla="*/ 21 h 204"/>
                        <a:gd name="T20" fmla="*/ 50 w 448"/>
                        <a:gd name="T21" fmla="*/ 19 h 204"/>
                        <a:gd name="T22" fmla="*/ 50 w 448"/>
                        <a:gd name="T23" fmla="*/ 17 h 204"/>
                        <a:gd name="T24" fmla="*/ 49 w 448"/>
                        <a:gd name="T25" fmla="*/ 4 h 204"/>
                        <a:gd name="T26" fmla="*/ 45 w 448"/>
                        <a:gd name="T27" fmla="*/ 1 h 204"/>
                        <a:gd name="T28" fmla="*/ 43 w 448"/>
                        <a:gd name="T29" fmla="*/ 0 h 204"/>
                        <a:gd name="T30" fmla="*/ 41 w 448"/>
                        <a:gd name="T31" fmla="*/ 0 h 204"/>
                        <a:gd name="T32" fmla="*/ 9 w 448"/>
                        <a:gd name="T33" fmla="*/ 0 h 204"/>
                        <a:gd name="T34" fmla="*/ 7 w 448"/>
                        <a:gd name="T35" fmla="*/ 1 h 204"/>
                        <a:gd name="T36" fmla="*/ 6 w 448"/>
                        <a:gd name="T37" fmla="*/ 2 h 204"/>
                        <a:gd name="T38" fmla="*/ 0 60000 65536"/>
                        <a:gd name="T39" fmla="*/ 0 60000 65536"/>
                        <a:gd name="T40" fmla="*/ 0 60000 65536"/>
                        <a:gd name="T41" fmla="*/ 0 60000 65536"/>
                        <a:gd name="T42" fmla="*/ 0 60000 65536"/>
                        <a:gd name="T43" fmla="*/ 0 60000 65536"/>
                        <a:gd name="T44" fmla="*/ 0 60000 65536"/>
                        <a:gd name="T45" fmla="*/ 0 60000 65536"/>
                        <a:gd name="T46" fmla="*/ 0 60000 65536"/>
                        <a:gd name="T47" fmla="*/ 0 60000 65536"/>
                        <a:gd name="T48" fmla="*/ 0 60000 65536"/>
                        <a:gd name="T49" fmla="*/ 0 60000 65536"/>
                        <a:gd name="T50" fmla="*/ 0 60000 65536"/>
                        <a:gd name="T51" fmla="*/ 0 60000 65536"/>
                        <a:gd name="T52" fmla="*/ 0 60000 65536"/>
                        <a:gd name="T53" fmla="*/ 0 60000 65536"/>
                        <a:gd name="T54" fmla="*/ 0 60000 65536"/>
                        <a:gd name="T55" fmla="*/ 0 60000 65536"/>
                        <a:gd name="T56" fmla="*/ 0 60000 65536"/>
                        <a:gd name="T57" fmla="*/ 0 w 448"/>
                        <a:gd name="T58" fmla="*/ 0 h 204"/>
                        <a:gd name="T59" fmla="*/ 448 w 448"/>
                        <a:gd name="T60" fmla="*/ 204 h 204"/>
                      </a:gdLst>
                      <a:ahLst/>
                      <a:cxnLst>
                        <a:cxn ang="T38">
                          <a:pos x="T0" y="T1"/>
                        </a:cxn>
                        <a:cxn ang="T39">
                          <a:pos x="T2" y="T3"/>
                        </a:cxn>
                        <a:cxn ang="T40">
                          <a:pos x="T4" y="T5"/>
                        </a:cxn>
                        <a:cxn ang="T41">
                          <a:pos x="T6" y="T7"/>
                        </a:cxn>
                        <a:cxn ang="T42">
                          <a:pos x="T8" y="T9"/>
                        </a:cxn>
                        <a:cxn ang="T43">
                          <a:pos x="T10" y="T11"/>
                        </a:cxn>
                        <a:cxn ang="T44">
                          <a:pos x="T12" y="T13"/>
                        </a:cxn>
                        <a:cxn ang="T45">
                          <a:pos x="T14" y="T15"/>
                        </a:cxn>
                        <a:cxn ang="T46">
                          <a:pos x="T16" y="T17"/>
                        </a:cxn>
                        <a:cxn ang="T47">
                          <a:pos x="T18" y="T19"/>
                        </a:cxn>
                        <a:cxn ang="T48">
                          <a:pos x="T20" y="T21"/>
                        </a:cxn>
                        <a:cxn ang="T49">
                          <a:pos x="T22" y="T23"/>
                        </a:cxn>
                        <a:cxn ang="T50">
                          <a:pos x="T24" y="T25"/>
                        </a:cxn>
                        <a:cxn ang="T51">
                          <a:pos x="T26" y="T27"/>
                        </a:cxn>
                        <a:cxn ang="T52">
                          <a:pos x="T28" y="T29"/>
                        </a:cxn>
                        <a:cxn ang="T53">
                          <a:pos x="T30" y="T31"/>
                        </a:cxn>
                        <a:cxn ang="T54">
                          <a:pos x="T32" y="T33"/>
                        </a:cxn>
                        <a:cxn ang="T55">
                          <a:pos x="T34" y="T35"/>
                        </a:cxn>
                        <a:cxn ang="T56">
                          <a:pos x="T36" y="T37"/>
                        </a:cxn>
                      </a:cxnLst>
                      <a:rect l="T57" t="T58" r="T59" b="T60"/>
                      <a:pathLst>
                        <a:path w="448" h="204">
                          <a:moveTo>
                            <a:pt x="54" y="19"/>
                          </a:moveTo>
                          <a:lnTo>
                            <a:pt x="0" y="132"/>
                          </a:lnTo>
                          <a:lnTo>
                            <a:pt x="0" y="144"/>
                          </a:lnTo>
                          <a:lnTo>
                            <a:pt x="3" y="157"/>
                          </a:lnTo>
                          <a:lnTo>
                            <a:pt x="13" y="172"/>
                          </a:lnTo>
                          <a:lnTo>
                            <a:pt x="23" y="177"/>
                          </a:lnTo>
                          <a:lnTo>
                            <a:pt x="378" y="204"/>
                          </a:lnTo>
                          <a:lnTo>
                            <a:pt x="401" y="201"/>
                          </a:lnTo>
                          <a:lnTo>
                            <a:pt x="417" y="201"/>
                          </a:lnTo>
                          <a:lnTo>
                            <a:pt x="433" y="185"/>
                          </a:lnTo>
                          <a:lnTo>
                            <a:pt x="444" y="172"/>
                          </a:lnTo>
                          <a:lnTo>
                            <a:pt x="448" y="156"/>
                          </a:lnTo>
                          <a:lnTo>
                            <a:pt x="433" y="34"/>
                          </a:lnTo>
                          <a:lnTo>
                            <a:pt x="404" y="11"/>
                          </a:lnTo>
                          <a:lnTo>
                            <a:pt x="385" y="2"/>
                          </a:lnTo>
                          <a:lnTo>
                            <a:pt x="360" y="0"/>
                          </a:lnTo>
                          <a:lnTo>
                            <a:pt x="81" y="4"/>
                          </a:lnTo>
                          <a:lnTo>
                            <a:pt x="64" y="11"/>
                          </a:lnTo>
                          <a:lnTo>
                            <a:pt x="54" y="19"/>
                          </a:lnTo>
                          <a:close/>
                        </a:path>
                      </a:pathLst>
                    </a:custGeom>
                    <a:solidFill>
                      <a:srgbClr val="996633"/>
                    </a:solidFill>
                    <a:ln w="9525">
                      <a:solidFill>
                        <a:schemeClr val="tx1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423" name="Group 1160"/>
                  <p:cNvGrpSpPr>
                    <a:grpSpLocks/>
                  </p:cNvGrpSpPr>
                  <p:nvPr/>
                </p:nvGrpSpPr>
                <p:grpSpPr bwMode="auto">
                  <a:xfrm>
                    <a:off x="1400" y="1431"/>
                    <a:ext cx="420" cy="314"/>
                    <a:chOff x="1400" y="1431"/>
                    <a:chExt cx="420" cy="314"/>
                  </a:xfrm>
                </p:grpSpPr>
                <p:grpSp>
                  <p:nvGrpSpPr>
                    <p:cNvPr id="424" name="Group 1161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674" y="1485"/>
                      <a:ext cx="70" cy="23"/>
                      <a:chOff x="1674" y="1485"/>
                      <a:chExt cx="70" cy="23"/>
                    </a:xfrm>
                  </p:grpSpPr>
                  <p:sp>
                    <p:nvSpPr>
                      <p:cNvPr id="427" name="Line 1162"/>
                      <p:cNvSpPr>
                        <a:spLocks noChangeShapeType="1"/>
                      </p:cNvSpPr>
                      <p:nvPr/>
                    </p:nvSpPr>
                    <p:spPr bwMode="auto">
                      <a:xfrm flipH="1">
                        <a:off x="1674" y="1485"/>
                        <a:ext cx="6" cy="19"/>
                      </a:xfrm>
                      <a:prstGeom prst="line">
                        <a:avLst/>
                      </a:prstGeom>
                      <a:noFill/>
                      <a:ln w="6350">
                        <a:solidFill>
                          <a:schemeClr val="tx1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428" name="Line 1163"/>
                      <p:cNvSpPr>
                        <a:spLocks noChangeShapeType="1"/>
                      </p:cNvSpPr>
                      <p:nvPr/>
                    </p:nvSpPr>
                    <p:spPr bwMode="auto">
                      <a:xfrm flipH="1">
                        <a:off x="1738" y="1489"/>
                        <a:ext cx="6" cy="19"/>
                      </a:xfrm>
                      <a:prstGeom prst="line">
                        <a:avLst/>
                      </a:prstGeom>
                      <a:noFill/>
                      <a:ln w="6350">
                        <a:solidFill>
                          <a:schemeClr val="tx1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/>
                      </a:p>
                    </p:txBody>
                  </p:sp>
                </p:grpSp>
                <p:sp>
                  <p:nvSpPr>
                    <p:cNvPr id="425" name="Freeform 1164"/>
                    <p:cNvSpPr>
                      <a:spLocks/>
                    </p:cNvSpPr>
                    <p:nvPr/>
                  </p:nvSpPr>
                  <p:spPr bwMode="auto">
                    <a:xfrm>
                      <a:off x="1400" y="1499"/>
                      <a:ext cx="420" cy="246"/>
                    </a:xfrm>
                    <a:custGeom>
                      <a:avLst/>
                      <a:gdLst>
                        <a:gd name="T0" fmla="*/ 40 w 1261"/>
                        <a:gd name="T1" fmla="*/ 31 h 738"/>
                        <a:gd name="T2" fmla="*/ 45 w 1261"/>
                        <a:gd name="T3" fmla="*/ 26 h 738"/>
                        <a:gd name="T4" fmla="*/ 48 w 1261"/>
                        <a:gd name="T5" fmla="*/ 21 h 738"/>
                        <a:gd name="T6" fmla="*/ 64 w 1261"/>
                        <a:gd name="T7" fmla="*/ 3 h 738"/>
                        <a:gd name="T8" fmla="*/ 66 w 1261"/>
                        <a:gd name="T9" fmla="*/ 2 h 738"/>
                        <a:gd name="T10" fmla="*/ 68 w 1261"/>
                        <a:gd name="T11" fmla="*/ 1 h 738"/>
                        <a:gd name="T12" fmla="*/ 70 w 1261"/>
                        <a:gd name="T13" fmla="*/ 0 h 738"/>
                        <a:gd name="T14" fmla="*/ 73 w 1261"/>
                        <a:gd name="T15" fmla="*/ 0 h 738"/>
                        <a:gd name="T16" fmla="*/ 76 w 1261"/>
                        <a:gd name="T17" fmla="*/ 0 h 738"/>
                        <a:gd name="T18" fmla="*/ 122 w 1261"/>
                        <a:gd name="T19" fmla="*/ 2 h 738"/>
                        <a:gd name="T20" fmla="*/ 125 w 1261"/>
                        <a:gd name="T21" fmla="*/ 3 h 738"/>
                        <a:gd name="T22" fmla="*/ 129 w 1261"/>
                        <a:gd name="T23" fmla="*/ 3 h 738"/>
                        <a:gd name="T24" fmla="*/ 131 w 1261"/>
                        <a:gd name="T25" fmla="*/ 3 h 738"/>
                        <a:gd name="T26" fmla="*/ 135 w 1261"/>
                        <a:gd name="T27" fmla="*/ 4 h 738"/>
                        <a:gd name="T28" fmla="*/ 137 w 1261"/>
                        <a:gd name="T29" fmla="*/ 6 h 738"/>
                        <a:gd name="T30" fmla="*/ 138 w 1261"/>
                        <a:gd name="T31" fmla="*/ 7 h 738"/>
                        <a:gd name="T32" fmla="*/ 139 w 1261"/>
                        <a:gd name="T33" fmla="*/ 9 h 738"/>
                        <a:gd name="T34" fmla="*/ 140 w 1261"/>
                        <a:gd name="T35" fmla="*/ 12 h 738"/>
                        <a:gd name="T36" fmla="*/ 140 w 1261"/>
                        <a:gd name="T37" fmla="*/ 15 h 738"/>
                        <a:gd name="T38" fmla="*/ 139 w 1261"/>
                        <a:gd name="T39" fmla="*/ 17 h 738"/>
                        <a:gd name="T40" fmla="*/ 127 w 1261"/>
                        <a:gd name="T41" fmla="*/ 35 h 738"/>
                        <a:gd name="T42" fmla="*/ 122 w 1261"/>
                        <a:gd name="T43" fmla="*/ 41 h 738"/>
                        <a:gd name="T44" fmla="*/ 119 w 1261"/>
                        <a:gd name="T45" fmla="*/ 45 h 738"/>
                        <a:gd name="T46" fmla="*/ 115 w 1261"/>
                        <a:gd name="T47" fmla="*/ 52 h 738"/>
                        <a:gd name="T48" fmla="*/ 111 w 1261"/>
                        <a:gd name="T49" fmla="*/ 57 h 738"/>
                        <a:gd name="T50" fmla="*/ 106 w 1261"/>
                        <a:gd name="T51" fmla="*/ 61 h 738"/>
                        <a:gd name="T52" fmla="*/ 83 w 1261"/>
                        <a:gd name="T53" fmla="*/ 82 h 738"/>
                        <a:gd name="T54" fmla="*/ 0 w 1261"/>
                        <a:gd name="T55" fmla="*/ 71 h 738"/>
                        <a:gd name="T56" fmla="*/ 30 w 1261"/>
                        <a:gd name="T57" fmla="*/ 40 h 738"/>
                        <a:gd name="T58" fmla="*/ 35 w 1261"/>
                        <a:gd name="T59" fmla="*/ 36 h 738"/>
                        <a:gd name="T60" fmla="*/ 40 w 1261"/>
                        <a:gd name="T61" fmla="*/ 31 h 738"/>
                        <a:gd name="T62" fmla="*/ 0 60000 65536"/>
                        <a:gd name="T63" fmla="*/ 0 60000 65536"/>
                        <a:gd name="T64" fmla="*/ 0 60000 65536"/>
                        <a:gd name="T65" fmla="*/ 0 60000 65536"/>
                        <a:gd name="T66" fmla="*/ 0 60000 65536"/>
                        <a:gd name="T67" fmla="*/ 0 60000 65536"/>
                        <a:gd name="T68" fmla="*/ 0 60000 65536"/>
                        <a:gd name="T69" fmla="*/ 0 60000 65536"/>
                        <a:gd name="T70" fmla="*/ 0 60000 65536"/>
                        <a:gd name="T71" fmla="*/ 0 60000 65536"/>
                        <a:gd name="T72" fmla="*/ 0 60000 65536"/>
                        <a:gd name="T73" fmla="*/ 0 60000 65536"/>
                        <a:gd name="T74" fmla="*/ 0 60000 65536"/>
                        <a:gd name="T75" fmla="*/ 0 60000 65536"/>
                        <a:gd name="T76" fmla="*/ 0 60000 65536"/>
                        <a:gd name="T77" fmla="*/ 0 60000 65536"/>
                        <a:gd name="T78" fmla="*/ 0 60000 65536"/>
                        <a:gd name="T79" fmla="*/ 0 60000 65536"/>
                        <a:gd name="T80" fmla="*/ 0 60000 65536"/>
                        <a:gd name="T81" fmla="*/ 0 60000 65536"/>
                        <a:gd name="T82" fmla="*/ 0 60000 65536"/>
                        <a:gd name="T83" fmla="*/ 0 60000 65536"/>
                        <a:gd name="T84" fmla="*/ 0 60000 65536"/>
                        <a:gd name="T85" fmla="*/ 0 60000 65536"/>
                        <a:gd name="T86" fmla="*/ 0 60000 65536"/>
                        <a:gd name="T87" fmla="*/ 0 60000 65536"/>
                        <a:gd name="T88" fmla="*/ 0 60000 65536"/>
                        <a:gd name="T89" fmla="*/ 0 60000 65536"/>
                        <a:gd name="T90" fmla="*/ 0 60000 65536"/>
                        <a:gd name="T91" fmla="*/ 0 60000 65536"/>
                        <a:gd name="T92" fmla="*/ 0 60000 65536"/>
                        <a:gd name="T93" fmla="*/ 0 w 1261"/>
                        <a:gd name="T94" fmla="*/ 0 h 738"/>
                        <a:gd name="T95" fmla="*/ 1261 w 1261"/>
                        <a:gd name="T96" fmla="*/ 738 h 738"/>
                      </a:gdLst>
                      <a:ahLst/>
                      <a:cxnLst>
                        <a:cxn ang="T62">
                          <a:pos x="T0" y="T1"/>
                        </a:cxn>
                        <a:cxn ang="T63">
                          <a:pos x="T2" y="T3"/>
                        </a:cxn>
                        <a:cxn ang="T64">
                          <a:pos x="T4" y="T5"/>
                        </a:cxn>
                        <a:cxn ang="T65">
                          <a:pos x="T6" y="T7"/>
                        </a:cxn>
                        <a:cxn ang="T66">
                          <a:pos x="T8" y="T9"/>
                        </a:cxn>
                        <a:cxn ang="T67">
                          <a:pos x="T10" y="T11"/>
                        </a:cxn>
                        <a:cxn ang="T68">
                          <a:pos x="T12" y="T13"/>
                        </a:cxn>
                        <a:cxn ang="T69">
                          <a:pos x="T14" y="T15"/>
                        </a:cxn>
                        <a:cxn ang="T70">
                          <a:pos x="T16" y="T17"/>
                        </a:cxn>
                        <a:cxn ang="T71">
                          <a:pos x="T18" y="T19"/>
                        </a:cxn>
                        <a:cxn ang="T72">
                          <a:pos x="T20" y="T21"/>
                        </a:cxn>
                        <a:cxn ang="T73">
                          <a:pos x="T22" y="T23"/>
                        </a:cxn>
                        <a:cxn ang="T74">
                          <a:pos x="T24" y="T25"/>
                        </a:cxn>
                        <a:cxn ang="T75">
                          <a:pos x="T26" y="T27"/>
                        </a:cxn>
                        <a:cxn ang="T76">
                          <a:pos x="T28" y="T29"/>
                        </a:cxn>
                        <a:cxn ang="T77">
                          <a:pos x="T30" y="T31"/>
                        </a:cxn>
                        <a:cxn ang="T78">
                          <a:pos x="T32" y="T33"/>
                        </a:cxn>
                        <a:cxn ang="T79">
                          <a:pos x="T34" y="T35"/>
                        </a:cxn>
                        <a:cxn ang="T80">
                          <a:pos x="T36" y="T37"/>
                        </a:cxn>
                        <a:cxn ang="T81">
                          <a:pos x="T38" y="T39"/>
                        </a:cxn>
                        <a:cxn ang="T82">
                          <a:pos x="T40" y="T41"/>
                        </a:cxn>
                        <a:cxn ang="T83">
                          <a:pos x="T42" y="T43"/>
                        </a:cxn>
                        <a:cxn ang="T84">
                          <a:pos x="T44" y="T45"/>
                        </a:cxn>
                        <a:cxn ang="T85">
                          <a:pos x="T46" y="T47"/>
                        </a:cxn>
                        <a:cxn ang="T86">
                          <a:pos x="T48" y="T49"/>
                        </a:cxn>
                        <a:cxn ang="T87">
                          <a:pos x="T50" y="T51"/>
                        </a:cxn>
                        <a:cxn ang="T88">
                          <a:pos x="T52" y="T53"/>
                        </a:cxn>
                        <a:cxn ang="T89">
                          <a:pos x="T54" y="T55"/>
                        </a:cxn>
                        <a:cxn ang="T90">
                          <a:pos x="T56" y="T57"/>
                        </a:cxn>
                        <a:cxn ang="T91">
                          <a:pos x="T58" y="T59"/>
                        </a:cxn>
                        <a:cxn ang="T92">
                          <a:pos x="T60" y="T61"/>
                        </a:cxn>
                      </a:cxnLst>
                      <a:rect l="T93" t="T94" r="T95" b="T96"/>
                      <a:pathLst>
                        <a:path w="1261" h="738">
                          <a:moveTo>
                            <a:pt x="364" y="279"/>
                          </a:moveTo>
                          <a:lnTo>
                            <a:pt x="401" y="237"/>
                          </a:lnTo>
                          <a:lnTo>
                            <a:pt x="435" y="192"/>
                          </a:lnTo>
                          <a:lnTo>
                            <a:pt x="580" y="30"/>
                          </a:lnTo>
                          <a:lnTo>
                            <a:pt x="597" y="18"/>
                          </a:lnTo>
                          <a:lnTo>
                            <a:pt x="615" y="7"/>
                          </a:lnTo>
                          <a:lnTo>
                            <a:pt x="635" y="4"/>
                          </a:lnTo>
                          <a:lnTo>
                            <a:pt x="662" y="0"/>
                          </a:lnTo>
                          <a:lnTo>
                            <a:pt x="686" y="2"/>
                          </a:lnTo>
                          <a:lnTo>
                            <a:pt x="1103" y="22"/>
                          </a:lnTo>
                          <a:lnTo>
                            <a:pt x="1126" y="27"/>
                          </a:lnTo>
                          <a:lnTo>
                            <a:pt x="1158" y="28"/>
                          </a:lnTo>
                          <a:lnTo>
                            <a:pt x="1184" y="30"/>
                          </a:lnTo>
                          <a:lnTo>
                            <a:pt x="1215" y="36"/>
                          </a:lnTo>
                          <a:lnTo>
                            <a:pt x="1235" y="51"/>
                          </a:lnTo>
                          <a:lnTo>
                            <a:pt x="1247" y="63"/>
                          </a:lnTo>
                          <a:lnTo>
                            <a:pt x="1256" y="83"/>
                          </a:lnTo>
                          <a:lnTo>
                            <a:pt x="1261" y="112"/>
                          </a:lnTo>
                          <a:lnTo>
                            <a:pt x="1257" y="133"/>
                          </a:lnTo>
                          <a:lnTo>
                            <a:pt x="1255" y="152"/>
                          </a:lnTo>
                          <a:lnTo>
                            <a:pt x="1141" y="314"/>
                          </a:lnTo>
                          <a:lnTo>
                            <a:pt x="1099" y="372"/>
                          </a:lnTo>
                          <a:lnTo>
                            <a:pt x="1070" y="408"/>
                          </a:lnTo>
                          <a:lnTo>
                            <a:pt x="1038" y="464"/>
                          </a:lnTo>
                          <a:lnTo>
                            <a:pt x="996" y="512"/>
                          </a:lnTo>
                          <a:lnTo>
                            <a:pt x="953" y="553"/>
                          </a:lnTo>
                          <a:lnTo>
                            <a:pt x="750" y="738"/>
                          </a:lnTo>
                          <a:lnTo>
                            <a:pt x="0" y="638"/>
                          </a:lnTo>
                          <a:lnTo>
                            <a:pt x="268" y="364"/>
                          </a:lnTo>
                          <a:lnTo>
                            <a:pt x="311" y="326"/>
                          </a:lnTo>
                          <a:lnTo>
                            <a:pt x="364" y="279"/>
                          </a:lnTo>
                          <a:close/>
                        </a:path>
                      </a:pathLst>
                    </a:custGeom>
                    <a:solidFill>
                      <a:srgbClr val="996633"/>
                    </a:solidFill>
                    <a:ln w="9525">
                      <a:solidFill>
                        <a:schemeClr val="tx1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426" name="Freeform 1165"/>
                    <p:cNvSpPr>
                      <a:spLocks/>
                    </p:cNvSpPr>
                    <p:nvPr/>
                  </p:nvSpPr>
                  <p:spPr bwMode="auto">
                    <a:xfrm>
                      <a:off x="1639" y="1431"/>
                      <a:ext cx="149" cy="67"/>
                    </a:xfrm>
                    <a:custGeom>
                      <a:avLst/>
                      <a:gdLst>
                        <a:gd name="T0" fmla="*/ 6 w 447"/>
                        <a:gd name="T1" fmla="*/ 2 h 203"/>
                        <a:gd name="T2" fmla="*/ 0 w 447"/>
                        <a:gd name="T3" fmla="*/ 14 h 203"/>
                        <a:gd name="T4" fmla="*/ 0 w 447"/>
                        <a:gd name="T5" fmla="*/ 16 h 203"/>
                        <a:gd name="T6" fmla="*/ 0 w 447"/>
                        <a:gd name="T7" fmla="*/ 17 h 203"/>
                        <a:gd name="T8" fmla="*/ 1 w 447"/>
                        <a:gd name="T9" fmla="*/ 18 h 203"/>
                        <a:gd name="T10" fmla="*/ 3 w 447"/>
                        <a:gd name="T11" fmla="*/ 19 h 203"/>
                        <a:gd name="T12" fmla="*/ 42 w 447"/>
                        <a:gd name="T13" fmla="*/ 22 h 203"/>
                        <a:gd name="T14" fmla="*/ 44 w 447"/>
                        <a:gd name="T15" fmla="*/ 22 h 203"/>
                        <a:gd name="T16" fmla="*/ 46 w 447"/>
                        <a:gd name="T17" fmla="*/ 22 h 203"/>
                        <a:gd name="T18" fmla="*/ 48 w 447"/>
                        <a:gd name="T19" fmla="*/ 20 h 203"/>
                        <a:gd name="T20" fmla="*/ 49 w 447"/>
                        <a:gd name="T21" fmla="*/ 18 h 203"/>
                        <a:gd name="T22" fmla="*/ 50 w 447"/>
                        <a:gd name="T23" fmla="*/ 17 h 203"/>
                        <a:gd name="T24" fmla="*/ 48 w 447"/>
                        <a:gd name="T25" fmla="*/ 4 h 203"/>
                        <a:gd name="T26" fmla="*/ 45 w 447"/>
                        <a:gd name="T27" fmla="*/ 1 h 203"/>
                        <a:gd name="T28" fmla="*/ 43 w 447"/>
                        <a:gd name="T29" fmla="*/ 0 h 203"/>
                        <a:gd name="T30" fmla="*/ 40 w 447"/>
                        <a:gd name="T31" fmla="*/ 0 h 203"/>
                        <a:gd name="T32" fmla="*/ 9 w 447"/>
                        <a:gd name="T33" fmla="*/ 1 h 203"/>
                        <a:gd name="T34" fmla="*/ 7 w 447"/>
                        <a:gd name="T35" fmla="*/ 1 h 203"/>
                        <a:gd name="T36" fmla="*/ 6 w 447"/>
                        <a:gd name="T37" fmla="*/ 2 h 203"/>
                        <a:gd name="T38" fmla="*/ 0 60000 65536"/>
                        <a:gd name="T39" fmla="*/ 0 60000 65536"/>
                        <a:gd name="T40" fmla="*/ 0 60000 65536"/>
                        <a:gd name="T41" fmla="*/ 0 60000 65536"/>
                        <a:gd name="T42" fmla="*/ 0 60000 65536"/>
                        <a:gd name="T43" fmla="*/ 0 60000 65536"/>
                        <a:gd name="T44" fmla="*/ 0 60000 65536"/>
                        <a:gd name="T45" fmla="*/ 0 60000 65536"/>
                        <a:gd name="T46" fmla="*/ 0 60000 65536"/>
                        <a:gd name="T47" fmla="*/ 0 60000 65536"/>
                        <a:gd name="T48" fmla="*/ 0 60000 65536"/>
                        <a:gd name="T49" fmla="*/ 0 60000 65536"/>
                        <a:gd name="T50" fmla="*/ 0 60000 65536"/>
                        <a:gd name="T51" fmla="*/ 0 60000 65536"/>
                        <a:gd name="T52" fmla="*/ 0 60000 65536"/>
                        <a:gd name="T53" fmla="*/ 0 60000 65536"/>
                        <a:gd name="T54" fmla="*/ 0 60000 65536"/>
                        <a:gd name="T55" fmla="*/ 0 60000 65536"/>
                        <a:gd name="T56" fmla="*/ 0 60000 65536"/>
                        <a:gd name="T57" fmla="*/ 0 w 447"/>
                        <a:gd name="T58" fmla="*/ 0 h 203"/>
                        <a:gd name="T59" fmla="*/ 447 w 447"/>
                        <a:gd name="T60" fmla="*/ 203 h 203"/>
                      </a:gdLst>
                      <a:ahLst/>
                      <a:cxnLst>
                        <a:cxn ang="T38">
                          <a:pos x="T0" y="T1"/>
                        </a:cxn>
                        <a:cxn ang="T39">
                          <a:pos x="T2" y="T3"/>
                        </a:cxn>
                        <a:cxn ang="T40">
                          <a:pos x="T4" y="T5"/>
                        </a:cxn>
                        <a:cxn ang="T41">
                          <a:pos x="T6" y="T7"/>
                        </a:cxn>
                        <a:cxn ang="T42">
                          <a:pos x="T8" y="T9"/>
                        </a:cxn>
                        <a:cxn ang="T43">
                          <a:pos x="T10" y="T11"/>
                        </a:cxn>
                        <a:cxn ang="T44">
                          <a:pos x="T12" y="T13"/>
                        </a:cxn>
                        <a:cxn ang="T45">
                          <a:pos x="T14" y="T15"/>
                        </a:cxn>
                        <a:cxn ang="T46">
                          <a:pos x="T16" y="T17"/>
                        </a:cxn>
                        <a:cxn ang="T47">
                          <a:pos x="T18" y="T19"/>
                        </a:cxn>
                        <a:cxn ang="T48">
                          <a:pos x="T20" y="T21"/>
                        </a:cxn>
                        <a:cxn ang="T49">
                          <a:pos x="T22" y="T23"/>
                        </a:cxn>
                        <a:cxn ang="T50">
                          <a:pos x="T24" y="T25"/>
                        </a:cxn>
                        <a:cxn ang="T51">
                          <a:pos x="T26" y="T27"/>
                        </a:cxn>
                        <a:cxn ang="T52">
                          <a:pos x="T28" y="T29"/>
                        </a:cxn>
                        <a:cxn ang="T53">
                          <a:pos x="T30" y="T31"/>
                        </a:cxn>
                        <a:cxn ang="T54">
                          <a:pos x="T32" y="T33"/>
                        </a:cxn>
                        <a:cxn ang="T55">
                          <a:pos x="T34" y="T35"/>
                        </a:cxn>
                        <a:cxn ang="T56">
                          <a:pos x="T36" y="T37"/>
                        </a:cxn>
                      </a:cxnLst>
                      <a:rect l="T57" t="T58" r="T59" b="T60"/>
                      <a:pathLst>
                        <a:path w="447" h="203">
                          <a:moveTo>
                            <a:pt x="53" y="21"/>
                          </a:moveTo>
                          <a:lnTo>
                            <a:pt x="0" y="131"/>
                          </a:lnTo>
                          <a:lnTo>
                            <a:pt x="0" y="145"/>
                          </a:lnTo>
                          <a:lnTo>
                            <a:pt x="1" y="158"/>
                          </a:lnTo>
                          <a:lnTo>
                            <a:pt x="12" y="171"/>
                          </a:lnTo>
                          <a:lnTo>
                            <a:pt x="23" y="178"/>
                          </a:lnTo>
                          <a:lnTo>
                            <a:pt x="381" y="203"/>
                          </a:lnTo>
                          <a:lnTo>
                            <a:pt x="399" y="202"/>
                          </a:lnTo>
                          <a:lnTo>
                            <a:pt x="414" y="202"/>
                          </a:lnTo>
                          <a:lnTo>
                            <a:pt x="431" y="187"/>
                          </a:lnTo>
                          <a:lnTo>
                            <a:pt x="442" y="171"/>
                          </a:lnTo>
                          <a:lnTo>
                            <a:pt x="447" y="155"/>
                          </a:lnTo>
                          <a:lnTo>
                            <a:pt x="431" y="33"/>
                          </a:lnTo>
                          <a:lnTo>
                            <a:pt x="405" y="9"/>
                          </a:lnTo>
                          <a:lnTo>
                            <a:pt x="383" y="1"/>
                          </a:lnTo>
                          <a:lnTo>
                            <a:pt x="358" y="0"/>
                          </a:lnTo>
                          <a:lnTo>
                            <a:pt x="82" y="5"/>
                          </a:lnTo>
                          <a:lnTo>
                            <a:pt x="65" y="9"/>
                          </a:lnTo>
                          <a:lnTo>
                            <a:pt x="53" y="21"/>
                          </a:lnTo>
                          <a:close/>
                        </a:path>
                      </a:pathLst>
                    </a:custGeom>
                    <a:solidFill>
                      <a:srgbClr val="996633"/>
                    </a:solidFill>
                    <a:ln w="9525">
                      <a:solidFill>
                        <a:schemeClr val="tx1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</p:grpSp>
            </p:grpSp>
            <p:sp>
              <p:nvSpPr>
                <p:cNvPr id="421" name="Freeform 1166"/>
                <p:cNvSpPr>
                  <a:spLocks/>
                </p:cNvSpPr>
                <p:nvPr/>
              </p:nvSpPr>
              <p:spPr bwMode="auto">
                <a:xfrm>
                  <a:off x="1102" y="1604"/>
                  <a:ext cx="747" cy="83"/>
                </a:xfrm>
                <a:custGeom>
                  <a:avLst/>
                  <a:gdLst>
                    <a:gd name="T0" fmla="*/ 12 w 2241"/>
                    <a:gd name="T1" fmla="*/ 2 h 249"/>
                    <a:gd name="T2" fmla="*/ 31 w 2241"/>
                    <a:gd name="T3" fmla="*/ 1 h 249"/>
                    <a:gd name="T4" fmla="*/ 44 w 2241"/>
                    <a:gd name="T5" fmla="*/ 0 h 249"/>
                    <a:gd name="T6" fmla="*/ 53 w 2241"/>
                    <a:gd name="T7" fmla="*/ 0 h 249"/>
                    <a:gd name="T8" fmla="*/ 99 w 2241"/>
                    <a:gd name="T9" fmla="*/ 2 h 249"/>
                    <a:gd name="T10" fmla="*/ 106 w 2241"/>
                    <a:gd name="T11" fmla="*/ 2 h 249"/>
                    <a:gd name="T12" fmla="*/ 111 w 2241"/>
                    <a:gd name="T13" fmla="*/ 1 h 249"/>
                    <a:gd name="T14" fmla="*/ 116 w 2241"/>
                    <a:gd name="T15" fmla="*/ 0 h 249"/>
                    <a:gd name="T16" fmla="*/ 121 w 2241"/>
                    <a:gd name="T17" fmla="*/ 0 h 249"/>
                    <a:gd name="T18" fmla="*/ 147 w 2241"/>
                    <a:gd name="T19" fmla="*/ 0 h 249"/>
                    <a:gd name="T20" fmla="*/ 175 w 2241"/>
                    <a:gd name="T21" fmla="*/ 2 h 249"/>
                    <a:gd name="T22" fmla="*/ 183 w 2241"/>
                    <a:gd name="T23" fmla="*/ 4 h 249"/>
                    <a:gd name="T24" fmla="*/ 193 w 2241"/>
                    <a:gd name="T25" fmla="*/ 5 h 249"/>
                    <a:gd name="T26" fmla="*/ 202 w 2241"/>
                    <a:gd name="T27" fmla="*/ 7 h 249"/>
                    <a:gd name="T28" fmla="*/ 212 w 2241"/>
                    <a:gd name="T29" fmla="*/ 9 h 249"/>
                    <a:gd name="T30" fmla="*/ 222 w 2241"/>
                    <a:gd name="T31" fmla="*/ 13 h 249"/>
                    <a:gd name="T32" fmla="*/ 230 w 2241"/>
                    <a:gd name="T33" fmla="*/ 16 h 249"/>
                    <a:gd name="T34" fmla="*/ 249 w 2241"/>
                    <a:gd name="T35" fmla="*/ 26 h 249"/>
                    <a:gd name="T36" fmla="*/ 198 w 2241"/>
                    <a:gd name="T37" fmla="*/ 28 h 249"/>
                    <a:gd name="T38" fmla="*/ 0 w 2241"/>
                    <a:gd name="T39" fmla="*/ 5 h 249"/>
                    <a:gd name="T40" fmla="*/ 12 w 2241"/>
                    <a:gd name="T41" fmla="*/ 2 h 249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w 2241"/>
                    <a:gd name="T64" fmla="*/ 0 h 249"/>
                    <a:gd name="T65" fmla="*/ 2241 w 2241"/>
                    <a:gd name="T66" fmla="*/ 249 h 249"/>
                  </a:gdLst>
                  <a:ahLst/>
                  <a:cxnLst>
                    <a:cxn ang="T42">
                      <a:pos x="T0" y="T1"/>
                    </a:cxn>
                    <a:cxn ang="T43">
                      <a:pos x="T2" y="T3"/>
                    </a:cxn>
                    <a:cxn ang="T44">
                      <a:pos x="T4" y="T5"/>
                    </a:cxn>
                    <a:cxn ang="T45">
                      <a:pos x="T6" y="T7"/>
                    </a:cxn>
                    <a:cxn ang="T46">
                      <a:pos x="T8" y="T9"/>
                    </a:cxn>
                    <a:cxn ang="T47">
                      <a:pos x="T10" y="T11"/>
                    </a:cxn>
                    <a:cxn ang="T48">
                      <a:pos x="T12" y="T13"/>
                    </a:cxn>
                    <a:cxn ang="T49">
                      <a:pos x="T14" y="T15"/>
                    </a:cxn>
                    <a:cxn ang="T50">
                      <a:pos x="T16" y="T17"/>
                    </a:cxn>
                    <a:cxn ang="T51">
                      <a:pos x="T18" y="T19"/>
                    </a:cxn>
                    <a:cxn ang="T52">
                      <a:pos x="T20" y="T21"/>
                    </a:cxn>
                    <a:cxn ang="T53">
                      <a:pos x="T22" y="T23"/>
                    </a:cxn>
                    <a:cxn ang="T54">
                      <a:pos x="T24" y="T25"/>
                    </a:cxn>
                    <a:cxn ang="T55">
                      <a:pos x="T26" y="T27"/>
                    </a:cxn>
                    <a:cxn ang="T56">
                      <a:pos x="T28" y="T29"/>
                    </a:cxn>
                    <a:cxn ang="T57">
                      <a:pos x="T30" y="T31"/>
                    </a:cxn>
                    <a:cxn ang="T58">
                      <a:pos x="T32" y="T33"/>
                    </a:cxn>
                    <a:cxn ang="T59">
                      <a:pos x="T34" y="T35"/>
                    </a:cxn>
                    <a:cxn ang="T60">
                      <a:pos x="T36" y="T37"/>
                    </a:cxn>
                    <a:cxn ang="T61">
                      <a:pos x="T38" y="T39"/>
                    </a:cxn>
                    <a:cxn ang="T62">
                      <a:pos x="T40" y="T41"/>
                    </a:cxn>
                  </a:cxnLst>
                  <a:rect l="T63" t="T64" r="T65" b="T66"/>
                  <a:pathLst>
                    <a:path w="2241" h="249">
                      <a:moveTo>
                        <a:pt x="109" y="21"/>
                      </a:moveTo>
                      <a:lnTo>
                        <a:pt x="279" y="7"/>
                      </a:lnTo>
                      <a:lnTo>
                        <a:pt x="393" y="3"/>
                      </a:lnTo>
                      <a:lnTo>
                        <a:pt x="477" y="0"/>
                      </a:lnTo>
                      <a:lnTo>
                        <a:pt x="891" y="16"/>
                      </a:lnTo>
                      <a:lnTo>
                        <a:pt x="950" y="16"/>
                      </a:lnTo>
                      <a:lnTo>
                        <a:pt x="1002" y="10"/>
                      </a:lnTo>
                      <a:lnTo>
                        <a:pt x="1041" y="3"/>
                      </a:lnTo>
                      <a:lnTo>
                        <a:pt x="1085" y="0"/>
                      </a:lnTo>
                      <a:lnTo>
                        <a:pt x="1323" y="0"/>
                      </a:lnTo>
                      <a:lnTo>
                        <a:pt x="1574" y="21"/>
                      </a:lnTo>
                      <a:lnTo>
                        <a:pt x="1650" y="33"/>
                      </a:lnTo>
                      <a:lnTo>
                        <a:pt x="1733" y="45"/>
                      </a:lnTo>
                      <a:lnTo>
                        <a:pt x="1821" y="63"/>
                      </a:lnTo>
                      <a:lnTo>
                        <a:pt x="1909" y="85"/>
                      </a:lnTo>
                      <a:lnTo>
                        <a:pt x="1996" y="114"/>
                      </a:lnTo>
                      <a:lnTo>
                        <a:pt x="2072" y="148"/>
                      </a:lnTo>
                      <a:lnTo>
                        <a:pt x="2241" y="230"/>
                      </a:lnTo>
                      <a:lnTo>
                        <a:pt x="1783" y="249"/>
                      </a:lnTo>
                      <a:lnTo>
                        <a:pt x="0" y="41"/>
                      </a:lnTo>
                      <a:lnTo>
                        <a:pt x="109" y="21"/>
                      </a:lnTo>
                      <a:close/>
                    </a:path>
                  </a:pathLst>
                </a:custGeom>
                <a:solidFill>
                  <a:srgbClr val="C4884C"/>
                </a:solidFill>
                <a:ln w="635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sp>
            <p:nvSpPr>
              <p:cNvPr id="325" name="Freeform 1167"/>
              <p:cNvSpPr>
                <a:spLocks/>
              </p:cNvSpPr>
              <p:nvPr/>
            </p:nvSpPr>
            <p:spPr bwMode="auto">
              <a:xfrm>
                <a:off x="3678993" y="1291194"/>
                <a:ext cx="102827" cy="381887"/>
              </a:xfrm>
              <a:custGeom>
                <a:avLst/>
                <a:gdLst>
                  <a:gd name="T0" fmla="*/ 3 w 168"/>
                  <a:gd name="T1" fmla="*/ 1 h 622"/>
                  <a:gd name="T2" fmla="*/ 4 w 168"/>
                  <a:gd name="T3" fmla="*/ 4 h 622"/>
                  <a:gd name="T4" fmla="*/ 7 w 168"/>
                  <a:gd name="T5" fmla="*/ 13 h 622"/>
                  <a:gd name="T6" fmla="*/ 9 w 168"/>
                  <a:gd name="T7" fmla="*/ 20 h 622"/>
                  <a:gd name="T8" fmla="*/ 10 w 168"/>
                  <a:gd name="T9" fmla="*/ 26 h 622"/>
                  <a:gd name="T10" fmla="*/ 12 w 168"/>
                  <a:gd name="T11" fmla="*/ 33 h 622"/>
                  <a:gd name="T12" fmla="*/ 13 w 168"/>
                  <a:gd name="T13" fmla="*/ 40 h 622"/>
                  <a:gd name="T14" fmla="*/ 15 w 168"/>
                  <a:gd name="T15" fmla="*/ 51 h 622"/>
                  <a:gd name="T16" fmla="*/ 19 w 168"/>
                  <a:gd name="T17" fmla="*/ 69 h 622"/>
                  <a:gd name="T18" fmla="*/ 14 w 168"/>
                  <a:gd name="T19" fmla="*/ 70 h 622"/>
                  <a:gd name="T20" fmla="*/ 13 w 168"/>
                  <a:gd name="T21" fmla="*/ 58 h 622"/>
                  <a:gd name="T22" fmla="*/ 10 w 168"/>
                  <a:gd name="T23" fmla="*/ 40 h 622"/>
                  <a:gd name="T24" fmla="*/ 8 w 168"/>
                  <a:gd name="T25" fmla="*/ 32 h 622"/>
                  <a:gd name="T26" fmla="*/ 7 w 168"/>
                  <a:gd name="T27" fmla="*/ 26 h 622"/>
                  <a:gd name="T28" fmla="*/ 5 w 168"/>
                  <a:gd name="T29" fmla="*/ 19 h 622"/>
                  <a:gd name="T30" fmla="*/ 4 w 168"/>
                  <a:gd name="T31" fmla="*/ 12 h 622"/>
                  <a:gd name="T32" fmla="*/ 0 w 168"/>
                  <a:gd name="T33" fmla="*/ 0 h 622"/>
                  <a:gd name="T34" fmla="*/ 3 w 168"/>
                  <a:gd name="T35" fmla="*/ 1 h 622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168"/>
                  <a:gd name="T55" fmla="*/ 0 h 622"/>
                  <a:gd name="T56" fmla="*/ 168 w 168"/>
                  <a:gd name="T57" fmla="*/ 622 h 622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168" h="622">
                    <a:moveTo>
                      <a:pt x="27" y="9"/>
                    </a:moveTo>
                    <a:lnTo>
                      <a:pt x="40" y="39"/>
                    </a:lnTo>
                    <a:lnTo>
                      <a:pt x="59" y="114"/>
                    </a:lnTo>
                    <a:lnTo>
                      <a:pt x="77" y="182"/>
                    </a:lnTo>
                    <a:lnTo>
                      <a:pt x="89" y="230"/>
                    </a:lnTo>
                    <a:lnTo>
                      <a:pt x="105" y="300"/>
                    </a:lnTo>
                    <a:lnTo>
                      <a:pt x="116" y="355"/>
                    </a:lnTo>
                    <a:lnTo>
                      <a:pt x="137" y="454"/>
                    </a:lnTo>
                    <a:lnTo>
                      <a:pt x="168" y="620"/>
                    </a:lnTo>
                    <a:lnTo>
                      <a:pt x="128" y="622"/>
                    </a:lnTo>
                    <a:lnTo>
                      <a:pt x="115" y="519"/>
                    </a:lnTo>
                    <a:lnTo>
                      <a:pt x="88" y="357"/>
                    </a:lnTo>
                    <a:lnTo>
                      <a:pt x="75" y="290"/>
                    </a:lnTo>
                    <a:lnTo>
                      <a:pt x="63" y="231"/>
                    </a:lnTo>
                    <a:lnTo>
                      <a:pt x="48" y="174"/>
                    </a:lnTo>
                    <a:lnTo>
                      <a:pt x="32" y="110"/>
                    </a:lnTo>
                    <a:lnTo>
                      <a:pt x="0" y="0"/>
                    </a:lnTo>
                    <a:lnTo>
                      <a:pt x="27" y="9"/>
                    </a:lnTo>
                    <a:close/>
                  </a:path>
                </a:pathLst>
              </a:custGeom>
              <a:solidFill>
                <a:srgbClr val="20202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26" name="Freeform 1168"/>
              <p:cNvSpPr>
                <a:spLocks/>
              </p:cNvSpPr>
              <p:nvPr/>
            </p:nvSpPr>
            <p:spPr bwMode="auto">
              <a:xfrm>
                <a:off x="3682665" y="1291194"/>
                <a:ext cx="104663" cy="381887"/>
              </a:xfrm>
              <a:custGeom>
                <a:avLst/>
                <a:gdLst>
                  <a:gd name="T0" fmla="*/ 4 w 169"/>
                  <a:gd name="T1" fmla="*/ 1 h 622"/>
                  <a:gd name="T2" fmla="*/ 4 w 169"/>
                  <a:gd name="T3" fmla="*/ 4 h 622"/>
                  <a:gd name="T4" fmla="*/ 7 w 169"/>
                  <a:gd name="T5" fmla="*/ 13 h 622"/>
                  <a:gd name="T6" fmla="*/ 9 w 169"/>
                  <a:gd name="T7" fmla="*/ 20 h 622"/>
                  <a:gd name="T8" fmla="*/ 10 w 169"/>
                  <a:gd name="T9" fmla="*/ 26 h 622"/>
                  <a:gd name="T10" fmla="*/ 12 w 169"/>
                  <a:gd name="T11" fmla="*/ 33 h 622"/>
                  <a:gd name="T12" fmla="*/ 13 w 169"/>
                  <a:gd name="T13" fmla="*/ 40 h 622"/>
                  <a:gd name="T14" fmla="*/ 16 w 169"/>
                  <a:gd name="T15" fmla="*/ 51 h 622"/>
                  <a:gd name="T16" fmla="*/ 19 w 169"/>
                  <a:gd name="T17" fmla="*/ 69 h 622"/>
                  <a:gd name="T18" fmla="*/ 15 w 169"/>
                  <a:gd name="T19" fmla="*/ 70 h 622"/>
                  <a:gd name="T20" fmla="*/ 13 w 169"/>
                  <a:gd name="T21" fmla="*/ 58 h 622"/>
                  <a:gd name="T22" fmla="*/ 10 w 169"/>
                  <a:gd name="T23" fmla="*/ 40 h 622"/>
                  <a:gd name="T24" fmla="*/ 9 w 169"/>
                  <a:gd name="T25" fmla="*/ 32 h 622"/>
                  <a:gd name="T26" fmla="*/ 7 w 169"/>
                  <a:gd name="T27" fmla="*/ 26 h 622"/>
                  <a:gd name="T28" fmla="*/ 6 w 169"/>
                  <a:gd name="T29" fmla="*/ 19 h 622"/>
                  <a:gd name="T30" fmla="*/ 4 w 169"/>
                  <a:gd name="T31" fmla="*/ 12 h 622"/>
                  <a:gd name="T32" fmla="*/ 0 w 169"/>
                  <a:gd name="T33" fmla="*/ 0 h 622"/>
                  <a:gd name="T34" fmla="*/ 4 w 169"/>
                  <a:gd name="T35" fmla="*/ 1 h 622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169"/>
                  <a:gd name="T55" fmla="*/ 0 h 622"/>
                  <a:gd name="T56" fmla="*/ 169 w 169"/>
                  <a:gd name="T57" fmla="*/ 622 h 622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169" h="622">
                    <a:moveTo>
                      <a:pt x="32" y="9"/>
                    </a:moveTo>
                    <a:lnTo>
                      <a:pt x="40" y="39"/>
                    </a:lnTo>
                    <a:lnTo>
                      <a:pt x="63" y="114"/>
                    </a:lnTo>
                    <a:lnTo>
                      <a:pt x="80" y="182"/>
                    </a:lnTo>
                    <a:lnTo>
                      <a:pt x="91" y="230"/>
                    </a:lnTo>
                    <a:lnTo>
                      <a:pt x="108" y="300"/>
                    </a:lnTo>
                    <a:lnTo>
                      <a:pt x="120" y="355"/>
                    </a:lnTo>
                    <a:lnTo>
                      <a:pt x="137" y="454"/>
                    </a:lnTo>
                    <a:lnTo>
                      <a:pt x="169" y="620"/>
                    </a:lnTo>
                    <a:lnTo>
                      <a:pt x="130" y="622"/>
                    </a:lnTo>
                    <a:lnTo>
                      <a:pt x="117" y="519"/>
                    </a:lnTo>
                    <a:lnTo>
                      <a:pt x="91" y="357"/>
                    </a:lnTo>
                    <a:lnTo>
                      <a:pt x="76" y="290"/>
                    </a:lnTo>
                    <a:lnTo>
                      <a:pt x="64" y="231"/>
                    </a:lnTo>
                    <a:lnTo>
                      <a:pt x="51" y="174"/>
                    </a:lnTo>
                    <a:lnTo>
                      <a:pt x="35" y="110"/>
                    </a:lnTo>
                    <a:lnTo>
                      <a:pt x="0" y="0"/>
                    </a:lnTo>
                    <a:lnTo>
                      <a:pt x="32" y="9"/>
                    </a:lnTo>
                    <a:close/>
                  </a:path>
                </a:pathLst>
              </a:custGeom>
              <a:solidFill>
                <a:srgbClr val="60606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27" name="Freeform 1169"/>
              <p:cNvSpPr>
                <a:spLocks/>
              </p:cNvSpPr>
              <p:nvPr/>
            </p:nvSpPr>
            <p:spPr bwMode="auto">
              <a:xfrm>
                <a:off x="3243816" y="1289358"/>
                <a:ext cx="123025" cy="416771"/>
              </a:xfrm>
              <a:custGeom>
                <a:avLst/>
                <a:gdLst>
                  <a:gd name="T0" fmla="*/ 7 w 200"/>
                  <a:gd name="T1" fmla="*/ 0 h 682"/>
                  <a:gd name="T2" fmla="*/ 10 w 200"/>
                  <a:gd name="T3" fmla="*/ 12 h 682"/>
                  <a:gd name="T4" fmla="*/ 13 w 200"/>
                  <a:gd name="T5" fmla="*/ 22 h 682"/>
                  <a:gd name="T6" fmla="*/ 17 w 200"/>
                  <a:gd name="T7" fmla="*/ 38 h 682"/>
                  <a:gd name="T8" fmla="*/ 19 w 200"/>
                  <a:gd name="T9" fmla="*/ 53 h 682"/>
                  <a:gd name="T10" fmla="*/ 21 w 200"/>
                  <a:gd name="T11" fmla="*/ 62 h 682"/>
                  <a:gd name="T12" fmla="*/ 22 w 200"/>
                  <a:gd name="T13" fmla="*/ 76 h 682"/>
                  <a:gd name="T14" fmla="*/ 12 w 200"/>
                  <a:gd name="T15" fmla="*/ 76 h 682"/>
                  <a:gd name="T16" fmla="*/ 10 w 200"/>
                  <a:gd name="T17" fmla="*/ 59 h 682"/>
                  <a:gd name="T18" fmla="*/ 9 w 200"/>
                  <a:gd name="T19" fmla="*/ 48 h 682"/>
                  <a:gd name="T20" fmla="*/ 6 w 200"/>
                  <a:gd name="T21" fmla="*/ 32 h 682"/>
                  <a:gd name="T22" fmla="*/ 4 w 200"/>
                  <a:gd name="T23" fmla="*/ 16 h 682"/>
                  <a:gd name="T24" fmla="*/ 0 w 200"/>
                  <a:gd name="T25" fmla="*/ 0 h 682"/>
                  <a:gd name="T26" fmla="*/ 7 w 200"/>
                  <a:gd name="T27" fmla="*/ 0 h 682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200"/>
                  <a:gd name="T43" fmla="*/ 0 h 682"/>
                  <a:gd name="T44" fmla="*/ 200 w 200"/>
                  <a:gd name="T45" fmla="*/ 682 h 682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200" h="682">
                    <a:moveTo>
                      <a:pt x="62" y="0"/>
                    </a:moveTo>
                    <a:lnTo>
                      <a:pt x="91" y="107"/>
                    </a:lnTo>
                    <a:lnTo>
                      <a:pt x="117" y="194"/>
                    </a:lnTo>
                    <a:lnTo>
                      <a:pt x="150" y="346"/>
                    </a:lnTo>
                    <a:lnTo>
                      <a:pt x="172" y="482"/>
                    </a:lnTo>
                    <a:lnTo>
                      <a:pt x="187" y="562"/>
                    </a:lnTo>
                    <a:lnTo>
                      <a:pt x="200" y="681"/>
                    </a:lnTo>
                    <a:lnTo>
                      <a:pt x="107" y="682"/>
                    </a:lnTo>
                    <a:lnTo>
                      <a:pt x="91" y="531"/>
                    </a:lnTo>
                    <a:lnTo>
                      <a:pt x="83" y="435"/>
                    </a:lnTo>
                    <a:lnTo>
                      <a:pt x="58" y="287"/>
                    </a:lnTo>
                    <a:lnTo>
                      <a:pt x="33" y="142"/>
                    </a:lnTo>
                    <a:lnTo>
                      <a:pt x="0" y="0"/>
                    </a:lnTo>
                    <a:lnTo>
                      <a:pt x="62" y="0"/>
                    </a:lnTo>
                    <a:close/>
                  </a:path>
                </a:pathLst>
              </a:custGeom>
              <a:solidFill>
                <a:srgbClr val="20202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28" name="Freeform 1170"/>
              <p:cNvSpPr>
                <a:spLocks/>
              </p:cNvSpPr>
              <p:nvPr/>
            </p:nvSpPr>
            <p:spPr bwMode="auto">
              <a:xfrm>
                <a:off x="3251160" y="1287522"/>
                <a:ext cx="123025" cy="418608"/>
              </a:xfrm>
              <a:custGeom>
                <a:avLst/>
                <a:gdLst>
                  <a:gd name="T0" fmla="*/ 7 w 202"/>
                  <a:gd name="T1" fmla="*/ 0 h 683"/>
                  <a:gd name="T2" fmla="*/ 10 w 202"/>
                  <a:gd name="T3" fmla="*/ 12 h 683"/>
                  <a:gd name="T4" fmla="*/ 13 w 202"/>
                  <a:gd name="T5" fmla="*/ 21 h 683"/>
                  <a:gd name="T6" fmla="*/ 17 w 202"/>
                  <a:gd name="T7" fmla="*/ 39 h 683"/>
                  <a:gd name="T8" fmla="*/ 19 w 202"/>
                  <a:gd name="T9" fmla="*/ 54 h 683"/>
                  <a:gd name="T10" fmla="*/ 21 w 202"/>
                  <a:gd name="T11" fmla="*/ 63 h 683"/>
                  <a:gd name="T12" fmla="*/ 22 w 202"/>
                  <a:gd name="T13" fmla="*/ 76 h 683"/>
                  <a:gd name="T14" fmla="*/ 12 w 202"/>
                  <a:gd name="T15" fmla="*/ 76 h 683"/>
                  <a:gd name="T16" fmla="*/ 10 w 202"/>
                  <a:gd name="T17" fmla="*/ 59 h 683"/>
                  <a:gd name="T18" fmla="*/ 9 w 202"/>
                  <a:gd name="T19" fmla="*/ 49 h 683"/>
                  <a:gd name="T20" fmla="*/ 7 w 202"/>
                  <a:gd name="T21" fmla="*/ 31 h 683"/>
                  <a:gd name="T22" fmla="*/ 4 w 202"/>
                  <a:gd name="T23" fmla="*/ 16 h 683"/>
                  <a:gd name="T24" fmla="*/ 0 w 202"/>
                  <a:gd name="T25" fmla="*/ 0 h 683"/>
                  <a:gd name="T26" fmla="*/ 7 w 202"/>
                  <a:gd name="T27" fmla="*/ 0 h 683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202"/>
                  <a:gd name="T43" fmla="*/ 0 h 683"/>
                  <a:gd name="T44" fmla="*/ 202 w 202"/>
                  <a:gd name="T45" fmla="*/ 683 h 683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202" h="683">
                    <a:moveTo>
                      <a:pt x="62" y="0"/>
                    </a:moveTo>
                    <a:lnTo>
                      <a:pt x="93" y="107"/>
                    </a:lnTo>
                    <a:lnTo>
                      <a:pt x="119" y="192"/>
                    </a:lnTo>
                    <a:lnTo>
                      <a:pt x="151" y="347"/>
                    </a:lnTo>
                    <a:lnTo>
                      <a:pt x="175" y="481"/>
                    </a:lnTo>
                    <a:lnTo>
                      <a:pt x="187" y="562"/>
                    </a:lnTo>
                    <a:lnTo>
                      <a:pt x="202" y="679"/>
                    </a:lnTo>
                    <a:lnTo>
                      <a:pt x="109" y="683"/>
                    </a:lnTo>
                    <a:lnTo>
                      <a:pt x="93" y="528"/>
                    </a:lnTo>
                    <a:lnTo>
                      <a:pt x="83" y="436"/>
                    </a:lnTo>
                    <a:lnTo>
                      <a:pt x="61" y="283"/>
                    </a:lnTo>
                    <a:lnTo>
                      <a:pt x="33" y="140"/>
                    </a:lnTo>
                    <a:lnTo>
                      <a:pt x="0" y="0"/>
                    </a:lnTo>
                    <a:lnTo>
                      <a:pt x="62" y="0"/>
                    </a:lnTo>
                    <a:close/>
                  </a:path>
                </a:pathLst>
              </a:custGeom>
              <a:solidFill>
                <a:srgbClr val="60606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grpSp>
            <p:nvGrpSpPr>
              <p:cNvPr id="329" name="Group 1171"/>
              <p:cNvGrpSpPr>
                <a:grpSpLocks/>
              </p:cNvGrpSpPr>
              <p:nvPr/>
            </p:nvGrpSpPr>
            <p:grpSpPr bwMode="auto">
              <a:xfrm>
                <a:off x="526250" y="2126575"/>
                <a:ext cx="600436" cy="596700"/>
                <a:chOff x="542" y="1868"/>
                <a:chExt cx="327" cy="325"/>
              </a:xfrm>
            </p:grpSpPr>
            <p:sp>
              <p:nvSpPr>
                <p:cNvPr id="418" name="Oval 1172"/>
                <p:cNvSpPr>
                  <a:spLocks noChangeArrowheads="1"/>
                </p:cNvSpPr>
                <p:nvPr/>
              </p:nvSpPr>
              <p:spPr bwMode="auto">
                <a:xfrm>
                  <a:off x="542" y="1868"/>
                  <a:ext cx="282" cy="319"/>
                </a:xfrm>
                <a:prstGeom prst="ellipse">
                  <a:avLst/>
                </a:prstGeom>
                <a:solidFill>
                  <a:srgbClr val="202020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419" name="Oval 1173"/>
                <p:cNvSpPr>
                  <a:spLocks noChangeArrowheads="1"/>
                </p:cNvSpPr>
                <p:nvPr/>
              </p:nvSpPr>
              <p:spPr bwMode="auto">
                <a:xfrm>
                  <a:off x="588" y="1874"/>
                  <a:ext cx="281" cy="319"/>
                </a:xfrm>
                <a:prstGeom prst="ellipse">
                  <a:avLst/>
                </a:prstGeom>
                <a:solidFill>
                  <a:srgbClr val="000000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330" name="Group 1174"/>
              <p:cNvGrpSpPr>
                <a:grpSpLocks/>
              </p:cNvGrpSpPr>
              <p:nvPr/>
            </p:nvGrpSpPr>
            <p:grpSpPr bwMode="auto">
              <a:xfrm>
                <a:off x="1661018" y="2043956"/>
                <a:ext cx="782219" cy="929017"/>
                <a:chOff x="1160" y="1823"/>
                <a:chExt cx="426" cy="506"/>
              </a:xfrm>
            </p:grpSpPr>
            <p:sp>
              <p:nvSpPr>
                <p:cNvPr id="407" name="Freeform 1175"/>
                <p:cNvSpPr>
                  <a:spLocks/>
                </p:cNvSpPr>
                <p:nvPr/>
              </p:nvSpPr>
              <p:spPr bwMode="auto">
                <a:xfrm>
                  <a:off x="1269" y="1823"/>
                  <a:ext cx="317" cy="275"/>
                </a:xfrm>
                <a:custGeom>
                  <a:avLst/>
                  <a:gdLst>
                    <a:gd name="T0" fmla="*/ 0 w 951"/>
                    <a:gd name="T1" fmla="*/ 18 h 825"/>
                    <a:gd name="T2" fmla="*/ 13 w 951"/>
                    <a:gd name="T3" fmla="*/ 9 h 825"/>
                    <a:gd name="T4" fmla="*/ 25 w 951"/>
                    <a:gd name="T5" fmla="*/ 5 h 825"/>
                    <a:gd name="T6" fmla="*/ 41 w 951"/>
                    <a:gd name="T7" fmla="*/ 1 h 825"/>
                    <a:gd name="T8" fmla="*/ 52 w 951"/>
                    <a:gd name="T9" fmla="*/ 0 h 825"/>
                    <a:gd name="T10" fmla="*/ 66 w 951"/>
                    <a:gd name="T11" fmla="*/ 1 h 825"/>
                    <a:gd name="T12" fmla="*/ 77 w 951"/>
                    <a:gd name="T13" fmla="*/ 5 h 825"/>
                    <a:gd name="T14" fmla="*/ 89 w 951"/>
                    <a:gd name="T15" fmla="*/ 14 h 825"/>
                    <a:gd name="T16" fmla="*/ 95 w 951"/>
                    <a:gd name="T17" fmla="*/ 22 h 825"/>
                    <a:gd name="T18" fmla="*/ 100 w 951"/>
                    <a:gd name="T19" fmla="*/ 32 h 825"/>
                    <a:gd name="T20" fmla="*/ 105 w 951"/>
                    <a:gd name="T21" fmla="*/ 50 h 825"/>
                    <a:gd name="T22" fmla="*/ 106 w 951"/>
                    <a:gd name="T23" fmla="*/ 64 h 825"/>
                    <a:gd name="T24" fmla="*/ 105 w 951"/>
                    <a:gd name="T25" fmla="*/ 86 h 825"/>
                    <a:gd name="T26" fmla="*/ 103 w 951"/>
                    <a:gd name="T27" fmla="*/ 92 h 825"/>
                    <a:gd name="T28" fmla="*/ 1 w 951"/>
                    <a:gd name="T29" fmla="*/ 52 h 825"/>
                    <a:gd name="T30" fmla="*/ 0 w 951"/>
                    <a:gd name="T31" fmla="*/ 18 h 825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w 951"/>
                    <a:gd name="T49" fmla="*/ 0 h 825"/>
                    <a:gd name="T50" fmla="*/ 951 w 951"/>
                    <a:gd name="T51" fmla="*/ 825 h 825"/>
                  </a:gdLst>
                  <a:ahLst/>
                  <a:cxnLst>
                    <a:cxn ang="T32">
                      <a:pos x="T0" y="T1"/>
                    </a:cxn>
                    <a:cxn ang="T33">
                      <a:pos x="T2" y="T3"/>
                    </a:cxn>
                    <a:cxn ang="T34">
                      <a:pos x="T4" y="T5"/>
                    </a:cxn>
                    <a:cxn ang="T35">
                      <a:pos x="T6" y="T7"/>
                    </a:cxn>
                    <a:cxn ang="T36">
                      <a:pos x="T8" y="T9"/>
                    </a:cxn>
                    <a:cxn ang="T37">
                      <a:pos x="T10" y="T11"/>
                    </a:cxn>
                    <a:cxn ang="T38">
                      <a:pos x="T12" y="T13"/>
                    </a:cxn>
                    <a:cxn ang="T39">
                      <a:pos x="T14" y="T15"/>
                    </a:cxn>
                    <a:cxn ang="T40">
                      <a:pos x="T16" y="T17"/>
                    </a:cxn>
                    <a:cxn ang="T41">
                      <a:pos x="T18" y="T19"/>
                    </a:cxn>
                    <a:cxn ang="T42">
                      <a:pos x="T20" y="T21"/>
                    </a:cxn>
                    <a:cxn ang="T43">
                      <a:pos x="T22" y="T23"/>
                    </a:cxn>
                    <a:cxn ang="T44">
                      <a:pos x="T24" y="T25"/>
                    </a:cxn>
                    <a:cxn ang="T45">
                      <a:pos x="T26" y="T27"/>
                    </a:cxn>
                    <a:cxn ang="T46">
                      <a:pos x="T28" y="T29"/>
                    </a:cxn>
                    <a:cxn ang="T47">
                      <a:pos x="T30" y="T31"/>
                    </a:cxn>
                  </a:cxnLst>
                  <a:rect l="T48" t="T49" r="T50" b="T51"/>
                  <a:pathLst>
                    <a:path w="951" h="825">
                      <a:moveTo>
                        <a:pt x="0" y="163"/>
                      </a:moveTo>
                      <a:lnTo>
                        <a:pt x="114" y="82"/>
                      </a:lnTo>
                      <a:lnTo>
                        <a:pt x="221" y="41"/>
                      </a:lnTo>
                      <a:lnTo>
                        <a:pt x="366" y="8"/>
                      </a:lnTo>
                      <a:lnTo>
                        <a:pt x="468" y="0"/>
                      </a:lnTo>
                      <a:lnTo>
                        <a:pt x="595" y="10"/>
                      </a:lnTo>
                      <a:lnTo>
                        <a:pt x="693" y="49"/>
                      </a:lnTo>
                      <a:lnTo>
                        <a:pt x="798" y="122"/>
                      </a:lnTo>
                      <a:lnTo>
                        <a:pt x="858" y="199"/>
                      </a:lnTo>
                      <a:lnTo>
                        <a:pt x="899" y="288"/>
                      </a:lnTo>
                      <a:lnTo>
                        <a:pt x="943" y="453"/>
                      </a:lnTo>
                      <a:lnTo>
                        <a:pt x="951" y="576"/>
                      </a:lnTo>
                      <a:lnTo>
                        <a:pt x="944" y="777"/>
                      </a:lnTo>
                      <a:lnTo>
                        <a:pt x="931" y="825"/>
                      </a:lnTo>
                      <a:lnTo>
                        <a:pt x="8" y="471"/>
                      </a:lnTo>
                      <a:lnTo>
                        <a:pt x="0" y="163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grpSp>
              <p:nvGrpSpPr>
                <p:cNvPr id="408" name="Group 1176"/>
                <p:cNvGrpSpPr>
                  <a:grpSpLocks/>
                </p:cNvGrpSpPr>
                <p:nvPr/>
              </p:nvGrpSpPr>
              <p:grpSpPr bwMode="auto">
                <a:xfrm>
                  <a:off x="1160" y="1879"/>
                  <a:ext cx="382" cy="450"/>
                  <a:chOff x="1160" y="1879"/>
                  <a:chExt cx="382" cy="450"/>
                </a:xfrm>
              </p:grpSpPr>
              <p:sp>
                <p:nvSpPr>
                  <p:cNvPr id="409" name="Arc 1177"/>
                  <p:cNvSpPr>
                    <a:spLocks/>
                  </p:cNvSpPr>
                  <p:nvPr/>
                </p:nvSpPr>
                <p:spPr bwMode="auto">
                  <a:xfrm>
                    <a:off x="1160" y="1879"/>
                    <a:ext cx="256" cy="449"/>
                  </a:xfrm>
                  <a:custGeom>
                    <a:avLst/>
                    <a:gdLst>
                      <a:gd name="T0" fmla="*/ 0 w 28032"/>
                      <a:gd name="T1" fmla="*/ 0 h 43200"/>
                      <a:gd name="T2" fmla="*/ 0 w 28032"/>
                      <a:gd name="T3" fmla="*/ 0 h 43200"/>
                      <a:gd name="T4" fmla="*/ 0 w 28032"/>
                      <a:gd name="T5" fmla="*/ 0 h 43200"/>
                      <a:gd name="T6" fmla="*/ 0 60000 65536"/>
                      <a:gd name="T7" fmla="*/ 0 60000 65536"/>
                      <a:gd name="T8" fmla="*/ 0 60000 65536"/>
                      <a:gd name="T9" fmla="*/ 0 w 28032"/>
                      <a:gd name="T10" fmla="*/ 0 h 43200"/>
                      <a:gd name="T11" fmla="*/ 28032 w 28032"/>
                      <a:gd name="T12" fmla="*/ 43200 h 43200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T9" t="T10" r="T11" b="T12"/>
                    <a:pathLst>
                      <a:path w="28032" h="43200" fill="none" extrusionOk="0">
                        <a:moveTo>
                          <a:pt x="22370" y="43186"/>
                        </a:moveTo>
                        <a:cubicBezTo>
                          <a:pt x="22113" y="43195"/>
                          <a:pt x="21856" y="43199"/>
                          <a:pt x="21600" y="43200"/>
                        </a:cubicBezTo>
                        <a:cubicBezTo>
                          <a:pt x="9670" y="43200"/>
                          <a:pt x="0" y="33529"/>
                          <a:pt x="0" y="21600"/>
                        </a:cubicBezTo>
                        <a:cubicBezTo>
                          <a:pt x="0" y="9670"/>
                          <a:pt x="9670" y="0"/>
                          <a:pt x="21600" y="0"/>
                        </a:cubicBezTo>
                        <a:cubicBezTo>
                          <a:pt x="23781" y="-1"/>
                          <a:pt x="25949" y="330"/>
                          <a:pt x="28032" y="979"/>
                        </a:cubicBezTo>
                      </a:path>
                      <a:path w="28032" h="43200" stroke="0" extrusionOk="0">
                        <a:moveTo>
                          <a:pt x="22370" y="43186"/>
                        </a:moveTo>
                        <a:cubicBezTo>
                          <a:pt x="22113" y="43195"/>
                          <a:pt x="21856" y="43199"/>
                          <a:pt x="21600" y="43200"/>
                        </a:cubicBezTo>
                        <a:cubicBezTo>
                          <a:pt x="9670" y="43200"/>
                          <a:pt x="0" y="33529"/>
                          <a:pt x="0" y="21600"/>
                        </a:cubicBezTo>
                        <a:cubicBezTo>
                          <a:pt x="0" y="9670"/>
                          <a:pt x="9670" y="0"/>
                          <a:pt x="21600" y="0"/>
                        </a:cubicBezTo>
                        <a:cubicBezTo>
                          <a:pt x="23781" y="-1"/>
                          <a:pt x="25949" y="330"/>
                          <a:pt x="28032" y="979"/>
                        </a:cubicBezTo>
                        <a:lnTo>
                          <a:pt x="21600" y="21600"/>
                        </a:lnTo>
                        <a:close/>
                      </a:path>
                    </a:pathLst>
                  </a:custGeom>
                  <a:solidFill>
                    <a:srgbClr val="202020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grpSp>
                <p:nvGrpSpPr>
                  <p:cNvPr id="410" name="Group 1178"/>
                  <p:cNvGrpSpPr>
                    <a:grpSpLocks/>
                  </p:cNvGrpSpPr>
                  <p:nvPr/>
                </p:nvGrpSpPr>
                <p:grpSpPr bwMode="auto">
                  <a:xfrm>
                    <a:off x="1229" y="1886"/>
                    <a:ext cx="313" cy="443"/>
                    <a:chOff x="1229" y="1886"/>
                    <a:chExt cx="313" cy="443"/>
                  </a:xfrm>
                </p:grpSpPr>
                <p:sp>
                  <p:nvSpPr>
                    <p:cNvPr id="411" name="Oval 1179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229" y="1886"/>
                      <a:ext cx="313" cy="443"/>
                    </a:xfrm>
                    <a:prstGeom prst="ellipse">
                      <a:avLst/>
                    </a:prstGeom>
                    <a:solidFill>
                      <a:srgbClr val="606060"/>
                    </a:solidFill>
                    <a:ln w="9525">
                      <a:solidFill>
                        <a:schemeClr val="tx1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412" name="Oval 1180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250" y="1906"/>
                      <a:ext cx="276" cy="407"/>
                    </a:xfrm>
                    <a:prstGeom prst="ellipse">
                      <a:avLst/>
                    </a:prstGeom>
                    <a:solidFill>
                      <a:srgbClr val="808080"/>
                    </a:solidFill>
                    <a:ln w="9525">
                      <a:solidFill>
                        <a:schemeClr val="tx1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413" name="Oval 1181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309" y="1972"/>
                      <a:ext cx="171" cy="279"/>
                    </a:xfrm>
                    <a:prstGeom prst="ellipse">
                      <a:avLst/>
                    </a:prstGeom>
                    <a:solidFill>
                      <a:srgbClr val="404040"/>
                    </a:solidFill>
                    <a:ln w="11113">
                      <a:solidFill>
                        <a:schemeClr val="tx1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414" name="Oval 1182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324" y="1999"/>
                      <a:ext cx="116" cy="207"/>
                    </a:xfrm>
                    <a:prstGeom prst="ellipse">
                      <a:avLst/>
                    </a:prstGeom>
                    <a:solidFill>
                      <a:srgbClr val="000000"/>
                    </a:solidFill>
                    <a:ln w="6350">
                      <a:solidFill>
                        <a:schemeClr val="tx1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grpSp>
                  <p:nvGrpSpPr>
                    <p:cNvPr id="415" name="Group 1183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361" y="2077"/>
                      <a:ext cx="41" cy="63"/>
                      <a:chOff x="1361" y="2077"/>
                      <a:chExt cx="41" cy="63"/>
                    </a:xfrm>
                  </p:grpSpPr>
                  <p:sp>
                    <p:nvSpPr>
                      <p:cNvPr id="416" name="Oval 1184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1361" y="2078"/>
                        <a:ext cx="36" cy="62"/>
                      </a:xfrm>
                      <a:prstGeom prst="ellipse">
                        <a:avLst/>
                      </a:prstGeom>
                      <a:solidFill>
                        <a:srgbClr val="808080"/>
                      </a:solidFill>
                      <a:ln w="9525">
                        <a:solidFill>
                          <a:schemeClr val="tx1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417" name="Oval 1185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1368" y="2077"/>
                        <a:ext cx="34" cy="62"/>
                      </a:xfrm>
                      <a:prstGeom prst="ellipse">
                        <a:avLst/>
                      </a:prstGeom>
                      <a:solidFill>
                        <a:srgbClr val="E0E0E0"/>
                      </a:solidFill>
                      <a:ln w="9525">
                        <a:solidFill>
                          <a:schemeClr val="tx1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/>
                      </a:p>
                    </p:txBody>
                  </p:sp>
                </p:grpSp>
              </p:grpSp>
            </p:grpSp>
          </p:grpSp>
          <p:grpSp>
            <p:nvGrpSpPr>
              <p:cNvPr id="331" name="Group 1186"/>
              <p:cNvGrpSpPr>
                <a:grpSpLocks/>
              </p:cNvGrpSpPr>
              <p:nvPr/>
            </p:nvGrpSpPr>
            <p:grpSpPr bwMode="auto">
              <a:xfrm>
                <a:off x="3857104" y="1906254"/>
                <a:ext cx="554531" cy="635257"/>
                <a:chOff x="2356" y="1748"/>
                <a:chExt cx="302" cy="346"/>
              </a:xfrm>
            </p:grpSpPr>
            <p:sp>
              <p:nvSpPr>
                <p:cNvPr id="396" name="Freeform 1187"/>
                <p:cNvSpPr>
                  <a:spLocks/>
                </p:cNvSpPr>
                <p:nvPr/>
              </p:nvSpPr>
              <p:spPr bwMode="auto">
                <a:xfrm>
                  <a:off x="2477" y="1748"/>
                  <a:ext cx="181" cy="169"/>
                </a:xfrm>
                <a:custGeom>
                  <a:avLst/>
                  <a:gdLst>
                    <a:gd name="T0" fmla="*/ 0 w 542"/>
                    <a:gd name="T1" fmla="*/ 7 h 507"/>
                    <a:gd name="T2" fmla="*/ 7 w 542"/>
                    <a:gd name="T3" fmla="*/ 3 h 507"/>
                    <a:gd name="T4" fmla="*/ 18 w 542"/>
                    <a:gd name="T5" fmla="*/ 0 h 507"/>
                    <a:gd name="T6" fmla="*/ 31 w 542"/>
                    <a:gd name="T7" fmla="*/ 0 h 507"/>
                    <a:gd name="T8" fmla="*/ 43 w 542"/>
                    <a:gd name="T9" fmla="*/ 3 h 507"/>
                    <a:gd name="T10" fmla="*/ 50 w 542"/>
                    <a:gd name="T11" fmla="*/ 9 h 507"/>
                    <a:gd name="T12" fmla="*/ 57 w 542"/>
                    <a:gd name="T13" fmla="*/ 19 h 507"/>
                    <a:gd name="T14" fmla="*/ 59 w 542"/>
                    <a:gd name="T15" fmla="*/ 30 h 507"/>
                    <a:gd name="T16" fmla="*/ 60 w 542"/>
                    <a:gd name="T17" fmla="*/ 37 h 507"/>
                    <a:gd name="T18" fmla="*/ 60 w 542"/>
                    <a:gd name="T19" fmla="*/ 50 h 507"/>
                    <a:gd name="T20" fmla="*/ 58 w 542"/>
                    <a:gd name="T21" fmla="*/ 56 h 507"/>
                    <a:gd name="T22" fmla="*/ 14 w 542"/>
                    <a:gd name="T23" fmla="*/ 47 h 507"/>
                    <a:gd name="T24" fmla="*/ 0 w 542"/>
                    <a:gd name="T25" fmla="*/ 7 h 507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w 542"/>
                    <a:gd name="T40" fmla="*/ 0 h 507"/>
                    <a:gd name="T41" fmla="*/ 542 w 542"/>
                    <a:gd name="T42" fmla="*/ 507 h 507"/>
                  </a:gdLst>
                  <a:ahLst/>
                  <a:cxnLst>
                    <a:cxn ang="T26">
                      <a:pos x="T0" y="T1"/>
                    </a:cxn>
                    <a:cxn ang="T27">
                      <a:pos x="T2" y="T3"/>
                    </a:cxn>
                    <a:cxn ang="T28">
                      <a:pos x="T4" y="T5"/>
                    </a:cxn>
                    <a:cxn ang="T29">
                      <a:pos x="T6" y="T7"/>
                    </a:cxn>
                    <a:cxn ang="T30">
                      <a:pos x="T8" y="T9"/>
                    </a:cxn>
                    <a:cxn ang="T31">
                      <a:pos x="T10" y="T11"/>
                    </a:cxn>
                    <a:cxn ang="T32">
                      <a:pos x="T12" y="T13"/>
                    </a:cxn>
                    <a:cxn ang="T33">
                      <a:pos x="T14" y="T15"/>
                    </a:cxn>
                    <a:cxn ang="T34">
                      <a:pos x="T16" y="T17"/>
                    </a:cxn>
                    <a:cxn ang="T35">
                      <a:pos x="T18" y="T19"/>
                    </a:cxn>
                    <a:cxn ang="T36">
                      <a:pos x="T20" y="T21"/>
                    </a:cxn>
                    <a:cxn ang="T37">
                      <a:pos x="T22" y="T23"/>
                    </a:cxn>
                    <a:cxn ang="T38">
                      <a:pos x="T24" y="T25"/>
                    </a:cxn>
                  </a:cxnLst>
                  <a:rect l="T39" t="T40" r="T41" b="T42"/>
                  <a:pathLst>
                    <a:path w="542" h="507">
                      <a:moveTo>
                        <a:pt x="0" y="64"/>
                      </a:moveTo>
                      <a:lnTo>
                        <a:pt x="64" y="25"/>
                      </a:lnTo>
                      <a:lnTo>
                        <a:pt x="159" y="0"/>
                      </a:lnTo>
                      <a:lnTo>
                        <a:pt x="276" y="0"/>
                      </a:lnTo>
                      <a:lnTo>
                        <a:pt x="384" y="23"/>
                      </a:lnTo>
                      <a:lnTo>
                        <a:pt x="452" y="78"/>
                      </a:lnTo>
                      <a:lnTo>
                        <a:pt x="513" y="167"/>
                      </a:lnTo>
                      <a:lnTo>
                        <a:pt x="533" y="266"/>
                      </a:lnTo>
                      <a:lnTo>
                        <a:pt x="542" y="336"/>
                      </a:lnTo>
                      <a:lnTo>
                        <a:pt x="539" y="454"/>
                      </a:lnTo>
                      <a:lnTo>
                        <a:pt x="525" y="507"/>
                      </a:lnTo>
                      <a:lnTo>
                        <a:pt x="124" y="422"/>
                      </a:lnTo>
                      <a:lnTo>
                        <a:pt x="0" y="64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grpSp>
              <p:nvGrpSpPr>
                <p:cNvPr id="397" name="Group 1188"/>
                <p:cNvGrpSpPr>
                  <a:grpSpLocks/>
                </p:cNvGrpSpPr>
                <p:nvPr/>
              </p:nvGrpSpPr>
              <p:grpSpPr bwMode="auto">
                <a:xfrm>
                  <a:off x="2356" y="1757"/>
                  <a:ext cx="283" cy="337"/>
                  <a:chOff x="2356" y="1757"/>
                  <a:chExt cx="283" cy="337"/>
                </a:xfrm>
              </p:grpSpPr>
              <p:sp>
                <p:nvSpPr>
                  <p:cNvPr id="398" name="Arc 1189"/>
                  <p:cNvSpPr>
                    <a:spLocks/>
                  </p:cNvSpPr>
                  <p:nvPr/>
                </p:nvSpPr>
                <p:spPr bwMode="auto">
                  <a:xfrm>
                    <a:off x="2356" y="1757"/>
                    <a:ext cx="189" cy="337"/>
                  </a:xfrm>
                  <a:custGeom>
                    <a:avLst/>
                    <a:gdLst>
                      <a:gd name="T0" fmla="*/ 0 w 27907"/>
                      <a:gd name="T1" fmla="*/ 0 h 43200"/>
                      <a:gd name="T2" fmla="*/ 0 w 27907"/>
                      <a:gd name="T3" fmla="*/ 0 h 43200"/>
                      <a:gd name="T4" fmla="*/ 0 w 27907"/>
                      <a:gd name="T5" fmla="*/ 0 h 43200"/>
                      <a:gd name="T6" fmla="*/ 0 60000 65536"/>
                      <a:gd name="T7" fmla="*/ 0 60000 65536"/>
                      <a:gd name="T8" fmla="*/ 0 60000 65536"/>
                      <a:gd name="T9" fmla="*/ 0 w 27907"/>
                      <a:gd name="T10" fmla="*/ 0 h 43200"/>
                      <a:gd name="T11" fmla="*/ 27907 w 27907"/>
                      <a:gd name="T12" fmla="*/ 43200 h 43200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T9" t="T10" r="T11" b="T12"/>
                    <a:pathLst>
                      <a:path w="27907" h="43200" fill="none" extrusionOk="0">
                        <a:moveTo>
                          <a:pt x="22194" y="43191"/>
                        </a:moveTo>
                        <a:cubicBezTo>
                          <a:pt x="21996" y="43197"/>
                          <a:pt x="21798" y="43199"/>
                          <a:pt x="21600" y="43200"/>
                        </a:cubicBezTo>
                        <a:cubicBezTo>
                          <a:pt x="9670" y="43200"/>
                          <a:pt x="0" y="33529"/>
                          <a:pt x="0" y="21600"/>
                        </a:cubicBezTo>
                        <a:cubicBezTo>
                          <a:pt x="0" y="9670"/>
                          <a:pt x="9670" y="0"/>
                          <a:pt x="21600" y="0"/>
                        </a:cubicBezTo>
                        <a:cubicBezTo>
                          <a:pt x="23737" y="-1"/>
                          <a:pt x="25862" y="317"/>
                          <a:pt x="27906" y="941"/>
                        </a:cubicBezTo>
                      </a:path>
                      <a:path w="27907" h="43200" stroke="0" extrusionOk="0">
                        <a:moveTo>
                          <a:pt x="22194" y="43191"/>
                        </a:moveTo>
                        <a:cubicBezTo>
                          <a:pt x="21996" y="43197"/>
                          <a:pt x="21798" y="43199"/>
                          <a:pt x="21600" y="43200"/>
                        </a:cubicBezTo>
                        <a:cubicBezTo>
                          <a:pt x="9670" y="43200"/>
                          <a:pt x="0" y="33529"/>
                          <a:pt x="0" y="21600"/>
                        </a:cubicBezTo>
                        <a:cubicBezTo>
                          <a:pt x="0" y="9670"/>
                          <a:pt x="9670" y="0"/>
                          <a:pt x="21600" y="0"/>
                        </a:cubicBezTo>
                        <a:cubicBezTo>
                          <a:pt x="23737" y="-1"/>
                          <a:pt x="25862" y="317"/>
                          <a:pt x="27906" y="941"/>
                        </a:cubicBezTo>
                        <a:lnTo>
                          <a:pt x="21600" y="21600"/>
                        </a:lnTo>
                        <a:close/>
                      </a:path>
                    </a:pathLst>
                  </a:custGeom>
                  <a:solidFill>
                    <a:srgbClr val="202020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grpSp>
                <p:nvGrpSpPr>
                  <p:cNvPr id="399" name="Group 1190"/>
                  <p:cNvGrpSpPr>
                    <a:grpSpLocks/>
                  </p:cNvGrpSpPr>
                  <p:nvPr/>
                </p:nvGrpSpPr>
                <p:grpSpPr bwMode="auto">
                  <a:xfrm>
                    <a:off x="2407" y="1762"/>
                    <a:ext cx="232" cy="332"/>
                    <a:chOff x="2407" y="1762"/>
                    <a:chExt cx="232" cy="332"/>
                  </a:xfrm>
                </p:grpSpPr>
                <p:sp>
                  <p:nvSpPr>
                    <p:cNvPr id="400" name="Oval 1191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407" y="1762"/>
                      <a:ext cx="232" cy="332"/>
                    </a:xfrm>
                    <a:prstGeom prst="ellipse">
                      <a:avLst/>
                    </a:prstGeom>
                    <a:solidFill>
                      <a:srgbClr val="606060"/>
                    </a:solidFill>
                    <a:ln w="9525">
                      <a:solidFill>
                        <a:schemeClr val="tx1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401" name="Oval 1192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423" y="1776"/>
                      <a:ext cx="204" cy="305"/>
                    </a:xfrm>
                    <a:prstGeom prst="ellipse">
                      <a:avLst/>
                    </a:prstGeom>
                    <a:solidFill>
                      <a:srgbClr val="808080"/>
                    </a:solidFill>
                    <a:ln w="9525">
                      <a:solidFill>
                        <a:schemeClr val="tx1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402" name="Oval 1193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466" y="1827"/>
                      <a:ext cx="127" cy="208"/>
                    </a:xfrm>
                    <a:prstGeom prst="ellipse">
                      <a:avLst/>
                    </a:prstGeom>
                    <a:solidFill>
                      <a:srgbClr val="404040"/>
                    </a:solidFill>
                    <a:ln w="11113">
                      <a:solidFill>
                        <a:schemeClr val="tx1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403" name="Oval 1194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477" y="1846"/>
                      <a:ext cx="86" cy="156"/>
                    </a:xfrm>
                    <a:prstGeom prst="ellipse">
                      <a:avLst/>
                    </a:prstGeom>
                    <a:solidFill>
                      <a:srgbClr val="000000"/>
                    </a:solidFill>
                    <a:ln w="6350">
                      <a:solidFill>
                        <a:schemeClr val="tx1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grpSp>
                  <p:nvGrpSpPr>
                    <p:cNvPr id="404" name="Group 1195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2505" y="1905"/>
                      <a:ext cx="30" cy="47"/>
                      <a:chOff x="2505" y="1905"/>
                      <a:chExt cx="30" cy="47"/>
                    </a:xfrm>
                  </p:grpSpPr>
                  <p:sp>
                    <p:nvSpPr>
                      <p:cNvPr id="405" name="Oval 1196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2505" y="1906"/>
                        <a:ext cx="26" cy="46"/>
                      </a:xfrm>
                      <a:prstGeom prst="ellipse">
                        <a:avLst/>
                      </a:prstGeom>
                      <a:solidFill>
                        <a:srgbClr val="808080"/>
                      </a:solidFill>
                      <a:ln w="9525">
                        <a:solidFill>
                          <a:schemeClr val="tx1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406" name="Oval 1197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2510" y="1905"/>
                        <a:ext cx="25" cy="46"/>
                      </a:xfrm>
                      <a:prstGeom prst="ellipse">
                        <a:avLst/>
                      </a:prstGeom>
                      <a:solidFill>
                        <a:srgbClr val="E0E0E0"/>
                      </a:solidFill>
                      <a:ln w="9525">
                        <a:solidFill>
                          <a:schemeClr val="tx1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/>
                      </a:p>
                    </p:txBody>
                  </p:sp>
                </p:grpSp>
              </p:grpSp>
            </p:grpSp>
          </p:grpSp>
          <p:sp>
            <p:nvSpPr>
              <p:cNvPr id="332" name="Freeform 1198"/>
              <p:cNvSpPr>
                <a:spLocks/>
              </p:cNvSpPr>
              <p:nvPr/>
            </p:nvSpPr>
            <p:spPr bwMode="auto">
              <a:xfrm>
                <a:off x="1596750" y="1263654"/>
                <a:ext cx="506789" cy="407593"/>
              </a:xfrm>
              <a:custGeom>
                <a:avLst/>
                <a:gdLst>
                  <a:gd name="T0" fmla="*/ 85 w 830"/>
                  <a:gd name="T1" fmla="*/ 2 h 666"/>
                  <a:gd name="T2" fmla="*/ 0 w 830"/>
                  <a:gd name="T3" fmla="*/ 72 h 666"/>
                  <a:gd name="T4" fmla="*/ 4 w 830"/>
                  <a:gd name="T5" fmla="*/ 74 h 666"/>
                  <a:gd name="T6" fmla="*/ 10 w 830"/>
                  <a:gd name="T7" fmla="*/ 74 h 666"/>
                  <a:gd name="T8" fmla="*/ 92 w 830"/>
                  <a:gd name="T9" fmla="*/ 0 h 666"/>
                  <a:gd name="T10" fmla="*/ 85 w 830"/>
                  <a:gd name="T11" fmla="*/ 2 h 66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830"/>
                  <a:gd name="T19" fmla="*/ 0 h 666"/>
                  <a:gd name="T20" fmla="*/ 830 w 830"/>
                  <a:gd name="T21" fmla="*/ 666 h 66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830" h="666">
                    <a:moveTo>
                      <a:pt x="774" y="17"/>
                    </a:moveTo>
                    <a:lnTo>
                      <a:pt x="0" y="650"/>
                    </a:lnTo>
                    <a:lnTo>
                      <a:pt x="33" y="666"/>
                    </a:lnTo>
                    <a:lnTo>
                      <a:pt x="93" y="666"/>
                    </a:lnTo>
                    <a:lnTo>
                      <a:pt x="830" y="0"/>
                    </a:lnTo>
                    <a:lnTo>
                      <a:pt x="774" y="17"/>
                    </a:lnTo>
                    <a:close/>
                  </a:path>
                </a:pathLst>
              </a:custGeom>
              <a:solidFill>
                <a:schemeClr val="hlink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33" name="Freeform 1199"/>
              <p:cNvSpPr>
                <a:spLocks/>
              </p:cNvSpPr>
              <p:nvPr/>
            </p:nvSpPr>
            <p:spPr bwMode="auto">
              <a:xfrm>
                <a:off x="234294" y="1190214"/>
                <a:ext cx="4373813" cy="1443098"/>
              </a:xfrm>
              <a:custGeom>
                <a:avLst/>
                <a:gdLst>
                  <a:gd name="T0" fmla="*/ 2 w 7148"/>
                  <a:gd name="T1" fmla="*/ 146 h 2359"/>
                  <a:gd name="T2" fmla="*/ 37 w 7148"/>
                  <a:gd name="T3" fmla="*/ 132 h 2359"/>
                  <a:gd name="T4" fmla="*/ 99 w 7148"/>
                  <a:gd name="T5" fmla="*/ 112 h 2359"/>
                  <a:gd name="T6" fmla="*/ 155 w 7148"/>
                  <a:gd name="T7" fmla="*/ 99 h 2359"/>
                  <a:gd name="T8" fmla="*/ 216 w 7148"/>
                  <a:gd name="T9" fmla="*/ 89 h 2359"/>
                  <a:gd name="T10" fmla="*/ 243 w 7148"/>
                  <a:gd name="T11" fmla="*/ 84 h 2359"/>
                  <a:gd name="T12" fmla="*/ 364 w 7148"/>
                  <a:gd name="T13" fmla="*/ 92 h 2359"/>
                  <a:gd name="T14" fmla="*/ 415 w 7148"/>
                  <a:gd name="T15" fmla="*/ 97 h 2359"/>
                  <a:gd name="T16" fmla="*/ 443 w 7148"/>
                  <a:gd name="T17" fmla="*/ 96 h 2359"/>
                  <a:gd name="T18" fmla="*/ 472 w 7148"/>
                  <a:gd name="T19" fmla="*/ 37 h 2359"/>
                  <a:gd name="T20" fmla="*/ 473 w 7148"/>
                  <a:gd name="T21" fmla="*/ 22 h 2359"/>
                  <a:gd name="T22" fmla="*/ 430 w 7148"/>
                  <a:gd name="T23" fmla="*/ 12 h 2359"/>
                  <a:gd name="T24" fmla="*/ 356 w 7148"/>
                  <a:gd name="T25" fmla="*/ 12 h 2359"/>
                  <a:gd name="T26" fmla="*/ 342 w 7148"/>
                  <a:gd name="T27" fmla="*/ 12 h 2359"/>
                  <a:gd name="T28" fmla="*/ 394 w 7148"/>
                  <a:gd name="T29" fmla="*/ 4 h 2359"/>
                  <a:gd name="T30" fmla="*/ 449 w 7148"/>
                  <a:gd name="T31" fmla="*/ 0 h 2359"/>
                  <a:gd name="T32" fmla="*/ 498 w 7148"/>
                  <a:gd name="T33" fmla="*/ 23 h 2359"/>
                  <a:gd name="T34" fmla="*/ 484 w 7148"/>
                  <a:gd name="T35" fmla="*/ 35 h 2359"/>
                  <a:gd name="T36" fmla="*/ 459 w 7148"/>
                  <a:gd name="T37" fmla="*/ 94 h 2359"/>
                  <a:gd name="T38" fmla="*/ 464 w 7148"/>
                  <a:gd name="T39" fmla="*/ 101 h 2359"/>
                  <a:gd name="T40" fmla="*/ 669 w 7148"/>
                  <a:gd name="T41" fmla="*/ 81 h 2359"/>
                  <a:gd name="T42" fmla="*/ 674 w 7148"/>
                  <a:gd name="T43" fmla="*/ 66 h 2359"/>
                  <a:gd name="T44" fmla="*/ 652 w 7148"/>
                  <a:gd name="T45" fmla="*/ 39 h 2359"/>
                  <a:gd name="T46" fmla="*/ 627 w 7148"/>
                  <a:gd name="T47" fmla="*/ 20 h 2359"/>
                  <a:gd name="T48" fmla="*/ 547 w 7148"/>
                  <a:gd name="T49" fmla="*/ 18 h 2359"/>
                  <a:gd name="T50" fmla="*/ 483 w 7148"/>
                  <a:gd name="T51" fmla="*/ 0 h 2359"/>
                  <a:gd name="T52" fmla="*/ 535 w 7148"/>
                  <a:gd name="T53" fmla="*/ 1 h 2359"/>
                  <a:gd name="T54" fmla="*/ 587 w 7148"/>
                  <a:gd name="T55" fmla="*/ 3 h 2359"/>
                  <a:gd name="T56" fmla="*/ 623 w 7148"/>
                  <a:gd name="T57" fmla="*/ 8 h 2359"/>
                  <a:gd name="T58" fmla="*/ 639 w 7148"/>
                  <a:gd name="T59" fmla="*/ 13 h 2359"/>
                  <a:gd name="T60" fmla="*/ 686 w 7148"/>
                  <a:gd name="T61" fmla="*/ 62 h 2359"/>
                  <a:gd name="T62" fmla="*/ 701 w 7148"/>
                  <a:gd name="T63" fmla="*/ 76 h 2359"/>
                  <a:gd name="T64" fmla="*/ 723 w 7148"/>
                  <a:gd name="T65" fmla="*/ 79 h 2359"/>
                  <a:gd name="T66" fmla="*/ 745 w 7148"/>
                  <a:gd name="T67" fmla="*/ 82 h 2359"/>
                  <a:gd name="T68" fmla="*/ 776 w 7148"/>
                  <a:gd name="T69" fmla="*/ 89 h 2359"/>
                  <a:gd name="T70" fmla="*/ 789 w 7148"/>
                  <a:gd name="T71" fmla="*/ 96 h 2359"/>
                  <a:gd name="T72" fmla="*/ 788 w 7148"/>
                  <a:gd name="T73" fmla="*/ 132 h 2359"/>
                  <a:gd name="T74" fmla="*/ 766 w 7148"/>
                  <a:gd name="T75" fmla="*/ 180 h 2359"/>
                  <a:gd name="T76" fmla="*/ 755 w 7148"/>
                  <a:gd name="T77" fmla="*/ 174 h 2359"/>
                  <a:gd name="T78" fmla="*/ 750 w 7148"/>
                  <a:gd name="T79" fmla="*/ 149 h 2359"/>
                  <a:gd name="T80" fmla="*/ 731 w 7148"/>
                  <a:gd name="T81" fmla="*/ 134 h 2359"/>
                  <a:gd name="T82" fmla="*/ 709 w 7148"/>
                  <a:gd name="T83" fmla="*/ 139 h 2359"/>
                  <a:gd name="T84" fmla="*/ 695 w 7148"/>
                  <a:gd name="T85" fmla="*/ 151 h 2359"/>
                  <a:gd name="T86" fmla="*/ 684 w 7148"/>
                  <a:gd name="T87" fmla="*/ 170 h 2359"/>
                  <a:gd name="T88" fmla="*/ 673 w 7148"/>
                  <a:gd name="T89" fmla="*/ 194 h 2359"/>
                  <a:gd name="T90" fmla="*/ 398 w 7148"/>
                  <a:gd name="T91" fmla="*/ 244 h 2359"/>
                  <a:gd name="T92" fmla="*/ 397 w 7148"/>
                  <a:gd name="T93" fmla="*/ 215 h 2359"/>
                  <a:gd name="T94" fmla="*/ 391 w 7148"/>
                  <a:gd name="T95" fmla="*/ 190 h 2359"/>
                  <a:gd name="T96" fmla="*/ 377 w 7148"/>
                  <a:gd name="T97" fmla="*/ 171 h 2359"/>
                  <a:gd name="T98" fmla="*/ 356 w 7148"/>
                  <a:gd name="T99" fmla="*/ 162 h 2359"/>
                  <a:gd name="T100" fmla="*/ 331 w 7148"/>
                  <a:gd name="T101" fmla="*/ 164 h 2359"/>
                  <a:gd name="T102" fmla="*/ 304 w 7148"/>
                  <a:gd name="T103" fmla="*/ 175 h 2359"/>
                  <a:gd name="T104" fmla="*/ 285 w 7148"/>
                  <a:gd name="T105" fmla="*/ 194 h 2359"/>
                  <a:gd name="T106" fmla="*/ 269 w 7148"/>
                  <a:gd name="T107" fmla="*/ 222 h 2359"/>
                  <a:gd name="T108" fmla="*/ 258 w 7148"/>
                  <a:gd name="T109" fmla="*/ 252 h 2359"/>
                  <a:gd name="T110" fmla="*/ 241 w 7148"/>
                  <a:gd name="T111" fmla="*/ 260 h 2359"/>
                  <a:gd name="T112" fmla="*/ 187 w 7148"/>
                  <a:gd name="T113" fmla="*/ 221 h 2359"/>
                  <a:gd name="T114" fmla="*/ 135 w 7148"/>
                  <a:gd name="T115" fmla="*/ 187 h 2359"/>
                  <a:gd name="T116" fmla="*/ 100 w 7148"/>
                  <a:gd name="T117" fmla="*/ 183 h 2359"/>
                  <a:gd name="T118" fmla="*/ 54 w 7148"/>
                  <a:gd name="T119" fmla="*/ 175 h 2359"/>
                  <a:gd name="T120" fmla="*/ 20 w 7148"/>
                  <a:gd name="T121" fmla="*/ 164 h 2359"/>
                  <a:gd name="T122" fmla="*/ 3 w 7148"/>
                  <a:gd name="T123" fmla="*/ 156 h 2359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w 7148"/>
                  <a:gd name="T187" fmla="*/ 0 h 2359"/>
                  <a:gd name="T188" fmla="*/ 7148 w 7148"/>
                  <a:gd name="T189" fmla="*/ 2359 h 2359"/>
                </a:gdLst>
                <a:ahLst/>
                <a:cxnLst>
                  <a:cxn ang="T124">
                    <a:pos x="T0" y="T1"/>
                  </a:cxn>
                  <a:cxn ang="T125">
                    <a:pos x="T2" y="T3"/>
                  </a:cxn>
                  <a:cxn ang="T126">
                    <a:pos x="T4" y="T5"/>
                  </a:cxn>
                  <a:cxn ang="T127">
                    <a:pos x="T6" y="T7"/>
                  </a:cxn>
                  <a:cxn ang="T128">
                    <a:pos x="T8" y="T9"/>
                  </a:cxn>
                  <a:cxn ang="T129">
                    <a:pos x="T10" y="T11"/>
                  </a:cxn>
                  <a:cxn ang="T130">
                    <a:pos x="T12" y="T13"/>
                  </a:cxn>
                  <a:cxn ang="T131">
                    <a:pos x="T14" y="T15"/>
                  </a:cxn>
                  <a:cxn ang="T132">
                    <a:pos x="T16" y="T17"/>
                  </a:cxn>
                  <a:cxn ang="T133">
                    <a:pos x="T18" y="T19"/>
                  </a:cxn>
                  <a:cxn ang="T134">
                    <a:pos x="T20" y="T21"/>
                  </a:cxn>
                  <a:cxn ang="T135">
                    <a:pos x="T22" y="T23"/>
                  </a:cxn>
                  <a:cxn ang="T136">
                    <a:pos x="T24" y="T25"/>
                  </a:cxn>
                  <a:cxn ang="T137">
                    <a:pos x="T26" y="T27"/>
                  </a:cxn>
                  <a:cxn ang="T138">
                    <a:pos x="T28" y="T29"/>
                  </a:cxn>
                  <a:cxn ang="T139">
                    <a:pos x="T30" y="T31"/>
                  </a:cxn>
                  <a:cxn ang="T140">
                    <a:pos x="T32" y="T33"/>
                  </a:cxn>
                  <a:cxn ang="T141">
                    <a:pos x="T34" y="T35"/>
                  </a:cxn>
                  <a:cxn ang="T142">
                    <a:pos x="T36" y="T37"/>
                  </a:cxn>
                  <a:cxn ang="T143">
                    <a:pos x="T38" y="T39"/>
                  </a:cxn>
                  <a:cxn ang="T144">
                    <a:pos x="T40" y="T41"/>
                  </a:cxn>
                  <a:cxn ang="T145">
                    <a:pos x="T42" y="T43"/>
                  </a:cxn>
                  <a:cxn ang="T146">
                    <a:pos x="T44" y="T45"/>
                  </a:cxn>
                  <a:cxn ang="T147">
                    <a:pos x="T46" y="T47"/>
                  </a:cxn>
                  <a:cxn ang="T148">
                    <a:pos x="T48" y="T49"/>
                  </a:cxn>
                  <a:cxn ang="T149">
                    <a:pos x="T50" y="T51"/>
                  </a:cxn>
                  <a:cxn ang="T150">
                    <a:pos x="T52" y="T53"/>
                  </a:cxn>
                  <a:cxn ang="T151">
                    <a:pos x="T54" y="T55"/>
                  </a:cxn>
                  <a:cxn ang="T152">
                    <a:pos x="T56" y="T57"/>
                  </a:cxn>
                  <a:cxn ang="T153">
                    <a:pos x="T58" y="T59"/>
                  </a:cxn>
                  <a:cxn ang="T154">
                    <a:pos x="T60" y="T61"/>
                  </a:cxn>
                  <a:cxn ang="T155">
                    <a:pos x="T62" y="T63"/>
                  </a:cxn>
                  <a:cxn ang="T156">
                    <a:pos x="T64" y="T65"/>
                  </a:cxn>
                  <a:cxn ang="T157">
                    <a:pos x="T66" y="T67"/>
                  </a:cxn>
                  <a:cxn ang="T158">
                    <a:pos x="T68" y="T69"/>
                  </a:cxn>
                  <a:cxn ang="T159">
                    <a:pos x="T70" y="T71"/>
                  </a:cxn>
                  <a:cxn ang="T160">
                    <a:pos x="T72" y="T73"/>
                  </a:cxn>
                  <a:cxn ang="T161">
                    <a:pos x="T74" y="T75"/>
                  </a:cxn>
                  <a:cxn ang="T162">
                    <a:pos x="T76" y="T77"/>
                  </a:cxn>
                  <a:cxn ang="T163">
                    <a:pos x="T78" y="T79"/>
                  </a:cxn>
                  <a:cxn ang="T164">
                    <a:pos x="T80" y="T81"/>
                  </a:cxn>
                  <a:cxn ang="T165">
                    <a:pos x="T82" y="T83"/>
                  </a:cxn>
                  <a:cxn ang="T166">
                    <a:pos x="T84" y="T85"/>
                  </a:cxn>
                  <a:cxn ang="T167">
                    <a:pos x="T86" y="T87"/>
                  </a:cxn>
                  <a:cxn ang="T168">
                    <a:pos x="T88" y="T89"/>
                  </a:cxn>
                  <a:cxn ang="T169">
                    <a:pos x="T90" y="T91"/>
                  </a:cxn>
                  <a:cxn ang="T170">
                    <a:pos x="T92" y="T93"/>
                  </a:cxn>
                  <a:cxn ang="T171">
                    <a:pos x="T94" y="T95"/>
                  </a:cxn>
                  <a:cxn ang="T172">
                    <a:pos x="T96" y="T97"/>
                  </a:cxn>
                  <a:cxn ang="T173">
                    <a:pos x="T98" y="T99"/>
                  </a:cxn>
                  <a:cxn ang="T174">
                    <a:pos x="T100" y="T101"/>
                  </a:cxn>
                  <a:cxn ang="T175">
                    <a:pos x="T102" y="T103"/>
                  </a:cxn>
                  <a:cxn ang="T176">
                    <a:pos x="T104" y="T105"/>
                  </a:cxn>
                  <a:cxn ang="T177">
                    <a:pos x="T106" y="T107"/>
                  </a:cxn>
                  <a:cxn ang="T178">
                    <a:pos x="T108" y="T109"/>
                  </a:cxn>
                  <a:cxn ang="T179">
                    <a:pos x="T110" y="T111"/>
                  </a:cxn>
                  <a:cxn ang="T180">
                    <a:pos x="T112" y="T113"/>
                  </a:cxn>
                  <a:cxn ang="T181">
                    <a:pos x="T114" y="T115"/>
                  </a:cxn>
                  <a:cxn ang="T182">
                    <a:pos x="T116" y="T117"/>
                  </a:cxn>
                  <a:cxn ang="T183">
                    <a:pos x="T118" y="T119"/>
                  </a:cxn>
                  <a:cxn ang="T184">
                    <a:pos x="T120" y="T121"/>
                  </a:cxn>
                  <a:cxn ang="T185">
                    <a:pos x="T122" y="T123"/>
                  </a:cxn>
                </a:cxnLst>
                <a:rect l="T186" t="T187" r="T188" b="T189"/>
                <a:pathLst>
                  <a:path w="7148" h="2359">
                    <a:moveTo>
                      <a:pt x="0" y="1384"/>
                    </a:moveTo>
                    <a:lnTo>
                      <a:pt x="0" y="1363"/>
                    </a:lnTo>
                    <a:lnTo>
                      <a:pt x="1" y="1346"/>
                    </a:lnTo>
                    <a:lnTo>
                      <a:pt x="9" y="1330"/>
                    </a:lnTo>
                    <a:lnTo>
                      <a:pt x="21" y="1318"/>
                    </a:lnTo>
                    <a:lnTo>
                      <a:pt x="42" y="1304"/>
                    </a:lnTo>
                    <a:lnTo>
                      <a:pt x="67" y="1290"/>
                    </a:lnTo>
                    <a:lnTo>
                      <a:pt x="188" y="1237"/>
                    </a:lnTo>
                    <a:lnTo>
                      <a:pt x="269" y="1207"/>
                    </a:lnTo>
                    <a:lnTo>
                      <a:pt x="334" y="1185"/>
                    </a:lnTo>
                    <a:lnTo>
                      <a:pt x="402" y="1160"/>
                    </a:lnTo>
                    <a:lnTo>
                      <a:pt x="467" y="1136"/>
                    </a:lnTo>
                    <a:lnTo>
                      <a:pt x="550" y="1112"/>
                    </a:lnTo>
                    <a:lnTo>
                      <a:pt x="807" y="1031"/>
                    </a:lnTo>
                    <a:lnTo>
                      <a:pt x="894" y="1004"/>
                    </a:lnTo>
                    <a:lnTo>
                      <a:pt x="988" y="980"/>
                    </a:lnTo>
                    <a:lnTo>
                      <a:pt x="1062" y="962"/>
                    </a:lnTo>
                    <a:lnTo>
                      <a:pt x="1137" y="946"/>
                    </a:lnTo>
                    <a:lnTo>
                      <a:pt x="1284" y="915"/>
                    </a:lnTo>
                    <a:lnTo>
                      <a:pt x="1394" y="894"/>
                    </a:lnTo>
                    <a:lnTo>
                      <a:pt x="1519" y="870"/>
                    </a:lnTo>
                    <a:lnTo>
                      <a:pt x="1725" y="836"/>
                    </a:lnTo>
                    <a:lnTo>
                      <a:pt x="1814" y="818"/>
                    </a:lnTo>
                    <a:lnTo>
                      <a:pt x="1895" y="806"/>
                    </a:lnTo>
                    <a:lnTo>
                      <a:pt x="1945" y="798"/>
                    </a:lnTo>
                    <a:lnTo>
                      <a:pt x="1999" y="794"/>
                    </a:lnTo>
                    <a:lnTo>
                      <a:pt x="2042" y="788"/>
                    </a:lnTo>
                    <a:lnTo>
                      <a:pt x="2118" y="780"/>
                    </a:lnTo>
                    <a:lnTo>
                      <a:pt x="2158" y="770"/>
                    </a:lnTo>
                    <a:lnTo>
                      <a:pt x="2191" y="760"/>
                    </a:lnTo>
                    <a:lnTo>
                      <a:pt x="2218" y="752"/>
                    </a:lnTo>
                    <a:lnTo>
                      <a:pt x="2993" y="142"/>
                    </a:lnTo>
                    <a:lnTo>
                      <a:pt x="2250" y="772"/>
                    </a:lnTo>
                    <a:lnTo>
                      <a:pt x="3161" y="814"/>
                    </a:lnTo>
                    <a:lnTo>
                      <a:pt x="3276" y="828"/>
                    </a:lnTo>
                    <a:lnTo>
                      <a:pt x="3400" y="838"/>
                    </a:lnTo>
                    <a:lnTo>
                      <a:pt x="3499" y="845"/>
                    </a:lnTo>
                    <a:lnTo>
                      <a:pt x="3582" y="853"/>
                    </a:lnTo>
                    <a:lnTo>
                      <a:pt x="3667" y="865"/>
                    </a:lnTo>
                    <a:lnTo>
                      <a:pt x="3733" y="873"/>
                    </a:lnTo>
                    <a:lnTo>
                      <a:pt x="3809" y="885"/>
                    </a:lnTo>
                    <a:lnTo>
                      <a:pt x="3874" y="885"/>
                    </a:lnTo>
                    <a:lnTo>
                      <a:pt x="3932" y="885"/>
                    </a:lnTo>
                    <a:lnTo>
                      <a:pt x="3961" y="881"/>
                    </a:lnTo>
                    <a:lnTo>
                      <a:pt x="3984" y="865"/>
                    </a:lnTo>
                    <a:lnTo>
                      <a:pt x="4008" y="843"/>
                    </a:lnTo>
                    <a:lnTo>
                      <a:pt x="4048" y="777"/>
                    </a:lnTo>
                    <a:lnTo>
                      <a:pt x="4198" y="470"/>
                    </a:lnTo>
                    <a:lnTo>
                      <a:pt x="4240" y="365"/>
                    </a:lnTo>
                    <a:lnTo>
                      <a:pt x="4252" y="333"/>
                    </a:lnTo>
                    <a:lnTo>
                      <a:pt x="4267" y="292"/>
                    </a:lnTo>
                    <a:lnTo>
                      <a:pt x="4274" y="262"/>
                    </a:lnTo>
                    <a:lnTo>
                      <a:pt x="4275" y="234"/>
                    </a:lnTo>
                    <a:lnTo>
                      <a:pt x="4270" y="210"/>
                    </a:lnTo>
                    <a:lnTo>
                      <a:pt x="4258" y="194"/>
                    </a:lnTo>
                    <a:lnTo>
                      <a:pt x="4238" y="178"/>
                    </a:lnTo>
                    <a:lnTo>
                      <a:pt x="4193" y="159"/>
                    </a:lnTo>
                    <a:lnTo>
                      <a:pt x="4086" y="135"/>
                    </a:lnTo>
                    <a:lnTo>
                      <a:pt x="3984" y="120"/>
                    </a:lnTo>
                    <a:lnTo>
                      <a:pt x="3870" y="108"/>
                    </a:lnTo>
                    <a:lnTo>
                      <a:pt x="3733" y="101"/>
                    </a:lnTo>
                    <a:lnTo>
                      <a:pt x="3591" y="96"/>
                    </a:lnTo>
                    <a:lnTo>
                      <a:pt x="3408" y="96"/>
                    </a:lnTo>
                    <a:lnTo>
                      <a:pt x="3300" y="104"/>
                    </a:lnTo>
                    <a:lnTo>
                      <a:pt x="3202" y="112"/>
                    </a:lnTo>
                    <a:lnTo>
                      <a:pt x="3118" y="120"/>
                    </a:lnTo>
                    <a:lnTo>
                      <a:pt x="3057" y="126"/>
                    </a:lnTo>
                    <a:lnTo>
                      <a:pt x="2993" y="137"/>
                    </a:lnTo>
                    <a:lnTo>
                      <a:pt x="3040" y="117"/>
                    </a:lnTo>
                    <a:lnTo>
                      <a:pt x="3081" y="104"/>
                    </a:lnTo>
                    <a:lnTo>
                      <a:pt x="3126" y="96"/>
                    </a:lnTo>
                    <a:lnTo>
                      <a:pt x="3186" y="84"/>
                    </a:lnTo>
                    <a:lnTo>
                      <a:pt x="3291" y="68"/>
                    </a:lnTo>
                    <a:lnTo>
                      <a:pt x="3393" y="53"/>
                    </a:lnTo>
                    <a:lnTo>
                      <a:pt x="3544" y="37"/>
                    </a:lnTo>
                    <a:lnTo>
                      <a:pt x="3633" y="31"/>
                    </a:lnTo>
                    <a:lnTo>
                      <a:pt x="3736" y="24"/>
                    </a:lnTo>
                    <a:lnTo>
                      <a:pt x="3835" y="16"/>
                    </a:lnTo>
                    <a:lnTo>
                      <a:pt x="3942" y="8"/>
                    </a:lnTo>
                    <a:lnTo>
                      <a:pt x="4041" y="1"/>
                    </a:lnTo>
                    <a:lnTo>
                      <a:pt x="4157" y="0"/>
                    </a:lnTo>
                    <a:lnTo>
                      <a:pt x="4232" y="0"/>
                    </a:lnTo>
                    <a:lnTo>
                      <a:pt x="4603" y="189"/>
                    </a:lnTo>
                    <a:lnTo>
                      <a:pt x="4545" y="199"/>
                    </a:lnTo>
                    <a:lnTo>
                      <a:pt x="4485" y="210"/>
                    </a:lnTo>
                    <a:lnTo>
                      <a:pt x="4444" y="224"/>
                    </a:lnTo>
                    <a:lnTo>
                      <a:pt x="4413" y="242"/>
                    </a:lnTo>
                    <a:lnTo>
                      <a:pt x="4398" y="259"/>
                    </a:lnTo>
                    <a:lnTo>
                      <a:pt x="4385" y="275"/>
                    </a:lnTo>
                    <a:lnTo>
                      <a:pt x="4361" y="317"/>
                    </a:lnTo>
                    <a:lnTo>
                      <a:pt x="4259" y="525"/>
                    </a:lnTo>
                    <a:lnTo>
                      <a:pt x="4159" y="736"/>
                    </a:lnTo>
                    <a:lnTo>
                      <a:pt x="4145" y="777"/>
                    </a:lnTo>
                    <a:lnTo>
                      <a:pt x="4135" y="814"/>
                    </a:lnTo>
                    <a:lnTo>
                      <a:pt x="4133" y="845"/>
                    </a:lnTo>
                    <a:lnTo>
                      <a:pt x="4133" y="862"/>
                    </a:lnTo>
                    <a:lnTo>
                      <a:pt x="4135" y="885"/>
                    </a:lnTo>
                    <a:lnTo>
                      <a:pt x="4145" y="897"/>
                    </a:lnTo>
                    <a:lnTo>
                      <a:pt x="4158" y="905"/>
                    </a:lnTo>
                    <a:lnTo>
                      <a:pt x="4179" y="911"/>
                    </a:lnTo>
                    <a:lnTo>
                      <a:pt x="4216" y="914"/>
                    </a:lnTo>
                    <a:lnTo>
                      <a:pt x="5931" y="769"/>
                    </a:lnTo>
                    <a:lnTo>
                      <a:pt x="5975" y="760"/>
                    </a:lnTo>
                    <a:lnTo>
                      <a:pt x="6007" y="752"/>
                    </a:lnTo>
                    <a:lnTo>
                      <a:pt x="6029" y="731"/>
                    </a:lnTo>
                    <a:lnTo>
                      <a:pt x="6047" y="712"/>
                    </a:lnTo>
                    <a:lnTo>
                      <a:pt x="6071" y="680"/>
                    </a:lnTo>
                    <a:lnTo>
                      <a:pt x="6076" y="648"/>
                    </a:lnTo>
                    <a:lnTo>
                      <a:pt x="6076" y="623"/>
                    </a:lnTo>
                    <a:lnTo>
                      <a:pt x="6071" y="598"/>
                    </a:lnTo>
                    <a:lnTo>
                      <a:pt x="6057" y="578"/>
                    </a:lnTo>
                    <a:lnTo>
                      <a:pt x="6044" y="557"/>
                    </a:lnTo>
                    <a:lnTo>
                      <a:pt x="6016" y="525"/>
                    </a:lnTo>
                    <a:lnTo>
                      <a:pt x="5971" y="466"/>
                    </a:lnTo>
                    <a:lnTo>
                      <a:pt x="5875" y="349"/>
                    </a:lnTo>
                    <a:lnTo>
                      <a:pt x="5748" y="232"/>
                    </a:lnTo>
                    <a:lnTo>
                      <a:pt x="5725" y="213"/>
                    </a:lnTo>
                    <a:lnTo>
                      <a:pt x="5704" y="199"/>
                    </a:lnTo>
                    <a:lnTo>
                      <a:pt x="5672" y="183"/>
                    </a:lnTo>
                    <a:lnTo>
                      <a:pt x="5646" y="177"/>
                    </a:lnTo>
                    <a:lnTo>
                      <a:pt x="5615" y="167"/>
                    </a:lnTo>
                    <a:lnTo>
                      <a:pt x="5573" y="161"/>
                    </a:lnTo>
                    <a:lnTo>
                      <a:pt x="5523" y="159"/>
                    </a:lnTo>
                    <a:lnTo>
                      <a:pt x="5052" y="159"/>
                    </a:lnTo>
                    <a:lnTo>
                      <a:pt x="4926" y="166"/>
                    </a:lnTo>
                    <a:lnTo>
                      <a:pt x="4810" y="167"/>
                    </a:lnTo>
                    <a:lnTo>
                      <a:pt x="4683" y="182"/>
                    </a:lnTo>
                    <a:lnTo>
                      <a:pt x="4603" y="189"/>
                    </a:lnTo>
                    <a:lnTo>
                      <a:pt x="4232" y="0"/>
                    </a:lnTo>
                    <a:lnTo>
                      <a:pt x="4344" y="0"/>
                    </a:lnTo>
                    <a:lnTo>
                      <a:pt x="4450" y="0"/>
                    </a:lnTo>
                    <a:lnTo>
                      <a:pt x="4551" y="1"/>
                    </a:lnTo>
                    <a:lnTo>
                      <a:pt x="4655" y="3"/>
                    </a:lnTo>
                    <a:lnTo>
                      <a:pt x="4733" y="4"/>
                    </a:lnTo>
                    <a:lnTo>
                      <a:pt x="4818" y="8"/>
                    </a:lnTo>
                    <a:lnTo>
                      <a:pt x="4926" y="12"/>
                    </a:lnTo>
                    <a:lnTo>
                      <a:pt x="5056" y="16"/>
                    </a:lnTo>
                    <a:lnTo>
                      <a:pt x="5149" y="20"/>
                    </a:lnTo>
                    <a:lnTo>
                      <a:pt x="5225" y="25"/>
                    </a:lnTo>
                    <a:lnTo>
                      <a:pt x="5286" y="31"/>
                    </a:lnTo>
                    <a:lnTo>
                      <a:pt x="5343" y="36"/>
                    </a:lnTo>
                    <a:lnTo>
                      <a:pt x="5416" y="44"/>
                    </a:lnTo>
                    <a:lnTo>
                      <a:pt x="5497" y="53"/>
                    </a:lnTo>
                    <a:lnTo>
                      <a:pt x="5558" y="62"/>
                    </a:lnTo>
                    <a:lnTo>
                      <a:pt x="5614" y="70"/>
                    </a:lnTo>
                    <a:lnTo>
                      <a:pt x="5665" y="82"/>
                    </a:lnTo>
                    <a:lnTo>
                      <a:pt x="5689" y="90"/>
                    </a:lnTo>
                    <a:lnTo>
                      <a:pt x="5715" y="96"/>
                    </a:lnTo>
                    <a:lnTo>
                      <a:pt x="5739" y="109"/>
                    </a:lnTo>
                    <a:lnTo>
                      <a:pt x="5754" y="120"/>
                    </a:lnTo>
                    <a:lnTo>
                      <a:pt x="5772" y="130"/>
                    </a:lnTo>
                    <a:lnTo>
                      <a:pt x="5789" y="146"/>
                    </a:lnTo>
                    <a:lnTo>
                      <a:pt x="5806" y="159"/>
                    </a:lnTo>
                    <a:lnTo>
                      <a:pt x="5924" y="268"/>
                    </a:lnTo>
                    <a:lnTo>
                      <a:pt x="6175" y="557"/>
                    </a:lnTo>
                    <a:lnTo>
                      <a:pt x="6209" y="595"/>
                    </a:lnTo>
                    <a:lnTo>
                      <a:pt x="6239" y="628"/>
                    </a:lnTo>
                    <a:lnTo>
                      <a:pt x="6263" y="648"/>
                    </a:lnTo>
                    <a:lnTo>
                      <a:pt x="6291" y="671"/>
                    </a:lnTo>
                    <a:lnTo>
                      <a:pt x="6316" y="684"/>
                    </a:lnTo>
                    <a:lnTo>
                      <a:pt x="6339" y="695"/>
                    </a:lnTo>
                    <a:lnTo>
                      <a:pt x="6371" y="701"/>
                    </a:lnTo>
                    <a:lnTo>
                      <a:pt x="6416" y="707"/>
                    </a:lnTo>
                    <a:lnTo>
                      <a:pt x="6474" y="712"/>
                    </a:lnTo>
                    <a:lnTo>
                      <a:pt x="6508" y="713"/>
                    </a:lnTo>
                    <a:lnTo>
                      <a:pt x="6549" y="717"/>
                    </a:lnTo>
                    <a:lnTo>
                      <a:pt x="6600" y="723"/>
                    </a:lnTo>
                    <a:lnTo>
                      <a:pt x="6630" y="724"/>
                    </a:lnTo>
                    <a:lnTo>
                      <a:pt x="6664" y="729"/>
                    </a:lnTo>
                    <a:lnTo>
                      <a:pt x="6711" y="739"/>
                    </a:lnTo>
                    <a:lnTo>
                      <a:pt x="6765" y="745"/>
                    </a:lnTo>
                    <a:lnTo>
                      <a:pt x="6814" y="756"/>
                    </a:lnTo>
                    <a:lnTo>
                      <a:pt x="6886" y="769"/>
                    </a:lnTo>
                    <a:lnTo>
                      <a:pt x="6959" y="786"/>
                    </a:lnTo>
                    <a:lnTo>
                      <a:pt x="6991" y="798"/>
                    </a:lnTo>
                    <a:lnTo>
                      <a:pt x="7018" y="812"/>
                    </a:lnTo>
                    <a:lnTo>
                      <a:pt x="7043" y="824"/>
                    </a:lnTo>
                    <a:lnTo>
                      <a:pt x="7068" y="845"/>
                    </a:lnTo>
                    <a:lnTo>
                      <a:pt x="7088" y="855"/>
                    </a:lnTo>
                    <a:lnTo>
                      <a:pt x="7106" y="865"/>
                    </a:lnTo>
                    <a:lnTo>
                      <a:pt x="7148" y="1019"/>
                    </a:lnTo>
                    <a:lnTo>
                      <a:pt x="7125" y="1073"/>
                    </a:lnTo>
                    <a:lnTo>
                      <a:pt x="7114" y="1109"/>
                    </a:lnTo>
                    <a:lnTo>
                      <a:pt x="7105" y="1142"/>
                    </a:lnTo>
                    <a:lnTo>
                      <a:pt x="7100" y="1185"/>
                    </a:lnTo>
                    <a:lnTo>
                      <a:pt x="7114" y="1231"/>
                    </a:lnTo>
                    <a:lnTo>
                      <a:pt x="6975" y="1505"/>
                    </a:lnTo>
                    <a:lnTo>
                      <a:pt x="6946" y="1566"/>
                    </a:lnTo>
                    <a:lnTo>
                      <a:pt x="6922" y="1601"/>
                    </a:lnTo>
                    <a:lnTo>
                      <a:pt x="6903" y="1619"/>
                    </a:lnTo>
                    <a:lnTo>
                      <a:pt x="6883" y="1634"/>
                    </a:lnTo>
                    <a:lnTo>
                      <a:pt x="6845" y="1659"/>
                    </a:lnTo>
                    <a:lnTo>
                      <a:pt x="6808" y="1675"/>
                    </a:lnTo>
                    <a:lnTo>
                      <a:pt x="6805" y="1609"/>
                    </a:lnTo>
                    <a:lnTo>
                      <a:pt x="6800" y="1567"/>
                    </a:lnTo>
                    <a:lnTo>
                      <a:pt x="6797" y="1520"/>
                    </a:lnTo>
                    <a:lnTo>
                      <a:pt x="6786" y="1474"/>
                    </a:lnTo>
                    <a:lnTo>
                      <a:pt x="6777" y="1435"/>
                    </a:lnTo>
                    <a:lnTo>
                      <a:pt x="6768" y="1387"/>
                    </a:lnTo>
                    <a:lnTo>
                      <a:pt x="6751" y="1343"/>
                    </a:lnTo>
                    <a:lnTo>
                      <a:pt x="6725" y="1302"/>
                    </a:lnTo>
                    <a:lnTo>
                      <a:pt x="6693" y="1263"/>
                    </a:lnTo>
                    <a:lnTo>
                      <a:pt x="6658" y="1231"/>
                    </a:lnTo>
                    <a:lnTo>
                      <a:pt x="6616" y="1217"/>
                    </a:lnTo>
                    <a:lnTo>
                      <a:pt x="6582" y="1211"/>
                    </a:lnTo>
                    <a:lnTo>
                      <a:pt x="6542" y="1211"/>
                    </a:lnTo>
                    <a:lnTo>
                      <a:pt x="6494" y="1217"/>
                    </a:lnTo>
                    <a:lnTo>
                      <a:pt x="6454" y="1225"/>
                    </a:lnTo>
                    <a:lnTo>
                      <a:pt x="6416" y="1234"/>
                    </a:lnTo>
                    <a:lnTo>
                      <a:pt x="6384" y="1251"/>
                    </a:lnTo>
                    <a:lnTo>
                      <a:pt x="6357" y="1270"/>
                    </a:lnTo>
                    <a:lnTo>
                      <a:pt x="6331" y="1287"/>
                    </a:lnTo>
                    <a:lnTo>
                      <a:pt x="6307" y="1310"/>
                    </a:lnTo>
                    <a:lnTo>
                      <a:pt x="6283" y="1334"/>
                    </a:lnTo>
                    <a:lnTo>
                      <a:pt x="6263" y="1358"/>
                    </a:lnTo>
                    <a:lnTo>
                      <a:pt x="6239" y="1384"/>
                    </a:lnTo>
                    <a:lnTo>
                      <a:pt x="6215" y="1419"/>
                    </a:lnTo>
                    <a:lnTo>
                      <a:pt x="6197" y="1458"/>
                    </a:lnTo>
                    <a:lnTo>
                      <a:pt x="6181" y="1486"/>
                    </a:lnTo>
                    <a:lnTo>
                      <a:pt x="6165" y="1528"/>
                    </a:lnTo>
                    <a:lnTo>
                      <a:pt x="6153" y="1581"/>
                    </a:lnTo>
                    <a:lnTo>
                      <a:pt x="6133" y="1631"/>
                    </a:lnTo>
                    <a:lnTo>
                      <a:pt x="6109" y="1684"/>
                    </a:lnTo>
                    <a:lnTo>
                      <a:pt x="6092" y="1718"/>
                    </a:lnTo>
                    <a:lnTo>
                      <a:pt x="6065" y="1751"/>
                    </a:lnTo>
                    <a:lnTo>
                      <a:pt x="6040" y="1789"/>
                    </a:lnTo>
                    <a:lnTo>
                      <a:pt x="6007" y="1822"/>
                    </a:lnTo>
                    <a:lnTo>
                      <a:pt x="5919" y="1828"/>
                    </a:lnTo>
                    <a:lnTo>
                      <a:pt x="3579" y="2224"/>
                    </a:lnTo>
                    <a:lnTo>
                      <a:pt x="3583" y="2201"/>
                    </a:lnTo>
                    <a:lnTo>
                      <a:pt x="3587" y="2163"/>
                    </a:lnTo>
                    <a:lnTo>
                      <a:pt x="3587" y="2097"/>
                    </a:lnTo>
                    <a:lnTo>
                      <a:pt x="3587" y="2043"/>
                    </a:lnTo>
                    <a:lnTo>
                      <a:pt x="3583" y="1979"/>
                    </a:lnTo>
                    <a:lnTo>
                      <a:pt x="3576" y="1935"/>
                    </a:lnTo>
                    <a:lnTo>
                      <a:pt x="3566" y="1894"/>
                    </a:lnTo>
                    <a:lnTo>
                      <a:pt x="3558" y="1846"/>
                    </a:lnTo>
                    <a:lnTo>
                      <a:pt x="3544" y="1799"/>
                    </a:lnTo>
                    <a:lnTo>
                      <a:pt x="3534" y="1755"/>
                    </a:lnTo>
                    <a:lnTo>
                      <a:pt x="3517" y="1708"/>
                    </a:lnTo>
                    <a:lnTo>
                      <a:pt x="3494" y="1672"/>
                    </a:lnTo>
                    <a:lnTo>
                      <a:pt x="3474" y="1633"/>
                    </a:lnTo>
                    <a:lnTo>
                      <a:pt x="3449" y="1601"/>
                    </a:lnTo>
                    <a:lnTo>
                      <a:pt x="3420" y="1567"/>
                    </a:lnTo>
                    <a:lnTo>
                      <a:pt x="3393" y="1544"/>
                    </a:lnTo>
                    <a:lnTo>
                      <a:pt x="3359" y="1517"/>
                    </a:lnTo>
                    <a:lnTo>
                      <a:pt x="3323" y="1500"/>
                    </a:lnTo>
                    <a:lnTo>
                      <a:pt x="3285" y="1485"/>
                    </a:lnTo>
                    <a:lnTo>
                      <a:pt x="3242" y="1473"/>
                    </a:lnTo>
                    <a:lnTo>
                      <a:pt x="3202" y="1461"/>
                    </a:lnTo>
                    <a:lnTo>
                      <a:pt x="3159" y="1457"/>
                    </a:lnTo>
                    <a:lnTo>
                      <a:pt x="3115" y="1457"/>
                    </a:lnTo>
                    <a:lnTo>
                      <a:pt x="3068" y="1458"/>
                    </a:lnTo>
                    <a:lnTo>
                      <a:pt x="3023" y="1464"/>
                    </a:lnTo>
                    <a:lnTo>
                      <a:pt x="2979" y="1474"/>
                    </a:lnTo>
                    <a:lnTo>
                      <a:pt x="2932" y="1485"/>
                    </a:lnTo>
                    <a:lnTo>
                      <a:pt x="2871" y="1508"/>
                    </a:lnTo>
                    <a:lnTo>
                      <a:pt x="2826" y="1528"/>
                    </a:lnTo>
                    <a:lnTo>
                      <a:pt x="2781" y="1551"/>
                    </a:lnTo>
                    <a:lnTo>
                      <a:pt x="2741" y="1579"/>
                    </a:lnTo>
                    <a:lnTo>
                      <a:pt x="2710" y="1605"/>
                    </a:lnTo>
                    <a:lnTo>
                      <a:pt x="2672" y="1634"/>
                    </a:lnTo>
                    <a:lnTo>
                      <a:pt x="2636" y="1667"/>
                    </a:lnTo>
                    <a:lnTo>
                      <a:pt x="2607" y="1704"/>
                    </a:lnTo>
                    <a:lnTo>
                      <a:pt x="2566" y="1751"/>
                    </a:lnTo>
                    <a:lnTo>
                      <a:pt x="2532" y="1805"/>
                    </a:lnTo>
                    <a:lnTo>
                      <a:pt x="2498" y="1857"/>
                    </a:lnTo>
                    <a:lnTo>
                      <a:pt x="2467" y="1910"/>
                    </a:lnTo>
                    <a:lnTo>
                      <a:pt x="2449" y="1951"/>
                    </a:lnTo>
                    <a:lnTo>
                      <a:pt x="2421" y="2003"/>
                    </a:lnTo>
                    <a:lnTo>
                      <a:pt x="2398" y="2052"/>
                    </a:lnTo>
                    <a:lnTo>
                      <a:pt x="2368" y="2127"/>
                    </a:lnTo>
                    <a:lnTo>
                      <a:pt x="2352" y="2178"/>
                    </a:lnTo>
                    <a:lnTo>
                      <a:pt x="2337" y="2228"/>
                    </a:lnTo>
                    <a:lnTo>
                      <a:pt x="2320" y="2270"/>
                    </a:lnTo>
                    <a:lnTo>
                      <a:pt x="2304" y="2293"/>
                    </a:lnTo>
                    <a:lnTo>
                      <a:pt x="2285" y="2307"/>
                    </a:lnTo>
                    <a:lnTo>
                      <a:pt x="2250" y="2325"/>
                    </a:lnTo>
                    <a:lnTo>
                      <a:pt x="2216" y="2335"/>
                    </a:lnTo>
                    <a:lnTo>
                      <a:pt x="2174" y="2342"/>
                    </a:lnTo>
                    <a:lnTo>
                      <a:pt x="2127" y="2351"/>
                    </a:lnTo>
                    <a:lnTo>
                      <a:pt x="1891" y="2359"/>
                    </a:lnTo>
                    <a:lnTo>
                      <a:pt x="1866" y="2359"/>
                    </a:lnTo>
                    <a:lnTo>
                      <a:pt x="1831" y="2346"/>
                    </a:lnTo>
                    <a:lnTo>
                      <a:pt x="1686" y="1994"/>
                    </a:lnTo>
                    <a:lnTo>
                      <a:pt x="1710" y="1990"/>
                    </a:lnTo>
                    <a:lnTo>
                      <a:pt x="1726" y="1981"/>
                    </a:lnTo>
                    <a:lnTo>
                      <a:pt x="1794" y="1692"/>
                    </a:lnTo>
                    <a:lnTo>
                      <a:pt x="1277" y="1684"/>
                    </a:lnTo>
                    <a:lnTo>
                      <a:pt x="1219" y="1683"/>
                    </a:lnTo>
                    <a:lnTo>
                      <a:pt x="1168" y="1680"/>
                    </a:lnTo>
                    <a:lnTo>
                      <a:pt x="1102" y="1675"/>
                    </a:lnTo>
                    <a:lnTo>
                      <a:pt x="1029" y="1667"/>
                    </a:lnTo>
                    <a:lnTo>
                      <a:pt x="968" y="1660"/>
                    </a:lnTo>
                    <a:lnTo>
                      <a:pt x="904" y="1650"/>
                    </a:lnTo>
                    <a:lnTo>
                      <a:pt x="818" y="1638"/>
                    </a:lnTo>
                    <a:lnTo>
                      <a:pt x="730" y="1622"/>
                    </a:lnTo>
                    <a:lnTo>
                      <a:pt x="646" y="1607"/>
                    </a:lnTo>
                    <a:lnTo>
                      <a:pt x="561" y="1590"/>
                    </a:lnTo>
                    <a:lnTo>
                      <a:pt x="484" y="1573"/>
                    </a:lnTo>
                    <a:lnTo>
                      <a:pt x="360" y="1538"/>
                    </a:lnTo>
                    <a:lnTo>
                      <a:pt x="326" y="1525"/>
                    </a:lnTo>
                    <a:lnTo>
                      <a:pt x="275" y="1509"/>
                    </a:lnTo>
                    <a:lnTo>
                      <a:pt x="228" y="1493"/>
                    </a:lnTo>
                    <a:lnTo>
                      <a:pt x="183" y="1480"/>
                    </a:lnTo>
                    <a:lnTo>
                      <a:pt x="146" y="1466"/>
                    </a:lnTo>
                    <a:lnTo>
                      <a:pt x="113" y="1452"/>
                    </a:lnTo>
                    <a:lnTo>
                      <a:pt x="77" y="1436"/>
                    </a:lnTo>
                    <a:lnTo>
                      <a:pt x="48" y="1419"/>
                    </a:lnTo>
                    <a:lnTo>
                      <a:pt x="25" y="1404"/>
                    </a:lnTo>
                    <a:lnTo>
                      <a:pt x="0" y="1384"/>
                    </a:lnTo>
                    <a:close/>
                  </a:path>
                </a:pathLst>
              </a:custGeom>
              <a:solidFill>
                <a:srgbClr val="5A87C6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34" name="Freeform 1200"/>
              <p:cNvSpPr>
                <a:spLocks/>
              </p:cNvSpPr>
              <p:nvPr/>
            </p:nvSpPr>
            <p:spPr bwMode="auto">
              <a:xfrm>
                <a:off x="1196460" y="1803439"/>
                <a:ext cx="3407976" cy="837217"/>
              </a:xfrm>
              <a:custGeom>
                <a:avLst/>
                <a:gdLst>
                  <a:gd name="T0" fmla="*/ 85 w 5568"/>
                  <a:gd name="T1" fmla="*/ 56 h 1368"/>
                  <a:gd name="T2" fmla="*/ 132 w 5568"/>
                  <a:gd name="T3" fmla="*/ 43 h 1368"/>
                  <a:gd name="T4" fmla="*/ 146 w 5568"/>
                  <a:gd name="T5" fmla="*/ 40 h 1368"/>
                  <a:gd name="T6" fmla="*/ 168 w 5568"/>
                  <a:gd name="T7" fmla="*/ 38 h 1368"/>
                  <a:gd name="T8" fmla="*/ 190 w 5568"/>
                  <a:gd name="T9" fmla="*/ 40 h 1368"/>
                  <a:gd name="T10" fmla="*/ 359 w 5568"/>
                  <a:gd name="T11" fmla="*/ 22 h 1368"/>
                  <a:gd name="T12" fmla="*/ 528 w 5568"/>
                  <a:gd name="T13" fmla="*/ 5 h 1368"/>
                  <a:gd name="T14" fmla="*/ 577 w 5568"/>
                  <a:gd name="T15" fmla="*/ 1 h 1368"/>
                  <a:gd name="T16" fmla="*/ 610 w 5568"/>
                  <a:gd name="T17" fmla="*/ 0 h 1368"/>
                  <a:gd name="T18" fmla="*/ 604 w 5568"/>
                  <a:gd name="T19" fmla="*/ 5 h 1368"/>
                  <a:gd name="T20" fmla="*/ 590 w 5568"/>
                  <a:gd name="T21" fmla="*/ 10 h 1368"/>
                  <a:gd name="T22" fmla="*/ 579 w 5568"/>
                  <a:gd name="T23" fmla="*/ 14 h 1368"/>
                  <a:gd name="T24" fmla="*/ 571 w 5568"/>
                  <a:gd name="T25" fmla="*/ 18 h 1368"/>
                  <a:gd name="T26" fmla="*/ 578 w 5568"/>
                  <a:gd name="T27" fmla="*/ 31 h 1368"/>
                  <a:gd name="T28" fmla="*/ 584 w 5568"/>
                  <a:gd name="T29" fmla="*/ 46 h 1368"/>
                  <a:gd name="T30" fmla="*/ 598 w 5568"/>
                  <a:gd name="T31" fmla="*/ 60 h 1368"/>
                  <a:gd name="T32" fmla="*/ 587 w 5568"/>
                  <a:gd name="T33" fmla="*/ 71 h 1368"/>
                  <a:gd name="T34" fmla="*/ 580 w 5568"/>
                  <a:gd name="T35" fmla="*/ 56 h 1368"/>
                  <a:gd name="T36" fmla="*/ 574 w 5568"/>
                  <a:gd name="T37" fmla="*/ 35 h 1368"/>
                  <a:gd name="T38" fmla="*/ 564 w 5568"/>
                  <a:gd name="T39" fmla="*/ 21 h 1368"/>
                  <a:gd name="T40" fmla="*/ 547 w 5568"/>
                  <a:gd name="T41" fmla="*/ 16 h 1368"/>
                  <a:gd name="T42" fmla="*/ 530 w 5568"/>
                  <a:gd name="T43" fmla="*/ 21 h 1368"/>
                  <a:gd name="T44" fmla="*/ 516 w 5568"/>
                  <a:gd name="T45" fmla="*/ 35 h 1368"/>
                  <a:gd name="T46" fmla="*/ 510 w 5568"/>
                  <a:gd name="T47" fmla="*/ 53 h 1368"/>
                  <a:gd name="T48" fmla="*/ 505 w 5568"/>
                  <a:gd name="T49" fmla="*/ 73 h 1368"/>
                  <a:gd name="T50" fmla="*/ 496 w 5568"/>
                  <a:gd name="T51" fmla="*/ 87 h 1368"/>
                  <a:gd name="T52" fmla="*/ 223 w 5568"/>
                  <a:gd name="T53" fmla="*/ 135 h 1368"/>
                  <a:gd name="T54" fmla="*/ 225 w 5568"/>
                  <a:gd name="T55" fmla="*/ 97 h 1368"/>
                  <a:gd name="T56" fmla="*/ 221 w 5568"/>
                  <a:gd name="T57" fmla="*/ 75 h 1368"/>
                  <a:gd name="T58" fmla="*/ 207 w 5568"/>
                  <a:gd name="T59" fmla="*/ 55 h 1368"/>
                  <a:gd name="T60" fmla="*/ 190 w 5568"/>
                  <a:gd name="T61" fmla="*/ 45 h 1368"/>
                  <a:gd name="T62" fmla="*/ 173 w 5568"/>
                  <a:gd name="T63" fmla="*/ 41 h 1368"/>
                  <a:gd name="T64" fmla="*/ 154 w 5568"/>
                  <a:gd name="T65" fmla="*/ 42 h 1368"/>
                  <a:gd name="T66" fmla="*/ 134 w 5568"/>
                  <a:gd name="T67" fmla="*/ 47 h 1368"/>
                  <a:gd name="T68" fmla="*/ 118 w 5568"/>
                  <a:gd name="T69" fmla="*/ 57 h 1368"/>
                  <a:gd name="T70" fmla="*/ 101 w 5568"/>
                  <a:gd name="T71" fmla="*/ 75 h 1368"/>
                  <a:gd name="T72" fmla="*/ 90 w 5568"/>
                  <a:gd name="T73" fmla="*/ 98 h 1368"/>
                  <a:gd name="T74" fmla="*/ 87 w 5568"/>
                  <a:gd name="T75" fmla="*/ 119 h 1368"/>
                  <a:gd name="T76" fmla="*/ 87 w 5568"/>
                  <a:gd name="T77" fmla="*/ 132 h 1368"/>
                  <a:gd name="T78" fmla="*/ 81 w 5568"/>
                  <a:gd name="T79" fmla="*/ 145 h 1368"/>
                  <a:gd name="T80" fmla="*/ 73 w 5568"/>
                  <a:gd name="T81" fmla="*/ 150 h 1368"/>
                  <a:gd name="T82" fmla="*/ 60 w 5568"/>
                  <a:gd name="T83" fmla="*/ 152 h 1368"/>
                  <a:gd name="T84" fmla="*/ 39 w 5568"/>
                  <a:gd name="T85" fmla="*/ 152 h 1368"/>
                  <a:gd name="T86" fmla="*/ 22 w 5568"/>
                  <a:gd name="T87" fmla="*/ 77 h 1368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w 5568"/>
                  <a:gd name="T133" fmla="*/ 0 h 1368"/>
                  <a:gd name="T134" fmla="*/ 5568 w 5568"/>
                  <a:gd name="T135" fmla="*/ 1368 h 1368"/>
                </a:gdLst>
                <a:ahLst/>
                <a:cxnLst>
                  <a:cxn ang="T88">
                    <a:pos x="T0" y="T1"/>
                  </a:cxn>
                  <a:cxn ang="T89">
                    <a:pos x="T2" y="T3"/>
                  </a:cxn>
                  <a:cxn ang="T90">
                    <a:pos x="T4" y="T5"/>
                  </a:cxn>
                  <a:cxn ang="T91">
                    <a:pos x="T6" y="T7"/>
                  </a:cxn>
                  <a:cxn ang="T92">
                    <a:pos x="T8" y="T9"/>
                  </a:cxn>
                  <a:cxn ang="T93">
                    <a:pos x="T10" y="T11"/>
                  </a:cxn>
                  <a:cxn ang="T94">
                    <a:pos x="T12" y="T13"/>
                  </a:cxn>
                  <a:cxn ang="T95">
                    <a:pos x="T14" y="T15"/>
                  </a:cxn>
                  <a:cxn ang="T96">
                    <a:pos x="T16" y="T17"/>
                  </a:cxn>
                  <a:cxn ang="T97">
                    <a:pos x="T18" y="T19"/>
                  </a:cxn>
                  <a:cxn ang="T98">
                    <a:pos x="T20" y="T21"/>
                  </a:cxn>
                  <a:cxn ang="T99">
                    <a:pos x="T22" y="T23"/>
                  </a:cxn>
                  <a:cxn ang="T100">
                    <a:pos x="T24" y="T25"/>
                  </a:cxn>
                  <a:cxn ang="T101">
                    <a:pos x="T26" y="T27"/>
                  </a:cxn>
                  <a:cxn ang="T102">
                    <a:pos x="T28" y="T29"/>
                  </a:cxn>
                  <a:cxn ang="T103">
                    <a:pos x="T30" y="T31"/>
                  </a:cxn>
                  <a:cxn ang="T104">
                    <a:pos x="T32" y="T33"/>
                  </a:cxn>
                  <a:cxn ang="T105">
                    <a:pos x="T34" y="T35"/>
                  </a:cxn>
                  <a:cxn ang="T106">
                    <a:pos x="T36" y="T37"/>
                  </a:cxn>
                  <a:cxn ang="T107">
                    <a:pos x="T38" y="T39"/>
                  </a:cxn>
                  <a:cxn ang="T108">
                    <a:pos x="T40" y="T41"/>
                  </a:cxn>
                  <a:cxn ang="T109">
                    <a:pos x="T42" y="T43"/>
                  </a:cxn>
                  <a:cxn ang="T110">
                    <a:pos x="T44" y="T45"/>
                  </a:cxn>
                  <a:cxn ang="T111">
                    <a:pos x="T46" y="T47"/>
                  </a:cxn>
                  <a:cxn ang="T112">
                    <a:pos x="T48" y="T49"/>
                  </a:cxn>
                  <a:cxn ang="T113">
                    <a:pos x="T50" y="T51"/>
                  </a:cxn>
                  <a:cxn ang="T114">
                    <a:pos x="T52" y="T53"/>
                  </a:cxn>
                  <a:cxn ang="T115">
                    <a:pos x="T54" y="T55"/>
                  </a:cxn>
                  <a:cxn ang="T116">
                    <a:pos x="T56" y="T57"/>
                  </a:cxn>
                  <a:cxn ang="T117">
                    <a:pos x="T58" y="T59"/>
                  </a:cxn>
                  <a:cxn ang="T118">
                    <a:pos x="T60" y="T61"/>
                  </a:cxn>
                  <a:cxn ang="T119">
                    <a:pos x="T62" y="T63"/>
                  </a:cxn>
                  <a:cxn ang="T120">
                    <a:pos x="T64" y="T65"/>
                  </a:cxn>
                  <a:cxn ang="T121">
                    <a:pos x="T66" y="T67"/>
                  </a:cxn>
                  <a:cxn ang="T122">
                    <a:pos x="T68" y="T69"/>
                  </a:cxn>
                  <a:cxn ang="T123">
                    <a:pos x="T70" y="T71"/>
                  </a:cxn>
                  <a:cxn ang="T124">
                    <a:pos x="T72" y="T73"/>
                  </a:cxn>
                  <a:cxn ang="T125">
                    <a:pos x="T74" y="T75"/>
                  </a:cxn>
                  <a:cxn ang="T126">
                    <a:pos x="T76" y="T77"/>
                  </a:cxn>
                  <a:cxn ang="T127">
                    <a:pos x="T78" y="T79"/>
                  </a:cxn>
                  <a:cxn ang="T128">
                    <a:pos x="T80" y="T81"/>
                  </a:cxn>
                  <a:cxn ang="T129">
                    <a:pos x="T82" y="T83"/>
                  </a:cxn>
                  <a:cxn ang="T130">
                    <a:pos x="T84" y="T85"/>
                  </a:cxn>
                  <a:cxn ang="T131">
                    <a:pos x="T86" y="T87"/>
                  </a:cxn>
                </a:cxnLst>
                <a:rect l="T132" t="T133" r="T134" b="T135"/>
                <a:pathLst>
                  <a:path w="5568" h="1368">
                    <a:moveTo>
                      <a:pt x="200" y="693"/>
                    </a:moveTo>
                    <a:lnTo>
                      <a:pt x="666" y="535"/>
                    </a:lnTo>
                    <a:lnTo>
                      <a:pt x="765" y="505"/>
                    </a:lnTo>
                    <a:lnTo>
                      <a:pt x="935" y="455"/>
                    </a:lnTo>
                    <a:lnTo>
                      <a:pt x="1062" y="421"/>
                    </a:lnTo>
                    <a:lnTo>
                      <a:pt x="1190" y="386"/>
                    </a:lnTo>
                    <a:lnTo>
                      <a:pt x="1237" y="373"/>
                    </a:lnTo>
                    <a:lnTo>
                      <a:pt x="1277" y="363"/>
                    </a:lnTo>
                    <a:lnTo>
                      <a:pt x="1313" y="356"/>
                    </a:lnTo>
                    <a:lnTo>
                      <a:pt x="1385" y="345"/>
                    </a:lnTo>
                    <a:lnTo>
                      <a:pt x="1449" y="340"/>
                    </a:lnTo>
                    <a:lnTo>
                      <a:pt x="1511" y="340"/>
                    </a:lnTo>
                    <a:lnTo>
                      <a:pt x="1580" y="343"/>
                    </a:lnTo>
                    <a:lnTo>
                      <a:pt x="1657" y="348"/>
                    </a:lnTo>
                    <a:lnTo>
                      <a:pt x="1710" y="356"/>
                    </a:lnTo>
                    <a:lnTo>
                      <a:pt x="1770" y="357"/>
                    </a:lnTo>
                    <a:lnTo>
                      <a:pt x="2714" y="252"/>
                    </a:lnTo>
                    <a:lnTo>
                      <a:pt x="3232" y="198"/>
                    </a:lnTo>
                    <a:lnTo>
                      <a:pt x="3793" y="137"/>
                    </a:lnTo>
                    <a:lnTo>
                      <a:pt x="4490" y="69"/>
                    </a:lnTo>
                    <a:lnTo>
                      <a:pt x="4750" y="45"/>
                    </a:lnTo>
                    <a:lnTo>
                      <a:pt x="4934" y="29"/>
                    </a:lnTo>
                    <a:lnTo>
                      <a:pt x="5050" y="21"/>
                    </a:lnTo>
                    <a:lnTo>
                      <a:pt x="5195" y="8"/>
                    </a:lnTo>
                    <a:lnTo>
                      <a:pt x="5293" y="0"/>
                    </a:lnTo>
                    <a:lnTo>
                      <a:pt x="5422" y="0"/>
                    </a:lnTo>
                    <a:lnTo>
                      <a:pt x="5489" y="1"/>
                    </a:lnTo>
                    <a:lnTo>
                      <a:pt x="5568" y="25"/>
                    </a:lnTo>
                    <a:lnTo>
                      <a:pt x="5506" y="32"/>
                    </a:lnTo>
                    <a:lnTo>
                      <a:pt x="5440" y="42"/>
                    </a:lnTo>
                    <a:lnTo>
                      <a:pt x="5377" y="58"/>
                    </a:lnTo>
                    <a:lnTo>
                      <a:pt x="5339" y="74"/>
                    </a:lnTo>
                    <a:lnTo>
                      <a:pt x="5313" y="86"/>
                    </a:lnTo>
                    <a:lnTo>
                      <a:pt x="5284" y="101"/>
                    </a:lnTo>
                    <a:lnTo>
                      <a:pt x="5251" y="117"/>
                    </a:lnTo>
                    <a:lnTo>
                      <a:pt x="5214" y="125"/>
                    </a:lnTo>
                    <a:lnTo>
                      <a:pt x="5173" y="127"/>
                    </a:lnTo>
                    <a:lnTo>
                      <a:pt x="5104" y="130"/>
                    </a:lnTo>
                    <a:lnTo>
                      <a:pt x="5139" y="166"/>
                    </a:lnTo>
                    <a:lnTo>
                      <a:pt x="5157" y="191"/>
                    </a:lnTo>
                    <a:lnTo>
                      <a:pt x="5178" y="223"/>
                    </a:lnTo>
                    <a:lnTo>
                      <a:pt x="5200" y="275"/>
                    </a:lnTo>
                    <a:lnTo>
                      <a:pt x="5214" y="341"/>
                    </a:lnTo>
                    <a:lnTo>
                      <a:pt x="5223" y="392"/>
                    </a:lnTo>
                    <a:lnTo>
                      <a:pt x="5252" y="416"/>
                    </a:lnTo>
                    <a:lnTo>
                      <a:pt x="5292" y="440"/>
                    </a:lnTo>
                    <a:lnTo>
                      <a:pt x="5406" y="483"/>
                    </a:lnTo>
                    <a:lnTo>
                      <a:pt x="5385" y="541"/>
                    </a:lnTo>
                    <a:lnTo>
                      <a:pt x="5359" y="576"/>
                    </a:lnTo>
                    <a:lnTo>
                      <a:pt x="5329" y="614"/>
                    </a:lnTo>
                    <a:lnTo>
                      <a:pt x="5284" y="639"/>
                    </a:lnTo>
                    <a:lnTo>
                      <a:pt x="5234" y="671"/>
                    </a:lnTo>
                    <a:lnTo>
                      <a:pt x="5231" y="590"/>
                    </a:lnTo>
                    <a:lnTo>
                      <a:pt x="5222" y="506"/>
                    </a:lnTo>
                    <a:lnTo>
                      <a:pt x="5207" y="440"/>
                    </a:lnTo>
                    <a:lnTo>
                      <a:pt x="5185" y="372"/>
                    </a:lnTo>
                    <a:lnTo>
                      <a:pt x="5162" y="317"/>
                    </a:lnTo>
                    <a:lnTo>
                      <a:pt x="5133" y="274"/>
                    </a:lnTo>
                    <a:lnTo>
                      <a:pt x="5110" y="227"/>
                    </a:lnTo>
                    <a:lnTo>
                      <a:pt x="5078" y="191"/>
                    </a:lnTo>
                    <a:lnTo>
                      <a:pt x="5033" y="166"/>
                    </a:lnTo>
                    <a:lnTo>
                      <a:pt x="4980" y="151"/>
                    </a:lnTo>
                    <a:lnTo>
                      <a:pt x="4926" y="145"/>
                    </a:lnTo>
                    <a:lnTo>
                      <a:pt x="4874" y="151"/>
                    </a:lnTo>
                    <a:lnTo>
                      <a:pt x="4818" y="166"/>
                    </a:lnTo>
                    <a:lnTo>
                      <a:pt x="4767" y="191"/>
                    </a:lnTo>
                    <a:lnTo>
                      <a:pt x="4722" y="223"/>
                    </a:lnTo>
                    <a:lnTo>
                      <a:pt x="4676" y="274"/>
                    </a:lnTo>
                    <a:lnTo>
                      <a:pt x="4647" y="317"/>
                    </a:lnTo>
                    <a:lnTo>
                      <a:pt x="4619" y="372"/>
                    </a:lnTo>
                    <a:lnTo>
                      <a:pt x="4605" y="416"/>
                    </a:lnTo>
                    <a:lnTo>
                      <a:pt x="4590" y="477"/>
                    </a:lnTo>
                    <a:lnTo>
                      <a:pt x="4583" y="531"/>
                    </a:lnTo>
                    <a:lnTo>
                      <a:pt x="4567" y="602"/>
                    </a:lnTo>
                    <a:lnTo>
                      <a:pt x="4543" y="660"/>
                    </a:lnTo>
                    <a:lnTo>
                      <a:pt x="4520" y="707"/>
                    </a:lnTo>
                    <a:lnTo>
                      <a:pt x="4490" y="745"/>
                    </a:lnTo>
                    <a:lnTo>
                      <a:pt x="4467" y="781"/>
                    </a:lnTo>
                    <a:lnTo>
                      <a:pt x="4437" y="822"/>
                    </a:lnTo>
                    <a:lnTo>
                      <a:pt x="4332" y="835"/>
                    </a:lnTo>
                    <a:lnTo>
                      <a:pt x="2008" y="1218"/>
                    </a:lnTo>
                    <a:lnTo>
                      <a:pt x="2017" y="1052"/>
                    </a:lnTo>
                    <a:lnTo>
                      <a:pt x="2024" y="947"/>
                    </a:lnTo>
                    <a:lnTo>
                      <a:pt x="2026" y="869"/>
                    </a:lnTo>
                    <a:lnTo>
                      <a:pt x="2024" y="810"/>
                    </a:lnTo>
                    <a:lnTo>
                      <a:pt x="2008" y="741"/>
                    </a:lnTo>
                    <a:lnTo>
                      <a:pt x="1985" y="677"/>
                    </a:lnTo>
                    <a:lnTo>
                      <a:pt x="1945" y="610"/>
                    </a:lnTo>
                    <a:lnTo>
                      <a:pt x="1908" y="547"/>
                    </a:lnTo>
                    <a:lnTo>
                      <a:pt x="1862" y="497"/>
                    </a:lnTo>
                    <a:lnTo>
                      <a:pt x="1810" y="455"/>
                    </a:lnTo>
                    <a:lnTo>
                      <a:pt x="1741" y="421"/>
                    </a:lnTo>
                    <a:lnTo>
                      <a:pt x="1709" y="408"/>
                    </a:lnTo>
                    <a:lnTo>
                      <a:pt x="1662" y="392"/>
                    </a:lnTo>
                    <a:lnTo>
                      <a:pt x="1612" y="384"/>
                    </a:lnTo>
                    <a:lnTo>
                      <a:pt x="1559" y="373"/>
                    </a:lnTo>
                    <a:lnTo>
                      <a:pt x="1495" y="368"/>
                    </a:lnTo>
                    <a:lnTo>
                      <a:pt x="1451" y="368"/>
                    </a:lnTo>
                    <a:lnTo>
                      <a:pt x="1385" y="374"/>
                    </a:lnTo>
                    <a:lnTo>
                      <a:pt x="1321" y="389"/>
                    </a:lnTo>
                    <a:lnTo>
                      <a:pt x="1261" y="404"/>
                    </a:lnTo>
                    <a:lnTo>
                      <a:pt x="1204" y="425"/>
                    </a:lnTo>
                    <a:lnTo>
                      <a:pt x="1148" y="450"/>
                    </a:lnTo>
                    <a:lnTo>
                      <a:pt x="1103" y="478"/>
                    </a:lnTo>
                    <a:lnTo>
                      <a:pt x="1061" y="513"/>
                    </a:lnTo>
                    <a:lnTo>
                      <a:pt x="1009" y="555"/>
                    </a:lnTo>
                    <a:lnTo>
                      <a:pt x="960" y="612"/>
                    </a:lnTo>
                    <a:lnTo>
                      <a:pt x="912" y="671"/>
                    </a:lnTo>
                    <a:lnTo>
                      <a:pt x="872" y="738"/>
                    </a:lnTo>
                    <a:lnTo>
                      <a:pt x="843" y="800"/>
                    </a:lnTo>
                    <a:lnTo>
                      <a:pt x="811" y="886"/>
                    </a:lnTo>
                    <a:lnTo>
                      <a:pt x="790" y="962"/>
                    </a:lnTo>
                    <a:lnTo>
                      <a:pt x="783" y="1029"/>
                    </a:lnTo>
                    <a:lnTo>
                      <a:pt x="786" y="1067"/>
                    </a:lnTo>
                    <a:lnTo>
                      <a:pt x="795" y="1116"/>
                    </a:lnTo>
                    <a:lnTo>
                      <a:pt x="790" y="1150"/>
                    </a:lnTo>
                    <a:lnTo>
                      <a:pt x="779" y="1186"/>
                    </a:lnTo>
                    <a:lnTo>
                      <a:pt x="765" y="1234"/>
                    </a:lnTo>
                    <a:lnTo>
                      <a:pt x="743" y="1282"/>
                    </a:lnTo>
                    <a:lnTo>
                      <a:pt x="727" y="1304"/>
                    </a:lnTo>
                    <a:lnTo>
                      <a:pt x="706" y="1322"/>
                    </a:lnTo>
                    <a:lnTo>
                      <a:pt x="686" y="1337"/>
                    </a:lnTo>
                    <a:lnTo>
                      <a:pt x="660" y="1349"/>
                    </a:lnTo>
                    <a:lnTo>
                      <a:pt x="620" y="1356"/>
                    </a:lnTo>
                    <a:lnTo>
                      <a:pt x="580" y="1363"/>
                    </a:lnTo>
                    <a:lnTo>
                      <a:pt x="539" y="1367"/>
                    </a:lnTo>
                    <a:lnTo>
                      <a:pt x="503" y="1368"/>
                    </a:lnTo>
                    <a:lnTo>
                      <a:pt x="446" y="1368"/>
                    </a:lnTo>
                    <a:lnTo>
                      <a:pt x="355" y="1367"/>
                    </a:lnTo>
                    <a:lnTo>
                      <a:pt x="262" y="1363"/>
                    </a:lnTo>
                    <a:lnTo>
                      <a:pt x="0" y="1198"/>
                    </a:lnTo>
                    <a:lnTo>
                      <a:pt x="200" y="693"/>
                    </a:lnTo>
                    <a:close/>
                  </a:path>
                </a:pathLst>
              </a:custGeom>
              <a:solidFill>
                <a:schemeClr val="hlink"/>
              </a:solidFill>
              <a:ln w="9525">
                <a:solidFill>
                  <a:schemeClr val="accent1">
                    <a:lumMod val="50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35" name="Freeform 1201"/>
              <p:cNvSpPr>
                <a:spLocks/>
              </p:cNvSpPr>
              <p:nvPr/>
            </p:nvSpPr>
            <p:spPr bwMode="auto">
              <a:xfrm>
                <a:off x="235703" y="1663475"/>
                <a:ext cx="2425612" cy="563652"/>
              </a:xfrm>
              <a:custGeom>
                <a:avLst/>
                <a:gdLst>
                  <a:gd name="T0" fmla="*/ 0 w 3962"/>
                  <a:gd name="T1" fmla="*/ 67 h 922"/>
                  <a:gd name="T2" fmla="*/ 1 w 3962"/>
                  <a:gd name="T3" fmla="*/ 63 h 922"/>
                  <a:gd name="T4" fmla="*/ 5 w 3962"/>
                  <a:gd name="T5" fmla="*/ 60 h 922"/>
                  <a:gd name="T6" fmla="*/ 21 w 3962"/>
                  <a:gd name="T7" fmla="*/ 53 h 922"/>
                  <a:gd name="T8" fmla="*/ 37 w 3962"/>
                  <a:gd name="T9" fmla="*/ 47 h 922"/>
                  <a:gd name="T10" fmla="*/ 52 w 3962"/>
                  <a:gd name="T11" fmla="*/ 42 h 922"/>
                  <a:gd name="T12" fmla="*/ 90 w 3962"/>
                  <a:gd name="T13" fmla="*/ 30 h 922"/>
                  <a:gd name="T14" fmla="*/ 110 w 3962"/>
                  <a:gd name="T15" fmla="*/ 25 h 922"/>
                  <a:gd name="T16" fmla="*/ 126 w 3962"/>
                  <a:gd name="T17" fmla="*/ 21 h 922"/>
                  <a:gd name="T18" fmla="*/ 155 w 3962"/>
                  <a:gd name="T19" fmla="*/ 15 h 922"/>
                  <a:gd name="T20" fmla="*/ 191 w 3962"/>
                  <a:gd name="T21" fmla="*/ 8 h 922"/>
                  <a:gd name="T22" fmla="*/ 210 w 3962"/>
                  <a:gd name="T23" fmla="*/ 5 h 922"/>
                  <a:gd name="T24" fmla="*/ 222 w 3962"/>
                  <a:gd name="T25" fmla="*/ 4 h 922"/>
                  <a:gd name="T26" fmla="*/ 236 w 3962"/>
                  <a:gd name="T27" fmla="*/ 2 h 922"/>
                  <a:gd name="T28" fmla="*/ 243 w 3962"/>
                  <a:gd name="T29" fmla="*/ 0 h 922"/>
                  <a:gd name="T30" fmla="*/ 250 w 3962"/>
                  <a:gd name="T31" fmla="*/ 1 h 922"/>
                  <a:gd name="T32" fmla="*/ 364 w 3962"/>
                  <a:gd name="T33" fmla="*/ 8 h 922"/>
                  <a:gd name="T34" fmla="*/ 389 w 3962"/>
                  <a:gd name="T35" fmla="*/ 9 h 922"/>
                  <a:gd name="T36" fmla="*/ 408 w 3962"/>
                  <a:gd name="T37" fmla="*/ 12 h 922"/>
                  <a:gd name="T38" fmla="*/ 423 w 3962"/>
                  <a:gd name="T39" fmla="*/ 14 h 922"/>
                  <a:gd name="T40" fmla="*/ 437 w 3962"/>
                  <a:gd name="T41" fmla="*/ 14 h 922"/>
                  <a:gd name="T42" fmla="*/ 435 w 3962"/>
                  <a:gd name="T43" fmla="*/ 18 h 922"/>
                  <a:gd name="T44" fmla="*/ 406 w 3962"/>
                  <a:gd name="T45" fmla="*/ 24 h 922"/>
                  <a:gd name="T46" fmla="*/ 354 w 3962"/>
                  <a:gd name="T47" fmla="*/ 32 h 922"/>
                  <a:gd name="T48" fmla="*/ 323 w 3962"/>
                  <a:gd name="T49" fmla="*/ 37 h 922"/>
                  <a:gd name="T50" fmla="*/ 288 w 3962"/>
                  <a:gd name="T51" fmla="*/ 45 h 922"/>
                  <a:gd name="T52" fmla="*/ 260 w 3962"/>
                  <a:gd name="T53" fmla="*/ 53 h 922"/>
                  <a:gd name="T54" fmla="*/ 217 w 3962"/>
                  <a:gd name="T55" fmla="*/ 66 h 922"/>
                  <a:gd name="T56" fmla="*/ 171 w 3962"/>
                  <a:gd name="T57" fmla="*/ 84 h 922"/>
                  <a:gd name="T58" fmla="*/ 142 w 3962"/>
                  <a:gd name="T59" fmla="*/ 102 h 922"/>
                  <a:gd name="T60" fmla="*/ 130 w 3962"/>
                  <a:gd name="T61" fmla="*/ 102 h 922"/>
                  <a:gd name="T62" fmla="*/ 114 w 3962"/>
                  <a:gd name="T63" fmla="*/ 100 h 922"/>
                  <a:gd name="T64" fmla="*/ 100 w 3962"/>
                  <a:gd name="T65" fmla="*/ 98 h 922"/>
                  <a:gd name="T66" fmla="*/ 81 w 3962"/>
                  <a:gd name="T67" fmla="*/ 95 h 922"/>
                  <a:gd name="T68" fmla="*/ 63 w 3962"/>
                  <a:gd name="T69" fmla="*/ 92 h 922"/>
                  <a:gd name="T70" fmla="*/ 40 w 3962"/>
                  <a:gd name="T71" fmla="*/ 86 h 922"/>
                  <a:gd name="T72" fmla="*/ 31 w 3962"/>
                  <a:gd name="T73" fmla="*/ 83 h 922"/>
                  <a:gd name="T74" fmla="*/ 20 w 3962"/>
                  <a:gd name="T75" fmla="*/ 80 h 922"/>
                  <a:gd name="T76" fmla="*/ 13 w 3962"/>
                  <a:gd name="T77" fmla="*/ 77 h 922"/>
                  <a:gd name="T78" fmla="*/ 5 w 3962"/>
                  <a:gd name="T79" fmla="*/ 73 h 922"/>
                  <a:gd name="T80" fmla="*/ 0 w 3962"/>
                  <a:gd name="T81" fmla="*/ 69 h 922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w 3962"/>
                  <a:gd name="T124" fmla="*/ 0 h 922"/>
                  <a:gd name="T125" fmla="*/ 3962 w 3962"/>
                  <a:gd name="T126" fmla="*/ 922 h 922"/>
                </a:gdLst>
                <a:ahLst/>
                <a:cxnLst>
                  <a:cxn ang="T82">
                    <a:pos x="T0" y="T1"/>
                  </a:cxn>
                  <a:cxn ang="T83">
                    <a:pos x="T2" y="T3"/>
                  </a:cxn>
                  <a:cxn ang="T84">
                    <a:pos x="T4" y="T5"/>
                  </a:cxn>
                  <a:cxn ang="T85">
                    <a:pos x="T6" y="T7"/>
                  </a:cxn>
                  <a:cxn ang="T86">
                    <a:pos x="T8" y="T9"/>
                  </a:cxn>
                  <a:cxn ang="T87">
                    <a:pos x="T10" y="T11"/>
                  </a:cxn>
                  <a:cxn ang="T88">
                    <a:pos x="T12" y="T13"/>
                  </a:cxn>
                  <a:cxn ang="T89">
                    <a:pos x="T14" y="T15"/>
                  </a:cxn>
                  <a:cxn ang="T90">
                    <a:pos x="T16" y="T17"/>
                  </a:cxn>
                  <a:cxn ang="T91">
                    <a:pos x="T18" y="T19"/>
                  </a:cxn>
                  <a:cxn ang="T92">
                    <a:pos x="T20" y="T21"/>
                  </a:cxn>
                  <a:cxn ang="T93">
                    <a:pos x="T22" y="T23"/>
                  </a:cxn>
                  <a:cxn ang="T94">
                    <a:pos x="T24" y="T25"/>
                  </a:cxn>
                  <a:cxn ang="T95">
                    <a:pos x="T26" y="T27"/>
                  </a:cxn>
                  <a:cxn ang="T96">
                    <a:pos x="T28" y="T29"/>
                  </a:cxn>
                  <a:cxn ang="T97">
                    <a:pos x="T30" y="T31"/>
                  </a:cxn>
                  <a:cxn ang="T98">
                    <a:pos x="T32" y="T33"/>
                  </a:cxn>
                  <a:cxn ang="T99">
                    <a:pos x="T34" y="T35"/>
                  </a:cxn>
                  <a:cxn ang="T100">
                    <a:pos x="T36" y="T37"/>
                  </a:cxn>
                  <a:cxn ang="T101">
                    <a:pos x="T38" y="T39"/>
                  </a:cxn>
                  <a:cxn ang="T102">
                    <a:pos x="T40" y="T41"/>
                  </a:cxn>
                  <a:cxn ang="T103">
                    <a:pos x="T42" y="T43"/>
                  </a:cxn>
                  <a:cxn ang="T104">
                    <a:pos x="T44" y="T45"/>
                  </a:cxn>
                  <a:cxn ang="T105">
                    <a:pos x="T46" y="T47"/>
                  </a:cxn>
                  <a:cxn ang="T106">
                    <a:pos x="T48" y="T49"/>
                  </a:cxn>
                  <a:cxn ang="T107">
                    <a:pos x="T50" y="T51"/>
                  </a:cxn>
                  <a:cxn ang="T108">
                    <a:pos x="T52" y="T53"/>
                  </a:cxn>
                  <a:cxn ang="T109">
                    <a:pos x="T54" y="T55"/>
                  </a:cxn>
                  <a:cxn ang="T110">
                    <a:pos x="T56" y="T57"/>
                  </a:cxn>
                  <a:cxn ang="T111">
                    <a:pos x="T58" y="T59"/>
                  </a:cxn>
                  <a:cxn ang="T112">
                    <a:pos x="T60" y="T61"/>
                  </a:cxn>
                  <a:cxn ang="T113">
                    <a:pos x="T62" y="T63"/>
                  </a:cxn>
                  <a:cxn ang="T114">
                    <a:pos x="T64" y="T65"/>
                  </a:cxn>
                  <a:cxn ang="T115">
                    <a:pos x="T66" y="T67"/>
                  </a:cxn>
                  <a:cxn ang="T116">
                    <a:pos x="T68" y="T69"/>
                  </a:cxn>
                  <a:cxn ang="T117">
                    <a:pos x="T70" y="T71"/>
                  </a:cxn>
                  <a:cxn ang="T118">
                    <a:pos x="T72" y="T73"/>
                  </a:cxn>
                  <a:cxn ang="T119">
                    <a:pos x="T74" y="T75"/>
                  </a:cxn>
                  <a:cxn ang="T120">
                    <a:pos x="T76" y="T77"/>
                  </a:cxn>
                  <a:cxn ang="T121">
                    <a:pos x="T78" y="T79"/>
                  </a:cxn>
                  <a:cxn ang="T122">
                    <a:pos x="T80" y="T81"/>
                  </a:cxn>
                </a:cxnLst>
                <a:rect l="T123" t="T124" r="T125" b="T126"/>
                <a:pathLst>
                  <a:path w="3962" h="922">
                    <a:moveTo>
                      <a:pt x="0" y="623"/>
                    </a:moveTo>
                    <a:lnTo>
                      <a:pt x="0" y="602"/>
                    </a:lnTo>
                    <a:lnTo>
                      <a:pt x="2" y="585"/>
                    </a:lnTo>
                    <a:lnTo>
                      <a:pt x="9" y="569"/>
                    </a:lnTo>
                    <a:lnTo>
                      <a:pt x="21" y="557"/>
                    </a:lnTo>
                    <a:lnTo>
                      <a:pt x="44" y="543"/>
                    </a:lnTo>
                    <a:lnTo>
                      <a:pt x="67" y="529"/>
                    </a:lnTo>
                    <a:lnTo>
                      <a:pt x="191" y="476"/>
                    </a:lnTo>
                    <a:lnTo>
                      <a:pt x="268" y="446"/>
                    </a:lnTo>
                    <a:lnTo>
                      <a:pt x="336" y="424"/>
                    </a:lnTo>
                    <a:lnTo>
                      <a:pt x="402" y="399"/>
                    </a:lnTo>
                    <a:lnTo>
                      <a:pt x="467" y="375"/>
                    </a:lnTo>
                    <a:lnTo>
                      <a:pt x="551" y="351"/>
                    </a:lnTo>
                    <a:lnTo>
                      <a:pt x="809" y="270"/>
                    </a:lnTo>
                    <a:lnTo>
                      <a:pt x="895" y="243"/>
                    </a:lnTo>
                    <a:lnTo>
                      <a:pt x="988" y="221"/>
                    </a:lnTo>
                    <a:lnTo>
                      <a:pt x="1060" y="202"/>
                    </a:lnTo>
                    <a:lnTo>
                      <a:pt x="1134" y="186"/>
                    </a:lnTo>
                    <a:lnTo>
                      <a:pt x="1284" y="156"/>
                    </a:lnTo>
                    <a:lnTo>
                      <a:pt x="1392" y="134"/>
                    </a:lnTo>
                    <a:lnTo>
                      <a:pt x="1518" y="110"/>
                    </a:lnTo>
                    <a:lnTo>
                      <a:pt x="1722" y="76"/>
                    </a:lnTo>
                    <a:lnTo>
                      <a:pt x="1814" y="59"/>
                    </a:lnTo>
                    <a:lnTo>
                      <a:pt x="1894" y="47"/>
                    </a:lnTo>
                    <a:lnTo>
                      <a:pt x="1944" y="39"/>
                    </a:lnTo>
                    <a:lnTo>
                      <a:pt x="1997" y="35"/>
                    </a:lnTo>
                    <a:lnTo>
                      <a:pt x="2042" y="28"/>
                    </a:lnTo>
                    <a:lnTo>
                      <a:pt x="2119" y="20"/>
                    </a:lnTo>
                    <a:lnTo>
                      <a:pt x="2158" y="11"/>
                    </a:lnTo>
                    <a:lnTo>
                      <a:pt x="2190" y="0"/>
                    </a:lnTo>
                    <a:lnTo>
                      <a:pt x="2224" y="12"/>
                    </a:lnTo>
                    <a:lnTo>
                      <a:pt x="2250" y="12"/>
                    </a:lnTo>
                    <a:lnTo>
                      <a:pt x="3161" y="55"/>
                    </a:lnTo>
                    <a:lnTo>
                      <a:pt x="3276" y="68"/>
                    </a:lnTo>
                    <a:lnTo>
                      <a:pt x="3397" y="78"/>
                    </a:lnTo>
                    <a:lnTo>
                      <a:pt x="3497" y="85"/>
                    </a:lnTo>
                    <a:lnTo>
                      <a:pt x="3582" y="93"/>
                    </a:lnTo>
                    <a:lnTo>
                      <a:pt x="3667" y="105"/>
                    </a:lnTo>
                    <a:lnTo>
                      <a:pt x="3732" y="113"/>
                    </a:lnTo>
                    <a:lnTo>
                      <a:pt x="3809" y="125"/>
                    </a:lnTo>
                    <a:lnTo>
                      <a:pt x="3873" y="125"/>
                    </a:lnTo>
                    <a:lnTo>
                      <a:pt x="3931" y="125"/>
                    </a:lnTo>
                    <a:lnTo>
                      <a:pt x="3962" y="121"/>
                    </a:lnTo>
                    <a:lnTo>
                      <a:pt x="3915" y="158"/>
                    </a:lnTo>
                    <a:lnTo>
                      <a:pt x="3884" y="174"/>
                    </a:lnTo>
                    <a:lnTo>
                      <a:pt x="3656" y="213"/>
                    </a:lnTo>
                    <a:lnTo>
                      <a:pt x="3413" y="250"/>
                    </a:lnTo>
                    <a:lnTo>
                      <a:pt x="3183" y="286"/>
                    </a:lnTo>
                    <a:lnTo>
                      <a:pt x="3046" y="306"/>
                    </a:lnTo>
                    <a:lnTo>
                      <a:pt x="2908" y="331"/>
                    </a:lnTo>
                    <a:lnTo>
                      <a:pt x="2721" y="371"/>
                    </a:lnTo>
                    <a:lnTo>
                      <a:pt x="2591" y="404"/>
                    </a:lnTo>
                    <a:lnTo>
                      <a:pt x="2486" y="432"/>
                    </a:lnTo>
                    <a:lnTo>
                      <a:pt x="2337" y="476"/>
                    </a:lnTo>
                    <a:lnTo>
                      <a:pt x="2115" y="541"/>
                    </a:lnTo>
                    <a:lnTo>
                      <a:pt x="1956" y="597"/>
                    </a:lnTo>
                    <a:lnTo>
                      <a:pt x="1651" y="707"/>
                    </a:lnTo>
                    <a:lnTo>
                      <a:pt x="1543" y="753"/>
                    </a:lnTo>
                    <a:lnTo>
                      <a:pt x="1457" y="796"/>
                    </a:lnTo>
                    <a:lnTo>
                      <a:pt x="1275" y="922"/>
                    </a:lnTo>
                    <a:lnTo>
                      <a:pt x="1216" y="921"/>
                    </a:lnTo>
                    <a:lnTo>
                      <a:pt x="1168" y="918"/>
                    </a:lnTo>
                    <a:lnTo>
                      <a:pt x="1099" y="913"/>
                    </a:lnTo>
                    <a:lnTo>
                      <a:pt x="1028" y="905"/>
                    </a:lnTo>
                    <a:lnTo>
                      <a:pt x="969" y="898"/>
                    </a:lnTo>
                    <a:lnTo>
                      <a:pt x="903" y="887"/>
                    </a:lnTo>
                    <a:lnTo>
                      <a:pt x="818" y="875"/>
                    </a:lnTo>
                    <a:lnTo>
                      <a:pt x="732" y="860"/>
                    </a:lnTo>
                    <a:lnTo>
                      <a:pt x="647" y="845"/>
                    </a:lnTo>
                    <a:lnTo>
                      <a:pt x="563" y="828"/>
                    </a:lnTo>
                    <a:lnTo>
                      <a:pt x="483" y="810"/>
                    </a:lnTo>
                    <a:lnTo>
                      <a:pt x="361" y="776"/>
                    </a:lnTo>
                    <a:lnTo>
                      <a:pt x="325" y="763"/>
                    </a:lnTo>
                    <a:lnTo>
                      <a:pt x="276" y="747"/>
                    </a:lnTo>
                    <a:lnTo>
                      <a:pt x="229" y="731"/>
                    </a:lnTo>
                    <a:lnTo>
                      <a:pt x="183" y="717"/>
                    </a:lnTo>
                    <a:lnTo>
                      <a:pt x="146" y="704"/>
                    </a:lnTo>
                    <a:lnTo>
                      <a:pt x="114" y="691"/>
                    </a:lnTo>
                    <a:lnTo>
                      <a:pt x="75" y="675"/>
                    </a:lnTo>
                    <a:lnTo>
                      <a:pt x="46" y="658"/>
                    </a:lnTo>
                    <a:lnTo>
                      <a:pt x="26" y="643"/>
                    </a:lnTo>
                    <a:lnTo>
                      <a:pt x="0" y="623"/>
                    </a:lnTo>
                    <a:close/>
                  </a:path>
                </a:pathLst>
              </a:custGeom>
              <a:solidFill>
                <a:srgbClr val="6A95C8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grpSp>
            <p:nvGrpSpPr>
              <p:cNvPr id="336" name="Group 1202"/>
              <p:cNvGrpSpPr>
                <a:grpSpLocks/>
              </p:cNvGrpSpPr>
              <p:nvPr/>
            </p:nvGrpSpPr>
            <p:grpSpPr bwMode="auto">
              <a:xfrm>
                <a:off x="1545337" y="1597807"/>
                <a:ext cx="2543129" cy="831709"/>
                <a:chOff x="1097" y="1580"/>
                <a:chExt cx="1385" cy="453"/>
              </a:xfrm>
            </p:grpSpPr>
            <p:grpSp>
              <p:nvGrpSpPr>
                <p:cNvPr id="374" name="Group 1203"/>
                <p:cNvGrpSpPr>
                  <a:grpSpLocks/>
                </p:cNvGrpSpPr>
                <p:nvPr/>
              </p:nvGrpSpPr>
              <p:grpSpPr bwMode="auto">
                <a:xfrm>
                  <a:off x="1097" y="1919"/>
                  <a:ext cx="61" cy="39"/>
                  <a:chOff x="1097" y="1919"/>
                  <a:chExt cx="61" cy="39"/>
                </a:xfrm>
              </p:grpSpPr>
              <p:sp>
                <p:nvSpPr>
                  <p:cNvPr id="394" name="Freeform 1204"/>
                  <p:cNvSpPr>
                    <a:spLocks/>
                  </p:cNvSpPr>
                  <p:nvPr/>
                </p:nvSpPr>
                <p:spPr bwMode="auto">
                  <a:xfrm>
                    <a:off x="1097" y="1919"/>
                    <a:ext cx="61" cy="39"/>
                  </a:xfrm>
                  <a:custGeom>
                    <a:avLst/>
                    <a:gdLst>
                      <a:gd name="T0" fmla="*/ 0 w 183"/>
                      <a:gd name="T1" fmla="*/ 3 h 119"/>
                      <a:gd name="T2" fmla="*/ 18 w 183"/>
                      <a:gd name="T3" fmla="*/ 0 h 119"/>
                      <a:gd name="T4" fmla="*/ 20 w 183"/>
                      <a:gd name="T5" fmla="*/ 0 h 119"/>
                      <a:gd name="T6" fmla="*/ 1 w 183"/>
                      <a:gd name="T7" fmla="*/ 4 h 119"/>
                      <a:gd name="T8" fmla="*/ 1 w 183"/>
                      <a:gd name="T9" fmla="*/ 13 h 119"/>
                      <a:gd name="T10" fmla="*/ 0 w 183"/>
                      <a:gd name="T11" fmla="*/ 12 h 119"/>
                      <a:gd name="T12" fmla="*/ 0 w 183"/>
                      <a:gd name="T13" fmla="*/ 3 h 119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w 183"/>
                      <a:gd name="T22" fmla="*/ 0 h 119"/>
                      <a:gd name="T23" fmla="*/ 183 w 183"/>
                      <a:gd name="T24" fmla="*/ 119 h 119"/>
                    </a:gdLst>
                    <a:ahLst/>
                    <a:cxnLst>
                      <a:cxn ang="T14">
                        <a:pos x="T0" y="T1"/>
                      </a:cxn>
                      <a:cxn ang="T15">
                        <a:pos x="T2" y="T3"/>
                      </a:cxn>
                      <a:cxn ang="T16">
                        <a:pos x="T4" y="T5"/>
                      </a:cxn>
                      <a:cxn ang="T17">
                        <a:pos x="T6" y="T7"/>
                      </a:cxn>
                      <a:cxn ang="T18">
                        <a:pos x="T8" y="T9"/>
                      </a:cxn>
                      <a:cxn ang="T19">
                        <a:pos x="T10" y="T11"/>
                      </a:cxn>
                      <a:cxn ang="T20">
                        <a:pos x="T12" y="T13"/>
                      </a:cxn>
                    </a:cxnLst>
                    <a:rect l="T21" t="T22" r="T23" b="T24"/>
                    <a:pathLst>
                      <a:path w="183" h="119">
                        <a:moveTo>
                          <a:pt x="0" y="32"/>
                        </a:moveTo>
                        <a:lnTo>
                          <a:pt x="159" y="0"/>
                        </a:lnTo>
                        <a:lnTo>
                          <a:pt x="183" y="2"/>
                        </a:lnTo>
                        <a:lnTo>
                          <a:pt x="12" y="39"/>
                        </a:lnTo>
                        <a:lnTo>
                          <a:pt x="12" y="119"/>
                        </a:lnTo>
                        <a:lnTo>
                          <a:pt x="0" y="114"/>
                        </a:lnTo>
                        <a:lnTo>
                          <a:pt x="0" y="32"/>
                        </a:lnTo>
                        <a:close/>
                      </a:path>
                    </a:pathLst>
                  </a:custGeom>
                  <a:solidFill>
                    <a:srgbClr val="FF8000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395" name="Freeform 1205"/>
                  <p:cNvSpPr>
                    <a:spLocks/>
                  </p:cNvSpPr>
                  <p:nvPr/>
                </p:nvSpPr>
                <p:spPr bwMode="auto">
                  <a:xfrm>
                    <a:off x="1101" y="1919"/>
                    <a:ext cx="57" cy="39"/>
                  </a:xfrm>
                  <a:custGeom>
                    <a:avLst/>
                    <a:gdLst>
                      <a:gd name="T0" fmla="*/ 0 w 171"/>
                      <a:gd name="T1" fmla="*/ 4 h 117"/>
                      <a:gd name="T2" fmla="*/ 19 w 171"/>
                      <a:gd name="T3" fmla="*/ 0 h 117"/>
                      <a:gd name="T4" fmla="*/ 19 w 171"/>
                      <a:gd name="T5" fmla="*/ 8 h 117"/>
                      <a:gd name="T6" fmla="*/ 0 w 171"/>
                      <a:gd name="T7" fmla="*/ 13 h 117"/>
                      <a:gd name="T8" fmla="*/ 0 w 171"/>
                      <a:gd name="T9" fmla="*/ 4 h 117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171"/>
                      <a:gd name="T16" fmla="*/ 0 h 117"/>
                      <a:gd name="T17" fmla="*/ 171 w 171"/>
                      <a:gd name="T18" fmla="*/ 117 h 117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171" h="117">
                        <a:moveTo>
                          <a:pt x="0" y="37"/>
                        </a:moveTo>
                        <a:lnTo>
                          <a:pt x="171" y="0"/>
                        </a:lnTo>
                        <a:lnTo>
                          <a:pt x="171" y="76"/>
                        </a:lnTo>
                        <a:lnTo>
                          <a:pt x="0" y="117"/>
                        </a:lnTo>
                        <a:lnTo>
                          <a:pt x="0" y="37"/>
                        </a:lnTo>
                        <a:close/>
                      </a:path>
                    </a:pathLst>
                  </a:custGeom>
                  <a:solidFill>
                    <a:srgbClr val="FFE0C0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375" name="Group 1206"/>
                <p:cNvGrpSpPr>
                  <a:grpSpLocks/>
                </p:cNvGrpSpPr>
                <p:nvPr/>
              </p:nvGrpSpPr>
              <p:grpSpPr bwMode="auto">
                <a:xfrm>
                  <a:off x="1695" y="1580"/>
                  <a:ext cx="787" cy="453"/>
                  <a:chOff x="1695" y="1580"/>
                  <a:chExt cx="787" cy="453"/>
                </a:xfrm>
              </p:grpSpPr>
              <p:grpSp>
                <p:nvGrpSpPr>
                  <p:cNvPr id="376" name="Group 1207"/>
                  <p:cNvGrpSpPr>
                    <a:grpSpLocks/>
                  </p:cNvGrpSpPr>
                  <p:nvPr/>
                </p:nvGrpSpPr>
                <p:grpSpPr bwMode="auto">
                  <a:xfrm>
                    <a:off x="1784" y="1580"/>
                    <a:ext cx="160" cy="134"/>
                    <a:chOff x="1784" y="1580"/>
                    <a:chExt cx="160" cy="134"/>
                  </a:xfrm>
                </p:grpSpPr>
                <p:sp>
                  <p:nvSpPr>
                    <p:cNvPr id="387" name="Freeform 1208"/>
                    <p:cNvSpPr>
                      <a:spLocks/>
                    </p:cNvSpPr>
                    <p:nvPr/>
                  </p:nvSpPr>
                  <p:spPr bwMode="auto">
                    <a:xfrm>
                      <a:off x="1802" y="1652"/>
                      <a:ext cx="142" cy="61"/>
                    </a:xfrm>
                    <a:custGeom>
                      <a:avLst/>
                      <a:gdLst>
                        <a:gd name="T0" fmla="*/ 0 w 424"/>
                        <a:gd name="T1" fmla="*/ 20 h 183"/>
                        <a:gd name="T2" fmla="*/ 8 w 424"/>
                        <a:gd name="T3" fmla="*/ 19 h 183"/>
                        <a:gd name="T4" fmla="*/ 14 w 424"/>
                        <a:gd name="T5" fmla="*/ 16 h 183"/>
                        <a:gd name="T6" fmla="*/ 21 w 424"/>
                        <a:gd name="T7" fmla="*/ 14 h 183"/>
                        <a:gd name="T8" fmla="*/ 27 w 424"/>
                        <a:gd name="T9" fmla="*/ 13 h 183"/>
                        <a:gd name="T10" fmla="*/ 29 w 424"/>
                        <a:gd name="T11" fmla="*/ 13 h 183"/>
                        <a:gd name="T12" fmla="*/ 35 w 424"/>
                        <a:gd name="T13" fmla="*/ 14 h 183"/>
                        <a:gd name="T14" fmla="*/ 42 w 424"/>
                        <a:gd name="T15" fmla="*/ 17 h 183"/>
                        <a:gd name="T16" fmla="*/ 46 w 424"/>
                        <a:gd name="T17" fmla="*/ 18 h 183"/>
                        <a:gd name="T18" fmla="*/ 47 w 424"/>
                        <a:gd name="T19" fmla="*/ 17 h 183"/>
                        <a:gd name="T20" fmla="*/ 48 w 424"/>
                        <a:gd name="T21" fmla="*/ 15 h 183"/>
                        <a:gd name="T22" fmla="*/ 48 w 424"/>
                        <a:gd name="T23" fmla="*/ 12 h 183"/>
                        <a:gd name="T24" fmla="*/ 47 w 424"/>
                        <a:gd name="T25" fmla="*/ 10 h 183"/>
                        <a:gd name="T26" fmla="*/ 44 w 424"/>
                        <a:gd name="T27" fmla="*/ 6 h 183"/>
                        <a:gd name="T28" fmla="*/ 41 w 424"/>
                        <a:gd name="T29" fmla="*/ 2 h 183"/>
                        <a:gd name="T30" fmla="*/ 40 w 424"/>
                        <a:gd name="T31" fmla="*/ 0 h 183"/>
                        <a:gd name="T32" fmla="*/ 11 w 424"/>
                        <a:gd name="T33" fmla="*/ 2 h 183"/>
                        <a:gd name="T34" fmla="*/ 14 w 424"/>
                        <a:gd name="T35" fmla="*/ 5 h 183"/>
                        <a:gd name="T36" fmla="*/ 14 w 424"/>
                        <a:gd name="T37" fmla="*/ 7 h 183"/>
                        <a:gd name="T38" fmla="*/ 14 w 424"/>
                        <a:gd name="T39" fmla="*/ 10 h 183"/>
                        <a:gd name="T40" fmla="*/ 11 w 424"/>
                        <a:gd name="T41" fmla="*/ 13 h 183"/>
                        <a:gd name="T42" fmla="*/ 7 w 424"/>
                        <a:gd name="T43" fmla="*/ 15 h 183"/>
                        <a:gd name="T44" fmla="*/ 0 w 424"/>
                        <a:gd name="T45" fmla="*/ 20 h 183"/>
                        <a:gd name="T46" fmla="*/ 0 60000 65536"/>
                        <a:gd name="T47" fmla="*/ 0 60000 65536"/>
                        <a:gd name="T48" fmla="*/ 0 60000 65536"/>
                        <a:gd name="T49" fmla="*/ 0 60000 65536"/>
                        <a:gd name="T50" fmla="*/ 0 60000 65536"/>
                        <a:gd name="T51" fmla="*/ 0 60000 65536"/>
                        <a:gd name="T52" fmla="*/ 0 60000 65536"/>
                        <a:gd name="T53" fmla="*/ 0 60000 65536"/>
                        <a:gd name="T54" fmla="*/ 0 60000 65536"/>
                        <a:gd name="T55" fmla="*/ 0 60000 65536"/>
                        <a:gd name="T56" fmla="*/ 0 60000 65536"/>
                        <a:gd name="T57" fmla="*/ 0 60000 65536"/>
                        <a:gd name="T58" fmla="*/ 0 60000 65536"/>
                        <a:gd name="T59" fmla="*/ 0 60000 65536"/>
                        <a:gd name="T60" fmla="*/ 0 60000 65536"/>
                        <a:gd name="T61" fmla="*/ 0 60000 65536"/>
                        <a:gd name="T62" fmla="*/ 0 60000 65536"/>
                        <a:gd name="T63" fmla="*/ 0 60000 65536"/>
                        <a:gd name="T64" fmla="*/ 0 60000 65536"/>
                        <a:gd name="T65" fmla="*/ 0 60000 65536"/>
                        <a:gd name="T66" fmla="*/ 0 60000 65536"/>
                        <a:gd name="T67" fmla="*/ 0 60000 65536"/>
                        <a:gd name="T68" fmla="*/ 0 60000 65536"/>
                        <a:gd name="T69" fmla="*/ 0 w 424"/>
                        <a:gd name="T70" fmla="*/ 0 h 183"/>
                        <a:gd name="T71" fmla="*/ 424 w 424"/>
                        <a:gd name="T72" fmla="*/ 183 h 183"/>
                      </a:gdLst>
                      <a:ahLst/>
                      <a:cxnLst>
                        <a:cxn ang="T46">
                          <a:pos x="T0" y="T1"/>
                        </a:cxn>
                        <a:cxn ang="T47">
                          <a:pos x="T2" y="T3"/>
                        </a:cxn>
                        <a:cxn ang="T48">
                          <a:pos x="T4" y="T5"/>
                        </a:cxn>
                        <a:cxn ang="T49">
                          <a:pos x="T6" y="T7"/>
                        </a:cxn>
                        <a:cxn ang="T50">
                          <a:pos x="T8" y="T9"/>
                        </a:cxn>
                        <a:cxn ang="T51">
                          <a:pos x="T10" y="T11"/>
                        </a:cxn>
                        <a:cxn ang="T52">
                          <a:pos x="T12" y="T13"/>
                        </a:cxn>
                        <a:cxn ang="T53">
                          <a:pos x="T14" y="T15"/>
                        </a:cxn>
                        <a:cxn ang="T54">
                          <a:pos x="T16" y="T17"/>
                        </a:cxn>
                        <a:cxn ang="T55">
                          <a:pos x="T18" y="T19"/>
                        </a:cxn>
                        <a:cxn ang="T56">
                          <a:pos x="T20" y="T21"/>
                        </a:cxn>
                        <a:cxn ang="T57">
                          <a:pos x="T22" y="T23"/>
                        </a:cxn>
                        <a:cxn ang="T58">
                          <a:pos x="T24" y="T25"/>
                        </a:cxn>
                        <a:cxn ang="T59">
                          <a:pos x="T26" y="T27"/>
                        </a:cxn>
                        <a:cxn ang="T60">
                          <a:pos x="T28" y="T29"/>
                        </a:cxn>
                        <a:cxn ang="T61">
                          <a:pos x="T30" y="T31"/>
                        </a:cxn>
                        <a:cxn ang="T62">
                          <a:pos x="T32" y="T33"/>
                        </a:cxn>
                        <a:cxn ang="T63">
                          <a:pos x="T34" y="T35"/>
                        </a:cxn>
                        <a:cxn ang="T64">
                          <a:pos x="T36" y="T37"/>
                        </a:cxn>
                        <a:cxn ang="T65">
                          <a:pos x="T38" y="T39"/>
                        </a:cxn>
                        <a:cxn ang="T66">
                          <a:pos x="T40" y="T41"/>
                        </a:cxn>
                        <a:cxn ang="T67">
                          <a:pos x="T42" y="T43"/>
                        </a:cxn>
                        <a:cxn ang="T68">
                          <a:pos x="T44" y="T45"/>
                        </a:cxn>
                      </a:cxnLst>
                      <a:rect l="T69" t="T70" r="T71" b="T72"/>
                      <a:pathLst>
                        <a:path w="424" h="183">
                          <a:moveTo>
                            <a:pt x="0" y="183"/>
                          </a:moveTo>
                          <a:lnTo>
                            <a:pt x="70" y="175"/>
                          </a:lnTo>
                          <a:lnTo>
                            <a:pt x="127" y="145"/>
                          </a:lnTo>
                          <a:lnTo>
                            <a:pt x="190" y="122"/>
                          </a:lnTo>
                          <a:lnTo>
                            <a:pt x="243" y="116"/>
                          </a:lnTo>
                          <a:lnTo>
                            <a:pt x="260" y="116"/>
                          </a:lnTo>
                          <a:lnTo>
                            <a:pt x="312" y="129"/>
                          </a:lnTo>
                          <a:lnTo>
                            <a:pt x="372" y="151"/>
                          </a:lnTo>
                          <a:lnTo>
                            <a:pt x="405" y="158"/>
                          </a:lnTo>
                          <a:lnTo>
                            <a:pt x="416" y="151"/>
                          </a:lnTo>
                          <a:lnTo>
                            <a:pt x="424" y="137"/>
                          </a:lnTo>
                          <a:lnTo>
                            <a:pt x="424" y="108"/>
                          </a:lnTo>
                          <a:lnTo>
                            <a:pt x="416" y="86"/>
                          </a:lnTo>
                          <a:lnTo>
                            <a:pt x="388" y="52"/>
                          </a:lnTo>
                          <a:lnTo>
                            <a:pt x="364" y="17"/>
                          </a:lnTo>
                          <a:lnTo>
                            <a:pt x="357" y="0"/>
                          </a:lnTo>
                          <a:lnTo>
                            <a:pt x="100" y="17"/>
                          </a:lnTo>
                          <a:lnTo>
                            <a:pt x="125" y="46"/>
                          </a:lnTo>
                          <a:lnTo>
                            <a:pt x="127" y="61"/>
                          </a:lnTo>
                          <a:lnTo>
                            <a:pt x="122" y="86"/>
                          </a:lnTo>
                          <a:lnTo>
                            <a:pt x="100" y="114"/>
                          </a:lnTo>
                          <a:lnTo>
                            <a:pt x="65" y="132"/>
                          </a:lnTo>
                          <a:lnTo>
                            <a:pt x="0" y="183"/>
                          </a:lnTo>
                          <a:close/>
                        </a:path>
                      </a:pathLst>
                    </a:custGeom>
                    <a:solidFill>
                      <a:schemeClr val="hlink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grpSp>
                  <p:nvGrpSpPr>
                    <p:cNvPr id="388" name="Group 1209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784" y="1580"/>
                      <a:ext cx="143" cy="134"/>
                      <a:chOff x="1784" y="1580"/>
                      <a:chExt cx="143" cy="134"/>
                    </a:xfrm>
                  </p:grpSpPr>
                  <p:sp>
                    <p:nvSpPr>
                      <p:cNvPr id="389" name="Freeform 1210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1784" y="1580"/>
                        <a:ext cx="143" cy="134"/>
                      </a:xfrm>
                      <a:custGeom>
                        <a:avLst/>
                        <a:gdLst>
                          <a:gd name="T0" fmla="*/ 0 w 429"/>
                          <a:gd name="T1" fmla="*/ 35 h 400"/>
                          <a:gd name="T2" fmla="*/ 1 w 429"/>
                          <a:gd name="T3" fmla="*/ 41 h 400"/>
                          <a:gd name="T4" fmla="*/ 1 w 429"/>
                          <a:gd name="T5" fmla="*/ 43 h 400"/>
                          <a:gd name="T6" fmla="*/ 2 w 429"/>
                          <a:gd name="T7" fmla="*/ 44 h 400"/>
                          <a:gd name="T8" fmla="*/ 4 w 429"/>
                          <a:gd name="T9" fmla="*/ 45 h 400"/>
                          <a:gd name="T10" fmla="*/ 6 w 429"/>
                          <a:gd name="T11" fmla="*/ 45 h 400"/>
                          <a:gd name="T12" fmla="*/ 9 w 429"/>
                          <a:gd name="T13" fmla="*/ 45 h 400"/>
                          <a:gd name="T14" fmla="*/ 12 w 429"/>
                          <a:gd name="T15" fmla="*/ 43 h 400"/>
                          <a:gd name="T16" fmla="*/ 12 w 429"/>
                          <a:gd name="T17" fmla="*/ 42 h 400"/>
                          <a:gd name="T18" fmla="*/ 12 w 429"/>
                          <a:gd name="T19" fmla="*/ 37 h 400"/>
                          <a:gd name="T20" fmla="*/ 13 w 429"/>
                          <a:gd name="T21" fmla="*/ 32 h 400"/>
                          <a:gd name="T22" fmla="*/ 13 w 429"/>
                          <a:gd name="T23" fmla="*/ 29 h 400"/>
                          <a:gd name="T24" fmla="*/ 13 w 429"/>
                          <a:gd name="T25" fmla="*/ 28 h 400"/>
                          <a:gd name="T26" fmla="*/ 14 w 429"/>
                          <a:gd name="T27" fmla="*/ 25 h 400"/>
                          <a:gd name="T28" fmla="*/ 15 w 429"/>
                          <a:gd name="T29" fmla="*/ 24 h 400"/>
                          <a:gd name="T30" fmla="*/ 17 w 429"/>
                          <a:gd name="T31" fmla="*/ 24 h 400"/>
                          <a:gd name="T32" fmla="*/ 21 w 429"/>
                          <a:gd name="T33" fmla="*/ 24 h 400"/>
                          <a:gd name="T34" fmla="*/ 27 w 429"/>
                          <a:gd name="T35" fmla="*/ 26 h 400"/>
                          <a:gd name="T36" fmla="*/ 31 w 429"/>
                          <a:gd name="T37" fmla="*/ 26 h 400"/>
                          <a:gd name="T38" fmla="*/ 35 w 429"/>
                          <a:gd name="T39" fmla="*/ 27 h 400"/>
                          <a:gd name="T40" fmla="*/ 39 w 429"/>
                          <a:gd name="T41" fmla="*/ 26 h 400"/>
                          <a:gd name="T42" fmla="*/ 42 w 429"/>
                          <a:gd name="T43" fmla="*/ 26 h 400"/>
                          <a:gd name="T44" fmla="*/ 44 w 429"/>
                          <a:gd name="T45" fmla="*/ 24 h 400"/>
                          <a:gd name="T46" fmla="*/ 46 w 429"/>
                          <a:gd name="T47" fmla="*/ 23 h 400"/>
                          <a:gd name="T48" fmla="*/ 46 w 429"/>
                          <a:gd name="T49" fmla="*/ 21 h 400"/>
                          <a:gd name="T50" fmla="*/ 48 w 429"/>
                          <a:gd name="T51" fmla="*/ 8 h 400"/>
                          <a:gd name="T52" fmla="*/ 47 w 429"/>
                          <a:gd name="T53" fmla="*/ 5 h 400"/>
                          <a:gd name="T54" fmla="*/ 46 w 429"/>
                          <a:gd name="T55" fmla="*/ 4 h 400"/>
                          <a:gd name="T56" fmla="*/ 44 w 429"/>
                          <a:gd name="T57" fmla="*/ 2 h 400"/>
                          <a:gd name="T58" fmla="*/ 41 w 429"/>
                          <a:gd name="T59" fmla="*/ 2 h 400"/>
                          <a:gd name="T60" fmla="*/ 28 w 429"/>
                          <a:gd name="T61" fmla="*/ 0 h 400"/>
                          <a:gd name="T62" fmla="*/ 18 w 429"/>
                          <a:gd name="T63" fmla="*/ 0 h 400"/>
                          <a:gd name="T64" fmla="*/ 12 w 429"/>
                          <a:gd name="T65" fmla="*/ 0 h 400"/>
                          <a:gd name="T66" fmla="*/ 10 w 429"/>
                          <a:gd name="T67" fmla="*/ 2 h 400"/>
                          <a:gd name="T68" fmla="*/ 9 w 429"/>
                          <a:gd name="T69" fmla="*/ 3 h 400"/>
                          <a:gd name="T70" fmla="*/ 8 w 429"/>
                          <a:gd name="T71" fmla="*/ 6 h 400"/>
                          <a:gd name="T72" fmla="*/ 8 w 429"/>
                          <a:gd name="T73" fmla="*/ 15 h 400"/>
                          <a:gd name="T74" fmla="*/ 8 w 429"/>
                          <a:gd name="T75" fmla="*/ 19 h 400"/>
                          <a:gd name="T76" fmla="*/ 9 w 429"/>
                          <a:gd name="T77" fmla="*/ 21 h 400"/>
                          <a:gd name="T78" fmla="*/ 10 w 429"/>
                          <a:gd name="T79" fmla="*/ 21 h 400"/>
                          <a:gd name="T80" fmla="*/ 5 w 429"/>
                          <a:gd name="T81" fmla="*/ 27 h 400"/>
                          <a:gd name="T82" fmla="*/ 2 w 429"/>
                          <a:gd name="T83" fmla="*/ 31 h 400"/>
                          <a:gd name="T84" fmla="*/ 0 w 429"/>
                          <a:gd name="T85" fmla="*/ 33 h 400"/>
                          <a:gd name="T86" fmla="*/ 0 w 429"/>
                          <a:gd name="T87" fmla="*/ 35 h 400"/>
                          <a:gd name="T88" fmla="*/ 0 60000 65536"/>
                          <a:gd name="T89" fmla="*/ 0 60000 65536"/>
                          <a:gd name="T90" fmla="*/ 0 60000 65536"/>
                          <a:gd name="T91" fmla="*/ 0 60000 65536"/>
                          <a:gd name="T92" fmla="*/ 0 60000 65536"/>
                          <a:gd name="T93" fmla="*/ 0 60000 65536"/>
                          <a:gd name="T94" fmla="*/ 0 60000 65536"/>
                          <a:gd name="T95" fmla="*/ 0 60000 65536"/>
                          <a:gd name="T96" fmla="*/ 0 60000 65536"/>
                          <a:gd name="T97" fmla="*/ 0 60000 65536"/>
                          <a:gd name="T98" fmla="*/ 0 60000 65536"/>
                          <a:gd name="T99" fmla="*/ 0 60000 65536"/>
                          <a:gd name="T100" fmla="*/ 0 60000 65536"/>
                          <a:gd name="T101" fmla="*/ 0 60000 65536"/>
                          <a:gd name="T102" fmla="*/ 0 60000 65536"/>
                          <a:gd name="T103" fmla="*/ 0 60000 65536"/>
                          <a:gd name="T104" fmla="*/ 0 60000 65536"/>
                          <a:gd name="T105" fmla="*/ 0 60000 65536"/>
                          <a:gd name="T106" fmla="*/ 0 60000 65536"/>
                          <a:gd name="T107" fmla="*/ 0 60000 65536"/>
                          <a:gd name="T108" fmla="*/ 0 60000 65536"/>
                          <a:gd name="T109" fmla="*/ 0 60000 65536"/>
                          <a:gd name="T110" fmla="*/ 0 60000 65536"/>
                          <a:gd name="T111" fmla="*/ 0 60000 65536"/>
                          <a:gd name="T112" fmla="*/ 0 60000 65536"/>
                          <a:gd name="T113" fmla="*/ 0 60000 65536"/>
                          <a:gd name="T114" fmla="*/ 0 60000 65536"/>
                          <a:gd name="T115" fmla="*/ 0 60000 65536"/>
                          <a:gd name="T116" fmla="*/ 0 60000 65536"/>
                          <a:gd name="T117" fmla="*/ 0 60000 65536"/>
                          <a:gd name="T118" fmla="*/ 0 60000 65536"/>
                          <a:gd name="T119" fmla="*/ 0 60000 65536"/>
                          <a:gd name="T120" fmla="*/ 0 60000 65536"/>
                          <a:gd name="T121" fmla="*/ 0 60000 65536"/>
                          <a:gd name="T122" fmla="*/ 0 60000 65536"/>
                          <a:gd name="T123" fmla="*/ 0 60000 65536"/>
                          <a:gd name="T124" fmla="*/ 0 60000 65536"/>
                          <a:gd name="T125" fmla="*/ 0 60000 65536"/>
                          <a:gd name="T126" fmla="*/ 0 60000 65536"/>
                          <a:gd name="T127" fmla="*/ 0 60000 65536"/>
                          <a:gd name="T128" fmla="*/ 0 60000 65536"/>
                          <a:gd name="T129" fmla="*/ 0 60000 65536"/>
                          <a:gd name="T130" fmla="*/ 0 60000 65536"/>
                          <a:gd name="T131" fmla="*/ 0 60000 65536"/>
                          <a:gd name="T132" fmla="*/ 0 w 429"/>
                          <a:gd name="T133" fmla="*/ 0 h 400"/>
                          <a:gd name="T134" fmla="*/ 429 w 429"/>
                          <a:gd name="T135" fmla="*/ 400 h 400"/>
                        </a:gdLst>
                        <a:ahLst/>
                        <a:cxnLst>
                          <a:cxn ang="T88">
                            <a:pos x="T0" y="T1"/>
                          </a:cxn>
                          <a:cxn ang="T89">
                            <a:pos x="T2" y="T3"/>
                          </a:cxn>
                          <a:cxn ang="T90">
                            <a:pos x="T4" y="T5"/>
                          </a:cxn>
                          <a:cxn ang="T91">
                            <a:pos x="T6" y="T7"/>
                          </a:cxn>
                          <a:cxn ang="T92">
                            <a:pos x="T8" y="T9"/>
                          </a:cxn>
                          <a:cxn ang="T93">
                            <a:pos x="T10" y="T11"/>
                          </a:cxn>
                          <a:cxn ang="T94">
                            <a:pos x="T12" y="T13"/>
                          </a:cxn>
                          <a:cxn ang="T95">
                            <a:pos x="T14" y="T15"/>
                          </a:cxn>
                          <a:cxn ang="T96">
                            <a:pos x="T16" y="T17"/>
                          </a:cxn>
                          <a:cxn ang="T97">
                            <a:pos x="T18" y="T19"/>
                          </a:cxn>
                          <a:cxn ang="T98">
                            <a:pos x="T20" y="T21"/>
                          </a:cxn>
                          <a:cxn ang="T99">
                            <a:pos x="T22" y="T23"/>
                          </a:cxn>
                          <a:cxn ang="T100">
                            <a:pos x="T24" y="T25"/>
                          </a:cxn>
                          <a:cxn ang="T101">
                            <a:pos x="T26" y="T27"/>
                          </a:cxn>
                          <a:cxn ang="T102">
                            <a:pos x="T28" y="T29"/>
                          </a:cxn>
                          <a:cxn ang="T103">
                            <a:pos x="T30" y="T31"/>
                          </a:cxn>
                          <a:cxn ang="T104">
                            <a:pos x="T32" y="T33"/>
                          </a:cxn>
                          <a:cxn ang="T105">
                            <a:pos x="T34" y="T35"/>
                          </a:cxn>
                          <a:cxn ang="T106">
                            <a:pos x="T36" y="T37"/>
                          </a:cxn>
                          <a:cxn ang="T107">
                            <a:pos x="T38" y="T39"/>
                          </a:cxn>
                          <a:cxn ang="T108">
                            <a:pos x="T40" y="T41"/>
                          </a:cxn>
                          <a:cxn ang="T109">
                            <a:pos x="T42" y="T43"/>
                          </a:cxn>
                          <a:cxn ang="T110">
                            <a:pos x="T44" y="T45"/>
                          </a:cxn>
                          <a:cxn ang="T111">
                            <a:pos x="T46" y="T47"/>
                          </a:cxn>
                          <a:cxn ang="T112">
                            <a:pos x="T48" y="T49"/>
                          </a:cxn>
                          <a:cxn ang="T113">
                            <a:pos x="T50" y="T51"/>
                          </a:cxn>
                          <a:cxn ang="T114">
                            <a:pos x="T52" y="T53"/>
                          </a:cxn>
                          <a:cxn ang="T115">
                            <a:pos x="T54" y="T55"/>
                          </a:cxn>
                          <a:cxn ang="T116">
                            <a:pos x="T56" y="T57"/>
                          </a:cxn>
                          <a:cxn ang="T117">
                            <a:pos x="T58" y="T59"/>
                          </a:cxn>
                          <a:cxn ang="T118">
                            <a:pos x="T60" y="T61"/>
                          </a:cxn>
                          <a:cxn ang="T119">
                            <a:pos x="T62" y="T63"/>
                          </a:cxn>
                          <a:cxn ang="T120">
                            <a:pos x="T64" y="T65"/>
                          </a:cxn>
                          <a:cxn ang="T121">
                            <a:pos x="T66" y="T67"/>
                          </a:cxn>
                          <a:cxn ang="T122">
                            <a:pos x="T68" y="T69"/>
                          </a:cxn>
                          <a:cxn ang="T123">
                            <a:pos x="T70" y="T71"/>
                          </a:cxn>
                          <a:cxn ang="T124">
                            <a:pos x="T72" y="T73"/>
                          </a:cxn>
                          <a:cxn ang="T125">
                            <a:pos x="T74" y="T75"/>
                          </a:cxn>
                          <a:cxn ang="T126">
                            <a:pos x="T76" y="T77"/>
                          </a:cxn>
                          <a:cxn ang="T127">
                            <a:pos x="T78" y="T79"/>
                          </a:cxn>
                          <a:cxn ang="T128">
                            <a:pos x="T80" y="T81"/>
                          </a:cxn>
                          <a:cxn ang="T129">
                            <a:pos x="T82" y="T83"/>
                          </a:cxn>
                          <a:cxn ang="T130">
                            <a:pos x="T84" y="T85"/>
                          </a:cxn>
                          <a:cxn ang="T131">
                            <a:pos x="T86" y="T87"/>
                          </a:cxn>
                        </a:cxnLst>
                        <a:rect l="T132" t="T133" r="T134" b="T135"/>
                        <a:pathLst>
                          <a:path w="429" h="400">
                            <a:moveTo>
                              <a:pt x="0" y="313"/>
                            </a:moveTo>
                            <a:lnTo>
                              <a:pt x="6" y="360"/>
                            </a:lnTo>
                            <a:lnTo>
                              <a:pt x="11" y="382"/>
                            </a:lnTo>
                            <a:lnTo>
                              <a:pt x="19" y="392"/>
                            </a:lnTo>
                            <a:lnTo>
                              <a:pt x="38" y="398"/>
                            </a:lnTo>
                            <a:lnTo>
                              <a:pt x="55" y="400"/>
                            </a:lnTo>
                            <a:lnTo>
                              <a:pt x="85" y="398"/>
                            </a:lnTo>
                            <a:lnTo>
                              <a:pt x="104" y="386"/>
                            </a:lnTo>
                            <a:lnTo>
                              <a:pt x="110" y="374"/>
                            </a:lnTo>
                            <a:lnTo>
                              <a:pt x="112" y="329"/>
                            </a:lnTo>
                            <a:lnTo>
                              <a:pt x="118" y="289"/>
                            </a:lnTo>
                            <a:lnTo>
                              <a:pt x="118" y="261"/>
                            </a:lnTo>
                            <a:lnTo>
                              <a:pt x="120" y="247"/>
                            </a:lnTo>
                            <a:lnTo>
                              <a:pt x="127" y="222"/>
                            </a:lnTo>
                            <a:lnTo>
                              <a:pt x="138" y="214"/>
                            </a:lnTo>
                            <a:lnTo>
                              <a:pt x="154" y="214"/>
                            </a:lnTo>
                            <a:lnTo>
                              <a:pt x="187" y="218"/>
                            </a:lnTo>
                            <a:lnTo>
                              <a:pt x="239" y="230"/>
                            </a:lnTo>
                            <a:lnTo>
                              <a:pt x="280" y="236"/>
                            </a:lnTo>
                            <a:lnTo>
                              <a:pt x="314" y="238"/>
                            </a:lnTo>
                            <a:lnTo>
                              <a:pt x="353" y="236"/>
                            </a:lnTo>
                            <a:lnTo>
                              <a:pt x="377" y="230"/>
                            </a:lnTo>
                            <a:lnTo>
                              <a:pt x="397" y="218"/>
                            </a:lnTo>
                            <a:lnTo>
                              <a:pt x="411" y="203"/>
                            </a:lnTo>
                            <a:lnTo>
                              <a:pt x="418" y="184"/>
                            </a:lnTo>
                            <a:lnTo>
                              <a:pt x="429" y="74"/>
                            </a:lnTo>
                            <a:lnTo>
                              <a:pt x="421" y="48"/>
                            </a:lnTo>
                            <a:lnTo>
                              <a:pt x="411" y="36"/>
                            </a:lnTo>
                            <a:lnTo>
                              <a:pt x="395" y="22"/>
                            </a:lnTo>
                            <a:lnTo>
                              <a:pt x="365" y="16"/>
                            </a:lnTo>
                            <a:lnTo>
                              <a:pt x="256" y="4"/>
                            </a:lnTo>
                            <a:lnTo>
                              <a:pt x="162" y="0"/>
                            </a:lnTo>
                            <a:lnTo>
                              <a:pt x="107" y="4"/>
                            </a:lnTo>
                            <a:lnTo>
                              <a:pt x="90" y="14"/>
                            </a:lnTo>
                            <a:lnTo>
                              <a:pt x="81" y="29"/>
                            </a:lnTo>
                            <a:lnTo>
                              <a:pt x="71" y="57"/>
                            </a:lnTo>
                            <a:lnTo>
                              <a:pt x="70" y="134"/>
                            </a:lnTo>
                            <a:lnTo>
                              <a:pt x="71" y="172"/>
                            </a:lnTo>
                            <a:lnTo>
                              <a:pt x="85" y="188"/>
                            </a:lnTo>
                            <a:lnTo>
                              <a:pt x="87" y="192"/>
                            </a:lnTo>
                            <a:lnTo>
                              <a:pt x="49" y="244"/>
                            </a:lnTo>
                            <a:lnTo>
                              <a:pt x="19" y="276"/>
                            </a:lnTo>
                            <a:lnTo>
                              <a:pt x="0" y="293"/>
                            </a:lnTo>
                            <a:lnTo>
                              <a:pt x="0" y="313"/>
                            </a:lnTo>
                            <a:close/>
                          </a:path>
                        </a:pathLst>
                      </a:custGeom>
                      <a:solidFill>
                        <a:srgbClr val="A0A0A0"/>
                      </a:solidFill>
                      <a:ln w="9525">
                        <a:solidFill>
                          <a:schemeClr val="tx1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/>
                      </a:p>
                    </p:txBody>
                  </p:sp>
                  <p:grpSp>
                    <p:nvGrpSpPr>
                      <p:cNvPr id="390" name="Group 1211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1784" y="1588"/>
                        <a:ext cx="143" cy="126"/>
                        <a:chOff x="1784" y="1588"/>
                        <a:chExt cx="143" cy="126"/>
                      </a:xfrm>
                    </p:grpSpPr>
                    <p:sp>
                      <p:nvSpPr>
                        <p:cNvPr id="391" name="Freeform 1212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1808" y="1617"/>
                          <a:ext cx="7" cy="29"/>
                        </a:xfrm>
                        <a:custGeom>
                          <a:avLst/>
                          <a:gdLst>
                            <a:gd name="T0" fmla="*/ 0 w 23"/>
                            <a:gd name="T1" fmla="*/ 0 h 85"/>
                            <a:gd name="T2" fmla="*/ 1 w 23"/>
                            <a:gd name="T3" fmla="*/ 0 h 85"/>
                            <a:gd name="T4" fmla="*/ 2 w 23"/>
                            <a:gd name="T5" fmla="*/ 1 h 85"/>
                            <a:gd name="T6" fmla="*/ 2 w 23"/>
                            <a:gd name="T7" fmla="*/ 4 h 85"/>
                            <a:gd name="T8" fmla="*/ 2 w 23"/>
                            <a:gd name="T9" fmla="*/ 7 h 85"/>
                            <a:gd name="T10" fmla="*/ 2 w 23"/>
                            <a:gd name="T11" fmla="*/ 10 h 85"/>
                            <a:gd name="T12" fmla="*/ 0 w 23"/>
                            <a:gd name="T13" fmla="*/ 8 h 85"/>
                            <a:gd name="T14" fmla="*/ 0 w 23"/>
                            <a:gd name="T15" fmla="*/ 6 h 85"/>
                            <a:gd name="T16" fmla="*/ 0 w 23"/>
                            <a:gd name="T17" fmla="*/ 0 h 85"/>
                            <a:gd name="T18" fmla="*/ 0 60000 65536"/>
                            <a:gd name="T19" fmla="*/ 0 60000 65536"/>
                            <a:gd name="T20" fmla="*/ 0 60000 65536"/>
                            <a:gd name="T21" fmla="*/ 0 60000 65536"/>
                            <a:gd name="T22" fmla="*/ 0 60000 65536"/>
                            <a:gd name="T23" fmla="*/ 0 60000 65536"/>
                            <a:gd name="T24" fmla="*/ 0 60000 65536"/>
                            <a:gd name="T25" fmla="*/ 0 60000 65536"/>
                            <a:gd name="T26" fmla="*/ 0 60000 65536"/>
                            <a:gd name="T27" fmla="*/ 0 w 23"/>
                            <a:gd name="T28" fmla="*/ 0 h 85"/>
                            <a:gd name="T29" fmla="*/ 23 w 23"/>
                            <a:gd name="T30" fmla="*/ 85 h 85"/>
                          </a:gdLst>
                          <a:ahLst/>
                          <a:cxnLst>
                            <a:cxn ang="T18">
                              <a:pos x="T0" y="T1"/>
                            </a:cxn>
                            <a:cxn ang="T19">
                              <a:pos x="T2" y="T3"/>
                            </a:cxn>
                            <a:cxn ang="T20">
                              <a:pos x="T4" y="T5"/>
                            </a:cxn>
                            <a:cxn ang="T21">
                              <a:pos x="T6" y="T7"/>
                            </a:cxn>
                            <a:cxn ang="T22">
                              <a:pos x="T8" y="T9"/>
                            </a:cxn>
                            <a:cxn ang="T23">
                              <a:pos x="T10" y="T11"/>
                            </a:cxn>
                            <a:cxn ang="T24">
                              <a:pos x="T12" y="T13"/>
                            </a:cxn>
                            <a:cxn ang="T25">
                              <a:pos x="T14" y="T15"/>
                            </a:cxn>
                            <a:cxn ang="T26">
                              <a:pos x="T16" y="T17"/>
                            </a:cxn>
                          </a:cxnLst>
                          <a:rect l="T27" t="T28" r="T29" b="T30"/>
                          <a:pathLst>
                            <a:path w="23" h="85">
                              <a:moveTo>
                                <a:pt x="0" y="0"/>
                              </a:moveTo>
                              <a:lnTo>
                                <a:pt x="13" y="3"/>
                              </a:lnTo>
                              <a:lnTo>
                                <a:pt x="20" y="12"/>
                              </a:lnTo>
                              <a:lnTo>
                                <a:pt x="23" y="36"/>
                              </a:lnTo>
                              <a:lnTo>
                                <a:pt x="23" y="58"/>
                              </a:lnTo>
                              <a:lnTo>
                                <a:pt x="16" y="85"/>
                              </a:lnTo>
                              <a:lnTo>
                                <a:pt x="1" y="67"/>
                              </a:lnTo>
                              <a:lnTo>
                                <a:pt x="0" y="51"/>
                              </a:lnTo>
                              <a:lnTo>
                                <a:pt x="0" y="0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606060"/>
                        </a:solidFill>
                        <a:ln w="9525">
                          <a:solidFill>
                            <a:schemeClr val="tx1"/>
                          </a:solidFill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endParaRPr lang="en-US"/>
                        </a:p>
                      </p:txBody>
                    </p:sp>
                    <p:sp>
                      <p:nvSpPr>
                        <p:cNvPr id="392" name="Freeform 1213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1845" y="1621"/>
                          <a:ext cx="77" cy="26"/>
                        </a:xfrm>
                        <a:custGeom>
                          <a:avLst/>
                          <a:gdLst>
                            <a:gd name="T0" fmla="*/ 0 w 232"/>
                            <a:gd name="T1" fmla="*/ 4 h 79"/>
                            <a:gd name="T2" fmla="*/ 8 w 232"/>
                            <a:gd name="T3" fmla="*/ 2 h 79"/>
                            <a:gd name="T4" fmla="*/ 14 w 232"/>
                            <a:gd name="T5" fmla="*/ 0 h 79"/>
                            <a:gd name="T6" fmla="*/ 18 w 232"/>
                            <a:gd name="T7" fmla="*/ 0 h 79"/>
                            <a:gd name="T8" fmla="*/ 22 w 232"/>
                            <a:gd name="T9" fmla="*/ 0 h 79"/>
                            <a:gd name="T10" fmla="*/ 26 w 232"/>
                            <a:gd name="T11" fmla="*/ 0 h 79"/>
                            <a:gd name="T12" fmla="*/ 25 w 232"/>
                            <a:gd name="T13" fmla="*/ 5 h 79"/>
                            <a:gd name="T14" fmla="*/ 21 w 232"/>
                            <a:gd name="T15" fmla="*/ 8 h 79"/>
                            <a:gd name="T16" fmla="*/ 16 w 232"/>
                            <a:gd name="T17" fmla="*/ 9 h 79"/>
                            <a:gd name="T18" fmla="*/ 6 w 232"/>
                            <a:gd name="T19" fmla="*/ 6 h 79"/>
                            <a:gd name="T20" fmla="*/ 0 w 232"/>
                            <a:gd name="T21" fmla="*/ 4 h 79"/>
                            <a:gd name="T22" fmla="*/ 0 60000 65536"/>
                            <a:gd name="T23" fmla="*/ 0 60000 65536"/>
                            <a:gd name="T24" fmla="*/ 0 60000 65536"/>
                            <a:gd name="T25" fmla="*/ 0 60000 65536"/>
                            <a:gd name="T26" fmla="*/ 0 60000 65536"/>
                            <a:gd name="T27" fmla="*/ 0 60000 65536"/>
                            <a:gd name="T28" fmla="*/ 0 60000 65536"/>
                            <a:gd name="T29" fmla="*/ 0 60000 65536"/>
                            <a:gd name="T30" fmla="*/ 0 60000 65536"/>
                            <a:gd name="T31" fmla="*/ 0 60000 65536"/>
                            <a:gd name="T32" fmla="*/ 0 60000 65536"/>
                            <a:gd name="T33" fmla="*/ 0 w 232"/>
                            <a:gd name="T34" fmla="*/ 0 h 79"/>
                            <a:gd name="T35" fmla="*/ 232 w 232"/>
                            <a:gd name="T36" fmla="*/ 79 h 79"/>
                          </a:gdLst>
                          <a:ahLst/>
                          <a:cxnLst>
                            <a:cxn ang="T22">
                              <a:pos x="T0" y="T1"/>
                            </a:cxn>
                            <a:cxn ang="T23">
                              <a:pos x="T2" y="T3"/>
                            </a:cxn>
                            <a:cxn ang="T24">
                              <a:pos x="T4" y="T5"/>
                            </a:cxn>
                            <a:cxn ang="T25">
                              <a:pos x="T6" y="T7"/>
                            </a:cxn>
                            <a:cxn ang="T26">
                              <a:pos x="T8" y="T9"/>
                            </a:cxn>
                            <a:cxn ang="T27">
                              <a:pos x="T10" y="T11"/>
                            </a:cxn>
                            <a:cxn ang="T28">
                              <a:pos x="T12" y="T13"/>
                            </a:cxn>
                            <a:cxn ang="T29">
                              <a:pos x="T14" y="T15"/>
                            </a:cxn>
                            <a:cxn ang="T30">
                              <a:pos x="T16" y="T17"/>
                            </a:cxn>
                            <a:cxn ang="T31">
                              <a:pos x="T18" y="T19"/>
                            </a:cxn>
                            <a:cxn ang="T32">
                              <a:pos x="T20" y="T21"/>
                            </a:cxn>
                          </a:cxnLst>
                          <a:rect l="T33" t="T34" r="T35" b="T36"/>
                          <a:pathLst>
                            <a:path w="232" h="79">
                              <a:moveTo>
                                <a:pt x="0" y="34"/>
                              </a:moveTo>
                              <a:lnTo>
                                <a:pt x="74" y="20"/>
                              </a:lnTo>
                              <a:lnTo>
                                <a:pt x="124" y="2"/>
                              </a:lnTo>
                              <a:lnTo>
                                <a:pt x="164" y="0"/>
                              </a:lnTo>
                              <a:lnTo>
                                <a:pt x="197" y="1"/>
                              </a:lnTo>
                              <a:lnTo>
                                <a:pt x="232" y="0"/>
                              </a:lnTo>
                              <a:lnTo>
                                <a:pt x="228" y="42"/>
                              </a:lnTo>
                              <a:lnTo>
                                <a:pt x="190" y="75"/>
                              </a:lnTo>
                              <a:lnTo>
                                <a:pt x="141" y="79"/>
                              </a:lnTo>
                              <a:lnTo>
                                <a:pt x="50" y="57"/>
                              </a:lnTo>
                              <a:lnTo>
                                <a:pt x="0" y="34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808080"/>
                        </a:solidFill>
                        <a:ln w="9525">
                          <a:noFill/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endParaRPr lang="en-US"/>
                        </a:p>
                      </p:txBody>
                    </p:sp>
                    <p:sp>
                      <p:nvSpPr>
                        <p:cNvPr id="393" name="Freeform 1214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1784" y="1588"/>
                          <a:ext cx="143" cy="126"/>
                        </a:xfrm>
                        <a:custGeom>
                          <a:avLst/>
                          <a:gdLst>
                            <a:gd name="T0" fmla="*/ 0 w 429"/>
                            <a:gd name="T1" fmla="*/ 32 h 378"/>
                            <a:gd name="T2" fmla="*/ 1 w 429"/>
                            <a:gd name="T3" fmla="*/ 38 h 378"/>
                            <a:gd name="T4" fmla="*/ 1 w 429"/>
                            <a:gd name="T5" fmla="*/ 40 h 378"/>
                            <a:gd name="T6" fmla="*/ 2 w 429"/>
                            <a:gd name="T7" fmla="*/ 41 h 378"/>
                            <a:gd name="T8" fmla="*/ 4 w 429"/>
                            <a:gd name="T9" fmla="*/ 42 h 378"/>
                            <a:gd name="T10" fmla="*/ 6 w 429"/>
                            <a:gd name="T11" fmla="*/ 42 h 378"/>
                            <a:gd name="T12" fmla="*/ 9 w 429"/>
                            <a:gd name="T13" fmla="*/ 42 h 378"/>
                            <a:gd name="T14" fmla="*/ 12 w 429"/>
                            <a:gd name="T15" fmla="*/ 40 h 378"/>
                            <a:gd name="T16" fmla="*/ 12 w 429"/>
                            <a:gd name="T17" fmla="*/ 39 h 378"/>
                            <a:gd name="T18" fmla="*/ 12 w 429"/>
                            <a:gd name="T19" fmla="*/ 34 h 378"/>
                            <a:gd name="T20" fmla="*/ 13 w 429"/>
                            <a:gd name="T21" fmla="*/ 30 h 378"/>
                            <a:gd name="T22" fmla="*/ 13 w 429"/>
                            <a:gd name="T23" fmla="*/ 27 h 378"/>
                            <a:gd name="T24" fmla="*/ 13 w 429"/>
                            <a:gd name="T25" fmla="*/ 25 h 378"/>
                            <a:gd name="T26" fmla="*/ 14 w 429"/>
                            <a:gd name="T27" fmla="*/ 22 h 378"/>
                            <a:gd name="T28" fmla="*/ 15 w 429"/>
                            <a:gd name="T29" fmla="*/ 21 h 378"/>
                            <a:gd name="T30" fmla="*/ 17 w 429"/>
                            <a:gd name="T31" fmla="*/ 21 h 378"/>
                            <a:gd name="T32" fmla="*/ 21 w 429"/>
                            <a:gd name="T33" fmla="*/ 22 h 378"/>
                            <a:gd name="T34" fmla="*/ 27 w 429"/>
                            <a:gd name="T35" fmla="*/ 23 h 378"/>
                            <a:gd name="T36" fmla="*/ 31 w 429"/>
                            <a:gd name="T37" fmla="*/ 24 h 378"/>
                            <a:gd name="T38" fmla="*/ 35 w 429"/>
                            <a:gd name="T39" fmla="*/ 24 h 378"/>
                            <a:gd name="T40" fmla="*/ 39 w 429"/>
                            <a:gd name="T41" fmla="*/ 24 h 378"/>
                            <a:gd name="T42" fmla="*/ 42 w 429"/>
                            <a:gd name="T43" fmla="*/ 23 h 378"/>
                            <a:gd name="T44" fmla="*/ 44 w 429"/>
                            <a:gd name="T45" fmla="*/ 22 h 378"/>
                            <a:gd name="T46" fmla="*/ 46 w 429"/>
                            <a:gd name="T47" fmla="*/ 20 h 378"/>
                            <a:gd name="T48" fmla="*/ 46 w 429"/>
                            <a:gd name="T49" fmla="*/ 18 h 378"/>
                            <a:gd name="T50" fmla="*/ 48 w 429"/>
                            <a:gd name="T51" fmla="*/ 6 h 378"/>
                            <a:gd name="T52" fmla="*/ 47 w 429"/>
                            <a:gd name="T53" fmla="*/ 3 h 378"/>
                            <a:gd name="T54" fmla="*/ 46 w 429"/>
                            <a:gd name="T55" fmla="*/ 2 h 378"/>
                            <a:gd name="T56" fmla="*/ 44 w 429"/>
                            <a:gd name="T57" fmla="*/ 0 h 378"/>
                            <a:gd name="T58" fmla="*/ 46 w 429"/>
                            <a:gd name="T59" fmla="*/ 5 h 378"/>
                            <a:gd name="T60" fmla="*/ 46 w 429"/>
                            <a:gd name="T61" fmla="*/ 6 h 378"/>
                            <a:gd name="T62" fmla="*/ 46 w 429"/>
                            <a:gd name="T63" fmla="*/ 8 h 378"/>
                            <a:gd name="T64" fmla="*/ 45 w 429"/>
                            <a:gd name="T65" fmla="*/ 11 h 378"/>
                            <a:gd name="T66" fmla="*/ 45 w 429"/>
                            <a:gd name="T67" fmla="*/ 16 h 378"/>
                            <a:gd name="T68" fmla="*/ 43 w 429"/>
                            <a:gd name="T69" fmla="*/ 17 h 378"/>
                            <a:gd name="T70" fmla="*/ 41 w 429"/>
                            <a:gd name="T71" fmla="*/ 18 h 378"/>
                            <a:gd name="T72" fmla="*/ 38 w 429"/>
                            <a:gd name="T73" fmla="*/ 18 h 378"/>
                            <a:gd name="T74" fmla="*/ 36 w 429"/>
                            <a:gd name="T75" fmla="*/ 18 h 378"/>
                            <a:gd name="T76" fmla="*/ 33 w 429"/>
                            <a:gd name="T77" fmla="*/ 17 h 378"/>
                            <a:gd name="T78" fmla="*/ 29 w 429"/>
                            <a:gd name="T79" fmla="*/ 17 h 378"/>
                            <a:gd name="T80" fmla="*/ 25 w 429"/>
                            <a:gd name="T81" fmla="*/ 16 h 378"/>
                            <a:gd name="T82" fmla="*/ 22 w 429"/>
                            <a:gd name="T83" fmla="*/ 15 h 378"/>
                            <a:gd name="T84" fmla="*/ 19 w 429"/>
                            <a:gd name="T85" fmla="*/ 14 h 378"/>
                            <a:gd name="T86" fmla="*/ 15 w 429"/>
                            <a:gd name="T87" fmla="*/ 15 h 378"/>
                            <a:gd name="T88" fmla="*/ 14 w 429"/>
                            <a:gd name="T89" fmla="*/ 16 h 378"/>
                            <a:gd name="T90" fmla="*/ 13 w 429"/>
                            <a:gd name="T91" fmla="*/ 20 h 378"/>
                            <a:gd name="T92" fmla="*/ 12 w 429"/>
                            <a:gd name="T93" fmla="*/ 24 h 378"/>
                            <a:gd name="T94" fmla="*/ 10 w 429"/>
                            <a:gd name="T95" fmla="*/ 28 h 378"/>
                            <a:gd name="T96" fmla="*/ 8 w 429"/>
                            <a:gd name="T97" fmla="*/ 30 h 378"/>
                            <a:gd name="T98" fmla="*/ 6 w 429"/>
                            <a:gd name="T99" fmla="*/ 32 h 378"/>
                            <a:gd name="T100" fmla="*/ 4 w 429"/>
                            <a:gd name="T101" fmla="*/ 32 h 378"/>
                            <a:gd name="T102" fmla="*/ 2 w 429"/>
                            <a:gd name="T103" fmla="*/ 33 h 378"/>
                            <a:gd name="T104" fmla="*/ 0 w 429"/>
                            <a:gd name="T105" fmla="*/ 32 h 378"/>
                            <a:gd name="T106" fmla="*/ 0 60000 65536"/>
                            <a:gd name="T107" fmla="*/ 0 60000 65536"/>
                            <a:gd name="T108" fmla="*/ 0 60000 65536"/>
                            <a:gd name="T109" fmla="*/ 0 60000 65536"/>
                            <a:gd name="T110" fmla="*/ 0 60000 65536"/>
                            <a:gd name="T111" fmla="*/ 0 60000 65536"/>
                            <a:gd name="T112" fmla="*/ 0 60000 65536"/>
                            <a:gd name="T113" fmla="*/ 0 60000 65536"/>
                            <a:gd name="T114" fmla="*/ 0 60000 65536"/>
                            <a:gd name="T115" fmla="*/ 0 60000 65536"/>
                            <a:gd name="T116" fmla="*/ 0 60000 65536"/>
                            <a:gd name="T117" fmla="*/ 0 60000 65536"/>
                            <a:gd name="T118" fmla="*/ 0 60000 65536"/>
                            <a:gd name="T119" fmla="*/ 0 60000 65536"/>
                            <a:gd name="T120" fmla="*/ 0 60000 65536"/>
                            <a:gd name="T121" fmla="*/ 0 60000 65536"/>
                            <a:gd name="T122" fmla="*/ 0 60000 65536"/>
                            <a:gd name="T123" fmla="*/ 0 60000 65536"/>
                            <a:gd name="T124" fmla="*/ 0 60000 65536"/>
                            <a:gd name="T125" fmla="*/ 0 60000 65536"/>
                            <a:gd name="T126" fmla="*/ 0 60000 65536"/>
                            <a:gd name="T127" fmla="*/ 0 60000 65536"/>
                            <a:gd name="T128" fmla="*/ 0 60000 65536"/>
                            <a:gd name="T129" fmla="*/ 0 60000 65536"/>
                            <a:gd name="T130" fmla="*/ 0 60000 65536"/>
                            <a:gd name="T131" fmla="*/ 0 60000 65536"/>
                            <a:gd name="T132" fmla="*/ 0 60000 65536"/>
                            <a:gd name="T133" fmla="*/ 0 60000 65536"/>
                            <a:gd name="T134" fmla="*/ 0 60000 65536"/>
                            <a:gd name="T135" fmla="*/ 0 60000 65536"/>
                            <a:gd name="T136" fmla="*/ 0 60000 65536"/>
                            <a:gd name="T137" fmla="*/ 0 60000 65536"/>
                            <a:gd name="T138" fmla="*/ 0 60000 65536"/>
                            <a:gd name="T139" fmla="*/ 0 60000 65536"/>
                            <a:gd name="T140" fmla="*/ 0 60000 65536"/>
                            <a:gd name="T141" fmla="*/ 0 60000 65536"/>
                            <a:gd name="T142" fmla="*/ 0 60000 65536"/>
                            <a:gd name="T143" fmla="*/ 0 60000 65536"/>
                            <a:gd name="T144" fmla="*/ 0 60000 65536"/>
                            <a:gd name="T145" fmla="*/ 0 60000 65536"/>
                            <a:gd name="T146" fmla="*/ 0 60000 65536"/>
                            <a:gd name="T147" fmla="*/ 0 60000 65536"/>
                            <a:gd name="T148" fmla="*/ 0 60000 65536"/>
                            <a:gd name="T149" fmla="*/ 0 60000 65536"/>
                            <a:gd name="T150" fmla="*/ 0 60000 65536"/>
                            <a:gd name="T151" fmla="*/ 0 60000 65536"/>
                            <a:gd name="T152" fmla="*/ 0 60000 65536"/>
                            <a:gd name="T153" fmla="*/ 0 60000 65536"/>
                            <a:gd name="T154" fmla="*/ 0 60000 65536"/>
                            <a:gd name="T155" fmla="*/ 0 60000 65536"/>
                            <a:gd name="T156" fmla="*/ 0 60000 65536"/>
                            <a:gd name="T157" fmla="*/ 0 60000 65536"/>
                            <a:gd name="T158" fmla="*/ 0 60000 65536"/>
                            <a:gd name="T159" fmla="*/ 0 w 429"/>
                            <a:gd name="T160" fmla="*/ 0 h 378"/>
                            <a:gd name="T161" fmla="*/ 429 w 429"/>
                            <a:gd name="T162" fmla="*/ 378 h 378"/>
                          </a:gdLst>
                          <a:ahLst/>
                          <a:cxnLst>
                            <a:cxn ang="T106">
                              <a:pos x="T0" y="T1"/>
                            </a:cxn>
                            <a:cxn ang="T107">
                              <a:pos x="T2" y="T3"/>
                            </a:cxn>
                            <a:cxn ang="T108">
                              <a:pos x="T4" y="T5"/>
                            </a:cxn>
                            <a:cxn ang="T109">
                              <a:pos x="T6" y="T7"/>
                            </a:cxn>
                            <a:cxn ang="T110">
                              <a:pos x="T8" y="T9"/>
                            </a:cxn>
                            <a:cxn ang="T111">
                              <a:pos x="T10" y="T11"/>
                            </a:cxn>
                            <a:cxn ang="T112">
                              <a:pos x="T12" y="T13"/>
                            </a:cxn>
                            <a:cxn ang="T113">
                              <a:pos x="T14" y="T15"/>
                            </a:cxn>
                            <a:cxn ang="T114">
                              <a:pos x="T16" y="T17"/>
                            </a:cxn>
                            <a:cxn ang="T115">
                              <a:pos x="T18" y="T19"/>
                            </a:cxn>
                            <a:cxn ang="T116">
                              <a:pos x="T20" y="T21"/>
                            </a:cxn>
                            <a:cxn ang="T117">
                              <a:pos x="T22" y="T23"/>
                            </a:cxn>
                            <a:cxn ang="T118">
                              <a:pos x="T24" y="T25"/>
                            </a:cxn>
                            <a:cxn ang="T119">
                              <a:pos x="T26" y="T27"/>
                            </a:cxn>
                            <a:cxn ang="T120">
                              <a:pos x="T28" y="T29"/>
                            </a:cxn>
                            <a:cxn ang="T121">
                              <a:pos x="T30" y="T31"/>
                            </a:cxn>
                            <a:cxn ang="T122">
                              <a:pos x="T32" y="T33"/>
                            </a:cxn>
                            <a:cxn ang="T123">
                              <a:pos x="T34" y="T35"/>
                            </a:cxn>
                            <a:cxn ang="T124">
                              <a:pos x="T36" y="T37"/>
                            </a:cxn>
                            <a:cxn ang="T125">
                              <a:pos x="T38" y="T39"/>
                            </a:cxn>
                            <a:cxn ang="T126">
                              <a:pos x="T40" y="T41"/>
                            </a:cxn>
                            <a:cxn ang="T127">
                              <a:pos x="T42" y="T43"/>
                            </a:cxn>
                            <a:cxn ang="T128">
                              <a:pos x="T44" y="T45"/>
                            </a:cxn>
                            <a:cxn ang="T129">
                              <a:pos x="T46" y="T47"/>
                            </a:cxn>
                            <a:cxn ang="T130">
                              <a:pos x="T48" y="T49"/>
                            </a:cxn>
                            <a:cxn ang="T131">
                              <a:pos x="T50" y="T51"/>
                            </a:cxn>
                            <a:cxn ang="T132">
                              <a:pos x="T52" y="T53"/>
                            </a:cxn>
                            <a:cxn ang="T133">
                              <a:pos x="T54" y="T55"/>
                            </a:cxn>
                            <a:cxn ang="T134">
                              <a:pos x="T56" y="T57"/>
                            </a:cxn>
                            <a:cxn ang="T135">
                              <a:pos x="T58" y="T59"/>
                            </a:cxn>
                            <a:cxn ang="T136">
                              <a:pos x="T60" y="T61"/>
                            </a:cxn>
                            <a:cxn ang="T137">
                              <a:pos x="T62" y="T63"/>
                            </a:cxn>
                            <a:cxn ang="T138">
                              <a:pos x="T64" y="T65"/>
                            </a:cxn>
                            <a:cxn ang="T139">
                              <a:pos x="T66" y="T67"/>
                            </a:cxn>
                            <a:cxn ang="T140">
                              <a:pos x="T68" y="T69"/>
                            </a:cxn>
                            <a:cxn ang="T141">
                              <a:pos x="T70" y="T71"/>
                            </a:cxn>
                            <a:cxn ang="T142">
                              <a:pos x="T72" y="T73"/>
                            </a:cxn>
                            <a:cxn ang="T143">
                              <a:pos x="T74" y="T75"/>
                            </a:cxn>
                            <a:cxn ang="T144">
                              <a:pos x="T76" y="T77"/>
                            </a:cxn>
                            <a:cxn ang="T145">
                              <a:pos x="T78" y="T79"/>
                            </a:cxn>
                            <a:cxn ang="T146">
                              <a:pos x="T80" y="T81"/>
                            </a:cxn>
                            <a:cxn ang="T147">
                              <a:pos x="T82" y="T83"/>
                            </a:cxn>
                            <a:cxn ang="T148">
                              <a:pos x="T84" y="T85"/>
                            </a:cxn>
                            <a:cxn ang="T149">
                              <a:pos x="T86" y="T87"/>
                            </a:cxn>
                            <a:cxn ang="T150">
                              <a:pos x="T88" y="T89"/>
                            </a:cxn>
                            <a:cxn ang="T151">
                              <a:pos x="T90" y="T91"/>
                            </a:cxn>
                            <a:cxn ang="T152">
                              <a:pos x="T92" y="T93"/>
                            </a:cxn>
                            <a:cxn ang="T153">
                              <a:pos x="T94" y="T95"/>
                            </a:cxn>
                            <a:cxn ang="T154">
                              <a:pos x="T96" y="T97"/>
                            </a:cxn>
                            <a:cxn ang="T155">
                              <a:pos x="T98" y="T99"/>
                            </a:cxn>
                            <a:cxn ang="T156">
                              <a:pos x="T100" y="T101"/>
                            </a:cxn>
                            <a:cxn ang="T157">
                              <a:pos x="T102" y="T103"/>
                            </a:cxn>
                            <a:cxn ang="T158">
                              <a:pos x="T104" y="T105"/>
                            </a:cxn>
                          </a:cxnLst>
                          <a:rect l="T159" t="T160" r="T161" b="T162"/>
                          <a:pathLst>
                            <a:path w="429" h="378">
                              <a:moveTo>
                                <a:pt x="0" y="291"/>
                              </a:moveTo>
                              <a:lnTo>
                                <a:pt x="6" y="338"/>
                              </a:lnTo>
                              <a:lnTo>
                                <a:pt x="11" y="360"/>
                              </a:lnTo>
                              <a:lnTo>
                                <a:pt x="19" y="370"/>
                              </a:lnTo>
                              <a:lnTo>
                                <a:pt x="38" y="376"/>
                              </a:lnTo>
                              <a:lnTo>
                                <a:pt x="55" y="378"/>
                              </a:lnTo>
                              <a:lnTo>
                                <a:pt x="85" y="376"/>
                              </a:lnTo>
                              <a:lnTo>
                                <a:pt x="104" y="364"/>
                              </a:lnTo>
                              <a:lnTo>
                                <a:pt x="110" y="352"/>
                              </a:lnTo>
                              <a:lnTo>
                                <a:pt x="112" y="307"/>
                              </a:lnTo>
                              <a:lnTo>
                                <a:pt x="118" y="267"/>
                              </a:lnTo>
                              <a:lnTo>
                                <a:pt x="118" y="239"/>
                              </a:lnTo>
                              <a:lnTo>
                                <a:pt x="120" y="225"/>
                              </a:lnTo>
                              <a:lnTo>
                                <a:pt x="127" y="200"/>
                              </a:lnTo>
                              <a:lnTo>
                                <a:pt x="138" y="192"/>
                              </a:lnTo>
                              <a:lnTo>
                                <a:pt x="154" y="192"/>
                              </a:lnTo>
                              <a:lnTo>
                                <a:pt x="187" y="196"/>
                              </a:lnTo>
                              <a:lnTo>
                                <a:pt x="239" y="208"/>
                              </a:lnTo>
                              <a:lnTo>
                                <a:pt x="280" y="214"/>
                              </a:lnTo>
                              <a:lnTo>
                                <a:pt x="314" y="216"/>
                              </a:lnTo>
                              <a:lnTo>
                                <a:pt x="353" y="214"/>
                              </a:lnTo>
                              <a:lnTo>
                                <a:pt x="377" y="208"/>
                              </a:lnTo>
                              <a:lnTo>
                                <a:pt x="397" y="196"/>
                              </a:lnTo>
                              <a:lnTo>
                                <a:pt x="411" y="181"/>
                              </a:lnTo>
                              <a:lnTo>
                                <a:pt x="418" y="162"/>
                              </a:lnTo>
                              <a:lnTo>
                                <a:pt x="429" y="52"/>
                              </a:lnTo>
                              <a:lnTo>
                                <a:pt x="421" y="26"/>
                              </a:lnTo>
                              <a:lnTo>
                                <a:pt x="411" y="14"/>
                              </a:lnTo>
                              <a:lnTo>
                                <a:pt x="395" y="0"/>
                              </a:lnTo>
                              <a:lnTo>
                                <a:pt x="411" y="42"/>
                              </a:lnTo>
                              <a:lnTo>
                                <a:pt x="411" y="58"/>
                              </a:lnTo>
                              <a:lnTo>
                                <a:pt x="411" y="76"/>
                              </a:lnTo>
                              <a:lnTo>
                                <a:pt x="409" y="100"/>
                              </a:lnTo>
                              <a:lnTo>
                                <a:pt x="401" y="140"/>
                              </a:lnTo>
                              <a:lnTo>
                                <a:pt x="387" y="154"/>
                              </a:lnTo>
                              <a:lnTo>
                                <a:pt x="367" y="164"/>
                              </a:lnTo>
                              <a:lnTo>
                                <a:pt x="344" y="166"/>
                              </a:lnTo>
                              <a:lnTo>
                                <a:pt x="321" y="164"/>
                              </a:lnTo>
                              <a:lnTo>
                                <a:pt x="296" y="157"/>
                              </a:lnTo>
                              <a:lnTo>
                                <a:pt x="263" y="150"/>
                              </a:lnTo>
                              <a:lnTo>
                                <a:pt x="228" y="141"/>
                              </a:lnTo>
                              <a:lnTo>
                                <a:pt x="200" y="135"/>
                              </a:lnTo>
                              <a:lnTo>
                                <a:pt x="171" y="128"/>
                              </a:lnTo>
                              <a:lnTo>
                                <a:pt x="139" y="135"/>
                              </a:lnTo>
                              <a:lnTo>
                                <a:pt x="127" y="147"/>
                              </a:lnTo>
                              <a:lnTo>
                                <a:pt x="118" y="181"/>
                              </a:lnTo>
                              <a:lnTo>
                                <a:pt x="107" y="213"/>
                              </a:lnTo>
                              <a:lnTo>
                                <a:pt x="87" y="250"/>
                              </a:lnTo>
                              <a:lnTo>
                                <a:pt x="73" y="271"/>
                              </a:lnTo>
                              <a:lnTo>
                                <a:pt x="58" y="285"/>
                              </a:lnTo>
                              <a:lnTo>
                                <a:pt x="34" y="291"/>
                              </a:lnTo>
                              <a:lnTo>
                                <a:pt x="14" y="295"/>
                              </a:lnTo>
                              <a:lnTo>
                                <a:pt x="0" y="291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606060"/>
                        </a:solidFill>
                        <a:ln w="9525">
                          <a:solidFill>
                            <a:schemeClr val="tx1"/>
                          </a:solidFill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endParaRPr lang="en-US"/>
                        </a:p>
                      </p:txBody>
                    </p:sp>
                  </p:grpSp>
                </p:grpSp>
              </p:grpSp>
              <p:grpSp>
                <p:nvGrpSpPr>
                  <p:cNvPr id="377" name="Group 1215"/>
                  <p:cNvGrpSpPr>
                    <a:grpSpLocks/>
                  </p:cNvGrpSpPr>
                  <p:nvPr/>
                </p:nvGrpSpPr>
                <p:grpSpPr bwMode="auto">
                  <a:xfrm>
                    <a:off x="2039" y="1638"/>
                    <a:ext cx="396" cy="63"/>
                    <a:chOff x="2039" y="1638"/>
                    <a:chExt cx="396" cy="63"/>
                  </a:xfrm>
                </p:grpSpPr>
                <p:grpSp>
                  <p:nvGrpSpPr>
                    <p:cNvPr id="381" name="Group 1216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2039" y="1669"/>
                      <a:ext cx="69" cy="32"/>
                      <a:chOff x="2039" y="1669"/>
                      <a:chExt cx="69" cy="32"/>
                    </a:xfrm>
                  </p:grpSpPr>
                  <p:sp>
                    <p:nvSpPr>
                      <p:cNvPr id="385" name="Freeform 1217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2047" y="1683"/>
                        <a:ext cx="61" cy="18"/>
                      </a:xfrm>
                      <a:custGeom>
                        <a:avLst/>
                        <a:gdLst>
                          <a:gd name="T0" fmla="*/ 0 w 184"/>
                          <a:gd name="T1" fmla="*/ 2 h 53"/>
                          <a:gd name="T2" fmla="*/ 2 w 184"/>
                          <a:gd name="T3" fmla="*/ 6 h 53"/>
                          <a:gd name="T4" fmla="*/ 20 w 184"/>
                          <a:gd name="T5" fmla="*/ 5 h 53"/>
                          <a:gd name="T6" fmla="*/ 19 w 184"/>
                          <a:gd name="T7" fmla="*/ 0 h 53"/>
                          <a:gd name="T8" fmla="*/ 0 w 184"/>
                          <a:gd name="T9" fmla="*/ 2 h 53"/>
                          <a:gd name="T10" fmla="*/ 0 60000 65536"/>
                          <a:gd name="T11" fmla="*/ 0 60000 65536"/>
                          <a:gd name="T12" fmla="*/ 0 60000 65536"/>
                          <a:gd name="T13" fmla="*/ 0 60000 65536"/>
                          <a:gd name="T14" fmla="*/ 0 60000 65536"/>
                          <a:gd name="T15" fmla="*/ 0 w 184"/>
                          <a:gd name="T16" fmla="*/ 0 h 53"/>
                          <a:gd name="T17" fmla="*/ 184 w 184"/>
                          <a:gd name="T18" fmla="*/ 53 h 53"/>
                        </a:gdLst>
                        <a:ahLst/>
                        <a:cxnLst>
                          <a:cxn ang="T10">
                            <a:pos x="T0" y="T1"/>
                          </a:cxn>
                          <a:cxn ang="T11">
                            <a:pos x="T2" y="T3"/>
                          </a:cxn>
                          <a:cxn ang="T12">
                            <a:pos x="T4" y="T5"/>
                          </a:cxn>
                          <a:cxn ang="T13">
                            <a:pos x="T6" y="T7"/>
                          </a:cxn>
                          <a:cxn ang="T14">
                            <a:pos x="T8" y="T9"/>
                          </a:cxn>
                        </a:cxnLst>
                        <a:rect l="T15" t="T16" r="T17" b="T18"/>
                        <a:pathLst>
                          <a:path w="184" h="53">
                            <a:moveTo>
                              <a:pt x="0" y="14"/>
                            </a:moveTo>
                            <a:lnTo>
                              <a:pt x="18" y="53"/>
                            </a:lnTo>
                            <a:lnTo>
                              <a:pt x="184" y="41"/>
                            </a:lnTo>
                            <a:lnTo>
                              <a:pt x="170" y="0"/>
                            </a:lnTo>
                            <a:lnTo>
                              <a:pt x="0" y="14"/>
                            </a:lnTo>
                            <a:close/>
                          </a:path>
                        </a:pathLst>
                      </a:custGeom>
                      <a:solidFill>
                        <a:schemeClr val="hlink"/>
                      </a:solidFill>
                      <a:ln w="9525">
                        <a:noFill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386" name="Freeform 1218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2039" y="1669"/>
                        <a:ext cx="69" cy="18"/>
                      </a:xfrm>
                      <a:custGeom>
                        <a:avLst/>
                        <a:gdLst>
                          <a:gd name="T0" fmla="*/ 0 w 209"/>
                          <a:gd name="T1" fmla="*/ 1 h 56"/>
                          <a:gd name="T2" fmla="*/ 19 w 209"/>
                          <a:gd name="T3" fmla="*/ 0 h 56"/>
                          <a:gd name="T4" fmla="*/ 21 w 209"/>
                          <a:gd name="T5" fmla="*/ 2 h 56"/>
                          <a:gd name="T6" fmla="*/ 23 w 209"/>
                          <a:gd name="T7" fmla="*/ 5 h 56"/>
                          <a:gd name="T8" fmla="*/ 3 w 209"/>
                          <a:gd name="T9" fmla="*/ 6 h 56"/>
                          <a:gd name="T10" fmla="*/ 1 w 209"/>
                          <a:gd name="T11" fmla="*/ 5 h 56"/>
                          <a:gd name="T12" fmla="*/ 0 w 209"/>
                          <a:gd name="T13" fmla="*/ 1 h 56"/>
                          <a:gd name="T14" fmla="*/ 0 60000 65536"/>
                          <a:gd name="T15" fmla="*/ 0 60000 65536"/>
                          <a:gd name="T16" fmla="*/ 0 60000 65536"/>
                          <a:gd name="T17" fmla="*/ 0 60000 65536"/>
                          <a:gd name="T18" fmla="*/ 0 60000 65536"/>
                          <a:gd name="T19" fmla="*/ 0 60000 65536"/>
                          <a:gd name="T20" fmla="*/ 0 60000 65536"/>
                          <a:gd name="T21" fmla="*/ 0 w 209"/>
                          <a:gd name="T22" fmla="*/ 0 h 56"/>
                          <a:gd name="T23" fmla="*/ 209 w 209"/>
                          <a:gd name="T24" fmla="*/ 56 h 56"/>
                        </a:gdLst>
                        <a:ahLst/>
                        <a:cxnLst>
                          <a:cxn ang="T14">
                            <a:pos x="T0" y="T1"/>
                          </a:cxn>
                          <a:cxn ang="T15">
                            <a:pos x="T2" y="T3"/>
                          </a:cxn>
                          <a:cxn ang="T16">
                            <a:pos x="T4" y="T5"/>
                          </a:cxn>
                          <a:cxn ang="T17">
                            <a:pos x="T6" y="T7"/>
                          </a:cxn>
                          <a:cxn ang="T18">
                            <a:pos x="T8" y="T9"/>
                          </a:cxn>
                          <a:cxn ang="T19">
                            <a:pos x="T10" y="T11"/>
                          </a:cxn>
                          <a:cxn ang="T20">
                            <a:pos x="T12" y="T13"/>
                          </a:cxn>
                        </a:cxnLst>
                        <a:rect l="T21" t="T22" r="T23" b="T24"/>
                        <a:pathLst>
                          <a:path w="209" h="56">
                            <a:moveTo>
                              <a:pt x="0" y="12"/>
                            </a:moveTo>
                            <a:lnTo>
                              <a:pt x="174" y="0"/>
                            </a:lnTo>
                            <a:lnTo>
                              <a:pt x="195" y="14"/>
                            </a:lnTo>
                            <a:lnTo>
                              <a:pt x="209" y="47"/>
                            </a:lnTo>
                            <a:lnTo>
                              <a:pt x="27" y="56"/>
                            </a:lnTo>
                            <a:lnTo>
                              <a:pt x="13" y="48"/>
                            </a:lnTo>
                            <a:lnTo>
                              <a:pt x="0" y="12"/>
                            </a:lnTo>
                            <a:close/>
                          </a:path>
                        </a:pathLst>
                      </a:custGeom>
                      <a:solidFill>
                        <a:srgbClr val="C0C0C0"/>
                      </a:solidFill>
                      <a:ln w="9525">
                        <a:solidFill>
                          <a:schemeClr val="tx1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/>
                      </a:p>
                    </p:txBody>
                  </p:sp>
                </p:grpSp>
                <p:grpSp>
                  <p:nvGrpSpPr>
                    <p:cNvPr id="382" name="Group 1219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2365" y="1638"/>
                      <a:ext cx="70" cy="32"/>
                      <a:chOff x="2365" y="1638"/>
                      <a:chExt cx="70" cy="32"/>
                    </a:xfrm>
                  </p:grpSpPr>
                  <p:sp>
                    <p:nvSpPr>
                      <p:cNvPr id="383" name="Freeform 1220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2374" y="1652"/>
                        <a:ext cx="61" cy="18"/>
                      </a:xfrm>
                      <a:custGeom>
                        <a:avLst/>
                        <a:gdLst>
                          <a:gd name="T0" fmla="*/ 0 w 183"/>
                          <a:gd name="T1" fmla="*/ 2 h 54"/>
                          <a:gd name="T2" fmla="*/ 2 w 183"/>
                          <a:gd name="T3" fmla="*/ 6 h 54"/>
                          <a:gd name="T4" fmla="*/ 20 w 183"/>
                          <a:gd name="T5" fmla="*/ 5 h 54"/>
                          <a:gd name="T6" fmla="*/ 19 w 183"/>
                          <a:gd name="T7" fmla="*/ 0 h 54"/>
                          <a:gd name="T8" fmla="*/ 0 w 183"/>
                          <a:gd name="T9" fmla="*/ 2 h 54"/>
                          <a:gd name="T10" fmla="*/ 0 60000 65536"/>
                          <a:gd name="T11" fmla="*/ 0 60000 65536"/>
                          <a:gd name="T12" fmla="*/ 0 60000 65536"/>
                          <a:gd name="T13" fmla="*/ 0 60000 65536"/>
                          <a:gd name="T14" fmla="*/ 0 60000 65536"/>
                          <a:gd name="T15" fmla="*/ 0 w 183"/>
                          <a:gd name="T16" fmla="*/ 0 h 54"/>
                          <a:gd name="T17" fmla="*/ 183 w 183"/>
                          <a:gd name="T18" fmla="*/ 54 h 54"/>
                        </a:gdLst>
                        <a:ahLst/>
                        <a:cxnLst>
                          <a:cxn ang="T10">
                            <a:pos x="T0" y="T1"/>
                          </a:cxn>
                          <a:cxn ang="T11">
                            <a:pos x="T2" y="T3"/>
                          </a:cxn>
                          <a:cxn ang="T12">
                            <a:pos x="T4" y="T5"/>
                          </a:cxn>
                          <a:cxn ang="T13">
                            <a:pos x="T6" y="T7"/>
                          </a:cxn>
                          <a:cxn ang="T14">
                            <a:pos x="T8" y="T9"/>
                          </a:cxn>
                        </a:cxnLst>
                        <a:rect l="T15" t="T16" r="T17" b="T18"/>
                        <a:pathLst>
                          <a:path w="183" h="54">
                            <a:moveTo>
                              <a:pt x="0" y="15"/>
                            </a:moveTo>
                            <a:lnTo>
                              <a:pt x="17" y="54"/>
                            </a:lnTo>
                            <a:lnTo>
                              <a:pt x="183" y="41"/>
                            </a:lnTo>
                            <a:lnTo>
                              <a:pt x="167" y="0"/>
                            </a:lnTo>
                            <a:lnTo>
                              <a:pt x="0" y="15"/>
                            </a:lnTo>
                            <a:close/>
                          </a:path>
                        </a:pathLst>
                      </a:custGeom>
                      <a:solidFill>
                        <a:schemeClr val="hlink"/>
                      </a:solidFill>
                      <a:ln w="9525">
                        <a:noFill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384" name="Freeform 1221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2365" y="1638"/>
                        <a:ext cx="70" cy="18"/>
                      </a:xfrm>
                      <a:custGeom>
                        <a:avLst/>
                        <a:gdLst>
                          <a:gd name="T0" fmla="*/ 0 w 209"/>
                          <a:gd name="T1" fmla="*/ 1 h 56"/>
                          <a:gd name="T2" fmla="*/ 19 w 209"/>
                          <a:gd name="T3" fmla="*/ 0 h 56"/>
                          <a:gd name="T4" fmla="*/ 22 w 209"/>
                          <a:gd name="T5" fmla="*/ 2 h 56"/>
                          <a:gd name="T6" fmla="*/ 23 w 209"/>
                          <a:gd name="T7" fmla="*/ 5 h 56"/>
                          <a:gd name="T8" fmla="*/ 3 w 209"/>
                          <a:gd name="T9" fmla="*/ 6 h 56"/>
                          <a:gd name="T10" fmla="*/ 1 w 209"/>
                          <a:gd name="T11" fmla="*/ 5 h 56"/>
                          <a:gd name="T12" fmla="*/ 0 w 209"/>
                          <a:gd name="T13" fmla="*/ 1 h 56"/>
                          <a:gd name="T14" fmla="*/ 0 60000 65536"/>
                          <a:gd name="T15" fmla="*/ 0 60000 65536"/>
                          <a:gd name="T16" fmla="*/ 0 60000 65536"/>
                          <a:gd name="T17" fmla="*/ 0 60000 65536"/>
                          <a:gd name="T18" fmla="*/ 0 60000 65536"/>
                          <a:gd name="T19" fmla="*/ 0 60000 65536"/>
                          <a:gd name="T20" fmla="*/ 0 60000 65536"/>
                          <a:gd name="T21" fmla="*/ 0 w 209"/>
                          <a:gd name="T22" fmla="*/ 0 h 56"/>
                          <a:gd name="T23" fmla="*/ 209 w 209"/>
                          <a:gd name="T24" fmla="*/ 56 h 56"/>
                        </a:gdLst>
                        <a:ahLst/>
                        <a:cxnLst>
                          <a:cxn ang="T14">
                            <a:pos x="T0" y="T1"/>
                          </a:cxn>
                          <a:cxn ang="T15">
                            <a:pos x="T2" y="T3"/>
                          </a:cxn>
                          <a:cxn ang="T16">
                            <a:pos x="T4" y="T5"/>
                          </a:cxn>
                          <a:cxn ang="T17">
                            <a:pos x="T6" y="T7"/>
                          </a:cxn>
                          <a:cxn ang="T18">
                            <a:pos x="T8" y="T9"/>
                          </a:cxn>
                          <a:cxn ang="T19">
                            <a:pos x="T10" y="T11"/>
                          </a:cxn>
                          <a:cxn ang="T20">
                            <a:pos x="T12" y="T13"/>
                          </a:cxn>
                        </a:cxnLst>
                        <a:rect l="T21" t="T22" r="T23" b="T24"/>
                        <a:pathLst>
                          <a:path w="209" h="56">
                            <a:moveTo>
                              <a:pt x="0" y="8"/>
                            </a:moveTo>
                            <a:lnTo>
                              <a:pt x="174" y="0"/>
                            </a:lnTo>
                            <a:lnTo>
                              <a:pt x="193" y="14"/>
                            </a:lnTo>
                            <a:lnTo>
                              <a:pt x="209" y="46"/>
                            </a:lnTo>
                            <a:lnTo>
                              <a:pt x="28" y="56"/>
                            </a:lnTo>
                            <a:lnTo>
                              <a:pt x="12" y="47"/>
                            </a:lnTo>
                            <a:lnTo>
                              <a:pt x="0" y="8"/>
                            </a:lnTo>
                            <a:close/>
                          </a:path>
                        </a:pathLst>
                      </a:custGeom>
                      <a:solidFill>
                        <a:srgbClr val="C0C0C0"/>
                      </a:solidFill>
                      <a:ln w="9525">
                        <a:solidFill>
                          <a:schemeClr val="tx1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/>
                      </a:p>
                    </p:txBody>
                  </p:sp>
                </p:grpSp>
              </p:grpSp>
              <p:grpSp>
                <p:nvGrpSpPr>
                  <p:cNvPr id="378" name="Group 1222"/>
                  <p:cNvGrpSpPr>
                    <a:grpSpLocks/>
                  </p:cNvGrpSpPr>
                  <p:nvPr/>
                </p:nvGrpSpPr>
                <p:grpSpPr bwMode="auto">
                  <a:xfrm>
                    <a:off x="1695" y="1609"/>
                    <a:ext cx="787" cy="424"/>
                    <a:chOff x="1695" y="1609"/>
                    <a:chExt cx="787" cy="424"/>
                  </a:xfrm>
                </p:grpSpPr>
                <p:sp>
                  <p:nvSpPr>
                    <p:cNvPr id="379" name="Freeform 1223"/>
                    <p:cNvSpPr>
                      <a:spLocks/>
                    </p:cNvSpPr>
                    <p:nvPr/>
                  </p:nvSpPr>
                  <p:spPr bwMode="auto">
                    <a:xfrm>
                      <a:off x="2099" y="1638"/>
                      <a:ext cx="41" cy="330"/>
                    </a:xfrm>
                    <a:custGeom>
                      <a:avLst/>
                      <a:gdLst>
                        <a:gd name="T0" fmla="*/ 0 w 121"/>
                        <a:gd name="T1" fmla="*/ 0 h 989"/>
                        <a:gd name="T2" fmla="*/ 3 w 121"/>
                        <a:gd name="T3" fmla="*/ 5 h 989"/>
                        <a:gd name="T4" fmla="*/ 5 w 121"/>
                        <a:gd name="T5" fmla="*/ 9 h 989"/>
                        <a:gd name="T6" fmla="*/ 6 w 121"/>
                        <a:gd name="T7" fmla="*/ 13 h 989"/>
                        <a:gd name="T8" fmla="*/ 7 w 121"/>
                        <a:gd name="T9" fmla="*/ 16 h 989"/>
                        <a:gd name="T10" fmla="*/ 8 w 121"/>
                        <a:gd name="T11" fmla="*/ 20 h 989"/>
                        <a:gd name="T12" fmla="*/ 9 w 121"/>
                        <a:gd name="T13" fmla="*/ 25 h 989"/>
                        <a:gd name="T14" fmla="*/ 9 w 121"/>
                        <a:gd name="T15" fmla="*/ 28 h 989"/>
                        <a:gd name="T16" fmla="*/ 11 w 121"/>
                        <a:gd name="T17" fmla="*/ 32 h 989"/>
                        <a:gd name="T18" fmla="*/ 12 w 121"/>
                        <a:gd name="T19" fmla="*/ 35 h 989"/>
                        <a:gd name="T20" fmla="*/ 12 w 121"/>
                        <a:gd name="T21" fmla="*/ 38 h 989"/>
                        <a:gd name="T22" fmla="*/ 12 w 121"/>
                        <a:gd name="T23" fmla="*/ 43 h 989"/>
                        <a:gd name="T24" fmla="*/ 12 w 121"/>
                        <a:gd name="T25" fmla="*/ 48 h 989"/>
                        <a:gd name="T26" fmla="*/ 13 w 121"/>
                        <a:gd name="T27" fmla="*/ 55 h 989"/>
                        <a:gd name="T28" fmla="*/ 14 w 121"/>
                        <a:gd name="T29" fmla="*/ 67 h 989"/>
                        <a:gd name="T30" fmla="*/ 14 w 121"/>
                        <a:gd name="T31" fmla="*/ 78 h 989"/>
                        <a:gd name="T32" fmla="*/ 14 w 121"/>
                        <a:gd name="T33" fmla="*/ 86 h 989"/>
                        <a:gd name="T34" fmla="*/ 13 w 121"/>
                        <a:gd name="T35" fmla="*/ 95 h 989"/>
                        <a:gd name="T36" fmla="*/ 12 w 121"/>
                        <a:gd name="T37" fmla="*/ 102 h 989"/>
                        <a:gd name="T38" fmla="*/ 11 w 121"/>
                        <a:gd name="T39" fmla="*/ 110 h 989"/>
                        <a:gd name="T40" fmla="*/ 0 60000 65536"/>
                        <a:gd name="T41" fmla="*/ 0 60000 65536"/>
                        <a:gd name="T42" fmla="*/ 0 60000 65536"/>
                        <a:gd name="T43" fmla="*/ 0 60000 65536"/>
                        <a:gd name="T44" fmla="*/ 0 60000 65536"/>
                        <a:gd name="T45" fmla="*/ 0 60000 65536"/>
                        <a:gd name="T46" fmla="*/ 0 60000 65536"/>
                        <a:gd name="T47" fmla="*/ 0 60000 65536"/>
                        <a:gd name="T48" fmla="*/ 0 60000 65536"/>
                        <a:gd name="T49" fmla="*/ 0 60000 65536"/>
                        <a:gd name="T50" fmla="*/ 0 60000 65536"/>
                        <a:gd name="T51" fmla="*/ 0 60000 65536"/>
                        <a:gd name="T52" fmla="*/ 0 60000 65536"/>
                        <a:gd name="T53" fmla="*/ 0 60000 65536"/>
                        <a:gd name="T54" fmla="*/ 0 60000 65536"/>
                        <a:gd name="T55" fmla="*/ 0 60000 65536"/>
                        <a:gd name="T56" fmla="*/ 0 60000 65536"/>
                        <a:gd name="T57" fmla="*/ 0 60000 65536"/>
                        <a:gd name="T58" fmla="*/ 0 60000 65536"/>
                        <a:gd name="T59" fmla="*/ 0 60000 65536"/>
                        <a:gd name="T60" fmla="*/ 0 w 121"/>
                        <a:gd name="T61" fmla="*/ 0 h 989"/>
                        <a:gd name="T62" fmla="*/ 121 w 121"/>
                        <a:gd name="T63" fmla="*/ 989 h 989"/>
                      </a:gdLst>
                      <a:ahLst/>
                      <a:cxnLst>
                        <a:cxn ang="T40">
                          <a:pos x="T0" y="T1"/>
                        </a:cxn>
                        <a:cxn ang="T41">
                          <a:pos x="T2" y="T3"/>
                        </a:cxn>
                        <a:cxn ang="T42">
                          <a:pos x="T4" y="T5"/>
                        </a:cxn>
                        <a:cxn ang="T43">
                          <a:pos x="T6" y="T7"/>
                        </a:cxn>
                        <a:cxn ang="T44">
                          <a:pos x="T8" y="T9"/>
                        </a:cxn>
                        <a:cxn ang="T45">
                          <a:pos x="T10" y="T11"/>
                        </a:cxn>
                        <a:cxn ang="T46">
                          <a:pos x="T12" y="T13"/>
                        </a:cxn>
                        <a:cxn ang="T47">
                          <a:pos x="T14" y="T15"/>
                        </a:cxn>
                        <a:cxn ang="T48">
                          <a:pos x="T16" y="T17"/>
                        </a:cxn>
                        <a:cxn ang="T49">
                          <a:pos x="T18" y="T19"/>
                        </a:cxn>
                        <a:cxn ang="T50">
                          <a:pos x="T20" y="T21"/>
                        </a:cxn>
                        <a:cxn ang="T51">
                          <a:pos x="T22" y="T23"/>
                        </a:cxn>
                        <a:cxn ang="T52">
                          <a:pos x="T24" y="T25"/>
                        </a:cxn>
                        <a:cxn ang="T53">
                          <a:pos x="T26" y="T27"/>
                        </a:cxn>
                        <a:cxn ang="T54">
                          <a:pos x="T28" y="T29"/>
                        </a:cxn>
                        <a:cxn ang="T55">
                          <a:pos x="T30" y="T31"/>
                        </a:cxn>
                        <a:cxn ang="T56">
                          <a:pos x="T32" y="T33"/>
                        </a:cxn>
                        <a:cxn ang="T57">
                          <a:pos x="T34" y="T35"/>
                        </a:cxn>
                        <a:cxn ang="T58">
                          <a:pos x="T36" y="T37"/>
                        </a:cxn>
                        <a:cxn ang="T59">
                          <a:pos x="T38" y="T39"/>
                        </a:cxn>
                      </a:cxnLst>
                      <a:rect l="T60" t="T61" r="T62" b="T63"/>
                      <a:pathLst>
                        <a:path w="121" h="989">
                          <a:moveTo>
                            <a:pt x="0" y="0"/>
                          </a:moveTo>
                          <a:lnTo>
                            <a:pt x="25" y="45"/>
                          </a:lnTo>
                          <a:lnTo>
                            <a:pt x="43" y="82"/>
                          </a:lnTo>
                          <a:lnTo>
                            <a:pt x="52" y="117"/>
                          </a:lnTo>
                          <a:lnTo>
                            <a:pt x="61" y="147"/>
                          </a:lnTo>
                          <a:lnTo>
                            <a:pt x="71" y="183"/>
                          </a:lnTo>
                          <a:lnTo>
                            <a:pt x="77" y="222"/>
                          </a:lnTo>
                          <a:lnTo>
                            <a:pt x="84" y="256"/>
                          </a:lnTo>
                          <a:lnTo>
                            <a:pt x="92" y="289"/>
                          </a:lnTo>
                          <a:lnTo>
                            <a:pt x="106" y="315"/>
                          </a:lnTo>
                          <a:lnTo>
                            <a:pt x="104" y="345"/>
                          </a:lnTo>
                          <a:lnTo>
                            <a:pt x="101" y="386"/>
                          </a:lnTo>
                          <a:lnTo>
                            <a:pt x="101" y="436"/>
                          </a:lnTo>
                          <a:lnTo>
                            <a:pt x="108" y="497"/>
                          </a:lnTo>
                          <a:lnTo>
                            <a:pt x="117" y="606"/>
                          </a:lnTo>
                          <a:lnTo>
                            <a:pt x="121" y="704"/>
                          </a:lnTo>
                          <a:lnTo>
                            <a:pt x="121" y="777"/>
                          </a:lnTo>
                          <a:lnTo>
                            <a:pt x="113" y="850"/>
                          </a:lnTo>
                          <a:lnTo>
                            <a:pt x="106" y="915"/>
                          </a:lnTo>
                          <a:lnTo>
                            <a:pt x="92" y="989"/>
                          </a:lnTo>
                        </a:path>
                      </a:pathLst>
                    </a:custGeom>
                    <a:noFill/>
                    <a:ln w="6350">
                      <a:solidFill>
                        <a:schemeClr val="accent1">
                          <a:lumMod val="50000"/>
                        </a:schemeClr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380" name="Freeform 1224"/>
                    <p:cNvSpPr>
                      <a:spLocks/>
                    </p:cNvSpPr>
                    <p:nvPr/>
                  </p:nvSpPr>
                  <p:spPr bwMode="auto">
                    <a:xfrm>
                      <a:off x="1695" y="1609"/>
                      <a:ext cx="787" cy="424"/>
                    </a:xfrm>
                    <a:custGeom>
                      <a:avLst/>
                      <a:gdLst>
                        <a:gd name="T0" fmla="*/ 24 w 2361"/>
                        <a:gd name="T1" fmla="*/ 17 h 1271"/>
                        <a:gd name="T2" fmla="*/ 14 w 2361"/>
                        <a:gd name="T3" fmla="*/ 18 h 1271"/>
                        <a:gd name="T4" fmla="*/ 8 w 2361"/>
                        <a:gd name="T5" fmla="*/ 19 h 1271"/>
                        <a:gd name="T6" fmla="*/ 0 w 2361"/>
                        <a:gd name="T7" fmla="*/ 20 h 1271"/>
                        <a:gd name="T8" fmla="*/ 2 w 2361"/>
                        <a:gd name="T9" fmla="*/ 27 h 1271"/>
                        <a:gd name="T10" fmla="*/ 4 w 2361"/>
                        <a:gd name="T11" fmla="*/ 33 h 1271"/>
                        <a:gd name="T12" fmla="*/ 6 w 2361"/>
                        <a:gd name="T13" fmla="*/ 40 h 1271"/>
                        <a:gd name="T14" fmla="*/ 7 w 2361"/>
                        <a:gd name="T15" fmla="*/ 47 h 1271"/>
                        <a:gd name="T16" fmla="*/ 8 w 2361"/>
                        <a:gd name="T17" fmla="*/ 55 h 1271"/>
                        <a:gd name="T18" fmla="*/ 12 w 2361"/>
                        <a:gd name="T19" fmla="*/ 59 h 1271"/>
                        <a:gd name="T20" fmla="*/ 9 w 2361"/>
                        <a:gd name="T21" fmla="*/ 61 h 1271"/>
                        <a:gd name="T22" fmla="*/ 9 w 2361"/>
                        <a:gd name="T23" fmla="*/ 68 h 1271"/>
                        <a:gd name="T24" fmla="*/ 9 w 2361"/>
                        <a:gd name="T25" fmla="*/ 76 h 1271"/>
                        <a:gd name="T26" fmla="*/ 10 w 2361"/>
                        <a:gd name="T27" fmla="*/ 86 h 1271"/>
                        <a:gd name="T28" fmla="*/ 11 w 2361"/>
                        <a:gd name="T29" fmla="*/ 103 h 1271"/>
                        <a:gd name="T30" fmla="*/ 11 w 2361"/>
                        <a:gd name="T31" fmla="*/ 119 h 1271"/>
                        <a:gd name="T32" fmla="*/ 10 w 2361"/>
                        <a:gd name="T33" fmla="*/ 129 h 1271"/>
                        <a:gd name="T34" fmla="*/ 10 w 2361"/>
                        <a:gd name="T35" fmla="*/ 136 h 1271"/>
                        <a:gd name="T36" fmla="*/ 9 w 2361"/>
                        <a:gd name="T37" fmla="*/ 141 h 1271"/>
                        <a:gd name="T38" fmla="*/ 219 w 2361"/>
                        <a:gd name="T39" fmla="*/ 108 h 1271"/>
                        <a:gd name="T40" fmla="*/ 229 w 2361"/>
                        <a:gd name="T41" fmla="*/ 105 h 1271"/>
                        <a:gd name="T42" fmla="*/ 228 w 2361"/>
                        <a:gd name="T43" fmla="*/ 99 h 1271"/>
                        <a:gd name="T44" fmla="*/ 229 w 2361"/>
                        <a:gd name="T45" fmla="*/ 93 h 1271"/>
                        <a:gd name="T46" fmla="*/ 230 w 2361"/>
                        <a:gd name="T47" fmla="*/ 88 h 1271"/>
                        <a:gd name="T48" fmla="*/ 233 w 2361"/>
                        <a:gd name="T49" fmla="*/ 81 h 1271"/>
                        <a:gd name="T50" fmla="*/ 236 w 2361"/>
                        <a:gd name="T51" fmla="*/ 75 h 1271"/>
                        <a:gd name="T52" fmla="*/ 239 w 2361"/>
                        <a:gd name="T53" fmla="*/ 67 h 1271"/>
                        <a:gd name="T54" fmla="*/ 244 w 2361"/>
                        <a:gd name="T55" fmla="*/ 61 h 1271"/>
                        <a:gd name="T56" fmla="*/ 247 w 2361"/>
                        <a:gd name="T57" fmla="*/ 55 h 1271"/>
                        <a:gd name="T58" fmla="*/ 252 w 2361"/>
                        <a:gd name="T59" fmla="*/ 49 h 1271"/>
                        <a:gd name="T60" fmla="*/ 256 w 2361"/>
                        <a:gd name="T61" fmla="*/ 44 h 1271"/>
                        <a:gd name="T62" fmla="*/ 261 w 2361"/>
                        <a:gd name="T63" fmla="*/ 38 h 1271"/>
                        <a:gd name="T64" fmla="*/ 262 w 2361"/>
                        <a:gd name="T65" fmla="*/ 34 h 1271"/>
                        <a:gd name="T66" fmla="*/ 261 w 2361"/>
                        <a:gd name="T67" fmla="*/ 32 h 1271"/>
                        <a:gd name="T68" fmla="*/ 260 w 2361"/>
                        <a:gd name="T69" fmla="*/ 27 h 1271"/>
                        <a:gd name="T70" fmla="*/ 258 w 2361"/>
                        <a:gd name="T71" fmla="*/ 20 h 1271"/>
                        <a:gd name="T72" fmla="*/ 256 w 2361"/>
                        <a:gd name="T73" fmla="*/ 14 h 1271"/>
                        <a:gd name="T74" fmla="*/ 253 w 2361"/>
                        <a:gd name="T75" fmla="*/ 8 h 1271"/>
                        <a:gd name="T76" fmla="*/ 249 w 2361"/>
                        <a:gd name="T77" fmla="*/ 3 h 1271"/>
                        <a:gd name="T78" fmla="*/ 247 w 2361"/>
                        <a:gd name="T79" fmla="*/ 0 h 1271"/>
                        <a:gd name="T80" fmla="*/ 233 w 2361"/>
                        <a:gd name="T81" fmla="*/ 0 h 1271"/>
                        <a:gd name="T82" fmla="*/ 0 60000 65536"/>
                        <a:gd name="T83" fmla="*/ 0 60000 65536"/>
                        <a:gd name="T84" fmla="*/ 0 60000 65536"/>
                        <a:gd name="T85" fmla="*/ 0 60000 65536"/>
                        <a:gd name="T86" fmla="*/ 0 60000 65536"/>
                        <a:gd name="T87" fmla="*/ 0 60000 65536"/>
                        <a:gd name="T88" fmla="*/ 0 60000 65536"/>
                        <a:gd name="T89" fmla="*/ 0 60000 65536"/>
                        <a:gd name="T90" fmla="*/ 0 60000 65536"/>
                        <a:gd name="T91" fmla="*/ 0 60000 65536"/>
                        <a:gd name="T92" fmla="*/ 0 60000 65536"/>
                        <a:gd name="T93" fmla="*/ 0 60000 65536"/>
                        <a:gd name="T94" fmla="*/ 0 60000 65536"/>
                        <a:gd name="T95" fmla="*/ 0 60000 65536"/>
                        <a:gd name="T96" fmla="*/ 0 60000 65536"/>
                        <a:gd name="T97" fmla="*/ 0 60000 65536"/>
                        <a:gd name="T98" fmla="*/ 0 60000 65536"/>
                        <a:gd name="T99" fmla="*/ 0 60000 65536"/>
                        <a:gd name="T100" fmla="*/ 0 60000 65536"/>
                        <a:gd name="T101" fmla="*/ 0 60000 65536"/>
                        <a:gd name="T102" fmla="*/ 0 60000 65536"/>
                        <a:gd name="T103" fmla="*/ 0 60000 65536"/>
                        <a:gd name="T104" fmla="*/ 0 60000 65536"/>
                        <a:gd name="T105" fmla="*/ 0 60000 65536"/>
                        <a:gd name="T106" fmla="*/ 0 60000 65536"/>
                        <a:gd name="T107" fmla="*/ 0 60000 65536"/>
                        <a:gd name="T108" fmla="*/ 0 60000 65536"/>
                        <a:gd name="T109" fmla="*/ 0 60000 65536"/>
                        <a:gd name="T110" fmla="*/ 0 60000 65536"/>
                        <a:gd name="T111" fmla="*/ 0 60000 65536"/>
                        <a:gd name="T112" fmla="*/ 0 60000 65536"/>
                        <a:gd name="T113" fmla="*/ 0 60000 65536"/>
                        <a:gd name="T114" fmla="*/ 0 60000 65536"/>
                        <a:gd name="T115" fmla="*/ 0 60000 65536"/>
                        <a:gd name="T116" fmla="*/ 0 60000 65536"/>
                        <a:gd name="T117" fmla="*/ 0 60000 65536"/>
                        <a:gd name="T118" fmla="*/ 0 60000 65536"/>
                        <a:gd name="T119" fmla="*/ 0 60000 65536"/>
                        <a:gd name="T120" fmla="*/ 0 60000 65536"/>
                        <a:gd name="T121" fmla="*/ 0 60000 65536"/>
                        <a:gd name="T122" fmla="*/ 0 60000 65536"/>
                        <a:gd name="T123" fmla="*/ 0 w 2361"/>
                        <a:gd name="T124" fmla="*/ 0 h 1271"/>
                        <a:gd name="T125" fmla="*/ 2361 w 2361"/>
                        <a:gd name="T126" fmla="*/ 1271 h 1271"/>
                      </a:gdLst>
                      <a:ahLst/>
                      <a:cxnLst>
                        <a:cxn ang="T82">
                          <a:pos x="T0" y="T1"/>
                        </a:cxn>
                        <a:cxn ang="T83">
                          <a:pos x="T2" y="T3"/>
                        </a:cxn>
                        <a:cxn ang="T84">
                          <a:pos x="T4" y="T5"/>
                        </a:cxn>
                        <a:cxn ang="T85">
                          <a:pos x="T6" y="T7"/>
                        </a:cxn>
                        <a:cxn ang="T86">
                          <a:pos x="T8" y="T9"/>
                        </a:cxn>
                        <a:cxn ang="T87">
                          <a:pos x="T10" y="T11"/>
                        </a:cxn>
                        <a:cxn ang="T88">
                          <a:pos x="T12" y="T13"/>
                        </a:cxn>
                        <a:cxn ang="T89">
                          <a:pos x="T14" y="T15"/>
                        </a:cxn>
                        <a:cxn ang="T90">
                          <a:pos x="T16" y="T17"/>
                        </a:cxn>
                        <a:cxn ang="T91">
                          <a:pos x="T18" y="T19"/>
                        </a:cxn>
                        <a:cxn ang="T92">
                          <a:pos x="T20" y="T21"/>
                        </a:cxn>
                        <a:cxn ang="T93">
                          <a:pos x="T22" y="T23"/>
                        </a:cxn>
                        <a:cxn ang="T94">
                          <a:pos x="T24" y="T25"/>
                        </a:cxn>
                        <a:cxn ang="T95">
                          <a:pos x="T26" y="T27"/>
                        </a:cxn>
                        <a:cxn ang="T96">
                          <a:pos x="T28" y="T29"/>
                        </a:cxn>
                        <a:cxn ang="T97">
                          <a:pos x="T30" y="T31"/>
                        </a:cxn>
                        <a:cxn ang="T98">
                          <a:pos x="T32" y="T33"/>
                        </a:cxn>
                        <a:cxn ang="T99">
                          <a:pos x="T34" y="T35"/>
                        </a:cxn>
                        <a:cxn ang="T100">
                          <a:pos x="T36" y="T37"/>
                        </a:cxn>
                        <a:cxn ang="T101">
                          <a:pos x="T38" y="T39"/>
                        </a:cxn>
                        <a:cxn ang="T102">
                          <a:pos x="T40" y="T41"/>
                        </a:cxn>
                        <a:cxn ang="T103">
                          <a:pos x="T42" y="T43"/>
                        </a:cxn>
                        <a:cxn ang="T104">
                          <a:pos x="T44" y="T45"/>
                        </a:cxn>
                        <a:cxn ang="T105">
                          <a:pos x="T46" y="T47"/>
                        </a:cxn>
                        <a:cxn ang="T106">
                          <a:pos x="T48" y="T49"/>
                        </a:cxn>
                        <a:cxn ang="T107">
                          <a:pos x="T50" y="T51"/>
                        </a:cxn>
                        <a:cxn ang="T108">
                          <a:pos x="T52" y="T53"/>
                        </a:cxn>
                        <a:cxn ang="T109">
                          <a:pos x="T54" y="T55"/>
                        </a:cxn>
                        <a:cxn ang="T110">
                          <a:pos x="T56" y="T57"/>
                        </a:cxn>
                        <a:cxn ang="T111">
                          <a:pos x="T58" y="T59"/>
                        </a:cxn>
                        <a:cxn ang="T112">
                          <a:pos x="T60" y="T61"/>
                        </a:cxn>
                        <a:cxn ang="T113">
                          <a:pos x="T62" y="T63"/>
                        </a:cxn>
                        <a:cxn ang="T114">
                          <a:pos x="T64" y="T65"/>
                        </a:cxn>
                        <a:cxn ang="T115">
                          <a:pos x="T66" y="T67"/>
                        </a:cxn>
                        <a:cxn ang="T116">
                          <a:pos x="T68" y="T69"/>
                        </a:cxn>
                        <a:cxn ang="T117">
                          <a:pos x="T70" y="T71"/>
                        </a:cxn>
                        <a:cxn ang="T118">
                          <a:pos x="T72" y="T73"/>
                        </a:cxn>
                        <a:cxn ang="T119">
                          <a:pos x="T74" y="T75"/>
                        </a:cxn>
                        <a:cxn ang="T120">
                          <a:pos x="T76" y="T77"/>
                        </a:cxn>
                        <a:cxn ang="T121">
                          <a:pos x="T78" y="T79"/>
                        </a:cxn>
                        <a:cxn ang="T122">
                          <a:pos x="T80" y="T81"/>
                        </a:cxn>
                      </a:cxnLst>
                      <a:rect l="T123" t="T124" r="T125" b="T126"/>
                      <a:pathLst>
                        <a:path w="2361" h="1271">
                          <a:moveTo>
                            <a:pt x="215" y="152"/>
                          </a:moveTo>
                          <a:lnTo>
                            <a:pt x="130" y="166"/>
                          </a:lnTo>
                          <a:lnTo>
                            <a:pt x="70" y="175"/>
                          </a:lnTo>
                          <a:lnTo>
                            <a:pt x="0" y="177"/>
                          </a:lnTo>
                          <a:lnTo>
                            <a:pt x="21" y="245"/>
                          </a:lnTo>
                          <a:lnTo>
                            <a:pt x="35" y="295"/>
                          </a:lnTo>
                          <a:lnTo>
                            <a:pt x="53" y="360"/>
                          </a:lnTo>
                          <a:lnTo>
                            <a:pt x="62" y="419"/>
                          </a:lnTo>
                          <a:lnTo>
                            <a:pt x="74" y="494"/>
                          </a:lnTo>
                          <a:lnTo>
                            <a:pt x="112" y="533"/>
                          </a:lnTo>
                          <a:lnTo>
                            <a:pt x="79" y="549"/>
                          </a:lnTo>
                          <a:lnTo>
                            <a:pt x="79" y="616"/>
                          </a:lnTo>
                          <a:lnTo>
                            <a:pt x="83" y="684"/>
                          </a:lnTo>
                          <a:lnTo>
                            <a:pt x="91" y="771"/>
                          </a:lnTo>
                          <a:lnTo>
                            <a:pt x="99" y="929"/>
                          </a:lnTo>
                          <a:lnTo>
                            <a:pt x="99" y="1073"/>
                          </a:lnTo>
                          <a:lnTo>
                            <a:pt x="94" y="1156"/>
                          </a:lnTo>
                          <a:lnTo>
                            <a:pt x="91" y="1220"/>
                          </a:lnTo>
                          <a:lnTo>
                            <a:pt x="83" y="1271"/>
                          </a:lnTo>
                          <a:lnTo>
                            <a:pt x="1969" y="967"/>
                          </a:lnTo>
                          <a:lnTo>
                            <a:pt x="2062" y="946"/>
                          </a:lnTo>
                          <a:lnTo>
                            <a:pt x="2054" y="893"/>
                          </a:lnTo>
                          <a:lnTo>
                            <a:pt x="2063" y="838"/>
                          </a:lnTo>
                          <a:lnTo>
                            <a:pt x="2070" y="792"/>
                          </a:lnTo>
                          <a:lnTo>
                            <a:pt x="2097" y="724"/>
                          </a:lnTo>
                          <a:lnTo>
                            <a:pt x="2121" y="672"/>
                          </a:lnTo>
                          <a:lnTo>
                            <a:pt x="2155" y="606"/>
                          </a:lnTo>
                          <a:lnTo>
                            <a:pt x="2194" y="549"/>
                          </a:lnTo>
                          <a:lnTo>
                            <a:pt x="2223" y="497"/>
                          </a:lnTo>
                          <a:lnTo>
                            <a:pt x="2269" y="441"/>
                          </a:lnTo>
                          <a:lnTo>
                            <a:pt x="2308" y="395"/>
                          </a:lnTo>
                          <a:lnTo>
                            <a:pt x="2345" y="344"/>
                          </a:lnTo>
                          <a:lnTo>
                            <a:pt x="2361" y="310"/>
                          </a:lnTo>
                          <a:lnTo>
                            <a:pt x="2345" y="291"/>
                          </a:lnTo>
                          <a:lnTo>
                            <a:pt x="2338" y="246"/>
                          </a:lnTo>
                          <a:lnTo>
                            <a:pt x="2322" y="182"/>
                          </a:lnTo>
                          <a:lnTo>
                            <a:pt x="2303" y="124"/>
                          </a:lnTo>
                          <a:lnTo>
                            <a:pt x="2279" y="71"/>
                          </a:lnTo>
                          <a:lnTo>
                            <a:pt x="2245" y="29"/>
                          </a:lnTo>
                          <a:lnTo>
                            <a:pt x="2223" y="0"/>
                          </a:lnTo>
                          <a:lnTo>
                            <a:pt x="2094" y="0"/>
                          </a:lnTo>
                        </a:path>
                      </a:pathLst>
                    </a:custGeom>
                    <a:noFill/>
                    <a:ln w="6350">
                      <a:solidFill>
                        <a:schemeClr val="accent1">
                          <a:lumMod val="50000"/>
                        </a:schemeClr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</p:grpSp>
            </p:grpSp>
          </p:grpSp>
          <p:grpSp>
            <p:nvGrpSpPr>
              <p:cNvPr id="337" name="Group 1225"/>
              <p:cNvGrpSpPr>
                <a:grpSpLocks/>
              </p:cNvGrpSpPr>
              <p:nvPr/>
            </p:nvGrpSpPr>
            <p:grpSpPr bwMode="auto">
              <a:xfrm>
                <a:off x="237967" y="2038447"/>
                <a:ext cx="1087027" cy="433296"/>
                <a:chOff x="385" y="1820"/>
                <a:chExt cx="592" cy="236"/>
              </a:xfrm>
            </p:grpSpPr>
            <p:grpSp>
              <p:nvGrpSpPr>
                <p:cNvPr id="356" name="Group 1226"/>
                <p:cNvGrpSpPr>
                  <a:grpSpLocks/>
                </p:cNvGrpSpPr>
                <p:nvPr/>
              </p:nvGrpSpPr>
              <p:grpSpPr bwMode="auto">
                <a:xfrm>
                  <a:off x="448" y="1833"/>
                  <a:ext cx="366" cy="223"/>
                  <a:chOff x="448" y="1833"/>
                  <a:chExt cx="366" cy="223"/>
                </a:xfrm>
              </p:grpSpPr>
              <p:sp>
                <p:nvSpPr>
                  <p:cNvPr id="366" name="Freeform 1227"/>
                  <p:cNvSpPr>
                    <a:spLocks/>
                  </p:cNvSpPr>
                  <p:nvPr/>
                </p:nvSpPr>
                <p:spPr bwMode="auto">
                  <a:xfrm>
                    <a:off x="448" y="1833"/>
                    <a:ext cx="366" cy="223"/>
                  </a:xfrm>
                  <a:custGeom>
                    <a:avLst/>
                    <a:gdLst>
                      <a:gd name="T0" fmla="*/ 0 w 1097"/>
                      <a:gd name="T1" fmla="*/ 0 h 670"/>
                      <a:gd name="T2" fmla="*/ 0 w 1097"/>
                      <a:gd name="T3" fmla="*/ 46 h 670"/>
                      <a:gd name="T4" fmla="*/ 122 w 1097"/>
                      <a:gd name="T5" fmla="*/ 74 h 670"/>
                      <a:gd name="T6" fmla="*/ 122 w 1097"/>
                      <a:gd name="T7" fmla="*/ 24 h 670"/>
                      <a:gd name="T8" fmla="*/ 0 w 1097"/>
                      <a:gd name="T9" fmla="*/ 0 h 670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1097"/>
                      <a:gd name="T16" fmla="*/ 0 h 670"/>
                      <a:gd name="T17" fmla="*/ 1097 w 1097"/>
                      <a:gd name="T18" fmla="*/ 670 h 670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1097" h="670">
                        <a:moveTo>
                          <a:pt x="0" y="0"/>
                        </a:moveTo>
                        <a:lnTo>
                          <a:pt x="0" y="411"/>
                        </a:lnTo>
                        <a:lnTo>
                          <a:pt x="1097" y="670"/>
                        </a:lnTo>
                        <a:lnTo>
                          <a:pt x="1097" y="213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grpSp>
                <p:nvGrpSpPr>
                  <p:cNvPr id="367" name="Group 1228"/>
                  <p:cNvGrpSpPr>
                    <a:grpSpLocks/>
                  </p:cNvGrpSpPr>
                  <p:nvPr/>
                </p:nvGrpSpPr>
                <p:grpSpPr bwMode="auto">
                  <a:xfrm>
                    <a:off x="476" y="1845"/>
                    <a:ext cx="300" cy="152"/>
                    <a:chOff x="476" y="1845"/>
                    <a:chExt cx="300" cy="152"/>
                  </a:xfrm>
                </p:grpSpPr>
                <p:sp>
                  <p:nvSpPr>
                    <p:cNvPr id="368" name="Arc 1229"/>
                    <p:cNvSpPr>
                      <a:spLocks/>
                    </p:cNvSpPr>
                    <p:nvPr/>
                  </p:nvSpPr>
                  <p:spPr bwMode="auto">
                    <a:xfrm>
                      <a:off x="476" y="1860"/>
                      <a:ext cx="298" cy="71"/>
                    </a:xfrm>
                    <a:custGeom>
                      <a:avLst/>
                      <a:gdLst>
                        <a:gd name="T0" fmla="*/ 0 w 27230"/>
                        <a:gd name="T1" fmla="*/ 0 h 21600"/>
                        <a:gd name="T2" fmla="*/ 0 w 27230"/>
                        <a:gd name="T3" fmla="*/ 0 h 21600"/>
                        <a:gd name="T4" fmla="*/ 0 w 27230"/>
                        <a:gd name="T5" fmla="*/ 0 h 21600"/>
                        <a:gd name="T6" fmla="*/ 0 60000 65536"/>
                        <a:gd name="T7" fmla="*/ 0 60000 65536"/>
                        <a:gd name="T8" fmla="*/ 0 60000 65536"/>
                        <a:gd name="T9" fmla="*/ 0 w 27230"/>
                        <a:gd name="T10" fmla="*/ 0 h 21600"/>
                        <a:gd name="T11" fmla="*/ 27230 w 27230"/>
                        <a:gd name="T12" fmla="*/ 21600 h 21600"/>
                      </a:gdLst>
                      <a:ahLst/>
                      <a:cxnLst>
                        <a:cxn ang="T6">
                          <a:pos x="T0" y="T1"/>
                        </a:cxn>
                        <a:cxn ang="T7">
                          <a:pos x="T2" y="T3"/>
                        </a:cxn>
                        <a:cxn ang="T8">
                          <a:pos x="T4" y="T5"/>
                        </a:cxn>
                      </a:cxnLst>
                      <a:rect l="T9" t="T10" r="T11" b="T12"/>
                      <a:pathLst>
                        <a:path w="27230" h="21600" fill="none" extrusionOk="0">
                          <a:moveTo>
                            <a:pt x="27229" y="20838"/>
                          </a:moveTo>
                          <a:cubicBezTo>
                            <a:pt x="25377" y="21343"/>
                            <a:pt x="23466" y="21599"/>
                            <a:pt x="21546" y="21600"/>
                          </a:cubicBezTo>
                          <a:cubicBezTo>
                            <a:pt x="10207" y="21600"/>
                            <a:pt x="798" y="12832"/>
                            <a:pt x="-1" y="1522"/>
                          </a:cubicBezTo>
                        </a:path>
                        <a:path w="27230" h="21600" stroke="0" extrusionOk="0">
                          <a:moveTo>
                            <a:pt x="27229" y="20838"/>
                          </a:moveTo>
                          <a:cubicBezTo>
                            <a:pt x="25377" y="21343"/>
                            <a:pt x="23466" y="21599"/>
                            <a:pt x="21546" y="21600"/>
                          </a:cubicBezTo>
                          <a:cubicBezTo>
                            <a:pt x="10207" y="21600"/>
                            <a:pt x="798" y="12832"/>
                            <a:pt x="-1" y="1522"/>
                          </a:cubicBezTo>
                          <a:lnTo>
                            <a:pt x="21546" y="0"/>
                          </a:lnTo>
                          <a:close/>
                        </a:path>
                      </a:pathLst>
                    </a:custGeom>
                    <a:noFill/>
                    <a:ln w="6350">
                      <a:solidFill>
                        <a:schemeClr val="tx1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369" name="Arc 1230"/>
                    <p:cNvSpPr>
                      <a:spLocks/>
                    </p:cNvSpPr>
                    <p:nvPr/>
                  </p:nvSpPr>
                  <p:spPr bwMode="auto">
                    <a:xfrm>
                      <a:off x="478" y="1876"/>
                      <a:ext cx="296" cy="70"/>
                    </a:xfrm>
                    <a:custGeom>
                      <a:avLst/>
                      <a:gdLst>
                        <a:gd name="T0" fmla="*/ 0 w 27065"/>
                        <a:gd name="T1" fmla="*/ 0 h 21600"/>
                        <a:gd name="T2" fmla="*/ 0 w 27065"/>
                        <a:gd name="T3" fmla="*/ 0 h 21600"/>
                        <a:gd name="T4" fmla="*/ 0 w 27065"/>
                        <a:gd name="T5" fmla="*/ 0 h 21600"/>
                        <a:gd name="T6" fmla="*/ 0 60000 65536"/>
                        <a:gd name="T7" fmla="*/ 0 60000 65536"/>
                        <a:gd name="T8" fmla="*/ 0 60000 65536"/>
                        <a:gd name="T9" fmla="*/ 0 w 27065"/>
                        <a:gd name="T10" fmla="*/ 0 h 21600"/>
                        <a:gd name="T11" fmla="*/ 27065 w 27065"/>
                        <a:gd name="T12" fmla="*/ 21600 h 21600"/>
                      </a:gdLst>
                      <a:ahLst/>
                      <a:cxnLst>
                        <a:cxn ang="T6">
                          <a:pos x="T0" y="T1"/>
                        </a:cxn>
                        <a:cxn ang="T7">
                          <a:pos x="T2" y="T3"/>
                        </a:cxn>
                        <a:cxn ang="T8">
                          <a:pos x="T4" y="T5"/>
                        </a:cxn>
                      </a:cxnLst>
                      <a:rect l="T9" t="T10" r="T11" b="T12"/>
                      <a:pathLst>
                        <a:path w="27065" h="21600" fill="none" extrusionOk="0">
                          <a:moveTo>
                            <a:pt x="27065" y="20869"/>
                          </a:moveTo>
                          <a:cubicBezTo>
                            <a:pt x="25247" y="21354"/>
                            <a:pt x="23374" y="21599"/>
                            <a:pt x="21494" y="21600"/>
                          </a:cubicBezTo>
                          <a:cubicBezTo>
                            <a:pt x="10393" y="21600"/>
                            <a:pt x="1100" y="13185"/>
                            <a:pt x="0" y="2139"/>
                          </a:cubicBezTo>
                        </a:path>
                        <a:path w="27065" h="21600" stroke="0" extrusionOk="0">
                          <a:moveTo>
                            <a:pt x="27065" y="20869"/>
                          </a:moveTo>
                          <a:cubicBezTo>
                            <a:pt x="25247" y="21354"/>
                            <a:pt x="23374" y="21599"/>
                            <a:pt x="21494" y="21600"/>
                          </a:cubicBezTo>
                          <a:cubicBezTo>
                            <a:pt x="10393" y="21600"/>
                            <a:pt x="1100" y="13185"/>
                            <a:pt x="0" y="2139"/>
                          </a:cubicBezTo>
                          <a:lnTo>
                            <a:pt x="21494" y="0"/>
                          </a:lnTo>
                          <a:close/>
                        </a:path>
                      </a:pathLst>
                    </a:custGeom>
                    <a:noFill/>
                    <a:ln w="6350">
                      <a:solidFill>
                        <a:schemeClr val="tx1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370" name="Arc 1231"/>
                    <p:cNvSpPr>
                      <a:spLocks/>
                    </p:cNvSpPr>
                    <p:nvPr/>
                  </p:nvSpPr>
                  <p:spPr bwMode="auto">
                    <a:xfrm>
                      <a:off x="478" y="1893"/>
                      <a:ext cx="298" cy="70"/>
                    </a:xfrm>
                    <a:custGeom>
                      <a:avLst/>
                      <a:gdLst>
                        <a:gd name="T0" fmla="*/ 0 w 27276"/>
                        <a:gd name="T1" fmla="*/ 0 h 21600"/>
                        <a:gd name="T2" fmla="*/ 0 w 27276"/>
                        <a:gd name="T3" fmla="*/ 0 h 21600"/>
                        <a:gd name="T4" fmla="*/ 0 w 27276"/>
                        <a:gd name="T5" fmla="*/ 0 h 21600"/>
                        <a:gd name="T6" fmla="*/ 0 60000 65536"/>
                        <a:gd name="T7" fmla="*/ 0 60000 65536"/>
                        <a:gd name="T8" fmla="*/ 0 60000 65536"/>
                        <a:gd name="T9" fmla="*/ 0 w 27276"/>
                        <a:gd name="T10" fmla="*/ 0 h 21600"/>
                        <a:gd name="T11" fmla="*/ 27276 w 27276"/>
                        <a:gd name="T12" fmla="*/ 21600 h 21600"/>
                      </a:gdLst>
                      <a:ahLst/>
                      <a:cxnLst>
                        <a:cxn ang="T6">
                          <a:pos x="T0" y="T1"/>
                        </a:cxn>
                        <a:cxn ang="T7">
                          <a:pos x="T2" y="T3"/>
                        </a:cxn>
                        <a:cxn ang="T8">
                          <a:pos x="T4" y="T5"/>
                        </a:cxn>
                      </a:cxnLst>
                      <a:rect l="T9" t="T10" r="T11" b="T12"/>
                      <a:pathLst>
                        <a:path w="27276" h="21600" fill="none" extrusionOk="0">
                          <a:moveTo>
                            <a:pt x="27276" y="20826"/>
                          </a:moveTo>
                          <a:cubicBezTo>
                            <a:pt x="25409" y="21339"/>
                            <a:pt x="23482" y="21599"/>
                            <a:pt x="21546" y="21600"/>
                          </a:cubicBezTo>
                          <a:cubicBezTo>
                            <a:pt x="10208" y="21600"/>
                            <a:pt x="800" y="12834"/>
                            <a:pt x="-1" y="1526"/>
                          </a:cubicBezTo>
                        </a:path>
                        <a:path w="27276" h="21600" stroke="0" extrusionOk="0">
                          <a:moveTo>
                            <a:pt x="27276" y="20826"/>
                          </a:moveTo>
                          <a:cubicBezTo>
                            <a:pt x="25409" y="21339"/>
                            <a:pt x="23482" y="21599"/>
                            <a:pt x="21546" y="21600"/>
                          </a:cubicBezTo>
                          <a:cubicBezTo>
                            <a:pt x="10208" y="21600"/>
                            <a:pt x="800" y="12834"/>
                            <a:pt x="-1" y="1526"/>
                          </a:cubicBezTo>
                          <a:lnTo>
                            <a:pt x="21546" y="0"/>
                          </a:lnTo>
                          <a:close/>
                        </a:path>
                      </a:pathLst>
                    </a:custGeom>
                    <a:noFill/>
                    <a:ln w="6350">
                      <a:solidFill>
                        <a:schemeClr val="tx1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371" name="Arc 1232"/>
                    <p:cNvSpPr>
                      <a:spLocks/>
                    </p:cNvSpPr>
                    <p:nvPr/>
                  </p:nvSpPr>
                  <p:spPr bwMode="auto">
                    <a:xfrm>
                      <a:off x="479" y="1911"/>
                      <a:ext cx="297" cy="71"/>
                    </a:xfrm>
                    <a:custGeom>
                      <a:avLst/>
                      <a:gdLst>
                        <a:gd name="T0" fmla="*/ 0 w 27261"/>
                        <a:gd name="T1" fmla="*/ 0 h 21600"/>
                        <a:gd name="T2" fmla="*/ 0 w 27261"/>
                        <a:gd name="T3" fmla="*/ 0 h 21600"/>
                        <a:gd name="T4" fmla="*/ 0 w 27261"/>
                        <a:gd name="T5" fmla="*/ 0 h 21600"/>
                        <a:gd name="T6" fmla="*/ 0 60000 65536"/>
                        <a:gd name="T7" fmla="*/ 0 60000 65536"/>
                        <a:gd name="T8" fmla="*/ 0 60000 65536"/>
                        <a:gd name="T9" fmla="*/ 0 w 27261"/>
                        <a:gd name="T10" fmla="*/ 0 h 21600"/>
                        <a:gd name="T11" fmla="*/ 27261 w 27261"/>
                        <a:gd name="T12" fmla="*/ 21600 h 21600"/>
                      </a:gdLst>
                      <a:ahLst/>
                      <a:cxnLst>
                        <a:cxn ang="T6">
                          <a:pos x="T0" y="T1"/>
                        </a:cxn>
                        <a:cxn ang="T7">
                          <a:pos x="T2" y="T3"/>
                        </a:cxn>
                        <a:cxn ang="T8">
                          <a:pos x="T4" y="T5"/>
                        </a:cxn>
                      </a:cxnLst>
                      <a:rect l="T9" t="T10" r="T11" b="T12"/>
                      <a:pathLst>
                        <a:path w="27261" h="21600" fill="none" extrusionOk="0">
                          <a:moveTo>
                            <a:pt x="27260" y="20835"/>
                          </a:moveTo>
                          <a:cubicBezTo>
                            <a:pt x="25405" y="21342"/>
                            <a:pt x="23489" y="21599"/>
                            <a:pt x="21566" y="21600"/>
                          </a:cubicBezTo>
                          <a:cubicBezTo>
                            <a:pt x="10107" y="21600"/>
                            <a:pt x="642" y="12651"/>
                            <a:pt x="-1" y="1211"/>
                          </a:cubicBezTo>
                        </a:path>
                        <a:path w="27261" h="21600" stroke="0" extrusionOk="0">
                          <a:moveTo>
                            <a:pt x="27260" y="20835"/>
                          </a:moveTo>
                          <a:cubicBezTo>
                            <a:pt x="25405" y="21342"/>
                            <a:pt x="23489" y="21599"/>
                            <a:pt x="21566" y="21600"/>
                          </a:cubicBezTo>
                          <a:cubicBezTo>
                            <a:pt x="10107" y="21600"/>
                            <a:pt x="642" y="12651"/>
                            <a:pt x="-1" y="1211"/>
                          </a:cubicBezTo>
                          <a:lnTo>
                            <a:pt x="21566" y="0"/>
                          </a:lnTo>
                          <a:close/>
                        </a:path>
                      </a:pathLst>
                    </a:custGeom>
                    <a:noFill/>
                    <a:ln w="6350">
                      <a:solidFill>
                        <a:schemeClr val="tx1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372" name="Arc 1233"/>
                    <p:cNvSpPr>
                      <a:spLocks/>
                    </p:cNvSpPr>
                    <p:nvPr/>
                  </p:nvSpPr>
                  <p:spPr bwMode="auto">
                    <a:xfrm>
                      <a:off x="476" y="1926"/>
                      <a:ext cx="297" cy="71"/>
                    </a:xfrm>
                    <a:custGeom>
                      <a:avLst/>
                      <a:gdLst>
                        <a:gd name="T0" fmla="*/ 0 w 27166"/>
                        <a:gd name="T1" fmla="*/ 0 h 21600"/>
                        <a:gd name="T2" fmla="*/ 0 w 27166"/>
                        <a:gd name="T3" fmla="*/ 0 h 21600"/>
                        <a:gd name="T4" fmla="*/ 0 w 27166"/>
                        <a:gd name="T5" fmla="*/ 0 h 21600"/>
                        <a:gd name="T6" fmla="*/ 0 60000 65536"/>
                        <a:gd name="T7" fmla="*/ 0 60000 65536"/>
                        <a:gd name="T8" fmla="*/ 0 60000 65536"/>
                        <a:gd name="T9" fmla="*/ 0 w 27166"/>
                        <a:gd name="T10" fmla="*/ 0 h 21600"/>
                        <a:gd name="T11" fmla="*/ 27166 w 27166"/>
                        <a:gd name="T12" fmla="*/ 21600 h 21600"/>
                      </a:gdLst>
                      <a:ahLst/>
                      <a:cxnLst>
                        <a:cxn ang="T6">
                          <a:pos x="T0" y="T1"/>
                        </a:cxn>
                        <a:cxn ang="T7">
                          <a:pos x="T2" y="T3"/>
                        </a:cxn>
                        <a:cxn ang="T8">
                          <a:pos x="T4" y="T5"/>
                        </a:cxn>
                      </a:cxnLst>
                      <a:rect l="T9" t="T10" r="T11" b="T12"/>
                      <a:pathLst>
                        <a:path w="27166" h="21600" fill="none" extrusionOk="0">
                          <a:moveTo>
                            <a:pt x="27165" y="20861"/>
                          </a:moveTo>
                          <a:cubicBezTo>
                            <a:pt x="25339" y="21351"/>
                            <a:pt x="23456" y="21599"/>
                            <a:pt x="21566" y="21600"/>
                          </a:cubicBezTo>
                          <a:cubicBezTo>
                            <a:pt x="10109" y="21600"/>
                            <a:pt x="646" y="12655"/>
                            <a:pt x="0" y="1217"/>
                          </a:cubicBezTo>
                        </a:path>
                        <a:path w="27166" h="21600" stroke="0" extrusionOk="0">
                          <a:moveTo>
                            <a:pt x="27165" y="20861"/>
                          </a:moveTo>
                          <a:cubicBezTo>
                            <a:pt x="25339" y="21351"/>
                            <a:pt x="23456" y="21599"/>
                            <a:pt x="21566" y="21600"/>
                          </a:cubicBezTo>
                          <a:cubicBezTo>
                            <a:pt x="10109" y="21600"/>
                            <a:pt x="646" y="12655"/>
                            <a:pt x="0" y="1217"/>
                          </a:cubicBezTo>
                          <a:lnTo>
                            <a:pt x="21566" y="0"/>
                          </a:lnTo>
                          <a:close/>
                        </a:path>
                      </a:pathLst>
                    </a:custGeom>
                    <a:noFill/>
                    <a:ln w="6350">
                      <a:solidFill>
                        <a:schemeClr val="tx1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373" name="Arc 1234"/>
                    <p:cNvSpPr>
                      <a:spLocks/>
                    </p:cNvSpPr>
                    <p:nvPr/>
                  </p:nvSpPr>
                  <p:spPr bwMode="auto">
                    <a:xfrm>
                      <a:off x="476" y="1845"/>
                      <a:ext cx="296" cy="71"/>
                    </a:xfrm>
                    <a:custGeom>
                      <a:avLst/>
                      <a:gdLst>
                        <a:gd name="T0" fmla="*/ 0 w 27131"/>
                        <a:gd name="T1" fmla="*/ 0 h 21600"/>
                        <a:gd name="T2" fmla="*/ 0 w 27131"/>
                        <a:gd name="T3" fmla="*/ 0 h 21600"/>
                        <a:gd name="T4" fmla="*/ 0 w 27131"/>
                        <a:gd name="T5" fmla="*/ 0 h 21600"/>
                        <a:gd name="T6" fmla="*/ 0 60000 65536"/>
                        <a:gd name="T7" fmla="*/ 0 60000 65536"/>
                        <a:gd name="T8" fmla="*/ 0 60000 65536"/>
                        <a:gd name="T9" fmla="*/ 0 w 27131"/>
                        <a:gd name="T10" fmla="*/ 0 h 21600"/>
                        <a:gd name="T11" fmla="*/ 27131 w 27131"/>
                        <a:gd name="T12" fmla="*/ 21600 h 21600"/>
                      </a:gdLst>
                      <a:ahLst/>
                      <a:cxnLst>
                        <a:cxn ang="T6">
                          <a:pos x="T0" y="T1"/>
                        </a:cxn>
                        <a:cxn ang="T7">
                          <a:pos x="T2" y="T3"/>
                        </a:cxn>
                        <a:cxn ang="T8">
                          <a:pos x="T4" y="T5"/>
                        </a:cxn>
                      </a:cxnLst>
                      <a:rect l="T9" t="T10" r="T11" b="T12"/>
                      <a:pathLst>
                        <a:path w="27131" h="21600" fill="none" extrusionOk="0">
                          <a:moveTo>
                            <a:pt x="27131" y="20859"/>
                          </a:moveTo>
                          <a:cubicBezTo>
                            <a:pt x="25302" y="21350"/>
                            <a:pt x="23416" y="21599"/>
                            <a:pt x="21523" y="21600"/>
                          </a:cubicBezTo>
                          <a:cubicBezTo>
                            <a:pt x="10300" y="21600"/>
                            <a:pt x="947" y="13006"/>
                            <a:pt x="0" y="1823"/>
                          </a:cubicBezTo>
                        </a:path>
                        <a:path w="27131" h="21600" stroke="0" extrusionOk="0">
                          <a:moveTo>
                            <a:pt x="27131" y="20859"/>
                          </a:moveTo>
                          <a:cubicBezTo>
                            <a:pt x="25302" y="21350"/>
                            <a:pt x="23416" y="21599"/>
                            <a:pt x="21523" y="21600"/>
                          </a:cubicBezTo>
                          <a:cubicBezTo>
                            <a:pt x="10300" y="21600"/>
                            <a:pt x="947" y="13006"/>
                            <a:pt x="0" y="1823"/>
                          </a:cubicBezTo>
                          <a:lnTo>
                            <a:pt x="21523" y="0"/>
                          </a:lnTo>
                          <a:close/>
                        </a:path>
                      </a:pathLst>
                    </a:custGeom>
                    <a:noFill/>
                    <a:ln w="6350">
                      <a:solidFill>
                        <a:schemeClr val="tx1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</p:grpSp>
            </p:grpSp>
            <p:grpSp>
              <p:nvGrpSpPr>
                <p:cNvPr id="357" name="Group 1235"/>
                <p:cNvGrpSpPr>
                  <a:grpSpLocks/>
                </p:cNvGrpSpPr>
                <p:nvPr/>
              </p:nvGrpSpPr>
              <p:grpSpPr bwMode="auto">
                <a:xfrm>
                  <a:off x="385" y="1820"/>
                  <a:ext cx="592" cy="212"/>
                  <a:chOff x="385" y="1820"/>
                  <a:chExt cx="592" cy="212"/>
                </a:xfrm>
              </p:grpSpPr>
              <p:grpSp>
                <p:nvGrpSpPr>
                  <p:cNvPr id="358" name="Group 1236"/>
                  <p:cNvGrpSpPr>
                    <a:grpSpLocks/>
                  </p:cNvGrpSpPr>
                  <p:nvPr/>
                </p:nvGrpSpPr>
                <p:grpSpPr bwMode="auto">
                  <a:xfrm>
                    <a:off x="385" y="1820"/>
                    <a:ext cx="97" cy="156"/>
                    <a:chOff x="385" y="1820"/>
                    <a:chExt cx="97" cy="156"/>
                  </a:xfrm>
                </p:grpSpPr>
                <p:sp>
                  <p:nvSpPr>
                    <p:cNvPr id="363" name="Freeform 1237"/>
                    <p:cNvSpPr>
                      <a:spLocks/>
                    </p:cNvSpPr>
                    <p:nvPr/>
                  </p:nvSpPr>
                  <p:spPr bwMode="auto">
                    <a:xfrm>
                      <a:off x="392" y="1823"/>
                      <a:ext cx="86" cy="142"/>
                    </a:xfrm>
                    <a:custGeom>
                      <a:avLst/>
                      <a:gdLst>
                        <a:gd name="T0" fmla="*/ 0 w 256"/>
                        <a:gd name="T1" fmla="*/ 0 h 426"/>
                        <a:gd name="T2" fmla="*/ 4 w 256"/>
                        <a:gd name="T3" fmla="*/ 36 h 426"/>
                        <a:gd name="T4" fmla="*/ 29 w 256"/>
                        <a:gd name="T5" fmla="*/ 47 h 426"/>
                        <a:gd name="T6" fmla="*/ 27 w 256"/>
                        <a:gd name="T7" fmla="*/ 6 h 426"/>
                        <a:gd name="T8" fmla="*/ 0 w 256"/>
                        <a:gd name="T9" fmla="*/ 0 h 426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256"/>
                        <a:gd name="T16" fmla="*/ 0 h 426"/>
                        <a:gd name="T17" fmla="*/ 256 w 256"/>
                        <a:gd name="T18" fmla="*/ 426 h 426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256" h="426">
                          <a:moveTo>
                            <a:pt x="0" y="0"/>
                          </a:moveTo>
                          <a:lnTo>
                            <a:pt x="34" y="322"/>
                          </a:lnTo>
                          <a:lnTo>
                            <a:pt x="256" y="426"/>
                          </a:lnTo>
                          <a:lnTo>
                            <a:pt x="236" y="51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9525">
                      <a:solidFill>
                        <a:schemeClr val="tx1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364" name="Freeform 1238"/>
                    <p:cNvSpPr>
                      <a:spLocks/>
                    </p:cNvSpPr>
                    <p:nvPr/>
                  </p:nvSpPr>
                  <p:spPr bwMode="auto">
                    <a:xfrm>
                      <a:off x="385" y="1820"/>
                      <a:ext cx="18" cy="117"/>
                    </a:xfrm>
                    <a:custGeom>
                      <a:avLst/>
                      <a:gdLst>
                        <a:gd name="T0" fmla="*/ 0 w 55"/>
                        <a:gd name="T1" fmla="*/ 0 h 352"/>
                        <a:gd name="T2" fmla="*/ 6 w 55"/>
                        <a:gd name="T3" fmla="*/ 39 h 352"/>
                        <a:gd name="T4" fmla="*/ 3 w 55"/>
                        <a:gd name="T5" fmla="*/ 2 h 352"/>
                        <a:gd name="T6" fmla="*/ 0 w 55"/>
                        <a:gd name="T7" fmla="*/ 0 h 352"/>
                        <a:gd name="T8" fmla="*/ 0 60000 65536"/>
                        <a:gd name="T9" fmla="*/ 0 60000 65536"/>
                        <a:gd name="T10" fmla="*/ 0 60000 65536"/>
                        <a:gd name="T11" fmla="*/ 0 60000 65536"/>
                        <a:gd name="T12" fmla="*/ 0 w 55"/>
                        <a:gd name="T13" fmla="*/ 0 h 352"/>
                        <a:gd name="T14" fmla="*/ 55 w 55"/>
                        <a:gd name="T15" fmla="*/ 352 h 352"/>
                      </a:gdLst>
                      <a:ahLst/>
                      <a:cxnLst>
                        <a:cxn ang="T8">
                          <a:pos x="T0" y="T1"/>
                        </a:cxn>
                        <a:cxn ang="T9">
                          <a:pos x="T2" y="T3"/>
                        </a:cxn>
                        <a:cxn ang="T10">
                          <a:pos x="T4" y="T5"/>
                        </a:cxn>
                        <a:cxn ang="T11">
                          <a:pos x="T6" y="T7"/>
                        </a:cxn>
                      </a:cxnLst>
                      <a:rect l="T12" t="T13" r="T14" b="T15"/>
                      <a:pathLst>
                        <a:path w="55" h="352">
                          <a:moveTo>
                            <a:pt x="0" y="0"/>
                          </a:moveTo>
                          <a:lnTo>
                            <a:pt x="55" y="352"/>
                          </a:lnTo>
                          <a:lnTo>
                            <a:pt x="31" y="2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solidFill>
                      <a:srgbClr val="E07000"/>
                    </a:solidFill>
                    <a:ln w="9525">
                      <a:solidFill>
                        <a:schemeClr val="tx1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365" name="Freeform 1239"/>
                    <p:cNvSpPr>
                      <a:spLocks/>
                    </p:cNvSpPr>
                    <p:nvPr/>
                  </p:nvSpPr>
                  <p:spPr bwMode="auto">
                    <a:xfrm>
                      <a:off x="453" y="1835"/>
                      <a:ext cx="29" cy="141"/>
                    </a:xfrm>
                    <a:custGeom>
                      <a:avLst/>
                      <a:gdLst>
                        <a:gd name="T0" fmla="*/ 0 w 87"/>
                        <a:gd name="T1" fmla="*/ 0 h 423"/>
                        <a:gd name="T2" fmla="*/ 3 w 87"/>
                        <a:gd name="T3" fmla="*/ 44 h 423"/>
                        <a:gd name="T4" fmla="*/ 10 w 87"/>
                        <a:gd name="T5" fmla="*/ 47 h 423"/>
                        <a:gd name="T6" fmla="*/ 7 w 87"/>
                        <a:gd name="T7" fmla="*/ 1 h 423"/>
                        <a:gd name="T8" fmla="*/ 0 w 87"/>
                        <a:gd name="T9" fmla="*/ 0 h 423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87"/>
                        <a:gd name="T16" fmla="*/ 0 h 423"/>
                        <a:gd name="T17" fmla="*/ 87 w 87"/>
                        <a:gd name="T18" fmla="*/ 423 h 423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87" h="423">
                          <a:moveTo>
                            <a:pt x="0" y="0"/>
                          </a:moveTo>
                          <a:lnTo>
                            <a:pt x="27" y="393"/>
                          </a:lnTo>
                          <a:lnTo>
                            <a:pt x="87" y="423"/>
                          </a:lnTo>
                          <a:lnTo>
                            <a:pt x="63" y="5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solidFill>
                      <a:srgbClr val="E0E0E0"/>
                    </a:solidFill>
                    <a:ln w="9525">
                      <a:solidFill>
                        <a:schemeClr val="tx1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359" name="Group 1240"/>
                  <p:cNvGrpSpPr>
                    <a:grpSpLocks/>
                  </p:cNvGrpSpPr>
                  <p:nvPr/>
                </p:nvGrpSpPr>
                <p:grpSpPr bwMode="auto">
                  <a:xfrm>
                    <a:off x="767" y="1905"/>
                    <a:ext cx="210" cy="127"/>
                    <a:chOff x="767" y="1905"/>
                    <a:chExt cx="210" cy="127"/>
                  </a:xfrm>
                </p:grpSpPr>
                <p:sp>
                  <p:nvSpPr>
                    <p:cNvPr id="360" name="Freeform 1241"/>
                    <p:cNvSpPr>
                      <a:spLocks/>
                    </p:cNvSpPr>
                    <p:nvPr/>
                  </p:nvSpPr>
                  <p:spPr bwMode="auto">
                    <a:xfrm>
                      <a:off x="767" y="1905"/>
                      <a:ext cx="45" cy="126"/>
                    </a:xfrm>
                    <a:custGeom>
                      <a:avLst/>
                      <a:gdLst>
                        <a:gd name="T0" fmla="*/ 0 w 136"/>
                        <a:gd name="T1" fmla="*/ 0 h 380"/>
                        <a:gd name="T2" fmla="*/ 3 w 136"/>
                        <a:gd name="T3" fmla="*/ 41 h 380"/>
                        <a:gd name="T4" fmla="*/ 15 w 136"/>
                        <a:gd name="T5" fmla="*/ 42 h 380"/>
                        <a:gd name="T6" fmla="*/ 11 w 136"/>
                        <a:gd name="T7" fmla="*/ 0 h 380"/>
                        <a:gd name="T8" fmla="*/ 0 w 136"/>
                        <a:gd name="T9" fmla="*/ 0 h 380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136"/>
                        <a:gd name="T16" fmla="*/ 0 h 380"/>
                        <a:gd name="T17" fmla="*/ 136 w 136"/>
                        <a:gd name="T18" fmla="*/ 380 h 380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136" h="380">
                          <a:moveTo>
                            <a:pt x="0" y="3"/>
                          </a:moveTo>
                          <a:lnTo>
                            <a:pt x="31" y="371"/>
                          </a:lnTo>
                          <a:lnTo>
                            <a:pt x="136" y="380"/>
                          </a:lnTo>
                          <a:lnTo>
                            <a:pt x="96" y="0"/>
                          </a:lnTo>
                          <a:lnTo>
                            <a:pt x="0" y="3"/>
                          </a:lnTo>
                          <a:close/>
                        </a:path>
                      </a:pathLst>
                    </a:custGeom>
                    <a:solidFill>
                      <a:srgbClr val="E0E0E0"/>
                    </a:solidFill>
                    <a:ln w="9525">
                      <a:solidFill>
                        <a:schemeClr val="tx1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361" name="Freeform 1242"/>
                    <p:cNvSpPr>
                      <a:spLocks/>
                    </p:cNvSpPr>
                    <p:nvPr/>
                  </p:nvSpPr>
                  <p:spPr bwMode="auto">
                    <a:xfrm>
                      <a:off x="792" y="1905"/>
                      <a:ext cx="117" cy="127"/>
                    </a:xfrm>
                    <a:custGeom>
                      <a:avLst/>
                      <a:gdLst>
                        <a:gd name="T0" fmla="*/ 0 w 351"/>
                        <a:gd name="T1" fmla="*/ 0 h 382"/>
                        <a:gd name="T2" fmla="*/ 4 w 351"/>
                        <a:gd name="T3" fmla="*/ 41 h 382"/>
                        <a:gd name="T4" fmla="*/ 39 w 351"/>
                        <a:gd name="T5" fmla="*/ 42 h 382"/>
                        <a:gd name="T6" fmla="*/ 35 w 351"/>
                        <a:gd name="T7" fmla="*/ 0 h 382"/>
                        <a:gd name="T8" fmla="*/ 0 w 351"/>
                        <a:gd name="T9" fmla="*/ 0 h 382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351"/>
                        <a:gd name="T16" fmla="*/ 0 h 382"/>
                        <a:gd name="T17" fmla="*/ 351 w 351"/>
                        <a:gd name="T18" fmla="*/ 382 h 382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351" h="382">
                          <a:moveTo>
                            <a:pt x="0" y="0"/>
                          </a:moveTo>
                          <a:lnTo>
                            <a:pt x="40" y="374"/>
                          </a:lnTo>
                          <a:lnTo>
                            <a:pt x="351" y="382"/>
                          </a:lnTo>
                          <a:lnTo>
                            <a:pt x="316" y="3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9525">
                      <a:solidFill>
                        <a:schemeClr val="tx1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362" name="Freeform 1243"/>
                    <p:cNvSpPr>
                      <a:spLocks/>
                    </p:cNvSpPr>
                    <p:nvPr/>
                  </p:nvSpPr>
                  <p:spPr bwMode="auto">
                    <a:xfrm>
                      <a:off x="897" y="1918"/>
                      <a:ext cx="80" cy="106"/>
                    </a:xfrm>
                    <a:custGeom>
                      <a:avLst/>
                      <a:gdLst>
                        <a:gd name="T0" fmla="*/ 0 w 241"/>
                        <a:gd name="T1" fmla="*/ 0 h 319"/>
                        <a:gd name="T2" fmla="*/ 3 w 241"/>
                        <a:gd name="T3" fmla="*/ 35 h 319"/>
                        <a:gd name="T4" fmla="*/ 18 w 241"/>
                        <a:gd name="T5" fmla="*/ 35 h 319"/>
                        <a:gd name="T6" fmla="*/ 27 w 241"/>
                        <a:gd name="T7" fmla="*/ 0 h 319"/>
                        <a:gd name="T8" fmla="*/ 0 w 241"/>
                        <a:gd name="T9" fmla="*/ 0 h 319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241"/>
                        <a:gd name="T16" fmla="*/ 0 h 319"/>
                        <a:gd name="T17" fmla="*/ 241 w 241"/>
                        <a:gd name="T18" fmla="*/ 319 h 319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241" h="319">
                          <a:moveTo>
                            <a:pt x="0" y="0"/>
                          </a:moveTo>
                          <a:lnTo>
                            <a:pt x="28" y="319"/>
                          </a:lnTo>
                          <a:lnTo>
                            <a:pt x="167" y="319"/>
                          </a:lnTo>
                          <a:lnTo>
                            <a:pt x="241" y="3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solidFill>
                      <a:srgbClr val="FFC000"/>
                    </a:solidFill>
                    <a:ln w="9525">
                      <a:solidFill>
                        <a:schemeClr val="tx1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</p:grpSp>
            </p:grpSp>
          </p:grpSp>
          <p:sp>
            <p:nvSpPr>
              <p:cNvPr id="338" name="Freeform 1244"/>
              <p:cNvSpPr>
                <a:spLocks/>
              </p:cNvSpPr>
              <p:nvPr/>
            </p:nvSpPr>
            <p:spPr bwMode="auto">
              <a:xfrm>
                <a:off x="228786" y="1972351"/>
                <a:ext cx="1105389" cy="255205"/>
              </a:xfrm>
              <a:custGeom>
                <a:avLst/>
                <a:gdLst>
                  <a:gd name="T0" fmla="*/ 11 w 1805"/>
                  <a:gd name="T1" fmla="*/ 0 h 418"/>
                  <a:gd name="T2" fmla="*/ 9 w 1805"/>
                  <a:gd name="T3" fmla="*/ 1 h 418"/>
                  <a:gd name="T4" fmla="*/ 7 w 1805"/>
                  <a:gd name="T5" fmla="*/ 2 h 418"/>
                  <a:gd name="T6" fmla="*/ 5 w 1805"/>
                  <a:gd name="T7" fmla="*/ 3 h 418"/>
                  <a:gd name="T8" fmla="*/ 3 w 1805"/>
                  <a:gd name="T9" fmla="*/ 4 h 418"/>
                  <a:gd name="T10" fmla="*/ 1 w 1805"/>
                  <a:gd name="T11" fmla="*/ 5 h 418"/>
                  <a:gd name="T12" fmla="*/ 0 w 1805"/>
                  <a:gd name="T13" fmla="*/ 7 h 418"/>
                  <a:gd name="T14" fmla="*/ 0 w 1805"/>
                  <a:gd name="T15" fmla="*/ 10 h 418"/>
                  <a:gd name="T16" fmla="*/ 0 w 1805"/>
                  <a:gd name="T17" fmla="*/ 12 h 418"/>
                  <a:gd name="T18" fmla="*/ 1 w 1805"/>
                  <a:gd name="T19" fmla="*/ 13 h 418"/>
                  <a:gd name="T20" fmla="*/ 3 w 1805"/>
                  <a:gd name="T21" fmla="*/ 15 h 418"/>
                  <a:gd name="T22" fmla="*/ 6 w 1805"/>
                  <a:gd name="T23" fmla="*/ 16 h 418"/>
                  <a:gd name="T24" fmla="*/ 10 w 1805"/>
                  <a:gd name="T25" fmla="*/ 18 h 418"/>
                  <a:gd name="T26" fmla="*/ 14 w 1805"/>
                  <a:gd name="T27" fmla="*/ 20 h 418"/>
                  <a:gd name="T28" fmla="*/ 19 w 1805"/>
                  <a:gd name="T29" fmla="*/ 22 h 418"/>
                  <a:gd name="T30" fmla="*/ 24 w 1805"/>
                  <a:gd name="T31" fmla="*/ 24 h 418"/>
                  <a:gd name="T32" fmla="*/ 30 w 1805"/>
                  <a:gd name="T33" fmla="*/ 25 h 418"/>
                  <a:gd name="T34" fmla="*/ 37 w 1805"/>
                  <a:gd name="T35" fmla="*/ 28 h 418"/>
                  <a:gd name="T36" fmla="*/ 43 w 1805"/>
                  <a:gd name="T37" fmla="*/ 30 h 418"/>
                  <a:gd name="T38" fmla="*/ 50 w 1805"/>
                  <a:gd name="T39" fmla="*/ 32 h 418"/>
                  <a:gd name="T40" fmla="*/ 56 w 1805"/>
                  <a:gd name="T41" fmla="*/ 33 h 418"/>
                  <a:gd name="T42" fmla="*/ 62 w 1805"/>
                  <a:gd name="T43" fmla="*/ 35 h 418"/>
                  <a:gd name="T44" fmla="*/ 69 w 1805"/>
                  <a:gd name="T45" fmla="*/ 36 h 418"/>
                  <a:gd name="T46" fmla="*/ 76 w 1805"/>
                  <a:gd name="T47" fmla="*/ 37 h 418"/>
                  <a:gd name="T48" fmla="*/ 82 w 1805"/>
                  <a:gd name="T49" fmla="*/ 38 h 418"/>
                  <a:gd name="T50" fmla="*/ 91 w 1805"/>
                  <a:gd name="T51" fmla="*/ 40 h 418"/>
                  <a:gd name="T52" fmla="*/ 99 w 1805"/>
                  <a:gd name="T53" fmla="*/ 41 h 418"/>
                  <a:gd name="T54" fmla="*/ 109 w 1805"/>
                  <a:gd name="T55" fmla="*/ 43 h 418"/>
                  <a:gd name="T56" fmla="*/ 118 w 1805"/>
                  <a:gd name="T57" fmla="*/ 44 h 418"/>
                  <a:gd name="T58" fmla="*/ 126 w 1805"/>
                  <a:gd name="T59" fmla="*/ 44 h 418"/>
                  <a:gd name="T60" fmla="*/ 134 w 1805"/>
                  <a:gd name="T61" fmla="*/ 45 h 418"/>
                  <a:gd name="T62" fmla="*/ 148 w 1805"/>
                  <a:gd name="T63" fmla="*/ 45 h 418"/>
                  <a:gd name="T64" fmla="*/ 190 w 1805"/>
                  <a:gd name="T65" fmla="*/ 46 h 418"/>
                  <a:gd name="T66" fmla="*/ 201 w 1805"/>
                  <a:gd name="T67" fmla="*/ 45 h 418"/>
                  <a:gd name="T68" fmla="*/ 164 w 1805"/>
                  <a:gd name="T69" fmla="*/ 31 h 418"/>
                  <a:gd name="T70" fmla="*/ 160 w 1805"/>
                  <a:gd name="T71" fmla="*/ 29 h 418"/>
                  <a:gd name="T72" fmla="*/ 156 w 1805"/>
                  <a:gd name="T73" fmla="*/ 29 h 418"/>
                  <a:gd name="T74" fmla="*/ 151 w 1805"/>
                  <a:gd name="T75" fmla="*/ 29 h 418"/>
                  <a:gd name="T76" fmla="*/ 147 w 1805"/>
                  <a:gd name="T77" fmla="*/ 29 h 418"/>
                  <a:gd name="T78" fmla="*/ 142 w 1805"/>
                  <a:gd name="T79" fmla="*/ 30 h 418"/>
                  <a:gd name="T80" fmla="*/ 137 w 1805"/>
                  <a:gd name="T81" fmla="*/ 29 h 418"/>
                  <a:gd name="T82" fmla="*/ 131 w 1805"/>
                  <a:gd name="T83" fmla="*/ 29 h 418"/>
                  <a:gd name="T84" fmla="*/ 116 w 1805"/>
                  <a:gd name="T85" fmla="*/ 27 h 418"/>
                  <a:gd name="T86" fmla="*/ 106 w 1805"/>
                  <a:gd name="T87" fmla="*/ 26 h 418"/>
                  <a:gd name="T88" fmla="*/ 96 w 1805"/>
                  <a:gd name="T89" fmla="*/ 25 h 418"/>
                  <a:gd name="T90" fmla="*/ 86 w 1805"/>
                  <a:gd name="T91" fmla="*/ 23 h 418"/>
                  <a:gd name="T92" fmla="*/ 75 w 1805"/>
                  <a:gd name="T93" fmla="*/ 21 h 418"/>
                  <a:gd name="T94" fmla="*/ 62 w 1805"/>
                  <a:gd name="T95" fmla="*/ 19 h 418"/>
                  <a:gd name="T96" fmla="*/ 52 w 1805"/>
                  <a:gd name="T97" fmla="*/ 16 h 418"/>
                  <a:gd name="T98" fmla="*/ 44 w 1805"/>
                  <a:gd name="T99" fmla="*/ 14 h 418"/>
                  <a:gd name="T100" fmla="*/ 36 w 1805"/>
                  <a:gd name="T101" fmla="*/ 12 h 418"/>
                  <a:gd name="T102" fmla="*/ 29 w 1805"/>
                  <a:gd name="T103" fmla="*/ 9 h 418"/>
                  <a:gd name="T104" fmla="*/ 23 w 1805"/>
                  <a:gd name="T105" fmla="*/ 7 h 418"/>
                  <a:gd name="T106" fmla="*/ 19 w 1805"/>
                  <a:gd name="T107" fmla="*/ 5 h 418"/>
                  <a:gd name="T108" fmla="*/ 16 w 1805"/>
                  <a:gd name="T109" fmla="*/ 4 h 418"/>
                  <a:gd name="T110" fmla="*/ 14 w 1805"/>
                  <a:gd name="T111" fmla="*/ 2 h 418"/>
                  <a:gd name="T112" fmla="*/ 11 w 1805"/>
                  <a:gd name="T113" fmla="*/ 0 h 418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w 1805"/>
                  <a:gd name="T172" fmla="*/ 0 h 418"/>
                  <a:gd name="T173" fmla="*/ 1805 w 1805"/>
                  <a:gd name="T174" fmla="*/ 418 h 418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T171" t="T172" r="T173" b="T174"/>
                <a:pathLst>
                  <a:path w="1805" h="418">
                    <a:moveTo>
                      <a:pt x="102" y="0"/>
                    </a:moveTo>
                    <a:lnTo>
                      <a:pt x="79" y="8"/>
                    </a:lnTo>
                    <a:lnTo>
                      <a:pt x="61" y="16"/>
                    </a:lnTo>
                    <a:lnTo>
                      <a:pt x="45" y="25"/>
                    </a:lnTo>
                    <a:lnTo>
                      <a:pt x="28" y="40"/>
                    </a:lnTo>
                    <a:lnTo>
                      <a:pt x="13" y="49"/>
                    </a:lnTo>
                    <a:lnTo>
                      <a:pt x="4" y="66"/>
                    </a:lnTo>
                    <a:lnTo>
                      <a:pt x="0" y="86"/>
                    </a:lnTo>
                    <a:lnTo>
                      <a:pt x="0" y="105"/>
                    </a:lnTo>
                    <a:lnTo>
                      <a:pt x="13" y="115"/>
                    </a:lnTo>
                    <a:lnTo>
                      <a:pt x="29" y="131"/>
                    </a:lnTo>
                    <a:lnTo>
                      <a:pt x="52" y="146"/>
                    </a:lnTo>
                    <a:lnTo>
                      <a:pt x="87" y="165"/>
                    </a:lnTo>
                    <a:lnTo>
                      <a:pt x="125" y="179"/>
                    </a:lnTo>
                    <a:lnTo>
                      <a:pt x="167" y="195"/>
                    </a:lnTo>
                    <a:lnTo>
                      <a:pt x="219" y="214"/>
                    </a:lnTo>
                    <a:lnTo>
                      <a:pt x="268" y="230"/>
                    </a:lnTo>
                    <a:lnTo>
                      <a:pt x="330" y="250"/>
                    </a:lnTo>
                    <a:lnTo>
                      <a:pt x="389" y="268"/>
                    </a:lnTo>
                    <a:lnTo>
                      <a:pt x="451" y="285"/>
                    </a:lnTo>
                    <a:lnTo>
                      <a:pt x="507" y="297"/>
                    </a:lnTo>
                    <a:lnTo>
                      <a:pt x="560" y="312"/>
                    </a:lnTo>
                    <a:lnTo>
                      <a:pt x="620" y="323"/>
                    </a:lnTo>
                    <a:lnTo>
                      <a:pt x="682" y="336"/>
                    </a:lnTo>
                    <a:lnTo>
                      <a:pt x="741" y="347"/>
                    </a:lnTo>
                    <a:lnTo>
                      <a:pt x="823" y="360"/>
                    </a:lnTo>
                    <a:lnTo>
                      <a:pt x="895" y="372"/>
                    </a:lnTo>
                    <a:lnTo>
                      <a:pt x="984" y="386"/>
                    </a:lnTo>
                    <a:lnTo>
                      <a:pt x="1060" y="394"/>
                    </a:lnTo>
                    <a:lnTo>
                      <a:pt x="1129" y="398"/>
                    </a:lnTo>
                    <a:lnTo>
                      <a:pt x="1202" y="404"/>
                    </a:lnTo>
                    <a:lnTo>
                      <a:pt x="1332" y="410"/>
                    </a:lnTo>
                    <a:lnTo>
                      <a:pt x="1709" y="418"/>
                    </a:lnTo>
                    <a:lnTo>
                      <a:pt x="1805" y="410"/>
                    </a:lnTo>
                    <a:lnTo>
                      <a:pt x="1477" y="279"/>
                    </a:lnTo>
                    <a:lnTo>
                      <a:pt x="1441" y="266"/>
                    </a:lnTo>
                    <a:lnTo>
                      <a:pt x="1400" y="262"/>
                    </a:lnTo>
                    <a:lnTo>
                      <a:pt x="1360" y="262"/>
                    </a:lnTo>
                    <a:lnTo>
                      <a:pt x="1323" y="266"/>
                    </a:lnTo>
                    <a:lnTo>
                      <a:pt x="1277" y="268"/>
                    </a:lnTo>
                    <a:lnTo>
                      <a:pt x="1232" y="266"/>
                    </a:lnTo>
                    <a:lnTo>
                      <a:pt x="1182" y="260"/>
                    </a:lnTo>
                    <a:lnTo>
                      <a:pt x="1042" y="244"/>
                    </a:lnTo>
                    <a:lnTo>
                      <a:pt x="951" y="238"/>
                    </a:lnTo>
                    <a:lnTo>
                      <a:pt x="863" y="224"/>
                    </a:lnTo>
                    <a:lnTo>
                      <a:pt x="770" y="208"/>
                    </a:lnTo>
                    <a:lnTo>
                      <a:pt x="674" y="191"/>
                    </a:lnTo>
                    <a:lnTo>
                      <a:pt x="560" y="173"/>
                    </a:lnTo>
                    <a:lnTo>
                      <a:pt x="466" y="146"/>
                    </a:lnTo>
                    <a:lnTo>
                      <a:pt x="393" y="123"/>
                    </a:lnTo>
                    <a:lnTo>
                      <a:pt x="322" y="105"/>
                    </a:lnTo>
                    <a:lnTo>
                      <a:pt x="260" y="84"/>
                    </a:lnTo>
                    <a:lnTo>
                      <a:pt x="210" y="66"/>
                    </a:lnTo>
                    <a:lnTo>
                      <a:pt x="167" y="46"/>
                    </a:lnTo>
                    <a:lnTo>
                      <a:pt x="144" y="33"/>
                    </a:lnTo>
                    <a:lnTo>
                      <a:pt x="125" y="20"/>
                    </a:lnTo>
                    <a:lnTo>
                      <a:pt x="102" y="0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grpSp>
            <p:nvGrpSpPr>
              <p:cNvPr id="339" name="Group 1245"/>
              <p:cNvGrpSpPr>
                <a:grpSpLocks/>
              </p:cNvGrpSpPr>
              <p:nvPr/>
            </p:nvGrpSpPr>
            <p:grpSpPr bwMode="auto">
              <a:xfrm>
                <a:off x="4384092" y="1915420"/>
                <a:ext cx="323170" cy="212975"/>
                <a:chOff x="2643" y="1753"/>
                <a:chExt cx="176" cy="116"/>
              </a:xfrm>
            </p:grpSpPr>
            <p:grpSp>
              <p:nvGrpSpPr>
                <p:cNvPr id="352" name="Group 1246"/>
                <p:cNvGrpSpPr>
                  <a:grpSpLocks/>
                </p:cNvGrpSpPr>
                <p:nvPr/>
              </p:nvGrpSpPr>
              <p:grpSpPr bwMode="auto">
                <a:xfrm>
                  <a:off x="2643" y="1753"/>
                  <a:ext cx="176" cy="116"/>
                  <a:chOff x="2643" y="1753"/>
                  <a:chExt cx="176" cy="116"/>
                </a:xfrm>
              </p:grpSpPr>
              <p:sp>
                <p:nvSpPr>
                  <p:cNvPr id="354" name="Freeform 1247"/>
                  <p:cNvSpPr>
                    <a:spLocks/>
                  </p:cNvSpPr>
                  <p:nvPr/>
                </p:nvSpPr>
                <p:spPr bwMode="auto">
                  <a:xfrm>
                    <a:off x="2643" y="1753"/>
                    <a:ext cx="176" cy="116"/>
                  </a:xfrm>
                  <a:custGeom>
                    <a:avLst/>
                    <a:gdLst>
                      <a:gd name="T0" fmla="*/ 36 w 530"/>
                      <a:gd name="T1" fmla="*/ 0 h 346"/>
                      <a:gd name="T2" fmla="*/ 37 w 530"/>
                      <a:gd name="T3" fmla="*/ 3 h 346"/>
                      <a:gd name="T4" fmla="*/ 39 w 530"/>
                      <a:gd name="T5" fmla="*/ 4 h 346"/>
                      <a:gd name="T6" fmla="*/ 43 w 530"/>
                      <a:gd name="T7" fmla="*/ 6 h 346"/>
                      <a:gd name="T8" fmla="*/ 47 w 530"/>
                      <a:gd name="T9" fmla="*/ 8 h 346"/>
                      <a:gd name="T10" fmla="*/ 55 w 530"/>
                      <a:gd name="T11" fmla="*/ 10 h 346"/>
                      <a:gd name="T12" fmla="*/ 57 w 530"/>
                      <a:gd name="T13" fmla="*/ 11 h 346"/>
                      <a:gd name="T14" fmla="*/ 58 w 530"/>
                      <a:gd name="T15" fmla="*/ 12 h 346"/>
                      <a:gd name="T16" fmla="*/ 58 w 530"/>
                      <a:gd name="T17" fmla="*/ 21 h 346"/>
                      <a:gd name="T18" fmla="*/ 58 w 530"/>
                      <a:gd name="T19" fmla="*/ 23 h 346"/>
                      <a:gd name="T20" fmla="*/ 57 w 530"/>
                      <a:gd name="T21" fmla="*/ 25 h 346"/>
                      <a:gd name="T22" fmla="*/ 55 w 530"/>
                      <a:gd name="T23" fmla="*/ 27 h 346"/>
                      <a:gd name="T24" fmla="*/ 54 w 530"/>
                      <a:gd name="T25" fmla="*/ 28 h 346"/>
                      <a:gd name="T26" fmla="*/ 51 w 530"/>
                      <a:gd name="T27" fmla="*/ 30 h 346"/>
                      <a:gd name="T28" fmla="*/ 47 w 530"/>
                      <a:gd name="T29" fmla="*/ 32 h 346"/>
                      <a:gd name="T30" fmla="*/ 42 w 530"/>
                      <a:gd name="T31" fmla="*/ 34 h 346"/>
                      <a:gd name="T32" fmla="*/ 34 w 530"/>
                      <a:gd name="T33" fmla="*/ 36 h 346"/>
                      <a:gd name="T34" fmla="*/ 26 w 530"/>
                      <a:gd name="T35" fmla="*/ 37 h 346"/>
                      <a:gd name="T36" fmla="*/ 21 w 530"/>
                      <a:gd name="T37" fmla="*/ 38 h 346"/>
                      <a:gd name="T38" fmla="*/ 18 w 530"/>
                      <a:gd name="T39" fmla="*/ 39 h 346"/>
                      <a:gd name="T40" fmla="*/ 12 w 530"/>
                      <a:gd name="T41" fmla="*/ 39 h 346"/>
                      <a:gd name="T42" fmla="*/ 9 w 530"/>
                      <a:gd name="T43" fmla="*/ 39 h 346"/>
                      <a:gd name="T44" fmla="*/ 7 w 530"/>
                      <a:gd name="T45" fmla="*/ 38 h 346"/>
                      <a:gd name="T46" fmla="*/ 5 w 530"/>
                      <a:gd name="T47" fmla="*/ 37 h 346"/>
                      <a:gd name="T48" fmla="*/ 4 w 530"/>
                      <a:gd name="T49" fmla="*/ 35 h 346"/>
                      <a:gd name="T50" fmla="*/ 0 w 530"/>
                      <a:gd name="T51" fmla="*/ 15 h 346"/>
                      <a:gd name="T52" fmla="*/ 2 w 530"/>
                      <a:gd name="T53" fmla="*/ 14 h 346"/>
                      <a:gd name="T54" fmla="*/ 6 w 530"/>
                      <a:gd name="T55" fmla="*/ 13 h 346"/>
                      <a:gd name="T56" fmla="*/ 13 w 530"/>
                      <a:gd name="T57" fmla="*/ 12 h 346"/>
                      <a:gd name="T58" fmla="*/ 17 w 530"/>
                      <a:gd name="T59" fmla="*/ 11 h 346"/>
                      <a:gd name="T60" fmla="*/ 21 w 530"/>
                      <a:gd name="T61" fmla="*/ 10 h 346"/>
                      <a:gd name="T62" fmla="*/ 24 w 530"/>
                      <a:gd name="T63" fmla="*/ 9 h 346"/>
                      <a:gd name="T64" fmla="*/ 28 w 530"/>
                      <a:gd name="T65" fmla="*/ 8 h 346"/>
                      <a:gd name="T66" fmla="*/ 30 w 530"/>
                      <a:gd name="T67" fmla="*/ 7 h 346"/>
                      <a:gd name="T68" fmla="*/ 32 w 530"/>
                      <a:gd name="T69" fmla="*/ 6 h 346"/>
                      <a:gd name="T70" fmla="*/ 34 w 530"/>
                      <a:gd name="T71" fmla="*/ 4 h 346"/>
                      <a:gd name="T72" fmla="*/ 35 w 530"/>
                      <a:gd name="T73" fmla="*/ 2 h 346"/>
                      <a:gd name="T74" fmla="*/ 36 w 530"/>
                      <a:gd name="T75" fmla="*/ 0 h 34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w 530"/>
                      <a:gd name="T115" fmla="*/ 0 h 346"/>
                      <a:gd name="T116" fmla="*/ 530 w 530"/>
                      <a:gd name="T117" fmla="*/ 346 h 346"/>
                    </a:gdLst>
                    <a:ahLst/>
                    <a:cxnLst>
                      <a:cxn ang="T76">
                        <a:pos x="T0" y="T1"/>
                      </a:cxn>
                      <a:cxn ang="T77">
                        <a:pos x="T2" y="T3"/>
                      </a:cxn>
                      <a:cxn ang="T78">
                        <a:pos x="T4" y="T5"/>
                      </a:cxn>
                      <a:cxn ang="T79">
                        <a:pos x="T6" y="T7"/>
                      </a:cxn>
                      <a:cxn ang="T80">
                        <a:pos x="T8" y="T9"/>
                      </a:cxn>
                      <a:cxn ang="T81">
                        <a:pos x="T10" y="T11"/>
                      </a:cxn>
                      <a:cxn ang="T82">
                        <a:pos x="T12" y="T13"/>
                      </a:cxn>
                      <a:cxn ang="T83">
                        <a:pos x="T14" y="T15"/>
                      </a:cxn>
                      <a:cxn ang="T84">
                        <a:pos x="T16" y="T17"/>
                      </a:cxn>
                      <a:cxn ang="T85">
                        <a:pos x="T18" y="T19"/>
                      </a:cxn>
                      <a:cxn ang="T86">
                        <a:pos x="T20" y="T21"/>
                      </a:cxn>
                      <a:cxn ang="T87">
                        <a:pos x="T22" y="T23"/>
                      </a:cxn>
                      <a:cxn ang="T88">
                        <a:pos x="T24" y="T25"/>
                      </a:cxn>
                      <a:cxn ang="T89">
                        <a:pos x="T26" y="T27"/>
                      </a:cxn>
                      <a:cxn ang="T90">
                        <a:pos x="T28" y="T29"/>
                      </a:cxn>
                      <a:cxn ang="T91">
                        <a:pos x="T30" y="T31"/>
                      </a:cxn>
                      <a:cxn ang="T92">
                        <a:pos x="T32" y="T33"/>
                      </a:cxn>
                      <a:cxn ang="T93">
                        <a:pos x="T34" y="T35"/>
                      </a:cxn>
                      <a:cxn ang="T94">
                        <a:pos x="T36" y="T37"/>
                      </a:cxn>
                      <a:cxn ang="T95">
                        <a:pos x="T38" y="T39"/>
                      </a:cxn>
                      <a:cxn ang="T96">
                        <a:pos x="T40" y="T41"/>
                      </a:cxn>
                      <a:cxn ang="T97">
                        <a:pos x="T42" y="T43"/>
                      </a:cxn>
                      <a:cxn ang="T98">
                        <a:pos x="T44" y="T45"/>
                      </a:cxn>
                      <a:cxn ang="T99">
                        <a:pos x="T46" y="T47"/>
                      </a:cxn>
                      <a:cxn ang="T100">
                        <a:pos x="T48" y="T49"/>
                      </a:cxn>
                      <a:cxn ang="T101">
                        <a:pos x="T50" y="T51"/>
                      </a:cxn>
                      <a:cxn ang="T102">
                        <a:pos x="T52" y="T53"/>
                      </a:cxn>
                      <a:cxn ang="T103">
                        <a:pos x="T54" y="T55"/>
                      </a:cxn>
                      <a:cxn ang="T104">
                        <a:pos x="T56" y="T57"/>
                      </a:cxn>
                      <a:cxn ang="T105">
                        <a:pos x="T58" y="T59"/>
                      </a:cxn>
                      <a:cxn ang="T106">
                        <a:pos x="T60" y="T61"/>
                      </a:cxn>
                      <a:cxn ang="T107">
                        <a:pos x="T62" y="T63"/>
                      </a:cxn>
                      <a:cxn ang="T108">
                        <a:pos x="T64" y="T65"/>
                      </a:cxn>
                      <a:cxn ang="T109">
                        <a:pos x="T66" y="T67"/>
                      </a:cxn>
                      <a:cxn ang="T110">
                        <a:pos x="T68" y="T69"/>
                      </a:cxn>
                      <a:cxn ang="T111">
                        <a:pos x="T70" y="T71"/>
                      </a:cxn>
                      <a:cxn ang="T112">
                        <a:pos x="T72" y="T73"/>
                      </a:cxn>
                      <a:cxn ang="T113">
                        <a:pos x="T74" y="T75"/>
                      </a:cxn>
                    </a:cxnLst>
                    <a:rect l="T114" t="T115" r="T116" b="T117"/>
                    <a:pathLst>
                      <a:path w="530" h="346">
                        <a:moveTo>
                          <a:pt x="323" y="0"/>
                        </a:moveTo>
                        <a:lnTo>
                          <a:pt x="334" y="27"/>
                        </a:lnTo>
                        <a:lnTo>
                          <a:pt x="352" y="40"/>
                        </a:lnTo>
                        <a:lnTo>
                          <a:pt x="385" y="52"/>
                        </a:lnTo>
                        <a:lnTo>
                          <a:pt x="426" y="69"/>
                        </a:lnTo>
                        <a:lnTo>
                          <a:pt x="500" y="92"/>
                        </a:lnTo>
                        <a:lnTo>
                          <a:pt x="518" y="101"/>
                        </a:lnTo>
                        <a:lnTo>
                          <a:pt x="526" y="110"/>
                        </a:lnTo>
                        <a:lnTo>
                          <a:pt x="530" y="190"/>
                        </a:lnTo>
                        <a:lnTo>
                          <a:pt x="527" y="209"/>
                        </a:lnTo>
                        <a:lnTo>
                          <a:pt x="519" y="225"/>
                        </a:lnTo>
                        <a:lnTo>
                          <a:pt x="504" y="238"/>
                        </a:lnTo>
                        <a:lnTo>
                          <a:pt x="491" y="249"/>
                        </a:lnTo>
                        <a:lnTo>
                          <a:pt x="466" y="263"/>
                        </a:lnTo>
                        <a:lnTo>
                          <a:pt x="425" y="279"/>
                        </a:lnTo>
                        <a:lnTo>
                          <a:pt x="377" y="298"/>
                        </a:lnTo>
                        <a:lnTo>
                          <a:pt x="304" y="318"/>
                        </a:lnTo>
                        <a:lnTo>
                          <a:pt x="235" y="332"/>
                        </a:lnTo>
                        <a:lnTo>
                          <a:pt x="192" y="340"/>
                        </a:lnTo>
                        <a:lnTo>
                          <a:pt x="159" y="344"/>
                        </a:lnTo>
                        <a:lnTo>
                          <a:pt x="110" y="346"/>
                        </a:lnTo>
                        <a:lnTo>
                          <a:pt x="81" y="344"/>
                        </a:lnTo>
                        <a:lnTo>
                          <a:pt x="62" y="338"/>
                        </a:lnTo>
                        <a:lnTo>
                          <a:pt x="45" y="328"/>
                        </a:lnTo>
                        <a:lnTo>
                          <a:pt x="37" y="311"/>
                        </a:lnTo>
                        <a:lnTo>
                          <a:pt x="0" y="133"/>
                        </a:lnTo>
                        <a:lnTo>
                          <a:pt x="22" y="124"/>
                        </a:lnTo>
                        <a:lnTo>
                          <a:pt x="57" y="116"/>
                        </a:lnTo>
                        <a:lnTo>
                          <a:pt x="121" y="106"/>
                        </a:lnTo>
                        <a:lnTo>
                          <a:pt x="154" y="97"/>
                        </a:lnTo>
                        <a:lnTo>
                          <a:pt x="192" y="87"/>
                        </a:lnTo>
                        <a:lnTo>
                          <a:pt x="219" y="79"/>
                        </a:lnTo>
                        <a:lnTo>
                          <a:pt x="251" y="69"/>
                        </a:lnTo>
                        <a:lnTo>
                          <a:pt x="269" y="61"/>
                        </a:lnTo>
                        <a:lnTo>
                          <a:pt x="293" y="51"/>
                        </a:lnTo>
                        <a:lnTo>
                          <a:pt x="309" y="35"/>
                        </a:lnTo>
                        <a:lnTo>
                          <a:pt x="319" y="20"/>
                        </a:lnTo>
                        <a:lnTo>
                          <a:pt x="323" y="0"/>
                        </a:lnTo>
                        <a:close/>
                      </a:path>
                    </a:pathLst>
                  </a:custGeom>
                  <a:solidFill>
                    <a:srgbClr val="404040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355" name="Freeform 1248"/>
                  <p:cNvSpPr>
                    <a:spLocks/>
                  </p:cNvSpPr>
                  <p:nvPr/>
                </p:nvSpPr>
                <p:spPr bwMode="auto">
                  <a:xfrm>
                    <a:off x="2652" y="1771"/>
                    <a:ext cx="157" cy="51"/>
                  </a:xfrm>
                  <a:custGeom>
                    <a:avLst/>
                    <a:gdLst>
                      <a:gd name="T0" fmla="*/ 35 w 472"/>
                      <a:gd name="T1" fmla="*/ 4 h 154"/>
                      <a:gd name="T2" fmla="*/ 37 w 472"/>
                      <a:gd name="T3" fmla="*/ 2 h 154"/>
                      <a:gd name="T4" fmla="*/ 39 w 472"/>
                      <a:gd name="T5" fmla="*/ 0 h 154"/>
                      <a:gd name="T6" fmla="*/ 44 w 472"/>
                      <a:gd name="T7" fmla="*/ 2 h 154"/>
                      <a:gd name="T8" fmla="*/ 52 w 472"/>
                      <a:gd name="T9" fmla="*/ 4 h 154"/>
                      <a:gd name="T10" fmla="*/ 52 w 472"/>
                      <a:gd name="T11" fmla="*/ 6 h 154"/>
                      <a:gd name="T12" fmla="*/ 50 w 472"/>
                      <a:gd name="T13" fmla="*/ 7 h 154"/>
                      <a:gd name="T14" fmla="*/ 48 w 472"/>
                      <a:gd name="T15" fmla="*/ 9 h 154"/>
                      <a:gd name="T16" fmla="*/ 43 w 472"/>
                      <a:gd name="T17" fmla="*/ 11 h 154"/>
                      <a:gd name="T18" fmla="*/ 38 w 472"/>
                      <a:gd name="T19" fmla="*/ 13 h 154"/>
                      <a:gd name="T20" fmla="*/ 32 w 472"/>
                      <a:gd name="T21" fmla="*/ 14 h 154"/>
                      <a:gd name="T22" fmla="*/ 28 w 472"/>
                      <a:gd name="T23" fmla="*/ 15 h 154"/>
                      <a:gd name="T24" fmla="*/ 23 w 472"/>
                      <a:gd name="T25" fmla="*/ 16 h 154"/>
                      <a:gd name="T26" fmla="*/ 18 w 472"/>
                      <a:gd name="T27" fmla="*/ 16 h 154"/>
                      <a:gd name="T28" fmla="*/ 12 w 472"/>
                      <a:gd name="T29" fmla="*/ 17 h 154"/>
                      <a:gd name="T30" fmla="*/ 7 w 472"/>
                      <a:gd name="T31" fmla="*/ 17 h 154"/>
                      <a:gd name="T32" fmla="*/ 4 w 472"/>
                      <a:gd name="T33" fmla="*/ 17 h 154"/>
                      <a:gd name="T34" fmla="*/ 1 w 472"/>
                      <a:gd name="T35" fmla="*/ 15 h 154"/>
                      <a:gd name="T36" fmla="*/ 0 w 472"/>
                      <a:gd name="T37" fmla="*/ 14 h 154"/>
                      <a:gd name="T38" fmla="*/ 0 w 472"/>
                      <a:gd name="T39" fmla="*/ 12 h 154"/>
                      <a:gd name="T40" fmla="*/ 1 w 472"/>
                      <a:gd name="T41" fmla="*/ 11 h 154"/>
                      <a:gd name="T42" fmla="*/ 4 w 472"/>
                      <a:gd name="T43" fmla="*/ 11 h 154"/>
                      <a:gd name="T44" fmla="*/ 7 w 472"/>
                      <a:gd name="T45" fmla="*/ 11 h 154"/>
                      <a:gd name="T46" fmla="*/ 10 w 472"/>
                      <a:gd name="T47" fmla="*/ 11 h 154"/>
                      <a:gd name="T48" fmla="*/ 15 w 472"/>
                      <a:gd name="T49" fmla="*/ 10 h 154"/>
                      <a:gd name="T50" fmla="*/ 19 w 472"/>
                      <a:gd name="T51" fmla="*/ 9 h 154"/>
                      <a:gd name="T52" fmla="*/ 23 w 472"/>
                      <a:gd name="T53" fmla="*/ 8 h 154"/>
                      <a:gd name="T54" fmla="*/ 26 w 472"/>
                      <a:gd name="T55" fmla="*/ 8 h 154"/>
                      <a:gd name="T56" fmla="*/ 29 w 472"/>
                      <a:gd name="T57" fmla="*/ 6 h 154"/>
                      <a:gd name="T58" fmla="*/ 32 w 472"/>
                      <a:gd name="T59" fmla="*/ 5 h 154"/>
                      <a:gd name="T60" fmla="*/ 35 w 472"/>
                      <a:gd name="T61" fmla="*/ 4 h 154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w 472"/>
                      <a:gd name="T94" fmla="*/ 0 h 154"/>
                      <a:gd name="T95" fmla="*/ 472 w 472"/>
                      <a:gd name="T96" fmla="*/ 154 h 154"/>
                    </a:gdLst>
                    <a:ahLst/>
                    <a:cxnLst>
                      <a:cxn ang="T62">
                        <a:pos x="T0" y="T1"/>
                      </a:cxn>
                      <a:cxn ang="T63">
                        <a:pos x="T2" y="T3"/>
                      </a:cxn>
                      <a:cxn ang="T64">
                        <a:pos x="T4" y="T5"/>
                      </a:cxn>
                      <a:cxn ang="T65">
                        <a:pos x="T6" y="T7"/>
                      </a:cxn>
                      <a:cxn ang="T66">
                        <a:pos x="T8" y="T9"/>
                      </a:cxn>
                      <a:cxn ang="T67">
                        <a:pos x="T10" y="T11"/>
                      </a:cxn>
                      <a:cxn ang="T68">
                        <a:pos x="T12" y="T13"/>
                      </a:cxn>
                      <a:cxn ang="T69">
                        <a:pos x="T14" y="T15"/>
                      </a:cxn>
                      <a:cxn ang="T70">
                        <a:pos x="T16" y="T17"/>
                      </a:cxn>
                      <a:cxn ang="T71">
                        <a:pos x="T18" y="T19"/>
                      </a:cxn>
                      <a:cxn ang="T72">
                        <a:pos x="T20" y="T21"/>
                      </a:cxn>
                      <a:cxn ang="T73">
                        <a:pos x="T22" y="T23"/>
                      </a:cxn>
                      <a:cxn ang="T74">
                        <a:pos x="T24" y="T25"/>
                      </a:cxn>
                      <a:cxn ang="T75">
                        <a:pos x="T26" y="T27"/>
                      </a:cxn>
                      <a:cxn ang="T76">
                        <a:pos x="T28" y="T29"/>
                      </a:cxn>
                      <a:cxn ang="T77">
                        <a:pos x="T30" y="T31"/>
                      </a:cxn>
                      <a:cxn ang="T78">
                        <a:pos x="T32" y="T33"/>
                      </a:cxn>
                      <a:cxn ang="T79">
                        <a:pos x="T34" y="T35"/>
                      </a:cxn>
                      <a:cxn ang="T80">
                        <a:pos x="T36" y="T37"/>
                      </a:cxn>
                      <a:cxn ang="T81">
                        <a:pos x="T38" y="T39"/>
                      </a:cxn>
                      <a:cxn ang="T82">
                        <a:pos x="T40" y="T41"/>
                      </a:cxn>
                      <a:cxn ang="T83">
                        <a:pos x="T42" y="T43"/>
                      </a:cxn>
                      <a:cxn ang="T84">
                        <a:pos x="T44" y="T45"/>
                      </a:cxn>
                      <a:cxn ang="T85">
                        <a:pos x="T46" y="T47"/>
                      </a:cxn>
                      <a:cxn ang="T86">
                        <a:pos x="T48" y="T49"/>
                      </a:cxn>
                      <a:cxn ang="T87">
                        <a:pos x="T50" y="T51"/>
                      </a:cxn>
                      <a:cxn ang="T88">
                        <a:pos x="T52" y="T53"/>
                      </a:cxn>
                      <a:cxn ang="T89">
                        <a:pos x="T54" y="T55"/>
                      </a:cxn>
                      <a:cxn ang="T90">
                        <a:pos x="T56" y="T57"/>
                      </a:cxn>
                      <a:cxn ang="T91">
                        <a:pos x="T58" y="T59"/>
                      </a:cxn>
                      <a:cxn ang="T92">
                        <a:pos x="T60" y="T61"/>
                      </a:cxn>
                    </a:cxnLst>
                    <a:rect l="T93" t="T94" r="T95" b="T96"/>
                    <a:pathLst>
                      <a:path w="472" h="154">
                        <a:moveTo>
                          <a:pt x="313" y="35"/>
                        </a:moveTo>
                        <a:lnTo>
                          <a:pt x="334" y="21"/>
                        </a:lnTo>
                        <a:lnTo>
                          <a:pt x="356" y="0"/>
                        </a:lnTo>
                        <a:lnTo>
                          <a:pt x="398" y="17"/>
                        </a:lnTo>
                        <a:lnTo>
                          <a:pt x="472" y="40"/>
                        </a:lnTo>
                        <a:lnTo>
                          <a:pt x="467" y="52"/>
                        </a:lnTo>
                        <a:lnTo>
                          <a:pt x="451" y="64"/>
                        </a:lnTo>
                        <a:lnTo>
                          <a:pt x="429" y="80"/>
                        </a:lnTo>
                        <a:lnTo>
                          <a:pt x="389" y="97"/>
                        </a:lnTo>
                        <a:lnTo>
                          <a:pt x="342" y="114"/>
                        </a:lnTo>
                        <a:lnTo>
                          <a:pt x="291" y="126"/>
                        </a:lnTo>
                        <a:lnTo>
                          <a:pt x="249" y="135"/>
                        </a:lnTo>
                        <a:lnTo>
                          <a:pt x="208" y="142"/>
                        </a:lnTo>
                        <a:lnTo>
                          <a:pt x="164" y="147"/>
                        </a:lnTo>
                        <a:lnTo>
                          <a:pt x="107" y="154"/>
                        </a:lnTo>
                        <a:lnTo>
                          <a:pt x="65" y="154"/>
                        </a:lnTo>
                        <a:lnTo>
                          <a:pt x="33" y="153"/>
                        </a:lnTo>
                        <a:lnTo>
                          <a:pt x="9" y="138"/>
                        </a:lnTo>
                        <a:lnTo>
                          <a:pt x="0" y="124"/>
                        </a:lnTo>
                        <a:lnTo>
                          <a:pt x="2" y="110"/>
                        </a:lnTo>
                        <a:lnTo>
                          <a:pt x="10" y="98"/>
                        </a:lnTo>
                        <a:lnTo>
                          <a:pt x="34" y="97"/>
                        </a:lnTo>
                        <a:lnTo>
                          <a:pt x="67" y="96"/>
                        </a:lnTo>
                        <a:lnTo>
                          <a:pt x="93" y="96"/>
                        </a:lnTo>
                        <a:lnTo>
                          <a:pt x="138" y="88"/>
                        </a:lnTo>
                        <a:lnTo>
                          <a:pt x="168" y="81"/>
                        </a:lnTo>
                        <a:lnTo>
                          <a:pt x="203" y="74"/>
                        </a:lnTo>
                        <a:lnTo>
                          <a:pt x="236" y="69"/>
                        </a:lnTo>
                        <a:lnTo>
                          <a:pt x="265" y="58"/>
                        </a:lnTo>
                        <a:lnTo>
                          <a:pt x="293" y="49"/>
                        </a:lnTo>
                        <a:lnTo>
                          <a:pt x="313" y="35"/>
                        </a:lnTo>
                        <a:close/>
                      </a:path>
                    </a:pathLst>
                  </a:custGeom>
                  <a:solidFill>
                    <a:srgbClr val="A0A0A0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  <p:sp>
              <p:nvSpPr>
                <p:cNvPr id="353" name="Freeform 1249"/>
                <p:cNvSpPr>
                  <a:spLocks/>
                </p:cNvSpPr>
                <p:nvPr/>
              </p:nvSpPr>
              <p:spPr bwMode="auto">
                <a:xfrm>
                  <a:off x="2673" y="1798"/>
                  <a:ext cx="125" cy="25"/>
                </a:xfrm>
                <a:custGeom>
                  <a:avLst/>
                  <a:gdLst>
                    <a:gd name="T0" fmla="*/ 0 w 375"/>
                    <a:gd name="T1" fmla="*/ 8 h 76"/>
                    <a:gd name="T2" fmla="*/ 7 w 375"/>
                    <a:gd name="T3" fmla="*/ 8 h 76"/>
                    <a:gd name="T4" fmla="*/ 16 w 375"/>
                    <a:gd name="T5" fmla="*/ 7 h 76"/>
                    <a:gd name="T6" fmla="*/ 25 w 375"/>
                    <a:gd name="T7" fmla="*/ 6 h 76"/>
                    <a:gd name="T8" fmla="*/ 30 w 375"/>
                    <a:gd name="T9" fmla="*/ 5 h 76"/>
                    <a:gd name="T10" fmla="*/ 37 w 375"/>
                    <a:gd name="T11" fmla="*/ 2 h 76"/>
                    <a:gd name="T12" fmla="*/ 42 w 375"/>
                    <a:gd name="T13" fmla="*/ 0 h 7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375"/>
                    <a:gd name="T22" fmla="*/ 0 h 76"/>
                    <a:gd name="T23" fmla="*/ 375 w 375"/>
                    <a:gd name="T24" fmla="*/ 76 h 7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375" h="76">
                      <a:moveTo>
                        <a:pt x="0" y="76"/>
                      </a:moveTo>
                      <a:lnTo>
                        <a:pt x="65" y="74"/>
                      </a:lnTo>
                      <a:lnTo>
                        <a:pt x="146" y="66"/>
                      </a:lnTo>
                      <a:lnTo>
                        <a:pt x="222" y="53"/>
                      </a:lnTo>
                      <a:lnTo>
                        <a:pt x="274" y="43"/>
                      </a:lnTo>
                      <a:lnTo>
                        <a:pt x="332" y="19"/>
                      </a:lnTo>
                      <a:lnTo>
                        <a:pt x="375" y="0"/>
                      </a:lnTo>
                    </a:path>
                  </a:pathLst>
                </a:custGeom>
                <a:noFill/>
                <a:ln w="635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340" name="Group 1250"/>
              <p:cNvGrpSpPr>
                <a:grpSpLocks/>
              </p:cNvGrpSpPr>
              <p:nvPr/>
            </p:nvGrpSpPr>
            <p:grpSpPr bwMode="auto">
              <a:xfrm>
                <a:off x="182881" y="2154115"/>
                <a:ext cx="1472627" cy="486541"/>
                <a:chOff x="355" y="1883"/>
                <a:chExt cx="802" cy="265"/>
              </a:xfrm>
            </p:grpSpPr>
            <p:grpSp>
              <p:nvGrpSpPr>
                <p:cNvPr id="341" name="Group 1251"/>
                <p:cNvGrpSpPr>
                  <a:grpSpLocks/>
                </p:cNvGrpSpPr>
                <p:nvPr/>
              </p:nvGrpSpPr>
              <p:grpSpPr bwMode="auto">
                <a:xfrm>
                  <a:off x="355" y="1883"/>
                  <a:ext cx="802" cy="265"/>
                  <a:chOff x="355" y="1883"/>
                  <a:chExt cx="802" cy="265"/>
                </a:xfrm>
              </p:grpSpPr>
              <p:sp>
                <p:nvSpPr>
                  <p:cNvPr id="349" name="Freeform 1252"/>
                  <p:cNvSpPr>
                    <a:spLocks/>
                  </p:cNvSpPr>
                  <p:nvPr/>
                </p:nvSpPr>
                <p:spPr bwMode="auto">
                  <a:xfrm>
                    <a:off x="355" y="1920"/>
                    <a:ext cx="802" cy="228"/>
                  </a:xfrm>
                  <a:custGeom>
                    <a:avLst/>
                    <a:gdLst>
                      <a:gd name="T0" fmla="*/ 11 w 2407"/>
                      <a:gd name="T1" fmla="*/ 1 h 685"/>
                      <a:gd name="T2" fmla="*/ 5 w 2407"/>
                      <a:gd name="T3" fmla="*/ 4 h 685"/>
                      <a:gd name="T4" fmla="*/ 1 w 2407"/>
                      <a:gd name="T5" fmla="*/ 9 h 685"/>
                      <a:gd name="T6" fmla="*/ 0 w 2407"/>
                      <a:gd name="T7" fmla="*/ 13 h 685"/>
                      <a:gd name="T8" fmla="*/ 0 w 2407"/>
                      <a:gd name="T9" fmla="*/ 30 h 685"/>
                      <a:gd name="T10" fmla="*/ 5 w 2407"/>
                      <a:gd name="T11" fmla="*/ 35 h 685"/>
                      <a:gd name="T12" fmla="*/ 12 w 2407"/>
                      <a:gd name="T13" fmla="*/ 40 h 685"/>
                      <a:gd name="T14" fmla="*/ 35 w 2407"/>
                      <a:gd name="T15" fmla="*/ 48 h 685"/>
                      <a:gd name="T16" fmla="*/ 65 w 2407"/>
                      <a:gd name="T17" fmla="*/ 58 h 685"/>
                      <a:gd name="T18" fmla="*/ 92 w 2407"/>
                      <a:gd name="T19" fmla="*/ 64 h 685"/>
                      <a:gd name="T20" fmla="*/ 118 w 2407"/>
                      <a:gd name="T21" fmla="*/ 69 h 685"/>
                      <a:gd name="T22" fmla="*/ 133 w 2407"/>
                      <a:gd name="T23" fmla="*/ 71 h 685"/>
                      <a:gd name="T24" fmla="*/ 145 w 2407"/>
                      <a:gd name="T25" fmla="*/ 73 h 685"/>
                      <a:gd name="T26" fmla="*/ 164 w 2407"/>
                      <a:gd name="T27" fmla="*/ 74 h 685"/>
                      <a:gd name="T28" fmla="*/ 187 w 2407"/>
                      <a:gd name="T29" fmla="*/ 75 h 685"/>
                      <a:gd name="T30" fmla="*/ 213 w 2407"/>
                      <a:gd name="T31" fmla="*/ 76 h 685"/>
                      <a:gd name="T32" fmla="*/ 233 w 2407"/>
                      <a:gd name="T33" fmla="*/ 75 h 685"/>
                      <a:gd name="T34" fmla="*/ 248 w 2407"/>
                      <a:gd name="T35" fmla="*/ 73 h 685"/>
                      <a:gd name="T36" fmla="*/ 256 w 2407"/>
                      <a:gd name="T37" fmla="*/ 68 h 685"/>
                      <a:gd name="T38" fmla="*/ 262 w 2407"/>
                      <a:gd name="T39" fmla="*/ 62 h 685"/>
                      <a:gd name="T40" fmla="*/ 266 w 2407"/>
                      <a:gd name="T41" fmla="*/ 53 h 685"/>
                      <a:gd name="T42" fmla="*/ 267 w 2407"/>
                      <a:gd name="T43" fmla="*/ 43 h 685"/>
                      <a:gd name="T44" fmla="*/ 266 w 2407"/>
                      <a:gd name="T45" fmla="*/ 34 h 685"/>
                      <a:gd name="T46" fmla="*/ 245 w 2407"/>
                      <a:gd name="T47" fmla="*/ 38 h 685"/>
                      <a:gd name="T48" fmla="*/ 229 w 2407"/>
                      <a:gd name="T49" fmla="*/ 39 h 685"/>
                      <a:gd name="T50" fmla="*/ 216 w 2407"/>
                      <a:gd name="T51" fmla="*/ 39 h 685"/>
                      <a:gd name="T52" fmla="*/ 206 w 2407"/>
                      <a:gd name="T53" fmla="*/ 38 h 685"/>
                      <a:gd name="T54" fmla="*/ 199 w 2407"/>
                      <a:gd name="T55" fmla="*/ 35 h 685"/>
                      <a:gd name="T56" fmla="*/ 170 w 2407"/>
                      <a:gd name="T57" fmla="*/ 33 h 685"/>
                      <a:gd name="T58" fmla="*/ 152 w 2407"/>
                      <a:gd name="T59" fmla="*/ 33 h 685"/>
                      <a:gd name="T60" fmla="*/ 134 w 2407"/>
                      <a:gd name="T61" fmla="*/ 31 h 685"/>
                      <a:gd name="T62" fmla="*/ 113 w 2407"/>
                      <a:gd name="T63" fmla="*/ 28 h 685"/>
                      <a:gd name="T64" fmla="*/ 96 w 2407"/>
                      <a:gd name="T65" fmla="*/ 26 h 685"/>
                      <a:gd name="T66" fmla="*/ 71 w 2407"/>
                      <a:gd name="T67" fmla="*/ 21 h 685"/>
                      <a:gd name="T68" fmla="*/ 49 w 2407"/>
                      <a:gd name="T69" fmla="*/ 16 h 685"/>
                      <a:gd name="T70" fmla="*/ 29 w 2407"/>
                      <a:gd name="T71" fmla="*/ 9 h 685"/>
                      <a:gd name="T72" fmla="*/ 20 w 2407"/>
                      <a:gd name="T73" fmla="*/ 5 h 685"/>
                      <a:gd name="T74" fmla="*/ 17 w 2407"/>
                      <a:gd name="T75" fmla="*/ 3 h 685"/>
                      <a:gd name="T76" fmla="*/ 14 w 2407"/>
                      <a:gd name="T77" fmla="*/ 0 h 685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w 2407"/>
                      <a:gd name="T118" fmla="*/ 0 h 685"/>
                      <a:gd name="T119" fmla="*/ 2407 w 2407"/>
                      <a:gd name="T120" fmla="*/ 685 h 685"/>
                    </a:gdLst>
                    <a:ahLst/>
                    <a:cxnLst>
                      <a:cxn ang="T78">
                        <a:pos x="T0" y="T1"/>
                      </a:cxn>
                      <a:cxn ang="T79">
                        <a:pos x="T2" y="T3"/>
                      </a:cxn>
                      <a:cxn ang="T80">
                        <a:pos x="T4" y="T5"/>
                      </a:cxn>
                      <a:cxn ang="T81">
                        <a:pos x="T6" y="T7"/>
                      </a:cxn>
                      <a:cxn ang="T82">
                        <a:pos x="T8" y="T9"/>
                      </a:cxn>
                      <a:cxn ang="T83">
                        <a:pos x="T10" y="T11"/>
                      </a:cxn>
                      <a:cxn ang="T84">
                        <a:pos x="T12" y="T13"/>
                      </a:cxn>
                      <a:cxn ang="T85">
                        <a:pos x="T14" y="T15"/>
                      </a:cxn>
                      <a:cxn ang="T86">
                        <a:pos x="T16" y="T17"/>
                      </a:cxn>
                      <a:cxn ang="T87">
                        <a:pos x="T18" y="T19"/>
                      </a:cxn>
                      <a:cxn ang="T88">
                        <a:pos x="T20" y="T21"/>
                      </a:cxn>
                      <a:cxn ang="T89">
                        <a:pos x="T22" y="T23"/>
                      </a:cxn>
                      <a:cxn ang="T90">
                        <a:pos x="T24" y="T25"/>
                      </a:cxn>
                      <a:cxn ang="T91">
                        <a:pos x="T26" y="T27"/>
                      </a:cxn>
                      <a:cxn ang="T92">
                        <a:pos x="T28" y="T29"/>
                      </a:cxn>
                      <a:cxn ang="T93">
                        <a:pos x="T30" y="T31"/>
                      </a:cxn>
                      <a:cxn ang="T94">
                        <a:pos x="T32" y="T33"/>
                      </a:cxn>
                      <a:cxn ang="T95">
                        <a:pos x="T34" y="T35"/>
                      </a:cxn>
                      <a:cxn ang="T96">
                        <a:pos x="T36" y="T37"/>
                      </a:cxn>
                      <a:cxn ang="T97">
                        <a:pos x="T38" y="T39"/>
                      </a:cxn>
                      <a:cxn ang="T98">
                        <a:pos x="T40" y="T41"/>
                      </a:cxn>
                      <a:cxn ang="T99">
                        <a:pos x="T42" y="T43"/>
                      </a:cxn>
                      <a:cxn ang="T100">
                        <a:pos x="T44" y="T45"/>
                      </a:cxn>
                      <a:cxn ang="T101">
                        <a:pos x="T46" y="T47"/>
                      </a:cxn>
                      <a:cxn ang="T102">
                        <a:pos x="T48" y="T49"/>
                      </a:cxn>
                      <a:cxn ang="T103">
                        <a:pos x="T50" y="T51"/>
                      </a:cxn>
                      <a:cxn ang="T104">
                        <a:pos x="T52" y="T53"/>
                      </a:cxn>
                      <a:cxn ang="T105">
                        <a:pos x="T54" y="T55"/>
                      </a:cxn>
                      <a:cxn ang="T106">
                        <a:pos x="T56" y="T57"/>
                      </a:cxn>
                      <a:cxn ang="T107">
                        <a:pos x="T58" y="T59"/>
                      </a:cxn>
                      <a:cxn ang="T108">
                        <a:pos x="T60" y="T61"/>
                      </a:cxn>
                      <a:cxn ang="T109">
                        <a:pos x="T62" y="T63"/>
                      </a:cxn>
                      <a:cxn ang="T110">
                        <a:pos x="T64" y="T65"/>
                      </a:cxn>
                      <a:cxn ang="T111">
                        <a:pos x="T66" y="T67"/>
                      </a:cxn>
                      <a:cxn ang="T112">
                        <a:pos x="T68" y="T69"/>
                      </a:cxn>
                      <a:cxn ang="T113">
                        <a:pos x="T70" y="T71"/>
                      </a:cxn>
                      <a:cxn ang="T114">
                        <a:pos x="T72" y="T73"/>
                      </a:cxn>
                      <a:cxn ang="T115">
                        <a:pos x="T74" y="T75"/>
                      </a:cxn>
                      <a:cxn ang="T116">
                        <a:pos x="T76" y="T77"/>
                      </a:cxn>
                    </a:cxnLst>
                    <a:rect l="T117" t="T118" r="T119" b="T120"/>
                    <a:pathLst>
                      <a:path w="2407" h="685">
                        <a:moveTo>
                          <a:pt x="125" y="0"/>
                        </a:moveTo>
                        <a:lnTo>
                          <a:pt x="101" y="8"/>
                        </a:lnTo>
                        <a:lnTo>
                          <a:pt x="75" y="22"/>
                        </a:lnTo>
                        <a:lnTo>
                          <a:pt x="46" y="39"/>
                        </a:lnTo>
                        <a:lnTo>
                          <a:pt x="24" y="59"/>
                        </a:lnTo>
                        <a:lnTo>
                          <a:pt x="12" y="78"/>
                        </a:lnTo>
                        <a:lnTo>
                          <a:pt x="4" y="93"/>
                        </a:lnTo>
                        <a:lnTo>
                          <a:pt x="0" y="115"/>
                        </a:lnTo>
                        <a:lnTo>
                          <a:pt x="0" y="247"/>
                        </a:lnTo>
                        <a:lnTo>
                          <a:pt x="4" y="268"/>
                        </a:lnTo>
                        <a:lnTo>
                          <a:pt x="19" y="293"/>
                        </a:lnTo>
                        <a:lnTo>
                          <a:pt x="42" y="313"/>
                        </a:lnTo>
                        <a:lnTo>
                          <a:pt x="68" y="336"/>
                        </a:lnTo>
                        <a:lnTo>
                          <a:pt x="108" y="358"/>
                        </a:lnTo>
                        <a:lnTo>
                          <a:pt x="226" y="401"/>
                        </a:lnTo>
                        <a:lnTo>
                          <a:pt x="319" y="435"/>
                        </a:lnTo>
                        <a:lnTo>
                          <a:pt x="445" y="478"/>
                        </a:lnTo>
                        <a:lnTo>
                          <a:pt x="585" y="520"/>
                        </a:lnTo>
                        <a:lnTo>
                          <a:pt x="695" y="551"/>
                        </a:lnTo>
                        <a:lnTo>
                          <a:pt x="830" y="581"/>
                        </a:lnTo>
                        <a:lnTo>
                          <a:pt x="986" y="609"/>
                        </a:lnTo>
                        <a:lnTo>
                          <a:pt x="1062" y="624"/>
                        </a:lnTo>
                        <a:lnTo>
                          <a:pt x="1133" y="633"/>
                        </a:lnTo>
                        <a:lnTo>
                          <a:pt x="1198" y="643"/>
                        </a:lnTo>
                        <a:lnTo>
                          <a:pt x="1243" y="649"/>
                        </a:lnTo>
                        <a:lnTo>
                          <a:pt x="1302" y="654"/>
                        </a:lnTo>
                        <a:lnTo>
                          <a:pt x="1350" y="656"/>
                        </a:lnTo>
                        <a:lnTo>
                          <a:pt x="1473" y="666"/>
                        </a:lnTo>
                        <a:lnTo>
                          <a:pt x="1583" y="673"/>
                        </a:lnTo>
                        <a:lnTo>
                          <a:pt x="1680" y="680"/>
                        </a:lnTo>
                        <a:lnTo>
                          <a:pt x="1791" y="684"/>
                        </a:lnTo>
                        <a:lnTo>
                          <a:pt x="1917" y="685"/>
                        </a:lnTo>
                        <a:lnTo>
                          <a:pt x="2030" y="682"/>
                        </a:lnTo>
                        <a:lnTo>
                          <a:pt x="2099" y="680"/>
                        </a:lnTo>
                        <a:lnTo>
                          <a:pt x="2168" y="668"/>
                        </a:lnTo>
                        <a:lnTo>
                          <a:pt x="2234" y="654"/>
                        </a:lnTo>
                        <a:lnTo>
                          <a:pt x="2274" y="639"/>
                        </a:lnTo>
                        <a:lnTo>
                          <a:pt x="2302" y="616"/>
                        </a:lnTo>
                        <a:lnTo>
                          <a:pt x="2334" y="593"/>
                        </a:lnTo>
                        <a:lnTo>
                          <a:pt x="2360" y="558"/>
                        </a:lnTo>
                        <a:lnTo>
                          <a:pt x="2379" y="528"/>
                        </a:lnTo>
                        <a:lnTo>
                          <a:pt x="2398" y="478"/>
                        </a:lnTo>
                        <a:lnTo>
                          <a:pt x="2404" y="429"/>
                        </a:lnTo>
                        <a:lnTo>
                          <a:pt x="2407" y="388"/>
                        </a:lnTo>
                        <a:lnTo>
                          <a:pt x="2404" y="344"/>
                        </a:lnTo>
                        <a:lnTo>
                          <a:pt x="2399" y="306"/>
                        </a:lnTo>
                        <a:lnTo>
                          <a:pt x="2252" y="336"/>
                        </a:lnTo>
                        <a:lnTo>
                          <a:pt x="2205" y="342"/>
                        </a:lnTo>
                        <a:lnTo>
                          <a:pt x="2123" y="353"/>
                        </a:lnTo>
                        <a:lnTo>
                          <a:pt x="2058" y="354"/>
                        </a:lnTo>
                        <a:lnTo>
                          <a:pt x="2001" y="354"/>
                        </a:lnTo>
                        <a:lnTo>
                          <a:pt x="1941" y="353"/>
                        </a:lnTo>
                        <a:lnTo>
                          <a:pt x="1896" y="352"/>
                        </a:lnTo>
                        <a:lnTo>
                          <a:pt x="1854" y="338"/>
                        </a:lnTo>
                        <a:lnTo>
                          <a:pt x="1824" y="334"/>
                        </a:lnTo>
                        <a:lnTo>
                          <a:pt x="1793" y="318"/>
                        </a:lnTo>
                        <a:lnTo>
                          <a:pt x="1775" y="301"/>
                        </a:lnTo>
                        <a:lnTo>
                          <a:pt x="1534" y="300"/>
                        </a:lnTo>
                        <a:lnTo>
                          <a:pt x="1425" y="296"/>
                        </a:lnTo>
                        <a:lnTo>
                          <a:pt x="1367" y="295"/>
                        </a:lnTo>
                        <a:lnTo>
                          <a:pt x="1302" y="289"/>
                        </a:lnTo>
                        <a:lnTo>
                          <a:pt x="1208" y="279"/>
                        </a:lnTo>
                        <a:lnTo>
                          <a:pt x="1099" y="267"/>
                        </a:lnTo>
                        <a:lnTo>
                          <a:pt x="1018" y="255"/>
                        </a:lnTo>
                        <a:lnTo>
                          <a:pt x="941" y="243"/>
                        </a:lnTo>
                        <a:lnTo>
                          <a:pt x="865" y="235"/>
                        </a:lnTo>
                        <a:lnTo>
                          <a:pt x="752" y="212"/>
                        </a:lnTo>
                        <a:lnTo>
                          <a:pt x="637" y="190"/>
                        </a:lnTo>
                        <a:lnTo>
                          <a:pt x="526" y="164"/>
                        </a:lnTo>
                        <a:lnTo>
                          <a:pt x="441" y="140"/>
                        </a:lnTo>
                        <a:lnTo>
                          <a:pt x="351" y="113"/>
                        </a:lnTo>
                        <a:lnTo>
                          <a:pt x="258" y="82"/>
                        </a:lnTo>
                        <a:lnTo>
                          <a:pt x="212" y="63"/>
                        </a:lnTo>
                        <a:lnTo>
                          <a:pt x="178" y="47"/>
                        </a:lnTo>
                        <a:lnTo>
                          <a:pt x="160" y="37"/>
                        </a:lnTo>
                        <a:lnTo>
                          <a:pt x="149" y="24"/>
                        </a:lnTo>
                        <a:lnTo>
                          <a:pt x="141" y="0"/>
                        </a:lnTo>
                        <a:lnTo>
                          <a:pt x="125" y="0"/>
                        </a:lnTo>
                        <a:close/>
                      </a:path>
                    </a:pathLst>
                  </a:custGeom>
                  <a:solidFill>
                    <a:srgbClr val="404040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350" name="Freeform 1253"/>
                  <p:cNvSpPr>
                    <a:spLocks/>
                  </p:cNvSpPr>
                  <p:nvPr/>
                </p:nvSpPr>
                <p:spPr bwMode="auto">
                  <a:xfrm>
                    <a:off x="355" y="1951"/>
                    <a:ext cx="802" cy="197"/>
                  </a:xfrm>
                  <a:custGeom>
                    <a:avLst/>
                    <a:gdLst>
                      <a:gd name="T0" fmla="*/ 18 w 2407"/>
                      <a:gd name="T1" fmla="*/ 10 h 592"/>
                      <a:gd name="T2" fmla="*/ 9 w 2407"/>
                      <a:gd name="T3" fmla="*/ 6 h 592"/>
                      <a:gd name="T4" fmla="*/ 2 w 2407"/>
                      <a:gd name="T5" fmla="*/ 1 h 592"/>
                      <a:gd name="T6" fmla="*/ 0 w 2407"/>
                      <a:gd name="T7" fmla="*/ 2 h 592"/>
                      <a:gd name="T8" fmla="*/ 0 w 2407"/>
                      <a:gd name="T9" fmla="*/ 19 h 592"/>
                      <a:gd name="T10" fmla="*/ 5 w 2407"/>
                      <a:gd name="T11" fmla="*/ 24 h 592"/>
                      <a:gd name="T12" fmla="*/ 12 w 2407"/>
                      <a:gd name="T13" fmla="*/ 29 h 592"/>
                      <a:gd name="T14" fmla="*/ 35 w 2407"/>
                      <a:gd name="T15" fmla="*/ 38 h 592"/>
                      <a:gd name="T16" fmla="*/ 65 w 2407"/>
                      <a:gd name="T17" fmla="*/ 48 h 592"/>
                      <a:gd name="T18" fmla="*/ 92 w 2407"/>
                      <a:gd name="T19" fmla="*/ 54 h 592"/>
                      <a:gd name="T20" fmla="*/ 118 w 2407"/>
                      <a:gd name="T21" fmla="*/ 59 h 592"/>
                      <a:gd name="T22" fmla="*/ 133 w 2407"/>
                      <a:gd name="T23" fmla="*/ 61 h 592"/>
                      <a:gd name="T24" fmla="*/ 145 w 2407"/>
                      <a:gd name="T25" fmla="*/ 62 h 592"/>
                      <a:gd name="T26" fmla="*/ 164 w 2407"/>
                      <a:gd name="T27" fmla="*/ 64 h 592"/>
                      <a:gd name="T28" fmla="*/ 187 w 2407"/>
                      <a:gd name="T29" fmla="*/ 65 h 592"/>
                      <a:gd name="T30" fmla="*/ 213 w 2407"/>
                      <a:gd name="T31" fmla="*/ 66 h 592"/>
                      <a:gd name="T32" fmla="*/ 233 w 2407"/>
                      <a:gd name="T33" fmla="*/ 65 h 592"/>
                      <a:gd name="T34" fmla="*/ 242 w 2407"/>
                      <a:gd name="T35" fmla="*/ 64 h 592"/>
                      <a:gd name="T36" fmla="*/ 253 w 2407"/>
                      <a:gd name="T37" fmla="*/ 61 h 592"/>
                      <a:gd name="T38" fmla="*/ 259 w 2407"/>
                      <a:gd name="T39" fmla="*/ 55 h 592"/>
                      <a:gd name="T40" fmla="*/ 264 w 2407"/>
                      <a:gd name="T41" fmla="*/ 48 h 592"/>
                      <a:gd name="T42" fmla="*/ 267 w 2407"/>
                      <a:gd name="T43" fmla="*/ 37 h 592"/>
                      <a:gd name="T44" fmla="*/ 267 w 2407"/>
                      <a:gd name="T45" fmla="*/ 28 h 592"/>
                      <a:gd name="T46" fmla="*/ 265 w 2407"/>
                      <a:gd name="T47" fmla="*/ 27 h 592"/>
                      <a:gd name="T48" fmla="*/ 261 w 2407"/>
                      <a:gd name="T49" fmla="*/ 32 h 592"/>
                      <a:gd name="T50" fmla="*/ 252 w 2407"/>
                      <a:gd name="T51" fmla="*/ 35 h 592"/>
                      <a:gd name="T52" fmla="*/ 238 w 2407"/>
                      <a:gd name="T53" fmla="*/ 37 h 592"/>
                      <a:gd name="T54" fmla="*/ 221 w 2407"/>
                      <a:gd name="T55" fmla="*/ 38 h 592"/>
                      <a:gd name="T56" fmla="*/ 206 w 2407"/>
                      <a:gd name="T57" fmla="*/ 38 h 592"/>
                      <a:gd name="T58" fmla="*/ 187 w 2407"/>
                      <a:gd name="T59" fmla="*/ 37 h 592"/>
                      <a:gd name="T60" fmla="*/ 171 w 2407"/>
                      <a:gd name="T61" fmla="*/ 37 h 592"/>
                      <a:gd name="T62" fmla="*/ 155 w 2407"/>
                      <a:gd name="T63" fmla="*/ 37 h 592"/>
                      <a:gd name="T64" fmla="*/ 136 w 2407"/>
                      <a:gd name="T65" fmla="*/ 35 h 592"/>
                      <a:gd name="T66" fmla="*/ 116 w 2407"/>
                      <a:gd name="T67" fmla="*/ 33 h 592"/>
                      <a:gd name="T68" fmla="*/ 98 w 2407"/>
                      <a:gd name="T69" fmla="*/ 31 h 592"/>
                      <a:gd name="T70" fmla="*/ 81 w 2407"/>
                      <a:gd name="T71" fmla="*/ 27 h 592"/>
                      <a:gd name="T72" fmla="*/ 66 w 2407"/>
                      <a:gd name="T73" fmla="*/ 24 h 592"/>
                      <a:gd name="T74" fmla="*/ 49 w 2407"/>
                      <a:gd name="T75" fmla="*/ 19 h 592"/>
                      <a:gd name="T76" fmla="*/ 37 w 2407"/>
                      <a:gd name="T77" fmla="*/ 16 h 592"/>
                      <a:gd name="T78" fmla="*/ 27 w 2407"/>
                      <a:gd name="T79" fmla="*/ 12 h 592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w 2407"/>
                      <a:gd name="T121" fmla="*/ 0 h 592"/>
                      <a:gd name="T122" fmla="*/ 2407 w 2407"/>
                      <a:gd name="T123" fmla="*/ 592 h 592"/>
                    </a:gdLst>
                    <a:ahLst/>
                    <a:cxnLst>
                      <a:cxn ang="T80">
                        <a:pos x="T0" y="T1"/>
                      </a:cxn>
                      <a:cxn ang="T81">
                        <a:pos x="T2" y="T3"/>
                      </a:cxn>
                      <a:cxn ang="T82">
                        <a:pos x="T4" y="T5"/>
                      </a:cxn>
                      <a:cxn ang="T83">
                        <a:pos x="T6" y="T7"/>
                      </a:cxn>
                      <a:cxn ang="T84">
                        <a:pos x="T8" y="T9"/>
                      </a:cxn>
                      <a:cxn ang="T85">
                        <a:pos x="T10" y="T11"/>
                      </a:cxn>
                      <a:cxn ang="T86">
                        <a:pos x="T12" y="T13"/>
                      </a:cxn>
                      <a:cxn ang="T87">
                        <a:pos x="T14" y="T15"/>
                      </a:cxn>
                      <a:cxn ang="T88">
                        <a:pos x="T16" y="T17"/>
                      </a:cxn>
                      <a:cxn ang="T89">
                        <a:pos x="T18" y="T19"/>
                      </a:cxn>
                      <a:cxn ang="T90">
                        <a:pos x="T20" y="T21"/>
                      </a:cxn>
                      <a:cxn ang="T91">
                        <a:pos x="T22" y="T23"/>
                      </a:cxn>
                      <a:cxn ang="T92">
                        <a:pos x="T24" y="T25"/>
                      </a:cxn>
                      <a:cxn ang="T93">
                        <a:pos x="T26" y="T27"/>
                      </a:cxn>
                      <a:cxn ang="T94">
                        <a:pos x="T28" y="T29"/>
                      </a:cxn>
                      <a:cxn ang="T95">
                        <a:pos x="T30" y="T31"/>
                      </a:cxn>
                      <a:cxn ang="T96">
                        <a:pos x="T32" y="T33"/>
                      </a:cxn>
                      <a:cxn ang="T97">
                        <a:pos x="T34" y="T35"/>
                      </a:cxn>
                      <a:cxn ang="T98">
                        <a:pos x="T36" y="T37"/>
                      </a:cxn>
                      <a:cxn ang="T99">
                        <a:pos x="T38" y="T39"/>
                      </a:cxn>
                      <a:cxn ang="T100">
                        <a:pos x="T40" y="T41"/>
                      </a:cxn>
                      <a:cxn ang="T101">
                        <a:pos x="T42" y="T43"/>
                      </a:cxn>
                      <a:cxn ang="T102">
                        <a:pos x="T44" y="T45"/>
                      </a:cxn>
                      <a:cxn ang="T103">
                        <a:pos x="T46" y="T47"/>
                      </a:cxn>
                      <a:cxn ang="T104">
                        <a:pos x="T48" y="T49"/>
                      </a:cxn>
                      <a:cxn ang="T105">
                        <a:pos x="T50" y="T51"/>
                      </a:cxn>
                      <a:cxn ang="T106">
                        <a:pos x="T52" y="T53"/>
                      </a:cxn>
                      <a:cxn ang="T107">
                        <a:pos x="T54" y="T55"/>
                      </a:cxn>
                      <a:cxn ang="T108">
                        <a:pos x="T56" y="T57"/>
                      </a:cxn>
                      <a:cxn ang="T109">
                        <a:pos x="T58" y="T59"/>
                      </a:cxn>
                      <a:cxn ang="T110">
                        <a:pos x="T60" y="T61"/>
                      </a:cxn>
                      <a:cxn ang="T111">
                        <a:pos x="T62" y="T63"/>
                      </a:cxn>
                      <a:cxn ang="T112">
                        <a:pos x="T64" y="T65"/>
                      </a:cxn>
                      <a:cxn ang="T113">
                        <a:pos x="T66" y="T67"/>
                      </a:cxn>
                      <a:cxn ang="T114">
                        <a:pos x="T68" y="T69"/>
                      </a:cxn>
                      <a:cxn ang="T115">
                        <a:pos x="T70" y="T71"/>
                      </a:cxn>
                      <a:cxn ang="T116">
                        <a:pos x="T72" y="T73"/>
                      </a:cxn>
                      <a:cxn ang="T117">
                        <a:pos x="T74" y="T75"/>
                      </a:cxn>
                      <a:cxn ang="T118">
                        <a:pos x="T76" y="T77"/>
                      </a:cxn>
                      <a:cxn ang="T119">
                        <a:pos x="T78" y="T79"/>
                      </a:cxn>
                    </a:cxnLst>
                    <a:rect l="T120" t="T121" r="T122" b="T123"/>
                    <a:pathLst>
                      <a:path w="2407" h="592">
                        <a:moveTo>
                          <a:pt x="209" y="98"/>
                        </a:moveTo>
                        <a:lnTo>
                          <a:pt x="166" y="86"/>
                        </a:lnTo>
                        <a:lnTo>
                          <a:pt x="125" y="70"/>
                        </a:lnTo>
                        <a:lnTo>
                          <a:pt x="83" y="51"/>
                        </a:lnTo>
                        <a:lnTo>
                          <a:pt x="49" y="31"/>
                        </a:lnTo>
                        <a:lnTo>
                          <a:pt x="20" y="13"/>
                        </a:lnTo>
                        <a:lnTo>
                          <a:pt x="4" y="0"/>
                        </a:lnTo>
                        <a:lnTo>
                          <a:pt x="0" y="22"/>
                        </a:lnTo>
                        <a:lnTo>
                          <a:pt x="0" y="154"/>
                        </a:lnTo>
                        <a:lnTo>
                          <a:pt x="4" y="175"/>
                        </a:lnTo>
                        <a:lnTo>
                          <a:pt x="19" y="200"/>
                        </a:lnTo>
                        <a:lnTo>
                          <a:pt x="42" y="220"/>
                        </a:lnTo>
                        <a:lnTo>
                          <a:pt x="68" y="243"/>
                        </a:lnTo>
                        <a:lnTo>
                          <a:pt x="108" y="265"/>
                        </a:lnTo>
                        <a:lnTo>
                          <a:pt x="226" y="308"/>
                        </a:lnTo>
                        <a:lnTo>
                          <a:pt x="319" y="342"/>
                        </a:lnTo>
                        <a:lnTo>
                          <a:pt x="445" y="385"/>
                        </a:lnTo>
                        <a:lnTo>
                          <a:pt x="585" y="429"/>
                        </a:lnTo>
                        <a:lnTo>
                          <a:pt x="695" y="458"/>
                        </a:lnTo>
                        <a:lnTo>
                          <a:pt x="830" y="488"/>
                        </a:lnTo>
                        <a:lnTo>
                          <a:pt x="958" y="514"/>
                        </a:lnTo>
                        <a:lnTo>
                          <a:pt x="1062" y="531"/>
                        </a:lnTo>
                        <a:lnTo>
                          <a:pt x="1133" y="543"/>
                        </a:lnTo>
                        <a:lnTo>
                          <a:pt x="1198" y="550"/>
                        </a:lnTo>
                        <a:lnTo>
                          <a:pt x="1243" y="556"/>
                        </a:lnTo>
                        <a:lnTo>
                          <a:pt x="1302" y="561"/>
                        </a:lnTo>
                        <a:lnTo>
                          <a:pt x="1356" y="565"/>
                        </a:lnTo>
                        <a:lnTo>
                          <a:pt x="1473" y="573"/>
                        </a:lnTo>
                        <a:lnTo>
                          <a:pt x="1583" y="580"/>
                        </a:lnTo>
                        <a:lnTo>
                          <a:pt x="1680" y="587"/>
                        </a:lnTo>
                        <a:lnTo>
                          <a:pt x="1791" y="591"/>
                        </a:lnTo>
                        <a:lnTo>
                          <a:pt x="1917" y="592"/>
                        </a:lnTo>
                        <a:lnTo>
                          <a:pt x="2030" y="589"/>
                        </a:lnTo>
                        <a:lnTo>
                          <a:pt x="2099" y="587"/>
                        </a:lnTo>
                        <a:lnTo>
                          <a:pt x="2147" y="580"/>
                        </a:lnTo>
                        <a:lnTo>
                          <a:pt x="2182" y="575"/>
                        </a:lnTo>
                        <a:lnTo>
                          <a:pt x="2233" y="563"/>
                        </a:lnTo>
                        <a:lnTo>
                          <a:pt x="2274" y="546"/>
                        </a:lnTo>
                        <a:lnTo>
                          <a:pt x="2306" y="523"/>
                        </a:lnTo>
                        <a:lnTo>
                          <a:pt x="2334" y="500"/>
                        </a:lnTo>
                        <a:lnTo>
                          <a:pt x="2360" y="465"/>
                        </a:lnTo>
                        <a:lnTo>
                          <a:pt x="2379" y="437"/>
                        </a:lnTo>
                        <a:lnTo>
                          <a:pt x="2398" y="385"/>
                        </a:lnTo>
                        <a:lnTo>
                          <a:pt x="2404" y="336"/>
                        </a:lnTo>
                        <a:lnTo>
                          <a:pt x="2407" y="295"/>
                        </a:lnTo>
                        <a:lnTo>
                          <a:pt x="2404" y="251"/>
                        </a:lnTo>
                        <a:lnTo>
                          <a:pt x="2399" y="213"/>
                        </a:lnTo>
                        <a:lnTo>
                          <a:pt x="2390" y="245"/>
                        </a:lnTo>
                        <a:lnTo>
                          <a:pt x="2375" y="273"/>
                        </a:lnTo>
                        <a:lnTo>
                          <a:pt x="2346" y="291"/>
                        </a:lnTo>
                        <a:lnTo>
                          <a:pt x="2306" y="302"/>
                        </a:lnTo>
                        <a:lnTo>
                          <a:pt x="2267" y="313"/>
                        </a:lnTo>
                        <a:lnTo>
                          <a:pt x="2209" y="324"/>
                        </a:lnTo>
                        <a:lnTo>
                          <a:pt x="2141" y="332"/>
                        </a:lnTo>
                        <a:lnTo>
                          <a:pt x="2075" y="336"/>
                        </a:lnTo>
                        <a:lnTo>
                          <a:pt x="1989" y="342"/>
                        </a:lnTo>
                        <a:lnTo>
                          <a:pt x="1914" y="342"/>
                        </a:lnTo>
                        <a:lnTo>
                          <a:pt x="1854" y="341"/>
                        </a:lnTo>
                        <a:lnTo>
                          <a:pt x="1777" y="336"/>
                        </a:lnTo>
                        <a:lnTo>
                          <a:pt x="1680" y="336"/>
                        </a:lnTo>
                        <a:lnTo>
                          <a:pt x="1609" y="336"/>
                        </a:lnTo>
                        <a:lnTo>
                          <a:pt x="1541" y="336"/>
                        </a:lnTo>
                        <a:lnTo>
                          <a:pt x="1476" y="333"/>
                        </a:lnTo>
                        <a:lnTo>
                          <a:pt x="1395" y="332"/>
                        </a:lnTo>
                        <a:lnTo>
                          <a:pt x="1318" y="326"/>
                        </a:lnTo>
                        <a:lnTo>
                          <a:pt x="1228" y="320"/>
                        </a:lnTo>
                        <a:lnTo>
                          <a:pt x="1133" y="309"/>
                        </a:lnTo>
                        <a:lnTo>
                          <a:pt x="1047" y="301"/>
                        </a:lnTo>
                        <a:lnTo>
                          <a:pt x="967" y="288"/>
                        </a:lnTo>
                        <a:lnTo>
                          <a:pt x="886" y="275"/>
                        </a:lnTo>
                        <a:lnTo>
                          <a:pt x="801" y="260"/>
                        </a:lnTo>
                        <a:lnTo>
                          <a:pt x="726" y="245"/>
                        </a:lnTo>
                        <a:lnTo>
                          <a:pt x="658" y="229"/>
                        </a:lnTo>
                        <a:lnTo>
                          <a:pt x="591" y="212"/>
                        </a:lnTo>
                        <a:lnTo>
                          <a:pt x="514" y="191"/>
                        </a:lnTo>
                        <a:lnTo>
                          <a:pt x="443" y="171"/>
                        </a:lnTo>
                        <a:lnTo>
                          <a:pt x="392" y="155"/>
                        </a:lnTo>
                        <a:lnTo>
                          <a:pt x="335" y="143"/>
                        </a:lnTo>
                        <a:lnTo>
                          <a:pt x="294" y="127"/>
                        </a:lnTo>
                        <a:lnTo>
                          <a:pt x="243" y="111"/>
                        </a:lnTo>
                        <a:lnTo>
                          <a:pt x="209" y="98"/>
                        </a:lnTo>
                        <a:close/>
                      </a:path>
                    </a:pathLst>
                  </a:custGeom>
                  <a:solidFill>
                    <a:srgbClr val="606060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351" name="Arc 1254"/>
                  <p:cNvSpPr>
                    <a:spLocks/>
                  </p:cNvSpPr>
                  <p:nvPr/>
                </p:nvSpPr>
                <p:spPr bwMode="auto">
                  <a:xfrm>
                    <a:off x="415" y="1883"/>
                    <a:ext cx="545" cy="185"/>
                  </a:xfrm>
                  <a:custGeom>
                    <a:avLst/>
                    <a:gdLst>
                      <a:gd name="T0" fmla="*/ 0 w 22043"/>
                      <a:gd name="T1" fmla="*/ 0 h 21600"/>
                      <a:gd name="T2" fmla="*/ 0 w 22043"/>
                      <a:gd name="T3" fmla="*/ 0 h 21600"/>
                      <a:gd name="T4" fmla="*/ 0 w 22043"/>
                      <a:gd name="T5" fmla="*/ 0 h 21600"/>
                      <a:gd name="T6" fmla="*/ 0 60000 65536"/>
                      <a:gd name="T7" fmla="*/ 0 60000 65536"/>
                      <a:gd name="T8" fmla="*/ 0 60000 65536"/>
                      <a:gd name="T9" fmla="*/ 0 w 22043"/>
                      <a:gd name="T10" fmla="*/ 0 h 21600"/>
                      <a:gd name="T11" fmla="*/ 22043 w 22043"/>
                      <a:gd name="T12" fmla="*/ 21600 h 21600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T9" t="T10" r="T11" b="T12"/>
                    <a:pathLst>
                      <a:path w="22043" h="21600" fill="none" extrusionOk="0">
                        <a:moveTo>
                          <a:pt x="22042" y="21250"/>
                        </a:moveTo>
                        <a:cubicBezTo>
                          <a:pt x="20766" y="21483"/>
                          <a:pt x="19471" y="21599"/>
                          <a:pt x="18174" y="21600"/>
                        </a:cubicBezTo>
                        <a:cubicBezTo>
                          <a:pt x="10821" y="21600"/>
                          <a:pt x="3973" y="17859"/>
                          <a:pt x="0" y="11673"/>
                        </a:cubicBezTo>
                      </a:path>
                      <a:path w="22043" h="21600" stroke="0" extrusionOk="0">
                        <a:moveTo>
                          <a:pt x="22042" y="21250"/>
                        </a:moveTo>
                        <a:cubicBezTo>
                          <a:pt x="20766" y="21483"/>
                          <a:pt x="19471" y="21599"/>
                          <a:pt x="18174" y="21600"/>
                        </a:cubicBezTo>
                        <a:cubicBezTo>
                          <a:pt x="10821" y="21600"/>
                          <a:pt x="3973" y="17859"/>
                          <a:pt x="0" y="11673"/>
                        </a:cubicBezTo>
                        <a:lnTo>
                          <a:pt x="18174" y="0"/>
                        </a:lnTo>
                        <a:close/>
                      </a:path>
                    </a:pathLst>
                  </a:custGeom>
                  <a:noFill/>
                  <a:ln w="6350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342" name="Group 1255"/>
                <p:cNvGrpSpPr>
                  <a:grpSpLocks/>
                </p:cNvGrpSpPr>
                <p:nvPr/>
              </p:nvGrpSpPr>
              <p:grpSpPr bwMode="auto">
                <a:xfrm>
                  <a:off x="386" y="1987"/>
                  <a:ext cx="515" cy="136"/>
                  <a:chOff x="386" y="1987"/>
                  <a:chExt cx="515" cy="136"/>
                </a:xfrm>
              </p:grpSpPr>
              <p:grpSp>
                <p:nvGrpSpPr>
                  <p:cNvPr id="343" name="Group 1256"/>
                  <p:cNvGrpSpPr>
                    <a:grpSpLocks/>
                  </p:cNvGrpSpPr>
                  <p:nvPr/>
                </p:nvGrpSpPr>
                <p:grpSpPr bwMode="auto">
                  <a:xfrm>
                    <a:off x="803" y="2085"/>
                    <a:ext cx="98" cy="38"/>
                    <a:chOff x="803" y="2085"/>
                    <a:chExt cx="98" cy="38"/>
                  </a:xfrm>
                </p:grpSpPr>
                <p:sp>
                  <p:nvSpPr>
                    <p:cNvPr id="347" name="Freeform 1257"/>
                    <p:cNvSpPr>
                      <a:spLocks/>
                    </p:cNvSpPr>
                    <p:nvPr/>
                  </p:nvSpPr>
                  <p:spPr bwMode="auto">
                    <a:xfrm>
                      <a:off x="803" y="2085"/>
                      <a:ext cx="98" cy="38"/>
                    </a:xfrm>
                    <a:custGeom>
                      <a:avLst/>
                      <a:gdLst>
                        <a:gd name="T0" fmla="*/ 0 w 294"/>
                        <a:gd name="T1" fmla="*/ 0 h 113"/>
                        <a:gd name="T2" fmla="*/ 0 w 294"/>
                        <a:gd name="T3" fmla="*/ 12 h 113"/>
                        <a:gd name="T4" fmla="*/ 33 w 294"/>
                        <a:gd name="T5" fmla="*/ 13 h 113"/>
                        <a:gd name="T6" fmla="*/ 33 w 294"/>
                        <a:gd name="T7" fmla="*/ 10 h 113"/>
                        <a:gd name="T8" fmla="*/ 4 w 294"/>
                        <a:gd name="T9" fmla="*/ 9 h 113"/>
                        <a:gd name="T10" fmla="*/ 4 w 294"/>
                        <a:gd name="T11" fmla="*/ 0 h 113"/>
                        <a:gd name="T12" fmla="*/ 0 w 294"/>
                        <a:gd name="T13" fmla="*/ 0 h 113"/>
                        <a:gd name="T14" fmla="*/ 0 60000 65536"/>
                        <a:gd name="T15" fmla="*/ 0 60000 65536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w 294"/>
                        <a:gd name="T22" fmla="*/ 0 h 113"/>
                        <a:gd name="T23" fmla="*/ 294 w 294"/>
                        <a:gd name="T24" fmla="*/ 113 h 113"/>
                      </a:gdLst>
                      <a:ahLst/>
                      <a:cxnLst>
                        <a:cxn ang="T14">
                          <a:pos x="T0" y="T1"/>
                        </a:cxn>
                        <a:cxn ang="T15">
                          <a:pos x="T2" y="T3"/>
                        </a:cxn>
                        <a:cxn ang="T16">
                          <a:pos x="T4" y="T5"/>
                        </a:cxn>
                        <a:cxn ang="T17">
                          <a:pos x="T6" y="T7"/>
                        </a:cxn>
                        <a:cxn ang="T18">
                          <a:pos x="T8" y="T9"/>
                        </a:cxn>
                        <a:cxn ang="T19">
                          <a:pos x="T10" y="T11"/>
                        </a:cxn>
                        <a:cxn ang="T20">
                          <a:pos x="T12" y="T13"/>
                        </a:cxn>
                      </a:cxnLst>
                      <a:rect l="T21" t="T22" r="T23" b="T24"/>
                      <a:pathLst>
                        <a:path w="294" h="113">
                          <a:moveTo>
                            <a:pt x="0" y="0"/>
                          </a:moveTo>
                          <a:lnTo>
                            <a:pt x="0" y="104"/>
                          </a:lnTo>
                          <a:lnTo>
                            <a:pt x="294" y="113"/>
                          </a:lnTo>
                          <a:lnTo>
                            <a:pt x="294" y="92"/>
                          </a:lnTo>
                          <a:lnTo>
                            <a:pt x="39" y="79"/>
                          </a:lnTo>
                          <a:lnTo>
                            <a:pt x="40" y="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solidFill>
                      <a:srgbClr val="404040"/>
                    </a:solidFill>
                    <a:ln w="9525">
                      <a:solidFill>
                        <a:schemeClr val="tx1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348" name="Freeform 1258"/>
                    <p:cNvSpPr>
                      <a:spLocks/>
                    </p:cNvSpPr>
                    <p:nvPr/>
                  </p:nvSpPr>
                  <p:spPr bwMode="auto">
                    <a:xfrm>
                      <a:off x="814" y="2085"/>
                      <a:ext cx="87" cy="32"/>
                    </a:xfrm>
                    <a:custGeom>
                      <a:avLst/>
                      <a:gdLst>
                        <a:gd name="T0" fmla="*/ 0 w 260"/>
                        <a:gd name="T1" fmla="*/ 0 h 96"/>
                        <a:gd name="T2" fmla="*/ 28 w 260"/>
                        <a:gd name="T3" fmla="*/ 0 h 96"/>
                        <a:gd name="T4" fmla="*/ 29 w 260"/>
                        <a:gd name="T5" fmla="*/ 11 h 96"/>
                        <a:gd name="T6" fmla="*/ 0 w 260"/>
                        <a:gd name="T7" fmla="*/ 10 h 96"/>
                        <a:gd name="T8" fmla="*/ 0 w 260"/>
                        <a:gd name="T9" fmla="*/ 0 h 96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260"/>
                        <a:gd name="T16" fmla="*/ 0 h 96"/>
                        <a:gd name="T17" fmla="*/ 260 w 260"/>
                        <a:gd name="T18" fmla="*/ 96 h 96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260" h="96">
                          <a:moveTo>
                            <a:pt x="0" y="0"/>
                          </a:moveTo>
                          <a:lnTo>
                            <a:pt x="255" y="0"/>
                          </a:lnTo>
                          <a:lnTo>
                            <a:pt x="260" y="96"/>
                          </a:lnTo>
                          <a:lnTo>
                            <a:pt x="0" y="88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solidFill>
                      <a:srgbClr val="202020"/>
                    </a:solidFill>
                    <a:ln w="9525">
                      <a:solidFill>
                        <a:schemeClr val="tx1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344" name="Group 1259"/>
                  <p:cNvGrpSpPr>
                    <a:grpSpLocks/>
                  </p:cNvGrpSpPr>
                  <p:nvPr/>
                </p:nvGrpSpPr>
                <p:grpSpPr bwMode="auto">
                  <a:xfrm>
                    <a:off x="386" y="1987"/>
                    <a:ext cx="39" cy="41"/>
                    <a:chOff x="386" y="1987"/>
                    <a:chExt cx="39" cy="41"/>
                  </a:xfrm>
                </p:grpSpPr>
                <p:sp>
                  <p:nvSpPr>
                    <p:cNvPr id="345" name="Freeform 1260"/>
                    <p:cNvSpPr>
                      <a:spLocks/>
                    </p:cNvSpPr>
                    <p:nvPr/>
                  </p:nvSpPr>
                  <p:spPr bwMode="auto">
                    <a:xfrm>
                      <a:off x="386" y="1987"/>
                      <a:ext cx="39" cy="41"/>
                    </a:xfrm>
                    <a:custGeom>
                      <a:avLst/>
                      <a:gdLst>
                        <a:gd name="T0" fmla="*/ 0 w 118"/>
                        <a:gd name="T1" fmla="*/ 0 h 123"/>
                        <a:gd name="T2" fmla="*/ 0 w 118"/>
                        <a:gd name="T3" fmla="*/ 9 h 123"/>
                        <a:gd name="T4" fmla="*/ 13 w 118"/>
                        <a:gd name="T5" fmla="*/ 14 h 123"/>
                        <a:gd name="T6" fmla="*/ 13 w 118"/>
                        <a:gd name="T7" fmla="*/ 12 h 123"/>
                        <a:gd name="T8" fmla="*/ 1 w 118"/>
                        <a:gd name="T9" fmla="*/ 7 h 123"/>
                        <a:gd name="T10" fmla="*/ 1 w 118"/>
                        <a:gd name="T11" fmla="*/ 1 h 123"/>
                        <a:gd name="T12" fmla="*/ 0 w 118"/>
                        <a:gd name="T13" fmla="*/ 0 h 123"/>
                        <a:gd name="T14" fmla="*/ 0 60000 65536"/>
                        <a:gd name="T15" fmla="*/ 0 60000 65536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w 118"/>
                        <a:gd name="T22" fmla="*/ 0 h 123"/>
                        <a:gd name="T23" fmla="*/ 118 w 118"/>
                        <a:gd name="T24" fmla="*/ 123 h 123"/>
                      </a:gdLst>
                      <a:ahLst/>
                      <a:cxnLst>
                        <a:cxn ang="T14">
                          <a:pos x="T0" y="T1"/>
                        </a:cxn>
                        <a:cxn ang="T15">
                          <a:pos x="T2" y="T3"/>
                        </a:cxn>
                        <a:cxn ang="T16">
                          <a:pos x="T4" y="T5"/>
                        </a:cxn>
                        <a:cxn ang="T17">
                          <a:pos x="T6" y="T7"/>
                        </a:cxn>
                        <a:cxn ang="T18">
                          <a:pos x="T8" y="T9"/>
                        </a:cxn>
                        <a:cxn ang="T19">
                          <a:pos x="T10" y="T11"/>
                        </a:cxn>
                        <a:cxn ang="T20">
                          <a:pos x="T12" y="T13"/>
                        </a:cxn>
                      </a:cxnLst>
                      <a:rect l="T21" t="T22" r="T23" b="T24"/>
                      <a:pathLst>
                        <a:path w="118" h="123">
                          <a:moveTo>
                            <a:pt x="0" y="0"/>
                          </a:moveTo>
                          <a:lnTo>
                            <a:pt x="0" y="77"/>
                          </a:lnTo>
                          <a:lnTo>
                            <a:pt x="118" y="123"/>
                          </a:lnTo>
                          <a:lnTo>
                            <a:pt x="118" y="106"/>
                          </a:lnTo>
                          <a:lnTo>
                            <a:pt x="12" y="66"/>
                          </a:lnTo>
                          <a:lnTo>
                            <a:pt x="12" y="5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solidFill>
                      <a:srgbClr val="404040"/>
                    </a:solidFill>
                    <a:ln w="9525">
                      <a:solidFill>
                        <a:schemeClr val="tx1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346" name="Freeform 1261"/>
                    <p:cNvSpPr>
                      <a:spLocks/>
                    </p:cNvSpPr>
                    <p:nvPr/>
                  </p:nvSpPr>
                  <p:spPr bwMode="auto">
                    <a:xfrm>
                      <a:off x="390" y="1989"/>
                      <a:ext cx="35" cy="34"/>
                    </a:xfrm>
                    <a:custGeom>
                      <a:avLst/>
                      <a:gdLst>
                        <a:gd name="T0" fmla="*/ 0 w 106"/>
                        <a:gd name="T1" fmla="*/ 0 h 103"/>
                        <a:gd name="T2" fmla="*/ 12 w 106"/>
                        <a:gd name="T3" fmla="*/ 4 h 103"/>
                        <a:gd name="T4" fmla="*/ 12 w 106"/>
                        <a:gd name="T5" fmla="*/ 11 h 103"/>
                        <a:gd name="T6" fmla="*/ 0 w 106"/>
                        <a:gd name="T7" fmla="*/ 8 h 103"/>
                        <a:gd name="T8" fmla="*/ 0 w 106"/>
                        <a:gd name="T9" fmla="*/ 0 h 103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106"/>
                        <a:gd name="T16" fmla="*/ 0 h 103"/>
                        <a:gd name="T17" fmla="*/ 106 w 106"/>
                        <a:gd name="T18" fmla="*/ 103 h 103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106" h="103">
                          <a:moveTo>
                            <a:pt x="0" y="0"/>
                          </a:moveTo>
                          <a:lnTo>
                            <a:pt x="106" y="34"/>
                          </a:lnTo>
                          <a:lnTo>
                            <a:pt x="106" y="103"/>
                          </a:lnTo>
                          <a:lnTo>
                            <a:pt x="0" y="69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solidFill>
                      <a:srgbClr val="202020"/>
                    </a:solidFill>
                    <a:ln w="9525">
                      <a:solidFill>
                        <a:schemeClr val="tx1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</p:grpSp>
            </p:grpSp>
          </p:grpSp>
          <p:sp>
            <p:nvSpPr>
              <p:cNvPr id="434" name="Freeform 433"/>
              <p:cNvSpPr/>
              <p:nvPr/>
            </p:nvSpPr>
            <p:spPr>
              <a:xfrm>
                <a:off x="2798762" y="1193006"/>
                <a:ext cx="273843" cy="118266"/>
              </a:xfrm>
              <a:custGeom>
                <a:avLst/>
                <a:gdLst>
                  <a:gd name="connsiteX0" fmla="*/ 24871 w 304694"/>
                  <a:gd name="connsiteY0" fmla="*/ 6614 h 108214"/>
                  <a:gd name="connsiteX1" fmla="*/ 177271 w 304694"/>
                  <a:gd name="connsiteY1" fmla="*/ 6614 h 108214"/>
                  <a:gd name="connsiteX2" fmla="*/ 196321 w 304694"/>
                  <a:gd name="connsiteY2" fmla="*/ 12964 h 108214"/>
                  <a:gd name="connsiteX3" fmla="*/ 205846 w 304694"/>
                  <a:gd name="connsiteY3" fmla="*/ 16139 h 108214"/>
                  <a:gd name="connsiteX4" fmla="*/ 215371 w 304694"/>
                  <a:gd name="connsiteY4" fmla="*/ 25664 h 108214"/>
                  <a:gd name="connsiteX5" fmla="*/ 234421 w 304694"/>
                  <a:gd name="connsiteY5" fmla="*/ 32014 h 108214"/>
                  <a:gd name="connsiteX6" fmla="*/ 259821 w 304694"/>
                  <a:gd name="connsiteY6" fmla="*/ 41539 h 108214"/>
                  <a:gd name="connsiteX7" fmla="*/ 282046 w 304694"/>
                  <a:gd name="connsiteY7" fmla="*/ 47889 h 108214"/>
                  <a:gd name="connsiteX8" fmla="*/ 291571 w 304694"/>
                  <a:gd name="connsiteY8" fmla="*/ 54239 h 108214"/>
                  <a:gd name="connsiteX9" fmla="*/ 294746 w 304694"/>
                  <a:gd name="connsiteY9" fmla="*/ 98689 h 108214"/>
                  <a:gd name="connsiteX10" fmla="*/ 275696 w 304694"/>
                  <a:gd name="connsiteY10" fmla="*/ 105039 h 108214"/>
                  <a:gd name="connsiteX11" fmla="*/ 266171 w 304694"/>
                  <a:gd name="connsiteY11" fmla="*/ 108214 h 108214"/>
                  <a:gd name="connsiteX12" fmla="*/ 167746 w 304694"/>
                  <a:gd name="connsiteY12" fmla="*/ 105039 h 108214"/>
                  <a:gd name="connsiteX13" fmla="*/ 139171 w 304694"/>
                  <a:gd name="connsiteY13" fmla="*/ 92339 h 108214"/>
                  <a:gd name="connsiteX14" fmla="*/ 126471 w 304694"/>
                  <a:gd name="connsiteY14" fmla="*/ 89164 h 108214"/>
                  <a:gd name="connsiteX15" fmla="*/ 116946 w 304694"/>
                  <a:gd name="connsiteY15" fmla="*/ 82814 h 108214"/>
                  <a:gd name="connsiteX16" fmla="*/ 97896 w 304694"/>
                  <a:gd name="connsiteY16" fmla="*/ 76464 h 108214"/>
                  <a:gd name="connsiteX17" fmla="*/ 78846 w 304694"/>
                  <a:gd name="connsiteY17" fmla="*/ 63764 h 108214"/>
                  <a:gd name="connsiteX18" fmla="*/ 69321 w 304694"/>
                  <a:gd name="connsiteY18" fmla="*/ 57414 h 108214"/>
                  <a:gd name="connsiteX19" fmla="*/ 50271 w 304694"/>
                  <a:gd name="connsiteY19" fmla="*/ 41539 h 108214"/>
                  <a:gd name="connsiteX20" fmla="*/ 43921 w 304694"/>
                  <a:gd name="connsiteY20" fmla="*/ 32014 h 108214"/>
                  <a:gd name="connsiteX21" fmla="*/ 28046 w 304694"/>
                  <a:gd name="connsiteY21" fmla="*/ 16139 h 108214"/>
                  <a:gd name="connsiteX22" fmla="*/ 24871 w 304694"/>
                  <a:gd name="connsiteY22" fmla="*/ 6614 h 108214"/>
                  <a:gd name="connsiteX0" fmla="*/ 24871 w 304694"/>
                  <a:gd name="connsiteY0" fmla="*/ 6614 h 108214"/>
                  <a:gd name="connsiteX1" fmla="*/ 177271 w 304694"/>
                  <a:gd name="connsiteY1" fmla="*/ 6614 h 108214"/>
                  <a:gd name="connsiteX2" fmla="*/ 196321 w 304694"/>
                  <a:gd name="connsiteY2" fmla="*/ 12964 h 108214"/>
                  <a:gd name="connsiteX3" fmla="*/ 205846 w 304694"/>
                  <a:gd name="connsiteY3" fmla="*/ 16139 h 108214"/>
                  <a:gd name="connsiteX4" fmla="*/ 215371 w 304694"/>
                  <a:gd name="connsiteY4" fmla="*/ 25664 h 108214"/>
                  <a:gd name="connsiteX5" fmla="*/ 234421 w 304694"/>
                  <a:gd name="connsiteY5" fmla="*/ 32014 h 108214"/>
                  <a:gd name="connsiteX6" fmla="*/ 259821 w 304694"/>
                  <a:gd name="connsiteY6" fmla="*/ 41539 h 108214"/>
                  <a:gd name="connsiteX7" fmla="*/ 282046 w 304694"/>
                  <a:gd name="connsiteY7" fmla="*/ 47889 h 108214"/>
                  <a:gd name="connsiteX8" fmla="*/ 291571 w 304694"/>
                  <a:gd name="connsiteY8" fmla="*/ 54239 h 108214"/>
                  <a:gd name="connsiteX9" fmla="*/ 294746 w 304694"/>
                  <a:gd name="connsiteY9" fmla="*/ 98689 h 108214"/>
                  <a:gd name="connsiteX10" fmla="*/ 275696 w 304694"/>
                  <a:gd name="connsiteY10" fmla="*/ 105039 h 108214"/>
                  <a:gd name="connsiteX11" fmla="*/ 266171 w 304694"/>
                  <a:gd name="connsiteY11" fmla="*/ 108214 h 108214"/>
                  <a:gd name="connsiteX12" fmla="*/ 167746 w 304694"/>
                  <a:gd name="connsiteY12" fmla="*/ 105039 h 108214"/>
                  <a:gd name="connsiteX13" fmla="*/ 139171 w 304694"/>
                  <a:gd name="connsiteY13" fmla="*/ 92339 h 108214"/>
                  <a:gd name="connsiteX14" fmla="*/ 126471 w 304694"/>
                  <a:gd name="connsiteY14" fmla="*/ 89164 h 108214"/>
                  <a:gd name="connsiteX15" fmla="*/ 116946 w 304694"/>
                  <a:gd name="connsiteY15" fmla="*/ 82814 h 108214"/>
                  <a:gd name="connsiteX16" fmla="*/ 97896 w 304694"/>
                  <a:gd name="connsiteY16" fmla="*/ 76464 h 108214"/>
                  <a:gd name="connsiteX17" fmla="*/ 78846 w 304694"/>
                  <a:gd name="connsiteY17" fmla="*/ 63764 h 108214"/>
                  <a:gd name="connsiteX18" fmla="*/ 69321 w 304694"/>
                  <a:gd name="connsiteY18" fmla="*/ 57414 h 108214"/>
                  <a:gd name="connsiteX19" fmla="*/ 50271 w 304694"/>
                  <a:gd name="connsiteY19" fmla="*/ 41539 h 108214"/>
                  <a:gd name="connsiteX20" fmla="*/ 28046 w 304694"/>
                  <a:gd name="connsiteY20" fmla="*/ 16139 h 108214"/>
                  <a:gd name="connsiteX21" fmla="*/ 24871 w 304694"/>
                  <a:gd name="connsiteY21" fmla="*/ 6614 h 108214"/>
                  <a:gd name="connsiteX0" fmla="*/ 24871 w 304694"/>
                  <a:gd name="connsiteY0" fmla="*/ 6614 h 108214"/>
                  <a:gd name="connsiteX1" fmla="*/ 177271 w 304694"/>
                  <a:gd name="connsiteY1" fmla="*/ 6614 h 108214"/>
                  <a:gd name="connsiteX2" fmla="*/ 196321 w 304694"/>
                  <a:gd name="connsiteY2" fmla="*/ 12964 h 108214"/>
                  <a:gd name="connsiteX3" fmla="*/ 205846 w 304694"/>
                  <a:gd name="connsiteY3" fmla="*/ 16139 h 108214"/>
                  <a:gd name="connsiteX4" fmla="*/ 215371 w 304694"/>
                  <a:gd name="connsiteY4" fmla="*/ 25664 h 108214"/>
                  <a:gd name="connsiteX5" fmla="*/ 234421 w 304694"/>
                  <a:gd name="connsiteY5" fmla="*/ 32014 h 108214"/>
                  <a:gd name="connsiteX6" fmla="*/ 259821 w 304694"/>
                  <a:gd name="connsiteY6" fmla="*/ 41539 h 108214"/>
                  <a:gd name="connsiteX7" fmla="*/ 282046 w 304694"/>
                  <a:gd name="connsiteY7" fmla="*/ 47889 h 108214"/>
                  <a:gd name="connsiteX8" fmla="*/ 291571 w 304694"/>
                  <a:gd name="connsiteY8" fmla="*/ 54239 h 108214"/>
                  <a:gd name="connsiteX9" fmla="*/ 294746 w 304694"/>
                  <a:gd name="connsiteY9" fmla="*/ 98689 h 108214"/>
                  <a:gd name="connsiteX10" fmla="*/ 275696 w 304694"/>
                  <a:gd name="connsiteY10" fmla="*/ 105039 h 108214"/>
                  <a:gd name="connsiteX11" fmla="*/ 266171 w 304694"/>
                  <a:gd name="connsiteY11" fmla="*/ 108214 h 108214"/>
                  <a:gd name="connsiteX12" fmla="*/ 167746 w 304694"/>
                  <a:gd name="connsiteY12" fmla="*/ 105039 h 108214"/>
                  <a:gd name="connsiteX13" fmla="*/ 139171 w 304694"/>
                  <a:gd name="connsiteY13" fmla="*/ 92339 h 108214"/>
                  <a:gd name="connsiteX14" fmla="*/ 126471 w 304694"/>
                  <a:gd name="connsiteY14" fmla="*/ 89164 h 108214"/>
                  <a:gd name="connsiteX15" fmla="*/ 116946 w 304694"/>
                  <a:gd name="connsiteY15" fmla="*/ 82814 h 108214"/>
                  <a:gd name="connsiteX16" fmla="*/ 97896 w 304694"/>
                  <a:gd name="connsiteY16" fmla="*/ 76464 h 108214"/>
                  <a:gd name="connsiteX17" fmla="*/ 78846 w 304694"/>
                  <a:gd name="connsiteY17" fmla="*/ 63764 h 108214"/>
                  <a:gd name="connsiteX18" fmla="*/ 50271 w 304694"/>
                  <a:gd name="connsiteY18" fmla="*/ 41539 h 108214"/>
                  <a:gd name="connsiteX19" fmla="*/ 28046 w 304694"/>
                  <a:gd name="connsiteY19" fmla="*/ 16139 h 108214"/>
                  <a:gd name="connsiteX20" fmla="*/ 24871 w 304694"/>
                  <a:gd name="connsiteY20" fmla="*/ 6614 h 108214"/>
                  <a:gd name="connsiteX0" fmla="*/ 24871 w 304694"/>
                  <a:gd name="connsiteY0" fmla="*/ 6614 h 108214"/>
                  <a:gd name="connsiteX1" fmla="*/ 177271 w 304694"/>
                  <a:gd name="connsiteY1" fmla="*/ 6614 h 108214"/>
                  <a:gd name="connsiteX2" fmla="*/ 196321 w 304694"/>
                  <a:gd name="connsiteY2" fmla="*/ 12964 h 108214"/>
                  <a:gd name="connsiteX3" fmla="*/ 205846 w 304694"/>
                  <a:gd name="connsiteY3" fmla="*/ 16139 h 108214"/>
                  <a:gd name="connsiteX4" fmla="*/ 215371 w 304694"/>
                  <a:gd name="connsiteY4" fmla="*/ 25664 h 108214"/>
                  <a:gd name="connsiteX5" fmla="*/ 234421 w 304694"/>
                  <a:gd name="connsiteY5" fmla="*/ 32014 h 108214"/>
                  <a:gd name="connsiteX6" fmla="*/ 259821 w 304694"/>
                  <a:gd name="connsiteY6" fmla="*/ 41539 h 108214"/>
                  <a:gd name="connsiteX7" fmla="*/ 282046 w 304694"/>
                  <a:gd name="connsiteY7" fmla="*/ 47889 h 108214"/>
                  <a:gd name="connsiteX8" fmla="*/ 291571 w 304694"/>
                  <a:gd name="connsiteY8" fmla="*/ 54239 h 108214"/>
                  <a:gd name="connsiteX9" fmla="*/ 294746 w 304694"/>
                  <a:gd name="connsiteY9" fmla="*/ 98689 h 108214"/>
                  <a:gd name="connsiteX10" fmla="*/ 275696 w 304694"/>
                  <a:gd name="connsiteY10" fmla="*/ 105039 h 108214"/>
                  <a:gd name="connsiteX11" fmla="*/ 266171 w 304694"/>
                  <a:gd name="connsiteY11" fmla="*/ 108214 h 108214"/>
                  <a:gd name="connsiteX12" fmla="*/ 167746 w 304694"/>
                  <a:gd name="connsiteY12" fmla="*/ 105039 h 108214"/>
                  <a:gd name="connsiteX13" fmla="*/ 139171 w 304694"/>
                  <a:gd name="connsiteY13" fmla="*/ 92339 h 108214"/>
                  <a:gd name="connsiteX14" fmla="*/ 126471 w 304694"/>
                  <a:gd name="connsiteY14" fmla="*/ 89164 h 108214"/>
                  <a:gd name="connsiteX15" fmla="*/ 116946 w 304694"/>
                  <a:gd name="connsiteY15" fmla="*/ 82814 h 108214"/>
                  <a:gd name="connsiteX16" fmla="*/ 78846 w 304694"/>
                  <a:gd name="connsiteY16" fmla="*/ 63764 h 108214"/>
                  <a:gd name="connsiteX17" fmla="*/ 50271 w 304694"/>
                  <a:gd name="connsiteY17" fmla="*/ 41539 h 108214"/>
                  <a:gd name="connsiteX18" fmla="*/ 28046 w 304694"/>
                  <a:gd name="connsiteY18" fmla="*/ 16139 h 108214"/>
                  <a:gd name="connsiteX19" fmla="*/ 24871 w 304694"/>
                  <a:gd name="connsiteY19" fmla="*/ 6614 h 108214"/>
                  <a:gd name="connsiteX0" fmla="*/ 24871 w 304694"/>
                  <a:gd name="connsiteY0" fmla="*/ 6614 h 108214"/>
                  <a:gd name="connsiteX1" fmla="*/ 177271 w 304694"/>
                  <a:gd name="connsiteY1" fmla="*/ 6614 h 108214"/>
                  <a:gd name="connsiteX2" fmla="*/ 196321 w 304694"/>
                  <a:gd name="connsiteY2" fmla="*/ 12964 h 108214"/>
                  <a:gd name="connsiteX3" fmla="*/ 205846 w 304694"/>
                  <a:gd name="connsiteY3" fmla="*/ 16139 h 108214"/>
                  <a:gd name="connsiteX4" fmla="*/ 215371 w 304694"/>
                  <a:gd name="connsiteY4" fmla="*/ 25664 h 108214"/>
                  <a:gd name="connsiteX5" fmla="*/ 234421 w 304694"/>
                  <a:gd name="connsiteY5" fmla="*/ 32014 h 108214"/>
                  <a:gd name="connsiteX6" fmla="*/ 259821 w 304694"/>
                  <a:gd name="connsiteY6" fmla="*/ 41539 h 108214"/>
                  <a:gd name="connsiteX7" fmla="*/ 282046 w 304694"/>
                  <a:gd name="connsiteY7" fmla="*/ 47889 h 108214"/>
                  <a:gd name="connsiteX8" fmla="*/ 291571 w 304694"/>
                  <a:gd name="connsiteY8" fmla="*/ 54239 h 108214"/>
                  <a:gd name="connsiteX9" fmla="*/ 294746 w 304694"/>
                  <a:gd name="connsiteY9" fmla="*/ 98689 h 108214"/>
                  <a:gd name="connsiteX10" fmla="*/ 275696 w 304694"/>
                  <a:gd name="connsiteY10" fmla="*/ 105039 h 108214"/>
                  <a:gd name="connsiteX11" fmla="*/ 266171 w 304694"/>
                  <a:gd name="connsiteY11" fmla="*/ 108214 h 108214"/>
                  <a:gd name="connsiteX12" fmla="*/ 167746 w 304694"/>
                  <a:gd name="connsiteY12" fmla="*/ 105039 h 108214"/>
                  <a:gd name="connsiteX13" fmla="*/ 139171 w 304694"/>
                  <a:gd name="connsiteY13" fmla="*/ 92339 h 108214"/>
                  <a:gd name="connsiteX14" fmla="*/ 126471 w 304694"/>
                  <a:gd name="connsiteY14" fmla="*/ 89164 h 108214"/>
                  <a:gd name="connsiteX15" fmla="*/ 78846 w 304694"/>
                  <a:gd name="connsiteY15" fmla="*/ 63764 h 108214"/>
                  <a:gd name="connsiteX16" fmla="*/ 50271 w 304694"/>
                  <a:gd name="connsiteY16" fmla="*/ 41539 h 108214"/>
                  <a:gd name="connsiteX17" fmla="*/ 28046 w 304694"/>
                  <a:gd name="connsiteY17" fmla="*/ 16139 h 108214"/>
                  <a:gd name="connsiteX18" fmla="*/ 24871 w 304694"/>
                  <a:gd name="connsiteY18" fmla="*/ 6614 h 108214"/>
                  <a:gd name="connsiteX0" fmla="*/ 24871 w 304694"/>
                  <a:gd name="connsiteY0" fmla="*/ 6614 h 108214"/>
                  <a:gd name="connsiteX1" fmla="*/ 177271 w 304694"/>
                  <a:gd name="connsiteY1" fmla="*/ 6614 h 108214"/>
                  <a:gd name="connsiteX2" fmla="*/ 196321 w 304694"/>
                  <a:gd name="connsiteY2" fmla="*/ 12964 h 108214"/>
                  <a:gd name="connsiteX3" fmla="*/ 205846 w 304694"/>
                  <a:gd name="connsiteY3" fmla="*/ 16139 h 108214"/>
                  <a:gd name="connsiteX4" fmla="*/ 215371 w 304694"/>
                  <a:gd name="connsiteY4" fmla="*/ 25664 h 108214"/>
                  <a:gd name="connsiteX5" fmla="*/ 234421 w 304694"/>
                  <a:gd name="connsiteY5" fmla="*/ 32014 h 108214"/>
                  <a:gd name="connsiteX6" fmla="*/ 259821 w 304694"/>
                  <a:gd name="connsiteY6" fmla="*/ 41539 h 108214"/>
                  <a:gd name="connsiteX7" fmla="*/ 282046 w 304694"/>
                  <a:gd name="connsiteY7" fmla="*/ 47889 h 108214"/>
                  <a:gd name="connsiteX8" fmla="*/ 291571 w 304694"/>
                  <a:gd name="connsiteY8" fmla="*/ 54239 h 108214"/>
                  <a:gd name="connsiteX9" fmla="*/ 294746 w 304694"/>
                  <a:gd name="connsiteY9" fmla="*/ 98689 h 108214"/>
                  <a:gd name="connsiteX10" fmla="*/ 275696 w 304694"/>
                  <a:gd name="connsiteY10" fmla="*/ 105039 h 108214"/>
                  <a:gd name="connsiteX11" fmla="*/ 266171 w 304694"/>
                  <a:gd name="connsiteY11" fmla="*/ 108214 h 108214"/>
                  <a:gd name="connsiteX12" fmla="*/ 167746 w 304694"/>
                  <a:gd name="connsiteY12" fmla="*/ 105039 h 108214"/>
                  <a:gd name="connsiteX13" fmla="*/ 139171 w 304694"/>
                  <a:gd name="connsiteY13" fmla="*/ 92339 h 108214"/>
                  <a:gd name="connsiteX14" fmla="*/ 78846 w 304694"/>
                  <a:gd name="connsiteY14" fmla="*/ 63764 h 108214"/>
                  <a:gd name="connsiteX15" fmla="*/ 50271 w 304694"/>
                  <a:gd name="connsiteY15" fmla="*/ 41539 h 108214"/>
                  <a:gd name="connsiteX16" fmla="*/ 28046 w 304694"/>
                  <a:gd name="connsiteY16" fmla="*/ 16139 h 108214"/>
                  <a:gd name="connsiteX17" fmla="*/ 24871 w 304694"/>
                  <a:gd name="connsiteY17" fmla="*/ 6614 h 108214"/>
                  <a:gd name="connsiteX0" fmla="*/ 24871 w 304694"/>
                  <a:gd name="connsiteY0" fmla="*/ 6614 h 108214"/>
                  <a:gd name="connsiteX1" fmla="*/ 177271 w 304694"/>
                  <a:gd name="connsiteY1" fmla="*/ 6614 h 108214"/>
                  <a:gd name="connsiteX2" fmla="*/ 196321 w 304694"/>
                  <a:gd name="connsiteY2" fmla="*/ 12964 h 108214"/>
                  <a:gd name="connsiteX3" fmla="*/ 205846 w 304694"/>
                  <a:gd name="connsiteY3" fmla="*/ 16139 h 108214"/>
                  <a:gd name="connsiteX4" fmla="*/ 215371 w 304694"/>
                  <a:gd name="connsiteY4" fmla="*/ 25664 h 108214"/>
                  <a:gd name="connsiteX5" fmla="*/ 234421 w 304694"/>
                  <a:gd name="connsiteY5" fmla="*/ 32014 h 108214"/>
                  <a:gd name="connsiteX6" fmla="*/ 259821 w 304694"/>
                  <a:gd name="connsiteY6" fmla="*/ 41539 h 108214"/>
                  <a:gd name="connsiteX7" fmla="*/ 282046 w 304694"/>
                  <a:gd name="connsiteY7" fmla="*/ 47889 h 108214"/>
                  <a:gd name="connsiteX8" fmla="*/ 291571 w 304694"/>
                  <a:gd name="connsiteY8" fmla="*/ 54239 h 108214"/>
                  <a:gd name="connsiteX9" fmla="*/ 294746 w 304694"/>
                  <a:gd name="connsiteY9" fmla="*/ 98689 h 108214"/>
                  <a:gd name="connsiteX10" fmla="*/ 275696 w 304694"/>
                  <a:gd name="connsiteY10" fmla="*/ 105039 h 108214"/>
                  <a:gd name="connsiteX11" fmla="*/ 266171 w 304694"/>
                  <a:gd name="connsiteY11" fmla="*/ 108214 h 108214"/>
                  <a:gd name="connsiteX12" fmla="*/ 167746 w 304694"/>
                  <a:gd name="connsiteY12" fmla="*/ 105039 h 108214"/>
                  <a:gd name="connsiteX13" fmla="*/ 78846 w 304694"/>
                  <a:gd name="connsiteY13" fmla="*/ 63764 h 108214"/>
                  <a:gd name="connsiteX14" fmla="*/ 50271 w 304694"/>
                  <a:gd name="connsiteY14" fmla="*/ 41539 h 108214"/>
                  <a:gd name="connsiteX15" fmla="*/ 28046 w 304694"/>
                  <a:gd name="connsiteY15" fmla="*/ 16139 h 108214"/>
                  <a:gd name="connsiteX16" fmla="*/ 24871 w 304694"/>
                  <a:gd name="connsiteY16" fmla="*/ 6614 h 108214"/>
                  <a:gd name="connsiteX0" fmla="*/ 24871 w 304694"/>
                  <a:gd name="connsiteY0" fmla="*/ 6614 h 108214"/>
                  <a:gd name="connsiteX1" fmla="*/ 177271 w 304694"/>
                  <a:gd name="connsiteY1" fmla="*/ 6614 h 108214"/>
                  <a:gd name="connsiteX2" fmla="*/ 196321 w 304694"/>
                  <a:gd name="connsiteY2" fmla="*/ 12964 h 108214"/>
                  <a:gd name="connsiteX3" fmla="*/ 205846 w 304694"/>
                  <a:gd name="connsiteY3" fmla="*/ 16139 h 108214"/>
                  <a:gd name="connsiteX4" fmla="*/ 215371 w 304694"/>
                  <a:gd name="connsiteY4" fmla="*/ 25664 h 108214"/>
                  <a:gd name="connsiteX5" fmla="*/ 234421 w 304694"/>
                  <a:gd name="connsiteY5" fmla="*/ 32014 h 108214"/>
                  <a:gd name="connsiteX6" fmla="*/ 259821 w 304694"/>
                  <a:gd name="connsiteY6" fmla="*/ 41539 h 108214"/>
                  <a:gd name="connsiteX7" fmla="*/ 282046 w 304694"/>
                  <a:gd name="connsiteY7" fmla="*/ 47889 h 108214"/>
                  <a:gd name="connsiteX8" fmla="*/ 291571 w 304694"/>
                  <a:gd name="connsiteY8" fmla="*/ 54239 h 108214"/>
                  <a:gd name="connsiteX9" fmla="*/ 294746 w 304694"/>
                  <a:gd name="connsiteY9" fmla="*/ 98689 h 108214"/>
                  <a:gd name="connsiteX10" fmla="*/ 275696 w 304694"/>
                  <a:gd name="connsiteY10" fmla="*/ 105039 h 108214"/>
                  <a:gd name="connsiteX11" fmla="*/ 266171 w 304694"/>
                  <a:gd name="connsiteY11" fmla="*/ 108214 h 108214"/>
                  <a:gd name="connsiteX12" fmla="*/ 78846 w 304694"/>
                  <a:gd name="connsiteY12" fmla="*/ 63764 h 108214"/>
                  <a:gd name="connsiteX13" fmla="*/ 50271 w 304694"/>
                  <a:gd name="connsiteY13" fmla="*/ 41539 h 108214"/>
                  <a:gd name="connsiteX14" fmla="*/ 28046 w 304694"/>
                  <a:gd name="connsiteY14" fmla="*/ 16139 h 108214"/>
                  <a:gd name="connsiteX15" fmla="*/ 24871 w 304694"/>
                  <a:gd name="connsiteY15" fmla="*/ 6614 h 108214"/>
                  <a:gd name="connsiteX0" fmla="*/ 24871 w 304694"/>
                  <a:gd name="connsiteY0" fmla="*/ 6614 h 108214"/>
                  <a:gd name="connsiteX1" fmla="*/ 177271 w 304694"/>
                  <a:gd name="connsiteY1" fmla="*/ 6614 h 108214"/>
                  <a:gd name="connsiteX2" fmla="*/ 196321 w 304694"/>
                  <a:gd name="connsiteY2" fmla="*/ 12964 h 108214"/>
                  <a:gd name="connsiteX3" fmla="*/ 205846 w 304694"/>
                  <a:gd name="connsiteY3" fmla="*/ 16139 h 108214"/>
                  <a:gd name="connsiteX4" fmla="*/ 215371 w 304694"/>
                  <a:gd name="connsiteY4" fmla="*/ 25664 h 108214"/>
                  <a:gd name="connsiteX5" fmla="*/ 234421 w 304694"/>
                  <a:gd name="connsiteY5" fmla="*/ 32014 h 108214"/>
                  <a:gd name="connsiteX6" fmla="*/ 259821 w 304694"/>
                  <a:gd name="connsiteY6" fmla="*/ 41539 h 108214"/>
                  <a:gd name="connsiteX7" fmla="*/ 282046 w 304694"/>
                  <a:gd name="connsiteY7" fmla="*/ 47889 h 108214"/>
                  <a:gd name="connsiteX8" fmla="*/ 291571 w 304694"/>
                  <a:gd name="connsiteY8" fmla="*/ 54239 h 108214"/>
                  <a:gd name="connsiteX9" fmla="*/ 294746 w 304694"/>
                  <a:gd name="connsiteY9" fmla="*/ 98689 h 108214"/>
                  <a:gd name="connsiteX10" fmla="*/ 275696 w 304694"/>
                  <a:gd name="connsiteY10" fmla="*/ 105039 h 108214"/>
                  <a:gd name="connsiteX11" fmla="*/ 266171 w 304694"/>
                  <a:gd name="connsiteY11" fmla="*/ 108214 h 108214"/>
                  <a:gd name="connsiteX12" fmla="*/ 50271 w 304694"/>
                  <a:gd name="connsiteY12" fmla="*/ 41539 h 108214"/>
                  <a:gd name="connsiteX13" fmla="*/ 28046 w 304694"/>
                  <a:gd name="connsiteY13" fmla="*/ 16139 h 108214"/>
                  <a:gd name="connsiteX14" fmla="*/ 24871 w 304694"/>
                  <a:gd name="connsiteY14" fmla="*/ 6614 h 108214"/>
                  <a:gd name="connsiteX0" fmla="*/ 37042 w 316865"/>
                  <a:gd name="connsiteY0" fmla="*/ 7408 h 109008"/>
                  <a:gd name="connsiteX1" fmla="*/ 189442 w 316865"/>
                  <a:gd name="connsiteY1" fmla="*/ 7408 h 109008"/>
                  <a:gd name="connsiteX2" fmla="*/ 208492 w 316865"/>
                  <a:gd name="connsiteY2" fmla="*/ 13758 h 109008"/>
                  <a:gd name="connsiteX3" fmla="*/ 218017 w 316865"/>
                  <a:gd name="connsiteY3" fmla="*/ 16933 h 109008"/>
                  <a:gd name="connsiteX4" fmla="*/ 227542 w 316865"/>
                  <a:gd name="connsiteY4" fmla="*/ 26458 h 109008"/>
                  <a:gd name="connsiteX5" fmla="*/ 246592 w 316865"/>
                  <a:gd name="connsiteY5" fmla="*/ 32808 h 109008"/>
                  <a:gd name="connsiteX6" fmla="*/ 271992 w 316865"/>
                  <a:gd name="connsiteY6" fmla="*/ 42333 h 109008"/>
                  <a:gd name="connsiteX7" fmla="*/ 294217 w 316865"/>
                  <a:gd name="connsiteY7" fmla="*/ 48683 h 109008"/>
                  <a:gd name="connsiteX8" fmla="*/ 303742 w 316865"/>
                  <a:gd name="connsiteY8" fmla="*/ 55033 h 109008"/>
                  <a:gd name="connsiteX9" fmla="*/ 306917 w 316865"/>
                  <a:gd name="connsiteY9" fmla="*/ 99483 h 109008"/>
                  <a:gd name="connsiteX10" fmla="*/ 287867 w 316865"/>
                  <a:gd name="connsiteY10" fmla="*/ 105833 h 109008"/>
                  <a:gd name="connsiteX11" fmla="*/ 278342 w 316865"/>
                  <a:gd name="connsiteY11" fmla="*/ 109008 h 109008"/>
                  <a:gd name="connsiteX12" fmla="*/ 40217 w 316865"/>
                  <a:gd name="connsiteY12" fmla="*/ 16933 h 109008"/>
                  <a:gd name="connsiteX13" fmla="*/ 37042 w 316865"/>
                  <a:gd name="connsiteY13" fmla="*/ 7408 h 109008"/>
                  <a:gd name="connsiteX0" fmla="*/ 14817 w 291465"/>
                  <a:gd name="connsiteY0" fmla="*/ 16933 h 109008"/>
                  <a:gd name="connsiteX1" fmla="*/ 164042 w 291465"/>
                  <a:gd name="connsiteY1" fmla="*/ 7408 h 109008"/>
                  <a:gd name="connsiteX2" fmla="*/ 183092 w 291465"/>
                  <a:gd name="connsiteY2" fmla="*/ 13758 h 109008"/>
                  <a:gd name="connsiteX3" fmla="*/ 192617 w 291465"/>
                  <a:gd name="connsiteY3" fmla="*/ 16933 h 109008"/>
                  <a:gd name="connsiteX4" fmla="*/ 202142 w 291465"/>
                  <a:gd name="connsiteY4" fmla="*/ 26458 h 109008"/>
                  <a:gd name="connsiteX5" fmla="*/ 221192 w 291465"/>
                  <a:gd name="connsiteY5" fmla="*/ 32808 h 109008"/>
                  <a:gd name="connsiteX6" fmla="*/ 246592 w 291465"/>
                  <a:gd name="connsiteY6" fmla="*/ 42333 h 109008"/>
                  <a:gd name="connsiteX7" fmla="*/ 268817 w 291465"/>
                  <a:gd name="connsiteY7" fmla="*/ 48683 h 109008"/>
                  <a:gd name="connsiteX8" fmla="*/ 278342 w 291465"/>
                  <a:gd name="connsiteY8" fmla="*/ 55033 h 109008"/>
                  <a:gd name="connsiteX9" fmla="*/ 281517 w 291465"/>
                  <a:gd name="connsiteY9" fmla="*/ 99483 h 109008"/>
                  <a:gd name="connsiteX10" fmla="*/ 262467 w 291465"/>
                  <a:gd name="connsiteY10" fmla="*/ 105833 h 109008"/>
                  <a:gd name="connsiteX11" fmla="*/ 252942 w 291465"/>
                  <a:gd name="connsiteY11" fmla="*/ 109008 h 109008"/>
                  <a:gd name="connsiteX12" fmla="*/ 14817 w 291465"/>
                  <a:gd name="connsiteY12" fmla="*/ 16933 h 109008"/>
                  <a:gd name="connsiteX0" fmla="*/ 14817 w 291465"/>
                  <a:gd name="connsiteY0" fmla="*/ 16933 h 109008"/>
                  <a:gd name="connsiteX1" fmla="*/ 164042 w 291465"/>
                  <a:gd name="connsiteY1" fmla="*/ 7408 h 109008"/>
                  <a:gd name="connsiteX2" fmla="*/ 183092 w 291465"/>
                  <a:gd name="connsiteY2" fmla="*/ 13758 h 109008"/>
                  <a:gd name="connsiteX3" fmla="*/ 192617 w 291465"/>
                  <a:gd name="connsiteY3" fmla="*/ 16933 h 109008"/>
                  <a:gd name="connsiteX4" fmla="*/ 221192 w 291465"/>
                  <a:gd name="connsiteY4" fmla="*/ 32808 h 109008"/>
                  <a:gd name="connsiteX5" fmla="*/ 246592 w 291465"/>
                  <a:gd name="connsiteY5" fmla="*/ 42333 h 109008"/>
                  <a:gd name="connsiteX6" fmla="*/ 268817 w 291465"/>
                  <a:gd name="connsiteY6" fmla="*/ 48683 h 109008"/>
                  <a:gd name="connsiteX7" fmla="*/ 278342 w 291465"/>
                  <a:gd name="connsiteY7" fmla="*/ 55033 h 109008"/>
                  <a:gd name="connsiteX8" fmla="*/ 281517 w 291465"/>
                  <a:gd name="connsiteY8" fmla="*/ 99483 h 109008"/>
                  <a:gd name="connsiteX9" fmla="*/ 262467 w 291465"/>
                  <a:gd name="connsiteY9" fmla="*/ 105833 h 109008"/>
                  <a:gd name="connsiteX10" fmla="*/ 252942 w 291465"/>
                  <a:gd name="connsiteY10" fmla="*/ 109008 h 109008"/>
                  <a:gd name="connsiteX11" fmla="*/ 14817 w 291465"/>
                  <a:gd name="connsiteY11" fmla="*/ 16933 h 109008"/>
                  <a:gd name="connsiteX0" fmla="*/ 14817 w 291465"/>
                  <a:gd name="connsiteY0" fmla="*/ 16933 h 109008"/>
                  <a:gd name="connsiteX1" fmla="*/ 164042 w 291465"/>
                  <a:gd name="connsiteY1" fmla="*/ 7408 h 109008"/>
                  <a:gd name="connsiteX2" fmla="*/ 183092 w 291465"/>
                  <a:gd name="connsiteY2" fmla="*/ 13758 h 109008"/>
                  <a:gd name="connsiteX3" fmla="*/ 221192 w 291465"/>
                  <a:gd name="connsiteY3" fmla="*/ 32808 h 109008"/>
                  <a:gd name="connsiteX4" fmla="*/ 246592 w 291465"/>
                  <a:gd name="connsiteY4" fmla="*/ 42333 h 109008"/>
                  <a:gd name="connsiteX5" fmla="*/ 268817 w 291465"/>
                  <a:gd name="connsiteY5" fmla="*/ 48683 h 109008"/>
                  <a:gd name="connsiteX6" fmla="*/ 278342 w 291465"/>
                  <a:gd name="connsiteY6" fmla="*/ 55033 h 109008"/>
                  <a:gd name="connsiteX7" fmla="*/ 281517 w 291465"/>
                  <a:gd name="connsiteY7" fmla="*/ 99483 h 109008"/>
                  <a:gd name="connsiteX8" fmla="*/ 262467 w 291465"/>
                  <a:gd name="connsiteY8" fmla="*/ 105833 h 109008"/>
                  <a:gd name="connsiteX9" fmla="*/ 252942 w 291465"/>
                  <a:gd name="connsiteY9" fmla="*/ 109008 h 109008"/>
                  <a:gd name="connsiteX10" fmla="*/ 14817 w 291465"/>
                  <a:gd name="connsiteY10" fmla="*/ 16933 h 109008"/>
                  <a:gd name="connsiteX0" fmla="*/ 14817 w 291465"/>
                  <a:gd name="connsiteY0" fmla="*/ 16933 h 109008"/>
                  <a:gd name="connsiteX1" fmla="*/ 164042 w 291465"/>
                  <a:gd name="connsiteY1" fmla="*/ 7408 h 109008"/>
                  <a:gd name="connsiteX2" fmla="*/ 221192 w 291465"/>
                  <a:gd name="connsiteY2" fmla="*/ 32808 h 109008"/>
                  <a:gd name="connsiteX3" fmla="*/ 246592 w 291465"/>
                  <a:gd name="connsiteY3" fmla="*/ 42333 h 109008"/>
                  <a:gd name="connsiteX4" fmla="*/ 268817 w 291465"/>
                  <a:gd name="connsiteY4" fmla="*/ 48683 h 109008"/>
                  <a:gd name="connsiteX5" fmla="*/ 278342 w 291465"/>
                  <a:gd name="connsiteY5" fmla="*/ 55033 h 109008"/>
                  <a:gd name="connsiteX6" fmla="*/ 281517 w 291465"/>
                  <a:gd name="connsiteY6" fmla="*/ 99483 h 109008"/>
                  <a:gd name="connsiteX7" fmla="*/ 262467 w 291465"/>
                  <a:gd name="connsiteY7" fmla="*/ 105833 h 109008"/>
                  <a:gd name="connsiteX8" fmla="*/ 252942 w 291465"/>
                  <a:gd name="connsiteY8" fmla="*/ 109008 h 109008"/>
                  <a:gd name="connsiteX9" fmla="*/ 14817 w 291465"/>
                  <a:gd name="connsiteY9" fmla="*/ 16933 h 109008"/>
                  <a:gd name="connsiteX0" fmla="*/ 14817 w 291465"/>
                  <a:gd name="connsiteY0" fmla="*/ 16933 h 109008"/>
                  <a:gd name="connsiteX1" fmla="*/ 164042 w 291465"/>
                  <a:gd name="connsiteY1" fmla="*/ 7408 h 109008"/>
                  <a:gd name="connsiteX2" fmla="*/ 246592 w 291465"/>
                  <a:gd name="connsiteY2" fmla="*/ 42333 h 109008"/>
                  <a:gd name="connsiteX3" fmla="*/ 268817 w 291465"/>
                  <a:gd name="connsiteY3" fmla="*/ 48683 h 109008"/>
                  <a:gd name="connsiteX4" fmla="*/ 278342 w 291465"/>
                  <a:gd name="connsiteY4" fmla="*/ 55033 h 109008"/>
                  <a:gd name="connsiteX5" fmla="*/ 281517 w 291465"/>
                  <a:gd name="connsiteY5" fmla="*/ 99483 h 109008"/>
                  <a:gd name="connsiteX6" fmla="*/ 262467 w 291465"/>
                  <a:gd name="connsiteY6" fmla="*/ 105833 h 109008"/>
                  <a:gd name="connsiteX7" fmla="*/ 252942 w 291465"/>
                  <a:gd name="connsiteY7" fmla="*/ 109008 h 109008"/>
                  <a:gd name="connsiteX8" fmla="*/ 14817 w 291465"/>
                  <a:gd name="connsiteY8" fmla="*/ 16933 h 109008"/>
                  <a:gd name="connsiteX0" fmla="*/ 14817 w 291465"/>
                  <a:gd name="connsiteY0" fmla="*/ 16933 h 109008"/>
                  <a:gd name="connsiteX1" fmla="*/ 164042 w 291465"/>
                  <a:gd name="connsiteY1" fmla="*/ 7408 h 109008"/>
                  <a:gd name="connsiteX2" fmla="*/ 268817 w 291465"/>
                  <a:gd name="connsiteY2" fmla="*/ 48683 h 109008"/>
                  <a:gd name="connsiteX3" fmla="*/ 278342 w 291465"/>
                  <a:gd name="connsiteY3" fmla="*/ 55033 h 109008"/>
                  <a:gd name="connsiteX4" fmla="*/ 281517 w 291465"/>
                  <a:gd name="connsiteY4" fmla="*/ 99483 h 109008"/>
                  <a:gd name="connsiteX5" fmla="*/ 262467 w 291465"/>
                  <a:gd name="connsiteY5" fmla="*/ 105833 h 109008"/>
                  <a:gd name="connsiteX6" fmla="*/ 252942 w 291465"/>
                  <a:gd name="connsiteY6" fmla="*/ 109008 h 109008"/>
                  <a:gd name="connsiteX7" fmla="*/ 14817 w 291465"/>
                  <a:gd name="connsiteY7" fmla="*/ 16933 h 109008"/>
                  <a:gd name="connsiteX0" fmla="*/ 14817 w 288396"/>
                  <a:gd name="connsiteY0" fmla="*/ 16933 h 109008"/>
                  <a:gd name="connsiteX1" fmla="*/ 164042 w 288396"/>
                  <a:gd name="connsiteY1" fmla="*/ 7408 h 109008"/>
                  <a:gd name="connsiteX2" fmla="*/ 268817 w 288396"/>
                  <a:gd name="connsiteY2" fmla="*/ 48683 h 109008"/>
                  <a:gd name="connsiteX3" fmla="*/ 281517 w 288396"/>
                  <a:gd name="connsiteY3" fmla="*/ 99483 h 109008"/>
                  <a:gd name="connsiteX4" fmla="*/ 262467 w 288396"/>
                  <a:gd name="connsiteY4" fmla="*/ 105833 h 109008"/>
                  <a:gd name="connsiteX5" fmla="*/ 252942 w 288396"/>
                  <a:gd name="connsiteY5" fmla="*/ 109008 h 109008"/>
                  <a:gd name="connsiteX6" fmla="*/ 14817 w 288396"/>
                  <a:gd name="connsiteY6" fmla="*/ 16933 h 109008"/>
                  <a:gd name="connsiteX0" fmla="*/ 14817 w 281517"/>
                  <a:gd name="connsiteY0" fmla="*/ 16933 h 109008"/>
                  <a:gd name="connsiteX1" fmla="*/ 164042 w 281517"/>
                  <a:gd name="connsiteY1" fmla="*/ 7408 h 109008"/>
                  <a:gd name="connsiteX2" fmla="*/ 281517 w 281517"/>
                  <a:gd name="connsiteY2" fmla="*/ 99483 h 109008"/>
                  <a:gd name="connsiteX3" fmla="*/ 262467 w 281517"/>
                  <a:gd name="connsiteY3" fmla="*/ 105833 h 109008"/>
                  <a:gd name="connsiteX4" fmla="*/ 252942 w 281517"/>
                  <a:gd name="connsiteY4" fmla="*/ 109008 h 109008"/>
                  <a:gd name="connsiteX5" fmla="*/ 14817 w 281517"/>
                  <a:gd name="connsiteY5" fmla="*/ 16933 h 109008"/>
                  <a:gd name="connsiteX0" fmla="*/ 14817 w 336285"/>
                  <a:gd name="connsiteY0" fmla="*/ 16933 h 109008"/>
                  <a:gd name="connsiteX1" fmla="*/ 164042 w 336285"/>
                  <a:gd name="connsiteY1" fmla="*/ 7408 h 109008"/>
                  <a:gd name="connsiteX2" fmla="*/ 336285 w 336285"/>
                  <a:gd name="connsiteY2" fmla="*/ 99483 h 109008"/>
                  <a:gd name="connsiteX3" fmla="*/ 262467 w 336285"/>
                  <a:gd name="connsiteY3" fmla="*/ 105833 h 109008"/>
                  <a:gd name="connsiteX4" fmla="*/ 252942 w 336285"/>
                  <a:gd name="connsiteY4" fmla="*/ 109008 h 109008"/>
                  <a:gd name="connsiteX5" fmla="*/ 14817 w 336285"/>
                  <a:gd name="connsiteY5" fmla="*/ 16933 h 109008"/>
                  <a:gd name="connsiteX0" fmla="*/ 14817 w 351102"/>
                  <a:gd name="connsiteY0" fmla="*/ 16933 h 122766"/>
                  <a:gd name="connsiteX1" fmla="*/ 164042 w 351102"/>
                  <a:gd name="connsiteY1" fmla="*/ 7408 h 122766"/>
                  <a:gd name="connsiteX2" fmla="*/ 336285 w 351102"/>
                  <a:gd name="connsiteY2" fmla="*/ 99483 h 122766"/>
                  <a:gd name="connsiteX3" fmla="*/ 252942 w 351102"/>
                  <a:gd name="connsiteY3" fmla="*/ 109008 h 122766"/>
                  <a:gd name="connsiteX4" fmla="*/ 14817 w 351102"/>
                  <a:gd name="connsiteY4" fmla="*/ 16933 h 122766"/>
                  <a:gd name="connsiteX0" fmla="*/ 14817 w 336285"/>
                  <a:gd name="connsiteY0" fmla="*/ 16933 h 109008"/>
                  <a:gd name="connsiteX1" fmla="*/ 164042 w 336285"/>
                  <a:gd name="connsiteY1" fmla="*/ 7408 h 109008"/>
                  <a:gd name="connsiteX2" fmla="*/ 336285 w 336285"/>
                  <a:gd name="connsiteY2" fmla="*/ 99483 h 109008"/>
                  <a:gd name="connsiteX3" fmla="*/ 252942 w 336285"/>
                  <a:gd name="connsiteY3" fmla="*/ 109008 h 109008"/>
                  <a:gd name="connsiteX4" fmla="*/ 14817 w 336285"/>
                  <a:gd name="connsiteY4" fmla="*/ 16933 h 109008"/>
                  <a:gd name="connsiteX0" fmla="*/ 14817 w 336285"/>
                  <a:gd name="connsiteY0" fmla="*/ 16933 h 109008"/>
                  <a:gd name="connsiteX1" fmla="*/ 164042 w 336285"/>
                  <a:gd name="connsiteY1" fmla="*/ 7408 h 109008"/>
                  <a:gd name="connsiteX2" fmla="*/ 336285 w 336285"/>
                  <a:gd name="connsiteY2" fmla="*/ 99483 h 109008"/>
                  <a:gd name="connsiteX3" fmla="*/ 252942 w 336285"/>
                  <a:gd name="connsiteY3" fmla="*/ 109008 h 109008"/>
                  <a:gd name="connsiteX4" fmla="*/ 14817 w 336285"/>
                  <a:gd name="connsiteY4" fmla="*/ 16933 h 109008"/>
                  <a:gd name="connsiteX0" fmla="*/ 0 w 321468"/>
                  <a:gd name="connsiteY0" fmla="*/ 9525 h 101600"/>
                  <a:gd name="connsiteX1" fmla="*/ 149225 w 321468"/>
                  <a:gd name="connsiteY1" fmla="*/ 0 h 101600"/>
                  <a:gd name="connsiteX2" fmla="*/ 321468 w 321468"/>
                  <a:gd name="connsiteY2" fmla="*/ 92075 h 101600"/>
                  <a:gd name="connsiteX3" fmla="*/ 238125 w 321468"/>
                  <a:gd name="connsiteY3" fmla="*/ 101600 h 101600"/>
                  <a:gd name="connsiteX4" fmla="*/ 0 w 321468"/>
                  <a:gd name="connsiteY4" fmla="*/ 9525 h 101600"/>
                  <a:gd name="connsiteX0" fmla="*/ 0 w 321468"/>
                  <a:gd name="connsiteY0" fmla="*/ 9525 h 101600"/>
                  <a:gd name="connsiteX1" fmla="*/ 149225 w 321468"/>
                  <a:gd name="connsiteY1" fmla="*/ 0 h 101600"/>
                  <a:gd name="connsiteX2" fmla="*/ 321468 w 321468"/>
                  <a:gd name="connsiteY2" fmla="*/ 92075 h 101600"/>
                  <a:gd name="connsiteX3" fmla="*/ 238125 w 321468"/>
                  <a:gd name="connsiteY3" fmla="*/ 101600 h 101600"/>
                  <a:gd name="connsiteX4" fmla="*/ 0 w 321468"/>
                  <a:gd name="connsiteY4" fmla="*/ 9525 h 101600"/>
                  <a:gd name="connsiteX0" fmla="*/ 0 w 385762"/>
                  <a:gd name="connsiteY0" fmla="*/ 9525 h 101600"/>
                  <a:gd name="connsiteX1" fmla="*/ 149225 w 385762"/>
                  <a:gd name="connsiteY1" fmla="*/ 0 h 101600"/>
                  <a:gd name="connsiteX2" fmla="*/ 385762 w 385762"/>
                  <a:gd name="connsiteY2" fmla="*/ 63500 h 101600"/>
                  <a:gd name="connsiteX3" fmla="*/ 238125 w 385762"/>
                  <a:gd name="connsiteY3" fmla="*/ 101600 h 101600"/>
                  <a:gd name="connsiteX4" fmla="*/ 0 w 385762"/>
                  <a:gd name="connsiteY4" fmla="*/ 9525 h 101600"/>
                  <a:gd name="connsiteX0" fmla="*/ 0 w 307181"/>
                  <a:gd name="connsiteY0" fmla="*/ 9525 h 101600"/>
                  <a:gd name="connsiteX1" fmla="*/ 149225 w 307181"/>
                  <a:gd name="connsiteY1" fmla="*/ 0 h 101600"/>
                  <a:gd name="connsiteX2" fmla="*/ 307181 w 307181"/>
                  <a:gd name="connsiteY2" fmla="*/ 101600 h 101600"/>
                  <a:gd name="connsiteX3" fmla="*/ 238125 w 307181"/>
                  <a:gd name="connsiteY3" fmla="*/ 101600 h 101600"/>
                  <a:gd name="connsiteX4" fmla="*/ 0 w 307181"/>
                  <a:gd name="connsiteY4" fmla="*/ 9525 h 101600"/>
                  <a:gd name="connsiteX0" fmla="*/ 0 w 307181"/>
                  <a:gd name="connsiteY0" fmla="*/ 9525 h 206375"/>
                  <a:gd name="connsiteX1" fmla="*/ 149225 w 307181"/>
                  <a:gd name="connsiteY1" fmla="*/ 0 h 206375"/>
                  <a:gd name="connsiteX2" fmla="*/ 307181 w 307181"/>
                  <a:gd name="connsiteY2" fmla="*/ 101600 h 206375"/>
                  <a:gd name="connsiteX3" fmla="*/ 283368 w 307181"/>
                  <a:gd name="connsiteY3" fmla="*/ 206375 h 206375"/>
                  <a:gd name="connsiteX4" fmla="*/ 0 w 307181"/>
                  <a:gd name="connsiteY4" fmla="*/ 9525 h 206375"/>
                  <a:gd name="connsiteX0" fmla="*/ 0 w 307181"/>
                  <a:gd name="connsiteY0" fmla="*/ 9525 h 101600"/>
                  <a:gd name="connsiteX1" fmla="*/ 149225 w 307181"/>
                  <a:gd name="connsiteY1" fmla="*/ 0 h 101600"/>
                  <a:gd name="connsiteX2" fmla="*/ 307181 w 307181"/>
                  <a:gd name="connsiteY2" fmla="*/ 101600 h 101600"/>
                  <a:gd name="connsiteX3" fmla="*/ 142875 w 307181"/>
                  <a:gd name="connsiteY3" fmla="*/ 65881 h 101600"/>
                  <a:gd name="connsiteX4" fmla="*/ 0 w 307181"/>
                  <a:gd name="connsiteY4" fmla="*/ 9525 h 101600"/>
                  <a:gd name="connsiteX0" fmla="*/ 0 w 307181"/>
                  <a:gd name="connsiteY0" fmla="*/ 9525 h 106362"/>
                  <a:gd name="connsiteX1" fmla="*/ 149225 w 307181"/>
                  <a:gd name="connsiteY1" fmla="*/ 0 h 106362"/>
                  <a:gd name="connsiteX2" fmla="*/ 307181 w 307181"/>
                  <a:gd name="connsiteY2" fmla="*/ 101600 h 106362"/>
                  <a:gd name="connsiteX3" fmla="*/ 197643 w 307181"/>
                  <a:gd name="connsiteY3" fmla="*/ 106362 h 106362"/>
                  <a:gd name="connsiteX4" fmla="*/ 0 w 307181"/>
                  <a:gd name="connsiteY4" fmla="*/ 9525 h 106362"/>
                  <a:gd name="connsiteX0" fmla="*/ 0 w 307181"/>
                  <a:gd name="connsiteY0" fmla="*/ 9525 h 101600"/>
                  <a:gd name="connsiteX1" fmla="*/ 149225 w 307181"/>
                  <a:gd name="connsiteY1" fmla="*/ 0 h 101600"/>
                  <a:gd name="connsiteX2" fmla="*/ 307181 w 307181"/>
                  <a:gd name="connsiteY2" fmla="*/ 101600 h 101600"/>
                  <a:gd name="connsiteX3" fmla="*/ 159543 w 307181"/>
                  <a:gd name="connsiteY3" fmla="*/ 61118 h 101600"/>
                  <a:gd name="connsiteX4" fmla="*/ 0 w 307181"/>
                  <a:gd name="connsiteY4" fmla="*/ 9525 h 101600"/>
                  <a:gd name="connsiteX0" fmla="*/ 0 w 307181"/>
                  <a:gd name="connsiteY0" fmla="*/ 9525 h 103980"/>
                  <a:gd name="connsiteX1" fmla="*/ 149225 w 307181"/>
                  <a:gd name="connsiteY1" fmla="*/ 0 h 103980"/>
                  <a:gd name="connsiteX2" fmla="*/ 307181 w 307181"/>
                  <a:gd name="connsiteY2" fmla="*/ 101600 h 103980"/>
                  <a:gd name="connsiteX3" fmla="*/ 226218 w 307181"/>
                  <a:gd name="connsiteY3" fmla="*/ 103980 h 103980"/>
                  <a:gd name="connsiteX4" fmla="*/ 0 w 307181"/>
                  <a:gd name="connsiteY4" fmla="*/ 9525 h 103980"/>
                  <a:gd name="connsiteX0" fmla="*/ 0 w 307181"/>
                  <a:gd name="connsiteY0" fmla="*/ 9525 h 101600"/>
                  <a:gd name="connsiteX1" fmla="*/ 149225 w 307181"/>
                  <a:gd name="connsiteY1" fmla="*/ 0 h 101600"/>
                  <a:gd name="connsiteX2" fmla="*/ 307181 w 307181"/>
                  <a:gd name="connsiteY2" fmla="*/ 101600 h 101600"/>
                  <a:gd name="connsiteX3" fmla="*/ 226218 w 307181"/>
                  <a:gd name="connsiteY3" fmla="*/ 63499 h 101600"/>
                  <a:gd name="connsiteX4" fmla="*/ 0 w 307181"/>
                  <a:gd name="connsiteY4" fmla="*/ 9525 h 101600"/>
                  <a:gd name="connsiteX0" fmla="*/ 0 w 307181"/>
                  <a:gd name="connsiteY0" fmla="*/ 9525 h 115886"/>
                  <a:gd name="connsiteX1" fmla="*/ 149225 w 307181"/>
                  <a:gd name="connsiteY1" fmla="*/ 0 h 115886"/>
                  <a:gd name="connsiteX2" fmla="*/ 307181 w 307181"/>
                  <a:gd name="connsiteY2" fmla="*/ 101600 h 115886"/>
                  <a:gd name="connsiteX3" fmla="*/ 188118 w 307181"/>
                  <a:gd name="connsiteY3" fmla="*/ 115886 h 115886"/>
                  <a:gd name="connsiteX4" fmla="*/ 0 w 307181"/>
                  <a:gd name="connsiteY4" fmla="*/ 9525 h 115886"/>
                  <a:gd name="connsiteX0" fmla="*/ 0 w 307181"/>
                  <a:gd name="connsiteY0" fmla="*/ 9525 h 115886"/>
                  <a:gd name="connsiteX1" fmla="*/ 149225 w 307181"/>
                  <a:gd name="connsiteY1" fmla="*/ 0 h 115886"/>
                  <a:gd name="connsiteX2" fmla="*/ 307181 w 307181"/>
                  <a:gd name="connsiteY2" fmla="*/ 101600 h 115886"/>
                  <a:gd name="connsiteX3" fmla="*/ 188118 w 307181"/>
                  <a:gd name="connsiteY3" fmla="*/ 115886 h 115886"/>
                  <a:gd name="connsiteX4" fmla="*/ 0 w 307181"/>
                  <a:gd name="connsiteY4" fmla="*/ 9525 h 115886"/>
                  <a:gd name="connsiteX0" fmla="*/ 0 w 273843"/>
                  <a:gd name="connsiteY0" fmla="*/ 59532 h 115886"/>
                  <a:gd name="connsiteX1" fmla="*/ 115887 w 273843"/>
                  <a:gd name="connsiteY1" fmla="*/ 0 h 115886"/>
                  <a:gd name="connsiteX2" fmla="*/ 273843 w 273843"/>
                  <a:gd name="connsiteY2" fmla="*/ 101600 h 115886"/>
                  <a:gd name="connsiteX3" fmla="*/ 154780 w 273843"/>
                  <a:gd name="connsiteY3" fmla="*/ 115886 h 115886"/>
                  <a:gd name="connsiteX4" fmla="*/ 0 w 273843"/>
                  <a:gd name="connsiteY4" fmla="*/ 59532 h 115886"/>
                  <a:gd name="connsiteX0" fmla="*/ 0 w 273843"/>
                  <a:gd name="connsiteY0" fmla="*/ 0 h 118267"/>
                  <a:gd name="connsiteX1" fmla="*/ 115887 w 273843"/>
                  <a:gd name="connsiteY1" fmla="*/ 2381 h 118267"/>
                  <a:gd name="connsiteX2" fmla="*/ 273843 w 273843"/>
                  <a:gd name="connsiteY2" fmla="*/ 103981 h 118267"/>
                  <a:gd name="connsiteX3" fmla="*/ 154780 w 273843"/>
                  <a:gd name="connsiteY3" fmla="*/ 118267 h 118267"/>
                  <a:gd name="connsiteX4" fmla="*/ 0 w 273843"/>
                  <a:gd name="connsiteY4" fmla="*/ 0 h 1182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73843" h="118267">
                    <a:moveTo>
                      <a:pt x="0" y="0"/>
                    </a:moveTo>
                    <a:lnTo>
                      <a:pt x="115887" y="2381"/>
                    </a:lnTo>
                    <a:lnTo>
                      <a:pt x="273843" y="103981"/>
                    </a:lnTo>
                    <a:lnTo>
                      <a:pt x="154780" y="11826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</p:grpSp>
    </p:spTree>
  </p:cSld>
  <p:clrMapOvr>
    <a:masterClrMapping/>
  </p:clrMapOvr>
</p:sld>
</file>

<file path=ppt/theme/theme1.xml><?xml version="1.0" encoding="utf-8"?>
<a:theme xmlns:a="http://schemas.openxmlformats.org/drawingml/2006/main" name="1_EX06PP_template">
  <a:themeElements>
    <a:clrScheme name="1_EX06PP_template 1">
      <a:dk1>
        <a:srgbClr val="000000"/>
      </a:dk1>
      <a:lt1>
        <a:srgbClr val="FFFFFF"/>
      </a:lt1>
      <a:dk2>
        <a:srgbClr val="5A87C6"/>
      </a:dk2>
      <a:lt2>
        <a:srgbClr val="808080"/>
      </a:lt2>
      <a:accent1>
        <a:srgbClr val="BCCEE8"/>
      </a:accent1>
      <a:accent2>
        <a:srgbClr val="67BFAB"/>
      </a:accent2>
      <a:accent3>
        <a:srgbClr val="FFFFFF"/>
      </a:accent3>
      <a:accent4>
        <a:srgbClr val="000000"/>
      </a:accent4>
      <a:accent5>
        <a:srgbClr val="DAE3F2"/>
      </a:accent5>
      <a:accent6>
        <a:srgbClr val="5DAD9B"/>
      </a:accent6>
      <a:hlink>
        <a:srgbClr val="3F6FB5"/>
      </a:hlink>
      <a:folHlink>
        <a:srgbClr val="D2D2EB"/>
      </a:folHlink>
    </a:clrScheme>
    <a:fontScheme name="1_EX06PP_template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triangle" w="med" len="med"/>
        </a:ln>
        <a:effectLst/>
      </a:spPr>
      <a:bodyPr vert="horz" wrap="none" lIns="91440" tIns="91440" rIns="91440" bIns="9144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2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triangle" w="med" len="med"/>
        </a:ln>
        <a:effectLst/>
      </a:spPr>
      <a:bodyPr vert="horz" wrap="none" lIns="91440" tIns="91440" rIns="91440" bIns="9144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2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lnDef>
  </a:objectDefaults>
  <a:extraClrSchemeLst>
    <a:extraClrScheme>
      <a:clrScheme name="1_EX06PP_template 1">
        <a:dk1>
          <a:srgbClr val="000000"/>
        </a:dk1>
        <a:lt1>
          <a:srgbClr val="FFFFFF"/>
        </a:lt1>
        <a:dk2>
          <a:srgbClr val="5A87C6"/>
        </a:dk2>
        <a:lt2>
          <a:srgbClr val="808080"/>
        </a:lt2>
        <a:accent1>
          <a:srgbClr val="BCCEE8"/>
        </a:accent1>
        <a:accent2>
          <a:srgbClr val="67BFAB"/>
        </a:accent2>
        <a:accent3>
          <a:srgbClr val="FFFFFF"/>
        </a:accent3>
        <a:accent4>
          <a:srgbClr val="000000"/>
        </a:accent4>
        <a:accent5>
          <a:srgbClr val="DAE3F2"/>
        </a:accent5>
        <a:accent6>
          <a:srgbClr val="5DAD9B"/>
        </a:accent6>
        <a:hlink>
          <a:srgbClr val="3F6FB5"/>
        </a:hlink>
        <a:folHlink>
          <a:srgbClr val="D2D2E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QAD_corporate_presentation_template</Template>
  <TotalTime>2604</TotalTime>
  <Words>207</Words>
  <Application>Microsoft Office PowerPoint</Application>
  <PresentationFormat>On-screen Show (4:3)</PresentationFormat>
  <Paragraphs>90</Paragraphs>
  <Slides>14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2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7" baseType="lpstr">
      <vt:lpstr>1_EX06PP_template</vt:lpstr>
      <vt:lpstr>QAD 2010 Template</vt:lpstr>
      <vt:lpstr>Clip</vt:lpstr>
      <vt:lpstr>Business Considerations</vt:lpstr>
      <vt:lpstr>Business Considerations</vt:lpstr>
      <vt:lpstr>Domains</vt:lpstr>
      <vt:lpstr>Entities</vt:lpstr>
      <vt:lpstr>Standard or Average Costing</vt:lpstr>
      <vt:lpstr>Number of Sites and Locations</vt:lpstr>
      <vt:lpstr>Cycle Count and Physical Inventory</vt:lpstr>
      <vt:lpstr>Inspect Received Materials</vt:lpstr>
      <vt:lpstr>Lot and Serial Numbers</vt:lpstr>
      <vt:lpstr>Warehousing</vt:lpstr>
      <vt:lpstr>Regulatory Attributes Module</vt:lpstr>
      <vt:lpstr>Receipts</vt:lpstr>
      <vt:lpstr>Review</vt:lpstr>
      <vt:lpstr>Summary</vt:lpstr>
    </vt:vector>
  </TitlesOfParts>
  <Manager>Vance Giboney</Manager>
  <Company>qad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Business Considerations In this section you learn how to:</dc:title>
  <dc:creator>Cat McGlothlin Gurkweitz</dc:creator>
  <cp:lastModifiedBy>Helen Ernst</cp:lastModifiedBy>
  <cp:revision>69</cp:revision>
  <dcterms:created xsi:type="dcterms:W3CDTF">2000-12-07T01:41:33Z</dcterms:created>
  <dcterms:modified xsi:type="dcterms:W3CDTF">2012-04-20T14:42:08Z</dcterms:modified>
</cp:coreProperties>
</file>