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687" r:id="rId2"/>
  </p:sldMasterIdLst>
  <p:notesMasterIdLst>
    <p:notesMasterId r:id="rId35"/>
  </p:notesMasterIdLst>
  <p:handoutMasterIdLst>
    <p:handoutMasterId r:id="rId36"/>
  </p:handoutMasterIdLst>
  <p:sldIdLst>
    <p:sldId id="256" r:id="rId3"/>
    <p:sldId id="296" r:id="rId4"/>
    <p:sldId id="295" r:id="rId5"/>
    <p:sldId id="257" r:id="rId6"/>
    <p:sldId id="265" r:id="rId7"/>
    <p:sldId id="261" r:id="rId8"/>
    <p:sldId id="298" r:id="rId9"/>
    <p:sldId id="273" r:id="rId10"/>
    <p:sldId id="266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4" r:id="rId21"/>
    <p:sldId id="285" r:id="rId22"/>
    <p:sldId id="286" r:id="rId23"/>
    <p:sldId id="287" r:id="rId24"/>
    <p:sldId id="29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71" r:id="rId33"/>
    <p:sldId id="272" r:id="rId3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006666"/>
    <a:srgbClr val="6699FF"/>
    <a:srgbClr val="C0C0C0"/>
    <a:srgbClr val="5A87C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86" autoAdjust="0"/>
    <p:restoredTop sz="94660"/>
  </p:normalViewPr>
  <p:slideViewPr>
    <p:cSldViewPr snapToGrid="0">
      <p:cViewPr>
        <p:scale>
          <a:sx n="100" d="100"/>
          <a:sy n="100" d="100"/>
        </p:scale>
        <p:origin x="-738" y="810"/>
      </p:cViewPr>
      <p:guideLst>
        <p:guide orient="horz" pos="2160"/>
        <p:guide pos="2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1860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4E0DB63-BB21-4D2E-9BC1-1A34498DD82E}" type="datetime1">
              <a:rPr lang="en-US"/>
              <a:pPr>
                <a:defRPr/>
              </a:pPr>
              <a:t>7/10/2012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2869B5B-8A5F-4AF0-857F-E4D77E2AB5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AFB11C7-7AC0-4A43-A395-13D7B9CE7367}" type="datetime1">
              <a:rPr lang="en-US"/>
              <a:pPr>
                <a:defRPr/>
              </a:pPr>
              <a:t>7/10/2012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DB0BE9A-180F-439F-96B6-C39A5456AC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297738" y="6619875"/>
            <a:ext cx="17795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IC-SU-010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IC-SU-010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8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00000"/>
              </a:lnSpc>
              <a:spcBef>
                <a:spcPct val="6500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Inventory Control</a:t>
            </a:r>
          </a:p>
          <a:p>
            <a:pPr eaLnBrk="1" hangingPunct="1">
              <a:lnSpc>
                <a:spcPct val="100000"/>
              </a:lnSpc>
              <a:spcBef>
                <a:spcPct val="6500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Considerations</a:t>
            </a:r>
          </a:p>
          <a:p>
            <a:pPr eaLnBrk="1" hangingPunct="1">
              <a:lnSpc>
                <a:spcPct val="100000"/>
              </a:lnSpc>
            </a:pPr>
            <a:r>
              <a:rPr lang="en-US" b="1" dirty="0" smtClean="0"/>
              <a:t>Set up Inventory Control</a:t>
            </a:r>
          </a:p>
          <a:p>
            <a:pPr eaLnBrk="1" hangingPunct="1">
              <a:lnSpc>
                <a:spcPct val="100000"/>
              </a:lnSpc>
            </a:pPr>
            <a:r>
              <a:rPr lang="en-US" dirty="0" smtClean="0"/>
              <a:t>Process Inventory in QAD Enterprise Applications</a:t>
            </a:r>
          </a:p>
        </p:txBody>
      </p:sp>
      <p:sp>
        <p:nvSpPr>
          <p:cNvPr id="3076" name="Rectangle 108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Set Up Inventory Control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b="1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11270" name="Rectangle 7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IC-SU-080</a:t>
            </a:r>
          </a:p>
        </p:txBody>
      </p:sp>
      <p:sp>
        <p:nvSpPr>
          <p:cNvPr id="41032" name="Line 72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Site Maintenance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IC-SU-090</a:t>
            </a:r>
          </a:p>
        </p:txBody>
      </p:sp>
      <p:pic>
        <p:nvPicPr>
          <p:cNvPr id="12292" name="Picture 7" descr="Region Capture2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6888" y="1557338"/>
            <a:ext cx="56102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5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b="1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13318" name="Rectangle 3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IC-SU-100</a:t>
            </a:r>
          </a:p>
        </p:txBody>
      </p:sp>
      <p:sp>
        <p:nvSpPr>
          <p:cNvPr id="96291" name="Line 3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4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Location Maintenance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IC-SU-110</a:t>
            </a:r>
          </a:p>
        </p:txBody>
      </p:sp>
      <p:pic>
        <p:nvPicPr>
          <p:cNvPr id="14340" name="Picture 5" descr="Region Capture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1676400"/>
            <a:ext cx="6648450" cy="371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b="1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15366" name="Rectangle 7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IC-SU-120</a:t>
            </a:r>
          </a:p>
        </p:txBody>
      </p:sp>
      <p:sp>
        <p:nvSpPr>
          <p:cNvPr id="45127" name="Line 71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Regulatory Attributes Menu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IC-SU-130</a:t>
            </a:r>
          </a:p>
        </p:txBody>
      </p:sp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850" y="804863"/>
            <a:ext cx="3162300" cy="5438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b="1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17414" name="Rectangle 109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IC-SU-140</a:t>
            </a:r>
          </a:p>
        </p:txBody>
      </p:sp>
      <p:sp>
        <p:nvSpPr>
          <p:cNvPr id="52296" name="Line 109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Inventory Control</a:t>
            </a:r>
            <a:r>
              <a:rPr lang="en-US" sz="2400" smtClean="0"/>
              <a:t> – </a:t>
            </a:r>
            <a:r>
              <a:rPr lang="en-US" sz="2800" smtClean="0"/>
              <a:t>Inventory Count Parameters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IC-SU-150</a:t>
            </a:r>
          </a:p>
        </p:txBody>
      </p:sp>
      <p:pic>
        <p:nvPicPr>
          <p:cNvPr id="18436" name="Picture 10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1057275"/>
            <a:ext cx="8181975" cy="4991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– Accounting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IC-SU-160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833438" y="2224088"/>
            <a:ext cx="7469187" cy="2638425"/>
            <a:chOff x="1023938" y="2443163"/>
            <a:chExt cx="7469187" cy="2638425"/>
          </a:xfrm>
        </p:grpSpPr>
        <p:pic>
          <p:nvPicPr>
            <p:cNvPr id="19460" name="Picture 1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23938" y="2443163"/>
              <a:ext cx="7115175" cy="2638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54293" name="Rectangle 21"/>
            <p:cNvSpPr>
              <a:spLocks noChangeArrowheads="1"/>
            </p:cNvSpPr>
            <p:nvPr/>
          </p:nvSpPr>
          <p:spPr bwMode="auto">
            <a:xfrm>
              <a:off x="3152775" y="3536950"/>
              <a:ext cx="695325" cy="182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94" name="Rectangle 22"/>
            <p:cNvSpPr>
              <a:spLocks noChangeArrowheads="1"/>
            </p:cNvSpPr>
            <p:nvPr/>
          </p:nvSpPr>
          <p:spPr bwMode="auto">
            <a:xfrm>
              <a:off x="3124200" y="3756025"/>
              <a:ext cx="180975" cy="182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95" name="Rectangle 23"/>
            <p:cNvSpPr>
              <a:spLocks noChangeArrowheads="1"/>
            </p:cNvSpPr>
            <p:nvPr/>
          </p:nvSpPr>
          <p:spPr bwMode="auto">
            <a:xfrm>
              <a:off x="1924050" y="3994150"/>
              <a:ext cx="1381125" cy="182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96" name="Text Box 24"/>
            <p:cNvSpPr txBox="1">
              <a:spLocks noChangeArrowheads="1"/>
            </p:cNvSpPr>
            <p:nvPr/>
          </p:nvSpPr>
          <p:spPr bwMode="auto">
            <a:xfrm>
              <a:off x="4295775" y="3536950"/>
              <a:ext cx="266700" cy="18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1</a:t>
              </a:r>
            </a:p>
          </p:txBody>
        </p:sp>
        <p:sp>
          <p:nvSpPr>
            <p:cNvPr id="19465" name="Text Box 25"/>
            <p:cNvSpPr txBox="1">
              <a:spLocks noChangeArrowheads="1"/>
            </p:cNvSpPr>
            <p:nvPr/>
          </p:nvSpPr>
          <p:spPr bwMode="auto">
            <a:xfrm>
              <a:off x="3638550" y="3756025"/>
              <a:ext cx="266700" cy="18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2</a:t>
              </a:r>
            </a:p>
          </p:txBody>
        </p:sp>
        <p:sp>
          <p:nvSpPr>
            <p:cNvPr id="54298" name="Text Box 26"/>
            <p:cNvSpPr txBox="1">
              <a:spLocks noChangeArrowheads="1"/>
            </p:cNvSpPr>
            <p:nvPr/>
          </p:nvSpPr>
          <p:spPr bwMode="auto">
            <a:xfrm>
              <a:off x="1314450" y="3994150"/>
              <a:ext cx="266700" cy="18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3</a:t>
              </a:r>
            </a:p>
          </p:txBody>
        </p:sp>
        <p:cxnSp>
          <p:nvCxnSpPr>
            <p:cNvPr id="54299" name="AutoShape 27"/>
            <p:cNvCxnSpPr>
              <a:cxnSpLocks noChangeShapeType="1"/>
              <a:stCxn id="54296" idx="1"/>
              <a:endCxn id="54293" idx="3"/>
            </p:cNvCxnSpPr>
            <p:nvPr/>
          </p:nvCxnSpPr>
          <p:spPr bwMode="auto">
            <a:xfrm rot="10800000">
              <a:off x="3860800" y="3629025"/>
              <a:ext cx="4349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300" name="AutoShape 28"/>
            <p:cNvCxnSpPr>
              <a:cxnSpLocks noChangeShapeType="1"/>
              <a:stCxn id="54298" idx="3"/>
              <a:endCxn id="54295" idx="1"/>
            </p:cNvCxnSpPr>
            <p:nvPr/>
          </p:nvCxnSpPr>
          <p:spPr bwMode="auto">
            <a:xfrm>
              <a:off x="1581150" y="4086225"/>
              <a:ext cx="3302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301" name="AutoShape 29"/>
            <p:cNvCxnSpPr>
              <a:cxnSpLocks noChangeShapeType="1"/>
              <a:stCxn id="19465" idx="1"/>
              <a:endCxn id="54294" idx="3"/>
            </p:cNvCxnSpPr>
            <p:nvPr/>
          </p:nvCxnSpPr>
          <p:spPr bwMode="auto">
            <a:xfrm rot="10800000">
              <a:off x="3317875" y="3848100"/>
              <a:ext cx="3206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4305" name="Rectangle 33"/>
            <p:cNvSpPr>
              <a:spLocks noChangeArrowheads="1"/>
            </p:cNvSpPr>
            <p:nvPr/>
          </p:nvSpPr>
          <p:spPr bwMode="auto">
            <a:xfrm>
              <a:off x="1724025" y="4213225"/>
              <a:ext cx="1581150" cy="182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306" name="Rectangle 34"/>
            <p:cNvSpPr>
              <a:spLocks noChangeArrowheads="1"/>
            </p:cNvSpPr>
            <p:nvPr/>
          </p:nvSpPr>
          <p:spPr bwMode="auto">
            <a:xfrm>
              <a:off x="6334125" y="3533775"/>
              <a:ext cx="1416050" cy="182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307" name="Text Box 35"/>
            <p:cNvSpPr txBox="1">
              <a:spLocks noChangeArrowheads="1"/>
            </p:cNvSpPr>
            <p:nvPr/>
          </p:nvSpPr>
          <p:spPr bwMode="auto">
            <a:xfrm>
              <a:off x="8226425" y="3524250"/>
              <a:ext cx="266700" cy="18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5</a:t>
              </a:r>
            </a:p>
          </p:txBody>
        </p:sp>
        <p:cxnSp>
          <p:nvCxnSpPr>
            <p:cNvPr id="54308" name="AutoShape 36"/>
            <p:cNvCxnSpPr>
              <a:cxnSpLocks noChangeShapeType="1"/>
              <a:stCxn id="54307" idx="1"/>
            </p:cNvCxnSpPr>
            <p:nvPr/>
          </p:nvCxnSpPr>
          <p:spPr bwMode="auto">
            <a:xfrm rot="10800000">
              <a:off x="7791450" y="3616325"/>
              <a:ext cx="4349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4309" name="Text Box 37"/>
            <p:cNvSpPr txBox="1">
              <a:spLocks noChangeArrowheads="1"/>
            </p:cNvSpPr>
            <p:nvPr/>
          </p:nvSpPr>
          <p:spPr bwMode="auto">
            <a:xfrm>
              <a:off x="3762375" y="4210050"/>
              <a:ext cx="266700" cy="18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4</a:t>
              </a:r>
            </a:p>
          </p:txBody>
        </p:sp>
        <p:cxnSp>
          <p:nvCxnSpPr>
            <p:cNvPr id="54310" name="AutoShape 38"/>
            <p:cNvCxnSpPr>
              <a:cxnSpLocks noChangeShapeType="1"/>
              <a:stCxn id="54309" idx="1"/>
            </p:cNvCxnSpPr>
            <p:nvPr/>
          </p:nvCxnSpPr>
          <p:spPr bwMode="auto">
            <a:xfrm rot="10800000">
              <a:off x="3327400" y="4302125"/>
              <a:ext cx="43497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b="1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20486" name="Rectangle 7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IC-SU-180</a:t>
            </a:r>
          </a:p>
        </p:txBody>
      </p:sp>
      <p:sp>
        <p:nvSpPr>
          <p:cNvPr id="57415" name="Line 71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1"/>
          <p:cNvSpPr>
            <a:spLocks noGrp="1" noChangeArrowheads="1"/>
          </p:cNvSpPr>
          <p:nvPr>
            <p:ph idx="1"/>
          </p:nvPr>
        </p:nvSpPr>
        <p:spPr>
          <a:xfrm>
            <a:off x="1819275" y="1147763"/>
            <a:ext cx="6791325" cy="4967287"/>
          </a:xfrm>
          <a:noFill/>
        </p:spPr>
        <p:txBody>
          <a:bodyPr/>
          <a:lstStyle/>
          <a:p>
            <a:pPr eaLnBrk="1" hangingPunct="1"/>
            <a:r>
              <a:rPr lang="en-US" sz="2000" dirty="0" smtClean="0"/>
              <a:t>Domains</a:t>
            </a:r>
          </a:p>
          <a:p>
            <a:pPr eaLnBrk="1" hangingPunct="1"/>
            <a:r>
              <a:rPr lang="en-US" sz="2000" dirty="0" smtClean="0"/>
              <a:t>Entities</a:t>
            </a:r>
          </a:p>
          <a:p>
            <a:pPr eaLnBrk="1" hangingPunct="1"/>
            <a:r>
              <a:rPr lang="en-US" sz="2000" dirty="0" smtClean="0"/>
              <a:t>Inventory Status Codes</a:t>
            </a:r>
          </a:p>
          <a:p>
            <a:pPr eaLnBrk="1" hangingPunct="1"/>
            <a:r>
              <a:rPr lang="en-US" sz="2000" dirty="0" smtClean="0"/>
              <a:t>Sites</a:t>
            </a:r>
          </a:p>
          <a:p>
            <a:pPr eaLnBrk="1" hangingPunct="1"/>
            <a:r>
              <a:rPr lang="en-US" sz="2000" dirty="0" smtClean="0"/>
              <a:t>Locations</a:t>
            </a:r>
          </a:p>
          <a:p>
            <a:pPr eaLnBrk="1" hangingPunct="1"/>
            <a:r>
              <a:rPr lang="en-US" sz="2000" dirty="0" smtClean="0"/>
              <a:t>Regulatory Attributes (optional)</a:t>
            </a:r>
          </a:p>
          <a:p>
            <a:pPr eaLnBrk="1" hangingPunct="1"/>
            <a:r>
              <a:rPr lang="en-US" sz="2000" dirty="0" smtClean="0"/>
              <a:t>Inventory Control</a:t>
            </a:r>
          </a:p>
          <a:p>
            <a:pPr eaLnBrk="1" hangingPunct="1"/>
            <a:r>
              <a:rPr lang="en-US" sz="2000" dirty="0" smtClean="0"/>
              <a:t>Items</a:t>
            </a:r>
          </a:p>
          <a:p>
            <a:pPr eaLnBrk="1" hangingPunct="1"/>
            <a:r>
              <a:rPr lang="en-US" sz="2000" dirty="0" smtClean="0"/>
              <a:t>Item Inventory Data</a:t>
            </a:r>
          </a:p>
          <a:p>
            <a:pPr eaLnBrk="1" hangingPunct="1"/>
            <a:r>
              <a:rPr lang="en-US" sz="2000" dirty="0" smtClean="0"/>
              <a:t>Inventory Accounts</a:t>
            </a:r>
          </a:p>
          <a:p>
            <a:pPr eaLnBrk="1" hangingPunct="1"/>
            <a:r>
              <a:rPr lang="en-US" sz="2000" dirty="0" smtClean="0"/>
              <a:t>Master Comments (optional)</a:t>
            </a:r>
          </a:p>
          <a:p>
            <a:pPr eaLnBrk="1" hangingPunct="1"/>
            <a:r>
              <a:rPr lang="en-US" sz="2000" dirty="0" smtClean="0"/>
              <a:t>Load Inventory Balances</a:t>
            </a:r>
          </a:p>
        </p:txBody>
      </p:sp>
      <p:sp>
        <p:nvSpPr>
          <p:cNvPr id="4101" name="Rectangle 3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IC-SU-012</a:t>
            </a:r>
          </a:p>
        </p:txBody>
      </p:sp>
      <p:sp>
        <p:nvSpPr>
          <p:cNvPr id="98337" name="Line 33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b="1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21510" name="Rectangle 4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IC-SU-190</a:t>
            </a:r>
          </a:p>
        </p:txBody>
      </p:sp>
      <p:sp>
        <p:nvSpPr>
          <p:cNvPr id="58414" name="Line 4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09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0" rIns="0">
            <a:normAutofit fontScale="90000"/>
          </a:bodyPr>
          <a:lstStyle/>
          <a:p>
            <a:pPr eaLnBrk="1" hangingPunct="1"/>
            <a:r>
              <a:rPr lang="en-US" smtClean="0"/>
              <a:t>Item Inventory Data Maintenance </a:t>
            </a:r>
            <a:r>
              <a:rPr lang="en-US" sz="2000" smtClean="0"/>
              <a:t>– ABC Analysis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09638" y="1566863"/>
            <a:ext cx="7324725" cy="3838575"/>
            <a:chOff x="814388" y="1528763"/>
            <a:chExt cx="7324725" cy="3838575"/>
          </a:xfrm>
        </p:grpSpPr>
        <p:pic>
          <p:nvPicPr>
            <p:cNvPr id="22530" name="Picture 6" descr="Region Capture.BMP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4388" y="1528763"/>
              <a:ext cx="7324725" cy="3838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440" name="Rectangle 2096"/>
            <p:cNvSpPr>
              <a:spLocks noChangeArrowheads="1"/>
            </p:cNvSpPr>
            <p:nvPr/>
          </p:nvSpPr>
          <p:spPr bwMode="auto">
            <a:xfrm>
              <a:off x="952500" y="2689225"/>
              <a:ext cx="2571750" cy="1363663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9441" name="Rectangle 2097"/>
            <p:cNvSpPr>
              <a:spLocks noChangeArrowheads="1"/>
            </p:cNvSpPr>
            <p:nvPr/>
          </p:nvSpPr>
          <p:spPr bwMode="auto">
            <a:xfrm>
              <a:off x="4067175" y="2689225"/>
              <a:ext cx="3886200" cy="1849438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Item ABC Status Report/Update</a:t>
            </a:r>
          </a:p>
        </p:txBody>
      </p:sp>
      <p:sp>
        <p:nvSpPr>
          <p:cNvPr id="2355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IC-SU-210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143000" y="1485900"/>
            <a:ext cx="6838950" cy="3981450"/>
            <a:chOff x="914400" y="1666875"/>
            <a:chExt cx="6838950" cy="3981450"/>
          </a:xfrm>
        </p:grpSpPr>
        <p:pic>
          <p:nvPicPr>
            <p:cNvPr id="23554" name="Picture 6" descr="Region Capture.BMP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14400" y="1666875"/>
              <a:ext cx="6838950" cy="3981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87" name="Rectangle 47"/>
            <p:cNvSpPr>
              <a:spLocks noChangeArrowheads="1"/>
            </p:cNvSpPr>
            <p:nvPr/>
          </p:nvSpPr>
          <p:spPr bwMode="auto">
            <a:xfrm>
              <a:off x="2143125" y="2765425"/>
              <a:ext cx="3495675" cy="449263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88" name="Rectangle 48"/>
            <p:cNvSpPr>
              <a:spLocks noChangeArrowheads="1"/>
            </p:cNvSpPr>
            <p:nvPr/>
          </p:nvSpPr>
          <p:spPr bwMode="auto">
            <a:xfrm>
              <a:off x="933450" y="5289550"/>
              <a:ext cx="5686425" cy="258763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Inventory Data Maintenance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IC-SU-215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88" y="985838"/>
            <a:ext cx="8048625" cy="5153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b="1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25606" name="Rectangle 3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IC-SU-220</a:t>
            </a:r>
          </a:p>
        </p:txBody>
      </p:sp>
      <p:sp>
        <p:nvSpPr>
          <p:cNvPr id="94239" name="Line 31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Account Maintenance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IC-SU-230</a:t>
            </a:r>
          </a:p>
        </p:txBody>
      </p:sp>
      <p:pic>
        <p:nvPicPr>
          <p:cNvPr id="2662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1175" y="1466850"/>
            <a:ext cx="5562600" cy="4152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3192" name="Rectangle 8"/>
          <p:cNvSpPr>
            <a:spLocks noChangeArrowheads="1"/>
          </p:cNvSpPr>
          <p:nvPr/>
        </p:nvSpPr>
        <p:spPr bwMode="auto">
          <a:xfrm>
            <a:off x="2400300" y="2289175"/>
            <a:ext cx="1581150" cy="696913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b="1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27654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IC-SU-240</a:t>
            </a:r>
          </a:p>
        </p:txBody>
      </p:sp>
      <p:sp>
        <p:nvSpPr>
          <p:cNvPr id="2091" name="Line 43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Master Comment Maintenance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IC-SU-250</a:t>
            </a:r>
          </a:p>
        </p:txBody>
      </p:sp>
      <p:grpSp>
        <p:nvGrpSpPr>
          <p:cNvPr id="28676" name="Group 13"/>
          <p:cNvGrpSpPr>
            <a:grpSpLocks/>
          </p:cNvGrpSpPr>
          <p:nvPr/>
        </p:nvGrpSpPr>
        <p:grpSpPr bwMode="auto">
          <a:xfrm>
            <a:off x="885825" y="995363"/>
            <a:ext cx="7350125" cy="5095875"/>
            <a:chOff x="60" y="879"/>
            <a:chExt cx="4630" cy="3210"/>
          </a:xfrm>
        </p:grpSpPr>
        <p:pic>
          <p:nvPicPr>
            <p:cNvPr id="28677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 r="27872"/>
            <a:stretch>
              <a:fillRect/>
            </a:stretch>
          </p:blipFill>
          <p:spPr bwMode="auto">
            <a:xfrm>
              <a:off x="60" y="879"/>
              <a:ext cx="4068" cy="32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8678" name="Picture 12"/>
            <p:cNvPicPr>
              <a:picLocks noChangeAspect="1" noChangeArrowheads="1"/>
            </p:cNvPicPr>
            <p:nvPr/>
          </p:nvPicPr>
          <p:blipFill>
            <a:blip r:embed="rId2" cstate="print"/>
            <a:srcRect l="85745"/>
            <a:stretch>
              <a:fillRect/>
            </a:stretch>
          </p:blipFill>
          <p:spPr bwMode="auto">
            <a:xfrm>
              <a:off x="3886" y="879"/>
              <a:ext cx="804" cy="32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b="1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29702" name="Rectangle 3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IC-SU-260</a:t>
            </a:r>
          </a:p>
        </p:txBody>
      </p:sp>
      <p:sp>
        <p:nvSpPr>
          <p:cNvPr id="92190" name="Line 30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Inventory Control and Physical Inventory Menus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IC-SU-270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309688" y="712788"/>
            <a:ext cx="6515100" cy="5602287"/>
            <a:chOff x="1319213" y="1008063"/>
            <a:chExt cx="6515100" cy="5602287"/>
          </a:xfrm>
        </p:grpSpPr>
        <p:pic>
          <p:nvPicPr>
            <p:cNvPr id="30724" name="Picture 30" descr="counting inventory 1 94 IMAG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19213" y="1404938"/>
              <a:ext cx="3322637" cy="4865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5" name="Picture 32" descr="counting inventory 2 94 IMA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3000" y="1008063"/>
              <a:ext cx="2881313" cy="560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1"/>
          <p:cNvSpPr>
            <a:spLocks noGrp="1" noChangeArrowheads="1"/>
          </p:cNvSpPr>
          <p:nvPr>
            <p:ph idx="1"/>
          </p:nvPr>
        </p:nvSpPr>
        <p:spPr>
          <a:xfrm>
            <a:off x="1666875" y="1147763"/>
            <a:ext cx="6791325" cy="4967287"/>
          </a:xfrm>
          <a:noFill/>
        </p:spPr>
        <p:txBody>
          <a:bodyPr/>
          <a:lstStyle/>
          <a:p>
            <a:pPr eaLnBrk="1" hangingPunct="1"/>
            <a:r>
              <a:rPr lang="en-US" sz="2000" b="1" dirty="0" smtClean="0"/>
              <a:t>Domains</a:t>
            </a:r>
          </a:p>
          <a:p>
            <a:pPr eaLnBrk="1" hangingPunct="1"/>
            <a:r>
              <a:rPr lang="en-US" sz="2000" dirty="0" smtClean="0"/>
              <a:t>Entities</a:t>
            </a:r>
          </a:p>
          <a:p>
            <a:pPr eaLnBrk="1" hangingPunct="1"/>
            <a:r>
              <a:rPr lang="en-US" sz="2000" dirty="0" smtClean="0"/>
              <a:t>Inventory Status Codes</a:t>
            </a:r>
          </a:p>
          <a:p>
            <a:pPr eaLnBrk="1" hangingPunct="1"/>
            <a:r>
              <a:rPr lang="en-US" sz="2000" dirty="0" smtClean="0"/>
              <a:t>Sites</a:t>
            </a:r>
          </a:p>
          <a:p>
            <a:pPr eaLnBrk="1" hangingPunct="1"/>
            <a:r>
              <a:rPr lang="en-US" sz="2000" dirty="0" smtClean="0"/>
              <a:t>Locations</a:t>
            </a:r>
          </a:p>
          <a:p>
            <a:pPr eaLnBrk="1" hangingPunct="1"/>
            <a:r>
              <a:rPr lang="en-US" sz="2000" dirty="0" smtClean="0"/>
              <a:t>Regulatory Attributes (optional)</a:t>
            </a:r>
          </a:p>
          <a:p>
            <a:pPr eaLnBrk="1" hangingPunct="1"/>
            <a:r>
              <a:rPr lang="en-US" sz="2000" dirty="0" smtClean="0"/>
              <a:t>Inventory Control</a:t>
            </a:r>
          </a:p>
          <a:p>
            <a:pPr eaLnBrk="1" hangingPunct="1"/>
            <a:r>
              <a:rPr lang="en-US" sz="2000" dirty="0" smtClean="0"/>
              <a:t>Items</a:t>
            </a:r>
          </a:p>
          <a:p>
            <a:pPr eaLnBrk="1" hangingPunct="1"/>
            <a:r>
              <a:rPr lang="en-US" sz="2000" dirty="0" smtClean="0"/>
              <a:t>Item Inventory Data</a:t>
            </a:r>
          </a:p>
          <a:p>
            <a:pPr eaLnBrk="1" hangingPunct="1"/>
            <a:r>
              <a:rPr lang="en-US" sz="2000" dirty="0" smtClean="0"/>
              <a:t>Inventory Accounts</a:t>
            </a:r>
          </a:p>
          <a:p>
            <a:pPr eaLnBrk="1" hangingPunct="1"/>
            <a:r>
              <a:rPr lang="en-US" sz="2000" dirty="0" smtClean="0"/>
              <a:t>Master Comments (optional)</a:t>
            </a:r>
          </a:p>
          <a:p>
            <a:pPr eaLnBrk="1" hangingPunct="1"/>
            <a:r>
              <a:rPr lang="en-US" sz="2000" dirty="0" smtClean="0"/>
              <a:t>Load Inventory Balances</a:t>
            </a:r>
          </a:p>
        </p:txBody>
      </p:sp>
      <p:sp>
        <p:nvSpPr>
          <p:cNvPr id="5126" name="Rectangle 3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IC-SU-014</a:t>
            </a:r>
          </a:p>
        </p:txBody>
      </p:sp>
      <p:sp>
        <p:nvSpPr>
          <p:cNvPr id="97313" name="Line 33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609724" y="891610"/>
            <a:ext cx="707707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31749" name="Rectangle 3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 Review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IC-SU-280</a:t>
            </a:r>
          </a:p>
        </p:txBody>
      </p:sp>
      <p:sp>
        <p:nvSpPr>
          <p:cNvPr id="91172" name="Line 3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IC-SU-290</a:t>
            </a:r>
          </a:p>
        </p:txBody>
      </p:sp>
      <p:pic>
        <p:nvPicPr>
          <p:cNvPr id="32771" name="Picture 2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17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6500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Inventory Control</a:t>
            </a:r>
          </a:p>
          <a:p>
            <a:pPr eaLnBrk="1" hangingPunct="1">
              <a:lnSpc>
                <a:spcPct val="100000"/>
              </a:lnSpc>
              <a:spcBef>
                <a:spcPct val="6500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Considerations</a:t>
            </a:r>
          </a:p>
          <a:p>
            <a:pPr eaLnBrk="1" hangingPunct="1">
              <a:lnSpc>
                <a:spcPct val="100000"/>
              </a:lnSpc>
              <a:spcBef>
                <a:spcPct val="65000"/>
              </a:spcBef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Set up Inventory Control</a:t>
            </a:r>
          </a:p>
          <a:p>
            <a:pPr eaLnBrk="1" hangingPunct="1">
              <a:lnSpc>
                <a:spcPct val="100000"/>
              </a:lnSpc>
            </a:pPr>
            <a:r>
              <a:rPr lang="en-US" dirty="0" smtClean="0"/>
              <a:t>Process Inventory in QAD Enterprise Applications</a:t>
            </a:r>
          </a:p>
        </p:txBody>
      </p:sp>
      <p:sp>
        <p:nvSpPr>
          <p:cNvPr id="33796" name="Rectangle 2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IC-SU-300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666874" y="891610"/>
            <a:ext cx="70199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b="1" dirty="0" smtClean="0"/>
              <a:t>Entities</a:t>
            </a:r>
          </a:p>
          <a:p>
            <a:r>
              <a:rPr lang="en-US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6150" name="Rectangle 10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IC-SU-020</a:t>
            </a:r>
          </a:p>
        </p:txBody>
      </p:sp>
      <p:sp>
        <p:nvSpPr>
          <p:cNvPr id="22628" name="Line 100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107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Entities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IC-SU-030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33463" y="2327275"/>
            <a:ext cx="7069137" cy="1899652"/>
            <a:chOff x="1671638" y="2327275"/>
            <a:chExt cx="7069137" cy="1899652"/>
          </a:xfrm>
        </p:grpSpPr>
        <p:sp>
          <p:nvSpPr>
            <p:cNvPr id="31017" name="Rectangle 297"/>
            <p:cNvSpPr>
              <a:spLocks noChangeArrowheads="1"/>
            </p:cNvSpPr>
            <p:nvPr/>
          </p:nvSpPr>
          <p:spPr bwMode="auto">
            <a:xfrm>
              <a:off x="4068763" y="2762250"/>
              <a:ext cx="4672012" cy="11977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buClr>
                  <a:schemeClr val="hlink"/>
                </a:buClr>
                <a:buFontTx/>
                <a:buChar char="•"/>
              </a:pPr>
              <a:r>
                <a:rPr kumimoji="1" lang="en-US" sz="2400" dirty="0">
                  <a:latin typeface="+mj-lt"/>
                </a:rPr>
                <a:t> An entity is a business that publishes financial statements and files tax returns</a:t>
              </a:r>
            </a:p>
          </p:txBody>
        </p:sp>
        <p:pic>
          <p:nvPicPr>
            <p:cNvPr id="7172" name="Picture 1068" descr="Plant IMAG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71638" y="2327275"/>
              <a:ext cx="2117725" cy="1773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3" name="Rectangle 1069"/>
            <p:cNvSpPr>
              <a:spLocks noChangeArrowheads="1"/>
            </p:cNvSpPr>
            <p:nvPr/>
          </p:nvSpPr>
          <p:spPr bwMode="auto">
            <a:xfrm>
              <a:off x="2047875" y="3888373"/>
              <a:ext cx="1269899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>
              <a:spAutoFit/>
            </a:bodyPr>
            <a:lstStyle/>
            <a:p>
              <a:pPr algn="l" eaLnBrk="0" hangingPunct="0"/>
              <a:r>
                <a:rPr kumimoji="1" lang="en-US" sz="1000" b="1" i="1">
                  <a:latin typeface="+mj-lt"/>
                </a:rPr>
                <a:t>Entity 100 - Site A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Domains</a:t>
            </a:r>
          </a:p>
          <a:p>
            <a:r>
              <a:rPr lang="en-US" dirty="0" smtClean="0"/>
              <a:t>Entities</a:t>
            </a:r>
          </a:p>
          <a:p>
            <a:r>
              <a:rPr lang="en-US" b="1" dirty="0" smtClean="0"/>
              <a:t>Inventory Status Codes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Regulatory Attributes (optional)</a:t>
            </a:r>
          </a:p>
          <a:p>
            <a:r>
              <a:rPr lang="en-US" dirty="0" smtClean="0"/>
              <a:t>Inventory Control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Item Inventory DataIC-BN-120</a:t>
            </a:r>
          </a:p>
          <a:p>
            <a:r>
              <a:rPr lang="en-US" dirty="0" smtClean="0"/>
              <a:t>Inventory Accounts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Load Inventory Balances</a:t>
            </a:r>
          </a:p>
          <a:p>
            <a:endParaRPr lang="en-US" dirty="0"/>
          </a:p>
        </p:txBody>
      </p:sp>
      <p:sp>
        <p:nvSpPr>
          <p:cNvPr id="8198" name="Rectangle 10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Inventory Control Setup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IC-SU-040</a:t>
            </a:r>
          </a:p>
        </p:txBody>
      </p:sp>
      <p:sp>
        <p:nvSpPr>
          <p:cNvPr id="26725" name="Line 101"/>
          <p:cNvSpPr>
            <a:spLocks noChangeShapeType="1"/>
          </p:cNvSpPr>
          <p:nvPr/>
        </p:nvSpPr>
        <p:spPr bwMode="auto">
          <a:xfrm>
            <a:off x="1104900" y="914400"/>
            <a:ext cx="0" cy="4572000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Inventory Status Code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IC-SU-050</a:t>
            </a:r>
            <a:endParaRPr lang="en-US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9619" y="1986143"/>
            <a:ext cx="7704762" cy="28857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Inventory Status Code Maintenance – </a:t>
            </a:r>
            <a:br>
              <a:rPr lang="en-US" smtClean="0"/>
            </a:br>
            <a:r>
              <a:rPr lang="en-US" sz="2000" smtClean="0"/>
              <a:t>Restricted Transactions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IC-SU-060</a:t>
            </a:r>
          </a:p>
        </p:txBody>
      </p:sp>
      <p:pic>
        <p:nvPicPr>
          <p:cNvPr id="9220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1050925"/>
            <a:ext cx="6000750" cy="512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6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tIns="0" bIns="0" anchor="ctr"/>
          <a:lstStyle/>
          <a:p>
            <a:pPr eaLnBrk="1" hangingPunct="1"/>
            <a:r>
              <a:rPr lang="en-US" smtClean="0"/>
              <a:t>Key Inventory Transaction Types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IC-SU-070</a:t>
            </a:r>
          </a:p>
        </p:txBody>
      </p:sp>
      <p:sp>
        <p:nvSpPr>
          <p:cNvPr id="32079" name="Rectangle 335"/>
          <p:cNvSpPr>
            <a:spLocks noChangeArrowheads="1"/>
          </p:cNvSpPr>
          <p:nvPr/>
        </p:nvSpPr>
        <p:spPr bwMode="auto">
          <a:xfrm>
            <a:off x="1250950" y="876300"/>
            <a:ext cx="6638925" cy="5264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CYC-CNT 		Cycle Count Adjustment 	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CYC-ERR		Cycle Count Error 		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CYC-RCNT 		Cycle Count Recount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ISS-CHL/RCT-CHL	Change Inventory Detail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ISS-DO		Distribution Order Shipment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ISS-FAS		Configured Item Component Issue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ISS-PRV		Purchase Return to Supplier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ISS-RV		Inventory Return to Supplier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ISS-SO		Sales Order Shipment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ISS-TR		Inventory Transfer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ISS-UNP		Inventory Unplanned Issue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ISS-WO		Work Order Issue/Component Backflush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ORD-PO		Purchase Order Booking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ORD-SO		Sales Order Booking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RCT-CHL		Inventory Detail Maintenance Location Change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RCT-DO		Distribution Order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RCT-FAS		Configured Product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RCT-PO		Purchase Order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RCT-RS		Inventory Return to Stock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RCT-SOR		Inventory Sales Order Return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RCT-TR		Inventory Transfer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RCT-UNP		Inventory Unplanned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RCT-WO		Work Order Receipt, Repetitive Receipt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RJCT-WO		Work Order Reject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TAG-CNT		Physical Inventory Update</a:t>
            </a:r>
          </a:p>
          <a:p>
            <a:pPr algn="l" eaLnBrk="0" hangingPunct="0">
              <a:defRPr/>
            </a:pPr>
            <a:r>
              <a:rPr kumimoji="1" lang="en-US" sz="1300" b="1">
                <a:latin typeface="+mj-lt"/>
              </a:rPr>
              <a:t>WIP-ADJ		Work-In-Process Adjustment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1893</TotalTime>
  <Words>588</Words>
  <Application>Microsoft Office PowerPoint</Application>
  <PresentationFormat>On-screen Show (4:3)</PresentationFormat>
  <Paragraphs>273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1_EX06PP_template</vt:lpstr>
      <vt:lpstr>QAD 2010 Template</vt:lpstr>
      <vt:lpstr>Set Up Inventory Control</vt:lpstr>
      <vt:lpstr>Inventory Control Setup</vt:lpstr>
      <vt:lpstr>Inventory Control Setup</vt:lpstr>
      <vt:lpstr>Inventory Control Setup</vt:lpstr>
      <vt:lpstr>Entities</vt:lpstr>
      <vt:lpstr>Inventory Control Setup</vt:lpstr>
      <vt:lpstr>Inventory Status Code Maintenance</vt:lpstr>
      <vt:lpstr>Inventory Status Code Maintenance –  Restricted Transactions</vt:lpstr>
      <vt:lpstr>Key Inventory Transaction Types</vt:lpstr>
      <vt:lpstr>Inventory Control Setup</vt:lpstr>
      <vt:lpstr>Site Maintenance</vt:lpstr>
      <vt:lpstr>Inventory Control Setup</vt:lpstr>
      <vt:lpstr>Location Maintenance</vt:lpstr>
      <vt:lpstr>Inventory Control Setup</vt:lpstr>
      <vt:lpstr>Regulatory Attributes Menu</vt:lpstr>
      <vt:lpstr>Inventory Control Setup</vt:lpstr>
      <vt:lpstr>Inventory Control – Inventory Count Parameters</vt:lpstr>
      <vt:lpstr>Inventory Control – Accounting</vt:lpstr>
      <vt:lpstr>Inventory Control Setup</vt:lpstr>
      <vt:lpstr>Inventory Control Setup</vt:lpstr>
      <vt:lpstr>Item Inventory Data Maintenance – ABC Analysis</vt:lpstr>
      <vt:lpstr>Item ABC Status Report/Update</vt:lpstr>
      <vt:lpstr>Item Inventory Data Maintenance</vt:lpstr>
      <vt:lpstr>Inventory Control Setup</vt:lpstr>
      <vt:lpstr>Inventory Account Maintenance</vt:lpstr>
      <vt:lpstr>Inventory Control Setup</vt:lpstr>
      <vt:lpstr>Master Comment Maintenance</vt:lpstr>
      <vt:lpstr>Inventory Control Setup</vt:lpstr>
      <vt:lpstr>Inventory Control and Physical Inventory Menus</vt:lpstr>
      <vt:lpstr>Inventory Control Setup Review</vt:lpstr>
      <vt:lpstr>Exercises</vt:lpstr>
      <vt:lpstr>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96</cp:revision>
  <dcterms:created xsi:type="dcterms:W3CDTF">2000-12-07T01:55:49Z</dcterms:created>
  <dcterms:modified xsi:type="dcterms:W3CDTF">2012-07-10T20:09:01Z</dcterms:modified>
</cp:coreProperties>
</file>