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657" r:id="rId1"/>
    <p:sldMasterId id="2147483669" r:id="rId2"/>
  </p:sldMasterIdLst>
  <p:notesMasterIdLst>
    <p:notesMasterId r:id="rId14"/>
  </p:notesMasterIdLst>
  <p:sldIdLst>
    <p:sldId id="295" r:id="rId3"/>
    <p:sldId id="297" r:id="rId4"/>
    <p:sldId id="298" r:id="rId5"/>
    <p:sldId id="294" r:id="rId6"/>
    <p:sldId id="299" r:id="rId7"/>
    <p:sldId id="300" r:id="rId8"/>
    <p:sldId id="301" r:id="rId9"/>
    <p:sldId id="302" r:id="rId10"/>
    <p:sldId id="296" r:id="rId11"/>
    <p:sldId id="303" r:id="rId12"/>
    <p:sldId id="304" r:id="rId13"/>
  </p:sldIdLst>
  <p:sldSz cx="9144000" cy="6858000" type="screen4x3"/>
  <p:notesSz cx="6858000" cy="9144000"/>
  <p:embeddedFontLst>
    <p:embeddedFont>
      <p:font typeface="Tahoma" pitchFamily="34" charset="0"/>
      <p:regular r:id="rId15"/>
      <p:bold r:id="rId16"/>
    </p:embeddedFont>
    <p:embeddedFont>
      <p:font typeface="Webdings" pitchFamily="18" charset="2"/>
      <p:regular r:id="rId17"/>
    </p:embeddedFont>
    <p:embeddedFont>
      <p:font typeface="Century Gothic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00CC66"/>
    <a:srgbClr val="CCFFCC"/>
    <a:srgbClr val="43699C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>
        <p:scale>
          <a:sx n="100" d="100"/>
          <a:sy n="100" d="100"/>
        </p:scale>
        <p:origin x="-198" y="-114"/>
      </p:cViewPr>
      <p:guideLst>
        <p:guide orient="horz" pos="2158"/>
        <p:guide orient="horz" pos="332"/>
        <p:guide orient="horz" pos="330"/>
        <p:guide orient="horz" pos="3848"/>
        <p:guide pos="2855"/>
        <p:guide pos="1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7713B9A3-A1A0-4106-8526-A4DA6082662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66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66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IC-OIA-010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IC-OIA-010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IC-OIA-010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IC-OIA-010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IC-OIA-010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IC-OIA-010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IC-OIA-010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IC-OIA-010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IC-OIA-010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IC-OIA-010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IC-OIA-010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IC-OIA-010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IC-OIA-010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IC-OIA-010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IC-OIA-010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IC-OIA-010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5588" name="Text Box 4"/>
          <p:cNvSpPr txBox="1">
            <a:spLocks noChangeArrowheads="1"/>
          </p:cNvSpPr>
          <p:nvPr/>
        </p:nvSpPr>
        <p:spPr bwMode="auto">
          <a:xfrm>
            <a:off x="66675" y="6600825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9558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955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265988" y="6600825"/>
            <a:ext cx="18018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IC-OIA-010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IC-OIA-010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Current Surplus Inventory Report</a:t>
            </a:r>
          </a:p>
          <a:p>
            <a:pPr>
              <a:lnSpc>
                <a:spcPct val="100000"/>
              </a:lnSpc>
            </a:pPr>
            <a:r>
              <a:rPr lang="en-US" dirty="0"/>
              <a:t>Projected Surplus Inventory Report</a:t>
            </a:r>
          </a:p>
          <a:p>
            <a:pPr>
              <a:lnSpc>
                <a:spcPct val="100000"/>
              </a:lnSpc>
            </a:pPr>
            <a:r>
              <a:rPr lang="en-US" dirty="0"/>
              <a:t>Obsolete Inventory Analysis</a:t>
            </a:r>
          </a:p>
          <a:p>
            <a:pPr lvl="1">
              <a:lnSpc>
                <a:spcPct val="100000"/>
              </a:lnSpc>
              <a:spcBef>
                <a:spcPct val="30000"/>
              </a:spcBef>
            </a:pPr>
            <a:r>
              <a:rPr lang="en-US" dirty="0"/>
              <a:t>New sub-module in QAD </a:t>
            </a:r>
            <a:r>
              <a:rPr lang="en-US" dirty="0" smtClean="0"/>
              <a:t>Enterprise </a:t>
            </a:r>
            <a:r>
              <a:rPr lang="en-US" dirty="0"/>
              <a:t>Edition</a:t>
            </a:r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Obsolete Inventory Analysis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IC-OIA-010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Extract Consumption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IC-OIA-100</a:t>
            </a:r>
          </a:p>
        </p:txBody>
      </p:sp>
      <p:pic>
        <p:nvPicPr>
          <p:cNvPr id="2027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814513"/>
            <a:ext cx="6991350" cy="3228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Obsolete Inventory Analysis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IC-OIA-110</a:t>
            </a:r>
          </a:p>
        </p:txBody>
      </p:sp>
      <p:pic>
        <p:nvPicPr>
          <p:cNvPr id="2037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300" y="1185863"/>
            <a:ext cx="6610350" cy="4619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Current Surplus Inventory Report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IC-OIA-020</a:t>
            </a:r>
          </a:p>
        </p:txBody>
      </p:sp>
      <p:pic>
        <p:nvPicPr>
          <p:cNvPr id="1925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288" y="1682750"/>
            <a:ext cx="7572375" cy="365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Projected Surplus Inventory Report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IC-OIA-030</a:t>
            </a:r>
          </a:p>
        </p:txBody>
      </p:sp>
      <p:pic>
        <p:nvPicPr>
          <p:cNvPr id="1935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75" y="1457325"/>
            <a:ext cx="7543800" cy="411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Setup Obsolete Inventory </a:t>
            </a:r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IC-OIA-040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273175" y="1238250"/>
            <a:ext cx="6591300" cy="4445000"/>
            <a:chOff x="1311275" y="1819275"/>
            <a:chExt cx="6591300" cy="4445000"/>
          </a:xfrm>
        </p:grpSpPr>
        <p:sp>
          <p:nvSpPr>
            <p:cNvPr id="119978" name="Line 170"/>
            <p:cNvSpPr>
              <a:spLocks noChangeShapeType="1"/>
            </p:cNvSpPr>
            <p:nvPr/>
          </p:nvSpPr>
          <p:spPr bwMode="auto">
            <a:xfrm>
              <a:off x="2295525" y="1857375"/>
              <a:ext cx="4660900" cy="437515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9969" name="Rectangle 161"/>
            <p:cNvSpPr>
              <a:spLocks noChangeArrowheads="1"/>
            </p:cNvSpPr>
            <p:nvPr/>
          </p:nvSpPr>
          <p:spPr bwMode="auto">
            <a:xfrm>
              <a:off x="1311275" y="1819275"/>
              <a:ext cx="2057400" cy="9144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defTabSz="977900" eaLnBrk="0" hangingPunct="0">
                <a:lnSpc>
                  <a:spcPct val="90000"/>
                </a:lnSpc>
              </a:pPr>
              <a:r>
                <a:rPr lang="en-US" sz="2000" b="1">
                  <a:latin typeface="+mj-lt"/>
                </a:rPr>
                <a:t>Set Obsolete Inventory Control</a:t>
              </a:r>
            </a:p>
          </p:txBody>
        </p:sp>
        <p:sp>
          <p:nvSpPr>
            <p:cNvPr id="119970" name="Rectangle 162"/>
            <p:cNvSpPr>
              <a:spLocks noChangeArrowheads="1"/>
            </p:cNvSpPr>
            <p:nvPr/>
          </p:nvSpPr>
          <p:spPr bwMode="auto">
            <a:xfrm>
              <a:off x="2759075" y="2960688"/>
              <a:ext cx="2057400" cy="9144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defTabSz="977900" eaLnBrk="0" hangingPunct="0">
                <a:lnSpc>
                  <a:spcPct val="90000"/>
                </a:lnSpc>
              </a:pPr>
              <a:r>
                <a:rPr lang="en-US" sz="2000" b="1">
                  <a:latin typeface="+mj-lt"/>
                </a:rPr>
                <a:t>Define Inventory Types</a:t>
              </a:r>
            </a:p>
          </p:txBody>
        </p:sp>
        <p:sp>
          <p:nvSpPr>
            <p:cNvPr id="119971" name="Rectangle 163"/>
            <p:cNvSpPr>
              <a:spLocks noChangeArrowheads="1"/>
            </p:cNvSpPr>
            <p:nvPr/>
          </p:nvSpPr>
          <p:spPr bwMode="auto">
            <a:xfrm>
              <a:off x="4257675" y="4132263"/>
              <a:ext cx="2057400" cy="9144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defTabSz="977900" eaLnBrk="0" hangingPunct="0">
                <a:lnSpc>
                  <a:spcPct val="90000"/>
                </a:lnSpc>
              </a:pPr>
              <a:r>
                <a:rPr lang="en-US" sz="2000" b="1">
                  <a:latin typeface="+mj-lt"/>
                </a:rPr>
                <a:t>Define Depreciation Rates</a:t>
              </a:r>
            </a:p>
          </p:txBody>
        </p:sp>
        <p:sp>
          <p:nvSpPr>
            <p:cNvPr id="119972" name="Rectangle 164"/>
            <p:cNvSpPr>
              <a:spLocks noChangeArrowheads="1"/>
            </p:cNvSpPr>
            <p:nvPr/>
          </p:nvSpPr>
          <p:spPr bwMode="auto">
            <a:xfrm>
              <a:off x="5845175" y="5349875"/>
              <a:ext cx="2057400" cy="9144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defTabSz="977900" eaLnBrk="0" hangingPunct="0">
                <a:lnSpc>
                  <a:spcPct val="90000"/>
                </a:lnSpc>
              </a:pPr>
              <a:r>
                <a:rPr lang="en-US" sz="2000" b="1">
                  <a:latin typeface="+mj-lt"/>
                </a:rPr>
                <a:t>Specify Output File Parameters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Obsolete Inventory Control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IC-OIA-050</a:t>
            </a:r>
          </a:p>
        </p:txBody>
      </p:sp>
      <p:pic>
        <p:nvPicPr>
          <p:cNvPr id="1986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685925"/>
            <a:ext cx="6981825" cy="3524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Define Inventory Types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IC-OIA-060</a:t>
            </a:r>
          </a:p>
        </p:txBody>
      </p:sp>
      <p:pic>
        <p:nvPicPr>
          <p:cNvPr id="1996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1175" y="1271588"/>
            <a:ext cx="5581650" cy="456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Depreciation Rate Maintenance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IC-OIA-070</a:t>
            </a:r>
          </a:p>
        </p:txBody>
      </p:sp>
      <p:pic>
        <p:nvPicPr>
          <p:cNvPr id="2007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1225" y="2243138"/>
            <a:ext cx="4762500" cy="2562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Output Type Maintenance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IC-OIA-080</a:t>
            </a:r>
          </a:p>
        </p:txBody>
      </p:sp>
      <p:pic>
        <p:nvPicPr>
          <p:cNvPr id="2017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6900" y="1652588"/>
            <a:ext cx="5391150" cy="3686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Analyzing Obsolete </a:t>
            </a:r>
            <a:r>
              <a:rPr lang="en-US" dirty="0" smtClean="0"/>
              <a:t>Inventory</a:t>
            </a:r>
            <a:endParaRPr lang="en-US" dirty="0"/>
          </a:p>
        </p:txBody>
      </p:sp>
      <p:sp>
        <p:nvSpPr>
          <p:cNvPr id="9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IC-OIA-090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993775" y="1012825"/>
            <a:ext cx="7150100" cy="5000625"/>
            <a:chOff x="984250" y="1565275"/>
            <a:chExt cx="7150100" cy="5000625"/>
          </a:xfrm>
        </p:grpSpPr>
        <p:cxnSp>
          <p:nvCxnSpPr>
            <p:cNvPr id="191498" name="AutoShape 10"/>
            <p:cNvCxnSpPr>
              <a:cxnSpLocks noChangeShapeType="1"/>
              <a:stCxn id="191491" idx="0"/>
              <a:endCxn id="191496" idx="2"/>
            </p:cNvCxnSpPr>
            <p:nvPr/>
          </p:nvCxnSpPr>
          <p:spPr bwMode="auto">
            <a:xfrm>
              <a:off x="1898650" y="1565275"/>
              <a:ext cx="5321300" cy="5000625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ffectLst/>
          </p:spPr>
        </p:cxnSp>
        <p:sp>
          <p:nvSpPr>
            <p:cNvPr id="191491" name="Rectangle 3"/>
            <p:cNvSpPr>
              <a:spLocks noChangeArrowheads="1"/>
            </p:cNvSpPr>
            <p:nvPr/>
          </p:nvSpPr>
          <p:spPr bwMode="auto">
            <a:xfrm>
              <a:off x="984250" y="1565275"/>
              <a:ext cx="1828800" cy="8223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0" rIns="0" bIns="0" anchor="ctr"/>
            <a:lstStyle/>
            <a:p>
              <a:pPr defTabSz="977900" eaLnBrk="0" hangingPunct="0">
                <a:lnSpc>
                  <a:spcPct val="80000"/>
                </a:lnSpc>
              </a:pPr>
              <a:r>
                <a:rPr lang="en-US" sz="2000" b="1">
                  <a:latin typeface="+mj-lt"/>
                </a:rPr>
                <a:t>Extract Consumption Data</a:t>
              </a:r>
            </a:p>
          </p:txBody>
        </p:sp>
        <p:sp>
          <p:nvSpPr>
            <p:cNvPr id="191492" name="Rectangle 4"/>
            <p:cNvSpPr>
              <a:spLocks noChangeArrowheads="1"/>
            </p:cNvSpPr>
            <p:nvPr/>
          </p:nvSpPr>
          <p:spPr bwMode="auto">
            <a:xfrm>
              <a:off x="2390775" y="2576513"/>
              <a:ext cx="1828800" cy="8223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0" rIns="0" bIns="0" anchor="ctr"/>
            <a:lstStyle/>
            <a:p>
              <a:pPr defTabSz="977900" eaLnBrk="0" hangingPunct="0">
                <a:lnSpc>
                  <a:spcPct val="80000"/>
                </a:lnSpc>
              </a:pPr>
              <a:r>
                <a:rPr lang="en-US" sz="2000" b="1">
                  <a:latin typeface="+mj-lt"/>
                </a:rPr>
                <a:t>Calculate Supply Coverage</a:t>
              </a:r>
            </a:p>
          </p:txBody>
        </p:sp>
        <p:sp>
          <p:nvSpPr>
            <p:cNvPr id="191493" name="Rectangle 5"/>
            <p:cNvSpPr>
              <a:spLocks noChangeArrowheads="1"/>
            </p:cNvSpPr>
            <p:nvPr/>
          </p:nvSpPr>
          <p:spPr bwMode="auto">
            <a:xfrm>
              <a:off x="3603625" y="3636963"/>
              <a:ext cx="1828800" cy="8223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0" rIns="0" bIns="0" anchor="ctr"/>
            <a:lstStyle/>
            <a:p>
              <a:pPr defTabSz="977900" eaLnBrk="0" hangingPunct="0">
                <a:lnSpc>
                  <a:spcPct val="80000"/>
                </a:lnSpc>
              </a:pPr>
              <a:r>
                <a:rPr lang="en-US" sz="2000" b="1">
                  <a:latin typeface="+mj-lt"/>
                </a:rPr>
                <a:t>Calculate Reserve</a:t>
              </a:r>
            </a:p>
          </p:txBody>
        </p:sp>
        <p:sp>
          <p:nvSpPr>
            <p:cNvPr id="191494" name="Rectangle 6"/>
            <p:cNvSpPr>
              <a:spLocks noChangeArrowheads="1"/>
            </p:cNvSpPr>
            <p:nvPr/>
          </p:nvSpPr>
          <p:spPr bwMode="auto">
            <a:xfrm>
              <a:off x="4841875" y="4708525"/>
              <a:ext cx="1828800" cy="8223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0" rIns="0" bIns="0" anchor="ctr"/>
            <a:lstStyle/>
            <a:p>
              <a:pPr defTabSz="977900" eaLnBrk="0" hangingPunct="0">
                <a:lnSpc>
                  <a:spcPct val="80000"/>
                </a:lnSpc>
              </a:pPr>
              <a:r>
                <a:rPr lang="en-US" sz="2000" b="1">
                  <a:latin typeface="+mj-lt"/>
                </a:rPr>
                <a:t>Optionally Include Demand</a:t>
              </a:r>
            </a:p>
          </p:txBody>
        </p:sp>
        <p:sp>
          <p:nvSpPr>
            <p:cNvPr id="191496" name="Rectangle 8"/>
            <p:cNvSpPr>
              <a:spLocks noChangeArrowheads="1"/>
            </p:cNvSpPr>
            <p:nvPr/>
          </p:nvSpPr>
          <p:spPr bwMode="auto">
            <a:xfrm>
              <a:off x="6305550" y="5743575"/>
              <a:ext cx="1828800" cy="8223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0" rIns="0" bIns="0" anchor="ctr"/>
            <a:lstStyle/>
            <a:p>
              <a:pPr defTabSz="977900" eaLnBrk="0" hangingPunct="0">
                <a:lnSpc>
                  <a:spcPct val="80000"/>
                </a:lnSpc>
              </a:pPr>
              <a:r>
                <a:rPr lang="en-US" sz="2000" b="1">
                  <a:latin typeface="+mj-lt"/>
                </a:rPr>
                <a:t>Optionally Produce Reports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6691</TotalTime>
  <Words>91</Words>
  <Application>Microsoft Office PowerPoint</Application>
  <PresentationFormat>On-screen Show (4:3)</PresentationFormat>
  <Paragraphs>35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Tahoma</vt:lpstr>
      <vt:lpstr>Times New Roman</vt:lpstr>
      <vt:lpstr>Webdings</vt:lpstr>
      <vt:lpstr>Century Gothic</vt:lpstr>
      <vt:lpstr>Lucida Grande</vt:lpstr>
      <vt:lpstr>1_EX06PP_template</vt:lpstr>
      <vt:lpstr>QAD 2010 Template</vt:lpstr>
      <vt:lpstr>Obsolete Inventory Analysis</vt:lpstr>
      <vt:lpstr>Current Surplus Inventory Report</vt:lpstr>
      <vt:lpstr>Projected Surplus Inventory Report</vt:lpstr>
      <vt:lpstr>Setup Obsolete Inventory Analysis</vt:lpstr>
      <vt:lpstr>Obsolete Inventory Control</vt:lpstr>
      <vt:lpstr>Define Inventory Types</vt:lpstr>
      <vt:lpstr>Depreciation Rate Maintenance</vt:lpstr>
      <vt:lpstr>Output Type Maintenance</vt:lpstr>
      <vt:lpstr>Analyzing Obsolete Inventory</vt:lpstr>
      <vt:lpstr>Extract Consumption</vt:lpstr>
      <vt:lpstr>Obsolete Inventory Analysis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362</cp:revision>
  <cp:lastPrinted>1999-10-04T21:04:47Z</cp:lastPrinted>
  <dcterms:created xsi:type="dcterms:W3CDTF">1998-02-18T21:36:34Z</dcterms:created>
  <dcterms:modified xsi:type="dcterms:W3CDTF">2011-01-04T18:56:33Z</dcterms:modified>
</cp:coreProperties>
</file>