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35" r:id="rId2"/>
  </p:sldMasterIdLst>
  <p:notesMasterIdLst>
    <p:notesMasterId r:id="rId76"/>
  </p:notesMasterIdLst>
  <p:handoutMasterIdLst>
    <p:handoutMasterId r:id="rId77"/>
  </p:handoutMasterIdLst>
  <p:sldIdLst>
    <p:sldId id="256" r:id="rId3"/>
    <p:sldId id="257" r:id="rId4"/>
    <p:sldId id="270" r:id="rId5"/>
    <p:sldId id="262" r:id="rId6"/>
    <p:sldId id="271" r:id="rId7"/>
    <p:sldId id="272" r:id="rId8"/>
    <p:sldId id="267" r:id="rId9"/>
    <p:sldId id="273" r:id="rId10"/>
    <p:sldId id="274" r:id="rId11"/>
    <p:sldId id="275" r:id="rId12"/>
    <p:sldId id="347" r:id="rId13"/>
    <p:sldId id="335" r:id="rId14"/>
    <p:sldId id="336" r:id="rId15"/>
    <p:sldId id="337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344" r:id="rId28"/>
    <p:sldId id="346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338" r:id="rId37"/>
    <p:sldId id="296" r:id="rId38"/>
    <p:sldId id="297" r:id="rId39"/>
    <p:sldId id="326" r:id="rId40"/>
    <p:sldId id="298" r:id="rId41"/>
    <p:sldId id="299" r:id="rId42"/>
    <p:sldId id="340" r:id="rId43"/>
    <p:sldId id="341" r:id="rId44"/>
    <p:sldId id="342" r:id="rId45"/>
    <p:sldId id="301" r:id="rId46"/>
    <p:sldId id="302" r:id="rId47"/>
    <p:sldId id="268" r:id="rId48"/>
    <p:sldId id="304" r:id="rId49"/>
    <p:sldId id="305" r:id="rId50"/>
    <p:sldId id="306" r:id="rId51"/>
    <p:sldId id="327" r:id="rId52"/>
    <p:sldId id="307" r:id="rId53"/>
    <p:sldId id="308" r:id="rId54"/>
    <p:sldId id="309" r:id="rId55"/>
    <p:sldId id="343" r:id="rId56"/>
    <p:sldId id="310" r:id="rId57"/>
    <p:sldId id="311" r:id="rId58"/>
    <p:sldId id="312" r:id="rId59"/>
    <p:sldId id="348" r:id="rId60"/>
    <p:sldId id="349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269" r:id="rId74"/>
    <p:sldId id="330" r:id="rId7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C0C0C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7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690" y="7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181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889BFE7-370D-4991-AE4E-FCFD476BCAF0}" type="datetime1">
              <a:rPr lang="en-US"/>
              <a:pPr>
                <a:defRPr/>
              </a:pPr>
              <a:t>7/10/2012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D625882-0823-40C1-A6DE-9AA69D930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0DD3493-4103-416D-8902-A183DDE3E90C}" type="datetime1">
              <a:rPr lang="en-US"/>
              <a:pPr>
                <a:defRPr/>
              </a:pPr>
              <a:t>7/10/2012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3114C02-7322-412F-8B4D-01BCA9FA2D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831853A-91E4-4FC7-8678-DCB9A0E554A9}" type="datetime1">
              <a:rPr lang="en-US" smtClean="0"/>
              <a:pPr/>
              <a:t>7/10/2012</a:t>
            </a:fld>
            <a:endParaRPr lang="en-US" smtClean="0"/>
          </a:p>
        </p:txBody>
      </p:sp>
      <p:sp>
        <p:nvSpPr>
          <p:cNvPr id="798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566BF0-C05F-4B32-AEED-37F1634E0AC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798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Record the receipt of all 100 Yo Yos using Work Order Receipt 16.11</a:t>
            </a:r>
          </a:p>
          <a:p>
            <a:r>
              <a:rPr lang="en-US" smtClean="0"/>
              <a:t>These items should be received into inventory at Site 9000 Location FinGood.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909AB81-0B07-43F3-8ED2-DF5241617B91}" type="datetime1">
              <a:rPr lang="en-US" smtClean="0"/>
              <a:pPr/>
              <a:t>7/10/2012</a:t>
            </a:fld>
            <a:endParaRPr lang="en-US" smtClean="0"/>
          </a:p>
        </p:txBody>
      </p:sp>
      <p:sp>
        <p:nvSpPr>
          <p:cNvPr id="808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428E53-1666-454E-BD34-94CB2A450AD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Issue Components for work order using Work Order Component Issue 16.10</a:t>
            </a:r>
          </a:p>
          <a:p>
            <a:r>
              <a:rPr lang="en-US" smtClean="0"/>
              <a:t>Fields:</a:t>
            </a:r>
          </a:p>
          <a:p>
            <a:r>
              <a:rPr lang="en-US" smtClean="0"/>
              <a:t>Work Order: Number of the work order created earlier</a:t>
            </a:r>
          </a:p>
          <a:p>
            <a:r>
              <a:rPr lang="en-US" smtClean="0"/>
              <a:t>Issue Picked: Yes or checked</a:t>
            </a:r>
          </a:p>
          <a:p>
            <a:r>
              <a:rPr lang="en-US" smtClean="0"/>
              <a:t>Notice: The qty picked and qty to issue are the same</a:t>
            </a:r>
          </a:p>
          <a:p>
            <a:r>
              <a:rPr lang="en-US" smtClean="0"/>
              <a:t>Unless you need to change the items being issued there is no need to go into the bottom frame.</a:t>
            </a:r>
          </a:p>
          <a:p>
            <a:r>
              <a:rPr lang="en-US" smtClean="0"/>
              <a:t>Example of when you would need to change: Used material from a different location than listed on the picklist. Or, used more or less than on the picklist.</a:t>
            </a:r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02500" y="6619875"/>
            <a:ext cx="17748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IC-PR-010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IC-PR-010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06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Identify key business considerations before setting up Inventory Control in QAD Enterprise Applications</a:t>
            </a:r>
          </a:p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Set up Inventory Control in QAD</a:t>
            </a:r>
          </a:p>
          <a:p>
            <a:pPr eaLnBrk="1" hangingPunct="1">
              <a:lnSpc>
                <a:spcPct val="100000"/>
              </a:lnSpc>
            </a:pPr>
            <a:r>
              <a:rPr lang="en-US" b="1" dirty="0" smtClean="0"/>
              <a:t>Process Inventory in QAD</a:t>
            </a:r>
          </a:p>
        </p:txBody>
      </p:sp>
      <p:sp>
        <p:nvSpPr>
          <p:cNvPr id="3075" name="Rectangle 206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Process Inventory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Work Order Receipt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IC-PR-100</a:t>
            </a:r>
          </a:p>
        </p:txBody>
      </p:sp>
      <p:pic>
        <p:nvPicPr>
          <p:cNvPr id="12292" name="Picture 7" descr="SHOT000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1162050"/>
            <a:ext cx="81057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 Entry – 1 of 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IC-PR-103</a:t>
            </a:r>
            <a:endParaRPr lang="en-US"/>
          </a:p>
        </p:txBody>
      </p:sp>
      <p:pic>
        <p:nvPicPr>
          <p:cNvPr id="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381125"/>
            <a:ext cx="81248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Multi-Entry – 2 of 3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IC-PR-104</a:t>
            </a:r>
          </a:p>
        </p:txBody>
      </p:sp>
      <p:pic>
        <p:nvPicPr>
          <p:cNvPr id="14340" name="Picture 7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1209675"/>
            <a:ext cx="816292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Multi-Entry – 3 of 3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IC-PR-105</a:t>
            </a:r>
          </a:p>
        </p:txBody>
      </p:sp>
      <p:pic>
        <p:nvPicPr>
          <p:cNvPr id="1536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690688"/>
            <a:ext cx="72009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Attributes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IC-PR-107</a:t>
            </a:r>
          </a:p>
        </p:txBody>
      </p:sp>
      <p:pic>
        <p:nvPicPr>
          <p:cNvPr id="1638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381125"/>
            <a:ext cx="78581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Work Order Receipt Backflush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IC-PR-110</a:t>
            </a:r>
          </a:p>
        </p:txBody>
      </p:sp>
      <p:pic>
        <p:nvPicPr>
          <p:cNvPr id="17412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400175"/>
            <a:ext cx="79343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Repetitive Labor Transaction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IC-PR-120</a:t>
            </a:r>
          </a:p>
        </p:txBody>
      </p:sp>
      <p:pic>
        <p:nvPicPr>
          <p:cNvPr id="18436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763" y="1343025"/>
            <a:ext cx="8618537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Backflush Transaction - </a:t>
            </a:r>
            <a:r>
              <a:rPr lang="en-US" sz="2600" smtClean="0"/>
              <a:t>Advanced Repetitive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IC-PR-130</a:t>
            </a:r>
          </a:p>
        </p:txBody>
      </p:sp>
      <p:pic>
        <p:nvPicPr>
          <p:cNvPr id="1946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390650"/>
            <a:ext cx="7429500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Move Transaction - Advanced Repetitive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IC-PR-140</a:t>
            </a:r>
          </a:p>
        </p:txBody>
      </p:sp>
      <p:pic>
        <p:nvPicPr>
          <p:cNvPr id="2048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419225"/>
            <a:ext cx="78200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RMA Receipts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IC-PR-150</a:t>
            </a:r>
          </a:p>
        </p:txBody>
      </p:sp>
      <p:pic>
        <p:nvPicPr>
          <p:cNvPr id="21508" name="Picture 6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4025"/>
            <a:ext cx="91440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4099" name="Rectangle 104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IC-PR-020</a:t>
            </a:r>
          </a:p>
        </p:txBody>
      </p:sp>
      <p:sp>
        <p:nvSpPr>
          <p:cNvPr id="70676" name="Line 104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Receipts - Unplanned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IC-PR-160</a:t>
            </a:r>
          </a:p>
        </p:txBody>
      </p:sp>
      <p:pic>
        <p:nvPicPr>
          <p:cNvPr id="22532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3" y="1476375"/>
            <a:ext cx="81057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Receipts - Backward Exploded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IC-PR-170</a:t>
            </a:r>
          </a:p>
        </p:txBody>
      </p:sp>
      <p:pic>
        <p:nvPicPr>
          <p:cNvPr id="2355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1323975"/>
            <a:ext cx="74866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b="1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24579" name="Rectangle 5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IC-PR-180</a:t>
            </a:r>
          </a:p>
        </p:txBody>
      </p:sp>
      <p:sp>
        <p:nvSpPr>
          <p:cNvPr id="50228" name="Line 52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103188" indent="-103188" eaLnBrk="1" hangingPunct="1">
              <a:tabLst>
                <a:tab pos="2349500" algn="l"/>
              </a:tabLst>
            </a:pPr>
            <a:r>
              <a:rPr lang="en-US" dirty="0" smtClean="0"/>
              <a:t>Issue transactions are created by: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Sales Order Shipments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Work Order Component Issue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Purchase Order Returns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Return to Supplier Menu (RTS)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Issues - Unplanned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dirty="0" smtClean="0"/>
              <a:t>Distribution Order Shipments</a:t>
            </a:r>
          </a:p>
        </p:txBody>
      </p:sp>
      <p:sp>
        <p:nvSpPr>
          <p:cNvPr id="25604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Transactions – Issues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Sales Order Shipments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IC-PR-200</a:t>
            </a:r>
          </a:p>
        </p:txBody>
      </p:sp>
      <p:pic>
        <p:nvPicPr>
          <p:cNvPr id="2662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1543050"/>
            <a:ext cx="7991475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Work Order Component Issue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IC-PR-210</a:t>
            </a:r>
          </a:p>
        </p:txBody>
      </p:sp>
      <p:pic>
        <p:nvPicPr>
          <p:cNvPr id="27652" name="Picture 4" descr="SHOT000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1495425"/>
            <a:ext cx="85248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Returns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IC-PR-220</a:t>
            </a:r>
          </a:p>
        </p:txBody>
      </p:sp>
      <p:pic>
        <p:nvPicPr>
          <p:cNvPr id="28676" name="Picture 3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66850"/>
            <a:ext cx="8439150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 To Supplier RTS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IC-PR-230</a:t>
            </a:r>
            <a:endParaRPr lang="en-US"/>
          </a:p>
        </p:txBody>
      </p:sp>
      <p:pic>
        <p:nvPicPr>
          <p:cNvPr id="4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062038"/>
            <a:ext cx="8353425" cy="498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Issues - Unplanned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IC-PR-240</a:t>
            </a:r>
          </a:p>
        </p:txBody>
      </p:sp>
      <p:pic>
        <p:nvPicPr>
          <p:cNvPr id="2970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466850"/>
            <a:ext cx="7934325" cy="420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Distribution Order Shipments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IC-PR-250</a:t>
            </a:r>
          </a:p>
        </p:txBody>
      </p:sp>
      <p:pic>
        <p:nvPicPr>
          <p:cNvPr id="3072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47750"/>
            <a:ext cx="8229600" cy="501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b="1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5123" name="Rectangle 41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IC-PR-030</a:t>
            </a:r>
          </a:p>
        </p:txBody>
      </p:sp>
      <p:sp>
        <p:nvSpPr>
          <p:cNvPr id="74795" name="Line 4139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b="1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31747" name="Rectangle 4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IC-PR-260</a:t>
            </a:r>
          </a:p>
        </p:txBody>
      </p:sp>
      <p:sp>
        <p:nvSpPr>
          <p:cNvPr id="58419" name="Line 5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103188" indent="-103188" eaLnBrk="1" hangingPunct="1">
              <a:tabLst>
                <a:tab pos="2349500" algn="l"/>
              </a:tabLst>
            </a:pPr>
            <a:r>
              <a:rPr lang="en-US" smtClean="0"/>
              <a:t>Transfer transactions are created by: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Transfer - Single Item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Transfer - Multi Item</a:t>
            </a:r>
          </a:p>
          <a:p>
            <a:pPr marL="574675" lvl="1" indent="-341313" eaLnBrk="1" hangingPunct="1">
              <a:tabLst>
                <a:tab pos="2349500" algn="l"/>
              </a:tabLst>
            </a:pPr>
            <a:r>
              <a:rPr lang="en-US" smtClean="0"/>
              <a:t>Transfer With Lot/Serial Change</a:t>
            </a:r>
          </a:p>
        </p:txBody>
      </p:sp>
      <p:sp>
        <p:nvSpPr>
          <p:cNvPr id="32772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Transactions – Transfers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Transfer - Single Item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IC-PR-280</a:t>
            </a:r>
          </a:p>
        </p:txBody>
      </p:sp>
      <p:pic>
        <p:nvPicPr>
          <p:cNvPr id="3379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276350"/>
            <a:ext cx="78295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Transfer - Multi Item</a:t>
            </a:r>
          </a:p>
        </p:txBody>
      </p:sp>
      <p:sp>
        <p:nvSpPr>
          <p:cNvPr id="348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IC-PR-290</a:t>
            </a:r>
          </a:p>
        </p:txBody>
      </p:sp>
      <p:pic>
        <p:nvPicPr>
          <p:cNvPr id="34820" name="Picture 6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262063"/>
            <a:ext cx="77533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Transfer With Lot/Serial Change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IC-PR-300</a:t>
            </a:r>
          </a:p>
        </p:txBody>
      </p:sp>
      <p:pic>
        <p:nvPicPr>
          <p:cNvPr id="35844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504950"/>
            <a:ext cx="7896225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100" smtClean="0"/>
              <a:t>Batchload Transfer with Lot/Serial Change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IC-PR-305</a:t>
            </a:r>
          </a:p>
        </p:txBody>
      </p:sp>
      <p:pic>
        <p:nvPicPr>
          <p:cNvPr id="3686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233488"/>
            <a:ext cx="81438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b="1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37891" name="Rectangle 4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IC-PR-310</a:t>
            </a:r>
          </a:p>
        </p:txBody>
      </p:sp>
      <p:sp>
        <p:nvSpPr>
          <p:cNvPr id="63539" name="Line 5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Transactions Detail Inquiry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IC-PR-320</a:t>
            </a:r>
          </a:p>
        </p:txBody>
      </p:sp>
      <p:pic>
        <p:nvPicPr>
          <p:cNvPr id="38914" name="Picture 10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1438275"/>
            <a:ext cx="77533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39"/>
          <p:cNvSpPr>
            <a:spLocks noChangeArrowheads="1"/>
          </p:cNvSpPr>
          <p:nvPr/>
        </p:nvSpPr>
        <p:spPr bwMode="auto">
          <a:xfrm>
            <a:off x="1176338" y="3533775"/>
            <a:ext cx="1279525" cy="2286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18" name="Rectangle 40"/>
          <p:cNvSpPr>
            <a:spLocks noChangeArrowheads="1"/>
          </p:cNvSpPr>
          <p:nvPr/>
        </p:nvSpPr>
        <p:spPr bwMode="auto">
          <a:xfrm>
            <a:off x="1166813" y="2457450"/>
            <a:ext cx="1279525" cy="2286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19" name="Text Box 41"/>
          <p:cNvSpPr txBox="1">
            <a:spLocks noChangeArrowheads="1"/>
          </p:cNvSpPr>
          <p:nvPr/>
        </p:nvSpPr>
        <p:spPr bwMode="auto">
          <a:xfrm>
            <a:off x="590550" y="3371850"/>
            <a:ext cx="36195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>
              <a:spcBef>
                <a:spcPct val="50000"/>
              </a:spcBef>
            </a:pPr>
            <a:r>
              <a:rPr lang="en-US" sz="2000" b="1">
                <a:latin typeface="+mj-lt"/>
              </a:rPr>
              <a:t>1</a:t>
            </a:r>
          </a:p>
        </p:txBody>
      </p:sp>
      <p:sp>
        <p:nvSpPr>
          <p:cNvPr id="38920" name="Text Box 42"/>
          <p:cNvSpPr txBox="1">
            <a:spLocks noChangeArrowheads="1"/>
          </p:cNvSpPr>
          <p:nvPr/>
        </p:nvSpPr>
        <p:spPr bwMode="auto">
          <a:xfrm>
            <a:off x="590550" y="4495800"/>
            <a:ext cx="36195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>
              <a:spcBef>
                <a:spcPct val="50000"/>
              </a:spcBef>
            </a:pPr>
            <a:r>
              <a:rPr lang="en-US" sz="2000" b="1">
                <a:latin typeface="+mj-lt"/>
              </a:rPr>
              <a:t>2</a:t>
            </a:r>
          </a:p>
        </p:txBody>
      </p:sp>
      <p:cxnSp>
        <p:nvCxnSpPr>
          <p:cNvPr id="38921" name="AutoShape 43"/>
          <p:cNvCxnSpPr>
            <a:cxnSpLocks noChangeShapeType="1"/>
            <a:stCxn id="38919" idx="3"/>
            <a:endCxn id="38918" idx="1"/>
          </p:cNvCxnSpPr>
          <p:nvPr/>
        </p:nvCxnSpPr>
        <p:spPr bwMode="auto">
          <a:xfrm flipV="1">
            <a:off x="952500" y="2571750"/>
            <a:ext cx="214313" cy="9144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8922" name="AutoShape 44"/>
          <p:cNvCxnSpPr>
            <a:cxnSpLocks noChangeShapeType="1"/>
            <a:stCxn id="38920" idx="3"/>
            <a:endCxn id="38917" idx="1"/>
          </p:cNvCxnSpPr>
          <p:nvPr/>
        </p:nvCxnSpPr>
        <p:spPr bwMode="auto">
          <a:xfrm flipV="1">
            <a:off x="952500" y="3648075"/>
            <a:ext cx="223838" cy="9620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Transactions Detail Inquiry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IC-PR-330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76275" y="1419225"/>
            <a:ext cx="7781925" cy="4214813"/>
            <a:chOff x="685800" y="1695450"/>
            <a:chExt cx="7781925" cy="4214813"/>
          </a:xfrm>
        </p:grpSpPr>
        <p:pic>
          <p:nvPicPr>
            <p:cNvPr id="39940" name="Picture 5" descr="SHOT0000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1695450"/>
              <a:ext cx="7734300" cy="396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41" name="Picture 6" descr="SHOT0000.bmp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71925" y="3276600"/>
              <a:ext cx="4495800" cy="2633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Stock Availability Browse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IC-PR-340</a:t>
            </a:r>
          </a:p>
        </p:txBody>
      </p:sp>
      <p:pic>
        <p:nvPicPr>
          <p:cNvPr id="41988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1704975"/>
            <a:ext cx="7362825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38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Flow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IC-PR-040</a:t>
            </a:r>
          </a:p>
        </p:txBody>
      </p:sp>
      <p:sp>
        <p:nvSpPr>
          <p:cNvPr id="6147" name="Rectangle 301"/>
          <p:cNvSpPr>
            <a:spLocks noChangeArrowheads="1"/>
          </p:cNvSpPr>
          <p:nvPr/>
        </p:nvSpPr>
        <p:spPr bwMode="auto">
          <a:xfrm>
            <a:off x="1684338" y="1192213"/>
            <a:ext cx="1147762" cy="847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Purchase</a:t>
            </a:r>
          </a:p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Order</a:t>
            </a:r>
          </a:p>
          <a:p>
            <a:pPr eaLnBrk="0" hangingPunct="0">
              <a:lnSpc>
                <a:spcPct val="98000"/>
              </a:lnSpc>
            </a:pPr>
            <a:r>
              <a:rPr kumimoji="1" lang="en-US" sz="1800" b="1">
                <a:latin typeface="+mj-lt"/>
              </a:rPr>
              <a:t>Receipt</a:t>
            </a:r>
          </a:p>
        </p:txBody>
      </p:sp>
      <p:sp>
        <p:nvSpPr>
          <p:cNvPr id="27951" name="Rectangle 303"/>
          <p:cNvSpPr>
            <a:spLocks noChangeArrowheads="1"/>
          </p:cNvSpPr>
          <p:nvPr/>
        </p:nvSpPr>
        <p:spPr bwMode="auto">
          <a:xfrm>
            <a:off x="1204913" y="4935538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Stockroom</a:t>
            </a:r>
          </a:p>
        </p:txBody>
      </p:sp>
      <p:sp>
        <p:nvSpPr>
          <p:cNvPr id="27954" name="Rectangle 306"/>
          <p:cNvSpPr>
            <a:spLocks noChangeArrowheads="1"/>
          </p:cNvSpPr>
          <p:nvPr/>
        </p:nvSpPr>
        <p:spPr bwMode="auto">
          <a:xfrm>
            <a:off x="5821363" y="2482850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Shipping</a:t>
            </a:r>
          </a:p>
        </p:txBody>
      </p:sp>
      <p:sp>
        <p:nvSpPr>
          <p:cNvPr id="27952" name="Rectangle 304"/>
          <p:cNvSpPr>
            <a:spLocks noChangeArrowheads="1"/>
          </p:cNvSpPr>
          <p:nvPr/>
        </p:nvSpPr>
        <p:spPr bwMode="auto">
          <a:xfrm>
            <a:off x="3517900" y="2482850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Finished</a:t>
            </a:r>
          </a:p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Goods</a:t>
            </a:r>
          </a:p>
        </p:txBody>
      </p:sp>
      <p:sp>
        <p:nvSpPr>
          <p:cNvPr id="27950" name="Rectangle 302"/>
          <p:cNvSpPr>
            <a:spLocks noChangeArrowheads="1"/>
          </p:cNvSpPr>
          <p:nvPr/>
        </p:nvSpPr>
        <p:spPr bwMode="auto">
          <a:xfrm>
            <a:off x="1204913" y="3692525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Inspection</a:t>
            </a:r>
          </a:p>
        </p:txBody>
      </p:sp>
      <p:sp>
        <p:nvSpPr>
          <p:cNvPr id="27953" name="Rectangle 305"/>
          <p:cNvSpPr>
            <a:spLocks noChangeArrowheads="1"/>
          </p:cNvSpPr>
          <p:nvPr/>
        </p:nvSpPr>
        <p:spPr bwMode="auto">
          <a:xfrm>
            <a:off x="1204913" y="2463800"/>
            <a:ext cx="2093912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Receiving</a:t>
            </a:r>
          </a:p>
        </p:txBody>
      </p:sp>
      <p:sp>
        <p:nvSpPr>
          <p:cNvPr id="27955" name="Rectangle 307"/>
          <p:cNvSpPr>
            <a:spLocks noChangeArrowheads="1"/>
          </p:cNvSpPr>
          <p:nvPr/>
        </p:nvSpPr>
        <p:spPr bwMode="auto">
          <a:xfrm>
            <a:off x="3517900" y="3689350"/>
            <a:ext cx="4397375" cy="22764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Manufacturing</a:t>
            </a:r>
          </a:p>
          <a:p>
            <a:pPr eaLnBrk="0" hangingPunct="0">
              <a:defRPr/>
            </a:pPr>
            <a:r>
              <a:rPr kumimoji="1"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(Work-In-Process)</a:t>
            </a:r>
          </a:p>
        </p:txBody>
      </p:sp>
      <p:sp>
        <p:nvSpPr>
          <p:cNvPr id="6216" name="Line 373"/>
          <p:cNvSpPr>
            <a:spLocks noChangeShapeType="1"/>
          </p:cNvSpPr>
          <p:nvPr/>
        </p:nvSpPr>
        <p:spPr bwMode="auto">
          <a:xfrm rot="10800000">
            <a:off x="2994025" y="5295900"/>
            <a:ext cx="519112" cy="0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17" name="Line 372"/>
          <p:cNvSpPr>
            <a:spLocks noChangeShapeType="1"/>
          </p:cNvSpPr>
          <p:nvPr/>
        </p:nvSpPr>
        <p:spPr bwMode="auto">
          <a:xfrm>
            <a:off x="5616575" y="3000375"/>
            <a:ext cx="487362" cy="0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18" name="Line 370"/>
          <p:cNvSpPr>
            <a:spLocks noChangeShapeType="1"/>
          </p:cNvSpPr>
          <p:nvPr/>
        </p:nvSpPr>
        <p:spPr bwMode="auto">
          <a:xfrm flipV="1">
            <a:off x="4575175" y="3268663"/>
            <a:ext cx="0" cy="417513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19" name="Line 368"/>
          <p:cNvSpPr>
            <a:spLocks noChangeShapeType="1"/>
          </p:cNvSpPr>
          <p:nvPr/>
        </p:nvSpPr>
        <p:spPr bwMode="auto">
          <a:xfrm>
            <a:off x="2241550" y="4729163"/>
            <a:ext cx="0" cy="431800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20" name="Line 367"/>
          <p:cNvSpPr>
            <a:spLocks noChangeShapeType="1"/>
          </p:cNvSpPr>
          <p:nvPr/>
        </p:nvSpPr>
        <p:spPr bwMode="auto">
          <a:xfrm>
            <a:off x="2241550" y="3505200"/>
            <a:ext cx="0" cy="392113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221" name="Line 369"/>
          <p:cNvSpPr>
            <a:spLocks noChangeShapeType="1"/>
          </p:cNvSpPr>
          <p:nvPr/>
        </p:nvSpPr>
        <p:spPr bwMode="auto">
          <a:xfrm>
            <a:off x="3305175" y="5562600"/>
            <a:ext cx="519112" cy="0"/>
          </a:xfrm>
          <a:prstGeom prst="lin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round/>
            <a:headEnd/>
            <a:tailEnd type="triangle" w="lg" len="med"/>
          </a:ln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28014" name="Picture 36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2163" y="1131888"/>
            <a:ext cx="3081337" cy="1200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150" name="Rectangle 371"/>
          <p:cNvSpPr>
            <a:spLocks noChangeArrowheads="1"/>
          </p:cNvSpPr>
          <p:nvPr/>
        </p:nvSpPr>
        <p:spPr bwMode="auto">
          <a:xfrm>
            <a:off x="5477488" y="781050"/>
            <a:ext cx="1514837" cy="581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8000"/>
              </a:lnSpc>
            </a:pPr>
            <a:r>
              <a:rPr kumimoji="1" lang="en-US" sz="1800" b="1" dirty="0">
                <a:latin typeface="+mj-lt"/>
              </a:rPr>
              <a:t>Shipments to</a:t>
            </a:r>
          </a:p>
          <a:p>
            <a:pPr eaLnBrk="0" hangingPunct="0">
              <a:lnSpc>
                <a:spcPct val="98000"/>
              </a:lnSpc>
            </a:pPr>
            <a:r>
              <a:rPr kumimoji="1" lang="en-US" sz="1800" b="1" dirty="0">
                <a:latin typeface="+mj-lt"/>
              </a:rPr>
              <a:t>Customers</a:t>
            </a:r>
          </a:p>
        </p:txBody>
      </p:sp>
      <p:grpSp>
        <p:nvGrpSpPr>
          <p:cNvPr id="3" name="Group 308"/>
          <p:cNvGrpSpPr>
            <a:grpSpLocks/>
          </p:cNvGrpSpPr>
          <p:nvPr/>
        </p:nvGrpSpPr>
        <p:grpSpPr bwMode="auto">
          <a:xfrm>
            <a:off x="506413" y="938213"/>
            <a:ext cx="1228725" cy="1346200"/>
            <a:chOff x="244" y="848"/>
            <a:chExt cx="774" cy="848"/>
          </a:xfrm>
        </p:grpSpPr>
        <p:sp>
          <p:nvSpPr>
            <p:cNvPr id="6153" name="Rectangle 309"/>
            <p:cNvSpPr>
              <a:spLocks noChangeArrowheads="1"/>
            </p:cNvSpPr>
            <p:nvPr/>
          </p:nvSpPr>
          <p:spPr bwMode="auto">
            <a:xfrm>
              <a:off x="260" y="852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4" name="Rectangle 310"/>
            <p:cNvSpPr>
              <a:spLocks noChangeArrowheads="1"/>
            </p:cNvSpPr>
            <p:nvPr/>
          </p:nvSpPr>
          <p:spPr bwMode="auto">
            <a:xfrm>
              <a:off x="244" y="848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55" name="Line 311"/>
            <p:cNvSpPr>
              <a:spLocks noChangeShapeType="1"/>
            </p:cNvSpPr>
            <p:nvPr/>
          </p:nvSpPr>
          <p:spPr bwMode="auto">
            <a:xfrm>
              <a:off x="296" y="101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6" name="Line 312"/>
            <p:cNvSpPr>
              <a:spLocks noChangeShapeType="1"/>
            </p:cNvSpPr>
            <p:nvPr/>
          </p:nvSpPr>
          <p:spPr bwMode="auto">
            <a:xfrm>
              <a:off x="296" y="104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7" name="Line 313"/>
            <p:cNvSpPr>
              <a:spLocks noChangeShapeType="1"/>
            </p:cNvSpPr>
            <p:nvPr/>
          </p:nvSpPr>
          <p:spPr bwMode="auto">
            <a:xfrm>
              <a:off x="296" y="107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8" name="Line 314"/>
            <p:cNvSpPr>
              <a:spLocks noChangeShapeType="1"/>
            </p:cNvSpPr>
            <p:nvPr/>
          </p:nvSpPr>
          <p:spPr bwMode="auto">
            <a:xfrm>
              <a:off x="296" y="110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9" name="Line 315"/>
            <p:cNvSpPr>
              <a:spLocks noChangeShapeType="1"/>
            </p:cNvSpPr>
            <p:nvPr/>
          </p:nvSpPr>
          <p:spPr bwMode="auto">
            <a:xfrm>
              <a:off x="296" y="114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0" name="Line 316"/>
            <p:cNvSpPr>
              <a:spLocks noChangeShapeType="1"/>
            </p:cNvSpPr>
            <p:nvPr/>
          </p:nvSpPr>
          <p:spPr bwMode="auto">
            <a:xfrm>
              <a:off x="296" y="117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1" name="Line 317"/>
            <p:cNvSpPr>
              <a:spLocks noChangeShapeType="1"/>
            </p:cNvSpPr>
            <p:nvPr/>
          </p:nvSpPr>
          <p:spPr bwMode="auto">
            <a:xfrm>
              <a:off x="296" y="120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2" name="Line 318"/>
            <p:cNvSpPr>
              <a:spLocks noChangeShapeType="1"/>
            </p:cNvSpPr>
            <p:nvPr/>
          </p:nvSpPr>
          <p:spPr bwMode="auto">
            <a:xfrm>
              <a:off x="296" y="123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3" name="Line 319"/>
            <p:cNvSpPr>
              <a:spLocks noChangeShapeType="1"/>
            </p:cNvSpPr>
            <p:nvPr/>
          </p:nvSpPr>
          <p:spPr bwMode="auto">
            <a:xfrm>
              <a:off x="296" y="126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4" name="Line 320"/>
            <p:cNvSpPr>
              <a:spLocks noChangeShapeType="1"/>
            </p:cNvSpPr>
            <p:nvPr/>
          </p:nvSpPr>
          <p:spPr bwMode="auto">
            <a:xfrm>
              <a:off x="296" y="129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5" name="Line 321"/>
            <p:cNvSpPr>
              <a:spLocks noChangeShapeType="1"/>
            </p:cNvSpPr>
            <p:nvPr/>
          </p:nvSpPr>
          <p:spPr bwMode="auto">
            <a:xfrm>
              <a:off x="296" y="132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6" name="Line 322"/>
            <p:cNvSpPr>
              <a:spLocks noChangeShapeType="1"/>
            </p:cNvSpPr>
            <p:nvPr/>
          </p:nvSpPr>
          <p:spPr bwMode="auto">
            <a:xfrm>
              <a:off x="296" y="135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7" name="Rectangle 323"/>
            <p:cNvSpPr>
              <a:spLocks noChangeArrowheads="1"/>
            </p:cNvSpPr>
            <p:nvPr/>
          </p:nvSpPr>
          <p:spPr bwMode="auto">
            <a:xfrm>
              <a:off x="356" y="948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8" name="Rectangle 324"/>
            <p:cNvSpPr>
              <a:spLocks noChangeArrowheads="1"/>
            </p:cNvSpPr>
            <p:nvPr/>
          </p:nvSpPr>
          <p:spPr bwMode="auto">
            <a:xfrm>
              <a:off x="340" y="944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69" name="Line 325"/>
            <p:cNvSpPr>
              <a:spLocks noChangeShapeType="1"/>
            </p:cNvSpPr>
            <p:nvPr/>
          </p:nvSpPr>
          <p:spPr bwMode="auto">
            <a:xfrm>
              <a:off x="392" y="111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0" name="Line 326"/>
            <p:cNvSpPr>
              <a:spLocks noChangeShapeType="1"/>
            </p:cNvSpPr>
            <p:nvPr/>
          </p:nvSpPr>
          <p:spPr bwMode="auto">
            <a:xfrm>
              <a:off x="392" y="114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1" name="Line 327"/>
            <p:cNvSpPr>
              <a:spLocks noChangeShapeType="1"/>
            </p:cNvSpPr>
            <p:nvPr/>
          </p:nvSpPr>
          <p:spPr bwMode="auto">
            <a:xfrm>
              <a:off x="392" y="117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2" name="Line 328"/>
            <p:cNvSpPr>
              <a:spLocks noChangeShapeType="1"/>
            </p:cNvSpPr>
            <p:nvPr/>
          </p:nvSpPr>
          <p:spPr bwMode="auto">
            <a:xfrm>
              <a:off x="392" y="1202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3" name="Line 329"/>
            <p:cNvSpPr>
              <a:spLocks noChangeShapeType="1"/>
            </p:cNvSpPr>
            <p:nvPr/>
          </p:nvSpPr>
          <p:spPr bwMode="auto">
            <a:xfrm>
              <a:off x="392" y="123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4" name="Line 330"/>
            <p:cNvSpPr>
              <a:spLocks noChangeShapeType="1"/>
            </p:cNvSpPr>
            <p:nvPr/>
          </p:nvSpPr>
          <p:spPr bwMode="auto">
            <a:xfrm>
              <a:off x="392" y="126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5" name="Line 331"/>
            <p:cNvSpPr>
              <a:spLocks noChangeShapeType="1"/>
            </p:cNvSpPr>
            <p:nvPr/>
          </p:nvSpPr>
          <p:spPr bwMode="auto">
            <a:xfrm>
              <a:off x="392" y="129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6" name="Line 332"/>
            <p:cNvSpPr>
              <a:spLocks noChangeShapeType="1"/>
            </p:cNvSpPr>
            <p:nvPr/>
          </p:nvSpPr>
          <p:spPr bwMode="auto">
            <a:xfrm>
              <a:off x="392" y="132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7" name="Line 333"/>
            <p:cNvSpPr>
              <a:spLocks noChangeShapeType="1"/>
            </p:cNvSpPr>
            <p:nvPr/>
          </p:nvSpPr>
          <p:spPr bwMode="auto">
            <a:xfrm>
              <a:off x="392" y="136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8" name="Line 334"/>
            <p:cNvSpPr>
              <a:spLocks noChangeShapeType="1"/>
            </p:cNvSpPr>
            <p:nvPr/>
          </p:nvSpPr>
          <p:spPr bwMode="auto">
            <a:xfrm>
              <a:off x="392" y="139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9" name="Line 335"/>
            <p:cNvSpPr>
              <a:spLocks noChangeShapeType="1"/>
            </p:cNvSpPr>
            <p:nvPr/>
          </p:nvSpPr>
          <p:spPr bwMode="auto">
            <a:xfrm>
              <a:off x="392" y="142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0" name="Line 336"/>
            <p:cNvSpPr>
              <a:spLocks noChangeShapeType="1"/>
            </p:cNvSpPr>
            <p:nvPr/>
          </p:nvSpPr>
          <p:spPr bwMode="auto">
            <a:xfrm>
              <a:off x="392" y="145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1" name="Rectangle 337"/>
            <p:cNvSpPr>
              <a:spLocks noChangeArrowheads="1"/>
            </p:cNvSpPr>
            <p:nvPr/>
          </p:nvSpPr>
          <p:spPr bwMode="auto">
            <a:xfrm>
              <a:off x="452" y="1044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2" name="Rectangle 338"/>
            <p:cNvSpPr>
              <a:spLocks noChangeArrowheads="1"/>
            </p:cNvSpPr>
            <p:nvPr/>
          </p:nvSpPr>
          <p:spPr bwMode="auto">
            <a:xfrm>
              <a:off x="436" y="1040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83" name="Line 339"/>
            <p:cNvSpPr>
              <a:spLocks noChangeShapeType="1"/>
            </p:cNvSpPr>
            <p:nvPr/>
          </p:nvSpPr>
          <p:spPr bwMode="auto">
            <a:xfrm>
              <a:off x="488" y="120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4" name="Line 340"/>
            <p:cNvSpPr>
              <a:spLocks noChangeShapeType="1"/>
            </p:cNvSpPr>
            <p:nvPr/>
          </p:nvSpPr>
          <p:spPr bwMode="auto">
            <a:xfrm>
              <a:off x="488" y="123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5" name="Line 341"/>
            <p:cNvSpPr>
              <a:spLocks noChangeShapeType="1"/>
            </p:cNvSpPr>
            <p:nvPr/>
          </p:nvSpPr>
          <p:spPr bwMode="auto">
            <a:xfrm>
              <a:off x="488" y="126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6" name="Line 342"/>
            <p:cNvSpPr>
              <a:spLocks noChangeShapeType="1"/>
            </p:cNvSpPr>
            <p:nvPr/>
          </p:nvSpPr>
          <p:spPr bwMode="auto">
            <a:xfrm>
              <a:off x="488" y="1298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7" name="Line 343"/>
            <p:cNvSpPr>
              <a:spLocks noChangeShapeType="1"/>
            </p:cNvSpPr>
            <p:nvPr/>
          </p:nvSpPr>
          <p:spPr bwMode="auto">
            <a:xfrm>
              <a:off x="488" y="133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8" name="Line 344"/>
            <p:cNvSpPr>
              <a:spLocks noChangeShapeType="1"/>
            </p:cNvSpPr>
            <p:nvPr/>
          </p:nvSpPr>
          <p:spPr bwMode="auto">
            <a:xfrm>
              <a:off x="488" y="136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9" name="Line 345"/>
            <p:cNvSpPr>
              <a:spLocks noChangeShapeType="1"/>
            </p:cNvSpPr>
            <p:nvPr/>
          </p:nvSpPr>
          <p:spPr bwMode="auto">
            <a:xfrm>
              <a:off x="488" y="139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0" name="Line 346"/>
            <p:cNvSpPr>
              <a:spLocks noChangeShapeType="1"/>
            </p:cNvSpPr>
            <p:nvPr/>
          </p:nvSpPr>
          <p:spPr bwMode="auto">
            <a:xfrm>
              <a:off x="488" y="142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1" name="Line 347"/>
            <p:cNvSpPr>
              <a:spLocks noChangeShapeType="1"/>
            </p:cNvSpPr>
            <p:nvPr/>
          </p:nvSpPr>
          <p:spPr bwMode="auto">
            <a:xfrm>
              <a:off x="488" y="146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2" name="Line 348"/>
            <p:cNvSpPr>
              <a:spLocks noChangeShapeType="1"/>
            </p:cNvSpPr>
            <p:nvPr/>
          </p:nvSpPr>
          <p:spPr bwMode="auto">
            <a:xfrm>
              <a:off x="488" y="149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3" name="Line 349"/>
            <p:cNvSpPr>
              <a:spLocks noChangeShapeType="1"/>
            </p:cNvSpPr>
            <p:nvPr/>
          </p:nvSpPr>
          <p:spPr bwMode="auto">
            <a:xfrm>
              <a:off x="488" y="152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4" name="Line 350"/>
            <p:cNvSpPr>
              <a:spLocks noChangeShapeType="1"/>
            </p:cNvSpPr>
            <p:nvPr/>
          </p:nvSpPr>
          <p:spPr bwMode="auto">
            <a:xfrm>
              <a:off x="488" y="155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5" name="Rectangle 351"/>
            <p:cNvSpPr>
              <a:spLocks noChangeArrowheads="1"/>
            </p:cNvSpPr>
            <p:nvPr/>
          </p:nvSpPr>
          <p:spPr bwMode="auto">
            <a:xfrm>
              <a:off x="532" y="1136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  <p:sp>
          <p:nvSpPr>
            <p:cNvPr id="6196" name="Rectangle 352"/>
            <p:cNvSpPr>
              <a:spLocks noChangeArrowheads="1"/>
            </p:cNvSpPr>
            <p:nvPr/>
          </p:nvSpPr>
          <p:spPr bwMode="auto">
            <a:xfrm>
              <a:off x="548" y="1140"/>
              <a:ext cx="460" cy="55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7" name="Line 353"/>
            <p:cNvSpPr>
              <a:spLocks noChangeShapeType="1"/>
            </p:cNvSpPr>
            <p:nvPr/>
          </p:nvSpPr>
          <p:spPr bwMode="auto">
            <a:xfrm>
              <a:off x="584" y="130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8" name="Line 354"/>
            <p:cNvSpPr>
              <a:spLocks noChangeShapeType="1"/>
            </p:cNvSpPr>
            <p:nvPr/>
          </p:nvSpPr>
          <p:spPr bwMode="auto">
            <a:xfrm>
              <a:off x="584" y="133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9" name="Line 355"/>
            <p:cNvSpPr>
              <a:spLocks noChangeShapeType="1"/>
            </p:cNvSpPr>
            <p:nvPr/>
          </p:nvSpPr>
          <p:spPr bwMode="auto">
            <a:xfrm>
              <a:off x="584" y="136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0" name="Line 356"/>
            <p:cNvSpPr>
              <a:spLocks noChangeShapeType="1"/>
            </p:cNvSpPr>
            <p:nvPr/>
          </p:nvSpPr>
          <p:spPr bwMode="auto">
            <a:xfrm>
              <a:off x="584" y="1394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1" name="Line 357"/>
            <p:cNvSpPr>
              <a:spLocks noChangeShapeType="1"/>
            </p:cNvSpPr>
            <p:nvPr/>
          </p:nvSpPr>
          <p:spPr bwMode="auto">
            <a:xfrm>
              <a:off x="584" y="143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2" name="Line 358"/>
            <p:cNvSpPr>
              <a:spLocks noChangeShapeType="1"/>
            </p:cNvSpPr>
            <p:nvPr/>
          </p:nvSpPr>
          <p:spPr bwMode="auto">
            <a:xfrm>
              <a:off x="584" y="146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3" name="Line 359"/>
            <p:cNvSpPr>
              <a:spLocks noChangeShapeType="1"/>
            </p:cNvSpPr>
            <p:nvPr/>
          </p:nvSpPr>
          <p:spPr bwMode="auto">
            <a:xfrm>
              <a:off x="584" y="149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4" name="Line 360"/>
            <p:cNvSpPr>
              <a:spLocks noChangeShapeType="1"/>
            </p:cNvSpPr>
            <p:nvPr/>
          </p:nvSpPr>
          <p:spPr bwMode="auto">
            <a:xfrm>
              <a:off x="584" y="1520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5" name="Line 361"/>
            <p:cNvSpPr>
              <a:spLocks noChangeShapeType="1"/>
            </p:cNvSpPr>
            <p:nvPr/>
          </p:nvSpPr>
          <p:spPr bwMode="auto">
            <a:xfrm>
              <a:off x="584" y="155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6" name="Line 362"/>
            <p:cNvSpPr>
              <a:spLocks noChangeShapeType="1"/>
            </p:cNvSpPr>
            <p:nvPr/>
          </p:nvSpPr>
          <p:spPr bwMode="auto">
            <a:xfrm>
              <a:off x="584" y="158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7" name="Line 363"/>
            <p:cNvSpPr>
              <a:spLocks noChangeShapeType="1"/>
            </p:cNvSpPr>
            <p:nvPr/>
          </p:nvSpPr>
          <p:spPr bwMode="auto">
            <a:xfrm>
              <a:off x="584" y="161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8" name="Line 364"/>
            <p:cNvSpPr>
              <a:spLocks noChangeShapeType="1"/>
            </p:cNvSpPr>
            <p:nvPr/>
          </p:nvSpPr>
          <p:spPr bwMode="auto">
            <a:xfrm>
              <a:off x="584" y="1646"/>
              <a:ext cx="3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9" name="Rectangle 365"/>
            <p:cNvSpPr>
              <a:spLocks noChangeArrowheads="1"/>
            </p:cNvSpPr>
            <p:nvPr/>
          </p:nvSpPr>
          <p:spPr bwMode="auto">
            <a:xfrm>
              <a:off x="526" y="1154"/>
              <a:ext cx="486" cy="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Purchase</a:t>
              </a:r>
            </a:p>
            <a:p>
              <a:pPr marL="342900" indent="-342900" eaLnBrk="0" hangingPunct="0">
                <a:lnSpc>
                  <a:spcPct val="109000"/>
                </a:lnSpc>
              </a:pPr>
              <a:r>
                <a:rPr kumimoji="1" lang="en-US" sz="600" b="1">
                  <a:latin typeface="+mj-lt"/>
                </a:rPr>
                <a:t>Order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Allocated Inventory Inquiry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IC-PR-350</a:t>
            </a:r>
          </a:p>
        </p:txBody>
      </p:sp>
      <p:pic>
        <p:nvPicPr>
          <p:cNvPr id="43012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6" y="1228725"/>
            <a:ext cx="8001000" cy="1700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5" name="Picture 4" descr="SHOT0000.bmp"/>
          <p:cNvPicPr>
            <a:picLocks noChangeAspect="1"/>
          </p:cNvPicPr>
          <p:nvPr/>
        </p:nvPicPr>
        <p:blipFill>
          <a:blip r:embed="rId3" cstate="print"/>
          <a:srcRect b="16552"/>
          <a:stretch>
            <a:fillRect/>
          </a:stretch>
        </p:blipFill>
        <p:spPr bwMode="auto">
          <a:xfrm>
            <a:off x="2124075" y="2952750"/>
            <a:ext cx="65722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Unallocated Inventory Inquiry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IC-PR-360</a:t>
            </a:r>
          </a:p>
        </p:txBody>
      </p:sp>
      <p:pic>
        <p:nvPicPr>
          <p:cNvPr id="4506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1924050"/>
            <a:ext cx="59817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Inventory Reports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IC-PR-365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2000" y="1604963"/>
            <a:ext cx="7620000" cy="3895725"/>
            <a:chOff x="762000" y="1909763"/>
            <a:chExt cx="7620000" cy="3895725"/>
          </a:xfrm>
        </p:grpSpPr>
        <p:pic>
          <p:nvPicPr>
            <p:cNvPr id="46084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2000" y="1909763"/>
              <a:ext cx="7620000" cy="3895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6085" name="Rectangle 5"/>
            <p:cNvSpPr>
              <a:spLocks noChangeArrowheads="1"/>
            </p:cNvSpPr>
            <p:nvPr/>
          </p:nvSpPr>
          <p:spPr bwMode="auto">
            <a:xfrm flipH="1">
              <a:off x="2513013" y="5467350"/>
              <a:ext cx="2063750" cy="247650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Inventory Detail Report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IC-PR-367</a:t>
            </a:r>
          </a:p>
        </p:txBody>
      </p:sp>
      <p:pic>
        <p:nvPicPr>
          <p:cNvPr id="47108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533525"/>
            <a:ext cx="8601075" cy="396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b="1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48131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IC-PR-370</a:t>
            </a:r>
          </a:p>
        </p:txBody>
      </p:sp>
      <p:sp>
        <p:nvSpPr>
          <p:cNvPr id="122904" name="Line 2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1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401050" cy="716523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Inventory Detail </a:t>
            </a:r>
            <a:r>
              <a:rPr lang="en-US" dirty="0" smtClean="0"/>
              <a:t>Maintenance and </a:t>
            </a:r>
            <a:r>
              <a:rPr lang="en-US" dirty="0" smtClean="0"/>
              <a:t>B</a:t>
            </a:r>
            <a:r>
              <a:rPr lang="en-US" dirty="0" smtClean="0"/>
              <a:t>y Item/Lot</a:t>
            </a:r>
            <a:endParaRPr lang="en-US" dirty="0" smtClean="0"/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IC-PR-380</a:t>
            </a:r>
          </a:p>
        </p:txBody>
      </p:sp>
      <p:pic>
        <p:nvPicPr>
          <p:cNvPr id="49156" name="Picture 5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6" y="1057275"/>
            <a:ext cx="5981700" cy="326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HOT000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905250"/>
            <a:ext cx="7581900" cy="235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512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IC-PR-400</a:t>
            </a:r>
          </a:p>
        </p:txBody>
      </p:sp>
      <p:pic>
        <p:nvPicPr>
          <p:cNvPr id="51204" name="Picture 4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8122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b="1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52227" name="Rectangle 4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Inventory Control Processing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IC-PR-410</a:t>
            </a:r>
          </a:p>
        </p:txBody>
      </p:sp>
      <p:sp>
        <p:nvSpPr>
          <p:cNvPr id="71724" name="Line 4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63" name="Rectangle 4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</a:t>
            </a:r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IC-PR-420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868488" y="1146175"/>
            <a:ext cx="5402262" cy="4568825"/>
            <a:chOff x="2544763" y="1250950"/>
            <a:chExt cx="5402262" cy="4568825"/>
          </a:xfrm>
        </p:grpSpPr>
        <p:sp>
          <p:nvSpPr>
            <p:cNvPr id="72732" name="Rectangle 28"/>
            <p:cNvSpPr>
              <a:spLocks noChangeArrowheads="1"/>
            </p:cNvSpPr>
            <p:nvPr/>
          </p:nvSpPr>
          <p:spPr bwMode="auto">
            <a:xfrm>
              <a:off x="2544763" y="1250950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Print cycle count worksheet</a:t>
              </a:r>
            </a:p>
          </p:txBody>
        </p:sp>
        <p:sp>
          <p:nvSpPr>
            <p:cNvPr id="72727" name="Rectangle 23"/>
            <p:cNvSpPr>
              <a:spLocks noChangeArrowheads="1"/>
            </p:cNvSpPr>
            <p:nvPr/>
          </p:nvSpPr>
          <p:spPr bwMode="auto">
            <a:xfrm>
              <a:off x="2544763" y="2219325"/>
              <a:ext cx="2286000" cy="685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Count the items indicated</a:t>
              </a:r>
            </a:p>
          </p:txBody>
        </p:sp>
        <p:sp>
          <p:nvSpPr>
            <p:cNvPr id="72728" name="Rectangle 24"/>
            <p:cNvSpPr>
              <a:spLocks noChangeArrowheads="1"/>
            </p:cNvSpPr>
            <p:nvPr/>
          </p:nvSpPr>
          <p:spPr bwMode="auto">
            <a:xfrm>
              <a:off x="2544763" y="3181350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Enter initial cycle count results</a:t>
              </a:r>
            </a:p>
          </p:txBody>
        </p:sp>
        <p:sp>
          <p:nvSpPr>
            <p:cNvPr id="72729" name="Rectangle 25"/>
            <p:cNvSpPr>
              <a:spLocks noChangeArrowheads="1"/>
            </p:cNvSpPr>
            <p:nvPr/>
          </p:nvSpPr>
          <p:spPr bwMode="auto">
            <a:xfrm>
              <a:off x="2544763" y="4143375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Print cycle count results report</a:t>
              </a:r>
            </a:p>
          </p:txBody>
        </p:sp>
        <p:sp>
          <p:nvSpPr>
            <p:cNvPr id="72730" name="Rectangle 26"/>
            <p:cNvSpPr>
              <a:spLocks noChangeArrowheads="1"/>
            </p:cNvSpPr>
            <p:nvPr/>
          </p:nvSpPr>
          <p:spPr bwMode="auto">
            <a:xfrm>
              <a:off x="2544763" y="5133975"/>
              <a:ext cx="2286000" cy="685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Recount out-of-tolerance inventory</a:t>
              </a:r>
            </a:p>
          </p:txBody>
        </p:sp>
        <p:sp>
          <p:nvSpPr>
            <p:cNvPr id="72731" name="Rectangle 27"/>
            <p:cNvSpPr>
              <a:spLocks noChangeArrowheads="1"/>
            </p:cNvSpPr>
            <p:nvPr/>
          </p:nvSpPr>
          <p:spPr bwMode="auto">
            <a:xfrm>
              <a:off x="5661025" y="5133975"/>
              <a:ext cx="22860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0" rIns="0" bIns="0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Enter recount cycle count results</a:t>
              </a:r>
            </a:p>
          </p:txBody>
        </p:sp>
        <p:cxnSp>
          <p:nvCxnSpPr>
            <p:cNvPr id="53257" name="AutoShape 29"/>
            <p:cNvCxnSpPr>
              <a:cxnSpLocks noChangeShapeType="1"/>
              <a:stCxn id="72731" idx="0"/>
              <a:endCxn id="72729" idx="3"/>
            </p:cNvCxnSpPr>
            <p:nvPr/>
          </p:nvCxnSpPr>
          <p:spPr bwMode="auto">
            <a:xfrm rot="5400000" flipH="1">
              <a:off x="5493544" y="3823494"/>
              <a:ext cx="647700" cy="1973262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3258" name="AutoShape 30"/>
            <p:cNvCxnSpPr>
              <a:cxnSpLocks noChangeShapeType="1"/>
              <a:stCxn id="72732" idx="2"/>
              <a:endCxn id="72727" idx="0"/>
            </p:cNvCxnSpPr>
            <p:nvPr/>
          </p:nvCxnSpPr>
          <p:spPr bwMode="auto">
            <a:xfrm>
              <a:off x="3687763" y="1936750"/>
              <a:ext cx="0" cy="2825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59" name="AutoShape 31"/>
            <p:cNvCxnSpPr>
              <a:cxnSpLocks noChangeShapeType="1"/>
              <a:stCxn id="72727" idx="2"/>
              <a:endCxn id="72728" idx="0"/>
            </p:cNvCxnSpPr>
            <p:nvPr/>
          </p:nvCxnSpPr>
          <p:spPr bwMode="auto">
            <a:xfrm rot="5400000">
              <a:off x="3549651" y="3043237"/>
              <a:ext cx="276225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0" name="AutoShape 32"/>
            <p:cNvCxnSpPr>
              <a:cxnSpLocks noChangeShapeType="1"/>
              <a:stCxn id="72728" idx="2"/>
              <a:endCxn id="72729" idx="0"/>
            </p:cNvCxnSpPr>
            <p:nvPr/>
          </p:nvCxnSpPr>
          <p:spPr bwMode="auto">
            <a:xfrm rot="5400000">
              <a:off x="3549651" y="4005262"/>
              <a:ext cx="276225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1" name="AutoShape 33"/>
            <p:cNvCxnSpPr>
              <a:cxnSpLocks noChangeShapeType="1"/>
              <a:stCxn id="72729" idx="2"/>
              <a:endCxn id="72730" idx="0"/>
            </p:cNvCxnSpPr>
            <p:nvPr/>
          </p:nvCxnSpPr>
          <p:spPr bwMode="auto">
            <a:xfrm>
              <a:off x="3687763" y="4829175"/>
              <a:ext cx="0" cy="3048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2" name="AutoShape 34"/>
            <p:cNvCxnSpPr>
              <a:cxnSpLocks noChangeShapeType="1"/>
              <a:stCxn id="72730" idx="3"/>
              <a:endCxn id="72731" idx="1"/>
            </p:cNvCxnSpPr>
            <p:nvPr/>
          </p:nvCxnSpPr>
          <p:spPr bwMode="auto">
            <a:xfrm>
              <a:off x="4830763" y="5476875"/>
              <a:ext cx="830262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Worksheet Print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IC-PR-430</a:t>
            </a:r>
          </a:p>
        </p:txBody>
      </p:sp>
      <p:pic>
        <p:nvPicPr>
          <p:cNvPr id="54276" name="Picture 7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538" y="1693863"/>
            <a:ext cx="7400925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b="1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7171" name="Rectangle 5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IC-PR-050</a:t>
            </a:r>
          </a:p>
        </p:txBody>
      </p:sp>
      <p:sp>
        <p:nvSpPr>
          <p:cNvPr id="37940" name="Line 52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Worksheet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IC-PR-440</a:t>
            </a:r>
          </a:p>
        </p:txBody>
      </p:sp>
      <p:pic>
        <p:nvPicPr>
          <p:cNvPr id="5530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8" y="1457325"/>
            <a:ext cx="8751887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Item-Site Inventory Data Maintenance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IC-PR-450</a:t>
            </a:r>
          </a:p>
        </p:txBody>
      </p:sp>
      <p:sp>
        <p:nvSpPr>
          <p:cNvPr id="56324" name="AutoShape 7"/>
          <p:cNvSpPr>
            <a:spLocks noChangeArrowheads="1"/>
          </p:cNvSpPr>
          <p:nvPr/>
        </p:nvSpPr>
        <p:spPr bwMode="auto">
          <a:xfrm>
            <a:off x="6915150" y="4543425"/>
            <a:ext cx="1400175" cy="219075"/>
          </a:xfrm>
          <a:prstGeom prst="roundRect">
            <a:avLst>
              <a:gd name="adj" fmla="val 50000"/>
            </a:avLst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6325" name="Picture 6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8" y="1800225"/>
            <a:ext cx="75152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1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Results Entry</a:t>
            </a:r>
          </a:p>
        </p:txBody>
      </p:sp>
      <p:sp>
        <p:nvSpPr>
          <p:cNvPr id="573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IC-PR-460</a:t>
            </a:r>
          </a:p>
        </p:txBody>
      </p:sp>
      <p:pic>
        <p:nvPicPr>
          <p:cNvPr id="57348" name="Picture 7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75" y="1741488"/>
            <a:ext cx="76771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Results Report</a:t>
            </a:r>
          </a:p>
        </p:txBody>
      </p:sp>
      <p:sp>
        <p:nvSpPr>
          <p:cNvPr id="583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IC-PR-470</a:t>
            </a:r>
          </a:p>
        </p:txBody>
      </p:sp>
      <p:pic>
        <p:nvPicPr>
          <p:cNvPr id="58372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738313"/>
            <a:ext cx="73152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Cycle Count Results Report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IC-PR-475</a:t>
            </a:r>
          </a:p>
        </p:txBody>
      </p:sp>
      <p:pic>
        <p:nvPicPr>
          <p:cNvPr id="59396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" y="1511300"/>
            <a:ext cx="8801100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Cycle Count Results Entry</a:t>
            </a:r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IC-PR-480</a:t>
            </a:r>
          </a:p>
        </p:txBody>
      </p:sp>
      <p:pic>
        <p:nvPicPr>
          <p:cNvPr id="60420" name="Picture 4" descr="SHOT0000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1744663"/>
            <a:ext cx="7334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5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IC-PR-490</a:t>
            </a:r>
          </a:p>
        </p:txBody>
      </p:sp>
      <p:pic>
        <p:nvPicPr>
          <p:cNvPr id="61444" name="Picture 53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7170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b="1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62467" name="Rectangle 3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</a:t>
            </a:r>
          </a:p>
        </p:txBody>
      </p:sp>
      <p:sp>
        <p:nvSpPr>
          <p:cNvPr id="624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IC-PR-500</a:t>
            </a:r>
          </a:p>
        </p:txBody>
      </p:sp>
      <p:sp>
        <p:nvSpPr>
          <p:cNvPr id="79912" name="Line 40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4" name="Rectangle 134"/>
          <p:cNvSpPr>
            <a:spLocks noGrp="1" noChangeArrowheads="1"/>
          </p:cNvSpPr>
          <p:nvPr>
            <p:ph type="title"/>
          </p:nvPr>
        </p:nvSpPr>
        <p:spPr>
          <a:xfrm>
            <a:off x="0" y="436563"/>
            <a:ext cx="3390900" cy="866775"/>
          </a:xfrm>
        </p:spPr>
        <p:txBody>
          <a:bodyPr/>
          <a:lstStyle/>
          <a:p>
            <a:r>
              <a:rPr lang="en-US" sz="2400">
                <a:latin typeface="+mj-lt"/>
              </a:rPr>
              <a:t>Process for</a:t>
            </a:r>
            <a:br>
              <a:rPr lang="en-US" sz="2400">
                <a:latin typeface="+mj-lt"/>
              </a:rPr>
            </a:br>
            <a:r>
              <a:rPr lang="en-US" sz="2400">
                <a:latin typeface="+mj-lt"/>
              </a:rPr>
              <a:t>Physical Inventory</a:t>
            </a:r>
          </a:p>
        </p:txBody>
      </p:sp>
      <p:sp>
        <p:nvSpPr>
          <p:cNvPr id="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IC-PR-510</a:t>
            </a:r>
            <a:endParaRPr lang="en-US" dirty="0"/>
          </a:p>
        </p:txBody>
      </p:sp>
      <p:sp>
        <p:nvSpPr>
          <p:cNvPr id="15446" name="Text Box 86"/>
          <p:cNvSpPr txBox="1">
            <a:spLocks noChangeArrowheads="1"/>
          </p:cNvSpPr>
          <p:nvPr/>
        </p:nvSpPr>
        <p:spPr bwMode="auto">
          <a:xfrm>
            <a:off x="4205288" y="1217613"/>
            <a:ext cx="720725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kumimoji="1" lang="en-US" sz="2000" b="1">
                <a:solidFill>
                  <a:schemeClr val="tx2"/>
                </a:solidFill>
                <a:latin typeface="+mj-lt"/>
              </a:rPr>
              <a:t>OR</a:t>
            </a:r>
          </a:p>
        </p:txBody>
      </p:sp>
      <p:sp>
        <p:nvSpPr>
          <p:cNvPr id="15447" name="AutoShape 87"/>
          <p:cNvSpPr>
            <a:spLocks noChangeArrowheads="1"/>
          </p:cNvSpPr>
          <p:nvPr/>
        </p:nvSpPr>
        <p:spPr bwMode="auto">
          <a:xfrm>
            <a:off x="2082800" y="515938"/>
            <a:ext cx="1066800" cy="381000"/>
          </a:xfrm>
          <a:prstGeom prst="flowChartTerminator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Start</a:t>
            </a:r>
          </a:p>
        </p:txBody>
      </p:sp>
      <p:sp>
        <p:nvSpPr>
          <p:cNvPr id="15450" name="AutoShape 90"/>
          <p:cNvSpPr>
            <a:spLocks noChangeArrowheads="1"/>
          </p:cNvSpPr>
          <p:nvPr/>
        </p:nvSpPr>
        <p:spPr bwMode="auto">
          <a:xfrm>
            <a:off x="7234238" y="2790825"/>
            <a:ext cx="1139825" cy="914400"/>
          </a:xfrm>
          <a:prstGeom prst="flowChartDocument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“Base-Line”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</a:t>
            </a:r>
          </a:p>
          <a:p>
            <a:pPr eaLnBrk="0" hangingPunct="0"/>
            <a:r>
              <a:rPr kumimoji="1" lang="en-US" sz="1400" b="1">
                <a:latin typeface="+mj-lt"/>
              </a:rPr>
              <a:t>Rpt</a:t>
            </a:r>
          </a:p>
        </p:txBody>
      </p:sp>
      <p:sp>
        <p:nvSpPr>
          <p:cNvPr id="15451" name="AutoShape 91"/>
          <p:cNvSpPr>
            <a:spLocks noChangeArrowheads="1"/>
          </p:cNvSpPr>
          <p:nvPr/>
        </p:nvSpPr>
        <p:spPr bwMode="auto">
          <a:xfrm>
            <a:off x="1916113" y="5343525"/>
            <a:ext cx="1092200" cy="914400"/>
          </a:xfrm>
          <a:prstGeom prst="flowChartDocument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Uncounted </a:t>
            </a:r>
          </a:p>
          <a:p>
            <a:pPr eaLnBrk="0" hangingPunct="0"/>
            <a:r>
              <a:rPr kumimoji="1" lang="en-US" sz="1400" b="1">
                <a:latin typeface="+mj-lt"/>
              </a:rPr>
              <a:t>Tag Rpt</a:t>
            </a:r>
          </a:p>
        </p:txBody>
      </p:sp>
      <p:sp>
        <p:nvSpPr>
          <p:cNvPr id="15452" name="AutoShape 92"/>
          <p:cNvSpPr>
            <a:spLocks noChangeArrowheads="1"/>
          </p:cNvSpPr>
          <p:nvPr/>
        </p:nvSpPr>
        <p:spPr bwMode="auto">
          <a:xfrm>
            <a:off x="3652838" y="400050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Del/Arch Old Tags</a:t>
            </a:r>
            <a:endParaRPr kumimoji="1" lang="en-US" sz="1400">
              <a:latin typeface="+mj-lt"/>
            </a:endParaRPr>
          </a:p>
        </p:txBody>
      </p:sp>
      <p:sp>
        <p:nvSpPr>
          <p:cNvPr id="15453" name="AutoShape 93"/>
          <p:cNvSpPr>
            <a:spLocks noChangeArrowheads="1"/>
          </p:cNvSpPr>
          <p:nvPr/>
        </p:nvSpPr>
        <p:spPr bwMode="auto">
          <a:xfrm>
            <a:off x="3919538" y="3863975"/>
            <a:ext cx="1295400" cy="609600"/>
          </a:xfrm>
          <a:prstGeom prst="flowChartManualOperation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Manual</a:t>
            </a:r>
          </a:p>
          <a:p>
            <a:pPr eaLnBrk="0" hangingPunct="0"/>
            <a:r>
              <a:rPr kumimoji="1" lang="en-US" sz="1400" b="1">
                <a:latin typeface="+mj-lt"/>
              </a:rPr>
              <a:t>Count</a:t>
            </a:r>
          </a:p>
        </p:txBody>
      </p:sp>
      <p:sp>
        <p:nvSpPr>
          <p:cNvPr id="15454" name="AutoShape 94"/>
          <p:cNvSpPr>
            <a:spLocks noChangeArrowheads="1"/>
          </p:cNvSpPr>
          <p:nvPr/>
        </p:nvSpPr>
        <p:spPr bwMode="auto">
          <a:xfrm>
            <a:off x="5976938" y="5495925"/>
            <a:ext cx="1371600" cy="609600"/>
          </a:xfrm>
          <a:prstGeom prst="flowChartDecision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OK?</a:t>
            </a:r>
          </a:p>
        </p:txBody>
      </p:sp>
      <p:sp>
        <p:nvSpPr>
          <p:cNvPr id="15455" name="AutoShape 95"/>
          <p:cNvSpPr>
            <a:spLocks noChangeArrowheads="1"/>
          </p:cNvSpPr>
          <p:nvPr/>
        </p:nvSpPr>
        <p:spPr bwMode="auto">
          <a:xfrm>
            <a:off x="4948238" y="132397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Create/Print</a:t>
            </a:r>
          </a:p>
          <a:p>
            <a:pPr eaLnBrk="0" hangingPunct="0"/>
            <a:r>
              <a:rPr kumimoji="1" lang="en-US" sz="1400" b="1">
                <a:latin typeface="+mj-lt"/>
              </a:rPr>
              <a:t>Item/Bulk Tags</a:t>
            </a:r>
            <a:endParaRPr kumimoji="1" lang="en-US" sz="1400">
              <a:latin typeface="+mj-lt"/>
            </a:endParaRPr>
          </a:p>
        </p:txBody>
      </p:sp>
      <p:sp>
        <p:nvSpPr>
          <p:cNvPr id="15456" name="AutoShape 96"/>
          <p:cNvSpPr>
            <a:spLocks noChangeArrowheads="1"/>
          </p:cNvSpPr>
          <p:nvPr/>
        </p:nvSpPr>
        <p:spPr bwMode="auto">
          <a:xfrm>
            <a:off x="530225" y="1981200"/>
            <a:ext cx="1141413" cy="914400"/>
          </a:xfrm>
          <a:prstGeom prst="flowChartDocument">
            <a:avLst/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“Base-Line”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</a:t>
            </a:r>
          </a:p>
          <a:p>
            <a:pPr eaLnBrk="0" hangingPunct="0"/>
            <a:r>
              <a:rPr kumimoji="1" lang="en-US" sz="1400" b="1">
                <a:latin typeface="+mj-lt"/>
              </a:rPr>
              <a:t>Rpt</a:t>
            </a:r>
          </a:p>
        </p:txBody>
      </p:sp>
      <p:grpSp>
        <p:nvGrpSpPr>
          <p:cNvPr id="2" name="Group 142"/>
          <p:cNvGrpSpPr>
            <a:grpSpLocks/>
          </p:cNvGrpSpPr>
          <p:nvPr/>
        </p:nvGrpSpPr>
        <p:grpSpPr bwMode="auto">
          <a:xfrm>
            <a:off x="7234238" y="981075"/>
            <a:ext cx="1143000" cy="990600"/>
            <a:chOff x="4464" y="844"/>
            <a:chExt cx="720" cy="624"/>
          </a:xfrm>
        </p:grpSpPr>
        <p:sp>
          <p:nvSpPr>
            <p:cNvPr id="15458" name="AutoShape 98"/>
            <p:cNvSpPr>
              <a:spLocks noChangeArrowheads="1"/>
            </p:cNvSpPr>
            <p:nvPr/>
          </p:nvSpPr>
          <p:spPr bwMode="auto">
            <a:xfrm>
              <a:off x="4464" y="844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59" name="AutoShape 99"/>
            <p:cNvSpPr>
              <a:spLocks noChangeArrowheads="1"/>
            </p:cNvSpPr>
            <p:nvPr/>
          </p:nvSpPr>
          <p:spPr bwMode="auto">
            <a:xfrm>
              <a:off x="4560" y="940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60" name="AutoShape 100"/>
            <p:cNvSpPr>
              <a:spLocks noChangeArrowheads="1"/>
            </p:cNvSpPr>
            <p:nvPr/>
          </p:nvSpPr>
          <p:spPr bwMode="auto">
            <a:xfrm>
              <a:off x="4656" y="1036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400" b="1">
                  <a:latin typeface="+mj-lt"/>
                </a:rPr>
                <a:t>Tags</a:t>
              </a:r>
            </a:p>
          </p:txBody>
        </p:sp>
      </p:grpSp>
      <p:sp>
        <p:nvSpPr>
          <p:cNvPr id="15461" name="Line 101"/>
          <p:cNvSpPr>
            <a:spLocks noChangeShapeType="1"/>
          </p:cNvSpPr>
          <p:nvPr/>
        </p:nvSpPr>
        <p:spPr bwMode="auto">
          <a:xfrm>
            <a:off x="4567238" y="1181100"/>
            <a:ext cx="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462" name="AutoShape 102"/>
          <p:cNvSpPr>
            <a:spLocks noChangeArrowheads="1"/>
          </p:cNvSpPr>
          <p:nvPr/>
        </p:nvSpPr>
        <p:spPr bwMode="auto">
          <a:xfrm>
            <a:off x="2357438" y="132397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Freeze Inv</a:t>
            </a:r>
          </a:p>
          <a:p>
            <a:pPr eaLnBrk="0" hangingPunct="0"/>
            <a:r>
              <a:rPr kumimoji="1" lang="en-US" sz="1400" b="1">
                <a:latin typeface="+mj-lt"/>
              </a:rPr>
              <a:t>Balances</a:t>
            </a:r>
            <a:endParaRPr kumimoji="1" lang="en-US" sz="1400">
              <a:latin typeface="+mj-lt"/>
            </a:endParaRPr>
          </a:p>
        </p:txBody>
      </p:sp>
      <p:sp>
        <p:nvSpPr>
          <p:cNvPr id="15463" name="AutoShape 103"/>
          <p:cNvSpPr>
            <a:spLocks noChangeArrowheads="1"/>
          </p:cNvSpPr>
          <p:nvPr/>
        </p:nvSpPr>
        <p:spPr bwMode="auto">
          <a:xfrm>
            <a:off x="4948238" y="2133600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Freeze Inv</a:t>
            </a:r>
          </a:p>
          <a:p>
            <a:pPr eaLnBrk="0" hangingPunct="0"/>
            <a:r>
              <a:rPr kumimoji="1" lang="en-US" sz="1400" b="1">
                <a:latin typeface="+mj-lt"/>
              </a:rPr>
              <a:t>Balances</a:t>
            </a:r>
          </a:p>
        </p:txBody>
      </p:sp>
      <p:sp>
        <p:nvSpPr>
          <p:cNvPr id="15464" name="AutoShape 104"/>
          <p:cNvSpPr>
            <a:spLocks noChangeArrowheads="1"/>
          </p:cNvSpPr>
          <p:nvPr/>
        </p:nvSpPr>
        <p:spPr bwMode="auto">
          <a:xfrm>
            <a:off x="4948238" y="294322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Frozen Inv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 Rpt</a:t>
            </a:r>
          </a:p>
        </p:txBody>
      </p:sp>
      <p:sp>
        <p:nvSpPr>
          <p:cNvPr id="15465" name="AutoShape 105"/>
          <p:cNvSpPr>
            <a:spLocks noChangeArrowheads="1"/>
          </p:cNvSpPr>
          <p:nvPr/>
        </p:nvSpPr>
        <p:spPr bwMode="auto">
          <a:xfrm>
            <a:off x="2357438" y="294322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Create/Print</a:t>
            </a:r>
          </a:p>
          <a:p>
            <a:pPr eaLnBrk="0" hangingPunct="0"/>
            <a:r>
              <a:rPr kumimoji="1" lang="en-US" sz="1400" b="1">
                <a:latin typeface="+mj-lt"/>
              </a:rPr>
              <a:t>Item/Bulk Tags</a:t>
            </a:r>
            <a:endParaRPr kumimoji="1" lang="en-US" sz="1400">
              <a:latin typeface="+mj-lt"/>
            </a:endParaRPr>
          </a:p>
        </p:txBody>
      </p:sp>
      <p:sp>
        <p:nvSpPr>
          <p:cNvPr id="15466" name="AutoShape 106"/>
          <p:cNvSpPr>
            <a:spLocks noChangeArrowheads="1"/>
          </p:cNvSpPr>
          <p:nvPr/>
        </p:nvSpPr>
        <p:spPr bwMode="auto">
          <a:xfrm>
            <a:off x="2357438" y="2133600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Frozen Inv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 Rpt</a:t>
            </a:r>
            <a:endParaRPr kumimoji="1" lang="en-US" sz="1400">
              <a:latin typeface="+mj-lt"/>
            </a:endParaRPr>
          </a:p>
        </p:txBody>
      </p:sp>
      <p:sp>
        <p:nvSpPr>
          <p:cNvPr id="15467" name="AutoShape 107"/>
          <p:cNvSpPr>
            <a:spLocks noChangeArrowheads="1"/>
          </p:cNvSpPr>
          <p:nvPr/>
        </p:nvSpPr>
        <p:spPr bwMode="auto">
          <a:xfrm>
            <a:off x="3652838" y="471487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Enter Tag Counts</a:t>
            </a:r>
          </a:p>
        </p:txBody>
      </p:sp>
      <p:grpSp>
        <p:nvGrpSpPr>
          <p:cNvPr id="3" name="Group 141"/>
          <p:cNvGrpSpPr>
            <a:grpSpLocks/>
          </p:cNvGrpSpPr>
          <p:nvPr/>
        </p:nvGrpSpPr>
        <p:grpSpPr bwMode="auto">
          <a:xfrm>
            <a:off x="757238" y="3400425"/>
            <a:ext cx="1143000" cy="990600"/>
            <a:chOff x="384" y="2400"/>
            <a:chExt cx="720" cy="624"/>
          </a:xfrm>
        </p:grpSpPr>
        <p:sp>
          <p:nvSpPr>
            <p:cNvPr id="15469" name="AutoShape 109"/>
            <p:cNvSpPr>
              <a:spLocks noChangeArrowheads="1"/>
            </p:cNvSpPr>
            <p:nvPr/>
          </p:nvSpPr>
          <p:spPr bwMode="auto">
            <a:xfrm>
              <a:off x="384" y="2400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400">
                  <a:latin typeface="+mj-lt"/>
                </a:rPr>
                <a:t>Tags</a:t>
              </a:r>
            </a:p>
          </p:txBody>
        </p:sp>
        <p:sp>
          <p:nvSpPr>
            <p:cNvPr id="15470" name="AutoShape 110"/>
            <p:cNvSpPr>
              <a:spLocks noChangeArrowheads="1"/>
            </p:cNvSpPr>
            <p:nvPr/>
          </p:nvSpPr>
          <p:spPr bwMode="auto">
            <a:xfrm>
              <a:off x="480" y="2496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400">
                  <a:latin typeface="+mj-lt"/>
                </a:rPr>
                <a:t>Tags</a:t>
              </a:r>
            </a:p>
          </p:txBody>
        </p:sp>
        <p:sp>
          <p:nvSpPr>
            <p:cNvPr id="15471" name="AutoShape 111"/>
            <p:cNvSpPr>
              <a:spLocks noChangeArrowheads="1"/>
            </p:cNvSpPr>
            <p:nvPr/>
          </p:nvSpPr>
          <p:spPr bwMode="auto">
            <a:xfrm>
              <a:off x="576" y="2592"/>
              <a:ext cx="528" cy="432"/>
            </a:xfrm>
            <a:prstGeom prst="flowChartDocument">
              <a:avLst/>
            </a:prstGeom>
            <a:solidFill>
              <a:srgbClr val="FFFFFF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400" b="1">
                  <a:latin typeface="+mj-lt"/>
                </a:rPr>
                <a:t>Tags</a:t>
              </a:r>
            </a:p>
          </p:txBody>
        </p:sp>
      </p:grpSp>
      <p:sp>
        <p:nvSpPr>
          <p:cNvPr id="15473" name="AutoShape 113"/>
          <p:cNvSpPr>
            <a:spLocks noChangeArrowheads="1"/>
          </p:cNvSpPr>
          <p:nvPr/>
        </p:nvSpPr>
        <p:spPr bwMode="auto">
          <a:xfrm>
            <a:off x="3652838" y="5495925"/>
            <a:ext cx="1828800" cy="609600"/>
          </a:xfrm>
          <a:prstGeom prst="flowChartProcess">
            <a:avLst/>
          </a:prstGeom>
          <a:solidFill>
            <a:srgbClr val="FFFFFF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Uncounted Tag</a:t>
            </a:r>
            <a:br>
              <a:rPr kumimoji="1" lang="en-US" sz="1400" b="1">
                <a:latin typeface="+mj-lt"/>
              </a:rPr>
            </a:br>
            <a:r>
              <a:rPr kumimoji="1" lang="en-US" sz="1400" b="1">
                <a:latin typeface="+mj-lt"/>
              </a:rPr>
              <a:t>Rpt/ Update</a:t>
            </a:r>
          </a:p>
        </p:txBody>
      </p:sp>
      <p:cxnSp>
        <p:nvCxnSpPr>
          <p:cNvPr id="15475" name="AutoShape 115"/>
          <p:cNvCxnSpPr>
            <a:cxnSpLocks noChangeShapeType="1"/>
            <a:stCxn id="15452" idx="2"/>
            <a:endCxn id="15462" idx="0"/>
          </p:cNvCxnSpPr>
          <p:nvPr/>
        </p:nvCxnSpPr>
        <p:spPr bwMode="auto">
          <a:xfrm rot="5400000">
            <a:off x="3776663" y="519113"/>
            <a:ext cx="285750" cy="1295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76" name="AutoShape 116"/>
          <p:cNvCxnSpPr>
            <a:cxnSpLocks noChangeShapeType="1"/>
            <a:stCxn id="15452" idx="2"/>
            <a:endCxn id="15455" idx="0"/>
          </p:cNvCxnSpPr>
          <p:nvPr/>
        </p:nvCxnSpPr>
        <p:spPr bwMode="auto">
          <a:xfrm rot="16200000" flipH="1">
            <a:off x="5072063" y="519113"/>
            <a:ext cx="285750" cy="1295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77" name="AutoShape 117"/>
          <p:cNvCxnSpPr>
            <a:cxnSpLocks noChangeShapeType="1"/>
            <a:stCxn id="15462" idx="2"/>
            <a:endCxn id="15466" idx="0"/>
          </p:cNvCxnSpPr>
          <p:nvPr/>
        </p:nvCxnSpPr>
        <p:spPr bwMode="auto">
          <a:xfrm rot="5400000">
            <a:off x="3186113" y="2033588"/>
            <a:ext cx="1714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78" name="AutoShape 118"/>
          <p:cNvCxnSpPr>
            <a:cxnSpLocks noChangeShapeType="1"/>
            <a:stCxn id="15466" idx="2"/>
            <a:endCxn id="15465" idx="0"/>
          </p:cNvCxnSpPr>
          <p:nvPr/>
        </p:nvCxnSpPr>
        <p:spPr bwMode="auto">
          <a:xfrm rot="5400000">
            <a:off x="3186113" y="2843213"/>
            <a:ext cx="1714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79" name="AutoShape 119"/>
          <p:cNvCxnSpPr>
            <a:cxnSpLocks noChangeShapeType="1"/>
            <a:stCxn id="15455" idx="2"/>
            <a:endCxn id="15463" idx="0"/>
          </p:cNvCxnSpPr>
          <p:nvPr/>
        </p:nvCxnSpPr>
        <p:spPr bwMode="auto">
          <a:xfrm rot="5400000">
            <a:off x="5776913" y="2033588"/>
            <a:ext cx="1714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0" name="AutoShape 120"/>
          <p:cNvCxnSpPr>
            <a:cxnSpLocks noChangeShapeType="1"/>
            <a:stCxn id="15463" idx="2"/>
            <a:endCxn id="15464" idx="0"/>
          </p:cNvCxnSpPr>
          <p:nvPr/>
        </p:nvCxnSpPr>
        <p:spPr bwMode="auto">
          <a:xfrm rot="5400000">
            <a:off x="5776913" y="2843213"/>
            <a:ext cx="1714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1" name="AutoShape 121"/>
          <p:cNvCxnSpPr>
            <a:cxnSpLocks noChangeShapeType="1"/>
            <a:stCxn id="15465" idx="2"/>
            <a:endCxn id="15453" idx="0"/>
          </p:cNvCxnSpPr>
          <p:nvPr/>
        </p:nvCxnSpPr>
        <p:spPr bwMode="auto">
          <a:xfrm rot="16200000" flipH="1">
            <a:off x="3778250" y="3060701"/>
            <a:ext cx="282575" cy="1295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82" name="AutoShape 122"/>
          <p:cNvCxnSpPr>
            <a:cxnSpLocks noChangeShapeType="1"/>
            <a:stCxn id="15464" idx="2"/>
            <a:endCxn id="15453" idx="0"/>
          </p:cNvCxnSpPr>
          <p:nvPr/>
        </p:nvCxnSpPr>
        <p:spPr bwMode="auto">
          <a:xfrm rot="5400000">
            <a:off x="5073650" y="3060701"/>
            <a:ext cx="282575" cy="12954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83" name="AutoShape 123"/>
          <p:cNvCxnSpPr>
            <a:cxnSpLocks noChangeShapeType="1"/>
            <a:stCxn id="15453" idx="2"/>
            <a:endCxn id="15467" idx="0"/>
          </p:cNvCxnSpPr>
          <p:nvPr/>
        </p:nvCxnSpPr>
        <p:spPr bwMode="auto">
          <a:xfrm>
            <a:off x="4567238" y="4487863"/>
            <a:ext cx="0" cy="21272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ffectLst/>
        </p:spPr>
      </p:cxnSp>
      <p:cxnSp>
        <p:nvCxnSpPr>
          <p:cNvPr id="15484" name="AutoShape 124"/>
          <p:cNvCxnSpPr>
            <a:cxnSpLocks noChangeShapeType="1"/>
            <a:stCxn id="15467" idx="2"/>
            <a:endCxn id="15473" idx="0"/>
          </p:cNvCxnSpPr>
          <p:nvPr/>
        </p:nvCxnSpPr>
        <p:spPr bwMode="auto">
          <a:xfrm>
            <a:off x="4567238" y="5338763"/>
            <a:ext cx="0" cy="14287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5" name="AutoShape 125"/>
          <p:cNvCxnSpPr>
            <a:cxnSpLocks noChangeShapeType="1"/>
            <a:stCxn id="15473" idx="1"/>
            <a:endCxn id="15451" idx="3"/>
          </p:cNvCxnSpPr>
          <p:nvPr/>
        </p:nvCxnSpPr>
        <p:spPr bwMode="auto">
          <a:xfrm rot="10800000">
            <a:off x="3022600" y="5800725"/>
            <a:ext cx="615950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6" name="AutoShape 126"/>
          <p:cNvCxnSpPr>
            <a:cxnSpLocks noChangeShapeType="1"/>
            <a:stCxn id="15473" idx="3"/>
            <a:endCxn id="15454" idx="1"/>
          </p:cNvCxnSpPr>
          <p:nvPr/>
        </p:nvCxnSpPr>
        <p:spPr bwMode="auto">
          <a:xfrm>
            <a:off x="5495925" y="5800725"/>
            <a:ext cx="466725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7" name="AutoShape 127"/>
          <p:cNvCxnSpPr>
            <a:cxnSpLocks noChangeShapeType="1"/>
            <a:stCxn id="15454" idx="0"/>
            <a:endCxn id="15467" idx="0"/>
          </p:cNvCxnSpPr>
          <p:nvPr/>
        </p:nvCxnSpPr>
        <p:spPr bwMode="auto">
          <a:xfrm rot="5400000" flipH="1">
            <a:off x="5224463" y="4043363"/>
            <a:ext cx="781050" cy="2095500"/>
          </a:xfrm>
          <a:prstGeom prst="bentConnector3">
            <a:avLst>
              <a:gd name="adj1" fmla="val 116056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88" name="AutoShape 128"/>
          <p:cNvCxnSpPr>
            <a:cxnSpLocks noChangeShapeType="1"/>
            <a:stCxn id="15455" idx="3"/>
          </p:cNvCxnSpPr>
          <p:nvPr/>
        </p:nvCxnSpPr>
        <p:spPr bwMode="auto">
          <a:xfrm>
            <a:off x="6791325" y="1628775"/>
            <a:ext cx="733425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89" name="AutoShape 129"/>
          <p:cNvCxnSpPr>
            <a:cxnSpLocks noChangeShapeType="1"/>
            <a:stCxn id="15464" idx="3"/>
            <a:endCxn id="15450" idx="1"/>
          </p:cNvCxnSpPr>
          <p:nvPr/>
        </p:nvCxnSpPr>
        <p:spPr bwMode="auto">
          <a:xfrm>
            <a:off x="6791325" y="3248025"/>
            <a:ext cx="428625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90" name="AutoShape 130"/>
          <p:cNvCxnSpPr>
            <a:cxnSpLocks noChangeShapeType="1"/>
            <a:stCxn id="15466" idx="1"/>
            <a:endCxn id="15456" idx="3"/>
          </p:cNvCxnSpPr>
          <p:nvPr/>
        </p:nvCxnSpPr>
        <p:spPr bwMode="auto">
          <a:xfrm rot="10800000">
            <a:off x="1685925" y="2438400"/>
            <a:ext cx="657225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15491" name="AutoShape 131"/>
          <p:cNvCxnSpPr>
            <a:cxnSpLocks noChangeShapeType="1"/>
            <a:stCxn id="15465" idx="1"/>
          </p:cNvCxnSpPr>
          <p:nvPr/>
        </p:nvCxnSpPr>
        <p:spPr bwMode="auto">
          <a:xfrm rot="10800000" flipV="1">
            <a:off x="1481138" y="3248025"/>
            <a:ext cx="862012" cy="442913"/>
          </a:xfrm>
          <a:prstGeom prst="bentConnector2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492" name="AutoShape 132"/>
          <p:cNvCxnSpPr>
            <a:cxnSpLocks noChangeShapeType="1"/>
          </p:cNvCxnSpPr>
          <p:nvPr/>
        </p:nvCxnSpPr>
        <p:spPr bwMode="auto">
          <a:xfrm flipV="1">
            <a:off x="7362825" y="661988"/>
            <a:ext cx="1781175" cy="5148262"/>
          </a:xfrm>
          <a:prstGeom prst="bentConnector3">
            <a:avLst>
              <a:gd name="adj1" fmla="val 70495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5493" name="Rectangle 133"/>
          <p:cNvSpPr>
            <a:spLocks noChangeArrowheads="1"/>
          </p:cNvSpPr>
          <p:nvPr/>
        </p:nvSpPr>
        <p:spPr bwMode="auto">
          <a:xfrm>
            <a:off x="9144000" y="422275"/>
            <a:ext cx="74613" cy="4587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504" name="AutoShape 144"/>
          <p:cNvCxnSpPr>
            <a:cxnSpLocks noChangeShapeType="1"/>
            <a:stCxn id="15447" idx="3"/>
            <a:endCxn id="15452" idx="1"/>
          </p:cNvCxnSpPr>
          <p:nvPr/>
        </p:nvCxnSpPr>
        <p:spPr bwMode="auto">
          <a:xfrm flipV="1">
            <a:off x="3163888" y="704850"/>
            <a:ext cx="474662" cy="1588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sp>
        <p:nvSpPr>
          <p:cNvPr id="15448" name="Rectangle 88"/>
          <p:cNvSpPr>
            <a:spLocks noChangeArrowheads="1"/>
          </p:cNvSpPr>
          <p:nvPr/>
        </p:nvSpPr>
        <p:spPr bwMode="auto">
          <a:xfrm>
            <a:off x="8099425" y="5357813"/>
            <a:ext cx="4572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kumimoji="1" lang="en-US" sz="2000">
                <a:latin typeface="+mj-lt"/>
              </a:rPr>
              <a:t>Yes</a:t>
            </a:r>
          </a:p>
        </p:txBody>
      </p:sp>
      <p:sp>
        <p:nvSpPr>
          <p:cNvPr id="15449" name="Rectangle 89"/>
          <p:cNvSpPr>
            <a:spLocks noChangeArrowheads="1"/>
          </p:cNvSpPr>
          <p:nvPr/>
        </p:nvSpPr>
        <p:spPr bwMode="auto">
          <a:xfrm>
            <a:off x="6729413" y="4878388"/>
            <a:ext cx="381000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kumimoji="1" lang="en-US" sz="2000">
                <a:latin typeface="+mj-lt"/>
              </a:rPr>
              <a:t>No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IC-PR-515</a:t>
            </a:r>
            <a:endParaRPr lang="en-US" dirty="0"/>
          </a:p>
        </p:txBody>
      </p:sp>
      <p:sp>
        <p:nvSpPr>
          <p:cNvPr id="98365" name="AutoShape 61"/>
          <p:cNvSpPr>
            <a:spLocks noChangeArrowheads="1"/>
          </p:cNvSpPr>
          <p:nvPr/>
        </p:nvSpPr>
        <p:spPr bwMode="auto">
          <a:xfrm>
            <a:off x="5507038" y="4295775"/>
            <a:ext cx="1069975" cy="384175"/>
          </a:xfrm>
          <a:prstGeom prst="flowChartTerminator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End</a:t>
            </a:r>
          </a:p>
        </p:txBody>
      </p:sp>
      <p:sp>
        <p:nvSpPr>
          <p:cNvPr id="98366" name="AutoShape 62"/>
          <p:cNvSpPr>
            <a:spLocks noChangeArrowheads="1"/>
          </p:cNvSpPr>
          <p:nvPr/>
        </p:nvSpPr>
        <p:spPr bwMode="auto">
          <a:xfrm>
            <a:off x="2740025" y="5240338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Uncounted Tag Rpt/</a:t>
            </a:r>
          </a:p>
          <a:p>
            <a:pPr eaLnBrk="0" hangingPunct="0"/>
            <a:r>
              <a:rPr kumimoji="1" lang="en-US" sz="1400" b="1">
                <a:latin typeface="+mj-lt"/>
              </a:rPr>
              <a:t>Update</a:t>
            </a:r>
          </a:p>
        </p:txBody>
      </p:sp>
      <p:sp>
        <p:nvSpPr>
          <p:cNvPr id="98367" name="AutoShape 63"/>
          <p:cNvSpPr>
            <a:spLocks noChangeArrowheads="1"/>
          </p:cNvSpPr>
          <p:nvPr/>
        </p:nvSpPr>
        <p:spPr bwMode="auto">
          <a:xfrm>
            <a:off x="7310438" y="1911350"/>
            <a:ext cx="1270000" cy="914400"/>
          </a:xfrm>
          <a:prstGeom prst="flowChartDocumen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Review</a:t>
            </a:r>
          </a:p>
          <a:p>
            <a:pPr eaLnBrk="0" hangingPunct="0"/>
            <a:r>
              <a:rPr kumimoji="1" lang="en-US" sz="1400" b="1">
                <a:latin typeface="+mj-lt"/>
              </a:rPr>
              <a:t>Inventory</a:t>
            </a:r>
          </a:p>
          <a:p>
            <a:pPr eaLnBrk="0" hangingPunct="0"/>
            <a:r>
              <a:rPr kumimoji="1" lang="en-US" sz="1400" b="1">
                <a:latin typeface="+mj-lt"/>
              </a:rPr>
              <a:t>Adj Impact</a:t>
            </a:r>
          </a:p>
        </p:txBody>
      </p:sp>
      <p:sp>
        <p:nvSpPr>
          <p:cNvPr id="98368" name="AutoShape 64"/>
          <p:cNvSpPr>
            <a:spLocks noChangeArrowheads="1"/>
          </p:cNvSpPr>
          <p:nvPr/>
        </p:nvSpPr>
        <p:spPr bwMode="auto">
          <a:xfrm>
            <a:off x="2968625" y="2039938"/>
            <a:ext cx="1371600" cy="609600"/>
          </a:xfrm>
          <a:prstGeom prst="flowChartDecision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OK?</a:t>
            </a:r>
          </a:p>
        </p:txBody>
      </p:sp>
      <p:sp>
        <p:nvSpPr>
          <p:cNvPr id="98369" name="AutoShape 65"/>
          <p:cNvSpPr>
            <a:spLocks noChangeArrowheads="1"/>
          </p:cNvSpPr>
          <p:nvPr/>
        </p:nvSpPr>
        <p:spPr bwMode="auto">
          <a:xfrm>
            <a:off x="3005138" y="3106738"/>
            <a:ext cx="1298575" cy="609600"/>
          </a:xfrm>
          <a:prstGeom prst="flowChartManualOperation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Manual</a:t>
            </a:r>
          </a:p>
          <a:p>
            <a:pPr eaLnBrk="0" hangingPunct="0"/>
            <a:r>
              <a:rPr kumimoji="1" lang="en-US" sz="1400" b="1">
                <a:latin typeface="+mj-lt"/>
              </a:rPr>
              <a:t>Recount</a:t>
            </a:r>
          </a:p>
        </p:txBody>
      </p:sp>
      <p:sp>
        <p:nvSpPr>
          <p:cNvPr id="98370" name="AutoShape 66"/>
          <p:cNvSpPr>
            <a:spLocks noChangeArrowheads="1"/>
          </p:cNvSpPr>
          <p:nvPr/>
        </p:nvSpPr>
        <p:spPr bwMode="auto">
          <a:xfrm>
            <a:off x="2740025" y="4173538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Enter Tag Recount</a:t>
            </a:r>
          </a:p>
        </p:txBody>
      </p:sp>
      <p:sp>
        <p:nvSpPr>
          <p:cNvPr id="98371" name="AutoShape 67"/>
          <p:cNvSpPr>
            <a:spLocks noChangeArrowheads="1"/>
          </p:cNvSpPr>
          <p:nvPr/>
        </p:nvSpPr>
        <p:spPr bwMode="auto">
          <a:xfrm>
            <a:off x="5127625" y="2063750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Tag Inventory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Valuation Rpt</a:t>
            </a:r>
          </a:p>
        </p:txBody>
      </p:sp>
      <p:sp>
        <p:nvSpPr>
          <p:cNvPr id="98372" name="AutoShape 68"/>
          <p:cNvSpPr>
            <a:spLocks noChangeArrowheads="1"/>
          </p:cNvSpPr>
          <p:nvPr/>
        </p:nvSpPr>
        <p:spPr bwMode="auto">
          <a:xfrm>
            <a:off x="2740025" y="973138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Inventory </a:t>
            </a:r>
          </a:p>
          <a:p>
            <a:pPr eaLnBrk="0" hangingPunct="0"/>
            <a:r>
              <a:rPr kumimoji="1" lang="en-US" sz="1400" b="1">
                <a:latin typeface="+mj-lt"/>
              </a:rPr>
              <a:t>Variance Rpt</a:t>
            </a:r>
          </a:p>
        </p:txBody>
      </p:sp>
      <p:sp>
        <p:nvSpPr>
          <p:cNvPr id="98373" name="AutoShape 69"/>
          <p:cNvSpPr>
            <a:spLocks noChangeArrowheads="1"/>
          </p:cNvSpPr>
          <p:nvPr/>
        </p:nvSpPr>
        <p:spPr bwMode="auto">
          <a:xfrm>
            <a:off x="909638" y="5089525"/>
            <a:ext cx="1270000" cy="914400"/>
          </a:xfrm>
          <a:prstGeom prst="flowChartDocumen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Update Zero</a:t>
            </a:r>
          </a:p>
          <a:p>
            <a:pPr eaLnBrk="0" hangingPunct="0"/>
            <a:r>
              <a:rPr kumimoji="1" lang="en-US" sz="1400" b="1">
                <a:latin typeface="+mj-lt"/>
              </a:rPr>
              <a:t>Tag Report</a:t>
            </a:r>
          </a:p>
        </p:txBody>
      </p:sp>
      <p:sp>
        <p:nvSpPr>
          <p:cNvPr id="98374" name="AutoShape 70"/>
          <p:cNvSpPr>
            <a:spLocks noChangeArrowheads="1"/>
          </p:cNvSpPr>
          <p:nvPr/>
        </p:nvSpPr>
        <p:spPr bwMode="auto">
          <a:xfrm>
            <a:off x="909638" y="820738"/>
            <a:ext cx="1270000" cy="914400"/>
          </a:xfrm>
          <a:prstGeom prst="flowChartDocumen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Review</a:t>
            </a:r>
          </a:p>
          <a:p>
            <a:pPr eaLnBrk="0" hangingPunct="0"/>
            <a:r>
              <a:rPr kumimoji="1" lang="en-US" sz="1400" b="1">
                <a:latin typeface="+mj-lt"/>
              </a:rPr>
              <a:t>Rpt for Count</a:t>
            </a:r>
          </a:p>
          <a:p>
            <a:pPr eaLnBrk="0" hangingPunct="0"/>
            <a:r>
              <a:rPr kumimoji="1" lang="en-US" sz="1400" b="1">
                <a:latin typeface="+mj-lt"/>
              </a:rPr>
              <a:t>Errors</a:t>
            </a:r>
          </a:p>
        </p:txBody>
      </p:sp>
      <p:sp>
        <p:nvSpPr>
          <p:cNvPr id="98375" name="AutoShape 71"/>
          <p:cNvSpPr>
            <a:spLocks noChangeArrowheads="1"/>
          </p:cNvSpPr>
          <p:nvPr/>
        </p:nvSpPr>
        <p:spPr bwMode="auto">
          <a:xfrm>
            <a:off x="5127625" y="3208338"/>
            <a:ext cx="1828800" cy="609600"/>
          </a:xfrm>
          <a:prstGeom prst="flowChartProcess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Inventory Balance</a:t>
            </a:r>
          </a:p>
          <a:p>
            <a:pPr eaLnBrk="0" hangingPunct="0"/>
            <a:r>
              <a:rPr kumimoji="1" lang="en-US" sz="1400" b="1">
                <a:latin typeface="+mj-lt"/>
              </a:rPr>
              <a:t>Update</a:t>
            </a:r>
          </a:p>
        </p:txBody>
      </p:sp>
      <p:sp>
        <p:nvSpPr>
          <p:cNvPr id="98376" name="AutoShape 72"/>
          <p:cNvSpPr>
            <a:spLocks noChangeArrowheads="1"/>
          </p:cNvSpPr>
          <p:nvPr/>
        </p:nvSpPr>
        <p:spPr bwMode="auto">
          <a:xfrm>
            <a:off x="7310438" y="3054350"/>
            <a:ext cx="1270000" cy="915988"/>
          </a:xfrm>
          <a:prstGeom prst="flowChartDocumen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eaLnBrk="0" hangingPunct="0"/>
            <a:r>
              <a:rPr kumimoji="1" lang="en-US" sz="1400" b="1">
                <a:latin typeface="+mj-lt"/>
              </a:rPr>
              <a:t>Inventory</a:t>
            </a:r>
          </a:p>
          <a:p>
            <a:pPr eaLnBrk="0" hangingPunct="0"/>
            <a:r>
              <a:rPr kumimoji="1" lang="en-US" sz="1400" b="1">
                <a:latin typeface="+mj-lt"/>
              </a:rPr>
              <a:t>Adjustment</a:t>
            </a:r>
          </a:p>
          <a:p>
            <a:pPr eaLnBrk="0" hangingPunct="0"/>
            <a:r>
              <a:rPr kumimoji="1" lang="en-US" sz="1400" b="1">
                <a:latin typeface="+mj-lt"/>
              </a:rPr>
              <a:t>Report</a:t>
            </a:r>
          </a:p>
        </p:txBody>
      </p:sp>
      <p:sp>
        <p:nvSpPr>
          <p:cNvPr id="98377" name="Text Box 73"/>
          <p:cNvSpPr txBox="1">
            <a:spLocks noChangeArrowheads="1"/>
          </p:cNvSpPr>
          <p:nvPr/>
        </p:nvSpPr>
        <p:spPr bwMode="auto">
          <a:xfrm>
            <a:off x="2386013" y="1984375"/>
            <a:ext cx="676275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kumimoji="1" lang="en-US" sz="2000">
                <a:latin typeface="+mj-lt"/>
              </a:rPr>
              <a:t>Yes</a:t>
            </a:r>
          </a:p>
        </p:txBody>
      </p:sp>
      <p:sp>
        <p:nvSpPr>
          <p:cNvPr id="98378" name="Text Box 74"/>
          <p:cNvSpPr txBox="1">
            <a:spLocks noChangeArrowheads="1"/>
          </p:cNvSpPr>
          <p:nvPr/>
        </p:nvSpPr>
        <p:spPr bwMode="auto">
          <a:xfrm>
            <a:off x="3630613" y="2665413"/>
            <a:ext cx="542136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2000">
                <a:latin typeface="+mj-lt"/>
              </a:rPr>
              <a:t>No</a:t>
            </a:r>
          </a:p>
        </p:txBody>
      </p:sp>
      <p:sp>
        <p:nvSpPr>
          <p:cNvPr id="98379" name="Rectangle 75"/>
          <p:cNvSpPr>
            <a:spLocks noChangeArrowheads="1"/>
          </p:cNvSpPr>
          <p:nvPr/>
        </p:nvSpPr>
        <p:spPr bwMode="auto">
          <a:xfrm>
            <a:off x="-74613" y="279400"/>
            <a:ext cx="74613" cy="4587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98380" name="AutoShape 76"/>
          <p:cNvCxnSpPr>
            <a:cxnSpLocks noChangeShapeType="1"/>
            <a:stCxn id="98379" idx="3"/>
            <a:endCxn id="98372" idx="0"/>
          </p:cNvCxnSpPr>
          <p:nvPr/>
        </p:nvCxnSpPr>
        <p:spPr bwMode="auto">
          <a:xfrm>
            <a:off x="0" y="509588"/>
            <a:ext cx="3654425" cy="449262"/>
          </a:xfrm>
          <a:prstGeom prst="bentConnector2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8381" name="AutoShape 77"/>
          <p:cNvCxnSpPr>
            <a:cxnSpLocks noChangeShapeType="1"/>
            <a:stCxn id="98372" idx="2"/>
            <a:endCxn id="98368" idx="0"/>
          </p:cNvCxnSpPr>
          <p:nvPr/>
        </p:nvCxnSpPr>
        <p:spPr bwMode="auto">
          <a:xfrm>
            <a:off x="3654425" y="1597025"/>
            <a:ext cx="0" cy="42862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2" name="AutoShape 78"/>
          <p:cNvCxnSpPr>
            <a:cxnSpLocks noChangeShapeType="1"/>
            <a:stCxn id="98368" idx="2"/>
            <a:endCxn id="98369" idx="0"/>
          </p:cNvCxnSpPr>
          <p:nvPr/>
        </p:nvCxnSpPr>
        <p:spPr bwMode="auto">
          <a:xfrm>
            <a:off x="3654425" y="2663825"/>
            <a:ext cx="0" cy="42862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3" name="AutoShape 79"/>
          <p:cNvCxnSpPr>
            <a:cxnSpLocks noChangeShapeType="1"/>
            <a:stCxn id="98369" idx="2"/>
            <a:endCxn id="98370" idx="0"/>
          </p:cNvCxnSpPr>
          <p:nvPr/>
        </p:nvCxnSpPr>
        <p:spPr bwMode="auto">
          <a:xfrm>
            <a:off x="3654425" y="3730625"/>
            <a:ext cx="0" cy="42862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4" name="AutoShape 80"/>
          <p:cNvCxnSpPr>
            <a:cxnSpLocks noChangeShapeType="1"/>
            <a:stCxn id="98370" idx="2"/>
            <a:endCxn id="98366" idx="0"/>
          </p:cNvCxnSpPr>
          <p:nvPr/>
        </p:nvCxnSpPr>
        <p:spPr bwMode="auto">
          <a:xfrm>
            <a:off x="3654425" y="4797425"/>
            <a:ext cx="0" cy="428625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5" name="AutoShape 81"/>
          <p:cNvCxnSpPr>
            <a:cxnSpLocks noChangeShapeType="1"/>
            <a:stCxn id="98366" idx="2"/>
            <a:endCxn id="98371" idx="0"/>
          </p:cNvCxnSpPr>
          <p:nvPr/>
        </p:nvCxnSpPr>
        <p:spPr bwMode="auto">
          <a:xfrm rot="5400000" flipH="1" flipV="1">
            <a:off x="2940844" y="2763044"/>
            <a:ext cx="3814762" cy="2387600"/>
          </a:xfrm>
          <a:prstGeom prst="bentConnector5">
            <a:avLst>
              <a:gd name="adj1" fmla="val -5616"/>
              <a:gd name="adj2" fmla="val 50000"/>
              <a:gd name="adj3" fmla="val 105616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8386" name="AutoShape 82"/>
          <p:cNvCxnSpPr>
            <a:cxnSpLocks noChangeShapeType="1"/>
            <a:stCxn id="98366" idx="1"/>
            <a:endCxn id="98373" idx="3"/>
          </p:cNvCxnSpPr>
          <p:nvPr/>
        </p:nvCxnSpPr>
        <p:spPr bwMode="auto">
          <a:xfrm rot="10800000" flipV="1">
            <a:off x="2193925" y="5545138"/>
            <a:ext cx="531813" cy="1587"/>
          </a:xfrm>
          <a:prstGeom prst="bentConnector3">
            <a:avLst>
              <a:gd name="adj1" fmla="val 49852"/>
            </a:avLst>
          </a:prstGeom>
          <a:noFill/>
          <a:ln w="28575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8387" name="AutoShape 83"/>
          <p:cNvCxnSpPr>
            <a:cxnSpLocks noChangeShapeType="1"/>
            <a:stCxn id="98371" idx="2"/>
            <a:endCxn id="98375" idx="0"/>
          </p:cNvCxnSpPr>
          <p:nvPr/>
        </p:nvCxnSpPr>
        <p:spPr bwMode="auto">
          <a:xfrm rot="5400000">
            <a:off x="5788819" y="2940844"/>
            <a:ext cx="506412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8" name="AutoShape 84"/>
          <p:cNvCxnSpPr>
            <a:cxnSpLocks noChangeShapeType="1"/>
            <a:stCxn id="98375" idx="2"/>
            <a:endCxn id="98365" idx="0"/>
          </p:cNvCxnSpPr>
          <p:nvPr/>
        </p:nvCxnSpPr>
        <p:spPr bwMode="auto">
          <a:xfrm rot="5400000">
            <a:off x="5817393" y="4056857"/>
            <a:ext cx="449263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89" name="AutoShape 85"/>
          <p:cNvCxnSpPr>
            <a:cxnSpLocks noChangeShapeType="1"/>
            <a:stCxn id="98371" idx="3"/>
            <a:endCxn id="98367" idx="1"/>
          </p:cNvCxnSpPr>
          <p:nvPr/>
        </p:nvCxnSpPr>
        <p:spPr bwMode="auto">
          <a:xfrm>
            <a:off x="6970713" y="2368550"/>
            <a:ext cx="325437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90" name="AutoShape 86"/>
          <p:cNvCxnSpPr>
            <a:cxnSpLocks noChangeShapeType="1"/>
            <a:stCxn id="98375" idx="3"/>
            <a:endCxn id="98376" idx="1"/>
          </p:cNvCxnSpPr>
          <p:nvPr/>
        </p:nvCxnSpPr>
        <p:spPr bwMode="auto">
          <a:xfrm>
            <a:off x="6970713" y="3513138"/>
            <a:ext cx="325437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91" name="AutoShape 87"/>
          <p:cNvCxnSpPr>
            <a:cxnSpLocks noChangeShapeType="1"/>
            <a:stCxn id="98372" idx="1"/>
            <a:endCxn id="98374" idx="3"/>
          </p:cNvCxnSpPr>
          <p:nvPr/>
        </p:nvCxnSpPr>
        <p:spPr bwMode="auto">
          <a:xfrm rot="10800000">
            <a:off x="2193925" y="1277938"/>
            <a:ext cx="531813" cy="0"/>
          </a:xfrm>
          <a:prstGeom prst="straightConnector1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ffectLst/>
        </p:spPr>
      </p:cxnSp>
      <p:cxnSp>
        <p:nvCxnSpPr>
          <p:cNvPr id="98392" name="AutoShape 88"/>
          <p:cNvCxnSpPr>
            <a:cxnSpLocks noChangeShapeType="1"/>
            <a:stCxn id="98368" idx="1"/>
          </p:cNvCxnSpPr>
          <p:nvPr/>
        </p:nvCxnSpPr>
        <p:spPr bwMode="auto">
          <a:xfrm rot="10800000" flipH="1" flipV="1">
            <a:off x="2954338" y="2344738"/>
            <a:ext cx="671512" cy="2689225"/>
          </a:xfrm>
          <a:prstGeom prst="bentConnector4">
            <a:avLst>
              <a:gd name="adj1" fmla="val -83218"/>
              <a:gd name="adj2" fmla="val 99583"/>
            </a:avLst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98398" name="Rectangle 94"/>
          <p:cNvSpPr>
            <a:spLocks noChangeArrowheads="1"/>
          </p:cNvSpPr>
          <p:nvPr/>
        </p:nvSpPr>
        <p:spPr bwMode="auto">
          <a:xfrm>
            <a:off x="5476875" y="293688"/>
            <a:ext cx="2743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2400" b="1">
                <a:solidFill>
                  <a:srgbClr val="5A87C6"/>
                </a:solidFill>
                <a:latin typeface="+mj-lt"/>
              </a:rPr>
              <a:t>(continued)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18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230188" indent="-230188" eaLnBrk="1" hangingPunct="1">
              <a:lnSpc>
                <a:spcPct val="100000"/>
              </a:lnSpc>
              <a:tabLst>
                <a:tab pos="2286000" algn="l"/>
              </a:tabLst>
            </a:pPr>
            <a:r>
              <a:rPr lang="en-US" sz="2600" smtClean="0"/>
              <a:t>Receipt transactions are created by: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Receipts – Sales Order Return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Purchase Order Receipts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Distributed Order Receipt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Work Order Receipt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Work Order Receipt Backflush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Repetitive Labor Transaction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Backflush Transaction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Move Transaction - Advanced Repetitive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RMA Receipts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Receipts – Unplanned</a:t>
            </a:r>
          </a:p>
          <a:p>
            <a:pPr marL="685800" lvl="1" indent="-341313" eaLnBrk="1" hangingPunct="1">
              <a:lnSpc>
                <a:spcPct val="100000"/>
              </a:lnSpc>
              <a:spcBef>
                <a:spcPct val="30000"/>
              </a:spcBef>
              <a:tabLst>
                <a:tab pos="2286000" algn="l"/>
              </a:tabLst>
            </a:pPr>
            <a:r>
              <a:rPr lang="en-US" sz="2000" smtClean="0"/>
              <a:t>Receipts – Backward Exploded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Inventory Transactions – Receipts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Delete/Archive</a:t>
            </a:r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IC-PR-520</a:t>
            </a:r>
          </a:p>
        </p:txBody>
      </p:sp>
      <p:pic>
        <p:nvPicPr>
          <p:cNvPr id="64516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704975"/>
            <a:ext cx="7934325" cy="34861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Balance Freeze</a:t>
            </a:r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IC-PR-530</a:t>
            </a:r>
          </a:p>
        </p:txBody>
      </p:sp>
      <p:pic>
        <p:nvPicPr>
          <p:cNvPr id="65540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2405063"/>
            <a:ext cx="7867650" cy="21050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Item Tag Create</a:t>
            </a:r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IC-PR-540</a:t>
            </a:r>
          </a:p>
        </p:txBody>
      </p:sp>
      <p:pic>
        <p:nvPicPr>
          <p:cNvPr id="6656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328738"/>
            <a:ext cx="7924800" cy="43529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Bulk Tag Create</a:t>
            </a:r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IC-PR-550</a:t>
            </a:r>
          </a:p>
        </p:txBody>
      </p:sp>
      <p:pic>
        <p:nvPicPr>
          <p:cNvPr id="67588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2571750"/>
            <a:ext cx="5219700" cy="17907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Print</a:t>
            </a:r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IC-PR-560</a:t>
            </a:r>
          </a:p>
        </p:txBody>
      </p:sp>
      <p:pic>
        <p:nvPicPr>
          <p:cNvPr id="68612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976438"/>
            <a:ext cx="6934200" cy="30575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Count Entry</a:t>
            </a: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IC-PR-570</a:t>
            </a:r>
          </a:p>
        </p:txBody>
      </p:sp>
      <p:pic>
        <p:nvPicPr>
          <p:cNvPr id="69636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8263" y="1185863"/>
            <a:ext cx="6467475" cy="471487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Variance Report</a:t>
            </a:r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14363" y="1304925"/>
            <a:ext cx="7915275" cy="4438650"/>
            <a:chOff x="614363" y="1695450"/>
            <a:chExt cx="7915275" cy="4438650"/>
          </a:xfrm>
        </p:grpSpPr>
        <p:pic>
          <p:nvPicPr>
            <p:cNvPr id="7066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4363" y="1695450"/>
              <a:ext cx="7915275" cy="443865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sp>
          <p:nvSpPr>
            <p:cNvPr id="70661" name="AutoShape 7"/>
            <p:cNvSpPr>
              <a:spLocks noChangeArrowheads="1"/>
            </p:cNvSpPr>
            <p:nvPr/>
          </p:nvSpPr>
          <p:spPr bwMode="auto">
            <a:xfrm>
              <a:off x="2114550" y="5029200"/>
              <a:ext cx="1028700" cy="371475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2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Uncounted Tag Report/Update</a:t>
            </a:r>
          </a:p>
        </p:txBody>
      </p:sp>
      <p:sp>
        <p:nvSpPr>
          <p:cNvPr id="716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IC-PR-590</a:t>
            </a:r>
          </a:p>
        </p:txBody>
      </p:sp>
      <p:pic>
        <p:nvPicPr>
          <p:cNvPr id="71684" name="Picture 8" descr="Region Capture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590675"/>
            <a:ext cx="70008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Tag Recount Entry</a:t>
            </a:r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162050" y="1343025"/>
            <a:ext cx="6800850" cy="4286250"/>
            <a:chOff x="1162050" y="1838325"/>
            <a:chExt cx="6800850" cy="4286250"/>
          </a:xfrm>
        </p:grpSpPr>
        <p:pic>
          <p:nvPicPr>
            <p:cNvPr id="72708" name="Picture 1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62050" y="1838325"/>
              <a:ext cx="6800850" cy="428625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sp>
          <p:nvSpPr>
            <p:cNvPr id="72709" name="AutoShape 19"/>
            <p:cNvSpPr>
              <a:spLocks noChangeArrowheads="1"/>
            </p:cNvSpPr>
            <p:nvPr/>
          </p:nvSpPr>
          <p:spPr bwMode="auto">
            <a:xfrm>
              <a:off x="5086350" y="4743450"/>
              <a:ext cx="2590800" cy="276225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Balance Update</a:t>
            </a:r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IC-PR-610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00075" y="1733550"/>
            <a:ext cx="7924800" cy="3562350"/>
            <a:chOff x="600075" y="1990725"/>
            <a:chExt cx="7924800" cy="3562350"/>
          </a:xfrm>
        </p:grpSpPr>
        <p:pic>
          <p:nvPicPr>
            <p:cNvPr id="73732" name="Picture 1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75" y="1990725"/>
              <a:ext cx="7924800" cy="356235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</p:pic>
        <p:sp>
          <p:nvSpPr>
            <p:cNvPr id="73733" name="AutoShape 17"/>
            <p:cNvSpPr>
              <a:spLocks noChangeArrowheads="1"/>
            </p:cNvSpPr>
            <p:nvPr/>
          </p:nvSpPr>
          <p:spPr bwMode="auto">
            <a:xfrm>
              <a:off x="2286000" y="4219575"/>
              <a:ext cx="695325" cy="247650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Receipts – Sales Order Return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IC-PR-070</a:t>
            </a:r>
          </a:p>
        </p:txBody>
      </p:sp>
      <p:pic>
        <p:nvPicPr>
          <p:cNvPr id="9220" name="Picture 3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1247775"/>
            <a:ext cx="7894637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dirty="0" smtClean="0"/>
              <a:t>Inventory Transactions</a:t>
            </a:r>
          </a:p>
          <a:p>
            <a:r>
              <a:rPr lang="en-US" dirty="0" smtClean="0"/>
              <a:t>Receipts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Transfers</a:t>
            </a:r>
          </a:p>
          <a:p>
            <a:r>
              <a:rPr lang="en-US" dirty="0" smtClean="0"/>
              <a:t>History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Cycle Count</a:t>
            </a:r>
          </a:p>
          <a:p>
            <a:r>
              <a:rPr lang="en-US" dirty="0" smtClean="0"/>
              <a:t>Physical Inventory</a:t>
            </a:r>
          </a:p>
          <a:p>
            <a:endParaRPr lang="en-US" dirty="0"/>
          </a:p>
        </p:txBody>
      </p:sp>
      <p:sp>
        <p:nvSpPr>
          <p:cNvPr id="74755" name="Rectangle 2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Processing Summary</a:t>
            </a:r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IC-PR-620</a:t>
            </a:r>
          </a:p>
        </p:txBody>
      </p:sp>
      <p:sp>
        <p:nvSpPr>
          <p:cNvPr id="92195" name="Line 3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757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IC-PR-630</a:t>
            </a:r>
          </a:p>
        </p:txBody>
      </p:sp>
      <p:pic>
        <p:nvPicPr>
          <p:cNvPr id="75780" name="Picture 51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1455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1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lnSpc>
                <a:spcPct val="100000"/>
              </a:lnSpc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Set up Inventory Control in QAD Enterprise Applications</a:t>
            </a:r>
          </a:p>
          <a:p>
            <a:pPr eaLnBrk="1" hangingPunct="1">
              <a:lnSpc>
                <a:spcPct val="100000"/>
              </a:lnSpc>
              <a:buClr>
                <a:schemeClr val="hlink"/>
              </a:buClr>
              <a:buFont typeface="Wingdings" pitchFamily="2" charset="2"/>
              <a:buChar char="ü"/>
            </a:pPr>
            <a:r>
              <a:rPr lang="en-US" b="1" dirty="0" smtClean="0"/>
              <a:t>Process Inventory in QAD Enterprise Applications</a:t>
            </a:r>
          </a:p>
        </p:txBody>
      </p:sp>
      <p:sp>
        <p:nvSpPr>
          <p:cNvPr id="76803" name="Rectangle 1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IC-PR-640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Introduction to Inventory Control</a:t>
            </a:r>
          </a:p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Set up Inventory Control in QAD Enterprise Applications</a:t>
            </a:r>
          </a:p>
          <a:p>
            <a:pPr eaLnBrk="1" hangingPunct="1">
              <a:lnSpc>
                <a:spcPct val="100000"/>
              </a:lnSpc>
              <a:buSzPct val="125000"/>
              <a:buFont typeface="Wingdings" pitchFamily="2" charset="2"/>
              <a:buChar char="ü"/>
            </a:pPr>
            <a:r>
              <a:rPr lang="en-US" smtClean="0"/>
              <a:t>Process Inventory in QAD Enterprise Applications</a:t>
            </a: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IC-PR-640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IC-PR-080</a:t>
            </a:r>
          </a:p>
        </p:txBody>
      </p:sp>
      <p:pic>
        <p:nvPicPr>
          <p:cNvPr id="10244" name="Picture 17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1223963"/>
            <a:ext cx="8742363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Distributed Order Receipt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IC-PR-090</a:t>
            </a:r>
          </a:p>
        </p:txBody>
      </p:sp>
      <p:pic>
        <p:nvPicPr>
          <p:cNvPr id="11268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1047750"/>
            <a:ext cx="9086850" cy="4914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31818</TotalTime>
  <Words>844</Words>
  <Application>Microsoft Office PowerPoint</Application>
  <PresentationFormat>On-screen Show (4:3)</PresentationFormat>
  <Paragraphs>364</Paragraphs>
  <Slides>73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75" baseType="lpstr">
      <vt:lpstr>1_EX06PP_template</vt:lpstr>
      <vt:lpstr>QAD 2010 Template</vt:lpstr>
      <vt:lpstr>Process Inventory</vt:lpstr>
      <vt:lpstr>Inventory Control Processing</vt:lpstr>
      <vt:lpstr>Inventory Control Processing</vt:lpstr>
      <vt:lpstr>Inventory Flow</vt:lpstr>
      <vt:lpstr>Inventory Control Processing</vt:lpstr>
      <vt:lpstr>Inventory Transactions – Receipts</vt:lpstr>
      <vt:lpstr>Receipts – Sales Order Return</vt:lpstr>
      <vt:lpstr>Purchase Order Receipts</vt:lpstr>
      <vt:lpstr>Distributed Order Receipt</vt:lpstr>
      <vt:lpstr>Work Order Receipt</vt:lpstr>
      <vt:lpstr>Multi Entry – 1 of 3</vt:lpstr>
      <vt:lpstr>Multi-Entry – 2 of 3</vt:lpstr>
      <vt:lpstr>Multi-Entry – 3 of 3</vt:lpstr>
      <vt:lpstr>Set Attributes</vt:lpstr>
      <vt:lpstr>Work Order Receipt Backflush</vt:lpstr>
      <vt:lpstr>Repetitive Labor Transaction</vt:lpstr>
      <vt:lpstr>Backflush Transaction - Advanced Repetitive</vt:lpstr>
      <vt:lpstr>Move Transaction - Advanced Repetitive</vt:lpstr>
      <vt:lpstr>RMA Receipts</vt:lpstr>
      <vt:lpstr>Receipts - Unplanned</vt:lpstr>
      <vt:lpstr>Receipts - Backward Exploded</vt:lpstr>
      <vt:lpstr>Inventory Control Processing</vt:lpstr>
      <vt:lpstr>Inventory Transactions – Issues</vt:lpstr>
      <vt:lpstr>Sales Order Shipments</vt:lpstr>
      <vt:lpstr>Work Order Component Issue</vt:lpstr>
      <vt:lpstr>Purchase Order Returns</vt:lpstr>
      <vt:lpstr>Return To Supplier RTS Maintenance</vt:lpstr>
      <vt:lpstr>Issues - Unplanned</vt:lpstr>
      <vt:lpstr>Distribution Order Shipments</vt:lpstr>
      <vt:lpstr>Inventory Control Processing</vt:lpstr>
      <vt:lpstr>Inventory Transactions – Transfers</vt:lpstr>
      <vt:lpstr>Transfer - Single Item</vt:lpstr>
      <vt:lpstr>Transfer - Multi Item</vt:lpstr>
      <vt:lpstr>Transfer With Lot/Serial Change</vt:lpstr>
      <vt:lpstr>Batchload Transfer with Lot/Serial Change</vt:lpstr>
      <vt:lpstr>Inventory Control Processing</vt:lpstr>
      <vt:lpstr>Transactions Detail Inquiry</vt:lpstr>
      <vt:lpstr>Transactions Detail Inquiry</vt:lpstr>
      <vt:lpstr>Stock Availability Browse</vt:lpstr>
      <vt:lpstr>Allocated Inventory Inquiry</vt:lpstr>
      <vt:lpstr>Unallocated Inventory Inquiry</vt:lpstr>
      <vt:lpstr>Using Inventory Reports</vt:lpstr>
      <vt:lpstr>Inventory Detail Report</vt:lpstr>
      <vt:lpstr>Inventory Control Processing</vt:lpstr>
      <vt:lpstr>Inventory Detail Maintenance and By Item/Lot</vt:lpstr>
      <vt:lpstr>Exercise</vt:lpstr>
      <vt:lpstr>Inventory Control Processing</vt:lpstr>
      <vt:lpstr>Cycle Count</vt:lpstr>
      <vt:lpstr>Cycle Count Worksheet Print</vt:lpstr>
      <vt:lpstr>Cycle Count Worksheet</vt:lpstr>
      <vt:lpstr>Item-Site Inventory Data Maintenance</vt:lpstr>
      <vt:lpstr>Cycle Count Results Entry</vt:lpstr>
      <vt:lpstr>Cycle Count Results Report</vt:lpstr>
      <vt:lpstr>Cycle Count Results Report</vt:lpstr>
      <vt:lpstr>Cycle Count Results Entry</vt:lpstr>
      <vt:lpstr>Exercise</vt:lpstr>
      <vt:lpstr>Inventory Control Processing</vt:lpstr>
      <vt:lpstr>Process for Physical Inventory</vt:lpstr>
      <vt:lpstr>Slide 59</vt:lpstr>
      <vt:lpstr>Tag Delete/Archive</vt:lpstr>
      <vt:lpstr>Inventory Balance Freeze</vt:lpstr>
      <vt:lpstr>Item Tag Create</vt:lpstr>
      <vt:lpstr>Bulk Tag Create</vt:lpstr>
      <vt:lpstr>Tag Print</vt:lpstr>
      <vt:lpstr>Tag Count Entry</vt:lpstr>
      <vt:lpstr>Inventory Variance Report</vt:lpstr>
      <vt:lpstr>Uncounted Tag Report/Update</vt:lpstr>
      <vt:lpstr>Tag Recount Entry</vt:lpstr>
      <vt:lpstr>Inventory Balance Update</vt:lpstr>
      <vt:lpstr>Inventory Control Processing Summary</vt:lpstr>
      <vt:lpstr>Exercise</vt:lpstr>
      <vt:lpstr>Summary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159</cp:revision>
  <dcterms:created xsi:type="dcterms:W3CDTF">2000-12-08T00:37:54Z</dcterms:created>
  <dcterms:modified xsi:type="dcterms:W3CDTF">2012-07-10T20:08:48Z</dcterms:modified>
</cp:coreProperties>
</file>