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3" r:id="rId1"/>
  </p:sldMasterIdLst>
  <p:notesMasterIdLst>
    <p:notesMasterId r:id="rId14"/>
  </p:notesMasterIdLst>
  <p:handoutMasterIdLst>
    <p:handoutMasterId r:id="rId15"/>
  </p:handoutMasterIdLst>
  <p:sldIdLst>
    <p:sldId id="257" r:id="rId2"/>
    <p:sldId id="288" r:id="rId3"/>
    <p:sldId id="289" r:id="rId4"/>
    <p:sldId id="279" r:id="rId5"/>
    <p:sldId id="280" r:id="rId6"/>
    <p:sldId id="281" r:id="rId7"/>
    <p:sldId id="282" r:id="rId8"/>
    <p:sldId id="283" r:id="rId9"/>
    <p:sldId id="284" r:id="rId10"/>
    <p:sldId id="285" r:id="rId11"/>
    <p:sldId id="286" r:id="rId12"/>
    <p:sldId id="287"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3399FF"/>
    <a:srgbClr val="33CC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9695" autoAdjust="0"/>
  </p:normalViewPr>
  <p:slideViewPr>
    <p:cSldViewPr snapToGrid="0">
      <p:cViewPr varScale="1">
        <p:scale>
          <a:sx n="86" d="100"/>
          <a:sy n="86" d="100"/>
        </p:scale>
        <p:origin x="-600" y="-84"/>
      </p:cViewPr>
      <p:guideLst>
        <p:guide orient="horz" pos="2159"/>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4" d="100"/>
          <a:sy n="84" d="100"/>
        </p:scale>
        <p:origin x="-1842"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DD564F67-FB08-4B6D-AC5E-668DDD571B7C}" type="datetime1">
              <a:rPr lang="en-US"/>
              <a:pPr/>
              <a:t>1/11/2011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FCA9E39A-8897-4907-B0E0-6F19C7A07615}"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205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85E98B45-79D4-49B6-8512-785D9AC2ADE4}" type="datetime1">
              <a:rPr lang="en-US"/>
              <a:pPr/>
              <a:t>1/11/2011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8FFFC57-BF9A-4DB1-BC03-CF56C7CF325F}"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85E98B45-79D4-49B6-8512-785D9AC2ADE4}" type="datetime1">
              <a:rPr lang="en-US" smtClean="0"/>
              <a:pPr/>
              <a:t>1/11/2011</a:t>
            </a:fld>
            <a:endParaRPr lang="en-US"/>
          </a:p>
        </p:txBody>
      </p:sp>
      <p:sp>
        <p:nvSpPr>
          <p:cNvPr id="5" name="Slide Number Placeholder 4"/>
          <p:cNvSpPr>
            <a:spLocks noGrp="1"/>
          </p:cNvSpPr>
          <p:nvPr>
            <p:ph type="sldNum" sz="quarter" idx="11"/>
          </p:nvPr>
        </p:nvSpPr>
        <p:spPr/>
        <p:txBody>
          <a:bodyPr/>
          <a:lstStyle/>
          <a:p>
            <a:fld id="{58FFFC57-BF9A-4DB1-BC03-CF56C7CF325F}"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2009-LP-Intro-</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2009-LP-Intro-</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2009-LP-Intro-</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2009-LP-Intro-</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2009-LP-Intro-</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2009-LP-Intro-</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02"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51203"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endParaRPr lang="en-US"/>
          </a:p>
        </p:txBody>
      </p:sp>
      <p:sp>
        <p:nvSpPr>
          <p:cNvPr id="5" name="Footer Placeholder 4"/>
          <p:cNvSpPr>
            <a:spLocks noGrp="1"/>
          </p:cNvSpPr>
          <p:nvPr>
            <p:ph type="ftr" sz="quarter" idx="10"/>
          </p:nvPr>
        </p:nvSpPr>
        <p:spPr>
          <a:xfrm>
            <a:off x="7954963" y="6648450"/>
            <a:ext cx="1189037" cy="209550"/>
          </a:xfrm>
        </p:spPr>
        <p:txBody>
          <a:bodyPr/>
          <a:lstStyle>
            <a:lvl1pPr>
              <a:defRPr/>
            </a:lvl1pPr>
          </a:lstStyle>
          <a:p>
            <a:r>
              <a:rPr lang="en-US"/>
              <a:t>2009-LP-Intro-</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2009-LP-Intro-</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Rectangle 1033"/>
          <p:cNvSpPr>
            <a:spLocks noGrp="1" noChangeArrowheads="1"/>
          </p:cNvSpPr>
          <p:nvPr>
            <p:ph type="title"/>
          </p:nvPr>
        </p:nvSpPr>
        <p:spPr/>
        <p:txBody>
          <a:bodyPr/>
          <a:lstStyle/>
          <a:p>
            <a:r>
              <a:rPr lang="en-US" smtClean="0"/>
              <a:t>List/Discount Table Pricing</a:t>
            </a:r>
            <a:endParaRPr lang="en-US"/>
          </a:p>
        </p:txBody>
      </p:sp>
      <p:sp>
        <p:nvSpPr>
          <p:cNvPr id="21514" name="Rectangle 1034"/>
          <p:cNvSpPr>
            <a:spLocks noGrp="1" noChangeArrowheads="1"/>
          </p:cNvSpPr>
          <p:nvPr>
            <p:ph type="body" sz="quarter" idx="10"/>
          </p:nvPr>
        </p:nvSpPr>
        <p:spPr/>
        <p:txBody>
          <a:bodyPr/>
          <a:lstStyle/>
          <a:p>
            <a:r>
              <a:rPr lang="en-US" dirty="0" smtClean="0"/>
              <a:t>QAD Enterprise </a:t>
            </a:r>
            <a:r>
              <a:rPr lang="en-US" dirty="0" smtClean="0"/>
              <a:t>Applications</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smtClean="0"/>
              <a:t>Sales Orders / Purchase Orders</a:t>
            </a:r>
            <a:endParaRPr lang="en-US"/>
          </a:p>
        </p:txBody>
      </p:sp>
      <p:sp>
        <p:nvSpPr>
          <p:cNvPr id="29" name="Footer Placeholder 3"/>
          <p:cNvSpPr>
            <a:spLocks noGrp="1"/>
          </p:cNvSpPr>
          <p:nvPr>
            <p:ph type="ftr" sz="quarter" idx="10"/>
          </p:nvPr>
        </p:nvSpPr>
        <p:spPr/>
        <p:txBody>
          <a:bodyPr/>
          <a:lstStyle/>
          <a:p>
            <a:r>
              <a:rPr lang="en-US" smtClean="0"/>
              <a:t>2009-LP-Intro-100</a:t>
            </a:r>
            <a:endParaRPr lang="en-US"/>
          </a:p>
        </p:txBody>
      </p:sp>
      <p:graphicFrame>
        <p:nvGraphicFramePr>
          <p:cNvPr id="60421" name="Object 5"/>
          <p:cNvGraphicFramePr>
            <a:graphicFrameLocks noChangeAspect="1"/>
          </p:cNvGraphicFramePr>
          <p:nvPr/>
        </p:nvGraphicFramePr>
        <p:xfrm>
          <a:off x="2533650" y="1606057"/>
          <a:ext cx="4076700" cy="4340225"/>
        </p:xfrm>
        <a:graphic>
          <a:graphicData uri="http://schemas.openxmlformats.org/presentationml/2006/ole">
            <p:oleObj spid="_x0000_s60421" name="Clip" r:id="rId3" imgW="2826720" imgH="3497040" progId="">
              <p:embed/>
            </p:oleObj>
          </a:graphicData>
        </a:graphic>
      </p:graphicFrame>
      <p:sp>
        <p:nvSpPr>
          <p:cNvPr id="60422" name="Rectangle 6"/>
          <p:cNvSpPr>
            <a:spLocks noChangeArrowheads="1"/>
          </p:cNvSpPr>
          <p:nvPr/>
        </p:nvSpPr>
        <p:spPr bwMode="auto">
          <a:xfrm>
            <a:off x="5310188" y="5492257"/>
            <a:ext cx="1519237" cy="488950"/>
          </a:xfrm>
          <a:prstGeom prst="rect">
            <a:avLst/>
          </a:prstGeom>
          <a:solidFill>
            <a:srgbClr val="FFFFFF"/>
          </a:solidFill>
          <a:ln w="28575">
            <a:solidFill>
              <a:srgbClr val="5A87C6"/>
            </a:solidFill>
            <a:miter lim="800000"/>
            <a:headEnd/>
            <a:tailEnd/>
          </a:ln>
          <a:effectLst/>
        </p:spPr>
        <p:txBody>
          <a:bodyPr wrap="none" lIns="96661" tIns="48331" rIns="96661" bIns="48331" anchor="ctr"/>
          <a:lstStyle/>
          <a:p>
            <a:pPr defTabSz="966788" eaLnBrk="0" hangingPunct="0"/>
            <a:r>
              <a:rPr kumimoji="1" lang="en-US" sz="2400">
                <a:solidFill>
                  <a:schemeClr val="bg2"/>
                </a:solidFill>
              </a:rPr>
              <a:t>Line Item</a:t>
            </a:r>
          </a:p>
        </p:txBody>
      </p:sp>
      <p:sp>
        <p:nvSpPr>
          <p:cNvPr id="60423" name="Rectangle 7"/>
          <p:cNvSpPr>
            <a:spLocks noChangeArrowheads="1"/>
          </p:cNvSpPr>
          <p:nvPr/>
        </p:nvSpPr>
        <p:spPr bwMode="auto">
          <a:xfrm>
            <a:off x="5310188" y="4231782"/>
            <a:ext cx="1519237" cy="490538"/>
          </a:xfrm>
          <a:prstGeom prst="rect">
            <a:avLst/>
          </a:prstGeom>
          <a:solidFill>
            <a:srgbClr val="FFFFFF"/>
          </a:solidFill>
          <a:ln w="3810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pPr defTabSz="966788" eaLnBrk="0" hangingPunct="0"/>
            <a:r>
              <a:rPr kumimoji="1" lang="en-US" sz="2400"/>
              <a:t>Line Item</a:t>
            </a:r>
            <a:endParaRPr kumimoji="1" lang="en-US" sz="2500"/>
          </a:p>
        </p:txBody>
      </p:sp>
      <p:sp>
        <p:nvSpPr>
          <p:cNvPr id="60424" name="Rectangle 8"/>
          <p:cNvSpPr>
            <a:spLocks noChangeArrowheads="1"/>
          </p:cNvSpPr>
          <p:nvPr/>
        </p:nvSpPr>
        <p:spPr bwMode="auto">
          <a:xfrm>
            <a:off x="5310188" y="4862020"/>
            <a:ext cx="1519237" cy="488950"/>
          </a:xfrm>
          <a:prstGeom prst="rect">
            <a:avLst/>
          </a:prstGeom>
          <a:solidFill>
            <a:srgbClr val="FFFFFF"/>
          </a:solidFill>
          <a:ln w="3810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pPr defTabSz="966788" eaLnBrk="0" hangingPunct="0"/>
            <a:r>
              <a:rPr kumimoji="1" lang="en-US" sz="2400"/>
              <a:t>Line Item</a:t>
            </a:r>
            <a:endParaRPr kumimoji="1" lang="en-US" sz="2500"/>
          </a:p>
        </p:txBody>
      </p:sp>
      <p:grpSp>
        <p:nvGrpSpPr>
          <p:cNvPr id="60425" name="Group 9"/>
          <p:cNvGrpSpPr>
            <a:grpSpLocks/>
          </p:cNvGrpSpPr>
          <p:nvPr/>
        </p:nvGrpSpPr>
        <p:grpSpPr bwMode="auto">
          <a:xfrm>
            <a:off x="4586288" y="3196697"/>
            <a:ext cx="709612" cy="1981200"/>
            <a:chOff x="2781" y="1884"/>
            <a:chExt cx="447" cy="1450"/>
          </a:xfrm>
        </p:grpSpPr>
        <p:cxnSp>
          <p:nvCxnSpPr>
            <p:cNvPr id="60426" name="AutoShape 10"/>
            <p:cNvCxnSpPr>
              <a:cxnSpLocks noChangeShapeType="1"/>
              <a:endCxn id="60422" idx="1"/>
            </p:cNvCxnSpPr>
            <p:nvPr/>
          </p:nvCxnSpPr>
          <p:spPr bwMode="auto">
            <a:xfrm rot="16200000" flipH="1">
              <a:off x="2281" y="2387"/>
              <a:ext cx="1450" cy="444"/>
            </a:xfrm>
            <a:prstGeom prst="bentConnector2">
              <a:avLst/>
            </a:prstGeom>
            <a:noFill/>
            <a:ln w="57150" cap="rnd">
              <a:solidFill>
                <a:srgbClr val="5A87C6"/>
              </a:solidFill>
              <a:prstDash val="sysDot"/>
              <a:miter lim="800000"/>
              <a:headEnd/>
              <a:tailEnd/>
            </a:ln>
            <a:effectLst/>
          </p:spPr>
        </p:cxnSp>
        <p:cxnSp>
          <p:nvCxnSpPr>
            <p:cNvPr id="60427" name="AutoShape 11"/>
            <p:cNvCxnSpPr>
              <a:cxnSpLocks noChangeShapeType="1"/>
              <a:endCxn id="60423" idx="1"/>
            </p:cNvCxnSpPr>
            <p:nvPr/>
          </p:nvCxnSpPr>
          <p:spPr bwMode="auto">
            <a:xfrm rot="16200000" flipH="1">
              <a:off x="2738" y="1927"/>
              <a:ext cx="529" cy="444"/>
            </a:xfrm>
            <a:prstGeom prst="bentConnector2">
              <a:avLst/>
            </a:prstGeom>
            <a:noFill/>
            <a:ln w="57150">
              <a:solidFill>
                <a:srgbClr val="5A87C6"/>
              </a:solidFill>
              <a:miter lim="800000"/>
              <a:headEnd/>
              <a:tailEnd/>
            </a:ln>
            <a:effectLst/>
          </p:spPr>
        </p:cxnSp>
        <p:cxnSp>
          <p:nvCxnSpPr>
            <p:cNvPr id="60428" name="AutoShape 12"/>
            <p:cNvCxnSpPr>
              <a:cxnSpLocks noChangeShapeType="1"/>
              <a:endCxn id="60424" idx="1"/>
            </p:cNvCxnSpPr>
            <p:nvPr/>
          </p:nvCxnSpPr>
          <p:spPr bwMode="auto">
            <a:xfrm rot="16200000" flipH="1">
              <a:off x="2508" y="2157"/>
              <a:ext cx="989" cy="444"/>
            </a:xfrm>
            <a:prstGeom prst="bentConnector2">
              <a:avLst/>
            </a:prstGeom>
            <a:noFill/>
            <a:ln w="57150">
              <a:solidFill>
                <a:srgbClr val="5A87C6"/>
              </a:solidFill>
              <a:miter lim="800000"/>
              <a:headEnd/>
              <a:tailEnd/>
            </a:ln>
            <a:effectLst/>
          </p:spPr>
        </p:cxnSp>
      </p:grpSp>
      <p:sp>
        <p:nvSpPr>
          <p:cNvPr id="60429" name="Rectangle 13"/>
          <p:cNvSpPr>
            <a:spLocks noChangeArrowheads="1"/>
          </p:cNvSpPr>
          <p:nvPr/>
        </p:nvSpPr>
        <p:spPr bwMode="auto">
          <a:xfrm>
            <a:off x="3371850" y="1080595"/>
            <a:ext cx="2392363" cy="909637"/>
          </a:xfrm>
          <a:prstGeom prst="rect">
            <a:avLst/>
          </a:prstGeom>
          <a:solidFill>
            <a:srgbClr val="FFFFFF"/>
          </a:solidFill>
          <a:ln w="5715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pPr defTabSz="966788" eaLnBrk="0" hangingPunct="0"/>
            <a:r>
              <a:rPr kumimoji="1" lang="en-US" sz="2400"/>
              <a:t>Sales Orders /</a:t>
            </a:r>
          </a:p>
          <a:p>
            <a:pPr defTabSz="966788" eaLnBrk="0" hangingPunct="0"/>
            <a:r>
              <a:rPr kumimoji="1" lang="en-US" sz="2400"/>
              <a:t>Purchase Orders</a:t>
            </a:r>
          </a:p>
        </p:txBody>
      </p:sp>
      <p:grpSp>
        <p:nvGrpSpPr>
          <p:cNvPr id="60430" name="Group 14"/>
          <p:cNvGrpSpPr>
            <a:grpSpLocks/>
          </p:cNvGrpSpPr>
          <p:nvPr/>
        </p:nvGrpSpPr>
        <p:grpSpPr bwMode="auto">
          <a:xfrm>
            <a:off x="476250" y="2785570"/>
            <a:ext cx="2392363" cy="911225"/>
            <a:chOff x="192" y="1584"/>
            <a:chExt cx="1507" cy="666"/>
          </a:xfrm>
        </p:grpSpPr>
        <p:sp>
          <p:nvSpPr>
            <p:cNvPr id="60431" name="Rectangle 15"/>
            <p:cNvSpPr>
              <a:spLocks noChangeArrowheads="1"/>
            </p:cNvSpPr>
            <p:nvPr/>
          </p:nvSpPr>
          <p:spPr bwMode="auto">
            <a:xfrm>
              <a:off x="192" y="1584"/>
              <a:ext cx="1507" cy="666"/>
            </a:xfrm>
            <a:prstGeom prst="rect">
              <a:avLst/>
            </a:prstGeom>
            <a:solidFill>
              <a:srgbClr val="FFFFFF"/>
            </a:solidFill>
            <a:ln w="57150">
              <a:solidFill>
                <a:schemeClr val="accent2"/>
              </a:solidFill>
              <a:miter lim="800000"/>
              <a:headEnd/>
              <a:tailEnd/>
            </a:ln>
            <a:effectLst>
              <a:outerShdw dist="107763" dir="2700000" algn="ctr" rotWithShape="0">
                <a:srgbClr val="0099FF"/>
              </a:outerShdw>
            </a:effectLst>
          </p:spPr>
          <p:txBody>
            <a:bodyPr wrap="none" lIns="96661" tIns="48331" rIns="96661" bIns="48331" anchor="ctr"/>
            <a:lstStyle/>
            <a:p>
              <a:pPr defTabSz="966788" eaLnBrk="0" hangingPunct="0"/>
              <a:endParaRPr kumimoji="1" lang="en-US" sz="2000"/>
            </a:p>
          </p:txBody>
        </p:sp>
        <p:sp>
          <p:nvSpPr>
            <p:cNvPr id="60432" name="Rectangle 16"/>
            <p:cNvSpPr>
              <a:spLocks noChangeArrowheads="1"/>
            </p:cNvSpPr>
            <p:nvPr/>
          </p:nvSpPr>
          <p:spPr bwMode="auto">
            <a:xfrm>
              <a:off x="192" y="1728"/>
              <a:ext cx="1488" cy="334"/>
            </a:xfrm>
            <a:prstGeom prst="rect">
              <a:avLst/>
            </a:prstGeom>
            <a:noFill/>
            <a:ln w="9525">
              <a:noFill/>
              <a:miter lim="800000"/>
              <a:headEnd/>
              <a:tailEnd/>
            </a:ln>
            <a:effectLst/>
          </p:spPr>
          <p:txBody>
            <a:bodyPr>
              <a:spAutoFit/>
            </a:bodyPr>
            <a:lstStyle/>
            <a:p>
              <a:pPr eaLnBrk="0" hangingPunct="0"/>
              <a:r>
                <a:rPr kumimoji="1" lang="en-US" sz="2400"/>
                <a:t>Header</a:t>
              </a:r>
            </a:p>
          </p:txBody>
        </p:sp>
      </p:grpSp>
      <p:grpSp>
        <p:nvGrpSpPr>
          <p:cNvPr id="60433" name="Group 17"/>
          <p:cNvGrpSpPr>
            <a:grpSpLocks/>
          </p:cNvGrpSpPr>
          <p:nvPr/>
        </p:nvGrpSpPr>
        <p:grpSpPr bwMode="auto">
          <a:xfrm>
            <a:off x="3371850" y="2785570"/>
            <a:ext cx="2392363" cy="911225"/>
            <a:chOff x="2016" y="1584"/>
            <a:chExt cx="1507" cy="666"/>
          </a:xfrm>
        </p:grpSpPr>
        <p:sp>
          <p:nvSpPr>
            <p:cNvPr id="60434" name="Rectangle 18"/>
            <p:cNvSpPr>
              <a:spLocks noChangeArrowheads="1"/>
            </p:cNvSpPr>
            <p:nvPr/>
          </p:nvSpPr>
          <p:spPr bwMode="auto">
            <a:xfrm>
              <a:off x="2016" y="1584"/>
              <a:ext cx="1507" cy="666"/>
            </a:xfrm>
            <a:prstGeom prst="rect">
              <a:avLst/>
            </a:prstGeom>
            <a:solidFill>
              <a:srgbClr val="FFFFFF"/>
            </a:solidFill>
            <a:ln w="57150">
              <a:solidFill>
                <a:schemeClr val="accent2"/>
              </a:solidFill>
              <a:miter lim="800000"/>
              <a:headEnd/>
              <a:tailEnd/>
            </a:ln>
            <a:effectLst>
              <a:outerShdw dist="107763" dir="2700000" algn="ctr" rotWithShape="0">
                <a:srgbClr val="0099FF"/>
              </a:outerShdw>
            </a:effectLst>
          </p:spPr>
          <p:txBody>
            <a:bodyPr wrap="none" lIns="96661" tIns="48331" rIns="96661" bIns="48331" anchor="ctr"/>
            <a:lstStyle/>
            <a:p>
              <a:pPr defTabSz="966788" eaLnBrk="0" hangingPunct="0"/>
              <a:endParaRPr kumimoji="1" lang="en-US" sz="2000"/>
            </a:p>
          </p:txBody>
        </p:sp>
        <p:sp>
          <p:nvSpPr>
            <p:cNvPr id="60435" name="Rectangle 19"/>
            <p:cNvSpPr>
              <a:spLocks noChangeArrowheads="1"/>
            </p:cNvSpPr>
            <p:nvPr/>
          </p:nvSpPr>
          <p:spPr bwMode="auto">
            <a:xfrm>
              <a:off x="2016" y="1632"/>
              <a:ext cx="1488" cy="601"/>
            </a:xfrm>
            <a:prstGeom prst="rect">
              <a:avLst/>
            </a:prstGeom>
            <a:noFill/>
            <a:ln w="9525">
              <a:noFill/>
              <a:miter lim="800000"/>
              <a:headEnd/>
              <a:tailEnd/>
            </a:ln>
            <a:effectLst/>
          </p:spPr>
          <p:txBody>
            <a:bodyPr>
              <a:spAutoFit/>
            </a:bodyPr>
            <a:lstStyle/>
            <a:p>
              <a:pPr eaLnBrk="0" hangingPunct="0"/>
              <a:r>
                <a:rPr kumimoji="1" lang="en-US" sz="2400"/>
                <a:t>Line Items</a:t>
              </a:r>
            </a:p>
            <a:p>
              <a:pPr eaLnBrk="0" hangingPunct="0"/>
              <a:r>
                <a:rPr kumimoji="1" lang="en-US" sz="2400"/>
                <a:t>(Body)</a:t>
              </a:r>
            </a:p>
          </p:txBody>
        </p:sp>
      </p:grpSp>
      <p:grpSp>
        <p:nvGrpSpPr>
          <p:cNvPr id="60436" name="Group 20"/>
          <p:cNvGrpSpPr>
            <a:grpSpLocks/>
          </p:cNvGrpSpPr>
          <p:nvPr/>
        </p:nvGrpSpPr>
        <p:grpSpPr bwMode="auto">
          <a:xfrm>
            <a:off x="6267450" y="2785570"/>
            <a:ext cx="2392363" cy="911225"/>
            <a:chOff x="3840" y="1584"/>
            <a:chExt cx="1507" cy="666"/>
          </a:xfrm>
        </p:grpSpPr>
        <p:sp>
          <p:nvSpPr>
            <p:cNvPr id="60437" name="Rectangle 21"/>
            <p:cNvSpPr>
              <a:spLocks noChangeArrowheads="1"/>
            </p:cNvSpPr>
            <p:nvPr/>
          </p:nvSpPr>
          <p:spPr bwMode="auto">
            <a:xfrm>
              <a:off x="3840" y="1584"/>
              <a:ext cx="1507" cy="666"/>
            </a:xfrm>
            <a:prstGeom prst="rect">
              <a:avLst/>
            </a:prstGeom>
            <a:solidFill>
              <a:schemeClr val="bg1"/>
            </a:solidFill>
            <a:ln w="5715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pPr defTabSz="966788" eaLnBrk="0" hangingPunct="0"/>
              <a:endParaRPr kumimoji="1" lang="en-US" sz="2000"/>
            </a:p>
          </p:txBody>
        </p:sp>
        <p:sp>
          <p:nvSpPr>
            <p:cNvPr id="60438" name="Rectangle 22"/>
            <p:cNvSpPr>
              <a:spLocks noChangeArrowheads="1"/>
            </p:cNvSpPr>
            <p:nvPr/>
          </p:nvSpPr>
          <p:spPr bwMode="auto">
            <a:xfrm>
              <a:off x="3840" y="1632"/>
              <a:ext cx="1488" cy="608"/>
            </a:xfrm>
            <a:prstGeom prst="rect">
              <a:avLst/>
            </a:prstGeom>
            <a:solidFill>
              <a:schemeClr val="bg1"/>
            </a:solidFill>
            <a:ln w="9525">
              <a:solidFill>
                <a:srgbClr val="5A87C6"/>
              </a:solidFill>
              <a:miter lim="800000"/>
              <a:headEnd/>
              <a:tailEnd/>
            </a:ln>
            <a:effectLst>
              <a:outerShdw dist="35921" dir="2700000" algn="ctr" rotWithShape="0">
                <a:srgbClr val="5A87C6"/>
              </a:outerShdw>
            </a:effectLst>
          </p:spPr>
          <p:txBody>
            <a:bodyPr>
              <a:spAutoFit/>
            </a:bodyPr>
            <a:lstStyle/>
            <a:p>
              <a:pPr eaLnBrk="0" hangingPunct="0"/>
              <a:r>
                <a:rPr kumimoji="1" lang="en-US" sz="2400"/>
                <a:t>Trailer</a:t>
              </a:r>
            </a:p>
            <a:p>
              <a:pPr eaLnBrk="0" hangingPunct="0"/>
              <a:r>
                <a:rPr kumimoji="1" lang="en-US" sz="2400"/>
                <a:t>(Footer)</a:t>
              </a:r>
            </a:p>
          </p:txBody>
        </p:sp>
      </p:grpSp>
      <p:cxnSp>
        <p:nvCxnSpPr>
          <p:cNvPr id="60440" name="AutoShape 24"/>
          <p:cNvCxnSpPr>
            <a:cxnSpLocks noChangeShapeType="1"/>
          </p:cNvCxnSpPr>
          <p:nvPr/>
        </p:nvCxnSpPr>
        <p:spPr bwMode="auto">
          <a:xfrm rot="5400000">
            <a:off x="4167187" y="2406158"/>
            <a:ext cx="815975" cy="0"/>
          </a:xfrm>
          <a:prstGeom prst="straightConnector1">
            <a:avLst/>
          </a:prstGeom>
          <a:noFill/>
          <a:ln w="57150">
            <a:solidFill>
              <a:srgbClr val="5A87C6"/>
            </a:solidFill>
            <a:round/>
            <a:headEnd/>
            <a:tailEnd/>
          </a:ln>
          <a:effectLst/>
        </p:spPr>
      </p:cxnSp>
      <p:cxnSp>
        <p:nvCxnSpPr>
          <p:cNvPr id="60441" name="AutoShape 25"/>
          <p:cNvCxnSpPr>
            <a:cxnSpLocks noChangeShapeType="1"/>
          </p:cNvCxnSpPr>
          <p:nvPr/>
        </p:nvCxnSpPr>
        <p:spPr bwMode="auto">
          <a:xfrm rot="16200000" flipH="1">
            <a:off x="5607844" y="965501"/>
            <a:ext cx="815975" cy="2881313"/>
          </a:xfrm>
          <a:prstGeom prst="bentConnector3">
            <a:avLst>
              <a:gd name="adj1" fmla="val 50000"/>
            </a:avLst>
          </a:prstGeom>
          <a:noFill/>
          <a:ln w="57150">
            <a:solidFill>
              <a:srgbClr val="5A87C6"/>
            </a:solidFill>
            <a:miter lim="800000"/>
            <a:headEnd/>
            <a:tailEnd/>
          </a:ln>
          <a:effectLst/>
        </p:spPr>
      </p:cxnSp>
      <p:cxnSp>
        <p:nvCxnSpPr>
          <p:cNvPr id="60442" name="AutoShape 26"/>
          <p:cNvCxnSpPr>
            <a:cxnSpLocks noChangeShapeType="1"/>
          </p:cNvCxnSpPr>
          <p:nvPr/>
        </p:nvCxnSpPr>
        <p:spPr bwMode="auto">
          <a:xfrm rot="5400000">
            <a:off x="2727325" y="966295"/>
            <a:ext cx="815975" cy="2879725"/>
          </a:xfrm>
          <a:prstGeom prst="bentConnector3">
            <a:avLst>
              <a:gd name="adj1" fmla="val 50000"/>
            </a:avLst>
          </a:prstGeom>
          <a:noFill/>
          <a:ln w="57150">
            <a:solidFill>
              <a:srgbClr val="5A87C6"/>
            </a:solidFill>
            <a:miter lim="800000"/>
            <a:headEnd/>
            <a:tailEnd/>
          </a:ln>
          <a:effectLst/>
        </p:spPr>
      </p:cxnSp>
      <p:sp>
        <p:nvSpPr>
          <p:cNvPr id="60443" name="Rectangle 27"/>
          <p:cNvSpPr>
            <a:spLocks noChangeArrowheads="1"/>
          </p:cNvSpPr>
          <p:nvPr/>
        </p:nvSpPr>
        <p:spPr bwMode="auto">
          <a:xfrm>
            <a:off x="476250" y="2785570"/>
            <a:ext cx="2392363" cy="911225"/>
          </a:xfrm>
          <a:prstGeom prst="rect">
            <a:avLst/>
          </a:prstGeom>
          <a:solidFill>
            <a:schemeClr val="accent1"/>
          </a:solidFill>
          <a:ln w="5715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pPr defTabSz="966788" eaLnBrk="0" hangingPunct="0"/>
            <a:r>
              <a:rPr kumimoji="1" lang="en-US" sz="2400"/>
              <a:t>Header</a:t>
            </a:r>
          </a:p>
        </p:txBody>
      </p:sp>
      <p:sp>
        <p:nvSpPr>
          <p:cNvPr id="60444" name="Rectangle 28"/>
          <p:cNvSpPr>
            <a:spLocks noChangeArrowheads="1"/>
          </p:cNvSpPr>
          <p:nvPr/>
        </p:nvSpPr>
        <p:spPr bwMode="auto">
          <a:xfrm>
            <a:off x="3371850" y="2785570"/>
            <a:ext cx="2392363" cy="911225"/>
          </a:xfrm>
          <a:prstGeom prst="rect">
            <a:avLst/>
          </a:prstGeom>
          <a:solidFill>
            <a:schemeClr val="accent1"/>
          </a:solidFill>
          <a:ln w="5715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pPr defTabSz="966788" eaLnBrk="0" hangingPunct="0"/>
            <a:r>
              <a:rPr kumimoji="1" lang="en-US" sz="2400"/>
              <a:t>Line Items</a:t>
            </a:r>
          </a:p>
          <a:p>
            <a:pPr defTabSz="966788" eaLnBrk="0" hangingPunct="0"/>
            <a:r>
              <a:rPr kumimoji="1" lang="en-US" sz="2400"/>
              <a:t>(Body)</a:t>
            </a:r>
          </a:p>
        </p:txBody>
      </p:sp>
      <p:sp>
        <p:nvSpPr>
          <p:cNvPr id="60445" name="AutoShape 29"/>
          <p:cNvSpPr>
            <a:spLocks noChangeArrowheads="1"/>
          </p:cNvSpPr>
          <p:nvPr/>
        </p:nvSpPr>
        <p:spPr bwMode="auto">
          <a:xfrm>
            <a:off x="1162050" y="3834907"/>
            <a:ext cx="990600" cy="1050925"/>
          </a:xfrm>
          <a:prstGeom prst="upArrow">
            <a:avLst>
              <a:gd name="adj1" fmla="val 50000"/>
              <a:gd name="adj2" fmla="val 26522"/>
            </a:avLst>
          </a:prstGeom>
          <a:solidFill>
            <a:schemeClr val="accent1"/>
          </a:solidFill>
          <a:ln w="3810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endParaRPr lang="en-US"/>
          </a:p>
        </p:txBody>
      </p:sp>
      <p:sp>
        <p:nvSpPr>
          <p:cNvPr id="60446" name="AutoShape 30"/>
          <p:cNvSpPr>
            <a:spLocks noChangeArrowheads="1"/>
          </p:cNvSpPr>
          <p:nvPr/>
        </p:nvSpPr>
        <p:spPr bwMode="auto">
          <a:xfrm rot="1625078">
            <a:off x="3143250" y="3769820"/>
            <a:ext cx="990600" cy="1049337"/>
          </a:xfrm>
          <a:prstGeom prst="upArrow">
            <a:avLst>
              <a:gd name="adj1" fmla="val 50000"/>
              <a:gd name="adj2" fmla="val 26482"/>
            </a:avLst>
          </a:prstGeom>
          <a:solidFill>
            <a:schemeClr val="accent1"/>
          </a:solidFill>
          <a:ln w="38100">
            <a:solidFill>
              <a:srgbClr val="5A87C6"/>
            </a:solidFill>
            <a:miter lim="800000"/>
            <a:headEnd/>
            <a:tailEnd/>
          </a:ln>
          <a:effectLst>
            <a:outerShdw dist="107763" dir="2700000" algn="ctr" rotWithShape="0">
              <a:srgbClr val="5A87C6"/>
            </a:outerShdw>
          </a:effectLst>
        </p:spPr>
        <p:txBody>
          <a:bodyPr wrap="none" lIns="96661" tIns="48331" rIns="96661" bIns="48331" anchor="ctr"/>
          <a:lstStyle/>
          <a:p>
            <a:endParaRPr lang="en-US"/>
          </a:p>
        </p:txBody>
      </p:sp>
      <p:sp>
        <p:nvSpPr>
          <p:cNvPr id="60447" name="Text Box 31"/>
          <p:cNvSpPr txBox="1">
            <a:spLocks noChangeArrowheads="1"/>
          </p:cNvSpPr>
          <p:nvPr/>
        </p:nvSpPr>
        <p:spPr bwMode="auto">
          <a:xfrm rot="20481168">
            <a:off x="682625" y="4747720"/>
            <a:ext cx="2852738" cy="1009650"/>
          </a:xfrm>
          <a:prstGeom prst="rect">
            <a:avLst/>
          </a:prstGeom>
          <a:noFill/>
          <a:ln w="38100">
            <a:noFill/>
            <a:miter lim="800000"/>
            <a:headEnd/>
            <a:tailEnd/>
          </a:ln>
          <a:effectLst/>
        </p:spPr>
        <p:txBody>
          <a:bodyPr wrap="none" lIns="96661" tIns="48331" rIns="96661" bIns="48331" anchor="ctr">
            <a:spAutoFit/>
          </a:bodyPr>
          <a:lstStyle/>
          <a:p>
            <a:pPr eaLnBrk="0" hangingPunct="0">
              <a:spcBef>
                <a:spcPct val="50000"/>
              </a:spcBef>
            </a:pPr>
            <a:r>
              <a:rPr kumimoji="1" lang="en-US" sz="6000" b="1" i="1">
                <a:solidFill>
                  <a:srgbClr val="FF0000"/>
                </a:solidFill>
              </a:rPr>
              <a:t>Pricing</a:t>
            </a:r>
            <a:endParaRPr kumimoji="1" lang="en-US" sz="6000" b="1" i="1">
              <a:solidFill>
                <a:srgbClr val="FF33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p:txBody>
          <a:bodyPr/>
          <a:lstStyle/>
          <a:p>
            <a:r>
              <a:rPr lang="en-US" dirty="0" smtClean="0"/>
              <a:t>In this class you learn how to:</a:t>
            </a:r>
          </a:p>
          <a:p>
            <a:r>
              <a:rPr lang="en-US" dirty="0" smtClean="0"/>
              <a:t>Identify key business considerations before setting up List/Discount Table Pricing in QAD Enterprise Applications</a:t>
            </a:r>
          </a:p>
          <a:p>
            <a:r>
              <a:rPr lang="en-US" dirty="0" smtClean="0"/>
              <a:t>Set up List/Discount Table Pricing in QAD Enterprise Applications</a:t>
            </a:r>
          </a:p>
          <a:p>
            <a:pPr lvl="1"/>
            <a:r>
              <a:rPr lang="en-US" dirty="0" smtClean="0"/>
              <a:t>Maintain List/Discount Table Pricing in QAD Enterprise Applications</a:t>
            </a:r>
            <a:endParaRPr lang="en-US" dirty="0"/>
          </a:p>
        </p:txBody>
      </p:sp>
      <p:sp>
        <p:nvSpPr>
          <p:cNvPr id="61442" name="Rectangle 2"/>
          <p:cNvSpPr>
            <a:spLocks noGrp="1" noChangeArrowheads="1"/>
          </p:cNvSpPr>
          <p:nvPr>
            <p:ph type="title"/>
          </p:nvPr>
        </p:nvSpPr>
        <p:spPr/>
        <p:txBody>
          <a:bodyPr/>
          <a:lstStyle/>
          <a:p>
            <a:r>
              <a:rPr lang="en-US" smtClean="0"/>
              <a:t>Course Objectives</a:t>
            </a:r>
            <a:endParaRPr lang="en-US"/>
          </a:p>
        </p:txBody>
      </p:sp>
      <p:sp>
        <p:nvSpPr>
          <p:cNvPr id="4" name="Footer Placeholder 3"/>
          <p:cNvSpPr>
            <a:spLocks noGrp="1"/>
          </p:cNvSpPr>
          <p:nvPr>
            <p:ph type="ftr" sz="quarter" idx="10"/>
          </p:nvPr>
        </p:nvSpPr>
        <p:spPr/>
        <p:txBody>
          <a:bodyPr/>
          <a:lstStyle/>
          <a:p>
            <a:r>
              <a:rPr lang="en-US" smtClean="0"/>
              <a:t>2009-LP-Intro-110</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r>
              <a:rPr lang="en-US" dirty="0" smtClean="0"/>
              <a:t>Introduction to List/Discount Table Pricing</a:t>
            </a:r>
          </a:p>
          <a:p>
            <a:r>
              <a:rPr lang="en-US" dirty="0" smtClean="0"/>
              <a:t>Business Considerations</a:t>
            </a:r>
          </a:p>
          <a:p>
            <a:r>
              <a:rPr lang="en-US" dirty="0" smtClean="0"/>
              <a:t>Setting up List/Discount Table Pricing</a:t>
            </a:r>
          </a:p>
          <a:p>
            <a:r>
              <a:rPr lang="en-US" dirty="0" smtClean="0"/>
              <a:t>Maintaining List/Discount Table Pricing</a:t>
            </a:r>
            <a:endParaRPr lang="en-US" dirty="0"/>
          </a:p>
        </p:txBody>
      </p:sp>
      <p:sp>
        <p:nvSpPr>
          <p:cNvPr id="62466" name="Rectangle 2"/>
          <p:cNvSpPr>
            <a:spLocks noGrp="1" noChangeArrowheads="1"/>
          </p:cNvSpPr>
          <p:nvPr>
            <p:ph type="title"/>
          </p:nvPr>
        </p:nvSpPr>
        <p:spPr/>
        <p:txBody>
          <a:bodyPr/>
          <a:lstStyle/>
          <a:p>
            <a:r>
              <a:rPr lang="en-US" smtClean="0"/>
              <a:t>Course Overview</a:t>
            </a:r>
            <a:endParaRPr lang="en-US"/>
          </a:p>
        </p:txBody>
      </p:sp>
      <p:sp>
        <p:nvSpPr>
          <p:cNvPr id="4" name="Footer Placeholder 3"/>
          <p:cNvSpPr>
            <a:spLocks noGrp="1"/>
          </p:cNvSpPr>
          <p:nvPr>
            <p:ph type="ftr" sz="quarter" idx="10"/>
          </p:nvPr>
        </p:nvSpPr>
        <p:spPr/>
        <p:txBody>
          <a:bodyPr/>
          <a:lstStyle/>
          <a:p>
            <a:r>
              <a:rPr lang="en-US" smtClean="0"/>
              <a:t>2009-LP-Intro-130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0"/>
          </p:nvPr>
        </p:nvSpPr>
        <p:spPr/>
        <p:txBody>
          <a:bodyPr/>
          <a:lstStyle/>
          <a:p>
            <a:r>
              <a:rPr lang="en-US" smtClean="0"/>
              <a:t>2009-LP-Intro-020</a:t>
            </a:r>
            <a:endParaRPr lang="en-US"/>
          </a:p>
        </p:txBody>
      </p:sp>
      <p:sp>
        <p:nvSpPr>
          <p:cNvPr id="63492" name="Rectangle 4"/>
          <p:cNvSpPr>
            <a:spLocks noChangeArrowheads="1"/>
          </p:cNvSpPr>
          <p:nvPr/>
        </p:nvSpPr>
        <p:spPr bwMode="auto">
          <a:xfrm>
            <a:off x="92805" y="241634"/>
            <a:ext cx="8915400" cy="5961062"/>
          </a:xfrm>
          <a:prstGeom prst="rect">
            <a:avLst/>
          </a:prstGeom>
          <a:noFill/>
          <a:ln w="38100">
            <a:noFill/>
            <a:miter lim="800000"/>
            <a:headEnd/>
            <a:tailEnd/>
          </a:ln>
          <a:effectLst/>
        </p:spPr>
        <p:txBody>
          <a:bodyPr anchor="ctr">
            <a:spAutoFit/>
          </a:bodyPr>
          <a:lstStyle/>
          <a:p>
            <a:pPr algn="l" eaLnBrk="0" hangingPunct="0">
              <a:lnSpc>
                <a:spcPct val="90000"/>
              </a:lnSpc>
              <a:spcBef>
                <a:spcPts val="1200"/>
              </a:spcBef>
            </a:pPr>
            <a:r>
              <a:rPr kumimoji="1" lang="en-US" sz="1400" dirty="0">
                <a:latin typeface="Arial" charset="0"/>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lnSpc>
                <a:spcPct val="90000"/>
              </a:lnSpc>
              <a:spcBef>
                <a:spcPts val="1200"/>
              </a:spcBef>
            </a:pPr>
            <a:r>
              <a:rPr kumimoji="1" lang="en-US" sz="1400" dirty="0">
                <a:latin typeface="Arial" charset="0"/>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lnSpc>
                <a:spcPct val="90000"/>
              </a:lnSpc>
              <a:spcBef>
                <a:spcPts val="1200"/>
              </a:spcBef>
            </a:pPr>
            <a:r>
              <a:rPr kumimoji="1" lang="en-US" sz="1400" dirty="0">
                <a:latin typeface="Arial" charset="0"/>
              </a:rPr>
              <a:t>Some states do not allow the exclusion of implied warranties or the limitation or exclusion of liability for incidental or consequential damages, so the above limitations and exclusion may not be applicable. </a:t>
            </a:r>
          </a:p>
          <a:p>
            <a:pPr algn="l" eaLnBrk="0" hangingPunct="0">
              <a:lnSpc>
                <a:spcPct val="90000"/>
              </a:lnSpc>
              <a:spcBef>
                <a:spcPts val="1200"/>
              </a:spcBef>
            </a:pPr>
            <a:r>
              <a:rPr kumimoji="1" lang="en-US" sz="1400" dirty="0">
                <a:latin typeface="Arial" charset="0"/>
              </a:rPr>
              <a:t>PROGRESS</a:t>
            </a:r>
            <a:r>
              <a:rPr kumimoji="1" lang="en-US" sz="1400" baseline="30000" dirty="0">
                <a:latin typeface="Arial" charset="0"/>
              </a:rPr>
              <a:t>®</a:t>
            </a:r>
            <a:r>
              <a:rPr kumimoji="1" lang="en-US" sz="1400" dirty="0">
                <a:latin typeface="Arial" charset="0"/>
              </a:rPr>
              <a:t> is a registered trademark of Progress Software Corporation. Windows™ is a trademark of Microsoft Corporation. </a:t>
            </a:r>
          </a:p>
          <a:p>
            <a:pPr algn="l" eaLnBrk="0" hangingPunct="0">
              <a:lnSpc>
                <a:spcPct val="90000"/>
              </a:lnSpc>
              <a:spcBef>
                <a:spcPts val="1200"/>
              </a:spcBef>
            </a:pPr>
            <a:r>
              <a:rPr kumimoji="1" lang="en-US" sz="1400" dirty="0">
                <a:latin typeface="Arial" charset="0"/>
              </a:rPr>
              <a:t>QAD Enterprise Applications</a:t>
            </a:r>
            <a:r>
              <a:rPr kumimoji="1" lang="en-US" sz="1400" baseline="30000" dirty="0">
                <a:latin typeface="Arial" charset="0"/>
              </a:rPr>
              <a:t>®</a:t>
            </a:r>
            <a:r>
              <a:rPr kumimoji="1" lang="en-US" sz="1400" dirty="0">
                <a:latin typeface="Arial" charset="0"/>
              </a:rPr>
              <a:t> is a registered trademark of QAD Inc. QAD, QAD </a:t>
            </a:r>
            <a:r>
              <a:rPr kumimoji="1" lang="en-US" sz="1400" dirty="0" err="1">
                <a:latin typeface="Arial" charset="0"/>
              </a:rPr>
              <a:t>eQ</a:t>
            </a:r>
            <a:r>
              <a:rPr kumimoji="1" lang="en-US" sz="1400" dirty="0">
                <a:latin typeface="Arial" charset="0"/>
              </a:rPr>
              <a:t>, and the QAD logo are a trademarks of QAD Inc. </a:t>
            </a:r>
          </a:p>
          <a:p>
            <a:pPr algn="l" eaLnBrk="0" hangingPunct="0">
              <a:lnSpc>
                <a:spcPct val="90000"/>
              </a:lnSpc>
              <a:spcBef>
                <a:spcPts val="1200"/>
              </a:spcBef>
            </a:pPr>
            <a:r>
              <a:rPr kumimoji="1" lang="en-US" sz="1400" dirty="0">
                <a:latin typeface="Arial" charset="0"/>
              </a:rPr>
              <a:t>All other products and company names are used for identification purposes only, and may be trademarks of their respective owners.</a:t>
            </a:r>
          </a:p>
          <a:p>
            <a:pPr algn="l" eaLnBrk="0" hangingPunct="0">
              <a:lnSpc>
                <a:spcPct val="90000"/>
              </a:lnSpc>
              <a:spcBef>
                <a:spcPts val="1200"/>
              </a:spcBef>
            </a:pPr>
            <a:r>
              <a:rPr kumimoji="1" lang="en-US" sz="1400" dirty="0">
                <a:latin typeface="Arial" charset="0"/>
              </a:rPr>
              <a:t>©  Copyright 2001 by QAD Inc. All Rights Reserved.</a:t>
            </a:r>
            <a:br>
              <a:rPr kumimoji="1" lang="en-US" sz="1400" dirty="0">
                <a:latin typeface="Arial" charset="0"/>
              </a:rPr>
            </a:br>
            <a:r>
              <a:rPr kumimoji="1" lang="en-US" sz="1400" b="1" dirty="0">
                <a:latin typeface="Arial" charset="0"/>
              </a:rPr>
              <a:t/>
            </a:r>
            <a:br>
              <a:rPr kumimoji="1" lang="en-US" sz="1400" b="1" dirty="0">
                <a:latin typeface="Arial" charset="0"/>
              </a:rPr>
            </a:br>
            <a:r>
              <a:rPr kumimoji="1" lang="en-US" sz="1400" b="1" dirty="0">
                <a:latin typeface="Arial" charset="0"/>
              </a:rPr>
              <a:t>QAD Inc.</a:t>
            </a:r>
            <a:br>
              <a:rPr kumimoji="1" lang="en-US" sz="1400" b="1" dirty="0">
                <a:latin typeface="Arial" charset="0"/>
              </a:rPr>
            </a:br>
            <a:r>
              <a:rPr kumimoji="1" lang="en-US" sz="1400" dirty="0">
                <a:latin typeface="Arial" charset="0"/>
              </a:rPr>
              <a:t>6450 Via Real</a:t>
            </a:r>
            <a:br>
              <a:rPr kumimoji="1" lang="en-US" sz="1400" dirty="0">
                <a:latin typeface="Arial" charset="0"/>
              </a:rPr>
            </a:br>
            <a:r>
              <a:rPr kumimoji="1" lang="en-US" sz="1400" dirty="0" err="1">
                <a:latin typeface="Arial" charset="0"/>
              </a:rPr>
              <a:t>Carpinteria</a:t>
            </a:r>
            <a:r>
              <a:rPr kumimoji="1" lang="en-US" sz="1400" dirty="0">
                <a:latin typeface="Arial" charset="0"/>
              </a:rPr>
              <a:t>, California 93013</a:t>
            </a:r>
            <a:br>
              <a:rPr kumimoji="1" lang="en-US" sz="1400" dirty="0">
                <a:latin typeface="Arial" charset="0"/>
              </a:rPr>
            </a:br>
            <a:r>
              <a:rPr kumimoji="1" lang="en-US" sz="1400" dirty="0">
                <a:latin typeface="Arial" charset="0"/>
              </a:rPr>
              <a:t>Phone (805) 684-6614</a:t>
            </a:r>
            <a:br>
              <a:rPr kumimoji="1" lang="en-US" sz="1400" dirty="0">
                <a:latin typeface="Arial" charset="0"/>
              </a:rPr>
            </a:br>
            <a:r>
              <a:rPr kumimoji="1" lang="en-US" sz="1400" dirty="0">
                <a:latin typeface="Arial" charset="0"/>
              </a:rPr>
              <a:t>Fax (805) 684-1890</a:t>
            </a:r>
          </a:p>
          <a:p>
            <a:pPr algn="l" eaLnBrk="0" hangingPunct="0">
              <a:lnSpc>
                <a:spcPct val="90000"/>
              </a:lnSpc>
              <a:spcBef>
                <a:spcPts val="1200"/>
              </a:spcBef>
            </a:pPr>
            <a:r>
              <a:rPr kumimoji="1" lang="en-US" sz="1400" dirty="0">
                <a:latin typeface="Arial" charset="0"/>
              </a:rPr>
              <a:t>LearningServices@qad.com</a:t>
            </a:r>
            <a:br>
              <a:rPr kumimoji="1" lang="en-US" sz="1400" dirty="0">
                <a:latin typeface="Arial" charset="0"/>
              </a:rPr>
            </a:br>
            <a:r>
              <a:rPr kumimoji="1" lang="en-US" sz="1400" u="sng" dirty="0">
                <a:latin typeface="Arial" charset="0"/>
              </a:rPr>
              <a:t>http://www.qad.com/services/learn/</a:t>
            </a:r>
            <a:endParaRPr kumimoji="1" lang="en-US" sz="1400" dirty="0">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smtClean="0"/>
              <a:t>Facilities</a:t>
            </a:r>
            <a:endParaRPr lang="en-US" dirty="0"/>
          </a:p>
        </p:txBody>
      </p:sp>
      <p:sp>
        <p:nvSpPr>
          <p:cNvPr id="68" name="Footer Placeholder 3"/>
          <p:cNvSpPr>
            <a:spLocks noGrp="1"/>
          </p:cNvSpPr>
          <p:nvPr>
            <p:ph type="ftr" sz="quarter" idx="10"/>
          </p:nvPr>
        </p:nvSpPr>
        <p:spPr/>
        <p:txBody>
          <a:bodyPr/>
          <a:lstStyle/>
          <a:p>
            <a:r>
              <a:rPr lang="en-US" smtClean="0"/>
              <a:t>2009-LP-Intro-030</a:t>
            </a:r>
            <a:endParaRPr lang="en-US"/>
          </a:p>
        </p:txBody>
      </p:sp>
      <p:grpSp>
        <p:nvGrpSpPr>
          <p:cNvPr id="65540" name="Group 4"/>
          <p:cNvGrpSpPr>
            <a:grpSpLocks/>
          </p:cNvGrpSpPr>
          <p:nvPr/>
        </p:nvGrpSpPr>
        <p:grpSpPr bwMode="auto">
          <a:xfrm>
            <a:off x="610247" y="1178202"/>
            <a:ext cx="7889875" cy="4371975"/>
            <a:chOff x="336" y="729"/>
            <a:chExt cx="4970" cy="3247"/>
          </a:xfrm>
        </p:grpSpPr>
        <p:grpSp>
          <p:nvGrpSpPr>
            <p:cNvPr id="65541" name="Group 5"/>
            <p:cNvGrpSpPr>
              <a:grpSpLocks/>
            </p:cNvGrpSpPr>
            <p:nvPr/>
          </p:nvGrpSpPr>
          <p:grpSpPr bwMode="auto">
            <a:xfrm>
              <a:off x="336" y="729"/>
              <a:ext cx="1124" cy="1039"/>
              <a:chOff x="336" y="912"/>
              <a:chExt cx="1124" cy="1039"/>
            </a:xfrm>
          </p:grpSpPr>
          <p:pic>
            <p:nvPicPr>
              <p:cNvPr id="65542" name="Picture 6" descr="PHONE8"/>
              <p:cNvPicPr>
                <a:picLocks noChangeAspect="1" noChangeArrowheads="1"/>
              </p:cNvPicPr>
              <p:nvPr/>
            </p:nvPicPr>
            <p:blipFill>
              <a:blip r:embed="rId2"/>
              <a:srcRect/>
              <a:stretch>
                <a:fillRect/>
              </a:stretch>
            </p:blipFill>
            <p:spPr bwMode="auto">
              <a:xfrm>
                <a:off x="490" y="912"/>
                <a:ext cx="816" cy="795"/>
              </a:xfrm>
              <a:prstGeom prst="rect">
                <a:avLst/>
              </a:prstGeom>
              <a:noFill/>
            </p:spPr>
          </p:pic>
          <p:sp>
            <p:nvSpPr>
              <p:cNvPr id="65543" name="Text Box 7"/>
              <p:cNvSpPr txBox="1">
                <a:spLocks noChangeArrowheads="1"/>
              </p:cNvSpPr>
              <p:nvPr/>
            </p:nvSpPr>
            <p:spPr bwMode="auto">
              <a:xfrm>
                <a:off x="336" y="1679"/>
                <a:ext cx="1124"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Telephone/Fax</a:t>
                </a:r>
              </a:p>
            </p:txBody>
          </p:sp>
        </p:grpSp>
        <p:grpSp>
          <p:nvGrpSpPr>
            <p:cNvPr id="65544" name="Group 8"/>
            <p:cNvGrpSpPr>
              <a:grpSpLocks/>
            </p:cNvGrpSpPr>
            <p:nvPr/>
          </p:nvGrpSpPr>
          <p:grpSpPr bwMode="auto">
            <a:xfrm>
              <a:off x="2420" y="767"/>
              <a:ext cx="956" cy="1001"/>
              <a:chOff x="2420" y="950"/>
              <a:chExt cx="956" cy="1001"/>
            </a:xfrm>
          </p:grpSpPr>
          <p:pic>
            <p:nvPicPr>
              <p:cNvPr id="65545" name="Picture 9" descr="CLOCK"/>
              <p:cNvPicPr>
                <a:picLocks noChangeAspect="1" noChangeArrowheads="1"/>
              </p:cNvPicPr>
              <p:nvPr/>
            </p:nvPicPr>
            <p:blipFill>
              <a:blip r:embed="rId3"/>
              <a:srcRect/>
              <a:stretch>
                <a:fillRect/>
              </a:stretch>
            </p:blipFill>
            <p:spPr bwMode="auto">
              <a:xfrm>
                <a:off x="2547" y="950"/>
                <a:ext cx="701" cy="720"/>
              </a:xfrm>
              <a:prstGeom prst="rect">
                <a:avLst/>
              </a:prstGeom>
              <a:noFill/>
            </p:spPr>
          </p:pic>
          <p:sp>
            <p:nvSpPr>
              <p:cNvPr id="65546" name="Text Box 10"/>
              <p:cNvSpPr txBox="1">
                <a:spLocks noChangeArrowheads="1"/>
              </p:cNvSpPr>
              <p:nvPr/>
            </p:nvSpPr>
            <p:spPr bwMode="auto">
              <a:xfrm>
                <a:off x="2420" y="1679"/>
                <a:ext cx="956"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Class Hours</a:t>
                </a:r>
              </a:p>
            </p:txBody>
          </p:sp>
        </p:grpSp>
        <p:sp>
          <p:nvSpPr>
            <p:cNvPr id="65547"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eaLnBrk="0" hangingPunct="0"/>
              <a:r>
                <a:rPr kumimoji="1" lang="en-US" sz="4800" b="1">
                  <a:solidFill>
                    <a:srgbClr val="FF3300"/>
                  </a:solidFill>
                  <a:latin typeface="Arial" charset="0"/>
                </a:rPr>
                <a:t>EXIT</a:t>
              </a:r>
            </a:p>
          </p:txBody>
        </p:sp>
        <p:grpSp>
          <p:nvGrpSpPr>
            <p:cNvPr id="65548" name="Group 12"/>
            <p:cNvGrpSpPr>
              <a:grpSpLocks/>
            </p:cNvGrpSpPr>
            <p:nvPr/>
          </p:nvGrpSpPr>
          <p:grpSpPr bwMode="auto">
            <a:xfrm>
              <a:off x="496" y="1872"/>
              <a:ext cx="804" cy="952"/>
              <a:chOff x="496" y="1872"/>
              <a:chExt cx="804" cy="952"/>
            </a:xfrm>
          </p:grpSpPr>
          <p:sp>
            <p:nvSpPr>
              <p:cNvPr id="65549" name="Text Box 13"/>
              <p:cNvSpPr txBox="1">
                <a:spLocks noChangeArrowheads="1"/>
              </p:cNvSpPr>
              <p:nvPr/>
            </p:nvSpPr>
            <p:spPr bwMode="auto">
              <a:xfrm>
                <a:off x="496" y="2552"/>
                <a:ext cx="804"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Messages</a:t>
                </a:r>
              </a:p>
            </p:txBody>
          </p:sp>
          <p:grpSp>
            <p:nvGrpSpPr>
              <p:cNvPr id="65550" name="Group 14"/>
              <p:cNvGrpSpPr>
                <a:grpSpLocks/>
              </p:cNvGrpSpPr>
              <p:nvPr/>
            </p:nvGrpSpPr>
            <p:grpSpPr bwMode="auto">
              <a:xfrm>
                <a:off x="567" y="1872"/>
                <a:ext cx="681" cy="679"/>
                <a:chOff x="567" y="1891"/>
                <a:chExt cx="681" cy="679"/>
              </a:xfrm>
            </p:grpSpPr>
            <p:sp>
              <p:nvSpPr>
                <p:cNvPr id="65551"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5552" name="Group 16"/>
                <p:cNvGrpSpPr>
                  <a:grpSpLocks/>
                </p:cNvGrpSpPr>
                <p:nvPr/>
              </p:nvGrpSpPr>
              <p:grpSpPr bwMode="auto">
                <a:xfrm>
                  <a:off x="658" y="2064"/>
                  <a:ext cx="494" cy="366"/>
                  <a:chOff x="1581" y="2706"/>
                  <a:chExt cx="494" cy="366"/>
                </a:xfrm>
              </p:grpSpPr>
              <p:sp>
                <p:nvSpPr>
                  <p:cNvPr id="65553"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65554"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65555" name="Freeform 19"/>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65556" name="Group 20"/>
            <p:cNvGrpSpPr>
              <a:grpSpLocks/>
            </p:cNvGrpSpPr>
            <p:nvPr/>
          </p:nvGrpSpPr>
          <p:grpSpPr bwMode="auto">
            <a:xfrm>
              <a:off x="2535" y="1872"/>
              <a:ext cx="681" cy="949"/>
              <a:chOff x="2535" y="1872"/>
              <a:chExt cx="681" cy="949"/>
            </a:xfrm>
          </p:grpSpPr>
          <p:sp>
            <p:nvSpPr>
              <p:cNvPr id="65557" name="Text Box 21"/>
              <p:cNvSpPr txBox="1">
                <a:spLocks noChangeArrowheads="1"/>
              </p:cNvSpPr>
              <p:nvPr/>
            </p:nvSpPr>
            <p:spPr bwMode="auto">
              <a:xfrm>
                <a:off x="2592" y="2549"/>
                <a:ext cx="596"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Breaks</a:t>
                </a:r>
              </a:p>
            </p:txBody>
          </p:sp>
          <p:grpSp>
            <p:nvGrpSpPr>
              <p:cNvPr id="65558" name="Group 22"/>
              <p:cNvGrpSpPr>
                <a:grpSpLocks/>
              </p:cNvGrpSpPr>
              <p:nvPr/>
            </p:nvGrpSpPr>
            <p:grpSpPr bwMode="auto">
              <a:xfrm>
                <a:off x="2535" y="1872"/>
                <a:ext cx="681" cy="679"/>
                <a:chOff x="2535" y="1872"/>
                <a:chExt cx="681" cy="679"/>
              </a:xfrm>
            </p:grpSpPr>
            <p:sp>
              <p:nvSpPr>
                <p:cNvPr id="65559"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5560" name="Group 24"/>
                <p:cNvGrpSpPr>
                  <a:grpSpLocks/>
                </p:cNvGrpSpPr>
                <p:nvPr/>
              </p:nvGrpSpPr>
              <p:grpSpPr bwMode="auto">
                <a:xfrm>
                  <a:off x="2615" y="2064"/>
                  <a:ext cx="505" cy="295"/>
                  <a:chOff x="2643" y="2080"/>
                  <a:chExt cx="505" cy="295"/>
                </a:xfrm>
              </p:grpSpPr>
              <p:sp>
                <p:nvSpPr>
                  <p:cNvPr id="65561" name="Freeform 25"/>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65562" name="Group 26"/>
                  <p:cNvGrpSpPr>
                    <a:grpSpLocks/>
                  </p:cNvGrpSpPr>
                  <p:nvPr/>
                </p:nvGrpSpPr>
                <p:grpSpPr bwMode="auto">
                  <a:xfrm>
                    <a:off x="2754" y="2080"/>
                    <a:ext cx="373" cy="234"/>
                    <a:chOff x="2754" y="2080"/>
                    <a:chExt cx="373" cy="234"/>
                  </a:xfrm>
                </p:grpSpPr>
                <p:sp>
                  <p:nvSpPr>
                    <p:cNvPr id="65563" name="Freeform 27"/>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65564" name="Freeform 28"/>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65565" name="Group 29"/>
            <p:cNvGrpSpPr>
              <a:grpSpLocks/>
            </p:cNvGrpSpPr>
            <p:nvPr/>
          </p:nvGrpSpPr>
          <p:grpSpPr bwMode="auto">
            <a:xfrm>
              <a:off x="4404" y="768"/>
              <a:ext cx="892" cy="1000"/>
              <a:chOff x="4404" y="768"/>
              <a:chExt cx="892" cy="1000"/>
            </a:xfrm>
          </p:grpSpPr>
          <p:sp>
            <p:nvSpPr>
              <p:cNvPr id="65566" name="Text Box 30"/>
              <p:cNvSpPr txBox="1">
                <a:spLocks noChangeArrowheads="1"/>
              </p:cNvSpPr>
              <p:nvPr/>
            </p:nvSpPr>
            <p:spPr bwMode="auto">
              <a:xfrm>
                <a:off x="4404" y="1496"/>
                <a:ext cx="892"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Emergency</a:t>
                </a:r>
              </a:p>
            </p:txBody>
          </p:sp>
          <p:grpSp>
            <p:nvGrpSpPr>
              <p:cNvPr id="65567" name="Group 31"/>
              <p:cNvGrpSpPr>
                <a:grpSpLocks/>
              </p:cNvGrpSpPr>
              <p:nvPr/>
            </p:nvGrpSpPr>
            <p:grpSpPr bwMode="auto">
              <a:xfrm>
                <a:off x="4503" y="768"/>
                <a:ext cx="681" cy="679"/>
                <a:chOff x="3639" y="768"/>
                <a:chExt cx="681" cy="679"/>
              </a:xfrm>
            </p:grpSpPr>
            <p:sp>
              <p:nvSpPr>
                <p:cNvPr id="65568"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65569" name="Freeform 33"/>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grpSp>
          <p:nvGrpSpPr>
            <p:cNvPr id="65570" name="Group 34"/>
            <p:cNvGrpSpPr>
              <a:grpSpLocks/>
            </p:cNvGrpSpPr>
            <p:nvPr/>
          </p:nvGrpSpPr>
          <p:grpSpPr bwMode="auto">
            <a:xfrm>
              <a:off x="4488" y="3000"/>
              <a:ext cx="724" cy="976"/>
              <a:chOff x="4488" y="2928"/>
              <a:chExt cx="724" cy="976"/>
            </a:xfrm>
          </p:grpSpPr>
          <p:sp>
            <p:nvSpPr>
              <p:cNvPr id="65571" name="Text Box 35"/>
              <p:cNvSpPr txBox="1">
                <a:spLocks noChangeArrowheads="1"/>
              </p:cNvSpPr>
              <p:nvPr/>
            </p:nvSpPr>
            <p:spPr bwMode="auto">
              <a:xfrm>
                <a:off x="4488" y="3632"/>
                <a:ext cx="724"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Smoking</a:t>
                </a:r>
              </a:p>
            </p:txBody>
          </p:sp>
          <p:grpSp>
            <p:nvGrpSpPr>
              <p:cNvPr id="65572" name="Group 36"/>
              <p:cNvGrpSpPr>
                <a:grpSpLocks/>
              </p:cNvGrpSpPr>
              <p:nvPr/>
            </p:nvGrpSpPr>
            <p:grpSpPr bwMode="auto">
              <a:xfrm>
                <a:off x="4512" y="2928"/>
                <a:ext cx="681" cy="679"/>
                <a:chOff x="3504" y="3024"/>
                <a:chExt cx="681" cy="679"/>
              </a:xfrm>
            </p:grpSpPr>
            <p:sp>
              <p:nvSpPr>
                <p:cNvPr id="65573"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5574" name="Group 38"/>
                <p:cNvGrpSpPr>
                  <a:grpSpLocks/>
                </p:cNvGrpSpPr>
                <p:nvPr/>
              </p:nvGrpSpPr>
              <p:grpSpPr bwMode="auto">
                <a:xfrm>
                  <a:off x="3587" y="3100"/>
                  <a:ext cx="541" cy="548"/>
                  <a:chOff x="4578" y="3040"/>
                  <a:chExt cx="541" cy="548"/>
                </a:xfrm>
              </p:grpSpPr>
              <p:grpSp>
                <p:nvGrpSpPr>
                  <p:cNvPr id="65575" name="Group 39"/>
                  <p:cNvGrpSpPr>
                    <a:grpSpLocks/>
                  </p:cNvGrpSpPr>
                  <p:nvPr/>
                </p:nvGrpSpPr>
                <p:grpSpPr bwMode="auto">
                  <a:xfrm>
                    <a:off x="4682" y="3171"/>
                    <a:ext cx="337" cy="213"/>
                    <a:chOff x="4682" y="3171"/>
                    <a:chExt cx="337" cy="213"/>
                  </a:xfrm>
                </p:grpSpPr>
                <p:grpSp>
                  <p:nvGrpSpPr>
                    <p:cNvPr id="65576" name="Group 40"/>
                    <p:cNvGrpSpPr>
                      <a:grpSpLocks/>
                    </p:cNvGrpSpPr>
                    <p:nvPr/>
                  </p:nvGrpSpPr>
                  <p:grpSpPr bwMode="auto">
                    <a:xfrm>
                      <a:off x="4682" y="3335"/>
                      <a:ext cx="337" cy="49"/>
                      <a:chOff x="4682" y="3335"/>
                      <a:chExt cx="337" cy="49"/>
                    </a:xfrm>
                  </p:grpSpPr>
                  <p:sp>
                    <p:nvSpPr>
                      <p:cNvPr id="6557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6557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6557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65580" name="Group 44"/>
                    <p:cNvGrpSpPr>
                      <a:grpSpLocks/>
                    </p:cNvGrpSpPr>
                    <p:nvPr/>
                  </p:nvGrpSpPr>
                  <p:grpSpPr bwMode="auto">
                    <a:xfrm>
                      <a:off x="4822" y="3171"/>
                      <a:ext cx="197" cy="158"/>
                      <a:chOff x="4822" y="3171"/>
                      <a:chExt cx="197" cy="158"/>
                    </a:xfrm>
                  </p:grpSpPr>
                  <p:sp>
                    <p:nvSpPr>
                      <p:cNvPr id="65581" name="Freeform 45"/>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65582" name="Freeform 46"/>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65583" name="Group 47"/>
                  <p:cNvGrpSpPr>
                    <a:grpSpLocks/>
                  </p:cNvGrpSpPr>
                  <p:nvPr/>
                </p:nvGrpSpPr>
                <p:grpSpPr bwMode="auto">
                  <a:xfrm>
                    <a:off x="4578" y="3040"/>
                    <a:ext cx="541" cy="548"/>
                    <a:chOff x="4578" y="3040"/>
                    <a:chExt cx="541" cy="548"/>
                  </a:xfrm>
                </p:grpSpPr>
                <p:sp>
                  <p:nvSpPr>
                    <p:cNvPr id="65584"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p>
                  </p:txBody>
                </p:sp>
                <p:sp>
                  <p:nvSpPr>
                    <p:cNvPr id="65585"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p>
                  </p:txBody>
                </p:sp>
              </p:grpSp>
            </p:grpSp>
          </p:grpSp>
        </p:grpSp>
        <p:grpSp>
          <p:nvGrpSpPr>
            <p:cNvPr id="65586" name="Group 50"/>
            <p:cNvGrpSpPr>
              <a:grpSpLocks/>
            </p:cNvGrpSpPr>
            <p:nvPr/>
          </p:nvGrpSpPr>
          <p:grpSpPr bwMode="auto">
            <a:xfrm>
              <a:off x="2544" y="3017"/>
              <a:ext cx="681" cy="959"/>
              <a:chOff x="2544" y="3017"/>
              <a:chExt cx="681" cy="959"/>
            </a:xfrm>
          </p:grpSpPr>
          <p:sp>
            <p:nvSpPr>
              <p:cNvPr id="65587" name="Text Box 51"/>
              <p:cNvSpPr txBox="1">
                <a:spLocks noChangeArrowheads="1"/>
              </p:cNvSpPr>
              <p:nvPr/>
            </p:nvSpPr>
            <p:spPr bwMode="auto">
              <a:xfrm>
                <a:off x="2576" y="3704"/>
                <a:ext cx="644"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Parking</a:t>
                </a:r>
              </a:p>
            </p:txBody>
          </p:sp>
          <p:grpSp>
            <p:nvGrpSpPr>
              <p:cNvPr id="65588" name="Group 52"/>
              <p:cNvGrpSpPr>
                <a:grpSpLocks/>
              </p:cNvGrpSpPr>
              <p:nvPr/>
            </p:nvGrpSpPr>
            <p:grpSpPr bwMode="auto">
              <a:xfrm>
                <a:off x="2544" y="3017"/>
                <a:ext cx="681" cy="679"/>
                <a:chOff x="2544" y="3017"/>
                <a:chExt cx="681" cy="679"/>
              </a:xfrm>
            </p:grpSpPr>
            <p:sp>
              <p:nvSpPr>
                <p:cNvPr id="65589"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5590" name="Group 54"/>
                <p:cNvGrpSpPr>
                  <a:grpSpLocks/>
                </p:cNvGrpSpPr>
                <p:nvPr/>
              </p:nvGrpSpPr>
              <p:grpSpPr bwMode="auto">
                <a:xfrm>
                  <a:off x="2697" y="3120"/>
                  <a:ext cx="375" cy="497"/>
                  <a:chOff x="2712" y="3093"/>
                  <a:chExt cx="375" cy="497"/>
                </a:xfrm>
              </p:grpSpPr>
              <p:sp>
                <p:nvSpPr>
                  <p:cNvPr id="65591" name="Freeform 55"/>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65592" name="Freeform 56"/>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65593" name="Group 57"/>
            <p:cNvGrpSpPr>
              <a:grpSpLocks/>
            </p:cNvGrpSpPr>
            <p:nvPr/>
          </p:nvGrpSpPr>
          <p:grpSpPr bwMode="auto">
            <a:xfrm>
              <a:off x="464" y="3024"/>
              <a:ext cx="868" cy="952"/>
              <a:chOff x="464" y="3024"/>
              <a:chExt cx="868" cy="952"/>
            </a:xfrm>
          </p:grpSpPr>
          <p:sp>
            <p:nvSpPr>
              <p:cNvPr id="65594" name="Text Box 58"/>
              <p:cNvSpPr txBox="1">
                <a:spLocks noChangeArrowheads="1"/>
              </p:cNvSpPr>
              <p:nvPr/>
            </p:nvSpPr>
            <p:spPr bwMode="auto">
              <a:xfrm>
                <a:off x="464" y="3704"/>
                <a:ext cx="868" cy="272"/>
              </a:xfrm>
              <a:prstGeom prst="rect">
                <a:avLst/>
              </a:prstGeom>
              <a:noFill/>
              <a:ln w="12700">
                <a:noFill/>
                <a:miter lim="800000"/>
                <a:headEnd/>
                <a:tailEnd/>
              </a:ln>
              <a:effectLst/>
            </p:spPr>
            <p:txBody>
              <a:bodyPr wrap="none">
                <a:spAutoFit/>
              </a:bodyPr>
              <a:lstStyle/>
              <a:p>
                <a:pPr eaLnBrk="0" hangingPunct="0"/>
                <a:r>
                  <a:rPr kumimoji="1" lang="en-US" sz="1800" b="1">
                    <a:latin typeface="Arial" charset="0"/>
                  </a:rPr>
                  <a:t>Restrooms</a:t>
                </a:r>
              </a:p>
            </p:txBody>
          </p:sp>
          <p:grpSp>
            <p:nvGrpSpPr>
              <p:cNvPr id="65595" name="Group 59"/>
              <p:cNvGrpSpPr>
                <a:grpSpLocks/>
              </p:cNvGrpSpPr>
              <p:nvPr/>
            </p:nvGrpSpPr>
            <p:grpSpPr bwMode="auto">
              <a:xfrm>
                <a:off x="567" y="3024"/>
                <a:ext cx="681" cy="679"/>
                <a:chOff x="1440" y="3024"/>
                <a:chExt cx="681" cy="679"/>
              </a:xfrm>
            </p:grpSpPr>
            <p:sp>
              <p:nvSpPr>
                <p:cNvPr id="65596"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5597" name="Group 61"/>
                <p:cNvGrpSpPr>
                  <a:grpSpLocks/>
                </p:cNvGrpSpPr>
                <p:nvPr/>
              </p:nvGrpSpPr>
              <p:grpSpPr bwMode="auto">
                <a:xfrm>
                  <a:off x="1505" y="3103"/>
                  <a:ext cx="559" cy="545"/>
                  <a:chOff x="625" y="3069"/>
                  <a:chExt cx="559" cy="545"/>
                </a:xfrm>
              </p:grpSpPr>
              <p:grpSp>
                <p:nvGrpSpPr>
                  <p:cNvPr id="65598" name="Group 62"/>
                  <p:cNvGrpSpPr>
                    <a:grpSpLocks/>
                  </p:cNvGrpSpPr>
                  <p:nvPr/>
                </p:nvGrpSpPr>
                <p:grpSpPr bwMode="auto">
                  <a:xfrm>
                    <a:off x="625" y="3075"/>
                    <a:ext cx="209" cy="539"/>
                    <a:chOff x="625" y="3075"/>
                    <a:chExt cx="209" cy="539"/>
                  </a:xfrm>
                </p:grpSpPr>
                <p:sp>
                  <p:nvSpPr>
                    <p:cNvPr id="65599" name="Freeform 63"/>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65600"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65601" name="Group 65"/>
                  <p:cNvGrpSpPr>
                    <a:grpSpLocks/>
                  </p:cNvGrpSpPr>
                  <p:nvPr/>
                </p:nvGrpSpPr>
                <p:grpSpPr bwMode="auto">
                  <a:xfrm>
                    <a:off x="934" y="3075"/>
                    <a:ext cx="250" cy="538"/>
                    <a:chOff x="934" y="3075"/>
                    <a:chExt cx="250" cy="538"/>
                  </a:xfrm>
                </p:grpSpPr>
                <p:sp>
                  <p:nvSpPr>
                    <p:cNvPr id="65602" name="Freeform 66"/>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65603"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6560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p:txBody>
          <a:bodyPr/>
          <a:lstStyle/>
          <a:p>
            <a:r>
              <a:rPr lang="en-US" smtClean="0"/>
              <a:t>Introduction to List/Discount Table Pricing</a:t>
            </a:r>
          </a:p>
          <a:p>
            <a:r>
              <a:rPr lang="en-US" smtClean="0"/>
              <a:t>Business Considerations</a:t>
            </a:r>
          </a:p>
          <a:p>
            <a:r>
              <a:rPr lang="en-US" smtClean="0"/>
              <a:t>Setting up List/Discount Table Pricing</a:t>
            </a:r>
          </a:p>
          <a:p>
            <a:r>
              <a:rPr lang="en-US" smtClean="0"/>
              <a:t>Maintaining List/Discount Table Pricing</a:t>
            </a:r>
          </a:p>
          <a:p>
            <a:endParaRPr lang="en-US"/>
          </a:p>
        </p:txBody>
      </p:sp>
      <p:sp>
        <p:nvSpPr>
          <p:cNvPr id="53250" name="Rectangle 2"/>
          <p:cNvSpPr>
            <a:spLocks noGrp="1" noChangeArrowheads="1"/>
          </p:cNvSpPr>
          <p:nvPr>
            <p:ph type="title"/>
          </p:nvPr>
        </p:nvSpPr>
        <p:spPr/>
        <p:txBody>
          <a:bodyPr/>
          <a:lstStyle/>
          <a:p>
            <a:r>
              <a:rPr lang="en-US" smtClean="0"/>
              <a:t>Course Overview</a:t>
            </a:r>
            <a:endParaRPr lang="en-US"/>
          </a:p>
        </p:txBody>
      </p:sp>
      <p:sp>
        <p:nvSpPr>
          <p:cNvPr id="4" name="Footer Placeholder 3"/>
          <p:cNvSpPr>
            <a:spLocks noGrp="1"/>
          </p:cNvSpPr>
          <p:nvPr>
            <p:ph type="ftr" sz="quarter" idx="10"/>
          </p:nvPr>
        </p:nvSpPr>
        <p:spPr/>
        <p:txBody>
          <a:bodyPr/>
          <a:lstStyle/>
          <a:p>
            <a:r>
              <a:rPr lang="en-US" smtClean="0"/>
              <a:t>2009-LP-Intro-040</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smtClean="0"/>
              <a:t>Pricing</a:t>
            </a:r>
            <a:endParaRPr lang="en-US"/>
          </a:p>
        </p:txBody>
      </p:sp>
      <p:sp>
        <p:nvSpPr>
          <p:cNvPr id="196" name="Footer Placeholder 3"/>
          <p:cNvSpPr>
            <a:spLocks noGrp="1"/>
          </p:cNvSpPr>
          <p:nvPr>
            <p:ph type="ftr" sz="quarter" idx="10"/>
          </p:nvPr>
        </p:nvSpPr>
        <p:spPr/>
        <p:txBody>
          <a:bodyPr/>
          <a:lstStyle/>
          <a:p>
            <a:r>
              <a:rPr lang="en-US" smtClean="0"/>
              <a:t>2009-LP-Intro-050</a:t>
            </a:r>
            <a:endParaRPr lang="en-US"/>
          </a:p>
        </p:txBody>
      </p:sp>
      <p:grpSp>
        <p:nvGrpSpPr>
          <p:cNvPr id="54276" name="Group 4"/>
          <p:cNvGrpSpPr>
            <a:grpSpLocks/>
          </p:cNvGrpSpPr>
          <p:nvPr/>
        </p:nvGrpSpPr>
        <p:grpSpPr bwMode="auto">
          <a:xfrm>
            <a:off x="424448" y="909144"/>
            <a:ext cx="8331200" cy="5338763"/>
            <a:chOff x="257" y="672"/>
            <a:chExt cx="5248" cy="3363"/>
          </a:xfrm>
        </p:grpSpPr>
        <p:graphicFrame>
          <p:nvGraphicFramePr>
            <p:cNvPr id="54277" name="Object 5"/>
            <p:cNvGraphicFramePr>
              <a:graphicFrameLocks noChangeAspect="1"/>
            </p:cNvGraphicFramePr>
            <p:nvPr/>
          </p:nvGraphicFramePr>
          <p:xfrm>
            <a:off x="1584" y="720"/>
            <a:ext cx="2634" cy="3071"/>
          </p:xfrm>
          <a:graphic>
            <a:graphicData uri="http://schemas.openxmlformats.org/presentationml/2006/ole">
              <p:oleObj spid="_x0000_s54277" name="Clip" r:id="rId3" imgW="2826720" imgH="3497040" progId="">
                <p:embed/>
              </p:oleObj>
            </a:graphicData>
          </a:graphic>
        </p:graphicFrame>
        <p:sp>
          <p:nvSpPr>
            <p:cNvPr id="54278" name="Rectangle 6"/>
            <p:cNvSpPr>
              <a:spLocks noChangeArrowheads="1"/>
            </p:cNvSpPr>
            <p:nvPr/>
          </p:nvSpPr>
          <p:spPr bwMode="auto">
            <a:xfrm>
              <a:off x="1812" y="1920"/>
              <a:ext cx="1680" cy="768"/>
            </a:xfrm>
            <a:prstGeom prst="rect">
              <a:avLst/>
            </a:prstGeom>
            <a:solidFill>
              <a:srgbClr val="FFFFFF"/>
            </a:solidFill>
            <a:ln w="38100">
              <a:solidFill>
                <a:schemeClr val="accent2"/>
              </a:solidFill>
              <a:miter lim="800000"/>
              <a:headEnd/>
              <a:tailEnd/>
            </a:ln>
            <a:effectLst>
              <a:outerShdw dist="107763" dir="2700000" algn="ctr" rotWithShape="0">
                <a:srgbClr val="0099FF"/>
              </a:outerShdw>
            </a:effectLst>
          </p:spPr>
          <p:txBody>
            <a:bodyPr wrap="none" lIns="96661" tIns="48331" rIns="96661" bIns="48331" anchor="ctr"/>
            <a:lstStyle/>
            <a:p>
              <a:endParaRPr lang="en-US"/>
            </a:p>
          </p:txBody>
        </p:sp>
        <p:sp>
          <p:nvSpPr>
            <p:cNvPr id="54279" name="AutoShape 7"/>
            <p:cNvSpPr>
              <a:spLocks noChangeArrowheads="1"/>
            </p:cNvSpPr>
            <p:nvPr/>
          </p:nvSpPr>
          <p:spPr bwMode="auto">
            <a:xfrm rot="8773912">
              <a:off x="1440" y="2544"/>
              <a:ext cx="1584" cy="481"/>
            </a:xfrm>
            <a:prstGeom prst="curvedDownArrow">
              <a:avLst>
                <a:gd name="adj1" fmla="val 65863"/>
                <a:gd name="adj2" fmla="val 131726"/>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sp>
          <p:nvSpPr>
            <p:cNvPr id="54280" name="Text Box 8"/>
            <p:cNvSpPr txBox="1">
              <a:spLocks noChangeArrowheads="1"/>
            </p:cNvSpPr>
            <p:nvPr/>
          </p:nvSpPr>
          <p:spPr bwMode="auto">
            <a:xfrm>
              <a:off x="1112" y="1776"/>
              <a:ext cx="1313" cy="636"/>
            </a:xfrm>
            <a:prstGeom prst="rect">
              <a:avLst/>
            </a:prstGeom>
            <a:solidFill>
              <a:schemeClr val="bg1"/>
            </a:solidFill>
            <a:ln w="12700">
              <a:noFill/>
              <a:miter lim="800000"/>
              <a:headEnd/>
              <a:tailEnd/>
            </a:ln>
            <a:effectLst/>
          </p:spPr>
          <p:txBody>
            <a:bodyPr wrap="none" lIns="96661" tIns="48331" rIns="96661" bIns="48331">
              <a:spAutoFit/>
            </a:bodyPr>
            <a:lstStyle/>
            <a:p>
              <a:pPr defTabSz="966788" eaLnBrk="0" hangingPunct="0"/>
              <a:r>
                <a:rPr kumimoji="1" lang="en-US" sz="2000" b="1">
                  <a:latin typeface="Arial" charset="0"/>
                </a:rPr>
                <a:t>QAD Enterprise</a:t>
              </a:r>
            </a:p>
            <a:p>
              <a:pPr defTabSz="966788" eaLnBrk="0" hangingPunct="0"/>
              <a:r>
                <a:rPr kumimoji="1" lang="en-US" sz="2000" b="1">
                  <a:latin typeface="Arial" charset="0"/>
                </a:rPr>
                <a:t>Applications</a:t>
              </a:r>
            </a:p>
            <a:p>
              <a:pPr defTabSz="966788" eaLnBrk="0" hangingPunct="0"/>
              <a:r>
                <a:rPr kumimoji="1" lang="en-US" sz="2000" b="1">
                  <a:latin typeface="Arial" charset="0"/>
                </a:rPr>
                <a:t>Pricing</a:t>
              </a:r>
              <a:endParaRPr kumimoji="1" lang="en-US" sz="2000" b="1">
                <a:solidFill>
                  <a:srgbClr val="FF3300"/>
                </a:solidFill>
                <a:latin typeface="Arial" charset="0"/>
              </a:endParaRPr>
            </a:p>
          </p:txBody>
        </p:sp>
        <p:sp>
          <p:nvSpPr>
            <p:cNvPr id="54281" name="Rectangle 9"/>
            <p:cNvSpPr>
              <a:spLocks noChangeArrowheads="1"/>
            </p:cNvSpPr>
            <p:nvPr/>
          </p:nvSpPr>
          <p:spPr bwMode="auto">
            <a:xfrm>
              <a:off x="257" y="1710"/>
              <a:ext cx="844" cy="241"/>
            </a:xfrm>
            <a:prstGeom prst="rect">
              <a:avLst/>
            </a:prstGeom>
            <a:noFill/>
            <a:ln w="9525">
              <a:noFill/>
              <a:miter lim="800000"/>
              <a:headEnd/>
              <a:tailEnd/>
            </a:ln>
            <a:effectLst/>
          </p:spPr>
          <p:txBody>
            <a:bodyPr wrap="none">
              <a:spAutoFit/>
            </a:bodyPr>
            <a:lstStyle/>
            <a:p>
              <a:pPr eaLnBrk="0" hangingPunct="0"/>
              <a:r>
                <a:rPr kumimoji="1" lang="en-US" sz="1900" b="1">
                  <a:solidFill>
                    <a:schemeClr val="hlink"/>
                  </a:solidFill>
                  <a:latin typeface="Arial" charset="0"/>
                </a:rPr>
                <a:t>Sales Rep</a:t>
              </a:r>
            </a:p>
          </p:txBody>
        </p:sp>
        <p:sp>
          <p:nvSpPr>
            <p:cNvPr id="54282" name="AutoShape 10"/>
            <p:cNvSpPr>
              <a:spLocks noChangeArrowheads="1"/>
            </p:cNvSpPr>
            <p:nvPr/>
          </p:nvSpPr>
          <p:spPr bwMode="auto">
            <a:xfrm rot="15434871" flipH="1">
              <a:off x="2185" y="2759"/>
              <a:ext cx="1584" cy="481"/>
            </a:xfrm>
            <a:prstGeom prst="curvedDownArrow">
              <a:avLst>
                <a:gd name="adj1" fmla="val 65863"/>
                <a:gd name="adj2" fmla="val 131726"/>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grpSp>
          <p:nvGrpSpPr>
            <p:cNvPr id="54283" name="Group 11"/>
            <p:cNvGrpSpPr>
              <a:grpSpLocks/>
            </p:cNvGrpSpPr>
            <p:nvPr/>
          </p:nvGrpSpPr>
          <p:grpSpPr bwMode="auto">
            <a:xfrm>
              <a:off x="1024" y="768"/>
              <a:ext cx="1760" cy="817"/>
              <a:chOff x="1024" y="768"/>
              <a:chExt cx="1760" cy="817"/>
            </a:xfrm>
          </p:grpSpPr>
          <p:sp>
            <p:nvSpPr>
              <p:cNvPr id="54284" name="Text Box 12"/>
              <p:cNvSpPr txBox="1">
                <a:spLocks noChangeArrowheads="1"/>
              </p:cNvSpPr>
              <p:nvPr/>
            </p:nvSpPr>
            <p:spPr bwMode="auto">
              <a:xfrm>
                <a:off x="1024" y="768"/>
                <a:ext cx="1282" cy="233"/>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sz="1800" b="1">
                    <a:latin typeface="Arial" charset="0"/>
                  </a:rPr>
                  <a:t>Sales Order Data</a:t>
                </a:r>
                <a:endParaRPr kumimoji="1" lang="en-US" sz="1800" b="1">
                  <a:solidFill>
                    <a:srgbClr val="FF3300"/>
                  </a:solidFill>
                  <a:latin typeface="Arial" charset="0"/>
                </a:endParaRPr>
              </a:p>
            </p:txBody>
          </p:sp>
          <p:sp>
            <p:nvSpPr>
              <p:cNvPr id="54285" name="AutoShape 13"/>
              <p:cNvSpPr>
                <a:spLocks noChangeArrowheads="1"/>
              </p:cNvSpPr>
              <p:nvPr/>
            </p:nvSpPr>
            <p:spPr bwMode="auto">
              <a:xfrm rot="247087">
                <a:off x="1200" y="1104"/>
                <a:ext cx="1584" cy="481"/>
              </a:xfrm>
              <a:prstGeom prst="curvedDownArrow">
                <a:avLst>
                  <a:gd name="adj1" fmla="val 65863"/>
                  <a:gd name="adj2" fmla="val 131726"/>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grpSp>
        <p:sp>
          <p:nvSpPr>
            <p:cNvPr id="54286" name="Rectangle 14"/>
            <p:cNvSpPr>
              <a:spLocks noChangeArrowheads="1"/>
            </p:cNvSpPr>
            <p:nvPr/>
          </p:nvSpPr>
          <p:spPr bwMode="auto">
            <a:xfrm>
              <a:off x="4560" y="1248"/>
              <a:ext cx="945" cy="422"/>
            </a:xfrm>
            <a:prstGeom prst="rect">
              <a:avLst/>
            </a:prstGeom>
            <a:noFill/>
            <a:ln w="9525">
              <a:noFill/>
              <a:miter lim="800000"/>
              <a:headEnd/>
              <a:tailEnd/>
            </a:ln>
            <a:effectLst/>
          </p:spPr>
          <p:txBody>
            <a:bodyPr wrap="none">
              <a:spAutoFit/>
            </a:bodyPr>
            <a:lstStyle/>
            <a:p>
              <a:pPr eaLnBrk="0" hangingPunct="0"/>
              <a:r>
                <a:rPr kumimoji="1" lang="en-US" sz="1900" b="1">
                  <a:solidFill>
                    <a:schemeClr val="hlink"/>
                  </a:solidFill>
                  <a:latin typeface="Arial" charset="0"/>
                </a:rPr>
                <a:t>Purchasing</a:t>
              </a:r>
            </a:p>
            <a:p>
              <a:pPr eaLnBrk="0" hangingPunct="0"/>
              <a:r>
                <a:rPr kumimoji="1" lang="en-US" sz="1900" b="1">
                  <a:solidFill>
                    <a:schemeClr val="hlink"/>
                  </a:solidFill>
                  <a:latin typeface="Arial" charset="0"/>
                </a:rPr>
                <a:t>Rep</a:t>
              </a:r>
            </a:p>
          </p:txBody>
        </p:sp>
        <p:grpSp>
          <p:nvGrpSpPr>
            <p:cNvPr id="54287" name="Group 15"/>
            <p:cNvGrpSpPr>
              <a:grpSpLocks/>
            </p:cNvGrpSpPr>
            <p:nvPr/>
          </p:nvGrpSpPr>
          <p:grpSpPr bwMode="auto">
            <a:xfrm>
              <a:off x="2832" y="672"/>
              <a:ext cx="1584" cy="913"/>
              <a:chOff x="2832" y="672"/>
              <a:chExt cx="1584" cy="913"/>
            </a:xfrm>
          </p:grpSpPr>
          <p:sp>
            <p:nvSpPr>
              <p:cNvPr id="54288" name="AutoShape 16"/>
              <p:cNvSpPr>
                <a:spLocks noChangeArrowheads="1"/>
              </p:cNvSpPr>
              <p:nvPr/>
            </p:nvSpPr>
            <p:spPr bwMode="auto">
              <a:xfrm rot="21352913" flipH="1">
                <a:off x="2832" y="1104"/>
                <a:ext cx="1584" cy="481"/>
              </a:xfrm>
              <a:prstGeom prst="curvedDownArrow">
                <a:avLst>
                  <a:gd name="adj1" fmla="val 65863"/>
                  <a:gd name="adj2" fmla="val 131726"/>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sp>
            <p:nvSpPr>
              <p:cNvPr id="54289" name="Text Box 17"/>
              <p:cNvSpPr txBox="1">
                <a:spLocks noChangeArrowheads="1"/>
              </p:cNvSpPr>
              <p:nvPr/>
            </p:nvSpPr>
            <p:spPr bwMode="auto">
              <a:xfrm>
                <a:off x="3264" y="672"/>
                <a:ext cx="866" cy="406"/>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sz="1800" b="1">
                    <a:latin typeface="Arial" charset="0"/>
                  </a:rPr>
                  <a:t>Purchase</a:t>
                </a:r>
              </a:p>
              <a:p>
                <a:pPr defTabSz="966788" eaLnBrk="0" hangingPunct="0"/>
                <a:r>
                  <a:rPr kumimoji="1" lang="en-US" sz="1800" b="1">
                    <a:latin typeface="Arial" charset="0"/>
                  </a:rPr>
                  <a:t>Order Data</a:t>
                </a:r>
                <a:endParaRPr kumimoji="1" lang="en-US" sz="1800" b="1">
                  <a:solidFill>
                    <a:srgbClr val="FF3300"/>
                  </a:solidFill>
                  <a:latin typeface="Arial" charset="0"/>
                </a:endParaRPr>
              </a:p>
            </p:txBody>
          </p:sp>
        </p:grpSp>
        <p:grpSp>
          <p:nvGrpSpPr>
            <p:cNvPr id="54290" name="Group 18"/>
            <p:cNvGrpSpPr>
              <a:grpSpLocks/>
            </p:cNvGrpSpPr>
            <p:nvPr/>
          </p:nvGrpSpPr>
          <p:grpSpPr bwMode="auto">
            <a:xfrm>
              <a:off x="2256" y="1824"/>
              <a:ext cx="1094" cy="859"/>
              <a:chOff x="2112" y="1824"/>
              <a:chExt cx="1094" cy="859"/>
            </a:xfrm>
          </p:grpSpPr>
          <p:pic>
            <p:nvPicPr>
              <p:cNvPr id="54291" name="Picture 19" descr="COINS"/>
              <p:cNvPicPr>
                <a:picLocks noChangeAspect="1" noChangeArrowheads="1"/>
              </p:cNvPicPr>
              <p:nvPr/>
            </p:nvPicPr>
            <p:blipFill>
              <a:blip r:embed="rId4"/>
              <a:srcRect/>
              <a:stretch>
                <a:fillRect/>
              </a:stretch>
            </p:blipFill>
            <p:spPr bwMode="auto">
              <a:xfrm>
                <a:off x="2400" y="1824"/>
                <a:ext cx="806" cy="770"/>
              </a:xfrm>
              <a:prstGeom prst="rect">
                <a:avLst/>
              </a:prstGeom>
              <a:noFill/>
            </p:spPr>
          </p:pic>
          <p:grpSp>
            <p:nvGrpSpPr>
              <p:cNvPr id="54292" name="Group 20"/>
              <p:cNvGrpSpPr>
                <a:grpSpLocks/>
              </p:cNvGrpSpPr>
              <p:nvPr/>
            </p:nvGrpSpPr>
            <p:grpSpPr bwMode="auto">
              <a:xfrm flipH="1">
                <a:off x="2112" y="1920"/>
                <a:ext cx="799" cy="763"/>
                <a:chOff x="675" y="2305"/>
                <a:chExt cx="799" cy="763"/>
              </a:xfrm>
            </p:grpSpPr>
            <p:grpSp>
              <p:nvGrpSpPr>
                <p:cNvPr id="54293" name="Group 21"/>
                <p:cNvGrpSpPr>
                  <a:grpSpLocks/>
                </p:cNvGrpSpPr>
                <p:nvPr/>
              </p:nvGrpSpPr>
              <p:grpSpPr bwMode="auto">
                <a:xfrm>
                  <a:off x="675" y="2305"/>
                  <a:ext cx="356" cy="617"/>
                  <a:chOff x="675" y="2305"/>
                  <a:chExt cx="356" cy="617"/>
                </a:xfrm>
              </p:grpSpPr>
              <p:grpSp>
                <p:nvGrpSpPr>
                  <p:cNvPr id="54294" name="Group 22"/>
                  <p:cNvGrpSpPr>
                    <a:grpSpLocks/>
                  </p:cNvGrpSpPr>
                  <p:nvPr/>
                </p:nvGrpSpPr>
                <p:grpSpPr bwMode="auto">
                  <a:xfrm>
                    <a:off x="709" y="2803"/>
                    <a:ext cx="291" cy="119"/>
                    <a:chOff x="709" y="2803"/>
                    <a:chExt cx="291" cy="119"/>
                  </a:xfrm>
                </p:grpSpPr>
                <p:sp>
                  <p:nvSpPr>
                    <p:cNvPr id="54295" name="Oval 23"/>
                    <p:cNvSpPr>
                      <a:spLocks noChangeArrowheads="1"/>
                    </p:cNvSpPr>
                    <p:nvPr/>
                  </p:nvSpPr>
                  <p:spPr bwMode="auto">
                    <a:xfrm>
                      <a:off x="709" y="2803"/>
                      <a:ext cx="291" cy="97"/>
                    </a:xfrm>
                    <a:prstGeom prst="ellipse">
                      <a:avLst/>
                    </a:prstGeom>
                    <a:solidFill>
                      <a:srgbClr val="A00000"/>
                    </a:solidFill>
                    <a:ln w="4763">
                      <a:solidFill>
                        <a:srgbClr val="000000"/>
                      </a:solidFill>
                      <a:round/>
                      <a:headEnd/>
                      <a:tailEnd/>
                    </a:ln>
                  </p:spPr>
                  <p:txBody>
                    <a:bodyPr/>
                    <a:lstStyle/>
                    <a:p>
                      <a:endParaRPr lang="en-US"/>
                    </a:p>
                  </p:txBody>
                </p:sp>
                <p:sp>
                  <p:nvSpPr>
                    <p:cNvPr id="54296" name="Freeform 24"/>
                    <p:cNvSpPr>
                      <a:spLocks/>
                    </p:cNvSpPr>
                    <p:nvPr/>
                  </p:nvSpPr>
                  <p:spPr bwMode="auto">
                    <a:xfrm>
                      <a:off x="709" y="2853"/>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4"/>
                        </a:cxn>
                        <a:cxn ang="0">
                          <a:pos x="659" y="188"/>
                        </a:cxn>
                        <a:cxn ang="0">
                          <a:pos x="701" y="179"/>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7"/>
                        </a:cxn>
                        <a:cxn ang="0">
                          <a:pos x="260" y="120"/>
                        </a:cxn>
                        <a:cxn ang="0">
                          <a:pos x="201" y="109"/>
                        </a:cxn>
                        <a:cxn ang="0">
                          <a:pos x="156" y="100"/>
                        </a:cxn>
                        <a:cxn ang="0">
                          <a:pos x="115" y="87"/>
                        </a:cxn>
                        <a:cxn ang="0">
                          <a:pos x="79" y="71"/>
                        </a:cxn>
                        <a:cxn ang="0">
                          <a:pos x="49" y="57"/>
                        </a:cxn>
                        <a:cxn ang="0">
                          <a:pos x="17" y="30"/>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3" y="206"/>
                          </a:lnTo>
                          <a:lnTo>
                            <a:pt x="450" y="207"/>
                          </a:lnTo>
                          <a:lnTo>
                            <a:pt x="508" y="206"/>
                          </a:lnTo>
                          <a:lnTo>
                            <a:pt x="560" y="201"/>
                          </a:lnTo>
                          <a:lnTo>
                            <a:pt x="610" y="194"/>
                          </a:lnTo>
                          <a:lnTo>
                            <a:pt x="659" y="188"/>
                          </a:lnTo>
                          <a:lnTo>
                            <a:pt x="701" y="179"/>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7"/>
                          </a:lnTo>
                          <a:lnTo>
                            <a:pt x="260" y="120"/>
                          </a:lnTo>
                          <a:lnTo>
                            <a:pt x="201" y="109"/>
                          </a:lnTo>
                          <a:lnTo>
                            <a:pt x="156" y="100"/>
                          </a:lnTo>
                          <a:lnTo>
                            <a:pt x="115" y="87"/>
                          </a:lnTo>
                          <a:lnTo>
                            <a:pt x="79" y="71"/>
                          </a:lnTo>
                          <a:lnTo>
                            <a:pt x="49" y="57"/>
                          </a:lnTo>
                          <a:lnTo>
                            <a:pt x="17" y="30"/>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297" name="Group 25"/>
                  <p:cNvGrpSpPr>
                    <a:grpSpLocks/>
                  </p:cNvGrpSpPr>
                  <p:nvPr/>
                </p:nvGrpSpPr>
                <p:grpSpPr bwMode="auto">
                  <a:xfrm>
                    <a:off x="709" y="2777"/>
                    <a:ext cx="291" cy="119"/>
                    <a:chOff x="709" y="2777"/>
                    <a:chExt cx="291" cy="119"/>
                  </a:xfrm>
                </p:grpSpPr>
                <p:sp>
                  <p:nvSpPr>
                    <p:cNvPr id="54298" name="Oval 26"/>
                    <p:cNvSpPr>
                      <a:spLocks noChangeArrowheads="1"/>
                    </p:cNvSpPr>
                    <p:nvPr/>
                  </p:nvSpPr>
                  <p:spPr bwMode="auto">
                    <a:xfrm>
                      <a:off x="709" y="2777"/>
                      <a:ext cx="291" cy="97"/>
                    </a:xfrm>
                    <a:prstGeom prst="ellipse">
                      <a:avLst/>
                    </a:prstGeom>
                    <a:solidFill>
                      <a:srgbClr val="A00000"/>
                    </a:solidFill>
                    <a:ln w="4763">
                      <a:solidFill>
                        <a:srgbClr val="000000"/>
                      </a:solidFill>
                      <a:round/>
                      <a:headEnd/>
                      <a:tailEnd/>
                    </a:ln>
                  </p:spPr>
                  <p:txBody>
                    <a:bodyPr/>
                    <a:lstStyle/>
                    <a:p>
                      <a:endParaRPr lang="en-US"/>
                    </a:p>
                  </p:txBody>
                </p:sp>
                <p:sp>
                  <p:nvSpPr>
                    <p:cNvPr id="54299" name="Freeform 27"/>
                    <p:cNvSpPr>
                      <a:spLocks/>
                    </p:cNvSpPr>
                    <p:nvPr/>
                  </p:nvSpPr>
                  <p:spPr bwMode="auto">
                    <a:xfrm>
                      <a:off x="709" y="2827"/>
                      <a:ext cx="289" cy="69"/>
                    </a:xfrm>
                    <a:custGeom>
                      <a:avLst/>
                      <a:gdLst/>
                      <a:ahLst/>
                      <a:cxnLst>
                        <a:cxn ang="0">
                          <a:pos x="0" y="0"/>
                        </a:cxn>
                        <a:cxn ang="0">
                          <a:pos x="0" y="73"/>
                        </a:cxn>
                        <a:cxn ang="0">
                          <a:pos x="17" y="105"/>
                        </a:cxn>
                        <a:cxn ang="0">
                          <a:pos x="42"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59" y="188"/>
                        </a:cxn>
                        <a:cxn ang="0">
                          <a:pos x="701" y="178"/>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7"/>
                        </a:cxn>
                        <a:cxn ang="0">
                          <a:pos x="260" y="120"/>
                        </a:cxn>
                        <a:cxn ang="0">
                          <a:pos x="201" y="109"/>
                        </a:cxn>
                        <a:cxn ang="0">
                          <a:pos x="156" y="100"/>
                        </a:cxn>
                        <a:cxn ang="0">
                          <a:pos x="115" y="86"/>
                        </a:cxn>
                        <a:cxn ang="0">
                          <a:pos x="79" y="70"/>
                        </a:cxn>
                        <a:cxn ang="0">
                          <a:pos x="49" y="57"/>
                        </a:cxn>
                        <a:cxn ang="0">
                          <a:pos x="17" y="30"/>
                        </a:cxn>
                        <a:cxn ang="0">
                          <a:pos x="0" y="0"/>
                        </a:cxn>
                      </a:cxnLst>
                      <a:rect l="0" t="0" r="r" b="b"/>
                      <a:pathLst>
                        <a:path w="867" h="207">
                          <a:moveTo>
                            <a:pt x="0" y="0"/>
                          </a:moveTo>
                          <a:lnTo>
                            <a:pt x="0" y="73"/>
                          </a:lnTo>
                          <a:lnTo>
                            <a:pt x="17" y="105"/>
                          </a:lnTo>
                          <a:lnTo>
                            <a:pt x="42"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59" y="188"/>
                          </a:lnTo>
                          <a:lnTo>
                            <a:pt x="701" y="178"/>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7"/>
                          </a:lnTo>
                          <a:lnTo>
                            <a:pt x="260" y="120"/>
                          </a:lnTo>
                          <a:lnTo>
                            <a:pt x="201" y="109"/>
                          </a:lnTo>
                          <a:lnTo>
                            <a:pt x="156" y="100"/>
                          </a:lnTo>
                          <a:lnTo>
                            <a:pt x="115" y="86"/>
                          </a:lnTo>
                          <a:lnTo>
                            <a:pt x="79" y="70"/>
                          </a:lnTo>
                          <a:lnTo>
                            <a:pt x="49" y="57"/>
                          </a:lnTo>
                          <a:lnTo>
                            <a:pt x="17" y="30"/>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00" name="Group 28"/>
                  <p:cNvGrpSpPr>
                    <a:grpSpLocks/>
                  </p:cNvGrpSpPr>
                  <p:nvPr/>
                </p:nvGrpSpPr>
                <p:grpSpPr bwMode="auto">
                  <a:xfrm>
                    <a:off x="728" y="2749"/>
                    <a:ext cx="292" cy="119"/>
                    <a:chOff x="728" y="2749"/>
                    <a:chExt cx="292" cy="119"/>
                  </a:xfrm>
                </p:grpSpPr>
                <p:sp>
                  <p:nvSpPr>
                    <p:cNvPr id="54301" name="Oval 29"/>
                    <p:cNvSpPr>
                      <a:spLocks noChangeArrowheads="1"/>
                    </p:cNvSpPr>
                    <p:nvPr/>
                  </p:nvSpPr>
                  <p:spPr bwMode="auto">
                    <a:xfrm>
                      <a:off x="729" y="2749"/>
                      <a:ext cx="291" cy="97"/>
                    </a:xfrm>
                    <a:prstGeom prst="ellipse">
                      <a:avLst/>
                    </a:prstGeom>
                    <a:solidFill>
                      <a:srgbClr val="A00000"/>
                    </a:solidFill>
                    <a:ln w="4763">
                      <a:solidFill>
                        <a:srgbClr val="000000"/>
                      </a:solidFill>
                      <a:round/>
                      <a:headEnd/>
                      <a:tailEnd/>
                    </a:ln>
                  </p:spPr>
                  <p:txBody>
                    <a:bodyPr/>
                    <a:lstStyle/>
                    <a:p>
                      <a:endParaRPr lang="en-US"/>
                    </a:p>
                  </p:txBody>
                </p:sp>
                <p:sp>
                  <p:nvSpPr>
                    <p:cNvPr id="54302" name="Freeform 30"/>
                    <p:cNvSpPr>
                      <a:spLocks/>
                    </p:cNvSpPr>
                    <p:nvPr/>
                  </p:nvSpPr>
                  <p:spPr bwMode="auto">
                    <a:xfrm>
                      <a:off x="728" y="2799"/>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60" y="188"/>
                        </a:cxn>
                        <a:cxn ang="0">
                          <a:pos x="701" y="179"/>
                        </a:cxn>
                        <a:cxn ang="0">
                          <a:pos x="743" y="166"/>
                        </a:cxn>
                        <a:cxn ang="0">
                          <a:pos x="786" y="150"/>
                        </a:cxn>
                        <a:cxn ang="0">
                          <a:pos x="816" y="133"/>
                        </a:cxn>
                        <a:cxn ang="0">
                          <a:pos x="851" y="103"/>
                        </a:cxn>
                        <a:cxn ang="0">
                          <a:pos x="867" y="74"/>
                        </a:cxn>
                        <a:cxn ang="0">
                          <a:pos x="867" y="0"/>
                        </a:cxn>
                        <a:cxn ang="0">
                          <a:pos x="860" y="17"/>
                        </a:cxn>
                        <a:cxn ang="0">
                          <a:pos x="839"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1"/>
                        </a:cxn>
                        <a:cxn ang="0">
                          <a:pos x="201" y="109"/>
                        </a:cxn>
                        <a:cxn ang="0">
                          <a:pos x="156" y="100"/>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60" y="188"/>
                          </a:lnTo>
                          <a:lnTo>
                            <a:pt x="701" y="179"/>
                          </a:lnTo>
                          <a:lnTo>
                            <a:pt x="743" y="166"/>
                          </a:lnTo>
                          <a:lnTo>
                            <a:pt x="786" y="150"/>
                          </a:lnTo>
                          <a:lnTo>
                            <a:pt x="816" y="133"/>
                          </a:lnTo>
                          <a:lnTo>
                            <a:pt x="851" y="103"/>
                          </a:lnTo>
                          <a:lnTo>
                            <a:pt x="867" y="74"/>
                          </a:lnTo>
                          <a:lnTo>
                            <a:pt x="867" y="0"/>
                          </a:lnTo>
                          <a:lnTo>
                            <a:pt x="860" y="17"/>
                          </a:lnTo>
                          <a:lnTo>
                            <a:pt x="839"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1" y="121"/>
                          </a:lnTo>
                          <a:lnTo>
                            <a:pt x="201" y="109"/>
                          </a:lnTo>
                          <a:lnTo>
                            <a:pt x="156" y="100"/>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03" name="Group 31"/>
                  <p:cNvGrpSpPr>
                    <a:grpSpLocks/>
                  </p:cNvGrpSpPr>
                  <p:nvPr/>
                </p:nvGrpSpPr>
                <p:grpSpPr bwMode="auto">
                  <a:xfrm>
                    <a:off x="709" y="2723"/>
                    <a:ext cx="291" cy="119"/>
                    <a:chOff x="709" y="2723"/>
                    <a:chExt cx="291" cy="119"/>
                  </a:xfrm>
                </p:grpSpPr>
                <p:sp>
                  <p:nvSpPr>
                    <p:cNvPr id="54304" name="Oval 32"/>
                    <p:cNvSpPr>
                      <a:spLocks noChangeArrowheads="1"/>
                    </p:cNvSpPr>
                    <p:nvPr/>
                  </p:nvSpPr>
                  <p:spPr bwMode="auto">
                    <a:xfrm>
                      <a:off x="709" y="2723"/>
                      <a:ext cx="291" cy="97"/>
                    </a:xfrm>
                    <a:prstGeom prst="ellipse">
                      <a:avLst/>
                    </a:prstGeom>
                    <a:solidFill>
                      <a:srgbClr val="A00000"/>
                    </a:solidFill>
                    <a:ln w="4763">
                      <a:solidFill>
                        <a:srgbClr val="000000"/>
                      </a:solidFill>
                      <a:round/>
                      <a:headEnd/>
                      <a:tailEnd/>
                    </a:ln>
                  </p:spPr>
                  <p:txBody>
                    <a:bodyPr/>
                    <a:lstStyle/>
                    <a:p>
                      <a:endParaRPr lang="en-US"/>
                    </a:p>
                  </p:txBody>
                </p:sp>
                <p:sp>
                  <p:nvSpPr>
                    <p:cNvPr id="54305" name="Freeform 33"/>
                    <p:cNvSpPr>
                      <a:spLocks/>
                    </p:cNvSpPr>
                    <p:nvPr/>
                  </p:nvSpPr>
                  <p:spPr bwMode="auto">
                    <a:xfrm>
                      <a:off x="709" y="2773"/>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4"/>
                        </a:cxn>
                        <a:cxn ang="0">
                          <a:pos x="659" y="188"/>
                        </a:cxn>
                        <a:cxn ang="0">
                          <a:pos x="701" y="179"/>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5"/>
                        </a:cxn>
                        <a:cxn ang="0">
                          <a:pos x="645" y="114"/>
                        </a:cxn>
                        <a:cxn ang="0">
                          <a:pos x="596" y="121"/>
                        </a:cxn>
                        <a:cxn ang="0">
                          <a:pos x="529" y="129"/>
                        </a:cxn>
                        <a:cxn ang="0">
                          <a:pos x="486" y="132"/>
                        </a:cxn>
                        <a:cxn ang="0">
                          <a:pos x="433" y="131"/>
                        </a:cxn>
                        <a:cxn ang="0">
                          <a:pos x="375" y="130"/>
                        </a:cxn>
                        <a:cxn ang="0">
                          <a:pos x="318" y="127"/>
                        </a:cxn>
                        <a:cxn ang="0">
                          <a:pos x="260" y="120"/>
                        </a:cxn>
                        <a:cxn ang="0">
                          <a:pos x="201" y="109"/>
                        </a:cxn>
                        <a:cxn ang="0">
                          <a:pos x="156" y="100"/>
                        </a:cxn>
                        <a:cxn ang="0">
                          <a:pos x="115" y="87"/>
                        </a:cxn>
                        <a:cxn ang="0">
                          <a:pos x="79" y="71"/>
                        </a:cxn>
                        <a:cxn ang="0">
                          <a:pos x="49" y="57"/>
                        </a:cxn>
                        <a:cxn ang="0">
                          <a:pos x="17" y="30"/>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3" y="206"/>
                          </a:lnTo>
                          <a:lnTo>
                            <a:pt x="450" y="207"/>
                          </a:lnTo>
                          <a:lnTo>
                            <a:pt x="508" y="206"/>
                          </a:lnTo>
                          <a:lnTo>
                            <a:pt x="560" y="201"/>
                          </a:lnTo>
                          <a:lnTo>
                            <a:pt x="610" y="194"/>
                          </a:lnTo>
                          <a:lnTo>
                            <a:pt x="659" y="188"/>
                          </a:lnTo>
                          <a:lnTo>
                            <a:pt x="701" y="179"/>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5"/>
                          </a:lnTo>
                          <a:lnTo>
                            <a:pt x="645" y="114"/>
                          </a:lnTo>
                          <a:lnTo>
                            <a:pt x="596" y="121"/>
                          </a:lnTo>
                          <a:lnTo>
                            <a:pt x="529" y="129"/>
                          </a:lnTo>
                          <a:lnTo>
                            <a:pt x="486" y="132"/>
                          </a:lnTo>
                          <a:lnTo>
                            <a:pt x="433" y="131"/>
                          </a:lnTo>
                          <a:lnTo>
                            <a:pt x="375" y="130"/>
                          </a:lnTo>
                          <a:lnTo>
                            <a:pt x="318" y="127"/>
                          </a:lnTo>
                          <a:lnTo>
                            <a:pt x="260" y="120"/>
                          </a:lnTo>
                          <a:lnTo>
                            <a:pt x="201" y="109"/>
                          </a:lnTo>
                          <a:lnTo>
                            <a:pt x="156" y="100"/>
                          </a:lnTo>
                          <a:lnTo>
                            <a:pt x="115" y="87"/>
                          </a:lnTo>
                          <a:lnTo>
                            <a:pt x="79" y="71"/>
                          </a:lnTo>
                          <a:lnTo>
                            <a:pt x="49" y="57"/>
                          </a:lnTo>
                          <a:lnTo>
                            <a:pt x="17" y="30"/>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06" name="Group 34"/>
                  <p:cNvGrpSpPr>
                    <a:grpSpLocks/>
                  </p:cNvGrpSpPr>
                  <p:nvPr/>
                </p:nvGrpSpPr>
                <p:grpSpPr bwMode="auto">
                  <a:xfrm>
                    <a:off x="737" y="2698"/>
                    <a:ext cx="291" cy="119"/>
                    <a:chOff x="737" y="2698"/>
                    <a:chExt cx="291" cy="119"/>
                  </a:xfrm>
                </p:grpSpPr>
                <p:sp>
                  <p:nvSpPr>
                    <p:cNvPr id="54307" name="Oval 35"/>
                    <p:cNvSpPr>
                      <a:spLocks noChangeArrowheads="1"/>
                    </p:cNvSpPr>
                    <p:nvPr/>
                  </p:nvSpPr>
                  <p:spPr bwMode="auto">
                    <a:xfrm>
                      <a:off x="738" y="2698"/>
                      <a:ext cx="290" cy="97"/>
                    </a:xfrm>
                    <a:prstGeom prst="ellipse">
                      <a:avLst/>
                    </a:prstGeom>
                    <a:solidFill>
                      <a:srgbClr val="A00000"/>
                    </a:solidFill>
                    <a:ln w="4763">
                      <a:solidFill>
                        <a:srgbClr val="000000"/>
                      </a:solidFill>
                      <a:round/>
                      <a:headEnd/>
                      <a:tailEnd/>
                    </a:ln>
                  </p:spPr>
                  <p:txBody>
                    <a:bodyPr/>
                    <a:lstStyle/>
                    <a:p>
                      <a:endParaRPr lang="en-US"/>
                    </a:p>
                  </p:txBody>
                </p:sp>
                <p:sp>
                  <p:nvSpPr>
                    <p:cNvPr id="54308" name="Freeform 36"/>
                    <p:cNvSpPr>
                      <a:spLocks/>
                    </p:cNvSpPr>
                    <p:nvPr/>
                  </p:nvSpPr>
                  <p:spPr bwMode="auto">
                    <a:xfrm>
                      <a:off x="737" y="2748"/>
                      <a:ext cx="289" cy="69"/>
                    </a:xfrm>
                    <a:custGeom>
                      <a:avLst/>
                      <a:gdLst/>
                      <a:ahLst/>
                      <a:cxnLst>
                        <a:cxn ang="0">
                          <a:pos x="0" y="0"/>
                        </a:cxn>
                        <a:cxn ang="0">
                          <a:pos x="0" y="73"/>
                        </a:cxn>
                        <a:cxn ang="0">
                          <a:pos x="17" y="105"/>
                        </a:cxn>
                        <a:cxn ang="0">
                          <a:pos x="42" y="128"/>
                        </a:cxn>
                        <a:cxn ang="0">
                          <a:pos x="84" y="151"/>
                        </a:cxn>
                        <a:cxn ang="0">
                          <a:pos x="139" y="169"/>
                        </a:cxn>
                        <a:cxn ang="0">
                          <a:pos x="201" y="185"/>
                        </a:cxn>
                        <a:cxn ang="0">
                          <a:pos x="265" y="196"/>
                        </a:cxn>
                        <a:cxn ang="0">
                          <a:pos x="326" y="203"/>
                        </a:cxn>
                        <a:cxn ang="0">
                          <a:pos x="392" y="206"/>
                        </a:cxn>
                        <a:cxn ang="0">
                          <a:pos x="449" y="207"/>
                        </a:cxn>
                        <a:cxn ang="0">
                          <a:pos x="508" y="206"/>
                        </a:cxn>
                        <a:cxn ang="0">
                          <a:pos x="560" y="201"/>
                        </a:cxn>
                        <a:cxn ang="0">
                          <a:pos x="609" y="194"/>
                        </a:cxn>
                        <a:cxn ang="0">
                          <a:pos x="659" y="188"/>
                        </a:cxn>
                        <a:cxn ang="0">
                          <a:pos x="700" y="178"/>
                        </a:cxn>
                        <a:cxn ang="0">
                          <a:pos x="743" y="166"/>
                        </a:cxn>
                        <a:cxn ang="0">
                          <a:pos x="785" y="150"/>
                        </a:cxn>
                        <a:cxn ang="0">
                          <a:pos x="816" y="133"/>
                        </a:cxn>
                        <a:cxn ang="0">
                          <a:pos x="851" y="102"/>
                        </a:cxn>
                        <a:cxn ang="0">
                          <a:pos x="866" y="74"/>
                        </a:cxn>
                        <a:cxn ang="0">
                          <a:pos x="866" y="0"/>
                        </a:cxn>
                        <a:cxn ang="0">
                          <a:pos x="859" y="17"/>
                        </a:cxn>
                        <a:cxn ang="0">
                          <a:pos x="839" y="39"/>
                        </a:cxn>
                        <a:cxn ang="0">
                          <a:pos x="811" y="60"/>
                        </a:cxn>
                        <a:cxn ang="0">
                          <a:pos x="773" y="79"/>
                        </a:cxn>
                        <a:cxn ang="0">
                          <a:pos x="727" y="95"/>
                        </a:cxn>
                        <a:cxn ang="0">
                          <a:pos x="692" y="104"/>
                        </a:cxn>
                        <a:cxn ang="0">
                          <a:pos x="644" y="114"/>
                        </a:cxn>
                        <a:cxn ang="0">
                          <a:pos x="595" y="121"/>
                        </a:cxn>
                        <a:cxn ang="0">
                          <a:pos x="529" y="129"/>
                        </a:cxn>
                        <a:cxn ang="0">
                          <a:pos x="485" y="132"/>
                        </a:cxn>
                        <a:cxn ang="0">
                          <a:pos x="433" y="131"/>
                        </a:cxn>
                        <a:cxn ang="0">
                          <a:pos x="374" y="130"/>
                        </a:cxn>
                        <a:cxn ang="0">
                          <a:pos x="317" y="127"/>
                        </a:cxn>
                        <a:cxn ang="0">
                          <a:pos x="260" y="120"/>
                        </a:cxn>
                        <a:cxn ang="0">
                          <a:pos x="201" y="109"/>
                        </a:cxn>
                        <a:cxn ang="0">
                          <a:pos x="155" y="100"/>
                        </a:cxn>
                        <a:cxn ang="0">
                          <a:pos x="115" y="86"/>
                        </a:cxn>
                        <a:cxn ang="0">
                          <a:pos x="79" y="71"/>
                        </a:cxn>
                        <a:cxn ang="0">
                          <a:pos x="48" y="57"/>
                        </a:cxn>
                        <a:cxn ang="0">
                          <a:pos x="17" y="30"/>
                        </a:cxn>
                        <a:cxn ang="0">
                          <a:pos x="0" y="0"/>
                        </a:cxn>
                      </a:cxnLst>
                      <a:rect l="0" t="0" r="r" b="b"/>
                      <a:pathLst>
                        <a:path w="866" h="207">
                          <a:moveTo>
                            <a:pt x="0" y="0"/>
                          </a:moveTo>
                          <a:lnTo>
                            <a:pt x="0" y="73"/>
                          </a:lnTo>
                          <a:lnTo>
                            <a:pt x="17" y="105"/>
                          </a:lnTo>
                          <a:lnTo>
                            <a:pt x="42" y="128"/>
                          </a:lnTo>
                          <a:lnTo>
                            <a:pt x="84" y="151"/>
                          </a:lnTo>
                          <a:lnTo>
                            <a:pt x="139" y="169"/>
                          </a:lnTo>
                          <a:lnTo>
                            <a:pt x="201" y="185"/>
                          </a:lnTo>
                          <a:lnTo>
                            <a:pt x="265" y="196"/>
                          </a:lnTo>
                          <a:lnTo>
                            <a:pt x="326" y="203"/>
                          </a:lnTo>
                          <a:lnTo>
                            <a:pt x="392" y="206"/>
                          </a:lnTo>
                          <a:lnTo>
                            <a:pt x="449" y="207"/>
                          </a:lnTo>
                          <a:lnTo>
                            <a:pt x="508" y="206"/>
                          </a:lnTo>
                          <a:lnTo>
                            <a:pt x="560" y="201"/>
                          </a:lnTo>
                          <a:lnTo>
                            <a:pt x="609" y="194"/>
                          </a:lnTo>
                          <a:lnTo>
                            <a:pt x="659" y="188"/>
                          </a:lnTo>
                          <a:lnTo>
                            <a:pt x="700" y="178"/>
                          </a:lnTo>
                          <a:lnTo>
                            <a:pt x="743" y="166"/>
                          </a:lnTo>
                          <a:lnTo>
                            <a:pt x="785" y="150"/>
                          </a:lnTo>
                          <a:lnTo>
                            <a:pt x="816" y="133"/>
                          </a:lnTo>
                          <a:lnTo>
                            <a:pt x="851" y="102"/>
                          </a:lnTo>
                          <a:lnTo>
                            <a:pt x="866" y="74"/>
                          </a:lnTo>
                          <a:lnTo>
                            <a:pt x="866" y="0"/>
                          </a:lnTo>
                          <a:lnTo>
                            <a:pt x="859" y="17"/>
                          </a:lnTo>
                          <a:lnTo>
                            <a:pt x="839" y="39"/>
                          </a:lnTo>
                          <a:lnTo>
                            <a:pt x="811" y="60"/>
                          </a:lnTo>
                          <a:lnTo>
                            <a:pt x="773" y="79"/>
                          </a:lnTo>
                          <a:lnTo>
                            <a:pt x="727" y="95"/>
                          </a:lnTo>
                          <a:lnTo>
                            <a:pt x="692" y="104"/>
                          </a:lnTo>
                          <a:lnTo>
                            <a:pt x="644" y="114"/>
                          </a:lnTo>
                          <a:lnTo>
                            <a:pt x="595" y="121"/>
                          </a:lnTo>
                          <a:lnTo>
                            <a:pt x="529" y="129"/>
                          </a:lnTo>
                          <a:lnTo>
                            <a:pt x="485" y="132"/>
                          </a:lnTo>
                          <a:lnTo>
                            <a:pt x="433" y="131"/>
                          </a:lnTo>
                          <a:lnTo>
                            <a:pt x="374" y="130"/>
                          </a:lnTo>
                          <a:lnTo>
                            <a:pt x="317" y="127"/>
                          </a:lnTo>
                          <a:lnTo>
                            <a:pt x="260" y="120"/>
                          </a:lnTo>
                          <a:lnTo>
                            <a:pt x="201" y="109"/>
                          </a:lnTo>
                          <a:lnTo>
                            <a:pt x="155" y="100"/>
                          </a:lnTo>
                          <a:lnTo>
                            <a:pt x="115" y="86"/>
                          </a:lnTo>
                          <a:lnTo>
                            <a:pt x="79" y="71"/>
                          </a:lnTo>
                          <a:lnTo>
                            <a:pt x="48" y="57"/>
                          </a:lnTo>
                          <a:lnTo>
                            <a:pt x="17" y="30"/>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09" name="Group 37"/>
                  <p:cNvGrpSpPr>
                    <a:grpSpLocks/>
                  </p:cNvGrpSpPr>
                  <p:nvPr/>
                </p:nvGrpSpPr>
                <p:grpSpPr bwMode="auto">
                  <a:xfrm>
                    <a:off x="740" y="2673"/>
                    <a:ext cx="291" cy="119"/>
                    <a:chOff x="740" y="2673"/>
                    <a:chExt cx="291" cy="119"/>
                  </a:xfrm>
                </p:grpSpPr>
                <p:sp>
                  <p:nvSpPr>
                    <p:cNvPr id="54310" name="Oval 38"/>
                    <p:cNvSpPr>
                      <a:spLocks noChangeArrowheads="1"/>
                    </p:cNvSpPr>
                    <p:nvPr/>
                  </p:nvSpPr>
                  <p:spPr bwMode="auto">
                    <a:xfrm>
                      <a:off x="740" y="2673"/>
                      <a:ext cx="291" cy="96"/>
                    </a:xfrm>
                    <a:prstGeom prst="ellipse">
                      <a:avLst/>
                    </a:prstGeom>
                    <a:solidFill>
                      <a:srgbClr val="A00000"/>
                    </a:solidFill>
                    <a:ln w="4763">
                      <a:solidFill>
                        <a:srgbClr val="000000"/>
                      </a:solidFill>
                      <a:round/>
                      <a:headEnd/>
                      <a:tailEnd/>
                    </a:ln>
                  </p:spPr>
                  <p:txBody>
                    <a:bodyPr/>
                    <a:lstStyle/>
                    <a:p>
                      <a:endParaRPr lang="en-US"/>
                    </a:p>
                  </p:txBody>
                </p:sp>
                <p:sp>
                  <p:nvSpPr>
                    <p:cNvPr id="54311" name="Freeform 39"/>
                    <p:cNvSpPr>
                      <a:spLocks/>
                    </p:cNvSpPr>
                    <p:nvPr/>
                  </p:nvSpPr>
                  <p:spPr bwMode="auto">
                    <a:xfrm>
                      <a:off x="740" y="2722"/>
                      <a:ext cx="289" cy="70"/>
                    </a:xfrm>
                    <a:custGeom>
                      <a:avLst/>
                      <a:gdLst/>
                      <a:ahLst/>
                      <a:cxnLst>
                        <a:cxn ang="0">
                          <a:pos x="0" y="0"/>
                        </a:cxn>
                        <a:cxn ang="0">
                          <a:pos x="0" y="73"/>
                        </a:cxn>
                        <a:cxn ang="0">
                          <a:pos x="17" y="106"/>
                        </a:cxn>
                        <a:cxn ang="0">
                          <a:pos x="43" y="128"/>
                        </a:cxn>
                        <a:cxn ang="0">
                          <a:pos x="85" y="152"/>
                        </a:cxn>
                        <a:cxn ang="0">
                          <a:pos x="140" y="170"/>
                        </a:cxn>
                        <a:cxn ang="0">
                          <a:pos x="201" y="186"/>
                        </a:cxn>
                        <a:cxn ang="0">
                          <a:pos x="266" y="197"/>
                        </a:cxn>
                        <a:cxn ang="0">
                          <a:pos x="326" y="204"/>
                        </a:cxn>
                        <a:cxn ang="0">
                          <a:pos x="393" y="207"/>
                        </a:cxn>
                        <a:cxn ang="0">
                          <a:pos x="450" y="208"/>
                        </a:cxn>
                        <a:cxn ang="0">
                          <a:pos x="508" y="207"/>
                        </a:cxn>
                        <a:cxn ang="0">
                          <a:pos x="560" y="201"/>
                        </a:cxn>
                        <a:cxn ang="0">
                          <a:pos x="610" y="195"/>
                        </a:cxn>
                        <a:cxn ang="0">
                          <a:pos x="659" y="189"/>
                        </a:cxn>
                        <a:cxn ang="0">
                          <a:pos x="701" y="179"/>
                        </a:cxn>
                        <a:cxn ang="0">
                          <a:pos x="743" y="167"/>
                        </a:cxn>
                        <a:cxn ang="0">
                          <a:pos x="785" y="151"/>
                        </a:cxn>
                        <a:cxn ang="0">
                          <a:pos x="816" y="134"/>
                        </a:cxn>
                        <a:cxn ang="0">
                          <a:pos x="851" y="103"/>
                        </a:cxn>
                        <a:cxn ang="0">
                          <a:pos x="867" y="75"/>
                        </a:cxn>
                        <a:cxn ang="0">
                          <a:pos x="867" y="0"/>
                        </a:cxn>
                        <a:cxn ang="0">
                          <a:pos x="859" y="17"/>
                        </a:cxn>
                        <a:cxn ang="0">
                          <a:pos x="839" y="40"/>
                        </a:cxn>
                        <a:cxn ang="0">
                          <a:pos x="812" y="61"/>
                        </a:cxn>
                        <a:cxn ang="0">
                          <a:pos x="774" y="80"/>
                        </a:cxn>
                        <a:cxn ang="0">
                          <a:pos x="727" y="96"/>
                        </a:cxn>
                        <a:cxn ang="0">
                          <a:pos x="692" y="105"/>
                        </a:cxn>
                        <a:cxn ang="0">
                          <a:pos x="645" y="115"/>
                        </a:cxn>
                        <a:cxn ang="0">
                          <a:pos x="596" y="122"/>
                        </a:cxn>
                        <a:cxn ang="0">
                          <a:pos x="529" y="130"/>
                        </a:cxn>
                        <a:cxn ang="0">
                          <a:pos x="486" y="133"/>
                        </a:cxn>
                        <a:cxn ang="0">
                          <a:pos x="433" y="132"/>
                        </a:cxn>
                        <a:cxn ang="0">
                          <a:pos x="375" y="131"/>
                        </a:cxn>
                        <a:cxn ang="0">
                          <a:pos x="318" y="127"/>
                        </a:cxn>
                        <a:cxn ang="0">
                          <a:pos x="260" y="121"/>
                        </a:cxn>
                        <a:cxn ang="0">
                          <a:pos x="201" y="109"/>
                        </a:cxn>
                        <a:cxn ang="0">
                          <a:pos x="156" y="101"/>
                        </a:cxn>
                        <a:cxn ang="0">
                          <a:pos x="116" y="87"/>
                        </a:cxn>
                        <a:cxn ang="0">
                          <a:pos x="80" y="71"/>
                        </a:cxn>
                        <a:cxn ang="0">
                          <a:pos x="49" y="58"/>
                        </a:cxn>
                        <a:cxn ang="0">
                          <a:pos x="17" y="31"/>
                        </a:cxn>
                        <a:cxn ang="0">
                          <a:pos x="0" y="0"/>
                        </a:cxn>
                      </a:cxnLst>
                      <a:rect l="0" t="0" r="r" b="b"/>
                      <a:pathLst>
                        <a:path w="867" h="208">
                          <a:moveTo>
                            <a:pt x="0" y="0"/>
                          </a:moveTo>
                          <a:lnTo>
                            <a:pt x="0" y="73"/>
                          </a:lnTo>
                          <a:lnTo>
                            <a:pt x="17" y="106"/>
                          </a:lnTo>
                          <a:lnTo>
                            <a:pt x="43" y="128"/>
                          </a:lnTo>
                          <a:lnTo>
                            <a:pt x="85" y="152"/>
                          </a:lnTo>
                          <a:lnTo>
                            <a:pt x="140" y="170"/>
                          </a:lnTo>
                          <a:lnTo>
                            <a:pt x="201" y="186"/>
                          </a:lnTo>
                          <a:lnTo>
                            <a:pt x="266" y="197"/>
                          </a:lnTo>
                          <a:lnTo>
                            <a:pt x="326" y="204"/>
                          </a:lnTo>
                          <a:lnTo>
                            <a:pt x="393" y="207"/>
                          </a:lnTo>
                          <a:lnTo>
                            <a:pt x="450" y="208"/>
                          </a:lnTo>
                          <a:lnTo>
                            <a:pt x="508" y="207"/>
                          </a:lnTo>
                          <a:lnTo>
                            <a:pt x="560" y="201"/>
                          </a:lnTo>
                          <a:lnTo>
                            <a:pt x="610" y="195"/>
                          </a:lnTo>
                          <a:lnTo>
                            <a:pt x="659" y="189"/>
                          </a:lnTo>
                          <a:lnTo>
                            <a:pt x="701" y="179"/>
                          </a:lnTo>
                          <a:lnTo>
                            <a:pt x="743" y="167"/>
                          </a:lnTo>
                          <a:lnTo>
                            <a:pt x="785" y="151"/>
                          </a:lnTo>
                          <a:lnTo>
                            <a:pt x="816" y="134"/>
                          </a:lnTo>
                          <a:lnTo>
                            <a:pt x="851" y="103"/>
                          </a:lnTo>
                          <a:lnTo>
                            <a:pt x="867" y="75"/>
                          </a:lnTo>
                          <a:lnTo>
                            <a:pt x="867" y="0"/>
                          </a:lnTo>
                          <a:lnTo>
                            <a:pt x="859" y="17"/>
                          </a:lnTo>
                          <a:lnTo>
                            <a:pt x="839" y="40"/>
                          </a:lnTo>
                          <a:lnTo>
                            <a:pt x="812" y="61"/>
                          </a:lnTo>
                          <a:lnTo>
                            <a:pt x="774" y="80"/>
                          </a:lnTo>
                          <a:lnTo>
                            <a:pt x="727" y="96"/>
                          </a:lnTo>
                          <a:lnTo>
                            <a:pt x="692" y="105"/>
                          </a:lnTo>
                          <a:lnTo>
                            <a:pt x="645" y="115"/>
                          </a:lnTo>
                          <a:lnTo>
                            <a:pt x="596" y="122"/>
                          </a:lnTo>
                          <a:lnTo>
                            <a:pt x="529" y="130"/>
                          </a:lnTo>
                          <a:lnTo>
                            <a:pt x="486" y="133"/>
                          </a:lnTo>
                          <a:lnTo>
                            <a:pt x="433" y="132"/>
                          </a:lnTo>
                          <a:lnTo>
                            <a:pt x="375" y="131"/>
                          </a:lnTo>
                          <a:lnTo>
                            <a:pt x="318" y="127"/>
                          </a:lnTo>
                          <a:lnTo>
                            <a:pt x="260" y="121"/>
                          </a:lnTo>
                          <a:lnTo>
                            <a:pt x="201" y="109"/>
                          </a:lnTo>
                          <a:lnTo>
                            <a:pt x="156" y="101"/>
                          </a:lnTo>
                          <a:lnTo>
                            <a:pt x="116" y="87"/>
                          </a:lnTo>
                          <a:lnTo>
                            <a:pt x="80" y="71"/>
                          </a:lnTo>
                          <a:lnTo>
                            <a:pt x="49" y="58"/>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12" name="Group 40"/>
                  <p:cNvGrpSpPr>
                    <a:grpSpLocks/>
                  </p:cNvGrpSpPr>
                  <p:nvPr/>
                </p:nvGrpSpPr>
                <p:grpSpPr bwMode="auto">
                  <a:xfrm>
                    <a:off x="740" y="2647"/>
                    <a:ext cx="291" cy="119"/>
                    <a:chOff x="740" y="2647"/>
                    <a:chExt cx="291" cy="119"/>
                  </a:xfrm>
                </p:grpSpPr>
                <p:sp>
                  <p:nvSpPr>
                    <p:cNvPr id="54313" name="Oval 41"/>
                    <p:cNvSpPr>
                      <a:spLocks noChangeArrowheads="1"/>
                    </p:cNvSpPr>
                    <p:nvPr/>
                  </p:nvSpPr>
                  <p:spPr bwMode="auto">
                    <a:xfrm>
                      <a:off x="740" y="2647"/>
                      <a:ext cx="291" cy="97"/>
                    </a:xfrm>
                    <a:prstGeom prst="ellipse">
                      <a:avLst/>
                    </a:prstGeom>
                    <a:solidFill>
                      <a:srgbClr val="A00000"/>
                    </a:solidFill>
                    <a:ln w="4763">
                      <a:solidFill>
                        <a:srgbClr val="000000"/>
                      </a:solidFill>
                      <a:round/>
                      <a:headEnd/>
                      <a:tailEnd/>
                    </a:ln>
                  </p:spPr>
                  <p:txBody>
                    <a:bodyPr/>
                    <a:lstStyle/>
                    <a:p>
                      <a:endParaRPr lang="en-US"/>
                    </a:p>
                  </p:txBody>
                </p:sp>
                <p:sp>
                  <p:nvSpPr>
                    <p:cNvPr id="54314" name="Freeform 42"/>
                    <p:cNvSpPr>
                      <a:spLocks/>
                    </p:cNvSpPr>
                    <p:nvPr/>
                  </p:nvSpPr>
                  <p:spPr bwMode="auto">
                    <a:xfrm>
                      <a:off x="740" y="2697"/>
                      <a:ext cx="289" cy="69"/>
                    </a:xfrm>
                    <a:custGeom>
                      <a:avLst/>
                      <a:gdLst/>
                      <a:ahLst/>
                      <a:cxnLst>
                        <a:cxn ang="0">
                          <a:pos x="0" y="0"/>
                        </a:cxn>
                        <a:cxn ang="0">
                          <a:pos x="0" y="73"/>
                        </a:cxn>
                        <a:cxn ang="0">
                          <a:pos x="17" y="106"/>
                        </a:cxn>
                        <a:cxn ang="0">
                          <a:pos x="43" y="128"/>
                        </a:cxn>
                        <a:cxn ang="0">
                          <a:pos x="85" y="152"/>
                        </a:cxn>
                        <a:cxn ang="0">
                          <a:pos x="140" y="170"/>
                        </a:cxn>
                        <a:cxn ang="0">
                          <a:pos x="201" y="185"/>
                        </a:cxn>
                        <a:cxn ang="0">
                          <a:pos x="266" y="197"/>
                        </a:cxn>
                        <a:cxn ang="0">
                          <a:pos x="326" y="203"/>
                        </a:cxn>
                        <a:cxn ang="0">
                          <a:pos x="393" y="207"/>
                        </a:cxn>
                        <a:cxn ang="0">
                          <a:pos x="450" y="208"/>
                        </a:cxn>
                        <a:cxn ang="0">
                          <a:pos x="508" y="207"/>
                        </a:cxn>
                        <a:cxn ang="0">
                          <a:pos x="560" y="201"/>
                        </a:cxn>
                        <a:cxn ang="0">
                          <a:pos x="610" y="195"/>
                        </a:cxn>
                        <a:cxn ang="0">
                          <a:pos x="659" y="189"/>
                        </a:cxn>
                        <a:cxn ang="0">
                          <a:pos x="701" y="179"/>
                        </a:cxn>
                        <a:cxn ang="0">
                          <a:pos x="743" y="166"/>
                        </a:cxn>
                        <a:cxn ang="0">
                          <a:pos x="785" y="151"/>
                        </a:cxn>
                        <a:cxn ang="0">
                          <a:pos x="816" y="134"/>
                        </a:cxn>
                        <a:cxn ang="0">
                          <a:pos x="851" y="103"/>
                        </a:cxn>
                        <a:cxn ang="0">
                          <a:pos x="867" y="74"/>
                        </a:cxn>
                        <a:cxn ang="0">
                          <a:pos x="867" y="0"/>
                        </a:cxn>
                        <a:cxn ang="0">
                          <a:pos x="859" y="17"/>
                        </a:cxn>
                        <a:cxn ang="0">
                          <a:pos x="839" y="39"/>
                        </a:cxn>
                        <a:cxn ang="0">
                          <a:pos x="812" y="61"/>
                        </a:cxn>
                        <a:cxn ang="0">
                          <a:pos x="774" y="80"/>
                        </a:cxn>
                        <a:cxn ang="0">
                          <a:pos x="727" y="96"/>
                        </a:cxn>
                        <a:cxn ang="0">
                          <a:pos x="692" y="105"/>
                        </a:cxn>
                        <a:cxn ang="0">
                          <a:pos x="645" y="115"/>
                        </a:cxn>
                        <a:cxn ang="0">
                          <a:pos x="596" y="122"/>
                        </a:cxn>
                        <a:cxn ang="0">
                          <a:pos x="529" y="129"/>
                        </a:cxn>
                        <a:cxn ang="0">
                          <a:pos x="486" y="133"/>
                        </a:cxn>
                        <a:cxn ang="0">
                          <a:pos x="433" y="131"/>
                        </a:cxn>
                        <a:cxn ang="0">
                          <a:pos x="375" y="130"/>
                        </a:cxn>
                        <a:cxn ang="0">
                          <a:pos x="318" y="127"/>
                        </a:cxn>
                        <a:cxn ang="0">
                          <a:pos x="260"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2"/>
                          </a:lnTo>
                          <a:lnTo>
                            <a:pt x="140" y="170"/>
                          </a:lnTo>
                          <a:lnTo>
                            <a:pt x="201" y="185"/>
                          </a:lnTo>
                          <a:lnTo>
                            <a:pt x="266" y="197"/>
                          </a:lnTo>
                          <a:lnTo>
                            <a:pt x="326" y="203"/>
                          </a:lnTo>
                          <a:lnTo>
                            <a:pt x="393" y="207"/>
                          </a:lnTo>
                          <a:lnTo>
                            <a:pt x="450" y="208"/>
                          </a:lnTo>
                          <a:lnTo>
                            <a:pt x="508" y="207"/>
                          </a:lnTo>
                          <a:lnTo>
                            <a:pt x="560" y="201"/>
                          </a:lnTo>
                          <a:lnTo>
                            <a:pt x="610" y="195"/>
                          </a:lnTo>
                          <a:lnTo>
                            <a:pt x="659" y="189"/>
                          </a:lnTo>
                          <a:lnTo>
                            <a:pt x="701" y="179"/>
                          </a:lnTo>
                          <a:lnTo>
                            <a:pt x="743" y="166"/>
                          </a:lnTo>
                          <a:lnTo>
                            <a:pt x="785" y="151"/>
                          </a:lnTo>
                          <a:lnTo>
                            <a:pt x="816" y="134"/>
                          </a:lnTo>
                          <a:lnTo>
                            <a:pt x="851" y="103"/>
                          </a:lnTo>
                          <a:lnTo>
                            <a:pt x="867" y="74"/>
                          </a:lnTo>
                          <a:lnTo>
                            <a:pt x="867" y="0"/>
                          </a:lnTo>
                          <a:lnTo>
                            <a:pt x="859" y="17"/>
                          </a:lnTo>
                          <a:lnTo>
                            <a:pt x="839" y="39"/>
                          </a:lnTo>
                          <a:lnTo>
                            <a:pt x="812" y="61"/>
                          </a:lnTo>
                          <a:lnTo>
                            <a:pt x="774" y="80"/>
                          </a:lnTo>
                          <a:lnTo>
                            <a:pt x="727" y="96"/>
                          </a:lnTo>
                          <a:lnTo>
                            <a:pt x="692" y="105"/>
                          </a:lnTo>
                          <a:lnTo>
                            <a:pt x="645" y="115"/>
                          </a:lnTo>
                          <a:lnTo>
                            <a:pt x="596" y="122"/>
                          </a:lnTo>
                          <a:lnTo>
                            <a:pt x="529" y="129"/>
                          </a:lnTo>
                          <a:lnTo>
                            <a:pt x="486" y="133"/>
                          </a:lnTo>
                          <a:lnTo>
                            <a:pt x="433" y="131"/>
                          </a:lnTo>
                          <a:lnTo>
                            <a:pt x="375" y="130"/>
                          </a:lnTo>
                          <a:lnTo>
                            <a:pt x="318" y="127"/>
                          </a:lnTo>
                          <a:lnTo>
                            <a:pt x="260" y="121"/>
                          </a:lnTo>
                          <a:lnTo>
                            <a:pt x="201" y="109"/>
                          </a:lnTo>
                          <a:lnTo>
                            <a:pt x="156" y="101"/>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15" name="Group 43"/>
                  <p:cNvGrpSpPr>
                    <a:grpSpLocks/>
                  </p:cNvGrpSpPr>
                  <p:nvPr/>
                </p:nvGrpSpPr>
                <p:grpSpPr bwMode="auto">
                  <a:xfrm>
                    <a:off x="714" y="2600"/>
                    <a:ext cx="292" cy="119"/>
                    <a:chOff x="714" y="2600"/>
                    <a:chExt cx="292" cy="119"/>
                  </a:xfrm>
                </p:grpSpPr>
                <p:sp>
                  <p:nvSpPr>
                    <p:cNvPr id="54316" name="Oval 44"/>
                    <p:cNvSpPr>
                      <a:spLocks noChangeArrowheads="1"/>
                    </p:cNvSpPr>
                    <p:nvPr/>
                  </p:nvSpPr>
                  <p:spPr bwMode="auto">
                    <a:xfrm>
                      <a:off x="715" y="2600"/>
                      <a:ext cx="291" cy="96"/>
                    </a:xfrm>
                    <a:prstGeom prst="ellipse">
                      <a:avLst/>
                    </a:prstGeom>
                    <a:solidFill>
                      <a:srgbClr val="A00000"/>
                    </a:solidFill>
                    <a:ln w="4763">
                      <a:solidFill>
                        <a:srgbClr val="000000"/>
                      </a:solidFill>
                      <a:round/>
                      <a:headEnd/>
                      <a:tailEnd/>
                    </a:ln>
                  </p:spPr>
                  <p:txBody>
                    <a:bodyPr/>
                    <a:lstStyle/>
                    <a:p>
                      <a:endParaRPr lang="en-US"/>
                    </a:p>
                  </p:txBody>
                </p:sp>
                <p:sp>
                  <p:nvSpPr>
                    <p:cNvPr id="54317" name="Freeform 45"/>
                    <p:cNvSpPr>
                      <a:spLocks/>
                    </p:cNvSpPr>
                    <p:nvPr/>
                  </p:nvSpPr>
                  <p:spPr bwMode="auto">
                    <a:xfrm>
                      <a:off x="714" y="2650"/>
                      <a:ext cx="289" cy="69"/>
                    </a:xfrm>
                    <a:custGeom>
                      <a:avLst/>
                      <a:gdLst/>
                      <a:ahLst/>
                      <a:cxnLst>
                        <a:cxn ang="0">
                          <a:pos x="0" y="0"/>
                        </a:cxn>
                        <a:cxn ang="0">
                          <a:pos x="0" y="73"/>
                        </a:cxn>
                        <a:cxn ang="0">
                          <a:pos x="17" y="105"/>
                        </a:cxn>
                        <a:cxn ang="0">
                          <a:pos x="42"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59" y="188"/>
                        </a:cxn>
                        <a:cxn ang="0">
                          <a:pos x="701" y="178"/>
                        </a:cxn>
                        <a:cxn ang="0">
                          <a:pos x="743" y="166"/>
                        </a:cxn>
                        <a:cxn ang="0">
                          <a:pos x="785" y="150"/>
                        </a:cxn>
                        <a:cxn ang="0">
                          <a:pos x="816" y="133"/>
                        </a:cxn>
                        <a:cxn ang="0">
                          <a:pos x="851" y="102"/>
                        </a:cxn>
                        <a:cxn ang="0">
                          <a:pos x="867" y="74"/>
                        </a:cxn>
                        <a:cxn ang="0">
                          <a:pos x="867" y="0"/>
                        </a:cxn>
                        <a:cxn ang="0">
                          <a:pos x="859" y="16"/>
                        </a:cxn>
                        <a:cxn ang="0">
                          <a:pos x="839" y="39"/>
                        </a:cxn>
                        <a:cxn ang="0">
                          <a:pos x="812" y="60"/>
                        </a:cxn>
                        <a:cxn ang="0">
                          <a:pos x="774" y="79"/>
                        </a:cxn>
                        <a:cxn ang="0">
                          <a:pos x="727" y="95"/>
                        </a:cxn>
                        <a:cxn ang="0">
                          <a:pos x="692" y="104"/>
                        </a:cxn>
                        <a:cxn ang="0">
                          <a:pos x="644" y="114"/>
                        </a:cxn>
                        <a:cxn ang="0">
                          <a:pos x="596" y="121"/>
                        </a:cxn>
                        <a:cxn ang="0">
                          <a:pos x="529" y="129"/>
                        </a:cxn>
                        <a:cxn ang="0">
                          <a:pos x="486" y="132"/>
                        </a:cxn>
                        <a:cxn ang="0">
                          <a:pos x="433" y="131"/>
                        </a:cxn>
                        <a:cxn ang="0">
                          <a:pos x="375" y="130"/>
                        </a:cxn>
                        <a:cxn ang="0">
                          <a:pos x="317" y="126"/>
                        </a:cxn>
                        <a:cxn ang="0">
                          <a:pos x="260" y="120"/>
                        </a:cxn>
                        <a:cxn ang="0">
                          <a:pos x="201" y="108"/>
                        </a:cxn>
                        <a:cxn ang="0">
                          <a:pos x="156" y="100"/>
                        </a:cxn>
                        <a:cxn ang="0">
                          <a:pos x="115" y="86"/>
                        </a:cxn>
                        <a:cxn ang="0">
                          <a:pos x="79" y="70"/>
                        </a:cxn>
                        <a:cxn ang="0">
                          <a:pos x="49" y="57"/>
                        </a:cxn>
                        <a:cxn ang="0">
                          <a:pos x="17" y="30"/>
                        </a:cxn>
                        <a:cxn ang="0">
                          <a:pos x="0" y="0"/>
                        </a:cxn>
                      </a:cxnLst>
                      <a:rect l="0" t="0" r="r" b="b"/>
                      <a:pathLst>
                        <a:path w="867" h="207">
                          <a:moveTo>
                            <a:pt x="0" y="0"/>
                          </a:moveTo>
                          <a:lnTo>
                            <a:pt x="0" y="73"/>
                          </a:lnTo>
                          <a:lnTo>
                            <a:pt x="17" y="105"/>
                          </a:lnTo>
                          <a:lnTo>
                            <a:pt x="42"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59" y="188"/>
                          </a:lnTo>
                          <a:lnTo>
                            <a:pt x="701" y="178"/>
                          </a:lnTo>
                          <a:lnTo>
                            <a:pt x="743" y="166"/>
                          </a:lnTo>
                          <a:lnTo>
                            <a:pt x="785" y="150"/>
                          </a:lnTo>
                          <a:lnTo>
                            <a:pt x="816" y="133"/>
                          </a:lnTo>
                          <a:lnTo>
                            <a:pt x="851" y="102"/>
                          </a:lnTo>
                          <a:lnTo>
                            <a:pt x="867" y="74"/>
                          </a:lnTo>
                          <a:lnTo>
                            <a:pt x="867" y="0"/>
                          </a:lnTo>
                          <a:lnTo>
                            <a:pt x="859" y="16"/>
                          </a:lnTo>
                          <a:lnTo>
                            <a:pt x="839" y="39"/>
                          </a:lnTo>
                          <a:lnTo>
                            <a:pt x="812" y="60"/>
                          </a:lnTo>
                          <a:lnTo>
                            <a:pt x="774" y="79"/>
                          </a:lnTo>
                          <a:lnTo>
                            <a:pt x="727" y="95"/>
                          </a:lnTo>
                          <a:lnTo>
                            <a:pt x="692" y="104"/>
                          </a:lnTo>
                          <a:lnTo>
                            <a:pt x="644" y="114"/>
                          </a:lnTo>
                          <a:lnTo>
                            <a:pt x="596" y="121"/>
                          </a:lnTo>
                          <a:lnTo>
                            <a:pt x="529" y="129"/>
                          </a:lnTo>
                          <a:lnTo>
                            <a:pt x="486" y="132"/>
                          </a:lnTo>
                          <a:lnTo>
                            <a:pt x="433" y="131"/>
                          </a:lnTo>
                          <a:lnTo>
                            <a:pt x="375" y="130"/>
                          </a:lnTo>
                          <a:lnTo>
                            <a:pt x="317" y="126"/>
                          </a:lnTo>
                          <a:lnTo>
                            <a:pt x="260" y="120"/>
                          </a:lnTo>
                          <a:lnTo>
                            <a:pt x="201" y="108"/>
                          </a:lnTo>
                          <a:lnTo>
                            <a:pt x="156" y="100"/>
                          </a:lnTo>
                          <a:lnTo>
                            <a:pt x="115" y="86"/>
                          </a:lnTo>
                          <a:lnTo>
                            <a:pt x="79" y="70"/>
                          </a:lnTo>
                          <a:lnTo>
                            <a:pt x="49" y="57"/>
                          </a:lnTo>
                          <a:lnTo>
                            <a:pt x="17" y="30"/>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18" name="Group 46"/>
                  <p:cNvGrpSpPr>
                    <a:grpSpLocks/>
                  </p:cNvGrpSpPr>
                  <p:nvPr/>
                </p:nvGrpSpPr>
                <p:grpSpPr bwMode="auto">
                  <a:xfrm>
                    <a:off x="714" y="2574"/>
                    <a:ext cx="292" cy="119"/>
                    <a:chOff x="714" y="2574"/>
                    <a:chExt cx="292" cy="119"/>
                  </a:xfrm>
                </p:grpSpPr>
                <p:sp>
                  <p:nvSpPr>
                    <p:cNvPr id="54319" name="Oval 47"/>
                    <p:cNvSpPr>
                      <a:spLocks noChangeArrowheads="1"/>
                    </p:cNvSpPr>
                    <p:nvPr/>
                  </p:nvSpPr>
                  <p:spPr bwMode="auto">
                    <a:xfrm>
                      <a:off x="715" y="2574"/>
                      <a:ext cx="291" cy="97"/>
                    </a:xfrm>
                    <a:prstGeom prst="ellipse">
                      <a:avLst/>
                    </a:prstGeom>
                    <a:solidFill>
                      <a:srgbClr val="A00000"/>
                    </a:solidFill>
                    <a:ln w="4763">
                      <a:solidFill>
                        <a:srgbClr val="000000"/>
                      </a:solidFill>
                      <a:round/>
                      <a:headEnd/>
                      <a:tailEnd/>
                    </a:ln>
                  </p:spPr>
                  <p:txBody>
                    <a:bodyPr/>
                    <a:lstStyle/>
                    <a:p>
                      <a:endParaRPr lang="en-US"/>
                    </a:p>
                  </p:txBody>
                </p:sp>
                <p:sp>
                  <p:nvSpPr>
                    <p:cNvPr id="54320" name="Freeform 48"/>
                    <p:cNvSpPr>
                      <a:spLocks/>
                    </p:cNvSpPr>
                    <p:nvPr/>
                  </p:nvSpPr>
                  <p:spPr bwMode="auto">
                    <a:xfrm>
                      <a:off x="714" y="2624"/>
                      <a:ext cx="289" cy="69"/>
                    </a:xfrm>
                    <a:custGeom>
                      <a:avLst/>
                      <a:gdLst/>
                      <a:ahLst/>
                      <a:cxnLst>
                        <a:cxn ang="0">
                          <a:pos x="0" y="0"/>
                        </a:cxn>
                        <a:cxn ang="0">
                          <a:pos x="0" y="73"/>
                        </a:cxn>
                        <a:cxn ang="0">
                          <a:pos x="17" y="106"/>
                        </a:cxn>
                        <a:cxn ang="0">
                          <a:pos x="42" y="128"/>
                        </a:cxn>
                        <a:cxn ang="0">
                          <a:pos x="85" y="152"/>
                        </a:cxn>
                        <a:cxn ang="0">
                          <a:pos x="140" y="170"/>
                        </a:cxn>
                        <a:cxn ang="0">
                          <a:pos x="201" y="185"/>
                        </a:cxn>
                        <a:cxn ang="0">
                          <a:pos x="266" y="197"/>
                        </a:cxn>
                        <a:cxn ang="0">
                          <a:pos x="326" y="203"/>
                        </a:cxn>
                        <a:cxn ang="0">
                          <a:pos x="393" y="207"/>
                        </a:cxn>
                        <a:cxn ang="0">
                          <a:pos x="450" y="208"/>
                        </a:cxn>
                        <a:cxn ang="0">
                          <a:pos x="508" y="207"/>
                        </a:cxn>
                        <a:cxn ang="0">
                          <a:pos x="560" y="201"/>
                        </a:cxn>
                        <a:cxn ang="0">
                          <a:pos x="610" y="195"/>
                        </a:cxn>
                        <a:cxn ang="0">
                          <a:pos x="659" y="189"/>
                        </a:cxn>
                        <a:cxn ang="0">
                          <a:pos x="701" y="179"/>
                        </a:cxn>
                        <a:cxn ang="0">
                          <a:pos x="743" y="166"/>
                        </a:cxn>
                        <a:cxn ang="0">
                          <a:pos x="785" y="151"/>
                        </a:cxn>
                        <a:cxn ang="0">
                          <a:pos x="816" y="134"/>
                        </a:cxn>
                        <a:cxn ang="0">
                          <a:pos x="851" y="103"/>
                        </a:cxn>
                        <a:cxn ang="0">
                          <a:pos x="867" y="74"/>
                        </a:cxn>
                        <a:cxn ang="0">
                          <a:pos x="867" y="0"/>
                        </a:cxn>
                        <a:cxn ang="0">
                          <a:pos x="859" y="17"/>
                        </a:cxn>
                        <a:cxn ang="0">
                          <a:pos x="839" y="40"/>
                        </a:cxn>
                        <a:cxn ang="0">
                          <a:pos x="812" y="61"/>
                        </a:cxn>
                        <a:cxn ang="0">
                          <a:pos x="774" y="80"/>
                        </a:cxn>
                        <a:cxn ang="0">
                          <a:pos x="727" y="96"/>
                        </a:cxn>
                        <a:cxn ang="0">
                          <a:pos x="692" y="105"/>
                        </a:cxn>
                        <a:cxn ang="0">
                          <a:pos x="644" y="115"/>
                        </a:cxn>
                        <a:cxn ang="0">
                          <a:pos x="596" y="122"/>
                        </a:cxn>
                        <a:cxn ang="0">
                          <a:pos x="529" y="129"/>
                        </a:cxn>
                        <a:cxn ang="0">
                          <a:pos x="486" y="133"/>
                        </a:cxn>
                        <a:cxn ang="0">
                          <a:pos x="433" y="132"/>
                        </a:cxn>
                        <a:cxn ang="0">
                          <a:pos x="375" y="130"/>
                        </a:cxn>
                        <a:cxn ang="0">
                          <a:pos x="317" y="127"/>
                        </a:cxn>
                        <a:cxn ang="0">
                          <a:pos x="260" y="121"/>
                        </a:cxn>
                        <a:cxn ang="0">
                          <a:pos x="201" y="109"/>
                        </a:cxn>
                        <a:cxn ang="0">
                          <a:pos x="156" y="101"/>
                        </a:cxn>
                        <a:cxn ang="0">
                          <a:pos x="115" y="87"/>
                        </a:cxn>
                        <a:cxn ang="0">
                          <a:pos x="79" y="71"/>
                        </a:cxn>
                        <a:cxn ang="0">
                          <a:pos x="49" y="58"/>
                        </a:cxn>
                        <a:cxn ang="0">
                          <a:pos x="17" y="31"/>
                        </a:cxn>
                        <a:cxn ang="0">
                          <a:pos x="0" y="0"/>
                        </a:cxn>
                      </a:cxnLst>
                      <a:rect l="0" t="0" r="r" b="b"/>
                      <a:pathLst>
                        <a:path w="867" h="208">
                          <a:moveTo>
                            <a:pt x="0" y="0"/>
                          </a:moveTo>
                          <a:lnTo>
                            <a:pt x="0" y="73"/>
                          </a:lnTo>
                          <a:lnTo>
                            <a:pt x="17" y="106"/>
                          </a:lnTo>
                          <a:lnTo>
                            <a:pt x="42" y="128"/>
                          </a:lnTo>
                          <a:lnTo>
                            <a:pt x="85" y="152"/>
                          </a:lnTo>
                          <a:lnTo>
                            <a:pt x="140" y="170"/>
                          </a:lnTo>
                          <a:lnTo>
                            <a:pt x="201" y="185"/>
                          </a:lnTo>
                          <a:lnTo>
                            <a:pt x="266" y="197"/>
                          </a:lnTo>
                          <a:lnTo>
                            <a:pt x="326" y="203"/>
                          </a:lnTo>
                          <a:lnTo>
                            <a:pt x="393" y="207"/>
                          </a:lnTo>
                          <a:lnTo>
                            <a:pt x="450" y="208"/>
                          </a:lnTo>
                          <a:lnTo>
                            <a:pt x="508" y="207"/>
                          </a:lnTo>
                          <a:lnTo>
                            <a:pt x="560" y="201"/>
                          </a:lnTo>
                          <a:lnTo>
                            <a:pt x="610" y="195"/>
                          </a:lnTo>
                          <a:lnTo>
                            <a:pt x="659" y="189"/>
                          </a:lnTo>
                          <a:lnTo>
                            <a:pt x="701" y="179"/>
                          </a:lnTo>
                          <a:lnTo>
                            <a:pt x="743" y="166"/>
                          </a:lnTo>
                          <a:lnTo>
                            <a:pt x="785" y="151"/>
                          </a:lnTo>
                          <a:lnTo>
                            <a:pt x="816" y="134"/>
                          </a:lnTo>
                          <a:lnTo>
                            <a:pt x="851" y="103"/>
                          </a:lnTo>
                          <a:lnTo>
                            <a:pt x="867" y="74"/>
                          </a:lnTo>
                          <a:lnTo>
                            <a:pt x="867" y="0"/>
                          </a:lnTo>
                          <a:lnTo>
                            <a:pt x="859" y="17"/>
                          </a:lnTo>
                          <a:lnTo>
                            <a:pt x="839" y="40"/>
                          </a:lnTo>
                          <a:lnTo>
                            <a:pt x="812" y="61"/>
                          </a:lnTo>
                          <a:lnTo>
                            <a:pt x="774" y="80"/>
                          </a:lnTo>
                          <a:lnTo>
                            <a:pt x="727" y="96"/>
                          </a:lnTo>
                          <a:lnTo>
                            <a:pt x="692" y="105"/>
                          </a:lnTo>
                          <a:lnTo>
                            <a:pt x="644" y="115"/>
                          </a:lnTo>
                          <a:lnTo>
                            <a:pt x="596" y="122"/>
                          </a:lnTo>
                          <a:lnTo>
                            <a:pt x="529" y="129"/>
                          </a:lnTo>
                          <a:lnTo>
                            <a:pt x="486" y="133"/>
                          </a:lnTo>
                          <a:lnTo>
                            <a:pt x="433" y="132"/>
                          </a:lnTo>
                          <a:lnTo>
                            <a:pt x="375" y="130"/>
                          </a:lnTo>
                          <a:lnTo>
                            <a:pt x="317" y="127"/>
                          </a:lnTo>
                          <a:lnTo>
                            <a:pt x="260" y="121"/>
                          </a:lnTo>
                          <a:lnTo>
                            <a:pt x="201" y="109"/>
                          </a:lnTo>
                          <a:lnTo>
                            <a:pt x="156" y="101"/>
                          </a:lnTo>
                          <a:lnTo>
                            <a:pt x="115" y="87"/>
                          </a:lnTo>
                          <a:lnTo>
                            <a:pt x="79" y="71"/>
                          </a:lnTo>
                          <a:lnTo>
                            <a:pt x="49" y="58"/>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21" name="Group 49"/>
                  <p:cNvGrpSpPr>
                    <a:grpSpLocks/>
                  </p:cNvGrpSpPr>
                  <p:nvPr/>
                </p:nvGrpSpPr>
                <p:grpSpPr bwMode="auto">
                  <a:xfrm>
                    <a:off x="740" y="2543"/>
                    <a:ext cx="291" cy="119"/>
                    <a:chOff x="740" y="2543"/>
                    <a:chExt cx="291" cy="119"/>
                  </a:xfrm>
                </p:grpSpPr>
                <p:sp>
                  <p:nvSpPr>
                    <p:cNvPr id="54322" name="Oval 50"/>
                    <p:cNvSpPr>
                      <a:spLocks noChangeArrowheads="1"/>
                    </p:cNvSpPr>
                    <p:nvPr/>
                  </p:nvSpPr>
                  <p:spPr bwMode="auto">
                    <a:xfrm>
                      <a:off x="740" y="2543"/>
                      <a:ext cx="291" cy="96"/>
                    </a:xfrm>
                    <a:prstGeom prst="ellipse">
                      <a:avLst/>
                    </a:prstGeom>
                    <a:solidFill>
                      <a:srgbClr val="A00000"/>
                    </a:solidFill>
                    <a:ln w="4763">
                      <a:solidFill>
                        <a:srgbClr val="000000"/>
                      </a:solidFill>
                      <a:round/>
                      <a:headEnd/>
                      <a:tailEnd/>
                    </a:ln>
                  </p:spPr>
                  <p:txBody>
                    <a:bodyPr/>
                    <a:lstStyle/>
                    <a:p>
                      <a:endParaRPr lang="en-US"/>
                    </a:p>
                  </p:txBody>
                </p:sp>
                <p:sp>
                  <p:nvSpPr>
                    <p:cNvPr id="54323" name="Freeform 51"/>
                    <p:cNvSpPr>
                      <a:spLocks/>
                    </p:cNvSpPr>
                    <p:nvPr/>
                  </p:nvSpPr>
                  <p:spPr bwMode="auto">
                    <a:xfrm>
                      <a:off x="740" y="2592"/>
                      <a:ext cx="289" cy="70"/>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8"/>
                        </a:cxn>
                        <a:cxn ang="0">
                          <a:pos x="508" y="206"/>
                        </a:cxn>
                        <a:cxn ang="0">
                          <a:pos x="560" y="201"/>
                        </a:cxn>
                        <a:cxn ang="0">
                          <a:pos x="610" y="195"/>
                        </a:cxn>
                        <a:cxn ang="0">
                          <a:pos x="659" y="188"/>
                        </a:cxn>
                        <a:cxn ang="0">
                          <a:pos x="701"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4" y="80"/>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0"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1"/>
                          </a:lnTo>
                          <a:lnTo>
                            <a:pt x="140" y="169"/>
                          </a:lnTo>
                          <a:lnTo>
                            <a:pt x="201" y="185"/>
                          </a:lnTo>
                          <a:lnTo>
                            <a:pt x="266" y="197"/>
                          </a:lnTo>
                          <a:lnTo>
                            <a:pt x="326" y="203"/>
                          </a:lnTo>
                          <a:lnTo>
                            <a:pt x="393" y="206"/>
                          </a:lnTo>
                          <a:lnTo>
                            <a:pt x="450" y="208"/>
                          </a:lnTo>
                          <a:lnTo>
                            <a:pt x="508" y="206"/>
                          </a:lnTo>
                          <a:lnTo>
                            <a:pt x="560" y="201"/>
                          </a:lnTo>
                          <a:lnTo>
                            <a:pt x="610" y="195"/>
                          </a:lnTo>
                          <a:lnTo>
                            <a:pt x="659" y="188"/>
                          </a:lnTo>
                          <a:lnTo>
                            <a:pt x="701" y="179"/>
                          </a:lnTo>
                          <a:lnTo>
                            <a:pt x="743" y="166"/>
                          </a:lnTo>
                          <a:lnTo>
                            <a:pt x="785" y="150"/>
                          </a:lnTo>
                          <a:lnTo>
                            <a:pt x="816" y="133"/>
                          </a:lnTo>
                          <a:lnTo>
                            <a:pt x="851" y="103"/>
                          </a:lnTo>
                          <a:lnTo>
                            <a:pt x="867" y="74"/>
                          </a:lnTo>
                          <a:lnTo>
                            <a:pt x="867" y="0"/>
                          </a:lnTo>
                          <a:lnTo>
                            <a:pt x="859" y="17"/>
                          </a:lnTo>
                          <a:lnTo>
                            <a:pt x="839" y="39"/>
                          </a:lnTo>
                          <a:lnTo>
                            <a:pt x="812" y="60"/>
                          </a:lnTo>
                          <a:lnTo>
                            <a:pt x="774" y="80"/>
                          </a:lnTo>
                          <a:lnTo>
                            <a:pt x="727" y="95"/>
                          </a:lnTo>
                          <a:lnTo>
                            <a:pt x="692" y="105"/>
                          </a:lnTo>
                          <a:lnTo>
                            <a:pt x="645" y="114"/>
                          </a:lnTo>
                          <a:lnTo>
                            <a:pt x="596" y="122"/>
                          </a:lnTo>
                          <a:lnTo>
                            <a:pt x="529" y="129"/>
                          </a:lnTo>
                          <a:lnTo>
                            <a:pt x="486" y="132"/>
                          </a:lnTo>
                          <a:lnTo>
                            <a:pt x="433" y="131"/>
                          </a:lnTo>
                          <a:lnTo>
                            <a:pt x="375" y="130"/>
                          </a:lnTo>
                          <a:lnTo>
                            <a:pt x="318" y="127"/>
                          </a:lnTo>
                          <a:lnTo>
                            <a:pt x="260" y="121"/>
                          </a:lnTo>
                          <a:lnTo>
                            <a:pt x="201" y="109"/>
                          </a:lnTo>
                          <a:lnTo>
                            <a:pt x="156" y="101"/>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24" name="Group 52"/>
                  <p:cNvGrpSpPr>
                    <a:grpSpLocks/>
                  </p:cNvGrpSpPr>
                  <p:nvPr/>
                </p:nvGrpSpPr>
                <p:grpSpPr bwMode="auto">
                  <a:xfrm>
                    <a:off x="740" y="2517"/>
                    <a:ext cx="291" cy="119"/>
                    <a:chOff x="740" y="2517"/>
                    <a:chExt cx="291" cy="119"/>
                  </a:xfrm>
                </p:grpSpPr>
                <p:sp>
                  <p:nvSpPr>
                    <p:cNvPr id="54325" name="Oval 53"/>
                    <p:cNvSpPr>
                      <a:spLocks noChangeArrowheads="1"/>
                    </p:cNvSpPr>
                    <p:nvPr/>
                  </p:nvSpPr>
                  <p:spPr bwMode="auto">
                    <a:xfrm>
                      <a:off x="740" y="2517"/>
                      <a:ext cx="291" cy="97"/>
                    </a:xfrm>
                    <a:prstGeom prst="ellipse">
                      <a:avLst/>
                    </a:prstGeom>
                    <a:solidFill>
                      <a:srgbClr val="A00000"/>
                    </a:solidFill>
                    <a:ln w="4763">
                      <a:solidFill>
                        <a:srgbClr val="000000"/>
                      </a:solidFill>
                      <a:round/>
                      <a:headEnd/>
                      <a:tailEnd/>
                    </a:ln>
                  </p:spPr>
                  <p:txBody>
                    <a:bodyPr/>
                    <a:lstStyle/>
                    <a:p>
                      <a:endParaRPr lang="en-US"/>
                    </a:p>
                  </p:txBody>
                </p:sp>
                <p:sp>
                  <p:nvSpPr>
                    <p:cNvPr id="54326" name="Freeform 54"/>
                    <p:cNvSpPr>
                      <a:spLocks/>
                    </p:cNvSpPr>
                    <p:nvPr/>
                  </p:nvSpPr>
                  <p:spPr bwMode="auto">
                    <a:xfrm>
                      <a:off x="740" y="2567"/>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59" y="188"/>
                        </a:cxn>
                        <a:cxn ang="0">
                          <a:pos x="701"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0" y="121"/>
                        </a:cxn>
                        <a:cxn ang="0">
                          <a:pos x="201" y="109"/>
                        </a:cxn>
                        <a:cxn ang="0">
                          <a:pos x="156" y="101"/>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59" y="188"/>
                          </a:lnTo>
                          <a:lnTo>
                            <a:pt x="701" y="179"/>
                          </a:lnTo>
                          <a:lnTo>
                            <a:pt x="743" y="166"/>
                          </a:lnTo>
                          <a:lnTo>
                            <a:pt x="785" y="150"/>
                          </a:lnTo>
                          <a:lnTo>
                            <a:pt x="816" y="133"/>
                          </a:lnTo>
                          <a:lnTo>
                            <a:pt x="851" y="103"/>
                          </a:lnTo>
                          <a:lnTo>
                            <a:pt x="867" y="74"/>
                          </a:lnTo>
                          <a:lnTo>
                            <a:pt x="867" y="0"/>
                          </a:lnTo>
                          <a:lnTo>
                            <a:pt x="859" y="17"/>
                          </a:lnTo>
                          <a:lnTo>
                            <a:pt x="839"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0" y="121"/>
                          </a:lnTo>
                          <a:lnTo>
                            <a:pt x="201" y="109"/>
                          </a:lnTo>
                          <a:lnTo>
                            <a:pt x="156" y="101"/>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27" name="Group 55"/>
                  <p:cNvGrpSpPr>
                    <a:grpSpLocks/>
                  </p:cNvGrpSpPr>
                  <p:nvPr/>
                </p:nvGrpSpPr>
                <p:grpSpPr bwMode="auto">
                  <a:xfrm>
                    <a:off x="723" y="2492"/>
                    <a:ext cx="291" cy="119"/>
                    <a:chOff x="723" y="2492"/>
                    <a:chExt cx="291" cy="119"/>
                  </a:xfrm>
                </p:grpSpPr>
                <p:sp>
                  <p:nvSpPr>
                    <p:cNvPr id="54328" name="Oval 56"/>
                    <p:cNvSpPr>
                      <a:spLocks noChangeArrowheads="1"/>
                    </p:cNvSpPr>
                    <p:nvPr/>
                  </p:nvSpPr>
                  <p:spPr bwMode="auto">
                    <a:xfrm>
                      <a:off x="723" y="2492"/>
                      <a:ext cx="291" cy="97"/>
                    </a:xfrm>
                    <a:prstGeom prst="ellipse">
                      <a:avLst/>
                    </a:prstGeom>
                    <a:solidFill>
                      <a:srgbClr val="A00000"/>
                    </a:solidFill>
                    <a:ln w="4763">
                      <a:solidFill>
                        <a:srgbClr val="000000"/>
                      </a:solidFill>
                      <a:round/>
                      <a:headEnd/>
                      <a:tailEnd/>
                    </a:ln>
                  </p:spPr>
                  <p:txBody>
                    <a:bodyPr/>
                    <a:lstStyle/>
                    <a:p>
                      <a:endParaRPr lang="en-US"/>
                    </a:p>
                  </p:txBody>
                </p:sp>
                <p:sp>
                  <p:nvSpPr>
                    <p:cNvPr id="54329" name="Freeform 57"/>
                    <p:cNvSpPr>
                      <a:spLocks/>
                    </p:cNvSpPr>
                    <p:nvPr/>
                  </p:nvSpPr>
                  <p:spPr bwMode="auto">
                    <a:xfrm>
                      <a:off x="723" y="2542"/>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60" y="188"/>
                        </a:cxn>
                        <a:cxn ang="0">
                          <a:pos x="701" y="179"/>
                        </a:cxn>
                        <a:cxn ang="0">
                          <a:pos x="743" y="166"/>
                        </a:cxn>
                        <a:cxn ang="0">
                          <a:pos x="786" y="150"/>
                        </a:cxn>
                        <a:cxn ang="0">
                          <a:pos x="816" y="133"/>
                        </a:cxn>
                        <a:cxn ang="0">
                          <a:pos x="851" y="102"/>
                        </a:cxn>
                        <a:cxn ang="0">
                          <a:pos x="867" y="74"/>
                        </a:cxn>
                        <a:cxn ang="0">
                          <a:pos x="867" y="0"/>
                        </a:cxn>
                        <a:cxn ang="0">
                          <a:pos x="860" y="17"/>
                        </a:cxn>
                        <a:cxn ang="0">
                          <a:pos x="840"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0"/>
                        </a:cxn>
                        <a:cxn ang="0">
                          <a:pos x="201" y="109"/>
                        </a:cxn>
                        <a:cxn ang="0">
                          <a:pos x="156" y="100"/>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60" y="188"/>
                          </a:lnTo>
                          <a:lnTo>
                            <a:pt x="701" y="179"/>
                          </a:lnTo>
                          <a:lnTo>
                            <a:pt x="743" y="166"/>
                          </a:lnTo>
                          <a:lnTo>
                            <a:pt x="786" y="150"/>
                          </a:lnTo>
                          <a:lnTo>
                            <a:pt x="816" y="133"/>
                          </a:lnTo>
                          <a:lnTo>
                            <a:pt x="851" y="102"/>
                          </a:lnTo>
                          <a:lnTo>
                            <a:pt x="867" y="74"/>
                          </a:lnTo>
                          <a:lnTo>
                            <a:pt x="867" y="0"/>
                          </a:lnTo>
                          <a:lnTo>
                            <a:pt x="860" y="17"/>
                          </a:lnTo>
                          <a:lnTo>
                            <a:pt x="840"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1" y="120"/>
                          </a:lnTo>
                          <a:lnTo>
                            <a:pt x="201" y="109"/>
                          </a:lnTo>
                          <a:lnTo>
                            <a:pt x="156" y="100"/>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30" name="Group 58"/>
                  <p:cNvGrpSpPr>
                    <a:grpSpLocks/>
                  </p:cNvGrpSpPr>
                  <p:nvPr/>
                </p:nvGrpSpPr>
                <p:grpSpPr bwMode="auto">
                  <a:xfrm>
                    <a:off x="714" y="2463"/>
                    <a:ext cx="292" cy="119"/>
                    <a:chOff x="714" y="2463"/>
                    <a:chExt cx="292" cy="119"/>
                  </a:xfrm>
                </p:grpSpPr>
                <p:sp>
                  <p:nvSpPr>
                    <p:cNvPr id="54331" name="Oval 59"/>
                    <p:cNvSpPr>
                      <a:spLocks noChangeArrowheads="1"/>
                    </p:cNvSpPr>
                    <p:nvPr/>
                  </p:nvSpPr>
                  <p:spPr bwMode="auto">
                    <a:xfrm>
                      <a:off x="715" y="2463"/>
                      <a:ext cx="291" cy="97"/>
                    </a:xfrm>
                    <a:prstGeom prst="ellipse">
                      <a:avLst/>
                    </a:prstGeom>
                    <a:solidFill>
                      <a:srgbClr val="A00000"/>
                    </a:solidFill>
                    <a:ln w="4763">
                      <a:solidFill>
                        <a:srgbClr val="000000"/>
                      </a:solidFill>
                      <a:round/>
                      <a:headEnd/>
                      <a:tailEnd/>
                    </a:ln>
                  </p:spPr>
                  <p:txBody>
                    <a:bodyPr/>
                    <a:lstStyle/>
                    <a:p>
                      <a:endParaRPr lang="en-US"/>
                    </a:p>
                  </p:txBody>
                </p:sp>
                <p:sp>
                  <p:nvSpPr>
                    <p:cNvPr id="54332" name="Freeform 60"/>
                    <p:cNvSpPr>
                      <a:spLocks/>
                    </p:cNvSpPr>
                    <p:nvPr/>
                  </p:nvSpPr>
                  <p:spPr bwMode="auto">
                    <a:xfrm>
                      <a:off x="714" y="2513"/>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8"/>
                        </a:cxn>
                        <a:cxn ang="0">
                          <a:pos x="508" y="206"/>
                        </a:cxn>
                        <a:cxn ang="0">
                          <a:pos x="560" y="201"/>
                        </a:cxn>
                        <a:cxn ang="0">
                          <a:pos x="610" y="195"/>
                        </a:cxn>
                        <a:cxn ang="0">
                          <a:pos x="659" y="188"/>
                        </a:cxn>
                        <a:cxn ang="0">
                          <a:pos x="701" y="179"/>
                        </a:cxn>
                        <a:cxn ang="0">
                          <a:pos x="743" y="166"/>
                        </a:cxn>
                        <a:cxn ang="0">
                          <a:pos x="785" y="150"/>
                        </a:cxn>
                        <a:cxn ang="0">
                          <a:pos x="816" y="133"/>
                        </a:cxn>
                        <a:cxn ang="0">
                          <a:pos x="851" y="103"/>
                        </a:cxn>
                        <a:cxn ang="0">
                          <a:pos x="867" y="74"/>
                        </a:cxn>
                        <a:cxn ang="0">
                          <a:pos x="867" y="0"/>
                        </a:cxn>
                        <a:cxn ang="0">
                          <a:pos x="859" y="17"/>
                        </a:cxn>
                        <a:cxn ang="0">
                          <a:pos x="839" y="39"/>
                        </a:cxn>
                        <a:cxn ang="0">
                          <a:pos x="812" y="61"/>
                        </a:cxn>
                        <a:cxn ang="0">
                          <a:pos x="774" y="80"/>
                        </a:cxn>
                        <a:cxn ang="0">
                          <a:pos x="727" y="95"/>
                        </a:cxn>
                        <a:cxn ang="0">
                          <a:pos x="692" y="105"/>
                        </a:cxn>
                        <a:cxn ang="0">
                          <a:pos x="644" y="114"/>
                        </a:cxn>
                        <a:cxn ang="0">
                          <a:pos x="596" y="122"/>
                        </a:cxn>
                        <a:cxn ang="0">
                          <a:pos x="529" y="129"/>
                        </a:cxn>
                        <a:cxn ang="0">
                          <a:pos x="486" y="132"/>
                        </a:cxn>
                        <a:cxn ang="0">
                          <a:pos x="433" y="131"/>
                        </a:cxn>
                        <a:cxn ang="0">
                          <a:pos x="375" y="130"/>
                        </a:cxn>
                        <a:cxn ang="0">
                          <a:pos x="317" y="127"/>
                        </a:cxn>
                        <a:cxn ang="0">
                          <a:pos x="260" y="121"/>
                        </a:cxn>
                        <a:cxn ang="0">
                          <a:pos x="201" y="109"/>
                        </a:cxn>
                        <a:cxn ang="0">
                          <a:pos x="156" y="101"/>
                        </a:cxn>
                        <a:cxn ang="0">
                          <a:pos x="115" y="87"/>
                        </a:cxn>
                        <a:cxn ang="0">
                          <a:pos x="79" y="71"/>
                        </a:cxn>
                        <a:cxn ang="0">
                          <a:pos x="49" y="57"/>
                        </a:cxn>
                        <a:cxn ang="0">
                          <a:pos x="17" y="31"/>
                        </a:cxn>
                        <a:cxn ang="0">
                          <a:pos x="0" y="0"/>
                        </a:cxn>
                      </a:cxnLst>
                      <a:rect l="0" t="0" r="r" b="b"/>
                      <a:pathLst>
                        <a:path w="867" h="208">
                          <a:moveTo>
                            <a:pt x="0" y="0"/>
                          </a:moveTo>
                          <a:lnTo>
                            <a:pt x="0" y="73"/>
                          </a:lnTo>
                          <a:lnTo>
                            <a:pt x="17" y="106"/>
                          </a:lnTo>
                          <a:lnTo>
                            <a:pt x="42" y="128"/>
                          </a:lnTo>
                          <a:lnTo>
                            <a:pt x="85" y="151"/>
                          </a:lnTo>
                          <a:lnTo>
                            <a:pt x="140" y="169"/>
                          </a:lnTo>
                          <a:lnTo>
                            <a:pt x="201" y="185"/>
                          </a:lnTo>
                          <a:lnTo>
                            <a:pt x="266" y="197"/>
                          </a:lnTo>
                          <a:lnTo>
                            <a:pt x="326" y="203"/>
                          </a:lnTo>
                          <a:lnTo>
                            <a:pt x="393" y="206"/>
                          </a:lnTo>
                          <a:lnTo>
                            <a:pt x="450" y="208"/>
                          </a:lnTo>
                          <a:lnTo>
                            <a:pt x="508" y="206"/>
                          </a:lnTo>
                          <a:lnTo>
                            <a:pt x="560" y="201"/>
                          </a:lnTo>
                          <a:lnTo>
                            <a:pt x="610" y="195"/>
                          </a:lnTo>
                          <a:lnTo>
                            <a:pt x="659" y="188"/>
                          </a:lnTo>
                          <a:lnTo>
                            <a:pt x="701" y="179"/>
                          </a:lnTo>
                          <a:lnTo>
                            <a:pt x="743" y="166"/>
                          </a:lnTo>
                          <a:lnTo>
                            <a:pt x="785" y="150"/>
                          </a:lnTo>
                          <a:lnTo>
                            <a:pt x="816" y="133"/>
                          </a:lnTo>
                          <a:lnTo>
                            <a:pt x="851" y="103"/>
                          </a:lnTo>
                          <a:lnTo>
                            <a:pt x="867" y="74"/>
                          </a:lnTo>
                          <a:lnTo>
                            <a:pt x="867" y="0"/>
                          </a:lnTo>
                          <a:lnTo>
                            <a:pt x="859" y="17"/>
                          </a:lnTo>
                          <a:lnTo>
                            <a:pt x="839" y="39"/>
                          </a:lnTo>
                          <a:lnTo>
                            <a:pt x="812" y="61"/>
                          </a:lnTo>
                          <a:lnTo>
                            <a:pt x="774" y="80"/>
                          </a:lnTo>
                          <a:lnTo>
                            <a:pt x="727" y="95"/>
                          </a:lnTo>
                          <a:lnTo>
                            <a:pt x="692" y="105"/>
                          </a:lnTo>
                          <a:lnTo>
                            <a:pt x="644" y="114"/>
                          </a:lnTo>
                          <a:lnTo>
                            <a:pt x="596" y="122"/>
                          </a:lnTo>
                          <a:lnTo>
                            <a:pt x="529" y="129"/>
                          </a:lnTo>
                          <a:lnTo>
                            <a:pt x="486" y="132"/>
                          </a:lnTo>
                          <a:lnTo>
                            <a:pt x="433" y="131"/>
                          </a:lnTo>
                          <a:lnTo>
                            <a:pt x="375" y="130"/>
                          </a:lnTo>
                          <a:lnTo>
                            <a:pt x="317" y="127"/>
                          </a:lnTo>
                          <a:lnTo>
                            <a:pt x="260" y="121"/>
                          </a:lnTo>
                          <a:lnTo>
                            <a:pt x="201" y="109"/>
                          </a:lnTo>
                          <a:lnTo>
                            <a:pt x="156" y="101"/>
                          </a:lnTo>
                          <a:lnTo>
                            <a:pt x="115" y="87"/>
                          </a:lnTo>
                          <a:lnTo>
                            <a:pt x="79"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33" name="Group 61"/>
                  <p:cNvGrpSpPr>
                    <a:grpSpLocks/>
                  </p:cNvGrpSpPr>
                  <p:nvPr/>
                </p:nvGrpSpPr>
                <p:grpSpPr bwMode="auto">
                  <a:xfrm>
                    <a:off x="695" y="2435"/>
                    <a:ext cx="291" cy="119"/>
                    <a:chOff x="695" y="2435"/>
                    <a:chExt cx="291" cy="119"/>
                  </a:xfrm>
                </p:grpSpPr>
                <p:sp>
                  <p:nvSpPr>
                    <p:cNvPr id="54334" name="Oval 62"/>
                    <p:cNvSpPr>
                      <a:spLocks noChangeArrowheads="1"/>
                    </p:cNvSpPr>
                    <p:nvPr/>
                  </p:nvSpPr>
                  <p:spPr bwMode="auto">
                    <a:xfrm>
                      <a:off x="695" y="2435"/>
                      <a:ext cx="291" cy="96"/>
                    </a:xfrm>
                    <a:prstGeom prst="ellipse">
                      <a:avLst/>
                    </a:prstGeom>
                    <a:solidFill>
                      <a:srgbClr val="A00000"/>
                    </a:solidFill>
                    <a:ln w="4763">
                      <a:solidFill>
                        <a:srgbClr val="000000"/>
                      </a:solidFill>
                      <a:round/>
                      <a:headEnd/>
                      <a:tailEnd/>
                    </a:ln>
                  </p:spPr>
                  <p:txBody>
                    <a:bodyPr/>
                    <a:lstStyle/>
                    <a:p>
                      <a:endParaRPr lang="en-US"/>
                    </a:p>
                  </p:txBody>
                </p:sp>
                <p:sp>
                  <p:nvSpPr>
                    <p:cNvPr id="54335" name="Freeform 63"/>
                    <p:cNvSpPr>
                      <a:spLocks/>
                    </p:cNvSpPr>
                    <p:nvPr/>
                  </p:nvSpPr>
                  <p:spPr bwMode="auto">
                    <a:xfrm>
                      <a:off x="695" y="2485"/>
                      <a:ext cx="288" cy="69"/>
                    </a:xfrm>
                    <a:custGeom>
                      <a:avLst/>
                      <a:gdLst/>
                      <a:ahLst/>
                      <a:cxnLst>
                        <a:cxn ang="0">
                          <a:pos x="0" y="0"/>
                        </a:cxn>
                        <a:cxn ang="0">
                          <a:pos x="0" y="73"/>
                        </a:cxn>
                        <a:cxn ang="0">
                          <a:pos x="17" y="105"/>
                        </a:cxn>
                        <a:cxn ang="0">
                          <a:pos x="42" y="128"/>
                        </a:cxn>
                        <a:cxn ang="0">
                          <a:pos x="84" y="151"/>
                        </a:cxn>
                        <a:cxn ang="0">
                          <a:pos x="139" y="169"/>
                        </a:cxn>
                        <a:cxn ang="0">
                          <a:pos x="201" y="185"/>
                        </a:cxn>
                        <a:cxn ang="0">
                          <a:pos x="265" y="196"/>
                        </a:cxn>
                        <a:cxn ang="0">
                          <a:pos x="326" y="203"/>
                        </a:cxn>
                        <a:cxn ang="0">
                          <a:pos x="392" y="206"/>
                        </a:cxn>
                        <a:cxn ang="0">
                          <a:pos x="449" y="207"/>
                        </a:cxn>
                        <a:cxn ang="0">
                          <a:pos x="508" y="206"/>
                        </a:cxn>
                        <a:cxn ang="0">
                          <a:pos x="560" y="201"/>
                        </a:cxn>
                        <a:cxn ang="0">
                          <a:pos x="609" y="194"/>
                        </a:cxn>
                        <a:cxn ang="0">
                          <a:pos x="659" y="188"/>
                        </a:cxn>
                        <a:cxn ang="0">
                          <a:pos x="700" y="178"/>
                        </a:cxn>
                        <a:cxn ang="0">
                          <a:pos x="743" y="166"/>
                        </a:cxn>
                        <a:cxn ang="0">
                          <a:pos x="785" y="150"/>
                        </a:cxn>
                        <a:cxn ang="0">
                          <a:pos x="816" y="133"/>
                        </a:cxn>
                        <a:cxn ang="0">
                          <a:pos x="851" y="102"/>
                        </a:cxn>
                        <a:cxn ang="0">
                          <a:pos x="866" y="74"/>
                        </a:cxn>
                        <a:cxn ang="0">
                          <a:pos x="866" y="0"/>
                        </a:cxn>
                        <a:cxn ang="0">
                          <a:pos x="859" y="16"/>
                        </a:cxn>
                        <a:cxn ang="0">
                          <a:pos x="839" y="39"/>
                        </a:cxn>
                        <a:cxn ang="0">
                          <a:pos x="811" y="60"/>
                        </a:cxn>
                        <a:cxn ang="0">
                          <a:pos x="773" y="79"/>
                        </a:cxn>
                        <a:cxn ang="0">
                          <a:pos x="727" y="95"/>
                        </a:cxn>
                        <a:cxn ang="0">
                          <a:pos x="692" y="104"/>
                        </a:cxn>
                        <a:cxn ang="0">
                          <a:pos x="644" y="114"/>
                        </a:cxn>
                        <a:cxn ang="0">
                          <a:pos x="595" y="121"/>
                        </a:cxn>
                        <a:cxn ang="0">
                          <a:pos x="529" y="129"/>
                        </a:cxn>
                        <a:cxn ang="0">
                          <a:pos x="485" y="132"/>
                        </a:cxn>
                        <a:cxn ang="0">
                          <a:pos x="433" y="131"/>
                        </a:cxn>
                        <a:cxn ang="0">
                          <a:pos x="374" y="130"/>
                        </a:cxn>
                        <a:cxn ang="0">
                          <a:pos x="317" y="126"/>
                        </a:cxn>
                        <a:cxn ang="0">
                          <a:pos x="260" y="120"/>
                        </a:cxn>
                        <a:cxn ang="0">
                          <a:pos x="201" y="108"/>
                        </a:cxn>
                        <a:cxn ang="0">
                          <a:pos x="155" y="100"/>
                        </a:cxn>
                        <a:cxn ang="0">
                          <a:pos x="115" y="86"/>
                        </a:cxn>
                        <a:cxn ang="0">
                          <a:pos x="79" y="70"/>
                        </a:cxn>
                        <a:cxn ang="0">
                          <a:pos x="48" y="57"/>
                        </a:cxn>
                        <a:cxn ang="0">
                          <a:pos x="17" y="30"/>
                        </a:cxn>
                        <a:cxn ang="0">
                          <a:pos x="0" y="0"/>
                        </a:cxn>
                      </a:cxnLst>
                      <a:rect l="0" t="0" r="r" b="b"/>
                      <a:pathLst>
                        <a:path w="866" h="207">
                          <a:moveTo>
                            <a:pt x="0" y="0"/>
                          </a:moveTo>
                          <a:lnTo>
                            <a:pt x="0" y="73"/>
                          </a:lnTo>
                          <a:lnTo>
                            <a:pt x="17" y="105"/>
                          </a:lnTo>
                          <a:lnTo>
                            <a:pt x="42" y="128"/>
                          </a:lnTo>
                          <a:lnTo>
                            <a:pt x="84" y="151"/>
                          </a:lnTo>
                          <a:lnTo>
                            <a:pt x="139" y="169"/>
                          </a:lnTo>
                          <a:lnTo>
                            <a:pt x="201" y="185"/>
                          </a:lnTo>
                          <a:lnTo>
                            <a:pt x="265" y="196"/>
                          </a:lnTo>
                          <a:lnTo>
                            <a:pt x="326" y="203"/>
                          </a:lnTo>
                          <a:lnTo>
                            <a:pt x="392" y="206"/>
                          </a:lnTo>
                          <a:lnTo>
                            <a:pt x="449" y="207"/>
                          </a:lnTo>
                          <a:lnTo>
                            <a:pt x="508" y="206"/>
                          </a:lnTo>
                          <a:lnTo>
                            <a:pt x="560" y="201"/>
                          </a:lnTo>
                          <a:lnTo>
                            <a:pt x="609" y="194"/>
                          </a:lnTo>
                          <a:lnTo>
                            <a:pt x="659" y="188"/>
                          </a:lnTo>
                          <a:lnTo>
                            <a:pt x="700" y="178"/>
                          </a:lnTo>
                          <a:lnTo>
                            <a:pt x="743" y="166"/>
                          </a:lnTo>
                          <a:lnTo>
                            <a:pt x="785" y="150"/>
                          </a:lnTo>
                          <a:lnTo>
                            <a:pt x="816" y="133"/>
                          </a:lnTo>
                          <a:lnTo>
                            <a:pt x="851" y="102"/>
                          </a:lnTo>
                          <a:lnTo>
                            <a:pt x="866" y="74"/>
                          </a:lnTo>
                          <a:lnTo>
                            <a:pt x="866" y="0"/>
                          </a:lnTo>
                          <a:lnTo>
                            <a:pt x="859" y="16"/>
                          </a:lnTo>
                          <a:lnTo>
                            <a:pt x="839" y="39"/>
                          </a:lnTo>
                          <a:lnTo>
                            <a:pt x="811" y="60"/>
                          </a:lnTo>
                          <a:lnTo>
                            <a:pt x="773" y="79"/>
                          </a:lnTo>
                          <a:lnTo>
                            <a:pt x="727" y="95"/>
                          </a:lnTo>
                          <a:lnTo>
                            <a:pt x="692" y="104"/>
                          </a:lnTo>
                          <a:lnTo>
                            <a:pt x="644" y="114"/>
                          </a:lnTo>
                          <a:lnTo>
                            <a:pt x="595" y="121"/>
                          </a:lnTo>
                          <a:lnTo>
                            <a:pt x="529" y="129"/>
                          </a:lnTo>
                          <a:lnTo>
                            <a:pt x="485" y="132"/>
                          </a:lnTo>
                          <a:lnTo>
                            <a:pt x="433" y="131"/>
                          </a:lnTo>
                          <a:lnTo>
                            <a:pt x="374" y="130"/>
                          </a:lnTo>
                          <a:lnTo>
                            <a:pt x="317" y="126"/>
                          </a:lnTo>
                          <a:lnTo>
                            <a:pt x="260" y="120"/>
                          </a:lnTo>
                          <a:lnTo>
                            <a:pt x="201" y="108"/>
                          </a:lnTo>
                          <a:lnTo>
                            <a:pt x="155" y="100"/>
                          </a:lnTo>
                          <a:lnTo>
                            <a:pt x="115" y="86"/>
                          </a:lnTo>
                          <a:lnTo>
                            <a:pt x="79" y="70"/>
                          </a:lnTo>
                          <a:lnTo>
                            <a:pt x="48" y="57"/>
                          </a:lnTo>
                          <a:lnTo>
                            <a:pt x="17" y="30"/>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36" name="Group 64"/>
                  <p:cNvGrpSpPr>
                    <a:grpSpLocks/>
                  </p:cNvGrpSpPr>
                  <p:nvPr/>
                </p:nvGrpSpPr>
                <p:grpSpPr bwMode="auto">
                  <a:xfrm>
                    <a:off x="695" y="2409"/>
                    <a:ext cx="291" cy="119"/>
                    <a:chOff x="695" y="2409"/>
                    <a:chExt cx="291" cy="119"/>
                  </a:xfrm>
                </p:grpSpPr>
                <p:sp>
                  <p:nvSpPr>
                    <p:cNvPr id="54337" name="Oval 65"/>
                    <p:cNvSpPr>
                      <a:spLocks noChangeArrowheads="1"/>
                    </p:cNvSpPr>
                    <p:nvPr/>
                  </p:nvSpPr>
                  <p:spPr bwMode="auto">
                    <a:xfrm>
                      <a:off x="695" y="2409"/>
                      <a:ext cx="291" cy="97"/>
                    </a:xfrm>
                    <a:prstGeom prst="ellipse">
                      <a:avLst/>
                    </a:prstGeom>
                    <a:solidFill>
                      <a:srgbClr val="A00000"/>
                    </a:solidFill>
                    <a:ln w="4763">
                      <a:solidFill>
                        <a:srgbClr val="000000"/>
                      </a:solidFill>
                      <a:round/>
                      <a:headEnd/>
                      <a:tailEnd/>
                    </a:ln>
                  </p:spPr>
                  <p:txBody>
                    <a:bodyPr/>
                    <a:lstStyle/>
                    <a:p>
                      <a:endParaRPr lang="en-US"/>
                    </a:p>
                  </p:txBody>
                </p:sp>
                <p:sp>
                  <p:nvSpPr>
                    <p:cNvPr id="54338" name="Freeform 66"/>
                    <p:cNvSpPr>
                      <a:spLocks/>
                    </p:cNvSpPr>
                    <p:nvPr/>
                  </p:nvSpPr>
                  <p:spPr bwMode="auto">
                    <a:xfrm>
                      <a:off x="695" y="2459"/>
                      <a:ext cx="288" cy="69"/>
                    </a:xfrm>
                    <a:custGeom>
                      <a:avLst/>
                      <a:gdLst/>
                      <a:ahLst/>
                      <a:cxnLst>
                        <a:cxn ang="0">
                          <a:pos x="0" y="0"/>
                        </a:cxn>
                        <a:cxn ang="0">
                          <a:pos x="0" y="73"/>
                        </a:cxn>
                        <a:cxn ang="0">
                          <a:pos x="17" y="106"/>
                        </a:cxn>
                        <a:cxn ang="0">
                          <a:pos x="42" y="128"/>
                        </a:cxn>
                        <a:cxn ang="0">
                          <a:pos x="84" y="152"/>
                        </a:cxn>
                        <a:cxn ang="0">
                          <a:pos x="139" y="170"/>
                        </a:cxn>
                        <a:cxn ang="0">
                          <a:pos x="201" y="185"/>
                        </a:cxn>
                        <a:cxn ang="0">
                          <a:pos x="265" y="197"/>
                        </a:cxn>
                        <a:cxn ang="0">
                          <a:pos x="326" y="203"/>
                        </a:cxn>
                        <a:cxn ang="0">
                          <a:pos x="392" y="207"/>
                        </a:cxn>
                        <a:cxn ang="0">
                          <a:pos x="449" y="208"/>
                        </a:cxn>
                        <a:cxn ang="0">
                          <a:pos x="508" y="207"/>
                        </a:cxn>
                        <a:cxn ang="0">
                          <a:pos x="560" y="201"/>
                        </a:cxn>
                        <a:cxn ang="0">
                          <a:pos x="609" y="195"/>
                        </a:cxn>
                        <a:cxn ang="0">
                          <a:pos x="659" y="189"/>
                        </a:cxn>
                        <a:cxn ang="0">
                          <a:pos x="700" y="179"/>
                        </a:cxn>
                        <a:cxn ang="0">
                          <a:pos x="743" y="166"/>
                        </a:cxn>
                        <a:cxn ang="0">
                          <a:pos x="785" y="151"/>
                        </a:cxn>
                        <a:cxn ang="0">
                          <a:pos x="816" y="134"/>
                        </a:cxn>
                        <a:cxn ang="0">
                          <a:pos x="851" y="103"/>
                        </a:cxn>
                        <a:cxn ang="0">
                          <a:pos x="866" y="74"/>
                        </a:cxn>
                        <a:cxn ang="0">
                          <a:pos x="866" y="0"/>
                        </a:cxn>
                        <a:cxn ang="0">
                          <a:pos x="859" y="17"/>
                        </a:cxn>
                        <a:cxn ang="0">
                          <a:pos x="839" y="40"/>
                        </a:cxn>
                        <a:cxn ang="0">
                          <a:pos x="811" y="61"/>
                        </a:cxn>
                        <a:cxn ang="0">
                          <a:pos x="773" y="80"/>
                        </a:cxn>
                        <a:cxn ang="0">
                          <a:pos x="727" y="96"/>
                        </a:cxn>
                        <a:cxn ang="0">
                          <a:pos x="692" y="105"/>
                        </a:cxn>
                        <a:cxn ang="0">
                          <a:pos x="644" y="115"/>
                        </a:cxn>
                        <a:cxn ang="0">
                          <a:pos x="595" y="122"/>
                        </a:cxn>
                        <a:cxn ang="0">
                          <a:pos x="529" y="129"/>
                        </a:cxn>
                        <a:cxn ang="0">
                          <a:pos x="485" y="133"/>
                        </a:cxn>
                        <a:cxn ang="0">
                          <a:pos x="433" y="132"/>
                        </a:cxn>
                        <a:cxn ang="0">
                          <a:pos x="374" y="130"/>
                        </a:cxn>
                        <a:cxn ang="0">
                          <a:pos x="317" y="127"/>
                        </a:cxn>
                        <a:cxn ang="0">
                          <a:pos x="260" y="121"/>
                        </a:cxn>
                        <a:cxn ang="0">
                          <a:pos x="201" y="109"/>
                        </a:cxn>
                        <a:cxn ang="0">
                          <a:pos x="155" y="101"/>
                        </a:cxn>
                        <a:cxn ang="0">
                          <a:pos x="115" y="87"/>
                        </a:cxn>
                        <a:cxn ang="0">
                          <a:pos x="79" y="71"/>
                        </a:cxn>
                        <a:cxn ang="0">
                          <a:pos x="48" y="58"/>
                        </a:cxn>
                        <a:cxn ang="0">
                          <a:pos x="17" y="31"/>
                        </a:cxn>
                        <a:cxn ang="0">
                          <a:pos x="0" y="0"/>
                        </a:cxn>
                      </a:cxnLst>
                      <a:rect l="0" t="0" r="r" b="b"/>
                      <a:pathLst>
                        <a:path w="866" h="208">
                          <a:moveTo>
                            <a:pt x="0" y="0"/>
                          </a:moveTo>
                          <a:lnTo>
                            <a:pt x="0" y="73"/>
                          </a:lnTo>
                          <a:lnTo>
                            <a:pt x="17" y="106"/>
                          </a:lnTo>
                          <a:lnTo>
                            <a:pt x="42" y="128"/>
                          </a:lnTo>
                          <a:lnTo>
                            <a:pt x="84" y="152"/>
                          </a:lnTo>
                          <a:lnTo>
                            <a:pt x="139" y="170"/>
                          </a:lnTo>
                          <a:lnTo>
                            <a:pt x="201" y="185"/>
                          </a:lnTo>
                          <a:lnTo>
                            <a:pt x="265" y="197"/>
                          </a:lnTo>
                          <a:lnTo>
                            <a:pt x="326" y="203"/>
                          </a:lnTo>
                          <a:lnTo>
                            <a:pt x="392" y="207"/>
                          </a:lnTo>
                          <a:lnTo>
                            <a:pt x="449" y="208"/>
                          </a:lnTo>
                          <a:lnTo>
                            <a:pt x="508" y="207"/>
                          </a:lnTo>
                          <a:lnTo>
                            <a:pt x="560" y="201"/>
                          </a:lnTo>
                          <a:lnTo>
                            <a:pt x="609" y="195"/>
                          </a:lnTo>
                          <a:lnTo>
                            <a:pt x="659" y="189"/>
                          </a:lnTo>
                          <a:lnTo>
                            <a:pt x="700" y="179"/>
                          </a:lnTo>
                          <a:lnTo>
                            <a:pt x="743" y="166"/>
                          </a:lnTo>
                          <a:lnTo>
                            <a:pt x="785" y="151"/>
                          </a:lnTo>
                          <a:lnTo>
                            <a:pt x="816" y="134"/>
                          </a:lnTo>
                          <a:lnTo>
                            <a:pt x="851" y="103"/>
                          </a:lnTo>
                          <a:lnTo>
                            <a:pt x="866" y="74"/>
                          </a:lnTo>
                          <a:lnTo>
                            <a:pt x="866" y="0"/>
                          </a:lnTo>
                          <a:lnTo>
                            <a:pt x="859" y="17"/>
                          </a:lnTo>
                          <a:lnTo>
                            <a:pt x="839" y="40"/>
                          </a:lnTo>
                          <a:lnTo>
                            <a:pt x="811" y="61"/>
                          </a:lnTo>
                          <a:lnTo>
                            <a:pt x="773" y="80"/>
                          </a:lnTo>
                          <a:lnTo>
                            <a:pt x="727" y="96"/>
                          </a:lnTo>
                          <a:lnTo>
                            <a:pt x="692" y="105"/>
                          </a:lnTo>
                          <a:lnTo>
                            <a:pt x="644" y="115"/>
                          </a:lnTo>
                          <a:lnTo>
                            <a:pt x="595" y="122"/>
                          </a:lnTo>
                          <a:lnTo>
                            <a:pt x="529" y="129"/>
                          </a:lnTo>
                          <a:lnTo>
                            <a:pt x="485" y="133"/>
                          </a:lnTo>
                          <a:lnTo>
                            <a:pt x="433" y="132"/>
                          </a:lnTo>
                          <a:lnTo>
                            <a:pt x="374" y="130"/>
                          </a:lnTo>
                          <a:lnTo>
                            <a:pt x="317" y="127"/>
                          </a:lnTo>
                          <a:lnTo>
                            <a:pt x="260" y="121"/>
                          </a:lnTo>
                          <a:lnTo>
                            <a:pt x="201" y="109"/>
                          </a:lnTo>
                          <a:lnTo>
                            <a:pt x="155" y="101"/>
                          </a:lnTo>
                          <a:lnTo>
                            <a:pt x="115" y="87"/>
                          </a:lnTo>
                          <a:lnTo>
                            <a:pt x="79" y="71"/>
                          </a:lnTo>
                          <a:lnTo>
                            <a:pt x="48" y="58"/>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39" name="Group 67"/>
                  <p:cNvGrpSpPr>
                    <a:grpSpLocks/>
                  </p:cNvGrpSpPr>
                  <p:nvPr/>
                </p:nvGrpSpPr>
                <p:grpSpPr bwMode="auto">
                  <a:xfrm>
                    <a:off x="695" y="2384"/>
                    <a:ext cx="291" cy="119"/>
                    <a:chOff x="695" y="2384"/>
                    <a:chExt cx="291" cy="119"/>
                  </a:xfrm>
                </p:grpSpPr>
                <p:sp>
                  <p:nvSpPr>
                    <p:cNvPr id="54340" name="Oval 68"/>
                    <p:cNvSpPr>
                      <a:spLocks noChangeArrowheads="1"/>
                    </p:cNvSpPr>
                    <p:nvPr/>
                  </p:nvSpPr>
                  <p:spPr bwMode="auto">
                    <a:xfrm>
                      <a:off x="695" y="2384"/>
                      <a:ext cx="291" cy="97"/>
                    </a:xfrm>
                    <a:prstGeom prst="ellipse">
                      <a:avLst/>
                    </a:prstGeom>
                    <a:solidFill>
                      <a:srgbClr val="A00000"/>
                    </a:solidFill>
                    <a:ln w="4763">
                      <a:solidFill>
                        <a:srgbClr val="000000"/>
                      </a:solidFill>
                      <a:round/>
                      <a:headEnd/>
                      <a:tailEnd/>
                    </a:ln>
                  </p:spPr>
                  <p:txBody>
                    <a:bodyPr/>
                    <a:lstStyle/>
                    <a:p>
                      <a:endParaRPr lang="en-US"/>
                    </a:p>
                  </p:txBody>
                </p:sp>
                <p:sp>
                  <p:nvSpPr>
                    <p:cNvPr id="54341" name="Freeform 69"/>
                    <p:cNvSpPr>
                      <a:spLocks/>
                    </p:cNvSpPr>
                    <p:nvPr/>
                  </p:nvSpPr>
                  <p:spPr bwMode="auto">
                    <a:xfrm>
                      <a:off x="695" y="2434"/>
                      <a:ext cx="288" cy="69"/>
                    </a:xfrm>
                    <a:custGeom>
                      <a:avLst/>
                      <a:gdLst/>
                      <a:ahLst/>
                      <a:cxnLst>
                        <a:cxn ang="0">
                          <a:pos x="0" y="0"/>
                        </a:cxn>
                        <a:cxn ang="0">
                          <a:pos x="0" y="73"/>
                        </a:cxn>
                        <a:cxn ang="0">
                          <a:pos x="17" y="106"/>
                        </a:cxn>
                        <a:cxn ang="0">
                          <a:pos x="42" y="128"/>
                        </a:cxn>
                        <a:cxn ang="0">
                          <a:pos x="84" y="151"/>
                        </a:cxn>
                        <a:cxn ang="0">
                          <a:pos x="139" y="169"/>
                        </a:cxn>
                        <a:cxn ang="0">
                          <a:pos x="201" y="185"/>
                        </a:cxn>
                        <a:cxn ang="0">
                          <a:pos x="265" y="197"/>
                        </a:cxn>
                        <a:cxn ang="0">
                          <a:pos x="326" y="203"/>
                        </a:cxn>
                        <a:cxn ang="0">
                          <a:pos x="392" y="206"/>
                        </a:cxn>
                        <a:cxn ang="0">
                          <a:pos x="449" y="208"/>
                        </a:cxn>
                        <a:cxn ang="0">
                          <a:pos x="508" y="206"/>
                        </a:cxn>
                        <a:cxn ang="0">
                          <a:pos x="560" y="201"/>
                        </a:cxn>
                        <a:cxn ang="0">
                          <a:pos x="609" y="195"/>
                        </a:cxn>
                        <a:cxn ang="0">
                          <a:pos x="659" y="189"/>
                        </a:cxn>
                        <a:cxn ang="0">
                          <a:pos x="700" y="179"/>
                        </a:cxn>
                        <a:cxn ang="0">
                          <a:pos x="743" y="166"/>
                        </a:cxn>
                        <a:cxn ang="0">
                          <a:pos x="785" y="150"/>
                        </a:cxn>
                        <a:cxn ang="0">
                          <a:pos x="816" y="134"/>
                        </a:cxn>
                        <a:cxn ang="0">
                          <a:pos x="851" y="103"/>
                        </a:cxn>
                        <a:cxn ang="0">
                          <a:pos x="866" y="74"/>
                        </a:cxn>
                        <a:cxn ang="0">
                          <a:pos x="866" y="0"/>
                        </a:cxn>
                        <a:cxn ang="0">
                          <a:pos x="859" y="17"/>
                        </a:cxn>
                        <a:cxn ang="0">
                          <a:pos x="839" y="39"/>
                        </a:cxn>
                        <a:cxn ang="0">
                          <a:pos x="811" y="61"/>
                        </a:cxn>
                        <a:cxn ang="0">
                          <a:pos x="773" y="80"/>
                        </a:cxn>
                        <a:cxn ang="0">
                          <a:pos x="727" y="95"/>
                        </a:cxn>
                        <a:cxn ang="0">
                          <a:pos x="692" y="105"/>
                        </a:cxn>
                        <a:cxn ang="0">
                          <a:pos x="644" y="114"/>
                        </a:cxn>
                        <a:cxn ang="0">
                          <a:pos x="595" y="122"/>
                        </a:cxn>
                        <a:cxn ang="0">
                          <a:pos x="529" y="129"/>
                        </a:cxn>
                        <a:cxn ang="0">
                          <a:pos x="485" y="132"/>
                        </a:cxn>
                        <a:cxn ang="0">
                          <a:pos x="433" y="131"/>
                        </a:cxn>
                        <a:cxn ang="0">
                          <a:pos x="374" y="130"/>
                        </a:cxn>
                        <a:cxn ang="0">
                          <a:pos x="317" y="127"/>
                        </a:cxn>
                        <a:cxn ang="0">
                          <a:pos x="260" y="121"/>
                        </a:cxn>
                        <a:cxn ang="0">
                          <a:pos x="201" y="109"/>
                        </a:cxn>
                        <a:cxn ang="0">
                          <a:pos x="155" y="101"/>
                        </a:cxn>
                        <a:cxn ang="0">
                          <a:pos x="115" y="87"/>
                        </a:cxn>
                        <a:cxn ang="0">
                          <a:pos x="79" y="71"/>
                        </a:cxn>
                        <a:cxn ang="0">
                          <a:pos x="48" y="57"/>
                        </a:cxn>
                        <a:cxn ang="0">
                          <a:pos x="17" y="31"/>
                        </a:cxn>
                        <a:cxn ang="0">
                          <a:pos x="0" y="0"/>
                        </a:cxn>
                      </a:cxnLst>
                      <a:rect l="0" t="0" r="r" b="b"/>
                      <a:pathLst>
                        <a:path w="866" h="208">
                          <a:moveTo>
                            <a:pt x="0" y="0"/>
                          </a:moveTo>
                          <a:lnTo>
                            <a:pt x="0" y="73"/>
                          </a:lnTo>
                          <a:lnTo>
                            <a:pt x="17" y="106"/>
                          </a:lnTo>
                          <a:lnTo>
                            <a:pt x="42" y="128"/>
                          </a:lnTo>
                          <a:lnTo>
                            <a:pt x="84" y="151"/>
                          </a:lnTo>
                          <a:lnTo>
                            <a:pt x="139" y="169"/>
                          </a:lnTo>
                          <a:lnTo>
                            <a:pt x="201" y="185"/>
                          </a:lnTo>
                          <a:lnTo>
                            <a:pt x="265" y="197"/>
                          </a:lnTo>
                          <a:lnTo>
                            <a:pt x="326" y="203"/>
                          </a:lnTo>
                          <a:lnTo>
                            <a:pt x="392" y="206"/>
                          </a:lnTo>
                          <a:lnTo>
                            <a:pt x="449" y="208"/>
                          </a:lnTo>
                          <a:lnTo>
                            <a:pt x="508" y="206"/>
                          </a:lnTo>
                          <a:lnTo>
                            <a:pt x="560" y="201"/>
                          </a:lnTo>
                          <a:lnTo>
                            <a:pt x="609" y="195"/>
                          </a:lnTo>
                          <a:lnTo>
                            <a:pt x="659" y="189"/>
                          </a:lnTo>
                          <a:lnTo>
                            <a:pt x="700" y="179"/>
                          </a:lnTo>
                          <a:lnTo>
                            <a:pt x="743" y="166"/>
                          </a:lnTo>
                          <a:lnTo>
                            <a:pt x="785" y="150"/>
                          </a:lnTo>
                          <a:lnTo>
                            <a:pt x="816" y="134"/>
                          </a:lnTo>
                          <a:lnTo>
                            <a:pt x="851" y="103"/>
                          </a:lnTo>
                          <a:lnTo>
                            <a:pt x="866" y="74"/>
                          </a:lnTo>
                          <a:lnTo>
                            <a:pt x="866" y="0"/>
                          </a:lnTo>
                          <a:lnTo>
                            <a:pt x="859" y="17"/>
                          </a:lnTo>
                          <a:lnTo>
                            <a:pt x="839" y="39"/>
                          </a:lnTo>
                          <a:lnTo>
                            <a:pt x="811" y="61"/>
                          </a:lnTo>
                          <a:lnTo>
                            <a:pt x="773" y="80"/>
                          </a:lnTo>
                          <a:lnTo>
                            <a:pt x="727" y="95"/>
                          </a:lnTo>
                          <a:lnTo>
                            <a:pt x="692" y="105"/>
                          </a:lnTo>
                          <a:lnTo>
                            <a:pt x="644" y="114"/>
                          </a:lnTo>
                          <a:lnTo>
                            <a:pt x="595" y="122"/>
                          </a:lnTo>
                          <a:lnTo>
                            <a:pt x="529" y="129"/>
                          </a:lnTo>
                          <a:lnTo>
                            <a:pt x="485" y="132"/>
                          </a:lnTo>
                          <a:lnTo>
                            <a:pt x="433" y="131"/>
                          </a:lnTo>
                          <a:lnTo>
                            <a:pt x="374" y="130"/>
                          </a:lnTo>
                          <a:lnTo>
                            <a:pt x="317" y="127"/>
                          </a:lnTo>
                          <a:lnTo>
                            <a:pt x="260" y="121"/>
                          </a:lnTo>
                          <a:lnTo>
                            <a:pt x="201" y="109"/>
                          </a:lnTo>
                          <a:lnTo>
                            <a:pt x="155" y="101"/>
                          </a:lnTo>
                          <a:lnTo>
                            <a:pt x="115" y="87"/>
                          </a:lnTo>
                          <a:lnTo>
                            <a:pt x="79" y="71"/>
                          </a:lnTo>
                          <a:lnTo>
                            <a:pt x="48"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42" name="Group 70"/>
                  <p:cNvGrpSpPr>
                    <a:grpSpLocks/>
                  </p:cNvGrpSpPr>
                  <p:nvPr/>
                </p:nvGrpSpPr>
                <p:grpSpPr bwMode="auto">
                  <a:xfrm>
                    <a:off x="697" y="2359"/>
                    <a:ext cx="292" cy="118"/>
                    <a:chOff x="697" y="2359"/>
                    <a:chExt cx="292" cy="118"/>
                  </a:xfrm>
                </p:grpSpPr>
                <p:sp>
                  <p:nvSpPr>
                    <p:cNvPr id="54343" name="Oval 71"/>
                    <p:cNvSpPr>
                      <a:spLocks noChangeArrowheads="1"/>
                    </p:cNvSpPr>
                    <p:nvPr/>
                  </p:nvSpPr>
                  <p:spPr bwMode="auto">
                    <a:xfrm>
                      <a:off x="698" y="2359"/>
                      <a:ext cx="291" cy="96"/>
                    </a:xfrm>
                    <a:prstGeom prst="ellipse">
                      <a:avLst/>
                    </a:prstGeom>
                    <a:solidFill>
                      <a:srgbClr val="A00000"/>
                    </a:solidFill>
                    <a:ln w="4763">
                      <a:solidFill>
                        <a:srgbClr val="000000"/>
                      </a:solidFill>
                      <a:round/>
                      <a:headEnd/>
                      <a:tailEnd/>
                    </a:ln>
                  </p:spPr>
                  <p:txBody>
                    <a:bodyPr/>
                    <a:lstStyle/>
                    <a:p>
                      <a:endParaRPr lang="en-US"/>
                    </a:p>
                  </p:txBody>
                </p:sp>
                <p:sp>
                  <p:nvSpPr>
                    <p:cNvPr id="54344" name="Freeform 72"/>
                    <p:cNvSpPr>
                      <a:spLocks/>
                    </p:cNvSpPr>
                    <p:nvPr/>
                  </p:nvSpPr>
                  <p:spPr bwMode="auto">
                    <a:xfrm>
                      <a:off x="697" y="2408"/>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59" y="188"/>
                        </a:cxn>
                        <a:cxn ang="0">
                          <a:pos x="701"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1"/>
                        </a:cxn>
                        <a:cxn ang="0">
                          <a:pos x="201" y="109"/>
                        </a:cxn>
                        <a:cxn ang="0">
                          <a:pos x="156" y="101"/>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59" y="188"/>
                          </a:lnTo>
                          <a:lnTo>
                            <a:pt x="701" y="179"/>
                          </a:lnTo>
                          <a:lnTo>
                            <a:pt x="743" y="166"/>
                          </a:lnTo>
                          <a:lnTo>
                            <a:pt x="785" y="150"/>
                          </a:lnTo>
                          <a:lnTo>
                            <a:pt x="816" y="133"/>
                          </a:lnTo>
                          <a:lnTo>
                            <a:pt x="851" y="103"/>
                          </a:lnTo>
                          <a:lnTo>
                            <a:pt x="867" y="74"/>
                          </a:lnTo>
                          <a:lnTo>
                            <a:pt x="867" y="0"/>
                          </a:lnTo>
                          <a:lnTo>
                            <a:pt x="859" y="17"/>
                          </a:lnTo>
                          <a:lnTo>
                            <a:pt x="839"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1" y="121"/>
                          </a:lnTo>
                          <a:lnTo>
                            <a:pt x="201" y="109"/>
                          </a:lnTo>
                          <a:lnTo>
                            <a:pt x="156" y="101"/>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45" name="Group 73"/>
                  <p:cNvGrpSpPr>
                    <a:grpSpLocks/>
                  </p:cNvGrpSpPr>
                  <p:nvPr/>
                </p:nvGrpSpPr>
                <p:grpSpPr bwMode="auto">
                  <a:xfrm>
                    <a:off x="695" y="2333"/>
                    <a:ext cx="291" cy="119"/>
                    <a:chOff x="695" y="2333"/>
                    <a:chExt cx="291" cy="119"/>
                  </a:xfrm>
                </p:grpSpPr>
                <p:sp>
                  <p:nvSpPr>
                    <p:cNvPr id="54346" name="Oval 74"/>
                    <p:cNvSpPr>
                      <a:spLocks noChangeArrowheads="1"/>
                    </p:cNvSpPr>
                    <p:nvPr/>
                  </p:nvSpPr>
                  <p:spPr bwMode="auto">
                    <a:xfrm>
                      <a:off x="695" y="2333"/>
                      <a:ext cx="291" cy="97"/>
                    </a:xfrm>
                    <a:prstGeom prst="ellipse">
                      <a:avLst/>
                    </a:prstGeom>
                    <a:solidFill>
                      <a:srgbClr val="A00000"/>
                    </a:solidFill>
                    <a:ln w="4763">
                      <a:solidFill>
                        <a:srgbClr val="000000"/>
                      </a:solidFill>
                      <a:round/>
                      <a:headEnd/>
                      <a:tailEnd/>
                    </a:ln>
                  </p:spPr>
                  <p:txBody>
                    <a:bodyPr/>
                    <a:lstStyle/>
                    <a:p>
                      <a:endParaRPr lang="en-US"/>
                    </a:p>
                  </p:txBody>
                </p:sp>
                <p:sp>
                  <p:nvSpPr>
                    <p:cNvPr id="54347" name="Freeform 75"/>
                    <p:cNvSpPr>
                      <a:spLocks/>
                    </p:cNvSpPr>
                    <p:nvPr/>
                  </p:nvSpPr>
                  <p:spPr bwMode="auto">
                    <a:xfrm>
                      <a:off x="695" y="2383"/>
                      <a:ext cx="288" cy="69"/>
                    </a:xfrm>
                    <a:custGeom>
                      <a:avLst/>
                      <a:gdLst/>
                      <a:ahLst/>
                      <a:cxnLst>
                        <a:cxn ang="0">
                          <a:pos x="0" y="0"/>
                        </a:cxn>
                        <a:cxn ang="0">
                          <a:pos x="0" y="73"/>
                        </a:cxn>
                        <a:cxn ang="0">
                          <a:pos x="17" y="106"/>
                        </a:cxn>
                        <a:cxn ang="0">
                          <a:pos x="42" y="128"/>
                        </a:cxn>
                        <a:cxn ang="0">
                          <a:pos x="84" y="151"/>
                        </a:cxn>
                        <a:cxn ang="0">
                          <a:pos x="139" y="169"/>
                        </a:cxn>
                        <a:cxn ang="0">
                          <a:pos x="201" y="185"/>
                        </a:cxn>
                        <a:cxn ang="0">
                          <a:pos x="265" y="197"/>
                        </a:cxn>
                        <a:cxn ang="0">
                          <a:pos x="326" y="203"/>
                        </a:cxn>
                        <a:cxn ang="0">
                          <a:pos x="392" y="206"/>
                        </a:cxn>
                        <a:cxn ang="0">
                          <a:pos x="449" y="207"/>
                        </a:cxn>
                        <a:cxn ang="0">
                          <a:pos x="508" y="206"/>
                        </a:cxn>
                        <a:cxn ang="0">
                          <a:pos x="560" y="201"/>
                        </a:cxn>
                        <a:cxn ang="0">
                          <a:pos x="609" y="195"/>
                        </a:cxn>
                        <a:cxn ang="0">
                          <a:pos x="659" y="188"/>
                        </a:cxn>
                        <a:cxn ang="0">
                          <a:pos x="700" y="179"/>
                        </a:cxn>
                        <a:cxn ang="0">
                          <a:pos x="743" y="166"/>
                        </a:cxn>
                        <a:cxn ang="0">
                          <a:pos x="785" y="150"/>
                        </a:cxn>
                        <a:cxn ang="0">
                          <a:pos x="816" y="133"/>
                        </a:cxn>
                        <a:cxn ang="0">
                          <a:pos x="851" y="103"/>
                        </a:cxn>
                        <a:cxn ang="0">
                          <a:pos x="866" y="74"/>
                        </a:cxn>
                        <a:cxn ang="0">
                          <a:pos x="866" y="0"/>
                        </a:cxn>
                        <a:cxn ang="0">
                          <a:pos x="859" y="17"/>
                        </a:cxn>
                        <a:cxn ang="0">
                          <a:pos x="839" y="39"/>
                        </a:cxn>
                        <a:cxn ang="0">
                          <a:pos x="811" y="60"/>
                        </a:cxn>
                        <a:cxn ang="0">
                          <a:pos x="773" y="79"/>
                        </a:cxn>
                        <a:cxn ang="0">
                          <a:pos x="727" y="95"/>
                        </a:cxn>
                        <a:cxn ang="0">
                          <a:pos x="692" y="105"/>
                        </a:cxn>
                        <a:cxn ang="0">
                          <a:pos x="644" y="114"/>
                        </a:cxn>
                        <a:cxn ang="0">
                          <a:pos x="595" y="122"/>
                        </a:cxn>
                        <a:cxn ang="0">
                          <a:pos x="529" y="129"/>
                        </a:cxn>
                        <a:cxn ang="0">
                          <a:pos x="485" y="132"/>
                        </a:cxn>
                        <a:cxn ang="0">
                          <a:pos x="433" y="131"/>
                        </a:cxn>
                        <a:cxn ang="0">
                          <a:pos x="374" y="130"/>
                        </a:cxn>
                        <a:cxn ang="0">
                          <a:pos x="317" y="127"/>
                        </a:cxn>
                        <a:cxn ang="0">
                          <a:pos x="260" y="121"/>
                        </a:cxn>
                        <a:cxn ang="0">
                          <a:pos x="201" y="109"/>
                        </a:cxn>
                        <a:cxn ang="0">
                          <a:pos x="155" y="100"/>
                        </a:cxn>
                        <a:cxn ang="0">
                          <a:pos x="115" y="87"/>
                        </a:cxn>
                        <a:cxn ang="0">
                          <a:pos x="79" y="71"/>
                        </a:cxn>
                        <a:cxn ang="0">
                          <a:pos x="48" y="57"/>
                        </a:cxn>
                        <a:cxn ang="0">
                          <a:pos x="17" y="31"/>
                        </a:cxn>
                        <a:cxn ang="0">
                          <a:pos x="0" y="0"/>
                        </a:cxn>
                      </a:cxnLst>
                      <a:rect l="0" t="0" r="r" b="b"/>
                      <a:pathLst>
                        <a:path w="866" h="207">
                          <a:moveTo>
                            <a:pt x="0" y="0"/>
                          </a:moveTo>
                          <a:lnTo>
                            <a:pt x="0" y="73"/>
                          </a:lnTo>
                          <a:lnTo>
                            <a:pt x="17" y="106"/>
                          </a:lnTo>
                          <a:lnTo>
                            <a:pt x="42" y="128"/>
                          </a:lnTo>
                          <a:lnTo>
                            <a:pt x="84" y="151"/>
                          </a:lnTo>
                          <a:lnTo>
                            <a:pt x="139" y="169"/>
                          </a:lnTo>
                          <a:lnTo>
                            <a:pt x="201" y="185"/>
                          </a:lnTo>
                          <a:lnTo>
                            <a:pt x="265" y="197"/>
                          </a:lnTo>
                          <a:lnTo>
                            <a:pt x="326" y="203"/>
                          </a:lnTo>
                          <a:lnTo>
                            <a:pt x="392" y="206"/>
                          </a:lnTo>
                          <a:lnTo>
                            <a:pt x="449" y="207"/>
                          </a:lnTo>
                          <a:lnTo>
                            <a:pt x="508" y="206"/>
                          </a:lnTo>
                          <a:lnTo>
                            <a:pt x="560" y="201"/>
                          </a:lnTo>
                          <a:lnTo>
                            <a:pt x="609" y="195"/>
                          </a:lnTo>
                          <a:lnTo>
                            <a:pt x="659" y="188"/>
                          </a:lnTo>
                          <a:lnTo>
                            <a:pt x="700" y="179"/>
                          </a:lnTo>
                          <a:lnTo>
                            <a:pt x="743" y="166"/>
                          </a:lnTo>
                          <a:lnTo>
                            <a:pt x="785" y="150"/>
                          </a:lnTo>
                          <a:lnTo>
                            <a:pt x="816" y="133"/>
                          </a:lnTo>
                          <a:lnTo>
                            <a:pt x="851" y="103"/>
                          </a:lnTo>
                          <a:lnTo>
                            <a:pt x="866" y="74"/>
                          </a:lnTo>
                          <a:lnTo>
                            <a:pt x="866" y="0"/>
                          </a:lnTo>
                          <a:lnTo>
                            <a:pt x="859" y="17"/>
                          </a:lnTo>
                          <a:lnTo>
                            <a:pt x="839" y="39"/>
                          </a:lnTo>
                          <a:lnTo>
                            <a:pt x="811" y="60"/>
                          </a:lnTo>
                          <a:lnTo>
                            <a:pt x="773" y="79"/>
                          </a:lnTo>
                          <a:lnTo>
                            <a:pt x="727" y="95"/>
                          </a:lnTo>
                          <a:lnTo>
                            <a:pt x="692" y="105"/>
                          </a:lnTo>
                          <a:lnTo>
                            <a:pt x="644" y="114"/>
                          </a:lnTo>
                          <a:lnTo>
                            <a:pt x="595" y="122"/>
                          </a:lnTo>
                          <a:lnTo>
                            <a:pt x="529" y="129"/>
                          </a:lnTo>
                          <a:lnTo>
                            <a:pt x="485" y="132"/>
                          </a:lnTo>
                          <a:lnTo>
                            <a:pt x="433" y="131"/>
                          </a:lnTo>
                          <a:lnTo>
                            <a:pt x="374" y="130"/>
                          </a:lnTo>
                          <a:lnTo>
                            <a:pt x="317" y="127"/>
                          </a:lnTo>
                          <a:lnTo>
                            <a:pt x="260" y="121"/>
                          </a:lnTo>
                          <a:lnTo>
                            <a:pt x="201" y="109"/>
                          </a:lnTo>
                          <a:lnTo>
                            <a:pt x="155" y="100"/>
                          </a:lnTo>
                          <a:lnTo>
                            <a:pt x="115" y="87"/>
                          </a:lnTo>
                          <a:lnTo>
                            <a:pt x="79" y="71"/>
                          </a:lnTo>
                          <a:lnTo>
                            <a:pt x="48"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nvGrpSpPr>
                  <p:cNvPr id="54348" name="Group 76"/>
                  <p:cNvGrpSpPr>
                    <a:grpSpLocks/>
                  </p:cNvGrpSpPr>
                  <p:nvPr/>
                </p:nvGrpSpPr>
                <p:grpSpPr bwMode="auto">
                  <a:xfrm>
                    <a:off x="675" y="2305"/>
                    <a:ext cx="291" cy="119"/>
                    <a:chOff x="675" y="2305"/>
                    <a:chExt cx="291" cy="119"/>
                  </a:xfrm>
                </p:grpSpPr>
                <p:sp>
                  <p:nvSpPr>
                    <p:cNvPr id="54349" name="Oval 77"/>
                    <p:cNvSpPr>
                      <a:spLocks noChangeArrowheads="1"/>
                    </p:cNvSpPr>
                    <p:nvPr/>
                  </p:nvSpPr>
                  <p:spPr bwMode="auto">
                    <a:xfrm>
                      <a:off x="675" y="2305"/>
                      <a:ext cx="291" cy="96"/>
                    </a:xfrm>
                    <a:prstGeom prst="ellipse">
                      <a:avLst/>
                    </a:prstGeom>
                    <a:solidFill>
                      <a:srgbClr val="A00000"/>
                    </a:solidFill>
                    <a:ln w="4763">
                      <a:solidFill>
                        <a:srgbClr val="000000"/>
                      </a:solidFill>
                      <a:round/>
                      <a:headEnd/>
                      <a:tailEnd/>
                    </a:ln>
                  </p:spPr>
                  <p:txBody>
                    <a:bodyPr/>
                    <a:lstStyle/>
                    <a:p>
                      <a:endParaRPr lang="en-US"/>
                    </a:p>
                  </p:txBody>
                </p:sp>
                <p:sp>
                  <p:nvSpPr>
                    <p:cNvPr id="54350" name="Freeform 78"/>
                    <p:cNvSpPr>
                      <a:spLocks/>
                    </p:cNvSpPr>
                    <p:nvPr/>
                  </p:nvSpPr>
                  <p:spPr bwMode="auto">
                    <a:xfrm>
                      <a:off x="675" y="2354"/>
                      <a:ext cx="289" cy="70"/>
                    </a:xfrm>
                    <a:custGeom>
                      <a:avLst/>
                      <a:gdLst/>
                      <a:ahLst/>
                      <a:cxnLst>
                        <a:cxn ang="0">
                          <a:pos x="0" y="0"/>
                        </a:cxn>
                        <a:cxn ang="0">
                          <a:pos x="0" y="73"/>
                        </a:cxn>
                        <a:cxn ang="0">
                          <a:pos x="17" y="106"/>
                        </a:cxn>
                        <a:cxn ang="0">
                          <a:pos x="43" y="128"/>
                        </a:cxn>
                        <a:cxn ang="0">
                          <a:pos x="85" y="152"/>
                        </a:cxn>
                        <a:cxn ang="0">
                          <a:pos x="140" y="169"/>
                        </a:cxn>
                        <a:cxn ang="0">
                          <a:pos x="202" y="185"/>
                        </a:cxn>
                        <a:cxn ang="0">
                          <a:pos x="266" y="197"/>
                        </a:cxn>
                        <a:cxn ang="0">
                          <a:pos x="326" y="203"/>
                        </a:cxn>
                        <a:cxn ang="0">
                          <a:pos x="393" y="207"/>
                        </a:cxn>
                        <a:cxn ang="0">
                          <a:pos x="450" y="208"/>
                        </a:cxn>
                        <a:cxn ang="0">
                          <a:pos x="508" y="207"/>
                        </a:cxn>
                        <a:cxn ang="0">
                          <a:pos x="560" y="201"/>
                        </a:cxn>
                        <a:cxn ang="0">
                          <a:pos x="610" y="195"/>
                        </a:cxn>
                        <a:cxn ang="0">
                          <a:pos x="660" y="189"/>
                        </a:cxn>
                        <a:cxn ang="0">
                          <a:pos x="701" y="179"/>
                        </a:cxn>
                        <a:cxn ang="0">
                          <a:pos x="743" y="166"/>
                        </a:cxn>
                        <a:cxn ang="0">
                          <a:pos x="786" y="150"/>
                        </a:cxn>
                        <a:cxn ang="0">
                          <a:pos x="816" y="134"/>
                        </a:cxn>
                        <a:cxn ang="0">
                          <a:pos x="851" y="103"/>
                        </a:cxn>
                        <a:cxn ang="0">
                          <a:pos x="867" y="74"/>
                        </a:cxn>
                        <a:cxn ang="0">
                          <a:pos x="867" y="0"/>
                        </a:cxn>
                        <a:cxn ang="0">
                          <a:pos x="860" y="17"/>
                        </a:cxn>
                        <a:cxn ang="0">
                          <a:pos x="840" y="39"/>
                        </a:cxn>
                        <a:cxn ang="0">
                          <a:pos x="812" y="61"/>
                        </a:cxn>
                        <a:cxn ang="0">
                          <a:pos x="774" y="80"/>
                        </a:cxn>
                        <a:cxn ang="0">
                          <a:pos x="727" y="95"/>
                        </a:cxn>
                        <a:cxn ang="0">
                          <a:pos x="693" y="105"/>
                        </a:cxn>
                        <a:cxn ang="0">
                          <a:pos x="645" y="114"/>
                        </a:cxn>
                        <a:cxn ang="0">
                          <a:pos x="596" y="122"/>
                        </a:cxn>
                        <a:cxn ang="0">
                          <a:pos x="530" y="129"/>
                        </a:cxn>
                        <a:cxn ang="0">
                          <a:pos x="486" y="132"/>
                        </a:cxn>
                        <a:cxn ang="0">
                          <a:pos x="433" y="131"/>
                        </a:cxn>
                        <a:cxn ang="0">
                          <a:pos x="375" y="130"/>
                        </a:cxn>
                        <a:cxn ang="0">
                          <a:pos x="318" y="127"/>
                        </a:cxn>
                        <a:cxn ang="0">
                          <a:pos x="261" y="121"/>
                        </a:cxn>
                        <a:cxn ang="0">
                          <a:pos x="202"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2"/>
                          </a:lnTo>
                          <a:lnTo>
                            <a:pt x="140" y="169"/>
                          </a:lnTo>
                          <a:lnTo>
                            <a:pt x="202" y="185"/>
                          </a:lnTo>
                          <a:lnTo>
                            <a:pt x="266" y="197"/>
                          </a:lnTo>
                          <a:lnTo>
                            <a:pt x="326" y="203"/>
                          </a:lnTo>
                          <a:lnTo>
                            <a:pt x="393" y="207"/>
                          </a:lnTo>
                          <a:lnTo>
                            <a:pt x="450" y="208"/>
                          </a:lnTo>
                          <a:lnTo>
                            <a:pt x="508" y="207"/>
                          </a:lnTo>
                          <a:lnTo>
                            <a:pt x="560" y="201"/>
                          </a:lnTo>
                          <a:lnTo>
                            <a:pt x="610" y="195"/>
                          </a:lnTo>
                          <a:lnTo>
                            <a:pt x="660" y="189"/>
                          </a:lnTo>
                          <a:lnTo>
                            <a:pt x="701" y="179"/>
                          </a:lnTo>
                          <a:lnTo>
                            <a:pt x="743" y="166"/>
                          </a:lnTo>
                          <a:lnTo>
                            <a:pt x="786" y="150"/>
                          </a:lnTo>
                          <a:lnTo>
                            <a:pt x="816" y="134"/>
                          </a:lnTo>
                          <a:lnTo>
                            <a:pt x="851" y="103"/>
                          </a:lnTo>
                          <a:lnTo>
                            <a:pt x="867" y="74"/>
                          </a:lnTo>
                          <a:lnTo>
                            <a:pt x="867" y="0"/>
                          </a:lnTo>
                          <a:lnTo>
                            <a:pt x="860" y="17"/>
                          </a:lnTo>
                          <a:lnTo>
                            <a:pt x="840" y="39"/>
                          </a:lnTo>
                          <a:lnTo>
                            <a:pt x="812" y="61"/>
                          </a:lnTo>
                          <a:lnTo>
                            <a:pt x="774" y="80"/>
                          </a:lnTo>
                          <a:lnTo>
                            <a:pt x="727" y="95"/>
                          </a:lnTo>
                          <a:lnTo>
                            <a:pt x="693" y="105"/>
                          </a:lnTo>
                          <a:lnTo>
                            <a:pt x="645" y="114"/>
                          </a:lnTo>
                          <a:lnTo>
                            <a:pt x="596" y="122"/>
                          </a:lnTo>
                          <a:lnTo>
                            <a:pt x="530" y="129"/>
                          </a:lnTo>
                          <a:lnTo>
                            <a:pt x="486" y="132"/>
                          </a:lnTo>
                          <a:lnTo>
                            <a:pt x="433" y="131"/>
                          </a:lnTo>
                          <a:lnTo>
                            <a:pt x="375" y="130"/>
                          </a:lnTo>
                          <a:lnTo>
                            <a:pt x="318" y="127"/>
                          </a:lnTo>
                          <a:lnTo>
                            <a:pt x="261" y="121"/>
                          </a:lnTo>
                          <a:lnTo>
                            <a:pt x="202" y="109"/>
                          </a:lnTo>
                          <a:lnTo>
                            <a:pt x="156" y="101"/>
                          </a:lnTo>
                          <a:lnTo>
                            <a:pt x="116" y="87"/>
                          </a:lnTo>
                          <a:lnTo>
                            <a:pt x="80" y="71"/>
                          </a:lnTo>
                          <a:lnTo>
                            <a:pt x="49" y="57"/>
                          </a:lnTo>
                          <a:lnTo>
                            <a:pt x="17" y="31"/>
                          </a:lnTo>
                          <a:lnTo>
                            <a:pt x="0" y="0"/>
                          </a:lnTo>
                          <a:close/>
                        </a:path>
                      </a:pathLst>
                    </a:custGeom>
                    <a:solidFill>
                      <a:srgbClr val="E00000"/>
                    </a:solidFill>
                    <a:ln w="4763">
                      <a:solidFill>
                        <a:srgbClr val="000000"/>
                      </a:solidFill>
                      <a:prstDash val="solid"/>
                      <a:round/>
                      <a:headEnd/>
                      <a:tailEnd/>
                    </a:ln>
                  </p:spPr>
                  <p:txBody>
                    <a:bodyPr/>
                    <a:lstStyle/>
                    <a:p>
                      <a:endParaRPr lang="en-US"/>
                    </a:p>
                  </p:txBody>
                </p:sp>
              </p:grpSp>
            </p:grpSp>
            <p:grpSp>
              <p:nvGrpSpPr>
                <p:cNvPr id="54351" name="Group 79"/>
                <p:cNvGrpSpPr>
                  <a:grpSpLocks/>
                </p:cNvGrpSpPr>
                <p:nvPr/>
              </p:nvGrpSpPr>
              <p:grpSpPr bwMode="auto">
                <a:xfrm>
                  <a:off x="1126" y="2387"/>
                  <a:ext cx="348" cy="643"/>
                  <a:chOff x="1126" y="2387"/>
                  <a:chExt cx="348" cy="643"/>
                </a:xfrm>
              </p:grpSpPr>
              <p:grpSp>
                <p:nvGrpSpPr>
                  <p:cNvPr id="54352" name="Group 80"/>
                  <p:cNvGrpSpPr>
                    <a:grpSpLocks/>
                  </p:cNvGrpSpPr>
                  <p:nvPr/>
                </p:nvGrpSpPr>
                <p:grpSpPr bwMode="auto">
                  <a:xfrm>
                    <a:off x="1160" y="2911"/>
                    <a:ext cx="292" cy="119"/>
                    <a:chOff x="1160" y="2911"/>
                    <a:chExt cx="292" cy="119"/>
                  </a:xfrm>
                </p:grpSpPr>
                <p:sp>
                  <p:nvSpPr>
                    <p:cNvPr id="54353" name="Oval 81"/>
                    <p:cNvSpPr>
                      <a:spLocks noChangeArrowheads="1"/>
                    </p:cNvSpPr>
                    <p:nvPr/>
                  </p:nvSpPr>
                  <p:spPr bwMode="auto">
                    <a:xfrm>
                      <a:off x="1161" y="2911"/>
                      <a:ext cx="291" cy="96"/>
                    </a:xfrm>
                    <a:prstGeom prst="ellipse">
                      <a:avLst/>
                    </a:prstGeom>
                    <a:solidFill>
                      <a:srgbClr val="676767"/>
                    </a:solidFill>
                    <a:ln w="4763">
                      <a:solidFill>
                        <a:srgbClr val="000000"/>
                      </a:solidFill>
                      <a:round/>
                      <a:headEnd/>
                      <a:tailEnd/>
                    </a:ln>
                  </p:spPr>
                  <p:txBody>
                    <a:bodyPr/>
                    <a:lstStyle/>
                    <a:p>
                      <a:endParaRPr lang="en-US"/>
                    </a:p>
                  </p:txBody>
                </p:sp>
                <p:sp>
                  <p:nvSpPr>
                    <p:cNvPr id="54354" name="Freeform 82"/>
                    <p:cNvSpPr>
                      <a:spLocks/>
                    </p:cNvSpPr>
                    <p:nvPr/>
                  </p:nvSpPr>
                  <p:spPr bwMode="auto">
                    <a:xfrm>
                      <a:off x="1160" y="2960"/>
                      <a:ext cx="289" cy="70"/>
                    </a:xfrm>
                    <a:custGeom>
                      <a:avLst/>
                      <a:gdLst/>
                      <a:ahLst/>
                      <a:cxnLst>
                        <a:cxn ang="0">
                          <a:pos x="0" y="0"/>
                        </a:cxn>
                        <a:cxn ang="0">
                          <a:pos x="0" y="73"/>
                        </a:cxn>
                        <a:cxn ang="0">
                          <a:pos x="16" y="106"/>
                        </a:cxn>
                        <a:cxn ang="0">
                          <a:pos x="42" y="128"/>
                        </a:cxn>
                        <a:cxn ang="0">
                          <a:pos x="84" y="152"/>
                        </a:cxn>
                        <a:cxn ang="0">
                          <a:pos x="139" y="170"/>
                        </a:cxn>
                        <a:cxn ang="0">
                          <a:pos x="201" y="186"/>
                        </a:cxn>
                        <a:cxn ang="0">
                          <a:pos x="265" y="197"/>
                        </a:cxn>
                        <a:cxn ang="0">
                          <a:pos x="325" y="204"/>
                        </a:cxn>
                        <a:cxn ang="0">
                          <a:pos x="392" y="207"/>
                        </a:cxn>
                        <a:cxn ang="0">
                          <a:pos x="449" y="208"/>
                        </a:cxn>
                        <a:cxn ang="0">
                          <a:pos x="507" y="207"/>
                        </a:cxn>
                        <a:cxn ang="0">
                          <a:pos x="559" y="201"/>
                        </a:cxn>
                        <a:cxn ang="0">
                          <a:pos x="609" y="195"/>
                        </a:cxn>
                        <a:cxn ang="0">
                          <a:pos x="659" y="189"/>
                        </a:cxn>
                        <a:cxn ang="0">
                          <a:pos x="700" y="179"/>
                        </a:cxn>
                        <a:cxn ang="0">
                          <a:pos x="742" y="166"/>
                        </a:cxn>
                        <a:cxn ang="0">
                          <a:pos x="785" y="151"/>
                        </a:cxn>
                        <a:cxn ang="0">
                          <a:pos x="815" y="134"/>
                        </a:cxn>
                        <a:cxn ang="0">
                          <a:pos x="850" y="103"/>
                        </a:cxn>
                        <a:cxn ang="0">
                          <a:pos x="866" y="74"/>
                        </a:cxn>
                        <a:cxn ang="0">
                          <a:pos x="866" y="0"/>
                        </a:cxn>
                        <a:cxn ang="0">
                          <a:pos x="859" y="17"/>
                        </a:cxn>
                        <a:cxn ang="0">
                          <a:pos x="839" y="40"/>
                        </a:cxn>
                        <a:cxn ang="0">
                          <a:pos x="811" y="61"/>
                        </a:cxn>
                        <a:cxn ang="0">
                          <a:pos x="773" y="80"/>
                        </a:cxn>
                        <a:cxn ang="0">
                          <a:pos x="727" y="96"/>
                        </a:cxn>
                        <a:cxn ang="0">
                          <a:pos x="692" y="105"/>
                        </a:cxn>
                        <a:cxn ang="0">
                          <a:pos x="644" y="115"/>
                        </a:cxn>
                        <a:cxn ang="0">
                          <a:pos x="595" y="122"/>
                        </a:cxn>
                        <a:cxn ang="0">
                          <a:pos x="529" y="129"/>
                        </a:cxn>
                        <a:cxn ang="0">
                          <a:pos x="485" y="133"/>
                        </a:cxn>
                        <a:cxn ang="0">
                          <a:pos x="432" y="132"/>
                        </a:cxn>
                        <a:cxn ang="0">
                          <a:pos x="374" y="131"/>
                        </a:cxn>
                        <a:cxn ang="0">
                          <a:pos x="317" y="127"/>
                        </a:cxn>
                        <a:cxn ang="0">
                          <a:pos x="260" y="121"/>
                        </a:cxn>
                        <a:cxn ang="0">
                          <a:pos x="201" y="109"/>
                        </a:cxn>
                        <a:cxn ang="0">
                          <a:pos x="155" y="101"/>
                        </a:cxn>
                        <a:cxn ang="0">
                          <a:pos x="115" y="87"/>
                        </a:cxn>
                        <a:cxn ang="0">
                          <a:pos x="79" y="71"/>
                        </a:cxn>
                        <a:cxn ang="0">
                          <a:pos x="48" y="58"/>
                        </a:cxn>
                        <a:cxn ang="0">
                          <a:pos x="16" y="31"/>
                        </a:cxn>
                        <a:cxn ang="0">
                          <a:pos x="0" y="0"/>
                        </a:cxn>
                      </a:cxnLst>
                      <a:rect l="0" t="0" r="r" b="b"/>
                      <a:pathLst>
                        <a:path w="866" h="208">
                          <a:moveTo>
                            <a:pt x="0" y="0"/>
                          </a:moveTo>
                          <a:lnTo>
                            <a:pt x="0" y="73"/>
                          </a:lnTo>
                          <a:lnTo>
                            <a:pt x="16" y="106"/>
                          </a:lnTo>
                          <a:lnTo>
                            <a:pt x="42" y="128"/>
                          </a:lnTo>
                          <a:lnTo>
                            <a:pt x="84" y="152"/>
                          </a:lnTo>
                          <a:lnTo>
                            <a:pt x="139" y="170"/>
                          </a:lnTo>
                          <a:lnTo>
                            <a:pt x="201" y="186"/>
                          </a:lnTo>
                          <a:lnTo>
                            <a:pt x="265" y="197"/>
                          </a:lnTo>
                          <a:lnTo>
                            <a:pt x="325" y="204"/>
                          </a:lnTo>
                          <a:lnTo>
                            <a:pt x="392" y="207"/>
                          </a:lnTo>
                          <a:lnTo>
                            <a:pt x="449" y="208"/>
                          </a:lnTo>
                          <a:lnTo>
                            <a:pt x="507" y="207"/>
                          </a:lnTo>
                          <a:lnTo>
                            <a:pt x="559" y="201"/>
                          </a:lnTo>
                          <a:lnTo>
                            <a:pt x="609" y="195"/>
                          </a:lnTo>
                          <a:lnTo>
                            <a:pt x="659" y="189"/>
                          </a:lnTo>
                          <a:lnTo>
                            <a:pt x="700" y="179"/>
                          </a:lnTo>
                          <a:lnTo>
                            <a:pt x="742" y="166"/>
                          </a:lnTo>
                          <a:lnTo>
                            <a:pt x="785" y="151"/>
                          </a:lnTo>
                          <a:lnTo>
                            <a:pt x="815" y="134"/>
                          </a:lnTo>
                          <a:lnTo>
                            <a:pt x="850" y="103"/>
                          </a:lnTo>
                          <a:lnTo>
                            <a:pt x="866" y="74"/>
                          </a:lnTo>
                          <a:lnTo>
                            <a:pt x="866" y="0"/>
                          </a:lnTo>
                          <a:lnTo>
                            <a:pt x="859" y="17"/>
                          </a:lnTo>
                          <a:lnTo>
                            <a:pt x="839" y="40"/>
                          </a:lnTo>
                          <a:lnTo>
                            <a:pt x="811" y="61"/>
                          </a:lnTo>
                          <a:lnTo>
                            <a:pt x="773" y="80"/>
                          </a:lnTo>
                          <a:lnTo>
                            <a:pt x="727" y="96"/>
                          </a:lnTo>
                          <a:lnTo>
                            <a:pt x="692" y="105"/>
                          </a:lnTo>
                          <a:lnTo>
                            <a:pt x="644" y="115"/>
                          </a:lnTo>
                          <a:lnTo>
                            <a:pt x="595" y="122"/>
                          </a:lnTo>
                          <a:lnTo>
                            <a:pt x="529" y="129"/>
                          </a:lnTo>
                          <a:lnTo>
                            <a:pt x="485" y="133"/>
                          </a:lnTo>
                          <a:lnTo>
                            <a:pt x="432" y="132"/>
                          </a:lnTo>
                          <a:lnTo>
                            <a:pt x="374" y="131"/>
                          </a:lnTo>
                          <a:lnTo>
                            <a:pt x="317" y="127"/>
                          </a:lnTo>
                          <a:lnTo>
                            <a:pt x="260" y="121"/>
                          </a:lnTo>
                          <a:lnTo>
                            <a:pt x="201" y="109"/>
                          </a:lnTo>
                          <a:lnTo>
                            <a:pt x="155" y="101"/>
                          </a:lnTo>
                          <a:lnTo>
                            <a:pt x="115" y="87"/>
                          </a:lnTo>
                          <a:lnTo>
                            <a:pt x="79" y="71"/>
                          </a:lnTo>
                          <a:lnTo>
                            <a:pt x="48" y="58"/>
                          </a:lnTo>
                          <a:lnTo>
                            <a:pt x="16"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55" name="Group 83"/>
                  <p:cNvGrpSpPr>
                    <a:grpSpLocks/>
                  </p:cNvGrpSpPr>
                  <p:nvPr/>
                </p:nvGrpSpPr>
                <p:grpSpPr bwMode="auto">
                  <a:xfrm>
                    <a:off x="1146" y="2882"/>
                    <a:ext cx="291" cy="119"/>
                    <a:chOff x="1146" y="2882"/>
                    <a:chExt cx="291" cy="119"/>
                  </a:xfrm>
                </p:grpSpPr>
                <p:sp>
                  <p:nvSpPr>
                    <p:cNvPr id="54356" name="Oval 84"/>
                    <p:cNvSpPr>
                      <a:spLocks noChangeArrowheads="1"/>
                    </p:cNvSpPr>
                    <p:nvPr/>
                  </p:nvSpPr>
                  <p:spPr bwMode="auto">
                    <a:xfrm>
                      <a:off x="1147" y="2882"/>
                      <a:ext cx="290" cy="97"/>
                    </a:xfrm>
                    <a:prstGeom prst="ellipse">
                      <a:avLst/>
                    </a:prstGeom>
                    <a:solidFill>
                      <a:srgbClr val="676767"/>
                    </a:solidFill>
                    <a:ln w="4763">
                      <a:solidFill>
                        <a:srgbClr val="000000"/>
                      </a:solidFill>
                      <a:round/>
                      <a:headEnd/>
                      <a:tailEnd/>
                    </a:ln>
                  </p:spPr>
                  <p:txBody>
                    <a:bodyPr/>
                    <a:lstStyle/>
                    <a:p>
                      <a:endParaRPr lang="en-US"/>
                    </a:p>
                  </p:txBody>
                </p:sp>
                <p:sp>
                  <p:nvSpPr>
                    <p:cNvPr id="54357" name="Freeform 85"/>
                    <p:cNvSpPr>
                      <a:spLocks/>
                    </p:cNvSpPr>
                    <p:nvPr/>
                  </p:nvSpPr>
                  <p:spPr bwMode="auto">
                    <a:xfrm>
                      <a:off x="1146" y="2932"/>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59" y="188"/>
                        </a:cxn>
                        <a:cxn ang="0">
                          <a:pos x="701" y="179"/>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7"/>
                        </a:cxn>
                        <a:cxn ang="0">
                          <a:pos x="261" y="120"/>
                        </a:cxn>
                        <a:cxn ang="0">
                          <a:pos x="201" y="109"/>
                        </a:cxn>
                        <a:cxn ang="0">
                          <a:pos x="156" y="100"/>
                        </a:cxn>
                        <a:cxn ang="0">
                          <a:pos x="116" y="86"/>
                        </a:cxn>
                        <a:cxn ang="0">
                          <a:pos x="80" y="71"/>
                        </a:cxn>
                        <a:cxn ang="0">
                          <a:pos x="49" y="57"/>
                        </a:cxn>
                        <a:cxn ang="0">
                          <a:pos x="17" y="30"/>
                        </a:cxn>
                        <a:cxn ang="0">
                          <a:pos x="0" y="0"/>
                        </a:cxn>
                      </a:cxnLst>
                      <a:rect l="0" t="0" r="r" b="b"/>
                      <a:pathLst>
                        <a:path w="867" h="207">
                          <a:moveTo>
                            <a:pt x="0" y="0"/>
                          </a:moveTo>
                          <a:lnTo>
                            <a:pt x="0" y="73"/>
                          </a:lnTo>
                          <a:lnTo>
                            <a:pt x="17" y="106"/>
                          </a:lnTo>
                          <a:lnTo>
                            <a:pt x="43"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59" y="188"/>
                          </a:lnTo>
                          <a:lnTo>
                            <a:pt x="701" y="179"/>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7"/>
                          </a:lnTo>
                          <a:lnTo>
                            <a:pt x="261" y="120"/>
                          </a:lnTo>
                          <a:lnTo>
                            <a:pt x="201" y="109"/>
                          </a:lnTo>
                          <a:lnTo>
                            <a:pt x="156" y="100"/>
                          </a:lnTo>
                          <a:lnTo>
                            <a:pt x="116" y="86"/>
                          </a:lnTo>
                          <a:lnTo>
                            <a:pt x="80" y="71"/>
                          </a:lnTo>
                          <a:lnTo>
                            <a:pt x="49"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58" name="Group 86"/>
                  <p:cNvGrpSpPr>
                    <a:grpSpLocks/>
                  </p:cNvGrpSpPr>
                  <p:nvPr/>
                </p:nvGrpSpPr>
                <p:grpSpPr bwMode="auto">
                  <a:xfrm>
                    <a:off x="1183" y="2863"/>
                    <a:ext cx="291" cy="119"/>
                    <a:chOff x="1183" y="2863"/>
                    <a:chExt cx="291" cy="119"/>
                  </a:xfrm>
                </p:grpSpPr>
                <p:sp>
                  <p:nvSpPr>
                    <p:cNvPr id="54359" name="Oval 87"/>
                    <p:cNvSpPr>
                      <a:spLocks noChangeArrowheads="1"/>
                    </p:cNvSpPr>
                    <p:nvPr/>
                  </p:nvSpPr>
                  <p:spPr bwMode="auto">
                    <a:xfrm>
                      <a:off x="1183" y="2863"/>
                      <a:ext cx="291" cy="97"/>
                    </a:xfrm>
                    <a:prstGeom prst="ellipse">
                      <a:avLst/>
                    </a:prstGeom>
                    <a:solidFill>
                      <a:srgbClr val="676767"/>
                    </a:solidFill>
                    <a:ln w="4763">
                      <a:solidFill>
                        <a:srgbClr val="000000"/>
                      </a:solidFill>
                      <a:round/>
                      <a:headEnd/>
                      <a:tailEnd/>
                    </a:ln>
                  </p:spPr>
                  <p:txBody>
                    <a:bodyPr/>
                    <a:lstStyle/>
                    <a:p>
                      <a:endParaRPr lang="en-US"/>
                    </a:p>
                  </p:txBody>
                </p:sp>
                <p:sp>
                  <p:nvSpPr>
                    <p:cNvPr id="54360" name="Freeform 88"/>
                    <p:cNvSpPr>
                      <a:spLocks/>
                    </p:cNvSpPr>
                    <p:nvPr/>
                  </p:nvSpPr>
                  <p:spPr bwMode="auto">
                    <a:xfrm>
                      <a:off x="1183" y="2913"/>
                      <a:ext cx="289" cy="69"/>
                    </a:xfrm>
                    <a:custGeom>
                      <a:avLst/>
                      <a:gdLst/>
                      <a:ahLst/>
                      <a:cxnLst>
                        <a:cxn ang="0">
                          <a:pos x="0" y="0"/>
                        </a:cxn>
                        <a:cxn ang="0">
                          <a:pos x="0" y="73"/>
                        </a:cxn>
                        <a:cxn ang="0">
                          <a:pos x="17" y="105"/>
                        </a:cxn>
                        <a:cxn ang="0">
                          <a:pos x="43"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60" y="188"/>
                        </a:cxn>
                        <a:cxn ang="0">
                          <a:pos x="701" y="178"/>
                        </a:cxn>
                        <a:cxn ang="0">
                          <a:pos x="743" y="166"/>
                        </a:cxn>
                        <a:cxn ang="0">
                          <a:pos x="785" y="150"/>
                        </a:cxn>
                        <a:cxn ang="0">
                          <a:pos x="816" y="133"/>
                        </a:cxn>
                        <a:cxn ang="0">
                          <a:pos x="851" y="102"/>
                        </a:cxn>
                        <a:cxn ang="0">
                          <a:pos x="867" y="74"/>
                        </a:cxn>
                        <a:cxn ang="0">
                          <a:pos x="867" y="0"/>
                        </a:cxn>
                        <a:cxn ang="0">
                          <a:pos x="860" y="17"/>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7"/>
                        </a:cxn>
                        <a:cxn ang="0">
                          <a:pos x="261" y="120"/>
                        </a:cxn>
                        <a:cxn ang="0">
                          <a:pos x="201" y="109"/>
                        </a:cxn>
                        <a:cxn ang="0">
                          <a:pos x="156" y="100"/>
                        </a:cxn>
                        <a:cxn ang="0">
                          <a:pos x="116" y="86"/>
                        </a:cxn>
                        <a:cxn ang="0">
                          <a:pos x="80" y="71"/>
                        </a:cxn>
                        <a:cxn ang="0">
                          <a:pos x="49" y="57"/>
                        </a:cxn>
                        <a:cxn ang="0">
                          <a:pos x="17" y="30"/>
                        </a:cxn>
                        <a:cxn ang="0">
                          <a:pos x="0" y="0"/>
                        </a:cxn>
                      </a:cxnLst>
                      <a:rect l="0" t="0" r="r" b="b"/>
                      <a:pathLst>
                        <a:path w="867" h="207">
                          <a:moveTo>
                            <a:pt x="0" y="0"/>
                          </a:moveTo>
                          <a:lnTo>
                            <a:pt x="0" y="73"/>
                          </a:lnTo>
                          <a:lnTo>
                            <a:pt x="17" y="105"/>
                          </a:lnTo>
                          <a:lnTo>
                            <a:pt x="43"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60" y="188"/>
                          </a:lnTo>
                          <a:lnTo>
                            <a:pt x="701" y="178"/>
                          </a:lnTo>
                          <a:lnTo>
                            <a:pt x="743" y="166"/>
                          </a:lnTo>
                          <a:lnTo>
                            <a:pt x="785" y="150"/>
                          </a:lnTo>
                          <a:lnTo>
                            <a:pt x="816" y="133"/>
                          </a:lnTo>
                          <a:lnTo>
                            <a:pt x="851" y="102"/>
                          </a:lnTo>
                          <a:lnTo>
                            <a:pt x="867" y="74"/>
                          </a:lnTo>
                          <a:lnTo>
                            <a:pt x="867" y="0"/>
                          </a:lnTo>
                          <a:lnTo>
                            <a:pt x="860" y="17"/>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7"/>
                          </a:lnTo>
                          <a:lnTo>
                            <a:pt x="261" y="120"/>
                          </a:lnTo>
                          <a:lnTo>
                            <a:pt x="201" y="109"/>
                          </a:lnTo>
                          <a:lnTo>
                            <a:pt x="156" y="100"/>
                          </a:lnTo>
                          <a:lnTo>
                            <a:pt x="116" y="86"/>
                          </a:lnTo>
                          <a:lnTo>
                            <a:pt x="80" y="71"/>
                          </a:lnTo>
                          <a:lnTo>
                            <a:pt x="49"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61" name="Group 89"/>
                  <p:cNvGrpSpPr>
                    <a:grpSpLocks/>
                  </p:cNvGrpSpPr>
                  <p:nvPr/>
                </p:nvGrpSpPr>
                <p:grpSpPr bwMode="auto">
                  <a:xfrm>
                    <a:off x="1163" y="2838"/>
                    <a:ext cx="291" cy="119"/>
                    <a:chOff x="1163" y="2838"/>
                    <a:chExt cx="291" cy="119"/>
                  </a:xfrm>
                </p:grpSpPr>
                <p:sp>
                  <p:nvSpPr>
                    <p:cNvPr id="54362" name="Oval 90"/>
                    <p:cNvSpPr>
                      <a:spLocks noChangeArrowheads="1"/>
                    </p:cNvSpPr>
                    <p:nvPr/>
                  </p:nvSpPr>
                  <p:spPr bwMode="auto">
                    <a:xfrm>
                      <a:off x="1164" y="2838"/>
                      <a:ext cx="290" cy="96"/>
                    </a:xfrm>
                    <a:prstGeom prst="ellipse">
                      <a:avLst/>
                    </a:prstGeom>
                    <a:solidFill>
                      <a:srgbClr val="676767"/>
                    </a:solidFill>
                    <a:ln w="4763">
                      <a:solidFill>
                        <a:srgbClr val="000000"/>
                      </a:solidFill>
                      <a:round/>
                      <a:headEnd/>
                      <a:tailEnd/>
                    </a:ln>
                  </p:spPr>
                  <p:txBody>
                    <a:bodyPr/>
                    <a:lstStyle/>
                    <a:p>
                      <a:endParaRPr lang="en-US"/>
                    </a:p>
                  </p:txBody>
                </p:sp>
                <p:sp>
                  <p:nvSpPr>
                    <p:cNvPr id="54363" name="Freeform 91"/>
                    <p:cNvSpPr>
                      <a:spLocks/>
                    </p:cNvSpPr>
                    <p:nvPr/>
                  </p:nvSpPr>
                  <p:spPr bwMode="auto">
                    <a:xfrm>
                      <a:off x="1163" y="2887"/>
                      <a:ext cx="289" cy="70"/>
                    </a:xfrm>
                    <a:custGeom>
                      <a:avLst/>
                      <a:gdLst/>
                      <a:ahLst/>
                      <a:cxnLst>
                        <a:cxn ang="0">
                          <a:pos x="0" y="0"/>
                        </a:cxn>
                        <a:cxn ang="0">
                          <a:pos x="0" y="73"/>
                        </a:cxn>
                        <a:cxn ang="0">
                          <a:pos x="17" y="106"/>
                        </a:cxn>
                        <a:cxn ang="0">
                          <a:pos x="42" y="128"/>
                        </a:cxn>
                        <a:cxn ang="0">
                          <a:pos x="85" y="152"/>
                        </a:cxn>
                        <a:cxn ang="0">
                          <a:pos x="140" y="170"/>
                        </a:cxn>
                        <a:cxn ang="0">
                          <a:pos x="201" y="186"/>
                        </a:cxn>
                        <a:cxn ang="0">
                          <a:pos x="266" y="197"/>
                        </a:cxn>
                        <a:cxn ang="0">
                          <a:pos x="326" y="204"/>
                        </a:cxn>
                        <a:cxn ang="0">
                          <a:pos x="393" y="207"/>
                        </a:cxn>
                        <a:cxn ang="0">
                          <a:pos x="450" y="208"/>
                        </a:cxn>
                        <a:cxn ang="0">
                          <a:pos x="508" y="207"/>
                        </a:cxn>
                        <a:cxn ang="0">
                          <a:pos x="560" y="201"/>
                        </a:cxn>
                        <a:cxn ang="0">
                          <a:pos x="610" y="195"/>
                        </a:cxn>
                        <a:cxn ang="0">
                          <a:pos x="659" y="189"/>
                        </a:cxn>
                        <a:cxn ang="0">
                          <a:pos x="701" y="179"/>
                        </a:cxn>
                        <a:cxn ang="0">
                          <a:pos x="743" y="167"/>
                        </a:cxn>
                        <a:cxn ang="0">
                          <a:pos x="785" y="151"/>
                        </a:cxn>
                        <a:cxn ang="0">
                          <a:pos x="816" y="134"/>
                        </a:cxn>
                        <a:cxn ang="0">
                          <a:pos x="851" y="103"/>
                        </a:cxn>
                        <a:cxn ang="0">
                          <a:pos x="867" y="75"/>
                        </a:cxn>
                        <a:cxn ang="0">
                          <a:pos x="867" y="0"/>
                        </a:cxn>
                        <a:cxn ang="0">
                          <a:pos x="859" y="17"/>
                        </a:cxn>
                        <a:cxn ang="0">
                          <a:pos x="839" y="40"/>
                        </a:cxn>
                        <a:cxn ang="0">
                          <a:pos x="812" y="61"/>
                        </a:cxn>
                        <a:cxn ang="0">
                          <a:pos x="774" y="80"/>
                        </a:cxn>
                        <a:cxn ang="0">
                          <a:pos x="727" y="96"/>
                        </a:cxn>
                        <a:cxn ang="0">
                          <a:pos x="692" y="105"/>
                        </a:cxn>
                        <a:cxn ang="0">
                          <a:pos x="644" y="115"/>
                        </a:cxn>
                        <a:cxn ang="0">
                          <a:pos x="596" y="122"/>
                        </a:cxn>
                        <a:cxn ang="0">
                          <a:pos x="529" y="130"/>
                        </a:cxn>
                        <a:cxn ang="0">
                          <a:pos x="486" y="133"/>
                        </a:cxn>
                        <a:cxn ang="0">
                          <a:pos x="433" y="132"/>
                        </a:cxn>
                        <a:cxn ang="0">
                          <a:pos x="375" y="131"/>
                        </a:cxn>
                        <a:cxn ang="0">
                          <a:pos x="317" y="127"/>
                        </a:cxn>
                        <a:cxn ang="0">
                          <a:pos x="260" y="121"/>
                        </a:cxn>
                        <a:cxn ang="0">
                          <a:pos x="201" y="109"/>
                        </a:cxn>
                        <a:cxn ang="0">
                          <a:pos x="156" y="101"/>
                        </a:cxn>
                        <a:cxn ang="0">
                          <a:pos x="115" y="87"/>
                        </a:cxn>
                        <a:cxn ang="0">
                          <a:pos x="79" y="71"/>
                        </a:cxn>
                        <a:cxn ang="0">
                          <a:pos x="49" y="58"/>
                        </a:cxn>
                        <a:cxn ang="0">
                          <a:pos x="17" y="31"/>
                        </a:cxn>
                        <a:cxn ang="0">
                          <a:pos x="0" y="0"/>
                        </a:cxn>
                      </a:cxnLst>
                      <a:rect l="0" t="0" r="r" b="b"/>
                      <a:pathLst>
                        <a:path w="867" h="208">
                          <a:moveTo>
                            <a:pt x="0" y="0"/>
                          </a:moveTo>
                          <a:lnTo>
                            <a:pt x="0" y="73"/>
                          </a:lnTo>
                          <a:lnTo>
                            <a:pt x="17" y="106"/>
                          </a:lnTo>
                          <a:lnTo>
                            <a:pt x="42" y="128"/>
                          </a:lnTo>
                          <a:lnTo>
                            <a:pt x="85" y="152"/>
                          </a:lnTo>
                          <a:lnTo>
                            <a:pt x="140" y="170"/>
                          </a:lnTo>
                          <a:lnTo>
                            <a:pt x="201" y="186"/>
                          </a:lnTo>
                          <a:lnTo>
                            <a:pt x="266" y="197"/>
                          </a:lnTo>
                          <a:lnTo>
                            <a:pt x="326" y="204"/>
                          </a:lnTo>
                          <a:lnTo>
                            <a:pt x="393" y="207"/>
                          </a:lnTo>
                          <a:lnTo>
                            <a:pt x="450" y="208"/>
                          </a:lnTo>
                          <a:lnTo>
                            <a:pt x="508" y="207"/>
                          </a:lnTo>
                          <a:lnTo>
                            <a:pt x="560" y="201"/>
                          </a:lnTo>
                          <a:lnTo>
                            <a:pt x="610" y="195"/>
                          </a:lnTo>
                          <a:lnTo>
                            <a:pt x="659" y="189"/>
                          </a:lnTo>
                          <a:lnTo>
                            <a:pt x="701" y="179"/>
                          </a:lnTo>
                          <a:lnTo>
                            <a:pt x="743" y="167"/>
                          </a:lnTo>
                          <a:lnTo>
                            <a:pt x="785" y="151"/>
                          </a:lnTo>
                          <a:lnTo>
                            <a:pt x="816" y="134"/>
                          </a:lnTo>
                          <a:lnTo>
                            <a:pt x="851" y="103"/>
                          </a:lnTo>
                          <a:lnTo>
                            <a:pt x="867" y="75"/>
                          </a:lnTo>
                          <a:lnTo>
                            <a:pt x="867" y="0"/>
                          </a:lnTo>
                          <a:lnTo>
                            <a:pt x="859" y="17"/>
                          </a:lnTo>
                          <a:lnTo>
                            <a:pt x="839" y="40"/>
                          </a:lnTo>
                          <a:lnTo>
                            <a:pt x="812" y="61"/>
                          </a:lnTo>
                          <a:lnTo>
                            <a:pt x="774" y="80"/>
                          </a:lnTo>
                          <a:lnTo>
                            <a:pt x="727" y="96"/>
                          </a:lnTo>
                          <a:lnTo>
                            <a:pt x="692" y="105"/>
                          </a:lnTo>
                          <a:lnTo>
                            <a:pt x="644" y="115"/>
                          </a:lnTo>
                          <a:lnTo>
                            <a:pt x="596" y="122"/>
                          </a:lnTo>
                          <a:lnTo>
                            <a:pt x="529" y="130"/>
                          </a:lnTo>
                          <a:lnTo>
                            <a:pt x="486" y="133"/>
                          </a:lnTo>
                          <a:lnTo>
                            <a:pt x="433" y="132"/>
                          </a:lnTo>
                          <a:lnTo>
                            <a:pt x="375" y="131"/>
                          </a:lnTo>
                          <a:lnTo>
                            <a:pt x="317" y="127"/>
                          </a:lnTo>
                          <a:lnTo>
                            <a:pt x="260" y="121"/>
                          </a:lnTo>
                          <a:lnTo>
                            <a:pt x="201" y="109"/>
                          </a:lnTo>
                          <a:lnTo>
                            <a:pt x="156" y="101"/>
                          </a:lnTo>
                          <a:lnTo>
                            <a:pt x="115" y="87"/>
                          </a:lnTo>
                          <a:lnTo>
                            <a:pt x="79" y="71"/>
                          </a:lnTo>
                          <a:lnTo>
                            <a:pt x="49" y="58"/>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64" name="Group 92"/>
                  <p:cNvGrpSpPr>
                    <a:grpSpLocks/>
                  </p:cNvGrpSpPr>
                  <p:nvPr/>
                </p:nvGrpSpPr>
                <p:grpSpPr bwMode="auto">
                  <a:xfrm>
                    <a:off x="1160" y="2816"/>
                    <a:ext cx="292" cy="118"/>
                    <a:chOff x="1160" y="2816"/>
                    <a:chExt cx="292" cy="118"/>
                  </a:xfrm>
                </p:grpSpPr>
                <p:sp>
                  <p:nvSpPr>
                    <p:cNvPr id="54365" name="Oval 93"/>
                    <p:cNvSpPr>
                      <a:spLocks noChangeArrowheads="1"/>
                    </p:cNvSpPr>
                    <p:nvPr/>
                  </p:nvSpPr>
                  <p:spPr bwMode="auto">
                    <a:xfrm>
                      <a:off x="1161" y="2816"/>
                      <a:ext cx="291" cy="96"/>
                    </a:xfrm>
                    <a:prstGeom prst="ellipse">
                      <a:avLst/>
                    </a:prstGeom>
                    <a:solidFill>
                      <a:srgbClr val="676767"/>
                    </a:solidFill>
                    <a:ln w="4763">
                      <a:solidFill>
                        <a:srgbClr val="000000"/>
                      </a:solidFill>
                      <a:round/>
                      <a:headEnd/>
                      <a:tailEnd/>
                    </a:ln>
                  </p:spPr>
                  <p:txBody>
                    <a:bodyPr/>
                    <a:lstStyle/>
                    <a:p>
                      <a:endParaRPr lang="en-US"/>
                    </a:p>
                  </p:txBody>
                </p:sp>
                <p:sp>
                  <p:nvSpPr>
                    <p:cNvPr id="54366" name="Freeform 94"/>
                    <p:cNvSpPr>
                      <a:spLocks/>
                    </p:cNvSpPr>
                    <p:nvPr/>
                  </p:nvSpPr>
                  <p:spPr bwMode="auto">
                    <a:xfrm>
                      <a:off x="1160" y="2865"/>
                      <a:ext cx="289" cy="69"/>
                    </a:xfrm>
                    <a:custGeom>
                      <a:avLst/>
                      <a:gdLst/>
                      <a:ahLst/>
                      <a:cxnLst>
                        <a:cxn ang="0">
                          <a:pos x="0" y="0"/>
                        </a:cxn>
                        <a:cxn ang="0">
                          <a:pos x="0" y="73"/>
                        </a:cxn>
                        <a:cxn ang="0">
                          <a:pos x="16" y="106"/>
                        </a:cxn>
                        <a:cxn ang="0">
                          <a:pos x="42" y="128"/>
                        </a:cxn>
                        <a:cxn ang="0">
                          <a:pos x="84" y="151"/>
                        </a:cxn>
                        <a:cxn ang="0">
                          <a:pos x="139" y="169"/>
                        </a:cxn>
                        <a:cxn ang="0">
                          <a:pos x="201" y="185"/>
                        </a:cxn>
                        <a:cxn ang="0">
                          <a:pos x="265" y="197"/>
                        </a:cxn>
                        <a:cxn ang="0">
                          <a:pos x="325" y="203"/>
                        </a:cxn>
                        <a:cxn ang="0">
                          <a:pos x="392" y="206"/>
                        </a:cxn>
                        <a:cxn ang="0">
                          <a:pos x="449" y="207"/>
                        </a:cxn>
                        <a:cxn ang="0">
                          <a:pos x="507" y="206"/>
                        </a:cxn>
                        <a:cxn ang="0">
                          <a:pos x="559" y="201"/>
                        </a:cxn>
                        <a:cxn ang="0">
                          <a:pos x="609" y="194"/>
                        </a:cxn>
                        <a:cxn ang="0">
                          <a:pos x="659" y="188"/>
                        </a:cxn>
                        <a:cxn ang="0">
                          <a:pos x="700" y="179"/>
                        </a:cxn>
                        <a:cxn ang="0">
                          <a:pos x="742" y="166"/>
                        </a:cxn>
                        <a:cxn ang="0">
                          <a:pos x="785" y="150"/>
                        </a:cxn>
                        <a:cxn ang="0">
                          <a:pos x="815" y="133"/>
                        </a:cxn>
                        <a:cxn ang="0">
                          <a:pos x="850" y="102"/>
                        </a:cxn>
                        <a:cxn ang="0">
                          <a:pos x="866" y="74"/>
                        </a:cxn>
                        <a:cxn ang="0">
                          <a:pos x="866" y="0"/>
                        </a:cxn>
                        <a:cxn ang="0">
                          <a:pos x="859" y="17"/>
                        </a:cxn>
                        <a:cxn ang="0">
                          <a:pos x="839" y="39"/>
                        </a:cxn>
                        <a:cxn ang="0">
                          <a:pos x="811" y="60"/>
                        </a:cxn>
                        <a:cxn ang="0">
                          <a:pos x="773" y="79"/>
                        </a:cxn>
                        <a:cxn ang="0">
                          <a:pos x="727" y="95"/>
                        </a:cxn>
                        <a:cxn ang="0">
                          <a:pos x="692" y="105"/>
                        </a:cxn>
                        <a:cxn ang="0">
                          <a:pos x="644" y="114"/>
                        </a:cxn>
                        <a:cxn ang="0">
                          <a:pos x="595" y="121"/>
                        </a:cxn>
                        <a:cxn ang="0">
                          <a:pos x="529" y="129"/>
                        </a:cxn>
                        <a:cxn ang="0">
                          <a:pos x="485" y="132"/>
                        </a:cxn>
                        <a:cxn ang="0">
                          <a:pos x="432" y="131"/>
                        </a:cxn>
                        <a:cxn ang="0">
                          <a:pos x="374" y="130"/>
                        </a:cxn>
                        <a:cxn ang="0">
                          <a:pos x="317" y="127"/>
                        </a:cxn>
                        <a:cxn ang="0">
                          <a:pos x="260" y="120"/>
                        </a:cxn>
                        <a:cxn ang="0">
                          <a:pos x="201" y="109"/>
                        </a:cxn>
                        <a:cxn ang="0">
                          <a:pos x="155" y="100"/>
                        </a:cxn>
                        <a:cxn ang="0">
                          <a:pos x="115" y="87"/>
                        </a:cxn>
                        <a:cxn ang="0">
                          <a:pos x="79" y="71"/>
                        </a:cxn>
                        <a:cxn ang="0">
                          <a:pos x="48" y="57"/>
                        </a:cxn>
                        <a:cxn ang="0">
                          <a:pos x="16" y="31"/>
                        </a:cxn>
                        <a:cxn ang="0">
                          <a:pos x="0" y="0"/>
                        </a:cxn>
                      </a:cxnLst>
                      <a:rect l="0" t="0" r="r" b="b"/>
                      <a:pathLst>
                        <a:path w="866" h="207">
                          <a:moveTo>
                            <a:pt x="0" y="0"/>
                          </a:moveTo>
                          <a:lnTo>
                            <a:pt x="0" y="73"/>
                          </a:lnTo>
                          <a:lnTo>
                            <a:pt x="16" y="106"/>
                          </a:lnTo>
                          <a:lnTo>
                            <a:pt x="42" y="128"/>
                          </a:lnTo>
                          <a:lnTo>
                            <a:pt x="84" y="151"/>
                          </a:lnTo>
                          <a:lnTo>
                            <a:pt x="139" y="169"/>
                          </a:lnTo>
                          <a:lnTo>
                            <a:pt x="201" y="185"/>
                          </a:lnTo>
                          <a:lnTo>
                            <a:pt x="265" y="197"/>
                          </a:lnTo>
                          <a:lnTo>
                            <a:pt x="325" y="203"/>
                          </a:lnTo>
                          <a:lnTo>
                            <a:pt x="392" y="206"/>
                          </a:lnTo>
                          <a:lnTo>
                            <a:pt x="449" y="207"/>
                          </a:lnTo>
                          <a:lnTo>
                            <a:pt x="507" y="206"/>
                          </a:lnTo>
                          <a:lnTo>
                            <a:pt x="559" y="201"/>
                          </a:lnTo>
                          <a:lnTo>
                            <a:pt x="609" y="194"/>
                          </a:lnTo>
                          <a:lnTo>
                            <a:pt x="659" y="188"/>
                          </a:lnTo>
                          <a:lnTo>
                            <a:pt x="700" y="179"/>
                          </a:lnTo>
                          <a:lnTo>
                            <a:pt x="742" y="166"/>
                          </a:lnTo>
                          <a:lnTo>
                            <a:pt x="785" y="150"/>
                          </a:lnTo>
                          <a:lnTo>
                            <a:pt x="815" y="133"/>
                          </a:lnTo>
                          <a:lnTo>
                            <a:pt x="850" y="102"/>
                          </a:lnTo>
                          <a:lnTo>
                            <a:pt x="866" y="74"/>
                          </a:lnTo>
                          <a:lnTo>
                            <a:pt x="866" y="0"/>
                          </a:lnTo>
                          <a:lnTo>
                            <a:pt x="859" y="17"/>
                          </a:lnTo>
                          <a:lnTo>
                            <a:pt x="839" y="39"/>
                          </a:lnTo>
                          <a:lnTo>
                            <a:pt x="811" y="60"/>
                          </a:lnTo>
                          <a:lnTo>
                            <a:pt x="773" y="79"/>
                          </a:lnTo>
                          <a:lnTo>
                            <a:pt x="727" y="95"/>
                          </a:lnTo>
                          <a:lnTo>
                            <a:pt x="692" y="105"/>
                          </a:lnTo>
                          <a:lnTo>
                            <a:pt x="644" y="114"/>
                          </a:lnTo>
                          <a:lnTo>
                            <a:pt x="595" y="121"/>
                          </a:lnTo>
                          <a:lnTo>
                            <a:pt x="529" y="129"/>
                          </a:lnTo>
                          <a:lnTo>
                            <a:pt x="485" y="132"/>
                          </a:lnTo>
                          <a:lnTo>
                            <a:pt x="432" y="131"/>
                          </a:lnTo>
                          <a:lnTo>
                            <a:pt x="374" y="130"/>
                          </a:lnTo>
                          <a:lnTo>
                            <a:pt x="317" y="127"/>
                          </a:lnTo>
                          <a:lnTo>
                            <a:pt x="260" y="120"/>
                          </a:lnTo>
                          <a:lnTo>
                            <a:pt x="201" y="109"/>
                          </a:lnTo>
                          <a:lnTo>
                            <a:pt x="155" y="100"/>
                          </a:lnTo>
                          <a:lnTo>
                            <a:pt x="115" y="87"/>
                          </a:lnTo>
                          <a:lnTo>
                            <a:pt x="79" y="71"/>
                          </a:lnTo>
                          <a:lnTo>
                            <a:pt x="48" y="57"/>
                          </a:lnTo>
                          <a:lnTo>
                            <a:pt x="16"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67" name="Group 95"/>
                  <p:cNvGrpSpPr>
                    <a:grpSpLocks/>
                  </p:cNvGrpSpPr>
                  <p:nvPr/>
                </p:nvGrpSpPr>
                <p:grpSpPr bwMode="auto">
                  <a:xfrm>
                    <a:off x="1143" y="2790"/>
                    <a:ext cx="292" cy="119"/>
                    <a:chOff x="1143" y="2790"/>
                    <a:chExt cx="292" cy="119"/>
                  </a:xfrm>
                </p:grpSpPr>
                <p:sp>
                  <p:nvSpPr>
                    <p:cNvPr id="54368" name="Oval 96"/>
                    <p:cNvSpPr>
                      <a:spLocks noChangeArrowheads="1"/>
                    </p:cNvSpPr>
                    <p:nvPr/>
                  </p:nvSpPr>
                  <p:spPr bwMode="auto">
                    <a:xfrm>
                      <a:off x="1144" y="2790"/>
                      <a:ext cx="291" cy="97"/>
                    </a:xfrm>
                    <a:prstGeom prst="ellipse">
                      <a:avLst/>
                    </a:prstGeom>
                    <a:solidFill>
                      <a:srgbClr val="676767"/>
                    </a:solidFill>
                    <a:ln w="4763">
                      <a:solidFill>
                        <a:srgbClr val="000000"/>
                      </a:solidFill>
                      <a:round/>
                      <a:headEnd/>
                      <a:tailEnd/>
                    </a:ln>
                  </p:spPr>
                  <p:txBody>
                    <a:bodyPr/>
                    <a:lstStyle/>
                    <a:p>
                      <a:endParaRPr lang="en-US"/>
                    </a:p>
                  </p:txBody>
                </p:sp>
                <p:sp>
                  <p:nvSpPr>
                    <p:cNvPr id="54369" name="Freeform 97"/>
                    <p:cNvSpPr>
                      <a:spLocks/>
                    </p:cNvSpPr>
                    <p:nvPr/>
                  </p:nvSpPr>
                  <p:spPr bwMode="auto">
                    <a:xfrm>
                      <a:off x="1143" y="2840"/>
                      <a:ext cx="289" cy="69"/>
                    </a:xfrm>
                    <a:custGeom>
                      <a:avLst/>
                      <a:gdLst/>
                      <a:ahLst/>
                      <a:cxnLst>
                        <a:cxn ang="0">
                          <a:pos x="0" y="0"/>
                        </a:cxn>
                        <a:cxn ang="0">
                          <a:pos x="0" y="73"/>
                        </a:cxn>
                        <a:cxn ang="0">
                          <a:pos x="17" y="105"/>
                        </a:cxn>
                        <a:cxn ang="0">
                          <a:pos x="42" y="128"/>
                        </a:cxn>
                        <a:cxn ang="0">
                          <a:pos x="84" y="151"/>
                        </a:cxn>
                        <a:cxn ang="0">
                          <a:pos x="139" y="169"/>
                        </a:cxn>
                        <a:cxn ang="0">
                          <a:pos x="201" y="185"/>
                        </a:cxn>
                        <a:cxn ang="0">
                          <a:pos x="265" y="196"/>
                        </a:cxn>
                        <a:cxn ang="0">
                          <a:pos x="326" y="203"/>
                        </a:cxn>
                        <a:cxn ang="0">
                          <a:pos x="392" y="206"/>
                        </a:cxn>
                        <a:cxn ang="0">
                          <a:pos x="450" y="207"/>
                        </a:cxn>
                        <a:cxn ang="0">
                          <a:pos x="508" y="206"/>
                        </a:cxn>
                        <a:cxn ang="0">
                          <a:pos x="560" y="201"/>
                        </a:cxn>
                        <a:cxn ang="0">
                          <a:pos x="609" y="194"/>
                        </a:cxn>
                        <a:cxn ang="0">
                          <a:pos x="659" y="188"/>
                        </a:cxn>
                        <a:cxn ang="0">
                          <a:pos x="700" y="178"/>
                        </a:cxn>
                        <a:cxn ang="0">
                          <a:pos x="743" y="166"/>
                        </a:cxn>
                        <a:cxn ang="0">
                          <a:pos x="785" y="150"/>
                        </a:cxn>
                        <a:cxn ang="0">
                          <a:pos x="816" y="133"/>
                        </a:cxn>
                        <a:cxn ang="0">
                          <a:pos x="851" y="102"/>
                        </a:cxn>
                        <a:cxn ang="0">
                          <a:pos x="866" y="74"/>
                        </a:cxn>
                        <a:cxn ang="0">
                          <a:pos x="866" y="0"/>
                        </a:cxn>
                        <a:cxn ang="0">
                          <a:pos x="859" y="17"/>
                        </a:cxn>
                        <a:cxn ang="0">
                          <a:pos x="839" y="39"/>
                        </a:cxn>
                        <a:cxn ang="0">
                          <a:pos x="811" y="60"/>
                        </a:cxn>
                        <a:cxn ang="0">
                          <a:pos x="773" y="79"/>
                        </a:cxn>
                        <a:cxn ang="0">
                          <a:pos x="727" y="95"/>
                        </a:cxn>
                        <a:cxn ang="0">
                          <a:pos x="692" y="104"/>
                        </a:cxn>
                        <a:cxn ang="0">
                          <a:pos x="644" y="114"/>
                        </a:cxn>
                        <a:cxn ang="0">
                          <a:pos x="596" y="121"/>
                        </a:cxn>
                        <a:cxn ang="0">
                          <a:pos x="529" y="129"/>
                        </a:cxn>
                        <a:cxn ang="0">
                          <a:pos x="485" y="132"/>
                        </a:cxn>
                        <a:cxn ang="0">
                          <a:pos x="433" y="131"/>
                        </a:cxn>
                        <a:cxn ang="0">
                          <a:pos x="374" y="130"/>
                        </a:cxn>
                        <a:cxn ang="0">
                          <a:pos x="317" y="127"/>
                        </a:cxn>
                        <a:cxn ang="0">
                          <a:pos x="260" y="120"/>
                        </a:cxn>
                        <a:cxn ang="0">
                          <a:pos x="201" y="109"/>
                        </a:cxn>
                        <a:cxn ang="0">
                          <a:pos x="155" y="100"/>
                        </a:cxn>
                        <a:cxn ang="0">
                          <a:pos x="115" y="86"/>
                        </a:cxn>
                        <a:cxn ang="0">
                          <a:pos x="79" y="71"/>
                        </a:cxn>
                        <a:cxn ang="0">
                          <a:pos x="48" y="57"/>
                        </a:cxn>
                        <a:cxn ang="0">
                          <a:pos x="17" y="30"/>
                        </a:cxn>
                        <a:cxn ang="0">
                          <a:pos x="0" y="0"/>
                        </a:cxn>
                      </a:cxnLst>
                      <a:rect l="0" t="0" r="r" b="b"/>
                      <a:pathLst>
                        <a:path w="866" h="207">
                          <a:moveTo>
                            <a:pt x="0" y="0"/>
                          </a:moveTo>
                          <a:lnTo>
                            <a:pt x="0" y="73"/>
                          </a:lnTo>
                          <a:lnTo>
                            <a:pt x="17" y="105"/>
                          </a:lnTo>
                          <a:lnTo>
                            <a:pt x="42" y="128"/>
                          </a:lnTo>
                          <a:lnTo>
                            <a:pt x="84" y="151"/>
                          </a:lnTo>
                          <a:lnTo>
                            <a:pt x="139" y="169"/>
                          </a:lnTo>
                          <a:lnTo>
                            <a:pt x="201" y="185"/>
                          </a:lnTo>
                          <a:lnTo>
                            <a:pt x="265" y="196"/>
                          </a:lnTo>
                          <a:lnTo>
                            <a:pt x="326" y="203"/>
                          </a:lnTo>
                          <a:lnTo>
                            <a:pt x="392" y="206"/>
                          </a:lnTo>
                          <a:lnTo>
                            <a:pt x="450" y="207"/>
                          </a:lnTo>
                          <a:lnTo>
                            <a:pt x="508" y="206"/>
                          </a:lnTo>
                          <a:lnTo>
                            <a:pt x="560" y="201"/>
                          </a:lnTo>
                          <a:lnTo>
                            <a:pt x="609" y="194"/>
                          </a:lnTo>
                          <a:lnTo>
                            <a:pt x="659" y="188"/>
                          </a:lnTo>
                          <a:lnTo>
                            <a:pt x="700" y="178"/>
                          </a:lnTo>
                          <a:lnTo>
                            <a:pt x="743" y="166"/>
                          </a:lnTo>
                          <a:lnTo>
                            <a:pt x="785" y="150"/>
                          </a:lnTo>
                          <a:lnTo>
                            <a:pt x="816" y="133"/>
                          </a:lnTo>
                          <a:lnTo>
                            <a:pt x="851" y="102"/>
                          </a:lnTo>
                          <a:lnTo>
                            <a:pt x="866" y="74"/>
                          </a:lnTo>
                          <a:lnTo>
                            <a:pt x="866" y="0"/>
                          </a:lnTo>
                          <a:lnTo>
                            <a:pt x="859" y="17"/>
                          </a:lnTo>
                          <a:lnTo>
                            <a:pt x="839" y="39"/>
                          </a:lnTo>
                          <a:lnTo>
                            <a:pt x="811" y="60"/>
                          </a:lnTo>
                          <a:lnTo>
                            <a:pt x="773" y="79"/>
                          </a:lnTo>
                          <a:lnTo>
                            <a:pt x="727" y="95"/>
                          </a:lnTo>
                          <a:lnTo>
                            <a:pt x="692" y="104"/>
                          </a:lnTo>
                          <a:lnTo>
                            <a:pt x="644" y="114"/>
                          </a:lnTo>
                          <a:lnTo>
                            <a:pt x="596" y="121"/>
                          </a:lnTo>
                          <a:lnTo>
                            <a:pt x="529" y="129"/>
                          </a:lnTo>
                          <a:lnTo>
                            <a:pt x="485" y="132"/>
                          </a:lnTo>
                          <a:lnTo>
                            <a:pt x="433" y="131"/>
                          </a:lnTo>
                          <a:lnTo>
                            <a:pt x="374" y="130"/>
                          </a:lnTo>
                          <a:lnTo>
                            <a:pt x="317" y="127"/>
                          </a:lnTo>
                          <a:lnTo>
                            <a:pt x="260" y="120"/>
                          </a:lnTo>
                          <a:lnTo>
                            <a:pt x="201" y="109"/>
                          </a:lnTo>
                          <a:lnTo>
                            <a:pt x="155" y="100"/>
                          </a:lnTo>
                          <a:lnTo>
                            <a:pt x="115" y="86"/>
                          </a:lnTo>
                          <a:lnTo>
                            <a:pt x="79" y="71"/>
                          </a:lnTo>
                          <a:lnTo>
                            <a:pt x="48"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70" name="Group 98"/>
                  <p:cNvGrpSpPr>
                    <a:grpSpLocks/>
                  </p:cNvGrpSpPr>
                  <p:nvPr/>
                </p:nvGrpSpPr>
                <p:grpSpPr bwMode="auto">
                  <a:xfrm>
                    <a:off x="1180" y="2771"/>
                    <a:ext cx="291" cy="119"/>
                    <a:chOff x="1180" y="2771"/>
                    <a:chExt cx="291" cy="119"/>
                  </a:xfrm>
                </p:grpSpPr>
                <p:sp>
                  <p:nvSpPr>
                    <p:cNvPr id="54371" name="Oval 99"/>
                    <p:cNvSpPr>
                      <a:spLocks noChangeArrowheads="1"/>
                    </p:cNvSpPr>
                    <p:nvPr/>
                  </p:nvSpPr>
                  <p:spPr bwMode="auto">
                    <a:xfrm>
                      <a:off x="1181" y="2771"/>
                      <a:ext cx="290" cy="97"/>
                    </a:xfrm>
                    <a:prstGeom prst="ellipse">
                      <a:avLst/>
                    </a:prstGeom>
                    <a:solidFill>
                      <a:srgbClr val="676767"/>
                    </a:solidFill>
                    <a:ln w="4763">
                      <a:solidFill>
                        <a:srgbClr val="000000"/>
                      </a:solidFill>
                      <a:round/>
                      <a:headEnd/>
                      <a:tailEnd/>
                    </a:ln>
                  </p:spPr>
                  <p:txBody>
                    <a:bodyPr/>
                    <a:lstStyle/>
                    <a:p>
                      <a:endParaRPr lang="en-US"/>
                    </a:p>
                  </p:txBody>
                </p:sp>
                <p:sp>
                  <p:nvSpPr>
                    <p:cNvPr id="54372" name="Freeform 100"/>
                    <p:cNvSpPr>
                      <a:spLocks/>
                    </p:cNvSpPr>
                    <p:nvPr/>
                  </p:nvSpPr>
                  <p:spPr bwMode="auto">
                    <a:xfrm>
                      <a:off x="1180" y="2821"/>
                      <a:ext cx="289" cy="69"/>
                    </a:xfrm>
                    <a:custGeom>
                      <a:avLst/>
                      <a:gdLst/>
                      <a:ahLst/>
                      <a:cxnLst>
                        <a:cxn ang="0">
                          <a:pos x="0" y="0"/>
                        </a:cxn>
                        <a:cxn ang="0">
                          <a:pos x="0" y="73"/>
                        </a:cxn>
                        <a:cxn ang="0">
                          <a:pos x="17" y="105"/>
                        </a:cxn>
                        <a:cxn ang="0">
                          <a:pos x="42" y="128"/>
                        </a:cxn>
                        <a:cxn ang="0">
                          <a:pos x="84" y="151"/>
                        </a:cxn>
                        <a:cxn ang="0">
                          <a:pos x="139" y="169"/>
                        </a:cxn>
                        <a:cxn ang="0">
                          <a:pos x="201" y="185"/>
                        </a:cxn>
                        <a:cxn ang="0">
                          <a:pos x="265" y="196"/>
                        </a:cxn>
                        <a:cxn ang="0">
                          <a:pos x="326" y="203"/>
                        </a:cxn>
                        <a:cxn ang="0">
                          <a:pos x="392" y="206"/>
                        </a:cxn>
                        <a:cxn ang="0">
                          <a:pos x="450" y="207"/>
                        </a:cxn>
                        <a:cxn ang="0">
                          <a:pos x="508" y="206"/>
                        </a:cxn>
                        <a:cxn ang="0">
                          <a:pos x="560" y="201"/>
                        </a:cxn>
                        <a:cxn ang="0">
                          <a:pos x="609" y="194"/>
                        </a:cxn>
                        <a:cxn ang="0">
                          <a:pos x="659" y="188"/>
                        </a:cxn>
                        <a:cxn ang="0">
                          <a:pos x="700" y="178"/>
                        </a:cxn>
                        <a:cxn ang="0">
                          <a:pos x="743" y="166"/>
                        </a:cxn>
                        <a:cxn ang="0">
                          <a:pos x="785" y="150"/>
                        </a:cxn>
                        <a:cxn ang="0">
                          <a:pos x="816" y="133"/>
                        </a:cxn>
                        <a:cxn ang="0">
                          <a:pos x="851" y="102"/>
                        </a:cxn>
                        <a:cxn ang="0">
                          <a:pos x="866" y="74"/>
                        </a:cxn>
                        <a:cxn ang="0">
                          <a:pos x="866" y="0"/>
                        </a:cxn>
                        <a:cxn ang="0">
                          <a:pos x="859" y="17"/>
                        </a:cxn>
                        <a:cxn ang="0">
                          <a:pos x="839" y="39"/>
                        </a:cxn>
                        <a:cxn ang="0">
                          <a:pos x="811" y="60"/>
                        </a:cxn>
                        <a:cxn ang="0">
                          <a:pos x="773" y="79"/>
                        </a:cxn>
                        <a:cxn ang="0">
                          <a:pos x="727" y="95"/>
                        </a:cxn>
                        <a:cxn ang="0">
                          <a:pos x="692" y="104"/>
                        </a:cxn>
                        <a:cxn ang="0">
                          <a:pos x="644" y="114"/>
                        </a:cxn>
                        <a:cxn ang="0">
                          <a:pos x="596" y="121"/>
                        </a:cxn>
                        <a:cxn ang="0">
                          <a:pos x="529" y="129"/>
                        </a:cxn>
                        <a:cxn ang="0">
                          <a:pos x="486" y="132"/>
                        </a:cxn>
                        <a:cxn ang="0">
                          <a:pos x="433" y="131"/>
                        </a:cxn>
                        <a:cxn ang="0">
                          <a:pos x="374" y="130"/>
                        </a:cxn>
                        <a:cxn ang="0">
                          <a:pos x="317" y="127"/>
                        </a:cxn>
                        <a:cxn ang="0">
                          <a:pos x="260" y="120"/>
                        </a:cxn>
                        <a:cxn ang="0">
                          <a:pos x="201" y="109"/>
                        </a:cxn>
                        <a:cxn ang="0">
                          <a:pos x="155" y="100"/>
                        </a:cxn>
                        <a:cxn ang="0">
                          <a:pos x="115" y="86"/>
                        </a:cxn>
                        <a:cxn ang="0">
                          <a:pos x="79" y="70"/>
                        </a:cxn>
                        <a:cxn ang="0">
                          <a:pos x="48" y="57"/>
                        </a:cxn>
                        <a:cxn ang="0">
                          <a:pos x="17" y="30"/>
                        </a:cxn>
                        <a:cxn ang="0">
                          <a:pos x="0" y="0"/>
                        </a:cxn>
                      </a:cxnLst>
                      <a:rect l="0" t="0" r="r" b="b"/>
                      <a:pathLst>
                        <a:path w="866" h="207">
                          <a:moveTo>
                            <a:pt x="0" y="0"/>
                          </a:moveTo>
                          <a:lnTo>
                            <a:pt x="0" y="73"/>
                          </a:lnTo>
                          <a:lnTo>
                            <a:pt x="17" y="105"/>
                          </a:lnTo>
                          <a:lnTo>
                            <a:pt x="42" y="128"/>
                          </a:lnTo>
                          <a:lnTo>
                            <a:pt x="84" y="151"/>
                          </a:lnTo>
                          <a:lnTo>
                            <a:pt x="139" y="169"/>
                          </a:lnTo>
                          <a:lnTo>
                            <a:pt x="201" y="185"/>
                          </a:lnTo>
                          <a:lnTo>
                            <a:pt x="265" y="196"/>
                          </a:lnTo>
                          <a:lnTo>
                            <a:pt x="326" y="203"/>
                          </a:lnTo>
                          <a:lnTo>
                            <a:pt x="392" y="206"/>
                          </a:lnTo>
                          <a:lnTo>
                            <a:pt x="450" y="207"/>
                          </a:lnTo>
                          <a:lnTo>
                            <a:pt x="508" y="206"/>
                          </a:lnTo>
                          <a:lnTo>
                            <a:pt x="560" y="201"/>
                          </a:lnTo>
                          <a:lnTo>
                            <a:pt x="609" y="194"/>
                          </a:lnTo>
                          <a:lnTo>
                            <a:pt x="659" y="188"/>
                          </a:lnTo>
                          <a:lnTo>
                            <a:pt x="700" y="178"/>
                          </a:lnTo>
                          <a:lnTo>
                            <a:pt x="743" y="166"/>
                          </a:lnTo>
                          <a:lnTo>
                            <a:pt x="785" y="150"/>
                          </a:lnTo>
                          <a:lnTo>
                            <a:pt x="816" y="133"/>
                          </a:lnTo>
                          <a:lnTo>
                            <a:pt x="851" y="102"/>
                          </a:lnTo>
                          <a:lnTo>
                            <a:pt x="866" y="74"/>
                          </a:lnTo>
                          <a:lnTo>
                            <a:pt x="866" y="0"/>
                          </a:lnTo>
                          <a:lnTo>
                            <a:pt x="859" y="17"/>
                          </a:lnTo>
                          <a:lnTo>
                            <a:pt x="839" y="39"/>
                          </a:lnTo>
                          <a:lnTo>
                            <a:pt x="811" y="60"/>
                          </a:lnTo>
                          <a:lnTo>
                            <a:pt x="773" y="79"/>
                          </a:lnTo>
                          <a:lnTo>
                            <a:pt x="727" y="95"/>
                          </a:lnTo>
                          <a:lnTo>
                            <a:pt x="692" y="104"/>
                          </a:lnTo>
                          <a:lnTo>
                            <a:pt x="644" y="114"/>
                          </a:lnTo>
                          <a:lnTo>
                            <a:pt x="596" y="121"/>
                          </a:lnTo>
                          <a:lnTo>
                            <a:pt x="529" y="129"/>
                          </a:lnTo>
                          <a:lnTo>
                            <a:pt x="486" y="132"/>
                          </a:lnTo>
                          <a:lnTo>
                            <a:pt x="433" y="131"/>
                          </a:lnTo>
                          <a:lnTo>
                            <a:pt x="374" y="130"/>
                          </a:lnTo>
                          <a:lnTo>
                            <a:pt x="317" y="127"/>
                          </a:lnTo>
                          <a:lnTo>
                            <a:pt x="260" y="120"/>
                          </a:lnTo>
                          <a:lnTo>
                            <a:pt x="201" y="109"/>
                          </a:lnTo>
                          <a:lnTo>
                            <a:pt x="155" y="100"/>
                          </a:lnTo>
                          <a:lnTo>
                            <a:pt x="115" y="86"/>
                          </a:lnTo>
                          <a:lnTo>
                            <a:pt x="79" y="70"/>
                          </a:lnTo>
                          <a:lnTo>
                            <a:pt x="48"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73" name="Group 101"/>
                  <p:cNvGrpSpPr>
                    <a:grpSpLocks/>
                  </p:cNvGrpSpPr>
                  <p:nvPr/>
                </p:nvGrpSpPr>
                <p:grpSpPr bwMode="auto">
                  <a:xfrm>
                    <a:off x="1166" y="2743"/>
                    <a:ext cx="291" cy="118"/>
                    <a:chOff x="1166" y="2743"/>
                    <a:chExt cx="291" cy="118"/>
                  </a:xfrm>
                </p:grpSpPr>
                <p:sp>
                  <p:nvSpPr>
                    <p:cNvPr id="54374" name="Oval 102"/>
                    <p:cNvSpPr>
                      <a:spLocks noChangeArrowheads="1"/>
                    </p:cNvSpPr>
                    <p:nvPr/>
                  </p:nvSpPr>
                  <p:spPr bwMode="auto">
                    <a:xfrm>
                      <a:off x="1166" y="2743"/>
                      <a:ext cx="291" cy="96"/>
                    </a:xfrm>
                    <a:prstGeom prst="ellipse">
                      <a:avLst/>
                    </a:prstGeom>
                    <a:solidFill>
                      <a:srgbClr val="676767"/>
                    </a:solidFill>
                    <a:ln w="4763">
                      <a:solidFill>
                        <a:srgbClr val="000000"/>
                      </a:solidFill>
                      <a:round/>
                      <a:headEnd/>
                      <a:tailEnd/>
                    </a:ln>
                  </p:spPr>
                  <p:txBody>
                    <a:bodyPr/>
                    <a:lstStyle/>
                    <a:p>
                      <a:endParaRPr lang="en-US"/>
                    </a:p>
                  </p:txBody>
                </p:sp>
                <p:sp>
                  <p:nvSpPr>
                    <p:cNvPr id="54375" name="Freeform 103"/>
                    <p:cNvSpPr>
                      <a:spLocks/>
                    </p:cNvSpPr>
                    <p:nvPr/>
                  </p:nvSpPr>
                  <p:spPr bwMode="auto">
                    <a:xfrm>
                      <a:off x="1166" y="2792"/>
                      <a:ext cx="289" cy="69"/>
                    </a:xfrm>
                    <a:custGeom>
                      <a:avLst/>
                      <a:gdLst/>
                      <a:ahLst/>
                      <a:cxnLst>
                        <a:cxn ang="0">
                          <a:pos x="0" y="0"/>
                        </a:cxn>
                        <a:cxn ang="0">
                          <a:pos x="0" y="73"/>
                        </a:cxn>
                        <a:cxn ang="0">
                          <a:pos x="17" y="106"/>
                        </a:cxn>
                        <a:cxn ang="0">
                          <a:pos x="43" y="128"/>
                        </a:cxn>
                        <a:cxn ang="0">
                          <a:pos x="85" y="151"/>
                        </a:cxn>
                        <a:cxn ang="0">
                          <a:pos x="140" y="169"/>
                        </a:cxn>
                        <a:cxn ang="0">
                          <a:pos x="202" y="185"/>
                        </a:cxn>
                        <a:cxn ang="0">
                          <a:pos x="266" y="197"/>
                        </a:cxn>
                        <a:cxn ang="0">
                          <a:pos x="326" y="203"/>
                        </a:cxn>
                        <a:cxn ang="0">
                          <a:pos x="393" y="206"/>
                        </a:cxn>
                        <a:cxn ang="0">
                          <a:pos x="450" y="207"/>
                        </a:cxn>
                        <a:cxn ang="0">
                          <a:pos x="508" y="206"/>
                        </a:cxn>
                        <a:cxn ang="0">
                          <a:pos x="560" y="201"/>
                        </a:cxn>
                        <a:cxn ang="0">
                          <a:pos x="610" y="195"/>
                        </a:cxn>
                        <a:cxn ang="0">
                          <a:pos x="660" y="188"/>
                        </a:cxn>
                        <a:cxn ang="0">
                          <a:pos x="701" y="179"/>
                        </a:cxn>
                        <a:cxn ang="0">
                          <a:pos x="743" y="166"/>
                        </a:cxn>
                        <a:cxn ang="0">
                          <a:pos x="786" y="150"/>
                        </a:cxn>
                        <a:cxn ang="0">
                          <a:pos x="816" y="133"/>
                        </a:cxn>
                        <a:cxn ang="0">
                          <a:pos x="851" y="103"/>
                        </a:cxn>
                        <a:cxn ang="0">
                          <a:pos x="867" y="74"/>
                        </a:cxn>
                        <a:cxn ang="0">
                          <a:pos x="867" y="0"/>
                        </a:cxn>
                        <a:cxn ang="0">
                          <a:pos x="860" y="17"/>
                        </a:cxn>
                        <a:cxn ang="0">
                          <a:pos x="840" y="39"/>
                        </a:cxn>
                        <a:cxn ang="0">
                          <a:pos x="812" y="60"/>
                        </a:cxn>
                        <a:cxn ang="0">
                          <a:pos x="774" y="79"/>
                        </a:cxn>
                        <a:cxn ang="0">
                          <a:pos x="727" y="95"/>
                        </a:cxn>
                        <a:cxn ang="0">
                          <a:pos x="693" y="105"/>
                        </a:cxn>
                        <a:cxn ang="0">
                          <a:pos x="645" y="114"/>
                        </a:cxn>
                        <a:cxn ang="0">
                          <a:pos x="596" y="122"/>
                        </a:cxn>
                        <a:cxn ang="0">
                          <a:pos x="530" y="129"/>
                        </a:cxn>
                        <a:cxn ang="0">
                          <a:pos x="486" y="132"/>
                        </a:cxn>
                        <a:cxn ang="0">
                          <a:pos x="433" y="131"/>
                        </a:cxn>
                        <a:cxn ang="0">
                          <a:pos x="375" y="130"/>
                        </a:cxn>
                        <a:cxn ang="0">
                          <a:pos x="318" y="127"/>
                        </a:cxn>
                        <a:cxn ang="0">
                          <a:pos x="261" y="120"/>
                        </a:cxn>
                        <a:cxn ang="0">
                          <a:pos x="202" y="109"/>
                        </a:cxn>
                        <a:cxn ang="0">
                          <a:pos x="156" y="100"/>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2" y="185"/>
                          </a:lnTo>
                          <a:lnTo>
                            <a:pt x="266" y="197"/>
                          </a:lnTo>
                          <a:lnTo>
                            <a:pt x="326" y="203"/>
                          </a:lnTo>
                          <a:lnTo>
                            <a:pt x="393" y="206"/>
                          </a:lnTo>
                          <a:lnTo>
                            <a:pt x="450" y="207"/>
                          </a:lnTo>
                          <a:lnTo>
                            <a:pt x="508" y="206"/>
                          </a:lnTo>
                          <a:lnTo>
                            <a:pt x="560" y="201"/>
                          </a:lnTo>
                          <a:lnTo>
                            <a:pt x="610" y="195"/>
                          </a:lnTo>
                          <a:lnTo>
                            <a:pt x="660" y="188"/>
                          </a:lnTo>
                          <a:lnTo>
                            <a:pt x="701" y="179"/>
                          </a:lnTo>
                          <a:lnTo>
                            <a:pt x="743" y="166"/>
                          </a:lnTo>
                          <a:lnTo>
                            <a:pt x="786" y="150"/>
                          </a:lnTo>
                          <a:lnTo>
                            <a:pt x="816" y="133"/>
                          </a:lnTo>
                          <a:lnTo>
                            <a:pt x="851" y="103"/>
                          </a:lnTo>
                          <a:lnTo>
                            <a:pt x="867" y="74"/>
                          </a:lnTo>
                          <a:lnTo>
                            <a:pt x="867" y="0"/>
                          </a:lnTo>
                          <a:lnTo>
                            <a:pt x="860" y="17"/>
                          </a:lnTo>
                          <a:lnTo>
                            <a:pt x="840" y="39"/>
                          </a:lnTo>
                          <a:lnTo>
                            <a:pt x="812" y="60"/>
                          </a:lnTo>
                          <a:lnTo>
                            <a:pt x="774" y="79"/>
                          </a:lnTo>
                          <a:lnTo>
                            <a:pt x="727" y="95"/>
                          </a:lnTo>
                          <a:lnTo>
                            <a:pt x="693" y="105"/>
                          </a:lnTo>
                          <a:lnTo>
                            <a:pt x="645" y="114"/>
                          </a:lnTo>
                          <a:lnTo>
                            <a:pt x="596" y="122"/>
                          </a:lnTo>
                          <a:lnTo>
                            <a:pt x="530" y="129"/>
                          </a:lnTo>
                          <a:lnTo>
                            <a:pt x="486" y="132"/>
                          </a:lnTo>
                          <a:lnTo>
                            <a:pt x="433" y="131"/>
                          </a:lnTo>
                          <a:lnTo>
                            <a:pt x="375" y="130"/>
                          </a:lnTo>
                          <a:lnTo>
                            <a:pt x="318" y="127"/>
                          </a:lnTo>
                          <a:lnTo>
                            <a:pt x="261" y="120"/>
                          </a:lnTo>
                          <a:lnTo>
                            <a:pt x="202" y="109"/>
                          </a:lnTo>
                          <a:lnTo>
                            <a:pt x="156" y="100"/>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76" name="Group 104"/>
                  <p:cNvGrpSpPr>
                    <a:grpSpLocks/>
                  </p:cNvGrpSpPr>
                  <p:nvPr/>
                </p:nvGrpSpPr>
                <p:grpSpPr bwMode="auto">
                  <a:xfrm>
                    <a:off x="1152" y="2714"/>
                    <a:ext cx="291" cy="119"/>
                    <a:chOff x="1152" y="2714"/>
                    <a:chExt cx="291" cy="119"/>
                  </a:xfrm>
                </p:grpSpPr>
                <p:sp>
                  <p:nvSpPr>
                    <p:cNvPr id="54377" name="Oval 105"/>
                    <p:cNvSpPr>
                      <a:spLocks noChangeArrowheads="1"/>
                    </p:cNvSpPr>
                    <p:nvPr/>
                  </p:nvSpPr>
                  <p:spPr bwMode="auto">
                    <a:xfrm>
                      <a:off x="1152" y="2714"/>
                      <a:ext cx="291" cy="97"/>
                    </a:xfrm>
                    <a:prstGeom prst="ellipse">
                      <a:avLst/>
                    </a:prstGeom>
                    <a:solidFill>
                      <a:srgbClr val="676767"/>
                    </a:solidFill>
                    <a:ln w="4763">
                      <a:solidFill>
                        <a:srgbClr val="000000"/>
                      </a:solidFill>
                      <a:round/>
                      <a:headEnd/>
                      <a:tailEnd/>
                    </a:ln>
                  </p:spPr>
                  <p:txBody>
                    <a:bodyPr/>
                    <a:lstStyle/>
                    <a:p>
                      <a:endParaRPr lang="en-US"/>
                    </a:p>
                  </p:txBody>
                </p:sp>
                <p:sp>
                  <p:nvSpPr>
                    <p:cNvPr id="54378" name="Freeform 106"/>
                    <p:cNvSpPr>
                      <a:spLocks/>
                    </p:cNvSpPr>
                    <p:nvPr/>
                  </p:nvSpPr>
                  <p:spPr bwMode="auto">
                    <a:xfrm>
                      <a:off x="1152" y="2764"/>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8"/>
                        </a:cxn>
                        <a:cxn ang="0">
                          <a:pos x="508" y="206"/>
                        </a:cxn>
                        <a:cxn ang="0">
                          <a:pos x="560" y="201"/>
                        </a:cxn>
                        <a:cxn ang="0">
                          <a:pos x="610" y="195"/>
                        </a:cxn>
                        <a:cxn ang="0">
                          <a:pos x="659" y="189"/>
                        </a:cxn>
                        <a:cxn ang="0">
                          <a:pos x="701" y="179"/>
                        </a:cxn>
                        <a:cxn ang="0">
                          <a:pos x="743" y="166"/>
                        </a:cxn>
                        <a:cxn ang="0">
                          <a:pos x="785" y="150"/>
                        </a:cxn>
                        <a:cxn ang="0">
                          <a:pos x="816" y="134"/>
                        </a:cxn>
                        <a:cxn ang="0">
                          <a:pos x="851" y="103"/>
                        </a:cxn>
                        <a:cxn ang="0">
                          <a:pos x="867" y="74"/>
                        </a:cxn>
                        <a:cxn ang="0">
                          <a:pos x="867" y="0"/>
                        </a:cxn>
                        <a:cxn ang="0">
                          <a:pos x="859" y="17"/>
                        </a:cxn>
                        <a:cxn ang="0">
                          <a:pos x="839" y="39"/>
                        </a:cxn>
                        <a:cxn ang="0">
                          <a:pos x="812" y="61"/>
                        </a:cxn>
                        <a:cxn ang="0">
                          <a:pos x="774" y="80"/>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0"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2" y="128"/>
                          </a:lnTo>
                          <a:lnTo>
                            <a:pt x="85" y="151"/>
                          </a:lnTo>
                          <a:lnTo>
                            <a:pt x="140" y="169"/>
                          </a:lnTo>
                          <a:lnTo>
                            <a:pt x="201" y="185"/>
                          </a:lnTo>
                          <a:lnTo>
                            <a:pt x="266" y="197"/>
                          </a:lnTo>
                          <a:lnTo>
                            <a:pt x="326" y="203"/>
                          </a:lnTo>
                          <a:lnTo>
                            <a:pt x="393" y="206"/>
                          </a:lnTo>
                          <a:lnTo>
                            <a:pt x="450" y="208"/>
                          </a:lnTo>
                          <a:lnTo>
                            <a:pt x="508" y="206"/>
                          </a:lnTo>
                          <a:lnTo>
                            <a:pt x="560" y="201"/>
                          </a:lnTo>
                          <a:lnTo>
                            <a:pt x="610" y="195"/>
                          </a:lnTo>
                          <a:lnTo>
                            <a:pt x="659" y="189"/>
                          </a:lnTo>
                          <a:lnTo>
                            <a:pt x="701" y="179"/>
                          </a:lnTo>
                          <a:lnTo>
                            <a:pt x="743" y="166"/>
                          </a:lnTo>
                          <a:lnTo>
                            <a:pt x="785" y="150"/>
                          </a:lnTo>
                          <a:lnTo>
                            <a:pt x="816" y="134"/>
                          </a:lnTo>
                          <a:lnTo>
                            <a:pt x="851" y="103"/>
                          </a:lnTo>
                          <a:lnTo>
                            <a:pt x="867" y="74"/>
                          </a:lnTo>
                          <a:lnTo>
                            <a:pt x="867" y="0"/>
                          </a:lnTo>
                          <a:lnTo>
                            <a:pt x="859" y="17"/>
                          </a:lnTo>
                          <a:lnTo>
                            <a:pt x="839" y="39"/>
                          </a:lnTo>
                          <a:lnTo>
                            <a:pt x="812" y="61"/>
                          </a:lnTo>
                          <a:lnTo>
                            <a:pt x="774" y="80"/>
                          </a:lnTo>
                          <a:lnTo>
                            <a:pt x="727" y="95"/>
                          </a:lnTo>
                          <a:lnTo>
                            <a:pt x="692" y="105"/>
                          </a:lnTo>
                          <a:lnTo>
                            <a:pt x="645" y="114"/>
                          </a:lnTo>
                          <a:lnTo>
                            <a:pt x="596" y="122"/>
                          </a:lnTo>
                          <a:lnTo>
                            <a:pt x="529" y="129"/>
                          </a:lnTo>
                          <a:lnTo>
                            <a:pt x="486" y="132"/>
                          </a:lnTo>
                          <a:lnTo>
                            <a:pt x="433" y="131"/>
                          </a:lnTo>
                          <a:lnTo>
                            <a:pt x="375" y="130"/>
                          </a:lnTo>
                          <a:lnTo>
                            <a:pt x="318" y="127"/>
                          </a:lnTo>
                          <a:lnTo>
                            <a:pt x="260" y="121"/>
                          </a:lnTo>
                          <a:lnTo>
                            <a:pt x="201" y="109"/>
                          </a:lnTo>
                          <a:lnTo>
                            <a:pt x="156" y="101"/>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79" name="Group 107"/>
                  <p:cNvGrpSpPr>
                    <a:grpSpLocks/>
                  </p:cNvGrpSpPr>
                  <p:nvPr/>
                </p:nvGrpSpPr>
                <p:grpSpPr bwMode="auto">
                  <a:xfrm>
                    <a:off x="1140" y="2682"/>
                    <a:ext cx="292" cy="119"/>
                    <a:chOff x="1140" y="2682"/>
                    <a:chExt cx="292" cy="119"/>
                  </a:xfrm>
                </p:grpSpPr>
                <p:sp>
                  <p:nvSpPr>
                    <p:cNvPr id="54380" name="Oval 108"/>
                    <p:cNvSpPr>
                      <a:spLocks noChangeArrowheads="1"/>
                    </p:cNvSpPr>
                    <p:nvPr/>
                  </p:nvSpPr>
                  <p:spPr bwMode="auto">
                    <a:xfrm>
                      <a:off x="1141" y="2682"/>
                      <a:ext cx="291" cy="97"/>
                    </a:xfrm>
                    <a:prstGeom prst="ellipse">
                      <a:avLst/>
                    </a:prstGeom>
                    <a:solidFill>
                      <a:srgbClr val="676767"/>
                    </a:solidFill>
                    <a:ln w="4763">
                      <a:solidFill>
                        <a:srgbClr val="000000"/>
                      </a:solidFill>
                      <a:round/>
                      <a:headEnd/>
                      <a:tailEnd/>
                    </a:ln>
                  </p:spPr>
                  <p:txBody>
                    <a:bodyPr/>
                    <a:lstStyle/>
                    <a:p>
                      <a:endParaRPr lang="en-US"/>
                    </a:p>
                  </p:txBody>
                </p:sp>
                <p:sp>
                  <p:nvSpPr>
                    <p:cNvPr id="54381" name="Freeform 109"/>
                    <p:cNvSpPr>
                      <a:spLocks/>
                    </p:cNvSpPr>
                    <p:nvPr/>
                  </p:nvSpPr>
                  <p:spPr bwMode="auto">
                    <a:xfrm>
                      <a:off x="1140" y="2732"/>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60" y="188"/>
                        </a:cxn>
                        <a:cxn ang="0">
                          <a:pos x="701" y="179"/>
                        </a:cxn>
                        <a:cxn ang="0">
                          <a:pos x="743" y="166"/>
                        </a:cxn>
                        <a:cxn ang="0">
                          <a:pos x="785" y="150"/>
                        </a:cxn>
                        <a:cxn ang="0">
                          <a:pos x="816" y="133"/>
                        </a:cxn>
                        <a:cxn ang="0">
                          <a:pos x="851" y="103"/>
                        </a:cxn>
                        <a:cxn ang="0">
                          <a:pos x="867" y="74"/>
                        </a:cxn>
                        <a:cxn ang="0">
                          <a:pos x="867" y="0"/>
                        </a:cxn>
                        <a:cxn ang="0">
                          <a:pos x="860" y="17"/>
                        </a:cxn>
                        <a:cxn ang="0">
                          <a:pos x="839"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1"/>
                        </a:cxn>
                        <a:cxn ang="0">
                          <a:pos x="201" y="109"/>
                        </a:cxn>
                        <a:cxn ang="0">
                          <a:pos x="156" y="101"/>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60" y="188"/>
                          </a:lnTo>
                          <a:lnTo>
                            <a:pt x="701" y="179"/>
                          </a:lnTo>
                          <a:lnTo>
                            <a:pt x="743" y="166"/>
                          </a:lnTo>
                          <a:lnTo>
                            <a:pt x="785" y="150"/>
                          </a:lnTo>
                          <a:lnTo>
                            <a:pt x="816" y="133"/>
                          </a:lnTo>
                          <a:lnTo>
                            <a:pt x="851" y="103"/>
                          </a:lnTo>
                          <a:lnTo>
                            <a:pt x="867" y="74"/>
                          </a:lnTo>
                          <a:lnTo>
                            <a:pt x="867" y="0"/>
                          </a:lnTo>
                          <a:lnTo>
                            <a:pt x="860" y="17"/>
                          </a:lnTo>
                          <a:lnTo>
                            <a:pt x="839"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1" y="121"/>
                          </a:lnTo>
                          <a:lnTo>
                            <a:pt x="201" y="109"/>
                          </a:lnTo>
                          <a:lnTo>
                            <a:pt x="156" y="101"/>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82" name="Group 110"/>
                  <p:cNvGrpSpPr>
                    <a:grpSpLocks/>
                  </p:cNvGrpSpPr>
                  <p:nvPr/>
                </p:nvGrpSpPr>
                <p:grpSpPr bwMode="auto">
                  <a:xfrm>
                    <a:off x="1166" y="2660"/>
                    <a:ext cx="291" cy="119"/>
                    <a:chOff x="1166" y="2660"/>
                    <a:chExt cx="291" cy="119"/>
                  </a:xfrm>
                </p:grpSpPr>
                <p:sp>
                  <p:nvSpPr>
                    <p:cNvPr id="54383" name="Oval 111"/>
                    <p:cNvSpPr>
                      <a:spLocks noChangeArrowheads="1"/>
                    </p:cNvSpPr>
                    <p:nvPr/>
                  </p:nvSpPr>
                  <p:spPr bwMode="auto">
                    <a:xfrm>
                      <a:off x="1166" y="2660"/>
                      <a:ext cx="291" cy="97"/>
                    </a:xfrm>
                    <a:prstGeom prst="ellipse">
                      <a:avLst/>
                    </a:prstGeom>
                    <a:solidFill>
                      <a:srgbClr val="676767"/>
                    </a:solidFill>
                    <a:ln w="4763">
                      <a:solidFill>
                        <a:srgbClr val="000000"/>
                      </a:solidFill>
                      <a:round/>
                      <a:headEnd/>
                      <a:tailEnd/>
                    </a:ln>
                  </p:spPr>
                  <p:txBody>
                    <a:bodyPr/>
                    <a:lstStyle/>
                    <a:p>
                      <a:endParaRPr lang="en-US"/>
                    </a:p>
                  </p:txBody>
                </p:sp>
                <p:sp>
                  <p:nvSpPr>
                    <p:cNvPr id="54384" name="Freeform 112"/>
                    <p:cNvSpPr>
                      <a:spLocks/>
                    </p:cNvSpPr>
                    <p:nvPr/>
                  </p:nvSpPr>
                  <p:spPr bwMode="auto">
                    <a:xfrm>
                      <a:off x="1166" y="2710"/>
                      <a:ext cx="289" cy="69"/>
                    </a:xfrm>
                    <a:custGeom>
                      <a:avLst/>
                      <a:gdLst/>
                      <a:ahLst/>
                      <a:cxnLst>
                        <a:cxn ang="0">
                          <a:pos x="0" y="0"/>
                        </a:cxn>
                        <a:cxn ang="0">
                          <a:pos x="0" y="73"/>
                        </a:cxn>
                        <a:cxn ang="0">
                          <a:pos x="17" y="106"/>
                        </a:cxn>
                        <a:cxn ang="0">
                          <a:pos x="43" y="128"/>
                        </a:cxn>
                        <a:cxn ang="0">
                          <a:pos x="85" y="152"/>
                        </a:cxn>
                        <a:cxn ang="0">
                          <a:pos x="140" y="170"/>
                        </a:cxn>
                        <a:cxn ang="0">
                          <a:pos x="202" y="186"/>
                        </a:cxn>
                        <a:cxn ang="0">
                          <a:pos x="266" y="197"/>
                        </a:cxn>
                        <a:cxn ang="0">
                          <a:pos x="326" y="203"/>
                        </a:cxn>
                        <a:cxn ang="0">
                          <a:pos x="393" y="207"/>
                        </a:cxn>
                        <a:cxn ang="0">
                          <a:pos x="450" y="208"/>
                        </a:cxn>
                        <a:cxn ang="0">
                          <a:pos x="508" y="207"/>
                        </a:cxn>
                        <a:cxn ang="0">
                          <a:pos x="560" y="201"/>
                        </a:cxn>
                        <a:cxn ang="0">
                          <a:pos x="610" y="195"/>
                        </a:cxn>
                        <a:cxn ang="0">
                          <a:pos x="660" y="189"/>
                        </a:cxn>
                        <a:cxn ang="0">
                          <a:pos x="701" y="179"/>
                        </a:cxn>
                        <a:cxn ang="0">
                          <a:pos x="743" y="166"/>
                        </a:cxn>
                        <a:cxn ang="0">
                          <a:pos x="786" y="151"/>
                        </a:cxn>
                        <a:cxn ang="0">
                          <a:pos x="816" y="134"/>
                        </a:cxn>
                        <a:cxn ang="0">
                          <a:pos x="851" y="103"/>
                        </a:cxn>
                        <a:cxn ang="0">
                          <a:pos x="867" y="74"/>
                        </a:cxn>
                        <a:cxn ang="0">
                          <a:pos x="867" y="0"/>
                        </a:cxn>
                        <a:cxn ang="0">
                          <a:pos x="860" y="17"/>
                        </a:cxn>
                        <a:cxn ang="0">
                          <a:pos x="840" y="40"/>
                        </a:cxn>
                        <a:cxn ang="0">
                          <a:pos x="812" y="61"/>
                        </a:cxn>
                        <a:cxn ang="0">
                          <a:pos x="774" y="80"/>
                        </a:cxn>
                        <a:cxn ang="0">
                          <a:pos x="727" y="96"/>
                        </a:cxn>
                        <a:cxn ang="0">
                          <a:pos x="693" y="105"/>
                        </a:cxn>
                        <a:cxn ang="0">
                          <a:pos x="645" y="115"/>
                        </a:cxn>
                        <a:cxn ang="0">
                          <a:pos x="596" y="122"/>
                        </a:cxn>
                        <a:cxn ang="0">
                          <a:pos x="530" y="129"/>
                        </a:cxn>
                        <a:cxn ang="0">
                          <a:pos x="486" y="133"/>
                        </a:cxn>
                        <a:cxn ang="0">
                          <a:pos x="433" y="132"/>
                        </a:cxn>
                        <a:cxn ang="0">
                          <a:pos x="375" y="131"/>
                        </a:cxn>
                        <a:cxn ang="0">
                          <a:pos x="318" y="127"/>
                        </a:cxn>
                        <a:cxn ang="0">
                          <a:pos x="261" y="121"/>
                        </a:cxn>
                        <a:cxn ang="0">
                          <a:pos x="202" y="109"/>
                        </a:cxn>
                        <a:cxn ang="0">
                          <a:pos x="156" y="101"/>
                        </a:cxn>
                        <a:cxn ang="0">
                          <a:pos x="116" y="87"/>
                        </a:cxn>
                        <a:cxn ang="0">
                          <a:pos x="80" y="71"/>
                        </a:cxn>
                        <a:cxn ang="0">
                          <a:pos x="49" y="58"/>
                        </a:cxn>
                        <a:cxn ang="0">
                          <a:pos x="17" y="31"/>
                        </a:cxn>
                        <a:cxn ang="0">
                          <a:pos x="0" y="0"/>
                        </a:cxn>
                      </a:cxnLst>
                      <a:rect l="0" t="0" r="r" b="b"/>
                      <a:pathLst>
                        <a:path w="867" h="208">
                          <a:moveTo>
                            <a:pt x="0" y="0"/>
                          </a:moveTo>
                          <a:lnTo>
                            <a:pt x="0" y="73"/>
                          </a:lnTo>
                          <a:lnTo>
                            <a:pt x="17" y="106"/>
                          </a:lnTo>
                          <a:lnTo>
                            <a:pt x="43" y="128"/>
                          </a:lnTo>
                          <a:lnTo>
                            <a:pt x="85" y="152"/>
                          </a:lnTo>
                          <a:lnTo>
                            <a:pt x="140" y="170"/>
                          </a:lnTo>
                          <a:lnTo>
                            <a:pt x="202" y="186"/>
                          </a:lnTo>
                          <a:lnTo>
                            <a:pt x="266" y="197"/>
                          </a:lnTo>
                          <a:lnTo>
                            <a:pt x="326" y="203"/>
                          </a:lnTo>
                          <a:lnTo>
                            <a:pt x="393" y="207"/>
                          </a:lnTo>
                          <a:lnTo>
                            <a:pt x="450" y="208"/>
                          </a:lnTo>
                          <a:lnTo>
                            <a:pt x="508" y="207"/>
                          </a:lnTo>
                          <a:lnTo>
                            <a:pt x="560" y="201"/>
                          </a:lnTo>
                          <a:lnTo>
                            <a:pt x="610" y="195"/>
                          </a:lnTo>
                          <a:lnTo>
                            <a:pt x="660" y="189"/>
                          </a:lnTo>
                          <a:lnTo>
                            <a:pt x="701" y="179"/>
                          </a:lnTo>
                          <a:lnTo>
                            <a:pt x="743" y="166"/>
                          </a:lnTo>
                          <a:lnTo>
                            <a:pt x="786" y="151"/>
                          </a:lnTo>
                          <a:lnTo>
                            <a:pt x="816" y="134"/>
                          </a:lnTo>
                          <a:lnTo>
                            <a:pt x="851" y="103"/>
                          </a:lnTo>
                          <a:lnTo>
                            <a:pt x="867" y="74"/>
                          </a:lnTo>
                          <a:lnTo>
                            <a:pt x="867" y="0"/>
                          </a:lnTo>
                          <a:lnTo>
                            <a:pt x="860" y="17"/>
                          </a:lnTo>
                          <a:lnTo>
                            <a:pt x="840" y="40"/>
                          </a:lnTo>
                          <a:lnTo>
                            <a:pt x="812" y="61"/>
                          </a:lnTo>
                          <a:lnTo>
                            <a:pt x="774" y="80"/>
                          </a:lnTo>
                          <a:lnTo>
                            <a:pt x="727" y="96"/>
                          </a:lnTo>
                          <a:lnTo>
                            <a:pt x="693" y="105"/>
                          </a:lnTo>
                          <a:lnTo>
                            <a:pt x="645" y="115"/>
                          </a:lnTo>
                          <a:lnTo>
                            <a:pt x="596" y="122"/>
                          </a:lnTo>
                          <a:lnTo>
                            <a:pt x="530" y="129"/>
                          </a:lnTo>
                          <a:lnTo>
                            <a:pt x="486" y="133"/>
                          </a:lnTo>
                          <a:lnTo>
                            <a:pt x="433" y="132"/>
                          </a:lnTo>
                          <a:lnTo>
                            <a:pt x="375" y="131"/>
                          </a:lnTo>
                          <a:lnTo>
                            <a:pt x="318" y="127"/>
                          </a:lnTo>
                          <a:lnTo>
                            <a:pt x="261" y="121"/>
                          </a:lnTo>
                          <a:lnTo>
                            <a:pt x="202" y="109"/>
                          </a:lnTo>
                          <a:lnTo>
                            <a:pt x="156" y="101"/>
                          </a:lnTo>
                          <a:lnTo>
                            <a:pt x="116" y="87"/>
                          </a:lnTo>
                          <a:lnTo>
                            <a:pt x="80" y="71"/>
                          </a:lnTo>
                          <a:lnTo>
                            <a:pt x="49" y="58"/>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85" name="Group 113"/>
                  <p:cNvGrpSpPr>
                    <a:grpSpLocks/>
                  </p:cNvGrpSpPr>
                  <p:nvPr/>
                </p:nvGrpSpPr>
                <p:grpSpPr bwMode="auto">
                  <a:xfrm>
                    <a:off x="1149" y="2631"/>
                    <a:ext cx="291" cy="119"/>
                    <a:chOff x="1149" y="2631"/>
                    <a:chExt cx="291" cy="119"/>
                  </a:xfrm>
                </p:grpSpPr>
                <p:sp>
                  <p:nvSpPr>
                    <p:cNvPr id="54386" name="Oval 114"/>
                    <p:cNvSpPr>
                      <a:spLocks noChangeArrowheads="1"/>
                    </p:cNvSpPr>
                    <p:nvPr/>
                  </p:nvSpPr>
                  <p:spPr bwMode="auto">
                    <a:xfrm>
                      <a:off x="1150" y="2631"/>
                      <a:ext cx="290" cy="97"/>
                    </a:xfrm>
                    <a:prstGeom prst="ellipse">
                      <a:avLst/>
                    </a:prstGeom>
                    <a:solidFill>
                      <a:srgbClr val="676767"/>
                    </a:solidFill>
                    <a:ln w="4763">
                      <a:solidFill>
                        <a:srgbClr val="000000"/>
                      </a:solidFill>
                      <a:round/>
                      <a:headEnd/>
                      <a:tailEnd/>
                    </a:ln>
                  </p:spPr>
                  <p:txBody>
                    <a:bodyPr/>
                    <a:lstStyle/>
                    <a:p>
                      <a:endParaRPr lang="en-US"/>
                    </a:p>
                  </p:txBody>
                </p:sp>
                <p:sp>
                  <p:nvSpPr>
                    <p:cNvPr id="54387" name="Freeform 115"/>
                    <p:cNvSpPr>
                      <a:spLocks/>
                    </p:cNvSpPr>
                    <p:nvPr/>
                  </p:nvSpPr>
                  <p:spPr bwMode="auto">
                    <a:xfrm>
                      <a:off x="1149" y="2681"/>
                      <a:ext cx="289" cy="69"/>
                    </a:xfrm>
                    <a:custGeom>
                      <a:avLst/>
                      <a:gdLst/>
                      <a:ahLst/>
                      <a:cxnLst>
                        <a:cxn ang="0">
                          <a:pos x="0" y="0"/>
                        </a:cxn>
                        <a:cxn ang="0">
                          <a:pos x="0" y="73"/>
                        </a:cxn>
                        <a:cxn ang="0">
                          <a:pos x="17" y="106"/>
                        </a:cxn>
                        <a:cxn ang="0">
                          <a:pos x="42" y="128"/>
                        </a:cxn>
                        <a:cxn ang="0">
                          <a:pos x="84" y="151"/>
                        </a:cxn>
                        <a:cxn ang="0">
                          <a:pos x="139" y="169"/>
                        </a:cxn>
                        <a:cxn ang="0">
                          <a:pos x="201" y="185"/>
                        </a:cxn>
                        <a:cxn ang="0">
                          <a:pos x="265" y="196"/>
                        </a:cxn>
                        <a:cxn ang="0">
                          <a:pos x="326" y="203"/>
                        </a:cxn>
                        <a:cxn ang="0">
                          <a:pos x="392" y="206"/>
                        </a:cxn>
                        <a:cxn ang="0">
                          <a:pos x="449" y="207"/>
                        </a:cxn>
                        <a:cxn ang="0">
                          <a:pos x="508" y="206"/>
                        </a:cxn>
                        <a:cxn ang="0">
                          <a:pos x="559" y="201"/>
                        </a:cxn>
                        <a:cxn ang="0">
                          <a:pos x="609" y="194"/>
                        </a:cxn>
                        <a:cxn ang="0">
                          <a:pos x="659" y="188"/>
                        </a:cxn>
                        <a:cxn ang="0">
                          <a:pos x="700" y="178"/>
                        </a:cxn>
                        <a:cxn ang="0">
                          <a:pos x="743" y="166"/>
                        </a:cxn>
                        <a:cxn ang="0">
                          <a:pos x="785" y="150"/>
                        </a:cxn>
                        <a:cxn ang="0">
                          <a:pos x="816" y="133"/>
                        </a:cxn>
                        <a:cxn ang="0">
                          <a:pos x="850" y="102"/>
                        </a:cxn>
                        <a:cxn ang="0">
                          <a:pos x="866" y="74"/>
                        </a:cxn>
                        <a:cxn ang="0">
                          <a:pos x="866" y="0"/>
                        </a:cxn>
                        <a:cxn ang="0">
                          <a:pos x="859" y="17"/>
                        </a:cxn>
                        <a:cxn ang="0">
                          <a:pos x="839" y="39"/>
                        </a:cxn>
                        <a:cxn ang="0">
                          <a:pos x="811" y="60"/>
                        </a:cxn>
                        <a:cxn ang="0">
                          <a:pos x="773" y="79"/>
                        </a:cxn>
                        <a:cxn ang="0">
                          <a:pos x="727" y="95"/>
                        </a:cxn>
                        <a:cxn ang="0">
                          <a:pos x="692" y="104"/>
                        </a:cxn>
                        <a:cxn ang="0">
                          <a:pos x="644" y="114"/>
                        </a:cxn>
                        <a:cxn ang="0">
                          <a:pos x="595" y="121"/>
                        </a:cxn>
                        <a:cxn ang="0">
                          <a:pos x="529" y="129"/>
                        </a:cxn>
                        <a:cxn ang="0">
                          <a:pos x="485" y="132"/>
                        </a:cxn>
                        <a:cxn ang="0">
                          <a:pos x="433" y="131"/>
                        </a:cxn>
                        <a:cxn ang="0">
                          <a:pos x="374" y="130"/>
                        </a:cxn>
                        <a:cxn ang="0">
                          <a:pos x="317" y="127"/>
                        </a:cxn>
                        <a:cxn ang="0">
                          <a:pos x="260" y="120"/>
                        </a:cxn>
                        <a:cxn ang="0">
                          <a:pos x="201" y="109"/>
                        </a:cxn>
                        <a:cxn ang="0">
                          <a:pos x="155" y="100"/>
                        </a:cxn>
                        <a:cxn ang="0">
                          <a:pos x="115" y="86"/>
                        </a:cxn>
                        <a:cxn ang="0">
                          <a:pos x="79" y="71"/>
                        </a:cxn>
                        <a:cxn ang="0">
                          <a:pos x="48" y="57"/>
                        </a:cxn>
                        <a:cxn ang="0">
                          <a:pos x="17" y="30"/>
                        </a:cxn>
                        <a:cxn ang="0">
                          <a:pos x="0" y="0"/>
                        </a:cxn>
                      </a:cxnLst>
                      <a:rect l="0" t="0" r="r" b="b"/>
                      <a:pathLst>
                        <a:path w="866" h="207">
                          <a:moveTo>
                            <a:pt x="0" y="0"/>
                          </a:moveTo>
                          <a:lnTo>
                            <a:pt x="0" y="73"/>
                          </a:lnTo>
                          <a:lnTo>
                            <a:pt x="17" y="106"/>
                          </a:lnTo>
                          <a:lnTo>
                            <a:pt x="42" y="128"/>
                          </a:lnTo>
                          <a:lnTo>
                            <a:pt x="84" y="151"/>
                          </a:lnTo>
                          <a:lnTo>
                            <a:pt x="139" y="169"/>
                          </a:lnTo>
                          <a:lnTo>
                            <a:pt x="201" y="185"/>
                          </a:lnTo>
                          <a:lnTo>
                            <a:pt x="265" y="196"/>
                          </a:lnTo>
                          <a:lnTo>
                            <a:pt x="326" y="203"/>
                          </a:lnTo>
                          <a:lnTo>
                            <a:pt x="392" y="206"/>
                          </a:lnTo>
                          <a:lnTo>
                            <a:pt x="449" y="207"/>
                          </a:lnTo>
                          <a:lnTo>
                            <a:pt x="508" y="206"/>
                          </a:lnTo>
                          <a:lnTo>
                            <a:pt x="559" y="201"/>
                          </a:lnTo>
                          <a:lnTo>
                            <a:pt x="609" y="194"/>
                          </a:lnTo>
                          <a:lnTo>
                            <a:pt x="659" y="188"/>
                          </a:lnTo>
                          <a:lnTo>
                            <a:pt x="700" y="178"/>
                          </a:lnTo>
                          <a:lnTo>
                            <a:pt x="743" y="166"/>
                          </a:lnTo>
                          <a:lnTo>
                            <a:pt x="785" y="150"/>
                          </a:lnTo>
                          <a:lnTo>
                            <a:pt x="816" y="133"/>
                          </a:lnTo>
                          <a:lnTo>
                            <a:pt x="850" y="102"/>
                          </a:lnTo>
                          <a:lnTo>
                            <a:pt x="866" y="74"/>
                          </a:lnTo>
                          <a:lnTo>
                            <a:pt x="866" y="0"/>
                          </a:lnTo>
                          <a:lnTo>
                            <a:pt x="859" y="17"/>
                          </a:lnTo>
                          <a:lnTo>
                            <a:pt x="839" y="39"/>
                          </a:lnTo>
                          <a:lnTo>
                            <a:pt x="811" y="60"/>
                          </a:lnTo>
                          <a:lnTo>
                            <a:pt x="773" y="79"/>
                          </a:lnTo>
                          <a:lnTo>
                            <a:pt x="727" y="95"/>
                          </a:lnTo>
                          <a:lnTo>
                            <a:pt x="692" y="104"/>
                          </a:lnTo>
                          <a:lnTo>
                            <a:pt x="644" y="114"/>
                          </a:lnTo>
                          <a:lnTo>
                            <a:pt x="595" y="121"/>
                          </a:lnTo>
                          <a:lnTo>
                            <a:pt x="529" y="129"/>
                          </a:lnTo>
                          <a:lnTo>
                            <a:pt x="485" y="132"/>
                          </a:lnTo>
                          <a:lnTo>
                            <a:pt x="433" y="131"/>
                          </a:lnTo>
                          <a:lnTo>
                            <a:pt x="374" y="130"/>
                          </a:lnTo>
                          <a:lnTo>
                            <a:pt x="317" y="127"/>
                          </a:lnTo>
                          <a:lnTo>
                            <a:pt x="260" y="120"/>
                          </a:lnTo>
                          <a:lnTo>
                            <a:pt x="201" y="109"/>
                          </a:lnTo>
                          <a:lnTo>
                            <a:pt x="155" y="100"/>
                          </a:lnTo>
                          <a:lnTo>
                            <a:pt x="115" y="86"/>
                          </a:lnTo>
                          <a:lnTo>
                            <a:pt x="79" y="71"/>
                          </a:lnTo>
                          <a:lnTo>
                            <a:pt x="48"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88" name="Group 116"/>
                  <p:cNvGrpSpPr>
                    <a:grpSpLocks/>
                  </p:cNvGrpSpPr>
                  <p:nvPr/>
                </p:nvGrpSpPr>
                <p:grpSpPr bwMode="auto">
                  <a:xfrm>
                    <a:off x="1126" y="2603"/>
                    <a:ext cx="292" cy="119"/>
                    <a:chOff x="1126" y="2603"/>
                    <a:chExt cx="292" cy="119"/>
                  </a:xfrm>
                </p:grpSpPr>
                <p:sp>
                  <p:nvSpPr>
                    <p:cNvPr id="54389" name="Oval 117"/>
                    <p:cNvSpPr>
                      <a:spLocks noChangeArrowheads="1"/>
                    </p:cNvSpPr>
                    <p:nvPr/>
                  </p:nvSpPr>
                  <p:spPr bwMode="auto">
                    <a:xfrm>
                      <a:off x="1127" y="2603"/>
                      <a:ext cx="291" cy="97"/>
                    </a:xfrm>
                    <a:prstGeom prst="ellipse">
                      <a:avLst/>
                    </a:prstGeom>
                    <a:solidFill>
                      <a:srgbClr val="676767"/>
                    </a:solidFill>
                    <a:ln w="4763">
                      <a:solidFill>
                        <a:srgbClr val="000000"/>
                      </a:solidFill>
                      <a:round/>
                      <a:headEnd/>
                      <a:tailEnd/>
                    </a:ln>
                  </p:spPr>
                  <p:txBody>
                    <a:bodyPr/>
                    <a:lstStyle/>
                    <a:p>
                      <a:endParaRPr lang="en-US"/>
                    </a:p>
                  </p:txBody>
                </p:sp>
                <p:sp>
                  <p:nvSpPr>
                    <p:cNvPr id="54390" name="Freeform 118"/>
                    <p:cNvSpPr>
                      <a:spLocks/>
                    </p:cNvSpPr>
                    <p:nvPr/>
                  </p:nvSpPr>
                  <p:spPr bwMode="auto">
                    <a:xfrm>
                      <a:off x="1126" y="2653"/>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09" y="195"/>
                        </a:cxn>
                        <a:cxn ang="0">
                          <a:pos x="659" y="188"/>
                        </a:cxn>
                        <a:cxn ang="0">
                          <a:pos x="701"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4" y="79"/>
                        </a:cxn>
                        <a:cxn ang="0">
                          <a:pos x="727" y="95"/>
                        </a:cxn>
                        <a:cxn ang="0">
                          <a:pos x="692" y="105"/>
                        </a:cxn>
                        <a:cxn ang="0">
                          <a:pos x="644" y="114"/>
                        </a:cxn>
                        <a:cxn ang="0">
                          <a:pos x="596" y="122"/>
                        </a:cxn>
                        <a:cxn ang="0">
                          <a:pos x="529" y="129"/>
                        </a:cxn>
                        <a:cxn ang="0">
                          <a:pos x="486" y="132"/>
                        </a:cxn>
                        <a:cxn ang="0">
                          <a:pos x="433" y="131"/>
                        </a:cxn>
                        <a:cxn ang="0">
                          <a:pos x="375" y="130"/>
                        </a:cxn>
                        <a:cxn ang="0">
                          <a:pos x="317" y="127"/>
                        </a:cxn>
                        <a:cxn ang="0">
                          <a:pos x="260" y="121"/>
                        </a:cxn>
                        <a:cxn ang="0">
                          <a:pos x="201" y="109"/>
                        </a:cxn>
                        <a:cxn ang="0">
                          <a:pos x="156" y="101"/>
                        </a:cxn>
                        <a:cxn ang="0">
                          <a:pos x="115" y="87"/>
                        </a:cxn>
                        <a:cxn ang="0">
                          <a:pos x="79" y="71"/>
                        </a:cxn>
                        <a:cxn ang="0">
                          <a:pos x="49" y="57"/>
                        </a:cxn>
                        <a:cxn ang="0">
                          <a:pos x="17" y="31"/>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3" y="206"/>
                          </a:lnTo>
                          <a:lnTo>
                            <a:pt x="450" y="207"/>
                          </a:lnTo>
                          <a:lnTo>
                            <a:pt x="508" y="206"/>
                          </a:lnTo>
                          <a:lnTo>
                            <a:pt x="560" y="201"/>
                          </a:lnTo>
                          <a:lnTo>
                            <a:pt x="609" y="195"/>
                          </a:lnTo>
                          <a:lnTo>
                            <a:pt x="659" y="188"/>
                          </a:lnTo>
                          <a:lnTo>
                            <a:pt x="701" y="179"/>
                          </a:lnTo>
                          <a:lnTo>
                            <a:pt x="743" y="166"/>
                          </a:lnTo>
                          <a:lnTo>
                            <a:pt x="785" y="150"/>
                          </a:lnTo>
                          <a:lnTo>
                            <a:pt x="816" y="133"/>
                          </a:lnTo>
                          <a:lnTo>
                            <a:pt x="851" y="103"/>
                          </a:lnTo>
                          <a:lnTo>
                            <a:pt x="867" y="74"/>
                          </a:lnTo>
                          <a:lnTo>
                            <a:pt x="867" y="0"/>
                          </a:lnTo>
                          <a:lnTo>
                            <a:pt x="859" y="17"/>
                          </a:lnTo>
                          <a:lnTo>
                            <a:pt x="839" y="39"/>
                          </a:lnTo>
                          <a:lnTo>
                            <a:pt x="812" y="60"/>
                          </a:lnTo>
                          <a:lnTo>
                            <a:pt x="774" y="79"/>
                          </a:lnTo>
                          <a:lnTo>
                            <a:pt x="727" y="95"/>
                          </a:lnTo>
                          <a:lnTo>
                            <a:pt x="692" y="105"/>
                          </a:lnTo>
                          <a:lnTo>
                            <a:pt x="644" y="114"/>
                          </a:lnTo>
                          <a:lnTo>
                            <a:pt x="596" y="122"/>
                          </a:lnTo>
                          <a:lnTo>
                            <a:pt x="529" y="129"/>
                          </a:lnTo>
                          <a:lnTo>
                            <a:pt x="486" y="132"/>
                          </a:lnTo>
                          <a:lnTo>
                            <a:pt x="433" y="131"/>
                          </a:lnTo>
                          <a:lnTo>
                            <a:pt x="375" y="130"/>
                          </a:lnTo>
                          <a:lnTo>
                            <a:pt x="317" y="127"/>
                          </a:lnTo>
                          <a:lnTo>
                            <a:pt x="260" y="121"/>
                          </a:lnTo>
                          <a:lnTo>
                            <a:pt x="201" y="109"/>
                          </a:lnTo>
                          <a:lnTo>
                            <a:pt x="156" y="101"/>
                          </a:lnTo>
                          <a:lnTo>
                            <a:pt x="115" y="87"/>
                          </a:lnTo>
                          <a:lnTo>
                            <a:pt x="79"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91" name="Group 119"/>
                  <p:cNvGrpSpPr>
                    <a:grpSpLocks/>
                  </p:cNvGrpSpPr>
                  <p:nvPr/>
                </p:nvGrpSpPr>
                <p:grpSpPr bwMode="auto">
                  <a:xfrm>
                    <a:off x="1160" y="2578"/>
                    <a:ext cx="292" cy="118"/>
                    <a:chOff x="1160" y="2578"/>
                    <a:chExt cx="292" cy="118"/>
                  </a:xfrm>
                </p:grpSpPr>
                <p:sp>
                  <p:nvSpPr>
                    <p:cNvPr id="54392" name="Oval 120"/>
                    <p:cNvSpPr>
                      <a:spLocks noChangeArrowheads="1"/>
                    </p:cNvSpPr>
                    <p:nvPr/>
                  </p:nvSpPr>
                  <p:spPr bwMode="auto">
                    <a:xfrm>
                      <a:off x="1161" y="2578"/>
                      <a:ext cx="291" cy="96"/>
                    </a:xfrm>
                    <a:prstGeom prst="ellipse">
                      <a:avLst/>
                    </a:prstGeom>
                    <a:solidFill>
                      <a:srgbClr val="676767"/>
                    </a:solidFill>
                    <a:ln w="4763">
                      <a:solidFill>
                        <a:srgbClr val="000000"/>
                      </a:solidFill>
                      <a:round/>
                      <a:headEnd/>
                      <a:tailEnd/>
                    </a:ln>
                  </p:spPr>
                  <p:txBody>
                    <a:bodyPr/>
                    <a:lstStyle/>
                    <a:p>
                      <a:endParaRPr lang="en-US"/>
                    </a:p>
                  </p:txBody>
                </p:sp>
                <p:sp>
                  <p:nvSpPr>
                    <p:cNvPr id="54393" name="Freeform 121"/>
                    <p:cNvSpPr>
                      <a:spLocks/>
                    </p:cNvSpPr>
                    <p:nvPr/>
                  </p:nvSpPr>
                  <p:spPr bwMode="auto">
                    <a:xfrm>
                      <a:off x="1160" y="2627"/>
                      <a:ext cx="289" cy="69"/>
                    </a:xfrm>
                    <a:custGeom>
                      <a:avLst/>
                      <a:gdLst/>
                      <a:ahLst/>
                      <a:cxnLst>
                        <a:cxn ang="0">
                          <a:pos x="0" y="0"/>
                        </a:cxn>
                        <a:cxn ang="0">
                          <a:pos x="0" y="73"/>
                        </a:cxn>
                        <a:cxn ang="0">
                          <a:pos x="16" y="106"/>
                        </a:cxn>
                        <a:cxn ang="0">
                          <a:pos x="42" y="128"/>
                        </a:cxn>
                        <a:cxn ang="0">
                          <a:pos x="84" y="151"/>
                        </a:cxn>
                        <a:cxn ang="0">
                          <a:pos x="139" y="169"/>
                        </a:cxn>
                        <a:cxn ang="0">
                          <a:pos x="201" y="185"/>
                        </a:cxn>
                        <a:cxn ang="0">
                          <a:pos x="265" y="197"/>
                        </a:cxn>
                        <a:cxn ang="0">
                          <a:pos x="325" y="203"/>
                        </a:cxn>
                        <a:cxn ang="0">
                          <a:pos x="392" y="206"/>
                        </a:cxn>
                        <a:cxn ang="0">
                          <a:pos x="449" y="207"/>
                        </a:cxn>
                        <a:cxn ang="0">
                          <a:pos x="507" y="206"/>
                        </a:cxn>
                        <a:cxn ang="0">
                          <a:pos x="559" y="201"/>
                        </a:cxn>
                        <a:cxn ang="0">
                          <a:pos x="609" y="195"/>
                        </a:cxn>
                        <a:cxn ang="0">
                          <a:pos x="659" y="188"/>
                        </a:cxn>
                        <a:cxn ang="0">
                          <a:pos x="700" y="179"/>
                        </a:cxn>
                        <a:cxn ang="0">
                          <a:pos x="742" y="166"/>
                        </a:cxn>
                        <a:cxn ang="0">
                          <a:pos x="785" y="150"/>
                        </a:cxn>
                        <a:cxn ang="0">
                          <a:pos x="815" y="133"/>
                        </a:cxn>
                        <a:cxn ang="0">
                          <a:pos x="850" y="103"/>
                        </a:cxn>
                        <a:cxn ang="0">
                          <a:pos x="866" y="74"/>
                        </a:cxn>
                        <a:cxn ang="0">
                          <a:pos x="866" y="0"/>
                        </a:cxn>
                        <a:cxn ang="0">
                          <a:pos x="859" y="17"/>
                        </a:cxn>
                        <a:cxn ang="0">
                          <a:pos x="839" y="39"/>
                        </a:cxn>
                        <a:cxn ang="0">
                          <a:pos x="811" y="60"/>
                        </a:cxn>
                        <a:cxn ang="0">
                          <a:pos x="773" y="79"/>
                        </a:cxn>
                        <a:cxn ang="0">
                          <a:pos x="727" y="95"/>
                        </a:cxn>
                        <a:cxn ang="0">
                          <a:pos x="692" y="105"/>
                        </a:cxn>
                        <a:cxn ang="0">
                          <a:pos x="644" y="114"/>
                        </a:cxn>
                        <a:cxn ang="0">
                          <a:pos x="595" y="122"/>
                        </a:cxn>
                        <a:cxn ang="0">
                          <a:pos x="529" y="129"/>
                        </a:cxn>
                        <a:cxn ang="0">
                          <a:pos x="485" y="132"/>
                        </a:cxn>
                        <a:cxn ang="0">
                          <a:pos x="432" y="131"/>
                        </a:cxn>
                        <a:cxn ang="0">
                          <a:pos x="374" y="130"/>
                        </a:cxn>
                        <a:cxn ang="0">
                          <a:pos x="317" y="127"/>
                        </a:cxn>
                        <a:cxn ang="0">
                          <a:pos x="260" y="120"/>
                        </a:cxn>
                        <a:cxn ang="0">
                          <a:pos x="201" y="109"/>
                        </a:cxn>
                        <a:cxn ang="0">
                          <a:pos x="155" y="100"/>
                        </a:cxn>
                        <a:cxn ang="0">
                          <a:pos x="115" y="87"/>
                        </a:cxn>
                        <a:cxn ang="0">
                          <a:pos x="79" y="71"/>
                        </a:cxn>
                        <a:cxn ang="0">
                          <a:pos x="48" y="57"/>
                        </a:cxn>
                        <a:cxn ang="0">
                          <a:pos x="16" y="31"/>
                        </a:cxn>
                        <a:cxn ang="0">
                          <a:pos x="0" y="0"/>
                        </a:cxn>
                      </a:cxnLst>
                      <a:rect l="0" t="0" r="r" b="b"/>
                      <a:pathLst>
                        <a:path w="866" h="207">
                          <a:moveTo>
                            <a:pt x="0" y="0"/>
                          </a:moveTo>
                          <a:lnTo>
                            <a:pt x="0" y="73"/>
                          </a:lnTo>
                          <a:lnTo>
                            <a:pt x="16" y="106"/>
                          </a:lnTo>
                          <a:lnTo>
                            <a:pt x="42" y="128"/>
                          </a:lnTo>
                          <a:lnTo>
                            <a:pt x="84" y="151"/>
                          </a:lnTo>
                          <a:lnTo>
                            <a:pt x="139" y="169"/>
                          </a:lnTo>
                          <a:lnTo>
                            <a:pt x="201" y="185"/>
                          </a:lnTo>
                          <a:lnTo>
                            <a:pt x="265" y="197"/>
                          </a:lnTo>
                          <a:lnTo>
                            <a:pt x="325" y="203"/>
                          </a:lnTo>
                          <a:lnTo>
                            <a:pt x="392" y="206"/>
                          </a:lnTo>
                          <a:lnTo>
                            <a:pt x="449" y="207"/>
                          </a:lnTo>
                          <a:lnTo>
                            <a:pt x="507" y="206"/>
                          </a:lnTo>
                          <a:lnTo>
                            <a:pt x="559" y="201"/>
                          </a:lnTo>
                          <a:lnTo>
                            <a:pt x="609" y="195"/>
                          </a:lnTo>
                          <a:lnTo>
                            <a:pt x="659" y="188"/>
                          </a:lnTo>
                          <a:lnTo>
                            <a:pt x="700" y="179"/>
                          </a:lnTo>
                          <a:lnTo>
                            <a:pt x="742" y="166"/>
                          </a:lnTo>
                          <a:lnTo>
                            <a:pt x="785" y="150"/>
                          </a:lnTo>
                          <a:lnTo>
                            <a:pt x="815" y="133"/>
                          </a:lnTo>
                          <a:lnTo>
                            <a:pt x="850" y="103"/>
                          </a:lnTo>
                          <a:lnTo>
                            <a:pt x="866" y="74"/>
                          </a:lnTo>
                          <a:lnTo>
                            <a:pt x="866" y="0"/>
                          </a:lnTo>
                          <a:lnTo>
                            <a:pt x="859" y="17"/>
                          </a:lnTo>
                          <a:lnTo>
                            <a:pt x="839" y="39"/>
                          </a:lnTo>
                          <a:lnTo>
                            <a:pt x="811" y="60"/>
                          </a:lnTo>
                          <a:lnTo>
                            <a:pt x="773" y="79"/>
                          </a:lnTo>
                          <a:lnTo>
                            <a:pt x="727" y="95"/>
                          </a:lnTo>
                          <a:lnTo>
                            <a:pt x="692" y="105"/>
                          </a:lnTo>
                          <a:lnTo>
                            <a:pt x="644" y="114"/>
                          </a:lnTo>
                          <a:lnTo>
                            <a:pt x="595" y="122"/>
                          </a:lnTo>
                          <a:lnTo>
                            <a:pt x="529" y="129"/>
                          </a:lnTo>
                          <a:lnTo>
                            <a:pt x="485" y="132"/>
                          </a:lnTo>
                          <a:lnTo>
                            <a:pt x="432" y="131"/>
                          </a:lnTo>
                          <a:lnTo>
                            <a:pt x="374" y="130"/>
                          </a:lnTo>
                          <a:lnTo>
                            <a:pt x="317" y="127"/>
                          </a:lnTo>
                          <a:lnTo>
                            <a:pt x="260" y="120"/>
                          </a:lnTo>
                          <a:lnTo>
                            <a:pt x="201" y="109"/>
                          </a:lnTo>
                          <a:lnTo>
                            <a:pt x="155" y="100"/>
                          </a:lnTo>
                          <a:lnTo>
                            <a:pt x="115" y="87"/>
                          </a:lnTo>
                          <a:lnTo>
                            <a:pt x="79" y="71"/>
                          </a:lnTo>
                          <a:lnTo>
                            <a:pt x="48" y="57"/>
                          </a:lnTo>
                          <a:lnTo>
                            <a:pt x="16"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94" name="Group 122"/>
                  <p:cNvGrpSpPr>
                    <a:grpSpLocks/>
                  </p:cNvGrpSpPr>
                  <p:nvPr/>
                </p:nvGrpSpPr>
                <p:grpSpPr bwMode="auto">
                  <a:xfrm>
                    <a:off x="1166" y="2549"/>
                    <a:ext cx="291" cy="119"/>
                    <a:chOff x="1166" y="2549"/>
                    <a:chExt cx="291" cy="119"/>
                  </a:xfrm>
                </p:grpSpPr>
                <p:sp>
                  <p:nvSpPr>
                    <p:cNvPr id="54395" name="Oval 123"/>
                    <p:cNvSpPr>
                      <a:spLocks noChangeArrowheads="1"/>
                    </p:cNvSpPr>
                    <p:nvPr/>
                  </p:nvSpPr>
                  <p:spPr bwMode="auto">
                    <a:xfrm>
                      <a:off x="1166" y="2549"/>
                      <a:ext cx="291" cy="97"/>
                    </a:xfrm>
                    <a:prstGeom prst="ellipse">
                      <a:avLst/>
                    </a:prstGeom>
                    <a:solidFill>
                      <a:srgbClr val="676767"/>
                    </a:solidFill>
                    <a:ln w="4763">
                      <a:solidFill>
                        <a:srgbClr val="000000"/>
                      </a:solidFill>
                      <a:round/>
                      <a:headEnd/>
                      <a:tailEnd/>
                    </a:ln>
                  </p:spPr>
                  <p:txBody>
                    <a:bodyPr/>
                    <a:lstStyle/>
                    <a:p>
                      <a:endParaRPr lang="en-US"/>
                    </a:p>
                  </p:txBody>
                </p:sp>
                <p:sp>
                  <p:nvSpPr>
                    <p:cNvPr id="54396" name="Freeform 124"/>
                    <p:cNvSpPr>
                      <a:spLocks/>
                    </p:cNvSpPr>
                    <p:nvPr/>
                  </p:nvSpPr>
                  <p:spPr bwMode="auto">
                    <a:xfrm>
                      <a:off x="1166" y="2599"/>
                      <a:ext cx="289" cy="69"/>
                    </a:xfrm>
                    <a:custGeom>
                      <a:avLst/>
                      <a:gdLst/>
                      <a:ahLst/>
                      <a:cxnLst>
                        <a:cxn ang="0">
                          <a:pos x="0" y="0"/>
                        </a:cxn>
                        <a:cxn ang="0">
                          <a:pos x="0" y="73"/>
                        </a:cxn>
                        <a:cxn ang="0">
                          <a:pos x="17" y="106"/>
                        </a:cxn>
                        <a:cxn ang="0">
                          <a:pos x="43" y="128"/>
                        </a:cxn>
                        <a:cxn ang="0">
                          <a:pos x="85" y="151"/>
                        </a:cxn>
                        <a:cxn ang="0">
                          <a:pos x="140" y="169"/>
                        </a:cxn>
                        <a:cxn ang="0">
                          <a:pos x="202" y="185"/>
                        </a:cxn>
                        <a:cxn ang="0">
                          <a:pos x="266" y="197"/>
                        </a:cxn>
                        <a:cxn ang="0">
                          <a:pos x="326" y="203"/>
                        </a:cxn>
                        <a:cxn ang="0">
                          <a:pos x="393" y="206"/>
                        </a:cxn>
                        <a:cxn ang="0">
                          <a:pos x="450" y="208"/>
                        </a:cxn>
                        <a:cxn ang="0">
                          <a:pos x="508" y="206"/>
                        </a:cxn>
                        <a:cxn ang="0">
                          <a:pos x="560" y="201"/>
                        </a:cxn>
                        <a:cxn ang="0">
                          <a:pos x="610" y="195"/>
                        </a:cxn>
                        <a:cxn ang="0">
                          <a:pos x="660" y="189"/>
                        </a:cxn>
                        <a:cxn ang="0">
                          <a:pos x="701" y="179"/>
                        </a:cxn>
                        <a:cxn ang="0">
                          <a:pos x="743" y="166"/>
                        </a:cxn>
                        <a:cxn ang="0">
                          <a:pos x="786" y="150"/>
                        </a:cxn>
                        <a:cxn ang="0">
                          <a:pos x="816" y="134"/>
                        </a:cxn>
                        <a:cxn ang="0">
                          <a:pos x="851" y="103"/>
                        </a:cxn>
                        <a:cxn ang="0">
                          <a:pos x="867" y="74"/>
                        </a:cxn>
                        <a:cxn ang="0">
                          <a:pos x="867" y="0"/>
                        </a:cxn>
                        <a:cxn ang="0">
                          <a:pos x="860" y="17"/>
                        </a:cxn>
                        <a:cxn ang="0">
                          <a:pos x="840" y="39"/>
                        </a:cxn>
                        <a:cxn ang="0">
                          <a:pos x="812" y="61"/>
                        </a:cxn>
                        <a:cxn ang="0">
                          <a:pos x="774" y="80"/>
                        </a:cxn>
                        <a:cxn ang="0">
                          <a:pos x="727" y="95"/>
                        </a:cxn>
                        <a:cxn ang="0">
                          <a:pos x="693" y="105"/>
                        </a:cxn>
                        <a:cxn ang="0">
                          <a:pos x="645" y="114"/>
                        </a:cxn>
                        <a:cxn ang="0">
                          <a:pos x="596" y="122"/>
                        </a:cxn>
                        <a:cxn ang="0">
                          <a:pos x="530" y="129"/>
                        </a:cxn>
                        <a:cxn ang="0">
                          <a:pos x="486" y="132"/>
                        </a:cxn>
                        <a:cxn ang="0">
                          <a:pos x="433" y="131"/>
                        </a:cxn>
                        <a:cxn ang="0">
                          <a:pos x="375" y="130"/>
                        </a:cxn>
                        <a:cxn ang="0">
                          <a:pos x="318" y="127"/>
                        </a:cxn>
                        <a:cxn ang="0">
                          <a:pos x="261" y="121"/>
                        </a:cxn>
                        <a:cxn ang="0">
                          <a:pos x="202"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1"/>
                          </a:lnTo>
                          <a:lnTo>
                            <a:pt x="140" y="169"/>
                          </a:lnTo>
                          <a:lnTo>
                            <a:pt x="202" y="185"/>
                          </a:lnTo>
                          <a:lnTo>
                            <a:pt x="266" y="197"/>
                          </a:lnTo>
                          <a:lnTo>
                            <a:pt x="326" y="203"/>
                          </a:lnTo>
                          <a:lnTo>
                            <a:pt x="393" y="206"/>
                          </a:lnTo>
                          <a:lnTo>
                            <a:pt x="450" y="208"/>
                          </a:lnTo>
                          <a:lnTo>
                            <a:pt x="508" y="206"/>
                          </a:lnTo>
                          <a:lnTo>
                            <a:pt x="560" y="201"/>
                          </a:lnTo>
                          <a:lnTo>
                            <a:pt x="610" y="195"/>
                          </a:lnTo>
                          <a:lnTo>
                            <a:pt x="660" y="189"/>
                          </a:lnTo>
                          <a:lnTo>
                            <a:pt x="701" y="179"/>
                          </a:lnTo>
                          <a:lnTo>
                            <a:pt x="743" y="166"/>
                          </a:lnTo>
                          <a:lnTo>
                            <a:pt x="786" y="150"/>
                          </a:lnTo>
                          <a:lnTo>
                            <a:pt x="816" y="134"/>
                          </a:lnTo>
                          <a:lnTo>
                            <a:pt x="851" y="103"/>
                          </a:lnTo>
                          <a:lnTo>
                            <a:pt x="867" y="74"/>
                          </a:lnTo>
                          <a:lnTo>
                            <a:pt x="867" y="0"/>
                          </a:lnTo>
                          <a:lnTo>
                            <a:pt x="860" y="17"/>
                          </a:lnTo>
                          <a:lnTo>
                            <a:pt x="840" y="39"/>
                          </a:lnTo>
                          <a:lnTo>
                            <a:pt x="812" y="61"/>
                          </a:lnTo>
                          <a:lnTo>
                            <a:pt x="774" y="80"/>
                          </a:lnTo>
                          <a:lnTo>
                            <a:pt x="727" y="95"/>
                          </a:lnTo>
                          <a:lnTo>
                            <a:pt x="693" y="105"/>
                          </a:lnTo>
                          <a:lnTo>
                            <a:pt x="645" y="114"/>
                          </a:lnTo>
                          <a:lnTo>
                            <a:pt x="596" y="122"/>
                          </a:lnTo>
                          <a:lnTo>
                            <a:pt x="530" y="129"/>
                          </a:lnTo>
                          <a:lnTo>
                            <a:pt x="486" y="132"/>
                          </a:lnTo>
                          <a:lnTo>
                            <a:pt x="433" y="131"/>
                          </a:lnTo>
                          <a:lnTo>
                            <a:pt x="375" y="130"/>
                          </a:lnTo>
                          <a:lnTo>
                            <a:pt x="318" y="127"/>
                          </a:lnTo>
                          <a:lnTo>
                            <a:pt x="261" y="121"/>
                          </a:lnTo>
                          <a:lnTo>
                            <a:pt x="202" y="109"/>
                          </a:lnTo>
                          <a:lnTo>
                            <a:pt x="156" y="101"/>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397" name="Group 125"/>
                  <p:cNvGrpSpPr>
                    <a:grpSpLocks/>
                  </p:cNvGrpSpPr>
                  <p:nvPr/>
                </p:nvGrpSpPr>
                <p:grpSpPr bwMode="auto">
                  <a:xfrm>
                    <a:off x="1183" y="2520"/>
                    <a:ext cx="291" cy="119"/>
                    <a:chOff x="1183" y="2520"/>
                    <a:chExt cx="291" cy="119"/>
                  </a:xfrm>
                </p:grpSpPr>
                <p:sp>
                  <p:nvSpPr>
                    <p:cNvPr id="54398" name="Oval 126"/>
                    <p:cNvSpPr>
                      <a:spLocks noChangeArrowheads="1"/>
                    </p:cNvSpPr>
                    <p:nvPr/>
                  </p:nvSpPr>
                  <p:spPr bwMode="auto">
                    <a:xfrm>
                      <a:off x="1183" y="2520"/>
                      <a:ext cx="291" cy="97"/>
                    </a:xfrm>
                    <a:prstGeom prst="ellipse">
                      <a:avLst/>
                    </a:prstGeom>
                    <a:solidFill>
                      <a:srgbClr val="676767"/>
                    </a:solidFill>
                    <a:ln w="4763">
                      <a:solidFill>
                        <a:srgbClr val="000000"/>
                      </a:solidFill>
                      <a:round/>
                      <a:headEnd/>
                      <a:tailEnd/>
                    </a:ln>
                  </p:spPr>
                  <p:txBody>
                    <a:bodyPr/>
                    <a:lstStyle/>
                    <a:p>
                      <a:endParaRPr lang="en-US"/>
                    </a:p>
                  </p:txBody>
                </p:sp>
                <p:sp>
                  <p:nvSpPr>
                    <p:cNvPr id="54399" name="Freeform 127"/>
                    <p:cNvSpPr>
                      <a:spLocks/>
                    </p:cNvSpPr>
                    <p:nvPr/>
                  </p:nvSpPr>
                  <p:spPr bwMode="auto">
                    <a:xfrm>
                      <a:off x="1183" y="2570"/>
                      <a:ext cx="289" cy="69"/>
                    </a:xfrm>
                    <a:custGeom>
                      <a:avLst/>
                      <a:gdLst/>
                      <a:ahLst/>
                      <a:cxnLst>
                        <a:cxn ang="0">
                          <a:pos x="0" y="0"/>
                        </a:cxn>
                        <a:cxn ang="0">
                          <a:pos x="0" y="73"/>
                        </a:cxn>
                        <a:cxn ang="0">
                          <a:pos x="17" y="105"/>
                        </a:cxn>
                        <a:cxn ang="0">
                          <a:pos x="43"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60" y="188"/>
                        </a:cxn>
                        <a:cxn ang="0">
                          <a:pos x="701" y="178"/>
                        </a:cxn>
                        <a:cxn ang="0">
                          <a:pos x="743" y="166"/>
                        </a:cxn>
                        <a:cxn ang="0">
                          <a:pos x="785" y="150"/>
                        </a:cxn>
                        <a:cxn ang="0">
                          <a:pos x="816" y="133"/>
                        </a:cxn>
                        <a:cxn ang="0">
                          <a:pos x="851" y="102"/>
                        </a:cxn>
                        <a:cxn ang="0">
                          <a:pos x="867" y="74"/>
                        </a:cxn>
                        <a:cxn ang="0">
                          <a:pos x="867" y="0"/>
                        </a:cxn>
                        <a:cxn ang="0">
                          <a:pos x="860" y="16"/>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6"/>
                        </a:cxn>
                        <a:cxn ang="0">
                          <a:pos x="261" y="120"/>
                        </a:cxn>
                        <a:cxn ang="0">
                          <a:pos x="201" y="109"/>
                        </a:cxn>
                        <a:cxn ang="0">
                          <a:pos x="156" y="100"/>
                        </a:cxn>
                        <a:cxn ang="0">
                          <a:pos x="116" y="86"/>
                        </a:cxn>
                        <a:cxn ang="0">
                          <a:pos x="80" y="70"/>
                        </a:cxn>
                        <a:cxn ang="0">
                          <a:pos x="49" y="57"/>
                        </a:cxn>
                        <a:cxn ang="0">
                          <a:pos x="17" y="30"/>
                        </a:cxn>
                        <a:cxn ang="0">
                          <a:pos x="0" y="0"/>
                        </a:cxn>
                      </a:cxnLst>
                      <a:rect l="0" t="0" r="r" b="b"/>
                      <a:pathLst>
                        <a:path w="867" h="207">
                          <a:moveTo>
                            <a:pt x="0" y="0"/>
                          </a:moveTo>
                          <a:lnTo>
                            <a:pt x="0" y="73"/>
                          </a:lnTo>
                          <a:lnTo>
                            <a:pt x="17" y="105"/>
                          </a:lnTo>
                          <a:lnTo>
                            <a:pt x="43"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60" y="188"/>
                          </a:lnTo>
                          <a:lnTo>
                            <a:pt x="701" y="178"/>
                          </a:lnTo>
                          <a:lnTo>
                            <a:pt x="743" y="166"/>
                          </a:lnTo>
                          <a:lnTo>
                            <a:pt x="785" y="150"/>
                          </a:lnTo>
                          <a:lnTo>
                            <a:pt x="816" y="133"/>
                          </a:lnTo>
                          <a:lnTo>
                            <a:pt x="851" y="102"/>
                          </a:lnTo>
                          <a:lnTo>
                            <a:pt x="867" y="74"/>
                          </a:lnTo>
                          <a:lnTo>
                            <a:pt x="867" y="0"/>
                          </a:lnTo>
                          <a:lnTo>
                            <a:pt x="860" y="16"/>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6"/>
                          </a:lnTo>
                          <a:lnTo>
                            <a:pt x="261" y="120"/>
                          </a:lnTo>
                          <a:lnTo>
                            <a:pt x="201" y="109"/>
                          </a:lnTo>
                          <a:lnTo>
                            <a:pt x="156" y="100"/>
                          </a:lnTo>
                          <a:lnTo>
                            <a:pt x="116" y="86"/>
                          </a:lnTo>
                          <a:lnTo>
                            <a:pt x="80" y="70"/>
                          </a:lnTo>
                          <a:lnTo>
                            <a:pt x="49"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400" name="Group 128"/>
                  <p:cNvGrpSpPr>
                    <a:grpSpLocks/>
                  </p:cNvGrpSpPr>
                  <p:nvPr/>
                </p:nvGrpSpPr>
                <p:grpSpPr bwMode="auto">
                  <a:xfrm>
                    <a:off x="1152" y="2492"/>
                    <a:ext cx="291" cy="119"/>
                    <a:chOff x="1152" y="2492"/>
                    <a:chExt cx="291" cy="119"/>
                  </a:xfrm>
                </p:grpSpPr>
                <p:sp>
                  <p:nvSpPr>
                    <p:cNvPr id="54401" name="Oval 129"/>
                    <p:cNvSpPr>
                      <a:spLocks noChangeArrowheads="1"/>
                    </p:cNvSpPr>
                    <p:nvPr/>
                  </p:nvSpPr>
                  <p:spPr bwMode="auto">
                    <a:xfrm>
                      <a:off x="1152" y="2492"/>
                      <a:ext cx="291" cy="97"/>
                    </a:xfrm>
                    <a:prstGeom prst="ellipse">
                      <a:avLst/>
                    </a:prstGeom>
                    <a:solidFill>
                      <a:srgbClr val="676767"/>
                    </a:solidFill>
                    <a:ln w="4763">
                      <a:solidFill>
                        <a:srgbClr val="000000"/>
                      </a:solidFill>
                      <a:round/>
                      <a:headEnd/>
                      <a:tailEnd/>
                    </a:ln>
                  </p:spPr>
                  <p:txBody>
                    <a:bodyPr/>
                    <a:lstStyle/>
                    <a:p>
                      <a:endParaRPr lang="en-US"/>
                    </a:p>
                  </p:txBody>
                </p:sp>
                <p:sp>
                  <p:nvSpPr>
                    <p:cNvPr id="54402" name="Freeform 130"/>
                    <p:cNvSpPr>
                      <a:spLocks/>
                    </p:cNvSpPr>
                    <p:nvPr/>
                  </p:nvSpPr>
                  <p:spPr bwMode="auto">
                    <a:xfrm>
                      <a:off x="1152" y="2542"/>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59" y="188"/>
                        </a:cxn>
                        <a:cxn ang="0">
                          <a:pos x="701" y="179"/>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0" y="120"/>
                        </a:cxn>
                        <a:cxn ang="0">
                          <a:pos x="201" y="109"/>
                        </a:cxn>
                        <a:cxn ang="0">
                          <a:pos x="156" y="100"/>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59" y="188"/>
                          </a:lnTo>
                          <a:lnTo>
                            <a:pt x="701" y="179"/>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0" y="120"/>
                          </a:lnTo>
                          <a:lnTo>
                            <a:pt x="201" y="109"/>
                          </a:lnTo>
                          <a:lnTo>
                            <a:pt x="156" y="100"/>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403" name="Group 131"/>
                  <p:cNvGrpSpPr>
                    <a:grpSpLocks/>
                  </p:cNvGrpSpPr>
                  <p:nvPr/>
                </p:nvGrpSpPr>
                <p:grpSpPr bwMode="auto">
                  <a:xfrm>
                    <a:off x="1129" y="2463"/>
                    <a:ext cx="292" cy="119"/>
                    <a:chOff x="1129" y="2463"/>
                    <a:chExt cx="292" cy="119"/>
                  </a:xfrm>
                </p:grpSpPr>
                <p:sp>
                  <p:nvSpPr>
                    <p:cNvPr id="54404" name="Oval 132"/>
                    <p:cNvSpPr>
                      <a:spLocks noChangeArrowheads="1"/>
                    </p:cNvSpPr>
                    <p:nvPr/>
                  </p:nvSpPr>
                  <p:spPr bwMode="auto">
                    <a:xfrm>
                      <a:off x="1130" y="2463"/>
                      <a:ext cx="291" cy="97"/>
                    </a:xfrm>
                    <a:prstGeom prst="ellipse">
                      <a:avLst/>
                    </a:prstGeom>
                    <a:solidFill>
                      <a:srgbClr val="676767"/>
                    </a:solidFill>
                    <a:ln w="4763">
                      <a:solidFill>
                        <a:srgbClr val="000000"/>
                      </a:solidFill>
                      <a:round/>
                      <a:headEnd/>
                      <a:tailEnd/>
                    </a:ln>
                  </p:spPr>
                  <p:txBody>
                    <a:bodyPr/>
                    <a:lstStyle/>
                    <a:p>
                      <a:endParaRPr lang="en-US"/>
                    </a:p>
                  </p:txBody>
                </p:sp>
                <p:sp>
                  <p:nvSpPr>
                    <p:cNvPr id="54405" name="Freeform 133"/>
                    <p:cNvSpPr>
                      <a:spLocks/>
                    </p:cNvSpPr>
                    <p:nvPr/>
                  </p:nvSpPr>
                  <p:spPr bwMode="auto">
                    <a:xfrm>
                      <a:off x="1129" y="2513"/>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8"/>
                        </a:cxn>
                        <a:cxn ang="0">
                          <a:pos x="508" y="206"/>
                        </a:cxn>
                        <a:cxn ang="0">
                          <a:pos x="560" y="201"/>
                        </a:cxn>
                        <a:cxn ang="0">
                          <a:pos x="610" y="195"/>
                        </a:cxn>
                        <a:cxn ang="0">
                          <a:pos x="660" y="188"/>
                        </a:cxn>
                        <a:cxn ang="0">
                          <a:pos x="701" y="179"/>
                        </a:cxn>
                        <a:cxn ang="0">
                          <a:pos x="743" y="166"/>
                        </a:cxn>
                        <a:cxn ang="0">
                          <a:pos x="786" y="150"/>
                        </a:cxn>
                        <a:cxn ang="0">
                          <a:pos x="816" y="133"/>
                        </a:cxn>
                        <a:cxn ang="0">
                          <a:pos x="851" y="103"/>
                        </a:cxn>
                        <a:cxn ang="0">
                          <a:pos x="867" y="74"/>
                        </a:cxn>
                        <a:cxn ang="0">
                          <a:pos x="867" y="0"/>
                        </a:cxn>
                        <a:cxn ang="0">
                          <a:pos x="860" y="17"/>
                        </a:cxn>
                        <a:cxn ang="0">
                          <a:pos x="840" y="39"/>
                        </a:cxn>
                        <a:cxn ang="0">
                          <a:pos x="812" y="61"/>
                        </a:cxn>
                        <a:cxn ang="0">
                          <a:pos x="774" y="80"/>
                        </a:cxn>
                        <a:cxn ang="0">
                          <a:pos x="727" y="95"/>
                        </a:cxn>
                        <a:cxn ang="0">
                          <a:pos x="693" y="105"/>
                        </a:cxn>
                        <a:cxn ang="0">
                          <a:pos x="645" y="114"/>
                        </a:cxn>
                        <a:cxn ang="0">
                          <a:pos x="596" y="122"/>
                        </a:cxn>
                        <a:cxn ang="0">
                          <a:pos x="530" y="129"/>
                        </a:cxn>
                        <a:cxn ang="0">
                          <a:pos x="486" y="132"/>
                        </a:cxn>
                        <a:cxn ang="0">
                          <a:pos x="433" y="131"/>
                        </a:cxn>
                        <a:cxn ang="0">
                          <a:pos x="375" y="130"/>
                        </a:cxn>
                        <a:cxn ang="0">
                          <a:pos x="318" y="127"/>
                        </a:cxn>
                        <a:cxn ang="0">
                          <a:pos x="261"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1"/>
                          </a:lnTo>
                          <a:lnTo>
                            <a:pt x="140" y="169"/>
                          </a:lnTo>
                          <a:lnTo>
                            <a:pt x="201" y="185"/>
                          </a:lnTo>
                          <a:lnTo>
                            <a:pt x="266" y="197"/>
                          </a:lnTo>
                          <a:lnTo>
                            <a:pt x="326" y="203"/>
                          </a:lnTo>
                          <a:lnTo>
                            <a:pt x="393" y="206"/>
                          </a:lnTo>
                          <a:lnTo>
                            <a:pt x="450" y="208"/>
                          </a:lnTo>
                          <a:lnTo>
                            <a:pt x="508" y="206"/>
                          </a:lnTo>
                          <a:lnTo>
                            <a:pt x="560" y="201"/>
                          </a:lnTo>
                          <a:lnTo>
                            <a:pt x="610" y="195"/>
                          </a:lnTo>
                          <a:lnTo>
                            <a:pt x="660" y="188"/>
                          </a:lnTo>
                          <a:lnTo>
                            <a:pt x="701" y="179"/>
                          </a:lnTo>
                          <a:lnTo>
                            <a:pt x="743" y="166"/>
                          </a:lnTo>
                          <a:lnTo>
                            <a:pt x="786" y="150"/>
                          </a:lnTo>
                          <a:lnTo>
                            <a:pt x="816" y="133"/>
                          </a:lnTo>
                          <a:lnTo>
                            <a:pt x="851" y="103"/>
                          </a:lnTo>
                          <a:lnTo>
                            <a:pt x="867" y="74"/>
                          </a:lnTo>
                          <a:lnTo>
                            <a:pt x="867" y="0"/>
                          </a:lnTo>
                          <a:lnTo>
                            <a:pt x="860" y="17"/>
                          </a:lnTo>
                          <a:lnTo>
                            <a:pt x="840" y="39"/>
                          </a:lnTo>
                          <a:lnTo>
                            <a:pt x="812" y="61"/>
                          </a:lnTo>
                          <a:lnTo>
                            <a:pt x="774" y="80"/>
                          </a:lnTo>
                          <a:lnTo>
                            <a:pt x="727" y="95"/>
                          </a:lnTo>
                          <a:lnTo>
                            <a:pt x="693" y="105"/>
                          </a:lnTo>
                          <a:lnTo>
                            <a:pt x="645" y="114"/>
                          </a:lnTo>
                          <a:lnTo>
                            <a:pt x="596" y="122"/>
                          </a:lnTo>
                          <a:lnTo>
                            <a:pt x="530" y="129"/>
                          </a:lnTo>
                          <a:lnTo>
                            <a:pt x="486" y="132"/>
                          </a:lnTo>
                          <a:lnTo>
                            <a:pt x="433" y="131"/>
                          </a:lnTo>
                          <a:lnTo>
                            <a:pt x="375" y="130"/>
                          </a:lnTo>
                          <a:lnTo>
                            <a:pt x="318" y="127"/>
                          </a:lnTo>
                          <a:lnTo>
                            <a:pt x="261" y="121"/>
                          </a:lnTo>
                          <a:lnTo>
                            <a:pt x="201" y="109"/>
                          </a:lnTo>
                          <a:lnTo>
                            <a:pt x="156" y="101"/>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406" name="Group 134"/>
                  <p:cNvGrpSpPr>
                    <a:grpSpLocks/>
                  </p:cNvGrpSpPr>
                  <p:nvPr/>
                </p:nvGrpSpPr>
                <p:grpSpPr bwMode="auto">
                  <a:xfrm>
                    <a:off x="1132" y="2438"/>
                    <a:ext cx="291" cy="119"/>
                    <a:chOff x="1132" y="2438"/>
                    <a:chExt cx="291" cy="119"/>
                  </a:xfrm>
                </p:grpSpPr>
                <p:sp>
                  <p:nvSpPr>
                    <p:cNvPr id="54407" name="Oval 135"/>
                    <p:cNvSpPr>
                      <a:spLocks noChangeArrowheads="1"/>
                    </p:cNvSpPr>
                    <p:nvPr/>
                  </p:nvSpPr>
                  <p:spPr bwMode="auto">
                    <a:xfrm>
                      <a:off x="1133" y="2438"/>
                      <a:ext cx="290" cy="97"/>
                    </a:xfrm>
                    <a:prstGeom prst="ellipse">
                      <a:avLst/>
                    </a:prstGeom>
                    <a:solidFill>
                      <a:srgbClr val="676767"/>
                    </a:solidFill>
                    <a:ln w="4763">
                      <a:solidFill>
                        <a:srgbClr val="000000"/>
                      </a:solidFill>
                      <a:round/>
                      <a:headEnd/>
                      <a:tailEnd/>
                    </a:ln>
                  </p:spPr>
                  <p:txBody>
                    <a:bodyPr/>
                    <a:lstStyle/>
                    <a:p>
                      <a:endParaRPr lang="en-US"/>
                    </a:p>
                  </p:txBody>
                </p:sp>
                <p:sp>
                  <p:nvSpPr>
                    <p:cNvPr id="54408" name="Freeform 136"/>
                    <p:cNvSpPr>
                      <a:spLocks/>
                    </p:cNvSpPr>
                    <p:nvPr/>
                  </p:nvSpPr>
                  <p:spPr bwMode="auto">
                    <a:xfrm>
                      <a:off x="1132" y="2488"/>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2" y="206"/>
                        </a:cxn>
                        <a:cxn ang="0">
                          <a:pos x="450" y="207"/>
                        </a:cxn>
                        <a:cxn ang="0">
                          <a:pos x="508" y="206"/>
                        </a:cxn>
                        <a:cxn ang="0">
                          <a:pos x="560" y="201"/>
                        </a:cxn>
                        <a:cxn ang="0">
                          <a:pos x="609" y="195"/>
                        </a:cxn>
                        <a:cxn ang="0">
                          <a:pos x="659" y="188"/>
                        </a:cxn>
                        <a:cxn ang="0">
                          <a:pos x="700"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3" y="79"/>
                        </a:cxn>
                        <a:cxn ang="0">
                          <a:pos x="727" y="95"/>
                        </a:cxn>
                        <a:cxn ang="0">
                          <a:pos x="692" y="105"/>
                        </a:cxn>
                        <a:cxn ang="0">
                          <a:pos x="644" y="114"/>
                        </a:cxn>
                        <a:cxn ang="0">
                          <a:pos x="596" y="122"/>
                        </a:cxn>
                        <a:cxn ang="0">
                          <a:pos x="529" y="129"/>
                        </a:cxn>
                        <a:cxn ang="0">
                          <a:pos x="486" y="132"/>
                        </a:cxn>
                        <a:cxn ang="0">
                          <a:pos x="433" y="131"/>
                        </a:cxn>
                        <a:cxn ang="0">
                          <a:pos x="375" y="130"/>
                        </a:cxn>
                        <a:cxn ang="0">
                          <a:pos x="317" y="127"/>
                        </a:cxn>
                        <a:cxn ang="0">
                          <a:pos x="260" y="121"/>
                        </a:cxn>
                        <a:cxn ang="0">
                          <a:pos x="201" y="109"/>
                        </a:cxn>
                        <a:cxn ang="0">
                          <a:pos x="155" y="101"/>
                        </a:cxn>
                        <a:cxn ang="0">
                          <a:pos x="115" y="87"/>
                        </a:cxn>
                        <a:cxn ang="0">
                          <a:pos x="79" y="71"/>
                        </a:cxn>
                        <a:cxn ang="0">
                          <a:pos x="49" y="57"/>
                        </a:cxn>
                        <a:cxn ang="0">
                          <a:pos x="17" y="31"/>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2" y="206"/>
                          </a:lnTo>
                          <a:lnTo>
                            <a:pt x="450" y="207"/>
                          </a:lnTo>
                          <a:lnTo>
                            <a:pt x="508" y="206"/>
                          </a:lnTo>
                          <a:lnTo>
                            <a:pt x="560" y="201"/>
                          </a:lnTo>
                          <a:lnTo>
                            <a:pt x="609" y="195"/>
                          </a:lnTo>
                          <a:lnTo>
                            <a:pt x="659" y="188"/>
                          </a:lnTo>
                          <a:lnTo>
                            <a:pt x="700" y="179"/>
                          </a:lnTo>
                          <a:lnTo>
                            <a:pt x="743" y="166"/>
                          </a:lnTo>
                          <a:lnTo>
                            <a:pt x="785" y="150"/>
                          </a:lnTo>
                          <a:lnTo>
                            <a:pt x="816" y="133"/>
                          </a:lnTo>
                          <a:lnTo>
                            <a:pt x="851" y="103"/>
                          </a:lnTo>
                          <a:lnTo>
                            <a:pt x="867" y="74"/>
                          </a:lnTo>
                          <a:lnTo>
                            <a:pt x="867" y="0"/>
                          </a:lnTo>
                          <a:lnTo>
                            <a:pt x="859" y="17"/>
                          </a:lnTo>
                          <a:lnTo>
                            <a:pt x="839" y="39"/>
                          </a:lnTo>
                          <a:lnTo>
                            <a:pt x="812" y="60"/>
                          </a:lnTo>
                          <a:lnTo>
                            <a:pt x="773" y="79"/>
                          </a:lnTo>
                          <a:lnTo>
                            <a:pt x="727" y="95"/>
                          </a:lnTo>
                          <a:lnTo>
                            <a:pt x="692" y="105"/>
                          </a:lnTo>
                          <a:lnTo>
                            <a:pt x="644" y="114"/>
                          </a:lnTo>
                          <a:lnTo>
                            <a:pt x="596" y="122"/>
                          </a:lnTo>
                          <a:lnTo>
                            <a:pt x="529" y="129"/>
                          </a:lnTo>
                          <a:lnTo>
                            <a:pt x="486" y="132"/>
                          </a:lnTo>
                          <a:lnTo>
                            <a:pt x="433" y="131"/>
                          </a:lnTo>
                          <a:lnTo>
                            <a:pt x="375" y="130"/>
                          </a:lnTo>
                          <a:lnTo>
                            <a:pt x="317" y="127"/>
                          </a:lnTo>
                          <a:lnTo>
                            <a:pt x="260" y="121"/>
                          </a:lnTo>
                          <a:lnTo>
                            <a:pt x="201" y="109"/>
                          </a:lnTo>
                          <a:lnTo>
                            <a:pt x="155" y="101"/>
                          </a:lnTo>
                          <a:lnTo>
                            <a:pt x="115" y="87"/>
                          </a:lnTo>
                          <a:lnTo>
                            <a:pt x="79"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409" name="Group 137"/>
                  <p:cNvGrpSpPr>
                    <a:grpSpLocks/>
                  </p:cNvGrpSpPr>
                  <p:nvPr/>
                </p:nvGrpSpPr>
                <p:grpSpPr bwMode="auto">
                  <a:xfrm>
                    <a:off x="1135" y="2413"/>
                    <a:ext cx="291" cy="118"/>
                    <a:chOff x="1135" y="2413"/>
                    <a:chExt cx="291" cy="118"/>
                  </a:xfrm>
                </p:grpSpPr>
                <p:sp>
                  <p:nvSpPr>
                    <p:cNvPr id="54410" name="Oval 138"/>
                    <p:cNvSpPr>
                      <a:spLocks noChangeArrowheads="1"/>
                    </p:cNvSpPr>
                    <p:nvPr/>
                  </p:nvSpPr>
                  <p:spPr bwMode="auto">
                    <a:xfrm>
                      <a:off x="1135" y="2413"/>
                      <a:ext cx="291" cy="96"/>
                    </a:xfrm>
                    <a:prstGeom prst="ellipse">
                      <a:avLst/>
                    </a:prstGeom>
                    <a:solidFill>
                      <a:srgbClr val="676767"/>
                    </a:solidFill>
                    <a:ln w="4763">
                      <a:solidFill>
                        <a:srgbClr val="000000"/>
                      </a:solidFill>
                      <a:round/>
                      <a:headEnd/>
                      <a:tailEnd/>
                    </a:ln>
                  </p:spPr>
                  <p:txBody>
                    <a:bodyPr/>
                    <a:lstStyle/>
                    <a:p>
                      <a:endParaRPr lang="en-US"/>
                    </a:p>
                  </p:txBody>
                </p:sp>
                <p:sp>
                  <p:nvSpPr>
                    <p:cNvPr id="54411" name="Freeform 139"/>
                    <p:cNvSpPr>
                      <a:spLocks/>
                    </p:cNvSpPr>
                    <p:nvPr/>
                  </p:nvSpPr>
                  <p:spPr bwMode="auto">
                    <a:xfrm>
                      <a:off x="1135" y="2462"/>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60" y="188"/>
                        </a:cxn>
                        <a:cxn ang="0">
                          <a:pos x="701" y="179"/>
                        </a:cxn>
                        <a:cxn ang="0">
                          <a:pos x="743" y="166"/>
                        </a:cxn>
                        <a:cxn ang="0">
                          <a:pos x="786" y="150"/>
                        </a:cxn>
                        <a:cxn ang="0">
                          <a:pos x="816" y="133"/>
                        </a:cxn>
                        <a:cxn ang="0">
                          <a:pos x="851" y="103"/>
                        </a:cxn>
                        <a:cxn ang="0">
                          <a:pos x="867" y="74"/>
                        </a:cxn>
                        <a:cxn ang="0">
                          <a:pos x="867" y="0"/>
                        </a:cxn>
                        <a:cxn ang="0">
                          <a:pos x="860" y="17"/>
                        </a:cxn>
                        <a:cxn ang="0">
                          <a:pos x="840"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0"/>
                        </a:cxn>
                        <a:cxn ang="0">
                          <a:pos x="201" y="109"/>
                        </a:cxn>
                        <a:cxn ang="0">
                          <a:pos x="156" y="100"/>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60" y="188"/>
                          </a:lnTo>
                          <a:lnTo>
                            <a:pt x="701" y="179"/>
                          </a:lnTo>
                          <a:lnTo>
                            <a:pt x="743" y="166"/>
                          </a:lnTo>
                          <a:lnTo>
                            <a:pt x="786" y="150"/>
                          </a:lnTo>
                          <a:lnTo>
                            <a:pt x="816" y="133"/>
                          </a:lnTo>
                          <a:lnTo>
                            <a:pt x="851" y="103"/>
                          </a:lnTo>
                          <a:lnTo>
                            <a:pt x="867" y="74"/>
                          </a:lnTo>
                          <a:lnTo>
                            <a:pt x="867" y="0"/>
                          </a:lnTo>
                          <a:lnTo>
                            <a:pt x="860" y="17"/>
                          </a:lnTo>
                          <a:lnTo>
                            <a:pt x="840"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1" y="120"/>
                          </a:lnTo>
                          <a:lnTo>
                            <a:pt x="201" y="109"/>
                          </a:lnTo>
                          <a:lnTo>
                            <a:pt x="156" y="100"/>
                          </a:lnTo>
                          <a:lnTo>
                            <a:pt x="116" y="87"/>
                          </a:lnTo>
                          <a:lnTo>
                            <a:pt x="80" y="71"/>
                          </a:lnTo>
                          <a:lnTo>
                            <a:pt x="49" y="57"/>
                          </a:lnTo>
                          <a:lnTo>
                            <a:pt x="17" y="31"/>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nvGrpSpPr>
                  <p:cNvPr id="54412" name="Group 140"/>
                  <p:cNvGrpSpPr>
                    <a:grpSpLocks/>
                  </p:cNvGrpSpPr>
                  <p:nvPr/>
                </p:nvGrpSpPr>
                <p:grpSpPr bwMode="auto">
                  <a:xfrm>
                    <a:off x="1157" y="2387"/>
                    <a:ext cx="292" cy="119"/>
                    <a:chOff x="1157" y="2387"/>
                    <a:chExt cx="292" cy="119"/>
                  </a:xfrm>
                </p:grpSpPr>
                <p:sp>
                  <p:nvSpPr>
                    <p:cNvPr id="54413" name="Oval 141"/>
                    <p:cNvSpPr>
                      <a:spLocks noChangeArrowheads="1"/>
                    </p:cNvSpPr>
                    <p:nvPr/>
                  </p:nvSpPr>
                  <p:spPr bwMode="auto">
                    <a:xfrm>
                      <a:off x="1158" y="2387"/>
                      <a:ext cx="291" cy="97"/>
                    </a:xfrm>
                    <a:prstGeom prst="ellipse">
                      <a:avLst/>
                    </a:prstGeom>
                    <a:solidFill>
                      <a:srgbClr val="676767"/>
                    </a:solidFill>
                    <a:ln w="4763">
                      <a:solidFill>
                        <a:srgbClr val="000000"/>
                      </a:solidFill>
                      <a:round/>
                      <a:headEnd/>
                      <a:tailEnd/>
                    </a:ln>
                  </p:spPr>
                  <p:txBody>
                    <a:bodyPr/>
                    <a:lstStyle/>
                    <a:p>
                      <a:endParaRPr lang="en-US"/>
                    </a:p>
                  </p:txBody>
                </p:sp>
                <p:sp>
                  <p:nvSpPr>
                    <p:cNvPr id="54414" name="Freeform 142"/>
                    <p:cNvSpPr>
                      <a:spLocks/>
                    </p:cNvSpPr>
                    <p:nvPr/>
                  </p:nvSpPr>
                  <p:spPr bwMode="auto">
                    <a:xfrm>
                      <a:off x="1157" y="2437"/>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59" y="188"/>
                        </a:cxn>
                        <a:cxn ang="0">
                          <a:pos x="701" y="179"/>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7"/>
                        </a:cxn>
                        <a:cxn ang="0">
                          <a:pos x="260" y="120"/>
                        </a:cxn>
                        <a:cxn ang="0">
                          <a:pos x="201" y="109"/>
                        </a:cxn>
                        <a:cxn ang="0">
                          <a:pos x="156" y="100"/>
                        </a:cxn>
                        <a:cxn ang="0">
                          <a:pos x="115" y="86"/>
                        </a:cxn>
                        <a:cxn ang="0">
                          <a:pos x="79" y="71"/>
                        </a:cxn>
                        <a:cxn ang="0">
                          <a:pos x="49" y="57"/>
                        </a:cxn>
                        <a:cxn ang="0">
                          <a:pos x="17" y="30"/>
                        </a:cxn>
                        <a:cxn ang="0">
                          <a:pos x="0" y="0"/>
                        </a:cxn>
                      </a:cxnLst>
                      <a:rect l="0" t="0" r="r" b="b"/>
                      <a:pathLst>
                        <a:path w="867" h="207">
                          <a:moveTo>
                            <a:pt x="0" y="0"/>
                          </a:moveTo>
                          <a:lnTo>
                            <a:pt x="0" y="73"/>
                          </a:lnTo>
                          <a:lnTo>
                            <a:pt x="17" y="106"/>
                          </a:lnTo>
                          <a:lnTo>
                            <a:pt x="42"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59" y="188"/>
                          </a:lnTo>
                          <a:lnTo>
                            <a:pt x="701" y="179"/>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7"/>
                          </a:lnTo>
                          <a:lnTo>
                            <a:pt x="260" y="120"/>
                          </a:lnTo>
                          <a:lnTo>
                            <a:pt x="201" y="109"/>
                          </a:lnTo>
                          <a:lnTo>
                            <a:pt x="156" y="100"/>
                          </a:lnTo>
                          <a:lnTo>
                            <a:pt x="115" y="86"/>
                          </a:lnTo>
                          <a:lnTo>
                            <a:pt x="79" y="71"/>
                          </a:lnTo>
                          <a:lnTo>
                            <a:pt x="49" y="57"/>
                          </a:lnTo>
                          <a:lnTo>
                            <a:pt x="17" y="30"/>
                          </a:lnTo>
                          <a:lnTo>
                            <a:pt x="0" y="0"/>
                          </a:lnTo>
                          <a:close/>
                        </a:path>
                      </a:pathLst>
                    </a:custGeom>
                    <a:solidFill>
                      <a:srgbClr val="919191"/>
                    </a:solidFill>
                    <a:ln w="4763">
                      <a:solidFill>
                        <a:srgbClr val="000000"/>
                      </a:solidFill>
                      <a:prstDash val="solid"/>
                      <a:round/>
                      <a:headEnd/>
                      <a:tailEnd/>
                    </a:ln>
                  </p:spPr>
                  <p:txBody>
                    <a:bodyPr/>
                    <a:lstStyle/>
                    <a:p>
                      <a:endParaRPr lang="en-US"/>
                    </a:p>
                  </p:txBody>
                </p:sp>
              </p:grpSp>
            </p:grpSp>
            <p:grpSp>
              <p:nvGrpSpPr>
                <p:cNvPr id="54415" name="Group 143"/>
                <p:cNvGrpSpPr>
                  <a:grpSpLocks/>
                </p:cNvGrpSpPr>
                <p:nvPr/>
              </p:nvGrpSpPr>
              <p:grpSpPr bwMode="auto">
                <a:xfrm>
                  <a:off x="963" y="2616"/>
                  <a:ext cx="325" cy="452"/>
                  <a:chOff x="963" y="2616"/>
                  <a:chExt cx="325" cy="452"/>
                </a:xfrm>
              </p:grpSpPr>
              <p:grpSp>
                <p:nvGrpSpPr>
                  <p:cNvPr id="54416" name="Group 144"/>
                  <p:cNvGrpSpPr>
                    <a:grpSpLocks/>
                  </p:cNvGrpSpPr>
                  <p:nvPr/>
                </p:nvGrpSpPr>
                <p:grpSpPr bwMode="auto">
                  <a:xfrm>
                    <a:off x="988" y="2949"/>
                    <a:ext cx="291" cy="119"/>
                    <a:chOff x="988" y="2949"/>
                    <a:chExt cx="291" cy="119"/>
                  </a:xfrm>
                </p:grpSpPr>
                <p:sp>
                  <p:nvSpPr>
                    <p:cNvPr id="54417" name="Oval 145"/>
                    <p:cNvSpPr>
                      <a:spLocks noChangeArrowheads="1"/>
                    </p:cNvSpPr>
                    <p:nvPr/>
                  </p:nvSpPr>
                  <p:spPr bwMode="auto">
                    <a:xfrm>
                      <a:off x="989" y="2949"/>
                      <a:ext cx="290" cy="97"/>
                    </a:xfrm>
                    <a:prstGeom prst="ellipse">
                      <a:avLst/>
                    </a:prstGeom>
                    <a:solidFill>
                      <a:srgbClr val="AD6900"/>
                    </a:solidFill>
                    <a:ln w="4763">
                      <a:solidFill>
                        <a:srgbClr val="000000"/>
                      </a:solidFill>
                      <a:round/>
                      <a:headEnd/>
                      <a:tailEnd/>
                    </a:ln>
                  </p:spPr>
                  <p:txBody>
                    <a:bodyPr/>
                    <a:lstStyle/>
                    <a:p>
                      <a:endParaRPr lang="en-US"/>
                    </a:p>
                  </p:txBody>
                </p:sp>
                <p:sp>
                  <p:nvSpPr>
                    <p:cNvPr id="54418" name="Freeform 146"/>
                    <p:cNvSpPr>
                      <a:spLocks/>
                    </p:cNvSpPr>
                    <p:nvPr/>
                  </p:nvSpPr>
                  <p:spPr bwMode="auto">
                    <a:xfrm>
                      <a:off x="988" y="2999"/>
                      <a:ext cx="289" cy="69"/>
                    </a:xfrm>
                    <a:custGeom>
                      <a:avLst/>
                      <a:gdLst/>
                      <a:ahLst/>
                      <a:cxnLst>
                        <a:cxn ang="0">
                          <a:pos x="0" y="0"/>
                        </a:cxn>
                        <a:cxn ang="0">
                          <a:pos x="0" y="73"/>
                        </a:cxn>
                        <a:cxn ang="0">
                          <a:pos x="17" y="105"/>
                        </a:cxn>
                        <a:cxn ang="0">
                          <a:pos x="42" y="128"/>
                        </a:cxn>
                        <a:cxn ang="0">
                          <a:pos x="85" y="151"/>
                        </a:cxn>
                        <a:cxn ang="0">
                          <a:pos x="140" y="169"/>
                        </a:cxn>
                        <a:cxn ang="0">
                          <a:pos x="201" y="185"/>
                        </a:cxn>
                        <a:cxn ang="0">
                          <a:pos x="266" y="196"/>
                        </a:cxn>
                        <a:cxn ang="0">
                          <a:pos x="326" y="203"/>
                        </a:cxn>
                        <a:cxn ang="0">
                          <a:pos x="393" y="206"/>
                        </a:cxn>
                        <a:cxn ang="0">
                          <a:pos x="450" y="207"/>
                        </a:cxn>
                        <a:cxn ang="0">
                          <a:pos x="508" y="206"/>
                        </a:cxn>
                        <a:cxn ang="0">
                          <a:pos x="560" y="201"/>
                        </a:cxn>
                        <a:cxn ang="0">
                          <a:pos x="610" y="194"/>
                        </a:cxn>
                        <a:cxn ang="0">
                          <a:pos x="659" y="188"/>
                        </a:cxn>
                        <a:cxn ang="0">
                          <a:pos x="701" y="178"/>
                        </a:cxn>
                        <a:cxn ang="0">
                          <a:pos x="743" y="166"/>
                        </a:cxn>
                        <a:cxn ang="0">
                          <a:pos x="785" y="150"/>
                        </a:cxn>
                        <a:cxn ang="0">
                          <a:pos x="816" y="133"/>
                        </a:cxn>
                        <a:cxn ang="0">
                          <a:pos x="851" y="102"/>
                        </a:cxn>
                        <a:cxn ang="0">
                          <a:pos x="867" y="74"/>
                        </a:cxn>
                        <a:cxn ang="0">
                          <a:pos x="867" y="0"/>
                        </a:cxn>
                        <a:cxn ang="0">
                          <a:pos x="859" y="17"/>
                        </a:cxn>
                        <a:cxn ang="0">
                          <a:pos x="839" y="39"/>
                        </a:cxn>
                        <a:cxn ang="0">
                          <a:pos x="812" y="60"/>
                        </a:cxn>
                        <a:cxn ang="0">
                          <a:pos x="774" y="79"/>
                        </a:cxn>
                        <a:cxn ang="0">
                          <a:pos x="727" y="95"/>
                        </a:cxn>
                        <a:cxn ang="0">
                          <a:pos x="692" y="104"/>
                        </a:cxn>
                        <a:cxn ang="0">
                          <a:pos x="645" y="114"/>
                        </a:cxn>
                        <a:cxn ang="0">
                          <a:pos x="596" y="121"/>
                        </a:cxn>
                        <a:cxn ang="0">
                          <a:pos x="529" y="129"/>
                        </a:cxn>
                        <a:cxn ang="0">
                          <a:pos x="486" y="132"/>
                        </a:cxn>
                        <a:cxn ang="0">
                          <a:pos x="433" y="131"/>
                        </a:cxn>
                        <a:cxn ang="0">
                          <a:pos x="375" y="130"/>
                        </a:cxn>
                        <a:cxn ang="0">
                          <a:pos x="318" y="127"/>
                        </a:cxn>
                        <a:cxn ang="0">
                          <a:pos x="260" y="120"/>
                        </a:cxn>
                        <a:cxn ang="0">
                          <a:pos x="201" y="109"/>
                        </a:cxn>
                        <a:cxn ang="0">
                          <a:pos x="156" y="100"/>
                        </a:cxn>
                        <a:cxn ang="0">
                          <a:pos x="115" y="86"/>
                        </a:cxn>
                        <a:cxn ang="0">
                          <a:pos x="80" y="71"/>
                        </a:cxn>
                        <a:cxn ang="0">
                          <a:pos x="49" y="57"/>
                        </a:cxn>
                        <a:cxn ang="0">
                          <a:pos x="17" y="30"/>
                        </a:cxn>
                        <a:cxn ang="0">
                          <a:pos x="0" y="0"/>
                        </a:cxn>
                      </a:cxnLst>
                      <a:rect l="0" t="0" r="r" b="b"/>
                      <a:pathLst>
                        <a:path w="867" h="207">
                          <a:moveTo>
                            <a:pt x="0" y="0"/>
                          </a:moveTo>
                          <a:lnTo>
                            <a:pt x="0" y="73"/>
                          </a:lnTo>
                          <a:lnTo>
                            <a:pt x="17" y="105"/>
                          </a:lnTo>
                          <a:lnTo>
                            <a:pt x="42" y="128"/>
                          </a:lnTo>
                          <a:lnTo>
                            <a:pt x="85" y="151"/>
                          </a:lnTo>
                          <a:lnTo>
                            <a:pt x="140" y="169"/>
                          </a:lnTo>
                          <a:lnTo>
                            <a:pt x="201" y="185"/>
                          </a:lnTo>
                          <a:lnTo>
                            <a:pt x="266" y="196"/>
                          </a:lnTo>
                          <a:lnTo>
                            <a:pt x="326" y="203"/>
                          </a:lnTo>
                          <a:lnTo>
                            <a:pt x="393" y="206"/>
                          </a:lnTo>
                          <a:lnTo>
                            <a:pt x="450" y="207"/>
                          </a:lnTo>
                          <a:lnTo>
                            <a:pt x="508" y="206"/>
                          </a:lnTo>
                          <a:lnTo>
                            <a:pt x="560" y="201"/>
                          </a:lnTo>
                          <a:lnTo>
                            <a:pt x="610" y="194"/>
                          </a:lnTo>
                          <a:lnTo>
                            <a:pt x="659" y="188"/>
                          </a:lnTo>
                          <a:lnTo>
                            <a:pt x="701" y="178"/>
                          </a:lnTo>
                          <a:lnTo>
                            <a:pt x="743" y="166"/>
                          </a:lnTo>
                          <a:lnTo>
                            <a:pt x="785" y="150"/>
                          </a:lnTo>
                          <a:lnTo>
                            <a:pt x="816" y="133"/>
                          </a:lnTo>
                          <a:lnTo>
                            <a:pt x="851" y="102"/>
                          </a:lnTo>
                          <a:lnTo>
                            <a:pt x="867" y="74"/>
                          </a:lnTo>
                          <a:lnTo>
                            <a:pt x="867" y="0"/>
                          </a:lnTo>
                          <a:lnTo>
                            <a:pt x="859" y="17"/>
                          </a:lnTo>
                          <a:lnTo>
                            <a:pt x="839" y="39"/>
                          </a:lnTo>
                          <a:lnTo>
                            <a:pt x="812" y="60"/>
                          </a:lnTo>
                          <a:lnTo>
                            <a:pt x="774" y="79"/>
                          </a:lnTo>
                          <a:lnTo>
                            <a:pt x="727" y="95"/>
                          </a:lnTo>
                          <a:lnTo>
                            <a:pt x="692" y="104"/>
                          </a:lnTo>
                          <a:lnTo>
                            <a:pt x="645" y="114"/>
                          </a:lnTo>
                          <a:lnTo>
                            <a:pt x="596" y="121"/>
                          </a:lnTo>
                          <a:lnTo>
                            <a:pt x="529" y="129"/>
                          </a:lnTo>
                          <a:lnTo>
                            <a:pt x="486" y="132"/>
                          </a:lnTo>
                          <a:lnTo>
                            <a:pt x="433" y="131"/>
                          </a:lnTo>
                          <a:lnTo>
                            <a:pt x="375" y="130"/>
                          </a:lnTo>
                          <a:lnTo>
                            <a:pt x="318" y="127"/>
                          </a:lnTo>
                          <a:lnTo>
                            <a:pt x="260" y="120"/>
                          </a:lnTo>
                          <a:lnTo>
                            <a:pt x="201" y="109"/>
                          </a:lnTo>
                          <a:lnTo>
                            <a:pt x="156" y="100"/>
                          </a:lnTo>
                          <a:lnTo>
                            <a:pt x="115" y="86"/>
                          </a:lnTo>
                          <a:lnTo>
                            <a:pt x="80" y="71"/>
                          </a:lnTo>
                          <a:lnTo>
                            <a:pt x="49" y="57"/>
                          </a:lnTo>
                          <a:lnTo>
                            <a:pt x="17" y="30"/>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19" name="Group 147"/>
                  <p:cNvGrpSpPr>
                    <a:grpSpLocks/>
                  </p:cNvGrpSpPr>
                  <p:nvPr/>
                </p:nvGrpSpPr>
                <p:grpSpPr bwMode="auto">
                  <a:xfrm>
                    <a:off x="991" y="2923"/>
                    <a:ext cx="291" cy="119"/>
                    <a:chOff x="991" y="2923"/>
                    <a:chExt cx="291" cy="119"/>
                  </a:xfrm>
                </p:grpSpPr>
                <p:sp>
                  <p:nvSpPr>
                    <p:cNvPr id="54420" name="Oval 148"/>
                    <p:cNvSpPr>
                      <a:spLocks noChangeArrowheads="1"/>
                    </p:cNvSpPr>
                    <p:nvPr/>
                  </p:nvSpPr>
                  <p:spPr bwMode="auto">
                    <a:xfrm>
                      <a:off x="992" y="2923"/>
                      <a:ext cx="290" cy="97"/>
                    </a:xfrm>
                    <a:prstGeom prst="ellipse">
                      <a:avLst/>
                    </a:prstGeom>
                    <a:solidFill>
                      <a:srgbClr val="AD6900"/>
                    </a:solidFill>
                    <a:ln w="4763">
                      <a:solidFill>
                        <a:srgbClr val="000000"/>
                      </a:solidFill>
                      <a:round/>
                      <a:headEnd/>
                      <a:tailEnd/>
                    </a:ln>
                  </p:spPr>
                  <p:txBody>
                    <a:bodyPr/>
                    <a:lstStyle/>
                    <a:p>
                      <a:endParaRPr lang="en-US"/>
                    </a:p>
                  </p:txBody>
                </p:sp>
                <p:sp>
                  <p:nvSpPr>
                    <p:cNvPr id="54421" name="Freeform 149"/>
                    <p:cNvSpPr>
                      <a:spLocks/>
                    </p:cNvSpPr>
                    <p:nvPr/>
                  </p:nvSpPr>
                  <p:spPr bwMode="auto">
                    <a:xfrm>
                      <a:off x="991" y="2973"/>
                      <a:ext cx="289" cy="69"/>
                    </a:xfrm>
                    <a:custGeom>
                      <a:avLst/>
                      <a:gdLst/>
                      <a:ahLst/>
                      <a:cxnLst>
                        <a:cxn ang="0">
                          <a:pos x="0" y="0"/>
                        </a:cxn>
                        <a:cxn ang="0">
                          <a:pos x="0" y="72"/>
                        </a:cxn>
                        <a:cxn ang="0">
                          <a:pos x="17" y="105"/>
                        </a:cxn>
                        <a:cxn ang="0">
                          <a:pos x="42" y="127"/>
                        </a:cxn>
                        <a:cxn ang="0">
                          <a:pos x="84" y="151"/>
                        </a:cxn>
                        <a:cxn ang="0">
                          <a:pos x="139" y="169"/>
                        </a:cxn>
                        <a:cxn ang="0">
                          <a:pos x="201" y="185"/>
                        </a:cxn>
                        <a:cxn ang="0">
                          <a:pos x="265" y="196"/>
                        </a:cxn>
                        <a:cxn ang="0">
                          <a:pos x="326" y="203"/>
                        </a:cxn>
                        <a:cxn ang="0">
                          <a:pos x="392" y="206"/>
                        </a:cxn>
                        <a:cxn ang="0">
                          <a:pos x="449" y="207"/>
                        </a:cxn>
                        <a:cxn ang="0">
                          <a:pos x="508" y="206"/>
                        </a:cxn>
                        <a:cxn ang="0">
                          <a:pos x="559" y="200"/>
                        </a:cxn>
                        <a:cxn ang="0">
                          <a:pos x="609" y="194"/>
                        </a:cxn>
                        <a:cxn ang="0">
                          <a:pos x="659" y="188"/>
                        </a:cxn>
                        <a:cxn ang="0">
                          <a:pos x="700" y="178"/>
                        </a:cxn>
                        <a:cxn ang="0">
                          <a:pos x="742" y="166"/>
                        </a:cxn>
                        <a:cxn ang="0">
                          <a:pos x="785" y="150"/>
                        </a:cxn>
                        <a:cxn ang="0">
                          <a:pos x="815" y="133"/>
                        </a:cxn>
                        <a:cxn ang="0">
                          <a:pos x="850" y="102"/>
                        </a:cxn>
                        <a:cxn ang="0">
                          <a:pos x="866" y="74"/>
                        </a:cxn>
                        <a:cxn ang="0">
                          <a:pos x="866" y="0"/>
                        </a:cxn>
                        <a:cxn ang="0">
                          <a:pos x="859" y="16"/>
                        </a:cxn>
                        <a:cxn ang="0">
                          <a:pos x="839" y="39"/>
                        </a:cxn>
                        <a:cxn ang="0">
                          <a:pos x="811" y="60"/>
                        </a:cxn>
                        <a:cxn ang="0">
                          <a:pos x="773" y="79"/>
                        </a:cxn>
                        <a:cxn ang="0">
                          <a:pos x="727" y="95"/>
                        </a:cxn>
                        <a:cxn ang="0">
                          <a:pos x="692" y="104"/>
                        </a:cxn>
                        <a:cxn ang="0">
                          <a:pos x="644" y="114"/>
                        </a:cxn>
                        <a:cxn ang="0">
                          <a:pos x="595" y="121"/>
                        </a:cxn>
                        <a:cxn ang="0">
                          <a:pos x="529" y="129"/>
                        </a:cxn>
                        <a:cxn ang="0">
                          <a:pos x="485" y="132"/>
                        </a:cxn>
                        <a:cxn ang="0">
                          <a:pos x="432" y="131"/>
                        </a:cxn>
                        <a:cxn ang="0">
                          <a:pos x="374" y="130"/>
                        </a:cxn>
                        <a:cxn ang="0">
                          <a:pos x="317" y="126"/>
                        </a:cxn>
                        <a:cxn ang="0">
                          <a:pos x="260" y="120"/>
                        </a:cxn>
                        <a:cxn ang="0">
                          <a:pos x="201" y="108"/>
                        </a:cxn>
                        <a:cxn ang="0">
                          <a:pos x="155" y="100"/>
                        </a:cxn>
                        <a:cxn ang="0">
                          <a:pos x="115" y="86"/>
                        </a:cxn>
                        <a:cxn ang="0">
                          <a:pos x="79" y="70"/>
                        </a:cxn>
                        <a:cxn ang="0">
                          <a:pos x="48" y="57"/>
                        </a:cxn>
                        <a:cxn ang="0">
                          <a:pos x="17" y="30"/>
                        </a:cxn>
                        <a:cxn ang="0">
                          <a:pos x="0" y="0"/>
                        </a:cxn>
                      </a:cxnLst>
                      <a:rect l="0" t="0" r="r" b="b"/>
                      <a:pathLst>
                        <a:path w="866" h="207">
                          <a:moveTo>
                            <a:pt x="0" y="0"/>
                          </a:moveTo>
                          <a:lnTo>
                            <a:pt x="0" y="72"/>
                          </a:lnTo>
                          <a:lnTo>
                            <a:pt x="17" y="105"/>
                          </a:lnTo>
                          <a:lnTo>
                            <a:pt x="42" y="127"/>
                          </a:lnTo>
                          <a:lnTo>
                            <a:pt x="84" y="151"/>
                          </a:lnTo>
                          <a:lnTo>
                            <a:pt x="139" y="169"/>
                          </a:lnTo>
                          <a:lnTo>
                            <a:pt x="201" y="185"/>
                          </a:lnTo>
                          <a:lnTo>
                            <a:pt x="265" y="196"/>
                          </a:lnTo>
                          <a:lnTo>
                            <a:pt x="326" y="203"/>
                          </a:lnTo>
                          <a:lnTo>
                            <a:pt x="392" y="206"/>
                          </a:lnTo>
                          <a:lnTo>
                            <a:pt x="449" y="207"/>
                          </a:lnTo>
                          <a:lnTo>
                            <a:pt x="508" y="206"/>
                          </a:lnTo>
                          <a:lnTo>
                            <a:pt x="559" y="200"/>
                          </a:lnTo>
                          <a:lnTo>
                            <a:pt x="609" y="194"/>
                          </a:lnTo>
                          <a:lnTo>
                            <a:pt x="659" y="188"/>
                          </a:lnTo>
                          <a:lnTo>
                            <a:pt x="700" y="178"/>
                          </a:lnTo>
                          <a:lnTo>
                            <a:pt x="742" y="166"/>
                          </a:lnTo>
                          <a:lnTo>
                            <a:pt x="785" y="150"/>
                          </a:lnTo>
                          <a:lnTo>
                            <a:pt x="815" y="133"/>
                          </a:lnTo>
                          <a:lnTo>
                            <a:pt x="850" y="102"/>
                          </a:lnTo>
                          <a:lnTo>
                            <a:pt x="866" y="74"/>
                          </a:lnTo>
                          <a:lnTo>
                            <a:pt x="866" y="0"/>
                          </a:lnTo>
                          <a:lnTo>
                            <a:pt x="859" y="16"/>
                          </a:lnTo>
                          <a:lnTo>
                            <a:pt x="839" y="39"/>
                          </a:lnTo>
                          <a:lnTo>
                            <a:pt x="811" y="60"/>
                          </a:lnTo>
                          <a:lnTo>
                            <a:pt x="773" y="79"/>
                          </a:lnTo>
                          <a:lnTo>
                            <a:pt x="727" y="95"/>
                          </a:lnTo>
                          <a:lnTo>
                            <a:pt x="692" y="104"/>
                          </a:lnTo>
                          <a:lnTo>
                            <a:pt x="644" y="114"/>
                          </a:lnTo>
                          <a:lnTo>
                            <a:pt x="595" y="121"/>
                          </a:lnTo>
                          <a:lnTo>
                            <a:pt x="529" y="129"/>
                          </a:lnTo>
                          <a:lnTo>
                            <a:pt x="485" y="132"/>
                          </a:lnTo>
                          <a:lnTo>
                            <a:pt x="432" y="131"/>
                          </a:lnTo>
                          <a:lnTo>
                            <a:pt x="374" y="130"/>
                          </a:lnTo>
                          <a:lnTo>
                            <a:pt x="317" y="126"/>
                          </a:lnTo>
                          <a:lnTo>
                            <a:pt x="260" y="120"/>
                          </a:lnTo>
                          <a:lnTo>
                            <a:pt x="201" y="108"/>
                          </a:lnTo>
                          <a:lnTo>
                            <a:pt x="155" y="100"/>
                          </a:lnTo>
                          <a:lnTo>
                            <a:pt x="115" y="86"/>
                          </a:lnTo>
                          <a:lnTo>
                            <a:pt x="79" y="70"/>
                          </a:lnTo>
                          <a:lnTo>
                            <a:pt x="48" y="57"/>
                          </a:lnTo>
                          <a:lnTo>
                            <a:pt x="17" y="30"/>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22" name="Group 150"/>
                  <p:cNvGrpSpPr>
                    <a:grpSpLocks/>
                  </p:cNvGrpSpPr>
                  <p:nvPr/>
                </p:nvGrpSpPr>
                <p:grpSpPr bwMode="auto">
                  <a:xfrm>
                    <a:off x="977" y="2892"/>
                    <a:ext cx="291" cy="119"/>
                    <a:chOff x="977" y="2892"/>
                    <a:chExt cx="291" cy="119"/>
                  </a:xfrm>
                </p:grpSpPr>
                <p:sp>
                  <p:nvSpPr>
                    <p:cNvPr id="54423" name="Oval 151"/>
                    <p:cNvSpPr>
                      <a:spLocks noChangeArrowheads="1"/>
                    </p:cNvSpPr>
                    <p:nvPr/>
                  </p:nvSpPr>
                  <p:spPr bwMode="auto">
                    <a:xfrm>
                      <a:off x="977" y="2892"/>
                      <a:ext cx="291" cy="96"/>
                    </a:xfrm>
                    <a:prstGeom prst="ellipse">
                      <a:avLst/>
                    </a:prstGeom>
                    <a:solidFill>
                      <a:srgbClr val="AD6900"/>
                    </a:solidFill>
                    <a:ln w="4763">
                      <a:solidFill>
                        <a:srgbClr val="000000"/>
                      </a:solidFill>
                      <a:round/>
                      <a:headEnd/>
                      <a:tailEnd/>
                    </a:ln>
                  </p:spPr>
                  <p:txBody>
                    <a:bodyPr/>
                    <a:lstStyle/>
                    <a:p>
                      <a:endParaRPr lang="en-US"/>
                    </a:p>
                  </p:txBody>
                </p:sp>
                <p:sp>
                  <p:nvSpPr>
                    <p:cNvPr id="54424" name="Freeform 152"/>
                    <p:cNvSpPr>
                      <a:spLocks/>
                    </p:cNvSpPr>
                    <p:nvPr/>
                  </p:nvSpPr>
                  <p:spPr bwMode="auto">
                    <a:xfrm>
                      <a:off x="977" y="2941"/>
                      <a:ext cx="289" cy="70"/>
                    </a:xfrm>
                    <a:custGeom>
                      <a:avLst/>
                      <a:gdLst/>
                      <a:ahLst/>
                      <a:cxnLst>
                        <a:cxn ang="0">
                          <a:pos x="0" y="0"/>
                        </a:cxn>
                        <a:cxn ang="0">
                          <a:pos x="0" y="73"/>
                        </a:cxn>
                        <a:cxn ang="0">
                          <a:pos x="17" y="106"/>
                        </a:cxn>
                        <a:cxn ang="0">
                          <a:pos x="43" y="128"/>
                        </a:cxn>
                        <a:cxn ang="0">
                          <a:pos x="85" y="152"/>
                        </a:cxn>
                        <a:cxn ang="0">
                          <a:pos x="140" y="170"/>
                        </a:cxn>
                        <a:cxn ang="0">
                          <a:pos x="201" y="185"/>
                        </a:cxn>
                        <a:cxn ang="0">
                          <a:pos x="266" y="197"/>
                        </a:cxn>
                        <a:cxn ang="0">
                          <a:pos x="326" y="203"/>
                        </a:cxn>
                        <a:cxn ang="0">
                          <a:pos x="393" y="207"/>
                        </a:cxn>
                        <a:cxn ang="0">
                          <a:pos x="450" y="208"/>
                        </a:cxn>
                        <a:cxn ang="0">
                          <a:pos x="508" y="207"/>
                        </a:cxn>
                        <a:cxn ang="0">
                          <a:pos x="560" y="201"/>
                        </a:cxn>
                        <a:cxn ang="0">
                          <a:pos x="610" y="195"/>
                        </a:cxn>
                        <a:cxn ang="0">
                          <a:pos x="660" y="189"/>
                        </a:cxn>
                        <a:cxn ang="0">
                          <a:pos x="701" y="179"/>
                        </a:cxn>
                        <a:cxn ang="0">
                          <a:pos x="743" y="166"/>
                        </a:cxn>
                        <a:cxn ang="0">
                          <a:pos x="785" y="151"/>
                        </a:cxn>
                        <a:cxn ang="0">
                          <a:pos x="816" y="134"/>
                        </a:cxn>
                        <a:cxn ang="0">
                          <a:pos x="851" y="103"/>
                        </a:cxn>
                        <a:cxn ang="0">
                          <a:pos x="867" y="74"/>
                        </a:cxn>
                        <a:cxn ang="0">
                          <a:pos x="867" y="0"/>
                        </a:cxn>
                        <a:cxn ang="0">
                          <a:pos x="860" y="17"/>
                        </a:cxn>
                        <a:cxn ang="0">
                          <a:pos x="839" y="39"/>
                        </a:cxn>
                        <a:cxn ang="0">
                          <a:pos x="812" y="61"/>
                        </a:cxn>
                        <a:cxn ang="0">
                          <a:pos x="774" y="80"/>
                        </a:cxn>
                        <a:cxn ang="0">
                          <a:pos x="727" y="96"/>
                        </a:cxn>
                        <a:cxn ang="0">
                          <a:pos x="692" y="105"/>
                        </a:cxn>
                        <a:cxn ang="0">
                          <a:pos x="645" y="115"/>
                        </a:cxn>
                        <a:cxn ang="0">
                          <a:pos x="596" y="122"/>
                        </a:cxn>
                        <a:cxn ang="0">
                          <a:pos x="529" y="129"/>
                        </a:cxn>
                        <a:cxn ang="0">
                          <a:pos x="486" y="133"/>
                        </a:cxn>
                        <a:cxn ang="0">
                          <a:pos x="433" y="131"/>
                        </a:cxn>
                        <a:cxn ang="0">
                          <a:pos x="375" y="130"/>
                        </a:cxn>
                        <a:cxn ang="0">
                          <a:pos x="318" y="127"/>
                        </a:cxn>
                        <a:cxn ang="0">
                          <a:pos x="261"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2"/>
                          </a:lnTo>
                          <a:lnTo>
                            <a:pt x="140" y="170"/>
                          </a:lnTo>
                          <a:lnTo>
                            <a:pt x="201" y="185"/>
                          </a:lnTo>
                          <a:lnTo>
                            <a:pt x="266" y="197"/>
                          </a:lnTo>
                          <a:lnTo>
                            <a:pt x="326" y="203"/>
                          </a:lnTo>
                          <a:lnTo>
                            <a:pt x="393" y="207"/>
                          </a:lnTo>
                          <a:lnTo>
                            <a:pt x="450" y="208"/>
                          </a:lnTo>
                          <a:lnTo>
                            <a:pt x="508" y="207"/>
                          </a:lnTo>
                          <a:lnTo>
                            <a:pt x="560" y="201"/>
                          </a:lnTo>
                          <a:lnTo>
                            <a:pt x="610" y="195"/>
                          </a:lnTo>
                          <a:lnTo>
                            <a:pt x="660" y="189"/>
                          </a:lnTo>
                          <a:lnTo>
                            <a:pt x="701" y="179"/>
                          </a:lnTo>
                          <a:lnTo>
                            <a:pt x="743" y="166"/>
                          </a:lnTo>
                          <a:lnTo>
                            <a:pt x="785" y="151"/>
                          </a:lnTo>
                          <a:lnTo>
                            <a:pt x="816" y="134"/>
                          </a:lnTo>
                          <a:lnTo>
                            <a:pt x="851" y="103"/>
                          </a:lnTo>
                          <a:lnTo>
                            <a:pt x="867" y="74"/>
                          </a:lnTo>
                          <a:lnTo>
                            <a:pt x="867" y="0"/>
                          </a:lnTo>
                          <a:lnTo>
                            <a:pt x="860" y="17"/>
                          </a:lnTo>
                          <a:lnTo>
                            <a:pt x="839" y="39"/>
                          </a:lnTo>
                          <a:lnTo>
                            <a:pt x="812" y="61"/>
                          </a:lnTo>
                          <a:lnTo>
                            <a:pt x="774" y="80"/>
                          </a:lnTo>
                          <a:lnTo>
                            <a:pt x="727" y="96"/>
                          </a:lnTo>
                          <a:lnTo>
                            <a:pt x="692" y="105"/>
                          </a:lnTo>
                          <a:lnTo>
                            <a:pt x="645" y="115"/>
                          </a:lnTo>
                          <a:lnTo>
                            <a:pt x="596" y="122"/>
                          </a:lnTo>
                          <a:lnTo>
                            <a:pt x="529" y="129"/>
                          </a:lnTo>
                          <a:lnTo>
                            <a:pt x="486" y="133"/>
                          </a:lnTo>
                          <a:lnTo>
                            <a:pt x="433" y="131"/>
                          </a:lnTo>
                          <a:lnTo>
                            <a:pt x="375" y="130"/>
                          </a:lnTo>
                          <a:lnTo>
                            <a:pt x="318" y="127"/>
                          </a:lnTo>
                          <a:lnTo>
                            <a:pt x="261" y="121"/>
                          </a:lnTo>
                          <a:lnTo>
                            <a:pt x="201" y="109"/>
                          </a:lnTo>
                          <a:lnTo>
                            <a:pt x="156" y="101"/>
                          </a:lnTo>
                          <a:lnTo>
                            <a:pt x="116" y="87"/>
                          </a:lnTo>
                          <a:lnTo>
                            <a:pt x="80"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25" name="Group 153"/>
                  <p:cNvGrpSpPr>
                    <a:grpSpLocks/>
                  </p:cNvGrpSpPr>
                  <p:nvPr/>
                </p:nvGrpSpPr>
                <p:grpSpPr bwMode="auto">
                  <a:xfrm>
                    <a:off x="997" y="2866"/>
                    <a:ext cx="291" cy="119"/>
                    <a:chOff x="997" y="2866"/>
                    <a:chExt cx="291" cy="119"/>
                  </a:xfrm>
                </p:grpSpPr>
                <p:sp>
                  <p:nvSpPr>
                    <p:cNvPr id="54426" name="Oval 154"/>
                    <p:cNvSpPr>
                      <a:spLocks noChangeArrowheads="1"/>
                    </p:cNvSpPr>
                    <p:nvPr/>
                  </p:nvSpPr>
                  <p:spPr bwMode="auto">
                    <a:xfrm>
                      <a:off x="997" y="2866"/>
                      <a:ext cx="291" cy="97"/>
                    </a:xfrm>
                    <a:prstGeom prst="ellipse">
                      <a:avLst/>
                    </a:prstGeom>
                    <a:solidFill>
                      <a:srgbClr val="AD6900"/>
                    </a:solidFill>
                    <a:ln w="4763">
                      <a:solidFill>
                        <a:srgbClr val="000000"/>
                      </a:solidFill>
                      <a:round/>
                      <a:headEnd/>
                      <a:tailEnd/>
                    </a:ln>
                  </p:spPr>
                  <p:txBody>
                    <a:bodyPr/>
                    <a:lstStyle/>
                    <a:p>
                      <a:endParaRPr lang="en-US"/>
                    </a:p>
                  </p:txBody>
                </p:sp>
                <p:sp>
                  <p:nvSpPr>
                    <p:cNvPr id="54427" name="Freeform 155"/>
                    <p:cNvSpPr>
                      <a:spLocks/>
                    </p:cNvSpPr>
                    <p:nvPr/>
                  </p:nvSpPr>
                  <p:spPr bwMode="auto">
                    <a:xfrm>
                      <a:off x="997" y="2916"/>
                      <a:ext cx="288" cy="69"/>
                    </a:xfrm>
                    <a:custGeom>
                      <a:avLst/>
                      <a:gdLst/>
                      <a:ahLst/>
                      <a:cxnLst>
                        <a:cxn ang="0">
                          <a:pos x="0" y="0"/>
                        </a:cxn>
                        <a:cxn ang="0">
                          <a:pos x="0" y="73"/>
                        </a:cxn>
                        <a:cxn ang="0">
                          <a:pos x="16" y="106"/>
                        </a:cxn>
                        <a:cxn ang="0">
                          <a:pos x="42" y="128"/>
                        </a:cxn>
                        <a:cxn ang="0">
                          <a:pos x="84" y="151"/>
                        </a:cxn>
                        <a:cxn ang="0">
                          <a:pos x="139" y="169"/>
                        </a:cxn>
                        <a:cxn ang="0">
                          <a:pos x="201" y="185"/>
                        </a:cxn>
                        <a:cxn ang="0">
                          <a:pos x="265" y="197"/>
                        </a:cxn>
                        <a:cxn ang="0">
                          <a:pos x="325" y="203"/>
                        </a:cxn>
                        <a:cxn ang="0">
                          <a:pos x="392" y="206"/>
                        </a:cxn>
                        <a:cxn ang="0">
                          <a:pos x="449" y="207"/>
                        </a:cxn>
                        <a:cxn ang="0">
                          <a:pos x="507" y="206"/>
                        </a:cxn>
                        <a:cxn ang="0">
                          <a:pos x="559" y="201"/>
                        </a:cxn>
                        <a:cxn ang="0">
                          <a:pos x="609" y="195"/>
                        </a:cxn>
                        <a:cxn ang="0">
                          <a:pos x="659" y="188"/>
                        </a:cxn>
                        <a:cxn ang="0">
                          <a:pos x="700" y="179"/>
                        </a:cxn>
                        <a:cxn ang="0">
                          <a:pos x="742" y="166"/>
                        </a:cxn>
                        <a:cxn ang="0">
                          <a:pos x="785" y="150"/>
                        </a:cxn>
                        <a:cxn ang="0">
                          <a:pos x="815" y="133"/>
                        </a:cxn>
                        <a:cxn ang="0">
                          <a:pos x="850" y="103"/>
                        </a:cxn>
                        <a:cxn ang="0">
                          <a:pos x="866" y="74"/>
                        </a:cxn>
                        <a:cxn ang="0">
                          <a:pos x="866" y="0"/>
                        </a:cxn>
                        <a:cxn ang="0">
                          <a:pos x="859" y="17"/>
                        </a:cxn>
                        <a:cxn ang="0">
                          <a:pos x="839" y="39"/>
                        </a:cxn>
                        <a:cxn ang="0">
                          <a:pos x="811" y="60"/>
                        </a:cxn>
                        <a:cxn ang="0">
                          <a:pos x="773" y="79"/>
                        </a:cxn>
                        <a:cxn ang="0">
                          <a:pos x="727" y="95"/>
                        </a:cxn>
                        <a:cxn ang="0">
                          <a:pos x="692" y="105"/>
                        </a:cxn>
                        <a:cxn ang="0">
                          <a:pos x="644" y="114"/>
                        </a:cxn>
                        <a:cxn ang="0">
                          <a:pos x="595" y="122"/>
                        </a:cxn>
                        <a:cxn ang="0">
                          <a:pos x="529" y="129"/>
                        </a:cxn>
                        <a:cxn ang="0">
                          <a:pos x="485" y="132"/>
                        </a:cxn>
                        <a:cxn ang="0">
                          <a:pos x="432" y="131"/>
                        </a:cxn>
                        <a:cxn ang="0">
                          <a:pos x="374" y="130"/>
                        </a:cxn>
                        <a:cxn ang="0">
                          <a:pos x="317" y="127"/>
                        </a:cxn>
                        <a:cxn ang="0">
                          <a:pos x="260" y="121"/>
                        </a:cxn>
                        <a:cxn ang="0">
                          <a:pos x="201" y="109"/>
                        </a:cxn>
                        <a:cxn ang="0">
                          <a:pos x="155" y="101"/>
                        </a:cxn>
                        <a:cxn ang="0">
                          <a:pos x="115" y="87"/>
                        </a:cxn>
                        <a:cxn ang="0">
                          <a:pos x="79" y="71"/>
                        </a:cxn>
                        <a:cxn ang="0">
                          <a:pos x="48" y="57"/>
                        </a:cxn>
                        <a:cxn ang="0">
                          <a:pos x="16" y="31"/>
                        </a:cxn>
                        <a:cxn ang="0">
                          <a:pos x="0" y="0"/>
                        </a:cxn>
                      </a:cxnLst>
                      <a:rect l="0" t="0" r="r" b="b"/>
                      <a:pathLst>
                        <a:path w="866" h="207">
                          <a:moveTo>
                            <a:pt x="0" y="0"/>
                          </a:moveTo>
                          <a:lnTo>
                            <a:pt x="0" y="73"/>
                          </a:lnTo>
                          <a:lnTo>
                            <a:pt x="16" y="106"/>
                          </a:lnTo>
                          <a:lnTo>
                            <a:pt x="42" y="128"/>
                          </a:lnTo>
                          <a:lnTo>
                            <a:pt x="84" y="151"/>
                          </a:lnTo>
                          <a:lnTo>
                            <a:pt x="139" y="169"/>
                          </a:lnTo>
                          <a:lnTo>
                            <a:pt x="201" y="185"/>
                          </a:lnTo>
                          <a:lnTo>
                            <a:pt x="265" y="197"/>
                          </a:lnTo>
                          <a:lnTo>
                            <a:pt x="325" y="203"/>
                          </a:lnTo>
                          <a:lnTo>
                            <a:pt x="392" y="206"/>
                          </a:lnTo>
                          <a:lnTo>
                            <a:pt x="449" y="207"/>
                          </a:lnTo>
                          <a:lnTo>
                            <a:pt x="507" y="206"/>
                          </a:lnTo>
                          <a:lnTo>
                            <a:pt x="559" y="201"/>
                          </a:lnTo>
                          <a:lnTo>
                            <a:pt x="609" y="195"/>
                          </a:lnTo>
                          <a:lnTo>
                            <a:pt x="659" y="188"/>
                          </a:lnTo>
                          <a:lnTo>
                            <a:pt x="700" y="179"/>
                          </a:lnTo>
                          <a:lnTo>
                            <a:pt x="742" y="166"/>
                          </a:lnTo>
                          <a:lnTo>
                            <a:pt x="785" y="150"/>
                          </a:lnTo>
                          <a:lnTo>
                            <a:pt x="815" y="133"/>
                          </a:lnTo>
                          <a:lnTo>
                            <a:pt x="850" y="103"/>
                          </a:lnTo>
                          <a:lnTo>
                            <a:pt x="866" y="74"/>
                          </a:lnTo>
                          <a:lnTo>
                            <a:pt x="866" y="0"/>
                          </a:lnTo>
                          <a:lnTo>
                            <a:pt x="859" y="17"/>
                          </a:lnTo>
                          <a:lnTo>
                            <a:pt x="839" y="39"/>
                          </a:lnTo>
                          <a:lnTo>
                            <a:pt x="811" y="60"/>
                          </a:lnTo>
                          <a:lnTo>
                            <a:pt x="773" y="79"/>
                          </a:lnTo>
                          <a:lnTo>
                            <a:pt x="727" y="95"/>
                          </a:lnTo>
                          <a:lnTo>
                            <a:pt x="692" y="105"/>
                          </a:lnTo>
                          <a:lnTo>
                            <a:pt x="644" y="114"/>
                          </a:lnTo>
                          <a:lnTo>
                            <a:pt x="595" y="122"/>
                          </a:lnTo>
                          <a:lnTo>
                            <a:pt x="529" y="129"/>
                          </a:lnTo>
                          <a:lnTo>
                            <a:pt x="485" y="132"/>
                          </a:lnTo>
                          <a:lnTo>
                            <a:pt x="432" y="131"/>
                          </a:lnTo>
                          <a:lnTo>
                            <a:pt x="374" y="130"/>
                          </a:lnTo>
                          <a:lnTo>
                            <a:pt x="317" y="127"/>
                          </a:lnTo>
                          <a:lnTo>
                            <a:pt x="260" y="121"/>
                          </a:lnTo>
                          <a:lnTo>
                            <a:pt x="201" y="109"/>
                          </a:lnTo>
                          <a:lnTo>
                            <a:pt x="155" y="101"/>
                          </a:lnTo>
                          <a:lnTo>
                            <a:pt x="115" y="87"/>
                          </a:lnTo>
                          <a:lnTo>
                            <a:pt x="79" y="71"/>
                          </a:lnTo>
                          <a:lnTo>
                            <a:pt x="48" y="57"/>
                          </a:lnTo>
                          <a:lnTo>
                            <a:pt x="16"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28" name="Group 156"/>
                  <p:cNvGrpSpPr>
                    <a:grpSpLocks/>
                  </p:cNvGrpSpPr>
                  <p:nvPr/>
                </p:nvGrpSpPr>
                <p:grpSpPr bwMode="auto">
                  <a:xfrm>
                    <a:off x="963" y="2835"/>
                    <a:ext cx="291" cy="118"/>
                    <a:chOff x="963" y="2835"/>
                    <a:chExt cx="291" cy="118"/>
                  </a:xfrm>
                </p:grpSpPr>
                <p:sp>
                  <p:nvSpPr>
                    <p:cNvPr id="54429" name="Oval 157"/>
                    <p:cNvSpPr>
                      <a:spLocks noChangeArrowheads="1"/>
                    </p:cNvSpPr>
                    <p:nvPr/>
                  </p:nvSpPr>
                  <p:spPr bwMode="auto">
                    <a:xfrm>
                      <a:off x="963" y="2835"/>
                      <a:ext cx="291" cy="96"/>
                    </a:xfrm>
                    <a:prstGeom prst="ellipse">
                      <a:avLst/>
                    </a:prstGeom>
                    <a:solidFill>
                      <a:srgbClr val="AD6900"/>
                    </a:solidFill>
                    <a:ln w="4763">
                      <a:solidFill>
                        <a:srgbClr val="000000"/>
                      </a:solidFill>
                      <a:round/>
                      <a:headEnd/>
                      <a:tailEnd/>
                    </a:ln>
                  </p:spPr>
                  <p:txBody>
                    <a:bodyPr/>
                    <a:lstStyle/>
                    <a:p>
                      <a:endParaRPr lang="en-US"/>
                    </a:p>
                  </p:txBody>
                </p:sp>
                <p:sp>
                  <p:nvSpPr>
                    <p:cNvPr id="54430" name="Freeform 158"/>
                    <p:cNvSpPr>
                      <a:spLocks/>
                    </p:cNvSpPr>
                    <p:nvPr/>
                  </p:nvSpPr>
                  <p:spPr bwMode="auto">
                    <a:xfrm>
                      <a:off x="963" y="2884"/>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09" y="195"/>
                        </a:cxn>
                        <a:cxn ang="0">
                          <a:pos x="659" y="188"/>
                        </a:cxn>
                        <a:cxn ang="0">
                          <a:pos x="700"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4" y="79"/>
                        </a:cxn>
                        <a:cxn ang="0">
                          <a:pos x="727" y="95"/>
                        </a:cxn>
                        <a:cxn ang="0">
                          <a:pos x="692" y="105"/>
                        </a:cxn>
                        <a:cxn ang="0">
                          <a:pos x="644" y="114"/>
                        </a:cxn>
                        <a:cxn ang="0">
                          <a:pos x="596" y="122"/>
                        </a:cxn>
                        <a:cxn ang="0">
                          <a:pos x="529" y="129"/>
                        </a:cxn>
                        <a:cxn ang="0">
                          <a:pos x="486" y="132"/>
                        </a:cxn>
                        <a:cxn ang="0">
                          <a:pos x="433" y="131"/>
                        </a:cxn>
                        <a:cxn ang="0">
                          <a:pos x="375" y="130"/>
                        </a:cxn>
                        <a:cxn ang="0">
                          <a:pos x="317" y="127"/>
                        </a:cxn>
                        <a:cxn ang="0">
                          <a:pos x="260" y="121"/>
                        </a:cxn>
                        <a:cxn ang="0">
                          <a:pos x="201" y="109"/>
                        </a:cxn>
                        <a:cxn ang="0">
                          <a:pos x="156" y="100"/>
                        </a:cxn>
                        <a:cxn ang="0">
                          <a:pos x="115" y="87"/>
                        </a:cxn>
                        <a:cxn ang="0">
                          <a:pos x="79" y="71"/>
                        </a:cxn>
                        <a:cxn ang="0">
                          <a:pos x="49" y="57"/>
                        </a:cxn>
                        <a:cxn ang="0">
                          <a:pos x="17" y="31"/>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3" y="206"/>
                          </a:lnTo>
                          <a:lnTo>
                            <a:pt x="450" y="207"/>
                          </a:lnTo>
                          <a:lnTo>
                            <a:pt x="508" y="206"/>
                          </a:lnTo>
                          <a:lnTo>
                            <a:pt x="560" y="201"/>
                          </a:lnTo>
                          <a:lnTo>
                            <a:pt x="609" y="195"/>
                          </a:lnTo>
                          <a:lnTo>
                            <a:pt x="659" y="188"/>
                          </a:lnTo>
                          <a:lnTo>
                            <a:pt x="700" y="179"/>
                          </a:lnTo>
                          <a:lnTo>
                            <a:pt x="743" y="166"/>
                          </a:lnTo>
                          <a:lnTo>
                            <a:pt x="785" y="150"/>
                          </a:lnTo>
                          <a:lnTo>
                            <a:pt x="816" y="133"/>
                          </a:lnTo>
                          <a:lnTo>
                            <a:pt x="851" y="103"/>
                          </a:lnTo>
                          <a:lnTo>
                            <a:pt x="867" y="74"/>
                          </a:lnTo>
                          <a:lnTo>
                            <a:pt x="867" y="0"/>
                          </a:lnTo>
                          <a:lnTo>
                            <a:pt x="859" y="17"/>
                          </a:lnTo>
                          <a:lnTo>
                            <a:pt x="839" y="39"/>
                          </a:lnTo>
                          <a:lnTo>
                            <a:pt x="812" y="60"/>
                          </a:lnTo>
                          <a:lnTo>
                            <a:pt x="774" y="79"/>
                          </a:lnTo>
                          <a:lnTo>
                            <a:pt x="727" y="95"/>
                          </a:lnTo>
                          <a:lnTo>
                            <a:pt x="692" y="105"/>
                          </a:lnTo>
                          <a:lnTo>
                            <a:pt x="644" y="114"/>
                          </a:lnTo>
                          <a:lnTo>
                            <a:pt x="596" y="122"/>
                          </a:lnTo>
                          <a:lnTo>
                            <a:pt x="529" y="129"/>
                          </a:lnTo>
                          <a:lnTo>
                            <a:pt x="486" y="132"/>
                          </a:lnTo>
                          <a:lnTo>
                            <a:pt x="433" y="131"/>
                          </a:lnTo>
                          <a:lnTo>
                            <a:pt x="375" y="130"/>
                          </a:lnTo>
                          <a:lnTo>
                            <a:pt x="317" y="127"/>
                          </a:lnTo>
                          <a:lnTo>
                            <a:pt x="260" y="121"/>
                          </a:lnTo>
                          <a:lnTo>
                            <a:pt x="201" y="109"/>
                          </a:lnTo>
                          <a:lnTo>
                            <a:pt x="156" y="100"/>
                          </a:lnTo>
                          <a:lnTo>
                            <a:pt x="115" y="87"/>
                          </a:lnTo>
                          <a:lnTo>
                            <a:pt x="79"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31" name="Group 159"/>
                  <p:cNvGrpSpPr>
                    <a:grpSpLocks/>
                  </p:cNvGrpSpPr>
                  <p:nvPr/>
                </p:nvGrpSpPr>
                <p:grpSpPr bwMode="auto">
                  <a:xfrm>
                    <a:off x="971" y="2806"/>
                    <a:ext cx="292" cy="119"/>
                    <a:chOff x="971" y="2806"/>
                    <a:chExt cx="292" cy="119"/>
                  </a:xfrm>
                </p:grpSpPr>
                <p:sp>
                  <p:nvSpPr>
                    <p:cNvPr id="54432" name="Oval 160"/>
                    <p:cNvSpPr>
                      <a:spLocks noChangeArrowheads="1"/>
                    </p:cNvSpPr>
                    <p:nvPr/>
                  </p:nvSpPr>
                  <p:spPr bwMode="auto">
                    <a:xfrm>
                      <a:off x="972" y="2806"/>
                      <a:ext cx="291" cy="97"/>
                    </a:xfrm>
                    <a:prstGeom prst="ellipse">
                      <a:avLst/>
                    </a:prstGeom>
                    <a:solidFill>
                      <a:srgbClr val="AD6900"/>
                    </a:solidFill>
                    <a:ln w="4763">
                      <a:solidFill>
                        <a:srgbClr val="000000"/>
                      </a:solidFill>
                      <a:round/>
                      <a:headEnd/>
                      <a:tailEnd/>
                    </a:ln>
                  </p:spPr>
                  <p:txBody>
                    <a:bodyPr/>
                    <a:lstStyle/>
                    <a:p>
                      <a:endParaRPr lang="en-US"/>
                    </a:p>
                  </p:txBody>
                </p:sp>
                <p:sp>
                  <p:nvSpPr>
                    <p:cNvPr id="54433" name="Freeform 161"/>
                    <p:cNvSpPr>
                      <a:spLocks/>
                    </p:cNvSpPr>
                    <p:nvPr/>
                  </p:nvSpPr>
                  <p:spPr bwMode="auto">
                    <a:xfrm>
                      <a:off x="971" y="2856"/>
                      <a:ext cx="289" cy="69"/>
                    </a:xfrm>
                    <a:custGeom>
                      <a:avLst/>
                      <a:gdLst/>
                      <a:ahLst/>
                      <a:cxnLst>
                        <a:cxn ang="0">
                          <a:pos x="0" y="0"/>
                        </a:cxn>
                        <a:cxn ang="0">
                          <a:pos x="0" y="73"/>
                        </a:cxn>
                        <a:cxn ang="0">
                          <a:pos x="17" y="106"/>
                        </a:cxn>
                        <a:cxn ang="0">
                          <a:pos x="43" y="128"/>
                        </a:cxn>
                        <a:cxn ang="0">
                          <a:pos x="85" y="152"/>
                        </a:cxn>
                        <a:cxn ang="0">
                          <a:pos x="140" y="170"/>
                        </a:cxn>
                        <a:cxn ang="0">
                          <a:pos x="201" y="185"/>
                        </a:cxn>
                        <a:cxn ang="0">
                          <a:pos x="266" y="197"/>
                        </a:cxn>
                        <a:cxn ang="0">
                          <a:pos x="326" y="203"/>
                        </a:cxn>
                        <a:cxn ang="0">
                          <a:pos x="393" y="207"/>
                        </a:cxn>
                        <a:cxn ang="0">
                          <a:pos x="450" y="208"/>
                        </a:cxn>
                        <a:cxn ang="0">
                          <a:pos x="508" y="207"/>
                        </a:cxn>
                        <a:cxn ang="0">
                          <a:pos x="560" y="201"/>
                        </a:cxn>
                        <a:cxn ang="0">
                          <a:pos x="610" y="195"/>
                        </a:cxn>
                        <a:cxn ang="0">
                          <a:pos x="660" y="189"/>
                        </a:cxn>
                        <a:cxn ang="0">
                          <a:pos x="701" y="179"/>
                        </a:cxn>
                        <a:cxn ang="0">
                          <a:pos x="743" y="166"/>
                        </a:cxn>
                        <a:cxn ang="0">
                          <a:pos x="786" y="150"/>
                        </a:cxn>
                        <a:cxn ang="0">
                          <a:pos x="816" y="134"/>
                        </a:cxn>
                        <a:cxn ang="0">
                          <a:pos x="851" y="103"/>
                        </a:cxn>
                        <a:cxn ang="0">
                          <a:pos x="867" y="74"/>
                        </a:cxn>
                        <a:cxn ang="0">
                          <a:pos x="867" y="0"/>
                        </a:cxn>
                        <a:cxn ang="0">
                          <a:pos x="860" y="17"/>
                        </a:cxn>
                        <a:cxn ang="0">
                          <a:pos x="840" y="39"/>
                        </a:cxn>
                        <a:cxn ang="0">
                          <a:pos x="812" y="61"/>
                        </a:cxn>
                        <a:cxn ang="0">
                          <a:pos x="774" y="80"/>
                        </a:cxn>
                        <a:cxn ang="0">
                          <a:pos x="727" y="95"/>
                        </a:cxn>
                        <a:cxn ang="0">
                          <a:pos x="692" y="105"/>
                        </a:cxn>
                        <a:cxn ang="0">
                          <a:pos x="645" y="115"/>
                        </a:cxn>
                        <a:cxn ang="0">
                          <a:pos x="596" y="122"/>
                        </a:cxn>
                        <a:cxn ang="0">
                          <a:pos x="529" y="129"/>
                        </a:cxn>
                        <a:cxn ang="0">
                          <a:pos x="486" y="133"/>
                        </a:cxn>
                        <a:cxn ang="0">
                          <a:pos x="433" y="131"/>
                        </a:cxn>
                        <a:cxn ang="0">
                          <a:pos x="375" y="130"/>
                        </a:cxn>
                        <a:cxn ang="0">
                          <a:pos x="318" y="127"/>
                        </a:cxn>
                        <a:cxn ang="0">
                          <a:pos x="261"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2"/>
                          </a:lnTo>
                          <a:lnTo>
                            <a:pt x="140" y="170"/>
                          </a:lnTo>
                          <a:lnTo>
                            <a:pt x="201" y="185"/>
                          </a:lnTo>
                          <a:lnTo>
                            <a:pt x="266" y="197"/>
                          </a:lnTo>
                          <a:lnTo>
                            <a:pt x="326" y="203"/>
                          </a:lnTo>
                          <a:lnTo>
                            <a:pt x="393" y="207"/>
                          </a:lnTo>
                          <a:lnTo>
                            <a:pt x="450" y="208"/>
                          </a:lnTo>
                          <a:lnTo>
                            <a:pt x="508" y="207"/>
                          </a:lnTo>
                          <a:lnTo>
                            <a:pt x="560" y="201"/>
                          </a:lnTo>
                          <a:lnTo>
                            <a:pt x="610" y="195"/>
                          </a:lnTo>
                          <a:lnTo>
                            <a:pt x="660" y="189"/>
                          </a:lnTo>
                          <a:lnTo>
                            <a:pt x="701" y="179"/>
                          </a:lnTo>
                          <a:lnTo>
                            <a:pt x="743" y="166"/>
                          </a:lnTo>
                          <a:lnTo>
                            <a:pt x="786" y="150"/>
                          </a:lnTo>
                          <a:lnTo>
                            <a:pt x="816" y="134"/>
                          </a:lnTo>
                          <a:lnTo>
                            <a:pt x="851" y="103"/>
                          </a:lnTo>
                          <a:lnTo>
                            <a:pt x="867" y="74"/>
                          </a:lnTo>
                          <a:lnTo>
                            <a:pt x="867" y="0"/>
                          </a:lnTo>
                          <a:lnTo>
                            <a:pt x="860" y="17"/>
                          </a:lnTo>
                          <a:lnTo>
                            <a:pt x="840" y="39"/>
                          </a:lnTo>
                          <a:lnTo>
                            <a:pt x="812" y="61"/>
                          </a:lnTo>
                          <a:lnTo>
                            <a:pt x="774" y="80"/>
                          </a:lnTo>
                          <a:lnTo>
                            <a:pt x="727" y="95"/>
                          </a:lnTo>
                          <a:lnTo>
                            <a:pt x="692" y="105"/>
                          </a:lnTo>
                          <a:lnTo>
                            <a:pt x="645" y="115"/>
                          </a:lnTo>
                          <a:lnTo>
                            <a:pt x="596" y="122"/>
                          </a:lnTo>
                          <a:lnTo>
                            <a:pt x="529" y="129"/>
                          </a:lnTo>
                          <a:lnTo>
                            <a:pt x="486" y="133"/>
                          </a:lnTo>
                          <a:lnTo>
                            <a:pt x="433" y="131"/>
                          </a:lnTo>
                          <a:lnTo>
                            <a:pt x="375" y="130"/>
                          </a:lnTo>
                          <a:lnTo>
                            <a:pt x="318" y="127"/>
                          </a:lnTo>
                          <a:lnTo>
                            <a:pt x="261" y="121"/>
                          </a:lnTo>
                          <a:lnTo>
                            <a:pt x="201" y="109"/>
                          </a:lnTo>
                          <a:lnTo>
                            <a:pt x="156" y="101"/>
                          </a:lnTo>
                          <a:lnTo>
                            <a:pt x="116" y="87"/>
                          </a:lnTo>
                          <a:lnTo>
                            <a:pt x="80"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34" name="Group 162"/>
                  <p:cNvGrpSpPr>
                    <a:grpSpLocks/>
                  </p:cNvGrpSpPr>
                  <p:nvPr/>
                </p:nvGrpSpPr>
                <p:grpSpPr bwMode="auto">
                  <a:xfrm>
                    <a:off x="985" y="2781"/>
                    <a:ext cx="292" cy="118"/>
                    <a:chOff x="985" y="2781"/>
                    <a:chExt cx="292" cy="118"/>
                  </a:xfrm>
                </p:grpSpPr>
                <p:sp>
                  <p:nvSpPr>
                    <p:cNvPr id="54435" name="Oval 163"/>
                    <p:cNvSpPr>
                      <a:spLocks noChangeArrowheads="1"/>
                    </p:cNvSpPr>
                    <p:nvPr/>
                  </p:nvSpPr>
                  <p:spPr bwMode="auto">
                    <a:xfrm>
                      <a:off x="986" y="2781"/>
                      <a:ext cx="291" cy="96"/>
                    </a:xfrm>
                    <a:prstGeom prst="ellipse">
                      <a:avLst/>
                    </a:prstGeom>
                    <a:solidFill>
                      <a:srgbClr val="AD6900"/>
                    </a:solidFill>
                    <a:ln w="4763">
                      <a:solidFill>
                        <a:srgbClr val="000000"/>
                      </a:solidFill>
                      <a:round/>
                      <a:headEnd/>
                      <a:tailEnd/>
                    </a:ln>
                  </p:spPr>
                  <p:txBody>
                    <a:bodyPr/>
                    <a:lstStyle/>
                    <a:p>
                      <a:endParaRPr lang="en-US"/>
                    </a:p>
                  </p:txBody>
                </p:sp>
                <p:sp>
                  <p:nvSpPr>
                    <p:cNvPr id="54436" name="Freeform 164"/>
                    <p:cNvSpPr>
                      <a:spLocks/>
                    </p:cNvSpPr>
                    <p:nvPr/>
                  </p:nvSpPr>
                  <p:spPr bwMode="auto">
                    <a:xfrm>
                      <a:off x="985" y="2830"/>
                      <a:ext cx="289" cy="69"/>
                    </a:xfrm>
                    <a:custGeom>
                      <a:avLst/>
                      <a:gdLst/>
                      <a:ahLst/>
                      <a:cxnLst>
                        <a:cxn ang="0">
                          <a:pos x="0" y="0"/>
                        </a:cxn>
                        <a:cxn ang="0">
                          <a:pos x="0" y="73"/>
                        </a:cxn>
                        <a:cxn ang="0">
                          <a:pos x="17" y="106"/>
                        </a:cxn>
                        <a:cxn ang="0">
                          <a:pos x="42" y="128"/>
                        </a:cxn>
                        <a:cxn ang="0">
                          <a:pos x="84" y="151"/>
                        </a:cxn>
                        <a:cxn ang="0">
                          <a:pos x="139" y="169"/>
                        </a:cxn>
                        <a:cxn ang="0">
                          <a:pos x="201" y="185"/>
                        </a:cxn>
                        <a:cxn ang="0">
                          <a:pos x="265" y="197"/>
                        </a:cxn>
                        <a:cxn ang="0">
                          <a:pos x="326" y="203"/>
                        </a:cxn>
                        <a:cxn ang="0">
                          <a:pos x="392" y="206"/>
                        </a:cxn>
                        <a:cxn ang="0">
                          <a:pos x="449" y="207"/>
                        </a:cxn>
                        <a:cxn ang="0">
                          <a:pos x="508" y="206"/>
                        </a:cxn>
                        <a:cxn ang="0">
                          <a:pos x="559" y="201"/>
                        </a:cxn>
                        <a:cxn ang="0">
                          <a:pos x="609" y="195"/>
                        </a:cxn>
                        <a:cxn ang="0">
                          <a:pos x="659" y="188"/>
                        </a:cxn>
                        <a:cxn ang="0">
                          <a:pos x="700" y="179"/>
                        </a:cxn>
                        <a:cxn ang="0">
                          <a:pos x="743" y="166"/>
                        </a:cxn>
                        <a:cxn ang="0">
                          <a:pos x="785" y="150"/>
                        </a:cxn>
                        <a:cxn ang="0">
                          <a:pos x="816" y="133"/>
                        </a:cxn>
                        <a:cxn ang="0">
                          <a:pos x="850" y="103"/>
                        </a:cxn>
                        <a:cxn ang="0">
                          <a:pos x="866" y="74"/>
                        </a:cxn>
                        <a:cxn ang="0">
                          <a:pos x="866" y="0"/>
                        </a:cxn>
                        <a:cxn ang="0">
                          <a:pos x="859" y="17"/>
                        </a:cxn>
                        <a:cxn ang="0">
                          <a:pos x="839" y="39"/>
                        </a:cxn>
                        <a:cxn ang="0">
                          <a:pos x="811" y="60"/>
                        </a:cxn>
                        <a:cxn ang="0">
                          <a:pos x="773" y="79"/>
                        </a:cxn>
                        <a:cxn ang="0">
                          <a:pos x="727" y="95"/>
                        </a:cxn>
                        <a:cxn ang="0">
                          <a:pos x="692" y="105"/>
                        </a:cxn>
                        <a:cxn ang="0">
                          <a:pos x="644" y="114"/>
                        </a:cxn>
                        <a:cxn ang="0">
                          <a:pos x="595" y="122"/>
                        </a:cxn>
                        <a:cxn ang="0">
                          <a:pos x="529" y="129"/>
                        </a:cxn>
                        <a:cxn ang="0">
                          <a:pos x="485" y="132"/>
                        </a:cxn>
                        <a:cxn ang="0">
                          <a:pos x="432" y="131"/>
                        </a:cxn>
                        <a:cxn ang="0">
                          <a:pos x="374" y="130"/>
                        </a:cxn>
                        <a:cxn ang="0">
                          <a:pos x="317" y="127"/>
                        </a:cxn>
                        <a:cxn ang="0">
                          <a:pos x="260" y="121"/>
                        </a:cxn>
                        <a:cxn ang="0">
                          <a:pos x="201" y="109"/>
                        </a:cxn>
                        <a:cxn ang="0">
                          <a:pos x="155" y="101"/>
                        </a:cxn>
                        <a:cxn ang="0">
                          <a:pos x="115" y="87"/>
                        </a:cxn>
                        <a:cxn ang="0">
                          <a:pos x="79" y="71"/>
                        </a:cxn>
                        <a:cxn ang="0">
                          <a:pos x="48" y="57"/>
                        </a:cxn>
                        <a:cxn ang="0">
                          <a:pos x="17" y="31"/>
                        </a:cxn>
                        <a:cxn ang="0">
                          <a:pos x="0" y="0"/>
                        </a:cxn>
                      </a:cxnLst>
                      <a:rect l="0" t="0" r="r" b="b"/>
                      <a:pathLst>
                        <a:path w="866" h="207">
                          <a:moveTo>
                            <a:pt x="0" y="0"/>
                          </a:moveTo>
                          <a:lnTo>
                            <a:pt x="0" y="73"/>
                          </a:lnTo>
                          <a:lnTo>
                            <a:pt x="17" y="106"/>
                          </a:lnTo>
                          <a:lnTo>
                            <a:pt x="42" y="128"/>
                          </a:lnTo>
                          <a:lnTo>
                            <a:pt x="84" y="151"/>
                          </a:lnTo>
                          <a:lnTo>
                            <a:pt x="139" y="169"/>
                          </a:lnTo>
                          <a:lnTo>
                            <a:pt x="201" y="185"/>
                          </a:lnTo>
                          <a:lnTo>
                            <a:pt x="265" y="197"/>
                          </a:lnTo>
                          <a:lnTo>
                            <a:pt x="326" y="203"/>
                          </a:lnTo>
                          <a:lnTo>
                            <a:pt x="392" y="206"/>
                          </a:lnTo>
                          <a:lnTo>
                            <a:pt x="449" y="207"/>
                          </a:lnTo>
                          <a:lnTo>
                            <a:pt x="508" y="206"/>
                          </a:lnTo>
                          <a:lnTo>
                            <a:pt x="559" y="201"/>
                          </a:lnTo>
                          <a:lnTo>
                            <a:pt x="609" y="195"/>
                          </a:lnTo>
                          <a:lnTo>
                            <a:pt x="659" y="188"/>
                          </a:lnTo>
                          <a:lnTo>
                            <a:pt x="700" y="179"/>
                          </a:lnTo>
                          <a:lnTo>
                            <a:pt x="743" y="166"/>
                          </a:lnTo>
                          <a:lnTo>
                            <a:pt x="785" y="150"/>
                          </a:lnTo>
                          <a:lnTo>
                            <a:pt x="816" y="133"/>
                          </a:lnTo>
                          <a:lnTo>
                            <a:pt x="850" y="103"/>
                          </a:lnTo>
                          <a:lnTo>
                            <a:pt x="866" y="74"/>
                          </a:lnTo>
                          <a:lnTo>
                            <a:pt x="866" y="0"/>
                          </a:lnTo>
                          <a:lnTo>
                            <a:pt x="859" y="17"/>
                          </a:lnTo>
                          <a:lnTo>
                            <a:pt x="839" y="39"/>
                          </a:lnTo>
                          <a:lnTo>
                            <a:pt x="811" y="60"/>
                          </a:lnTo>
                          <a:lnTo>
                            <a:pt x="773" y="79"/>
                          </a:lnTo>
                          <a:lnTo>
                            <a:pt x="727" y="95"/>
                          </a:lnTo>
                          <a:lnTo>
                            <a:pt x="692" y="105"/>
                          </a:lnTo>
                          <a:lnTo>
                            <a:pt x="644" y="114"/>
                          </a:lnTo>
                          <a:lnTo>
                            <a:pt x="595" y="122"/>
                          </a:lnTo>
                          <a:lnTo>
                            <a:pt x="529" y="129"/>
                          </a:lnTo>
                          <a:lnTo>
                            <a:pt x="485" y="132"/>
                          </a:lnTo>
                          <a:lnTo>
                            <a:pt x="432" y="131"/>
                          </a:lnTo>
                          <a:lnTo>
                            <a:pt x="374" y="130"/>
                          </a:lnTo>
                          <a:lnTo>
                            <a:pt x="317" y="127"/>
                          </a:lnTo>
                          <a:lnTo>
                            <a:pt x="260" y="121"/>
                          </a:lnTo>
                          <a:lnTo>
                            <a:pt x="201" y="109"/>
                          </a:lnTo>
                          <a:lnTo>
                            <a:pt x="155" y="101"/>
                          </a:lnTo>
                          <a:lnTo>
                            <a:pt x="115" y="87"/>
                          </a:lnTo>
                          <a:lnTo>
                            <a:pt x="79" y="71"/>
                          </a:lnTo>
                          <a:lnTo>
                            <a:pt x="48"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37" name="Group 165"/>
                  <p:cNvGrpSpPr>
                    <a:grpSpLocks/>
                  </p:cNvGrpSpPr>
                  <p:nvPr/>
                </p:nvGrpSpPr>
                <p:grpSpPr bwMode="auto">
                  <a:xfrm>
                    <a:off x="971" y="2749"/>
                    <a:ext cx="292" cy="119"/>
                    <a:chOff x="971" y="2749"/>
                    <a:chExt cx="292" cy="119"/>
                  </a:xfrm>
                </p:grpSpPr>
                <p:sp>
                  <p:nvSpPr>
                    <p:cNvPr id="54438" name="Oval 166"/>
                    <p:cNvSpPr>
                      <a:spLocks noChangeArrowheads="1"/>
                    </p:cNvSpPr>
                    <p:nvPr/>
                  </p:nvSpPr>
                  <p:spPr bwMode="auto">
                    <a:xfrm>
                      <a:off x="972" y="2749"/>
                      <a:ext cx="291" cy="97"/>
                    </a:xfrm>
                    <a:prstGeom prst="ellipse">
                      <a:avLst/>
                    </a:prstGeom>
                    <a:solidFill>
                      <a:srgbClr val="AD6900"/>
                    </a:solidFill>
                    <a:ln w="4763">
                      <a:solidFill>
                        <a:srgbClr val="000000"/>
                      </a:solidFill>
                      <a:round/>
                      <a:headEnd/>
                      <a:tailEnd/>
                    </a:ln>
                  </p:spPr>
                  <p:txBody>
                    <a:bodyPr/>
                    <a:lstStyle/>
                    <a:p>
                      <a:endParaRPr lang="en-US"/>
                    </a:p>
                  </p:txBody>
                </p:sp>
                <p:sp>
                  <p:nvSpPr>
                    <p:cNvPr id="54439" name="Freeform 167"/>
                    <p:cNvSpPr>
                      <a:spLocks/>
                    </p:cNvSpPr>
                    <p:nvPr/>
                  </p:nvSpPr>
                  <p:spPr bwMode="auto">
                    <a:xfrm>
                      <a:off x="971" y="2799"/>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60" y="188"/>
                        </a:cxn>
                        <a:cxn ang="0">
                          <a:pos x="701" y="179"/>
                        </a:cxn>
                        <a:cxn ang="0">
                          <a:pos x="743" y="166"/>
                        </a:cxn>
                        <a:cxn ang="0">
                          <a:pos x="786" y="150"/>
                        </a:cxn>
                        <a:cxn ang="0">
                          <a:pos x="816" y="133"/>
                        </a:cxn>
                        <a:cxn ang="0">
                          <a:pos x="851" y="103"/>
                        </a:cxn>
                        <a:cxn ang="0">
                          <a:pos x="867" y="74"/>
                        </a:cxn>
                        <a:cxn ang="0">
                          <a:pos x="867" y="0"/>
                        </a:cxn>
                        <a:cxn ang="0">
                          <a:pos x="860" y="17"/>
                        </a:cxn>
                        <a:cxn ang="0">
                          <a:pos x="840"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1"/>
                        </a:cxn>
                        <a:cxn ang="0">
                          <a:pos x="201" y="109"/>
                        </a:cxn>
                        <a:cxn ang="0">
                          <a:pos x="156" y="100"/>
                        </a:cxn>
                        <a:cxn ang="0">
                          <a:pos x="116" y="87"/>
                        </a:cxn>
                        <a:cxn ang="0">
                          <a:pos x="80" y="71"/>
                        </a:cxn>
                        <a:cxn ang="0">
                          <a:pos x="49" y="57"/>
                        </a:cxn>
                        <a:cxn ang="0">
                          <a:pos x="17" y="31"/>
                        </a:cxn>
                        <a:cxn ang="0">
                          <a:pos x="0" y="0"/>
                        </a:cxn>
                      </a:cxnLst>
                      <a:rect l="0" t="0" r="r" b="b"/>
                      <a:pathLst>
                        <a:path w="867" h="207">
                          <a:moveTo>
                            <a:pt x="0" y="0"/>
                          </a:moveTo>
                          <a:lnTo>
                            <a:pt x="0" y="73"/>
                          </a:lnTo>
                          <a:lnTo>
                            <a:pt x="17" y="106"/>
                          </a:lnTo>
                          <a:lnTo>
                            <a:pt x="43"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60" y="188"/>
                          </a:lnTo>
                          <a:lnTo>
                            <a:pt x="701" y="179"/>
                          </a:lnTo>
                          <a:lnTo>
                            <a:pt x="743" y="166"/>
                          </a:lnTo>
                          <a:lnTo>
                            <a:pt x="786" y="150"/>
                          </a:lnTo>
                          <a:lnTo>
                            <a:pt x="816" y="133"/>
                          </a:lnTo>
                          <a:lnTo>
                            <a:pt x="851" y="103"/>
                          </a:lnTo>
                          <a:lnTo>
                            <a:pt x="867" y="74"/>
                          </a:lnTo>
                          <a:lnTo>
                            <a:pt x="867" y="0"/>
                          </a:lnTo>
                          <a:lnTo>
                            <a:pt x="860" y="17"/>
                          </a:lnTo>
                          <a:lnTo>
                            <a:pt x="840"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1" y="121"/>
                          </a:lnTo>
                          <a:lnTo>
                            <a:pt x="201" y="109"/>
                          </a:lnTo>
                          <a:lnTo>
                            <a:pt x="156" y="100"/>
                          </a:lnTo>
                          <a:lnTo>
                            <a:pt x="116" y="87"/>
                          </a:lnTo>
                          <a:lnTo>
                            <a:pt x="80"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40" name="Group 168"/>
                  <p:cNvGrpSpPr>
                    <a:grpSpLocks/>
                  </p:cNvGrpSpPr>
                  <p:nvPr/>
                </p:nvGrpSpPr>
                <p:grpSpPr bwMode="auto">
                  <a:xfrm>
                    <a:off x="977" y="2714"/>
                    <a:ext cx="291" cy="119"/>
                    <a:chOff x="977" y="2714"/>
                    <a:chExt cx="291" cy="119"/>
                  </a:xfrm>
                </p:grpSpPr>
                <p:sp>
                  <p:nvSpPr>
                    <p:cNvPr id="54441" name="Oval 169"/>
                    <p:cNvSpPr>
                      <a:spLocks noChangeArrowheads="1"/>
                    </p:cNvSpPr>
                    <p:nvPr/>
                  </p:nvSpPr>
                  <p:spPr bwMode="auto">
                    <a:xfrm>
                      <a:off x="977" y="2714"/>
                      <a:ext cx="291" cy="97"/>
                    </a:xfrm>
                    <a:prstGeom prst="ellipse">
                      <a:avLst/>
                    </a:prstGeom>
                    <a:solidFill>
                      <a:srgbClr val="AD6900"/>
                    </a:solidFill>
                    <a:ln w="4763">
                      <a:solidFill>
                        <a:srgbClr val="000000"/>
                      </a:solidFill>
                      <a:round/>
                      <a:headEnd/>
                      <a:tailEnd/>
                    </a:ln>
                  </p:spPr>
                  <p:txBody>
                    <a:bodyPr/>
                    <a:lstStyle/>
                    <a:p>
                      <a:endParaRPr lang="en-US"/>
                    </a:p>
                  </p:txBody>
                </p:sp>
                <p:sp>
                  <p:nvSpPr>
                    <p:cNvPr id="54442" name="Freeform 170"/>
                    <p:cNvSpPr>
                      <a:spLocks/>
                    </p:cNvSpPr>
                    <p:nvPr/>
                  </p:nvSpPr>
                  <p:spPr bwMode="auto">
                    <a:xfrm>
                      <a:off x="977" y="2764"/>
                      <a:ext cx="289" cy="69"/>
                    </a:xfrm>
                    <a:custGeom>
                      <a:avLst/>
                      <a:gdLst/>
                      <a:ahLst/>
                      <a:cxnLst>
                        <a:cxn ang="0">
                          <a:pos x="0" y="0"/>
                        </a:cxn>
                        <a:cxn ang="0">
                          <a:pos x="0" y="73"/>
                        </a:cxn>
                        <a:cxn ang="0">
                          <a:pos x="17" y="106"/>
                        </a:cxn>
                        <a:cxn ang="0">
                          <a:pos x="43" y="128"/>
                        </a:cxn>
                        <a:cxn ang="0">
                          <a:pos x="85" y="151"/>
                        </a:cxn>
                        <a:cxn ang="0">
                          <a:pos x="140" y="169"/>
                        </a:cxn>
                        <a:cxn ang="0">
                          <a:pos x="201" y="185"/>
                        </a:cxn>
                        <a:cxn ang="0">
                          <a:pos x="266" y="197"/>
                        </a:cxn>
                        <a:cxn ang="0">
                          <a:pos x="326" y="203"/>
                        </a:cxn>
                        <a:cxn ang="0">
                          <a:pos x="393" y="206"/>
                        </a:cxn>
                        <a:cxn ang="0">
                          <a:pos x="450" y="208"/>
                        </a:cxn>
                        <a:cxn ang="0">
                          <a:pos x="508" y="206"/>
                        </a:cxn>
                        <a:cxn ang="0">
                          <a:pos x="560" y="201"/>
                        </a:cxn>
                        <a:cxn ang="0">
                          <a:pos x="610" y="195"/>
                        </a:cxn>
                        <a:cxn ang="0">
                          <a:pos x="660" y="189"/>
                        </a:cxn>
                        <a:cxn ang="0">
                          <a:pos x="701" y="179"/>
                        </a:cxn>
                        <a:cxn ang="0">
                          <a:pos x="743" y="166"/>
                        </a:cxn>
                        <a:cxn ang="0">
                          <a:pos x="785" y="150"/>
                        </a:cxn>
                        <a:cxn ang="0">
                          <a:pos x="816" y="134"/>
                        </a:cxn>
                        <a:cxn ang="0">
                          <a:pos x="851" y="103"/>
                        </a:cxn>
                        <a:cxn ang="0">
                          <a:pos x="867" y="74"/>
                        </a:cxn>
                        <a:cxn ang="0">
                          <a:pos x="867" y="0"/>
                        </a:cxn>
                        <a:cxn ang="0">
                          <a:pos x="860" y="17"/>
                        </a:cxn>
                        <a:cxn ang="0">
                          <a:pos x="839" y="39"/>
                        </a:cxn>
                        <a:cxn ang="0">
                          <a:pos x="812" y="61"/>
                        </a:cxn>
                        <a:cxn ang="0">
                          <a:pos x="774" y="80"/>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1" y="121"/>
                        </a:cxn>
                        <a:cxn ang="0">
                          <a:pos x="201" y="109"/>
                        </a:cxn>
                        <a:cxn ang="0">
                          <a:pos x="156" y="101"/>
                        </a:cxn>
                        <a:cxn ang="0">
                          <a:pos x="116" y="87"/>
                        </a:cxn>
                        <a:cxn ang="0">
                          <a:pos x="80" y="71"/>
                        </a:cxn>
                        <a:cxn ang="0">
                          <a:pos x="49" y="57"/>
                        </a:cxn>
                        <a:cxn ang="0">
                          <a:pos x="17" y="31"/>
                        </a:cxn>
                        <a:cxn ang="0">
                          <a:pos x="0" y="0"/>
                        </a:cxn>
                      </a:cxnLst>
                      <a:rect l="0" t="0" r="r" b="b"/>
                      <a:pathLst>
                        <a:path w="867" h="208">
                          <a:moveTo>
                            <a:pt x="0" y="0"/>
                          </a:moveTo>
                          <a:lnTo>
                            <a:pt x="0" y="73"/>
                          </a:lnTo>
                          <a:lnTo>
                            <a:pt x="17" y="106"/>
                          </a:lnTo>
                          <a:lnTo>
                            <a:pt x="43" y="128"/>
                          </a:lnTo>
                          <a:lnTo>
                            <a:pt x="85" y="151"/>
                          </a:lnTo>
                          <a:lnTo>
                            <a:pt x="140" y="169"/>
                          </a:lnTo>
                          <a:lnTo>
                            <a:pt x="201" y="185"/>
                          </a:lnTo>
                          <a:lnTo>
                            <a:pt x="266" y="197"/>
                          </a:lnTo>
                          <a:lnTo>
                            <a:pt x="326" y="203"/>
                          </a:lnTo>
                          <a:lnTo>
                            <a:pt x="393" y="206"/>
                          </a:lnTo>
                          <a:lnTo>
                            <a:pt x="450" y="208"/>
                          </a:lnTo>
                          <a:lnTo>
                            <a:pt x="508" y="206"/>
                          </a:lnTo>
                          <a:lnTo>
                            <a:pt x="560" y="201"/>
                          </a:lnTo>
                          <a:lnTo>
                            <a:pt x="610" y="195"/>
                          </a:lnTo>
                          <a:lnTo>
                            <a:pt x="660" y="189"/>
                          </a:lnTo>
                          <a:lnTo>
                            <a:pt x="701" y="179"/>
                          </a:lnTo>
                          <a:lnTo>
                            <a:pt x="743" y="166"/>
                          </a:lnTo>
                          <a:lnTo>
                            <a:pt x="785" y="150"/>
                          </a:lnTo>
                          <a:lnTo>
                            <a:pt x="816" y="134"/>
                          </a:lnTo>
                          <a:lnTo>
                            <a:pt x="851" y="103"/>
                          </a:lnTo>
                          <a:lnTo>
                            <a:pt x="867" y="74"/>
                          </a:lnTo>
                          <a:lnTo>
                            <a:pt x="867" y="0"/>
                          </a:lnTo>
                          <a:lnTo>
                            <a:pt x="860" y="17"/>
                          </a:lnTo>
                          <a:lnTo>
                            <a:pt x="839" y="39"/>
                          </a:lnTo>
                          <a:lnTo>
                            <a:pt x="812" y="61"/>
                          </a:lnTo>
                          <a:lnTo>
                            <a:pt x="774" y="80"/>
                          </a:lnTo>
                          <a:lnTo>
                            <a:pt x="727" y="95"/>
                          </a:lnTo>
                          <a:lnTo>
                            <a:pt x="692" y="105"/>
                          </a:lnTo>
                          <a:lnTo>
                            <a:pt x="645" y="114"/>
                          </a:lnTo>
                          <a:lnTo>
                            <a:pt x="596" y="122"/>
                          </a:lnTo>
                          <a:lnTo>
                            <a:pt x="529" y="129"/>
                          </a:lnTo>
                          <a:lnTo>
                            <a:pt x="486" y="132"/>
                          </a:lnTo>
                          <a:lnTo>
                            <a:pt x="433" y="131"/>
                          </a:lnTo>
                          <a:lnTo>
                            <a:pt x="375" y="130"/>
                          </a:lnTo>
                          <a:lnTo>
                            <a:pt x="318" y="127"/>
                          </a:lnTo>
                          <a:lnTo>
                            <a:pt x="261" y="121"/>
                          </a:lnTo>
                          <a:lnTo>
                            <a:pt x="201" y="109"/>
                          </a:lnTo>
                          <a:lnTo>
                            <a:pt x="156" y="101"/>
                          </a:lnTo>
                          <a:lnTo>
                            <a:pt x="116" y="87"/>
                          </a:lnTo>
                          <a:lnTo>
                            <a:pt x="80"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43" name="Group 171"/>
                  <p:cNvGrpSpPr>
                    <a:grpSpLocks/>
                  </p:cNvGrpSpPr>
                  <p:nvPr/>
                </p:nvGrpSpPr>
                <p:grpSpPr bwMode="auto">
                  <a:xfrm>
                    <a:off x="994" y="2689"/>
                    <a:ext cx="291" cy="118"/>
                    <a:chOff x="994" y="2689"/>
                    <a:chExt cx="291" cy="118"/>
                  </a:xfrm>
                </p:grpSpPr>
                <p:sp>
                  <p:nvSpPr>
                    <p:cNvPr id="54444" name="Oval 172"/>
                    <p:cNvSpPr>
                      <a:spLocks noChangeArrowheads="1"/>
                    </p:cNvSpPr>
                    <p:nvPr/>
                  </p:nvSpPr>
                  <p:spPr bwMode="auto">
                    <a:xfrm>
                      <a:off x="994" y="2689"/>
                      <a:ext cx="291" cy="96"/>
                    </a:xfrm>
                    <a:prstGeom prst="ellipse">
                      <a:avLst/>
                    </a:prstGeom>
                    <a:solidFill>
                      <a:srgbClr val="AD6900"/>
                    </a:solidFill>
                    <a:ln w="4763">
                      <a:solidFill>
                        <a:srgbClr val="000000"/>
                      </a:solidFill>
                      <a:round/>
                      <a:headEnd/>
                      <a:tailEnd/>
                    </a:ln>
                  </p:spPr>
                  <p:txBody>
                    <a:bodyPr/>
                    <a:lstStyle/>
                    <a:p>
                      <a:endParaRPr lang="en-US"/>
                    </a:p>
                  </p:txBody>
                </p:sp>
                <p:sp>
                  <p:nvSpPr>
                    <p:cNvPr id="54445" name="Freeform 173"/>
                    <p:cNvSpPr>
                      <a:spLocks/>
                    </p:cNvSpPr>
                    <p:nvPr/>
                  </p:nvSpPr>
                  <p:spPr bwMode="auto">
                    <a:xfrm>
                      <a:off x="994" y="2738"/>
                      <a:ext cx="289" cy="69"/>
                    </a:xfrm>
                    <a:custGeom>
                      <a:avLst/>
                      <a:gdLst/>
                      <a:ahLst/>
                      <a:cxnLst>
                        <a:cxn ang="0">
                          <a:pos x="0" y="0"/>
                        </a:cxn>
                        <a:cxn ang="0">
                          <a:pos x="0" y="73"/>
                        </a:cxn>
                        <a:cxn ang="0">
                          <a:pos x="17" y="106"/>
                        </a:cxn>
                        <a:cxn ang="0">
                          <a:pos x="42" y="128"/>
                        </a:cxn>
                        <a:cxn ang="0">
                          <a:pos x="85" y="151"/>
                        </a:cxn>
                        <a:cxn ang="0">
                          <a:pos x="140" y="169"/>
                        </a:cxn>
                        <a:cxn ang="0">
                          <a:pos x="201" y="185"/>
                        </a:cxn>
                        <a:cxn ang="0">
                          <a:pos x="266" y="197"/>
                        </a:cxn>
                        <a:cxn ang="0">
                          <a:pos x="326" y="203"/>
                        </a:cxn>
                        <a:cxn ang="0">
                          <a:pos x="393" y="206"/>
                        </a:cxn>
                        <a:cxn ang="0">
                          <a:pos x="450" y="207"/>
                        </a:cxn>
                        <a:cxn ang="0">
                          <a:pos x="508" y="206"/>
                        </a:cxn>
                        <a:cxn ang="0">
                          <a:pos x="560" y="201"/>
                        </a:cxn>
                        <a:cxn ang="0">
                          <a:pos x="610" y="195"/>
                        </a:cxn>
                        <a:cxn ang="0">
                          <a:pos x="659" y="188"/>
                        </a:cxn>
                        <a:cxn ang="0">
                          <a:pos x="701" y="179"/>
                        </a:cxn>
                        <a:cxn ang="0">
                          <a:pos x="743" y="166"/>
                        </a:cxn>
                        <a:cxn ang="0">
                          <a:pos x="785" y="150"/>
                        </a:cxn>
                        <a:cxn ang="0">
                          <a:pos x="816" y="133"/>
                        </a:cxn>
                        <a:cxn ang="0">
                          <a:pos x="851" y="103"/>
                        </a:cxn>
                        <a:cxn ang="0">
                          <a:pos x="867" y="74"/>
                        </a:cxn>
                        <a:cxn ang="0">
                          <a:pos x="867" y="0"/>
                        </a:cxn>
                        <a:cxn ang="0">
                          <a:pos x="859" y="17"/>
                        </a:cxn>
                        <a:cxn ang="0">
                          <a:pos x="839" y="39"/>
                        </a:cxn>
                        <a:cxn ang="0">
                          <a:pos x="812" y="60"/>
                        </a:cxn>
                        <a:cxn ang="0">
                          <a:pos x="774" y="79"/>
                        </a:cxn>
                        <a:cxn ang="0">
                          <a:pos x="727" y="95"/>
                        </a:cxn>
                        <a:cxn ang="0">
                          <a:pos x="692" y="105"/>
                        </a:cxn>
                        <a:cxn ang="0">
                          <a:pos x="645" y="114"/>
                        </a:cxn>
                        <a:cxn ang="0">
                          <a:pos x="596" y="122"/>
                        </a:cxn>
                        <a:cxn ang="0">
                          <a:pos x="529" y="129"/>
                        </a:cxn>
                        <a:cxn ang="0">
                          <a:pos x="486" y="132"/>
                        </a:cxn>
                        <a:cxn ang="0">
                          <a:pos x="433" y="131"/>
                        </a:cxn>
                        <a:cxn ang="0">
                          <a:pos x="375" y="130"/>
                        </a:cxn>
                        <a:cxn ang="0">
                          <a:pos x="318" y="127"/>
                        </a:cxn>
                        <a:cxn ang="0">
                          <a:pos x="260" y="121"/>
                        </a:cxn>
                        <a:cxn ang="0">
                          <a:pos x="201" y="109"/>
                        </a:cxn>
                        <a:cxn ang="0">
                          <a:pos x="156" y="101"/>
                        </a:cxn>
                        <a:cxn ang="0">
                          <a:pos x="115" y="87"/>
                        </a:cxn>
                        <a:cxn ang="0">
                          <a:pos x="79" y="71"/>
                        </a:cxn>
                        <a:cxn ang="0">
                          <a:pos x="49" y="57"/>
                        </a:cxn>
                        <a:cxn ang="0">
                          <a:pos x="17" y="31"/>
                        </a:cxn>
                        <a:cxn ang="0">
                          <a:pos x="0" y="0"/>
                        </a:cxn>
                      </a:cxnLst>
                      <a:rect l="0" t="0" r="r" b="b"/>
                      <a:pathLst>
                        <a:path w="867" h="207">
                          <a:moveTo>
                            <a:pt x="0" y="0"/>
                          </a:moveTo>
                          <a:lnTo>
                            <a:pt x="0" y="73"/>
                          </a:lnTo>
                          <a:lnTo>
                            <a:pt x="17" y="106"/>
                          </a:lnTo>
                          <a:lnTo>
                            <a:pt x="42" y="128"/>
                          </a:lnTo>
                          <a:lnTo>
                            <a:pt x="85" y="151"/>
                          </a:lnTo>
                          <a:lnTo>
                            <a:pt x="140" y="169"/>
                          </a:lnTo>
                          <a:lnTo>
                            <a:pt x="201" y="185"/>
                          </a:lnTo>
                          <a:lnTo>
                            <a:pt x="266" y="197"/>
                          </a:lnTo>
                          <a:lnTo>
                            <a:pt x="326" y="203"/>
                          </a:lnTo>
                          <a:lnTo>
                            <a:pt x="393" y="206"/>
                          </a:lnTo>
                          <a:lnTo>
                            <a:pt x="450" y="207"/>
                          </a:lnTo>
                          <a:lnTo>
                            <a:pt x="508" y="206"/>
                          </a:lnTo>
                          <a:lnTo>
                            <a:pt x="560" y="201"/>
                          </a:lnTo>
                          <a:lnTo>
                            <a:pt x="610" y="195"/>
                          </a:lnTo>
                          <a:lnTo>
                            <a:pt x="659" y="188"/>
                          </a:lnTo>
                          <a:lnTo>
                            <a:pt x="701" y="179"/>
                          </a:lnTo>
                          <a:lnTo>
                            <a:pt x="743" y="166"/>
                          </a:lnTo>
                          <a:lnTo>
                            <a:pt x="785" y="150"/>
                          </a:lnTo>
                          <a:lnTo>
                            <a:pt x="816" y="133"/>
                          </a:lnTo>
                          <a:lnTo>
                            <a:pt x="851" y="103"/>
                          </a:lnTo>
                          <a:lnTo>
                            <a:pt x="867" y="74"/>
                          </a:lnTo>
                          <a:lnTo>
                            <a:pt x="867" y="0"/>
                          </a:lnTo>
                          <a:lnTo>
                            <a:pt x="859" y="17"/>
                          </a:lnTo>
                          <a:lnTo>
                            <a:pt x="839" y="39"/>
                          </a:lnTo>
                          <a:lnTo>
                            <a:pt x="812" y="60"/>
                          </a:lnTo>
                          <a:lnTo>
                            <a:pt x="774" y="79"/>
                          </a:lnTo>
                          <a:lnTo>
                            <a:pt x="727" y="95"/>
                          </a:lnTo>
                          <a:lnTo>
                            <a:pt x="692" y="105"/>
                          </a:lnTo>
                          <a:lnTo>
                            <a:pt x="645" y="114"/>
                          </a:lnTo>
                          <a:lnTo>
                            <a:pt x="596" y="122"/>
                          </a:lnTo>
                          <a:lnTo>
                            <a:pt x="529" y="129"/>
                          </a:lnTo>
                          <a:lnTo>
                            <a:pt x="486" y="132"/>
                          </a:lnTo>
                          <a:lnTo>
                            <a:pt x="433" y="131"/>
                          </a:lnTo>
                          <a:lnTo>
                            <a:pt x="375" y="130"/>
                          </a:lnTo>
                          <a:lnTo>
                            <a:pt x="318" y="127"/>
                          </a:lnTo>
                          <a:lnTo>
                            <a:pt x="260" y="121"/>
                          </a:lnTo>
                          <a:lnTo>
                            <a:pt x="201" y="109"/>
                          </a:lnTo>
                          <a:lnTo>
                            <a:pt x="156" y="101"/>
                          </a:lnTo>
                          <a:lnTo>
                            <a:pt x="115" y="87"/>
                          </a:lnTo>
                          <a:lnTo>
                            <a:pt x="79"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46" name="Group 174"/>
                  <p:cNvGrpSpPr>
                    <a:grpSpLocks/>
                  </p:cNvGrpSpPr>
                  <p:nvPr/>
                </p:nvGrpSpPr>
                <p:grpSpPr bwMode="auto">
                  <a:xfrm>
                    <a:off x="997" y="2666"/>
                    <a:ext cx="291" cy="119"/>
                    <a:chOff x="997" y="2666"/>
                    <a:chExt cx="291" cy="119"/>
                  </a:xfrm>
                </p:grpSpPr>
                <p:sp>
                  <p:nvSpPr>
                    <p:cNvPr id="54447" name="Oval 175"/>
                    <p:cNvSpPr>
                      <a:spLocks noChangeArrowheads="1"/>
                    </p:cNvSpPr>
                    <p:nvPr/>
                  </p:nvSpPr>
                  <p:spPr bwMode="auto">
                    <a:xfrm>
                      <a:off x="997" y="2666"/>
                      <a:ext cx="291" cy="97"/>
                    </a:xfrm>
                    <a:prstGeom prst="ellipse">
                      <a:avLst/>
                    </a:prstGeom>
                    <a:solidFill>
                      <a:srgbClr val="AD6900"/>
                    </a:solidFill>
                    <a:ln w="4763">
                      <a:solidFill>
                        <a:srgbClr val="000000"/>
                      </a:solidFill>
                      <a:round/>
                      <a:headEnd/>
                      <a:tailEnd/>
                    </a:ln>
                  </p:spPr>
                  <p:txBody>
                    <a:bodyPr/>
                    <a:lstStyle/>
                    <a:p>
                      <a:endParaRPr lang="en-US"/>
                    </a:p>
                  </p:txBody>
                </p:sp>
                <p:sp>
                  <p:nvSpPr>
                    <p:cNvPr id="54448" name="Freeform 176"/>
                    <p:cNvSpPr>
                      <a:spLocks/>
                    </p:cNvSpPr>
                    <p:nvPr/>
                  </p:nvSpPr>
                  <p:spPr bwMode="auto">
                    <a:xfrm>
                      <a:off x="997" y="2716"/>
                      <a:ext cx="288" cy="69"/>
                    </a:xfrm>
                    <a:custGeom>
                      <a:avLst/>
                      <a:gdLst/>
                      <a:ahLst/>
                      <a:cxnLst>
                        <a:cxn ang="0">
                          <a:pos x="0" y="0"/>
                        </a:cxn>
                        <a:cxn ang="0">
                          <a:pos x="0" y="73"/>
                        </a:cxn>
                        <a:cxn ang="0">
                          <a:pos x="16" y="106"/>
                        </a:cxn>
                        <a:cxn ang="0">
                          <a:pos x="42" y="128"/>
                        </a:cxn>
                        <a:cxn ang="0">
                          <a:pos x="84" y="152"/>
                        </a:cxn>
                        <a:cxn ang="0">
                          <a:pos x="139" y="170"/>
                        </a:cxn>
                        <a:cxn ang="0">
                          <a:pos x="201" y="186"/>
                        </a:cxn>
                        <a:cxn ang="0">
                          <a:pos x="265" y="197"/>
                        </a:cxn>
                        <a:cxn ang="0">
                          <a:pos x="325" y="204"/>
                        </a:cxn>
                        <a:cxn ang="0">
                          <a:pos x="392" y="207"/>
                        </a:cxn>
                        <a:cxn ang="0">
                          <a:pos x="449" y="208"/>
                        </a:cxn>
                        <a:cxn ang="0">
                          <a:pos x="507" y="207"/>
                        </a:cxn>
                        <a:cxn ang="0">
                          <a:pos x="559" y="201"/>
                        </a:cxn>
                        <a:cxn ang="0">
                          <a:pos x="609" y="195"/>
                        </a:cxn>
                        <a:cxn ang="0">
                          <a:pos x="659" y="189"/>
                        </a:cxn>
                        <a:cxn ang="0">
                          <a:pos x="700" y="179"/>
                        </a:cxn>
                        <a:cxn ang="0">
                          <a:pos x="742" y="167"/>
                        </a:cxn>
                        <a:cxn ang="0">
                          <a:pos x="785" y="151"/>
                        </a:cxn>
                        <a:cxn ang="0">
                          <a:pos x="815" y="134"/>
                        </a:cxn>
                        <a:cxn ang="0">
                          <a:pos x="850" y="103"/>
                        </a:cxn>
                        <a:cxn ang="0">
                          <a:pos x="866" y="74"/>
                        </a:cxn>
                        <a:cxn ang="0">
                          <a:pos x="866" y="0"/>
                        </a:cxn>
                        <a:cxn ang="0">
                          <a:pos x="859" y="17"/>
                        </a:cxn>
                        <a:cxn ang="0">
                          <a:pos x="839" y="40"/>
                        </a:cxn>
                        <a:cxn ang="0">
                          <a:pos x="811" y="61"/>
                        </a:cxn>
                        <a:cxn ang="0">
                          <a:pos x="773" y="80"/>
                        </a:cxn>
                        <a:cxn ang="0">
                          <a:pos x="727" y="96"/>
                        </a:cxn>
                        <a:cxn ang="0">
                          <a:pos x="692" y="105"/>
                        </a:cxn>
                        <a:cxn ang="0">
                          <a:pos x="644" y="115"/>
                        </a:cxn>
                        <a:cxn ang="0">
                          <a:pos x="595" y="122"/>
                        </a:cxn>
                        <a:cxn ang="0">
                          <a:pos x="529" y="129"/>
                        </a:cxn>
                        <a:cxn ang="0">
                          <a:pos x="485" y="133"/>
                        </a:cxn>
                        <a:cxn ang="0">
                          <a:pos x="432" y="132"/>
                        </a:cxn>
                        <a:cxn ang="0">
                          <a:pos x="374" y="131"/>
                        </a:cxn>
                        <a:cxn ang="0">
                          <a:pos x="317" y="127"/>
                        </a:cxn>
                        <a:cxn ang="0">
                          <a:pos x="260" y="121"/>
                        </a:cxn>
                        <a:cxn ang="0">
                          <a:pos x="201" y="109"/>
                        </a:cxn>
                        <a:cxn ang="0">
                          <a:pos x="155" y="101"/>
                        </a:cxn>
                        <a:cxn ang="0">
                          <a:pos x="115" y="87"/>
                        </a:cxn>
                        <a:cxn ang="0">
                          <a:pos x="79" y="71"/>
                        </a:cxn>
                        <a:cxn ang="0">
                          <a:pos x="48" y="58"/>
                        </a:cxn>
                        <a:cxn ang="0">
                          <a:pos x="16" y="31"/>
                        </a:cxn>
                        <a:cxn ang="0">
                          <a:pos x="0" y="0"/>
                        </a:cxn>
                      </a:cxnLst>
                      <a:rect l="0" t="0" r="r" b="b"/>
                      <a:pathLst>
                        <a:path w="866" h="208">
                          <a:moveTo>
                            <a:pt x="0" y="0"/>
                          </a:moveTo>
                          <a:lnTo>
                            <a:pt x="0" y="73"/>
                          </a:lnTo>
                          <a:lnTo>
                            <a:pt x="16" y="106"/>
                          </a:lnTo>
                          <a:lnTo>
                            <a:pt x="42" y="128"/>
                          </a:lnTo>
                          <a:lnTo>
                            <a:pt x="84" y="152"/>
                          </a:lnTo>
                          <a:lnTo>
                            <a:pt x="139" y="170"/>
                          </a:lnTo>
                          <a:lnTo>
                            <a:pt x="201" y="186"/>
                          </a:lnTo>
                          <a:lnTo>
                            <a:pt x="265" y="197"/>
                          </a:lnTo>
                          <a:lnTo>
                            <a:pt x="325" y="204"/>
                          </a:lnTo>
                          <a:lnTo>
                            <a:pt x="392" y="207"/>
                          </a:lnTo>
                          <a:lnTo>
                            <a:pt x="449" y="208"/>
                          </a:lnTo>
                          <a:lnTo>
                            <a:pt x="507" y="207"/>
                          </a:lnTo>
                          <a:lnTo>
                            <a:pt x="559" y="201"/>
                          </a:lnTo>
                          <a:lnTo>
                            <a:pt x="609" y="195"/>
                          </a:lnTo>
                          <a:lnTo>
                            <a:pt x="659" y="189"/>
                          </a:lnTo>
                          <a:lnTo>
                            <a:pt x="700" y="179"/>
                          </a:lnTo>
                          <a:lnTo>
                            <a:pt x="742" y="167"/>
                          </a:lnTo>
                          <a:lnTo>
                            <a:pt x="785" y="151"/>
                          </a:lnTo>
                          <a:lnTo>
                            <a:pt x="815" y="134"/>
                          </a:lnTo>
                          <a:lnTo>
                            <a:pt x="850" y="103"/>
                          </a:lnTo>
                          <a:lnTo>
                            <a:pt x="866" y="74"/>
                          </a:lnTo>
                          <a:lnTo>
                            <a:pt x="866" y="0"/>
                          </a:lnTo>
                          <a:lnTo>
                            <a:pt x="859" y="17"/>
                          </a:lnTo>
                          <a:lnTo>
                            <a:pt x="839" y="40"/>
                          </a:lnTo>
                          <a:lnTo>
                            <a:pt x="811" y="61"/>
                          </a:lnTo>
                          <a:lnTo>
                            <a:pt x="773" y="80"/>
                          </a:lnTo>
                          <a:lnTo>
                            <a:pt x="727" y="96"/>
                          </a:lnTo>
                          <a:lnTo>
                            <a:pt x="692" y="105"/>
                          </a:lnTo>
                          <a:lnTo>
                            <a:pt x="644" y="115"/>
                          </a:lnTo>
                          <a:lnTo>
                            <a:pt x="595" y="122"/>
                          </a:lnTo>
                          <a:lnTo>
                            <a:pt x="529" y="129"/>
                          </a:lnTo>
                          <a:lnTo>
                            <a:pt x="485" y="133"/>
                          </a:lnTo>
                          <a:lnTo>
                            <a:pt x="432" y="132"/>
                          </a:lnTo>
                          <a:lnTo>
                            <a:pt x="374" y="131"/>
                          </a:lnTo>
                          <a:lnTo>
                            <a:pt x="317" y="127"/>
                          </a:lnTo>
                          <a:lnTo>
                            <a:pt x="260" y="121"/>
                          </a:lnTo>
                          <a:lnTo>
                            <a:pt x="201" y="109"/>
                          </a:lnTo>
                          <a:lnTo>
                            <a:pt x="155" y="101"/>
                          </a:lnTo>
                          <a:lnTo>
                            <a:pt x="115" y="87"/>
                          </a:lnTo>
                          <a:lnTo>
                            <a:pt x="79" y="71"/>
                          </a:lnTo>
                          <a:lnTo>
                            <a:pt x="48" y="58"/>
                          </a:lnTo>
                          <a:lnTo>
                            <a:pt x="16"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49" name="Group 177"/>
                  <p:cNvGrpSpPr>
                    <a:grpSpLocks/>
                  </p:cNvGrpSpPr>
                  <p:nvPr/>
                </p:nvGrpSpPr>
                <p:grpSpPr bwMode="auto">
                  <a:xfrm>
                    <a:off x="994" y="2641"/>
                    <a:ext cx="291" cy="119"/>
                    <a:chOff x="994" y="2641"/>
                    <a:chExt cx="291" cy="119"/>
                  </a:xfrm>
                </p:grpSpPr>
                <p:sp>
                  <p:nvSpPr>
                    <p:cNvPr id="54450" name="Oval 178"/>
                    <p:cNvSpPr>
                      <a:spLocks noChangeArrowheads="1"/>
                    </p:cNvSpPr>
                    <p:nvPr/>
                  </p:nvSpPr>
                  <p:spPr bwMode="auto">
                    <a:xfrm>
                      <a:off x="994" y="2641"/>
                      <a:ext cx="291" cy="97"/>
                    </a:xfrm>
                    <a:prstGeom prst="ellipse">
                      <a:avLst/>
                    </a:prstGeom>
                    <a:solidFill>
                      <a:srgbClr val="AD6900"/>
                    </a:solidFill>
                    <a:ln w="4763">
                      <a:solidFill>
                        <a:srgbClr val="000000"/>
                      </a:solidFill>
                      <a:round/>
                      <a:headEnd/>
                      <a:tailEnd/>
                    </a:ln>
                  </p:spPr>
                  <p:txBody>
                    <a:bodyPr/>
                    <a:lstStyle/>
                    <a:p>
                      <a:endParaRPr lang="en-US"/>
                    </a:p>
                  </p:txBody>
                </p:sp>
                <p:sp>
                  <p:nvSpPr>
                    <p:cNvPr id="54451" name="Freeform 179"/>
                    <p:cNvSpPr>
                      <a:spLocks/>
                    </p:cNvSpPr>
                    <p:nvPr/>
                  </p:nvSpPr>
                  <p:spPr bwMode="auto">
                    <a:xfrm>
                      <a:off x="994" y="2691"/>
                      <a:ext cx="289" cy="69"/>
                    </a:xfrm>
                    <a:custGeom>
                      <a:avLst/>
                      <a:gdLst/>
                      <a:ahLst/>
                      <a:cxnLst>
                        <a:cxn ang="0">
                          <a:pos x="0" y="0"/>
                        </a:cxn>
                        <a:cxn ang="0">
                          <a:pos x="0" y="73"/>
                        </a:cxn>
                        <a:cxn ang="0">
                          <a:pos x="17" y="106"/>
                        </a:cxn>
                        <a:cxn ang="0">
                          <a:pos x="42" y="128"/>
                        </a:cxn>
                        <a:cxn ang="0">
                          <a:pos x="85" y="152"/>
                        </a:cxn>
                        <a:cxn ang="0">
                          <a:pos x="140" y="170"/>
                        </a:cxn>
                        <a:cxn ang="0">
                          <a:pos x="201" y="185"/>
                        </a:cxn>
                        <a:cxn ang="0">
                          <a:pos x="266" y="197"/>
                        </a:cxn>
                        <a:cxn ang="0">
                          <a:pos x="326" y="203"/>
                        </a:cxn>
                        <a:cxn ang="0">
                          <a:pos x="393" y="207"/>
                        </a:cxn>
                        <a:cxn ang="0">
                          <a:pos x="450" y="208"/>
                        </a:cxn>
                        <a:cxn ang="0">
                          <a:pos x="508" y="207"/>
                        </a:cxn>
                        <a:cxn ang="0">
                          <a:pos x="560" y="201"/>
                        </a:cxn>
                        <a:cxn ang="0">
                          <a:pos x="610" y="195"/>
                        </a:cxn>
                        <a:cxn ang="0">
                          <a:pos x="659" y="189"/>
                        </a:cxn>
                        <a:cxn ang="0">
                          <a:pos x="701" y="179"/>
                        </a:cxn>
                        <a:cxn ang="0">
                          <a:pos x="743" y="166"/>
                        </a:cxn>
                        <a:cxn ang="0">
                          <a:pos x="785" y="150"/>
                        </a:cxn>
                        <a:cxn ang="0">
                          <a:pos x="816" y="134"/>
                        </a:cxn>
                        <a:cxn ang="0">
                          <a:pos x="851" y="103"/>
                        </a:cxn>
                        <a:cxn ang="0">
                          <a:pos x="867" y="74"/>
                        </a:cxn>
                        <a:cxn ang="0">
                          <a:pos x="867" y="0"/>
                        </a:cxn>
                        <a:cxn ang="0">
                          <a:pos x="859" y="17"/>
                        </a:cxn>
                        <a:cxn ang="0">
                          <a:pos x="839" y="39"/>
                        </a:cxn>
                        <a:cxn ang="0">
                          <a:pos x="812" y="61"/>
                        </a:cxn>
                        <a:cxn ang="0">
                          <a:pos x="774" y="80"/>
                        </a:cxn>
                        <a:cxn ang="0">
                          <a:pos x="727" y="95"/>
                        </a:cxn>
                        <a:cxn ang="0">
                          <a:pos x="692" y="105"/>
                        </a:cxn>
                        <a:cxn ang="0">
                          <a:pos x="645" y="115"/>
                        </a:cxn>
                        <a:cxn ang="0">
                          <a:pos x="596" y="122"/>
                        </a:cxn>
                        <a:cxn ang="0">
                          <a:pos x="529" y="129"/>
                        </a:cxn>
                        <a:cxn ang="0">
                          <a:pos x="486" y="133"/>
                        </a:cxn>
                        <a:cxn ang="0">
                          <a:pos x="433" y="131"/>
                        </a:cxn>
                        <a:cxn ang="0">
                          <a:pos x="375" y="130"/>
                        </a:cxn>
                        <a:cxn ang="0">
                          <a:pos x="318" y="127"/>
                        </a:cxn>
                        <a:cxn ang="0">
                          <a:pos x="260" y="121"/>
                        </a:cxn>
                        <a:cxn ang="0">
                          <a:pos x="201" y="109"/>
                        </a:cxn>
                        <a:cxn ang="0">
                          <a:pos x="156" y="101"/>
                        </a:cxn>
                        <a:cxn ang="0">
                          <a:pos x="115" y="87"/>
                        </a:cxn>
                        <a:cxn ang="0">
                          <a:pos x="79" y="71"/>
                        </a:cxn>
                        <a:cxn ang="0">
                          <a:pos x="49" y="57"/>
                        </a:cxn>
                        <a:cxn ang="0">
                          <a:pos x="17" y="31"/>
                        </a:cxn>
                        <a:cxn ang="0">
                          <a:pos x="0" y="0"/>
                        </a:cxn>
                      </a:cxnLst>
                      <a:rect l="0" t="0" r="r" b="b"/>
                      <a:pathLst>
                        <a:path w="867" h="208">
                          <a:moveTo>
                            <a:pt x="0" y="0"/>
                          </a:moveTo>
                          <a:lnTo>
                            <a:pt x="0" y="73"/>
                          </a:lnTo>
                          <a:lnTo>
                            <a:pt x="17" y="106"/>
                          </a:lnTo>
                          <a:lnTo>
                            <a:pt x="42" y="128"/>
                          </a:lnTo>
                          <a:lnTo>
                            <a:pt x="85" y="152"/>
                          </a:lnTo>
                          <a:lnTo>
                            <a:pt x="140" y="170"/>
                          </a:lnTo>
                          <a:lnTo>
                            <a:pt x="201" y="185"/>
                          </a:lnTo>
                          <a:lnTo>
                            <a:pt x="266" y="197"/>
                          </a:lnTo>
                          <a:lnTo>
                            <a:pt x="326" y="203"/>
                          </a:lnTo>
                          <a:lnTo>
                            <a:pt x="393" y="207"/>
                          </a:lnTo>
                          <a:lnTo>
                            <a:pt x="450" y="208"/>
                          </a:lnTo>
                          <a:lnTo>
                            <a:pt x="508" y="207"/>
                          </a:lnTo>
                          <a:lnTo>
                            <a:pt x="560" y="201"/>
                          </a:lnTo>
                          <a:lnTo>
                            <a:pt x="610" y="195"/>
                          </a:lnTo>
                          <a:lnTo>
                            <a:pt x="659" y="189"/>
                          </a:lnTo>
                          <a:lnTo>
                            <a:pt x="701" y="179"/>
                          </a:lnTo>
                          <a:lnTo>
                            <a:pt x="743" y="166"/>
                          </a:lnTo>
                          <a:lnTo>
                            <a:pt x="785" y="150"/>
                          </a:lnTo>
                          <a:lnTo>
                            <a:pt x="816" y="134"/>
                          </a:lnTo>
                          <a:lnTo>
                            <a:pt x="851" y="103"/>
                          </a:lnTo>
                          <a:lnTo>
                            <a:pt x="867" y="74"/>
                          </a:lnTo>
                          <a:lnTo>
                            <a:pt x="867" y="0"/>
                          </a:lnTo>
                          <a:lnTo>
                            <a:pt x="859" y="17"/>
                          </a:lnTo>
                          <a:lnTo>
                            <a:pt x="839" y="39"/>
                          </a:lnTo>
                          <a:lnTo>
                            <a:pt x="812" y="61"/>
                          </a:lnTo>
                          <a:lnTo>
                            <a:pt x="774" y="80"/>
                          </a:lnTo>
                          <a:lnTo>
                            <a:pt x="727" y="95"/>
                          </a:lnTo>
                          <a:lnTo>
                            <a:pt x="692" y="105"/>
                          </a:lnTo>
                          <a:lnTo>
                            <a:pt x="645" y="115"/>
                          </a:lnTo>
                          <a:lnTo>
                            <a:pt x="596" y="122"/>
                          </a:lnTo>
                          <a:lnTo>
                            <a:pt x="529" y="129"/>
                          </a:lnTo>
                          <a:lnTo>
                            <a:pt x="486" y="133"/>
                          </a:lnTo>
                          <a:lnTo>
                            <a:pt x="433" y="131"/>
                          </a:lnTo>
                          <a:lnTo>
                            <a:pt x="375" y="130"/>
                          </a:lnTo>
                          <a:lnTo>
                            <a:pt x="318" y="127"/>
                          </a:lnTo>
                          <a:lnTo>
                            <a:pt x="260" y="121"/>
                          </a:lnTo>
                          <a:lnTo>
                            <a:pt x="201" y="109"/>
                          </a:lnTo>
                          <a:lnTo>
                            <a:pt x="156" y="101"/>
                          </a:lnTo>
                          <a:lnTo>
                            <a:pt x="115" y="87"/>
                          </a:lnTo>
                          <a:lnTo>
                            <a:pt x="79" y="71"/>
                          </a:lnTo>
                          <a:lnTo>
                            <a:pt x="49"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nvGrpSpPr>
                  <p:cNvPr id="54452" name="Group 180"/>
                  <p:cNvGrpSpPr>
                    <a:grpSpLocks/>
                  </p:cNvGrpSpPr>
                  <p:nvPr/>
                </p:nvGrpSpPr>
                <p:grpSpPr bwMode="auto">
                  <a:xfrm>
                    <a:off x="985" y="2616"/>
                    <a:ext cx="292" cy="118"/>
                    <a:chOff x="985" y="2616"/>
                    <a:chExt cx="292" cy="118"/>
                  </a:xfrm>
                </p:grpSpPr>
                <p:sp>
                  <p:nvSpPr>
                    <p:cNvPr id="54453" name="Oval 181"/>
                    <p:cNvSpPr>
                      <a:spLocks noChangeArrowheads="1"/>
                    </p:cNvSpPr>
                    <p:nvPr/>
                  </p:nvSpPr>
                  <p:spPr bwMode="auto">
                    <a:xfrm>
                      <a:off x="986" y="2616"/>
                      <a:ext cx="291" cy="96"/>
                    </a:xfrm>
                    <a:prstGeom prst="ellipse">
                      <a:avLst/>
                    </a:prstGeom>
                    <a:solidFill>
                      <a:srgbClr val="AD6900"/>
                    </a:solidFill>
                    <a:ln w="4763">
                      <a:solidFill>
                        <a:srgbClr val="000000"/>
                      </a:solidFill>
                      <a:round/>
                      <a:headEnd/>
                      <a:tailEnd/>
                    </a:ln>
                  </p:spPr>
                  <p:txBody>
                    <a:bodyPr/>
                    <a:lstStyle/>
                    <a:p>
                      <a:endParaRPr lang="en-US"/>
                    </a:p>
                  </p:txBody>
                </p:sp>
                <p:sp>
                  <p:nvSpPr>
                    <p:cNvPr id="54454" name="Freeform 182"/>
                    <p:cNvSpPr>
                      <a:spLocks/>
                    </p:cNvSpPr>
                    <p:nvPr/>
                  </p:nvSpPr>
                  <p:spPr bwMode="auto">
                    <a:xfrm>
                      <a:off x="985" y="2665"/>
                      <a:ext cx="289" cy="69"/>
                    </a:xfrm>
                    <a:custGeom>
                      <a:avLst/>
                      <a:gdLst/>
                      <a:ahLst/>
                      <a:cxnLst>
                        <a:cxn ang="0">
                          <a:pos x="0" y="0"/>
                        </a:cxn>
                        <a:cxn ang="0">
                          <a:pos x="0" y="73"/>
                        </a:cxn>
                        <a:cxn ang="0">
                          <a:pos x="17" y="106"/>
                        </a:cxn>
                        <a:cxn ang="0">
                          <a:pos x="42" y="128"/>
                        </a:cxn>
                        <a:cxn ang="0">
                          <a:pos x="84" y="151"/>
                        </a:cxn>
                        <a:cxn ang="0">
                          <a:pos x="139" y="169"/>
                        </a:cxn>
                        <a:cxn ang="0">
                          <a:pos x="201" y="185"/>
                        </a:cxn>
                        <a:cxn ang="0">
                          <a:pos x="265" y="197"/>
                        </a:cxn>
                        <a:cxn ang="0">
                          <a:pos x="326" y="203"/>
                        </a:cxn>
                        <a:cxn ang="0">
                          <a:pos x="392" y="206"/>
                        </a:cxn>
                        <a:cxn ang="0">
                          <a:pos x="449" y="207"/>
                        </a:cxn>
                        <a:cxn ang="0">
                          <a:pos x="508" y="206"/>
                        </a:cxn>
                        <a:cxn ang="0">
                          <a:pos x="559" y="201"/>
                        </a:cxn>
                        <a:cxn ang="0">
                          <a:pos x="609" y="195"/>
                        </a:cxn>
                        <a:cxn ang="0">
                          <a:pos x="659" y="188"/>
                        </a:cxn>
                        <a:cxn ang="0">
                          <a:pos x="700" y="179"/>
                        </a:cxn>
                        <a:cxn ang="0">
                          <a:pos x="743" y="166"/>
                        </a:cxn>
                        <a:cxn ang="0">
                          <a:pos x="785" y="150"/>
                        </a:cxn>
                        <a:cxn ang="0">
                          <a:pos x="816" y="133"/>
                        </a:cxn>
                        <a:cxn ang="0">
                          <a:pos x="850" y="103"/>
                        </a:cxn>
                        <a:cxn ang="0">
                          <a:pos x="866" y="74"/>
                        </a:cxn>
                        <a:cxn ang="0">
                          <a:pos x="866" y="0"/>
                        </a:cxn>
                        <a:cxn ang="0">
                          <a:pos x="859" y="17"/>
                        </a:cxn>
                        <a:cxn ang="0">
                          <a:pos x="839" y="39"/>
                        </a:cxn>
                        <a:cxn ang="0">
                          <a:pos x="811" y="60"/>
                        </a:cxn>
                        <a:cxn ang="0">
                          <a:pos x="773" y="79"/>
                        </a:cxn>
                        <a:cxn ang="0">
                          <a:pos x="727" y="95"/>
                        </a:cxn>
                        <a:cxn ang="0">
                          <a:pos x="692" y="105"/>
                        </a:cxn>
                        <a:cxn ang="0">
                          <a:pos x="644" y="114"/>
                        </a:cxn>
                        <a:cxn ang="0">
                          <a:pos x="595" y="122"/>
                        </a:cxn>
                        <a:cxn ang="0">
                          <a:pos x="529" y="129"/>
                        </a:cxn>
                        <a:cxn ang="0">
                          <a:pos x="485" y="132"/>
                        </a:cxn>
                        <a:cxn ang="0">
                          <a:pos x="432" y="131"/>
                        </a:cxn>
                        <a:cxn ang="0">
                          <a:pos x="374" y="130"/>
                        </a:cxn>
                        <a:cxn ang="0">
                          <a:pos x="317" y="127"/>
                        </a:cxn>
                        <a:cxn ang="0">
                          <a:pos x="260" y="121"/>
                        </a:cxn>
                        <a:cxn ang="0">
                          <a:pos x="201" y="109"/>
                        </a:cxn>
                        <a:cxn ang="0">
                          <a:pos x="155" y="101"/>
                        </a:cxn>
                        <a:cxn ang="0">
                          <a:pos x="115" y="87"/>
                        </a:cxn>
                        <a:cxn ang="0">
                          <a:pos x="79" y="71"/>
                        </a:cxn>
                        <a:cxn ang="0">
                          <a:pos x="48" y="57"/>
                        </a:cxn>
                        <a:cxn ang="0">
                          <a:pos x="17" y="31"/>
                        </a:cxn>
                        <a:cxn ang="0">
                          <a:pos x="0" y="0"/>
                        </a:cxn>
                      </a:cxnLst>
                      <a:rect l="0" t="0" r="r" b="b"/>
                      <a:pathLst>
                        <a:path w="866" h="207">
                          <a:moveTo>
                            <a:pt x="0" y="0"/>
                          </a:moveTo>
                          <a:lnTo>
                            <a:pt x="0" y="73"/>
                          </a:lnTo>
                          <a:lnTo>
                            <a:pt x="17" y="106"/>
                          </a:lnTo>
                          <a:lnTo>
                            <a:pt x="42" y="128"/>
                          </a:lnTo>
                          <a:lnTo>
                            <a:pt x="84" y="151"/>
                          </a:lnTo>
                          <a:lnTo>
                            <a:pt x="139" y="169"/>
                          </a:lnTo>
                          <a:lnTo>
                            <a:pt x="201" y="185"/>
                          </a:lnTo>
                          <a:lnTo>
                            <a:pt x="265" y="197"/>
                          </a:lnTo>
                          <a:lnTo>
                            <a:pt x="326" y="203"/>
                          </a:lnTo>
                          <a:lnTo>
                            <a:pt x="392" y="206"/>
                          </a:lnTo>
                          <a:lnTo>
                            <a:pt x="449" y="207"/>
                          </a:lnTo>
                          <a:lnTo>
                            <a:pt x="508" y="206"/>
                          </a:lnTo>
                          <a:lnTo>
                            <a:pt x="559" y="201"/>
                          </a:lnTo>
                          <a:lnTo>
                            <a:pt x="609" y="195"/>
                          </a:lnTo>
                          <a:lnTo>
                            <a:pt x="659" y="188"/>
                          </a:lnTo>
                          <a:lnTo>
                            <a:pt x="700" y="179"/>
                          </a:lnTo>
                          <a:lnTo>
                            <a:pt x="743" y="166"/>
                          </a:lnTo>
                          <a:lnTo>
                            <a:pt x="785" y="150"/>
                          </a:lnTo>
                          <a:lnTo>
                            <a:pt x="816" y="133"/>
                          </a:lnTo>
                          <a:lnTo>
                            <a:pt x="850" y="103"/>
                          </a:lnTo>
                          <a:lnTo>
                            <a:pt x="866" y="74"/>
                          </a:lnTo>
                          <a:lnTo>
                            <a:pt x="866" y="0"/>
                          </a:lnTo>
                          <a:lnTo>
                            <a:pt x="859" y="17"/>
                          </a:lnTo>
                          <a:lnTo>
                            <a:pt x="839" y="39"/>
                          </a:lnTo>
                          <a:lnTo>
                            <a:pt x="811" y="60"/>
                          </a:lnTo>
                          <a:lnTo>
                            <a:pt x="773" y="79"/>
                          </a:lnTo>
                          <a:lnTo>
                            <a:pt x="727" y="95"/>
                          </a:lnTo>
                          <a:lnTo>
                            <a:pt x="692" y="105"/>
                          </a:lnTo>
                          <a:lnTo>
                            <a:pt x="644" y="114"/>
                          </a:lnTo>
                          <a:lnTo>
                            <a:pt x="595" y="122"/>
                          </a:lnTo>
                          <a:lnTo>
                            <a:pt x="529" y="129"/>
                          </a:lnTo>
                          <a:lnTo>
                            <a:pt x="485" y="132"/>
                          </a:lnTo>
                          <a:lnTo>
                            <a:pt x="432" y="131"/>
                          </a:lnTo>
                          <a:lnTo>
                            <a:pt x="374" y="130"/>
                          </a:lnTo>
                          <a:lnTo>
                            <a:pt x="317" y="127"/>
                          </a:lnTo>
                          <a:lnTo>
                            <a:pt x="260" y="121"/>
                          </a:lnTo>
                          <a:lnTo>
                            <a:pt x="201" y="109"/>
                          </a:lnTo>
                          <a:lnTo>
                            <a:pt x="155" y="101"/>
                          </a:lnTo>
                          <a:lnTo>
                            <a:pt x="115" y="87"/>
                          </a:lnTo>
                          <a:lnTo>
                            <a:pt x="79" y="71"/>
                          </a:lnTo>
                          <a:lnTo>
                            <a:pt x="48" y="57"/>
                          </a:lnTo>
                          <a:lnTo>
                            <a:pt x="17" y="31"/>
                          </a:lnTo>
                          <a:lnTo>
                            <a:pt x="0" y="0"/>
                          </a:lnTo>
                          <a:close/>
                        </a:path>
                      </a:pathLst>
                    </a:custGeom>
                    <a:solidFill>
                      <a:srgbClr val="E07000"/>
                    </a:solidFill>
                    <a:ln w="4763">
                      <a:solidFill>
                        <a:srgbClr val="000000"/>
                      </a:solidFill>
                      <a:prstDash val="solid"/>
                      <a:round/>
                      <a:headEnd/>
                      <a:tailEnd/>
                    </a:ln>
                  </p:spPr>
                  <p:txBody>
                    <a:bodyPr/>
                    <a:lstStyle/>
                    <a:p>
                      <a:endParaRPr lang="en-US"/>
                    </a:p>
                  </p:txBody>
                </p:sp>
              </p:grpSp>
            </p:grpSp>
          </p:grpSp>
        </p:grpSp>
        <p:grpSp>
          <p:nvGrpSpPr>
            <p:cNvPr id="54455" name="Group 183"/>
            <p:cNvGrpSpPr>
              <a:grpSpLocks/>
            </p:cNvGrpSpPr>
            <p:nvPr/>
          </p:nvGrpSpPr>
          <p:grpSpPr bwMode="auto">
            <a:xfrm>
              <a:off x="864" y="2592"/>
              <a:ext cx="624" cy="1203"/>
              <a:chOff x="864" y="2592"/>
              <a:chExt cx="624" cy="1203"/>
            </a:xfrm>
          </p:grpSpPr>
          <p:sp>
            <p:nvSpPr>
              <p:cNvPr id="54456" name="Text Box 184"/>
              <p:cNvSpPr txBox="1">
                <a:spLocks noChangeArrowheads="1"/>
              </p:cNvSpPr>
              <p:nvPr/>
            </p:nvSpPr>
            <p:spPr bwMode="auto">
              <a:xfrm>
                <a:off x="864" y="3216"/>
                <a:ext cx="594" cy="579"/>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sz="1800" b="1">
                    <a:latin typeface="Arial" charset="0"/>
                  </a:rPr>
                  <a:t>Priced</a:t>
                </a:r>
              </a:p>
              <a:p>
                <a:pPr defTabSz="966788" eaLnBrk="0" hangingPunct="0"/>
                <a:r>
                  <a:rPr kumimoji="1" lang="en-US" sz="1800" b="1">
                    <a:latin typeface="Arial" charset="0"/>
                  </a:rPr>
                  <a:t>Sales</a:t>
                </a:r>
              </a:p>
              <a:p>
                <a:pPr defTabSz="966788" eaLnBrk="0" hangingPunct="0"/>
                <a:r>
                  <a:rPr kumimoji="1" lang="en-US" sz="1800" b="1">
                    <a:latin typeface="Arial" charset="0"/>
                  </a:rPr>
                  <a:t>Orders</a:t>
                </a:r>
                <a:endParaRPr kumimoji="1" lang="en-US" sz="1800" b="1">
                  <a:solidFill>
                    <a:srgbClr val="FF3300"/>
                  </a:solidFill>
                  <a:latin typeface="Arial" charset="0"/>
                </a:endParaRPr>
              </a:p>
            </p:txBody>
          </p:sp>
          <p:grpSp>
            <p:nvGrpSpPr>
              <p:cNvPr id="54457" name="Group 185"/>
              <p:cNvGrpSpPr>
                <a:grpSpLocks/>
              </p:cNvGrpSpPr>
              <p:nvPr/>
            </p:nvGrpSpPr>
            <p:grpSpPr bwMode="auto">
              <a:xfrm>
                <a:off x="1008" y="2592"/>
                <a:ext cx="480" cy="480"/>
                <a:chOff x="288" y="2016"/>
                <a:chExt cx="192" cy="192"/>
              </a:xfrm>
            </p:grpSpPr>
            <p:sp>
              <p:nvSpPr>
                <p:cNvPr id="54458" name="Rectangle 186"/>
                <p:cNvSpPr>
                  <a:spLocks noChangeArrowheads="1"/>
                </p:cNvSpPr>
                <p:nvPr/>
              </p:nvSpPr>
              <p:spPr bwMode="auto">
                <a:xfrm rot="536802">
                  <a:off x="288" y="2016"/>
                  <a:ext cx="144" cy="192"/>
                </a:xfrm>
                <a:prstGeom prst="rect">
                  <a:avLst/>
                </a:prstGeom>
                <a:solidFill>
                  <a:schemeClr val="bg1"/>
                </a:solidFill>
                <a:ln w="28575">
                  <a:solidFill>
                    <a:schemeClr val="tx1"/>
                  </a:solidFill>
                  <a:miter lim="800000"/>
                  <a:headEnd/>
                  <a:tailEnd/>
                </a:ln>
                <a:effectLst>
                  <a:prstShdw prst="shdw13" dist="53882" dir="13500000">
                    <a:schemeClr val="bg2"/>
                  </a:prstShdw>
                </a:effectLst>
              </p:spPr>
              <p:txBody>
                <a:bodyPr wrap="none" anchor="ctr"/>
                <a:lstStyle/>
                <a:p>
                  <a:endParaRPr lang="en-US"/>
                </a:p>
              </p:txBody>
            </p:sp>
            <p:sp>
              <p:nvSpPr>
                <p:cNvPr id="54459" name="Rectangle 187"/>
                <p:cNvSpPr>
                  <a:spLocks noChangeArrowheads="1"/>
                </p:cNvSpPr>
                <p:nvPr/>
              </p:nvSpPr>
              <p:spPr bwMode="auto">
                <a:xfrm rot="1758775">
                  <a:off x="336" y="2016"/>
                  <a:ext cx="144" cy="192"/>
                </a:xfrm>
                <a:prstGeom prst="rect">
                  <a:avLst/>
                </a:prstGeom>
                <a:solidFill>
                  <a:schemeClr val="bg1"/>
                </a:solidFill>
                <a:ln w="28575">
                  <a:solidFill>
                    <a:schemeClr val="tx1"/>
                  </a:solidFill>
                  <a:miter lim="800000"/>
                  <a:headEnd/>
                  <a:tailEnd/>
                </a:ln>
                <a:effectLst>
                  <a:prstShdw prst="shdw13" dist="53882" dir="13500000">
                    <a:schemeClr val="bg2"/>
                  </a:prstShdw>
                </a:effectLst>
              </p:spPr>
              <p:txBody>
                <a:bodyPr wrap="none" anchor="ctr"/>
                <a:lstStyle/>
                <a:p>
                  <a:endParaRPr lang="en-US"/>
                </a:p>
              </p:txBody>
            </p:sp>
          </p:grpSp>
        </p:grpSp>
        <p:grpSp>
          <p:nvGrpSpPr>
            <p:cNvPr id="54460" name="Group 188"/>
            <p:cNvGrpSpPr>
              <a:grpSpLocks/>
            </p:cNvGrpSpPr>
            <p:nvPr/>
          </p:nvGrpSpPr>
          <p:grpSpPr bwMode="auto">
            <a:xfrm>
              <a:off x="3408" y="3120"/>
              <a:ext cx="1202" cy="915"/>
              <a:chOff x="3408" y="3120"/>
              <a:chExt cx="1202" cy="915"/>
            </a:xfrm>
          </p:grpSpPr>
          <p:sp>
            <p:nvSpPr>
              <p:cNvPr id="54461" name="Text Box 189"/>
              <p:cNvSpPr txBox="1">
                <a:spLocks noChangeArrowheads="1"/>
              </p:cNvSpPr>
              <p:nvPr/>
            </p:nvSpPr>
            <p:spPr bwMode="auto">
              <a:xfrm>
                <a:off x="3840" y="3456"/>
                <a:ext cx="770" cy="579"/>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sz="1800" b="1">
                    <a:latin typeface="Arial" charset="0"/>
                  </a:rPr>
                  <a:t>Priced</a:t>
                </a:r>
              </a:p>
              <a:p>
                <a:pPr defTabSz="966788" eaLnBrk="0" hangingPunct="0"/>
                <a:r>
                  <a:rPr kumimoji="1" lang="en-US" sz="1800" b="1">
                    <a:latin typeface="Arial" charset="0"/>
                  </a:rPr>
                  <a:t>Purchase</a:t>
                </a:r>
              </a:p>
              <a:p>
                <a:pPr defTabSz="966788" eaLnBrk="0" hangingPunct="0"/>
                <a:r>
                  <a:rPr kumimoji="1" lang="en-US" sz="1800" b="1">
                    <a:latin typeface="Arial" charset="0"/>
                  </a:rPr>
                  <a:t>Orders</a:t>
                </a:r>
                <a:endParaRPr kumimoji="1" lang="en-US" sz="1800" b="1">
                  <a:solidFill>
                    <a:srgbClr val="FF3300"/>
                  </a:solidFill>
                  <a:latin typeface="Arial" charset="0"/>
                </a:endParaRPr>
              </a:p>
            </p:txBody>
          </p:sp>
          <p:grpSp>
            <p:nvGrpSpPr>
              <p:cNvPr id="54462" name="Group 190"/>
              <p:cNvGrpSpPr>
                <a:grpSpLocks/>
              </p:cNvGrpSpPr>
              <p:nvPr/>
            </p:nvGrpSpPr>
            <p:grpSpPr bwMode="auto">
              <a:xfrm rot="1523493" flipH="1">
                <a:off x="3408" y="3120"/>
                <a:ext cx="480" cy="480"/>
                <a:chOff x="288" y="2016"/>
                <a:chExt cx="192" cy="192"/>
              </a:xfrm>
            </p:grpSpPr>
            <p:sp>
              <p:nvSpPr>
                <p:cNvPr id="54463" name="Rectangle 191"/>
                <p:cNvSpPr>
                  <a:spLocks noChangeArrowheads="1"/>
                </p:cNvSpPr>
                <p:nvPr/>
              </p:nvSpPr>
              <p:spPr bwMode="auto">
                <a:xfrm rot="536802">
                  <a:off x="288" y="2016"/>
                  <a:ext cx="144" cy="192"/>
                </a:xfrm>
                <a:prstGeom prst="rect">
                  <a:avLst/>
                </a:prstGeom>
                <a:solidFill>
                  <a:schemeClr val="bg1"/>
                </a:solidFill>
                <a:ln w="28575">
                  <a:solidFill>
                    <a:schemeClr val="tx1"/>
                  </a:solidFill>
                  <a:miter lim="800000"/>
                  <a:headEnd/>
                  <a:tailEnd/>
                </a:ln>
                <a:effectLst>
                  <a:prstShdw prst="shdw13" dist="53882" dir="13500000">
                    <a:schemeClr val="bg2"/>
                  </a:prstShdw>
                </a:effectLst>
              </p:spPr>
              <p:txBody>
                <a:bodyPr wrap="none" anchor="ctr"/>
                <a:lstStyle/>
                <a:p>
                  <a:endParaRPr lang="en-US"/>
                </a:p>
              </p:txBody>
            </p:sp>
            <p:sp>
              <p:nvSpPr>
                <p:cNvPr id="54464" name="Rectangle 192"/>
                <p:cNvSpPr>
                  <a:spLocks noChangeArrowheads="1"/>
                </p:cNvSpPr>
                <p:nvPr/>
              </p:nvSpPr>
              <p:spPr bwMode="auto">
                <a:xfrm rot="1758775">
                  <a:off x="336" y="2016"/>
                  <a:ext cx="144" cy="192"/>
                </a:xfrm>
                <a:prstGeom prst="rect">
                  <a:avLst/>
                </a:prstGeom>
                <a:solidFill>
                  <a:schemeClr val="bg1"/>
                </a:solidFill>
                <a:ln w="28575">
                  <a:solidFill>
                    <a:schemeClr val="tx1"/>
                  </a:solidFill>
                  <a:miter lim="800000"/>
                  <a:headEnd/>
                  <a:tailEnd/>
                </a:ln>
                <a:effectLst>
                  <a:prstShdw prst="shdw13" dist="53882" dir="13500000">
                    <a:schemeClr val="bg2"/>
                  </a:prstShdw>
                </a:effectLst>
              </p:spPr>
              <p:txBody>
                <a:bodyPr wrap="none" anchor="ctr"/>
                <a:lstStyle/>
                <a:p>
                  <a:endParaRPr lang="en-US"/>
                </a:p>
              </p:txBody>
            </p:sp>
          </p:grpSp>
        </p:grpSp>
        <p:sp>
          <p:nvSpPr>
            <p:cNvPr id="54465" name="Rectangle 193"/>
            <p:cNvSpPr>
              <a:spLocks noChangeArrowheads="1"/>
            </p:cNvSpPr>
            <p:nvPr/>
          </p:nvSpPr>
          <p:spPr bwMode="auto">
            <a:xfrm>
              <a:off x="4512" y="2448"/>
              <a:ext cx="692" cy="422"/>
            </a:xfrm>
            <a:prstGeom prst="rect">
              <a:avLst/>
            </a:prstGeom>
            <a:noFill/>
            <a:ln w="9525">
              <a:noFill/>
              <a:miter lim="800000"/>
              <a:headEnd/>
              <a:tailEnd/>
            </a:ln>
            <a:effectLst/>
          </p:spPr>
          <p:txBody>
            <a:bodyPr wrap="none">
              <a:spAutoFit/>
            </a:bodyPr>
            <a:lstStyle/>
            <a:p>
              <a:pPr eaLnBrk="0" hangingPunct="0"/>
              <a:r>
                <a:rPr kumimoji="1" lang="en-US" sz="1900" b="1">
                  <a:solidFill>
                    <a:schemeClr val="hlink"/>
                  </a:solidFill>
                  <a:latin typeface="Arial" charset="0"/>
                </a:rPr>
                <a:t>Sales &amp;</a:t>
              </a:r>
            </a:p>
            <a:p>
              <a:pPr eaLnBrk="0" hangingPunct="0"/>
              <a:r>
                <a:rPr kumimoji="1" lang="en-US" sz="1900" b="1">
                  <a:solidFill>
                    <a:schemeClr val="hlink"/>
                  </a:solidFill>
                  <a:latin typeface="Arial" charset="0"/>
                </a:rPr>
                <a:t>Finance</a:t>
              </a:r>
            </a:p>
          </p:txBody>
        </p:sp>
        <p:grpSp>
          <p:nvGrpSpPr>
            <p:cNvPr id="54466" name="Group 194"/>
            <p:cNvGrpSpPr>
              <a:grpSpLocks/>
            </p:cNvGrpSpPr>
            <p:nvPr/>
          </p:nvGrpSpPr>
          <p:grpSpPr bwMode="auto">
            <a:xfrm>
              <a:off x="3295" y="1795"/>
              <a:ext cx="1488" cy="454"/>
              <a:chOff x="3295" y="1795"/>
              <a:chExt cx="1488" cy="454"/>
            </a:xfrm>
          </p:grpSpPr>
          <p:sp>
            <p:nvSpPr>
              <p:cNvPr id="54467" name="AutoShape 195"/>
              <p:cNvSpPr>
                <a:spLocks noChangeArrowheads="1"/>
              </p:cNvSpPr>
              <p:nvPr/>
            </p:nvSpPr>
            <p:spPr bwMode="auto">
              <a:xfrm rot="763615" flipH="1">
                <a:off x="3295" y="1795"/>
                <a:ext cx="1488" cy="336"/>
              </a:xfrm>
              <a:prstGeom prst="curvedDownArrow">
                <a:avLst>
                  <a:gd name="adj1" fmla="val 88571"/>
                  <a:gd name="adj2" fmla="val 177143"/>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sp>
            <p:nvSpPr>
              <p:cNvPr id="54468" name="Text Box 196"/>
              <p:cNvSpPr txBox="1">
                <a:spLocks noChangeArrowheads="1"/>
              </p:cNvSpPr>
              <p:nvPr/>
            </p:nvSpPr>
            <p:spPr bwMode="auto">
              <a:xfrm>
                <a:off x="3504" y="2016"/>
                <a:ext cx="962" cy="233"/>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sz="1800" b="1">
                    <a:latin typeface="Arial" charset="0"/>
                  </a:rPr>
                  <a:t>Pricing Data</a:t>
                </a:r>
                <a:endParaRPr kumimoji="1" lang="en-US" sz="1800" b="1">
                  <a:solidFill>
                    <a:srgbClr val="FF3300"/>
                  </a:solidFill>
                  <a:latin typeface="Arial" charset="0"/>
                </a:endParaRPr>
              </a:p>
            </p:txBody>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mtClean="0"/>
              <a:t>Terminology</a:t>
            </a:r>
            <a:endParaRPr lang="en-US"/>
          </a:p>
        </p:txBody>
      </p:sp>
      <p:sp>
        <p:nvSpPr>
          <p:cNvPr id="55299" name="Rectangle 3"/>
          <p:cNvSpPr>
            <a:spLocks noGrp="1" noChangeArrowheads="1"/>
          </p:cNvSpPr>
          <p:nvPr>
            <p:ph type="body" sz="half" idx="1"/>
          </p:nvPr>
        </p:nvSpPr>
        <p:spPr/>
        <p:txBody>
          <a:bodyPr/>
          <a:lstStyle/>
          <a:p>
            <a:r>
              <a:rPr lang="en-US" smtClean="0"/>
              <a:t>Price List</a:t>
            </a:r>
          </a:p>
          <a:p>
            <a:r>
              <a:rPr lang="en-US" smtClean="0"/>
              <a:t>Return Material Authorization (RMA)</a:t>
            </a:r>
          </a:p>
          <a:p>
            <a:r>
              <a:rPr lang="en-US" smtClean="0"/>
              <a:t>Scheduled Order</a:t>
            </a:r>
          </a:p>
          <a:p>
            <a:r>
              <a:rPr lang="en-US" smtClean="0"/>
              <a:t>Return to Supplier (RTS)</a:t>
            </a:r>
          </a:p>
          <a:p>
            <a:endParaRPr lang="en-US"/>
          </a:p>
        </p:txBody>
      </p:sp>
      <p:graphicFrame>
        <p:nvGraphicFramePr>
          <p:cNvPr id="55300" name="Object 4"/>
          <p:cNvGraphicFramePr>
            <a:graphicFrameLocks noChangeAspect="1"/>
          </p:cNvGraphicFramePr>
          <p:nvPr>
            <p:ph type="clipArt" sz="half" idx="2"/>
          </p:nvPr>
        </p:nvGraphicFramePr>
        <p:xfrm>
          <a:off x="6874061" y="5150321"/>
          <a:ext cx="1828800" cy="891961"/>
        </p:xfrm>
        <a:graphic>
          <a:graphicData uri="http://schemas.openxmlformats.org/presentationml/2006/ole">
            <p:oleObj spid="_x0000_s55300" name="Clip" r:id="rId3" imgW="1035720" imgH="504720" progId="">
              <p:embed/>
            </p:oleObj>
          </a:graphicData>
        </a:graphic>
      </p:graphicFrame>
      <p:sp>
        <p:nvSpPr>
          <p:cNvPr id="5" name="Footer Placeholder 4"/>
          <p:cNvSpPr>
            <a:spLocks noGrp="1"/>
          </p:cNvSpPr>
          <p:nvPr>
            <p:ph type="ftr" sz="quarter" idx="10"/>
          </p:nvPr>
        </p:nvSpPr>
        <p:spPr/>
        <p:txBody>
          <a:bodyPr/>
          <a:lstStyle/>
          <a:p>
            <a:r>
              <a:rPr lang="en-US" smtClean="0"/>
              <a:t>2009-LP-Intro-060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smtClean="0"/>
              <a:t>List/Discount Table Pricing Model</a:t>
            </a:r>
            <a:endParaRPr lang="en-US"/>
          </a:p>
        </p:txBody>
      </p:sp>
      <p:sp>
        <p:nvSpPr>
          <p:cNvPr id="22" name="Footer Placeholder 3"/>
          <p:cNvSpPr>
            <a:spLocks noGrp="1"/>
          </p:cNvSpPr>
          <p:nvPr>
            <p:ph type="ftr" sz="quarter" idx="10"/>
          </p:nvPr>
        </p:nvSpPr>
        <p:spPr/>
        <p:txBody>
          <a:bodyPr/>
          <a:lstStyle/>
          <a:p>
            <a:r>
              <a:rPr lang="en-US" smtClean="0"/>
              <a:t>2009-LP-Intro-070</a:t>
            </a:r>
            <a:endParaRPr lang="en-US"/>
          </a:p>
        </p:txBody>
      </p:sp>
      <p:grpSp>
        <p:nvGrpSpPr>
          <p:cNvPr id="57366" name="Group 22"/>
          <p:cNvGrpSpPr>
            <a:grpSpLocks/>
          </p:cNvGrpSpPr>
          <p:nvPr/>
        </p:nvGrpSpPr>
        <p:grpSpPr bwMode="auto">
          <a:xfrm>
            <a:off x="790406" y="1473878"/>
            <a:ext cx="7335837" cy="4021138"/>
            <a:chOff x="469" y="1236"/>
            <a:chExt cx="4621" cy="2533"/>
          </a:xfrm>
        </p:grpSpPr>
        <p:grpSp>
          <p:nvGrpSpPr>
            <p:cNvPr id="57348" name="Group 4"/>
            <p:cNvGrpSpPr>
              <a:grpSpLocks/>
            </p:cNvGrpSpPr>
            <p:nvPr/>
          </p:nvGrpSpPr>
          <p:grpSpPr bwMode="auto">
            <a:xfrm>
              <a:off x="3065" y="1476"/>
              <a:ext cx="2025" cy="938"/>
              <a:chOff x="3264" y="1200"/>
              <a:chExt cx="1874" cy="938"/>
            </a:xfrm>
          </p:grpSpPr>
          <p:sp>
            <p:nvSpPr>
              <p:cNvPr id="57349" name="Freeform 5"/>
              <p:cNvSpPr>
                <a:spLocks/>
              </p:cNvSpPr>
              <p:nvPr/>
            </p:nvSpPr>
            <p:spPr bwMode="auto">
              <a:xfrm flipH="1">
                <a:off x="3264" y="1200"/>
                <a:ext cx="1344" cy="480"/>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a:effectLst/>
            </p:spPr>
            <p:txBody>
              <a:bodyPr wrap="none" anchor="ctr"/>
              <a:lstStyle/>
              <a:p>
                <a:endParaRPr lang="en-US"/>
              </a:p>
            </p:txBody>
          </p:sp>
          <p:sp>
            <p:nvSpPr>
              <p:cNvPr id="57350" name="Rectangle 6" descr="Wide upward diagonal"/>
              <p:cNvSpPr>
                <a:spLocks noChangeArrowheads="1"/>
              </p:cNvSpPr>
              <p:nvPr/>
            </p:nvSpPr>
            <p:spPr bwMode="auto">
              <a:xfrm>
                <a:off x="4080" y="1680"/>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Return to</a:t>
                </a:r>
              </a:p>
              <a:p>
                <a:pPr defTabSz="739775" eaLnBrk="0" hangingPunct="0"/>
                <a:r>
                  <a:rPr kumimoji="1" lang="en-US" sz="1800" b="1"/>
                  <a:t>Supplier</a:t>
                </a:r>
              </a:p>
            </p:txBody>
          </p:sp>
        </p:grpSp>
        <p:grpSp>
          <p:nvGrpSpPr>
            <p:cNvPr id="57351" name="Group 7"/>
            <p:cNvGrpSpPr>
              <a:grpSpLocks/>
            </p:cNvGrpSpPr>
            <p:nvPr/>
          </p:nvGrpSpPr>
          <p:grpSpPr bwMode="auto">
            <a:xfrm>
              <a:off x="2267" y="1668"/>
              <a:ext cx="1143" cy="746"/>
              <a:chOff x="2400" y="1392"/>
              <a:chExt cx="1058" cy="746"/>
            </a:xfrm>
          </p:grpSpPr>
          <p:sp>
            <p:nvSpPr>
              <p:cNvPr id="57352" name="Line 8"/>
              <p:cNvSpPr>
                <a:spLocks noChangeShapeType="1"/>
              </p:cNvSpPr>
              <p:nvPr/>
            </p:nvSpPr>
            <p:spPr bwMode="auto">
              <a:xfrm rot="5400000" flipH="1">
                <a:off x="2784" y="1536"/>
                <a:ext cx="288" cy="0"/>
              </a:xfrm>
              <a:prstGeom prst="line">
                <a:avLst/>
              </a:prstGeom>
              <a:noFill/>
              <a:ln w="38100">
                <a:solidFill>
                  <a:schemeClr val="tx1"/>
                </a:solidFill>
                <a:round/>
                <a:headEnd type="triangle" w="med" len="med"/>
                <a:tailEnd/>
              </a:ln>
              <a:effectLst/>
            </p:spPr>
            <p:txBody>
              <a:bodyPr wrap="none" anchor="ctr"/>
              <a:lstStyle/>
              <a:p>
                <a:endParaRPr lang="en-US"/>
              </a:p>
            </p:txBody>
          </p:sp>
          <p:sp>
            <p:nvSpPr>
              <p:cNvPr id="57353" name="Rectangle 9" descr="Wide upward diagonal"/>
              <p:cNvSpPr>
                <a:spLocks noChangeArrowheads="1"/>
              </p:cNvSpPr>
              <p:nvPr/>
            </p:nvSpPr>
            <p:spPr bwMode="auto">
              <a:xfrm>
                <a:off x="2400" y="1680"/>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Supplier</a:t>
                </a:r>
              </a:p>
              <a:p>
                <a:pPr defTabSz="739775" eaLnBrk="0" hangingPunct="0"/>
                <a:r>
                  <a:rPr kumimoji="1" lang="en-US" sz="1800" b="1"/>
                  <a:t>Schedules</a:t>
                </a:r>
              </a:p>
            </p:txBody>
          </p:sp>
        </p:grpSp>
        <p:grpSp>
          <p:nvGrpSpPr>
            <p:cNvPr id="57354" name="Group 10"/>
            <p:cNvGrpSpPr>
              <a:grpSpLocks/>
            </p:cNvGrpSpPr>
            <p:nvPr/>
          </p:nvGrpSpPr>
          <p:grpSpPr bwMode="auto">
            <a:xfrm>
              <a:off x="469" y="1476"/>
              <a:ext cx="2075" cy="938"/>
              <a:chOff x="672" y="1200"/>
              <a:chExt cx="1920" cy="938"/>
            </a:xfrm>
          </p:grpSpPr>
          <p:sp>
            <p:nvSpPr>
              <p:cNvPr id="57355" name="Freeform 11"/>
              <p:cNvSpPr>
                <a:spLocks/>
              </p:cNvSpPr>
              <p:nvPr/>
            </p:nvSpPr>
            <p:spPr bwMode="auto">
              <a:xfrm>
                <a:off x="1200" y="1200"/>
                <a:ext cx="1392" cy="480"/>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a:effectLst/>
            </p:spPr>
            <p:txBody>
              <a:bodyPr wrap="none" anchor="ctr"/>
              <a:lstStyle/>
              <a:p>
                <a:endParaRPr lang="en-US"/>
              </a:p>
            </p:txBody>
          </p:sp>
          <p:sp>
            <p:nvSpPr>
              <p:cNvPr id="57356" name="Rectangle 12" descr="Wide upward diagonal"/>
              <p:cNvSpPr>
                <a:spLocks noChangeArrowheads="1"/>
              </p:cNvSpPr>
              <p:nvPr/>
            </p:nvSpPr>
            <p:spPr bwMode="auto">
              <a:xfrm>
                <a:off x="672" y="1680"/>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Purchase</a:t>
                </a:r>
              </a:p>
              <a:p>
                <a:pPr defTabSz="739775" eaLnBrk="0" hangingPunct="0"/>
                <a:r>
                  <a:rPr kumimoji="1" lang="en-US" sz="1800" b="1"/>
                  <a:t>Orders</a:t>
                </a:r>
              </a:p>
            </p:txBody>
          </p:sp>
        </p:grpSp>
        <p:sp>
          <p:nvSpPr>
            <p:cNvPr id="57357" name="Rectangle 13"/>
            <p:cNvSpPr>
              <a:spLocks noChangeArrowheads="1"/>
            </p:cNvSpPr>
            <p:nvPr/>
          </p:nvSpPr>
          <p:spPr bwMode="auto">
            <a:xfrm>
              <a:off x="835" y="2676"/>
              <a:ext cx="1037" cy="336"/>
            </a:xfrm>
            <a:prstGeom prst="rect">
              <a:avLst/>
            </a:prstGeom>
            <a:noFill/>
            <a:ln w="9525">
              <a:noFill/>
              <a:miter lim="800000"/>
              <a:headEnd/>
              <a:tailEnd/>
            </a:ln>
            <a:effectLst/>
          </p:spPr>
          <p:txBody>
            <a:bodyPr wrap="none" anchor="ctr"/>
            <a:lstStyle/>
            <a:p>
              <a:endParaRPr lang="en-US"/>
            </a:p>
          </p:txBody>
        </p:sp>
        <p:grpSp>
          <p:nvGrpSpPr>
            <p:cNvPr id="57358" name="Group 14"/>
            <p:cNvGrpSpPr>
              <a:grpSpLocks/>
            </p:cNvGrpSpPr>
            <p:nvPr/>
          </p:nvGrpSpPr>
          <p:grpSpPr bwMode="auto">
            <a:xfrm>
              <a:off x="3036" y="2868"/>
              <a:ext cx="1766" cy="672"/>
              <a:chOff x="3216" y="2592"/>
              <a:chExt cx="1634" cy="672"/>
            </a:xfrm>
          </p:grpSpPr>
          <p:sp>
            <p:nvSpPr>
              <p:cNvPr id="57359" name="Freeform 15"/>
              <p:cNvSpPr>
                <a:spLocks/>
              </p:cNvSpPr>
              <p:nvPr/>
            </p:nvSpPr>
            <p:spPr bwMode="auto">
              <a:xfrm flipH="1" flipV="1">
                <a:off x="3216" y="3047"/>
                <a:ext cx="1104" cy="217"/>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none" w="med" len="med"/>
                <a:tailEnd type="triangle" w="med" len="med"/>
              </a:ln>
              <a:effectLst/>
            </p:spPr>
            <p:txBody>
              <a:bodyPr wrap="none" anchor="ctr"/>
              <a:lstStyle/>
              <a:p>
                <a:endParaRPr lang="en-US"/>
              </a:p>
            </p:txBody>
          </p:sp>
          <p:sp>
            <p:nvSpPr>
              <p:cNvPr id="57360" name="Rectangle 16" descr="Wide upward diagonal"/>
              <p:cNvSpPr>
                <a:spLocks noChangeArrowheads="1"/>
              </p:cNvSpPr>
              <p:nvPr/>
            </p:nvSpPr>
            <p:spPr bwMode="auto">
              <a:xfrm>
                <a:off x="3792" y="2592"/>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RMA Receipts</a:t>
                </a:r>
                <a:endParaRPr kumimoji="1" lang="en-US" sz="1400" b="1"/>
              </a:p>
            </p:txBody>
          </p:sp>
        </p:grpSp>
        <p:sp>
          <p:nvSpPr>
            <p:cNvPr id="57361" name="Oval 17"/>
            <p:cNvSpPr>
              <a:spLocks noChangeArrowheads="1"/>
            </p:cNvSpPr>
            <p:nvPr/>
          </p:nvSpPr>
          <p:spPr bwMode="auto">
            <a:xfrm>
              <a:off x="2480" y="1236"/>
              <a:ext cx="711" cy="457"/>
            </a:xfrm>
            <a:prstGeom prst="ellipse">
              <a:avLst/>
            </a:prstGeom>
            <a:solidFill>
              <a:schemeClr val="bg1"/>
            </a:solidFill>
            <a:ln w="12700">
              <a:solidFill>
                <a:schemeClr val="tx1"/>
              </a:solidFill>
              <a:round/>
              <a:headEnd/>
              <a:tailEnd/>
            </a:ln>
            <a:effectLst/>
          </p:spPr>
          <p:txBody>
            <a:bodyPr wrap="none" lIns="82550" tIns="41275" rIns="82550" bIns="41275" anchor="ctr"/>
            <a:lstStyle/>
            <a:p>
              <a:pPr defTabSz="739775" eaLnBrk="0" hangingPunct="0"/>
              <a:r>
                <a:rPr kumimoji="1" lang="en-US" sz="1800" b="1"/>
                <a:t>Supplier</a:t>
              </a:r>
            </a:p>
          </p:txBody>
        </p:sp>
        <p:grpSp>
          <p:nvGrpSpPr>
            <p:cNvPr id="57362" name="Group 18"/>
            <p:cNvGrpSpPr>
              <a:grpSpLocks/>
            </p:cNvGrpSpPr>
            <p:nvPr/>
          </p:nvGrpSpPr>
          <p:grpSpPr bwMode="auto">
            <a:xfrm>
              <a:off x="2267" y="2628"/>
              <a:ext cx="1143" cy="686"/>
              <a:chOff x="2400" y="2352"/>
              <a:chExt cx="1058" cy="686"/>
            </a:xfrm>
          </p:grpSpPr>
          <p:sp>
            <p:nvSpPr>
              <p:cNvPr id="57363" name="Rectangle 19" descr="Wide upward diagonal"/>
              <p:cNvSpPr>
                <a:spLocks noChangeArrowheads="1"/>
              </p:cNvSpPr>
              <p:nvPr/>
            </p:nvSpPr>
            <p:spPr bwMode="auto">
              <a:xfrm>
                <a:off x="2400" y="2352"/>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Customer</a:t>
                </a:r>
              </a:p>
              <a:p>
                <a:pPr defTabSz="739775" eaLnBrk="0" hangingPunct="0"/>
                <a:r>
                  <a:rPr kumimoji="1" lang="en-US" sz="1800" b="1"/>
                  <a:t>Schedules</a:t>
                </a:r>
                <a:endParaRPr kumimoji="1" lang="en-US" sz="1400" b="1"/>
              </a:p>
            </p:txBody>
          </p:sp>
          <p:sp>
            <p:nvSpPr>
              <p:cNvPr id="57364" name="Line 20"/>
              <p:cNvSpPr>
                <a:spLocks noChangeShapeType="1"/>
              </p:cNvSpPr>
              <p:nvPr/>
            </p:nvSpPr>
            <p:spPr bwMode="auto">
              <a:xfrm rot="-5400000" flipH="1" flipV="1">
                <a:off x="2794" y="2922"/>
                <a:ext cx="232" cy="0"/>
              </a:xfrm>
              <a:prstGeom prst="line">
                <a:avLst/>
              </a:prstGeom>
              <a:noFill/>
              <a:ln w="38100">
                <a:solidFill>
                  <a:schemeClr val="tx1"/>
                </a:solidFill>
                <a:round/>
                <a:headEnd type="triangle" w="med" len="med"/>
                <a:tailEnd/>
              </a:ln>
              <a:effectLst/>
            </p:spPr>
            <p:txBody>
              <a:bodyPr wrap="none" anchor="ctr"/>
              <a:lstStyle/>
              <a:p>
                <a:endParaRPr lang="en-US"/>
              </a:p>
            </p:txBody>
          </p:sp>
        </p:grpSp>
        <p:sp>
          <p:nvSpPr>
            <p:cNvPr id="57365" name="Oval 21"/>
            <p:cNvSpPr>
              <a:spLocks noChangeArrowheads="1"/>
            </p:cNvSpPr>
            <p:nvPr/>
          </p:nvSpPr>
          <p:spPr bwMode="auto">
            <a:xfrm>
              <a:off x="2437" y="3300"/>
              <a:ext cx="790" cy="469"/>
            </a:xfrm>
            <a:prstGeom prst="ellipse">
              <a:avLst/>
            </a:prstGeom>
            <a:solidFill>
              <a:schemeClr val="bg1"/>
            </a:solidFill>
            <a:ln w="12700">
              <a:solidFill>
                <a:schemeClr val="tx1"/>
              </a:solidFill>
              <a:round/>
              <a:headEnd/>
              <a:tailEnd/>
            </a:ln>
            <a:effectLst/>
          </p:spPr>
          <p:txBody>
            <a:bodyPr wrap="none" lIns="82550" tIns="41275" rIns="82550" bIns="41275" anchor="ctr"/>
            <a:lstStyle/>
            <a:p>
              <a:pPr defTabSz="739775" eaLnBrk="0" hangingPunct="0"/>
              <a:r>
                <a:rPr kumimoji="1" lang="en-US" sz="1800" b="1"/>
                <a:t>Customer</a:t>
              </a:r>
              <a:endParaRPr kumimoji="1" lang="en-US" sz="180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smtClean="0"/>
              <a:t>List/Discount Table Pricing and Best Pricing Models</a:t>
            </a:r>
            <a:endParaRPr lang="en-US"/>
          </a:p>
        </p:txBody>
      </p:sp>
      <p:sp>
        <p:nvSpPr>
          <p:cNvPr id="32" name="Footer Placeholder 3"/>
          <p:cNvSpPr>
            <a:spLocks noGrp="1"/>
          </p:cNvSpPr>
          <p:nvPr>
            <p:ph type="ftr" sz="quarter" idx="10"/>
          </p:nvPr>
        </p:nvSpPr>
        <p:spPr/>
        <p:txBody>
          <a:bodyPr/>
          <a:lstStyle/>
          <a:p>
            <a:r>
              <a:rPr lang="en-US" smtClean="0"/>
              <a:t>2009-LP-Intro-080</a:t>
            </a:r>
            <a:endParaRPr lang="en-US"/>
          </a:p>
        </p:txBody>
      </p:sp>
      <p:sp>
        <p:nvSpPr>
          <p:cNvPr id="58372" name="Rectangle 4"/>
          <p:cNvSpPr>
            <a:spLocks noChangeArrowheads="1"/>
          </p:cNvSpPr>
          <p:nvPr/>
        </p:nvSpPr>
        <p:spPr bwMode="auto">
          <a:xfrm>
            <a:off x="609600" y="1101725"/>
            <a:ext cx="7924800" cy="2146300"/>
          </a:xfrm>
          <a:prstGeom prst="rect">
            <a:avLst/>
          </a:prstGeom>
          <a:noFill/>
          <a:ln w="9525">
            <a:noFill/>
            <a:miter lim="800000"/>
            <a:headEnd/>
            <a:tailEnd/>
          </a:ln>
          <a:effectLst/>
        </p:spPr>
        <p:txBody>
          <a:bodyPr wrap="none" anchor="ctr"/>
          <a:lstStyle/>
          <a:p>
            <a:endParaRPr lang="en-US"/>
          </a:p>
        </p:txBody>
      </p:sp>
      <p:grpSp>
        <p:nvGrpSpPr>
          <p:cNvPr id="58373" name="Group 5"/>
          <p:cNvGrpSpPr>
            <a:grpSpLocks/>
          </p:cNvGrpSpPr>
          <p:nvPr/>
        </p:nvGrpSpPr>
        <p:grpSpPr bwMode="auto">
          <a:xfrm>
            <a:off x="951390" y="994870"/>
            <a:ext cx="7089775" cy="5208587"/>
            <a:chOff x="672" y="528"/>
            <a:chExt cx="4466" cy="3611"/>
          </a:xfrm>
        </p:grpSpPr>
        <p:sp>
          <p:nvSpPr>
            <p:cNvPr id="58374" name="Freeform 6"/>
            <p:cNvSpPr>
              <a:spLocks/>
            </p:cNvSpPr>
            <p:nvPr/>
          </p:nvSpPr>
          <p:spPr bwMode="auto">
            <a:xfrm flipH="1" flipV="1">
              <a:off x="3216" y="2615"/>
              <a:ext cx="1104" cy="217"/>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none" w="med" len="med"/>
              <a:tailEnd type="triangle" w="med" len="med"/>
            </a:ln>
            <a:effectLst/>
          </p:spPr>
          <p:txBody>
            <a:bodyPr wrap="none" anchor="ctr"/>
            <a:lstStyle/>
            <a:p>
              <a:endParaRPr lang="en-US"/>
            </a:p>
          </p:txBody>
        </p:sp>
        <p:sp>
          <p:nvSpPr>
            <p:cNvPr id="58375" name="Freeform 7"/>
            <p:cNvSpPr>
              <a:spLocks/>
            </p:cNvSpPr>
            <p:nvPr/>
          </p:nvSpPr>
          <p:spPr bwMode="auto">
            <a:xfrm>
              <a:off x="1200" y="768"/>
              <a:ext cx="1392" cy="480"/>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a:effectLst/>
          </p:spPr>
          <p:txBody>
            <a:bodyPr wrap="none" anchor="ctr"/>
            <a:lstStyle/>
            <a:p>
              <a:endParaRPr lang="en-US"/>
            </a:p>
          </p:txBody>
        </p:sp>
        <p:sp>
          <p:nvSpPr>
            <p:cNvPr id="58376" name="Freeform 8"/>
            <p:cNvSpPr>
              <a:spLocks/>
            </p:cNvSpPr>
            <p:nvPr/>
          </p:nvSpPr>
          <p:spPr bwMode="auto">
            <a:xfrm>
              <a:off x="1776" y="2928"/>
              <a:ext cx="824" cy="203"/>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a:effectLst/>
          </p:spPr>
          <p:txBody>
            <a:bodyPr wrap="none" anchor="ctr"/>
            <a:lstStyle/>
            <a:p>
              <a:endParaRPr lang="en-US"/>
            </a:p>
          </p:txBody>
        </p:sp>
        <p:sp>
          <p:nvSpPr>
            <p:cNvPr id="58377" name="AutoShape 9"/>
            <p:cNvSpPr>
              <a:spLocks noChangeArrowheads="1"/>
            </p:cNvSpPr>
            <p:nvPr/>
          </p:nvSpPr>
          <p:spPr bwMode="auto">
            <a:xfrm>
              <a:off x="1344" y="2976"/>
              <a:ext cx="864" cy="720"/>
            </a:xfrm>
            <a:prstGeom prst="hexagon">
              <a:avLst>
                <a:gd name="adj" fmla="val 30000"/>
                <a:gd name="vf" fmla="val 115470"/>
              </a:avLst>
            </a:prstGeom>
            <a:solidFill>
              <a:srgbClr val="FFDBB7"/>
            </a:solidFill>
            <a:ln w="12700">
              <a:solidFill>
                <a:srgbClr val="FF9900"/>
              </a:solidFill>
              <a:miter lim="800000"/>
              <a:headEnd/>
              <a:tailEnd/>
            </a:ln>
            <a:effectLst/>
          </p:spPr>
          <p:txBody>
            <a:bodyPr wrap="none" anchor="ctr"/>
            <a:lstStyle/>
            <a:p>
              <a:pPr eaLnBrk="0" hangingPunct="0"/>
              <a:r>
                <a:rPr kumimoji="1" lang="en-US" sz="1800" b="1"/>
                <a:t>Sales</a:t>
              </a:r>
            </a:p>
            <a:p>
              <a:pPr eaLnBrk="0" hangingPunct="0"/>
              <a:r>
                <a:rPr kumimoji="1" lang="en-US" sz="1800" b="1"/>
                <a:t>Quotes</a:t>
              </a:r>
            </a:p>
          </p:txBody>
        </p:sp>
        <p:cxnSp>
          <p:nvCxnSpPr>
            <p:cNvPr id="58378" name="AutoShape 10"/>
            <p:cNvCxnSpPr>
              <a:cxnSpLocks noChangeShapeType="1"/>
              <a:stCxn id="58377" idx="1"/>
              <a:endCxn id="58380" idx="1"/>
            </p:cNvCxnSpPr>
            <p:nvPr/>
          </p:nvCxnSpPr>
          <p:spPr bwMode="auto">
            <a:xfrm rot="10800000" flipH="1">
              <a:off x="1344" y="2424"/>
              <a:ext cx="1" cy="912"/>
            </a:xfrm>
            <a:prstGeom prst="bentConnector3">
              <a:avLst>
                <a:gd name="adj1" fmla="val -14400000"/>
              </a:avLst>
            </a:prstGeom>
            <a:noFill/>
            <a:ln w="38100">
              <a:solidFill>
                <a:schemeClr val="tx1"/>
              </a:solidFill>
              <a:miter lim="800000"/>
              <a:headEnd/>
              <a:tailEnd type="triangle" w="med" len="med"/>
            </a:ln>
            <a:effectLst/>
          </p:spPr>
        </p:cxnSp>
        <p:sp>
          <p:nvSpPr>
            <p:cNvPr id="58379" name="Freeform 11"/>
            <p:cNvSpPr>
              <a:spLocks/>
            </p:cNvSpPr>
            <p:nvPr/>
          </p:nvSpPr>
          <p:spPr bwMode="auto">
            <a:xfrm flipV="1">
              <a:off x="1776" y="2688"/>
              <a:ext cx="776" cy="169"/>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a:effectLst/>
          </p:spPr>
          <p:txBody>
            <a:bodyPr wrap="none" anchor="ctr"/>
            <a:lstStyle/>
            <a:p>
              <a:endParaRPr lang="en-US"/>
            </a:p>
          </p:txBody>
        </p:sp>
        <p:sp>
          <p:nvSpPr>
            <p:cNvPr id="58380" name="AutoShape 12"/>
            <p:cNvSpPr>
              <a:spLocks noChangeArrowheads="1"/>
            </p:cNvSpPr>
            <p:nvPr/>
          </p:nvSpPr>
          <p:spPr bwMode="auto">
            <a:xfrm>
              <a:off x="1344" y="2064"/>
              <a:ext cx="864" cy="720"/>
            </a:xfrm>
            <a:prstGeom prst="hexagon">
              <a:avLst>
                <a:gd name="adj" fmla="val 30000"/>
                <a:gd name="vf" fmla="val 115470"/>
              </a:avLst>
            </a:prstGeom>
            <a:solidFill>
              <a:srgbClr val="FFDBB7"/>
            </a:solidFill>
            <a:ln w="12700">
              <a:solidFill>
                <a:srgbClr val="FF9900"/>
              </a:solidFill>
              <a:miter lim="800000"/>
              <a:headEnd/>
              <a:tailEnd/>
            </a:ln>
            <a:effectLst/>
          </p:spPr>
          <p:txBody>
            <a:bodyPr wrap="none" anchor="ctr"/>
            <a:lstStyle/>
            <a:p>
              <a:pPr eaLnBrk="0" hangingPunct="0"/>
              <a:r>
                <a:rPr kumimoji="1" lang="en-US" sz="1800" b="1"/>
                <a:t>Sales</a:t>
              </a:r>
            </a:p>
            <a:p>
              <a:pPr eaLnBrk="0" hangingPunct="0"/>
              <a:r>
                <a:rPr kumimoji="1" lang="en-US" sz="1800" b="1"/>
                <a:t>Orders</a:t>
              </a:r>
            </a:p>
          </p:txBody>
        </p:sp>
        <p:sp>
          <p:nvSpPr>
            <p:cNvPr id="58381" name="Freeform 13"/>
            <p:cNvSpPr>
              <a:spLocks/>
            </p:cNvSpPr>
            <p:nvPr/>
          </p:nvSpPr>
          <p:spPr bwMode="auto">
            <a:xfrm flipH="1">
              <a:off x="3216" y="768"/>
              <a:ext cx="1392" cy="480"/>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a:effectLst/>
          </p:spPr>
          <p:txBody>
            <a:bodyPr wrap="none" anchor="ctr"/>
            <a:lstStyle/>
            <a:p>
              <a:endParaRPr lang="en-US"/>
            </a:p>
          </p:txBody>
        </p:sp>
        <p:sp>
          <p:nvSpPr>
            <p:cNvPr id="58382" name="Rectangle 14" descr="Wide upward diagonal"/>
            <p:cNvSpPr>
              <a:spLocks noChangeArrowheads="1"/>
            </p:cNvSpPr>
            <p:nvPr/>
          </p:nvSpPr>
          <p:spPr bwMode="auto">
            <a:xfrm>
              <a:off x="4080" y="1248"/>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Return to</a:t>
              </a:r>
            </a:p>
            <a:p>
              <a:pPr defTabSz="739775" eaLnBrk="0" hangingPunct="0"/>
              <a:r>
                <a:rPr kumimoji="1" lang="en-US" sz="1800" b="1"/>
                <a:t>Supplier</a:t>
              </a:r>
            </a:p>
          </p:txBody>
        </p:sp>
        <p:sp>
          <p:nvSpPr>
            <p:cNvPr id="58383" name="Rectangle 15" descr="Wide upward diagonal"/>
            <p:cNvSpPr>
              <a:spLocks noChangeArrowheads="1"/>
            </p:cNvSpPr>
            <p:nvPr/>
          </p:nvSpPr>
          <p:spPr bwMode="auto">
            <a:xfrm>
              <a:off x="2352" y="1248"/>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Supplier</a:t>
              </a:r>
            </a:p>
            <a:p>
              <a:pPr defTabSz="739775" eaLnBrk="0" hangingPunct="0"/>
              <a:r>
                <a:rPr kumimoji="1" lang="en-US" sz="1800" b="1"/>
                <a:t>Schedules</a:t>
              </a:r>
            </a:p>
          </p:txBody>
        </p:sp>
        <p:sp>
          <p:nvSpPr>
            <p:cNvPr id="58384" name="Rectangle 16" descr="Wide upward diagonal"/>
            <p:cNvSpPr>
              <a:spLocks noChangeArrowheads="1"/>
            </p:cNvSpPr>
            <p:nvPr/>
          </p:nvSpPr>
          <p:spPr bwMode="auto">
            <a:xfrm>
              <a:off x="672" y="1248"/>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Purchase</a:t>
              </a:r>
            </a:p>
            <a:p>
              <a:pPr defTabSz="739775" eaLnBrk="0" hangingPunct="0"/>
              <a:r>
                <a:rPr kumimoji="1" lang="en-US" sz="1800" b="1"/>
                <a:t>Orders</a:t>
              </a:r>
            </a:p>
          </p:txBody>
        </p:sp>
        <p:sp>
          <p:nvSpPr>
            <p:cNvPr id="58385" name="Rectangle 17"/>
            <p:cNvSpPr>
              <a:spLocks noChangeArrowheads="1"/>
            </p:cNvSpPr>
            <p:nvPr/>
          </p:nvSpPr>
          <p:spPr bwMode="auto">
            <a:xfrm>
              <a:off x="960" y="1968"/>
              <a:ext cx="960" cy="336"/>
            </a:xfrm>
            <a:prstGeom prst="rect">
              <a:avLst/>
            </a:prstGeom>
            <a:noFill/>
            <a:ln w="9525">
              <a:noFill/>
              <a:miter lim="800000"/>
              <a:headEnd/>
              <a:tailEnd/>
            </a:ln>
            <a:effectLst/>
          </p:spPr>
          <p:txBody>
            <a:bodyPr wrap="none" anchor="ctr"/>
            <a:lstStyle/>
            <a:p>
              <a:endParaRPr lang="en-US"/>
            </a:p>
          </p:txBody>
        </p:sp>
        <p:sp>
          <p:nvSpPr>
            <p:cNvPr id="58386" name="Rectangle 18" descr="Wide upward diagonal"/>
            <p:cNvSpPr>
              <a:spLocks noChangeArrowheads="1"/>
            </p:cNvSpPr>
            <p:nvPr/>
          </p:nvSpPr>
          <p:spPr bwMode="auto">
            <a:xfrm>
              <a:off x="2352" y="1920"/>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Customer</a:t>
              </a:r>
            </a:p>
            <a:p>
              <a:pPr defTabSz="739775" eaLnBrk="0" hangingPunct="0"/>
              <a:r>
                <a:rPr kumimoji="1" lang="en-US" sz="1800" b="1"/>
                <a:t>Schedules</a:t>
              </a:r>
              <a:endParaRPr kumimoji="1" lang="en-US" sz="1400" b="1"/>
            </a:p>
          </p:txBody>
        </p:sp>
        <p:sp>
          <p:nvSpPr>
            <p:cNvPr id="58387" name="Rectangle 19" descr="Wide upward diagonal"/>
            <p:cNvSpPr>
              <a:spLocks noChangeArrowheads="1"/>
            </p:cNvSpPr>
            <p:nvPr/>
          </p:nvSpPr>
          <p:spPr bwMode="auto">
            <a:xfrm>
              <a:off x="3792" y="2160"/>
              <a:ext cx="1058" cy="458"/>
            </a:xfrm>
            <a:prstGeom prst="rect">
              <a:avLst/>
            </a:prstGeom>
            <a:pattFill prst="wdUpDiag">
              <a:fgClr>
                <a:srgbClr val="FFDBB7"/>
              </a:fgClr>
              <a:bgClr>
                <a:srgbClr val="FFFFFF"/>
              </a:bgClr>
            </a:pattFill>
            <a:ln w="12700">
              <a:solidFill>
                <a:srgbClr val="FF9900"/>
              </a:solidFill>
              <a:miter lim="800000"/>
              <a:headEnd/>
              <a:tailEnd/>
            </a:ln>
            <a:effectLst/>
          </p:spPr>
          <p:txBody>
            <a:bodyPr wrap="none" lIns="82550" tIns="41275" rIns="82550" bIns="41275" anchor="ctr"/>
            <a:lstStyle/>
            <a:p>
              <a:pPr defTabSz="739775" eaLnBrk="0" hangingPunct="0"/>
              <a:r>
                <a:rPr kumimoji="1" lang="en-US" sz="1800" b="1"/>
                <a:t>RMA Receipts</a:t>
              </a:r>
              <a:endParaRPr kumimoji="1" lang="en-US" sz="1400" b="1"/>
            </a:p>
          </p:txBody>
        </p:sp>
        <p:sp>
          <p:nvSpPr>
            <p:cNvPr id="58388" name="Oval 20"/>
            <p:cNvSpPr>
              <a:spLocks noChangeArrowheads="1"/>
            </p:cNvSpPr>
            <p:nvPr/>
          </p:nvSpPr>
          <p:spPr bwMode="auto">
            <a:xfrm>
              <a:off x="2496" y="2592"/>
              <a:ext cx="768" cy="469"/>
            </a:xfrm>
            <a:prstGeom prst="ellipse">
              <a:avLst/>
            </a:prstGeom>
            <a:solidFill>
              <a:schemeClr val="bg1"/>
            </a:solidFill>
            <a:ln w="12700">
              <a:solidFill>
                <a:schemeClr val="tx1"/>
              </a:solidFill>
              <a:round/>
              <a:headEnd/>
              <a:tailEnd/>
            </a:ln>
            <a:effectLst/>
          </p:spPr>
          <p:txBody>
            <a:bodyPr wrap="none" lIns="82550" tIns="41275" rIns="82550" bIns="41275" anchor="ctr"/>
            <a:lstStyle/>
            <a:p>
              <a:pPr defTabSz="739775" eaLnBrk="0" hangingPunct="0"/>
              <a:r>
                <a:rPr kumimoji="1" lang="en-US" sz="1800" b="1"/>
                <a:t>Customer</a:t>
              </a:r>
              <a:endParaRPr kumimoji="1" lang="en-US" sz="1800"/>
            </a:p>
          </p:txBody>
        </p:sp>
        <p:sp>
          <p:nvSpPr>
            <p:cNvPr id="58389" name="Freeform 21"/>
            <p:cNvSpPr>
              <a:spLocks/>
            </p:cNvSpPr>
            <p:nvPr/>
          </p:nvSpPr>
          <p:spPr bwMode="auto">
            <a:xfrm flipH="1">
              <a:off x="3216" y="2928"/>
              <a:ext cx="1104" cy="240"/>
            </a:xfrm>
            <a:custGeom>
              <a:avLst/>
              <a:gdLst/>
              <a:ahLst/>
              <a:cxnLst>
                <a:cxn ang="0">
                  <a:pos x="846" y="0"/>
                </a:cxn>
                <a:cxn ang="0">
                  <a:pos x="0" y="0"/>
                </a:cxn>
                <a:cxn ang="0">
                  <a:pos x="0" y="527"/>
                </a:cxn>
              </a:cxnLst>
              <a:rect l="0" t="0" r="r" b="b"/>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a:effectLst/>
          </p:spPr>
          <p:txBody>
            <a:bodyPr wrap="none" anchor="ctr"/>
            <a:lstStyle/>
            <a:p>
              <a:endParaRPr lang="en-US"/>
            </a:p>
          </p:txBody>
        </p:sp>
        <p:sp>
          <p:nvSpPr>
            <p:cNvPr id="58390" name="AutoShape 22"/>
            <p:cNvSpPr>
              <a:spLocks noChangeArrowheads="1"/>
            </p:cNvSpPr>
            <p:nvPr/>
          </p:nvSpPr>
          <p:spPr bwMode="auto">
            <a:xfrm>
              <a:off x="3888" y="2976"/>
              <a:ext cx="864" cy="720"/>
            </a:xfrm>
            <a:prstGeom prst="hexagon">
              <a:avLst>
                <a:gd name="adj" fmla="val 30000"/>
                <a:gd name="vf" fmla="val 115470"/>
              </a:avLst>
            </a:prstGeom>
            <a:solidFill>
              <a:srgbClr val="FFDBB7"/>
            </a:solidFill>
            <a:ln w="12700">
              <a:solidFill>
                <a:srgbClr val="FF9900"/>
              </a:solidFill>
              <a:miter lim="800000"/>
              <a:headEnd/>
              <a:tailEnd/>
            </a:ln>
            <a:effectLst/>
          </p:spPr>
          <p:txBody>
            <a:bodyPr wrap="none" anchor="ctr"/>
            <a:lstStyle/>
            <a:p>
              <a:pPr eaLnBrk="0" hangingPunct="0"/>
              <a:r>
                <a:rPr kumimoji="1" lang="en-US" sz="1800" b="1"/>
                <a:t>RMA</a:t>
              </a:r>
            </a:p>
            <a:p>
              <a:pPr eaLnBrk="0" hangingPunct="0"/>
              <a:r>
                <a:rPr kumimoji="1" lang="en-US" sz="1800" b="1"/>
                <a:t>Issues</a:t>
              </a:r>
            </a:p>
          </p:txBody>
        </p:sp>
        <p:cxnSp>
          <p:nvCxnSpPr>
            <p:cNvPr id="58391" name="AutoShape 23"/>
            <p:cNvCxnSpPr>
              <a:cxnSpLocks noChangeShapeType="1"/>
              <a:stCxn id="58393" idx="4"/>
              <a:endCxn id="58383" idx="0"/>
            </p:cNvCxnSpPr>
            <p:nvPr/>
          </p:nvCxnSpPr>
          <p:spPr bwMode="auto">
            <a:xfrm>
              <a:off x="2880" y="985"/>
              <a:ext cx="1" cy="263"/>
            </a:xfrm>
            <a:prstGeom prst="straightConnector1">
              <a:avLst/>
            </a:prstGeom>
            <a:noFill/>
            <a:ln w="38100">
              <a:solidFill>
                <a:srgbClr val="000000"/>
              </a:solidFill>
              <a:round/>
              <a:headEnd/>
              <a:tailEnd type="triangle" w="med" len="med"/>
            </a:ln>
            <a:effectLst/>
          </p:spPr>
        </p:cxnSp>
        <p:cxnSp>
          <p:nvCxnSpPr>
            <p:cNvPr id="58392" name="AutoShape 24"/>
            <p:cNvCxnSpPr>
              <a:cxnSpLocks noChangeShapeType="1"/>
              <a:stCxn id="58388" idx="0"/>
              <a:endCxn id="58386" idx="2"/>
            </p:cNvCxnSpPr>
            <p:nvPr/>
          </p:nvCxnSpPr>
          <p:spPr bwMode="auto">
            <a:xfrm flipV="1">
              <a:off x="2880" y="2378"/>
              <a:ext cx="1" cy="214"/>
            </a:xfrm>
            <a:prstGeom prst="straightConnector1">
              <a:avLst/>
            </a:prstGeom>
            <a:noFill/>
            <a:ln w="38100">
              <a:solidFill>
                <a:srgbClr val="000000"/>
              </a:solidFill>
              <a:round/>
              <a:headEnd/>
              <a:tailEnd type="triangle" w="med" len="med"/>
            </a:ln>
            <a:effectLst/>
          </p:spPr>
        </p:cxnSp>
        <p:sp>
          <p:nvSpPr>
            <p:cNvPr id="58393" name="Oval 25"/>
            <p:cNvSpPr>
              <a:spLocks noChangeArrowheads="1"/>
            </p:cNvSpPr>
            <p:nvPr/>
          </p:nvSpPr>
          <p:spPr bwMode="auto">
            <a:xfrm>
              <a:off x="2544" y="528"/>
              <a:ext cx="672" cy="457"/>
            </a:xfrm>
            <a:prstGeom prst="ellipse">
              <a:avLst/>
            </a:prstGeom>
            <a:solidFill>
              <a:schemeClr val="bg1"/>
            </a:solidFill>
            <a:ln w="12700">
              <a:solidFill>
                <a:schemeClr val="tx1"/>
              </a:solidFill>
              <a:round/>
              <a:headEnd/>
              <a:tailEnd/>
            </a:ln>
            <a:effectLst/>
          </p:spPr>
          <p:txBody>
            <a:bodyPr wrap="none" lIns="82550" tIns="41275" rIns="82550" bIns="41275" anchor="ctr"/>
            <a:lstStyle/>
            <a:p>
              <a:pPr defTabSz="739775" eaLnBrk="0" hangingPunct="0"/>
              <a:r>
                <a:rPr kumimoji="1" lang="en-US" sz="1800" b="1"/>
                <a:t>Supplier</a:t>
              </a:r>
            </a:p>
          </p:txBody>
        </p:sp>
        <p:grpSp>
          <p:nvGrpSpPr>
            <p:cNvPr id="58394" name="Group 26"/>
            <p:cNvGrpSpPr>
              <a:grpSpLocks/>
            </p:cNvGrpSpPr>
            <p:nvPr/>
          </p:nvGrpSpPr>
          <p:grpSpPr bwMode="auto">
            <a:xfrm>
              <a:off x="768" y="3884"/>
              <a:ext cx="4160" cy="255"/>
              <a:chOff x="768" y="3884"/>
              <a:chExt cx="4160" cy="255"/>
            </a:xfrm>
          </p:grpSpPr>
          <p:grpSp>
            <p:nvGrpSpPr>
              <p:cNvPr id="58395" name="Group 27"/>
              <p:cNvGrpSpPr>
                <a:grpSpLocks/>
              </p:cNvGrpSpPr>
              <p:nvPr/>
            </p:nvGrpSpPr>
            <p:grpSpPr bwMode="auto">
              <a:xfrm>
                <a:off x="768" y="3884"/>
                <a:ext cx="1723" cy="254"/>
                <a:chOff x="768" y="3932"/>
                <a:chExt cx="1723" cy="254"/>
              </a:xfrm>
            </p:grpSpPr>
            <p:sp>
              <p:nvSpPr>
                <p:cNvPr id="58396" name="AutoShape 28"/>
                <p:cNvSpPr>
                  <a:spLocks noChangeArrowheads="1"/>
                </p:cNvSpPr>
                <p:nvPr/>
              </p:nvSpPr>
              <p:spPr bwMode="auto">
                <a:xfrm>
                  <a:off x="768" y="3936"/>
                  <a:ext cx="288" cy="240"/>
                </a:xfrm>
                <a:prstGeom prst="hexagon">
                  <a:avLst>
                    <a:gd name="adj" fmla="val 30000"/>
                    <a:gd name="vf" fmla="val 115470"/>
                  </a:avLst>
                </a:prstGeom>
                <a:solidFill>
                  <a:srgbClr val="FFDBB7"/>
                </a:solidFill>
                <a:ln w="12700">
                  <a:solidFill>
                    <a:srgbClr val="FF9900"/>
                  </a:solidFill>
                  <a:miter lim="800000"/>
                  <a:headEnd/>
                  <a:tailEnd/>
                </a:ln>
                <a:effectLst/>
              </p:spPr>
              <p:txBody>
                <a:bodyPr wrap="none" anchor="ctr"/>
                <a:lstStyle/>
                <a:p>
                  <a:pPr eaLnBrk="0" hangingPunct="0"/>
                  <a:endParaRPr kumimoji="1" lang="en-US" sz="1800" b="1"/>
                </a:p>
              </p:txBody>
            </p:sp>
            <p:sp>
              <p:nvSpPr>
                <p:cNvPr id="58397" name="Text Box 29"/>
                <p:cNvSpPr txBox="1">
                  <a:spLocks noChangeArrowheads="1"/>
                </p:cNvSpPr>
                <p:nvPr/>
              </p:nvSpPr>
              <p:spPr bwMode="auto">
                <a:xfrm>
                  <a:off x="1061" y="3932"/>
                  <a:ext cx="1430" cy="254"/>
                </a:xfrm>
                <a:prstGeom prst="rect">
                  <a:avLst/>
                </a:prstGeom>
                <a:noFill/>
                <a:ln w="12700">
                  <a:noFill/>
                  <a:miter lim="800000"/>
                  <a:headEnd/>
                  <a:tailEnd/>
                </a:ln>
                <a:effectLst/>
              </p:spPr>
              <p:txBody>
                <a:bodyPr wrap="none">
                  <a:spAutoFit/>
                </a:bodyPr>
                <a:lstStyle/>
                <a:p>
                  <a:pPr eaLnBrk="0" hangingPunct="0"/>
                  <a:r>
                    <a:rPr kumimoji="1" lang="en-US" sz="1800"/>
                    <a:t>= Best Pricing Model</a:t>
                  </a:r>
                </a:p>
              </p:txBody>
            </p:sp>
          </p:grpSp>
          <p:grpSp>
            <p:nvGrpSpPr>
              <p:cNvPr id="58398" name="Group 30"/>
              <p:cNvGrpSpPr>
                <a:grpSpLocks/>
              </p:cNvGrpSpPr>
              <p:nvPr/>
            </p:nvGrpSpPr>
            <p:grpSpPr bwMode="auto">
              <a:xfrm>
                <a:off x="2688" y="3884"/>
                <a:ext cx="2240" cy="255"/>
                <a:chOff x="2688" y="3884"/>
                <a:chExt cx="2240" cy="255"/>
              </a:xfrm>
            </p:grpSpPr>
            <p:sp>
              <p:nvSpPr>
                <p:cNvPr id="58399" name="Rectangle 31" descr="Wide upward diagonal"/>
                <p:cNvSpPr>
                  <a:spLocks noChangeArrowheads="1"/>
                </p:cNvSpPr>
                <p:nvPr/>
              </p:nvSpPr>
              <p:spPr bwMode="auto">
                <a:xfrm>
                  <a:off x="2688" y="3913"/>
                  <a:ext cx="240" cy="192"/>
                </a:xfrm>
                <a:prstGeom prst="rect">
                  <a:avLst/>
                </a:prstGeom>
                <a:pattFill prst="wdUpDiag">
                  <a:fgClr>
                    <a:srgbClr val="FFCC66"/>
                  </a:fgClr>
                  <a:bgClr>
                    <a:srgbClr val="FFFFFF"/>
                  </a:bgClr>
                </a:pattFill>
                <a:ln w="12700">
                  <a:solidFill>
                    <a:srgbClr val="FF9900"/>
                  </a:solidFill>
                  <a:miter lim="800000"/>
                  <a:headEnd/>
                  <a:tailEnd/>
                </a:ln>
                <a:effectLst/>
              </p:spPr>
              <p:txBody>
                <a:bodyPr wrap="none" anchor="ctr"/>
                <a:lstStyle/>
                <a:p>
                  <a:pPr eaLnBrk="0" hangingPunct="0"/>
                  <a:endParaRPr kumimoji="1" lang="en-US" sz="1800" b="1"/>
                </a:p>
              </p:txBody>
            </p:sp>
            <p:sp>
              <p:nvSpPr>
                <p:cNvPr id="58400" name="Text Box 32"/>
                <p:cNvSpPr txBox="1">
                  <a:spLocks noChangeArrowheads="1"/>
                </p:cNvSpPr>
                <p:nvPr/>
              </p:nvSpPr>
              <p:spPr bwMode="auto">
                <a:xfrm>
                  <a:off x="2952" y="3884"/>
                  <a:ext cx="1976" cy="255"/>
                </a:xfrm>
                <a:prstGeom prst="rect">
                  <a:avLst/>
                </a:prstGeom>
                <a:noFill/>
                <a:ln w="12700">
                  <a:noFill/>
                  <a:miter lim="800000"/>
                  <a:headEnd/>
                  <a:tailEnd/>
                </a:ln>
                <a:effectLst/>
              </p:spPr>
              <p:txBody>
                <a:bodyPr wrap="none">
                  <a:spAutoFit/>
                </a:bodyPr>
                <a:lstStyle/>
                <a:p>
                  <a:pPr eaLnBrk="0" hangingPunct="0"/>
                  <a:r>
                    <a:rPr kumimoji="1" lang="en-US" sz="1800"/>
                    <a:t>= List/Discount Pricing Model</a:t>
                  </a:r>
                </a:p>
              </p:txBody>
            </p:sp>
          </p:grpSp>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smtClean="0"/>
              <a:t>List/Discount Table Pricing Users</a:t>
            </a:r>
            <a:endParaRPr lang="en-US"/>
          </a:p>
        </p:txBody>
      </p:sp>
      <p:sp>
        <p:nvSpPr>
          <p:cNvPr id="34" name="Footer Placeholder 3"/>
          <p:cNvSpPr>
            <a:spLocks noGrp="1"/>
          </p:cNvSpPr>
          <p:nvPr>
            <p:ph type="ftr" sz="quarter" idx="10"/>
          </p:nvPr>
        </p:nvSpPr>
        <p:spPr/>
        <p:txBody>
          <a:bodyPr/>
          <a:lstStyle/>
          <a:p>
            <a:r>
              <a:rPr lang="en-US" smtClean="0"/>
              <a:t>2009-LP-Intro-090</a:t>
            </a:r>
            <a:endParaRPr lang="en-US"/>
          </a:p>
        </p:txBody>
      </p:sp>
      <p:grpSp>
        <p:nvGrpSpPr>
          <p:cNvPr id="59433" name="Group 41"/>
          <p:cNvGrpSpPr>
            <a:grpSpLocks/>
          </p:cNvGrpSpPr>
          <p:nvPr/>
        </p:nvGrpSpPr>
        <p:grpSpPr bwMode="auto">
          <a:xfrm>
            <a:off x="0" y="987811"/>
            <a:ext cx="8763000" cy="5268912"/>
            <a:chOff x="108" y="941"/>
            <a:chExt cx="5520" cy="3319"/>
          </a:xfrm>
        </p:grpSpPr>
        <p:graphicFrame>
          <p:nvGraphicFramePr>
            <p:cNvPr id="59397" name="Object 5"/>
            <p:cNvGraphicFramePr>
              <a:graphicFrameLocks noChangeAspect="1"/>
            </p:cNvGraphicFramePr>
            <p:nvPr/>
          </p:nvGraphicFramePr>
          <p:xfrm>
            <a:off x="420" y="1225"/>
            <a:ext cx="2678" cy="2792"/>
          </p:xfrm>
          <a:graphic>
            <a:graphicData uri="http://schemas.openxmlformats.org/presentationml/2006/ole">
              <p:oleObj spid="_x0000_s59397" name="Clip" r:id="rId3" imgW="2826720" imgH="3497040" progId="">
                <p:embed/>
              </p:oleObj>
            </a:graphicData>
          </a:graphic>
        </p:graphicFrame>
        <p:sp>
          <p:nvSpPr>
            <p:cNvPr id="59398" name="Rectangle 6"/>
            <p:cNvSpPr>
              <a:spLocks noChangeArrowheads="1"/>
            </p:cNvSpPr>
            <p:nvPr/>
          </p:nvSpPr>
          <p:spPr bwMode="auto">
            <a:xfrm>
              <a:off x="3348" y="941"/>
              <a:ext cx="1728" cy="3319"/>
            </a:xfrm>
            <a:prstGeom prst="rect">
              <a:avLst/>
            </a:prstGeom>
            <a:noFill/>
            <a:ln w="12700">
              <a:solidFill>
                <a:schemeClr val="tx1"/>
              </a:solidFill>
              <a:miter lim="800000"/>
              <a:headEnd/>
              <a:tailEnd/>
            </a:ln>
            <a:effectLst/>
          </p:spPr>
          <p:txBody>
            <a:bodyPr wrap="none" anchor="ctr"/>
            <a:lstStyle/>
            <a:p>
              <a:pPr eaLnBrk="0" hangingPunct="0"/>
              <a:endParaRPr kumimoji="1" lang="en-US" sz="1800" b="1"/>
            </a:p>
          </p:txBody>
        </p:sp>
        <p:sp>
          <p:nvSpPr>
            <p:cNvPr id="59399" name="Text Box 7"/>
            <p:cNvSpPr txBox="1">
              <a:spLocks noChangeArrowheads="1"/>
            </p:cNvSpPr>
            <p:nvPr/>
          </p:nvSpPr>
          <p:spPr bwMode="auto">
            <a:xfrm>
              <a:off x="3663" y="962"/>
              <a:ext cx="1102" cy="381"/>
            </a:xfrm>
            <a:prstGeom prst="rect">
              <a:avLst/>
            </a:prstGeom>
            <a:noFill/>
            <a:ln w="12700">
              <a:noFill/>
              <a:miter lim="800000"/>
              <a:headEnd/>
              <a:tailEnd/>
            </a:ln>
            <a:effectLst/>
          </p:spPr>
          <p:txBody>
            <a:bodyPr wrap="none" anchor="ctr">
              <a:spAutoFit/>
            </a:bodyPr>
            <a:lstStyle/>
            <a:p>
              <a:pPr eaLnBrk="0" hangingPunct="0">
                <a:spcBef>
                  <a:spcPct val="50000"/>
                </a:spcBef>
              </a:pPr>
              <a:r>
                <a:rPr kumimoji="1" lang="en-US" sz="1600" b="1"/>
                <a:t>QAD Enterprise</a:t>
              </a:r>
            </a:p>
            <a:p>
              <a:pPr eaLnBrk="0" hangingPunct="0">
                <a:lnSpc>
                  <a:spcPct val="60000"/>
                </a:lnSpc>
                <a:spcBef>
                  <a:spcPct val="50000"/>
                </a:spcBef>
              </a:pPr>
              <a:r>
                <a:rPr kumimoji="1" lang="en-US" sz="1600" b="1"/>
                <a:t>Applications</a:t>
              </a:r>
            </a:p>
          </p:txBody>
        </p:sp>
        <p:grpSp>
          <p:nvGrpSpPr>
            <p:cNvPr id="59400" name="Group 8"/>
            <p:cNvGrpSpPr>
              <a:grpSpLocks/>
            </p:cNvGrpSpPr>
            <p:nvPr/>
          </p:nvGrpSpPr>
          <p:grpSpPr bwMode="auto">
            <a:xfrm>
              <a:off x="999" y="3167"/>
              <a:ext cx="3936" cy="1043"/>
              <a:chOff x="1011" y="2880"/>
              <a:chExt cx="3936" cy="1237"/>
            </a:xfrm>
          </p:grpSpPr>
          <p:grpSp>
            <p:nvGrpSpPr>
              <p:cNvPr id="59401" name="Group 9"/>
              <p:cNvGrpSpPr>
                <a:grpSpLocks/>
              </p:cNvGrpSpPr>
              <p:nvPr/>
            </p:nvGrpSpPr>
            <p:grpSpPr bwMode="auto">
              <a:xfrm>
                <a:off x="1011" y="2880"/>
                <a:ext cx="3930" cy="447"/>
                <a:chOff x="1011" y="2880"/>
                <a:chExt cx="3930" cy="447"/>
              </a:xfrm>
            </p:grpSpPr>
            <p:sp>
              <p:nvSpPr>
                <p:cNvPr id="59402" name="Oval 10"/>
                <p:cNvSpPr>
                  <a:spLocks noChangeArrowheads="1"/>
                </p:cNvSpPr>
                <p:nvPr/>
              </p:nvSpPr>
              <p:spPr bwMode="auto">
                <a:xfrm>
                  <a:off x="3565" y="2880"/>
                  <a:ext cx="1376" cy="447"/>
                </a:xfrm>
                <a:prstGeom prst="ellipse">
                  <a:avLst/>
                </a:prstGeom>
                <a:solidFill>
                  <a:schemeClr val="bg1"/>
                </a:solidFill>
                <a:ln w="9525">
                  <a:solidFill>
                    <a:schemeClr val="tx1"/>
                  </a:solidFill>
                  <a:round/>
                  <a:headEnd/>
                  <a:tailEnd/>
                </a:ln>
                <a:effectLst>
                  <a:outerShdw dist="107763" dir="2700000" algn="ctr" rotWithShape="0">
                    <a:srgbClr val="00FF99"/>
                  </a:outerShdw>
                </a:effectLst>
              </p:spPr>
              <p:txBody>
                <a:bodyPr wrap="none" lIns="87312" tIns="44450" rIns="87312" bIns="44450" anchor="ctr" anchorCtr="1"/>
                <a:lstStyle/>
                <a:p>
                  <a:pPr defTabSz="825500" eaLnBrk="0" hangingPunct="0">
                    <a:lnSpc>
                      <a:spcPct val="90000"/>
                    </a:lnSpc>
                  </a:pPr>
                  <a:r>
                    <a:rPr kumimoji="1" lang="en-US" sz="1400" b="1"/>
                    <a:t>Print/Post</a:t>
                  </a:r>
                </a:p>
                <a:p>
                  <a:pPr defTabSz="825500" eaLnBrk="0" hangingPunct="0">
                    <a:lnSpc>
                      <a:spcPct val="90000"/>
                    </a:lnSpc>
                  </a:pPr>
                  <a:r>
                    <a:rPr kumimoji="1" lang="en-US" sz="1400" b="1"/>
                    <a:t>Invoices</a:t>
                  </a:r>
                  <a:endParaRPr kumimoji="1" lang="en-US" sz="1700" b="1"/>
                </a:p>
              </p:txBody>
            </p:sp>
            <p:cxnSp>
              <p:nvCxnSpPr>
                <p:cNvPr id="59403" name="AutoShape 11" descr="Solid diamond"/>
                <p:cNvCxnSpPr>
                  <a:cxnSpLocks noChangeShapeType="1"/>
                  <a:endCxn id="59402" idx="2"/>
                </p:cNvCxnSpPr>
                <p:nvPr/>
              </p:nvCxnSpPr>
              <p:spPr bwMode="auto">
                <a:xfrm flipV="1">
                  <a:off x="1011" y="3104"/>
                  <a:ext cx="2554" cy="82"/>
                </a:xfrm>
                <a:prstGeom prst="straightConnector1">
                  <a:avLst/>
                </a:prstGeom>
                <a:noFill/>
                <a:ln w="38100">
                  <a:solidFill>
                    <a:schemeClr val="accent1"/>
                  </a:solidFill>
                  <a:round/>
                  <a:headEnd/>
                  <a:tailEnd type="triangle" w="med" len="med"/>
                </a:ln>
                <a:effectLst/>
              </p:spPr>
            </p:cxnSp>
          </p:grpSp>
          <p:grpSp>
            <p:nvGrpSpPr>
              <p:cNvPr id="59404" name="Group 12"/>
              <p:cNvGrpSpPr>
                <a:grpSpLocks/>
              </p:cNvGrpSpPr>
              <p:nvPr/>
            </p:nvGrpSpPr>
            <p:grpSpPr bwMode="auto">
              <a:xfrm>
                <a:off x="1011" y="3186"/>
                <a:ext cx="3936" cy="510"/>
                <a:chOff x="1011" y="3186"/>
                <a:chExt cx="3936" cy="510"/>
              </a:xfrm>
            </p:grpSpPr>
            <p:sp>
              <p:nvSpPr>
                <p:cNvPr id="59405" name="Oval 13"/>
                <p:cNvSpPr>
                  <a:spLocks noChangeArrowheads="1"/>
                </p:cNvSpPr>
                <p:nvPr/>
              </p:nvSpPr>
              <p:spPr bwMode="auto">
                <a:xfrm>
                  <a:off x="3560" y="3394"/>
                  <a:ext cx="1387" cy="302"/>
                </a:xfrm>
                <a:prstGeom prst="ellipse">
                  <a:avLst/>
                </a:prstGeom>
                <a:solidFill>
                  <a:schemeClr val="bg1"/>
                </a:solidFill>
                <a:ln w="9525">
                  <a:solidFill>
                    <a:schemeClr val="tx1"/>
                  </a:solidFill>
                  <a:round/>
                  <a:headEnd/>
                  <a:tailEnd/>
                </a:ln>
                <a:effectLst>
                  <a:outerShdw dist="107763" dir="2700000" algn="ctr" rotWithShape="0">
                    <a:srgbClr val="00FF99"/>
                  </a:outerShdw>
                </a:effectLst>
              </p:spPr>
              <p:txBody>
                <a:bodyPr wrap="none" lIns="87312" tIns="44450" rIns="87312" bIns="44450" anchor="ctr"/>
                <a:lstStyle/>
                <a:p>
                  <a:pPr defTabSz="825500" eaLnBrk="0" hangingPunct="0"/>
                  <a:r>
                    <a:rPr kumimoji="1" lang="en-US" sz="1400" b="1"/>
                    <a:t>Process </a:t>
                  </a:r>
                </a:p>
                <a:p>
                  <a:pPr defTabSz="825500" eaLnBrk="0" hangingPunct="0"/>
                  <a:r>
                    <a:rPr kumimoji="1" lang="en-US" sz="1400" b="1"/>
                    <a:t>Payment</a:t>
                  </a:r>
                  <a:endParaRPr kumimoji="1" lang="en-US" sz="1700" b="1"/>
                </a:p>
              </p:txBody>
            </p:sp>
            <p:cxnSp>
              <p:nvCxnSpPr>
                <p:cNvPr id="59406" name="AutoShape 14" descr="Solid diamond"/>
                <p:cNvCxnSpPr>
                  <a:cxnSpLocks noChangeShapeType="1"/>
                  <a:endCxn id="59405" idx="2"/>
                </p:cNvCxnSpPr>
                <p:nvPr/>
              </p:nvCxnSpPr>
              <p:spPr bwMode="auto">
                <a:xfrm>
                  <a:off x="1011" y="3186"/>
                  <a:ext cx="2549" cy="359"/>
                </a:xfrm>
                <a:prstGeom prst="straightConnector1">
                  <a:avLst/>
                </a:prstGeom>
                <a:noFill/>
                <a:ln w="38100">
                  <a:solidFill>
                    <a:schemeClr val="accent1"/>
                  </a:solidFill>
                  <a:round/>
                  <a:headEnd/>
                  <a:tailEnd type="triangle" w="med" len="med"/>
                </a:ln>
                <a:effectLst/>
              </p:spPr>
            </p:cxnSp>
          </p:grpSp>
          <p:grpSp>
            <p:nvGrpSpPr>
              <p:cNvPr id="59407" name="Group 15"/>
              <p:cNvGrpSpPr>
                <a:grpSpLocks/>
              </p:cNvGrpSpPr>
              <p:nvPr/>
            </p:nvGrpSpPr>
            <p:grpSpPr bwMode="auto">
              <a:xfrm>
                <a:off x="1011" y="3186"/>
                <a:ext cx="3936" cy="931"/>
                <a:chOff x="1011" y="3186"/>
                <a:chExt cx="3936" cy="931"/>
              </a:xfrm>
            </p:grpSpPr>
            <p:sp>
              <p:nvSpPr>
                <p:cNvPr id="59408" name="Oval 16"/>
                <p:cNvSpPr>
                  <a:spLocks noChangeArrowheads="1"/>
                </p:cNvSpPr>
                <p:nvPr/>
              </p:nvSpPr>
              <p:spPr bwMode="auto">
                <a:xfrm>
                  <a:off x="3560" y="3762"/>
                  <a:ext cx="1387" cy="355"/>
                </a:xfrm>
                <a:prstGeom prst="ellipse">
                  <a:avLst/>
                </a:prstGeom>
                <a:solidFill>
                  <a:schemeClr val="bg1"/>
                </a:solidFill>
                <a:ln w="9525">
                  <a:solidFill>
                    <a:schemeClr val="tx1"/>
                  </a:solidFill>
                  <a:round/>
                  <a:headEnd/>
                  <a:tailEnd/>
                </a:ln>
                <a:effectLst>
                  <a:outerShdw dist="107763" dir="2700000" algn="ctr" rotWithShape="0">
                    <a:srgbClr val="00FF99"/>
                  </a:outerShdw>
                </a:effectLst>
              </p:spPr>
              <p:txBody>
                <a:bodyPr wrap="none" lIns="87312" tIns="44450" rIns="87312" bIns="44450" anchor="ctr"/>
                <a:lstStyle/>
                <a:p>
                  <a:pPr defTabSz="825500" eaLnBrk="0" hangingPunct="0"/>
                  <a:r>
                    <a:rPr kumimoji="1" lang="en-US" sz="1400" b="1"/>
                    <a:t>Collections</a:t>
                  </a:r>
                </a:p>
              </p:txBody>
            </p:sp>
            <p:cxnSp>
              <p:nvCxnSpPr>
                <p:cNvPr id="59409" name="AutoShape 17" descr="Solid diamond"/>
                <p:cNvCxnSpPr>
                  <a:cxnSpLocks noChangeShapeType="1"/>
                  <a:endCxn id="59408" idx="2"/>
                </p:cNvCxnSpPr>
                <p:nvPr/>
              </p:nvCxnSpPr>
              <p:spPr bwMode="auto">
                <a:xfrm>
                  <a:off x="1011" y="3186"/>
                  <a:ext cx="2549" cy="754"/>
                </a:xfrm>
                <a:prstGeom prst="straightConnector1">
                  <a:avLst/>
                </a:prstGeom>
                <a:noFill/>
                <a:ln w="38100">
                  <a:solidFill>
                    <a:schemeClr val="accent1"/>
                  </a:solidFill>
                  <a:round/>
                  <a:headEnd/>
                  <a:tailEnd type="triangle" w="med" len="med"/>
                </a:ln>
                <a:effectLst/>
              </p:spPr>
            </p:cxnSp>
          </p:grpSp>
        </p:grpSp>
        <p:grpSp>
          <p:nvGrpSpPr>
            <p:cNvPr id="59410" name="Group 18"/>
            <p:cNvGrpSpPr>
              <a:grpSpLocks/>
            </p:cNvGrpSpPr>
            <p:nvPr/>
          </p:nvGrpSpPr>
          <p:grpSpPr bwMode="auto">
            <a:xfrm>
              <a:off x="5172" y="1306"/>
              <a:ext cx="456" cy="2752"/>
              <a:chOff x="5184" y="672"/>
              <a:chExt cx="456" cy="3264"/>
            </a:xfrm>
          </p:grpSpPr>
          <p:sp>
            <p:nvSpPr>
              <p:cNvPr id="59411" name="Line 19"/>
              <p:cNvSpPr>
                <a:spLocks noChangeShapeType="1"/>
              </p:cNvSpPr>
              <p:nvPr/>
            </p:nvSpPr>
            <p:spPr bwMode="auto">
              <a:xfrm>
                <a:off x="5184" y="672"/>
                <a:ext cx="0" cy="3264"/>
              </a:xfrm>
              <a:prstGeom prst="line">
                <a:avLst/>
              </a:prstGeom>
              <a:noFill/>
              <a:ln w="38100">
                <a:solidFill>
                  <a:schemeClr val="accent1"/>
                </a:solidFill>
                <a:prstDash val="dash"/>
                <a:round/>
                <a:headEnd/>
                <a:tailEnd type="triangle" w="med" len="med"/>
              </a:ln>
              <a:effectLst/>
            </p:spPr>
            <p:txBody>
              <a:bodyPr wrap="none" anchor="ctr"/>
              <a:lstStyle/>
              <a:p>
                <a:endParaRPr lang="en-US"/>
              </a:p>
            </p:txBody>
          </p:sp>
          <p:sp>
            <p:nvSpPr>
              <p:cNvPr id="59412" name="Rectangle 20" descr="Solid diamond"/>
              <p:cNvSpPr>
                <a:spLocks noChangeArrowheads="1"/>
              </p:cNvSpPr>
              <p:nvPr/>
            </p:nvSpPr>
            <p:spPr bwMode="auto">
              <a:xfrm rot="5400000">
                <a:off x="4632" y="1908"/>
                <a:ext cx="1632" cy="384"/>
              </a:xfrm>
              <a:prstGeom prst="rect">
                <a:avLst/>
              </a:prstGeom>
              <a:pattFill prst="solidDmnd">
                <a:fgClr>
                  <a:srgbClr val="CCFFCC"/>
                </a:fgClr>
                <a:bgClr>
                  <a:srgbClr val="FFFFFF"/>
                </a:bgClr>
              </a:pattFill>
              <a:ln w="19050">
                <a:solidFill>
                  <a:schemeClr val="accent1"/>
                </a:solidFill>
                <a:prstDash val="dash"/>
                <a:miter lim="800000"/>
                <a:headEnd/>
                <a:tailEnd/>
              </a:ln>
              <a:effectLst/>
            </p:spPr>
            <p:txBody>
              <a:bodyPr wrap="none" anchor="ctr"/>
              <a:lstStyle/>
              <a:p>
                <a:pPr eaLnBrk="0" hangingPunct="0"/>
                <a:r>
                  <a:rPr kumimoji="1" lang="en-US" sz="1800"/>
                  <a:t>Credit / Finance</a:t>
                </a:r>
              </a:p>
              <a:p>
                <a:pPr eaLnBrk="0" hangingPunct="0"/>
                <a:r>
                  <a:rPr kumimoji="1" lang="en-US" sz="1800"/>
                  <a:t>is working  throughout </a:t>
                </a:r>
              </a:p>
            </p:txBody>
          </p:sp>
        </p:grpSp>
        <p:sp>
          <p:nvSpPr>
            <p:cNvPr id="59415" name="Oval 23"/>
            <p:cNvSpPr>
              <a:spLocks noChangeArrowheads="1"/>
            </p:cNvSpPr>
            <p:nvPr/>
          </p:nvSpPr>
          <p:spPr bwMode="auto">
            <a:xfrm>
              <a:off x="3476" y="1356"/>
              <a:ext cx="1412" cy="283"/>
            </a:xfrm>
            <a:prstGeom prst="ellipse">
              <a:avLst/>
            </a:prstGeom>
            <a:solidFill>
              <a:schemeClr val="bg1"/>
            </a:solidFill>
            <a:ln w="9525">
              <a:solidFill>
                <a:schemeClr val="tx1"/>
              </a:solidFill>
              <a:round/>
              <a:headEnd/>
              <a:tailEnd/>
            </a:ln>
            <a:effectLst>
              <a:outerShdw dist="107763" dir="2700000" algn="ctr" rotWithShape="0">
                <a:srgbClr val="0099FF"/>
              </a:outerShdw>
            </a:effectLst>
          </p:spPr>
          <p:txBody>
            <a:bodyPr wrap="none" lIns="87312" tIns="44450" rIns="87312" bIns="44450" anchor="ctr"/>
            <a:lstStyle/>
            <a:p>
              <a:pPr defTabSz="825500" eaLnBrk="0" hangingPunct="0"/>
              <a:r>
                <a:rPr kumimoji="1" lang="en-US" sz="1400" b="1"/>
                <a:t>Set Up Price Tables</a:t>
              </a:r>
            </a:p>
          </p:txBody>
        </p:sp>
        <p:cxnSp>
          <p:nvCxnSpPr>
            <p:cNvPr id="59416" name="AutoShape 24" descr="Large grid"/>
            <p:cNvCxnSpPr>
              <a:cxnSpLocks noChangeShapeType="1"/>
              <a:endCxn id="59415" idx="2"/>
            </p:cNvCxnSpPr>
            <p:nvPr/>
          </p:nvCxnSpPr>
          <p:spPr bwMode="auto">
            <a:xfrm flipV="1">
              <a:off x="867" y="1498"/>
              <a:ext cx="2609" cy="80"/>
            </a:xfrm>
            <a:prstGeom prst="straightConnector1">
              <a:avLst/>
            </a:prstGeom>
            <a:noFill/>
            <a:ln w="38100">
              <a:solidFill>
                <a:srgbClr val="0099FF"/>
              </a:solidFill>
              <a:round/>
              <a:headEnd/>
              <a:tailEnd type="triangle" w="med" len="med"/>
            </a:ln>
            <a:effectLst/>
          </p:spPr>
        </p:cxnSp>
        <p:sp>
          <p:nvSpPr>
            <p:cNvPr id="59418" name="Oval 26"/>
            <p:cNvSpPr>
              <a:spLocks noChangeArrowheads="1"/>
            </p:cNvSpPr>
            <p:nvPr/>
          </p:nvSpPr>
          <p:spPr bwMode="auto">
            <a:xfrm>
              <a:off x="3523" y="1688"/>
              <a:ext cx="1358" cy="301"/>
            </a:xfrm>
            <a:prstGeom prst="ellipse">
              <a:avLst/>
            </a:prstGeom>
            <a:solidFill>
              <a:schemeClr val="bg1"/>
            </a:solidFill>
            <a:ln w="9525">
              <a:solidFill>
                <a:schemeClr val="tx1"/>
              </a:solidFill>
              <a:round/>
              <a:headEnd/>
              <a:tailEnd/>
            </a:ln>
            <a:effectLst>
              <a:outerShdw dist="107763" dir="2700000" algn="ctr" rotWithShape="0">
                <a:srgbClr val="0099FF"/>
              </a:outerShdw>
            </a:effectLst>
          </p:spPr>
          <p:txBody>
            <a:bodyPr wrap="none" lIns="87312" tIns="44450" rIns="87312" bIns="44450" anchor="ctr"/>
            <a:lstStyle/>
            <a:p>
              <a:pPr defTabSz="825500" eaLnBrk="0" hangingPunct="0"/>
              <a:r>
                <a:rPr kumimoji="1" lang="en-US" sz="1400" b="1"/>
                <a:t>Schedule Orders</a:t>
              </a:r>
            </a:p>
          </p:txBody>
        </p:sp>
        <p:cxnSp>
          <p:nvCxnSpPr>
            <p:cNvPr id="59419" name="AutoShape 27" descr="Large grid"/>
            <p:cNvCxnSpPr>
              <a:cxnSpLocks noChangeShapeType="1"/>
              <a:endCxn id="59418" idx="2"/>
            </p:cNvCxnSpPr>
            <p:nvPr/>
          </p:nvCxnSpPr>
          <p:spPr bwMode="auto">
            <a:xfrm>
              <a:off x="867" y="1584"/>
              <a:ext cx="2656" cy="255"/>
            </a:xfrm>
            <a:prstGeom prst="straightConnector1">
              <a:avLst/>
            </a:prstGeom>
            <a:noFill/>
            <a:ln w="38100">
              <a:solidFill>
                <a:srgbClr val="0099FF"/>
              </a:solidFill>
              <a:round/>
              <a:headEnd/>
              <a:tailEnd type="triangle" w="med" len="med"/>
            </a:ln>
            <a:effectLst/>
          </p:spPr>
        </p:cxnSp>
        <p:sp>
          <p:nvSpPr>
            <p:cNvPr id="59422" name="Oval 30"/>
            <p:cNvSpPr>
              <a:spLocks noChangeArrowheads="1"/>
            </p:cNvSpPr>
            <p:nvPr/>
          </p:nvSpPr>
          <p:spPr bwMode="auto">
            <a:xfrm>
              <a:off x="3488" y="2046"/>
              <a:ext cx="1447" cy="283"/>
            </a:xfrm>
            <a:prstGeom prst="ellipse">
              <a:avLst/>
            </a:prstGeom>
            <a:solidFill>
              <a:schemeClr val="bg1"/>
            </a:solidFill>
            <a:ln w="9525">
              <a:solidFill>
                <a:schemeClr val="tx1"/>
              </a:solidFill>
              <a:round/>
              <a:headEnd/>
              <a:tailEnd/>
            </a:ln>
            <a:effectLst>
              <a:outerShdw dist="107763" dir="2700000" algn="ctr" rotWithShape="0">
                <a:srgbClr val="FB7D83"/>
              </a:outerShdw>
            </a:effectLst>
          </p:spPr>
          <p:txBody>
            <a:bodyPr wrap="none" lIns="87312" tIns="44450" rIns="87312" bIns="44450" anchor="ctr"/>
            <a:lstStyle/>
            <a:p>
              <a:pPr defTabSz="825500" eaLnBrk="0" hangingPunct="0"/>
              <a:r>
                <a:rPr kumimoji="1" lang="en-US" sz="1400" b="1"/>
                <a:t>Process Purchase Orders</a:t>
              </a:r>
            </a:p>
          </p:txBody>
        </p:sp>
        <p:cxnSp>
          <p:nvCxnSpPr>
            <p:cNvPr id="59423" name="AutoShape 31" descr="Wide upward diagonal"/>
            <p:cNvCxnSpPr>
              <a:cxnSpLocks noChangeShapeType="1"/>
              <a:endCxn id="59422" idx="2"/>
            </p:cNvCxnSpPr>
            <p:nvPr/>
          </p:nvCxnSpPr>
          <p:spPr bwMode="auto">
            <a:xfrm flipV="1">
              <a:off x="1130" y="2188"/>
              <a:ext cx="2358" cy="306"/>
            </a:xfrm>
            <a:prstGeom prst="straightConnector1">
              <a:avLst/>
            </a:prstGeom>
            <a:noFill/>
            <a:ln w="38100">
              <a:solidFill>
                <a:srgbClr val="FB7D83"/>
              </a:solidFill>
              <a:round/>
              <a:headEnd/>
              <a:tailEnd type="triangle" w="med" len="med"/>
            </a:ln>
            <a:effectLst/>
          </p:spPr>
        </p:cxnSp>
        <p:grpSp>
          <p:nvGrpSpPr>
            <p:cNvPr id="59424" name="Group 32"/>
            <p:cNvGrpSpPr>
              <a:grpSpLocks/>
            </p:cNvGrpSpPr>
            <p:nvPr/>
          </p:nvGrpSpPr>
          <p:grpSpPr bwMode="auto">
            <a:xfrm>
              <a:off x="1130" y="2392"/>
              <a:ext cx="3751" cy="373"/>
              <a:chOff x="1142" y="1947"/>
              <a:chExt cx="3751" cy="442"/>
            </a:xfrm>
          </p:grpSpPr>
          <p:sp>
            <p:nvSpPr>
              <p:cNvPr id="59425" name="Oval 33"/>
              <p:cNvSpPr>
                <a:spLocks noChangeArrowheads="1"/>
              </p:cNvSpPr>
              <p:nvPr/>
            </p:nvSpPr>
            <p:spPr bwMode="auto">
              <a:xfrm>
                <a:off x="3541" y="1947"/>
                <a:ext cx="1352" cy="442"/>
              </a:xfrm>
              <a:prstGeom prst="ellipse">
                <a:avLst/>
              </a:prstGeom>
              <a:solidFill>
                <a:schemeClr val="bg1"/>
              </a:solidFill>
              <a:ln w="9525">
                <a:solidFill>
                  <a:schemeClr val="tx1"/>
                </a:solidFill>
                <a:round/>
                <a:headEnd/>
                <a:tailEnd/>
              </a:ln>
              <a:effectLst>
                <a:outerShdw dist="107763" dir="2700000" algn="ctr" rotWithShape="0">
                  <a:srgbClr val="FB7D83"/>
                </a:outerShdw>
              </a:effectLst>
            </p:spPr>
            <p:txBody>
              <a:bodyPr wrap="none" lIns="87312" tIns="44450" rIns="87312" bIns="44450" anchor="ctr"/>
              <a:lstStyle/>
              <a:p>
                <a:pPr defTabSz="825500" eaLnBrk="0" hangingPunct="0"/>
                <a:r>
                  <a:rPr kumimoji="1" lang="en-US" sz="1400" b="1"/>
                  <a:t>Process Returns</a:t>
                </a:r>
              </a:p>
              <a:p>
                <a:pPr defTabSz="825500" eaLnBrk="0" hangingPunct="0"/>
                <a:r>
                  <a:rPr kumimoji="1" lang="en-US" sz="1400" b="1"/>
                  <a:t>to Suppliers</a:t>
                </a:r>
              </a:p>
            </p:txBody>
          </p:sp>
          <p:cxnSp>
            <p:nvCxnSpPr>
              <p:cNvPr id="59426" name="AutoShape 34" descr="Wide upward diagonal"/>
              <p:cNvCxnSpPr>
                <a:cxnSpLocks noChangeShapeType="1"/>
                <a:endCxn id="59425" idx="2"/>
              </p:cNvCxnSpPr>
              <p:nvPr/>
            </p:nvCxnSpPr>
            <p:spPr bwMode="auto">
              <a:xfrm>
                <a:off x="1142" y="2067"/>
                <a:ext cx="2399" cy="101"/>
              </a:xfrm>
              <a:prstGeom prst="straightConnector1">
                <a:avLst/>
              </a:prstGeom>
              <a:noFill/>
              <a:ln w="38100">
                <a:solidFill>
                  <a:srgbClr val="FB7D83"/>
                </a:solidFill>
                <a:round/>
                <a:headEnd/>
                <a:tailEnd type="triangle" w="med" len="med"/>
              </a:ln>
              <a:effectLst/>
            </p:spPr>
          </p:cxnSp>
        </p:grpSp>
        <p:sp>
          <p:nvSpPr>
            <p:cNvPr id="59428" name="Oval 36"/>
            <p:cNvSpPr>
              <a:spLocks noChangeArrowheads="1"/>
            </p:cNvSpPr>
            <p:nvPr/>
          </p:nvSpPr>
          <p:spPr bwMode="auto">
            <a:xfrm>
              <a:off x="3527" y="2821"/>
              <a:ext cx="1354" cy="284"/>
            </a:xfrm>
            <a:prstGeom prst="ellipse">
              <a:avLst/>
            </a:prstGeom>
            <a:solidFill>
              <a:schemeClr val="bg1"/>
            </a:solidFill>
            <a:ln w="9525">
              <a:solidFill>
                <a:schemeClr val="tx1"/>
              </a:solidFill>
              <a:round/>
              <a:headEnd/>
              <a:tailEnd/>
            </a:ln>
            <a:effectLst>
              <a:outerShdw dist="107763" dir="2700000" algn="ctr" rotWithShape="0">
                <a:srgbClr val="FB7D83"/>
              </a:outerShdw>
            </a:effectLst>
          </p:spPr>
          <p:txBody>
            <a:bodyPr wrap="none" lIns="87312" tIns="44450" rIns="87312" bIns="44450" anchor="ctr"/>
            <a:lstStyle/>
            <a:p>
              <a:pPr defTabSz="825500" eaLnBrk="0" hangingPunct="0"/>
              <a:r>
                <a:rPr kumimoji="1" lang="en-US" sz="1400" b="1"/>
                <a:t>Process</a:t>
              </a:r>
            </a:p>
            <a:p>
              <a:pPr defTabSz="825500" eaLnBrk="0" hangingPunct="0"/>
              <a:r>
                <a:rPr kumimoji="1" lang="en-US" sz="1400" b="1"/>
                <a:t>RMA Receipts</a:t>
              </a:r>
            </a:p>
          </p:txBody>
        </p:sp>
        <p:cxnSp>
          <p:nvCxnSpPr>
            <p:cNvPr id="59429" name="AutoShape 37" descr="Wide upward diagonal"/>
            <p:cNvCxnSpPr>
              <a:cxnSpLocks noChangeShapeType="1"/>
              <a:endCxn id="59428" idx="2"/>
            </p:cNvCxnSpPr>
            <p:nvPr/>
          </p:nvCxnSpPr>
          <p:spPr bwMode="auto">
            <a:xfrm>
              <a:off x="1133" y="2521"/>
              <a:ext cx="2394" cy="442"/>
            </a:xfrm>
            <a:prstGeom prst="straightConnector1">
              <a:avLst/>
            </a:prstGeom>
            <a:noFill/>
            <a:ln w="38100">
              <a:solidFill>
                <a:srgbClr val="FB7D83"/>
              </a:solidFill>
              <a:round/>
              <a:headEnd/>
              <a:tailEnd type="triangle" w="med" len="med"/>
            </a:ln>
            <a:effectLst/>
          </p:spPr>
        </p:cxnSp>
        <p:sp>
          <p:nvSpPr>
            <p:cNvPr id="59430" name="Text Box 38"/>
            <p:cNvSpPr txBox="1">
              <a:spLocks noChangeArrowheads="1"/>
            </p:cNvSpPr>
            <p:nvPr/>
          </p:nvSpPr>
          <p:spPr bwMode="auto">
            <a:xfrm>
              <a:off x="108" y="1341"/>
              <a:ext cx="1579" cy="231"/>
            </a:xfrm>
            <a:prstGeom prst="rect">
              <a:avLst/>
            </a:prstGeom>
            <a:noFill/>
            <a:ln w="12700">
              <a:noFill/>
              <a:miter lim="800000"/>
              <a:headEnd/>
              <a:tailEnd/>
            </a:ln>
            <a:effectLst/>
          </p:spPr>
          <p:txBody>
            <a:bodyPr>
              <a:spAutoFit/>
            </a:bodyPr>
            <a:lstStyle/>
            <a:p>
              <a:pPr indent="400050" algn="l" eaLnBrk="0" hangingPunct="0"/>
              <a:r>
                <a:rPr kumimoji="1" lang="en-US" sz="1800" b="1"/>
                <a:t>Sales &amp; Finance</a:t>
              </a:r>
            </a:p>
          </p:txBody>
        </p:sp>
        <p:sp>
          <p:nvSpPr>
            <p:cNvPr id="59431" name="Text Box 39"/>
            <p:cNvSpPr txBox="1">
              <a:spLocks noChangeArrowheads="1"/>
            </p:cNvSpPr>
            <p:nvPr/>
          </p:nvSpPr>
          <p:spPr bwMode="auto">
            <a:xfrm>
              <a:off x="283" y="2230"/>
              <a:ext cx="1597" cy="232"/>
            </a:xfrm>
            <a:prstGeom prst="rect">
              <a:avLst/>
            </a:prstGeom>
            <a:noFill/>
            <a:ln w="12700">
              <a:noFill/>
              <a:miter lim="800000"/>
              <a:headEnd/>
              <a:tailEnd/>
            </a:ln>
            <a:effectLst/>
          </p:spPr>
          <p:txBody>
            <a:bodyPr wrap="none">
              <a:spAutoFit/>
            </a:bodyPr>
            <a:lstStyle/>
            <a:p>
              <a:pPr eaLnBrk="0" hangingPunct="0"/>
              <a:r>
                <a:rPr kumimoji="1" lang="en-US" sz="1800" b="1"/>
                <a:t>Purchasing &amp; AP/AR</a:t>
              </a:r>
            </a:p>
          </p:txBody>
        </p:sp>
        <p:sp>
          <p:nvSpPr>
            <p:cNvPr id="59432" name="Text Box 40"/>
            <p:cNvSpPr txBox="1">
              <a:spLocks noChangeArrowheads="1"/>
            </p:cNvSpPr>
            <p:nvPr/>
          </p:nvSpPr>
          <p:spPr bwMode="auto">
            <a:xfrm>
              <a:off x="343" y="3051"/>
              <a:ext cx="1196" cy="404"/>
            </a:xfrm>
            <a:prstGeom prst="rect">
              <a:avLst/>
            </a:prstGeom>
            <a:noFill/>
            <a:ln w="12700">
              <a:noFill/>
              <a:miter lim="800000"/>
              <a:headEnd/>
              <a:tailEnd/>
            </a:ln>
            <a:effectLst/>
          </p:spPr>
          <p:txBody>
            <a:bodyPr wrap="none">
              <a:spAutoFit/>
            </a:bodyPr>
            <a:lstStyle/>
            <a:p>
              <a:pPr eaLnBrk="0" hangingPunct="0"/>
              <a:r>
                <a:rPr kumimoji="1" lang="en-US" sz="1800" b="1"/>
                <a:t>Credit/Finance</a:t>
              </a:r>
            </a:p>
            <a:p>
              <a:pPr eaLnBrk="0" hangingPunct="0"/>
              <a:r>
                <a:rPr kumimoji="1" lang="en-US" sz="1800" b="1"/>
                <a:t>Clerk</a:t>
              </a:r>
            </a:p>
          </p:txBody>
        </p:sp>
      </p:gr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469</TotalTime>
  <Words>515</Words>
  <Application>Microsoft PowerPoint 7.0</Application>
  <PresentationFormat>On-screen Show (4:3)</PresentationFormat>
  <Paragraphs>141</Paragraphs>
  <Slides>12</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QAD 2010 Template</vt:lpstr>
      <vt:lpstr>Clip</vt:lpstr>
      <vt:lpstr>List/Discount Table Pricing</vt:lpstr>
      <vt:lpstr>Slide 2</vt:lpstr>
      <vt:lpstr>Facilities</vt:lpstr>
      <vt:lpstr>Course Overview</vt:lpstr>
      <vt:lpstr>Pricing</vt:lpstr>
      <vt:lpstr>Terminology</vt:lpstr>
      <vt:lpstr>List/Discount Table Pricing Model</vt:lpstr>
      <vt:lpstr>List/Discount Table Pricing and Best Pricing Models</vt:lpstr>
      <vt:lpstr>List/Discount Table Pricing Users</vt:lpstr>
      <vt:lpstr>Sales Orders / Purchase Orders</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Chase Kidd-Kadlubek</cp:lastModifiedBy>
  <cp:revision>34</cp:revision>
  <dcterms:created xsi:type="dcterms:W3CDTF">2000-12-07T01:08:11Z</dcterms:created>
  <dcterms:modified xsi:type="dcterms:W3CDTF">2011-01-12T00:53:00Z</dcterms:modified>
</cp:coreProperties>
</file>