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70" r:id="rId2"/>
    <p:sldId id="271" r:id="rId3"/>
    <p:sldId id="277" r:id="rId4"/>
    <p:sldId id="278" r:id="rId5"/>
    <p:sldId id="279" r:id="rId6"/>
    <p:sldId id="274" r:id="rId7"/>
    <p:sldId id="275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38CAD93-C0BD-4B90-87D7-BBDDC7FD2332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1DCEC9F-064F-4F33-AEE1-C68FB3BAA24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AEF96D5-B920-4BE4-92DE-1AB14F87369C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2AB8212-988F-4666-9473-4CE5EA2CEF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LP-Bus-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List/Discount Table Pricing in QAD Enterprise Applications</a:t>
            </a:r>
          </a:p>
          <a:p>
            <a:r>
              <a:rPr lang="en-US" dirty="0" smtClean="0"/>
              <a:t>Set up List/Discount Table Pricing in QAD Enterprise Applications</a:t>
            </a:r>
          </a:p>
          <a:p>
            <a:r>
              <a:rPr lang="en-US" dirty="0" smtClean="0"/>
              <a:t>Maintain List/Discount Table Pricing in QAD Enterprise Applications</a:t>
            </a:r>
          </a:p>
          <a:p>
            <a:endParaRPr lang="en-US" dirty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LP-Bus-010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Pricing Models</a:t>
            </a:r>
          </a:p>
          <a:p>
            <a:r>
              <a:rPr lang="en-US" smtClean="0"/>
              <a:t>Electronic Data Interchange (EDI)</a:t>
            </a:r>
          </a:p>
          <a:p>
            <a:r>
              <a:rPr lang="en-US" smtClean="0"/>
              <a:t>Purchasing</a:t>
            </a:r>
          </a:p>
          <a:p>
            <a:endParaRPr lang="en-US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List/Discount Table Pricing Model</a:t>
            </a:r>
            <a:endParaRPr lang="en-US"/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LP-Bus-030</a:t>
            </a:r>
            <a:endParaRPr lang="en-US"/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72651" y="1642553"/>
            <a:ext cx="7335837" cy="4021138"/>
            <a:chOff x="469" y="1236"/>
            <a:chExt cx="4621" cy="2533"/>
          </a:xfrm>
        </p:grpSpPr>
        <p:grpSp>
          <p:nvGrpSpPr>
            <p:cNvPr id="50180" name="Group 4"/>
            <p:cNvGrpSpPr>
              <a:grpSpLocks/>
            </p:cNvGrpSpPr>
            <p:nvPr/>
          </p:nvGrpSpPr>
          <p:grpSpPr bwMode="auto">
            <a:xfrm>
              <a:off x="3065" y="1476"/>
              <a:ext cx="2025" cy="938"/>
              <a:chOff x="3264" y="1200"/>
              <a:chExt cx="1874" cy="938"/>
            </a:xfrm>
          </p:grpSpPr>
          <p:sp>
            <p:nvSpPr>
              <p:cNvPr id="50181" name="Freeform 5"/>
              <p:cNvSpPr>
                <a:spLocks/>
              </p:cNvSpPr>
              <p:nvPr/>
            </p:nvSpPr>
            <p:spPr bwMode="auto">
              <a:xfrm flipH="1">
                <a:off x="3264" y="1200"/>
                <a:ext cx="1344" cy="480"/>
              </a:xfrm>
              <a:custGeom>
                <a:avLst/>
                <a:gdLst/>
                <a:ahLst/>
                <a:cxnLst>
                  <a:cxn ang="0">
                    <a:pos x="846" y="0"/>
                  </a:cxn>
                  <a:cxn ang="0">
                    <a:pos x="0" y="0"/>
                  </a:cxn>
                  <a:cxn ang="0">
                    <a:pos x="0" y="527"/>
                  </a:cxn>
                </a:cxnLst>
                <a:rect l="0" t="0" r="r" b="b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182" name="Rectangle 6" descr="Wide upward diagonal"/>
              <p:cNvSpPr>
                <a:spLocks noChangeArrowheads="1"/>
              </p:cNvSpPr>
              <p:nvPr/>
            </p:nvSpPr>
            <p:spPr bwMode="auto">
              <a:xfrm>
                <a:off x="4080" y="1680"/>
                <a:ext cx="1058" cy="458"/>
              </a:xfrm>
              <a:prstGeom prst="rect">
                <a:avLst/>
              </a:prstGeom>
              <a:pattFill prst="wdUpDiag">
                <a:fgClr>
                  <a:srgbClr val="FFDBB7"/>
                </a:fgClr>
                <a:bgClr>
                  <a:srgbClr val="FFFFFF"/>
                </a:bgClr>
              </a:pattFill>
              <a:ln w="12700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Return to</a:t>
                </a:r>
              </a:p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Supplier</a:t>
                </a:r>
              </a:p>
            </p:txBody>
          </p:sp>
        </p:grpSp>
        <p:grpSp>
          <p:nvGrpSpPr>
            <p:cNvPr id="50183" name="Group 7"/>
            <p:cNvGrpSpPr>
              <a:grpSpLocks/>
            </p:cNvGrpSpPr>
            <p:nvPr/>
          </p:nvGrpSpPr>
          <p:grpSpPr bwMode="auto">
            <a:xfrm>
              <a:off x="2267" y="1668"/>
              <a:ext cx="1143" cy="746"/>
              <a:chOff x="2400" y="1392"/>
              <a:chExt cx="1058" cy="746"/>
            </a:xfrm>
          </p:grpSpPr>
          <p:sp>
            <p:nvSpPr>
              <p:cNvPr id="50184" name="Line 8"/>
              <p:cNvSpPr>
                <a:spLocks noChangeShapeType="1"/>
              </p:cNvSpPr>
              <p:nvPr/>
            </p:nvSpPr>
            <p:spPr bwMode="auto">
              <a:xfrm rot="5400000" flipH="1">
                <a:off x="2784" y="1536"/>
                <a:ext cx="2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185" name="Rectangle 9" descr="Wide upward diagonal"/>
              <p:cNvSpPr>
                <a:spLocks noChangeArrowheads="1"/>
              </p:cNvSpPr>
              <p:nvPr/>
            </p:nvSpPr>
            <p:spPr bwMode="auto">
              <a:xfrm>
                <a:off x="2400" y="1680"/>
                <a:ext cx="1058" cy="458"/>
              </a:xfrm>
              <a:prstGeom prst="rect">
                <a:avLst/>
              </a:prstGeom>
              <a:pattFill prst="wdUpDiag">
                <a:fgClr>
                  <a:srgbClr val="FFDBB7"/>
                </a:fgClr>
                <a:bgClr>
                  <a:srgbClr val="FFFFFF"/>
                </a:bgClr>
              </a:pattFill>
              <a:ln w="12700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defTabSz="739775" eaLnBrk="0" hangingPunct="0"/>
                <a:r>
                  <a:rPr kumimoji="1" lang="en-US" sz="1800" b="1" dirty="0">
                    <a:latin typeface="+mj-lt"/>
                  </a:rPr>
                  <a:t>Supplier</a:t>
                </a:r>
              </a:p>
              <a:p>
                <a:pPr defTabSz="739775" eaLnBrk="0" hangingPunct="0"/>
                <a:r>
                  <a:rPr kumimoji="1" lang="en-US" sz="1800" b="1" dirty="0">
                    <a:latin typeface="+mj-lt"/>
                  </a:rPr>
                  <a:t>Schedules</a:t>
                </a:r>
              </a:p>
            </p:txBody>
          </p:sp>
        </p:grpSp>
        <p:grpSp>
          <p:nvGrpSpPr>
            <p:cNvPr id="50186" name="Group 10"/>
            <p:cNvGrpSpPr>
              <a:grpSpLocks/>
            </p:cNvGrpSpPr>
            <p:nvPr/>
          </p:nvGrpSpPr>
          <p:grpSpPr bwMode="auto">
            <a:xfrm>
              <a:off x="469" y="1476"/>
              <a:ext cx="2075" cy="938"/>
              <a:chOff x="672" y="1200"/>
              <a:chExt cx="1920" cy="938"/>
            </a:xfrm>
          </p:grpSpPr>
          <p:sp>
            <p:nvSpPr>
              <p:cNvPr id="50187" name="Freeform 11"/>
              <p:cNvSpPr>
                <a:spLocks/>
              </p:cNvSpPr>
              <p:nvPr/>
            </p:nvSpPr>
            <p:spPr bwMode="auto">
              <a:xfrm>
                <a:off x="1200" y="1200"/>
                <a:ext cx="1392" cy="480"/>
              </a:xfrm>
              <a:custGeom>
                <a:avLst/>
                <a:gdLst/>
                <a:ahLst/>
                <a:cxnLst>
                  <a:cxn ang="0">
                    <a:pos x="846" y="0"/>
                  </a:cxn>
                  <a:cxn ang="0">
                    <a:pos x="0" y="0"/>
                  </a:cxn>
                  <a:cxn ang="0">
                    <a:pos x="0" y="527"/>
                  </a:cxn>
                </a:cxnLst>
                <a:rect l="0" t="0" r="r" b="b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188" name="Rectangle 12" descr="Wide upward diagonal"/>
              <p:cNvSpPr>
                <a:spLocks noChangeArrowheads="1"/>
              </p:cNvSpPr>
              <p:nvPr/>
            </p:nvSpPr>
            <p:spPr bwMode="auto">
              <a:xfrm>
                <a:off x="672" y="1680"/>
                <a:ext cx="1058" cy="458"/>
              </a:xfrm>
              <a:prstGeom prst="rect">
                <a:avLst/>
              </a:prstGeom>
              <a:pattFill prst="wdUpDiag">
                <a:fgClr>
                  <a:srgbClr val="FFDBB7"/>
                </a:fgClr>
                <a:bgClr>
                  <a:srgbClr val="FFFFFF"/>
                </a:bgClr>
              </a:pattFill>
              <a:ln w="12700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Purchase</a:t>
                </a:r>
              </a:p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Orders</a:t>
                </a:r>
              </a:p>
            </p:txBody>
          </p:sp>
        </p:grp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835" y="2676"/>
              <a:ext cx="1037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0190" name="Group 14"/>
            <p:cNvGrpSpPr>
              <a:grpSpLocks/>
            </p:cNvGrpSpPr>
            <p:nvPr/>
          </p:nvGrpSpPr>
          <p:grpSpPr bwMode="auto">
            <a:xfrm>
              <a:off x="3036" y="2868"/>
              <a:ext cx="1766" cy="672"/>
              <a:chOff x="3216" y="2592"/>
              <a:chExt cx="1634" cy="672"/>
            </a:xfrm>
          </p:grpSpPr>
          <p:sp>
            <p:nvSpPr>
              <p:cNvPr id="50191" name="Freeform 15"/>
              <p:cNvSpPr>
                <a:spLocks/>
              </p:cNvSpPr>
              <p:nvPr/>
            </p:nvSpPr>
            <p:spPr bwMode="auto">
              <a:xfrm flipH="1" flipV="1">
                <a:off x="3216" y="3047"/>
                <a:ext cx="1104" cy="217"/>
              </a:xfrm>
              <a:custGeom>
                <a:avLst/>
                <a:gdLst/>
                <a:ahLst/>
                <a:cxnLst>
                  <a:cxn ang="0">
                    <a:pos x="846" y="0"/>
                  </a:cxn>
                  <a:cxn ang="0">
                    <a:pos x="0" y="0"/>
                  </a:cxn>
                  <a:cxn ang="0">
                    <a:pos x="0" y="527"/>
                  </a:cxn>
                </a:cxnLst>
                <a:rect l="0" t="0" r="r" b="b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192" name="Rectangle 16" descr="Wide upward diagonal"/>
              <p:cNvSpPr>
                <a:spLocks noChangeArrowheads="1"/>
              </p:cNvSpPr>
              <p:nvPr/>
            </p:nvSpPr>
            <p:spPr bwMode="auto">
              <a:xfrm>
                <a:off x="3792" y="2592"/>
                <a:ext cx="1058" cy="458"/>
              </a:xfrm>
              <a:prstGeom prst="rect">
                <a:avLst/>
              </a:prstGeom>
              <a:pattFill prst="wdUpDiag">
                <a:fgClr>
                  <a:srgbClr val="FFDBB7"/>
                </a:fgClr>
                <a:bgClr>
                  <a:srgbClr val="FFFFFF"/>
                </a:bgClr>
              </a:pattFill>
              <a:ln w="12700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RMA Receipts</a:t>
                </a:r>
                <a:endParaRPr kumimoji="1" lang="en-US" sz="1400" b="1">
                  <a:latin typeface="+mj-lt"/>
                </a:endParaRPr>
              </a:p>
            </p:txBody>
          </p:sp>
        </p:grpSp>
        <p:sp>
          <p:nvSpPr>
            <p:cNvPr id="50193" name="Oval 17"/>
            <p:cNvSpPr>
              <a:spLocks noChangeArrowheads="1"/>
            </p:cNvSpPr>
            <p:nvPr/>
          </p:nvSpPr>
          <p:spPr bwMode="auto">
            <a:xfrm>
              <a:off x="2480" y="1236"/>
              <a:ext cx="711" cy="45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kumimoji="1" lang="en-US" sz="1800" b="1">
                  <a:latin typeface="+mj-lt"/>
                </a:rPr>
                <a:t>Supplier</a:t>
              </a:r>
            </a:p>
          </p:txBody>
        </p:sp>
        <p:grpSp>
          <p:nvGrpSpPr>
            <p:cNvPr id="50194" name="Group 18"/>
            <p:cNvGrpSpPr>
              <a:grpSpLocks/>
            </p:cNvGrpSpPr>
            <p:nvPr/>
          </p:nvGrpSpPr>
          <p:grpSpPr bwMode="auto">
            <a:xfrm>
              <a:off x="2267" y="2628"/>
              <a:ext cx="1143" cy="686"/>
              <a:chOff x="2400" y="2352"/>
              <a:chExt cx="1058" cy="686"/>
            </a:xfrm>
          </p:grpSpPr>
          <p:sp>
            <p:nvSpPr>
              <p:cNvPr id="50195" name="Rectangle 19" descr="Wide upward diagonal"/>
              <p:cNvSpPr>
                <a:spLocks noChangeArrowheads="1"/>
              </p:cNvSpPr>
              <p:nvPr/>
            </p:nvSpPr>
            <p:spPr bwMode="auto">
              <a:xfrm>
                <a:off x="2400" y="2352"/>
                <a:ext cx="1058" cy="458"/>
              </a:xfrm>
              <a:prstGeom prst="rect">
                <a:avLst/>
              </a:prstGeom>
              <a:pattFill prst="wdUpDiag">
                <a:fgClr>
                  <a:srgbClr val="FFDBB7"/>
                </a:fgClr>
                <a:bgClr>
                  <a:srgbClr val="FFFFFF"/>
                </a:bgClr>
              </a:pattFill>
              <a:ln w="12700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Customer</a:t>
                </a:r>
              </a:p>
              <a:p>
                <a:pPr defTabSz="739775" eaLnBrk="0" hangingPunct="0"/>
                <a:r>
                  <a:rPr kumimoji="1" lang="en-US" sz="1800" b="1">
                    <a:latin typeface="+mj-lt"/>
                  </a:rPr>
                  <a:t>Schedules</a:t>
                </a:r>
                <a:endParaRPr kumimoji="1" lang="en-US" sz="1400" b="1">
                  <a:latin typeface="+mj-lt"/>
                </a:endParaRPr>
              </a:p>
            </p:txBody>
          </p:sp>
          <p:sp>
            <p:nvSpPr>
              <p:cNvPr id="50196" name="Line 20"/>
              <p:cNvSpPr>
                <a:spLocks noChangeShapeType="1"/>
              </p:cNvSpPr>
              <p:nvPr/>
            </p:nvSpPr>
            <p:spPr bwMode="auto">
              <a:xfrm rot="-5400000" flipH="1" flipV="1">
                <a:off x="2794" y="2922"/>
                <a:ext cx="23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50197" name="Oval 21"/>
            <p:cNvSpPr>
              <a:spLocks noChangeArrowheads="1"/>
            </p:cNvSpPr>
            <p:nvPr/>
          </p:nvSpPr>
          <p:spPr bwMode="auto">
            <a:xfrm>
              <a:off x="2437" y="3300"/>
              <a:ext cx="790" cy="46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kumimoji="1" lang="en-US" sz="1800" b="1">
                  <a:latin typeface="+mj-lt"/>
                </a:rPr>
                <a:t>Customer</a:t>
              </a:r>
              <a:endParaRPr kumimoji="1" lang="en-US" sz="18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EDI Allows You To: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Support the import and export of standard business transaction documents between customers and suppliers using various systems.</a:t>
            </a:r>
          </a:p>
          <a:p>
            <a:endParaRPr lang="en-US" dirty="0" smtClean="0"/>
          </a:p>
          <a:p>
            <a:r>
              <a:rPr lang="en-US" dirty="0" smtClean="0"/>
              <a:t>Why Consider EDI?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Reduce/eliminate paperwork involved in the supply chain that reduces a company’s overhead.</a:t>
            </a:r>
          </a:p>
          <a:p>
            <a:endParaRPr lang="en-US" dirty="0" smtClean="0"/>
          </a:p>
          <a:p>
            <a:r>
              <a:rPr lang="en-US" dirty="0" smtClean="0"/>
              <a:t>Pricing Setup Implications: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EDI software, files, etc. need to be setup.</a:t>
            </a:r>
          </a:p>
          <a:p>
            <a:endParaRPr lang="en-US" dirty="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</a:t>
            </a:r>
            <a:r>
              <a:rPr lang="en-US" dirty="0" err="1" smtClean="0"/>
              <a:t>eCommerce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Purchase Order</a:t>
            </a:r>
          </a:p>
          <a:p>
            <a:pPr lvl="1"/>
            <a:r>
              <a:rPr lang="en-US" dirty="0" smtClean="0"/>
              <a:t>Supplier purchase order for this line item</a:t>
            </a:r>
          </a:p>
          <a:p>
            <a:r>
              <a:rPr lang="en-US" dirty="0" smtClean="0"/>
              <a:t>Purchasing Allows You To:</a:t>
            </a:r>
          </a:p>
          <a:p>
            <a:pPr lvl="1"/>
            <a:r>
              <a:rPr lang="en-US" dirty="0" smtClean="0"/>
              <a:t>Store extra pricing structure for items, such as:</a:t>
            </a:r>
          </a:p>
          <a:p>
            <a:pPr lvl="2"/>
            <a:r>
              <a:rPr lang="en-US" dirty="0" smtClean="0"/>
              <a:t>Prices in other than the base currency</a:t>
            </a:r>
          </a:p>
          <a:p>
            <a:pPr lvl="2"/>
            <a:r>
              <a:rPr lang="en-US" dirty="0" smtClean="0"/>
              <a:t>Prices for different units of measure (for example, for a case vs. a unit)</a:t>
            </a:r>
          </a:p>
          <a:p>
            <a:pPr lvl="2"/>
            <a:r>
              <a:rPr lang="en-US" dirty="0" smtClean="0"/>
              <a:t>Discounts for different quantity levels</a:t>
            </a:r>
          </a:p>
          <a:p>
            <a:pPr lvl="2"/>
            <a:r>
              <a:rPr lang="en-US" dirty="0" smtClean="0"/>
              <a:t>Prices calculated as a percentage markup over GL cost</a:t>
            </a:r>
          </a:p>
          <a:p>
            <a:r>
              <a:rPr lang="en-US" dirty="0" smtClean="0"/>
              <a:t>Why Consider Purchasing?</a:t>
            </a:r>
          </a:p>
          <a:p>
            <a:pPr lvl="1"/>
            <a:r>
              <a:rPr lang="en-US" dirty="0" smtClean="0"/>
              <a:t>Refine the pricing process and avoid erroneous PPV (Purchase Price Variance)</a:t>
            </a:r>
          </a:p>
          <a:p>
            <a:r>
              <a:rPr lang="en-US" dirty="0" smtClean="0"/>
              <a:t>Pricing Setup Implications</a:t>
            </a:r>
          </a:p>
          <a:p>
            <a:pPr lvl="1"/>
            <a:r>
              <a:rPr lang="en-US" dirty="0" smtClean="0"/>
              <a:t>Associate price lists with suppliers and set up defaults for purchase orders</a:t>
            </a:r>
          </a:p>
          <a:p>
            <a:endParaRPr lang="en-US" dirty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Purchasing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Processes and Procedures</a:t>
            </a:r>
          </a:p>
          <a:p>
            <a:r>
              <a:rPr lang="en-US" smtClean="0"/>
              <a:t>Reporting Requirements</a:t>
            </a:r>
          </a:p>
          <a:p>
            <a:r>
              <a:rPr lang="en-US" smtClean="0"/>
              <a:t>Customer Expectations</a:t>
            </a:r>
          </a:p>
          <a:p>
            <a:r>
              <a:rPr lang="en-US" smtClean="0"/>
              <a:t>Product Configuration</a:t>
            </a:r>
          </a:p>
          <a:p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Introduction to List/Discount Table Pricing</a:t>
            </a:r>
          </a:p>
          <a:p>
            <a:r>
              <a:rPr lang="en-US" smtClean="0"/>
              <a:t>Business Considerations</a:t>
            </a:r>
          </a:p>
          <a:p>
            <a:r>
              <a:rPr lang="en-US" smtClean="0"/>
              <a:t>Setting up List/Discount Table Pricing</a:t>
            </a:r>
          </a:p>
          <a:p>
            <a:r>
              <a:rPr lang="en-US" smtClean="0"/>
              <a:t>Maintaining List/Discount Table Pricing</a:t>
            </a:r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LP-Bus-070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366</TotalTime>
  <Words>258</Words>
  <Application>Microsoft Office PowerPoint</Application>
  <PresentationFormat>On-screen Show (4:3)</PresentationFormat>
  <Paragraphs>63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Business Considerations</vt:lpstr>
      <vt:lpstr>Business Considerations</vt:lpstr>
      <vt:lpstr>List/Discount Table Pricing Model</vt:lpstr>
      <vt:lpstr>EDI eCommerce</vt:lpstr>
      <vt:lpstr>Purchasing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23</cp:revision>
  <dcterms:created xsi:type="dcterms:W3CDTF">2000-12-07T01:41:33Z</dcterms:created>
  <dcterms:modified xsi:type="dcterms:W3CDTF">2011-02-16T17:27:14Z</dcterms:modified>
</cp:coreProperties>
</file>