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3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68" y="-108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BB7C79F-16AE-4CAA-88E8-E9689F34BE2D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7AA3094-1429-4274-BDDF-7D597A009FB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B7FC903-9AB6-45FE-8C52-8F688091EA6C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6639CEF-23F2-4939-8E1F-38204F989B6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B7FC903-9AB6-45FE-8C52-8F688091EA6C}" type="datetime1">
              <a:rPr lang="en-US" smtClean="0"/>
              <a:pPr/>
              <a:t>2/16/2011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639CEF-23F2-4939-8E1F-38204F989B6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LP-Setup-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section you will learn how to:</a:t>
            </a:r>
          </a:p>
          <a:p>
            <a:r>
              <a:rPr lang="en-US" dirty="0" smtClean="0"/>
              <a:t>Identify key business considerations before setting up List/Discount Table Pricing in QAD Enterprise Applications</a:t>
            </a:r>
          </a:p>
          <a:p>
            <a:r>
              <a:rPr lang="en-US" b="1" dirty="0" smtClean="0"/>
              <a:t>Set up List/Discount Table Pricing in QAD Enterprise Applications</a:t>
            </a:r>
          </a:p>
          <a:p>
            <a:r>
              <a:rPr lang="en-US" dirty="0" smtClean="0"/>
              <a:t>Maintain List/Discount Table Pricing in QAD Enterprise Applications</a:t>
            </a:r>
            <a:endParaRPr lang="en-US" dirty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List/Discount Table Pricing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Price Lists</a:t>
            </a:r>
          </a:p>
          <a:p>
            <a:r>
              <a:rPr lang="en-US" b="1" dirty="0" smtClean="0"/>
              <a:t>Supplier Maintenance</a:t>
            </a:r>
          </a:p>
          <a:p>
            <a:r>
              <a:rPr lang="en-US" dirty="0" smtClean="0"/>
              <a:t>Customer Maintenance</a:t>
            </a:r>
          </a:p>
          <a:p>
            <a:r>
              <a:rPr lang="en-US" dirty="0" smtClean="0"/>
              <a:t>RMA Maintenance</a:t>
            </a:r>
          </a:p>
          <a:p>
            <a:r>
              <a:rPr lang="en-US" dirty="0" smtClean="0"/>
              <a:t>Purchasing Control</a:t>
            </a:r>
          </a:p>
          <a:p>
            <a:endParaRPr lang="en-US" dirty="0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List/Discount Table Pricing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LP-Setup-100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Maintenance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LP-Setup-110</a:t>
            </a:r>
            <a:endParaRPr lang="en-US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459163" y="6302375"/>
            <a:ext cx="22431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Supplier Maintenance (2.3.1)</a:t>
            </a:r>
          </a:p>
        </p:txBody>
      </p:sp>
      <p:pic>
        <p:nvPicPr>
          <p:cNvPr id="7680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86001"/>
            <a:ext cx="7827963" cy="4838700"/>
          </a:xfrm>
          <a:prstGeom prst="rect">
            <a:avLst/>
          </a:prstGeom>
          <a:noFill/>
        </p:spPr>
      </p:pic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3454400" y="5194013"/>
            <a:ext cx="4908716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The price list normally used when quoting prices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or selling products to this customer</a:t>
            </a:r>
          </a:p>
        </p:txBody>
      </p:sp>
      <p:sp>
        <p:nvSpPr>
          <p:cNvPr id="76810" name="AutoShape 10"/>
          <p:cNvSpPr>
            <a:spLocks/>
          </p:cNvSpPr>
          <p:nvPr/>
        </p:nvSpPr>
        <p:spPr bwMode="auto">
          <a:xfrm>
            <a:off x="2779713" y="4231414"/>
            <a:ext cx="192087" cy="650875"/>
          </a:xfrm>
          <a:prstGeom prst="rightBrace">
            <a:avLst>
              <a:gd name="adj1" fmla="val 28237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" name="Elbow Connector 9"/>
          <p:cNvCxnSpPr>
            <a:stCxn id="76809" idx="1"/>
            <a:endCxn id="76810" idx="1"/>
          </p:cNvCxnSpPr>
          <p:nvPr/>
        </p:nvCxnSpPr>
        <p:spPr>
          <a:xfrm rot="10800000">
            <a:off x="2971800" y="4556853"/>
            <a:ext cx="482600" cy="929549"/>
          </a:xfrm>
          <a:prstGeom prst="bentConnector3">
            <a:avLst>
              <a:gd name="adj1" fmla="val 60161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Supplier Maintenance</a:t>
            </a:r>
          </a:p>
          <a:p>
            <a:r>
              <a:rPr lang="en-US" b="1" dirty="0" smtClean="0"/>
              <a:t>Customer Maintenance</a:t>
            </a:r>
          </a:p>
          <a:p>
            <a:r>
              <a:rPr lang="en-US" dirty="0" smtClean="0"/>
              <a:t>RMA Maintenance</a:t>
            </a:r>
          </a:p>
          <a:p>
            <a:r>
              <a:rPr lang="en-US" dirty="0" smtClean="0"/>
              <a:t>Purchasing Control</a:t>
            </a:r>
          </a:p>
          <a:p>
            <a:endParaRPr lang="en-US" dirty="0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List/Discount Table Pricing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LP-Setup-120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Customer Maintenance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LP-Setup-130</a:t>
            </a:r>
            <a:endParaRPr lang="en-US"/>
          </a:p>
        </p:txBody>
      </p:sp>
      <p:pic>
        <p:nvPicPr>
          <p:cNvPr id="788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79" y="1089227"/>
            <a:ext cx="7818437" cy="5019675"/>
          </a:xfrm>
          <a:prstGeom prst="rect">
            <a:avLst/>
          </a:prstGeom>
          <a:noFill/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2423403" y="5043106"/>
            <a:ext cx="5143005" cy="830997"/>
          </a:xfrm>
          <a:prstGeom prst="rect">
            <a:avLst/>
          </a:prstGeom>
          <a:solidFill>
            <a:srgbClr val="FFFFFF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Each customer/supplier can be assigned both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a price table (L type) and a discount table. This does not work with Best Pricing.</a:t>
            </a:r>
          </a:p>
        </p:txBody>
      </p:sp>
      <p:sp>
        <p:nvSpPr>
          <p:cNvPr id="78855" name="AutoShape 7"/>
          <p:cNvSpPr>
            <a:spLocks/>
          </p:cNvSpPr>
          <p:nvPr/>
        </p:nvSpPr>
        <p:spPr bwMode="auto">
          <a:xfrm>
            <a:off x="750179" y="4500764"/>
            <a:ext cx="174625" cy="490538"/>
          </a:xfrm>
          <a:prstGeom prst="leftBrace">
            <a:avLst>
              <a:gd name="adj1" fmla="val 23409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8856" name="AutoShape 8"/>
          <p:cNvCxnSpPr>
            <a:cxnSpLocks noChangeShapeType="1"/>
            <a:stCxn id="78854" idx="1"/>
            <a:endCxn id="78855" idx="1"/>
          </p:cNvCxnSpPr>
          <p:nvPr/>
        </p:nvCxnSpPr>
        <p:spPr bwMode="auto">
          <a:xfrm rot="10800000">
            <a:off x="750179" y="4746033"/>
            <a:ext cx="1673224" cy="712572"/>
          </a:xfrm>
          <a:prstGeom prst="bentConnector3">
            <a:avLst>
              <a:gd name="adj1" fmla="val 11366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/>
          <a:lstStyle/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Supplier Maintenance</a:t>
            </a:r>
          </a:p>
          <a:p>
            <a:r>
              <a:rPr lang="en-US" dirty="0" smtClean="0"/>
              <a:t>Customer Maintenance</a:t>
            </a:r>
          </a:p>
          <a:p>
            <a:r>
              <a:rPr lang="en-US" b="1" dirty="0" smtClean="0"/>
              <a:t>RMA Maintenance</a:t>
            </a:r>
          </a:p>
          <a:p>
            <a:r>
              <a:rPr lang="en-US" dirty="0" smtClean="0"/>
              <a:t>Purchasing Control</a:t>
            </a:r>
          </a:p>
          <a:p>
            <a:endParaRPr lang="en-US" dirty="0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List/Discount Table Pricing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LP-Setup-140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Maintenance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LP-Setup-150</a:t>
            </a:r>
            <a:endParaRPr lang="en-US"/>
          </a:p>
        </p:txBody>
      </p:sp>
      <p:pic>
        <p:nvPicPr>
          <p:cNvPr id="809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7447" y="1155253"/>
            <a:ext cx="7019925" cy="4937125"/>
          </a:xfrm>
          <a:prstGeom prst="rect">
            <a:avLst/>
          </a:prstGeom>
          <a:noFill/>
        </p:spPr>
      </p:pic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803868" y="5131940"/>
            <a:ext cx="4545067" cy="800100"/>
          </a:xfrm>
          <a:prstGeom prst="rect">
            <a:avLst/>
          </a:prstGeom>
          <a:solidFill>
            <a:srgbClr val="FFFFFF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600">
                <a:latin typeface="+mj-lt"/>
              </a:rPr>
              <a:t>Sets the default for the Fixed Price setting </a:t>
            </a:r>
          </a:p>
          <a:p>
            <a:pPr eaLnBrk="0" hangingPunct="0"/>
            <a:r>
              <a:rPr kumimoji="1" lang="en-US" sz="1600">
                <a:latin typeface="+mj-lt"/>
              </a:rPr>
              <a:t>on each new  line added to this sales order</a:t>
            </a:r>
          </a:p>
        </p:txBody>
      </p:sp>
      <p:sp>
        <p:nvSpPr>
          <p:cNvPr id="80903" name="AutoShape 7"/>
          <p:cNvSpPr>
            <a:spLocks/>
          </p:cNvSpPr>
          <p:nvPr/>
        </p:nvSpPr>
        <p:spPr bwMode="auto">
          <a:xfrm>
            <a:off x="6015685" y="4660453"/>
            <a:ext cx="249237" cy="234950"/>
          </a:xfrm>
          <a:prstGeom prst="leftBrace">
            <a:avLst>
              <a:gd name="adj1" fmla="val 8333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0904" name="AutoShape 8"/>
          <p:cNvCxnSpPr>
            <a:cxnSpLocks noChangeShapeType="1"/>
            <a:stCxn id="80902" idx="3"/>
            <a:endCxn id="80903" idx="1"/>
          </p:cNvCxnSpPr>
          <p:nvPr/>
        </p:nvCxnSpPr>
        <p:spPr bwMode="auto">
          <a:xfrm flipV="1">
            <a:off x="5348935" y="4777928"/>
            <a:ext cx="666750" cy="7540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Supplier Maintenance</a:t>
            </a:r>
          </a:p>
          <a:p>
            <a:r>
              <a:rPr lang="en-US" dirty="0" smtClean="0"/>
              <a:t>Customer Maintenance</a:t>
            </a:r>
          </a:p>
          <a:p>
            <a:r>
              <a:rPr lang="en-US" dirty="0" smtClean="0"/>
              <a:t>RMA Maintenance</a:t>
            </a:r>
          </a:p>
          <a:p>
            <a:r>
              <a:rPr lang="en-US" b="1" dirty="0" smtClean="0"/>
              <a:t>Purchasing Control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List/Discount Table Pricing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LP-Setup-160</a:t>
            </a:r>
            <a:endParaRPr lang="en-US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Purchasing Control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LP-Setup-170</a:t>
            </a:r>
            <a:endParaRPr lang="en-US"/>
          </a:p>
        </p:txBody>
      </p:sp>
      <p:pic>
        <p:nvPicPr>
          <p:cNvPr id="829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268" y="1122980"/>
            <a:ext cx="7818437" cy="4829175"/>
          </a:xfrm>
          <a:prstGeom prst="rect">
            <a:avLst/>
          </a:prstGeom>
          <a:noFill/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5828005" y="2985117"/>
            <a:ext cx="2506663" cy="2154436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l"/>
            <a:r>
              <a:rPr lang="en-US" sz="1600">
                <a:latin typeface="+mj-lt"/>
              </a:rPr>
              <a:t>Requiring price/discount tables controls which items may be ordered or purchased and your suppliers' units of measure (such as case quantities)</a:t>
            </a:r>
          </a:p>
        </p:txBody>
      </p:sp>
      <p:sp>
        <p:nvSpPr>
          <p:cNvPr id="82952" name="AutoShape 8"/>
          <p:cNvSpPr>
            <a:spLocks/>
          </p:cNvSpPr>
          <p:nvPr/>
        </p:nvSpPr>
        <p:spPr bwMode="auto">
          <a:xfrm>
            <a:off x="2021180" y="3431205"/>
            <a:ext cx="153988" cy="395287"/>
          </a:xfrm>
          <a:prstGeom prst="rightBrace">
            <a:avLst>
              <a:gd name="adj1" fmla="val 21392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2953" name="AutoShape 9"/>
          <p:cNvCxnSpPr>
            <a:cxnSpLocks noChangeShapeType="1"/>
            <a:stCxn id="82951" idx="1"/>
            <a:endCxn id="82952" idx="1"/>
          </p:cNvCxnSpPr>
          <p:nvPr/>
        </p:nvCxnSpPr>
        <p:spPr bwMode="auto">
          <a:xfrm rot="10800000">
            <a:off x="2175169" y="3628849"/>
            <a:ext cx="3652837" cy="433486"/>
          </a:xfrm>
          <a:prstGeom prst="bentConnector3">
            <a:avLst>
              <a:gd name="adj1" fmla="val 5930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LP-Setup-180</a:t>
            </a:r>
            <a:endParaRPr lang="en-US"/>
          </a:p>
        </p:txBody>
      </p:sp>
      <p:pic>
        <p:nvPicPr>
          <p:cNvPr id="8397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2490788"/>
            <a:ext cx="7143750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List/Discount Table Pricing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List/Discount Table Pricing</a:t>
            </a:r>
          </a:p>
          <a:p>
            <a:r>
              <a:rPr lang="en-US" dirty="0" smtClean="0"/>
              <a:t>Maintain List/Discount Table Pricing</a:t>
            </a:r>
            <a:endParaRPr lang="en-US" dirty="0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LP-Setup-190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List/Discount Table Pricing Model</a:t>
            </a:r>
            <a:endParaRPr lang="en-US"/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LP-Setup-020</a:t>
            </a:r>
            <a:endParaRPr lang="en-US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" y="1399435"/>
            <a:ext cx="792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6565" name="Group 5"/>
          <p:cNvGrpSpPr>
            <a:grpSpLocks/>
          </p:cNvGrpSpPr>
          <p:nvPr/>
        </p:nvGrpSpPr>
        <p:grpSpPr bwMode="auto">
          <a:xfrm>
            <a:off x="4982407" y="2123335"/>
            <a:ext cx="2974975" cy="1489075"/>
            <a:chOff x="3228" y="1128"/>
            <a:chExt cx="1874" cy="938"/>
          </a:xfrm>
        </p:grpSpPr>
        <p:sp>
          <p:nvSpPr>
            <p:cNvPr id="66566" name="Freeform 6"/>
            <p:cNvSpPr>
              <a:spLocks/>
            </p:cNvSpPr>
            <p:nvPr/>
          </p:nvSpPr>
          <p:spPr bwMode="auto">
            <a:xfrm flipH="1">
              <a:off x="3228" y="1128"/>
              <a:ext cx="1344" cy="480"/>
            </a:xfrm>
            <a:custGeom>
              <a:avLst/>
              <a:gdLst/>
              <a:ahLst/>
              <a:cxnLst>
                <a:cxn ang="0">
                  <a:pos x="846" y="0"/>
                </a:cxn>
                <a:cxn ang="0">
                  <a:pos x="0" y="0"/>
                </a:cxn>
                <a:cxn ang="0">
                  <a:pos x="0" y="527"/>
                </a:cxn>
              </a:cxnLst>
              <a:rect l="0" t="0" r="r" b="b"/>
              <a:pathLst>
                <a:path w="846" h="527">
                  <a:moveTo>
                    <a:pt x="846" y="0"/>
                  </a:moveTo>
                  <a:lnTo>
                    <a:pt x="0" y="0"/>
                  </a:lnTo>
                  <a:lnTo>
                    <a:pt x="0" y="527"/>
                  </a:lnTo>
                </a:path>
              </a:pathLst>
            </a:custGeom>
            <a:noFill/>
            <a:ln w="38100" cap="flat" cmpd="sng">
              <a:solidFill>
                <a:srgbClr val="5A87C6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67" name="Rectangle 7"/>
            <p:cNvSpPr>
              <a:spLocks noChangeArrowheads="1"/>
            </p:cNvSpPr>
            <p:nvPr/>
          </p:nvSpPr>
          <p:spPr bwMode="auto">
            <a:xfrm>
              <a:off x="4044" y="1608"/>
              <a:ext cx="1058" cy="458"/>
            </a:xfrm>
            <a:prstGeom prst="rect">
              <a:avLst/>
            </a:prstGeom>
            <a:solidFill>
              <a:srgbClr val="CCECFF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kumimoji="1" lang="en-US" sz="1800" b="1">
                  <a:latin typeface="+mj-lt"/>
                </a:rPr>
                <a:t>Return to</a:t>
              </a:r>
            </a:p>
            <a:p>
              <a:pPr defTabSz="739775" eaLnBrk="0" hangingPunct="0"/>
              <a:r>
                <a:rPr kumimoji="1" lang="en-US" sz="1800" b="1">
                  <a:latin typeface="+mj-lt"/>
                </a:rPr>
                <a:t>Supplier</a:t>
              </a:r>
            </a:p>
          </p:txBody>
        </p:sp>
      </p:grpSp>
      <p:sp>
        <p:nvSpPr>
          <p:cNvPr id="66569" name="Line 9"/>
          <p:cNvSpPr>
            <a:spLocks noChangeShapeType="1"/>
          </p:cNvSpPr>
          <p:nvPr/>
        </p:nvSpPr>
        <p:spPr bwMode="auto">
          <a:xfrm rot="5400000" flipH="1">
            <a:off x="4258507" y="2694835"/>
            <a:ext cx="381000" cy="0"/>
          </a:xfrm>
          <a:prstGeom prst="line">
            <a:avLst/>
          </a:prstGeom>
          <a:noFill/>
          <a:ln w="38100">
            <a:solidFill>
              <a:srgbClr val="5A87C6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3610807" y="2885335"/>
            <a:ext cx="1679575" cy="727075"/>
          </a:xfrm>
          <a:prstGeom prst="rect">
            <a:avLst/>
          </a:prstGeom>
          <a:solidFill>
            <a:srgbClr val="CCECFF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800" b="1">
                <a:latin typeface="+mj-lt"/>
              </a:rPr>
              <a:t>Supplier</a:t>
            </a:r>
          </a:p>
          <a:p>
            <a:pPr defTabSz="739775" eaLnBrk="0" hangingPunct="0"/>
            <a:r>
              <a:rPr kumimoji="1" lang="en-US" sz="1800" b="1">
                <a:latin typeface="+mj-lt"/>
              </a:rPr>
              <a:t>Schedules</a:t>
            </a:r>
          </a:p>
        </p:txBody>
      </p:sp>
      <p:grpSp>
        <p:nvGrpSpPr>
          <p:cNvPr id="66571" name="Group 11"/>
          <p:cNvGrpSpPr>
            <a:grpSpLocks/>
          </p:cNvGrpSpPr>
          <p:nvPr/>
        </p:nvGrpSpPr>
        <p:grpSpPr bwMode="auto">
          <a:xfrm>
            <a:off x="867607" y="2123335"/>
            <a:ext cx="3048000" cy="1489075"/>
            <a:chOff x="636" y="1128"/>
            <a:chExt cx="1920" cy="938"/>
          </a:xfrm>
        </p:grpSpPr>
        <p:sp>
          <p:nvSpPr>
            <p:cNvPr id="66572" name="Freeform 12"/>
            <p:cNvSpPr>
              <a:spLocks/>
            </p:cNvSpPr>
            <p:nvPr/>
          </p:nvSpPr>
          <p:spPr bwMode="auto">
            <a:xfrm>
              <a:off x="1164" y="1128"/>
              <a:ext cx="1392" cy="480"/>
            </a:xfrm>
            <a:custGeom>
              <a:avLst/>
              <a:gdLst/>
              <a:ahLst/>
              <a:cxnLst>
                <a:cxn ang="0">
                  <a:pos x="846" y="0"/>
                </a:cxn>
                <a:cxn ang="0">
                  <a:pos x="0" y="0"/>
                </a:cxn>
                <a:cxn ang="0">
                  <a:pos x="0" y="527"/>
                </a:cxn>
              </a:cxnLst>
              <a:rect l="0" t="0" r="r" b="b"/>
              <a:pathLst>
                <a:path w="846" h="527">
                  <a:moveTo>
                    <a:pt x="846" y="0"/>
                  </a:moveTo>
                  <a:lnTo>
                    <a:pt x="0" y="0"/>
                  </a:lnTo>
                  <a:lnTo>
                    <a:pt x="0" y="527"/>
                  </a:lnTo>
                </a:path>
              </a:pathLst>
            </a:custGeom>
            <a:noFill/>
            <a:ln w="38100" cap="flat" cmpd="sng">
              <a:solidFill>
                <a:srgbClr val="5A87C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73" name="Rectangle 13"/>
            <p:cNvSpPr>
              <a:spLocks noChangeArrowheads="1"/>
            </p:cNvSpPr>
            <p:nvPr/>
          </p:nvSpPr>
          <p:spPr bwMode="auto">
            <a:xfrm>
              <a:off x="636" y="1608"/>
              <a:ext cx="1058" cy="458"/>
            </a:xfrm>
            <a:prstGeom prst="rect">
              <a:avLst/>
            </a:prstGeom>
            <a:solidFill>
              <a:srgbClr val="CCECFF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kumimoji="1" lang="en-US" sz="1800" b="1" dirty="0">
                  <a:latin typeface="+mj-lt"/>
                </a:rPr>
                <a:t>Purchase</a:t>
              </a:r>
            </a:p>
            <a:p>
              <a:pPr defTabSz="739775" eaLnBrk="0" hangingPunct="0"/>
              <a:r>
                <a:rPr kumimoji="1" lang="en-US" sz="1800" b="1" dirty="0">
                  <a:latin typeface="+mj-lt"/>
                </a:rPr>
                <a:t>Orders</a:t>
              </a:r>
            </a:p>
          </p:txBody>
        </p:sp>
      </p:grpSp>
      <p:sp>
        <p:nvSpPr>
          <p:cNvPr id="66575" name="Freeform 15"/>
          <p:cNvSpPr>
            <a:spLocks/>
          </p:cNvSpPr>
          <p:nvPr/>
        </p:nvSpPr>
        <p:spPr bwMode="auto">
          <a:xfrm flipH="1" flipV="1">
            <a:off x="4906207" y="5055448"/>
            <a:ext cx="1752600" cy="344487"/>
          </a:xfrm>
          <a:custGeom>
            <a:avLst/>
            <a:gdLst/>
            <a:ahLst/>
            <a:cxnLst>
              <a:cxn ang="0">
                <a:pos x="846" y="0"/>
              </a:cxn>
              <a:cxn ang="0">
                <a:pos x="0" y="0"/>
              </a:cxn>
              <a:cxn ang="0">
                <a:pos x="0" y="527"/>
              </a:cxn>
            </a:cxnLst>
            <a:rect l="0" t="0" r="r" b="b"/>
            <a:pathLst>
              <a:path w="846" h="527">
                <a:moveTo>
                  <a:pt x="846" y="0"/>
                </a:moveTo>
                <a:lnTo>
                  <a:pt x="0" y="0"/>
                </a:lnTo>
                <a:lnTo>
                  <a:pt x="0" y="527"/>
                </a:lnTo>
              </a:path>
            </a:pathLst>
          </a:custGeom>
          <a:noFill/>
          <a:ln w="38100" cap="flat" cmpd="sng">
            <a:solidFill>
              <a:srgbClr val="5A87C6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5820607" y="4333135"/>
            <a:ext cx="1679575" cy="727075"/>
          </a:xfrm>
          <a:prstGeom prst="rect">
            <a:avLst/>
          </a:prstGeom>
          <a:solidFill>
            <a:srgbClr val="CCECFF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800" b="1">
                <a:latin typeface="+mj-lt"/>
              </a:rPr>
              <a:t>RMA Receipts</a:t>
            </a:r>
            <a:endParaRPr kumimoji="1" lang="en-US" sz="1400" b="1">
              <a:latin typeface="+mj-lt"/>
            </a:endParaRPr>
          </a:p>
        </p:txBody>
      </p:sp>
      <p:sp>
        <p:nvSpPr>
          <p:cNvPr id="66577" name="Oval 17"/>
          <p:cNvSpPr>
            <a:spLocks noChangeArrowheads="1"/>
          </p:cNvSpPr>
          <p:nvPr/>
        </p:nvSpPr>
        <p:spPr bwMode="auto">
          <a:xfrm>
            <a:off x="3898145" y="1742335"/>
            <a:ext cx="1044575" cy="7254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800" b="1">
                <a:latin typeface="+mj-lt"/>
              </a:rPr>
              <a:t>Supplier</a:t>
            </a:r>
          </a:p>
        </p:txBody>
      </p:sp>
      <p:sp>
        <p:nvSpPr>
          <p:cNvPr id="66578" name="Oval 18"/>
          <p:cNvSpPr>
            <a:spLocks noChangeArrowheads="1"/>
          </p:cNvSpPr>
          <p:nvPr/>
        </p:nvSpPr>
        <p:spPr bwMode="auto">
          <a:xfrm>
            <a:off x="3839407" y="5018935"/>
            <a:ext cx="1160463" cy="7445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800" b="1">
                <a:latin typeface="+mj-lt"/>
              </a:rPr>
              <a:t>Customer</a:t>
            </a:r>
            <a:endParaRPr kumimoji="1" lang="en-US" sz="1800">
              <a:latin typeface="+mj-lt"/>
            </a:endParaRPr>
          </a:p>
        </p:txBody>
      </p:sp>
      <p:grpSp>
        <p:nvGrpSpPr>
          <p:cNvPr id="66579" name="Group 19"/>
          <p:cNvGrpSpPr>
            <a:grpSpLocks/>
          </p:cNvGrpSpPr>
          <p:nvPr/>
        </p:nvGrpSpPr>
        <p:grpSpPr bwMode="auto">
          <a:xfrm>
            <a:off x="3610807" y="3952135"/>
            <a:ext cx="1679575" cy="1089025"/>
            <a:chOff x="2364" y="2280"/>
            <a:chExt cx="1058" cy="686"/>
          </a:xfrm>
        </p:grpSpPr>
        <p:sp>
          <p:nvSpPr>
            <p:cNvPr id="66580" name="Rectangle 20"/>
            <p:cNvSpPr>
              <a:spLocks noChangeArrowheads="1"/>
            </p:cNvSpPr>
            <p:nvPr/>
          </p:nvSpPr>
          <p:spPr bwMode="auto">
            <a:xfrm>
              <a:off x="2364" y="2280"/>
              <a:ext cx="1058" cy="458"/>
            </a:xfrm>
            <a:prstGeom prst="rect">
              <a:avLst/>
            </a:prstGeom>
            <a:solidFill>
              <a:srgbClr val="CCECFF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kumimoji="1" lang="en-US" sz="1800" b="1">
                  <a:latin typeface="+mj-lt"/>
                </a:rPr>
                <a:t>Customer</a:t>
              </a:r>
            </a:p>
            <a:p>
              <a:pPr defTabSz="739775" eaLnBrk="0" hangingPunct="0"/>
              <a:r>
                <a:rPr kumimoji="1" lang="en-US" sz="1800" b="1">
                  <a:latin typeface="+mj-lt"/>
                </a:rPr>
                <a:t>Schedules</a:t>
              </a:r>
              <a:endParaRPr kumimoji="1" lang="en-US" sz="1400" b="1">
                <a:latin typeface="+mj-lt"/>
              </a:endParaRPr>
            </a:p>
          </p:txBody>
        </p:sp>
        <p:sp>
          <p:nvSpPr>
            <p:cNvPr id="66581" name="Line 21"/>
            <p:cNvSpPr>
              <a:spLocks noChangeShapeType="1"/>
            </p:cNvSpPr>
            <p:nvPr/>
          </p:nvSpPr>
          <p:spPr bwMode="auto">
            <a:xfrm rot="-5400000" flipH="1" flipV="1">
              <a:off x="2758" y="2850"/>
              <a:ext cx="232" cy="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PO/RTS/Sched/RMA Rcpt Price Menu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LP-Setup-030</a:t>
            </a:r>
            <a:endParaRPr lang="en-US"/>
          </a:p>
        </p:txBody>
      </p:sp>
      <p:pic>
        <p:nvPicPr>
          <p:cNvPr id="675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4638" y="1800225"/>
            <a:ext cx="3533775" cy="390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Supplier Maintenance</a:t>
            </a:r>
          </a:p>
          <a:p>
            <a:r>
              <a:rPr lang="en-US" dirty="0" smtClean="0"/>
              <a:t>Customer Maintenance</a:t>
            </a:r>
          </a:p>
          <a:p>
            <a:r>
              <a:rPr lang="en-US" dirty="0" smtClean="0"/>
              <a:t>RMA Maintenance</a:t>
            </a:r>
          </a:p>
          <a:p>
            <a:r>
              <a:rPr lang="en-US" dirty="0" smtClean="0"/>
              <a:t>Purchasing Control</a:t>
            </a:r>
          </a:p>
          <a:p>
            <a:endParaRPr lang="en-US" dirty="0"/>
          </a:p>
        </p:txBody>
      </p:sp>
      <p:sp>
        <p:nvSpPr>
          <p:cNvPr id="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List/Discount Table Pricing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LP-Setup-040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List Maintenance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LP-Setup-050</a:t>
            </a:r>
            <a:endParaRPr lang="en-US"/>
          </a:p>
        </p:txBody>
      </p:sp>
      <p:pic>
        <p:nvPicPr>
          <p:cNvPr id="696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3079"/>
            <a:ext cx="7856537" cy="4838700"/>
          </a:xfrm>
          <a:prstGeom prst="rect">
            <a:avLst/>
          </a:prstGeom>
          <a:noFill/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3316288" y="6338888"/>
            <a:ext cx="25288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Price List Maintenance (1.10.2.1)</a:t>
            </a: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5153025" y="2752725"/>
            <a:ext cx="2996333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Price tables must use type L</a:t>
            </a:r>
            <a:r>
              <a:rPr kumimoji="1" lang="en-US" sz="2400">
                <a:latin typeface="+mj-lt"/>
              </a:rPr>
              <a:t> </a:t>
            </a:r>
          </a:p>
        </p:txBody>
      </p:sp>
      <p:sp>
        <p:nvSpPr>
          <p:cNvPr id="69641" name="AutoShape 9"/>
          <p:cNvSpPr>
            <a:spLocks/>
          </p:cNvSpPr>
          <p:nvPr/>
        </p:nvSpPr>
        <p:spPr bwMode="auto">
          <a:xfrm>
            <a:off x="3654425" y="3457575"/>
            <a:ext cx="220663" cy="285750"/>
          </a:xfrm>
          <a:prstGeom prst="rightBrace">
            <a:avLst>
              <a:gd name="adj1" fmla="val 10791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69642" name="AutoShape 10"/>
          <p:cNvCxnSpPr>
            <a:cxnSpLocks noChangeShapeType="1"/>
            <a:stCxn id="69640" idx="1"/>
            <a:endCxn id="69641" idx="1"/>
          </p:cNvCxnSpPr>
          <p:nvPr/>
        </p:nvCxnSpPr>
        <p:spPr bwMode="auto">
          <a:xfrm rot="10800000" flipV="1">
            <a:off x="3875089" y="2983558"/>
            <a:ext cx="1277937" cy="616892"/>
          </a:xfrm>
          <a:prstGeom prst="bentConnector3">
            <a:avLst>
              <a:gd name="adj1" fmla="val 7775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List Generation By Item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LP-Setup-060</a:t>
            </a:r>
            <a:endParaRPr lang="en-US"/>
          </a:p>
        </p:txBody>
      </p:sp>
      <p:pic>
        <p:nvPicPr>
          <p:cNvPr id="706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22563"/>
            <a:ext cx="7827963" cy="5029200"/>
          </a:xfrm>
          <a:prstGeom prst="rect">
            <a:avLst/>
          </a:prstGeom>
          <a:noFill/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074988" y="6442075"/>
            <a:ext cx="3003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Price List Generation By Item (1.10.2.6)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4894263" y="2939640"/>
            <a:ext cx="3326552" cy="1077218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Pricing information from the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Item Master File is copied to the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target price list for the range of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item numbers or product lines</a:t>
            </a:r>
          </a:p>
        </p:txBody>
      </p:sp>
      <p:sp>
        <p:nvSpPr>
          <p:cNvPr id="70665" name="AutoShape 9"/>
          <p:cNvSpPr>
            <a:spLocks/>
          </p:cNvSpPr>
          <p:nvPr/>
        </p:nvSpPr>
        <p:spPr bwMode="auto">
          <a:xfrm>
            <a:off x="2944166" y="2695237"/>
            <a:ext cx="172563" cy="329318"/>
          </a:xfrm>
          <a:prstGeom prst="rightBrace">
            <a:avLst>
              <a:gd name="adj1" fmla="val 11232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0666" name="AutoShape 10"/>
          <p:cNvCxnSpPr>
            <a:cxnSpLocks noChangeShapeType="1"/>
            <a:stCxn id="70664" idx="1"/>
            <a:endCxn id="70665" idx="1"/>
          </p:cNvCxnSpPr>
          <p:nvPr/>
        </p:nvCxnSpPr>
        <p:spPr bwMode="auto">
          <a:xfrm rot="10800000">
            <a:off x="3116729" y="2859897"/>
            <a:ext cx="1777534" cy="618353"/>
          </a:xfrm>
          <a:prstGeom prst="bentConnector3">
            <a:avLst>
              <a:gd name="adj1" fmla="val 5812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1363663" y="4445093"/>
            <a:ext cx="3982180" cy="1415772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 algn="l"/>
            <a:r>
              <a:rPr lang="en-US" sz="1600">
                <a:latin typeface="+mj-lt"/>
              </a:rPr>
              <a:t>[S]kip bypasses the existing price list</a:t>
            </a:r>
          </a:p>
          <a:p>
            <a:pPr algn="l"/>
            <a:r>
              <a:rPr lang="en-US" sz="1600">
                <a:latin typeface="+mj-lt"/>
              </a:rPr>
              <a:t>[C]lear deletes the existing price list</a:t>
            </a:r>
          </a:p>
          <a:p>
            <a:pPr algn="l"/>
            <a:r>
              <a:rPr lang="en-US" sz="1600">
                <a:latin typeface="+mj-lt"/>
              </a:rPr>
              <a:t>[E]xpire puts an expiration date on the</a:t>
            </a:r>
          </a:p>
          <a:p>
            <a:pPr algn="l"/>
            <a:r>
              <a:rPr lang="en-US" sz="1600">
                <a:latin typeface="+mj-lt"/>
              </a:rPr>
              <a:t>    existing price list</a:t>
            </a:r>
          </a:p>
          <a:p>
            <a:pPr algn="l"/>
            <a:endParaRPr lang="en-US" sz="1600">
              <a:latin typeface="+mj-lt"/>
            </a:endParaRPr>
          </a:p>
        </p:txBody>
      </p:sp>
      <p:sp>
        <p:nvSpPr>
          <p:cNvPr id="70669" name="AutoShape 13"/>
          <p:cNvSpPr>
            <a:spLocks/>
          </p:cNvSpPr>
          <p:nvPr/>
        </p:nvSpPr>
        <p:spPr bwMode="auto">
          <a:xfrm>
            <a:off x="1508125" y="3368916"/>
            <a:ext cx="174625" cy="311150"/>
          </a:xfrm>
          <a:prstGeom prst="leftBrace">
            <a:avLst>
              <a:gd name="adj1" fmla="val 14848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0670" name="AutoShape 14"/>
          <p:cNvCxnSpPr>
            <a:cxnSpLocks noChangeShapeType="1"/>
            <a:stCxn id="70667" idx="1"/>
            <a:endCxn id="70669" idx="1"/>
          </p:cNvCxnSpPr>
          <p:nvPr/>
        </p:nvCxnSpPr>
        <p:spPr bwMode="auto">
          <a:xfrm rot="10800000" flipH="1">
            <a:off x="1363663" y="3524491"/>
            <a:ext cx="144462" cy="1628488"/>
          </a:xfrm>
          <a:prstGeom prst="bentConnector3">
            <a:avLst>
              <a:gd name="adj1" fmla="val -15824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List Copy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LP-Setup-070</a:t>
            </a:r>
            <a:endParaRPr lang="en-US"/>
          </a:p>
        </p:txBody>
      </p:sp>
      <p:pic>
        <p:nvPicPr>
          <p:cNvPr id="716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880" y="1148549"/>
            <a:ext cx="7818437" cy="4838700"/>
          </a:xfrm>
          <a:prstGeom prst="rect">
            <a:avLst/>
          </a:prstGeom>
          <a:noFill/>
        </p:spPr>
      </p:pic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775297" y="5418138"/>
            <a:ext cx="3858749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 algn="l"/>
            <a:r>
              <a:rPr kumimoji="1" lang="en-US" sz="1600">
                <a:latin typeface="+mj-lt"/>
              </a:rPr>
              <a:t>Over 100%, amounts are increased</a:t>
            </a:r>
          </a:p>
          <a:p>
            <a:pPr algn="l"/>
            <a:r>
              <a:rPr kumimoji="1" lang="en-US" sz="1600">
                <a:latin typeface="+mj-lt"/>
              </a:rPr>
              <a:t>Under 100%, amounts are decreased</a:t>
            </a:r>
            <a:endParaRPr lang="en-US" sz="1600">
              <a:latin typeface="+mj-lt"/>
            </a:endParaRPr>
          </a:p>
        </p:txBody>
      </p:sp>
      <p:sp>
        <p:nvSpPr>
          <p:cNvPr id="71687" name="AutoShape 7"/>
          <p:cNvSpPr>
            <a:spLocks/>
          </p:cNvSpPr>
          <p:nvPr/>
        </p:nvSpPr>
        <p:spPr bwMode="auto">
          <a:xfrm>
            <a:off x="1660525" y="2845527"/>
            <a:ext cx="173038" cy="339725"/>
          </a:xfrm>
          <a:prstGeom prst="leftBrace">
            <a:avLst>
              <a:gd name="adj1" fmla="val 16361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688" name="AutoShape 8"/>
          <p:cNvCxnSpPr>
            <a:cxnSpLocks noChangeShapeType="1"/>
            <a:stCxn id="71686" idx="1"/>
            <a:endCxn id="71687" idx="1"/>
          </p:cNvCxnSpPr>
          <p:nvPr/>
        </p:nvCxnSpPr>
        <p:spPr bwMode="auto">
          <a:xfrm rot="10800000" flipH="1">
            <a:off x="775297" y="3015390"/>
            <a:ext cx="885228" cy="2741302"/>
          </a:xfrm>
          <a:prstGeom prst="bentConnector3">
            <a:avLst>
              <a:gd name="adj1" fmla="val -2582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4745038" y="4858891"/>
            <a:ext cx="3958135" cy="1077218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Pricing information and currency rate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from the source price list are copied 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to the target price list for the range of 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item numbers specified</a:t>
            </a:r>
            <a:endParaRPr kumimoji="1" lang="en-US" sz="2400">
              <a:latin typeface="+mj-lt"/>
            </a:endParaRPr>
          </a:p>
        </p:txBody>
      </p:sp>
      <p:sp>
        <p:nvSpPr>
          <p:cNvPr id="71692" name="AutoShape 12"/>
          <p:cNvSpPr>
            <a:spLocks/>
          </p:cNvSpPr>
          <p:nvPr/>
        </p:nvSpPr>
        <p:spPr bwMode="auto">
          <a:xfrm>
            <a:off x="7380288" y="1954902"/>
            <a:ext cx="230187" cy="320675"/>
          </a:xfrm>
          <a:prstGeom prst="rightBrace">
            <a:avLst>
              <a:gd name="adj1" fmla="val 11609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693" name="AutoShape 13"/>
          <p:cNvCxnSpPr>
            <a:cxnSpLocks noChangeShapeType="1"/>
            <a:stCxn id="71691" idx="3"/>
            <a:endCxn id="71692" idx="1"/>
          </p:cNvCxnSpPr>
          <p:nvPr/>
        </p:nvCxnSpPr>
        <p:spPr bwMode="auto">
          <a:xfrm flipH="1" flipV="1">
            <a:off x="7610475" y="2115240"/>
            <a:ext cx="1092698" cy="3282260"/>
          </a:xfrm>
          <a:prstGeom prst="bentConnector5">
            <a:avLst>
              <a:gd name="adj1" fmla="val -20921"/>
              <a:gd name="adj2" fmla="val 55762"/>
              <a:gd name="adj3" fmla="val -2069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List by Item Report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LP-Setup-080</a:t>
            </a:r>
            <a:endParaRPr lang="en-US"/>
          </a:p>
        </p:txBody>
      </p:sp>
      <p:pic>
        <p:nvPicPr>
          <p:cNvPr id="727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152433"/>
            <a:ext cx="7818437" cy="4838700"/>
          </a:xfrm>
          <a:prstGeom prst="rect">
            <a:avLst/>
          </a:prstGeom>
          <a:noFill/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241675" y="6319838"/>
            <a:ext cx="26733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Price List by Item Report (1.10.2.4)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1057516" y="4266022"/>
            <a:ext cx="6978192" cy="1077218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kumimoji="1" lang="en-US" sz="1600">
                <a:latin typeface="+mj-lt"/>
              </a:rPr>
              <a:t>Each supplier/customer schedule customer can be assigned both a 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price table (L type price lists) and a discount table (D, M, or P type 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price lists). These lists provide the default for supplier orders other </a:t>
            </a:r>
          </a:p>
          <a:p>
            <a:pPr algn="l" eaLnBrk="0" hangingPunct="0"/>
            <a:r>
              <a:rPr kumimoji="1" lang="en-US" sz="1600">
                <a:latin typeface="+mj-lt"/>
              </a:rPr>
              <a:t>than sales quotes, sales orders, and RMA issue lines.</a:t>
            </a:r>
          </a:p>
        </p:txBody>
      </p:sp>
      <p:sp>
        <p:nvSpPr>
          <p:cNvPr id="72711" name="AutoShape 7"/>
          <p:cNvSpPr>
            <a:spLocks/>
          </p:cNvSpPr>
          <p:nvPr/>
        </p:nvSpPr>
        <p:spPr bwMode="auto">
          <a:xfrm>
            <a:off x="2306675" y="3218626"/>
            <a:ext cx="211137" cy="301625"/>
          </a:xfrm>
          <a:prstGeom prst="leftBrace">
            <a:avLst>
              <a:gd name="adj1" fmla="val 11905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2712" name="AutoShape 8"/>
          <p:cNvCxnSpPr>
            <a:cxnSpLocks noChangeShapeType="1"/>
            <a:stCxn id="72710" idx="1"/>
            <a:endCxn id="72711" idx="1"/>
          </p:cNvCxnSpPr>
          <p:nvPr/>
        </p:nvCxnSpPr>
        <p:spPr bwMode="auto">
          <a:xfrm rot="10800000" flipH="1">
            <a:off x="1057515" y="3369439"/>
            <a:ext cx="1249159" cy="1435192"/>
          </a:xfrm>
          <a:prstGeom prst="bentConnector3">
            <a:avLst>
              <a:gd name="adj1" fmla="val -183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List by Item Report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LP-Setup-090</a:t>
            </a:r>
            <a:endParaRPr lang="en-US"/>
          </a:p>
        </p:txBody>
      </p:sp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720" y="958246"/>
            <a:ext cx="7143750" cy="5143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8126413" y="390372"/>
            <a:ext cx="266700" cy="564673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838</TotalTime>
  <Words>457</Words>
  <Application>Microsoft Office PowerPoint</Application>
  <PresentationFormat>On-screen Show (4:3)</PresentationFormat>
  <Paragraphs>114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Set up List/Discount Table Pricing</vt:lpstr>
      <vt:lpstr>List/Discount Table Pricing Model</vt:lpstr>
      <vt:lpstr>PO/RTS/Sched/RMA Rcpt Price Menu</vt:lpstr>
      <vt:lpstr>List/Discount Table Pricing Setup</vt:lpstr>
      <vt:lpstr>Price List Maintenance</vt:lpstr>
      <vt:lpstr>Price List Generation By Item</vt:lpstr>
      <vt:lpstr>Price List Copy</vt:lpstr>
      <vt:lpstr>Price List by Item Report</vt:lpstr>
      <vt:lpstr>Price List by Item Report</vt:lpstr>
      <vt:lpstr>List/Discount Table Pricing Setup</vt:lpstr>
      <vt:lpstr>Supplier Maintenance</vt:lpstr>
      <vt:lpstr>List/Discount Table Pricing Setup</vt:lpstr>
      <vt:lpstr>Customer Maintenance</vt:lpstr>
      <vt:lpstr>List/Discount Table Pricing Setup</vt:lpstr>
      <vt:lpstr>RMA Maintenance</vt:lpstr>
      <vt:lpstr>List/Discount Table Pricing Setup</vt:lpstr>
      <vt:lpstr>Purchasing Control</vt:lpstr>
      <vt:lpstr>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42</cp:revision>
  <dcterms:created xsi:type="dcterms:W3CDTF">2000-12-07T01:55:49Z</dcterms:created>
  <dcterms:modified xsi:type="dcterms:W3CDTF">2011-02-16T17:52:04Z</dcterms:modified>
</cp:coreProperties>
</file>