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51" r:id="rId1"/>
    <p:sldMasterId id="2147483654" r:id="rId2"/>
    <p:sldMasterId id="2147483726" r:id="rId3"/>
  </p:sldMasterIdLst>
  <p:notesMasterIdLst>
    <p:notesMasterId r:id="rId24"/>
  </p:notesMasterIdLst>
  <p:handoutMasterIdLst>
    <p:handoutMasterId r:id="rId25"/>
  </p:handoutMasterIdLst>
  <p:sldIdLst>
    <p:sldId id="319" r:id="rId4"/>
    <p:sldId id="320" r:id="rId5"/>
    <p:sldId id="345" r:id="rId6"/>
    <p:sldId id="329" r:id="rId7"/>
    <p:sldId id="330" r:id="rId8"/>
    <p:sldId id="331" r:id="rId9"/>
    <p:sldId id="332" r:id="rId10"/>
    <p:sldId id="333" r:id="rId11"/>
    <p:sldId id="334" r:id="rId12"/>
    <p:sldId id="335" r:id="rId13"/>
    <p:sldId id="336" r:id="rId14"/>
    <p:sldId id="337" r:id="rId15"/>
    <p:sldId id="338" r:id="rId16"/>
    <p:sldId id="340" r:id="rId17"/>
    <p:sldId id="341" r:id="rId18"/>
    <p:sldId id="342" r:id="rId19"/>
    <p:sldId id="298" r:id="rId20"/>
    <p:sldId id="299" r:id="rId21"/>
    <p:sldId id="343" r:id="rId22"/>
    <p:sldId id="344" r:id="rId23"/>
  </p:sldIdLst>
  <p:sldSz cx="9144000" cy="6858000" type="screen4x3"/>
  <p:notesSz cx="6991350" cy="9282113"/>
  <p:embeddedFontLst>
    <p:embeddedFont>
      <p:font typeface="Century Gothic" pitchFamily="34" charset="0"/>
      <p:regular r:id="rId26"/>
      <p:bold r:id="rId27"/>
      <p:italic r:id="rId28"/>
      <p:boldItalic r:id="rId29"/>
    </p:embeddedFont>
    <p:embeddedFont>
      <p:font typeface="Webdings" pitchFamily="18" charset="2"/>
      <p:regular r:id="rId30"/>
    </p:embeddedFont>
    <p:embeddedFont>
      <p:font typeface="Tahoma" pitchFamily="34" charset="0"/>
      <p:regular r:id="rId31"/>
      <p:bold r:id="rId32"/>
    </p:embeddedFont>
  </p:embeddedFontLst>
  <p:defaultTextStyle>
    <a:defPPr>
      <a:defRPr lang="en-US"/>
    </a:defPPr>
    <a:lvl1pPr algn="ctr" rtl="0" eaLnBrk="0" fontAlgn="base" hangingPunct="0">
      <a:spcBef>
        <a:spcPct val="0"/>
      </a:spcBef>
      <a:spcAft>
        <a:spcPct val="0"/>
      </a:spcAft>
      <a:defRPr b="1" kern="1200">
        <a:solidFill>
          <a:schemeClr val="tx1"/>
        </a:solidFill>
        <a:latin typeface="Arial" charset="0"/>
        <a:ea typeface="+mn-ea"/>
        <a:cs typeface="+mn-cs"/>
      </a:defRPr>
    </a:lvl1pPr>
    <a:lvl2pPr marL="457200" algn="ctr" rtl="0" eaLnBrk="0" fontAlgn="base" hangingPunct="0">
      <a:spcBef>
        <a:spcPct val="0"/>
      </a:spcBef>
      <a:spcAft>
        <a:spcPct val="0"/>
      </a:spcAft>
      <a:defRPr b="1" kern="1200">
        <a:solidFill>
          <a:schemeClr val="tx1"/>
        </a:solidFill>
        <a:latin typeface="Arial" charset="0"/>
        <a:ea typeface="+mn-ea"/>
        <a:cs typeface="+mn-cs"/>
      </a:defRPr>
    </a:lvl2pPr>
    <a:lvl3pPr marL="914400" algn="ctr" rtl="0" eaLnBrk="0" fontAlgn="base" hangingPunct="0">
      <a:spcBef>
        <a:spcPct val="0"/>
      </a:spcBef>
      <a:spcAft>
        <a:spcPct val="0"/>
      </a:spcAft>
      <a:defRPr b="1" kern="1200">
        <a:solidFill>
          <a:schemeClr val="tx1"/>
        </a:solidFill>
        <a:latin typeface="Arial" charset="0"/>
        <a:ea typeface="+mn-ea"/>
        <a:cs typeface="+mn-cs"/>
      </a:defRPr>
    </a:lvl3pPr>
    <a:lvl4pPr marL="1371600" algn="ctr" rtl="0" eaLnBrk="0" fontAlgn="base" hangingPunct="0">
      <a:spcBef>
        <a:spcPct val="0"/>
      </a:spcBef>
      <a:spcAft>
        <a:spcPct val="0"/>
      </a:spcAft>
      <a:defRPr b="1" kern="1200">
        <a:solidFill>
          <a:schemeClr val="tx1"/>
        </a:solidFill>
        <a:latin typeface="Arial" charset="0"/>
        <a:ea typeface="+mn-ea"/>
        <a:cs typeface="+mn-cs"/>
      </a:defRPr>
    </a:lvl4pPr>
    <a:lvl5pPr marL="1828800" algn="ctr"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66FF"/>
    <a:srgbClr val="FF9900"/>
    <a:srgbClr val="FFCC00"/>
    <a:srgbClr val="DDDDDD"/>
    <a:srgbClr val="EFF9FF"/>
    <a:srgbClr val="FFFFCC"/>
    <a:srgbClr val="5A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83" autoAdjust="0"/>
    <p:restoredTop sz="94660"/>
  </p:normalViewPr>
  <p:slideViewPr>
    <p:cSldViewPr snapToGrid="0">
      <p:cViewPr varScale="1">
        <p:scale>
          <a:sx n="74" d="100"/>
          <a:sy n="74" d="100"/>
        </p:scale>
        <p:origin x="-1302" y="-90"/>
      </p:cViewPr>
      <p:guideLst>
        <p:guide orient="horz" pos="2142"/>
        <p:guide pos="28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7.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3.fntdata"/><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6.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none" lIns="92985" tIns="46493" rIns="92985" bIns="46493" numCol="1" anchor="ctr" anchorCtr="0" compatLnSpc="1">
            <a:prstTxWarp prst="textNoShape">
              <a:avLst/>
            </a:prstTxWarp>
          </a:bodyPr>
          <a:lstStyle>
            <a:lvl1pPr algn="l" defTabSz="930275">
              <a:defRPr sz="1200" smtClean="0"/>
            </a:lvl1pPr>
          </a:lstStyle>
          <a:p>
            <a:pPr>
              <a:defRPr/>
            </a:pPr>
            <a:endParaRPr lang="en-US"/>
          </a:p>
        </p:txBody>
      </p:sp>
      <p:sp>
        <p:nvSpPr>
          <p:cNvPr id="12390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none" lIns="92985" tIns="46493" rIns="92985" bIns="46493" numCol="1" anchor="ctr" anchorCtr="0" compatLnSpc="1">
            <a:prstTxWarp prst="textNoShape">
              <a:avLst/>
            </a:prstTxWarp>
          </a:bodyPr>
          <a:lstStyle>
            <a:lvl1pPr algn="r" defTabSz="930275">
              <a:defRPr sz="1200" smtClean="0"/>
            </a:lvl1pPr>
          </a:lstStyle>
          <a:p>
            <a:pPr>
              <a:defRPr/>
            </a:pPr>
            <a:endParaRPr lang="en-US"/>
          </a:p>
        </p:txBody>
      </p:sp>
      <p:sp>
        <p:nvSpPr>
          <p:cNvPr id="12390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none" lIns="92985" tIns="46493" rIns="92985" bIns="46493" numCol="1" anchor="b" anchorCtr="0" compatLnSpc="1">
            <a:prstTxWarp prst="textNoShape">
              <a:avLst/>
            </a:prstTxWarp>
          </a:bodyPr>
          <a:lstStyle>
            <a:lvl1pPr algn="l" defTabSz="930275">
              <a:defRPr sz="1200" smtClean="0"/>
            </a:lvl1pPr>
          </a:lstStyle>
          <a:p>
            <a:pPr>
              <a:defRPr/>
            </a:pPr>
            <a:endParaRPr lang="en-US"/>
          </a:p>
        </p:txBody>
      </p:sp>
      <p:sp>
        <p:nvSpPr>
          <p:cNvPr id="12390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none" lIns="92985" tIns="46493" rIns="92985" bIns="46493" numCol="1" anchor="b" anchorCtr="0" compatLnSpc="1">
            <a:prstTxWarp prst="textNoShape">
              <a:avLst/>
            </a:prstTxWarp>
          </a:bodyPr>
          <a:lstStyle>
            <a:lvl1pPr algn="r" defTabSz="930275">
              <a:defRPr sz="1200" smtClean="0"/>
            </a:lvl1pPr>
          </a:lstStyle>
          <a:p>
            <a:pPr>
              <a:defRPr/>
            </a:pPr>
            <a:fld id="{74BBDA61-C6F9-4FEF-9967-CAE53F765A6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defRPr sz="1200" b="0" smtClean="0"/>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defRPr sz="1200" b="0" smtClean="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defRPr sz="1200" b="0" smtClean="0"/>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defRPr sz="1200" b="0" smtClean="0"/>
            </a:lvl1pPr>
          </a:lstStyle>
          <a:p>
            <a:pPr>
              <a:defRPr/>
            </a:pPr>
            <a:fld id="{27CDBB3F-795F-4A75-BC22-CD4AAEE22A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DCAF905-D8DD-4609-8745-45726CBCB92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5DF3FE5-50C3-4D77-8B18-BD63632BCA5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BF5D2D4-09EE-4CC7-A3DA-6AF65A166E9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86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86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C897DE1-3136-4DB9-BA86-7129C4D23C4F}"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039100" y="6648069"/>
            <a:ext cx="1104900" cy="219456"/>
          </a:xfrm>
        </p:spPr>
        <p:txBody>
          <a:bodyPr/>
          <a:lstStyle/>
          <a:p>
            <a:pPr>
              <a:defRPr/>
            </a:pPr>
            <a:r>
              <a:rPr lang="en-US" smtClean="0"/>
              <a:t>PCC-IN-040</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905750" y="6638544"/>
            <a:ext cx="1238250" cy="219456"/>
          </a:xfrm>
        </p:spPr>
        <p:txBody>
          <a:bodyPr/>
          <a:lstStyle/>
          <a:p>
            <a:pPr>
              <a:defRPr/>
            </a:pPr>
            <a:r>
              <a:rPr lang="en-US" smtClean="0"/>
              <a:t>PCC-IN-040</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953375" y="6638544"/>
            <a:ext cx="1190625" cy="219456"/>
          </a:xfrm>
        </p:spPr>
        <p:txBody>
          <a:bodyPr/>
          <a:lstStyle/>
          <a:p>
            <a:pPr>
              <a:defRPr/>
            </a:pPr>
            <a:r>
              <a:rPr lang="en-US" smtClean="0"/>
              <a:t>PCC-IN-040</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7772400" y="6638544"/>
            <a:ext cx="1371600" cy="219456"/>
          </a:xfrm>
        </p:spPr>
        <p:txBody>
          <a:bodyPr/>
          <a:lstStyle/>
          <a:p>
            <a:pPr>
              <a:defRPr/>
            </a:pPr>
            <a:r>
              <a:rPr lang="en-US" smtClean="0"/>
              <a:t>PCC-IN-040</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7905750" y="6638544"/>
            <a:ext cx="1238250" cy="219456"/>
          </a:xfrm>
        </p:spPr>
        <p:txBody>
          <a:bodyPr/>
          <a:lstStyle/>
          <a:p>
            <a:pPr>
              <a:defRPr/>
            </a:pPr>
            <a:r>
              <a:rPr lang="en-US" smtClean="0"/>
              <a:t>PCC-IN-040</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a:xfrm>
            <a:off x="7848600" y="6638544"/>
            <a:ext cx="1295400" cy="219456"/>
          </a:xfrm>
        </p:spPr>
        <p:txBody>
          <a:bodyPr/>
          <a:lstStyle/>
          <a:p>
            <a:pPr>
              <a:defRPr/>
            </a:pPr>
            <a:r>
              <a:rPr lang="en-US" smtClean="0"/>
              <a:t>PCC-IN-040</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007F133-8B42-4221-B0D7-015F7BCC1371}"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xfrm>
            <a:off x="8001000" y="6638544"/>
            <a:ext cx="1143000" cy="219456"/>
          </a:xfrm>
          <a:ln/>
        </p:spPr>
        <p:txBody>
          <a:bodyPr/>
          <a:lstStyle>
            <a:lvl1pPr>
              <a:defRPr/>
            </a:lvl1pPr>
          </a:lstStyle>
          <a:p>
            <a:pPr>
              <a:defRPr/>
            </a:pPr>
            <a:r>
              <a:rPr lang="en-US" smtClean="0"/>
              <a:t>PCC-IN-040</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D887F08-FBC5-4E21-949A-CA02EC4DFA8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BB0BA702-08B0-4901-AB65-CD7514F5B93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2BB5385-28C1-40DF-8E7E-ECA0ED19BC0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2E9EE423-EE88-420B-A55B-9626E2325BE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91FEA55-5381-4668-BA48-BA0FF07E357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5C95E06-63E5-46D4-8C9B-78B7CD6F9D8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7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smtClean="0"/>
            </a:lvl1pPr>
          </a:lstStyle>
          <a:p>
            <a:pPr>
              <a:defRPr/>
            </a:pPr>
            <a:endParaRPr lang="en-US"/>
          </a:p>
        </p:txBody>
      </p:sp>
      <p:sp>
        <p:nvSpPr>
          <p:cNvPr id="177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vl1pPr>
          </a:lstStyle>
          <a:p>
            <a:pPr>
              <a:defRPr/>
            </a:pPr>
            <a:r>
              <a:rPr lang="en-US" smtClean="0"/>
              <a:t>PCC-IN-040</a:t>
            </a:r>
            <a:endParaRPr lang="en-US" dirty="0"/>
          </a:p>
        </p:txBody>
      </p:sp>
      <p:sp>
        <p:nvSpPr>
          <p:cNvPr id="177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vl1pPr>
          </a:lstStyle>
          <a:p>
            <a:pPr>
              <a:defRPr/>
            </a:pPr>
            <a:fld id="{070B91F8-66A2-4CFB-98D6-B300E7A36BC9}" type="slidenum">
              <a:rPr lang="en-US"/>
              <a:pPr>
                <a:defRPr/>
              </a:pPr>
              <a:t>‹#›</a:t>
            </a:fld>
            <a:endParaRPr lang="en-US"/>
          </a:p>
        </p:txBody>
      </p:sp>
      <p:pic>
        <p:nvPicPr>
          <p:cNvPr id="2055" name="Picture 4" descr="06_corp_ppt_Template"/>
          <p:cNvPicPr>
            <a:picLocks noChangeAspect="1" noChangeArrowheads="1"/>
          </p:cNvPicPr>
          <p:nvPr userDrawn="1"/>
        </p:nvPicPr>
        <p:blipFill>
          <a:blip r:embed="rId13" cstate="print"/>
          <a:srcRect/>
          <a:stretch>
            <a:fillRect/>
          </a:stretch>
        </p:blipFill>
        <p:spPr bwMode="auto">
          <a:xfrm>
            <a:off x="0" y="14288"/>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53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lang="en-US" sz="1000" b="0">
                <a:solidFill>
                  <a:schemeClr val="bg2"/>
                </a:solidFill>
                <a:latin typeface="Tahoma" pitchFamily="34" charset="0"/>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85350"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sz="800" b="0"/>
            </a:lvl1pPr>
          </a:lstStyle>
          <a:p>
            <a:r>
              <a:rPr lang="en-US" smtClean="0"/>
              <a:t>PCC-IN-040</a:t>
            </a:r>
            <a:endParaRPr lang="en-US" dirty="0"/>
          </a:p>
        </p:txBody>
      </p:sp>
    </p:spTree>
  </p:cSld>
  <p:clrMap bg1="lt1" tx1="dk1" bg2="lt2" tx2="dk2" accent1="accent1" accent2="accent2" accent3="accent3" accent4="accent4" accent5="accent5" accent6="accent6" hlink="hlink" folHlink="folHlink"/>
  <p:sldLayoutIdLst>
    <p:sldLayoutId id="214748372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PCC-IN-040</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r>
              <a:rPr lang="en-US" smtClean="0"/>
              <a:t>PCC-IN-040</a:t>
            </a:r>
            <a:endParaRPr lang="en-US" dirty="0"/>
          </a:p>
        </p:txBody>
      </p:sp>
      <p:sp>
        <p:nvSpPr>
          <p:cNvPr id="7171" name="Rectangle 2"/>
          <p:cNvSpPr>
            <a:spLocks noChangeArrowheads="1"/>
          </p:cNvSpPr>
          <p:nvPr/>
        </p:nvSpPr>
        <p:spPr bwMode="auto">
          <a:xfrm>
            <a:off x="114300" y="115888"/>
            <a:ext cx="8915400" cy="5961062"/>
          </a:xfrm>
          <a:prstGeom prst="rect">
            <a:avLst/>
          </a:prstGeom>
          <a:noFill/>
          <a:ln w="38100">
            <a:noFill/>
            <a:miter lim="800000"/>
            <a:headEnd/>
            <a:tailEnd/>
          </a:ln>
        </p:spPr>
        <p:txBody>
          <a:bodyPr anchor="ctr">
            <a:spAutoFit/>
          </a:bodyPr>
          <a:lstStyle/>
          <a:p>
            <a:pPr algn="l">
              <a:lnSpc>
                <a:spcPct val="90000"/>
              </a:lnSpc>
              <a:spcBef>
                <a:spcPts val="1200"/>
              </a:spcBef>
            </a:pPr>
            <a:r>
              <a:rPr lang="en-US" sz="1400" b="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a:lnSpc>
                <a:spcPct val="90000"/>
              </a:lnSpc>
              <a:spcBef>
                <a:spcPts val="1200"/>
              </a:spcBef>
            </a:pPr>
            <a:r>
              <a:rPr lang="en-US" sz="1400" b="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lnSpc>
                <a:spcPct val="90000"/>
              </a:lnSpc>
              <a:spcBef>
                <a:spcPts val="1200"/>
              </a:spcBef>
            </a:pPr>
            <a:r>
              <a:rPr lang="en-US" sz="1400" b="0" dirty="0">
                <a:latin typeface="+mj-lt"/>
              </a:rPr>
              <a:t>Some states do not allow the exclusion of implied warranties or the limitation or exclusion of liability for incidental or consequential damages, so the above limitations and exclusion may not be applicable. </a:t>
            </a:r>
          </a:p>
          <a:p>
            <a:pPr algn="l">
              <a:lnSpc>
                <a:spcPct val="90000"/>
              </a:lnSpc>
              <a:spcBef>
                <a:spcPts val="1200"/>
              </a:spcBef>
            </a:pPr>
            <a:r>
              <a:rPr lang="en-US" sz="1400" b="0" dirty="0">
                <a:latin typeface="+mj-lt"/>
              </a:rPr>
              <a:t>PROGRESS</a:t>
            </a:r>
            <a:r>
              <a:rPr lang="en-US" sz="1400" b="0" baseline="30000" dirty="0">
                <a:latin typeface="+mj-lt"/>
              </a:rPr>
              <a:t>®</a:t>
            </a:r>
            <a:r>
              <a:rPr lang="en-US" sz="1400" b="0" dirty="0">
                <a:latin typeface="+mj-lt"/>
              </a:rPr>
              <a:t> is a registered trademark of Progress Software Corporation. Windows™ is a trademark of Microsoft Corporation. </a:t>
            </a:r>
          </a:p>
          <a:p>
            <a:pPr algn="l">
              <a:lnSpc>
                <a:spcPct val="90000"/>
              </a:lnSpc>
              <a:spcBef>
                <a:spcPts val="1200"/>
              </a:spcBef>
            </a:pPr>
            <a:r>
              <a:rPr lang="en-US" sz="1400" b="0" dirty="0">
                <a:latin typeface="+mj-lt"/>
              </a:rPr>
              <a:t>QAD Enterprise Applications</a:t>
            </a:r>
            <a:r>
              <a:rPr lang="en-US" sz="1400" b="0" baseline="30000" dirty="0">
                <a:latin typeface="+mj-lt"/>
              </a:rPr>
              <a:t>®</a:t>
            </a:r>
            <a:r>
              <a:rPr lang="en-US" sz="1400" b="0" dirty="0">
                <a:latin typeface="+mj-lt"/>
              </a:rPr>
              <a:t> is a registered trademark of QAD Inc. QAD, QAD </a:t>
            </a:r>
            <a:r>
              <a:rPr lang="en-US" sz="1400" b="0" dirty="0" err="1">
                <a:latin typeface="+mj-lt"/>
              </a:rPr>
              <a:t>eQ</a:t>
            </a:r>
            <a:r>
              <a:rPr lang="en-US" sz="1400" b="0" dirty="0">
                <a:latin typeface="+mj-lt"/>
              </a:rPr>
              <a:t>, and the QAD logo are a trademarks of QAD Inc. </a:t>
            </a:r>
          </a:p>
          <a:p>
            <a:pPr algn="l">
              <a:lnSpc>
                <a:spcPct val="90000"/>
              </a:lnSpc>
              <a:spcBef>
                <a:spcPts val="1200"/>
              </a:spcBef>
            </a:pPr>
            <a:r>
              <a:rPr lang="en-US" sz="1400" b="0" dirty="0">
                <a:latin typeface="+mj-lt"/>
              </a:rPr>
              <a:t>All other products and company names are used for identification purposes only, and may be trademarks of their respective owners.</a:t>
            </a:r>
          </a:p>
          <a:p>
            <a:pPr algn="l">
              <a:lnSpc>
                <a:spcPct val="90000"/>
              </a:lnSpc>
              <a:spcBef>
                <a:spcPts val="1200"/>
              </a:spcBef>
            </a:pPr>
            <a:r>
              <a:rPr lang="en-US" sz="1400" b="0" dirty="0">
                <a:latin typeface="+mj-lt"/>
              </a:rPr>
              <a:t>©  Copyright </a:t>
            </a:r>
            <a:r>
              <a:rPr lang="en-US" sz="1400" b="0" dirty="0" smtClean="0">
                <a:latin typeface="+mj-lt"/>
              </a:rPr>
              <a:t>2011 </a:t>
            </a:r>
            <a:r>
              <a:rPr lang="en-US" sz="1400" b="0" dirty="0">
                <a:latin typeface="+mj-lt"/>
              </a:rPr>
              <a:t>by QAD Inc. All Rights Reserved.</a:t>
            </a:r>
            <a:br>
              <a:rPr lang="en-US" sz="1400" b="0" dirty="0">
                <a:latin typeface="+mj-lt"/>
              </a:rPr>
            </a:br>
            <a:r>
              <a:rPr lang="en-US" sz="1400" dirty="0">
                <a:latin typeface="+mj-lt"/>
              </a:rPr>
              <a:t/>
            </a:r>
            <a:br>
              <a:rPr lang="en-US" sz="1400" dirty="0">
                <a:latin typeface="+mj-lt"/>
              </a:rPr>
            </a:br>
            <a:r>
              <a:rPr lang="en-US" sz="1400" b="0" dirty="0">
                <a:latin typeface="+mj-lt"/>
              </a:rPr>
              <a:t>QAD Inc.</a:t>
            </a:r>
            <a:br>
              <a:rPr lang="en-US" sz="1400" b="0" dirty="0">
                <a:latin typeface="+mj-lt"/>
              </a:rPr>
            </a:br>
            <a:r>
              <a:rPr lang="en-US" sz="1400" b="0" dirty="0">
                <a:latin typeface="+mj-lt"/>
              </a:rPr>
              <a:t>100 innovation Place</a:t>
            </a:r>
            <a:br>
              <a:rPr lang="en-US" sz="1400" b="0" dirty="0">
                <a:latin typeface="+mj-lt"/>
              </a:rPr>
            </a:br>
            <a:r>
              <a:rPr lang="en-US" sz="1400" b="0" dirty="0">
                <a:latin typeface="+mj-lt"/>
              </a:rPr>
              <a:t>Santa Barbara, California 93108</a:t>
            </a:r>
            <a:br>
              <a:rPr lang="en-US" sz="1400" b="0" dirty="0">
                <a:latin typeface="+mj-lt"/>
              </a:rPr>
            </a:br>
            <a:r>
              <a:rPr lang="en-US" sz="1400" b="0" dirty="0">
                <a:latin typeface="+mj-lt"/>
              </a:rPr>
              <a:t>Phone (805) 684-6614</a:t>
            </a:r>
            <a:br>
              <a:rPr lang="en-US" sz="1400" b="0" dirty="0">
                <a:latin typeface="+mj-lt"/>
              </a:rPr>
            </a:br>
            <a:r>
              <a:rPr lang="en-US" sz="1400" b="0" dirty="0">
                <a:latin typeface="+mj-lt"/>
              </a:rPr>
              <a:t>Fax (805) 684-1890</a:t>
            </a:r>
          </a:p>
          <a:p>
            <a:pPr algn="l">
              <a:lnSpc>
                <a:spcPct val="90000"/>
              </a:lnSpc>
              <a:spcBef>
                <a:spcPts val="1200"/>
              </a:spcBef>
            </a:pPr>
            <a:r>
              <a:rPr lang="en-US" sz="1400" b="0" dirty="0">
                <a:latin typeface="+mj-lt"/>
              </a:rPr>
              <a:t>LearningServices@qad.com</a:t>
            </a:r>
            <a:br>
              <a:rPr lang="en-US" sz="1400" b="0" dirty="0">
                <a:latin typeface="+mj-lt"/>
              </a:rPr>
            </a:br>
            <a:r>
              <a:rPr lang="en-US" sz="1400" b="0" u="sng" dirty="0">
                <a:latin typeface="+mj-lt"/>
              </a:rPr>
              <a:t>http://www.qad.com/services/learn/</a:t>
            </a:r>
            <a:endParaRPr lang="en-US" sz="1400" b="0" dirty="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Minimize Cost of Implementation</a:t>
            </a:r>
          </a:p>
          <a:p>
            <a:pPr lvl="1" eaLnBrk="1" hangingPunct="1"/>
            <a:r>
              <a:rPr lang="en-US" smtClean="0"/>
              <a:t>Coordinate Plans Throughout Company (Engineering, Sales, Production, Purchasing)</a:t>
            </a:r>
          </a:p>
          <a:p>
            <a:pPr lvl="1" eaLnBrk="1" hangingPunct="1"/>
            <a:r>
              <a:rPr lang="en-US" smtClean="0"/>
              <a:t>Minimize Effects on Geographical and/or Database Separation</a:t>
            </a:r>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Plan Changes</a:t>
            </a:r>
          </a:p>
        </p:txBody>
      </p:sp>
      <p:sp>
        <p:nvSpPr>
          <p:cNvPr id="16386" name="Footer Placeholder 3"/>
          <p:cNvSpPr>
            <a:spLocks noGrp="1"/>
          </p:cNvSpPr>
          <p:nvPr>
            <p:ph type="ftr" sz="quarter" idx="10"/>
          </p:nvPr>
        </p:nvSpPr>
        <p:spPr>
          <a:noFill/>
        </p:spPr>
        <p:txBody>
          <a:bodyPr/>
          <a:lstStyle/>
          <a:p>
            <a:r>
              <a:rPr lang="en-US" smtClean="0"/>
              <a:t>PCC-IN-100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Ensure Accurate Effective Dates</a:t>
            </a:r>
          </a:p>
          <a:p>
            <a:pPr lvl="1" eaLnBrk="1" hangingPunct="1"/>
            <a:r>
              <a:rPr lang="en-US" smtClean="0"/>
              <a:t>Define and Control Approvals</a:t>
            </a:r>
          </a:p>
          <a:p>
            <a:pPr lvl="1" eaLnBrk="1" hangingPunct="1"/>
            <a:r>
              <a:rPr lang="en-US" smtClean="0"/>
              <a:t>Secure Accurate and Timely Changes to Planning Data and Production</a:t>
            </a:r>
          </a:p>
        </p:txBody>
      </p:sp>
      <p:sp>
        <p:nvSpPr>
          <p:cNvPr id="17411" name="Rectangle 2"/>
          <p:cNvSpPr>
            <a:spLocks noGrp="1" noChangeArrowheads="1"/>
          </p:cNvSpPr>
          <p:nvPr>
            <p:ph type="title"/>
          </p:nvPr>
        </p:nvSpPr>
        <p:spPr/>
        <p:txBody>
          <a:bodyPr/>
          <a:lstStyle/>
          <a:p>
            <a:pPr eaLnBrk="1" hangingPunct="1"/>
            <a:r>
              <a:rPr lang="en-US" smtClean="0"/>
              <a:t>Actual Change Implementation</a:t>
            </a:r>
          </a:p>
        </p:txBody>
      </p:sp>
      <p:sp>
        <p:nvSpPr>
          <p:cNvPr id="17410" name="Footer Placeholder 3"/>
          <p:cNvSpPr>
            <a:spLocks noGrp="1"/>
          </p:cNvSpPr>
          <p:nvPr>
            <p:ph type="ftr" sz="quarter" idx="10"/>
          </p:nvPr>
        </p:nvSpPr>
        <p:spPr>
          <a:noFill/>
        </p:spPr>
        <p:txBody>
          <a:bodyPr/>
          <a:lstStyle/>
          <a:p>
            <a:r>
              <a:rPr lang="en-US" smtClean="0"/>
              <a:t>PCC-IN-110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sz="half" idx="1"/>
          </p:nvPr>
        </p:nvSpPr>
        <p:spPr/>
        <p:txBody>
          <a:bodyPr/>
          <a:lstStyle/>
          <a:p>
            <a:r>
              <a:rPr lang="en-US" smtClean="0"/>
              <a:t>Product Change Request (PCR)</a:t>
            </a:r>
          </a:p>
          <a:p>
            <a:r>
              <a:rPr lang="en-US" smtClean="0"/>
              <a:t>Product Change Order (PCO)</a:t>
            </a:r>
          </a:p>
          <a:p>
            <a:r>
              <a:rPr lang="en-US" smtClean="0"/>
              <a:t>Revision Level</a:t>
            </a:r>
          </a:p>
          <a:p>
            <a:r>
              <a:rPr lang="en-US" smtClean="0"/>
              <a:t>Effective Dates</a:t>
            </a:r>
          </a:p>
          <a:p>
            <a:r>
              <a:rPr lang="en-US" smtClean="0"/>
              <a:t>Disposition</a:t>
            </a:r>
          </a:p>
        </p:txBody>
      </p:sp>
      <p:pic>
        <p:nvPicPr>
          <p:cNvPr id="12" name="Content Placeholder 11" descr="Book_Terminology.emf"/>
          <p:cNvPicPr>
            <a:picLocks noGrp="1" noChangeAspect="1"/>
          </p:cNvPicPr>
          <p:nvPr>
            <p:ph sz="half" idx="2"/>
          </p:nvPr>
        </p:nvPicPr>
        <p:blipFill>
          <a:blip r:embed="rId2" cstate="print"/>
          <a:stretch>
            <a:fillRect/>
          </a:stretch>
        </p:blipFill>
        <p:spPr>
          <a:xfrm>
            <a:off x="6325646" y="4446032"/>
            <a:ext cx="1840703" cy="825318"/>
          </a:xfrm>
        </p:spPr>
      </p:pic>
      <p:sp>
        <p:nvSpPr>
          <p:cNvPr id="1028" name="Rectangle 2"/>
          <p:cNvSpPr>
            <a:spLocks noGrp="1" noChangeArrowheads="1"/>
          </p:cNvSpPr>
          <p:nvPr>
            <p:ph type="title"/>
          </p:nvPr>
        </p:nvSpPr>
        <p:spPr/>
        <p:txBody>
          <a:bodyPr/>
          <a:lstStyle/>
          <a:p>
            <a:r>
              <a:rPr lang="en-US" dirty="0" smtClean="0"/>
              <a:t>Product Change Terminology</a:t>
            </a:r>
          </a:p>
        </p:txBody>
      </p:sp>
      <p:sp>
        <p:nvSpPr>
          <p:cNvPr id="1027" name="Footer Placeholder 4"/>
          <p:cNvSpPr>
            <a:spLocks noGrp="1"/>
          </p:cNvSpPr>
          <p:nvPr>
            <p:ph type="ftr" sz="quarter" idx="10"/>
          </p:nvPr>
        </p:nvSpPr>
        <p:spPr/>
        <p:txBody>
          <a:bodyPr/>
          <a:lstStyle/>
          <a:p>
            <a:r>
              <a:rPr lang="en-US" smtClean="0"/>
              <a:t>PCC-IN-120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smtClean="0"/>
              <a:t>Two Types of Documents:</a:t>
            </a:r>
          </a:p>
          <a:p>
            <a:pPr lvl="1" eaLnBrk="1" hangingPunct="1"/>
            <a:r>
              <a:rPr lang="en-US" smtClean="0"/>
              <a:t>Product Change Order (PCO)</a:t>
            </a:r>
          </a:p>
          <a:p>
            <a:pPr lvl="1" eaLnBrk="1" hangingPunct="1"/>
            <a:r>
              <a:rPr lang="en-US" smtClean="0"/>
              <a:t>Product Change Request (PCR)</a:t>
            </a:r>
          </a:p>
          <a:p>
            <a:pPr eaLnBrk="1" hangingPunct="1"/>
            <a:endParaRPr lang="en-US" smtClean="0"/>
          </a:p>
          <a:p>
            <a:pPr eaLnBrk="1" hangingPunct="1"/>
            <a:endParaRPr lang="en-US" smtClean="0"/>
          </a:p>
          <a:p>
            <a:pPr eaLnBrk="1" hangingPunct="1"/>
            <a:endParaRPr lang="en-US" smtClean="0"/>
          </a:p>
        </p:txBody>
      </p:sp>
      <p:sp>
        <p:nvSpPr>
          <p:cNvPr id="18435" name="Rectangle 2"/>
          <p:cNvSpPr>
            <a:spLocks noGrp="1" noChangeArrowheads="1"/>
          </p:cNvSpPr>
          <p:nvPr>
            <p:ph type="title"/>
          </p:nvPr>
        </p:nvSpPr>
        <p:spPr/>
        <p:txBody>
          <a:bodyPr/>
          <a:lstStyle/>
          <a:p>
            <a:pPr eaLnBrk="1" hangingPunct="1"/>
            <a:r>
              <a:rPr lang="en-US" smtClean="0"/>
              <a:t>Product Change Documents</a:t>
            </a:r>
          </a:p>
        </p:txBody>
      </p:sp>
      <p:sp>
        <p:nvSpPr>
          <p:cNvPr id="18434" name="Footer Placeholder 3"/>
          <p:cNvSpPr>
            <a:spLocks noGrp="1"/>
          </p:cNvSpPr>
          <p:nvPr>
            <p:ph type="ftr" sz="quarter" idx="10"/>
          </p:nvPr>
        </p:nvSpPr>
        <p:spPr>
          <a:noFill/>
        </p:spPr>
        <p:txBody>
          <a:bodyPr/>
          <a:lstStyle/>
          <a:p>
            <a:r>
              <a:rPr lang="en-US" smtClean="0"/>
              <a:t>PCC-IN-130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Product Change Requests</a:t>
            </a:r>
          </a:p>
        </p:txBody>
      </p:sp>
      <p:sp>
        <p:nvSpPr>
          <p:cNvPr id="19458" name="Footer Placeholder 3"/>
          <p:cNvSpPr>
            <a:spLocks noGrp="1"/>
          </p:cNvSpPr>
          <p:nvPr>
            <p:ph type="ftr" sz="quarter" idx="10"/>
          </p:nvPr>
        </p:nvSpPr>
        <p:spPr>
          <a:noFill/>
        </p:spPr>
        <p:txBody>
          <a:bodyPr/>
          <a:lstStyle/>
          <a:p>
            <a:r>
              <a:rPr lang="en-US" smtClean="0"/>
              <a:t>PCC-IN-140</a:t>
            </a:r>
            <a:endParaRPr lang="en-US" dirty="0"/>
          </a:p>
        </p:txBody>
      </p:sp>
      <p:sp>
        <p:nvSpPr>
          <p:cNvPr id="203780" name="Text Box 4"/>
          <p:cNvSpPr txBox="1">
            <a:spLocks noChangeArrowheads="1"/>
          </p:cNvSpPr>
          <p:nvPr/>
        </p:nvSpPr>
        <p:spPr bwMode="auto">
          <a:xfrm>
            <a:off x="1608668" y="2836439"/>
            <a:ext cx="1170513" cy="707886"/>
          </a:xfrm>
          <a:prstGeom prst="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wrap="none">
            <a:spAutoFit/>
          </a:bodyPr>
          <a:lstStyle/>
          <a:p>
            <a:pPr>
              <a:defRPr/>
            </a:pPr>
            <a:r>
              <a:rPr lang="en-US" sz="4000" dirty="0">
                <a:latin typeface="+mj-lt"/>
              </a:rPr>
              <a:t>PCR</a:t>
            </a:r>
          </a:p>
        </p:txBody>
      </p:sp>
      <p:sp>
        <p:nvSpPr>
          <p:cNvPr id="203781" name="Text Box 5"/>
          <p:cNvSpPr txBox="1">
            <a:spLocks noChangeArrowheads="1"/>
          </p:cNvSpPr>
          <p:nvPr/>
        </p:nvSpPr>
        <p:spPr bwMode="auto">
          <a:xfrm>
            <a:off x="4562475" y="1684025"/>
            <a:ext cx="3017520"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Not </a:t>
            </a:r>
            <a:r>
              <a:rPr lang="en-US" dirty="0" smtClean="0">
                <a:latin typeface="+mj-lt"/>
              </a:rPr>
              <a:t>Strictly Controlled</a:t>
            </a:r>
            <a:endParaRPr lang="en-US" dirty="0">
              <a:latin typeface="+mj-lt"/>
            </a:endParaRPr>
          </a:p>
        </p:txBody>
      </p:sp>
      <p:sp>
        <p:nvSpPr>
          <p:cNvPr id="203782" name="Text Box 6"/>
          <p:cNvSpPr txBox="1">
            <a:spLocks noChangeArrowheads="1"/>
          </p:cNvSpPr>
          <p:nvPr/>
        </p:nvSpPr>
        <p:spPr bwMode="auto">
          <a:xfrm>
            <a:off x="4562475" y="2339304"/>
            <a:ext cx="1250496"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Optional</a:t>
            </a:r>
          </a:p>
        </p:txBody>
      </p:sp>
      <p:sp>
        <p:nvSpPr>
          <p:cNvPr id="203783" name="Text Box 7"/>
          <p:cNvSpPr txBox="1">
            <a:spLocks noChangeArrowheads="1"/>
          </p:cNvSpPr>
          <p:nvPr/>
        </p:nvSpPr>
        <p:spPr bwMode="auto">
          <a:xfrm>
            <a:off x="4562475" y="2987939"/>
            <a:ext cx="3017520"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smtClean="0">
                <a:latin typeface="+mj-lt"/>
              </a:rPr>
              <a:t>Production not affected</a:t>
            </a:r>
            <a:endParaRPr lang="en-US" dirty="0">
              <a:latin typeface="+mj-lt"/>
            </a:endParaRPr>
          </a:p>
        </p:txBody>
      </p:sp>
      <p:sp>
        <p:nvSpPr>
          <p:cNvPr id="203784" name="Text Box 8"/>
          <p:cNvSpPr txBox="1">
            <a:spLocks noChangeArrowheads="1"/>
          </p:cNvSpPr>
          <p:nvPr/>
        </p:nvSpPr>
        <p:spPr bwMode="auto">
          <a:xfrm>
            <a:off x="4562475" y="3647916"/>
            <a:ext cx="3017520" cy="861774"/>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Requests </a:t>
            </a:r>
            <a:r>
              <a:rPr lang="en-US" dirty="0" smtClean="0">
                <a:latin typeface="+mj-lt"/>
              </a:rPr>
              <a:t>from Multiple Sources</a:t>
            </a:r>
          </a:p>
          <a:p>
            <a:pPr algn="l">
              <a:defRPr/>
            </a:pPr>
            <a:r>
              <a:rPr lang="en-US" sz="1400" dirty="0" smtClean="0">
                <a:latin typeface="+mj-lt"/>
              </a:rPr>
              <a:t>Customers</a:t>
            </a:r>
            <a:r>
              <a:rPr lang="en-US" sz="1400" dirty="0">
                <a:latin typeface="+mj-lt"/>
              </a:rPr>
              <a:t>, Engineers, Field Reps</a:t>
            </a:r>
          </a:p>
        </p:txBody>
      </p:sp>
      <p:sp>
        <p:nvSpPr>
          <p:cNvPr id="203785" name="Text Box 9"/>
          <p:cNvSpPr txBox="1">
            <a:spLocks noChangeArrowheads="1"/>
          </p:cNvSpPr>
          <p:nvPr/>
        </p:nvSpPr>
        <p:spPr bwMode="auto">
          <a:xfrm>
            <a:off x="4562475" y="4791857"/>
            <a:ext cx="2519460" cy="646331"/>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Approved </a:t>
            </a:r>
            <a:r>
              <a:rPr lang="en-US" dirty="0" smtClean="0">
                <a:latin typeface="+mj-lt"/>
              </a:rPr>
              <a:t>to PCO or Closed</a:t>
            </a:r>
            <a:endParaRPr lang="en-US" dirty="0">
              <a:latin typeface="+mj-lt"/>
            </a:endParaRPr>
          </a:p>
        </p:txBody>
      </p:sp>
      <p:cxnSp>
        <p:nvCxnSpPr>
          <p:cNvPr id="17" name="Elbow Connector 16"/>
          <p:cNvCxnSpPr>
            <a:stCxn id="203780" idx="3"/>
            <a:endCxn id="203781" idx="1"/>
          </p:cNvCxnSpPr>
          <p:nvPr/>
        </p:nvCxnSpPr>
        <p:spPr>
          <a:xfrm flipV="1">
            <a:off x="2779181" y="1868691"/>
            <a:ext cx="1783294" cy="1321691"/>
          </a:xfrm>
          <a:prstGeom prst="bentConnector3">
            <a:avLst>
              <a:gd name="adj1" fmla="val 50000"/>
            </a:avLst>
          </a:prstGeom>
          <a:noFill/>
          <a:ln w="38100">
            <a:solidFill>
              <a:srgbClr val="5A87C6"/>
            </a:solidFill>
            <a:round/>
            <a:headEnd/>
            <a:tailEnd type="triangle" w="med" len="med"/>
          </a:ln>
        </p:spPr>
      </p:cxnSp>
      <p:cxnSp>
        <p:nvCxnSpPr>
          <p:cNvPr id="18" name="Elbow Connector 17"/>
          <p:cNvCxnSpPr>
            <a:stCxn id="203780" idx="3"/>
            <a:endCxn id="203782" idx="1"/>
          </p:cNvCxnSpPr>
          <p:nvPr/>
        </p:nvCxnSpPr>
        <p:spPr>
          <a:xfrm flipV="1">
            <a:off x="2779181" y="2523970"/>
            <a:ext cx="1783294" cy="666412"/>
          </a:xfrm>
          <a:prstGeom prst="bentConnector3">
            <a:avLst>
              <a:gd name="adj1" fmla="val 50000"/>
            </a:avLst>
          </a:prstGeom>
          <a:noFill/>
          <a:ln w="38100">
            <a:solidFill>
              <a:srgbClr val="5A87C6"/>
            </a:solidFill>
            <a:round/>
            <a:headEnd/>
            <a:tailEnd type="triangle" w="med" len="med"/>
          </a:ln>
        </p:spPr>
      </p:cxnSp>
      <p:cxnSp>
        <p:nvCxnSpPr>
          <p:cNvPr id="22" name="Elbow Connector 21"/>
          <p:cNvCxnSpPr>
            <a:stCxn id="203780" idx="3"/>
            <a:endCxn id="203783" idx="1"/>
          </p:cNvCxnSpPr>
          <p:nvPr/>
        </p:nvCxnSpPr>
        <p:spPr>
          <a:xfrm flipV="1">
            <a:off x="2779181" y="3172605"/>
            <a:ext cx="1783294" cy="17777"/>
          </a:xfrm>
          <a:prstGeom prst="bentConnector3">
            <a:avLst>
              <a:gd name="adj1" fmla="val 50000"/>
            </a:avLst>
          </a:prstGeom>
          <a:noFill/>
          <a:ln w="38100">
            <a:solidFill>
              <a:srgbClr val="5A87C6"/>
            </a:solidFill>
            <a:round/>
            <a:headEnd/>
            <a:tailEnd type="triangle" w="med" len="med"/>
          </a:ln>
        </p:spPr>
      </p:cxnSp>
      <p:cxnSp>
        <p:nvCxnSpPr>
          <p:cNvPr id="24" name="Elbow Connector 23"/>
          <p:cNvCxnSpPr>
            <a:stCxn id="203780" idx="3"/>
            <a:endCxn id="203784" idx="1"/>
          </p:cNvCxnSpPr>
          <p:nvPr/>
        </p:nvCxnSpPr>
        <p:spPr>
          <a:xfrm>
            <a:off x="2779181" y="3190382"/>
            <a:ext cx="1783294" cy="888421"/>
          </a:xfrm>
          <a:prstGeom prst="bentConnector3">
            <a:avLst>
              <a:gd name="adj1" fmla="val 50000"/>
            </a:avLst>
          </a:prstGeom>
          <a:noFill/>
          <a:ln w="38100">
            <a:solidFill>
              <a:srgbClr val="5A87C6"/>
            </a:solidFill>
            <a:round/>
            <a:headEnd/>
            <a:tailEnd type="triangle" w="med" len="med"/>
          </a:ln>
        </p:spPr>
      </p:cxnSp>
      <p:cxnSp>
        <p:nvCxnSpPr>
          <p:cNvPr id="26" name="Elbow Connector 25"/>
          <p:cNvCxnSpPr>
            <a:stCxn id="203780" idx="3"/>
            <a:endCxn id="203785" idx="1"/>
          </p:cNvCxnSpPr>
          <p:nvPr/>
        </p:nvCxnSpPr>
        <p:spPr>
          <a:xfrm>
            <a:off x="2779181" y="3190382"/>
            <a:ext cx="1783294" cy="1924641"/>
          </a:xfrm>
          <a:prstGeom prst="bentConnector3">
            <a:avLst>
              <a:gd name="adj1" fmla="val 50000"/>
            </a:avLst>
          </a:prstGeom>
          <a:noFill/>
          <a:ln w="38100">
            <a:solidFill>
              <a:srgbClr val="5A87C6"/>
            </a:solidFill>
            <a:round/>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Product Change Orders</a:t>
            </a:r>
          </a:p>
        </p:txBody>
      </p:sp>
      <p:sp>
        <p:nvSpPr>
          <p:cNvPr id="20482" name="Footer Placeholder 3"/>
          <p:cNvSpPr>
            <a:spLocks noGrp="1"/>
          </p:cNvSpPr>
          <p:nvPr>
            <p:ph type="ftr" sz="quarter" idx="10"/>
          </p:nvPr>
        </p:nvSpPr>
        <p:spPr>
          <a:noFill/>
        </p:spPr>
        <p:txBody>
          <a:bodyPr/>
          <a:lstStyle/>
          <a:p>
            <a:r>
              <a:rPr lang="en-US" smtClean="0"/>
              <a:t>PCC-IN-150</a:t>
            </a:r>
            <a:endParaRPr lang="en-US" dirty="0"/>
          </a:p>
        </p:txBody>
      </p:sp>
      <p:sp>
        <p:nvSpPr>
          <p:cNvPr id="204804" name="Text Box 4"/>
          <p:cNvSpPr txBox="1">
            <a:spLocks noChangeArrowheads="1"/>
          </p:cNvSpPr>
          <p:nvPr/>
        </p:nvSpPr>
        <p:spPr bwMode="auto">
          <a:xfrm>
            <a:off x="1517834" y="2697357"/>
            <a:ext cx="1303562" cy="707886"/>
          </a:xfrm>
          <a:prstGeom prst="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4000" dirty="0">
                <a:latin typeface="+mj-lt"/>
              </a:rPr>
              <a:t>PCO</a:t>
            </a:r>
          </a:p>
        </p:txBody>
      </p:sp>
      <p:sp>
        <p:nvSpPr>
          <p:cNvPr id="204805" name="Text Box 5"/>
          <p:cNvSpPr txBox="1">
            <a:spLocks noChangeArrowheads="1"/>
          </p:cNvSpPr>
          <p:nvPr/>
        </p:nvSpPr>
        <p:spPr bwMode="auto">
          <a:xfrm>
            <a:off x="4282739" y="1730165"/>
            <a:ext cx="2355132" cy="40011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Strictly Controlled</a:t>
            </a:r>
            <a:endParaRPr lang="en-US" sz="2000" dirty="0">
              <a:latin typeface="+mj-lt"/>
            </a:endParaRPr>
          </a:p>
        </p:txBody>
      </p:sp>
      <p:sp>
        <p:nvSpPr>
          <p:cNvPr id="204806" name="Text Box 6"/>
          <p:cNvSpPr txBox="1">
            <a:spLocks noChangeArrowheads="1"/>
          </p:cNvSpPr>
          <p:nvPr/>
        </p:nvSpPr>
        <p:spPr bwMode="auto">
          <a:xfrm>
            <a:off x="4282739" y="2413618"/>
            <a:ext cx="2267351" cy="40011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sz="2000" dirty="0">
                <a:latin typeface="+mj-lt"/>
              </a:rPr>
              <a:t>Actual Changes</a:t>
            </a:r>
          </a:p>
        </p:txBody>
      </p:sp>
      <p:sp>
        <p:nvSpPr>
          <p:cNvPr id="204807" name="Text Box 7"/>
          <p:cNvSpPr txBox="1">
            <a:spLocks noChangeArrowheads="1"/>
          </p:cNvSpPr>
          <p:nvPr/>
        </p:nvSpPr>
        <p:spPr bwMode="auto">
          <a:xfrm>
            <a:off x="4282739" y="3104180"/>
            <a:ext cx="3886200" cy="707886"/>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Incorporation Affects</a:t>
            </a:r>
          </a:p>
          <a:p>
            <a:pPr algn="l">
              <a:defRPr/>
            </a:pPr>
            <a:r>
              <a:rPr lang="en-US" sz="2000" dirty="0" smtClean="0">
                <a:latin typeface="+mj-lt"/>
              </a:rPr>
              <a:t>Planning </a:t>
            </a:r>
            <a:r>
              <a:rPr lang="en-US" sz="2000" dirty="0">
                <a:latin typeface="+mj-lt"/>
              </a:rPr>
              <a:t>Data </a:t>
            </a:r>
            <a:r>
              <a:rPr lang="en-US" sz="2000" dirty="0" smtClean="0">
                <a:latin typeface="+mj-lt"/>
              </a:rPr>
              <a:t>and </a:t>
            </a:r>
            <a:r>
              <a:rPr lang="en-US" sz="2000" dirty="0">
                <a:latin typeface="+mj-lt"/>
              </a:rPr>
              <a:t>Production</a:t>
            </a:r>
          </a:p>
        </p:txBody>
      </p:sp>
      <p:sp>
        <p:nvSpPr>
          <p:cNvPr id="204809" name="Text Box 9"/>
          <p:cNvSpPr txBox="1">
            <a:spLocks noChangeArrowheads="1"/>
          </p:cNvSpPr>
          <p:nvPr/>
        </p:nvSpPr>
        <p:spPr bwMode="auto">
          <a:xfrm>
            <a:off x="4282739" y="4099524"/>
            <a:ext cx="3886200" cy="707886"/>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Implementation Affects</a:t>
            </a:r>
          </a:p>
          <a:p>
            <a:pPr algn="l">
              <a:defRPr/>
            </a:pPr>
            <a:r>
              <a:rPr lang="en-US" sz="2000" dirty="0" smtClean="0">
                <a:latin typeface="+mj-lt"/>
              </a:rPr>
              <a:t>Item Master and </a:t>
            </a:r>
            <a:r>
              <a:rPr lang="en-US" sz="2000" dirty="0">
                <a:latin typeface="+mj-lt"/>
              </a:rPr>
              <a:t>Production</a:t>
            </a:r>
          </a:p>
        </p:txBody>
      </p:sp>
      <p:cxnSp>
        <p:nvCxnSpPr>
          <p:cNvPr id="40" name="Elbow Connector 39"/>
          <p:cNvCxnSpPr>
            <a:stCxn id="204804" idx="3"/>
            <a:endCxn id="204806" idx="1"/>
          </p:cNvCxnSpPr>
          <p:nvPr/>
        </p:nvCxnSpPr>
        <p:spPr>
          <a:xfrm flipV="1">
            <a:off x="2821396" y="2613673"/>
            <a:ext cx="1461343" cy="437627"/>
          </a:xfrm>
          <a:prstGeom prst="bentConnector3">
            <a:avLst>
              <a:gd name="adj1" fmla="val 50000"/>
            </a:avLst>
          </a:prstGeom>
          <a:noFill/>
          <a:ln w="38100">
            <a:solidFill>
              <a:srgbClr val="5A87C6"/>
            </a:solidFill>
            <a:round/>
            <a:headEnd/>
            <a:tailEnd type="triangle" w="med" len="med"/>
          </a:ln>
        </p:spPr>
      </p:cxnSp>
      <p:cxnSp>
        <p:nvCxnSpPr>
          <p:cNvPr id="42" name="Elbow Connector 41"/>
          <p:cNvCxnSpPr>
            <a:stCxn id="204804" idx="3"/>
            <a:endCxn id="204807" idx="1"/>
          </p:cNvCxnSpPr>
          <p:nvPr/>
        </p:nvCxnSpPr>
        <p:spPr>
          <a:xfrm>
            <a:off x="2821396" y="3051300"/>
            <a:ext cx="1461343" cy="406823"/>
          </a:xfrm>
          <a:prstGeom prst="bentConnector3">
            <a:avLst>
              <a:gd name="adj1" fmla="val 50000"/>
            </a:avLst>
          </a:prstGeom>
          <a:noFill/>
          <a:ln w="38100">
            <a:solidFill>
              <a:srgbClr val="5A87C6"/>
            </a:solidFill>
            <a:round/>
            <a:headEnd/>
            <a:tailEnd type="triangle" w="med" len="med"/>
          </a:ln>
        </p:spPr>
      </p:cxnSp>
      <p:cxnSp>
        <p:nvCxnSpPr>
          <p:cNvPr id="44" name="Elbow Connector 43"/>
          <p:cNvCxnSpPr>
            <a:stCxn id="204804" idx="3"/>
            <a:endCxn id="204805" idx="1"/>
          </p:cNvCxnSpPr>
          <p:nvPr/>
        </p:nvCxnSpPr>
        <p:spPr>
          <a:xfrm flipV="1">
            <a:off x="2821396" y="1930220"/>
            <a:ext cx="1461343" cy="1121080"/>
          </a:xfrm>
          <a:prstGeom prst="bentConnector3">
            <a:avLst>
              <a:gd name="adj1" fmla="val 50000"/>
            </a:avLst>
          </a:prstGeom>
          <a:noFill/>
          <a:ln w="38100">
            <a:solidFill>
              <a:srgbClr val="5A87C6"/>
            </a:solidFill>
            <a:round/>
            <a:headEnd/>
            <a:tailEnd type="triangle" w="med" len="med"/>
          </a:ln>
        </p:spPr>
      </p:cxnSp>
      <p:cxnSp>
        <p:nvCxnSpPr>
          <p:cNvPr id="46" name="Elbow Connector 45"/>
          <p:cNvCxnSpPr>
            <a:stCxn id="204804" idx="3"/>
            <a:endCxn id="204809" idx="1"/>
          </p:cNvCxnSpPr>
          <p:nvPr/>
        </p:nvCxnSpPr>
        <p:spPr>
          <a:xfrm>
            <a:off x="2821396" y="3051300"/>
            <a:ext cx="1461343" cy="1402167"/>
          </a:xfrm>
          <a:prstGeom prst="bentConnector3">
            <a:avLst>
              <a:gd name="adj1" fmla="val 50000"/>
            </a:avLst>
          </a:prstGeom>
          <a:noFill/>
          <a:ln w="38100">
            <a:solidFill>
              <a:srgbClr val="5A87C6"/>
            </a:solidFill>
            <a:round/>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lstStyle/>
          <a:p>
            <a:pPr eaLnBrk="1" hangingPunct="1"/>
            <a:r>
              <a:rPr lang="en-US" smtClean="0"/>
              <a:t>Product Change Order</a:t>
            </a:r>
          </a:p>
        </p:txBody>
      </p:sp>
      <p:sp>
        <p:nvSpPr>
          <p:cNvPr id="21506" name="Footer Placeholder 3"/>
          <p:cNvSpPr>
            <a:spLocks noGrp="1"/>
          </p:cNvSpPr>
          <p:nvPr>
            <p:ph type="ftr" sz="quarter" idx="10"/>
          </p:nvPr>
        </p:nvSpPr>
        <p:spPr>
          <a:noFill/>
        </p:spPr>
        <p:txBody>
          <a:bodyPr/>
          <a:lstStyle/>
          <a:p>
            <a:r>
              <a:rPr lang="en-US" smtClean="0"/>
              <a:t>PCC-IN-160</a:t>
            </a:r>
            <a:endParaRPr lang="en-US" dirty="0"/>
          </a:p>
        </p:txBody>
      </p:sp>
      <p:pic>
        <p:nvPicPr>
          <p:cNvPr id="21507" name="Picture 34"/>
          <p:cNvPicPr>
            <a:picLocks noChangeAspect="1" noChangeArrowheads="1"/>
          </p:cNvPicPr>
          <p:nvPr/>
        </p:nvPicPr>
        <p:blipFill>
          <a:blip r:embed="rId2" cstate="print"/>
          <a:srcRect/>
          <a:stretch>
            <a:fillRect/>
          </a:stretch>
        </p:blipFill>
        <p:spPr bwMode="auto">
          <a:xfrm>
            <a:off x="338138" y="1143000"/>
            <a:ext cx="8467725" cy="4371975"/>
          </a:xfrm>
          <a:prstGeom prst="rect">
            <a:avLst/>
          </a:prstGeom>
          <a:noFill/>
          <a:ln w="38100">
            <a:noFill/>
            <a:miter lim="800000"/>
            <a:headEnd/>
            <a:tailEnd/>
          </a:ln>
        </p:spPr>
      </p:pic>
      <p:grpSp>
        <p:nvGrpSpPr>
          <p:cNvPr id="21509" name="Group 33"/>
          <p:cNvGrpSpPr>
            <a:grpSpLocks/>
          </p:cNvGrpSpPr>
          <p:nvPr/>
        </p:nvGrpSpPr>
        <p:grpSpPr bwMode="auto">
          <a:xfrm>
            <a:off x="342900" y="1000125"/>
            <a:ext cx="7848602" cy="5145949"/>
            <a:chOff x="240" y="432"/>
            <a:chExt cx="4944" cy="3815"/>
          </a:xfrm>
        </p:grpSpPr>
        <p:sp>
          <p:nvSpPr>
            <p:cNvPr id="205829" name="Rectangle 5"/>
            <p:cNvSpPr>
              <a:spLocks noChangeArrowheads="1"/>
            </p:cNvSpPr>
            <p:nvPr/>
          </p:nvSpPr>
          <p:spPr bwMode="auto">
            <a:xfrm>
              <a:off x="2112" y="432"/>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PCO</a:t>
              </a:r>
              <a:endParaRPr lang="en-US" sz="2200" dirty="0">
                <a:latin typeface="+mj-lt"/>
              </a:endParaRPr>
            </a:p>
          </p:txBody>
        </p:sp>
        <p:grpSp>
          <p:nvGrpSpPr>
            <p:cNvPr id="21511" name="Group 6"/>
            <p:cNvGrpSpPr>
              <a:grpSpLocks/>
            </p:cNvGrpSpPr>
            <p:nvPr/>
          </p:nvGrpSpPr>
          <p:grpSpPr bwMode="auto">
            <a:xfrm>
              <a:off x="240" y="820"/>
              <a:ext cx="2448" cy="912"/>
              <a:chOff x="240" y="820"/>
              <a:chExt cx="2448" cy="912"/>
            </a:xfrm>
          </p:grpSpPr>
          <p:cxnSp>
            <p:nvCxnSpPr>
              <p:cNvPr id="205831" name="AutoShape 7"/>
              <p:cNvCxnSpPr>
                <a:cxnSpLocks noChangeShapeType="1"/>
                <a:stCxn id="205829" idx="2"/>
                <a:endCxn id="205832" idx="0"/>
              </p:cNvCxnSpPr>
              <p:nvPr/>
            </p:nvCxnSpPr>
            <p:spPr bwMode="auto">
              <a:xfrm rot="5400000">
                <a:off x="1490" y="146"/>
                <a:ext cx="524" cy="1872"/>
              </a:xfrm>
              <a:prstGeom prst="bentConnector3">
                <a:avLst>
                  <a:gd name="adj1" fmla="val 50000"/>
                </a:avLst>
              </a:prstGeom>
              <a:noFill/>
              <a:ln w="38100">
                <a:solidFill>
                  <a:schemeClr val="accent1"/>
                </a:solidFill>
                <a:miter lim="800000"/>
                <a:headEnd/>
                <a:tailEnd/>
              </a:ln>
              <a:effectLst/>
            </p:spPr>
          </p:cxnSp>
          <p:sp>
            <p:nvSpPr>
              <p:cNvPr id="205832" name="Rectangle 8"/>
              <p:cNvSpPr>
                <a:spLocks noChangeArrowheads="1"/>
              </p:cNvSpPr>
              <p:nvPr/>
            </p:nvSpPr>
            <p:spPr bwMode="auto">
              <a:xfrm>
                <a:off x="240"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Header</a:t>
                </a:r>
                <a:endParaRPr lang="en-US" sz="2200" dirty="0">
                  <a:latin typeface="+mj-lt"/>
                </a:endParaRPr>
              </a:p>
            </p:txBody>
          </p:sp>
        </p:grpSp>
        <p:grpSp>
          <p:nvGrpSpPr>
            <p:cNvPr id="21512" name="Group 9"/>
            <p:cNvGrpSpPr>
              <a:grpSpLocks/>
            </p:cNvGrpSpPr>
            <p:nvPr/>
          </p:nvGrpSpPr>
          <p:grpSpPr bwMode="auto">
            <a:xfrm>
              <a:off x="2112" y="821"/>
              <a:ext cx="1152" cy="911"/>
              <a:chOff x="2112" y="821"/>
              <a:chExt cx="1152" cy="911"/>
            </a:xfrm>
          </p:grpSpPr>
          <p:cxnSp>
            <p:nvCxnSpPr>
              <p:cNvPr id="205834" name="AutoShape 10"/>
              <p:cNvCxnSpPr>
                <a:cxnSpLocks noChangeShapeType="1"/>
                <a:stCxn id="205829" idx="2"/>
                <a:endCxn id="205835" idx="0"/>
              </p:cNvCxnSpPr>
              <p:nvPr/>
            </p:nvCxnSpPr>
            <p:spPr bwMode="auto">
              <a:xfrm rot="5400000">
                <a:off x="2426" y="1082"/>
                <a:ext cx="524" cy="1"/>
              </a:xfrm>
              <a:prstGeom prst="straightConnector1">
                <a:avLst/>
              </a:prstGeom>
              <a:noFill/>
              <a:ln w="38100">
                <a:solidFill>
                  <a:schemeClr val="accent1"/>
                </a:solidFill>
                <a:round/>
                <a:headEnd/>
                <a:tailEnd/>
              </a:ln>
              <a:effectLst/>
            </p:spPr>
          </p:cxnSp>
          <p:sp>
            <p:nvSpPr>
              <p:cNvPr id="205835" name="Rectangle 11"/>
              <p:cNvSpPr>
                <a:spLocks noChangeArrowheads="1"/>
              </p:cNvSpPr>
              <p:nvPr/>
            </p:nvSpPr>
            <p:spPr bwMode="auto">
              <a:xfrm>
                <a:off x="2112"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Body</a:t>
                </a:r>
                <a:endParaRPr lang="en-US" sz="2200" dirty="0">
                  <a:latin typeface="+mj-lt"/>
                </a:endParaRPr>
              </a:p>
            </p:txBody>
          </p:sp>
        </p:grpSp>
        <p:grpSp>
          <p:nvGrpSpPr>
            <p:cNvPr id="21513" name="Group 12"/>
            <p:cNvGrpSpPr>
              <a:grpSpLocks/>
            </p:cNvGrpSpPr>
            <p:nvPr/>
          </p:nvGrpSpPr>
          <p:grpSpPr bwMode="auto">
            <a:xfrm>
              <a:off x="2688" y="820"/>
              <a:ext cx="2496" cy="912"/>
              <a:chOff x="2688" y="820"/>
              <a:chExt cx="2496" cy="912"/>
            </a:xfrm>
          </p:grpSpPr>
          <p:cxnSp>
            <p:nvCxnSpPr>
              <p:cNvPr id="205837" name="AutoShape 13"/>
              <p:cNvCxnSpPr>
                <a:cxnSpLocks noChangeShapeType="1"/>
                <a:stCxn id="205829" idx="2"/>
                <a:endCxn id="205838" idx="0"/>
              </p:cNvCxnSpPr>
              <p:nvPr/>
            </p:nvCxnSpPr>
            <p:spPr bwMode="auto">
              <a:xfrm rot="16200000" flipH="1">
                <a:off x="3386" y="122"/>
                <a:ext cx="524" cy="1920"/>
              </a:xfrm>
              <a:prstGeom prst="bentConnector3">
                <a:avLst>
                  <a:gd name="adj1" fmla="val 50000"/>
                </a:avLst>
              </a:prstGeom>
              <a:noFill/>
              <a:ln w="38100">
                <a:solidFill>
                  <a:schemeClr val="accent1"/>
                </a:solidFill>
                <a:miter lim="800000"/>
                <a:headEnd/>
                <a:tailEnd/>
              </a:ln>
              <a:effectLst/>
            </p:spPr>
          </p:cxnSp>
          <p:sp>
            <p:nvSpPr>
              <p:cNvPr id="205838" name="Rectangle 14"/>
              <p:cNvSpPr>
                <a:spLocks noChangeArrowheads="1"/>
              </p:cNvSpPr>
              <p:nvPr/>
            </p:nvSpPr>
            <p:spPr bwMode="auto">
              <a:xfrm>
                <a:off x="4032"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a:latin typeface="+mj-lt"/>
                  </a:rPr>
                  <a:t>Trailer</a:t>
                </a:r>
                <a:endParaRPr lang="en-US" sz="2200">
                  <a:latin typeface="+mj-lt"/>
                </a:endParaRPr>
              </a:p>
            </p:txBody>
          </p:sp>
        </p:grpSp>
        <p:grpSp>
          <p:nvGrpSpPr>
            <p:cNvPr id="21514" name="Group 15"/>
            <p:cNvGrpSpPr>
              <a:grpSpLocks/>
            </p:cNvGrpSpPr>
            <p:nvPr/>
          </p:nvGrpSpPr>
          <p:grpSpPr bwMode="auto">
            <a:xfrm>
              <a:off x="2689" y="1731"/>
              <a:ext cx="2025" cy="2125"/>
              <a:chOff x="2689" y="1731"/>
              <a:chExt cx="2025" cy="2125"/>
            </a:xfrm>
          </p:grpSpPr>
          <p:cxnSp>
            <p:nvCxnSpPr>
              <p:cNvPr id="205840" name="AutoShape 16"/>
              <p:cNvCxnSpPr>
                <a:cxnSpLocks noChangeShapeType="1"/>
                <a:stCxn id="205835" idx="2"/>
                <a:endCxn id="205841" idx="1"/>
              </p:cNvCxnSpPr>
              <p:nvPr/>
            </p:nvCxnSpPr>
            <p:spPr bwMode="auto">
              <a:xfrm rot="16200000" flipH="1">
                <a:off x="1975" y="2445"/>
                <a:ext cx="1955" cy="528"/>
              </a:xfrm>
              <a:prstGeom prst="bentConnector2">
                <a:avLst/>
              </a:prstGeom>
              <a:noFill/>
              <a:ln w="38100">
                <a:solidFill>
                  <a:schemeClr val="accent1"/>
                </a:solidFill>
                <a:miter lim="800000"/>
                <a:headEnd/>
                <a:tailEnd/>
              </a:ln>
              <a:effectLst/>
            </p:spPr>
          </p:cxnSp>
          <p:sp>
            <p:nvSpPr>
              <p:cNvPr id="205841" name="Rectangle 17"/>
              <p:cNvSpPr>
                <a:spLocks noChangeArrowheads="1"/>
              </p:cNvSpPr>
              <p:nvPr/>
            </p:nvSpPr>
            <p:spPr bwMode="auto">
              <a:xfrm>
                <a:off x="3216" y="3517"/>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Formula Changes</a:t>
                </a:r>
                <a:endParaRPr lang="en-US" sz="2500" dirty="0">
                  <a:latin typeface="+mj-lt"/>
                </a:endParaRPr>
              </a:p>
            </p:txBody>
          </p:sp>
        </p:grpSp>
        <p:grpSp>
          <p:nvGrpSpPr>
            <p:cNvPr id="21515" name="Group 18"/>
            <p:cNvGrpSpPr>
              <a:grpSpLocks/>
            </p:cNvGrpSpPr>
            <p:nvPr/>
          </p:nvGrpSpPr>
          <p:grpSpPr bwMode="auto">
            <a:xfrm>
              <a:off x="2688" y="1732"/>
              <a:ext cx="2026" cy="2515"/>
              <a:chOff x="2688" y="1732"/>
              <a:chExt cx="2026" cy="2515"/>
            </a:xfrm>
          </p:grpSpPr>
          <p:cxnSp>
            <p:nvCxnSpPr>
              <p:cNvPr id="205843" name="AutoShape 19"/>
              <p:cNvCxnSpPr>
                <a:cxnSpLocks noChangeShapeType="1"/>
                <a:stCxn id="205835" idx="2"/>
                <a:endCxn id="205844" idx="1"/>
              </p:cNvCxnSpPr>
              <p:nvPr/>
            </p:nvCxnSpPr>
            <p:spPr bwMode="auto">
              <a:xfrm rot="16200000" flipH="1">
                <a:off x="1779" y="2641"/>
                <a:ext cx="2346" cy="528"/>
              </a:xfrm>
              <a:prstGeom prst="bentConnector2">
                <a:avLst/>
              </a:prstGeom>
              <a:noFill/>
              <a:ln w="38100">
                <a:solidFill>
                  <a:schemeClr val="accent1"/>
                </a:solidFill>
                <a:miter lim="800000"/>
                <a:headEnd/>
                <a:tailEnd/>
              </a:ln>
              <a:effectLst/>
            </p:spPr>
          </p:cxnSp>
          <p:sp>
            <p:nvSpPr>
              <p:cNvPr id="205844" name="Rectangle 20"/>
              <p:cNvSpPr>
                <a:spLocks noChangeArrowheads="1"/>
              </p:cNvSpPr>
              <p:nvPr/>
            </p:nvSpPr>
            <p:spPr bwMode="auto">
              <a:xfrm>
                <a:off x="3216" y="3908"/>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Process Changes</a:t>
                </a:r>
                <a:endParaRPr lang="en-US" sz="2500" dirty="0">
                  <a:latin typeface="+mj-lt"/>
                </a:endParaRPr>
              </a:p>
            </p:txBody>
          </p:sp>
        </p:grpSp>
        <p:grpSp>
          <p:nvGrpSpPr>
            <p:cNvPr id="21516" name="Group 21"/>
            <p:cNvGrpSpPr>
              <a:grpSpLocks/>
            </p:cNvGrpSpPr>
            <p:nvPr/>
          </p:nvGrpSpPr>
          <p:grpSpPr bwMode="auto">
            <a:xfrm>
              <a:off x="2688" y="1732"/>
              <a:ext cx="2026" cy="575"/>
              <a:chOff x="2688" y="1732"/>
              <a:chExt cx="2026" cy="575"/>
            </a:xfrm>
          </p:grpSpPr>
          <p:sp>
            <p:nvSpPr>
              <p:cNvPr id="205846" name="Rectangle 22"/>
              <p:cNvSpPr>
                <a:spLocks noChangeArrowheads="1"/>
              </p:cNvSpPr>
              <p:nvPr/>
            </p:nvSpPr>
            <p:spPr bwMode="auto">
              <a:xfrm>
                <a:off x="3216" y="1968"/>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Item Changes</a:t>
                </a:r>
                <a:endParaRPr lang="en-US" sz="2500" dirty="0">
                  <a:latin typeface="+mj-lt"/>
                </a:endParaRPr>
              </a:p>
            </p:txBody>
          </p:sp>
          <p:cxnSp>
            <p:nvCxnSpPr>
              <p:cNvPr id="205847" name="AutoShape 23"/>
              <p:cNvCxnSpPr>
                <a:cxnSpLocks noChangeShapeType="1"/>
                <a:stCxn id="205835" idx="2"/>
                <a:endCxn id="205846" idx="1"/>
              </p:cNvCxnSpPr>
              <p:nvPr/>
            </p:nvCxnSpPr>
            <p:spPr bwMode="auto">
              <a:xfrm rot="16200000" flipH="1">
                <a:off x="2749" y="1671"/>
                <a:ext cx="406" cy="528"/>
              </a:xfrm>
              <a:prstGeom prst="bentConnector2">
                <a:avLst/>
              </a:prstGeom>
              <a:noFill/>
              <a:ln w="38100">
                <a:solidFill>
                  <a:schemeClr val="accent1"/>
                </a:solidFill>
                <a:miter lim="800000"/>
                <a:headEnd/>
                <a:tailEnd/>
              </a:ln>
              <a:effectLst/>
            </p:spPr>
          </p:cxnSp>
        </p:grpSp>
        <p:grpSp>
          <p:nvGrpSpPr>
            <p:cNvPr id="21517" name="Group 24"/>
            <p:cNvGrpSpPr>
              <a:grpSpLocks/>
            </p:cNvGrpSpPr>
            <p:nvPr/>
          </p:nvGrpSpPr>
          <p:grpSpPr bwMode="auto">
            <a:xfrm>
              <a:off x="2688" y="1732"/>
              <a:ext cx="2026" cy="959"/>
              <a:chOff x="2688" y="1732"/>
              <a:chExt cx="2026" cy="959"/>
            </a:xfrm>
          </p:grpSpPr>
          <p:cxnSp>
            <p:nvCxnSpPr>
              <p:cNvPr id="205849" name="AutoShape 25"/>
              <p:cNvCxnSpPr>
                <a:cxnSpLocks noChangeShapeType="1"/>
                <a:stCxn id="205835" idx="2"/>
                <a:endCxn id="205850" idx="1"/>
              </p:cNvCxnSpPr>
              <p:nvPr/>
            </p:nvCxnSpPr>
            <p:spPr bwMode="auto">
              <a:xfrm rot="16200000" flipH="1">
                <a:off x="2557" y="1863"/>
                <a:ext cx="790" cy="528"/>
              </a:xfrm>
              <a:prstGeom prst="bentConnector2">
                <a:avLst/>
              </a:prstGeom>
              <a:noFill/>
              <a:ln w="38100">
                <a:solidFill>
                  <a:schemeClr val="accent1"/>
                </a:solidFill>
                <a:miter lim="800000"/>
                <a:headEnd/>
                <a:tailEnd/>
              </a:ln>
              <a:effectLst/>
            </p:spPr>
          </p:cxnSp>
          <p:sp>
            <p:nvSpPr>
              <p:cNvPr id="205850" name="Rectangle 26"/>
              <p:cNvSpPr>
                <a:spLocks noChangeArrowheads="1"/>
              </p:cNvSpPr>
              <p:nvPr/>
            </p:nvSpPr>
            <p:spPr bwMode="auto">
              <a:xfrm>
                <a:off x="3216" y="2352"/>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Structure Changes</a:t>
                </a:r>
                <a:endParaRPr lang="en-US" sz="2500" dirty="0">
                  <a:latin typeface="+mj-lt"/>
                </a:endParaRPr>
              </a:p>
            </p:txBody>
          </p:sp>
        </p:grpSp>
        <p:grpSp>
          <p:nvGrpSpPr>
            <p:cNvPr id="21518" name="Group 27"/>
            <p:cNvGrpSpPr>
              <a:grpSpLocks/>
            </p:cNvGrpSpPr>
            <p:nvPr/>
          </p:nvGrpSpPr>
          <p:grpSpPr bwMode="auto">
            <a:xfrm>
              <a:off x="2689" y="1731"/>
              <a:ext cx="2025" cy="1343"/>
              <a:chOff x="2689" y="1731"/>
              <a:chExt cx="2025" cy="1343"/>
            </a:xfrm>
          </p:grpSpPr>
          <p:cxnSp>
            <p:nvCxnSpPr>
              <p:cNvPr id="205852" name="AutoShape 28"/>
              <p:cNvCxnSpPr>
                <a:cxnSpLocks noChangeShapeType="1"/>
                <a:stCxn id="205835" idx="2"/>
                <a:endCxn id="205853" idx="1"/>
              </p:cNvCxnSpPr>
              <p:nvPr/>
            </p:nvCxnSpPr>
            <p:spPr bwMode="auto">
              <a:xfrm rot="16200000" flipH="1">
                <a:off x="2366" y="2054"/>
                <a:ext cx="1173" cy="528"/>
              </a:xfrm>
              <a:prstGeom prst="bentConnector2">
                <a:avLst/>
              </a:prstGeom>
              <a:noFill/>
              <a:ln w="38100">
                <a:solidFill>
                  <a:schemeClr val="accent1"/>
                </a:solidFill>
                <a:miter lim="800000"/>
                <a:headEnd/>
                <a:tailEnd/>
              </a:ln>
              <a:effectLst/>
            </p:spPr>
          </p:cxnSp>
          <p:sp>
            <p:nvSpPr>
              <p:cNvPr id="205853" name="Rectangle 29"/>
              <p:cNvSpPr>
                <a:spLocks noChangeArrowheads="1"/>
              </p:cNvSpPr>
              <p:nvPr/>
            </p:nvSpPr>
            <p:spPr bwMode="auto">
              <a:xfrm>
                <a:off x="3216" y="2735"/>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Routing Changes</a:t>
                </a:r>
                <a:endParaRPr lang="en-US" sz="2500" dirty="0">
                  <a:latin typeface="+mj-lt"/>
                </a:endParaRPr>
              </a:p>
            </p:txBody>
          </p:sp>
        </p:grpSp>
        <p:grpSp>
          <p:nvGrpSpPr>
            <p:cNvPr id="21519" name="Group 30"/>
            <p:cNvGrpSpPr>
              <a:grpSpLocks/>
            </p:cNvGrpSpPr>
            <p:nvPr/>
          </p:nvGrpSpPr>
          <p:grpSpPr bwMode="auto">
            <a:xfrm>
              <a:off x="2688" y="1732"/>
              <a:ext cx="2026" cy="1727"/>
              <a:chOff x="2688" y="1732"/>
              <a:chExt cx="2026" cy="1727"/>
            </a:xfrm>
          </p:grpSpPr>
          <p:sp>
            <p:nvSpPr>
              <p:cNvPr id="205855" name="Rectangle 31"/>
              <p:cNvSpPr>
                <a:spLocks noChangeArrowheads="1"/>
              </p:cNvSpPr>
              <p:nvPr/>
            </p:nvSpPr>
            <p:spPr bwMode="auto">
              <a:xfrm>
                <a:off x="3216" y="3120"/>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Item Spec Changes</a:t>
                </a:r>
                <a:endParaRPr lang="en-US" sz="2500" dirty="0">
                  <a:latin typeface="+mj-lt"/>
                </a:endParaRPr>
              </a:p>
            </p:txBody>
          </p:sp>
          <p:cxnSp>
            <p:nvCxnSpPr>
              <p:cNvPr id="205856" name="AutoShape 32"/>
              <p:cNvCxnSpPr>
                <a:cxnSpLocks noChangeShapeType="1"/>
                <a:stCxn id="205835" idx="2"/>
                <a:endCxn id="205855" idx="1"/>
              </p:cNvCxnSpPr>
              <p:nvPr/>
            </p:nvCxnSpPr>
            <p:spPr bwMode="auto">
              <a:xfrm rot="16200000" flipH="1">
                <a:off x="2173" y="2247"/>
                <a:ext cx="1558" cy="528"/>
              </a:xfrm>
              <a:prstGeom prst="bentConnector2">
                <a:avLst/>
              </a:prstGeom>
              <a:noFill/>
              <a:ln w="38100">
                <a:solidFill>
                  <a:schemeClr val="accent1"/>
                </a:solidFill>
                <a:miter lim="800000"/>
                <a:headEnd/>
                <a:tailEnd/>
              </a:ln>
              <a:effectLst/>
            </p:spPr>
          </p:cxnSp>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1"/>
          <p:cNvSpPr>
            <a:spLocks noGrp="1"/>
          </p:cNvSpPr>
          <p:nvPr>
            <p:ph type="ftr" sz="quarter" idx="10"/>
          </p:nvPr>
        </p:nvSpPr>
        <p:spPr>
          <a:noFill/>
        </p:spPr>
        <p:txBody>
          <a:bodyPr/>
          <a:lstStyle/>
          <a:p>
            <a:r>
              <a:rPr lang="en-US" smtClean="0"/>
              <a:t>PCC-IN-170</a:t>
            </a:r>
            <a:endParaRPr lang="en-US" dirty="0"/>
          </a:p>
        </p:txBody>
      </p:sp>
      <p:grpSp>
        <p:nvGrpSpPr>
          <p:cNvPr id="22531" name="Group 377"/>
          <p:cNvGrpSpPr>
            <a:grpSpLocks/>
          </p:cNvGrpSpPr>
          <p:nvPr/>
        </p:nvGrpSpPr>
        <p:grpSpPr bwMode="auto">
          <a:xfrm>
            <a:off x="214313" y="544513"/>
            <a:ext cx="8693150" cy="5700712"/>
            <a:chOff x="135" y="95"/>
            <a:chExt cx="5476" cy="3953"/>
          </a:xfrm>
        </p:grpSpPr>
        <p:sp>
          <p:nvSpPr>
            <p:cNvPr id="128307" name="AutoShape 307" descr="Light vertical"/>
            <p:cNvSpPr>
              <a:spLocks noChangeArrowheads="1"/>
            </p:cNvSpPr>
            <p:nvPr/>
          </p:nvSpPr>
          <p:spPr bwMode="auto">
            <a:xfrm>
              <a:off x="2539" y="2080"/>
              <a:ext cx="960" cy="528"/>
            </a:xfrm>
            <a:prstGeom prst="flowChartAlternateProcess">
              <a:avLst/>
            </a:prstGeom>
            <a:pattFill prst="ltVert">
              <a:fgClr>
                <a:srgbClr val="FFCC00"/>
              </a:fgClr>
              <a:bgClr>
                <a:srgbClr val="FFFFFF"/>
              </a:bgClr>
            </a:pattFill>
            <a:ln w="12700">
              <a:solidFill>
                <a:srgbClr val="FF6600"/>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Incorporate</a:t>
              </a:r>
            </a:p>
            <a:p>
              <a:pPr>
                <a:defRPr/>
              </a:pPr>
              <a:r>
                <a:rPr lang="en-US" sz="1600">
                  <a:latin typeface="+mj-lt"/>
                </a:rPr>
                <a:t>PCO</a:t>
              </a:r>
            </a:p>
          </p:txBody>
        </p:sp>
        <p:grpSp>
          <p:nvGrpSpPr>
            <p:cNvPr id="22533" name="Group 360"/>
            <p:cNvGrpSpPr>
              <a:grpSpLocks/>
            </p:cNvGrpSpPr>
            <p:nvPr/>
          </p:nvGrpSpPr>
          <p:grpSpPr bwMode="auto">
            <a:xfrm>
              <a:off x="331" y="1312"/>
              <a:ext cx="960" cy="912"/>
              <a:chOff x="384" y="1536"/>
              <a:chExt cx="960" cy="912"/>
            </a:xfrm>
          </p:grpSpPr>
          <p:cxnSp>
            <p:nvCxnSpPr>
              <p:cNvPr id="22564" name="AutoShape 230"/>
              <p:cNvCxnSpPr>
                <a:cxnSpLocks noChangeShapeType="1"/>
                <a:stCxn id="128172" idx="2"/>
                <a:endCxn id="128241" idx="0"/>
              </p:cNvCxnSpPr>
              <p:nvPr/>
            </p:nvCxnSpPr>
            <p:spPr bwMode="auto">
              <a:xfrm>
                <a:off x="864" y="1536"/>
                <a:ext cx="0" cy="384"/>
              </a:xfrm>
              <a:prstGeom prst="straightConnector1">
                <a:avLst/>
              </a:prstGeom>
              <a:noFill/>
              <a:ln w="38100">
                <a:solidFill>
                  <a:schemeClr val="tx1">
                    <a:lumMod val="75000"/>
                    <a:lumOff val="25000"/>
                  </a:schemeClr>
                </a:solidFill>
                <a:round/>
                <a:headEnd/>
                <a:tailEnd type="triangle" w="med" len="med"/>
              </a:ln>
            </p:spPr>
          </p:cxnSp>
          <p:sp>
            <p:nvSpPr>
              <p:cNvPr id="128241" name="AutoShape 241" descr="Light downward diagonal"/>
              <p:cNvSpPr>
                <a:spLocks noChangeArrowheads="1"/>
              </p:cNvSpPr>
              <p:nvPr/>
            </p:nvSpPr>
            <p:spPr bwMode="auto">
              <a:xfrm>
                <a:off x="384" y="1921"/>
                <a:ext cx="960" cy="527"/>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Route</a:t>
                </a:r>
              </a:p>
              <a:p>
                <a:pPr>
                  <a:defRPr/>
                </a:pPr>
                <a:r>
                  <a:rPr lang="en-US" sz="1600" dirty="0">
                    <a:latin typeface="+mj-lt"/>
                  </a:rPr>
                  <a:t>PCR for</a:t>
                </a:r>
              </a:p>
              <a:p>
                <a:pPr>
                  <a:defRPr/>
                </a:pPr>
                <a:r>
                  <a:rPr lang="en-US" sz="1600" dirty="0">
                    <a:latin typeface="+mj-lt"/>
                  </a:rPr>
                  <a:t>Approval</a:t>
                </a:r>
              </a:p>
            </p:txBody>
          </p:sp>
        </p:grpSp>
        <p:grpSp>
          <p:nvGrpSpPr>
            <p:cNvPr id="22534" name="Group 361"/>
            <p:cNvGrpSpPr>
              <a:grpSpLocks/>
            </p:cNvGrpSpPr>
            <p:nvPr/>
          </p:nvGrpSpPr>
          <p:grpSpPr bwMode="auto">
            <a:xfrm>
              <a:off x="331" y="2224"/>
              <a:ext cx="960" cy="955"/>
              <a:chOff x="384" y="2448"/>
              <a:chExt cx="960" cy="955"/>
            </a:xfrm>
          </p:grpSpPr>
          <p:sp>
            <p:nvSpPr>
              <p:cNvPr id="128243" name="AutoShape 243" descr="Light downward diagonal"/>
              <p:cNvSpPr>
                <a:spLocks noChangeArrowheads="1"/>
              </p:cNvSpPr>
              <p:nvPr/>
            </p:nvSpPr>
            <p:spPr bwMode="auto">
              <a:xfrm>
                <a:off x="384" y="2881"/>
                <a:ext cx="960" cy="523"/>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Close PCR/</a:t>
                </a:r>
              </a:p>
              <a:p>
                <a:pPr>
                  <a:defRPr/>
                </a:pPr>
                <a:r>
                  <a:rPr lang="en-US" sz="1600">
                    <a:latin typeface="+mj-lt"/>
                  </a:rPr>
                  <a:t>Create PCO</a:t>
                </a:r>
              </a:p>
            </p:txBody>
          </p:sp>
          <p:cxnSp>
            <p:nvCxnSpPr>
              <p:cNvPr id="22563" name="AutoShape 248"/>
              <p:cNvCxnSpPr>
                <a:cxnSpLocks noChangeShapeType="1"/>
                <a:stCxn id="128241" idx="2"/>
                <a:endCxn id="128243" idx="0"/>
              </p:cNvCxnSpPr>
              <p:nvPr/>
            </p:nvCxnSpPr>
            <p:spPr bwMode="auto">
              <a:xfrm>
                <a:off x="864" y="2448"/>
                <a:ext cx="0" cy="432"/>
              </a:xfrm>
              <a:prstGeom prst="straightConnector1">
                <a:avLst/>
              </a:prstGeom>
              <a:noFill/>
              <a:ln w="38100">
                <a:solidFill>
                  <a:schemeClr val="tx1">
                    <a:lumMod val="75000"/>
                    <a:lumOff val="25000"/>
                  </a:schemeClr>
                </a:solidFill>
                <a:round/>
                <a:headEnd/>
                <a:tailEnd type="triangle" w="med" len="med"/>
              </a:ln>
            </p:spPr>
          </p:cxnSp>
        </p:grpSp>
        <p:grpSp>
          <p:nvGrpSpPr>
            <p:cNvPr id="22535" name="Group 363"/>
            <p:cNvGrpSpPr>
              <a:grpSpLocks/>
            </p:cNvGrpSpPr>
            <p:nvPr/>
          </p:nvGrpSpPr>
          <p:grpSpPr bwMode="auto">
            <a:xfrm>
              <a:off x="2971" y="784"/>
              <a:ext cx="1248" cy="528"/>
              <a:chOff x="3024" y="1008"/>
              <a:chExt cx="1248" cy="528"/>
            </a:xfrm>
          </p:grpSpPr>
          <p:cxnSp>
            <p:nvCxnSpPr>
              <p:cNvPr id="22560" name="AutoShape 226"/>
              <p:cNvCxnSpPr>
                <a:cxnSpLocks noChangeShapeType="1"/>
                <a:stCxn id="128145" idx="3"/>
                <a:endCxn id="128267" idx="1"/>
              </p:cNvCxnSpPr>
              <p:nvPr/>
            </p:nvCxnSpPr>
            <p:spPr bwMode="auto">
              <a:xfrm>
                <a:off x="3024" y="1272"/>
                <a:ext cx="288" cy="0"/>
              </a:xfrm>
              <a:prstGeom prst="straightConnector1">
                <a:avLst/>
              </a:prstGeom>
              <a:noFill/>
              <a:ln w="38100">
                <a:solidFill>
                  <a:schemeClr val="accent2"/>
                </a:solidFill>
                <a:round/>
                <a:headEnd/>
                <a:tailEnd type="triangle" w="med" len="med"/>
              </a:ln>
            </p:spPr>
          </p:cxnSp>
          <p:sp>
            <p:nvSpPr>
              <p:cNvPr id="128267" name="AutoShape 267" descr="Large grid"/>
              <p:cNvSpPr>
                <a:spLocks noChangeArrowheads="1"/>
              </p:cNvSpPr>
              <p:nvPr/>
            </p:nvSpPr>
            <p:spPr bwMode="auto">
              <a:xfrm>
                <a:off x="3312" y="1008"/>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Route</a:t>
                </a:r>
              </a:p>
              <a:p>
                <a:pPr>
                  <a:defRPr/>
                </a:pPr>
                <a:r>
                  <a:rPr lang="en-US" sz="1600">
                    <a:latin typeface="+mj-lt"/>
                  </a:rPr>
                  <a:t>PCO for</a:t>
                </a:r>
              </a:p>
              <a:p>
                <a:pPr>
                  <a:defRPr/>
                </a:pPr>
                <a:r>
                  <a:rPr lang="en-US" sz="1600">
                    <a:latin typeface="+mj-lt"/>
                  </a:rPr>
                  <a:t>Approval</a:t>
                </a:r>
              </a:p>
            </p:txBody>
          </p:sp>
        </p:grpSp>
        <p:grpSp>
          <p:nvGrpSpPr>
            <p:cNvPr id="22536" name="Group 370"/>
            <p:cNvGrpSpPr>
              <a:grpSpLocks/>
            </p:cNvGrpSpPr>
            <p:nvPr/>
          </p:nvGrpSpPr>
          <p:grpSpPr bwMode="auto">
            <a:xfrm>
              <a:off x="135" y="110"/>
              <a:ext cx="1396" cy="3650"/>
              <a:chOff x="188" y="334"/>
              <a:chExt cx="1396" cy="3650"/>
            </a:xfrm>
          </p:grpSpPr>
          <p:sp>
            <p:nvSpPr>
              <p:cNvPr id="22558" name="AutoShape 311"/>
              <p:cNvSpPr>
                <a:spLocks noChangeArrowheads="1"/>
              </p:cNvSpPr>
              <p:nvPr/>
            </p:nvSpPr>
            <p:spPr bwMode="auto">
              <a:xfrm>
                <a:off x="192" y="911"/>
                <a:ext cx="1344" cy="3073"/>
              </a:xfrm>
              <a:prstGeom prst="roundRect">
                <a:avLst>
                  <a:gd name="adj" fmla="val 6324"/>
                </a:avLst>
              </a:prstGeom>
              <a:noFill/>
              <a:ln w="38100">
                <a:solidFill>
                  <a:schemeClr val="accent1">
                    <a:lumMod val="75000"/>
                  </a:schemeClr>
                </a:solidFill>
                <a:round/>
                <a:headEnd/>
                <a:tailEnd/>
              </a:ln>
            </p:spPr>
            <p:txBody>
              <a:bodyPr wrap="none" anchor="b" anchorCtr="1"/>
              <a:lstStyle/>
              <a:p>
                <a:r>
                  <a:rPr lang="en-US" dirty="0">
                    <a:latin typeface="+mj-lt"/>
                  </a:rPr>
                  <a:t>Planning/</a:t>
                </a:r>
              </a:p>
              <a:p>
                <a:r>
                  <a:rPr lang="en-US" dirty="0">
                    <a:latin typeface="+mj-lt"/>
                  </a:rPr>
                  <a:t>Engineering</a:t>
                </a:r>
              </a:p>
            </p:txBody>
          </p:sp>
          <p:sp>
            <p:nvSpPr>
              <p:cNvPr id="22559" name="Rectangle 287"/>
              <p:cNvSpPr>
                <a:spLocks noChangeArrowheads="1"/>
              </p:cNvSpPr>
              <p:nvPr/>
            </p:nvSpPr>
            <p:spPr bwMode="auto">
              <a:xfrm>
                <a:off x="188" y="334"/>
                <a:ext cx="1396" cy="579"/>
              </a:xfrm>
              <a:prstGeom prst="rect">
                <a:avLst/>
              </a:prstGeom>
              <a:noFill/>
              <a:ln w="38100">
                <a:noFill/>
                <a:miter lim="800000"/>
                <a:headEnd/>
                <a:tailEnd/>
              </a:ln>
            </p:spPr>
            <p:txBody>
              <a:bodyPr anchor="ctr">
                <a:spAutoFit/>
              </a:bodyPr>
              <a:lstStyle/>
              <a:p>
                <a:pPr>
                  <a:lnSpc>
                    <a:spcPct val="90000"/>
                  </a:lnSpc>
                </a:pPr>
                <a:r>
                  <a:rPr lang="en-US">
                    <a:latin typeface="+mj-lt"/>
                  </a:rPr>
                  <a:t>Product Change</a:t>
                </a:r>
              </a:p>
              <a:p>
                <a:pPr>
                  <a:lnSpc>
                    <a:spcPct val="90000"/>
                  </a:lnSpc>
                </a:pPr>
                <a:r>
                  <a:rPr lang="en-US">
                    <a:latin typeface="+mj-lt"/>
                  </a:rPr>
                  <a:t>Request (PCR)</a:t>
                </a:r>
              </a:p>
              <a:p>
                <a:pPr>
                  <a:lnSpc>
                    <a:spcPct val="90000"/>
                  </a:lnSpc>
                </a:pPr>
                <a:r>
                  <a:rPr lang="en-US">
                    <a:solidFill>
                      <a:srgbClr val="FF0000"/>
                    </a:solidFill>
                    <a:latin typeface="+mj-lt"/>
                  </a:rPr>
                  <a:t>Optional</a:t>
                </a:r>
                <a:endParaRPr lang="en-US" sz="1400">
                  <a:latin typeface="+mj-lt"/>
                </a:endParaRPr>
              </a:p>
            </p:txBody>
          </p:sp>
        </p:grpSp>
        <p:sp>
          <p:nvSpPr>
            <p:cNvPr id="128172" name="AutoShape 172" descr="Light downward diagonal"/>
            <p:cNvSpPr>
              <a:spLocks noChangeArrowheads="1"/>
            </p:cNvSpPr>
            <p:nvPr/>
          </p:nvSpPr>
          <p:spPr bwMode="auto">
            <a:xfrm>
              <a:off x="331" y="784"/>
              <a:ext cx="960" cy="528"/>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Create &amp;</a:t>
              </a:r>
            </a:p>
            <a:p>
              <a:pPr>
                <a:defRPr/>
              </a:pPr>
              <a:r>
                <a:rPr lang="en-US" sz="1600" dirty="0">
                  <a:latin typeface="+mj-lt"/>
                </a:rPr>
                <a:t>Maintain</a:t>
              </a:r>
            </a:p>
            <a:p>
              <a:pPr>
                <a:defRPr/>
              </a:pPr>
              <a:r>
                <a:rPr lang="en-US" sz="1600" dirty="0">
                  <a:latin typeface="+mj-lt"/>
                </a:rPr>
                <a:t>PCRs</a:t>
              </a:r>
            </a:p>
          </p:txBody>
        </p:sp>
        <p:grpSp>
          <p:nvGrpSpPr>
            <p:cNvPr id="22538" name="Group 362"/>
            <p:cNvGrpSpPr>
              <a:grpSpLocks/>
            </p:cNvGrpSpPr>
            <p:nvPr/>
          </p:nvGrpSpPr>
          <p:grpSpPr bwMode="auto">
            <a:xfrm>
              <a:off x="1819" y="95"/>
              <a:ext cx="3792" cy="1553"/>
              <a:chOff x="1872" y="319"/>
              <a:chExt cx="3792" cy="1553"/>
            </a:xfrm>
          </p:grpSpPr>
          <p:sp>
            <p:nvSpPr>
              <p:cNvPr id="22556" name="AutoShape 354"/>
              <p:cNvSpPr>
                <a:spLocks noChangeArrowheads="1"/>
              </p:cNvSpPr>
              <p:nvPr/>
            </p:nvSpPr>
            <p:spPr bwMode="auto">
              <a:xfrm>
                <a:off x="1872" y="864"/>
                <a:ext cx="3792" cy="1008"/>
              </a:xfrm>
              <a:prstGeom prst="roundRect">
                <a:avLst>
                  <a:gd name="adj" fmla="val 16667"/>
                </a:avLst>
              </a:prstGeom>
              <a:noFill/>
              <a:ln w="38100">
                <a:solidFill>
                  <a:schemeClr val="accent1"/>
                </a:solidFill>
                <a:round/>
                <a:headEnd/>
                <a:tailEnd/>
              </a:ln>
            </p:spPr>
            <p:txBody>
              <a:bodyPr wrap="none" anchor="b" anchorCtr="1"/>
              <a:lstStyle/>
              <a:p>
                <a:pPr>
                  <a:lnSpc>
                    <a:spcPct val="80000"/>
                  </a:lnSpc>
                </a:pPr>
                <a:r>
                  <a:rPr lang="en-US">
                    <a:solidFill>
                      <a:srgbClr val="0066FF"/>
                    </a:solidFill>
                    <a:latin typeface="+mj-lt"/>
                  </a:rPr>
                  <a:t>Planning/Engineering</a:t>
                </a:r>
                <a:endParaRPr lang="en-US">
                  <a:latin typeface="+mj-lt"/>
                </a:endParaRPr>
              </a:p>
            </p:txBody>
          </p:sp>
          <p:sp>
            <p:nvSpPr>
              <p:cNvPr id="22557" name="Rectangle 290"/>
              <p:cNvSpPr>
                <a:spLocks noChangeArrowheads="1"/>
              </p:cNvSpPr>
              <p:nvPr/>
            </p:nvSpPr>
            <p:spPr bwMode="auto">
              <a:xfrm>
                <a:off x="2976" y="319"/>
                <a:ext cx="1728" cy="368"/>
              </a:xfrm>
              <a:prstGeom prst="rect">
                <a:avLst/>
              </a:prstGeom>
              <a:noFill/>
              <a:ln w="38100">
                <a:noFill/>
                <a:miter lim="800000"/>
                <a:headEnd/>
                <a:tailEnd/>
              </a:ln>
            </p:spPr>
            <p:txBody>
              <a:bodyPr anchor="ctr">
                <a:spAutoFit/>
              </a:bodyPr>
              <a:lstStyle/>
              <a:p>
                <a:pPr>
                  <a:lnSpc>
                    <a:spcPct val="80000"/>
                  </a:lnSpc>
                </a:pPr>
                <a:r>
                  <a:rPr lang="en-US">
                    <a:latin typeface="+mj-lt"/>
                  </a:rPr>
                  <a:t>Product Change</a:t>
                </a:r>
              </a:p>
              <a:p>
                <a:pPr>
                  <a:lnSpc>
                    <a:spcPct val="80000"/>
                  </a:lnSpc>
                </a:pPr>
                <a:r>
                  <a:rPr lang="en-US">
                    <a:latin typeface="+mj-lt"/>
                  </a:rPr>
                  <a:t>Order (PCO)</a:t>
                </a:r>
                <a:endParaRPr lang="en-US" sz="1400">
                  <a:latin typeface="+mj-lt"/>
                </a:endParaRPr>
              </a:p>
            </p:txBody>
          </p:sp>
        </p:grpSp>
        <p:sp>
          <p:nvSpPr>
            <p:cNvPr id="128145" name="AutoShape 145" descr="Large grid"/>
            <p:cNvSpPr>
              <a:spLocks noChangeArrowheads="1"/>
            </p:cNvSpPr>
            <p:nvPr/>
          </p:nvSpPr>
          <p:spPr bwMode="auto">
            <a:xfrm>
              <a:off x="2011" y="784"/>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Create &amp;</a:t>
              </a:r>
            </a:p>
            <a:p>
              <a:pPr>
                <a:defRPr/>
              </a:pPr>
              <a:r>
                <a:rPr lang="en-US" sz="1600" dirty="0">
                  <a:latin typeface="+mj-lt"/>
                </a:rPr>
                <a:t>Maintain</a:t>
              </a:r>
            </a:p>
            <a:p>
              <a:pPr>
                <a:defRPr/>
              </a:pPr>
              <a:r>
                <a:rPr lang="en-US" sz="1600" dirty="0">
                  <a:latin typeface="+mj-lt"/>
                </a:rPr>
                <a:t>PCOs</a:t>
              </a:r>
            </a:p>
          </p:txBody>
        </p:sp>
        <p:cxnSp>
          <p:nvCxnSpPr>
            <p:cNvPr id="22540" name="AutoShape 312"/>
            <p:cNvCxnSpPr>
              <a:cxnSpLocks noChangeShapeType="1"/>
              <a:stCxn id="128243" idx="3"/>
              <a:endCxn id="128145" idx="1"/>
            </p:cNvCxnSpPr>
            <p:nvPr/>
          </p:nvCxnSpPr>
          <p:spPr bwMode="auto">
            <a:xfrm flipV="1">
              <a:off x="1291" y="1048"/>
              <a:ext cx="720" cy="1870"/>
            </a:xfrm>
            <a:prstGeom prst="bentConnector3">
              <a:avLst>
                <a:gd name="adj1" fmla="val 50000"/>
              </a:avLst>
            </a:prstGeom>
            <a:noFill/>
            <a:ln w="38100">
              <a:solidFill>
                <a:schemeClr val="tx1">
                  <a:lumMod val="75000"/>
                  <a:lumOff val="25000"/>
                </a:schemeClr>
              </a:solidFill>
              <a:prstDash val="sysDot"/>
              <a:miter lim="800000"/>
              <a:headEnd/>
              <a:tailEnd type="triangle" w="med" len="med"/>
            </a:ln>
          </p:spPr>
        </p:cxnSp>
        <p:grpSp>
          <p:nvGrpSpPr>
            <p:cNvPr id="22541" name="Group 364"/>
            <p:cNvGrpSpPr>
              <a:grpSpLocks/>
            </p:cNvGrpSpPr>
            <p:nvPr/>
          </p:nvGrpSpPr>
          <p:grpSpPr bwMode="auto">
            <a:xfrm>
              <a:off x="4219" y="784"/>
              <a:ext cx="1248" cy="528"/>
              <a:chOff x="4272" y="1008"/>
              <a:chExt cx="1248" cy="528"/>
            </a:xfrm>
          </p:grpSpPr>
          <p:sp>
            <p:nvSpPr>
              <p:cNvPr id="128305" name="AutoShape 305" descr="Large grid"/>
              <p:cNvSpPr>
                <a:spLocks noChangeArrowheads="1"/>
              </p:cNvSpPr>
              <p:nvPr/>
            </p:nvSpPr>
            <p:spPr bwMode="auto">
              <a:xfrm>
                <a:off x="4560" y="1008"/>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Release &amp;</a:t>
                </a:r>
              </a:p>
              <a:p>
                <a:pPr>
                  <a:defRPr/>
                </a:pPr>
                <a:r>
                  <a:rPr lang="en-US" sz="1600">
                    <a:latin typeface="+mj-lt"/>
                  </a:rPr>
                  <a:t>Distribute</a:t>
                </a:r>
              </a:p>
              <a:p>
                <a:pPr>
                  <a:defRPr/>
                </a:pPr>
                <a:r>
                  <a:rPr lang="en-US" sz="1600">
                    <a:latin typeface="+mj-lt"/>
                  </a:rPr>
                  <a:t>PCO</a:t>
                </a:r>
              </a:p>
            </p:txBody>
          </p:sp>
          <p:cxnSp>
            <p:nvCxnSpPr>
              <p:cNvPr id="22555" name="AutoShape 353"/>
              <p:cNvCxnSpPr>
                <a:cxnSpLocks noChangeShapeType="1"/>
                <a:stCxn id="128267" idx="3"/>
                <a:endCxn id="128305" idx="1"/>
              </p:cNvCxnSpPr>
              <p:nvPr/>
            </p:nvCxnSpPr>
            <p:spPr bwMode="auto">
              <a:xfrm>
                <a:off x="4272" y="1272"/>
                <a:ext cx="288" cy="0"/>
              </a:xfrm>
              <a:prstGeom prst="straightConnector1">
                <a:avLst/>
              </a:prstGeom>
              <a:noFill/>
              <a:ln w="38100">
                <a:solidFill>
                  <a:schemeClr val="accent2"/>
                </a:solidFill>
                <a:round/>
                <a:headEnd/>
                <a:tailEnd type="triangle" w="med" len="med"/>
              </a:ln>
            </p:spPr>
          </p:cxnSp>
        </p:grpSp>
        <p:grpSp>
          <p:nvGrpSpPr>
            <p:cNvPr id="22542" name="Group 367"/>
            <p:cNvGrpSpPr>
              <a:grpSpLocks/>
            </p:cNvGrpSpPr>
            <p:nvPr/>
          </p:nvGrpSpPr>
          <p:grpSpPr bwMode="auto">
            <a:xfrm>
              <a:off x="2725" y="2608"/>
              <a:ext cx="2070" cy="1440"/>
              <a:chOff x="2778" y="2832"/>
              <a:chExt cx="2070" cy="1440"/>
            </a:xfrm>
          </p:grpSpPr>
          <p:grpSp>
            <p:nvGrpSpPr>
              <p:cNvPr id="22550" name="Group 347"/>
              <p:cNvGrpSpPr>
                <a:grpSpLocks/>
              </p:cNvGrpSpPr>
              <p:nvPr/>
            </p:nvGrpSpPr>
            <p:grpSpPr bwMode="auto">
              <a:xfrm>
                <a:off x="2778" y="3042"/>
                <a:ext cx="2070" cy="1230"/>
                <a:chOff x="2778" y="3042"/>
                <a:chExt cx="2070" cy="1230"/>
              </a:xfrm>
            </p:grpSpPr>
            <p:pic>
              <p:nvPicPr>
                <p:cNvPr id="22552" name="Picture 346"/>
                <p:cNvPicPr>
                  <a:picLocks noChangeAspect="1" noChangeArrowheads="1"/>
                </p:cNvPicPr>
                <p:nvPr/>
              </p:nvPicPr>
              <p:blipFill>
                <a:blip r:embed="rId2" cstate="print"/>
                <a:srcRect/>
                <a:stretch>
                  <a:fillRect/>
                </a:stretch>
              </p:blipFill>
              <p:spPr bwMode="auto">
                <a:xfrm>
                  <a:off x="2778" y="3042"/>
                  <a:ext cx="2070" cy="1230"/>
                </a:xfrm>
                <a:prstGeom prst="rect">
                  <a:avLst/>
                </a:prstGeom>
                <a:noFill/>
                <a:ln w="38100">
                  <a:noFill/>
                  <a:miter lim="800000"/>
                  <a:headEnd/>
                  <a:tailEnd/>
                </a:ln>
              </p:spPr>
            </p:pic>
            <p:sp>
              <p:nvSpPr>
                <p:cNvPr id="22553" name="Rectangle 317"/>
                <p:cNvSpPr>
                  <a:spLocks noChangeArrowheads="1"/>
                </p:cNvSpPr>
                <p:nvPr/>
              </p:nvSpPr>
              <p:spPr bwMode="auto">
                <a:xfrm>
                  <a:off x="3116" y="3486"/>
                  <a:ext cx="1643" cy="640"/>
                </a:xfrm>
                <a:prstGeom prst="rect">
                  <a:avLst/>
                </a:prstGeom>
                <a:noFill/>
                <a:ln w="38100">
                  <a:noFill/>
                  <a:miter lim="800000"/>
                  <a:headEnd/>
                  <a:tailEnd/>
                </a:ln>
              </p:spPr>
              <p:txBody>
                <a:bodyPr wrap="none" anchor="ctr">
                  <a:spAutoFit/>
                </a:bodyPr>
                <a:lstStyle/>
                <a:p>
                  <a:r>
                    <a:rPr lang="en-US">
                      <a:latin typeface="+mj-lt"/>
                    </a:rPr>
                    <a:t>QAD Standard Edition</a:t>
                  </a:r>
                </a:p>
                <a:p>
                  <a:r>
                    <a:rPr lang="en-US">
                      <a:latin typeface="+mj-lt"/>
                    </a:rPr>
                    <a:t>Database</a:t>
                  </a:r>
                </a:p>
                <a:p>
                  <a:r>
                    <a:rPr lang="en-US">
                      <a:latin typeface="+mj-lt"/>
                    </a:rPr>
                    <a:t>(Live)</a:t>
                  </a:r>
                </a:p>
              </p:txBody>
            </p:sp>
          </p:grpSp>
          <p:sp>
            <p:nvSpPr>
              <p:cNvPr id="22551" name="Line 321"/>
              <p:cNvSpPr>
                <a:spLocks noChangeShapeType="1"/>
              </p:cNvSpPr>
              <p:nvPr/>
            </p:nvSpPr>
            <p:spPr bwMode="auto">
              <a:xfrm flipH="1">
                <a:off x="3072" y="2832"/>
                <a:ext cx="0" cy="480"/>
              </a:xfrm>
              <a:prstGeom prst="line">
                <a:avLst/>
              </a:prstGeom>
              <a:noFill/>
              <a:ln w="38100">
                <a:solidFill>
                  <a:srgbClr val="FF6600"/>
                </a:solidFill>
                <a:round/>
                <a:headEnd/>
                <a:tailEnd type="triangle" w="med" len="med"/>
              </a:ln>
            </p:spPr>
            <p:txBody>
              <a:bodyPr wrap="none" anchor="ctr"/>
              <a:lstStyle/>
              <a:p>
                <a:endParaRPr lang="en-US">
                  <a:latin typeface="+mj-lt"/>
                </a:endParaRPr>
              </a:p>
            </p:txBody>
          </p:sp>
        </p:grpSp>
        <p:grpSp>
          <p:nvGrpSpPr>
            <p:cNvPr id="22543" name="Group 368"/>
            <p:cNvGrpSpPr>
              <a:grpSpLocks/>
            </p:cNvGrpSpPr>
            <p:nvPr/>
          </p:nvGrpSpPr>
          <p:grpSpPr bwMode="auto">
            <a:xfrm>
              <a:off x="3499" y="2080"/>
              <a:ext cx="1344" cy="528"/>
              <a:chOff x="3552" y="2304"/>
              <a:chExt cx="1344" cy="528"/>
            </a:xfrm>
          </p:grpSpPr>
          <p:sp>
            <p:nvSpPr>
              <p:cNvPr id="128309" name="AutoShape 309" descr="Light vertical"/>
              <p:cNvSpPr>
                <a:spLocks noChangeArrowheads="1"/>
              </p:cNvSpPr>
              <p:nvPr/>
            </p:nvSpPr>
            <p:spPr bwMode="auto">
              <a:xfrm>
                <a:off x="3936" y="2304"/>
                <a:ext cx="960" cy="528"/>
              </a:xfrm>
              <a:prstGeom prst="flowChartAlternateProcess">
                <a:avLst/>
              </a:prstGeom>
              <a:pattFill prst="ltVert">
                <a:fgClr>
                  <a:srgbClr val="FFCC00"/>
                </a:fgClr>
                <a:bgClr>
                  <a:srgbClr val="FFFFFF"/>
                </a:bgClr>
              </a:pattFill>
              <a:ln w="12700">
                <a:solidFill>
                  <a:srgbClr val="FF6600"/>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Implement</a:t>
                </a:r>
              </a:p>
              <a:p>
                <a:pPr>
                  <a:defRPr/>
                </a:pPr>
                <a:r>
                  <a:rPr lang="en-US" sz="1600">
                    <a:latin typeface="+mj-lt"/>
                  </a:rPr>
                  <a:t>PCO</a:t>
                </a:r>
              </a:p>
            </p:txBody>
          </p:sp>
          <p:cxnSp>
            <p:nvCxnSpPr>
              <p:cNvPr id="22549" name="AutoShape 356"/>
              <p:cNvCxnSpPr>
                <a:cxnSpLocks noChangeShapeType="1"/>
                <a:stCxn id="128307" idx="3"/>
                <a:endCxn id="128309" idx="1"/>
              </p:cNvCxnSpPr>
              <p:nvPr/>
            </p:nvCxnSpPr>
            <p:spPr bwMode="auto">
              <a:xfrm>
                <a:off x="3552" y="2568"/>
                <a:ext cx="384" cy="0"/>
              </a:xfrm>
              <a:prstGeom prst="straightConnector1">
                <a:avLst/>
              </a:prstGeom>
              <a:noFill/>
              <a:ln w="38100">
                <a:solidFill>
                  <a:srgbClr val="FF6600"/>
                </a:solidFill>
                <a:round/>
                <a:headEnd/>
                <a:tailEnd type="triangle" w="med" len="med"/>
              </a:ln>
            </p:spPr>
          </p:cxnSp>
        </p:grpSp>
        <p:grpSp>
          <p:nvGrpSpPr>
            <p:cNvPr id="22544" name="Group 366"/>
            <p:cNvGrpSpPr>
              <a:grpSpLocks/>
            </p:cNvGrpSpPr>
            <p:nvPr/>
          </p:nvGrpSpPr>
          <p:grpSpPr bwMode="auto">
            <a:xfrm>
              <a:off x="2155" y="1312"/>
              <a:ext cx="3120" cy="1440"/>
              <a:chOff x="2208" y="1536"/>
              <a:chExt cx="3120" cy="1440"/>
            </a:xfrm>
          </p:grpSpPr>
          <p:sp>
            <p:nvSpPr>
              <p:cNvPr id="22546" name="AutoShape 357"/>
              <p:cNvSpPr>
                <a:spLocks noChangeArrowheads="1"/>
              </p:cNvSpPr>
              <p:nvPr/>
            </p:nvSpPr>
            <p:spPr bwMode="auto">
              <a:xfrm>
                <a:off x="2208" y="2016"/>
                <a:ext cx="3120" cy="960"/>
              </a:xfrm>
              <a:prstGeom prst="roundRect">
                <a:avLst>
                  <a:gd name="adj" fmla="val 16667"/>
                </a:avLst>
              </a:prstGeom>
              <a:noFill/>
              <a:ln w="38100">
                <a:solidFill>
                  <a:srgbClr val="FFCC00"/>
                </a:solidFill>
                <a:round/>
                <a:headEnd/>
                <a:tailEnd/>
              </a:ln>
            </p:spPr>
            <p:txBody>
              <a:bodyPr wrap="none" anchorCtr="1"/>
              <a:lstStyle/>
              <a:p>
                <a:r>
                  <a:rPr lang="en-US">
                    <a:solidFill>
                      <a:srgbClr val="FF6600"/>
                    </a:solidFill>
                    <a:latin typeface="+mj-lt"/>
                  </a:rPr>
                  <a:t>Manufacturing</a:t>
                </a:r>
                <a:endParaRPr lang="en-US">
                  <a:latin typeface="+mj-lt"/>
                </a:endParaRPr>
              </a:p>
            </p:txBody>
          </p:sp>
          <p:cxnSp>
            <p:nvCxnSpPr>
              <p:cNvPr id="22547" name="AutoShape 358"/>
              <p:cNvCxnSpPr>
                <a:cxnSpLocks noChangeShapeType="1"/>
                <a:stCxn id="128305" idx="2"/>
                <a:endCxn id="128307" idx="0"/>
              </p:cNvCxnSpPr>
              <p:nvPr/>
            </p:nvCxnSpPr>
            <p:spPr bwMode="auto">
              <a:xfrm rot="5400000">
                <a:off x="3672" y="936"/>
                <a:ext cx="768" cy="1968"/>
              </a:xfrm>
              <a:prstGeom prst="bentConnector3">
                <a:avLst>
                  <a:gd name="adj1" fmla="val 53255"/>
                </a:avLst>
              </a:prstGeom>
              <a:noFill/>
              <a:ln w="38100">
                <a:solidFill>
                  <a:schemeClr val="accent2"/>
                </a:solidFill>
                <a:miter lim="800000"/>
                <a:headEnd/>
                <a:tailEnd type="triangle" w="med" len="med"/>
              </a:ln>
            </p:spPr>
          </p:cxnSp>
        </p:grpSp>
        <p:sp>
          <p:nvSpPr>
            <p:cNvPr id="22545" name="Line 345"/>
            <p:cNvSpPr>
              <a:spLocks noChangeShapeType="1"/>
            </p:cNvSpPr>
            <p:nvPr/>
          </p:nvSpPr>
          <p:spPr bwMode="auto">
            <a:xfrm flipH="1">
              <a:off x="4411" y="2608"/>
              <a:ext cx="0" cy="720"/>
            </a:xfrm>
            <a:prstGeom prst="line">
              <a:avLst/>
            </a:prstGeom>
            <a:noFill/>
            <a:ln w="38100">
              <a:solidFill>
                <a:srgbClr val="FF6600"/>
              </a:solidFill>
              <a:round/>
              <a:headEn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1"/>
          <p:cNvSpPr>
            <a:spLocks noGrp="1"/>
          </p:cNvSpPr>
          <p:nvPr>
            <p:ph type="ftr" sz="quarter" idx="10"/>
          </p:nvPr>
        </p:nvSpPr>
        <p:spPr>
          <a:noFill/>
        </p:spPr>
        <p:txBody>
          <a:bodyPr/>
          <a:lstStyle/>
          <a:p>
            <a:r>
              <a:rPr lang="en-US" smtClean="0"/>
              <a:t>PCC-IN-180</a:t>
            </a:r>
            <a:endParaRPr lang="en-US" dirty="0"/>
          </a:p>
        </p:txBody>
      </p:sp>
      <p:pic>
        <p:nvPicPr>
          <p:cNvPr id="23555" name="Picture 231"/>
          <p:cNvPicPr>
            <a:picLocks noChangeAspect="1" noChangeArrowheads="1"/>
          </p:cNvPicPr>
          <p:nvPr/>
        </p:nvPicPr>
        <p:blipFill>
          <a:blip r:embed="rId2" cstate="print"/>
          <a:srcRect/>
          <a:stretch>
            <a:fillRect/>
          </a:stretch>
        </p:blipFill>
        <p:spPr bwMode="auto">
          <a:xfrm>
            <a:off x="355600" y="1366838"/>
            <a:ext cx="5605463" cy="2894012"/>
          </a:xfrm>
          <a:prstGeom prst="rect">
            <a:avLst/>
          </a:prstGeom>
          <a:noFill/>
          <a:ln w="38100">
            <a:noFill/>
            <a:miter lim="800000"/>
            <a:headEnd/>
            <a:tailEnd/>
          </a:ln>
        </p:spPr>
      </p:pic>
      <p:sp>
        <p:nvSpPr>
          <p:cNvPr id="23556" name="AutoShape 176"/>
          <p:cNvSpPr>
            <a:spLocks noChangeArrowheads="1"/>
          </p:cNvSpPr>
          <p:nvPr/>
        </p:nvSpPr>
        <p:spPr bwMode="auto">
          <a:xfrm>
            <a:off x="5662613" y="279594"/>
            <a:ext cx="3117850" cy="5867400"/>
          </a:xfrm>
          <a:prstGeom prst="roundRect">
            <a:avLst>
              <a:gd name="adj" fmla="val 9644"/>
            </a:avLst>
          </a:prstGeom>
          <a:noFill/>
          <a:ln w="38100">
            <a:solidFill>
              <a:schemeClr val="accent1"/>
            </a:solidFill>
            <a:round/>
            <a:headEnd/>
            <a:tailEnd/>
          </a:ln>
        </p:spPr>
        <p:txBody>
          <a:bodyPr wrap="none" anchorCtr="1"/>
          <a:lstStyle/>
          <a:p>
            <a:pPr>
              <a:spcBef>
                <a:spcPct val="50000"/>
              </a:spcBef>
            </a:pPr>
            <a:r>
              <a:rPr lang="en-US" sz="1600" dirty="0">
                <a:latin typeface="+mj-lt"/>
              </a:rPr>
              <a:t>QAD Enterprise Applications</a:t>
            </a:r>
          </a:p>
        </p:txBody>
      </p:sp>
      <p:sp>
        <p:nvSpPr>
          <p:cNvPr id="129206" name="Oval 182" descr="Solid diamond"/>
          <p:cNvSpPr>
            <a:spLocks noChangeArrowheads="1"/>
          </p:cNvSpPr>
          <p:nvPr/>
        </p:nvSpPr>
        <p:spPr bwMode="auto">
          <a:xfrm>
            <a:off x="6037263" y="4101958"/>
            <a:ext cx="2368550" cy="708025"/>
          </a:xfrm>
          <a:prstGeom prst="roundRect">
            <a:avLst/>
          </a:prstGeom>
          <a:pattFill prst="solidDmnd">
            <a:fgClr>
              <a:srgbClr val="CCFF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a:latin typeface="+mj-lt"/>
              </a:rPr>
              <a:t>Release &amp; </a:t>
            </a:r>
          </a:p>
          <a:p>
            <a:pPr defTabSz="825500">
              <a:defRPr/>
            </a:pPr>
            <a:r>
              <a:rPr lang="en-US" sz="1700">
                <a:latin typeface="+mj-lt"/>
              </a:rPr>
              <a:t>Distribute PCO</a:t>
            </a:r>
            <a:endParaRPr lang="en-US" sz="1700" b="0">
              <a:latin typeface="+mj-lt"/>
            </a:endParaRPr>
          </a:p>
        </p:txBody>
      </p:sp>
      <p:cxnSp>
        <p:nvCxnSpPr>
          <p:cNvPr id="23558" name="AutoShape 199"/>
          <p:cNvCxnSpPr>
            <a:cxnSpLocks noChangeShapeType="1"/>
            <a:stCxn id="129265" idx="3"/>
            <a:endCxn id="129206" idx="1"/>
          </p:cNvCxnSpPr>
          <p:nvPr/>
        </p:nvCxnSpPr>
        <p:spPr bwMode="auto">
          <a:xfrm flipV="1">
            <a:off x="3200400" y="4455971"/>
            <a:ext cx="2836863" cy="10671"/>
          </a:xfrm>
          <a:prstGeom prst="straightConnector1">
            <a:avLst/>
          </a:prstGeom>
          <a:noFill/>
          <a:ln w="38100">
            <a:solidFill>
              <a:srgbClr val="00CC99"/>
            </a:solidFill>
            <a:round/>
            <a:headEnd/>
            <a:tailEnd type="triangle" w="med" len="med"/>
          </a:ln>
        </p:spPr>
      </p:cxnSp>
      <p:sp>
        <p:nvSpPr>
          <p:cNvPr id="129207" name="Oval 183" descr="Solid diamond"/>
          <p:cNvSpPr>
            <a:spLocks noChangeArrowheads="1"/>
          </p:cNvSpPr>
          <p:nvPr/>
        </p:nvSpPr>
        <p:spPr bwMode="auto">
          <a:xfrm>
            <a:off x="6043613" y="5104094"/>
            <a:ext cx="2362200" cy="654050"/>
          </a:xfrm>
          <a:prstGeom prst="roundRect">
            <a:avLst/>
          </a:prstGeom>
          <a:pattFill prst="solidDmnd">
            <a:fgClr>
              <a:srgbClr val="CCFF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Incorporate &amp;</a:t>
            </a:r>
          </a:p>
          <a:p>
            <a:pPr defTabSz="825500">
              <a:defRPr/>
            </a:pPr>
            <a:r>
              <a:rPr lang="en-US" sz="1700" b="0">
                <a:latin typeface="+mj-lt"/>
              </a:rPr>
              <a:t>Implement</a:t>
            </a:r>
          </a:p>
        </p:txBody>
      </p:sp>
      <p:cxnSp>
        <p:nvCxnSpPr>
          <p:cNvPr id="23560" name="AutoShape 200"/>
          <p:cNvCxnSpPr>
            <a:cxnSpLocks noChangeShapeType="1"/>
            <a:stCxn id="129265" idx="3"/>
            <a:endCxn id="129207" idx="1"/>
          </p:cNvCxnSpPr>
          <p:nvPr/>
        </p:nvCxnSpPr>
        <p:spPr bwMode="auto">
          <a:xfrm>
            <a:off x="3200400" y="4466642"/>
            <a:ext cx="2843213" cy="964477"/>
          </a:xfrm>
          <a:prstGeom prst="straightConnector1">
            <a:avLst/>
          </a:prstGeom>
          <a:noFill/>
          <a:ln w="38100">
            <a:solidFill>
              <a:srgbClr val="00CC99"/>
            </a:solidFill>
            <a:round/>
            <a:headEnd/>
            <a:tailEnd type="triangle" w="med" len="med"/>
          </a:ln>
        </p:spPr>
      </p:cxnSp>
      <p:sp>
        <p:nvSpPr>
          <p:cNvPr id="129198" name="Oval 174" descr="Large grid"/>
          <p:cNvSpPr>
            <a:spLocks noChangeArrowheads="1"/>
          </p:cNvSpPr>
          <p:nvPr/>
        </p:nvSpPr>
        <p:spPr bwMode="auto">
          <a:xfrm>
            <a:off x="6037263" y="908050"/>
            <a:ext cx="2362200" cy="533400"/>
          </a:xfrm>
          <a:prstGeom prst="roundRect">
            <a:avLst/>
          </a:prstGeom>
          <a:pattFill prst="lgGrid">
            <a:fgClr>
              <a:srgbClr val="CCECFF"/>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dirty="0">
                <a:latin typeface="+mj-lt"/>
              </a:rPr>
              <a:t>Create PCR/PCO</a:t>
            </a:r>
            <a:endParaRPr lang="en-US" sz="1700" b="0" dirty="0">
              <a:latin typeface="+mj-lt"/>
            </a:endParaRPr>
          </a:p>
        </p:txBody>
      </p:sp>
      <p:cxnSp>
        <p:nvCxnSpPr>
          <p:cNvPr id="23563" name="AutoShape 185"/>
          <p:cNvCxnSpPr>
            <a:cxnSpLocks noChangeShapeType="1"/>
            <a:stCxn id="129260" idx="3"/>
            <a:endCxn id="129198" idx="1"/>
          </p:cNvCxnSpPr>
          <p:nvPr/>
        </p:nvCxnSpPr>
        <p:spPr bwMode="auto">
          <a:xfrm flipV="1">
            <a:off x="3200400" y="1174750"/>
            <a:ext cx="2836863" cy="655152"/>
          </a:xfrm>
          <a:prstGeom prst="straightConnector1">
            <a:avLst/>
          </a:prstGeom>
          <a:noFill/>
          <a:ln w="38100">
            <a:solidFill>
              <a:schemeClr val="accent2"/>
            </a:solidFill>
            <a:round/>
            <a:headEnd/>
            <a:tailEnd type="triangle" w="med" len="med"/>
          </a:ln>
        </p:spPr>
      </p:cxnSp>
      <p:sp>
        <p:nvSpPr>
          <p:cNvPr id="129268" name="Oval 244" descr="Large grid"/>
          <p:cNvSpPr>
            <a:spLocks noChangeArrowheads="1"/>
          </p:cNvSpPr>
          <p:nvPr/>
        </p:nvSpPr>
        <p:spPr bwMode="auto">
          <a:xfrm>
            <a:off x="6043613" y="1717481"/>
            <a:ext cx="2362200" cy="533400"/>
          </a:xfrm>
          <a:prstGeom prst="roundRect">
            <a:avLst/>
          </a:prstGeom>
          <a:pattFill prst="lgGrid">
            <a:fgClr>
              <a:srgbClr val="CCECFF"/>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dirty="0">
                <a:latin typeface="+mj-lt"/>
              </a:rPr>
              <a:t>Maintain PCR/PCO</a:t>
            </a:r>
          </a:p>
        </p:txBody>
      </p:sp>
      <p:cxnSp>
        <p:nvCxnSpPr>
          <p:cNvPr id="23565" name="AutoShape 246"/>
          <p:cNvCxnSpPr>
            <a:cxnSpLocks noChangeShapeType="1"/>
            <a:stCxn id="129260" idx="3"/>
            <a:endCxn id="129268" idx="1"/>
          </p:cNvCxnSpPr>
          <p:nvPr/>
        </p:nvCxnSpPr>
        <p:spPr bwMode="auto">
          <a:xfrm>
            <a:off x="3200400" y="1829902"/>
            <a:ext cx="2843213" cy="154279"/>
          </a:xfrm>
          <a:prstGeom prst="straightConnector1">
            <a:avLst/>
          </a:prstGeom>
          <a:noFill/>
          <a:ln w="38100">
            <a:solidFill>
              <a:schemeClr val="accent2"/>
            </a:solidFill>
            <a:round/>
            <a:headEnd/>
            <a:tailEnd type="triangle" w="med" len="med"/>
          </a:ln>
        </p:spPr>
      </p:cxnSp>
      <p:sp>
        <p:nvSpPr>
          <p:cNvPr id="129202" name="Oval 178" descr="Wide upward diagonal"/>
          <p:cNvSpPr>
            <a:spLocks noChangeArrowheads="1"/>
          </p:cNvSpPr>
          <p:nvPr/>
        </p:nvSpPr>
        <p:spPr bwMode="auto">
          <a:xfrm>
            <a:off x="6053138" y="2537372"/>
            <a:ext cx="2362200" cy="506412"/>
          </a:xfrm>
          <a:prstGeom prst="roundRect">
            <a:avLst/>
          </a:prstGeom>
          <a:pattFill prst="wdUpDiag">
            <a:fgClr>
              <a:srgbClr val="FFCC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Distribute PCO</a:t>
            </a:r>
          </a:p>
        </p:txBody>
      </p:sp>
      <p:cxnSp>
        <p:nvCxnSpPr>
          <p:cNvPr id="23568" name="AutoShape 250"/>
          <p:cNvCxnSpPr>
            <a:cxnSpLocks noChangeShapeType="1"/>
            <a:stCxn id="129260" idx="3"/>
            <a:endCxn id="129202" idx="1"/>
          </p:cNvCxnSpPr>
          <p:nvPr/>
        </p:nvCxnSpPr>
        <p:spPr bwMode="auto">
          <a:xfrm>
            <a:off x="3200400" y="1829902"/>
            <a:ext cx="2852738" cy="960676"/>
          </a:xfrm>
          <a:prstGeom prst="straightConnector1">
            <a:avLst/>
          </a:prstGeom>
          <a:noFill/>
          <a:ln w="38100">
            <a:solidFill>
              <a:schemeClr val="accent2"/>
            </a:solidFill>
            <a:round/>
            <a:headEnd/>
            <a:tailEnd type="triangle" w="med" len="med"/>
          </a:ln>
        </p:spPr>
      </p:cxnSp>
      <p:sp>
        <p:nvSpPr>
          <p:cNvPr id="129201" name="Oval 177" descr="Wide upward diagonal"/>
          <p:cNvSpPr>
            <a:spLocks noChangeArrowheads="1"/>
          </p:cNvSpPr>
          <p:nvPr/>
        </p:nvSpPr>
        <p:spPr bwMode="auto">
          <a:xfrm>
            <a:off x="6043613" y="3331862"/>
            <a:ext cx="2362200" cy="476250"/>
          </a:xfrm>
          <a:prstGeom prst="roundRect">
            <a:avLst/>
          </a:prstGeom>
          <a:pattFill prst="wdUpDiag">
            <a:fgClr>
              <a:srgbClr val="FFCC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Approve PCO</a:t>
            </a:r>
          </a:p>
        </p:txBody>
      </p:sp>
      <p:cxnSp>
        <p:nvCxnSpPr>
          <p:cNvPr id="23571" name="AutoShape 251"/>
          <p:cNvCxnSpPr>
            <a:cxnSpLocks noChangeShapeType="1"/>
            <a:stCxn id="129265" idx="3"/>
            <a:endCxn id="129201" idx="1"/>
          </p:cNvCxnSpPr>
          <p:nvPr/>
        </p:nvCxnSpPr>
        <p:spPr bwMode="auto">
          <a:xfrm flipV="1">
            <a:off x="3200400" y="3569987"/>
            <a:ext cx="2843213" cy="896655"/>
          </a:xfrm>
          <a:prstGeom prst="straightConnector1">
            <a:avLst/>
          </a:prstGeom>
          <a:noFill/>
          <a:ln w="38100">
            <a:solidFill>
              <a:srgbClr val="00CC99"/>
            </a:solidFill>
            <a:round/>
            <a:headEnd/>
            <a:tailEnd type="triangle" w="med" len="med"/>
          </a:ln>
        </p:spPr>
      </p:cxnSp>
      <p:cxnSp>
        <p:nvCxnSpPr>
          <p:cNvPr id="23566" name="AutoShape 216"/>
          <p:cNvCxnSpPr>
            <a:cxnSpLocks noChangeShapeType="1"/>
            <a:stCxn id="129260" idx="2"/>
            <a:endCxn id="129202" idx="1"/>
          </p:cNvCxnSpPr>
          <p:nvPr/>
        </p:nvCxnSpPr>
        <p:spPr bwMode="auto">
          <a:xfrm rot="16200000" flipH="1">
            <a:off x="3850814" y="588253"/>
            <a:ext cx="637511" cy="3767138"/>
          </a:xfrm>
          <a:prstGeom prst="straightConnector1">
            <a:avLst/>
          </a:prstGeom>
          <a:noFill/>
          <a:ln w="38100">
            <a:solidFill>
              <a:srgbClr val="FB7D83"/>
            </a:solidFill>
            <a:round/>
            <a:headEnd/>
            <a:tailEnd type="triangle" w="med" len="med"/>
          </a:ln>
        </p:spPr>
      </p:cxnSp>
      <p:cxnSp>
        <p:nvCxnSpPr>
          <p:cNvPr id="23570" name="AutoShape 193"/>
          <p:cNvCxnSpPr>
            <a:cxnSpLocks noChangeShapeType="1"/>
            <a:stCxn id="129260" idx="2"/>
            <a:endCxn id="129201" idx="1"/>
          </p:cNvCxnSpPr>
          <p:nvPr/>
        </p:nvCxnSpPr>
        <p:spPr bwMode="auto">
          <a:xfrm rot="16200000" flipH="1">
            <a:off x="3456346" y="982720"/>
            <a:ext cx="1416920" cy="3757613"/>
          </a:xfrm>
          <a:prstGeom prst="straightConnector1">
            <a:avLst/>
          </a:prstGeom>
          <a:noFill/>
          <a:ln w="38100">
            <a:solidFill>
              <a:srgbClr val="FB7D83"/>
            </a:solidFill>
            <a:round/>
            <a:headEnd/>
            <a:tailEnd type="triangle" w="med" len="med"/>
          </a:ln>
        </p:spPr>
      </p:cxnSp>
      <p:sp>
        <p:nvSpPr>
          <p:cNvPr id="129260" name="Text Box 236"/>
          <p:cNvSpPr txBox="1">
            <a:spLocks noChangeArrowheads="1"/>
          </p:cNvSpPr>
          <p:nvPr/>
        </p:nvSpPr>
        <p:spPr bwMode="auto">
          <a:xfrm>
            <a:off x="1371600" y="1506736"/>
            <a:ext cx="1828800" cy="646331"/>
          </a:xfrm>
          <a:prstGeom prst="rect">
            <a:avLst/>
          </a:prstGeom>
          <a:solidFill>
            <a:schemeClr val="bg1"/>
          </a:solidFill>
          <a:ln w="3175">
            <a:solidFill>
              <a:schemeClr val="accent1"/>
            </a:solidFill>
            <a:miter lim="800000"/>
            <a:headEnd/>
            <a:tailEnd/>
          </a:ln>
          <a:effectLst>
            <a:outerShdw blurRad="50800" dist="38100" dir="2700000" algn="tl" rotWithShape="0">
              <a:prstClr val="black">
                <a:alpha val="40000"/>
              </a:prstClr>
            </a:outerShdw>
          </a:effectLst>
        </p:spPr>
        <p:txBody>
          <a:bodyPr wrap="none" anchor="ctr">
            <a:spAutoFit/>
          </a:bodyPr>
          <a:lstStyle/>
          <a:p>
            <a:pPr>
              <a:defRPr/>
            </a:pPr>
            <a:r>
              <a:rPr lang="en-US" dirty="0">
                <a:latin typeface="+mj-lt"/>
              </a:rPr>
              <a:t>Engineers/</a:t>
            </a:r>
          </a:p>
          <a:p>
            <a:pPr>
              <a:defRPr/>
            </a:pPr>
            <a:r>
              <a:rPr lang="en-US" dirty="0">
                <a:latin typeface="+mj-lt"/>
              </a:rPr>
              <a:t>Planners</a:t>
            </a:r>
          </a:p>
        </p:txBody>
      </p:sp>
      <p:sp>
        <p:nvSpPr>
          <p:cNvPr id="129265" name="Text Box 241"/>
          <p:cNvSpPr txBox="1">
            <a:spLocks noChangeArrowheads="1"/>
          </p:cNvSpPr>
          <p:nvPr/>
        </p:nvSpPr>
        <p:spPr bwMode="auto">
          <a:xfrm>
            <a:off x="1371600" y="4004977"/>
            <a:ext cx="1828800" cy="923330"/>
          </a:xfrm>
          <a:prstGeom prst="rect">
            <a:avLst/>
          </a:prstGeom>
          <a:solidFill>
            <a:schemeClr val="bg1"/>
          </a:solidFill>
          <a:ln w="3175">
            <a:solidFill>
              <a:schemeClr val="accent1"/>
            </a:solidFill>
            <a:miter lim="800000"/>
            <a:headEnd/>
            <a:tailEnd/>
          </a:ln>
          <a:effectLst>
            <a:outerShdw blurRad="50800" dist="38100" dir="2700000" algn="tl" rotWithShape="0">
              <a:prstClr val="black">
                <a:alpha val="40000"/>
              </a:prstClr>
            </a:outerShdw>
          </a:effectLst>
        </p:spPr>
        <p:txBody>
          <a:bodyPr wrap="none" anchor="ctr">
            <a:spAutoFit/>
          </a:bodyPr>
          <a:lstStyle/>
          <a:p>
            <a:pPr>
              <a:defRPr/>
            </a:pPr>
            <a:r>
              <a:rPr lang="en-US" dirty="0">
                <a:latin typeface="+mj-lt"/>
              </a:rPr>
              <a:t>Manufacturing/</a:t>
            </a:r>
          </a:p>
          <a:p>
            <a:pPr>
              <a:defRPr/>
            </a:pPr>
            <a:r>
              <a:rPr lang="en-US" dirty="0">
                <a:latin typeface="+mj-lt"/>
              </a:rPr>
              <a:t>Production</a:t>
            </a:r>
          </a:p>
          <a:p>
            <a:pPr>
              <a:defRPr/>
            </a:pPr>
            <a:r>
              <a:rPr lang="en-US" dirty="0">
                <a:latin typeface="+mj-lt"/>
              </a:rPr>
              <a:t>Personnel</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a:buNone/>
            </a:pPr>
            <a:r>
              <a:rPr lang="en-US" b="1" dirty="0" smtClean="0"/>
              <a:t>In this class you learn how to:</a:t>
            </a:r>
          </a:p>
          <a:p>
            <a:r>
              <a:rPr lang="en-US" dirty="0" smtClean="0"/>
              <a:t>Identify key business considerations before setting up Product Change Control in QAD Standard Edition</a:t>
            </a:r>
          </a:p>
          <a:p>
            <a:r>
              <a:rPr lang="en-US" dirty="0" smtClean="0"/>
              <a:t>Set up Product Change Control in QAD Standard Edition</a:t>
            </a:r>
          </a:p>
          <a:p>
            <a:r>
              <a:rPr lang="en-US" dirty="0" smtClean="0"/>
              <a:t>Process Product Change Orders (PCOs) in QAD Standard Edition</a:t>
            </a:r>
          </a:p>
          <a:p>
            <a:r>
              <a:rPr lang="en-US" dirty="0" smtClean="0"/>
              <a:t>Process Product Change Requests (PCRs) in QAD Standard Edition</a:t>
            </a:r>
          </a:p>
          <a:p>
            <a:endParaRPr lang="en-US" dirty="0" smtClean="0"/>
          </a:p>
        </p:txBody>
      </p:sp>
      <p:sp>
        <p:nvSpPr>
          <p:cNvPr id="24579" name="Rectangle 2"/>
          <p:cNvSpPr>
            <a:spLocks noGrp="1" noChangeArrowheads="1"/>
          </p:cNvSpPr>
          <p:nvPr>
            <p:ph type="title"/>
          </p:nvPr>
        </p:nvSpPr>
        <p:spPr/>
        <p:txBody>
          <a:bodyPr/>
          <a:lstStyle/>
          <a:p>
            <a:r>
              <a:rPr lang="en-US" smtClean="0"/>
              <a:t>Course Objectives</a:t>
            </a:r>
          </a:p>
        </p:txBody>
      </p:sp>
      <p:sp>
        <p:nvSpPr>
          <p:cNvPr id="24578" name="Footer Placeholder 3"/>
          <p:cNvSpPr>
            <a:spLocks noGrp="1"/>
          </p:cNvSpPr>
          <p:nvPr>
            <p:ph type="ftr" sz="quarter" idx="10"/>
          </p:nvPr>
        </p:nvSpPr>
        <p:spPr/>
        <p:txBody>
          <a:bodyPr/>
          <a:lstStyle/>
          <a:p>
            <a:r>
              <a:rPr lang="en-US" smtClean="0"/>
              <a:t>PCC-IN-190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itle 151"/>
          <p:cNvSpPr>
            <a:spLocks noGrp="1"/>
          </p:cNvSpPr>
          <p:nvPr>
            <p:ph type="title"/>
          </p:nvPr>
        </p:nvSpPr>
        <p:spPr/>
        <p:txBody>
          <a:bodyPr/>
          <a:lstStyle/>
          <a:p>
            <a:r>
              <a:rPr lang="en-US" dirty="0" smtClean="0"/>
              <a:t>Facilities</a:t>
            </a:r>
            <a:endParaRPr lang="en-US" dirty="0"/>
          </a:p>
        </p:txBody>
      </p:sp>
      <p:sp>
        <p:nvSpPr>
          <p:cNvPr id="8194" name="Footer Placeholder 1"/>
          <p:cNvSpPr>
            <a:spLocks noGrp="1"/>
          </p:cNvSpPr>
          <p:nvPr>
            <p:ph type="ftr" sz="quarter" idx="10"/>
          </p:nvPr>
        </p:nvSpPr>
        <p:spPr>
          <a:noFill/>
        </p:spPr>
        <p:txBody>
          <a:bodyPr/>
          <a:lstStyle/>
          <a:p>
            <a:r>
              <a:rPr lang="en-US" dirty="0" smtClean="0"/>
              <a:t>PCC-IN-020</a:t>
            </a:r>
            <a:endParaRPr lang="en-US" dirty="0"/>
          </a:p>
        </p:txBody>
      </p:sp>
      <p:grpSp>
        <p:nvGrpSpPr>
          <p:cNvPr id="68" name="Group 4"/>
          <p:cNvGrpSpPr>
            <a:grpSpLocks/>
          </p:cNvGrpSpPr>
          <p:nvPr/>
        </p:nvGrpSpPr>
        <p:grpSpPr bwMode="auto">
          <a:xfrm>
            <a:off x="1138238" y="1039256"/>
            <a:ext cx="6869112" cy="5037137"/>
            <a:chOff x="717" y="979"/>
            <a:chExt cx="4327" cy="3173"/>
          </a:xfrm>
        </p:grpSpPr>
        <p:grpSp>
          <p:nvGrpSpPr>
            <p:cNvPr id="69" name="Group 78"/>
            <p:cNvGrpSpPr>
              <a:grpSpLocks/>
            </p:cNvGrpSpPr>
            <p:nvPr/>
          </p:nvGrpSpPr>
          <p:grpSpPr bwMode="auto">
            <a:xfrm>
              <a:off x="718" y="3231"/>
              <a:ext cx="4320" cy="921"/>
              <a:chOff x="718" y="3339"/>
              <a:chExt cx="4320" cy="921"/>
            </a:xfrm>
          </p:grpSpPr>
          <p:grpSp>
            <p:nvGrpSpPr>
              <p:cNvPr id="121" name="Group 76"/>
              <p:cNvGrpSpPr>
                <a:grpSpLocks/>
              </p:cNvGrpSpPr>
              <p:nvPr/>
            </p:nvGrpSpPr>
            <p:grpSpPr bwMode="auto">
              <a:xfrm>
                <a:off x="4174" y="3339"/>
                <a:ext cx="864" cy="921"/>
                <a:chOff x="4174" y="3339"/>
                <a:chExt cx="864" cy="921"/>
              </a:xfrm>
            </p:grpSpPr>
            <p:sp>
              <p:nvSpPr>
                <p:cNvPr id="141"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a:latin typeface="+mj-lt"/>
                    </a:rPr>
                    <a:t>Smoking</a:t>
                  </a:r>
                </a:p>
              </p:txBody>
            </p:sp>
            <p:grpSp>
              <p:nvGrpSpPr>
                <p:cNvPr id="142" name="Group 65"/>
                <p:cNvGrpSpPr>
                  <a:grpSpLocks/>
                </p:cNvGrpSpPr>
                <p:nvPr/>
              </p:nvGrpSpPr>
              <p:grpSpPr bwMode="auto">
                <a:xfrm>
                  <a:off x="4260" y="3339"/>
                  <a:ext cx="691" cy="691"/>
                  <a:chOff x="4332" y="3206"/>
                  <a:chExt cx="638" cy="628"/>
                </a:xfrm>
              </p:grpSpPr>
              <p:sp>
                <p:nvSpPr>
                  <p:cNvPr id="143"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44" name="Group 64"/>
                  <p:cNvGrpSpPr>
                    <a:grpSpLocks/>
                  </p:cNvGrpSpPr>
                  <p:nvPr/>
                </p:nvGrpSpPr>
                <p:grpSpPr bwMode="auto">
                  <a:xfrm>
                    <a:off x="4379" y="3329"/>
                    <a:ext cx="478" cy="275"/>
                    <a:chOff x="4480" y="3397"/>
                    <a:chExt cx="343" cy="198"/>
                  </a:xfrm>
                </p:grpSpPr>
                <p:grpSp>
                  <p:nvGrpSpPr>
                    <p:cNvPr id="145" name="Group 32"/>
                    <p:cNvGrpSpPr>
                      <a:grpSpLocks/>
                    </p:cNvGrpSpPr>
                    <p:nvPr/>
                  </p:nvGrpSpPr>
                  <p:grpSpPr bwMode="auto">
                    <a:xfrm>
                      <a:off x="4480" y="3549"/>
                      <a:ext cx="314" cy="46"/>
                      <a:chOff x="4682" y="3335"/>
                      <a:chExt cx="337" cy="49"/>
                    </a:xfrm>
                  </p:grpSpPr>
                  <p:sp>
                    <p:nvSpPr>
                      <p:cNvPr id="149"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0"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1"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a:latin typeface="+mj-lt"/>
                        </a:endParaRPr>
                      </a:p>
                    </p:txBody>
                  </p:sp>
                </p:grpSp>
                <p:grpSp>
                  <p:nvGrpSpPr>
                    <p:cNvPr id="146" name="Group 36"/>
                    <p:cNvGrpSpPr>
                      <a:grpSpLocks/>
                    </p:cNvGrpSpPr>
                    <p:nvPr/>
                  </p:nvGrpSpPr>
                  <p:grpSpPr bwMode="auto">
                    <a:xfrm>
                      <a:off x="4638" y="3397"/>
                      <a:ext cx="185" cy="147"/>
                      <a:chOff x="4822" y="3171"/>
                      <a:chExt cx="197" cy="158"/>
                    </a:xfrm>
                  </p:grpSpPr>
                  <p:sp>
                    <p:nvSpPr>
                      <p:cNvPr id="147"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a:latin typeface="+mj-lt"/>
                        </a:endParaRPr>
                      </a:p>
                    </p:txBody>
                  </p:sp>
                  <p:sp>
                    <p:nvSpPr>
                      <p:cNvPr id="148"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a:latin typeface="+mj-lt"/>
                        </a:endParaRPr>
                      </a:p>
                    </p:txBody>
                  </p:sp>
                </p:grpSp>
              </p:grpSp>
            </p:grpSp>
          </p:grpSp>
          <p:grpSp>
            <p:nvGrpSpPr>
              <p:cNvPr id="122" name="Group 75"/>
              <p:cNvGrpSpPr>
                <a:grpSpLocks/>
              </p:cNvGrpSpPr>
              <p:nvPr/>
            </p:nvGrpSpPr>
            <p:grpSpPr bwMode="auto">
              <a:xfrm>
                <a:off x="2447" y="3339"/>
                <a:ext cx="864" cy="921"/>
                <a:chOff x="2447" y="3339"/>
                <a:chExt cx="864" cy="921"/>
              </a:xfrm>
            </p:grpSpPr>
            <p:sp>
              <p:nvSpPr>
                <p:cNvPr id="135"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a:latin typeface="+mj-lt"/>
                    </a:rPr>
                    <a:t>Parking</a:t>
                  </a:r>
                </a:p>
              </p:txBody>
            </p:sp>
            <p:grpSp>
              <p:nvGrpSpPr>
                <p:cNvPr id="136" name="Group 41"/>
                <p:cNvGrpSpPr>
                  <a:grpSpLocks/>
                </p:cNvGrpSpPr>
                <p:nvPr/>
              </p:nvGrpSpPr>
              <p:grpSpPr bwMode="auto">
                <a:xfrm>
                  <a:off x="2532" y="3339"/>
                  <a:ext cx="691" cy="691"/>
                  <a:chOff x="2544" y="3017"/>
                  <a:chExt cx="681" cy="679"/>
                </a:xfrm>
              </p:grpSpPr>
              <p:sp>
                <p:nvSpPr>
                  <p:cNvPr id="137"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38" name="Group 43"/>
                  <p:cNvGrpSpPr>
                    <a:grpSpLocks/>
                  </p:cNvGrpSpPr>
                  <p:nvPr/>
                </p:nvGrpSpPr>
                <p:grpSpPr bwMode="auto">
                  <a:xfrm>
                    <a:off x="2697" y="3120"/>
                    <a:ext cx="375" cy="497"/>
                    <a:chOff x="2712" y="3093"/>
                    <a:chExt cx="375" cy="497"/>
                  </a:xfrm>
                </p:grpSpPr>
                <p:sp>
                  <p:nvSpPr>
                    <p:cNvPr id="139" name="Freeform 44"/>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40" name="Freeform 45"/>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23" name="Group 74"/>
              <p:cNvGrpSpPr>
                <a:grpSpLocks/>
              </p:cNvGrpSpPr>
              <p:nvPr/>
            </p:nvGrpSpPr>
            <p:grpSpPr bwMode="auto">
              <a:xfrm>
                <a:off x="718" y="3339"/>
                <a:ext cx="864" cy="921"/>
                <a:chOff x="718" y="3339"/>
                <a:chExt cx="864" cy="921"/>
              </a:xfrm>
            </p:grpSpPr>
            <p:sp>
              <p:nvSpPr>
                <p:cNvPr id="124"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a:latin typeface="+mj-lt"/>
                    </a:rPr>
                    <a:t>Restrooms</a:t>
                  </a:r>
                </a:p>
              </p:txBody>
            </p:sp>
            <p:grpSp>
              <p:nvGrpSpPr>
                <p:cNvPr id="125" name="Group 48"/>
                <p:cNvGrpSpPr>
                  <a:grpSpLocks/>
                </p:cNvGrpSpPr>
                <p:nvPr/>
              </p:nvGrpSpPr>
              <p:grpSpPr bwMode="auto">
                <a:xfrm>
                  <a:off x="805" y="3339"/>
                  <a:ext cx="691" cy="691"/>
                  <a:chOff x="1440" y="3024"/>
                  <a:chExt cx="681" cy="679"/>
                </a:xfrm>
              </p:grpSpPr>
              <p:sp>
                <p:nvSpPr>
                  <p:cNvPr id="126"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27" name="Group 50"/>
                  <p:cNvGrpSpPr>
                    <a:grpSpLocks/>
                  </p:cNvGrpSpPr>
                  <p:nvPr/>
                </p:nvGrpSpPr>
                <p:grpSpPr bwMode="auto">
                  <a:xfrm>
                    <a:off x="1505" y="3103"/>
                    <a:ext cx="559" cy="545"/>
                    <a:chOff x="625" y="3069"/>
                    <a:chExt cx="559" cy="545"/>
                  </a:xfrm>
                </p:grpSpPr>
                <p:grpSp>
                  <p:nvGrpSpPr>
                    <p:cNvPr id="128" name="Group 51"/>
                    <p:cNvGrpSpPr>
                      <a:grpSpLocks/>
                    </p:cNvGrpSpPr>
                    <p:nvPr/>
                  </p:nvGrpSpPr>
                  <p:grpSpPr bwMode="auto">
                    <a:xfrm>
                      <a:off x="625" y="3075"/>
                      <a:ext cx="209" cy="539"/>
                      <a:chOff x="625" y="3075"/>
                      <a:chExt cx="209" cy="539"/>
                    </a:xfrm>
                  </p:grpSpPr>
                  <p:sp>
                    <p:nvSpPr>
                      <p:cNvPr id="133" name="Freeform 52"/>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34"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29" name="Group 54"/>
                    <p:cNvGrpSpPr>
                      <a:grpSpLocks/>
                    </p:cNvGrpSpPr>
                    <p:nvPr/>
                  </p:nvGrpSpPr>
                  <p:grpSpPr bwMode="auto">
                    <a:xfrm>
                      <a:off x="934" y="3075"/>
                      <a:ext cx="250" cy="538"/>
                      <a:chOff x="934" y="3075"/>
                      <a:chExt cx="250" cy="538"/>
                    </a:xfrm>
                  </p:grpSpPr>
                  <p:sp>
                    <p:nvSpPr>
                      <p:cNvPr id="131" name="Freeform 55"/>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32"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30"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grpSp>
          <p:nvGrpSpPr>
            <p:cNvPr id="70" name="Group 73"/>
            <p:cNvGrpSpPr>
              <a:grpSpLocks/>
            </p:cNvGrpSpPr>
            <p:nvPr/>
          </p:nvGrpSpPr>
          <p:grpSpPr bwMode="auto">
            <a:xfrm>
              <a:off x="717" y="2125"/>
              <a:ext cx="4327" cy="923"/>
              <a:chOff x="717" y="2151"/>
              <a:chExt cx="4327" cy="923"/>
            </a:xfrm>
          </p:grpSpPr>
          <p:grpSp>
            <p:nvGrpSpPr>
              <p:cNvPr id="102" name="Group 70"/>
              <p:cNvGrpSpPr>
                <a:grpSpLocks/>
              </p:cNvGrpSpPr>
              <p:nvPr/>
            </p:nvGrpSpPr>
            <p:grpSpPr bwMode="auto">
              <a:xfrm>
                <a:off x="717" y="2151"/>
                <a:ext cx="864" cy="923"/>
                <a:chOff x="717" y="2151"/>
                <a:chExt cx="864" cy="923"/>
              </a:xfrm>
            </p:grpSpPr>
            <p:sp>
              <p:nvSpPr>
                <p:cNvPr id="114"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Messages</a:t>
                  </a:r>
                </a:p>
              </p:txBody>
            </p:sp>
            <p:grpSp>
              <p:nvGrpSpPr>
                <p:cNvPr id="115" name="Group 9"/>
                <p:cNvGrpSpPr>
                  <a:grpSpLocks/>
                </p:cNvGrpSpPr>
                <p:nvPr/>
              </p:nvGrpSpPr>
              <p:grpSpPr bwMode="auto">
                <a:xfrm>
                  <a:off x="805" y="2151"/>
                  <a:ext cx="691" cy="691"/>
                  <a:chOff x="567" y="1891"/>
                  <a:chExt cx="681" cy="679"/>
                </a:xfrm>
              </p:grpSpPr>
              <p:sp>
                <p:nvSpPr>
                  <p:cNvPr id="116"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17" name="Group 11"/>
                  <p:cNvGrpSpPr>
                    <a:grpSpLocks/>
                  </p:cNvGrpSpPr>
                  <p:nvPr/>
                </p:nvGrpSpPr>
                <p:grpSpPr bwMode="auto">
                  <a:xfrm>
                    <a:off x="658" y="2064"/>
                    <a:ext cx="494" cy="366"/>
                    <a:chOff x="1581" y="2706"/>
                    <a:chExt cx="494" cy="366"/>
                  </a:xfrm>
                </p:grpSpPr>
                <p:sp>
                  <p:nvSpPr>
                    <p:cNvPr id="118"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9"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20" name="Freeform 1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a:latin typeface="+mj-lt"/>
                      </a:endParaRPr>
                    </a:p>
                  </p:txBody>
                </p:sp>
              </p:grpSp>
            </p:grpSp>
          </p:grpSp>
          <p:grpSp>
            <p:nvGrpSpPr>
              <p:cNvPr id="103" name="Group 71"/>
              <p:cNvGrpSpPr>
                <a:grpSpLocks/>
              </p:cNvGrpSpPr>
              <p:nvPr/>
            </p:nvGrpSpPr>
            <p:grpSpPr bwMode="auto">
              <a:xfrm>
                <a:off x="2447" y="2151"/>
                <a:ext cx="864" cy="923"/>
                <a:chOff x="2447" y="2151"/>
                <a:chExt cx="864" cy="923"/>
              </a:xfrm>
            </p:grpSpPr>
            <p:sp>
              <p:nvSpPr>
                <p:cNvPr id="107"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Breaks</a:t>
                  </a:r>
                </a:p>
              </p:txBody>
            </p:sp>
            <p:grpSp>
              <p:nvGrpSpPr>
                <p:cNvPr id="108" name="Group 61"/>
                <p:cNvGrpSpPr>
                  <a:grpSpLocks/>
                </p:cNvGrpSpPr>
                <p:nvPr/>
              </p:nvGrpSpPr>
              <p:grpSpPr bwMode="auto">
                <a:xfrm>
                  <a:off x="2533" y="2151"/>
                  <a:ext cx="691" cy="691"/>
                  <a:chOff x="2479" y="2162"/>
                  <a:chExt cx="639" cy="628"/>
                </a:xfrm>
              </p:grpSpPr>
              <p:sp>
                <p:nvSpPr>
                  <p:cNvPr id="109"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10" name="Group 60"/>
                  <p:cNvGrpSpPr>
                    <a:grpSpLocks/>
                  </p:cNvGrpSpPr>
                  <p:nvPr/>
                </p:nvGrpSpPr>
                <p:grpSpPr bwMode="auto">
                  <a:xfrm>
                    <a:off x="2554" y="2340"/>
                    <a:ext cx="474" cy="272"/>
                    <a:chOff x="2554" y="2340"/>
                    <a:chExt cx="474" cy="272"/>
                  </a:xfrm>
                </p:grpSpPr>
                <p:sp>
                  <p:nvSpPr>
                    <p:cNvPr id="111"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12"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13"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grpSp>
            </p:grpSp>
          </p:grpSp>
          <p:grpSp>
            <p:nvGrpSpPr>
              <p:cNvPr id="104" name="Group 72"/>
              <p:cNvGrpSpPr>
                <a:grpSpLocks/>
              </p:cNvGrpSpPr>
              <p:nvPr/>
            </p:nvGrpSpPr>
            <p:grpSpPr bwMode="auto">
              <a:xfrm>
                <a:off x="4170" y="2258"/>
                <a:ext cx="874" cy="816"/>
                <a:chOff x="4170" y="2258"/>
                <a:chExt cx="874" cy="816"/>
              </a:xfrm>
            </p:grpSpPr>
            <p:sp>
              <p:nvSpPr>
                <p:cNvPr id="105"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a:solidFill>
                        <a:srgbClr val="FF3300"/>
                      </a:solidFill>
                      <a:latin typeface="+mj-lt"/>
                    </a:rPr>
                    <a:t>EXIT</a:t>
                  </a:r>
                </a:p>
              </p:txBody>
            </p:sp>
            <p:sp>
              <p:nvSpPr>
                <p:cNvPr id="106"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a:latin typeface="+mj-lt"/>
                    </a:rPr>
                    <a:t>Exits</a:t>
                  </a:r>
                </a:p>
              </p:txBody>
            </p:sp>
          </p:grpSp>
        </p:grpSp>
        <p:grpSp>
          <p:nvGrpSpPr>
            <p:cNvPr id="71" name="Group 57"/>
            <p:cNvGrpSpPr>
              <a:grpSpLocks/>
            </p:cNvGrpSpPr>
            <p:nvPr/>
          </p:nvGrpSpPr>
          <p:grpSpPr bwMode="auto">
            <a:xfrm>
              <a:off x="718" y="979"/>
              <a:ext cx="4320" cy="966"/>
              <a:chOff x="718" y="979"/>
              <a:chExt cx="4320" cy="966"/>
            </a:xfrm>
          </p:grpSpPr>
          <p:grpSp>
            <p:nvGrpSpPr>
              <p:cNvPr id="72" name="Group 68"/>
              <p:cNvGrpSpPr>
                <a:grpSpLocks/>
              </p:cNvGrpSpPr>
              <p:nvPr/>
            </p:nvGrpSpPr>
            <p:grpSpPr bwMode="auto">
              <a:xfrm>
                <a:off x="4174" y="1024"/>
                <a:ext cx="864" cy="921"/>
                <a:chOff x="4174" y="1231"/>
                <a:chExt cx="864" cy="921"/>
              </a:xfrm>
            </p:grpSpPr>
            <p:sp>
              <p:nvSpPr>
                <p:cNvPr id="98"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a:latin typeface="+mj-lt"/>
                    </a:rPr>
                    <a:t>Emergency</a:t>
                  </a:r>
                </a:p>
              </p:txBody>
            </p:sp>
            <p:grpSp>
              <p:nvGrpSpPr>
                <p:cNvPr id="99" name="Group 26"/>
                <p:cNvGrpSpPr>
                  <a:grpSpLocks/>
                </p:cNvGrpSpPr>
                <p:nvPr/>
              </p:nvGrpSpPr>
              <p:grpSpPr bwMode="auto">
                <a:xfrm>
                  <a:off x="4260" y="1231"/>
                  <a:ext cx="691" cy="691"/>
                  <a:chOff x="3639" y="768"/>
                  <a:chExt cx="681" cy="679"/>
                </a:xfrm>
              </p:grpSpPr>
              <p:sp>
                <p:nvSpPr>
                  <p:cNvPr id="100"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sp>
                <p:nvSpPr>
                  <p:cNvPr id="101" name="Freeform 2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3" name="Group 67"/>
              <p:cNvGrpSpPr>
                <a:grpSpLocks/>
              </p:cNvGrpSpPr>
              <p:nvPr/>
            </p:nvGrpSpPr>
            <p:grpSpPr bwMode="auto">
              <a:xfrm>
                <a:off x="2446" y="979"/>
                <a:ext cx="864" cy="966"/>
                <a:chOff x="2446" y="1186"/>
                <a:chExt cx="864" cy="966"/>
              </a:xfrm>
            </p:grpSpPr>
            <p:sp>
              <p:nvSpPr>
                <p:cNvPr id="96"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a:latin typeface="+mj-lt"/>
                    </a:rPr>
                    <a:t>Class Hours</a:t>
                  </a:r>
                </a:p>
              </p:txBody>
            </p:sp>
            <p:pic>
              <p:nvPicPr>
                <p:cNvPr id="97" name="Picture 59" descr="Clock"/>
                <p:cNvPicPr>
                  <a:picLocks noChangeAspect="1" noChangeArrowheads="1"/>
                </p:cNvPicPr>
                <p:nvPr/>
              </p:nvPicPr>
              <p:blipFill>
                <a:blip r:embed="rId2" cstate="print"/>
                <a:srcRect/>
                <a:stretch>
                  <a:fillRect/>
                </a:stretch>
              </p:blipFill>
              <p:spPr bwMode="auto">
                <a:xfrm>
                  <a:off x="2485" y="1186"/>
                  <a:ext cx="788" cy="789"/>
                </a:xfrm>
                <a:prstGeom prst="rect">
                  <a:avLst/>
                </a:prstGeom>
                <a:noFill/>
                <a:ln w="9525">
                  <a:noFill/>
                  <a:miter lim="800000"/>
                  <a:headEnd/>
                  <a:tailEnd/>
                </a:ln>
              </p:spPr>
            </p:pic>
          </p:grpSp>
          <p:grpSp>
            <p:nvGrpSpPr>
              <p:cNvPr id="74" name="Group 66"/>
              <p:cNvGrpSpPr>
                <a:grpSpLocks/>
              </p:cNvGrpSpPr>
              <p:nvPr/>
            </p:nvGrpSpPr>
            <p:grpSpPr bwMode="auto">
              <a:xfrm>
                <a:off x="718" y="1002"/>
                <a:ext cx="864" cy="943"/>
                <a:chOff x="718" y="1002"/>
                <a:chExt cx="864" cy="943"/>
              </a:xfrm>
            </p:grpSpPr>
            <p:sp>
              <p:nvSpPr>
                <p:cNvPr id="75"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a:latin typeface="+mj-lt"/>
                    </a:rPr>
                    <a:t>Phone/Fax</a:t>
                  </a:r>
                </a:p>
              </p:txBody>
            </p:sp>
            <p:grpSp>
              <p:nvGrpSpPr>
                <p:cNvPr id="76" name="Group 68"/>
                <p:cNvGrpSpPr>
                  <a:grpSpLocks/>
                </p:cNvGrpSpPr>
                <p:nvPr/>
              </p:nvGrpSpPr>
              <p:grpSpPr bwMode="auto">
                <a:xfrm>
                  <a:off x="767" y="1002"/>
                  <a:ext cx="765" cy="736"/>
                  <a:chOff x="767" y="1002"/>
                  <a:chExt cx="765" cy="736"/>
                </a:xfrm>
              </p:grpSpPr>
              <p:sp>
                <p:nvSpPr>
                  <p:cNvPr id="77"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78" name="Group 70"/>
                  <p:cNvGrpSpPr>
                    <a:grpSpLocks/>
                  </p:cNvGrpSpPr>
                  <p:nvPr/>
                </p:nvGrpSpPr>
                <p:grpSpPr bwMode="auto">
                  <a:xfrm>
                    <a:off x="793" y="1026"/>
                    <a:ext cx="715" cy="689"/>
                    <a:chOff x="793" y="1026"/>
                    <a:chExt cx="715" cy="689"/>
                  </a:xfrm>
                </p:grpSpPr>
                <p:sp>
                  <p:nvSpPr>
                    <p:cNvPr id="79" name="Oval 71"/>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a:latin typeface="+mj-lt"/>
                      </a:endParaRPr>
                    </a:p>
                  </p:txBody>
                </p:sp>
                <p:grpSp>
                  <p:nvGrpSpPr>
                    <p:cNvPr id="80" name="Group 72"/>
                    <p:cNvGrpSpPr>
                      <a:grpSpLocks/>
                    </p:cNvGrpSpPr>
                    <p:nvPr/>
                  </p:nvGrpSpPr>
                  <p:grpSpPr bwMode="auto">
                    <a:xfrm>
                      <a:off x="870" y="1180"/>
                      <a:ext cx="560" cy="381"/>
                      <a:chOff x="870" y="1180"/>
                      <a:chExt cx="560" cy="381"/>
                    </a:xfrm>
                  </p:grpSpPr>
                  <p:grpSp>
                    <p:nvGrpSpPr>
                      <p:cNvPr id="81" name="Group 73"/>
                      <p:cNvGrpSpPr>
                        <a:grpSpLocks/>
                      </p:cNvGrpSpPr>
                      <p:nvPr/>
                    </p:nvGrpSpPr>
                    <p:grpSpPr bwMode="auto">
                      <a:xfrm>
                        <a:off x="870" y="1180"/>
                        <a:ext cx="560" cy="178"/>
                        <a:chOff x="870" y="1180"/>
                        <a:chExt cx="560" cy="178"/>
                      </a:xfrm>
                    </p:grpSpPr>
                    <p:sp>
                      <p:nvSpPr>
                        <p:cNvPr id="93" name="Freeform 7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94" name="Freeform 7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95" name="Freeform 7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82" name="Group 77"/>
                      <p:cNvGrpSpPr>
                        <a:grpSpLocks/>
                      </p:cNvGrpSpPr>
                      <p:nvPr/>
                    </p:nvGrpSpPr>
                    <p:grpSpPr bwMode="auto">
                      <a:xfrm>
                        <a:off x="955" y="1264"/>
                        <a:ext cx="389" cy="297"/>
                        <a:chOff x="955" y="1264"/>
                        <a:chExt cx="389" cy="297"/>
                      </a:xfrm>
                    </p:grpSpPr>
                    <p:grpSp>
                      <p:nvGrpSpPr>
                        <p:cNvPr id="88" name="Group 78"/>
                        <p:cNvGrpSpPr>
                          <a:grpSpLocks/>
                        </p:cNvGrpSpPr>
                        <p:nvPr/>
                      </p:nvGrpSpPr>
                      <p:grpSpPr bwMode="auto">
                        <a:xfrm>
                          <a:off x="1066" y="1264"/>
                          <a:ext cx="165" cy="27"/>
                          <a:chOff x="1066" y="1264"/>
                          <a:chExt cx="165" cy="27"/>
                        </a:xfrm>
                      </p:grpSpPr>
                      <p:sp>
                        <p:nvSpPr>
                          <p:cNvPr id="91" name="AutoShape 79"/>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a:latin typeface="+mj-lt"/>
                            </a:endParaRPr>
                          </a:p>
                        </p:txBody>
                      </p:sp>
                      <p:sp>
                        <p:nvSpPr>
                          <p:cNvPr id="92" name="AutoShape 80"/>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a:latin typeface="+mj-lt"/>
                            </a:endParaRPr>
                          </a:p>
                        </p:txBody>
                      </p:sp>
                    </p:grpSp>
                    <p:sp>
                      <p:nvSpPr>
                        <p:cNvPr id="89" name="Freeform 81"/>
                        <p:cNvSpPr>
                          <a:spLocks/>
                        </p:cNvSpPr>
                        <p:nvPr/>
                      </p:nvSpPr>
                      <p:spPr bwMode="auto">
                        <a:xfrm>
                          <a:off x="962" y="1282"/>
                          <a:ext cx="375" cy="121"/>
                        </a:xfrm>
                        <a:custGeom>
                          <a:avLst/>
                          <a:gdLst>
                            <a:gd name="T0" fmla="*/ 347 w 1502"/>
                            <a:gd name="T1" fmla="*/ 0 h 484"/>
                            <a:gd name="T2" fmla="*/ 1154 w 1502"/>
                            <a:gd name="T3" fmla="*/ 0 h 484"/>
                            <a:gd name="T4" fmla="*/ 1502 w 1502"/>
                            <a:gd name="T5" fmla="*/ 484 h 484"/>
                            <a:gd name="T6" fmla="*/ 0 w 1502"/>
                            <a:gd name="T7" fmla="*/ 483 h 484"/>
                            <a:gd name="T8" fmla="*/ 34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a:latin typeface="+mj-lt"/>
                          </a:endParaRPr>
                        </a:p>
                      </p:txBody>
                    </p:sp>
                    <p:sp>
                      <p:nvSpPr>
                        <p:cNvPr id="90" name="AutoShape 82"/>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83" name="Group 83"/>
                      <p:cNvGrpSpPr>
                        <a:grpSpLocks/>
                      </p:cNvGrpSpPr>
                      <p:nvPr/>
                    </p:nvGrpSpPr>
                    <p:grpSpPr bwMode="auto">
                      <a:xfrm>
                        <a:off x="1057" y="1288"/>
                        <a:ext cx="190" cy="163"/>
                        <a:chOff x="1057" y="1288"/>
                        <a:chExt cx="190" cy="163"/>
                      </a:xfrm>
                    </p:grpSpPr>
                    <p:sp>
                      <p:nvSpPr>
                        <p:cNvPr id="84" name="Freeform 84"/>
                        <p:cNvSpPr>
                          <a:spLocks/>
                        </p:cNvSpPr>
                        <p:nvPr/>
                      </p:nvSpPr>
                      <p:spPr bwMode="auto">
                        <a:xfrm>
                          <a:off x="1058" y="1288"/>
                          <a:ext cx="189" cy="162"/>
                        </a:xfrm>
                        <a:custGeom>
                          <a:avLst/>
                          <a:gdLst>
                            <a:gd name="T0" fmla="*/ 152 w 758"/>
                            <a:gd name="T1" fmla="*/ 0 h 652"/>
                            <a:gd name="T2" fmla="*/ 0 w 758"/>
                            <a:gd name="T3" fmla="*/ 652 h 652"/>
                            <a:gd name="T4" fmla="*/ 758 w 758"/>
                            <a:gd name="T5" fmla="*/ 652 h 652"/>
                            <a:gd name="T6" fmla="*/ 595 w 758"/>
                            <a:gd name="T7" fmla="*/ 0 h 652"/>
                            <a:gd name="T8" fmla="*/ 152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85" name="Freeform 85"/>
                        <p:cNvSpPr>
                          <a:spLocks/>
                        </p:cNvSpPr>
                        <p:nvPr/>
                      </p:nvSpPr>
                      <p:spPr bwMode="auto">
                        <a:xfrm>
                          <a:off x="1057" y="1288"/>
                          <a:ext cx="74" cy="163"/>
                        </a:xfrm>
                        <a:custGeom>
                          <a:avLst/>
                          <a:gdLst>
                            <a:gd name="T0" fmla="*/ 153 w 295"/>
                            <a:gd name="T1" fmla="*/ 0 h 651"/>
                            <a:gd name="T2" fmla="*/ 0 w 295"/>
                            <a:gd name="T3" fmla="*/ 648 h 651"/>
                            <a:gd name="T4" fmla="*/ 253 w 295"/>
                            <a:gd name="T5" fmla="*/ 651 h 651"/>
                            <a:gd name="T6" fmla="*/ 295 w 295"/>
                            <a:gd name="T7" fmla="*/ 0 h 651"/>
                            <a:gd name="T8" fmla="*/ 153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86" name="Freeform 86"/>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87" name="Freeform 87"/>
                        <p:cNvSpPr>
                          <a:spLocks/>
                        </p:cNvSpPr>
                        <p:nvPr/>
                      </p:nvSpPr>
                      <p:spPr bwMode="auto">
                        <a:xfrm>
                          <a:off x="1073" y="1331"/>
                          <a:ext cx="158" cy="53"/>
                        </a:xfrm>
                        <a:custGeom>
                          <a:avLst/>
                          <a:gdLst>
                            <a:gd name="T0" fmla="*/ 50 w 631"/>
                            <a:gd name="T1" fmla="*/ 2 h 213"/>
                            <a:gd name="T2" fmla="*/ 0 w 631"/>
                            <a:gd name="T3" fmla="*/ 213 h 213"/>
                            <a:gd name="T4" fmla="*/ 631 w 631"/>
                            <a:gd name="T5" fmla="*/ 213 h 213"/>
                            <a:gd name="T6" fmla="*/ 581 w 631"/>
                            <a:gd name="T7" fmla="*/ 0 h 213"/>
                            <a:gd name="T8" fmla="*/ 50 w 631"/>
                            <a:gd name="T9" fmla="*/ 2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a:latin typeface="+mj-lt"/>
                          </a:endParaRPr>
                        </a:p>
                      </p:txBody>
                    </p:sp>
                  </p:grpSp>
                </p:grpSp>
              </p:grpSp>
            </p:grpSp>
          </p:gr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a:buFont typeface="Wingdings" pitchFamily="2" charset="2"/>
              <a:buChar char="ü"/>
            </a:pPr>
            <a:r>
              <a:rPr lang="en-US" b="1" dirty="0" smtClean="0"/>
              <a:t>Introduction to Product Change Control</a:t>
            </a:r>
          </a:p>
          <a:p>
            <a:r>
              <a:rPr lang="en-US" dirty="0" smtClean="0"/>
              <a:t>Business Considerations</a:t>
            </a:r>
          </a:p>
          <a:p>
            <a:r>
              <a:rPr lang="en-US" dirty="0" smtClean="0"/>
              <a:t>Set up Product Change Control</a:t>
            </a:r>
          </a:p>
          <a:p>
            <a:r>
              <a:rPr lang="en-US" dirty="0" smtClean="0"/>
              <a:t>Process Product Change Orders</a:t>
            </a:r>
          </a:p>
          <a:p>
            <a:r>
              <a:rPr lang="en-US" dirty="0" smtClean="0"/>
              <a:t>Process Product Change Requests</a:t>
            </a:r>
          </a:p>
        </p:txBody>
      </p:sp>
      <p:sp>
        <p:nvSpPr>
          <p:cNvPr id="25603" name="Rectangle 2"/>
          <p:cNvSpPr>
            <a:spLocks noGrp="1" noChangeArrowheads="1"/>
          </p:cNvSpPr>
          <p:nvPr>
            <p:ph type="title"/>
          </p:nvPr>
        </p:nvSpPr>
        <p:spPr/>
        <p:txBody>
          <a:bodyPr/>
          <a:lstStyle/>
          <a:p>
            <a:r>
              <a:rPr lang="en-US" smtClean="0"/>
              <a:t>Course Overview</a:t>
            </a:r>
          </a:p>
        </p:txBody>
      </p:sp>
      <p:sp>
        <p:nvSpPr>
          <p:cNvPr id="25602" name="Footer Placeholder 3"/>
          <p:cNvSpPr>
            <a:spLocks noGrp="1"/>
          </p:cNvSpPr>
          <p:nvPr>
            <p:ph type="ftr" sz="quarter" idx="10"/>
          </p:nvPr>
        </p:nvSpPr>
        <p:spPr/>
        <p:txBody>
          <a:bodyPr/>
          <a:lstStyle/>
          <a:p>
            <a:r>
              <a:rPr lang="en-US" smtClean="0"/>
              <a:t>PCC-IN-200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Introduction to Product Change Control</a:t>
            </a:r>
          </a:p>
          <a:p>
            <a:pPr eaLnBrk="1" hangingPunct="1"/>
            <a:r>
              <a:rPr lang="en-US" smtClean="0"/>
              <a:t>Business Considerations</a:t>
            </a:r>
          </a:p>
          <a:p>
            <a:pPr eaLnBrk="1" hangingPunct="1"/>
            <a:r>
              <a:rPr lang="en-US" smtClean="0"/>
              <a:t>Set up Product Change Control</a:t>
            </a:r>
          </a:p>
          <a:p>
            <a:pPr eaLnBrk="1" hangingPunct="1"/>
            <a:r>
              <a:rPr lang="en-US" smtClean="0"/>
              <a:t>Process Product Change Orders</a:t>
            </a:r>
          </a:p>
          <a:p>
            <a:pPr eaLnBrk="1" hangingPunct="1"/>
            <a:r>
              <a:rPr lang="en-US" smtClean="0"/>
              <a:t>Process Product Change Requests</a:t>
            </a:r>
          </a:p>
          <a:p>
            <a:pPr eaLnBrk="1" hangingPunct="1"/>
            <a:endParaRPr lang="en-US" smtClean="0"/>
          </a:p>
        </p:txBody>
      </p:sp>
      <p:sp>
        <p:nvSpPr>
          <p:cNvPr id="9219" name="Rectangle 2"/>
          <p:cNvSpPr>
            <a:spLocks noGrp="1" noChangeArrowheads="1"/>
          </p:cNvSpPr>
          <p:nvPr>
            <p:ph type="title"/>
          </p:nvPr>
        </p:nvSpPr>
        <p:spPr/>
        <p:txBody>
          <a:bodyPr/>
          <a:lstStyle/>
          <a:p>
            <a:pPr eaLnBrk="1" hangingPunct="1"/>
            <a:r>
              <a:rPr lang="en-US" smtClean="0"/>
              <a:t>Course Overview</a:t>
            </a:r>
          </a:p>
        </p:txBody>
      </p:sp>
      <p:sp>
        <p:nvSpPr>
          <p:cNvPr id="9218" name="Footer Placeholder 3"/>
          <p:cNvSpPr>
            <a:spLocks noGrp="1"/>
          </p:cNvSpPr>
          <p:nvPr>
            <p:ph type="ftr" sz="quarter" idx="10"/>
          </p:nvPr>
        </p:nvSpPr>
        <p:spPr>
          <a:noFill/>
        </p:spPr>
        <p:txBody>
          <a:bodyPr/>
          <a:lstStyle/>
          <a:p>
            <a:r>
              <a:rPr lang="en-US" smtClean="0"/>
              <a:t>PCC-IN-030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a:xfrm>
            <a:off x="457200" y="891610"/>
            <a:ext cx="8229600" cy="1613465"/>
          </a:xfrm>
        </p:spPr>
        <p:txBody>
          <a:bodyPr/>
          <a:lstStyle/>
          <a:p>
            <a:pPr eaLnBrk="1" hangingPunct="1"/>
            <a:r>
              <a:rPr lang="en-US" dirty="0" smtClean="0">
                <a:latin typeface="+mj-lt"/>
              </a:rPr>
              <a:t>Control and Monitor Changes</a:t>
            </a:r>
          </a:p>
          <a:p>
            <a:pPr eaLnBrk="1" hangingPunct="1"/>
            <a:r>
              <a:rPr lang="en-US" dirty="0" smtClean="0">
                <a:latin typeface="+mj-lt"/>
              </a:rPr>
              <a:t>Contents of Structure</a:t>
            </a:r>
          </a:p>
          <a:p>
            <a:pPr eaLnBrk="1" hangingPunct="1"/>
            <a:r>
              <a:rPr lang="en-US" dirty="0" smtClean="0">
                <a:latin typeface="+mj-lt"/>
              </a:rPr>
              <a:t>Production/Routing of Structure</a:t>
            </a:r>
          </a:p>
        </p:txBody>
      </p:sp>
      <p:sp>
        <p:nvSpPr>
          <p:cNvPr id="10243" name="Rectangle 2"/>
          <p:cNvSpPr>
            <a:spLocks noGrp="1" noChangeArrowheads="1"/>
          </p:cNvSpPr>
          <p:nvPr>
            <p:ph type="title"/>
          </p:nvPr>
        </p:nvSpPr>
        <p:spPr/>
        <p:txBody>
          <a:bodyPr/>
          <a:lstStyle/>
          <a:p>
            <a:pPr eaLnBrk="1" hangingPunct="1"/>
            <a:r>
              <a:rPr lang="en-US" dirty="0" smtClean="0">
                <a:latin typeface="+mj-lt"/>
              </a:rPr>
              <a:t>Overview of Business Need</a:t>
            </a:r>
          </a:p>
        </p:txBody>
      </p:sp>
      <p:sp>
        <p:nvSpPr>
          <p:cNvPr id="10242" name="Footer Placeholder 3"/>
          <p:cNvSpPr>
            <a:spLocks noGrp="1"/>
          </p:cNvSpPr>
          <p:nvPr>
            <p:ph type="ftr" sz="quarter" idx="10"/>
          </p:nvPr>
        </p:nvSpPr>
        <p:spPr>
          <a:noFill/>
        </p:spPr>
        <p:txBody>
          <a:bodyPr/>
          <a:lstStyle/>
          <a:p>
            <a:r>
              <a:rPr lang="en-US" dirty="0" smtClean="0">
                <a:latin typeface="+mj-lt"/>
              </a:rPr>
              <a:t>PCC-IN-040</a:t>
            </a:r>
            <a:endParaRPr lang="en-US" dirty="0">
              <a:latin typeface="+mj-lt"/>
            </a:endParaRPr>
          </a:p>
        </p:txBody>
      </p:sp>
      <p:pic>
        <p:nvPicPr>
          <p:cNvPr id="10245" name="Picture 5"/>
          <p:cNvPicPr>
            <a:picLocks noChangeAspect="1" noChangeArrowheads="1"/>
          </p:cNvPicPr>
          <p:nvPr/>
        </p:nvPicPr>
        <p:blipFill>
          <a:blip r:embed="rId2" cstate="print"/>
          <a:srcRect/>
          <a:stretch>
            <a:fillRect/>
          </a:stretch>
        </p:blipFill>
        <p:spPr bwMode="auto">
          <a:xfrm>
            <a:off x="2047875" y="3230563"/>
            <a:ext cx="4876800" cy="2071687"/>
          </a:xfrm>
          <a:prstGeom prst="rect">
            <a:avLst/>
          </a:prstGeom>
          <a:noFill/>
          <a:ln w="38100">
            <a:noFill/>
            <a:miter lim="800000"/>
            <a:headEnd/>
            <a:tailEnd/>
          </a:ln>
        </p:spPr>
      </p:pic>
      <p:sp>
        <p:nvSpPr>
          <p:cNvPr id="10246" name="Rectangle 6"/>
          <p:cNvSpPr>
            <a:spLocks noChangeArrowheads="1"/>
          </p:cNvSpPr>
          <p:nvPr/>
        </p:nvSpPr>
        <p:spPr bwMode="auto">
          <a:xfrm>
            <a:off x="6042025" y="4349750"/>
            <a:ext cx="2105025" cy="536575"/>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nchor="ctr" anchorCtr="1"/>
          <a:lstStyle/>
          <a:p>
            <a:r>
              <a:rPr lang="en-US" dirty="0">
                <a:solidFill>
                  <a:srgbClr val="000000"/>
                </a:solidFill>
                <a:latin typeface="+mj-lt"/>
              </a:rPr>
              <a:t>Manufacturing</a:t>
            </a:r>
          </a:p>
        </p:txBody>
      </p:sp>
      <p:sp>
        <p:nvSpPr>
          <p:cNvPr id="10247" name="Rectangle 7"/>
          <p:cNvSpPr>
            <a:spLocks noChangeArrowheads="1"/>
          </p:cNvSpPr>
          <p:nvPr/>
        </p:nvSpPr>
        <p:spPr bwMode="auto">
          <a:xfrm>
            <a:off x="5783263" y="5459413"/>
            <a:ext cx="2436812" cy="404812"/>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lstStyle/>
          <a:p>
            <a:r>
              <a:rPr lang="en-US">
                <a:solidFill>
                  <a:srgbClr val="000000"/>
                </a:solidFill>
                <a:latin typeface="+mj-lt"/>
              </a:rPr>
              <a:t> Implementation</a:t>
            </a:r>
            <a:endParaRPr lang="en-US">
              <a:latin typeface="+mj-lt"/>
            </a:endParaRPr>
          </a:p>
          <a:p>
            <a:endParaRPr lang="en-US">
              <a:latin typeface="+mj-lt"/>
            </a:endParaRPr>
          </a:p>
        </p:txBody>
      </p:sp>
      <p:sp>
        <p:nvSpPr>
          <p:cNvPr id="10248" name="Rectangle 8"/>
          <p:cNvSpPr>
            <a:spLocks noChangeArrowheads="1"/>
          </p:cNvSpPr>
          <p:nvPr/>
        </p:nvSpPr>
        <p:spPr bwMode="auto">
          <a:xfrm>
            <a:off x="908050" y="4421188"/>
            <a:ext cx="2000250" cy="685800"/>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nchor="ctr" anchorCtr="1"/>
          <a:lstStyle/>
          <a:p>
            <a:pPr>
              <a:lnSpc>
                <a:spcPct val="90000"/>
              </a:lnSpc>
            </a:pPr>
            <a:r>
              <a:rPr lang="en-US" dirty="0">
                <a:latin typeface="+mj-lt"/>
              </a:rPr>
              <a:t>Planning/ Engineering</a:t>
            </a:r>
          </a:p>
        </p:txBody>
      </p:sp>
      <p:sp>
        <p:nvSpPr>
          <p:cNvPr id="10253" name="Rectangle 31"/>
          <p:cNvSpPr>
            <a:spLocks noChangeArrowheads="1"/>
          </p:cNvSpPr>
          <p:nvPr/>
        </p:nvSpPr>
        <p:spPr bwMode="auto">
          <a:xfrm>
            <a:off x="3171825" y="3794125"/>
            <a:ext cx="133350" cy="180975"/>
          </a:xfrm>
          <a:prstGeom prst="rect">
            <a:avLst/>
          </a:prstGeom>
          <a:noFill/>
          <a:ln w="38100">
            <a:noFill/>
            <a:miter lim="800000"/>
            <a:headEnd/>
            <a:tailEnd/>
          </a:ln>
        </p:spPr>
        <p:txBody>
          <a:bodyPr wrap="none" anchor="ctr"/>
          <a:lstStyle/>
          <a:p>
            <a:endParaRPr lang="en-US">
              <a:latin typeface="+mj-lt"/>
            </a:endParaRPr>
          </a:p>
        </p:txBody>
      </p:sp>
      <p:sp>
        <p:nvSpPr>
          <p:cNvPr id="10254" name="Rectangle 32"/>
          <p:cNvSpPr>
            <a:spLocks noChangeArrowheads="1"/>
          </p:cNvSpPr>
          <p:nvPr/>
        </p:nvSpPr>
        <p:spPr bwMode="auto">
          <a:xfrm>
            <a:off x="4248150" y="3073400"/>
            <a:ext cx="133350" cy="180975"/>
          </a:xfrm>
          <a:prstGeom prst="rect">
            <a:avLst/>
          </a:prstGeom>
          <a:noFill/>
          <a:ln w="38100">
            <a:noFill/>
            <a:miter lim="800000"/>
            <a:headEnd/>
            <a:tailEnd/>
          </a:ln>
        </p:spPr>
        <p:txBody>
          <a:bodyPr wrap="none" anchor="ctr"/>
          <a:lstStyle/>
          <a:p>
            <a:endParaRPr lang="en-US">
              <a:latin typeface="+mj-lt"/>
            </a:endParaRPr>
          </a:p>
        </p:txBody>
      </p:sp>
      <p:sp>
        <p:nvSpPr>
          <p:cNvPr id="10255" name="Rectangle 33"/>
          <p:cNvSpPr>
            <a:spLocks noChangeArrowheads="1"/>
          </p:cNvSpPr>
          <p:nvPr/>
        </p:nvSpPr>
        <p:spPr bwMode="auto">
          <a:xfrm>
            <a:off x="6981825" y="3105150"/>
            <a:ext cx="133350" cy="179388"/>
          </a:xfrm>
          <a:prstGeom prst="rect">
            <a:avLst/>
          </a:prstGeom>
          <a:noFill/>
          <a:ln w="38100">
            <a:noFill/>
            <a:miter lim="800000"/>
            <a:headEnd/>
            <a:tailEnd/>
          </a:ln>
        </p:spPr>
        <p:txBody>
          <a:bodyPr wrap="none" anchor="ctr"/>
          <a:lstStyle/>
          <a:p>
            <a:endParaRPr lang="en-US">
              <a:latin typeface="+mj-lt"/>
            </a:endParaRPr>
          </a:p>
        </p:txBody>
      </p:sp>
      <p:cxnSp>
        <p:nvCxnSpPr>
          <p:cNvPr id="10259" name="AutoShape 37"/>
          <p:cNvCxnSpPr>
            <a:cxnSpLocks noChangeShapeType="1"/>
            <a:stCxn id="49" idx="3"/>
            <a:endCxn id="10246" idx="0"/>
          </p:cNvCxnSpPr>
          <p:nvPr/>
        </p:nvCxnSpPr>
        <p:spPr bwMode="auto">
          <a:xfrm rot="5400000">
            <a:off x="6954044" y="3874294"/>
            <a:ext cx="615950" cy="334962"/>
          </a:xfrm>
          <a:prstGeom prst="bentConnector3">
            <a:avLst>
              <a:gd name="adj1" fmla="val 50000"/>
            </a:avLst>
          </a:prstGeom>
          <a:noFill/>
          <a:ln w="38100">
            <a:solidFill>
              <a:srgbClr val="FF0000"/>
            </a:solidFill>
            <a:miter lim="800000"/>
            <a:headEnd/>
            <a:tailEnd type="triangle" w="med" len="med"/>
          </a:ln>
        </p:spPr>
      </p:cxnSp>
      <p:cxnSp>
        <p:nvCxnSpPr>
          <p:cNvPr id="10260" name="AutoShape 38"/>
          <p:cNvCxnSpPr>
            <a:cxnSpLocks noChangeShapeType="1"/>
            <a:stCxn id="10246" idx="2"/>
            <a:endCxn id="10247" idx="0"/>
          </p:cNvCxnSpPr>
          <p:nvPr/>
        </p:nvCxnSpPr>
        <p:spPr bwMode="auto">
          <a:xfrm rot="5400000">
            <a:off x="6773070" y="5126831"/>
            <a:ext cx="550862" cy="92075"/>
          </a:xfrm>
          <a:prstGeom prst="bentConnector3">
            <a:avLst>
              <a:gd name="adj1" fmla="val 49880"/>
            </a:avLst>
          </a:prstGeom>
          <a:noFill/>
          <a:ln w="38100">
            <a:solidFill>
              <a:srgbClr val="FF0000"/>
            </a:solidFill>
            <a:miter lim="800000"/>
            <a:headEnd/>
            <a:tailEnd type="triangle" w="med" len="med"/>
          </a:ln>
        </p:spPr>
      </p:cxnSp>
      <p:grpSp>
        <p:nvGrpSpPr>
          <p:cNvPr id="46" name="Group 45"/>
          <p:cNvGrpSpPr/>
          <p:nvPr/>
        </p:nvGrpSpPr>
        <p:grpSpPr>
          <a:xfrm>
            <a:off x="4781550" y="5610225"/>
            <a:ext cx="704850" cy="485775"/>
            <a:chOff x="666750" y="5610225"/>
            <a:chExt cx="704850" cy="485775"/>
          </a:xfrm>
        </p:grpSpPr>
        <p:sp>
          <p:nvSpPr>
            <p:cNvPr id="44" name="Can 43"/>
            <p:cNvSpPr/>
            <p:nvPr/>
          </p:nvSpPr>
          <p:spPr>
            <a:xfrm>
              <a:off x="666750" y="5610225"/>
              <a:ext cx="533400" cy="333375"/>
            </a:xfrm>
            <a:prstGeom prst="can">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Can 44"/>
            <p:cNvSpPr/>
            <p:nvPr/>
          </p:nvSpPr>
          <p:spPr>
            <a:xfrm>
              <a:off x="838200" y="5762625"/>
              <a:ext cx="533400" cy="333375"/>
            </a:xfrm>
            <a:prstGeom prst="can">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7" name="Cube 46"/>
          <p:cNvSpPr/>
          <p:nvPr/>
        </p:nvSpPr>
        <p:spPr>
          <a:xfrm>
            <a:off x="3124200" y="3514725"/>
            <a:ext cx="731520" cy="731520"/>
          </a:xfrm>
          <a:prstGeom prst="cube">
            <a:avLst>
              <a:gd name="adj" fmla="val 1250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accent6"/>
                </a:solidFill>
              </a:rPr>
              <a:t>PCR</a:t>
            </a:r>
            <a:endParaRPr lang="en-US" dirty="0" smtClean="0">
              <a:solidFill>
                <a:schemeClr val="accent6"/>
              </a:solidFill>
            </a:endParaRPr>
          </a:p>
        </p:txBody>
      </p:sp>
      <p:sp>
        <p:nvSpPr>
          <p:cNvPr id="48" name="Cube 47"/>
          <p:cNvSpPr/>
          <p:nvPr/>
        </p:nvSpPr>
        <p:spPr>
          <a:xfrm>
            <a:off x="4257675" y="2590800"/>
            <a:ext cx="1143000" cy="1143000"/>
          </a:xfrm>
          <a:prstGeom prst="cub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bg1"/>
                </a:solidFill>
              </a:rPr>
              <a:t>PCO</a:t>
            </a:r>
            <a:endParaRPr lang="en-US" dirty="0" smtClean="0">
              <a:solidFill>
                <a:schemeClr val="bg1"/>
              </a:solidFill>
            </a:endParaRPr>
          </a:p>
        </p:txBody>
      </p:sp>
      <p:sp>
        <p:nvSpPr>
          <p:cNvPr id="49" name="Cube 48"/>
          <p:cNvSpPr/>
          <p:nvPr/>
        </p:nvSpPr>
        <p:spPr>
          <a:xfrm>
            <a:off x="7000875" y="2590800"/>
            <a:ext cx="1143000" cy="1143000"/>
          </a:xfrm>
          <a:prstGeom prst="cub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bg1"/>
                </a:solidFill>
              </a:rPr>
              <a:t>PCO</a:t>
            </a:r>
          </a:p>
          <a:p>
            <a:r>
              <a:rPr lang="en-US" sz="1200" i="1" dirty="0" smtClean="0">
                <a:solidFill>
                  <a:schemeClr val="bg1"/>
                </a:solidFill>
              </a:rPr>
              <a:t>Approved</a:t>
            </a:r>
            <a:endParaRPr lang="en-US" sz="2400" dirty="0" smtClean="0">
              <a:solidFill>
                <a:schemeClr val="bg1"/>
              </a:solidFill>
            </a:endParaRPr>
          </a:p>
        </p:txBody>
      </p:sp>
      <p:cxnSp>
        <p:nvCxnSpPr>
          <p:cNvPr id="10256" name="AutoShape 34"/>
          <p:cNvCxnSpPr>
            <a:cxnSpLocks noChangeShapeType="1"/>
            <a:stCxn id="10248" idx="0"/>
            <a:endCxn id="47" idx="2"/>
          </p:cNvCxnSpPr>
          <p:nvPr/>
        </p:nvCxnSpPr>
        <p:spPr bwMode="auto">
          <a:xfrm rot="5400000" flipH="1" flipV="1">
            <a:off x="2268696" y="3565685"/>
            <a:ext cx="494983" cy="1216025"/>
          </a:xfrm>
          <a:prstGeom prst="bentConnector2">
            <a:avLst/>
          </a:prstGeom>
          <a:noFill/>
          <a:ln w="38100">
            <a:solidFill>
              <a:srgbClr val="FF0000"/>
            </a:solidFill>
            <a:miter lim="800000"/>
            <a:headEnd/>
            <a:tailEnd type="triangle" w="med" len="med"/>
          </a:ln>
        </p:spPr>
      </p:cxnSp>
      <p:cxnSp>
        <p:nvCxnSpPr>
          <p:cNvPr id="10257" name="AutoShape 35"/>
          <p:cNvCxnSpPr>
            <a:cxnSpLocks noChangeShapeType="1"/>
            <a:stCxn id="47" idx="0"/>
            <a:endCxn id="48" idx="2"/>
          </p:cNvCxnSpPr>
          <p:nvPr/>
        </p:nvCxnSpPr>
        <p:spPr bwMode="auto">
          <a:xfrm rot="5400000" flipH="1" flipV="1">
            <a:off x="3791902" y="3048953"/>
            <a:ext cx="209550" cy="721995"/>
          </a:xfrm>
          <a:prstGeom prst="bentConnector2">
            <a:avLst/>
          </a:prstGeom>
          <a:noFill/>
          <a:ln w="38100">
            <a:solidFill>
              <a:srgbClr val="FF0000"/>
            </a:solidFill>
            <a:miter lim="800000"/>
            <a:headEnd/>
            <a:tailEnd type="triangle" w="med" len="med"/>
          </a:ln>
        </p:spPr>
      </p:cxnSp>
      <p:cxnSp>
        <p:nvCxnSpPr>
          <p:cNvPr id="10258" name="AutoShape 36"/>
          <p:cNvCxnSpPr>
            <a:cxnSpLocks noChangeShapeType="1"/>
            <a:stCxn id="48" idx="4"/>
            <a:endCxn id="49" idx="2"/>
          </p:cNvCxnSpPr>
          <p:nvPr/>
        </p:nvCxnSpPr>
        <p:spPr bwMode="auto">
          <a:xfrm>
            <a:off x="5114925" y="3305175"/>
            <a:ext cx="1885950" cy="1588"/>
          </a:xfrm>
          <a:prstGeom prst="bentConnector3">
            <a:avLst>
              <a:gd name="adj1" fmla="val 50000"/>
            </a:avLst>
          </a:prstGeom>
          <a:noFill/>
          <a:ln w="38100">
            <a:solidFill>
              <a:srgbClr val="FF0000"/>
            </a:solidFill>
            <a:miter lim="800000"/>
            <a:headEn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Requires:</a:t>
            </a:r>
          </a:p>
          <a:p>
            <a:pPr lvl="1" eaLnBrk="1" hangingPunct="1"/>
            <a:r>
              <a:rPr lang="en-US" smtClean="0"/>
              <a:t>Close teamwork</a:t>
            </a:r>
          </a:p>
          <a:p>
            <a:pPr lvl="1" eaLnBrk="1" hangingPunct="1"/>
            <a:r>
              <a:rPr lang="en-US" smtClean="0"/>
              <a:t>Input from many groups, including customers</a:t>
            </a:r>
          </a:p>
          <a:p>
            <a:pPr lvl="1" eaLnBrk="1" hangingPunct="1"/>
            <a:r>
              <a:rPr lang="en-US" smtClean="0"/>
              <a:t>Careful monitoring of the process</a:t>
            </a:r>
          </a:p>
          <a:p>
            <a:pPr eaLnBrk="1" hangingPunct="1"/>
            <a:r>
              <a:rPr lang="en-US" smtClean="0"/>
              <a:t>Groups include:</a:t>
            </a:r>
          </a:p>
          <a:p>
            <a:pPr lvl="1" eaLnBrk="1" hangingPunct="1"/>
            <a:r>
              <a:rPr lang="en-US" smtClean="0"/>
              <a:t>Engineering and Planning Groups</a:t>
            </a:r>
          </a:p>
          <a:p>
            <a:pPr lvl="1" eaLnBrk="1" hangingPunct="1"/>
            <a:r>
              <a:rPr lang="en-US" smtClean="0"/>
              <a:t>Approval Groups</a:t>
            </a:r>
          </a:p>
          <a:p>
            <a:pPr eaLnBrk="1" hangingPunct="1"/>
            <a:endParaRPr lang="en-US" smtClean="0"/>
          </a:p>
        </p:txBody>
      </p:sp>
      <p:sp>
        <p:nvSpPr>
          <p:cNvPr id="11267" name="Rectangle 2"/>
          <p:cNvSpPr>
            <a:spLocks noGrp="1" noChangeArrowheads="1"/>
          </p:cNvSpPr>
          <p:nvPr>
            <p:ph type="title"/>
          </p:nvPr>
        </p:nvSpPr>
        <p:spPr/>
        <p:txBody>
          <a:bodyPr/>
          <a:lstStyle/>
          <a:p>
            <a:pPr eaLnBrk="1" hangingPunct="1"/>
            <a:r>
              <a:rPr lang="en-US" smtClean="0"/>
              <a:t>Product Change Control</a:t>
            </a:r>
          </a:p>
        </p:txBody>
      </p:sp>
      <p:sp>
        <p:nvSpPr>
          <p:cNvPr id="11266" name="Footer Placeholder 3"/>
          <p:cNvSpPr>
            <a:spLocks noGrp="1"/>
          </p:cNvSpPr>
          <p:nvPr>
            <p:ph type="ftr" sz="quarter" idx="10"/>
          </p:nvPr>
        </p:nvSpPr>
        <p:spPr>
          <a:noFill/>
        </p:spPr>
        <p:txBody>
          <a:bodyPr/>
          <a:lstStyle/>
          <a:p>
            <a:r>
              <a:rPr lang="en-US" smtClean="0"/>
              <a:t>PCC-IN-050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smtClean="0"/>
              <a:t>Framework for Change Management Control over:</a:t>
            </a:r>
          </a:p>
          <a:p>
            <a:pPr lvl="1" eaLnBrk="1" hangingPunct="1"/>
            <a:r>
              <a:rPr lang="en-US" smtClean="0"/>
              <a:t>Item Engineering Data</a:t>
            </a:r>
          </a:p>
          <a:p>
            <a:pPr lvl="1" eaLnBrk="1" hangingPunct="1"/>
            <a:r>
              <a:rPr lang="en-US" smtClean="0"/>
              <a:t>Product Structures</a:t>
            </a:r>
          </a:p>
          <a:p>
            <a:pPr lvl="1" eaLnBrk="1" hangingPunct="1"/>
            <a:r>
              <a:rPr lang="en-US" smtClean="0"/>
              <a:t>Routings</a:t>
            </a:r>
          </a:p>
          <a:p>
            <a:pPr lvl="1" eaLnBrk="1" hangingPunct="1"/>
            <a:r>
              <a:rPr lang="en-US" smtClean="0"/>
              <a:t>Formulas</a:t>
            </a:r>
          </a:p>
          <a:p>
            <a:pPr lvl="1" eaLnBrk="1" hangingPunct="1"/>
            <a:r>
              <a:rPr lang="en-US" smtClean="0"/>
              <a:t>Processes</a:t>
            </a:r>
          </a:p>
          <a:p>
            <a:pPr lvl="1" eaLnBrk="1" hangingPunct="1"/>
            <a:r>
              <a:rPr lang="en-US" smtClean="0"/>
              <a:t>Specifications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PCC Solution Offers</a:t>
            </a:r>
          </a:p>
        </p:txBody>
      </p:sp>
      <p:sp>
        <p:nvSpPr>
          <p:cNvPr id="12290" name="Footer Placeholder 3"/>
          <p:cNvSpPr>
            <a:spLocks noGrp="1"/>
          </p:cNvSpPr>
          <p:nvPr>
            <p:ph type="ftr" sz="quarter" idx="10"/>
          </p:nvPr>
        </p:nvSpPr>
        <p:spPr>
          <a:noFill/>
        </p:spPr>
        <p:txBody>
          <a:bodyPr/>
          <a:lstStyle/>
          <a:p>
            <a:r>
              <a:rPr lang="en-US" smtClean="0"/>
              <a:t>PCC-IN-060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smtClean="0"/>
              <a:t>Does Not Automatically Control:</a:t>
            </a:r>
          </a:p>
          <a:p>
            <a:pPr lvl="1" eaLnBrk="1" hangingPunct="1"/>
            <a:r>
              <a:rPr lang="en-US" smtClean="0"/>
              <a:t>Item-Site Data (Maintained Locally)</a:t>
            </a:r>
          </a:p>
          <a:p>
            <a:pPr lvl="1" eaLnBrk="1" hangingPunct="1"/>
            <a:r>
              <a:rPr lang="en-US" smtClean="0"/>
              <a:t>Alternate Routings</a:t>
            </a:r>
          </a:p>
          <a:p>
            <a:pPr lvl="1" eaLnBrk="1" hangingPunct="1"/>
            <a:r>
              <a:rPr lang="en-US" smtClean="0"/>
              <a:t>Co/By-Product Structures</a:t>
            </a:r>
          </a:p>
        </p:txBody>
      </p:sp>
      <p:sp>
        <p:nvSpPr>
          <p:cNvPr id="13315" name="Rectangle 2"/>
          <p:cNvSpPr>
            <a:spLocks noGrp="1" noChangeArrowheads="1"/>
          </p:cNvSpPr>
          <p:nvPr>
            <p:ph type="title"/>
          </p:nvPr>
        </p:nvSpPr>
        <p:spPr/>
        <p:txBody>
          <a:bodyPr/>
          <a:lstStyle/>
          <a:p>
            <a:pPr eaLnBrk="1" hangingPunct="1"/>
            <a:r>
              <a:rPr lang="en-US" smtClean="0"/>
              <a:t>PCC Limitations</a:t>
            </a:r>
          </a:p>
        </p:txBody>
      </p:sp>
      <p:sp>
        <p:nvSpPr>
          <p:cNvPr id="13314" name="Footer Placeholder 3"/>
          <p:cNvSpPr>
            <a:spLocks noGrp="1"/>
          </p:cNvSpPr>
          <p:nvPr>
            <p:ph type="ftr" sz="quarter" idx="10"/>
          </p:nvPr>
        </p:nvSpPr>
        <p:spPr>
          <a:noFill/>
        </p:spPr>
        <p:txBody>
          <a:bodyPr/>
          <a:lstStyle/>
          <a:p>
            <a:r>
              <a:rPr lang="en-US" smtClean="0"/>
              <a:t>PCC-IN-070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Requests for Changes</a:t>
            </a:r>
          </a:p>
          <a:p>
            <a:pPr eaLnBrk="1" hangingPunct="1"/>
            <a:r>
              <a:rPr lang="en-US" smtClean="0"/>
              <a:t>Planned Changes</a:t>
            </a:r>
          </a:p>
          <a:p>
            <a:pPr eaLnBrk="1" hangingPunct="1"/>
            <a:r>
              <a:rPr lang="en-US" smtClean="0"/>
              <a:t>Actual Change Implementation</a:t>
            </a:r>
          </a:p>
          <a:p>
            <a:pPr eaLnBrk="1" hangingPunct="1"/>
            <a:endParaRPr lang="en-US" smtClean="0"/>
          </a:p>
          <a:p>
            <a:pPr eaLnBrk="1" hangingPunct="1"/>
            <a:endParaRPr lang="en-US" smtClean="0"/>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PCC Milestone Events</a:t>
            </a:r>
          </a:p>
        </p:txBody>
      </p:sp>
      <p:sp>
        <p:nvSpPr>
          <p:cNvPr id="14338" name="Footer Placeholder 3"/>
          <p:cNvSpPr>
            <a:spLocks noGrp="1"/>
          </p:cNvSpPr>
          <p:nvPr>
            <p:ph type="ftr" sz="quarter" idx="10"/>
          </p:nvPr>
        </p:nvSpPr>
        <p:spPr>
          <a:noFill/>
        </p:spPr>
        <p:txBody>
          <a:bodyPr/>
          <a:lstStyle/>
          <a:p>
            <a:r>
              <a:rPr lang="en-US" smtClean="0"/>
              <a:t>PCC-IN-080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Ensure Accurate Notification of Changes</a:t>
            </a:r>
          </a:p>
          <a:p>
            <a:pPr lvl="1" eaLnBrk="1" hangingPunct="1"/>
            <a:r>
              <a:rPr lang="en-US" smtClean="0"/>
              <a:t>Secure Authorization to Make Changes</a:t>
            </a:r>
          </a:p>
          <a:p>
            <a:pPr lvl="1" eaLnBrk="1" hangingPunct="1"/>
            <a:r>
              <a:rPr lang="en-US" smtClean="0"/>
              <a:t>Facilitate Group Communication of Change Requests</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Requests for Changes</a:t>
            </a:r>
          </a:p>
        </p:txBody>
      </p:sp>
      <p:sp>
        <p:nvSpPr>
          <p:cNvPr id="15362" name="Footer Placeholder 3"/>
          <p:cNvSpPr>
            <a:spLocks noGrp="1"/>
          </p:cNvSpPr>
          <p:nvPr>
            <p:ph type="ftr" sz="quarter" idx="10"/>
          </p:nvPr>
        </p:nvSpPr>
        <p:spPr>
          <a:noFill/>
        </p:spPr>
        <p:txBody>
          <a:bodyPr/>
          <a:lstStyle/>
          <a:p>
            <a:r>
              <a:rPr lang="en-US" smtClean="0"/>
              <a:t>PCC-IN-090</a:t>
            </a:r>
            <a:endParaRPr lang="en-US" dirty="0"/>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6788</TotalTime>
  <Words>724</Words>
  <Application>Microsoft Office PowerPoint</Application>
  <PresentationFormat>On-screen Show (4:3)</PresentationFormat>
  <Paragraphs>194</Paragraphs>
  <Slides>20</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Arial</vt:lpstr>
      <vt:lpstr>Century Gothic</vt:lpstr>
      <vt:lpstr>Lucida Grande</vt:lpstr>
      <vt:lpstr>Wingdings</vt:lpstr>
      <vt:lpstr>Webdings</vt:lpstr>
      <vt:lpstr>Times New Roman</vt:lpstr>
      <vt:lpstr>Tahoma</vt:lpstr>
      <vt:lpstr>Custom Design</vt:lpstr>
      <vt:lpstr>1_EX06PP_template</vt:lpstr>
      <vt:lpstr>QAD 2010 Template</vt:lpstr>
      <vt:lpstr>Slide 1</vt:lpstr>
      <vt:lpstr>Facilities</vt:lpstr>
      <vt:lpstr>Course Overview</vt:lpstr>
      <vt:lpstr>Overview of Business Need</vt:lpstr>
      <vt:lpstr>Product Change Control</vt:lpstr>
      <vt:lpstr>PCC Solution Offers</vt:lpstr>
      <vt:lpstr>PCC Limitations</vt:lpstr>
      <vt:lpstr>PCC Milestone Events</vt:lpstr>
      <vt:lpstr>Requests for Changes</vt:lpstr>
      <vt:lpstr>Plan Changes</vt:lpstr>
      <vt:lpstr>Actual Change Implementation</vt:lpstr>
      <vt:lpstr>Product Change Terminology</vt:lpstr>
      <vt:lpstr>Product Change Documents</vt:lpstr>
      <vt:lpstr>Product Change Requests</vt:lpstr>
      <vt:lpstr>Product Change Orders</vt:lpstr>
      <vt:lpstr>Product Change Order</vt:lpstr>
      <vt:lpstr>Slide 17</vt:lpstr>
      <vt:lpstr>Slide 18</vt:lpstr>
      <vt:lpstr>Course Objectives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John Morelli</dc:creator>
  <cp:lastModifiedBy>Helen Ernst</cp:lastModifiedBy>
  <cp:revision>273</cp:revision>
  <cp:lastPrinted>1998-10-27T23:21:02Z</cp:lastPrinted>
  <dcterms:created xsi:type="dcterms:W3CDTF">1998-02-18T21:36:34Z</dcterms:created>
  <dcterms:modified xsi:type="dcterms:W3CDTF">2012-06-05T07:16:47Z</dcterms:modified>
</cp:coreProperties>
</file>