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733" r:id="rId2"/>
  </p:sldMasterIdLst>
  <p:notesMasterIdLst>
    <p:notesMasterId r:id="rId56"/>
  </p:notesMasterIdLst>
  <p:handoutMasterIdLst>
    <p:handoutMasterId r:id="rId57"/>
  </p:handoutMasterIdLst>
  <p:sldIdLst>
    <p:sldId id="256" r:id="rId3"/>
    <p:sldId id="274" r:id="rId4"/>
    <p:sldId id="275"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323" r:id="rId25"/>
    <p:sldId id="295" r:id="rId26"/>
    <p:sldId id="296" r:id="rId27"/>
    <p:sldId id="297" r:id="rId28"/>
    <p:sldId id="298" r:id="rId29"/>
    <p:sldId id="299" r:id="rId30"/>
    <p:sldId id="300" r:id="rId31"/>
    <p:sldId id="301" r:id="rId32"/>
    <p:sldId id="302" r:id="rId33"/>
    <p:sldId id="303" r:id="rId34"/>
    <p:sldId id="304" r:id="rId35"/>
    <p:sldId id="305" r:id="rId36"/>
    <p:sldId id="306" r:id="rId37"/>
    <p:sldId id="307" r:id="rId38"/>
    <p:sldId id="308" r:id="rId39"/>
    <p:sldId id="309" r:id="rId40"/>
    <p:sldId id="310" r:id="rId41"/>
    <p:sldId id="311" r:id="rId42"/>
    <p:sldId id="312" r:id="rId43"/>
    <p:sldId id="313" r:id="rId44"/>
    <p:sldId id="314" r:id="rId45"/>
    <p:sldId id="315" r:id="rId46"/>
    <p:sldId id="316" r:id="rId47"/>
    <p:sldId id="317" r:id="rId48"/>
    <p:sldId id="318" r:id="rId49"/>
    <p:sldId id="319" r:id="rId50"/>
    <p:sldId id="320" r:id="rId51"/>
    <p:sldId id="321" r:id="rId52"/>
    <p:sldId id="322" r:id="rId53"/>
    <p:sldId id="271" r:id="rId54"/>
    <p:sldId id="272" r:id="rId55"/>
  </p:sldIdLst>
  <p:sldSz cx="9144000" cy="6858000" type="screen4x3"/>
  <p:notesSz cx="6858000" cy="9144000"/>
  <p:custDataLst>
    <p:tags r:id="rId58"/>
  </p:custDataLst>
  <p:defaultTextStyle>
    <a:defPPr>
      <a:defRPr lang="en-US"/>
    </a:defPPr>
    <a:lvl1pPr algn="ctr" rtl="0" fontAlgn="base">
      <a:spcBef>
        <a:spcPct val="0"/>
      </a:spcBef>
      <a:spcAft>
        <a:spcPct val="0"/>
      </a:spcAft>
      <a:defRPr sz="2800" kern="1200">
        <a:solidFill>
          <a:schemeClr val="tx1"/>
        </a:solidFill>
        <a:latin typeface="Tahoma" charset="0"/>
        <a:ea typeface="+mn-ea"/>
        <a:cs typeface="+mn-cs"/>
      </a:defRPr>
    </a:lvl1pPr>
    <a:lvl2pPr marL="457200" algn="ctr" rtl="0" fontAlgn="base">
      <a:spcBef>
        <a:spcPct val="0"/>
      </a:spcBef>
      <a:spcAft>
        <a:spcPct val="0"/>
      </a:spcAft>
      <a:defRPr sz="2800" kern="1200">
        <a:solidFill>
          <a:schemeClr val="tx1"/>
        </a:solidFill>
        <a:latin typeface="Tahoma" charset="0"/>
        <a:ea typeface="+mn-ea"/>
        <a:cs typeface="+mn-cs"/>
      </a:defRPr>
    </a:lvl2pPr>
    <a:lvl3pPr marL="914400" algn="ctr" rtl="0" fontAlgn="base">
      <a:spcBef>
        <a:spcPct val="0"/>
      </a:spcBef>
      <a:spcAft>
        <a:spcPct val="0"/>
      </a:spcAft>
      <a:defRPr sz="2800" kern="1200">
        <a:solidFill>
          <a:schemeClr val="tx1"/>
        </a:solidFill>
        <a:latin typeface="Tahoma" charset="0"/>
        <a:ea typeface="+mn-ea"/>
        <a:cs typeface="+mn-cs"/>
      </a:defRPr>
    </a:lvl3pPr>
    <a:lvl4pPr marL="1371600" algn="ctr" rtl="0" fontAlgn="base">
      <a:spcBef>
        <a:spcPct val="0"/>
      </a:spcBef>
      <a:spcAft>
        <a:spcPct val="0"/>
      </a:spcAft>
      <a:defRPr sz="2800" kern="1200">
        <a:solidFill>
          <a:schemeClr val="tx1"/>
        </a:solidFill>
        <a:latin typeface="Tahoma" charset="0"/>
        <a:ea typeface="+mn-ea"/>
        <a:cs typeface="+mn-cs"/>
      </a:defRPr>
    </a:lvl4pPr>
    <a:lvl5pPr marL="1828800" algn="ctr" rtl="0" fontAlgn="base">
      <a:spcBef>
        <a:spcPct val="0"/>
      </a:spcBef>
      <a:spcAft>
        <a:spcPct val="0"/>
      </a:spcAft>
      <a:defRPr sz="2800" kern="1200">
        <a:solidFill>
          <a:schemeClr val="tx1"/>
        </a:solidFill>
        <a:latin typeface="Tahoma" charset="0"/>
        <a:ea typeface="+mn-ea"/>
        <a:cs typeface="+mn-cs"/>
      </a:defRPr>
    </a:lvl5pPr>
    <a:lvl6pPr marL="2286000" algn="l" defTabSz="914400" rtl="0" eaLnBrk="1" latinLnBrk="0" hangingPunct="1">
      <a:defRPr sz="2800" kern="1200">
        <a:solidFill>
          <a:schemeClr val="tx1"/>
        </a:solidFill>
        <a:latin typeface="Tahoma" charset="0"/>
        <a:ea typeface="+mn-ea"/>
        <a:cs typeface="+mn-cs"/>
      </a:defRPr>
    </a:lvl6pPr>
    <a:lvl7pPr marL="2743200" algn="l" defTabSz="914400" rtl="0" eaLnBrk="1" latinLnBrk="0" hangingPunct="1">
      <a:defRPr sz="2800" kern="1200">
        <a:solidFill>
          <a:schemeClr val="tx1"/>
        </a:solidFill>
        <a:latin typeface="Tahoma" charset="0"/>
        <a:ea typeface="+mn-ea"/>
        <a:cs typeface="+mn-cs"/>
      </a:defRPr>
    </a:lvl7pPr>
    <a:lvl8pPr marL="3200400" algn="l" defTabSz="914400" rtl="0" eaLnBrk="1" latinLnBrk="0" hangingPunct="1">
      <a:defRPr sz="2800" kern="1200">
        <a:solidFill>
          <a:schemeClr val="tx1"/>
        </a:solidFill>
        <a:latin typeface="Tahoma" charset="0"/>
        <a:ea typeface="+mn-ea"/>
        <a:cs typeface="+mn-cs"/>
      </a:defRPr>
    </a:lvl8pPr>
    <a:lvl9pPr marL="3657600" algn="l" defTabSz="914400" rtl="0" eaLnBrk="1" latinLnBrk="0" hangingPunct="1">
      <a:defRPr sz="28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DB01"/>
    <a:srgbClr val="DDDDDD"/>
    <a:srgbClr val="FFC5E2"/>
    <a:srgbClr val="FF5050"/>
    <a:srgbClr val="FF6DFF"/>
    <a:srgbClr val="B3F200"/>
    <a:srgbClr val="AAE60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57" autoAdjust="0"/>
    <p:restoredTop sz="94660"/>
  </p:normalViewPr>
  <p:slideViewPr>
    <p:cSldViewPr snapToGrid="0">
      <p:cViewPr>
        <p:scale>
          <a:sx n="100" d="100"/>
          <a:sy n="100" d="100"/>
        </p:scale>
        <p:origin x="-240" y="-114"/>
      </p:cViewPr>
      <p:guideLst>
        <p:guide orient="horz" pos="2160"/>
        <p:guide pos="2892"/>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E167B4CB-F923-4DE6-998A-960C89981508}" type="datetime1">
              <a:rPr lang="en-US" altLang="zh-CN"/>
              <a:pPr/>
              <a:t>1/20/2011</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DE9FDFE4-59CA-4719-90B4-FB6BBBA8CFC3}"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5734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025DFA9C-A691-4ADE-974F-7FCF93659B85}" type="datetime1">
              <a:rPr lang="en-US" altLang="zh-CN"/>
              <a:pPr/>
              <a:t>1/20/2011</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en-US"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66E070A5-C809-49BD-ADF6-8FC8575E4A0C}"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523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523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BP-SU-</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BP-SU-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9421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94214"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pPr>
              <a:defRPr/>
            </a:pPr>
            <a:r>
              <a:rPr lang="en-US"/>
              <a:t>BP-SU-</a:t>
            </a:r>
          </a:p>
        </p:txBody>
      </p:sp>
    </p:spTree>
  </p:cSld>
  <p:clrMap bg1="lt1" tx1="dk1" bg2="lt2" tx2="dk2" accent1="accent1" accent2="accent2" accent3="accent3" accent4="accent4" accent5="accent5" accent6="accent6" hlink="hlink" folHlink="folHlink"/>
  <p:sldLayoutIdLst>
    <p:sldLayoutId id="2147483732"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BP-SU-</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0"/>
          <p:cNvSpPr>
            <a:spLocks noGrp="1" noChangeArrowheads="1"/>
          </p:cNvSpPr>
          <p:nvPr>
            <p:ph idx="1"/>
          </p:nvPr>
        </p:nvSpPr>
        <p:spPr/>
        <p:txBody>
          <a:bodyPr/>
          <a:lstStyle/>
          <a:p>
            <a:pPr eaLnBrk="1" hangingPunct="1">
              <a:buFont typeface="Webdings" pitchFamily="18" charset="2"/>
              <a:buNone/>
            </a:pPr>
            <a:r>
              <a:rPr lang="en-US" altLang="zh-CN" b="1" dirty="0" smtClean="0">
                <a:ea typeface="宋体" charset="-122"/>
              </a:rPr>
              <a:t>In this section you will learn how to:</a:t>
            </a:r>
          </a:p>
          <a:p>
            <a:pPr eaLnBrk="1" hangingPunct="1">
              <a:buClr>
                <a:schemeClr val="bg2"/>
              </a:buClr>
              <a:buFont typeface="Wingdings" pitchFamily="2" charset="2"/>
              <a:buChar char="ü"/>
            </a:pPr>
            <a:r>
              <a:rPr lang="en-US" altLang="zh-CN" dirty="0" smtClean="0">
                <a:solidFill>
                  <a:srgbClr val="B2B2B2"/>
                </a:solidFill>
                <a:ea typeface="宋体" charset="-122"/>
              </a:rPr>
              <a:t>Identify key business considerations before setting up Best Pricing</a:t>
            </a:r>
          </a:p>
          <a:p>
            <a:pPr eaLnBrk="1" hangingPunct="1">
              <a:buFont typeface="Wingdings" pitchFamily="2" charset="2"/>
              <a:buChar char="Ø"/>
            </a:pPr>
            <a:r>
              <a:rPr lang="en-US" altLang="zh-CN" b="1" dirty="0" smtClean="0">
                <a:ea typeface="宋体" charset="-122"/>
              </a:rPr>
              <a:t>Set up Best Pricing</a:t>
            </a:r>
          </a:p>
          <a:p>
            <a:pPr eaLnBrk="1" hangingPunct="1"/>
            <a:r>
              <a:rPr lang="en-US" altLang="zh-CN" dirty="0" smtClean="0">
                <a:ea typeface="宋体" charset="-122"/>
              </a:rPr>
              <a:t>Maintain best Pricing</a:t>
            </a:r>
          </a:p>
          <a:p>
            <a:pPr eaLnBrk="1" hangingPunct="1">
              <a:buFont typeface="Wingdings" pitchFamily="2" charset="2"/>
              <a:buNone/>
            </a:pPr>
            <a:endParaRPr lang="en-US" altLang="zh-CN" sz="2600" dirty="0" smtClean="0">
              <a:solidFill>
                <a:srgbClr val="B2B2B2"/>
              </a:solidFill>
              <a:ea typeface="宋体" charset="-122"/>
            </a:endParaRPr>
          </a:p>
        </p:txBody>
      </p:sp>
      <p:sp>
        <p:nvSpPr>
          <p:cNvPr id="3076" name="Rectangle 29"/>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3074" name="Footer Placeholder 3"/>
          <p:cNvSpPr>
            <a:spLocks noGrp="1"/>
          </p:cNvSpPr>
          <p:nvPr>
            <p:ph type="ftr" sz="quarter" idx="10"/>
          </p:nvPr>
        </p:nvSpPr>
        <p:spPr>
          <a:noFill/>
        </p:spPr>
        <p:txBody>
          <a:bodyPr/>
          <a:lstStyle/>
          <a:p>
            <a:pPr defTabSz="865188"/>
            <a:r>
              <a:rPr lang="en-US" altLang="zh-CN" smtClean="0">
                <a:ea typeface="宋体" charset="-122"/>
              </a:rPr>
              <a:t>BP-SU-010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5" name="Rectangle 19"/>
          <p:cNvSpPr>
            <a:spLocks noGrp="1" noChangeArrowheads="1"/>
          </p:cNvSpPr>
          <p:nvPr>
            <p:ph type="title"/>
          </p:nvPr>
        </p:nvSpPr>
        <p:spPr/>
        <p:txBody>
          <a:bodyPr/>
          <a:lstStyle/>
          <a:p>
            <a:pPr eaLnBrk="1" hangingPunct="1"/>
            <a:r>
              <a:rPr lang="en-US" altLang="zh-CN" smtClean="0">
                <a:ea typeface="宋体" charset="-122"/>
              </a:rPr>
              <a:t>Analysis Code Selection Maintenance</a:t>
            </a:r>
          </a:p>
        </p:txBody>
      </p:sp>
      <p:sp>
        <p:nvSpPr>
          <p:cNvPr id="12291" name="Footer Placeholder 2"/>
          <p:cNvSpPr>
            <a:spLocks noGrp="1"/>
          </p:cNvSpPr>
          <p:nvPr>
            <p:ph type="ftr" sz="quarter" idx="10"/>
          </p:nvPr>
        </p:nvSpPr>
        <p:spPr>
          <a:noFill/>
        </p:spPr>
        <p:txBody>
          <a:bodyPr/>
          <a:lstStyle/>
          <a:p>
            <a:pPr defTabSz="865188"/>
            <a:r>
              <a:rPr lang="en-US" altLang="zh-CN" smtClean="0">
                <a:ea typeface="宋体" charset="-122"/>
              </a:rPr>
              <a:t>BP-SU-100</a:t>
            </a:r>
          </a:p>
        </p:txBody>
      </p:sp>
      <p:pic>
        <p:nvPicPr>
          <p:cNvPr id="12290" name="Picture 8"/>
          <p:cNvPicPr>
            <a:picLocks noChangeAspect="1" noChangeArrowheads="1"/>
          </p:cNvPicPr>
          <p:nvPr/>
        </p:nvPicPr>
        <p:blipFill>
          <a:blip r:embed="rId2" cstate="print"/>
          <a:srcRect/>
          <a:stretch>
            <a:fillRect/>
          </a:stretch>
        </p:blipFill>
        <p:spPr bwMode="auto">
          <a:xfrm>
            <a:off x="2574925" y="1624013"/>
            <a:ext cx="4248150" cy="3057525"/>
          </a:xfrm>
          <a:prstGeom prst="rect">
            <a:avLst/>
          </a:prstGeom>
          <a:noFill/>
          <a:ln w="31750" algn="ctr">
            <a:noFill/>
            <a:miter lim="800000"/>
            <a:headEnd/>
            <a:tailEnd/>
          </a:ln>
        </p:spPr>
      </p:pic>
      <p:sp>
        <p:nvSpPr>
          <p:cNvPr id="49157" name="Rectangle 5"/>
          <p:cNvSpPr>
            <a:spLocks noChangeArrowheads="1"/>
          </p:cNvSpPr>
          <p:nvPr/>
        </p:nvSpPr>
        <p:spPr bwMode="auto">
          <a:xfrm>
            <a:off x="2314575" y="4543425"/>
            <a:ext cx="2838450" cy="895350"/>
          </a:xfrm>
          <a:prstGeom prst="rect">
            <a:avLst/>
          </a:prstGeom>
          <a:solidFill>
            <a:srgbClr val="FFFFFF"/>
          </a:solidFill>
          <a:ln w="28575">
            <a:solidFill>
              <a:schemeClr val="accent1"/>
            </a:solidFill>
            <a:miter lim="800000"/>
            <a:headEnd/>
            <a:tailEnd/>
          </a:ln>
          <a:effectLst>
            <a:outerShdw dist="63500" dir="2700000" algn="ctr" rotWithShape="0">
              <a:srgbClr val="B2B2B2"/>
            </a:outerShdw>
          </a:effectLst>
        </p:spPr>
        <p:txBody>
          <a:bodyPr tIns="91440" bIns="91440" anchor="ctr"/>
          <a:lstStyle/>
          <a:p>
            <a:pPr algn="l" eaLnBrk="0" hangingPunct="0">
              <a:lnSpc>
                <a:spcPct val="75000"/>
              </a:lnSpc>
              <a:defRPr/>
            </a:pPr>
            <a:r>
              <a:rPr kumimoji="1" lang="en-US" sz="1600" dirty="0">
                <a:latin typeface="+mj-lt"/>
              </a:rPr>
              <a:t>* implies all – an alternative method for</a:t>
            </a:r>
          </a:p>
          <a:p>
            <a:pPr algn="l" eaLnBrk="0" hangingPunct="0">
              <a:lnSpc>
                <a:spcPct val="75000"/>
              </a:lnSpc>
              <a:defRPr/>
            </a:pPr>
            <a:r>
              <a:rPr kumimoji="1" lang="en-US" sz="1600" dirty="0">
                <a:latin typeface="+mj-lt"/>
              </a:rPr>
              <a:t>selecting a range of item or customer numbers</a:t>
            </a:r>
          </a:p>
        </p:txBody>
      </p:sp>
      <p:sp>
        <p:nvSpPr>
          <p:cNvPr id="12293" name="Rectangle 6"/>
          <p:cNvSpPr>
            <a:spLocks noChangeArrowheads="1"/>
          </p:cNvSpPr>
          <p:nvPr/>
        </p:nvSpPr>
        <p:spPr bwMode="auto">
          <a:xfrm>
            <a:off x="2857500" y="3714750"/>
            <a:ext cx="3740150" cy="28575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cxnSp>
        <p:nvCxnSpPr>
          <p:cNvPr id="12294" name="AutoShape 7"/>
          <p:cNvCxnSpPr>
            <a:cxnSpLocks noChangeShapeType="1"/>
            <a:stCxn id="49157" idx="1"/>
            <a:endCxn id="12293" idx="1"/>
          </p:cNvCxnSpPr>
          <p:nvPr/>
        </p:nvCxnSpPr>
        <p:spPr bwMode="auto">
          <a:xfrm rot="10800000" flipH="1">
            <a:off x="2314574" y="3857626"/>
            <a:ext cx="542925" cy="1133475"/>
          </a:xfrm>
          <a:prstGeom prst="bentConnector3">
            <a:avLst>
              <a:gd name="adj1" fmla="val -42105"/>
            </a:avLst>
          </a:prstGeom>
          <a:noFill/>
          <a:ln w="31750">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5"/>
          <p:cNvSpPr>
            <a:spLocks noGrp="1" noChangeArrowheads="1"/>
          </p:cNvSpPr>
          <p:nvPr>
            <p:ph type="title"/>
          </p:nvPr>
        </p:nvSpPr>
        <p:spPr/>
        <p:txBody>
          <a:bodyPr/>
          <a:lstStyle/>
          <a:p>
            <a:pPr eaLnBrk="1" hangingPunct="1"/>
            <a:r>
              <a:rPr lang="en-US" altLang="zh-CN" smtClean="0">
                <a:ea typeface="宋体" charset="-122"/>
              </a:rPr>
              <a:t>Analysis Code Selection Inquiry</a:t>
            </a:r>
          </a:p>
        </p:txBody>
      </p:sp>
      <p:sp>
        <p:nvSpPr>
          <p:cNvPr id="13314" name="Footer Placeholder 2"/>
          <p:cNvSpPr>
            <a:spLocks noGrp="1"/>
          </p:cNvSpPr>
          <p:nvPr>
            <p:ph type="ftr" sz="quarter" idx="10"/>
          </p:nvPr>
        </p:nvSpPr>
        <p:spPr>
          <a:noFill/>
        </p:spPr>
        <p:txBody>
          <a:bodyPr/>
          <a:lstStyle/>
          <a:p>
            <a:pPr defTabSz="865188"/>
            <a:r>
              <a:rPr lang="en-US" altLang="zh-CN" smtClean="0">
                <a:ea typeface="宋体" charset="-122"/>
              </a:rPr>
              <a:t>BP-SU-110</a:t>
            </a:r>
          </a:p>
        </p:txBody>
      </p:sp>
      <p:pic>
        <p:nvPicPr>
          <p:cNvPr id="13316" name="Picture 5"/>
          <p:cNvPicPr>
            <a:picLocks noChangeAspect="1" noChangeArrowheads="1"/>
          </p:cNvPicPr>
          <p:nvPr/>
        </p:nvPicPr>
        <p:blipFill>
          <a:blip r:embed="rId2" cstate="print"/>
          <a:srcRect/>
          <a:stretch>
            <a:fillRect/>
          </a:stretch>
        </p:blipFill>
        <p:spPr bwMode="auto">
          <a:xfrm>
            <a:off x="1414463" y="1563688"/>
            <a:ext cx="6305550" cy="3943350"/>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5" y="891610"/>
            <a:ext cx="6867525" cy="5424523"/>
          </a:xfrm>
        </p:spPr>
        <p:txBody>
          <a:bodyPr>
            <a:normAutofit/>
          </a:bodyPr>
          <a:lstStyle/>
          <a:p>
            <a:r>
              <a:rPr lang="en-US" dirty="0" smtClean="0"/>
              <a:t>Analysis Codes</a:t>
            </a:r>
          </a:p>
          <a:p>
            <a:pPr lvl="1"/>
            <a:r>
              <a:rPr lang="en-US" dirty="0" smtClean="0"/>
              <a:t>Create &amp; View Analysis Codes</a:t>
            </a:r>
          </a:p>
          <a:p>
            <a:pPr lvl="1"/>
            <a:r>
              <a:rPr lang="en-US" dirty="0" smtClean="0"/>
              <a:t>Create &amp; View Analysis Code Conditions</a:t>
            </a:r>
          </a:p>
          <a:p>
            <a:pPr lvl="1"/>
            <a:r>
              <a:rPr lang="en-US" b="1" dirty="0" smtClean="0"/>
              <a:t>Create &amp; View Analysis Code Links</a:t>
            </a:r>
          </a:p>
          <a:p>
            <a:pPr lvl="1"/>
            <a:r>
              <a:rPr lang="en-US" dirty="0" smtClean="0"/>
              <a:t>Build Tables Based on 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p>
          <a:p>
            <a:endParaRPr lang="en-US" dirty="0"/>
          </a:p>
        </p:txBody>
      </p:sp>
      <p:sp>
        <p:nvSpPr>
          <p:cNvPr id="14339" name="Rectangle 48"/>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14338" name="Footer Placeholder 2"/>
          <p:cNvSpPr>
            <a:spLocks noGrp="1"/>
          </p:cNvSpPr>
          <p:nvPr>
            <p:ph type="ftr" sz="quarter" idx="10"/>
          </p:nvPr>
        </p:nvSpPr>
        <p:spPr>
          <a:noFill/>
        </p:spPr>
        <p:txBody>
          <a:bodyPr/>
          <a:lstStyle/>
          <a:p>
            <a:pPr defTabSz="865188"/>
            <a:r>
              <a:rPr lang="en-US" altLang="zh-CN" smtClean="0">
                <a:ea typeface="宋体" charset="-122"/>
              </a:rPr>
              <a:t>BP-SU-120</a:t>
            </a:r>
          </a:p>
        </p:txBody>
      </p:sp>
      <p:sp>
        <p:nvSpPr>
          <p:cNvPr id="51250" name="Line 50"/>
          <p:cNvSpPr>
            <a:spLocks noChangeShapeType="1"/>
          </p:cNvSpPr>
          <p:nvPr/>
        </p:nvSpPr>
        <p:spPr bwMode="auto">
          <a:xfrm>
            <a:off x="1104900" y="7127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1" name="Rectangle 23"/>
          <p:cNvSpPr>
            <a:spLocks noGrp="1" noChangeArrowheads="1"/>
          </p:cNvSpPr>
          <p:nvPr>
            <p:ph type="title"/>
          </p:nvPr>
        </p:nvSpPr>
        <p:spPr/>
        <p:txBody>
          <a:bodyPr/>
          <a:lstStyle/>
          <a:p>
            <a:pPr eaLnBrk="1" hangingPunct="1"/>
            <a:r>
              <a:rPr lang="en-US" altLang="zh-CN" smtClean="0">
                <a:ea typeface="宋体" charset="-122"/>
              </a:rPr>
              <a:t>Linking Analysis Codes</a:t>
            </a:r>
          </a:p>
        </p:txBody>
      </p:sp>
      <p:sp>
        <p:nvSpPr>
          <p:cNvPr id="15362" name="Footer Placeholder 2"/>
          <p:cNvSpPr>
            <a:spLocks noGrp="1"/>
          </p:cNvSpPr>
          <p:nvPr>
            <p:ph type="ftr" sz="quarter" idx="10"/>
          </p:nvPr>
        </p:nvSpPr>
        <p:spPr>
          <a:noFill/>
        </p:spPr>
        <p:txBody>
          <a:bodyPr/>
          <a:lstStyle/>
          <a:p>
            <a:pPr defTabSz="865188"/>
            <a:r>
              <a:rPr lang="en-US" altLang="zh-CN" smtClean="0">
                <a:ea typeface="宋体" charset="-122"/>
              </a:rPr>
              <a:t>BP-SU-130</a:t>
            </a:r>
          </a:p>
        </p:txBody>
      </p:sp>
      <p:grpSp>
        <p:nvGrpSpPr>
          <p:cNvPr id="12" name="Group 11"/>
          <p:cNvGrpSpPr/>
          <p:nvPr/>
        </p:nvGrpSpPr>
        <p:grpSpPr>
          <a:xfrm>
            <a:off x="1144012" y="1485900"/>
            <a:ext cx="6852803" cy="4014788"/>
            <a:chOff x="1134487" y="1847850"/>
            <a:chExt cx="6852803" cy="4014788"/>
          </a:xfrm>
        </p:grpSpPr>
        <p:sp>
          <p:nvSpPr>
            <p:cNvPr id="52226" name="Rectangle 2"/>
            <p:cNvSpPr>
              <a:spLocks noChangeArrowheads="1"/>
            </p:cNvSpPr>
            <p:nvPr/>
          </p:nvSpPr>
          <p:spPr bwMode="auto">
            <a:xfrm>
              <a:off x="1852613" y="4470400"/>
              <a:ext cx="1787525" cy="1392238"/>
            </a:xfrm>
            <a:prstGeom prst="rect">
              <a:avLst/>
            </a:prstGeom>
            <a:solidFill>
              <a:schemeClr val="accent1">
                <a:lumMod val="20000"/>
                <a:lumOff val="80000"/>
              </a:schemeClr>
            </a:solidFill>
            <a:ln w="12700">
              <a:solidFill>
                <a:srgbClr val="000000"/>
              </a:solidFill>
              <a:miter lim="800000"/>
              <a:headEnd/>
              <a:tailEnd/>
            </a:ln>
            <a:effectLst>
              <a:outerShdw dist="107763" dir="2700000" algn="ctr" rotWithShape="0">
                <a:srgbClr val="B2B2B2"/>
              </a:outerShdw>
            </a:effectLst>
          </p:spPr>
          <p:txBody>
            <a:bodyPr anchor="ctr" anchorCtr="1"/>
            <a:lstStyle/>
            <a:p>
              <a:pPr eaLnBrk="0" hangingPunct="0"/>
              <a:r>
                <a:rPr kumimoji="1" lang="en-US" altLang="zh-CN" b="1">
                  <a:latin typeface="+mj-lt"/>
                  <a:ea typeface="宋体" charset="-122"/>
                </a:rPr>
                <a:t>N</a:t>
              </a:r>
              <a:endParaRPr kumimoji="1" lang="en-US" altLang="zh-CN" sz="1800" b="1">
                <a:latin typeface="+mj-lt"/>
                <a:ea typeface="宋体" charset="-122"/>
              </a:endParaRPr>
            </a:p>
            <a:p>
              <a:pPr eaLnBrk="0" hangingPunct="0"/>
              <a:r>
                <a:rPr kumimoji="1" lang="en-US" altLang="zh-CN" sz="1800">
                  <a:latin typeface="+mj-lt"/>
                  <a:ea typeface="宋体" charset="-122"/>
                </a:rPr>
                <a:t>Northwestern European Customers</a:t>
              </a:r>
              <a:endParaRPr kumimoji="1" lang="en-US" altLang="zh-CN" sz="1800" b="1">
                <a:latin typeface="+mj-lt"/>
                <a:ea typeface="宋体" charset="-122"/>
              </a:endParaRPr>
            </a:p>
          </p:txBody>
        </p:sp>
        <p:sp>
          <p:nvSpPr>
            <p:cNvPr id="52227" name="Rectangle 3"/>
            <p:cNvSpPr>
              <a:spLocks noChangeArrowheads="1"/>
            </p:cNvSpPr>
            <p:nvPr/>
          </p:nvSpPr>
          <p:spPr bwMode="auto">
            <a:xfrm>
              <a:off x="3673475" y="2325688"/>
              <a:ext cx="1789113" cy="1390650"/>
            </a:xfrm>
            <a:prstGeom prst="rect">
              <a:avLst/>
            </a:prstGeom>
            <a:solidFill>
              <a:srgbClr val="FFCC00"/>
            </a:solidFill>
            <a:ln w="12700">
              <a:solidFill>
                <a:srgbClr val="000000"/>
              </a:solidFill>
              <a:miter lim="800000"/>
              <a:headEnd/>
              <a:tailEnd/>
            </a:ln>
            <a:effectLst>
              <a:outerShdw dist="107763" dir="2700000" algn="ctr" rotWithShape="0">
                <a:srgbClr val="B2B2B2"/>
              </a:outerShdw>
            </a:effectLst>
          </p:spPr>
          <p:txBody>
            <a:bodyPr/>
            <a:lstStyle/>
            <a:p>
              <a:pPr eaLnBrk="0" hangingPunct="0"/>
              <a:r>
                <a:rPr kumimoji="1" lang="en-US" altLang="zh-CN" b="1">
                  <a:latin typeface="+mj-lt"/>
                  <a:ea typeface="宋体" charset="-122"/>
                </a:rPr>
                <a:t>W</a:t>
              </a:r>
              <a:endParaRPr kumimoji="1" lang="en-US" altLang="zh-CN" sz="1800" b="1">
                <a:latin typeface="+mj-lt"/>
                <a:ea typeface="宋体" charset="-122"/>
              </a:endParaRPr>
            </a:p>
            <a:p>
              <a:pPr eaLnBrk="0" hangingPunct="0"/>
              <a:r>
                <a:rPr kumimoji="1" lang="en-US" altLang="zh-CN" sz="1800">
                  <a:latin typeface="+mj-lt"/>
                  <a:ea typeface="宋体" charset="-122"/>
                </a:rPr>
                <a:t>All Western</a:t>
              </a:r>
            </a:p>
            <a:p>
              <a:pPr eaLnBrk="0" hangingPunct="0"/>
              <a:r>
                <a:rPr kumimoji="1" lang="en-US" altLang="zh-CN" sz="1800">
                  <a:latin typeface="+mj-lt"/>
                  <a:ea typeface="宋体" charset="-122"/>
                </a:rPr>
                <a:t>European Customers</a:t>
              </a:r>
              <a:endParaRPr kumimoji="1" lang="en-US" altLang="zh-CN" sz="1800" b="1">
                <a:latin typeface="+mj-lt"/>
                <a:ea typeface="宋体" charset="-122"/>
              </a:endParaRPr>
            </a:p>
          </p:txBody>
        </p:sp>
        <p:sp>
          <p:nvSpPr>
            <p:cNvPr id="52228" name="Rectangle 4"/>
            <p:cNvSpPr>
              <a:spLocks noChangeArrowheads="1"/>
            </p:cNvSpPr>
            <p:nvPr/>
          </p:nvSpPr>
          <p:spPr bwMode="auto">
            <a:xfrm>
              <a:off x="5497513" y="4470400"/>
              <a:ext cx="1787525" cy="1392238"/>
            </a:xfrm>
            <a:prstGeom prst="rect">
              <a:avLst/>
            </a:prstGeom>
            <a:solidFill>
              <a:srgbClr val="FFFF99"/>
            </a:solidFill>
            <a:ln w="12700">
              <a:solidFill>
                <a:srgbClr val="000000"/>
              </a:solidFill>
              <a:miter lim="800000"/>
              <a:headEnd/>
              <a:tailEnd/>
            </a:ln>
            <a:effectLst>
              <a:outerShdw dist="107763" dir="2700000" algn="ctr" rotWithShape="0">
                <a:srgbClr val="B2B2B2"/>
              </a:outerShdw>
            </a:effectLst>
          </p:spPr>
          <p:txBody>
            <a:bodyPr anchor="ctr" anchorCtr="1"/>
            <a:lstStyle/>
            <a:p>
              <a:pPr eaLnBrk="0" hangingPunct="0"/>
              <a:r>
                <a:rPr kumimoji="1" lang="en-US" altLang="zh-CN" b="1">
                  <a:latin typeface="+mj-lt"/>
                  <a:ea typeface="宋体" charset="-122"/>
                </a:rPr>
                <a:t>S</a:t>
              </a:r>
              <a:endParaRPr kumimoji="1" lang="en-US" altLang="zh-CN" sz="1800" b="1">
                <a:latin typeface="+mj-lt"/>
                <a:ea typeface="宋体" charset="-122"/>
              </a:endParaRPr>
            </a:p>
            <a:p>
              <a:pPr eaLnBrk="0" hangingPunct="0"/>
              <a:r>
                <a:rPr kumimoji="1" lang="en-US" altLang="zh-CN" sz="1800">
                  <a:latin typeface="+mj-lt"/>
                  <a:ea typeface="宋体" charset="-122"/>
                </a:rPr>
                <a:t>Southwestern European Customers</a:t>
              </a:r>
              <a:endParaRPr kumimoji="1" lang="en-US" altLang="zh-CN" sz="1800" b="1">
                <a:latin typeface="+mj-lt"/>
                <a:ea typeface="宋体" charset="-122"/>
              </a:endParaRPr>
            </a:p>
          </p:txBody>
        </p:sp>
        <p:sp>
          <p:nvSpPr>
            <p:cNvPr id="15366" name="Rectangle 5"/>
            <p:cNvSpPr>
              <a:spLocks noChangeArrowheads="1"/>
            </p:cNvSpPr>
            <p:nvPr/>
          </p:nvSpPr>
          <p:spPr bwMode="auto">
            <a:xfrm>
              <a:off x="4095130" y="1847850"/>
              <a:ext cx="948978" cy="369332"/>
            </a:xfrm>
            <a:prstGeom prst="rect">
              <a:avLst/>
            </a:prstGeom>
            <a:noFill/>
            <a:ln w="9525">
              <a:noFill/>
              <a:miter lim="800000"/>
              <a:headEnd/>
              <a:tailEnd/>
            </a:ln>
          </p:spPr>
          <p:txBody>
            <a:bodyPr wrap="none" lIns="0" tIns="0" rIns="0" bIns="0">
              <a:spAutoFit/>
            </a:bodyPr>
            <a:lstStyle/>
            <a:p>
              <a:pPr eaLnBrk="0" hangingPunct="0"/>
              <a:r>
                <a:rPr kumimoji="1" lang="en-US" altLang="zh-CN" sz="2400" b="1">
                  <a:solidFill>
                    <a:srgbClr val="000000"/>
                  </a:solidFill>
                  <a:latin typeface="+mj-lt"/>
                  <a:ea typeface="宋体" charset="-122"/>
                </a:rPr>
                <a:t>Parent</a:t>
              </a:r>
              <a:endParaRPr kumimoji="1" lang="en-US" altLang="zh-CN" sz="2400" b="1">
                <a:latin typeface="+mj-lt"/>
                <a:ea typeface="宋体" charset="-122"/>
              </a:endParaRPr>
            </a:p>
          </p:txBody>
        </p:sp>
        <p:sp>
          <p:nvSpPr>
            <p:cNvPr id="15367" name="Rectangle 6"/>
            <p:cNvSpPr>
              <a:spLocks noChangeArrowheads="1"/>
            </p:cNvSpPr>
            <p:nvPr/>
          </p:nvSpPr>
          <p:spPr bwMode="auto">
            <a:xfrm>
              <a:off x="1134487" y="4057650"/>
              <a:ext cx="775853" cy="369332"/>
            </a:xfrm>
            <a:prstGeom prst="rect">
              <a:avLst/>
            </a:prstGeom>
            <a:noFill/>
            <a:ln w="9525">
              <a:noFill/>
              <a:miter lim="800000"/>
              <a:headEnd/>
              <a:tailEnd/>
            </a:ln>
          </p:spPr>
          <p:txBody>
            <a:bodyPr wrap="none" lIns="0" tIns="0" rIns="0" bIns="0">
              <a:spAutoFit/>
            </a:bodyPr>
            <a:lstStyle/>
            <a:p>
              <a:pPr eaLnBrk="0" hangingPunct="0"/>
              <a:r>
                <a:rPr kumimoji="1" lang="en-US" altLang="zh-CN" sz="2400" b="1">
                  <a:solidFill>
                    <a:srgbClr val="000000"/>
                  </a:solidFill>
                  <a:latin typeface="+mj-lt"/>
                  <a:ea typeface="宋体" charset="-122"/>
                </a:rPr>
                <a:t>Child</a:t>
              </a:r>
              <a:endParaRPr kumimoji="1" lang="en-US" altLang="zh-CN" sz="1800" b="1">
                <a:latin typeface="+mj-lt"/>
                <a:ea typeface="宋体" charset="-122"/>
              </a:endParaRPr>
            </a:p>
          </p:txBody>
        </p:sp>
        <p:sp>
          <p:nvSpPr>
            <p:cNvPr id="15368" name="Rectangle 7"/>
            <p:cNvSpPr>
              <a:spLocks noChangeArrowheads="1"/>
            </p:cNvSpPr>
            <p:nvPr/>
          </p:nvSpPr>
          <p:spPr bwMode="auto">
            <a:xfrm>
              <a:off x="7211437" y="4057650"/>
              <a:ext cx="775853" cy="369332"/>
            </a:xfrm>
            <a:prstGeom prst="rect">
              <a:avLst/>
            </a:prstGeom>
            <a:noFill/>
            <a:ln w="9525">
              <a:noFill/>
              <a:miter lim="800000"/>
              <a:headEnd/>
              <a:tailEnd/>
            </a:ln>
          </p:spPr>
          <p:txBody>
            <a:bodyPr wrap="none" lIns="0" tIns="0" rIns="0" bIns="0">
              <a:spAutoFit/>
            </a:bodyPr>
            <a:lstStyle/>
            <a:p>
              <a:pPr eaLnBrk="0" hangingPunct="0"/>
              <a:r>
                <a:rPr kumimoji="1" lang="en-US" altLang="zh-CN" sz="2400" b="1">
                  <a:solidFill>
                    <a:srgbClr val="000000"/>
                  </a:solidFill>
                  <a:latin typeface="+mj-lt"/>
                  <a:ea typeface="宋体" charset="-122"/>
                </a:rPr>
                <a:t>Child</a:t>
              </a:r>
              <a:endParaRPr kumimoji="1" lang="en-US" altLang="zh-CN" sz="2400" b="1">
                <a:latin typeface="+mj-lt"/>
                <a:ea typeface="宋体" charset="-122"/>
              </a:endParaRPr>
            </a:p>
          </p:txBody>
        </p:sp>
        <p:cxnSp>
          <p:nvCxnSpPr>
            <p:cNvPr id="15369" name="AutoShape 9"/>
            <p:cNvCxnSpPr>
              <a:cxnSpLocks noChangeShapeType="1"/>
              <a:stCxn id="52227" idx="2"/>
              <a:endCxn id="52228" idx="0"/>
            </p:cNvCxnSpPr>
            <p:nvPr/>
          </p:nvCxnSpPr>
          <p:spPr bwMode="auto">
            <a:xfrm rot="16200000" flipH="1">
              <a:off x="5103019" y="3182144"/>
              <a:ext cx="754062" cy="1822450"/>
            </a:xfrm>
            <a:prstGeom prst="bentConnector3">
              <a:avLst>
                <a:gd name="adj1" fmla="val 49894"/>
              </a:avLst>
            </a:prstGeom>
            <a:noFill/>
            <a:ln w="38100">
              <a:solidFill>
                <a:schemeClr val="tx1"/>
              </a:solidFill>
              <a:miter lim="800000"/>
              <a:headEnd/>
              <a:tailEnd/>
            </a:ln>
          </p:spPr>
        </p:cxnSp>
        <p:cxnSp>
          <p:nvCxnSpPr>
            <p:cNvPr id="15370" name="AutoShape 10"/>
            <p:cNvCxnSpPr>
              <a:cxnSpLocks noChangeShapeType="1"/>
              <a:stCxn id="52227" idx="2"/>
              <a:endCxn id="52226" idx="0"/>
            </p:cNvCxnSpPr>
            <p:nvPr/>
          </p:nvCxnSpPr>
          <p:spPr bwMode="auto">
            <a:xfrm rot="5400000">
              <a:off x="3280569" y="3182144"/>
              <a:ext cx="754062" cy="1822450"/>
            </a:xfrm>
            <a:prstGeom prst="bentConnector3">
              <a:avLst>
                <a:gd name="adj1" fmla="val 49894"/>
              </a:avLst>
            </a:prstGeom>
            <a:noFill/>
            <a:ln w="38100">
              <a:solidFill>
                <a:schemeClr val="tx1"/>
              </a:solidFill>
              <a:miter lim="800000"/>
              <a:headEnd/>
              <a:tailEnd/>
            </a:ln>
          </p:spPr>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8"/>
          <p:cNvSpPr>
            <a:spLocks noGrp="1" noChangeArrowheads="1"/>
          </p:cNvSpPr>
          <p:nvPr>
            <p:ph type="title"/>
          </p:nvPr>
        </p:nvSpPr>
        <p:spPr/>
        <p:txBody>
          <a:bodyPr/>
          <a:lstStyle/>
          <a:p>
            <a:pPr eaLnBrk="1" hangingPunct="1"/>
            <a:r>
              <a:rPr lang="en-US" altLang="zh-CN" dirty="0" smtClean="0">
                <a:ea typeface="宋体" charset="-122"/>
              </a:rPr>
              <a:t>Linking Logic</a:t>
            </a:r>
          </a:p>
        </p:txBody>
      </p:sp>
      <p:sp>
        <p:nvSpPr>
          <p:cNvPr id="16386" name="Footer Placeholder 2"/>
          <p:cNvSpPr>
            <a:spLocks noGrp="1"/>
          </p:cNvSpPr>
          <p:nvPr>
            <p:ph type="ftr" sz="quarter" idx="10"/>
          </p:nvPr>
        </p:nvSpPr>
        <p:spPr>
          <a:noFill/>
        </p:spPr>
        <p:txBody>
          <a:bodyPr/>
          <a:lstStyle/>
          <a:p>
            <a:pPr defTabSz="865188"/>
            <a:r>
              <a:rPr lang="en-US" altLang="zh-CN" smtClean="0">
                <a:ea typeface="宋体" charset="-122"/>
              </a:rPr>
              <a:t>BP-SU-140</a:t>
            </a:r>
          </a:p>
        </p:txBody>
      </p:sp>
      <p:grpSp>
        <p:nvGrpSpPr>
          <p:cNvPr id="28" name="Group 27"/>
          <p:cNvGrpSpPr/>
          <p:nvPr/>
        </p:nvGrpSpPr>
        <p:grpSpPr>
          <a:xfrm>
            <a:off x="304800" y="1516180"/>
            <a:ext cx="8535988" cy="3911483"/>
            <a:chOff x="0" y="1573330"/>
            <a:chExt cx="8535988" cy="3911483"/>
          </a:xfrm>
        </p:grpSpPr>
        <p:sp>
          <p:nvSpPr>
            <p:cNvPr id="16387" name="Text Box 12"/>
            <p:cNvSpPr txBox="1">
              <a:spLocks noChangeArrowheads="1"/>
            </p:cNvSpPr>
            <p:nvPr/>
          </p:nvSpPr>
          <p:spPr bwMode="auto">
            <a:xfrm>
              <a:off x="0" y="1573330"/>
              <a:ext cx="1028700" cy="3022366"/>
            </a:xfrm>
            <a:prstGeom prst="rect">
              <a:avLst/>
            </a:prstGeom>
            <a:noFill/>
            <a:ln w="9525">
              <a:noFill/>
              <a:miter lim="800000"/>
              <a:headEnd/>
              <a:tailEnd/>
            </a:ln>
          </p:spPr>
          <p:txBody>
            <a:bodyPr anchor="ctr">
              <a:spAutoFit/>
            </a:bodyPr>
            <a:lstStyle/>
            <a:p>
              <a:pPr algn="l" eaLnBrk="0" hangingPunct="0">
                <a:lnSpc>
                  <a:spcPct val="80000"/>
                </a:lnSpc>
              </a:pPr>
              <a:r>
                <a:rPr kumimoji="1" lang="en-US" altLang="zh-CN" sz="1800" b="1">
                  <a:latin typeface="+mj-lt"/>
                  <a:ea typeface="宋体" charset="-122"/>
                </a:rPr>
                <a:t>Parent</a:t>
              </a: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000" b="1">
                <a:latin typeface="+mj-lt"/>
                <a:ea typeface="宋体" charset="-122"/>
              </a:endParaRPr>
            </a:p>
            <a:p>
              <a:pPr algn="l" eaLnBrk="0" hangingPunct="0">
                <a:lnSpc>
                  <a:spcPct val="80000"/>
                </a:lnSpc>
              </a:pPr>
              <a:r>
                <a:rPr kumimoji="1" lang="en-US" altLang="zh-CN" sz="1800" b="1">
                  <a:latin typeface="+mj-lt"/>
                  <a:ea typeface="宋体" charset="-122"/>
                </a:rPr>
                <a:t>Parent</a:t>
              </a:r>
            </a:p>
            <a:p>
              <a:pPr algn="l" eaLnBrk="0" hangingPunct="0">
                <a:lnSpc>
                  <a:spcPct val="80000"/>
                </a:lnSpc>
              </a:pPr>
              <a:r>
                <a:rPr kumimoji="1" lang="en-US" altLang="zh-CN" sz="1800" b="1">
                  <a:latin typeface="+mj-lt"/>
                  <a:ea typeface="宋体" charset="-122"/>
                </a:rPr>
                <a:t>and</a:t>
              </a:r>
            </a:p>
            <a:p>
              <a:pPr algn="l" eaLnBrk="0" hangingPunct="0">
                <a:lnSpc>
                  <a:spcPct val="80000"/>
                </a:lnSpc>
              </a:pPr>
              <a:r>
                <a:rPr kumimoji="1" lang="en-US" altLang="zh-CN" sz="1800" b="1">
                  <a:latin typeface="+mj-lt"/>
                  <a:ea typeface="宋体" charset="-122"/>
                </a:rPr>
                <a:t>Child</a:t>
              </a: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000" b="1">
                <a:latin typeface="+mj-lt"/>
                <a:ea typeface="宋体" charset="-122"/>
              </a:endParaRPr>
            </a:p>
            <a:p>
              <a:pPr algn="l" eaLnBrk="0" hangingPunct="0">
                <a:lnSpc>
                  <a:spcPct val="80000"/>
                </a:lnSpc>
              </a:pPr>
              <a:endParaRPr kumimoji="1" lang="en-US" altLang="zh-CN" sz="1000" b="1">
                <a:latin typeface="+mj-lt"/>
                <a:ea typeface="宋体" charset="-122"/>
              </a:endParaRPr>
            </a:p>
            <a:p>
              <a:pPr algn="l" eaLnBrk="0" hangingPunct="0">
                <a:lnSpc>
                  <a:spcPct val="80000"/>
                </a:lnSpc>
              </a:pPr>
              <a:r>
                <a:rPr kumimoji="1" lang="en-US" altLang="zh-CN" sz="1800" b="1">
                  <a:latin typeface="+mj-lt"/>
                  <a:ea typeface="宋体" charset="-122"/>
                </a:rPr>
                <a:t>Child</a:t>
              </a: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800" b="1">
                <a:latin typeface="+mj-lt"/>
                <a:ea typeface="宋体" charset="-122"/>
              </a:endParaRPr>
            </a:p>
            <a:p>
              <a:pPr algn="l" eaLnBrk="0" hangingPunct="0">
                <a:lnSpc>
                  <a:spcPct val="80000"/>
                </a:lnSpc>
              </a:pPr>
              <a:endParaRPr kumimoji="1" lang="en-US" altLang="zh-CN" sz="1000" b="1">
                <a:latin typeface="+mj-lt"/>
                <a:ea typeface="宋体" charset="-122"/>
              </a:endParaRPr>
            </a:p>
            <a:p>
              <a:pPr algn="l" eaLnBrk="0" hangingPunct="0">
                <a:lnSpc>
                  <a:spcPct val="80000"/>
                </a:lnSpc>
              </a:pPr>
              <a:r>
                <a:rPr kumimoji="1" lang="en-US" altLang="zh-CN" sz="1800" b="1">
                  <a:latin typeface="+mj-lt"/>
                  <a:ea typeface="宋体" charset="-122"/>
                </a:rPr>
                <a:t>Node</a:t>
              </a:r>
              <a:endParaRPr kumimoji="1" lang="en-US" altLang="zh-CN" sz="1800" b="1">
                <a:solidFill>
                  <a:srgbClr val="FFFF00"/>
                </a:solidFill>
                <a:latin typeface="+mj-lt"/>
                <a:ea typeface="宋体" charset="-122"/>
              </a:endParaRPr>
            </a:p>
          </p:txBody>
        </p:sp>
        <p:sp>
          <p:nvSpPr>
            <p:cNvPr id="53251" name="Rectangle 3"/>
            <p:cNvSpPr>
              <a:spLocks noChangeArrowheads="1"/>
            </p:cNvSpPr>
            <p:nvPr/>
          </p:nvSpPr>
          <p:spPr bwMode="auto">
            <a:xfrm>
              <a:off x="3141663" y="1657350"/>
              <a:ext cx="3656012" cy="365125"/>
            </a:xfrm>
            <a:prstGeom prst="rect">
              <a:avLst/>
            </a:prstGeom>
            <a:solidFill>
              <a:schemeClr val="hlink"/>
            </a:solidFill>
            <a:ln w="31750">
              <a:solidFill>
                <a:srgbClr val="FFDB01"/>
              </a:solidFill>
              <a:miter lim="800000"/>
              <a:headEnd/>
              <a:tailEnd/>
            </a:ln>
            <a:effectLst>
              <a:outerShdw dist="35921" dir="2700000" algn="ctr" rotWithShape="0">
                <a:srgbClr val="B2B2B2"/>
              </a:outerShdw>
            </a:effectLst>
          </p:spPr>
          <p:txBody>
            <a:bodyPr wrap="none" anchor="ctr"/>
            <a:lstStyle/>
            <a:p>
              <a:pPr eaLnBrk="0" hangingPunct="0">
                <a:lnSpc>
                  <a:spcPct val="80000"/>
                </a:lnSpc>
                <a:defRPr/>
              </a:pPr>
              <a:r>
                <a:rPr kumimoji="1" lang="en-US" sz="1800" b="1" dirty="0">
                  <a:solidFill>
                    <a:srgbClr val="FFDB01"/>
                  </a:solidFill>
                  <a:latin typeface="+mj-lt"/>
                </a:rPr>
                <a:t>E = All European Customers</a:t>
              </a:r>
            </a:p>
          </p:txBody>
        </p:sp>
        <p:sp>
          <p:nvSpPr>
            <p:cNvPr id="53256" name="Rectangle 8"/>
            <p:cNvSpPr>
              <a:spLocks noChangeArrowheads="1"/>
            </p:cNvSpPr>
            <p:nvPr/>
          </p:nvSpPr>
          <p:spPr bwMode="auto">
            <a:xfrm>
              <a:off x="1798638" y="2513013"/>
              <a:ext cx="2686050" cy="685800"/>
            </a:xfrm>
            <a:prstGeom prst="rect">
              <a:avLst/>
            </a:prstGeom>
            <a:solidFill>
              <a:schemeClr val="accent1">
                <a:lumMod val="20000"/>
                <a:lumOff val="80000"/>
              </a:schemeClr>
            </a:solidFill>
            <a:ln w="12700">
              <a:solidFill>
                <a:schemeClr val="tx1"/>
              </a:solidFill>
              <a:miter lim="800000"/>
              <a:headEnd/>
              <a:tailEnd/>
            </a:ln>
            <a:effectLst>
              <a:outerShdw dist="35921" dir="2700000" algn="ctr" rotWithShape="0">
                <a:srgbClr val="B2B2B2"/>
              </a:outerShdw>
            </a:effectLst>
          </p:spPr>
          <p:txBody>
            <a:bodyPr anchor="ctr"/>
            <a:lstStyle/>
            <a:p>
              <a:pPr eaLnBrk="0" hangingPunct="0">
                <a:lnSpc>
                  <a:spcPct val="80000"/>
                </a:lnSpc>
                <a:defRPr/>
              </a:pPr>
              <a:r>
                <a:rPr kumimoji="1" lang="en-US" sz="1600" b="1">
                  <a:latin typeface="+mj-lt"/>
                </a:rPr>
                <a:t>N</a:t>
              </a:r>
              <a:r>
                <a:rPr kumimoji="1" lang="en-US" sz="1600">
                  <a:latin typeface="+mj-lt"/>
                </a:rPr>
                <a:t> = Northern European Customers</a:t>
              </a:r>
            </a:p>
          </p:txBody>
        </p:sp>
        <p:sp>
          <p:nvSpPr>
            <p:cNvPr id="53257" name="Rectangle 9"/>
            <p:cNvSpPr>
              <a:spLocks noChangeArrowheads="1"/>
            </p:cNvSpPr>
            <p:nvPr/>
          </p:nvSpPr>
          <p:spPr bwMode="auto">
            <a:xfrm>
              <a:off x="5454650" y="2513013"/>
              <a:ext cx="2686050" cy="685800"/>
            </a:xfrm>
            <a:prstGeom prst="rect">
              <a:avLst/>
            </a:prstGeom>
            <a:solidFill>
              <a:srgbClr val="FFCC00"/>
            </a:solidFill>
            <a:ln w="12700">
              <a:solidFill>
                <a:schemeClr val="tx1"/>
              </a:solidFill>
              <a:miter lim="800000"/>
              <a:headEnd/>
              <a:tailEnd/>
            </a:ln>
            <a:effectLst>
              <a:outerShdw dist="35921" dir="2700000" algn="ctr" rotWithShape="0">
                <a:srgbClr val="B2B2B2"/>
              </a:outerShdw>
            </a:effectLst>
          </p:spPr>
          <p:txBody>
            <a:bodyPr anchor="ctr"/>
            <a:lstStyle/>
            <a:p>
              <a:pPr eaLnBrk="0" hangingPunct="0">
                <a:lnSpc>
                  <a:spcPct val="80000"/>
                </a:lnSpc>
                <a:defRPr/>
              </a:pPr>
              <a:r>
                <a:rPr kumimoji="1" lang="en-US" sz="1600" b="1">
                  <a:latin typeface="+mj-lt"/>
                </a:rPr>
                <a:t>S</a:t>
              </a:r>
              <a:r>
                <a:rPr kumimoji="1" lang="en-US" sz="1600">
                  <a:latin typeface="+mj-lt"/>
                </a:rPr>
                <a:t> = Southern European Customers</a:t>
              </a:r>
            </a:p>
          </p:txBody>
        </p:sp>
        <p:sp>
          <p:nvSpPr>
            <p:cNvPr id="53263" name="Rectangle 15"/>
            <p:cNvSpPr>
              <a:spLocks noChangeArrowheads="1"/>
            </p:cNvSpPr>
            <p:nvPr/>
          </p:nvSpPr>
          <p:spPr bwMode="auto">
            <a:xfrm>
              <a:off x="1404938" y="3656013"/>
              <a:ext cx="1644650" cy="685800"/>
            </a:xfrm>
            <a:prstGeom prst="rect">
              <a:avLst/>
            </a:prstGeom>
            <a:solidFill>
              <a:srgbClr val="D7E2F1"/>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a:latin typeface="+mj-lt"/>
                </a:rPr>
                <a:t>Scandinavian</a:t>
              </a:r>
            </a:p>
            <a:p>
              <a:pPr eaLnBrk="0" hangingPunct="0">
                <a:lnSpc>
                  <a:spcPct val="80000"/>
                </a:lnSpc>
                <a:defRPr/>
              </a:pPr>
              <a:r>
                <a:rPr kumimoji="1" lang="en-US" sz="1600">
                  <a:latin typeface="+mj-lt"/>
                </a:rPr>
                <a:t>Region SC</a:t>
              </a:r>
            </a:p>
          </p:txBody>
        </p:sp>
        <p:sp>
          <p:nvSpPr>
            <p:cNvPr id="53264" name="Rectangle 16"/>
            <p:cNvSpPr>
              <a:spLocks noChangeArrowheads="1"/>
            </p:cNvSpPr>
            <p:nvPr/>
          </p:nvSpPr>
          <p:spPr bwMode="auto">
            <a:xfrm>
              <a:off x="3232150" y="3656013"/>
              <a:ext cx="1644650" cy="685800"/>
            </a:xfrm>
            <a:prstGeom prst="rect">
              <a:avLst/>
            </a:prstGeom>
            <a:solidFill>
              <a:srgbClr val="D7E2F1"/>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a:latin typeface="+mj-lt"/>
                </a:rPr>
                <a:t>United Kingdom</a:t>
              </a:r>
            </a:p>
            <a:p>
              <a:pPr eaLnBrk="0" hangingPunct="0">
                <a:lnSpc>
                  <a:spcPct val="80000"/>
                </a:lnSpc>
                <a:defRPr/>
              </a:pPr>
              <a:r>
                <a:rPr kumimoji="1" lang="en-US" sz="1600">
                  <a:latin typeface="+mj-lt"/>
                </a:rPr>
                <a:t>Region UK</a:t>
              </a:r>
            </a:p>
          </p:txBody>
        </p:sp>
        <p:sp>
          <p:nvSpPr>
            <p:cNvPr id="53265" name="Rectangle 17"/>
            <p:cNvSpPr>
              <a:spLocks noChangeArrowheads="1"/>
            </p:cNvSpPr>
            <p:nvPr/>
          </p:nvSpPr>
          <p:spPr bwMode="auto">
            <a:xfrm>
              <a:off x="5062538" y="3656013"/>
              <a:ext cx="1644650" cy="685800"/>
            </a:xfrm>
            <a:prstGeom prst="rect">
              <a:avLst/>
            </a:prstGeom>
            <a:solidFill>
              <a:srgbClr val="FFDB01"/>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a:latin typeface="+mj-lt"/>
                </a:rPr>
                <a:t>Western Mediterranean Region WM</a:t>
              </a:r>
            </a:p>
          </p:txBody>
        </p:sp>
        <p:sp>
          <p:nvSpPr>
            <p:cNvPr id="53266" name="Rectangle 18"/>
            <p:cNvSpPr>
              <a:spLocks noChangeArrowheads="1"/>
            </p:cNvSpPr>
            <p:nvPr/>
          </p:nvSpPr>
          <p:spPr bwMode="auto">
            <a:xfrm>
              <a:off x="6891338" y="3656013"/>
              <a:ext cx="1644650" cy="685800"/>
            </a:xfrm>
            <a:prstGeom prst="rect">
              <a:avLst/>
            </a:prstGeom>
            <a:solidFill>
              <a:srgbClr val="FFDB01"/>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a:latin typeface="+mj-lt"/>
                </a:rPr>
                <a:t>Eastern Mediterranean</a:t>
              </a:r>
            </a:p>
            <a:p>
              <a:pPr eaLnBrk="0" hangingPunct="0">
                <a:lnSpc>
                  <a:spcPct val="80000"/>
                </a:lnSpc>
                <a:defRPr/>
              </a:pPr>
              <a:r>
                <a:rPr kumimoji="1" lang="en-US" sz="1600">
                  <a:latin typeface="+mj-lt"/>
                </a:rPr>
                <a:t>Region EM</a:t>
              </a:r>
            </a:p>
          </p:txBody>
        </p:sp>
        <p:sp>
          <p:nvSpPr>
            <p:cNvPr id="53288" name="Rectangle 40"/>
            <p:cNvSpPr>
              <a:spLocks noChangeArrowheads="1"/>
            </p:cNvSpPr>
            <p:nvPr/>
          </p:nvSpPr>
          <p:spPr bwMode="auto">
            <a:xfrm>
              <a:off x="7208837" y="4799013"/>
              <a:ext cx="1011237" cy="685800"/>
            </a:xfrm>
            <a:prstGeom prst="rect">
              <a:avLst/>
            </a:prstGeom>
            <a:solidFill>
              <a:srgbClr val="FFFF00"/>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Turkey</a:t>
              </a:r>
            </a:p>
          </p:txBody>
        </p:sp>
        <p:sp>
          <p:nvSpPr>
            <p:cNvPr id="53287" name="Rectangle 39"/>
            <p:cNvSpPr>
              <a:spLocks noChangeArrowheads="1"/>
            </p:cNvSpPr>
            <p:nvPr/>
          </p:nvSpPr>
          <p:spPr bwMode="auto">
            <a:xfrm>
              <a:off x="1143000" y="4799013"/>
              <a:ext cx="990600" cy="685800"/>
            </a:xfrm>
            <a:prstGeom prst="rect">
              <a:avLst/>
            </a:prstGeom>
            <a:solidFill>
              <a:srgbClr val="F3F6FB"/>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Norway</a:t>
              </a:r>
            </a:p>
          </p:txBody>
        </p:sp>
        <p:sp>
          <p:nvSpPr>
            <p:cNvPr id="53289" name="Rectangle 41"/>
            <p:cNvSpPr>
              <a:spLocks noChangeArrowheads="1"/>
            </p:cNvSpPr>
            <p:nvPr/>
          </p:nvSpPr>
          <p:spPr bwMode="auto">
            <a:xfrm>
              <a:off x="2395537" y="4799013"/>
              <a:ext cx="1004887" cy="685800"/>
            </a:xfrm>
            <a:prstGeom prst="rect">
              <a:avLst/>
            </a:prstGeom>
            <a:solidFill>
              <a:srgbClr val="F3F6FB"/>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Sweden</a:t>
              </a:r>
            </a:p>
          </p:txBody>
        </p:sp>
        <p:sp>
          <p:nvSpPr>
            <p:cNvPr id="53290" name="Rectangle 42"/>
            <p:cNvSpPr>
              <a:spLocks noChangeArrowheads="1"/>
            </p:cNvSpPr>
            <p:nvPr/>
          </p:nvSpPr>
          <p:spPr bwMode="auto">
            <a:xfrm>
              <a:off x="3551238" y="4799013"/>
              <a:ext cx="1001712" cy="685800"/>
            </a:xfrm>
            <a:prstGeom prst="rect">
              <a:avLst/>
            </a:prstGeom>
            <a:solidFill>
              <a:srgbClr val="F3F6FB"/>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Scotland</a:t>
              </a:r>
            </a:p>
          </p:txBody>
        </p:sp>
        <p:sp>
          <p:nvSpPr>
            <p:cNvPr id="53291" name="Rectangle 43"/>
            <p:cNvSpPr>
              <a:spLocks noChangeArrowheads="1"/>
            </p:cNvSpPr>
            <p:nvPr/>
          </p:nvSpPr>
          <p:spPr bwMode="auto">
            <a:xfrm>
              <a:off x="5380038" y="4799013"/>
              <a:ext cx="1001712" cy="685800"/>
            </a:xfrm>
            <a:prstGeom prst="rect">
              <a:avLst/>
            </a:prstGeom>
            <a:solidFill>
              <a:srgbClr val="FFFF00"/>
            </a:solidFill>
            <a:ln w="12700">
              <a:solidFill>
                <a:schemeClr val="tx1"/>
              </a:solidFill>
              <a:miter lim="800000"/>
              <a:headEnd/>
              <a:tailEnd/>
            </a:ln>
            <a:effectLst>
              <a:outerShdw dist="35921" dir="2700000" algn="ctr" rotWithShape="0">
                <a:srgbClr val="B2B2B2"/>
              </a:outerShdw>
            </a:effectLst>
          </p:spPr>
          <p:txBody>
            <a:bodyPr lIns="0" tIns="0" rIns="0" bIns="0" anchor="ctr"/>
            <a:lstStyle/>
            <a:p>
              <a:pPr eaLnBrk="0" hangingPunct="0">
                <a:lnSpc>
                  <a:spcPct val="80000"/>
                </a:lnSpc>
                <a:defRPr/>
              </a:pPr>
              <a:r>
                <a:rPr kumimoji="1" lang="en-US" sz="1600" dirty="0">
                  <a:latin typeface="+mj-lt"/>
                </a:rPr>
                <a:t>Customer Spain</a:t>
              </a:r>
            </a:p>
          </p:txBody>
        </p:sp>
        <p:cxnSp>
          <p:nvCxnSpPr>
            <p:cNvPr id="16401" name="AutoShape 4"/>
            <p:cNvCxnSpPr>
              <a:cxnSpLocks noChangeShapeType="1"/>
              <a:stCxn id="53251" idx="2"/>
              <a:endCxn id="53256" idx="0"/>
            </p:cNvCxnSpPr>
            <p:nvPr/>
          </p:nvCxnSpPr>
          <p:spPr bwMode="auto">
            <a:xfrm rot="5400000">
              <a:off x="3810397" y="1353741"/>
              <a:ext cx="490538" cy="1828006"/>
            </a:xfrm>
            <a:prstGeom prst="bentConnector3">
              <a:avLst>
                <a:gd name="adj1" fmla="val 50000"/>
              </a:avLst>
            </a:prstGeom>
            <a:noFill/>
            <a:ln w="31750">
              <a:solidFill>
                <a:schemeClr val="tx1"/>
              </a:solidFill>
              <a:miter lim="800000"/>
              <a:headEnd/>
              <a:tailEnd type="triangle" w="med" len="med"/>
            </a:ln>
          </p:spPr>
        </p:cxnSp>
        <p:cxnSp>
          <p:nvCxnSpPr>
            <p:cNvPr id="16402" name="AutoShape 5"/>
            <p:cNvCxnSpPr>
              <a:cxnSpLocks noChangeShapeType="1"/>
              <a:stCxn id="53251" idx="2"/>
              <a:endCxn id="53257" idx="0"/>
            </p:cNvCxnSpPr>
            <p:nvPr/>
          </p:nvCxnSpPr>
          <p:spPr bwMode="auto">
            <a:xfrm rot="16200000" flipH="1">
              <a:off x="5646737" y="1362076"/>
              <a:ext cx="474663" cy="1827212"/>
            </a:xfrm>
            <a:prstGeom prst="bentConnector3">
              <a:avLst>
                <a:gd name="adj1" fmla="val 48162"/>
              </a:avLst>
            </a:prstGeom>
            <a:noFill/>
            <a:ln w="31750">
              <a:solidFill>
                <a:schemeClr val="tx1"/>
              </a:solidFill>
              <a:miter lim="800000"/>
              <a:headEnd/>
              <a:tailEnd type="triangle" w="med" len="med"/>
            </a:ln>
          </p:spPr>
        </p:cxnSp>
        <p:cxnSp>
          <p:nvCxnSpPr>
            <p:cNvPr id="16403" name="AutoShape 6"/>
            <p:cNvCxnSpPr>
              <a:cxnSpLocks noChangeShapeType="1"/>
              <a:stCxn id="53256" idx="2"/>
              <a:endCxn id="53263" idx="0"/>
            </p:cNvCxnSpPr>
            <p:nvPr/>
          </p:nvCxnSpPr>
          <p:spPr bwMode="auto">
            <a:xfrm rot="5400000">
              <a:off x="2455863" y="2970213"/>
              <a:ext cx="457200" cy="914400"/>
            </a:xfrm>
            <a:prstGeom prst="bentConnector3">
              <a:avLst>
                <a:gd name="adj1" fmla="val 50000"/>
              </a:avLst>
            </a:prstGeom>
            <a:noFill/>
            <a:ln w="31750">
              <a:solidFill>
                <a:schemeClr val="tx1"/>
              </a:solidFill>
              <a:miter lim="800000"/>
              <a:headEnd/>
              <a:tailEnd type="triangle" w="med" len="med"/>
            </a:ln>
          </p:spPr>
        </p:cxnSp>
        <p:cxnSp>
          <p:nvCxnSpPr>
            <p:cNvPr id="16404" name="AutoShape 7"/>
            <p:cNvCxnSpPr>
              <a:cxnSpLocks noChangeShapeType="1"/>
              <a:stCxn id="53256" idx="2"/>
              <a:endCxn id="53264" idx="0"/>
            </p:cNvCxnSpPr>
            <p:nvPr/>
          </p:nvCxnSpPr>
          <p:spPr bwMode="auto">
            <a:xfrm rot="16200000" flipH="1">
              <a:off x="3369469" y="2971007"/>
              <a:ext cx="457200" cy="912812"/>
            </a:xfrm>
            <a:prstGeom prst="bentConnector3">
              <a:avLst>
                <a:gd name="adj1" fmla="val 50000"/>
              </a:avLst>
            </a:prstGeom>
            <a:noFill/>
            <a:ln w="31750">
              <a:solidFill>
                <a:schemeClr val="tx1"/>
              </a:solidFill>
              <a:miter lim="800000"/>
              <a:headEnd/>
              <a:tailEnd type="triangle" w="med" len="med"/>
            </a:ln>
          </p:spPr>
        </p:cxnSp>
        <p:cxnSp>
          <p:nvCxnSpPr>
            <p:cNvPr id="16405" name="AutoShape 10"/>
            <p:cNvCxnSpPr>
              <a:cxnSpLocks noChangeShapeType="1"/>
              <a:stCxn id="53257" idx="2"/>
              <a:endCxn id="53265" idx="0"/>
            </p:cNvCxnSpPr>
            <p:nvPr/>
          </p:nvCxnSpPr>
          <p:spPr bwMode="auto">
            <a:xfrm rot="5400000">
              <a:off x="6112669" y="2971007"/>
              <a:ext cx="457200" cy="912812"/>
            </a:xfrm>
            <a:prstGeom prst="bentConnector3">
              <a:avLst>
                <a:gd name="adj1" fmla="val 50000"/>
              </a:avLst>
            </a:prstGeom>
            <a:noFill/>
            <a:ln w="31750">
              <a:solidFill>
                <a:schemeClr val="tx1"/>
              </a:solidFill>
              <a:miter lim="800000"/>
              <a:headEnd/>
              <a:tailEnd type="triangle" w="med" len="med"/>
            </a:ln>
          </p:spPr>
        </p:cxnSp>
        <p:cxnSp>
          <p:nvCxnSpPr>
            <p:cNvPr id="16406" name="AutoShape 11"/>
            <p:cNvCxnSpPr>
              <a:cxnSpLocks noChangeShapeType="1"/>
              <a:stCxn id="53257" idx="2"/>
              <a:endCxn id="53266" idx="0"/>
            </p:cNvCxnSpPr>
            <p:nvPr/>
          </p:nvCxnSpPr>
          <p:spPr bwMode="auto">
            <a:xfrm rot="16200000" flipH="1">
              <a:off x="7027069" y="2969419"/>
              <a:ext cx="457200" cy="915988"/>
            </a:xfrm>
            <a:prstGeom prst="bentConnector3">
              <a:avLst>
                <a:gd name="adj1" fmla="val 50000"/>
              </a:avLst>
            </a:prstGeom>
            <a:noFill/>
            <a:ln w="31750">
              <a:solidFill>
                <a:schemeClr val="tx1"/>
              </a:solidFill>
              <a:miter lim="800000"/>
              <a:headEnd/>
              <a:tailEnd type="triangle" w="med" len="med"/>
            </a:ln>
          </p:spPr>
        </p:cxnSp>
        <p:cxnSp>
          <p:nvCxnSpPr>
            <p:cNvPr id="16407" name="AutoShape 13"/>
            <p:cNvCxnSpPr>
              <a:cxnSpLocks noChangeShapeType="1"/>
              <a:stCxn id="53263" idx="2"/>
              <a:endCxn id="53287" idx="0"/>
            </p:cNvCxnSpPr>
            <p:nvPr/>
          </p:nvCxnSpPr>
          <p:spPr bwMode="auto">
            <a:xfrm rot="5400000">
              <a:off x="1704182" y="4275932"/>
              <a:ext cx="457200" cy="588963"/>
            </a:xfrm>
            <a:prstGeom prst="bentConnector3">
              <a:avLst>
                <a:gd name="adj1" fmla="val 50000"/>
              </a:avLst>
            </a:prstGeom>
            <a:noFill/>
            <a:ln w="31750">
              <a:solidFill>
                <a:schemeClr val="tx1"/>
              </a:solidFill>
              <a:miter lim="800000"/>
              <a:headEnd/>
              <a:tailEnd type="triangle" w="med" len="med"/>
            </a:ln>
          </p:spPr>
        </p:cxnSp>
        <p:cxnSp>
          <p:nvCxnSpPr>
            <p:cNvPr id="16408" name="AutoShape 14"/>
            <p:cNvCxnSpPr>
              <a:cxnSpLocks noChangeShapeType="1"/>
              <a:stCxn id="53263" idx="2"/>
              <a:endCxn id="53289" idx="0"/>
            </p:cNvCxnSpPr>
            <p:nvPr/>
          </p:nvCxnSpPr>
          <p:spPr bwMode="auto">
            <a:xfrm rot="16200000" flipH="1">
              <a:off x="2334022" y="4235054"/>
              <a:ext cx="457200" cy="670718"/>
            </a:xfrm>
            <a:prstGeom prst="bentConnector3">
              <a:avLst>
                <a:gd name="adj1" fmla="val 50000"/>
              </a:avLst>
            </a:prstGeom>
            <a:noFill/>
            <a:ln w="31750">
              <a:solidFill>
                <a:schemeClr val="tx1"/>
              </a:solidFill>
              <a:miter lim="800000"/>
              <a:headEnd/>
              <a:tailEnd type="triangle" w="med" len="med"/>
            </a:ln>
          </p:spPr>
        </p:cxnSp>
        <p:cxnSp>
          <p:nvCxnSpPr>
            <p:cNvPr id="16409" name="AutoShape 19"/>
            <p:cNvCxnSpPr>
              <a:cxnSpLocks noChangeShapeType="1"/>
              <a:stCxn id="53264" idx="2"/>
              <a:endCxn id="53290" idx="0"/>
            </p:cNvCxnSpPr>
            <p:nvPr/>
          </p:nvCxnSpPr>
          <p:spPr bwMode="auto">
            <a:xfrm rot="5400000">
              <a:off x="3824685" y="4569223"/>
              <a:ext cx="457200" cy="2381"/>
            </a:xfrm>
            <a:prstGeom prst="bentConnector3">
              <a:avLst>
                <a:gd name="adj1" fmla="val 50000"/>
              </a:avLst>
            </a:prstGeom>
            <a:noFill/>
            <a:ln w="31750">
              <a:solidFill>
                <a:schemeClr val="tx1"/>
              </a:solidFill>
              <a:miter lim="800000"/>
              <a:headEnd/>
              <a:tailEnd type="triangle" w="med" len="med"/>
            </a:ln>
          </p:spPr>
        </p:cxnSp>
        <p:cxnSp>
          <p:nvCxnSpPr>
            <p:cNvPr id="16410" name="AutoShape 20"/>
            <p:cNvCxnSpPr>
              <a:cxnSpLocks noChangeShapeType="1"/>
              <a:stCxn id="53265" idx="2"/>
              <a:endCxn id="53291" idx="0"/>
            </p:cNvCxnSpPr>
            <p:nvPr/>
          </p:nvCxnSpPr>
          <p:spPr bwMode="auto">
            <a:xfrm rot="5400000">
              <a:off x="5654279" y="4568429"/>
              <a:ext cx="457200" cy="3969"/>
            </a:xfrm>
            <a:prstGeom prst="straightConnector1">
              <a:avLst/>
            </a:prstGeom>
            <a:noFill/>
            <a:ln w="31750">
              <a:solidFill>
                <a:schemeClr val="tx1"/>
              </a:solidFill>
              <a:round/>
              <a:headEnd/>
              <a:tailEnd type="triangle" w="med" len="med"/>
            </a:ln>
          </p:spPr>
        </p:cxnSp>
        <p:cxnSp>
          <p:nvCxnSpPr>
            <p:cNvPr id="16411" name="AutoShape 21"/>
            <p:cNvCxnSpPr>
              <a:cxnSpLocks noChangeShapeType="1"/>
              <a:stCxn id="53266" idx="2"/>
              <a:endCxn id="53288" idx="0"/>
            </p:cNvCxnSpPr>
            <p:nvPr/>
          </p:nvCxnSpPr>
          <p:spPr bwMode="auto">
            <a:xfrm rot="16200000" flipH="1">
              <a:off x="7485459" y="4570016"/>
              <a:ext cx="457200" cy="793"/>
            </a:xfrm>
            <a:prstGeom prst="straightConnector1">
              <a:avLst/>
            </a:prstGeom>
            <a:noFill/>
            <a:ln w="31750">
              <a:solidFill>
                <a:schemeClr val="tx1"/>
              </a:solidFill>
              <a:round/>
              <a:headEnd/>
              <a:tailEnd type="triangle" w="med" len="med"/>
            </a:ln>
          </p:spPr>
        </p:cxn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19"/>
          <p:cNvSpPr>
            <a:spLocks noGrp="1" noChangeArrowheads="1"/>
          </p:cNvSpPr>
          <p:nvPr>
            <p:ph type="title"/>
          </p:nvPr>
        </p:nvSpPr>
        <p:spPr/>
        <p:txBody>
          <a:bodyPr/>
          <a:lstStyle/>
          <a:p>
            <a:pPr eaLnBrk="1" hangingPunct="1"/>
            <a:r>
              <a:rPr lang="en-US" altLang="zh-CN" smtClean="0">
                <a:ea typeface="宋体" charset="-122"/>
              </a:rPr>
              <a:t>Analysis Code Link Maintenance</a:t>
            </a:r>
          </a:p>
        </p:txBody>
      </p:sp>
      <p:sp>
        <p:nvSpPr>
          <p:cNvPr id="17410" name="Footer Placeholder 2"/>
          <p:cNvSpPr>
            <a:spLocks noGrp="1"/>
          </p:cNvSpPr>
          <p:nvPr>
            <p:ph type="ftr" sz="quarter" idx="10"/>
          </p:nvPr>
        </p:nvSpPr>
        <p:spPr>
          <a:noFill/>
        </p:spPr>
        <p:txBody>
          <a:bodyPr/>
          <a:lstStyle/>
          <a:p>
            <a:pPr defTabSz="865188"/>
            <a:r>
              <a:rPr lang="en-US" altLang="zh-CN" smtClean="0">
                <a:ea typeface="宋体" charset="-122"/>
              </a:rPr>
              <a:t>BP-SU-150</a:t>
            </a:r>
          </a:p>
        </p:txBody>
      </p:sp>
      <p:pic>
        <p:nvPicPr>
          <p:cNvPr id="17412" name="Picture 20"/>
          <p:cNvPicPr>
            <a:picLocks noChangeAspect="1" noChangeArrowheads="1"/>
          </p:cNvPicPr>
          <p:nvPr/>
        </p:nvPicPr>
        <p:blipFill>
          <a:blip r:embed="rId2" cstate="print"/>
          <a:srcRect/>
          <a:stretch>
            <a:fillRect/>
          </a:stretch>
        </p:blipFill>
        <p:spPr bwMode="auto">
          <a:xfrm>
            <a:off x="1924050" y="2505075"/>
            <a:ext cx="5295900" cy="22860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15"/>
          <p:cNvSpPr>
            <a:spLocks noGrp="1" noChangeArrowheads="1"/>
          </p:cNvSpPr>
          <p:nvPr>
            <p:ph type="title"/>
          </p:nvPr>
        </p:nvSpPr>
        <p:spPr/>
        <p:txBody>
          <a:bodyPr/>
          <a:lstStyle/>
          <a:p>
            <a:pPr eaLnBrk="1" hangingPunct="1"/>
            <a:r>
              <a:rPr lang="en-US" altLang="zh-CN" smtClean="0">
                <a:ea typeface="宋体" charset="-122"/>
              </a:rPr>
              <a:t>Analysis Code Link Inquiry</a:t>
            </a:r>
          </a:p>
        </p:txBody>
      </p:sp>
      <p:sp>
        <p:nvSpPr>
          <p:cNvPr id="18434" name="Footer Placeholder 2"/>
          <p:cNvSpPr>
            <a:spLocks noGrp="1"/>
          </p:cNvSpPr>
          <p:nvPr>
            <p:ph type="ftr" sz="quarter" idx="10"/>
          </p:nvPr>
        </p:nvSpPr>
        <p:spPr>
          <a:noFill/>
        </p:spPr>
        <p:txBody>
          <a:bodyPr/>
          <a:lstStyle/>
          <a:p>
            <a:pPr defTabSz="865188"/>
            <a:r>
              <a:rPr lang="en-US" altLang="zh-CN" smtClean="0">
                <a:ea typeface="宋体" charset="-122"/>
              </a:rPr>
              <a:t>BP-SU-160</a:t>
            </a:r>
          </a:p>
        </p:txBody>
      </p:sp>
      <p:pic>
        <p:nvPicPr>
          <p:cNvPr id="18436" name="Picture 16"/>
          <p:cNvPicPr>
            <a:picLocks noChangeAspect="1" noChangeArrowheads="1"/>
          </p:cNvPicPr>
          <p:nvPr/>
        </p:nvPicPr>
        <p:blipFill>
          <a:blip r:embed="rId2" cstate="print"/>
          <a:srcRect/>
          <a:stretch>
            <a:fillRect/>
          </a:stretch>
        </p:blipFill>
        <p:spPr bwMode="auto">
          <a:xfrm>
            <a:off x="1704975" y="2371725"/>
            <a:ext cx="5734050" cy="24193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15"/>
          <p:cNvSpPr>
            <a:spLocks noGrp="1" noChangeArrowheads="1"/>
          </p:cNvSpPr>
          <p:nvPr>
            <p:ph type="title"/>
          </p:nvPr>
        </p:nvSpPr>
        <p:spPr/>
        <p:txBody>
          <a:bodyPr/>
          <a:lstStyle/>
          <a:p>
            <a:pPr eaLnBrk="1" hangingPunct="1"/>
            <a:r>
              <a:rPr lang="en-US" altLang="zh-CN" smtClean="0">
                <a:ea typeface="宋体" charset="-122"/>
              </a:rPr>
              <a:t>Analysis Code Where-Linked Inquiry</a:t>
            </a:r>
          </a:p>
        </p:txBody>
      </p:sp>
      <p:sp>
        <p:nvSpPr>
          <p:cNvPr id="19458" name="Footer Placeholder 2"/>
          <p:cNvSpPr>
            <a:spLocks noGrp="1"/>
          </p:cNvSpPr>
          <p:nvPr>
            <p:ph type="ftr" sz="quarter" idx="10"/>
          </p:nvPr>
        </p:nvSpPr>
        <p:spPr>
          <a:noFill/>
        </p:spPr>
        <p:txBody>
          <a:bodyPr/>
          <a:lstStyle/>
          <a:p>
            <a:pPr defTabSz="865188"/>
            <a:r>
              <a:rPr lang="en-US" altLang="zh-CN" smtClean="0">
                <a:ea typeface="宋体" charset="-122"/>
              </a:rPr>
              <a:t>BP-SU-170</a:t>
            </a:r>
          </a:p>
        </p:txBody>
      </p:sp>
      <p:pic>
        <p:nvPicPr>
          <p:cNvPr id="19460" name="Picture 16"/>
          <p:cNvPicPr>
            <a:picLocks noChangeAspect="1" noChangeArrowheads="1"/>
          </p:cNvPicPr>
          <p:nvPr/>
        </p:nvPicPr>
        <p:blipFill>
          <a:blip r:embed="rId2" cstate="print"/>
          <a:srcRect/>
          <a:stretch>
            <a:fillRect/>
          </a:stretch>
        </p:blipFill>
        <p:spPr bwMode="auto">
          <a:xfrm>
            <a:off x="1747838" y="2405063"/>
            <a:ext cx="5648325" cy="22764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09750" y="891610"/>
            <a:ext cx="6877050" cy="5424523"/>
          </a:xfrm>
        </p:spPr>
        <p:txBody>
          <a:bodyPr>
            <a:normAutofit/>
          </a:bodyPr>
          <a:lstStyle/>
          <a:p>
            <a:r>
              <a:rPr lang="en-US" dirty="0" smtClean="0"/>
              <a:t>Analysis Codes</a:t>
            </a:r>
          </a:p>
          <a:p>
            <a:pPr lvl="1"/>
            <a:r>
              <a:rPr lang="en-US" dirty="0" smtClean="0"/>
              <a:t>Create &amp; View Analysis Codes</a:t>
            </a:r>
          </a:p>
          <a:p>
            <a:pPr lvl="1"/>
            <a:r>
              <a:rPr lang="en-US" dirty="0" smtClean="0"/>
              <a:t>Create &amp; View Analysis Code Conditions</a:t>
            </a:r>
          </a:p>
          <a:p>
            <a:pPr lvl="1"/>
            <a:r>
              <a:rPr lang="en-US" dirty="0" smtClean="0"/>
              <a:t>Create &amp; View Analysis Code Links</a:t>
            </a:r>
          </a:p>
          <a:p>
            <a:pPr lvl="1"/>
            <a:r>
              <a:rPr lang="en-US" b="1" dirty="0" smtClean="0"/>
              <a:t>Build Tables Based on 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endParaRPr lang="en-US" dirty="0"/>
          </a:p>
        </p:txBody>
      </p:sp>
      <p:sp>
        <p:nvSpPr>
          <p:cNvPr id="20483" name="Rectangle 48"/>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20482" name="Footer Placeholder 2"/>
          <p:cNvSpPr>
            <a:spLocks noGrp="1"/>
          </p:cNvSpPr>
          <p:nvPr>
            <p:ph type="ftr" sz="quarter" idx="10"/>
          </p:nvPr>
        </p:nvSpPr>
        <p:spPr>
          <a:noFill/>
        </p:spPr>
        <p:txBody>
          <a:bodyPr/>
          <a:lstStyle/>
          <a:p>
            <a:pPr defTabSz="865188"/>
            <a:r>
              <a:rPr lang="en-US" altLang="zh-CN" smtClean="0">
                <a:ea typeface="宋体" charset="-122"/>
              </a:rPr>
              <a:t>BP-SU-180</a:t>
            </a:r>
          </a:p>
        </p:txBody>
      </p:sp>
      <p:sp>
        <p:nvSpPr>
          <p:cNvPr id="57394" name="Line 50"/>
          <p:cNvSpPr>
            <a:spLocks noChangeShapeType="1"/>
          </p:cNvSpPr>
          <p:nvPr/>
        </p:nvSpPr>
        <p:spPr bwMode="auto">
          <a:xfrm>
            <a:off x="1104900" y="7508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7"/>
          <p:cNvSpPr>
            <a:spLocks noGrp="1" noChangeArrowheads="1"/>
          </p:cNvSpPr>
          <p:nvPr>
            <p:ph type="title"/>
          </p:nvPr>
        </p:nvSpPr>
        <p:spPr/>
        <p:txBody>
          <a:bodyPr/>
          <a:lstStyle/>
          <a:p>
            <a:pPr eaLnBrk="1" hangingPunct="1"/>
            <a:r>
              <a:rPr lang="en-US" altLang="zh-CN" smtClean="0">
                <a:ea typeface="宋体" charset="-122"/>
              </a:rPr>
              <a:t>Analysis Code Detail Build</a:t>
            </a:r>
          </a:p>
        </p:txBody>
      </p:sp>
      <p:sp>
        <p:nvSpPr>
          <p:cNvPr id="21506" name="Footer Placeholder 2"/>
          <p:cNvSpPr>
            <a:spLocks noGrp="1"/>
          </p:cNvSpPr>
          <p:nvPr>
            <p:ph type="ftr" sz="quarter" idx="10"/>
          </p:nvPr>
        </p:nvSpPr>
        <p:spPr>
          <a:noFill/>
        </p:spPr>
        <p:txBody>
          <a:bodyPr/>
          <a:lstStyle/>
          <a:p>
            <a:pPr defTabSz="865188"/>
            <a:r>
              <a:rPr lang="en-US" altLang="zh-CN" smtClean="0">
                <a:ea typeface="宋体" charset="-122"/>
              </a:rPr>
              <a:t>BP-SU-190</a:t>
            </a:r>
          </a:p>
        </p:txBody>
      </p:sp>
      <p:pic>
        <p:nvPicPr>
          <p:cNvPr id="21508" name="Picture 18"/>
          <p:cNvPicPr>
            <a:picLocks noChangeAspect="1" noChangeArrowheads="1"/>
          </p:cNvPicPr>
          <p:nvPr/>
        </p:nvPicPr>
        <p:blipFill>
          <a:blip r:embed="rId2" cstate="print"/>
          <a:srcRect/>
          <a:stretch>
            <a:fillRect/>
          </a:stretch>
        </p:blipFill>
        <p:spPr bwMode="auto">
          <a:xfrm>
            <a:off x="1119188" y="2028825"/>
            <a:ext cx="6905625" cy="28003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7" name="Rectangle 23"/>
          <p:cNvSpPr>
            <a:spLocks noGrp="1" noChangeArrowheads="1"/>
          </p:cNvSpPr>
          <p:nvPr>
            <p:ph type="title"/>
          </p:nvPr>
        </p:nvSpPr>
        <p:spPr/>
        <p:txBody>
          <a:bodyPr/>
          <a:lstStyle/>
          <a:p>
            <a:pPr eaLnBrk="1" hangingPunct="1"/>
            <a:r>
              <a:rPr lang="en-US" altLang="zh-CN" smtClean="0">
                <a:ea typeface="宋体" charset="-122"/>
              </a:rPr>
              <a:t>Best Pricing Model</a:t>
            </a:r>
          </a:p>
        </p:txBody>
      </p:sp>
      <p:sp>
        <p:nvSpPr>
          <p:cNvPr id="4098" name="Footer Placeholder 2"/>
          <p:cNvSpPr>
            <a:spLocks noGrp="1"/>
          </p:cNvSpPr>
          <p:nvPr>
            <p:ph type="ftr" sz="quarter" idx="10"/>
          </p:nvPr>
        </p:nvSpPr>
        <p:spPr>
          <a:noFill/>
        </p:spPr>
        <p:txBody>
          <a:bodyPr/>
          <a:lstStyle/>
          <a:p>
            <a:pPr defTabSz="865188"/>
            <a:r>
              <a:rPr lang="en-US" altLang="zh-CN" smtClean="0">
                <a:ea typeface="宋体" charset="-122"/>
              </a:rPr>
              <a:t>BP-SU-020</a:t>
            </a:r>
          </a:p>
        </p:txBody>
      </p:sp>
      <p:grpSp>
        <p:nvGrpSpPr>
          <p:cNvPr id="12" name="Group 11"/>
          <p:cNvGrpSpPr/>
          <p:nvPr/>
        </p:nvGrpSpPr>
        <p:grpSpPr>
          <a:xfrm>
            <a:off x="1092200" y="1635125"/>
            <a:ext cx="6958013" cy="3582988"/>
            <a:chOff x="1177925" y="2092325"/>
            <a:chExt cx="6958013" cy="3582988"/>
          </a:xfrm>
        </p:grpSpPr>
        <p:sp>
          <p:nvSpPr>
            <p:cNvPr id="40964" name="AutoShape 4"/>
            <p:cNvSpPr>
              <a:spLocks noChangeAspect="1" noChangeArrowheads="1"/>
            </p:cNvSpPr>
            <p:nvPr/>
          </p:nvSpPr>
          <p:spPr bwMode="auto">
            <a:xfrm>
              <a:off x="1193800" y="4341813"/>
              <a:ext cx="1644650" cy="1333500"/>
            </a:xfrm>
            <a:prstGeom prst="hexagon">
              <a:avLst>
                <a:gd name="adj" fmla="val 30833"/>
                <a:gd name="vf" fmla="val 115470"/>
              </a:avLst>
            </a:prstGeom>
            <a:solidFill>
              <a:schemeClr val="bg1"/>
            </a:solidFill>
            <a:ln w="31750">
              <a:solidFill>
                <a:srgbClr val="FF9900"/>
              </a:solidFill>
              <a:miter lim="800000"/>
              <a:headEnd/>
              <a:tailEnd/>
            </a:ln>
            <a:effectLst>
              <a:outerShdw dist="89803" dir="2700000" algn="ctr" rotWithShape="0">
                <a:srgbClr val="B2B2B2"/>
              </a:outerShdw>
            </a:effectLst>
          </p:spPr>
          <p:txBody>
            <a:bodyPr wrap="none" anchor="ctr"/>
            <a:lstStyle/>
            <a:p>
              <a:pPr eaLnBrk="0" hangingPunct="0">
                <a:defRPr/>
              </a:pPr>
              <a:r>
                <a:rPr kumimoji="1" lang="en-US" sz="1800" b="1">
                  <a:latin typeface="+mj-lt"/>
                </a:rPr>
                <a:t>Sales</a:t>
              </a:r>
            </a:p>
            <a:p>
              <a:pPr eaLnBrk="0" hangingPunct="0">
                <a:defRPr/>
              </a:pPr>
              <a:r>
                <a:rPr kumimoji="1" lang="en-US" sz="1800" b="1">
                  <a:latin typeface="+mj-lt"/>
                </a:rPr>
                <a:t>Quotes</a:t>
              </a:r>
            </a:p>
          </p:txBody>
        </p:sp>
        <p:sp>
          <p:nvSpPr>
            <p:cNvPr id="40965" name="AutoShape 5"/>
            <p:cNvSpPr>
              <a:spLocks noChangeAspect="1" noChangeArrowheads="1"/>
            </p:cNvSpPr>
            <p:nvPr/>
          </p:nvSpPr>
          <p:spPr bwMode="auto">
            <a:xfrm>
              <a:off x="1193800" y="2092325"/>
              <a:ext cx="1644650" cy="1333500"/>
            </a:xfrm>
            <a:prstGeom prst="hexagon">
              <a:avLst>
                <a:gd name="adj" fmla="val 30833"/>
                <a:gd name="vf" fmla="val 115470"/>
              </a:avLst>
            </a:prstGeom>
            <a:solidFill>
              <a:schemeClr val="bg1"/>
            </a:solidFill>
            <a:ln w="31750">
              <a:solidFill>
                <a:srgbClr val="FF9900"/>
              </a:solidFill>
              <a:miter lim="800000"/>
              <a:headEnd/>
              <a:tailEnd/>
            </a:ln>
            <a:effectLst>
              <a:outerShdw dist="89803" dir="2700000" algn="ctr" rotWithShape="0">
                <a:srgbClr val="B2B2B2"/>
              </a:outerShdw>
            </a:effectLst>
          </p:spPr>
          <p:txBody>
            <a:bodyPr wrap="none" anchor="ctr"/>
            <a:lstStyle/>
            <a:p>
              <a:pPr eaLnBrk="0" hangingPunct="0">
                <a:defRPr/>
              </a:pPr>
              <a:r>
                <a:rPr kumimoji="1" lang="en-US" sz="1800" b="1" dirty="0">
                  <a:latin typeface="+mj-lt"/>
                </a:rPr>
                <a:t>Sales</a:t>
              </a:r>
            </a:p>
            <a:p>
              <a:pPr eaLnBrk="0" hangingPunct="0">
                <a:defRPr/>
              </a:pPr>
              <a:r>
                <a:rPr kumimoji="1" lang="en-US" sz="1800" b="1" dirty="0">
                  <a:latin typeface="+mj-lt"/>
                </a:rPr>
                <a:t>Orders</a:t>
              </a:r>
            </a:p>
          </p:txBody>
        </p:sp>
        <p:sp>
          <p:nvSpPr>
            <p:cNvPr id="40966" name="AutoShape 6"/>
            <p:cNvSpPr>
              <a:spLocks noChangeAspect="1" noChangeArrowheads="1"/>
            </p:cNvSpPr>
            <p:nvPr/>
          </p:nvSpPr>
          <p:spPr bwMode="auto">
            <a:xfrm>
              <a:off x="6491288" y="3216275"/>
              <a:ext cx="1644650" cy="1333500"/>
            </a:xfrm>
            <a:prstGeom prst="hexagon">
              <a:avLst>
                <a:gd name="adj" fmla="val 30833"/>
                <a:gd name="vf" fmla="val 115470"/>
              </a:avLst>
            </a:prstGeom>
            <a:solidFill>
              <a:schemeClr val="bg1"/>
            </a:solidFill>
            <a:ln w="31750">
              <a:solidFill>
                <a:srgbClr val="FF9900"/>
              </a:solidFill>
              <a:miter lim="800000"/>
              <a:headEnd/>
              <a:tailEnd/>
            </a:ln>
            <a:effectLst>
              <a:outerShdw dist="89803" dir="2700000" algn="ctr" rotWithShape="0">
                <a:srgbClr val="B2B2B2"/>
              </a:outerShdw>
            </a:effectLst>
          </p:spPr>
          <p:txBody>
            <a:bodyPr wrap="none" anchor="ctr"/>
            <a:lstStyle/>
            <a:p>
              <a:pPr eaLnBrk="0" hangingPunct="0">
                <a:defRPr/>
              </a:pPr>
              <a:r>
                <a:rPr kumimoji="1" lang="en-US" sz="1800" b="1">
                  <a:latin typeface="+mj-lt"/>
                </a:rPr>
                <a:t>RMA</a:t>
              </a:r>
            </a:p>
            <a:p>
              <a:pPr eaLnBrk="0" hangingPunct="0">
                <a:defRPr/>
              </a:pPr>
              <a:r>
                <a:rPr kumimoji="1" lang="en-US" sz="1800" b="1">
                  <a:latin typeface="+mj-lt"/>
                </a:rPr>
                <a:t>Issues</a:t>
              </a:r>
            </a:p>
          </p:txBody>
        </p:sp>
        <p:sp>
          <p:nvSpPr>
            <p:cNvPr id="40967" name="Oval 7"/>
            <p:cNvSpPr>
              <a:spLocks noChangeAspect="1" noChangeArrowheads="1"/>
            </p:cNvSpPr>
            <p:nvPr/>
          </p:nvSpPr>
          <p:spPr bwMode="auto">
            <a:xfrm>
              <a:off x="3746500" y="3403600"/>
              <a:ext cx="1644650" cy="958850"/>
            </a:xfrm>
            <a:prstGeom prst="ellipse">
              <a:avLst/>
            </a:prstGeom>
            <a:solidFill>
              <a:schemeClr val="bg1"/>
            </a:solidFill>
            <a:ln w="28575">
              <a:solidFill>
                <a:schemeClr val="tx2"/>
              </a:solidFill>
              <a:round/>
              <a:headEnd/>
              <a:tailEnd/>
            </a:ln>
            <a:effectLst>
              <a:outerShdw dist="71842" dir="2700000" algn="ctr" rotWithShape="0">
                <a:srgbClr val="B2B2B2"/>
              </a:outerShdw>
            </a:effectLst>
          </p:spPr>
          <p:txBody>
            <a:bodyPr wrap="none" lIns="82550" tIns="41275" rIns="82550" bIns="41275" anchor="ctr"/>
            <a:lstStyle/>
            <a:p>
              <a:pPr defTabSz="739775" eaLnBrk="0" hangingPunct="0"/>
              <a:r>
                <a:rPr kumimoji="1" lang="en-US" altLang="zh-CN" sz="1800" b="1">
                  <a:latin typeface="+mj-lt"/>
                  <a:ea typeface="宋体" charset="-122"/>
                </a:rPr>
                <a:t>Customer</a:t>
              </a:r>
              <a:endParaRPr kumimoji="1" lang="en-US" altLang="zh-CN" sz="1800">
                <a:latin typeface="+mj-lt"/>
                <a:ea typeface="宋体" charset="-122"/>
              </a:endParaRPr>
            </a:p>
          </p:txBody>
        </p:sp>
        <p:cxnSp>
          <p:nvCxnSpPr>
            <p:cNvPr id="4103" name="AutoShape 8"/>
            <p:cNvCxnSpPr>
              <a:cxnSpLocks noChangeShapeType="1"/>
              <a:stCxn id="40964" idx="2"/>
              <a:endCxn id="40965" idx="2"/>
            </p:cNvCxnSpPr>
            <p:nvPr/>
          </p:nvCxnSpPr>
          <p:spPr bwMode="auto">
            <a:xfrm rot="10800000" flipH="1">
              <a:off x="1177925" y="2759075"/>
              <a:ext cx="1588" cy="2249488"/>
            </a:xfrm>
            <a:prstGeom prst="bentConnector3">
              <a:avLst>
                <a:gd name="adj1" fmla="val -13400005"/>
              </a:avLst>
            </a:prstGeom>
            <a:noFill/>
            <a:ln w="38100">
              <a:solidFill>
                <a:schemeClr val="tx1"/>
              </a:solidFill>
              <a:miter lim="800000"/>
              <a:headEnd/>
              <a:tailEnd type="triangle" w="med" len="med"/>
            </a:ln>
          </p:spPr>
        </p:cxnSp>
        <p:cxnSp>
          <p:nvCxnSpPr>
            <p:cNvPr id="4104" name="AutoShape 9"/>
            <p:cNvCxnSpPr>
              <a:cxnSpLocks noChangeShapeType="1"/>
              <a:stCxn id="40967" idx="2"/>
              <a:endCxn id="40964" idx="2"/>
            </p:cNvCxnSpPr>
            <p:nvPr/>
          </p:nvCxnSpPr>
          <p:spPr bwMode="auto">
            <a:xfrm rot="10800000" flipV="1">
              <a:off x="2016125" y="3883025"/>
              <a:ext cx="1716088" cy="442913"/>
            </a:xfrm>
            <a:prstGeom prst="bentConnector2">
              <a:avLst/>
            </a:prstGeom>
            <a:noFill/>
            <a:ln w="38100">
              <a:solidFill>
                <a:schemeClr val="tx1"/>
              </a:solidFill>
              <a:miter lim="800000"/>
              <a:headEnd/>
              <a:tailEnd/>
            </a:ln>
          </p:spPr>
        </p:cxnSp>
        <p:cxnSp>
          <p:nvCxnSpPr>
            <p:cNvPr id="4105" name="AutoShape 10"/>
            <p:cNvCxnSpPr>
              <a:cxnSpLocks noChangeShapeType="1"/>
              <a:stCxn id="40967" idx="2"/>
              <a:endCxn id="40965" idx="2"/>
            </p:cNvCxnSpPr>
            <p:nvPr/>
          </p:nvCxnSpPr>
          <p:spPr bwMode="auto">
            <a:xfrm rot="10800000">
              <a:off x="2016125" y="3441700"/>
              <a:ext cx="1716088" cy="441325"/>
            </a:xfrm>
            <a:prstGeom prst="bentConnector2">
              <a:avLst/>
            </a:prstGeom>
            <a:noFill/>
            <a:ln w="38100">
              <a:solidFill>
                <a:schemeClr val="tx1"/>
              </a:solidFill>
              <a:miter lim="800000"/>
              <a:headEnd/>
              <a:tailEnd/>
            </a:ln>
          </p:spPr>
        </p:cxnSp>
        <p:cxnSp>
          <p:nvCxnSpPr>
            <p:cNvPr id="4106" name="AutoShape 11"/>
            <p:cNvCxnSpPr>
              <a:cxnSpLocks noChangeShapeType="1"/>
              <a:stCxn id="40966" idx="2"/>
              <a:endCxn id="40967" idx="6"/>
            </p:cNvCxnSpPr>
            <p:nvPr/>
          </p:nvCxnSpPr>
          <p:spPr bwMode="auto">
            <a:xfrm rot="10800000">
              <a:off x="5405438" y="3883025"/>
              <a:ext cx="1069975" cy="0"/>
            </a:xfrm>
            <a:prstGeom prst="straightConnector1">
              <a:avLst/>
            </a:prstGeom>
            <a:noFill/>
            <a:ln w="38100">
              <a:solidFill>
                <a:schemeClr val="tx1"/>
              </a:solidFill>
              <a:round/>
              <a:headEnd/>
              <a:tailEnd type="triangle" w="med" len="med"/>
            </a:ln>
          </p:spPr>
        </p:cxn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18"/>
          <p:cNvSpPr>
            <a:spLocks noGrp="1" noChangeArrowheads="1"/>
          </p:cNvSpPr>
          <p:nvPr>
            <p:ph type="title"/>
          </p:nvPr>
        </p:nvSpPr>
        <p:spPr/>
        <p:txBody>
          <a:bodyPr/>
          <a:lstStyle/>
          <a:p>
            <a:pPr eaLnBrk="1" hangingPunct="1"/>
            <a:r>
              <a:rPr lang="en-US" altLang="zh-CN" smtClean="0">
                <a:ea typeface="宋体" charset="-122"/>
              </a:rPr>
              <a:t>Analysis Code Detail Maintenance</a:t>
            </a:r>
          </a:p>
        </p:txBody>
      </p:sp>
      <p:sp>
        <p:nvSpPr>
          <p:cNvPr id="22530" name="Footer Placeholder 2"/>
          <p:cNvSpPr>
            <a:spLocks noGrp="1"/>
          </p:cNvSpPr>
          <p:nvPr>
            <p:ph type="ftr" sz="quarter" idx="10"/>
          </p:nvPr>
        </p:nvSpPr>
        <p:spPr>
          <a:noFill/>
        </p:spPr>
        <p:txBody>
          <a:bodyPr/>
          <a:lstStyle/>
          <a:p>
            <a:pPr defTabSz="865188"/>
            <a:r>
              <a:rPr lang="en-US" altLang="zh-CN" smtClean="0">
                <a:ea typeface="宋体" charset="-122"/>
              </a:rPr>
              <a:t>BP-SU-200</a:t>
            </a:r>
          </a:p>
        </p:txBody>
      </p:sp>
      <p:pic>
        <p:nvPicPr>
          <p:cNvPr id="22532" name="Picture 19"/>
          <p:cNvPicPr>
            <a:picLocks noChangeAspect="1" noChangeArrowheads="1"/>
          </p:cNvPicPr>
          <p:nvPr/>
        </p:nvPicPr>
        <p:blipFill>
          <a:blip r:embed="rId2" cstate="print"/>
          <a:srcRect/>
          <a:stretch>
            <a:fillRect/>
          </a:stretch>
        </p:blipFill>
        <p:spPr bwMode="auto">
          <a:xfrm>
            <a:off x="1574800" y="931863"/>
            <a:ext cx="5980113" cy="51165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09750" y="891610"/>
            <a:ext cx="6877050" cy="5424523"/>
          </a:xfrm>
        </p:spPr>
        <p:txBody>
          <a:bodyPr/>
          <a:lstStyle/>
          <a:p>
            <a:r>
              <a:rPr lang="en-US" dirty="0" smtClean="0"/>
              <a:t>Analysis Codes</a:t>
            </a:r>
          </a:p>
          <a:p>
            <a:r>
              <a:rPr lang="en-US" b="1"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p>
          <a:p>
            <a:endParaRPr lang="en-US" dirty="0"/>
          </a:p>
        </p:txBody>
      </p:sp>
      <p:sp>
        <p:nvSpPr>
          <p:cNvPr id="23555" name="Rectangle 33"/>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23554" name="Footer Placeholder 2"/>
          <p:cNvSpPr>
            <a:spLocks noGrp="1"/>
          </p:cNvSpPr>
          <p:nvPr>
            <p:ph type="ftr" sz="quarter" idx="10"/>
          </p:nvPr>
        </p:nvSpPr>
        <p:spPr>
          <a:noFill/>
        </p:spPr>
        <p:txBody>
          <a:bodyPr/>
          <a:lstStyle/>
          <a:p>
            <a:pPr defTabSz="865188"/>
            <a:r>
              <a:rPr lang="en-US" altLang="zh-CN" smtClean="0">
                <a:ea typeface="宋体" charset="-122"/>
              </a:rPr>
              <a:t>BP-SU-210</a:t>
            </a:r>
          </a:p>
        </p:txBody>
      </p:sp>
      <p:sp>
        <p:nvSpPr>
          <p:cNvPr id="60451" name="Line 35"/>
          <p:cNvSpPr>
            <a:spLocks noChangeShapeType="1"/>
          </p:cNvSpPr>
          <p:nvPr/>
        </p:nvSpPr>
        <p:spPr bwMode="auto">
          <a:xfrm>
            <a:off x="1104900" y="760413"/>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
        <p:nvSpPr>
          <p:cNvPr id="23558" name="Rectangle 36"/>
          <p:cNvSpPr>
            <a:spLocks noChangeArrowheads="1"/>
          </p:cNvSpPr>
          <p:nvPr/>
        </p:nvSpPr>
        <p:spPr bwMode="auto">
          <a:xfrm>
            <a:off x="1819275" y="1595438"/>
            <a:ext cx="6791325" cy="4957762"/>
          </a:xfrm>
          <a:prstGeom prst="rect">
            <a:avLst/>
          </a:prstGeom>
          <a:noFill/>
          <a:ln w="9525">
            <a:noFill/>
            <a:miter lim="800000"/>
            <a:headEnd/>
            <a:tailEnd/>
          </a:ln>
        </p:spPr>
        <p:txBody>
          <a:bodyPr tIns="91440" bIns="91440"/>
          <a:lstStyle/>
          <a:p>
            <a:pPr marL="342900" indent="-342900" algn="l">
              <a:lnSpc>
                <a:spcPct val="80000"/>
              </a:lnSpc>
              <a:spcBef>
                <a:spcPct val="30000"/>
              </a:spcBef>
              <a:buClr>
                <a:srgbClr val="890C4C"/>
              </a:buClr>
              <a:buFont typeface="Webdings" pitchFamily="18" charset="2"/>
              <a:buChar char="5"/>
            </a:pPr>
            <a:endParaRPr lang="en-US" altLang="zh-CN" sz="2000" dirty="0">
              <a:ea typeface="宋体"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123"/>
          <p:cNvSpPr>
            <a:spLocks noGrp="1" noChangeArrowheads="1"/>
          </p:cNvSpPr>
          <p:nvPr>
            <p:ph type="title"/>
          </p:nvPr>
        </p:nvSpPr>
        <p:spPr/>
        <p:txBody>
          <a:bodyPr/>
          <a:lstStyle/>
          <a:p>
            <a:pPr eaLnBrk="1" hangingPunct="1"/>
            <a:r>
              <a:rPr lang="en-US" altLang="zh-CN" smtClean="0">
                <a:ea typeface="宋体" charset="-122"/>
              </a:rPr>
              <a:t>How Best Pricing Works</a:t>
            </a:r>
          </a:p>
        </p:txBody>
      </p:sp>
      <p:sp>
        <p:nvSpPr>
          <p:cNvPr id="24578" name="Footer Placeholder 2"/>
          <p:cNvSpPr>
            <a:spLocks noGrp="1"/>
          </p:cNvSpPr>
          <p:nvPr>
            <p:ph type="ftr" sz="quarter" idx="10"/>
          </p:nvPr>
        </p:nvSpPr>
        <p:spPr>
          <a:noFill/>
        </p:spPr>
        <p:txBody>
          <a:bodyPr/>
          <a:lstStyle/>
          <a:p>
            <a:pPr defTabSz="865188"/>
            <a:r>
              <a:rPr lang="en-US" altLang="zh-CN" smtClean="0">
                <a:ea typeface="宋体" charset="-122"/>
              </a:rPr>
              <a:t>BP-SU-220</a:t>
            </a:r>
          </a:p>
        </p:txBody>
      </p:sp>
      <p:pic>
        <p:nvPicPr>
          <p:cNvPr id="24580" name="Picture 125" descr="DamnDiagram"/>
          <p:cNvPicPr>
            <a:picLocks noChangeAspect="1" noChangeArrowheads="1"/>
          </p:cNvPicPr>
          <p:nvPr/>
        </p:nvPicPr>
        <p:blipFill>
          <a:blip r:embed="rId2" cstate="print"/>
          <a:srcRect/>
          <a:stretch>
            <a:fillRect/>
          </a:stretch>
        </p:blipFill>
        <p:spPr bwMode="auto">
          <a:xfrm>
            <a:off x="1289050" y="928688"/>
            <a:ext cx="6557963" cy="5038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72" name="Rectangle 257"/>
          <p:cNvSpPr>
            <a:spLocks noGrp="1" noChangeArrowheads="1"/>
          </p:cNvSpPr>
          <p:nvPr>
            <p:ph type="title"/>
          </p:nvPr>
        </p:nvSpPr>
        <p:spPr>
          <a:xfrm>
            <a:off x="1581150" y="0"/>
            <a:ext cx="7562850" cy="557213"/>
          </a:xfrm>
          <a:noFill/>
        </p:spPr>
        <p:txBody>
          <a:bodyPr>
            <a:normAutofit fontScale="90000"/>
          </a:bodyPr>
          <a:lstStyle/>
          <a:p>
            <a:pPr eaLnBrk="1" hangingPunct="1"/>
            <a:r>
              <a:rPr lang="en-US" altLang="zh-CN" smtClean="0">
                <a:solidFill>
                  <a:schemeClr val="bg1"/>
                </a:solidFill>
                <a:ea typeface="宋体" charset="-122"/>
              </a:rPr>
              <a:t>How Best Pricing Works</a:t>
            </a:r>
          </a:p>
        </p:txBody>
      </p:sp>
      <p:sp>
        <p:nvSpPr>
          <p:cNvPr id="25602" name="Footer Placeholder 3"/>
          <p:cNvSpPr>
            <a:spLocks noGrp="1"/>
          </p:cNvSpPr>
          <p:nvPr>
            <p:ph type="ftr" sz="quarter" idx="10"/>
          </p:nvPr>
        </p:nvSpPr>
        <p:spPr>
          <a:noFill/>
        </p:spPr>
        <p:txBody>
          <a:bodyPr/>
          <a:lstStyle/>
          <a:p>
            <a:pPr defTabSz="865188"/>
            <a:r>
              <a:rPr lang="en-US" altLang="zh-CN" smtClean="0">
                <a:ea typeface="宋体" charset="-122"/>
              </a:rPr>
              <a:t>BP-SU-230</a:t>
            </a:r>
          </a:p>
        </p:txBody>
      </p:sp>
      <p:sp>
        <p:nvSpPr>
          <p:cNvPr id="366780" name="Oval 188"/>
          <p:cNvSpPr>
            <a:spLocks noChangeArrowheads="1"/>
          </p:cNvSpPr>
          <p:nvPr/>
        </p:nvSpPr>
        <p:spPr bwMode="auto">
          <a:xfrm>
            <a:off x="4527550" y="3676650"/>
            <a:ext cx="1773238" cy="1663700"/>
          </a:xfrm>
          <a:prstGeom prst="ellipse">
            <a:avLst/>
          </a:prstGeom>
          <a:solidFill>
            <a:srgbClr val="DDDDDD"/>
          </a:solidFill>
          <a:ln w="19050">
            <a:solidFill>
              <a:srgbClr val="000000"/>
            </a:solidFill>
            <a:prstDash val="dash"/>
            <a:round/>
            <a:headEnd/>
            <a:tailEnd/>
          </a:ln>
          <a:effectLst>
            <a:outerShdw dist="107763" dir="2700000" algn="ctr" rotWithShape="0">
              <a:srgbClr val="DDDDDD"/>
            </a:outerShdw>
          </a:effectLst>
        </p:spPr>
        <p:txBody>
          <a:bodyPr/>
          <a:lstStyle/>
          <a:p>
            <a:endParaRPr lang="en-US" altLang="zh-CN">
              <a:ea typeface="宋体" charset="-122"/>
            </a:endParaRPr>
          </a:p>
        </p:txBody>
      </p:sp>
      <p:sp>
        <p:nvSpPr>
          <p:cNvPr id="25604" name="Rectangle 189"/>
          <p:cNvSpPr>
            <a:spLocks noChangeArrowheads="1"/>
          </p:cNvSpPr>
          <p:nvPr/>
        </p:nvSpPr>
        <p:spPr bwMode="auto">
          <a:xfrm>
            <a:off x="4794250" y="4090988"/>
            <a:ext cx="1243013"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Price Calculated</a:t>
            </a:r>
          </a:p>
          <a:p>
            <a:pPr eaLnBrk="0" hangingPunct="0"/>
            <a:r>
              <a:rPr kumimoji="1" lang="en-US" altLang="zh-CN" sz="1400" i="1">
                <a:solidFill>
                  <a:srgbClr val="000000"/>
                </a:solidFill>
                <a:ea typeface="宋体" charset="-122"/>
              </a:rPr>
              <a:t>From Set</a:t>
            </a:r>
            <a:endParaRPr kumimoji="1" lang="en-US" altLang="zh-CN" sz="1400" b="1">
              <a:ea typeface="宋体" charset="-122"/>
            </a:endParaRPr>
          </a:p>
        </p:txBody>
      </p:sp>
      <p:sp>
        <p:nvSpPr>
          <p:cNvPr id="366782" name="Rectangle 190"/>
          <p:cNvSpPr>
            <a:spLocks noChangeArrowheads="1"/>
          </p:cNvSpPr>
          <p:nvPr/>
        </p:nvSpPr>
        <p:spPr bwMode="auto">
          <a:xfrm>
            <a:off x="5522913" y="4621213"/>
            <a:ext cx="457200" cy="274637"/>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sp>
        <p:nvSpPr>
          <p:cNvPr id="366783" name="Rectangle 191"/>
          <p:cNvSpPr>
            <a:spLocks noChangeArrowheads="1"/>
          </p:cNvSpPr>
          <p:nvPr/>
        </p:nvSpPr>
        <p:spPr bwMode="auto">
          <a:xfrm>
            <a:off x="4838700" y="4621213"/>
            <a:ext cx="457200" cy="274637"/>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BC2</a:t>
            </a:r>
          </a:p>
        </p:txBody>
      </p:sp>
      <p:sp>
        <p:nvSpPr>
          <p:cNvPr id="25607" name="Line 192"/>
          <p:cNvSpPr>
            <a:spLocks noChangeShapeType="1"/>
          </p:cNvSpPr>
          <p:nvPr/>
        </p:nvSpPr>
        <p:spPr bwMode="auto">
          <a:xfrm>
            <a:off x="3736975" y="1495425"/>
            <a:ext cx="1168400" cy="2333625"/>
          </a:xfrm>
          <a:prstGeom prst="line">
            <a:avLst/>
          </a:prstGeom>
          <a:noFill/>
          <a:ln w="19050">
            <a:solidFill>
              <a:schemeClr val="tx1"/>
            </a:solidFill>
            <a:prstDash val="dash"/>
            <a:round/>
            <a:headEnd/>
            <a:tailEnd/>
          </a:ln>
        </p:spPr>
        <p:txBody>
          <a:bodyPr wrap="none" anchor="ctr"/>
          <a:lstStyle/>
          <a:p>
            <a:endParaRPr lang="en-US"/>
          </a:p>
        </p:txBody>
      </p:sp>
      <p:sp>
        <p:nvSpPr>
          <p:cNvPr id="25608" name="Line 193"/>
          <p:cNvSpPr>
            <a:spLocks noChangeShapeType="1"/>
          </p:cNvSpPr>
          <p:nvPr/>
        </p:nvSpPr>
        <p:spPr bwMode="auto">
          <a:xfrm>
            <a:off x="3463925" y="4543425"/>
            <a:ext cx="990600" cy="0"/>
          </a:xfrm>
          <a:prstGeom prst="line">
            <a:avLst/>
          </a:prstGeom>
          <a:noFill/>
          <a:ln w="19050">
            <a:solidFill>
              <a:schemeClr val="tx1"/>
            </a:solidFill>
            <a:prstDash val="dash"/>
            <a:round/>
            <a:headEnd/>
            <a:tailEnd/>
          </a:ln>
        </p:spPr>
        <p:txBody>
          <a:bodyPr wrap="none" anchor="ctr"/>
          <a:lstStyle/>
          <a:p>
            <a:endParaRPr lang="en-US"/>
          </a:p>
        </p:txBody>
      </p:sp>
      <p:sp>
        <p:nvSpPr>
          <p:cNvPr id="25609" name="Rectangle 194"/>
          <p:cNvSpPr>
            <a:spLocks noChangeArrowheads="1"/>
          </p:cNvSpPr>
          <p:nvPr/>
        </p:nvSpPr>
        <p:spPr bwMode="auto">
          <a:xfrm>
            <a:off x="161925" y="706438"/>
            <a:ext cx="2098675" cy="5464175"/>
          </a:xfrm>
          <a:prstGeom prst="rect">
            <a:avLst/>
          </a:prstGeom>
          <a:solidFill>
            <a:srgbClr val="DDDDDD"/>
          </a:solidFill>
          <a:ln w="0">
            <a:solidFill>
              <a:srgbClr val="000000"/>
            </a:solidFill>
            <a:miter lim="800000"/>
            <a:headEnd/>
            <a:tailEnd/>
          </a:ln>
        </p:spPr>
        <p:txBody>
          <a:bodyPr/>
          <a:lstStyle/>
          <a:p>
            <a:endParaRPr lang="zh-CN" altLang="zh-CN">
              <a:ea typeface="宋体" charset="-122"/>
            </a:endParaRPr>
          </a:p>
        </p:txBody>
      </p:sp>
      <p:sp>
        <p:nvSpPr>
          <p:cNvPr id="25610" name="Text Box 195"/>
          <p:cNvSpPr txBox="1">
            <a:spLocks noChangeArrowheads="1"/>
          </p:cNvSpPr>
          <p:nvPr/>
        </p:nvSpPr>
        <p:spPr bwMode="auto">
          <a:xfrm rot="16200000">
            <a:off x="-66674" y="1350962"/>
            <a:ext cx="1289050" cy="581025"/>
          </a:xfrm>
          <a:prstGeom prst="rect">
            <a:avLst/>
          </a:prstGeom>
          <a:noFill/>
          <a:ln w="0">
            <a:noFill/>
            <a:miter lim="800000"/>
            <a:headEnd/>
            <a:tailEnd/>
          </a:ln>
        </p:spPr>
        <p:txBody>
          <a:bodyPr wrap="none">
            <a:spAutoFit/>
          </a:bodyPr>
          <a:lstStyle/>
          <a:p>
            <a:pPr eaLnBrk="0" hangingPunct="0"/>
            <a:r>
              <a:rPr kumimoji="1" lang="en-US" altLang="zh-CN" sz="1600" b="1">
                <a:ea typeface="宋体" charset="-122"/>
              </a:rPr>
              <a:t>DISCOUNT</a:t>
            </a:r>
          </a:p>
          <a:p>
            <a:pPr eaLnBrk="0" hangingPunct="0"/>
            <a:r>
              <a:rPr kumimoji="1" lang="en-US" altLang="zh-CN" sz="1600" b="1">
                <a:ea typeface="宋体" charset="-122"/>
              </a:rPr>
              <a:t>PRICES</a:t>
            </a:r>
          </a:p>
        </p:txBody>
      </p:sp>
      <p:sp>
        <p:nvSpPr>
          <p:cNvPr id="366788" name="Rectangle 196"/>
          <p:cNvSpPr>
            <a:spLocks noChangeArrowheads="1"/>
          </p:cNvSpPr>
          <p:nvPr/>
        </p:nvSpPr>
        <p:spPr bwMode="auto">
          <a:xfrm>
            <a:off x="1598613" y="307975"/>
            <a:ext cx="457200" cy="274638"/>
          </a:xfrm>
          <a:prstGeom prst="rect">
            <a:avLst/>
          </a:prstGeom>
          <a:solidFill>
            <a:srgbClr val="FFC5E2"/>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LP</a:t>
            </a:r>
          </a:p>
        </p:txBody>
      </p:sp>
      <p:sp>
        <p:nvSpPr>
          <p:cNvPr id="25612" name="Rectangle 197"/>
          <p:cNvSpPr>
            <a:spLocks noChangeArrowheads="1"/>
          </p:cNvSpPr>
          <p:nvPr/>
        </p:nvSpPr>
        <p:spPr bwMode="auto">
          <a:xfrm>
            <a:off x="228600" y="180975"/>
            <a:ext cx="1050925" cy="477838"/>
          </a:xfrm>
          <a:prstGeom prst="rect">
            <a:avLst/>
          </a:prstGeom>
          <a:noFill/>
          <a:ln w="9525">
            <a:noFill/>
            <a:miter lim="800000"/>
            <a:headEnd/>
            <a:tailEnd/>
          </a:ln>
        </p:spPr>
        <p:txBody>
          <a:bodyPr/>
          <a:lstStyle/>
          <a:p>
            <a:pPr algn="r" eaLnBrk="0" hangingPunct="0"/>
            <a:r>
              <a:rPr kumimoji="1" lang="en-US" altLang="zh-CN" sz="1400" b="1">
                <a:ea typeface="宋体" charset="-122"/>
              </a:rPr>
              <a:t>List Price List*</a:t>
            </a:r>
          </a:p>
        </p:txBody>
      </p:sp>
      <p:sp>
        <p:nvSpPr>
          <p:cNvPr id="25613" name="Rectangle 198"/>
          <p:cNvSpPr>
            <a:spLocks noChangeArrowheads="1"/>
          </p:cNvSpPr>
          <p:nvPr/>
        </p:nvSpPr>
        <p:spPr bwMode="auto">
          <a:xfrm>
            <a:off x="3814763" y="5810250"/>
            <a:ext cx="5180012" cy="384175"/>
          </a:xfrm>
          <a:prstGeom prst="rect">
            <a:avLst/>
          </a:prstGeom>
          <a:noFill/>
          <a:ln w="9525">
            <a:noFill/>
            <a:miter lim="800000"/>
            <a:headEnd/>
            <a:tailEnd/>
          </a:ln>
        </p:spPr>
        <p:txBody>
          <a:bodyPr wrap="none" lIns="0" tIns="0" rIns="0" bIns="0">
            <a:spAutoFit/>
          </a:bodyPr>
          <a:lstStyle/>
          <a:p>
            <a:pPr eaLnBrk="0" hangingPunct="0">
              <a:lnSpc>
                <a:spcPct val="90000"/>
              </a:lnSpc>
            </a:pPr>
            <a:r>
              <a:rPr kumimoji="1" lang="en-US" altLang="zh-CN" sz="1400">
                <a:solidFill>
                  <a:srgbClr val="000000"/>
                </a:solidFill>
                <a:ea typeface="宋体" charset="-122"/>
              </a:rPr>
              <a:t>*Or item master price if no list price list exists</a:t>
            </a:r>
          </a:p>
          <a:p>
            <a:pPr eaLnBrk="0" hangingPunct="0">
              <a:lnSpc>
                <a:spcPct val="90000"/>
              </a:lnSpc>
            </a:pPr>
            <a:r>
              <a:rPr kumimoji="1" lang="en-US" altLang="zh-CN" sz="1400">
                <a:solidFill>
                  <a:srgbClr val="000000"/>
                </a:solidFill>
                <a:ea typeface="宋体" charset="-122"/>
              </a:rPr>
              <a:t>**Best price is validated against min/max of list price list (if used)</a:t>
            </a:r>
            <a:endParaRPr kumimoji="1" lang="en-US" altLang="zh-CN" sz="1400" b="1">
              <a:ea typeface="宋体" charset="-122"/>
            </a:endParaRPr>
          </a:p>
        </p:txBody>
      </p:sp>
      <p:sp>
        <p:nvSpPr>
          <p:cNvPr id="366791" name="Rectangle 199"/>
          <p:cNvSpPr>
            <a:spLocks noChangeArrowheads="1"/>
          </p:cNvSpPr>
          <p:nvPr/>
        </p:nvSpPr>
        <p:spPr bwMode="auto">
          <a:xfrm>
            <a:off x="1598613" y="865188"/>
            <a:ext cx="457200" cy="274637"/>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B1</a:t>
            </a:r>
          </a:p>
        </p:txBody>
      </p:sp>
      <p:sp>
        <p:nvSpPr>
          <p:cNvPr id="366792" name="Rectangle 200"/>
          <p:cNvSpPr>
            <a:spLocks noChangeArrowheads="1"/>
          </p:cNvSpPr>
          <p:nvPr/>
        </p:nvSpPr>
        <p:spPr bwMode="auto">
          <a:xfrm>
            <a:off x="1598613" y="1360488"/>
            <a:ext cx="457200" cy="274637"/>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B2</a:t>
            </a:r>
          </a:p>
        </p:txBody>
      </p:sp>
      <p:sp>
        <p:nvSpPr>
          <p:cNvPr id="366793" name="Rectangle 201"/>
          <p:cNvSpPr>
            <a:spLocks noChangeArrowheads="1"/>
          </p:cNvSpPr>
          <p:nvPr/>
        </p:nvSpPr>
        <p:spPr bwMode="auto">
          <a:xfrm>
            <a:off x="1598613" y="1854200"/>
            <a:ext cx="457200" cy="274638"/>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sp>
        <p:nvSpPr>
          <p:cNvPr id="25617" name="Text Box 202"/>
          <p:cNvSpPr txBox="1">
            <a:spLocks noChangeArrowheads="1"/>
          </p:cNvSpPr>
          <p:nvPr/>
        </p:nvSpPr>
        <p:spPr bwMode="auto">
          <a:xfrm>
            <a:off x="346075" y="852488"/>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Base</a:t>
            </a:r>
          </a:p>
          <a:p>
            <a:pPr algn="r" eaLnBrk="0" hangingPunct="0"/>
            <a:r>
              <a:rPr kumimoji="1" lang="en-US" altLang="zh-CN" sz="1400" b="1">
                <a:ea typeface="宋体" charset="-122"/>
              </a:rPr>
              <a:t>Lists</a:t>
            </a:r>
          </a:p>
        </p:txBody>
      </p:sp>
      <p:sp>
        <p:nvSpPr>
          <p:cNvPr id="366795" name="Rectangle 203"/>
          <p:cNvSpPr>
            <a:spLocks noChangeArrowheads="1"/>
          </p:cNvSpPr>
          <p:nvPr/>
        </p:nvSpPr>
        <p:spPr bwMode="auto">
          <a:xfrm>
            <a:off x="3094038" y="1362075"/>
            <a:ext cx="457200" cy="274638"/>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sp>
        <p:nvSpPr>
          <p:cNvPr id="25619" name="Rectangle 204"/>
          <p:cNvSpPr>
            <a:spLocks noChangeArrowheads="1"/>
          </p:cNvSpPr>
          <p:nvPr/>
        </p:nvSpPr>
        <p:spPr bwMode="auto">
          <a:xfrm>
            <a:off x="2720975" y="1017588"/>
            <a:ext cx="1477963" cy="212725"/>
          </a:xfrm>
          <a:prstGeom prst="rect">
            <a:avLst/>
          </a:prstGeom>
          <a:noFill/>
          <a:ln w="9525">
            <a:noFill/>
            <a:miter lim="800000"/>
            <a:headEnd/>
            <a:tailEnd/>
          </a:ln>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i="1">
              <a:ea typeface="宋体" charset="-122"/>
            </a:endParaRPr>
          </a:p>
        </p:txBody>
      </p:sp>
      <p:cxnSp>
        <p:nvCxnSpPr>
          <p:cNvPr id="25620" name="AutoShape 205"/>
          <p:cNvCxnSpPr>
            <a:cxnSpLocks noChangeShapeType="1"/>
            <a:stCxn id="366792" idx="3"/>
            <a:endCxn id="366795" idx="1"/>
          </p:cNvCxnSpPr>
          <p:nvPr/>
        </p:nvCxnSpPr>
        <p:spPr bwMode="auto">
          <a:xfrm>
            <a:off x="2055813" y="1498600"/>
            <a:ext cx="1038225" cy="1588"/>
          </a:xfrm>
          <a:prstGeom prst="bentConnector3">
            <a:avLst>
              <a:gd name="adj1" fmla="val 50000"/>
            </a:avLst>
          </a:prstGeom>
          <a:noFill/>
          <a:ln w="19050">
            <a:solidFill>
              <a:schemeClr val="tx1"/>
            </a:solidFill>
            <a:miter lim="800000"/>
            <a:headEnd/>
            <a:tailEnd/>
          </a:ln>
        </p:spPr>
      </p:cxnSp>
      <p:cxnSp>
        <p:nvCxnSpPr>
          <p:cNvPr id="25621" name="AutoShape 206"/>
          <p:cNvCxnSpPr>
            <a:cxnSpLocks noChangeShapeType="1"/>
            <a:stCxn id="366795" idx="1"/>
            <a:endCxn id="366793" idx="3"/>
          </p:cNvCxnSpPr>
          <p:nvPr/>
        </p:nvCxnSpPr>
        <p:spPr bwMode="auto">
          <a:xfrm rot="10800000" flipV="1">
            <a:off x="2055813" y="1500188"/>
            <a:ext cx="1038225" cy="492125"/>
          </a:xfrm>
          <a:prstGeom prst="bentConnector3">
            <a:avLst>
              <a:gd name="adj1" fmla="val 50000"/>
            </a:avLst>
          </a:prstGeom>
          <a:noFill/>
          <a:ln w="19050">
            <a:solidFill>
              <a:schemeClr val="tx1"/>
            </a:solidFill>
            <a:miter lim="800000"/>
            <a:headEnd/>
            <a:tailEnd/>
          </a:ln>
        </p:spPr>
      </p:cxnSp>
      <p:sp>
        <p:nvSpPr>
          <p:cNvPr id="366799" name="Rectangle 207"/>
          <p:cNvSpPr>
            <a:spLocks noChangeArrowheads="1"/>
          </p:cNvSpPr>
          <p:nvPr/>
        </p:nvSpPr>
        <p:spPr bwMode="auto">
          <a:xfrm>
            <a:off x="1598613" y="2536825"/>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C1</a:t>
            </a:r>
          </a:p>
        </p:txBody>
      </p:sp>
      <p:sp>
        <p:nvSpPr>
          <p:cNvPr id="366800" name="Rectangle 208"/>
          <p:cNvSpPr>
            <a:spLocks noChangeArrowheads="1"/>
          </p:cNvSpPr>
          <p:nvPr/>
        </p:nvSpPr>
        <p:spPr bwMode="auto">
          <a:xfrm>
            <a:off x="1598613" y="3032125"/>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C2</a:t>
            </a:r>
          </a:p>
        </p:txBody>
      </p:sp>
      <p:sp>
        <p:nvSpPr>
          <p:cNvPr id="366801" name="Rectangle 209"/>
          <p:cNvSpPr>
            <a:spLocks noChangeArrowheads="1"/>
          </p:cNvSpPr>
          <p:nvPr/>
        </p:nvSpPr>
        <p:spPr bwMode="auto">
          <a:xfrm>
            <a:off x="1598613" y="3527425"/>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C3</a:t>
            </a:r>
          </a:p>
        </p:txBody>
      </p:sp>
      <p:sp>
        <p:nvSpPr>
          <p:cNvPr id="25625" name="Text Box 210"/>
          <p:cNvSpPr txBox="1">
            <a:spLocks noChangeArrowheads="1"/>
          </p:cNvSpPr>
          <p:nvPr/>
        </p:nvSpPr>
        <p:spPr bwMode="auto">
          <a:xfrm>
            <a:off x="346075" y="2522538"/>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Combinable</a:t>
            </a:r>
          </a:p>
          <a:p>
            <a:pPr algn="r" eaLnBrk="0" hangingPunct="0"/>
            <a:r>
              <a:rPr kumimoji="1" lang="en-US" altLang="zh-CN" sz="1400" b="1">
                <a:ea typeface="宋体" charset="-122"/>
              </a:rPr>
              <a:t>Lists</a:t>
            </a:r>
          </a:p>
        </p:txBody>
      </p:sp>
      <p:sp>
        <p:nvSpPr>
          <p:cNvPr id="366803" name="Rectangle 211"/>
          <p:cNvSpPr>
            <a:spLocks noChangeArrowheads="1"/>
          </p:cNvSpPr>
          <p:nvPr/>
        </p:nvSpPr>
        <p:spPr bwMode="auto">
          <a:xfrm>
            <a:off x="3048000" y="2827338"/>
            <a:ext cx="457200" cy="274637"/>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C1</a:t>
            </a:r>
          </a:p>
        </p:txBody>
      </p:sp>
      <p:sp>
        <p:nvSpPr>
          <p:cNvPr id="366804" name="Rectangle 212"/>
          <p:cNvSpPr>
            <a:spLocks noChangeArrowheads="1"/>
          </p:cNvSpPr>
          <p:nvPr/>
        </p:nvSpPr>
        <p:spPr bwMode="auto">
          <a:xfrm>
            <a:off x="3211513" y="3060700"/>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C2</a:t>
            </a:r>
          </a:p>
        </p:txBody>
      </p:sp>
      <p:sp>
        <p:nvSpPr>
          <p:cNvPr id="366805" name="Rectangle 213"/>
          <p:cNvSpPr>
            <a:spLocks noChangeArrowheads="1"/>
          </p:cNvSpPr>
          <p:nvPr/>
        </p:nvSpPr>
        <p:spPr bwMode="auto">
          <a:xfrm>
            <a:off x="3363913" y="3294063"/>
            <a:ext cx="457200" cy="274637"/>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C3</a:t>
            </a:r>
          </a:p>
        </p:txBody>
      </p:sp>
      <p:sp>
        <p:nvSpPr>
          <p:cNvPr id="25629" name="Rectangle 214"/>
          <p:cNvSpPr>
            <a:spLocks noChangeArrowheads="1"/>
          </p:cNvSpPr>
          <p:nvPr/>
        </p:nvSpPr>
        <p:spPr bwMode="auto">
          <a:xfrm>
            <a:off x="2859088" y="2352675"/>
            <a:ext cx="1198562"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Applicable Lists</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25630" name="AutoShape 215"/>
          <p:cNvSpPr>
            <a:spLocks noChangeArrowheads="1"/>
          </p:cNvSpPr>
          <p:nvPr/>
        </p:nvSpPr>
        <p:spPr bwMode="auto">
          <a:xfrm>
            <a:off x="2743200" y="2741613"/>
            <a:ext cx="1447800" cy="866775"/>
          </a:xfrm>
          <a:prstGeom prst="bracketPair">
            <a:avLst>
              <a:gd name="adj" fmla="val 16667"/>
            </a:avLst>
          </a:prstGeom>
          <a:noFill/>
          <a:ln w="19050">
            <a:solidFill>
              <a:schemeClr val="tx1"/>
            </a:solidFill>
            <a:round/>
            <a:headEnd/>
            <a:tailEnd/>
          </a:ln>
        </p:spPr>
        <p:txBody>
          <a:bodyPr wrap="none" anchor="ctr"/>
          <a:lstStyle/>
          <a:p>
            <a:endParaRPr lang="zh-CN" altLang="zh-CN">
              <a:ea typeface="宋体" charset="-122"/>
            </a:endParaRPr>
          </a:p>
        </p:txBody>
      </p:sp>
      <p:cxnSp>
        <p:nvCxnSpPr>
          <p:cNvPr id="25631" name="AutoShape 216"/>
          <p:cNvCxnSpPr>
            <a:cxnSpLocks noChangeShapeType="1"/>
            <a:stCxn id="25630" idx="1"/>
            <a:endCxn id="366801" idx="3"/>
          </p:cNvCxnSpPr>
          <p:nvPr/>
        </p:nvCxnSpPr>
        <p:spPr bwMode="auto">
          <a:xfrm rot="10800000" flipV="1">
            <a:off x="2055813" y="3175000"/>
            <a:ext cx="677862" cy="490538"/>
          </a:xfrm>
          <a:prstGeom prst="bentConnector3">
            <a:avLst>
              <a:gd name="adj1" fmla="val 49181"/>
            </a:avLst>
          </a:prstGeom>
          <a:noFill/>
          <a:ln w="19050">
            <a:solidFill>
              <a:schemeClr val="tx1"/>
            </a:solidFill>
            <a:miter lim="800000"/>
            <a:headEnd/>
            <a:tailEnd/>
          </a:ln>
        </p:spPr>
      </p:cxnSp>
      <p:cxnSp>
        <p:nvCxnSpPr>
          <p:cNvPr id="25632" name="AutoShape 217"/>
          <p:cNvCxnSpPr>
            <a:cxnSpLocks noChangeShapeType="1"/>
            <a:stCxn id="366800" idx="3"/>
            <a:endCxn id="25630" idx="1"/>
          </p:cNvCxnSpPr>
          <p:nvPr/>
        </p:nvCxnSpPr>
        <p:spPr bwMode="auto">
          <a:xfrm>
            <a:off x="2055813" y="3170238"/>
            <a:ext cx="677862" cy="4762"/>
          </a:xfrm>
          <a:prstGeom prst="bentConnector3">
            <a:avLst>
              <a:gd name="adj1" fmla="val 50583"/>
            </a:avLst>
          </a:prstGeom>
          <a:noFill/>
          <a:ln w="19050">
            <a:solidFill>
              <a:schemeClr val="tx1"/>
            </a:solidFill>
            <a:miter lim="800000"/>
            <a:headEnd/>
            <a:tailEnd/>
          </a:ln>
        </p:spPr>
      </p:cxnSp>
      <p:sp>
        <p:nvSpPr>
          <p:cNvPr id="366810" name="Rectangle 218"/>
          <p:cNvSpPr>
            <a:spLocks noChangeArrowheads="1"/>
          </p:cNvSpPr>
          <p:nvPr/>
        </p:nvSpPr>
        <p:spPr bwMode="auto">
          <a:xfrm>
            <a:off x="1598613" y="4148138"/>
            <a:ext cx="457200" cy="274637"/>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BC1</a:t>
            </a:r>
          </a:p>
        </p:txBody>
      </p:sp>
      <p:sp>
        <p:nvSpPr>
          <p:cNvPr id="366811" name="Rectangle 219"/>
          <p:cNvSpPr>
            <a:spLocks noChangeArrowheads="1"/>
          </p:cNvSpPr>
          <p:nvPr/>
        </p:nvSpPr>
        <p:spPr bwMode="auto">
          <a:xfrm>
            <a:off x="1598613" y="4649788"/>
            <a:ext cx="457200" cy="274637"/>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BC2</a:t>
            </a:r>
          </a:p>
        </p:txBody>
      </p:sp>
      <p:sp>
        <p:nvSpPr>
          <p:cNvPr id="25635" name="Text Box 220"/>
          <p:cNvSpPr txBox="1">
            <a:spLocks noChangeArrowheads="1"/>
          </p:cNvSpPr>
          <p:nvPr/>
        </p:nvSpPr>
        <p:spPr bwMode="auto">
          <a:xfrm>
            <a:off x="346075" y="4138613"/>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Base</a:t>
            </a:r>
          </a:p>
          <a:p>
            <a:pPr algn="r" eaLnBrk="0" hangingPunct="0"/>
            <a:r>
              <a:rPr kumimoji="1" lang="en-US" altLang="zh-CN" sz="1400" b="1">
                <a:ea typeface="宋体" charset="-122"/>
              </a:rPr>
              <a:t>Combinable</a:t>
            </a:r>
          </a:p>
          <a:p>
            <a:pPr algn="r" eaLnBrk="0" hangingPunct="0"/>
            <a:r>
              <a:rPr kumimoji="1" lang="en-US" altLang="zh-CN" sz="1400" b="1">
                <a:ea typeface="宋体" charset="-122"/>
              </a:rPr>
              <a:t>Lists</a:t>
            </a:r>
          </a:p>
        </p:txBody>
      </p:sp>
      <p:sp>
        <p:nvSpPr>
          <p:cNvPr id="366813" name="Rectangle 221"/>
          <p:cNvSpPr>
            <a:spLocks noChangeArrowheads="1"/>
          </p:cNvSpPr>
          <p:nvPr/>
        </p:nvSpPr>
        <p:spPr bwMode="auto">
          <a:xfrm>
            <a:off x="3084513" y="4402138"/>
            <a:ext cx="457200" cy="274637"/>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BC2</a:t>
            </a:r>
          </a:p>
        </p:txBody>
      </p:sp>
      <p:sp>
        <p:nvSpPr>
          <p:cNvPr id="25637" name="Rectangle 222"/>
          <p:cNvSpPr>
            <a:spLocks noChangeArrowheads="1"/>
          </p:cNvSpPr>
          <p:nvPr/>
        </p:nvSpPr>
        <p:spPr bwMode="auto">
          <a:xfrm>
            <a:off x="2711450" y="4057650"/>
            <a:ext cx="1535113" cy="212725"/>
          </a:xfrm>
          <a:prstGeom prst="rect">
            <a:avLst/>
          </a:prstGeom>
          <a:noFill/>
          <a:ln w="9525">
            <a:noFill/>
            <a:miter lim="800000"/>
            <a:headEnd/>
            <a:tailEnd/>
          </a:ln>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a:ea typeface="宋体" charset="-122"/>
            </a:endParaRPr>
          </a:p>
        </p:txBody>
      </p:sp>
      <p:cxnSp>
        <p:nvCxnSpPr>
          <p:cNvPr id="25638" name="AutoShape 223"/>
          <p:cNvCxnSpPr>
            <a:cxnSpLocks noChangeShapeType="1"/>
            <a:stCxn id="366813" idx="1"/>
            <a:endCxn id="366811" idx="3"/>
          </p:cNvCxnSpPr>
          <p:nvPr/>
        </p:nvCxnSpPr>
        <p:spPr bwMode="auto">
          <a:xfrm rot="10800000" flipV="1">
            <a:off x="2055813" y="4540250"/>
            <a:ext cx="1028700" cy="247650"/>
          </a:xfrm>
          <a:prstGeom prst="bentConnector3">
            <a:avLst>
              <a:gd name="adj1" fmla="val 50000"/>
            </a:avLst>
          </a:prstGeom>
          <a:noFill/>
          <a:ln w="19050">
            <a:solidFill>
              <a:schemeClr val="tx1"/>
            </a:solidFill>
            <a:miter lim="800000"/>
            <a:headEnd/>
            <a:tailEnd/>
          </a:ln>
        </p:spPr>
      </p:cxnSp>
      <p:cxnSp>
        <p:nvCxnSpPr>
          <p:cNvPr id="25639" name="AutoShape 224"/>
          <p:cNvCxnSpPr>
            <a:cxnSpLocks noChangeShapeType="1"/>
            <a:stCxn id="366813" idx="1"/>
            <a:endCxn id="366810" idx="3"/>
          </p:cNvCxnSpPr>
          <p:nvPr/>
        </p:nvCxnSpPr>
        <p:spPr bwMode="auto">
          <a:xfrm rot="10800000">
            <a:off x="2055813" y="4286250"/>
            <a:ext cx="1028700" cy="254000"/>
          </a:xfrm>
          <a:prstGeom prst="bentConnector3">
            <a:avLst>
              <a:gd name="adj1" fmla="val 50000"/>
            </a:avLst>
          </a:prstGeom>
          <a:noFill/>
          <a:ln w="19050">
            <a:solidFill>
              <a:schemeClr val="tx1"/>
            </a:solidFill>
            <a:miter lim="800000"/>
            <a:headEnd/>
            <a:tailEnd/>
          </a:ln>
        </p:spPr>
      </p:cxnSp>
      <p:sp>
        <p:nvSpPr>
          <p:cNvPr id="366817" name="Oval 225"/>
          <p:cNvSpPr>
            <a:spLocks noChangeArrowheads="1"/>
          </p:cNvSpPr>
          <p:nvPr/>
        </p:nvSpPr>
        <p:spPr bwMode="auto">
          <a:xfrm>
            <a:off x="4525963" y="1495425"/>
            <a:ext cx="1773237" cy="1666875"/>
          </a:xfrm>
          <a:prstGeom prst="ellipse">
            <a:avLst/>
          </a:prstGeom>
          <a:solidFill>
            <a:srgbClr val="DDDDDD"/>
          </a:solidFill>
          <a:ln w="19050">
            <a:solidFill>
              <a:srgbClr val="000000"/>
            </a:solidFill>
            <a:round/>
            <a:headEnd/>
            <a:tailEnd/>
          </a:ln>
          <a:effectLst>
            <a:outerShdw dist="107763" dir="2700000" algn="ctr" rotWithShape="0">
              <a:srgbClr val="DDDDDD"/>
            </a:outerShdw>
          </a:effectLst>
        </p:spPr>
        <p:txBody>
          <a:bodyPr/>
          <a:lstStyle/>
          <a:p>
            <a:endParaRPr lang="en-US" altLang="zh-CN">
              <a:ea typeface="宋体" charset="-122"/>
            </a:endParaRPr>
          </a:p>
        </p:txBody>
      </p:sp>
      <p:sp>
        <p:nvSpPr>
          <p:cNvPr id="25641" name="Rectangle 226"/>
          <p:cNvSpPr>
            <a:spLocks noChangeArrowheads="1"/>
          </p:cNvSpPr>
          <p:nvPr/>
        </p:nvSpPr>
        <p:spPr bwMode="auto">
          <a:xfrm>
            <a:off x="4783138" y="1766888"/>
            <a:ext cx="1243012"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Price Calculated</a:t>
            </a:r>
          </a:p>
          <a:p>
            <a:pPr eaLnBrk="0" hangingPunct="0"/>
            <a:r>
              <a:rPr kumimoji="1" lang="en-US" altLang="zh-CN" sz="1400" i="1">
                <a:solidFill>
                  <a:srgbClr val="000000"/>
                </a:solidFill>
                <a:ea typeface="宋体" charset="-122"/>
              </a:rPr>
              <a:t>From Set</a:t>
            </a:r>
            <a:endParaRPr kumimoji="1" lang="en-US" altLang="zh-CN" sz="1400" b="1">
              <a:ea typeface="宋体" charset="-122"/>
            </a:endParaRPr>
          </a:p>
        </p:txBody>
      </p:sp>
      <p:sp>
        <p:nvSpPr>
          <p:cNvPr id="366819" name="Rectangle 227"/>
          <p:cNvSpPr>
            <a:spLocks noChangeArrowheads="1"/>
          </p:cNvSpPr>
          <p:nvPr/>
        </p:nvSpPr>
        <p:spPr bwMode="auto">
          <a:xfrm>
            <a:off x="4730750" y="2270125"/>
            <a:ext cx="457200" cy="274638"/>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C1</a:t>
            </a:r>
          </a:p>
        </p:txBody>
      </p:sp>
      <p:sp>
        <p:nvSpPr>
          <p:cNvPr id="366820" name="Rectangle 228"/>
          <p:cNvSpPr>
            <a:spLocks noChangeArrowheads="1"/>
          </p:cNvSpPr>
          <p:nvPr/>
        </p:nvSpPr>
        <p:spPr bwMode="auto">
          <a:xfrm>
            <a:off x="4868863" y="2481263"/>
            <a:ext cx="457200" cy="274637"/>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C2</a:t>
            </a:r>
          </a:p>
        </p:txBody>
      </p:sp>
      <p:sp>
        <p:nvSpPr>
          <p:cNvPr id="366821" name="Rectangle 229"/>
          <p:cNvSpPr>
            <a:spLocks noChangeArrowheads="1"/>
          </p:cNvSpPr>
          <p:nvPr/>
        </p:nvSpPr>
        <p:spPr bwMode="auto">
          <a:xfrm>
            <a:off x="4997450" y="2690813"/>
            <a:ext cx="457200" cy="274637"/>
          </a:xfrm>
          <a:prstGeom prst="rect">
            <a:avLst/>
          </a:prstGeom>
          <a:solidFill>
            <a:srgbClr val="FF505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C3</a:t>
            </a:r>
          </a:p>
        </p:txBody>
      </p:sp>
      <p:sp>
        <p:nvSpPr>
          <p:cNvPr id="366822" name="Rectangle 230"/>
          <p:cNvSpPr>
            <a:spLocks noChangeArrowheads="1"/>
          </p:cNvSpPr>
          <p:nvPr/>
        </p:nvSpPr>
        <p:spPr bwMode="auto">
          <a:xfrm>
            <a:off x="5578475" y="2252663"/>
            <a:ext cx="457200" cy="274637"/>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sp>
        <p:nvSpPr>
          <p:cNvPr id="25646" name="Line 231"/>
          <p:cNvSpPr>
            <a:spLocks noChangeShapeType="1"/>
          </p:cNvSpPr>
          <p:nvPr/>
        </p:nvSpPr>
        <p:spPr bwMode="auto">
          <a:xfrm>
            <a:off x="4191000" y="3159125"/>
            <a:ext cx="1193800" cy="0"/>
          </a:xfrm>
          <a:prstGeom prst="line">
            <a:avLst/>
          </a:prstGeom>
          <a:noFill/>
          <a:ln w="19050">
            <a:solidFill>
              <a:schemeClr val="tx1"/>
            </a:solidFill>
            <a:round/>
            <a:headEnd/>
            <a:tailEnd/>
          </a:ln>
        </p:spPr>
        <p:txBody>
          <a:bodyPr wrap="none" anchor="ctr"/>
          <a:lstStyle/>
          <a:p>
            <a:endParaRPr lang="en-US"/>
          </a:p>
        </p:txBody>
      </p:sp>
      <p:sp>
        <p:nvSpPr>
          <p:cNvPr id="25647" name="Line 232"/>
          <p:cNvSpPr>
            <a:spLocks noChangeShapeType="1"/>
          </p:cNvSpPr>
          <p:nvPr/>
        </p:nvSpPr>
        <p:spPr bwMode="auto">
          <a:xfrm>
            <a:off x="3543300" y="1495425"/>
            <a:ext cx="1781175" cy="0"/>
          </a:xfrm>
          <a:prstGeom prst="line">
            <a:avLst/>
          </a:prstGeom>
          <a:noFill/>
          <a:ln w="19050">
            <a:solidFill>
              <a:schemeClr val="tx1"/>
            </a:solidFill>
            <a:round/>
            <a:headEnd/>
            <a:tailEnd/>
          </a:ln>
        </p:spPr>
        <p:txBody>
          <a:bodyPr wrap="none" anchor="ctr"/>
          <a:lstStyle/>
          <a:p>
            <a:endParaRPr lang="en-US"/>
          </a:p>
        </p:txBody>
      </p:sp>
      <p:sp>
        <p:nvSpPr>
          <p:cNvPr id="366825" name="Oval 233"/>
          <p:cNvSpPr>
            <a:spLocks noChangeArrowheads="1"/>
          </p:cNvSpPr>
          <p:nvPr/>
        </p:nvSpPr>
        <p:spPr bwMode="auto">
          <a:xfrm>
            <a:off x="6772275" y="4324350"/>
            <a:ext cx="1219200" cy="1252538"/>
          </a:xfrm>
          <a:prstGeom prst="ellipse">
            <a:avLst/>
          </a:prstGeom>
          <a:solidFill>
            <a:srgbClr val="FFC5E2"/>
          </a:solidFill>
          <a:ln w="19050">
            <a:solidFill>
              <a:schemeClr val="tx1"/>
            </a:solidFill>
            <a:prstDash val="dash"/>
            <a:round/>
            <a:headEnd/>
            <a:tailEnd/>
          </a:ln>
          <a:effectLst>
            <a:outerShdw dist="107763" dir="2700000" algn="ctr" rotWithShape="0">
              <a:srgbClr val="DDDDDD"/>
            </a:outerShdw>
          </a:effectLst>
        </p:spPr>
        <p:txBody>
          <a:bodyPr wrap="none" anchor="ctr"/>
          <a:lstStyle/>
          <a:p>
            <a:endParaRPr lang="en-US" altLang="zh-CN">
              <a:ea typeface="宋体" charset="-122"/>
            </a:endParaRPr>
          </a:p>
        </p:txBody>
      </p:sp>
      <p:sp>
        <p:nvSpPr>
          <p:cNvPr id="25649" name="Rectangle 234"/>
          <p:cNvSpPr>
            <a:spLocks noChangeArrowheads="1"/>
          </p:cNvSpPr>
          <p:nvPr/>
        </p:nvSpPr>
        <p:spPr bwMode="auto">
          <a:xfrm>
            <a:off x="7050088" y="4502150"/>
            <a:ext cx="660400"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Best Set</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366827" name="Rectangle 235"/>
          <p:cNvSpPr>
            <a:spLocks noChangeArrowheads="1"/>
          </p:cNvSpPr>
          <p:nvPr/>
        </p:nvSpPr>
        <p:spPr bwMode="auto">
          <a:xfrm>
            <a:off x="7156450" y="5046663"/>
            <a:ext cx="457200" cy="274637"/>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E1</a:t>
            </a:r>
          </a:p>
        </p:txBody>
      </p:sp>
      <p:cxnSp>
        <p:nvCxnSpPr>
          <p:cNvPr id="25651" name="AutoShape 236"/>
          <p:cNvCxnSpPr>
            <a:cxnSpLocks noChangeShapeType="1"/>
            <a:stCxn id="366843" idx="3"/>
            <a:endCxn id="366825" idx="2"/>
          </p:cNvCxnSpPr>
          <p:nvPr/>
        </p:nvCxnSpPr>
        <p:spPr bwMode="auto">
          <a:xfrm flipV="1">
            <a:off x="3573463" y="4951413"/>
            <a:ext cx="3189287" cy="730250"/>
          </a:xfrm>
          <a:prstGeom prst="bentConnector3">
            <a:avLst>
              <a:gd name="adj1" fmla="val 93028"/>
            </a:avLst>
          </a:prstGeom>
          <a:noFill/>
          <a:ln w="19050">
            <a:solidFill>
              <a:schemeClr val="tx1"/>
            </a:solidFill>
            <a:miter lim="800000"/>
            <a:headEnd/>
            <a:tailEnd/>
          </a:ln>
        </p:spPr>
      </p:cxnSp>
      <p:sp>
        <p:nvSpPr>
          <p:cNvPr id="366829" name="Oval 237"/>
          <p:cNvSpPr>
            <a:spLocks noChangeArrowheads="1"/>
          </p:cNvSpPr>
          <p:nvPr/>
        </p:nvSpPr>
        <p:spPr bwMode="auto">
          <a:xfrm>
            <a:off x="6781800" y="2647950"/>
            <a:ext cx="1219200" cy="1252538"/>
          </a:xfrm>
          <a:prstGeom prst="ellipse">
            <a:avLst/>
          </a:prstGeom>
          <a:solidFill>
            <a:srgbClr val="FFC5E2"/>
          </a:solidFill>
          <a:ln w="19050">
            <a:solidFill>
              <a:schemeClr val="tx1"/>
            </a:solidFill>
            <a:prstDash val="dash"/>
            <a:round/>
            <a:headEnd/>
            <a:tailEnd/>
          </a:ln>
          <a:effectLst>
            <a:outerShdw dist="107763" dir="2700000" algn="ctr" rotWithShape="0">
              <a:srgbClr val="DDDDDD"/>
            </a:outerShdw>
          </a:effectLst>
        </p:spPr>
        <p:txBody>
          <a:bodyPr wrap="none" anchor="ctr"/>
          <a:lstStyle/>
          <a:p>
            <a:endParaRPr lang="en-US" altLang="zh-CN">
              <a:ea typeface="宋体" charset="-122"/>
            </a:endParaRPr>
          </a:p>
        </p:txBody>
      </p:sp>
      <p:sp>
        <p:nvSpPr>
          <p:cNvPr id="25653" name="Rectangle 238"/>
          <p:cNvSpPr>
            <a:spLocks noChangeArrowheads="1"/>
          </p:cNvSpPr>
          <p:nvPr/>
        </p:nvSpPr>
        <p:spPr bwMode="auto">
          <a:xfrm>
            <a:off x="7061200" y="2838450"/>
            <a:ext cx="660400" cy="425450"/>
          </a:xfrm>
          <a:prstGeom prst="rect">
            <a:avLst/>
          </a:prstGeom>
          <a:noFill/>
          <a:ln w="9525">
            <a:noFill/>
            <a:miter lim="800000"/>
            <a:headEnd/>
            <a:tailEnd/>
          </a:ln>
        </p:spPr>
        <p:txBody>
          <a:bodyPr wrap="none" lIns="0" tIns="0" rIns="0" bIns="0">
            <a:spAutoFit/>
          </a:bodyPr>
          <a:lstStyle/>
          <a:p>
            <a:pPr eaLnBrk="0" hangingPunct="0"/>
            <a:r>
              <a:rPr kumimoji="1" lang="en-US" altLang="zh-CN" sz="1400" i="1">
                <a:solidFill>
                  <a:srgbClr val="000000"/>
                </a:solidFill>
                <a:ea typeface="宋体" charset="-122"/>
              </a:rPr>
              <a:t>Best Set</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366831" name="Rectangle 239"/>
          <p:cNvSpPr>
            <a:spLocks noChangeArrowheads="1"/>
          </p:cNvSpPr>
          <p:nvPr/>
        </p:nvSpPr>
        <p:spPr bwMode="auto">
          <a:xfrm>
            <a:off x="6915150" y="3308350"/>
            <a:ext cx="457200" cy="274638"/>
          </a:xfrm>
          <a:prstGeom prst="rect">
            <a:avLst/>
          </a:prstGeom>
          <a:solidFill>
            <a:srgbClr val="B3F2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BC2</a:t>
            </a:r>
          </a:p>
        </p:txBody>
      </p:sp>
      <p:sp>
        <p:nvSpPr>
          <p:cNvPr id="366832" name="Rectangle 240"/>
          <p:cNvSpPr>
            <a:spLocks noChangeArrowheads="1"/>
          </p:cNvSpPr>
          <p:nvPr/>
        </p:nvSpPr>
        <p:spPr bwMode="auto">
          <a:xfrm>
            <a:off x="7359650" y="3359150"/>
            <a:ext cx="457200" cy="274638"/>
          </a:xfrm>
          <a:prstGeom prst="rect">
            <a:avLst/>
          </a:prstGeom>
          <a:solidFill>
            <a:srgbClr val="FFCC00"/>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B3</a:t>
            </a:r>
          </a:p>
        </p:txBody>
      </p:sp>
      <p:cxnSp>
        <p:nvCxnSpPr>
          <p:cNvPr id="25656" name="AutoShape 241"/>
          <p:cNvCxnSpPr>
            <a:cxnSpLocks noChangeShapeType="1"/>
            <a:stCxn id="366829" idx="2"/>
            <a:endCxn id="366780" idx="6"/>
          </p:cNvCxnSpPr>
          <p:nvPr/>
        </p:nvCxnSpPr>
        <p:spPr bwMode="auto">
          <a:xfrm rot="10800000" flipV="1">
            <a:off x="6310313" y="3275013"/>
            <a:ext cx="461962" cy="1233487"/>
          </a:xfrm>
          <a:prstGeom prst="bentConnector3">
            <a:avLst>
              <a:gd name="adj1" fmla="val 50171"/>
            </a:avLst>
          </a:prstGeom>
          <a:noFill/>
          <a:ln w="19050">
            <a:solidFill>
              <a:schemeClr val="tx1"/>
            </a:solidFill>
            <a:miter lim="800000"/>
            <a:headEnd/>
            <a:tailEnd/>
          </a:ln>
        </p:spPr>
      </p:cxnSp>
      <p:cxnSp>
        <p:nvCxnSpPr>
          <p:cNvPr id="25657" name="AutoShape 242"/>
          <p:cNvCxnSpPr>
            <a:cxnSpLocks noChangeShapeType="1"/>
            <a:stCxn id="366829" idx="2"/>
            <a:endCxn id="366817" idx="6"/>
          </p:cNvCxnSpPr>
          <p:nvPr/>
        </p:nvCxnSpPr>
        <p:spPr bwMode="auto">
          <a:xfrm rot="10800000">
            <a:off x="6308725" y="2328863"/>
            <a:ext cx="463550" cy="946150"/>
          </a:xfrm>
          <a:prstGeom prst="bentConnector3">
            <a:avLst>
              <a:gd name="adj1" fmla="val 50000"/>
            </a:avLst>
          </a:prstGeom>
          <a:noFill/>
          <a:ln w="19050">
            <a:solidFill>
              <a:schemeClr val="tx1"/>
            </a:solidFill>
            <a:miter lim="800000"/>
            <a:headEnd/>
            <a:tailEnd/>
          </a:ln>
        </p:spPr>
      </p:cxnSp>
      <p:cxnSp>
        <p:nvCxnSpPr>
          <p:cNvPr id="25658" name="AutoShape 243"/>
          <p:cNvCxnSpPr>
            <a:cxnSpLocks noChangeShapeType="1"/>
            <a:stCxn id="366836" idx="32"/>
            <a:endCxn id="366825" idx="6"/>
          </p:cNvCxnSpPr>
          <p:nvPr/>
        </p:nvCxnSpPr>
        <p:spPr bwMode="auto">
          <a:xfrm flipH="1">
            <a:off x="8001000" y="1044575"/>
            <a:ext cx="730250" cy="3906838"/>
          </a:xfrm>
          <a:prstGeom prst="bentConnector3">
            <a:avLst>
              <a:gd name="adj1" fmla="val -31088"/>
            </a:avLst>
          </a:prstGeom>
          <a:noFill/>
          <a:ln w="19050">
            <a:solidFill>
              <a:schemeClr val="tx1"/>
            </a:solidFill>
            <a:miter lim="800000"/>
            <a:headEnd/>
            <a:tailEnd/>
          </a:ln>
        </p:spPr>
      </p:cxnSp>
      <p:sp>
        <p:nvSpPr>
          <p:cNvPr id="366836" name="Freeform 244"/>
          <p:cNvSpPr>
            <a:spLocks/>
          </p:cNvSpPr>
          <p:nvPr/>
        </p:nvSpPr>
        <p:spPr bwMode="auto">
          <a:xfrm>
            <a:off x="6275388" y="209550"/>
            <a:ext cx="2455862" cy="1671638"/>
          </a:xfrm>
          <a:custGeom>
            <a:avLst/>
            <a:gdLst/>
            <a:ahLst/>
            <a:cxnLst>
              <a:cxn ang="0">
                <a:pos x="1547" y="795"/>
              </a:cxn>
              <a:cxn ang="0">
                <a:pos x="1342" y="679"/>
              </a:cxn>
              <a:cxn ang="0">
                <a:pos x="1488" y="491"/>
              </a:cxn>
              <a:cxn ang="0">
                <a:pos x="1256" y="464"/>
              </a:cxn>
              <a:cxn ang="0">
                <a:pos x="1320" y="233"/>
              </a:cxn>
              <a:cxn ang="0">
                <a:pos x="1096" y="299"/>
              </a:cxn>
              <a:cxn ang="0">
                <a:pos x="1069" y="61"/>
              </a:cxn>
              <a:cxn ang="0">
                <a:pos x="887" y="210"/>
              </a:cxn>
              <a:cxn ang="0">
                <a:pos x="773" y="0"/>
              </a:cxn>
              <a:cxn ang="0">
                <a:pos x="660" y="210"/>
              </a:cxn>
              <a:cxn ang="0">
                <a:pos x="477" y="61"/>
              </a:cxn>
              <a:cxn ang="0">
                <a:pos x="451" y="299"/>
              </a:cxn>
              <a:cxn ang="0">
                <a:pos x="227" y="233"/>
              </a:cxn>
              <a:cxn ang="0">
                <a:pos x="291" y="464"/>
              </a:cxn>
              <a:cxn ang="0">
                <a:pos x="59" y="491"/>
              </a:cxn>
              <a:cxn ang="0">
                <a:pos x="205" y="679"/>
              </a:cxn>
              <a:cxn ang="0">
                <a:pos x="0" y="795"/>
              </a:cxn>
              <a:cxn ang="0">
                <a:pos x="205" y="912"/>
              </a:cxn>
              <a:cxn ang="0">
                <a:pos x="59" y="1100"/>
              </a:cxn>
              <a:cxn ang="0">
                <a:pos x="291" y="1127"/>
              </a:cxn>
              <a:cxn ang="0">
                <a:pos x="227" y="1358"/>
              </a:cxn>
              <a:cxn ang="0">
                <a:pos x="451" y="1292"/>
              </a:cxn>
              <a:cxn ang="0">
                <a:pos x="477" y="1530"/>
              </a:cxn>
              <a:cxn ang="0">
                <a:pos x="660" y="1381"/>
              </a:cxn>
              <a:cxn ang="0">
                <a:pos x="773" y="1591"/>
              </a:cxn>
              <a:cxn ang="0">
                <a:pos x="887" y="1381"/>
              </a:cxn>
              <a:cxn ang="0">
                <a:pos x="1069" y="1530"/>
              </a:cxn>
              <a:cxn ang="0">
                <a:pos x="1096" y="1292"/>
              </a:cxn>
              <a:cxn ang="0">
                <a:pos x="1320" y="1358"/>
              </a:cxn>
              <a:cxn ang="0">
                <a:pos x="1256" y="1127"/>
              </a:cxn>
              <a:cxn ang="0">
                <a:pos x="1488" y="1100"/>
              </a:cxn>
              <a:cxn ang="0">
                <a:pos x="1342" y="912"/>
              </a:cxn>
              <a:cxn ang="0">
                <a:pos x="1547" y="795"/>
              </a:cxn>
            </a:cxnLst>
            <a:rect l="0" t="0" r="r" b="b"/>
            <a:pathLst>
              <a:path w="1547" h="1591">
                <a:moveTo>
                  <a:pt x="1547" y="795"/>
                </a:moveTo>
                <a:lnTo>
                  <a:pt x="1342" y="679"/>
                </a:lnTo>
                <a:lnTo>
                  <a:pt x="1488" y="491"/>
                </a:lnTo>
                <a:lnTo>
                  <a:pt x="1256" y="464"/>
                </a:lnTo>
                <a:lnTo>
                  <a:pt x="1320" y="233"/>
                </a:lnTo>
                <a:lnTo>
                  <a:pt x="1096" y="299"/>
                </a:lnTo>
                <a:lnTo>
                  <a:pt x="1069" y="61"/>
                </a:lnTo>
                <a:lnTo>
                  <a:pt x="887" y="210"/>
                </a:lnTo>
                <a:lnTo>
                  <a:pt x="773" y="0"/>
                </a:lnTo>
                <a:lnTo>
                  <a:pt x="660" y="210"/>
                </a:lnTo>
                <a:lnTo>
                  <a:pt x="477" y="61"/>
                </a:lnTo>
                <a:lnTo>
                  <a:pt x="451" y="299"/>
                </a:lnTo>
                <a:lnTo>
                  <a:pt x="227" y="233"/>
                </a:lnTo>
                <a:lnTo>
                  <a:pt x="291" y="464"/>
                </a:lnTo>
                <a:lnTo>
                  <a:pt x="59" y="491"/>
                </a:lnTo>
                <a:lnTo>
                  <a:pt x="205" y="679"/>
                </a:lnTo>
                <a:lnTo>
                  <a:pt x="0" y="795"/>
                </a:lnTo>
                <a:lnTo>
                  <a:pt x="205" y="912"/>
                </a:lnTo>
                <a:lnTo>
                  <a:pt x="59" y="1100"/>
                </a:lnTo>
                <a:lnTo>
                  <a:pt x="291" y="1127"/>
                </a:lnTo>
                <a:lnTo>
                  <a:pt x="227" y="1358"/>
                </a:lnTo>
                <a:lnTo>
                  <a:pt x="451" y="1292"/>
                </a:lnTo>
                <a:lnTo>
                  <a:pt x="477" y="1530"/>
                </a:lnTo>
                <a:lnTo>
                  <a:pt x="660" y="1381"/>
                </a:lnTo>
                <a:lnTo>
                  <a:pt x="773" y="1591"/>
                </a:lnTo>
                <a:lnTo>
                  <a:pt x="887" y="1381"/>
                </a:lnTo>
                <a:lnTo>
                  <a:pt x="1069" y="1530"/>
                </a:lnTo>
                <a:lnTo>
                  <a:pt x="1096" y="1292"/>
                </a:lnTo>
                <a:lnTo>
                  <a:pt x="1320" y="1358"/>
                </a:lnTo>
                <a:lnTo>
                  <a:pt x="1256" y="1127"/>
                </a:lnTo>
                <a:lnTo>
                  <a:pt x="1488" y="1100"/>
                </a:lnTo>
                <a:lnTo>
                  <a:pt x="1342" y="912"/>
                </a:lnTo>
                <a:lnTo>
                  <a:pt x="1547" y="795"/>
                </a:lnTo>
                <a:close/>
              </a:path>
            </a:pathLst>
          </a:custGeom>
          <a:solidFill>
            <a:srgbClr val="FFC5E2"/>
          </a:solidFill>
          <a:ln w="12700">
            <a:solidFill>
              <a:srgbClr val="000000"/>
            </a:solidFill>
            <a:prstDash val="solid"/>
            <a:round/>
            <a:headEnd/>
            <a:tailEnd/>
          </a:ln>
          <a:effectLst>
            <a:outerShdw dist="107763" dir="2700000" algn="ctr" rotWithShape="0">
              <a:srgbClr val="DDDDDD"/>
            </a:outerShdw>
          </a:effectLst>
        </p:spPr>
        <p:txBody>
          <a:bodyPr/>
          <a:lstStyle/>
          <a:p>
            <a:pPr>
              <a:defRPr/>
            </a:pPr>
            <a:endParaRPr lang="en-US"/>
          </a:p>
        </p:txBody>
      </p:sp>
      <p:sp>
        <p:nvSpPr>
          <p:cNvPr id="25660" name="Rectangle 245"/>
          <p:cNvSpPr>
            <a:spLocks noChangeArrowheads="1"/>
          </p:cNvSpPr>
          <p:nvPr/>
        </p:nvSpPr>
        <p:spPr bwMode="auto">
          <a:xfrm>
            <a:off x="6883400" y="628650"/>
            <a:ext cx="1241425" cy="549275"/>
          </a:xfrm>
          <a:prstGeom prst="rect">
            <a:avLst/>
          </a:prstGeom>
          <a:noFill/>
          <a:ln w="9525">
            <a:noFill/>
            <a:miter lim="800000"/>
            <a:headEnd/>
            <a:tailEnd/>
          </a:ln>
        </p:spPr>
        <p:txBody>
          <a:bodyPr wrap="none" lIns="0" tIns="0" rIns="0" bIns="0">
            <a:spAutoFit/>
          </a:bodyPr>
          <a:lstStyle/>
          <a:p>
            <a:pPr eaLnBrk="0" hangingPunct="0"/>
            <a:r>
              <a:rPr kumimoji="1" lang="en-US" altLang="zh-CN" sz="1800" i="1">
                <a:solidFill>
                  <a:srgbClr val="000000"/>
                </a:solidFill>
                <a:ea typeface="宋体" charset="-122"/>
              </a:rPr>
              <a:t>Best Price**</a:t>
            </a:r>
          </a:p>
          <a:p>
            <a:pPr eaLnBrk="0" hangingPunct="0"/>
            <a:r>
              <a:rPr kumimoji="1" lang="en-US" altLang="zh-CN" sz="1800" i="1">
                <a:solidFill>
                  <a:srgbClr val="000000"/>
                </a:solidFill>
                <a:ea typeface="宋体" charset="-122"/>
              </a:rPr>
              <a:t>Selected</a:t>
            </a:r>
            <a:endParaRPr kumimoji="1" lang="en-US" altLang="zh-CN" sz="1800">
              <a:ea typeface="宋体" charset="-122"/>
            </a:endParaRPr>
          </a:p>
        </p:txBody>
      </p:sp>
      <p:sp>
        <p:nvSpPr>
          <p:cNvPr id="366838" name="Rectangle 246"/>
          <p:cNvSpPr>
            <a:spLocks noChangeArrowheads="1"/>
          </p:cNvSpPr>
          <p:nvPr/>
        </p:nvSpPr>
        <p:spPr bwMode="auto">
          <a:xfrm>
            <a:off x="7165975" y="1289050"/>
            <a:ext cx="457200" cy="274638"/>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E1</a:t>
            </a:r>
          </a:p>
        </p:txBody>
      </p:sp>
      <p:cxnSp>
        <p:nvCxnSpPr>
          <p:cNvPr id="25662" name="AutoShape 247"/>
          <p:cNvCxnSpPr>
            <a:cxnSpLocks noChangeShapeType="1"/>
            <a:stCxn id="366829" idx="6"/>
            <a:endCxn id="366836" idx="32"/>
          </p:cNvCxnSpPr>
          <p:nvPr/>
        </p:nvCxnSpPr>
        <p:spPr bwMode="auto">
          <a:xfrm flipV="1">
            <a:off x="8010525" y="1044575"/>
            <a:ext cx="720725" cy="2230438"/>
          </a:xfrm>
          <a:prstGeom prst="bentConnector3">
            <a:avLst>
              <a:gd name="adj1" fmla="val 131500"/>
            </a:avLst>
          </a:prstGeom>
          <a:noFill/>
          <a:ln w="19050">
            <a:solidFill>
              <a:schemeClr val="tx1"/>
            </a:solidFill>
            <a:miter lim="800000"/>
            <a:headEnd/>
            <a:tailEnd/>
          </a:ln>
        </p:spPr>
      </p:cxnSp>
      <p:sp>
        <p:nvSpPr>
          <p:cNvPr id="366840" name="Rectangle 248"/>
          <p:cNvSpPr>
            <a:spLocks noChangeArrowheads="1"/>
          </p:cNvSpPr>
          <p:nvPr/>
        </p:nvSpPr>
        <p:spPr bwMode="auto">
          <a:xfrm>
            <a:off x="1598613" y="5283200"/>
            <a:ext cx="457200" cy="274638"/>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E1</a:t>
            </a:r>
          </a:p>
        </p:txBody>
      </p:sp>
      <p:sp>
        <p:nvSpPr>
          <p:cNvPr id="366841" name="Rectangle 249"/>
          <p:cNvSpPr>
            <a:spLocks noChangeArrowheads="1"/>
          </p:cNvSpPr>
          <p:nvPr/>
        </p:nvSpPr>
        <p:spPr bwMode="auto">
          <a:xfrm>
            <a:off x="1598613" y="5778500"/>
            <a:ext cx="457200" cy="274638"/>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E2</a:t>
            </a:r>
          </a:p>
        </p:txBody>
      </p:sp>
      <p:sp>
        <p:nvSpPr>
          <p:cNvPr id="25665" name="Text Box 250"/>
          <p:cNvSpPr txBox="1">
            <a:spLocks noChangeArrowheads="1"/>
          </p:cNvSpPr>
          <p:nvPr/>
        </p:nvSpPr>
        <p:spPr bwMode="auto">
          <a:xfrm>
            <a:off x="346075" y="5276850"/>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Exclusive</a:t>
            </a:r>
          </a:p>
          <a:p>
            <a:pPr algn="r" eaLnBrk="0" hangingPunct="0"/>
            <a:r>
              <a:rPr kumimoji="1" lang="en-US" altLang="zh-CN" sz="1400" b="1">
                <a:ea typeface="宋体" charset="-122"/>
              </a:rPr>
              <a:t>Lists</a:t>
            </a:r>
          </a:p>
        </p:txBody>
      </p:sp>
      <p:sp>
        <p:nvSpPr>
          <p:cNvPr id="366843" name="Rectangle 251"/>
          <p:cNvSpPr>
            <a:spLocks noChangeArrowheads="1"/>
          </p:cNvSpPr>
          <p:nvPr/>
        </p:nvSpPr>
        <p:spPr bwMode="auto">
          <a:xfrm>
            <a:off x="3116263" y="5543550"/>
            <a:ext cx="457200" cy="274638"/>
          </a:xfrm>
          <a:prstGeom prst="rect">
            <a:avLst/>
          </a:prstGeom>
          <a:solidFill>
            <a:schemeClr val="accent1"/>
          </a:solidFill>
          <a:ln w="12700">
            <a:solidFill>
              <a:srgbClr val="000000"/>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kumimoji="1" lang="en-US" sz="1600"/>
              <a:t>E1</a:t>
            </a:r>
          </a:p>
        </p:txBody>
      </p:sp>
      <p:sp>
        <p:nvSpPr>
          <p:cNvPr id="25667" name="Rectangle 252"/>
          <p:cNvSpPr>
            <a:spLocks noChangeArrowheads="1"/>
          </p:cNvSpPr>
          <p:nvPr/>
        </p:nvSpPr>
        <p:spPr bwMode="auto">
          <a:xfrm>
            <a:off x="2743200" y="5197475"/>
            <a:ext cx="1506538" cy="212725"/>
          </a:xfrm>
          <a:prstGeom prst="rect">
            <a:avLst/>
          </a:prstGeom>
          <a:noFill/>
          <a:ln w="9525">
            <a:noFill/>
            <a:miter lim="800000"/>
            <a:headEnd/>
            <a:tailEnd/>
          </a:ln>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a:ea typeface="宋体" charset="-122"/>
            </a:endParaRPr>
          </a:p>
        </p:txBody>
      </p:sp>
      <p:cxnSp>
        <p:nvCxnSpPr>
          <p:cNvPr id="25668" name="AutoShape 253"/>
          <p:cNvCxnSpPr>
            <a:cxnSpLocks noChangeShapeType="1"/>
            <a:stCxn id="366843" idx="1"/>
            <a:endCxn id="366841" idx="3"/>
          </p:cNvCxnSpPr>
          <p:nvPr/>
        </p:nvCxnSpPr>
        <p:spPr bwMode="auto">
          <a:xfrm rot="10800000" flipV="1">
            <a:off x="2055813" y="5681663"/>
            <a:ext cx="1060450" cy="234950"/>
          </a:xfrm>
          <a:prstGeom prst="bentConnector3">
            <a:avLst>
              <a:gd name="adj1" fmla="val 50000"/>
            </a:avLst>
          </a:prstGeom>
          <a:noFill/>
          <a:ln w="19050">
            <a:solidFill>
              <a:schemeClr val="tx1"/>
            </a:solidFill>
            <a:miter lim="800000"/>
            <a:headEnd/>
            <a:tailEnd/>
          </a:ln>
        </p:spPr>
      </p:cxnSp>
      <p:cxnSp>
        <p:nvCxnSpPr>
          <p:cNvPr id="25669" name="AutoShape 254"/>
          <p:cNvCxnSpPr>
            <a:cxnSpLocks noChangeShapeType="1"/>
            <a:stCxn id="366840" idx="3"/>
            <a:endCxn id="366843" idx="1"/>
          </p:cNvCxnSpPr>
          <p:nvPr/>
        </p:nvCxnSpPr>
        <p:spPr bwMode="auto">
          <a:xfrm>
            <a:off x="2055813" y="5421313"/>
            <a:ext cx="1060450" cy="260350"/>
          </a:xfrm>
          <a:prstGeom prst="bentConnector3">
            <a:avLst>
              <a:gd name="adj1" fmla="val 50000"/>
            </a:avLst>
          </a:prstGeom>
          <a:noFill/>
          <a:ln w="19050">
            <a:solidFill>
              <a:schemeClr val="tx1"/>
            </a:solidFill>
            <a:miter lim="800000"/>
            <a:headEnd/>
            <a:tailEnd/>
          </a:ln>
        </p:spPr>
      </p:cxnSp>
      <p:cxnSp>
        <p:nvCxnSpPr>
          <p:cNvPr id="25670" name="AutoShape 255"/>
          <p:cNvCxnSpPr>
            <a:cxnSpLocks noChangeShapeType="1"/>
            <a:stCxn id="366799" idx="3"/>
            <a:endCxn id="25630" idx="1"/>
          </p:cNvCxnSpPr>
          <p:nvPr/>
        </p:nvCxnSpPr>
        <p:spPr bwMode="auto">
          <a:xfrm>
            <a:off x="2055813" y="2674938"/>
            <a:ext cx="677862" cy="500062"/>
          </a:xfrm>
          <a:prstGeom prst="bentConnector3">
            <a:avLst>
              <a:gd name="adj1" fmla="val 50583"/>
            </a:avLst>
          </a:prstGeom>
          <a:noFill/>
          <a:ln w="19050">
            <a:solidFill>
              <a:schemeClr val="tx1"/>
            </a:solidFill>
            <a:miter lim="800000"/>
            <a:headEnd/>
            <a:tailEnd/>
          </a:ln>
        </p:spPr>
      </p:cxnSp>
      <p:cxnSp>
        <p:nvCxnSpPr>
          <p:cNvPr id="25671" name="AutoShape 256"/>
          <p:cNvCxnSpPr>
            <a:cxnSpLocks noChangeShapeType="1"/>
            <a:stCxn id="366791" idx="3"/>
            <a:endCxn id="366795" idx="1"/>
          </p:cNvCxnSpPr>
          <p:nvPr/>
        </p:nvCxnSpPr>
        <p:spPr bwMode="auto">
          <a:xfrm>
            <a:off x="2055813" y="1003300"/>
            <a:ext cx="1038225" cy="496888"/>
          </a:xfrm>
          <a:prstGeom prst="bentConnector3">
            <a:avLst>
              <a:gd name="adj1" fmla="val 50000"/>
            </a:avLst>
          </a:prstGeom>
          <a:noFill/>
          <a:ln w="19050">
            <a:solidFill>
              <a:schemeClr val="tx1"/>
            </a:solidFill>
            <a:miter lim="800000"/>
            <a:headEnd/>
            <a:tailEnd/>
          </a:ln>
        </p:spPr>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19"/>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Price Break Category</a:t>
            </a:r>
          </a:p>
        </p:txBody>
      </p:sp>
      <p:sp>
        <p:nvSpPr>
          <p:cNvPr id="26627" name="Footer Placeholder 2"/>
          <p:cNvSpPr>
            <a:spLocks noGrp="1"/>
          </p:cNvSpPr>
          <p:nvPr>
            <p:ph type="ftr" sz="quarter" idx="10"/>
          </p:nvPr>
        </p:nvSpPr>
        <p:spPr>
          <a:noFill/>
        </p:spPr>
        <p:txBody>
          <a:bodyPr/>
          <a:lstStyle/>
          <a:p>
            <a:pPr defTabSz="865188"/>
            <a:r>
              <a:rPr lang="en-US" altLang="zh-CN" smtClean="0">
                <a:ea typeface="宋体" charset="-122"/>
              </a:rPr>
              <a:t>BP-SU-240</a:t>
            </a:r>
          </a:p>
        </p:txBody>
      </p:sp>
      <p:grpSp>
        <p:nvGrpSpPr>
          <p:cNvPr id="7" name="Group 6"/>
          <p:cNvGrpSpPr/>
          <p:nvPr/>
        </p:nvGrpSpPr>
        <p:grpSpPr>
          <a:xfrm>
            <a:off x="1604963" y="1087438"/>
            <a:ext cx="5924550" cy="4908550"/>
            <a:chOff x="1443038" y="1630363"/>
            <a:chExt cx="5924550" cy="4908550"/>
          </a:xfrm>
        </p:grpSpPr>
        <p:pic>
          <p:nvPicPr>
            <p:cNvPr id="26626" name="Picture 7"/>
            <p:cNvPicPr>
              <a:picLocks noChangeAspect="1" noChangeArrowheads="1"/>
            </p:cNvPicPr>
            <p:nvPr/>
          </p:nvPicPr>
          <p:blipFill>
            <a:blip r:embed="rId2" cstate="print"/>
            <a:srcRect/>
            <a:stretch>
              <a:fillRect/>
            </a:stretch>
          </p:blipFill>
          <p:spPr bwMode="auto">
            <a:xfrm>
              <a:off x="1443038" y="1630363"/>
              <a:ext cx="5924550" cy="4908550"/>
            </a:xfrm>
            <a:prstGeom prst="rect">
              <a:avLst/>
            </a:prstGeom>
            <a:noFill/>
            <a:ln w="31750" algn="ctr">
              <a:noFill/>
              <a:miter lim="800000"/>
              <a:headEnd/>
              <a:tailEnd/>
            </a:ln>
          </p:spPr>
        </p:pic>
        <p:sp>
          <p:nvSpPr>
            <p:cNvPr id="26629" name="Rectangle 1027"/>
            <p:cNvSpPr>
              <a:spLocks noChangeArrowheads="1"/>
            </p:cNvSpPr>
            <p:nvPr/>
          </p:nvSpPr>
          <p:spPr bwMode="auto">
            <a:xfrm>
              <a:off x="1522413" y="4848225"/>
              <a:ext cx="3471862" cy="257175"/>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
          <p:nvSpPr>
            <p:cNvPr id="26630" name="Rectangle 1027"/>
            <p:cNvSpPr>
              <a:spLocks noChangeArrowheads="1"/>
            </p:cNvSpPr>
            <p:nvPr/>
          </p:nvSpPr>
          <p:spPr bwMode="auto">
            <a:xfrm>
              <a:off x="1728788" y="6119813"/>
              <a:ext cx="2619375" cy="257175"/>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1040"/>
          <p:cNvSpPr>
            <a:spLocks noGrp="1" noChangeArrowheads="1"/>
          </p:cNvSpPr>
          <p:nvPr>
            <p:ph type="title"/>
          </p:nvPr>
        </p:nvSpPr>
        <p:spPr/>
        <p:txBody>
          <a:bodyPr>
            <a:normAutofit fontScale="90000"/>
          </a:bodyPr>
          <a:lstStyle/>
          <a:p>
            <a:pPr eaLnBrk="1" hangingPunct="1"/>
            <a:r>
              <a:rPr lang="en-US" altLang="zh-CN" smtClean="0">
                <a:ea typeface="宋体" charset="-122"/>
              </a:rPr>
              <a:t>Item Master Maintenance -</a:t>
            </a:r>
            <a:r>
              <a:rPr lang="en-US" altLang="zh-CN" sz="2000" smtClean="0">
                <a:ea typeface="宋体" charset="-122"/>
              </a:rPr>
              <a:t> Price Break Category</a:t>
            </a:r>
          </a:p>
        </p:txBody>
      </p:sp>
      <p:sp>
        <p:nvSpPr>
          <p:cNvPr id="27650" name="Footer Placeholder 2"/>
          <p:cNvSpPr>
            <a:spLocks noGrp="1"/>
          </p:cNvSpPr>
          <p:nvPr>
            <p:ph type="ftr" sz="quarter" idx="10"/>
          </p:nvPr>
        </p:nvSpPr>
        <p:spPr>
          <a:noFill/>
        </p:spPr>
        <p:txBody>
          <a:bodyPr/>
          <a:lstStyle/>
          <a:p>
            <a:pPr defTabSz="865188"/>
            <a:r>
              <a:rPr lang="en-US" altLang="zh-CN" smtClean="0">
                <a:ea typeface="宋体" charset="-122"/>
              </a:rPr>
              <a:t>BP-SU-250</a:t>
            </a:r>
          </a:p>
        </p:txBody>
      </p:sp>
      <p:grpSp>
        <p:nvGrpSpPr>
          <p:cNvPr id="6" name="Group 5"/>
          <p:cNvGrpSpPr/>
          <p:nvPr/>
        </p:nvGrpSpPr>
        <p:grpSpPr>
          <a:xfrm>
            <a:off x="731838" y="993775"/>
            <a:ext cx="7661275" cy="5072063"/>
            <a:chOff x="817563" y="1508125"/>
            <a:chExt cx="7661275" cy="5072063"/>
          </a:xfrm>
        </p:grpSpPr>
        <p:pic>
          <p:nvPicPr>
            <p:cNvPr id="27651" name="Picture 1042"/>
            <p:cNvPicPr>
              <a:picLocks noChangeAspect="1" noChangeArrowheads="1"/>
            </p:cNvPicPr>
            <p:nvPr/>
          </p:nvPicPr>
          <p:blipFill>
            <a:blip r:embed="rId2" cstate="print"/>
            <a:srcRect/>
            <a:stretch>
              <a:fillRect/>
            </a:stretch>
          </p:blipFill>
          <p:spPr bwMode="auto">
            <a:xfrm>
              <a:off x="817563" y="1508125"/>
              <a:ext cx="7661275" cy="5072063"/>
            </a:xfrm>
            <a:prstGeom prst="rect">
              <a:avLst/>
            </a:prstGeom>
            <a:noFill/>
            <a:ln w="9525" algn="ctr">
              <a:noFill/>
              <a:miter lim="800000"/>
              <a:headEnd/>
              <a:tailEnd/>
            </a:ln>
          </p:spPr>
        </p:pic>
        <p:sp>
          <p:nvSpPr>
            <p:cNvPr id="27652" name="Rectangle 1027"/>
            <p:cNvSpPr>
              <a:spLocks noChangeArrowheads="1"/>
            </p:cNvSpPr>
            <p:nvPr/>
          </p:nvSpPr>
          <p:spPr bwMode="auto">
            <a:xfrm>
              <a:off x="4884738" y="4537075"/>
              <a:ext cx="1762125" cy="257175"/>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23"/>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Amount Types</a:t>
            </a:r>
          </a:p>
        </p:txBody>
      </p:sp>
      <p:sp>
        <p:nvSpPr>
          <p:cNvPr id="28675" name="Footer Placeholder 2"/>
          <p:cNvSpPr>
            <a:spLocks noGrp="1"/>
          </p:cNvSpPr>
          <p:nvPr>
            <p:ph type="ftr" sz="quarter" idx="10"/>
          </p:nvPr>
        </p:nvSpPr>
        <p:spPr>
          <a:noFill/>
        </p:spPr>
        <p:txBody>
          <a:bodyPr/>
          <a:lstStyle/>
          <a:p>
            <a:pPr defTabSz="865188"/>
            <a:r>
              <a:rPr lang="en-US" altLang="zh-CN" smtClean="0">
                <a:ea typeface="宋体" charset="-122"/>
              </a:rPr>
              <a:t>BP-SU-260</a:t>
            </a:r>
          </a:p>
        </p:txBody>
      </p:sp>
      <p:grpSp>
        <p:nvGrpSpPr>
          <p:cNvPr id="7" name="Group 6"/>
          <p:cNvGrpSpPr/>
          <p:nvPr/>
        </p:nvGrpSpPr>
        <p:grpSpPr>
          <a:xfrm>
            <a:off x="1606550" y="839788"/>
            <a:ext cx="5915025" cy="5305425"/>
            <a:chOff x="768350" y="1258888"/>
            <a:chExt cx="5915025" cy="5305425"/>
          </a:xfrm>
        </p:grpSpPr>
        <p:pic>
          <p:nvPicPr>
            <p:cNvPr id="28674" name="Picture 7"/>
            <p:cNvPicPr>
              <a:picLocks noChangeAspect="1" noChangeArrowheads="1"/>
            </p:cNvPicPr>
            <p:nvPr/>
          </p:nvPicPr>
          <p:blipFill>
            <a:blip r:embed="rId2" cstate="print"/>
            <a:srcRect/>
            <a:stretch>
              <a:fillRect/>
            </a:stretch>
          </p:blipFill>
          <p:spPr bwMode="auto">
            <a:xfrm>
              <a:off x="768350" y="1258888"/>
              <a:ext cx="5915025" cy="5305425"/>
            </a:xfrm>
            <a:prstGeom prst="rect">
              <a:avLst/>
            </a:prstGeom>
            <a:noFill/>
            <a:ln w="31750" algn="ctr">
              <a:noFill/>
              <a:miter lim="800000"/>
              <a:headEnd/>
              <a:tailEnd/>
            </a:ln>
          </p:spPr>
        </p:pic>
        <p:sp>
          <p:nvSpPr>
            <p:cNvPr id="28677" name="Rectangle 29"/>
            <p:cNvSpPr>
              <a:spLocks noChangeArrowheads="1"/>
            </p:cNvSpPr>
            <p:nvPr/>
          </p:nvSpPr>
          <p:spPr bwMode="auto">
            <a:xfrm>
              <a:off x="974725" y="4695825"/>
              <a:ext cx="3622675" cy="238125"/>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
          <p:nvSpPr>
            <p:cNvPr id="28678" name="Rectangle 1027"/>
            <p:cNvSpPr>
              <a:spLocks noChangeArrowheads="1"/>
            </p:cNvSpPr>
            <p:nvPr/>
          </p:nvSpPr>
          <p:spPr bwMode="auto">
            <a:xfrm>
              <a:off x="974725" y="4471988"/>
              <a:ext cx="3614738" cy="223837"/>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2"/>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List Price</a:t>
            </a:r>
          </a:p>
        </p:txBody>
      </p:sp>
      <p:sp>
        <p:nvSpPr>
          <p:cNvPr id="29699" name="Footer Placeholder 2"/>
          <p:cNvSpPr>
            <a:spLocks noGrp="1"/>
          </p:cNvSpPr>
          <p:nvPr>
            <p:ph type="ftr" sz="quarter" idx="10"/>
          </p:nvPr>
        </p:nvSpPr>
        <p:spPr>
          <a:noFill/>
        </p:spPr>
        <p:txBody>
          <a:bodyPr/>
          <a:lstStyle/>
          <a:p>
            <a:pPr defTabSz="865188"/>
            <a:r>
              <a:rPr lang="en-US" altLang="zh-CN" smtClean="0">
                <a:ea typeface="宋体" charset="-122"/>
              </a:rPr>
              <a:t>BP-SU-270</a:t>
            </a:r>
          </a:p>
        </p:txBody>
      </p:sp>
      <p:grpSp>
        <p:nvGrpSpPr>
          <p:cNvPr id="10" name="Group 9"/>
          <p:cNvGrpSpPr/>
          <p:nvPr/>
        </p:nvGrpSpPr>
        <p:grpSpPr>
          <a:xfrm>
            <a:off x="746125" y="989013"/>
            <a:ext cx="7931150" cy="5083175"/>
            <a:chOff x="1250950" y="1627188"/>
            <a:chExt cx="7931150" cy="5083175"/>
          </a:xfrm>
        </p:grpSpPr>
        <p:pic>
          <p:nvPicPr>
            <p:cNvPr id="29698" name="Picture 10"/>
            <p:cNvPicPr>
              <a:picLocks noChangeAspect="1" noChangeArrowheads="1"/>
            </p:cNvPicPr>
            <p:nvPr/>
          </p:nvPicPr>
          <p:blipFill>
            <a:blip r:embed="rId2" cstate="print"/>
            <a:srcRect/>
            <a:stretch>
              <a:fillRect/>
            </a:stretch>
          </p:blipFill>
          <p:spPr bwMode="auto">
            <a:xfrm>
              <a:off x="1250950" y="1627188"/>
              <a:ext cx="6162675" cy="5083175"/>
            </a:xfrm>
            <a:prstGeom prst="rect">
              <a:avLst/>
            </a:prstGeom>
            <a:noFill/>
            <a:ln w="31750" algn="ctr">
              <a:noFill/>
              <a:miter lim="800000"/>
              <a:headEnd/>
              <a:tailEnd/>
            </a:ln>
          </p:spPr>
        </p:pic>
        <p:sp>
          <p:nvSpPr>
            <p:cNvPr id="29701" name="Rectangle 34"/>
            <p:cNvSpPr>
              <a:spLocks noChangeArrowheads="1"/>
            </p:cNvSpPr>
            <p:nvPr/>
          </p:nvSpPr>
          <p:spPr bwMode="auto">
            <a:xfrm>
              <a:off x="1362075" y="4732338"/>
              <a:ext cx="1924050" cy="71437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cxnSp>
          <p:nvCxnSpPr>
            <p:cNvPr id="29702" name="AutoShape 38"/>
            <p:cNvCxnSpPr>
              <a:cxnSpLocks noChangeShapeType="1"/>
              <a:stCxn id="29704" idx="1"/>
              <a:endCxn id="29701" idx="3"/>
            </p:cNvCxnSpPr>
            <p:nvPr/>
          </p:nvCxnSpPr>
          <p:spPr bwMode="auto">
            <a:xfrm rot="10800000" flipV="1">
              <a:off x="3286126" y="3800474"/>
              <a:ext cx="1304925" cy="1289051"/>
            </a:xfrm>
            <a:prstGeom prst="bentConnector3">
              <a:avLst>
                <a:gd name="adj1" fmla="val 50000"/>
              </a:avLst>
            </a:prstGeom>
            <a:noFill/>
            <a:ln w="31750">
              <a:solidFill>
                <a:schemeClr val="tx1"/>
              </a:solidFill>
              <a:miter lim="800000"/>
              <a:headEnd/>
              <a:tailEnd type="triangle" w="med" len="med"/>
            </a:ln>
          </p:spPr>
        </p:cxnSp>
        <p:grpSp>
          <p:nvGrpSpPr>
            <p:cNvPr id="29703" name="Group 41"/>
            <p:cNvGrpSpPr>
              <a:grpSpLocks/>
            </p:cNvGrpSpPr>
            <p:nvPr/>
          </p:nvGrpSpPr>
          <p:grpSpPr bwMode="auto">
            <a:xfrm>
              <a:off x="4591050" y="3286125"/>
              <a:ext cx="4591050" cy="1028700"/>
              <a:chOff x="1050" y="3768"/>
              <a:chExt cx="2892" cy="648"/>
            </a:xfrm>
          </p:grpSpPr>
          <p:sp>
            <p:nvSpPr>
              <p:cNvPr id="29704" name="Rectangle 35"/>
              <p:cNvSpPr>
                <a:spLocks noChangeArrowheads="1"/>
              </p:cNvSpPr>
              <p:nvPr/>
            </p:nvSpPr>
            <p:spPr bwMode="auto">
              <a:xfrm>
                <a:off x="1050" y="3768"/>
                <a:ext cx="2892" cy="648"/>
              </a:xfrm>
              <a:prstGeom prst="rect">
                <a:avLst/>
              </a:prstGeom>
              <a:solidFill>
                <a:srgbClr val="FFFFFF"/>
              </a:solidFill>
              <a:ln w="28575">
                <a:solidFill>
                  <a:schemeClr val="accent1"/>
                </a:solidFill>
                <a:miter lim="800000"/>
                <a:headEnd/>
                <a:tailEnd/>
              </a:ln>
            </p:spPr>
            <p:txBody>
              <a:bodyPr wrap="none" anchor="ctr"/>
              <a:lstStyle/>
              <a:p>
                <a:pPr eaLnBrk="0" hangingPunct="0"/>
                <a:r>
                  <a:rPr kumimoji="1" lang="en-US" altLang="zh-CN" sz="1600" dirty="0">
                    <a:latin typeface="+mj-lt"/>
                    <a:ea typeface="宋体" charset="-122"/>
                  </a:rPr>
                  <a:t>List Price amount type price lists are the</a:t>
                </a:r>
              </a:p>
              <a:p>
                <a:pPr eaLnBrk="0" hangingPunct="0"/>
                <a:r>
                  <a:rPr kumimoji="1" lang="en-US" altLang="zh-CN" sz="1600" dirty="0">
                    <a:latin typeface="+mj-lt"/>
                    <a:ea typeface="宋体" charset="-122"/>
                  </a:rPr>
                  <a:t>foundation for the  pricing logic. They must</a:t>
                </a:r>
              </a:p>
              <a:p>
                <a:pPr eaLnBrk="0" hangingPunct="0"/>
                <a:r>
                  <a:rPr kumimoji="1" lang="en-US" altLang="zh-CN" sz="1600" dirty="0">
                    <a:latin typeface="+mj-lt"/>
                    <a:ea typeface="宋体" charset="-122"/>
                  </a:rPr>
                  <a:t>be set up with a Comb Type of </a:t>
                </a:r>
                <a:r>
                  <a:rPr kumimoji="1" lang="en-US" altLang="zh-CN" sz="1600" dirty="0" smtClean="0">
                    <a:latin typeface="+mj-lt"/>
                    <a:ea typeface="宋体" charset="-122"/>
                  </a:rPr>
                  <a:t>combinable</a:t>
                </a:r>
                <a:endParaRPr kumimoji="1" lang="en-US" altLang="zh-CN" sz="1800" b="1" dirty="0">
                  <a:latin typeface="+mj-lt"/>
                  <a:ea typeface="宋体" charset="-122"/>
                </a:endParaRPr>
              </a:p>
            </p:txBody>
          </p:sp>
          <p:sp>
            <p:nvSpPr>
              <p:cNvPr id="29705" name="Rectangle 39"/>
              <p:cNvSpPr>
                <a:spLocks noChangeArrowheads="1"/>
              </p:cNvSpPr>
              <p:nvPr/>
            </p:nvSpPr>
            <p:spPr bwMode="auto">
              <a:xfrm>
                <a:off x="1066" y="3826"/>
                <a:ext cx="97" cy="158"/>
              </a:xfrm>
              <a:prstGeom prst="rect">
                <a:avLst/>
              </a:prstGeom>
              <a:noFill/>
              <a:ln w="31750">
                <a:noFill/>
                <a:miter lim="800000"/>
                <a:headEnd/>
                <a:tailEnd/>
              </a:ln>
            </p:spPr>
            <p:txBody>
              <a:bodyPr wrap="none" anchor="ctr"/>
              <a:lstStyle/>
              <a:p>
                <a:endParaRPr lang="zh-CN" altLang="zh-CN">
                  <a:latin typeface="+mj-lt"/>
                  <a:ea typeface="宋体" charset="-122"/>
                </a:endParaRPr>
              </a:p>
            </p:txBody>
          </p:sp>
        </p:gr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19"/>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Mark-Up</a:t>
            </a:r>
          </a:p>
        </p:txBody>
      </p:sp>
      <p:sp>
        <p:nvSpPr>
          <p:cNvPr id="30723" name="Footer Placeholder 2"/>
          <p:cNvSpPr>
            <a:spLocks noGrp="1"/>
          </p:cNvSpPr>
          <p:nvPr>
            <p:ph type="ftr" sz="quarter" idx="10"/>
          </p:nvPr>
        </p:nvSpPr>
        <p:spPr>
          <a:noFill/>
        </p:spPr>
        <p:txBody>
          <a:bodyPr/>
          <a:lstStyle/>
          <a:p>
            <a:pPr defTabSz="865188"/>
            <a:r>
              <a:rPr lang="en-US" altLang="zh-CN" smtClean="0">
                <a:ea typeface="宋体" charset="-122"/>
              </a:rPr>
              <a:t>BP-SU-280</a:t>
            </a:r>
          </a:p>
        </p:txBody>
      </p:sp>
      <p:grpSp>
        <p:nvGrpSpPr>
          <p:cNvPr id="6" name="Group 5"/>
          <p:cNvGrpSpPr/>
          <p:nvPr/>
        </p:nvGrpSpPr>
        <p:grpSpPr>
          <a:xfrm>
            <a:off x="1385888" y="877888"/>
            <a:ext cx="6351587" cy="5286375"/>
            <a:chOff x="938213" y="1468438"/>
            <a:chExt cx="6351587" cy="5286375"/>
          </a:xfrm>
        </p:grpSpPr>
        <p:pic>
          <p:nvPicPr>
            <p:cNvPr id="30722" name="Picture 6"/>
            <p:cNvPicPr>
              <a:picLocks noChangeAspect="1" noChangeArrowheads="1"/>
            </p:cNvPicPr>
            <p:nvPr/>
          </p:nvPicPr>
          <p:blipFill>
            <a:blip r:embed="rId2" cstate="print"/>
            <a:srcRect/>
            <a:stretch>
              <a:fillRect/>
            </a:stretch>
          </p:blipFill>
          <p:spPr bwMode="auto">
            <a:xfrm>
              <a:off x="938213" y="1468438"/>
              <a:ext cx="6351587" cy="5286375"/>
            </a:xfrm>
            <a:prstGeom prst="rect">
              <a:avLst/>
            </a:prstGeom>
            <a:noFill/>
            <a:ln w="31750" algn="ctr">
              <a:noFill/>
              <a:miter lim="800000"/>
              <a:headEnd/>
              <a:tailEnd/>
            </a:ln>
          </p:spPr>
        </p:pic>
        <p:sp>
          <p:nvSpPr>
            <p:cNvPr id="30725" name="Rectangle 23"/>
            <p:cNvSpPr>
              <a:spLocks noChangeArrowheads="1"/>
            </p:cNvSpPr>
            <p:nvPr/>
          </p:nvSpPr>
          <p:spPr bwMode="auto">
            <a:xfrm>
              <a:off x="1087438" y="4683125"/>
              <a:ext cx="1647825" cy="69532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18"/>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Discount Sequence</a:t>
            </a:r>
          </a:p>
        </p:txBody>
      </p:sp>
      <p:sp>
        <p:nvSpPr>
          <p:cNvPr id="31747" name="Footer Placeholder 2"/>
          <p:cNvSpPr>
            <a:spLocks noGrp="1"/>
          </p:cNvSpPr>
          <p:nvPr>
            <p:ph type="ftr" sz="quarter" idx="10"/>
          </p:nvPr>
        </p:nvSpPr>
        <p:spPr>
          <a:noFill/>
        </p:spPr>
        <p:txBody>
          <a:bodyPr/>
          <a:lstStyle/>
          <a:p>
            <a:pPr defTabSz="865188"/>
            <a:r>
              <a:rPr lang="en-US" altLang="zh-CN" smtClean="0">
                <a:ea typeface="宋体" charset="-122"/>
              </a:rPr>
              <a:t>BP-SU-290</a:t>
            </a:r>
          </a:p>
        </p:txBody>
      </p:sp>
      <p:grpSp>
        <p:nvGrpSpPr>
          <p:cNvPr id="6" name="Group 5"/>
          <p:cNvGrpSpPr/>
          <p:nvPr/>
        </p:nvGrpSpPr>
        <p:grpSpPr>
          <a:xfrm>
            <a:off x="1389063" y="839788"/>
            <a:ext cx="6351587" cy="5286375"/>
            <a:chOff x="1179513" y="1458913"/>
            <a:chExt cx="6351587" cy="5286375"/>
          </a:xfrm>
        </p:grpSpPr>
        <p:pic>
          <p:nvPicPr>
            <p:cNvPr id="31746" name="Picture 6"/>
            <p:cNvPicPr>
              <a:picLocks noChangeAspect="1" noChangeArrowheads="1"/>
            </p:cNvPicPr>
            <p:nvPr/>
          </p:nvPicPr>
          <p:blipFill>
            <a:blip r:embed="rId2" cstate="print"/>
            <a:srcRect/>
            <a:stretch>
              <a:fillRect/>
            </a:stretch>
          </p:blipFill>
          <p:spPr bwMode="auto">
            <a:xfrm>
              <a:off x="1179513" y="1458913"/>
              <a:ext cx="6351587" cy="5286375"/>
            </a:xfrm>
            <a:prstGeom prst="rect">
              <a:avLst/>
            </a:prstGeom>
            <a:noFill/>
            <a:ln w="31750" algn="ctr">
              <a:noFill/>
              <a:miter lim="800000"/>
              <a:headEnd/>
              <a:tailEnd/>
            </a:ln>
          </p:spPr>
        </p:pic>
        <p:sp>
          <p:nvSpPr>
            <p:cNvPr id="31749" name="Rectangle 22"/>
            <p:cNvSpPr>
              <a:spLocks noChangeArrowheads="1"/>
            </p:cNvSpPr>
            <p:nvPr/>
          </p:nvSpPr>
          <p:spPr bwMode="auto">
            <a:xfrm>
              <a:off x="5268913" y="5170488"/>
              <a:ext cx="2098675" cy="21907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lstStyle/>
          <a:p>
            <a:r>
              <a:rPr lang="en-US" b="1" dirty="0" smtClean="0"/>
              <a:t>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p>
          <a:p>
            <a:endParaRPr lang="en-US" dirty="0"/>
          </a:p>
        </p:txBody>
      </p:sp>
      <p:sp>
        <p:nvSpPr>
          <p:cNvPr id="5123" name="Rectangle 38"/>
          <p:cNvSpPr>
            <a:spLocks noGrp="1" noChangeArrowheads="1"/>
          </p:cNvSpPr>
          <p:nvPr>
            <p:ph type="title"/>
          </p:nvPr>
        </p:nvSpPr>
        <p:spPr/>
        <p:txBody>
          <a:bodyPr/>
          <a:lstStyle/>
          <a:p>
            <a:pPr eaLnBrk="1" hangingPunct="1"/>
            <a:r>
              <a:rPr lang="en-US" altLang="zh-CN" dirty="0" smtClean="0">
                <a:ea typeface="宋体" charset="-122"/>
              </a:rPr>
              <a:t>Best Pricing Setup</a:t>
            </a:r>
          </a:p>
        </p:txBody>
      </p:sp>
      <p:sp>
        <p:nvSpPr>
          <p:cNvPr id="5122" name="Footer Placeholder 2"/>
          <p:cNvSpPr>
            <a:spLocks noGrp="1"/>
          </p:cNvSpPr>
          <p:nvPr>
            <p:ph type="ftr" sz="quarter" idx="10"/>
          </p:nvPr>
        </p:nvSpPr>
        <p:spPr>
          <a:noFill/>
        </p:spPr>
        <p:txBody>
          <a:bodyPr/>
          <a:lstStyle/>
          <a:p>
            <a:pPr defTabSz="865188"/>
            <a:r>
              <a:rPr lang="en-US" altLang="zh-CN" smtClean="0">
                <a:ea typeface="宋体" charset="-122"/>
              </a:rPr>
              <a:t>BP-SU-030</a:t>
            </a:r>
          </a:p>
        </p:txBody>
      </p:sp>
      <p:sp>
        <p:nvSpPr>
          <p:cNvPr id="42024" name="Line 40"/>
          <p:cNvSpPr>
            <a:spLocks noChangeShapeType="1"/>
          </p:cNvSpPr>
          <p:nvPr/>
        </p:nvSpPr>
        <p:spPr bwMode="auto">
          <a:xfrm>
            <a:off x="1104900" y="7127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19"/>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Accrual</a:t>
            </a:r>
          </a:p>
        </p:txBody>
      </p:sp>
      <p:sp>
        <p:nvSpPr>
          <p:cNvPr id="32771" name="Footer Placeholder 2"/>
          <p:cNvSpPr>
            <a:spLocks noGrp="1"/>
          </p:cNvSpPr>
          <p:nvPr>
            <p:ph type="ftr" sz="quarter" idx="10"/>
          </p:nvPr>
        </p:nvSpPr>
        <p:spPr>
          <a:noFill/>
        </p:spPr>
        <p:txBody>
          <a:bodyPr/>
          <a:lstStyle/>
          <a:p>
            <a:pPr defTabSz="865188"/>
            <a:r>
              <a:rPr lang="en-US" altLang="zh-CN" smtClean="0">
                <a:ea typeface="宋体" charset="-122"/>
              </a:rPr>
              <a:t>BP-SU-300</a:t>
            </a:r>
          </a:p>
        </p:txBody>
      </p:sp>
      <p:grpSp>
        <p:nvGrpSpPr>
          <p:cNvPr id="6" name="Group 5"/>
          <p:cNvGrpSpPr/>
          <p:nvPr/>
        </p:nvGrpSpPr>
        <p:grpSpPr>
          <a:xfrm>
            <a:off x="1335088" y="1116013"/>
            <a:ext cx="6465887" cy="4905375"/>
            <a:chOff x="1373188" y="1554163"/>
            <a:chExt cx="6465887" cy="4905375"/>
          </a:xfrm>
        </p:grpSpPr>
        <p:pic>
          <p:nvPicPr>
            <p:cNvPr id="32770" name="Picture 6"/>
            <p:cNvPicPr>
              <a:picLocks noChangeAspect="1" noChangeArrowheads="1"/>
            </p:cNvPicPr>
            <p:nvPr/>
          </p:nvPicPr>
          <p:blipFill>
            <a:blip r:embed="rId2" cstate="print"/>
            <a:srcRect/>
            <a:stretch>
              <a:fillRect/>
            </a:stretch>
          </p:blipFill>
          <p:spPr bwMode="auto">
            <a:xfrm>
              <a:off x="1373188" y="1554163"/>
              <a:ext cx="6465887" cy="4905375"/>
            </a:xfrm>
            <a:prstGeom prst="rect">
              <a:avLst/>
            </a:prstGeom>
            <a:noFill/>
            <a:ln w="31750" algn="ctr">
              <a:noFill/>
              <a:miter lim="800000"/>
              <a:headEnd/>
              <a:tailEnd/>
            </a:ln>
          </p:spPr>
        </p:pic>
        <p:sp>
          <p:nvSpPr>
            <p:cNvPr id="32773" name="Rectangle 22"/>
            <p:cNvSpPr>
              <a:spLocks noChangeArrowheads="1"/>
            </p:cNvSpPr>
            <p:nvPr/>
          </p:nvSpPr>
          <p:spPr bwMode="auto">
            <a:xfrm>
              <a:off x="1524000" y="5405438"/>
              <a:ext cx="5635625" cy="90487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16"/>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Accrual</a:t>
            </a:r>
          </a:p>
        </p:txBody>
      </p:sp>
      <p:sp>
        <p:nvSpPr>
          <p:cNvPr id="33795" name="Footer Placeholder 2"/>
          <p:cNvSpPr>
            <a:spLocks noGrp="1"/>
          </p:cNvSpPr>
          <p:nvPr>
            <p:ph type="ftr" sz="quarter" idx="10"/>
          </p:nvPr>
        </p:nvSpPr>
        <p:spPr>
          <a:noFill/>
        </p:spPr>
        <p:txBody>
          <a:bodyPr/>
          <a:lstStyle/>
          <a:p>
            <a:pPr defTabSz="865188"/>
            <a:r>
              <a:rPr lang="en-US" altLang="zh-CN" smtClean="0">
                <a:ea typeface="宋体" charset="-122"/>
              </a:rPr>
              <a:t>BP-SU-310</a:t>
            </a:r>
          </a:p>
        </p:txBody>
      </p:sp>
      <p:grpSp>
        <p:nvGrpSpPr>
          <p:cNvPr id="7" name="Group 6"/>
          <p:cNvGrpSpPr/>
          <p:nvPr/>
        </p:nvGrpSpPr>
        <p:grpSpPr>
          <a:xfrm>
            <a:off x="1365250" y="990600"/>
            <a:ext cx="6411913" cy="5205413"/>
            <a:chOff x="1155700" y="1514475"/>
            <a:chExt cx="6411913" cy="5205413"/>
          </a:xfrm>
        </p:grpSpPr>
        <p:pic>
          <p:nvPicPr>
            <p:cNvPr id="33794" name="Picture 7"/>
            <p:cNvPicPr>
              <a:picLocks noChangeAspect="1" noChangeArrowheads="1"/>
            </p:cNvPicPr>
            <p:nvPr/>
          </p:nvPicPr>
          <p:blipFill>
            <a:blip r:embed="rId2" cstate="print"/>
            <a:srcRect/>
            <a:stretch>
              <a:fillRect/>
            </a:stretch>
          </p:blipFill>
          <p:spPr bwMode="auto">
            <a:xfrm>
              <a:off x="1165225" y="1514475"/>
              <a:ext cx="6402388" cy="5205413"/>
            </a:xfrm>
            <a:prstGeom prst="rect">
              <a:avLst/>
            </a:prstGeom>
            <a:noFill/>
            <a:ln w="31750" algn="ctr">
              <a:noFill/>
              <a:miter lim="800000"/>
              <a:headEnd/>
              <a:tailEnd/>
            </a:ln>
          </p:spPr>
        </p:pic>
        <p:sp>
          <p:nvSpPr>
            <p:cNvPr id="33796" name="Rectangle 4"/>
            <p:cNvSpPr>
              <a:spLocks noChangeArrowheads="1"/>
            </p:cNvSpPr>
            <p:nvPr/>
          </p:nvSpPr>
          <p:spPr bwMode="auto">
            <a:xfrm>
              <a:off x="1179513" y="4365625"/>
              <a:ext cx="3065462" cy="590550"/>
            </a:xfrm>
            <a:prstGeom prst="rect">
              <a:avLst/>
            </a:prstGeom>
            <a:noFill/>
            <a:ln w="38100">
              <a:solidFill>
                <a:srgbClr val="FF0000"/>
              </a:solidFill>
              <a:miter lim="800000"/>
              <a:headEnd/>
              <a:tailEnd/>
            </a:ln>
          </p:spPr>
          <p:txBody>
            <a:bodyPr wrap="none" anchor="ctr"/>
            <a:lstStyle/>
            <a:p>
              <a:endParaRPr lang="zh-CN" altLang="zh-CN">
                <a:ea typeface="宋体" charset="-122"/>
              </a:endParaRPr>
            </a:p>
          </p:txBody>
        </p:sp>
        <p:sp>
          <p:nvSpPr>
            <p:cNvPr id="33798" name="Rectangle 21"/>
            <p:cNvSpPr>
              <a:spLocks noChangeArrowheads="1"/>
            </p:cNvSpPr>
            <p:nvPr/>
          </p:nvSpPr>
          <p:spPr bwMode="auto">
            <a:xfrm>
              <a:off x="1155700" y="6210300"/>
              <a:ext cx="5848350" cy="303213"/>
            </a:xfrm>
            <a:prstGeom prst="rect">
              <a:avLst/>
            </a:prstGeom>
            <a:noFill/>
            <a:ln w="3810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15"/>
          <p:cNvSpPr>
            <a:spLocks noGrp="1" noChangeArrowheads="1"/>
          </p:cNvSpPr>
          <p:nvPr>
            <p:ph type="title"/>
          </p:nvPr>
        </p:nvSpPr>
        <p:spPr/>
        <p:txBody>
          <a:bodyPr/>
          <a:lstStyle/>
          <a:p>
            <a:pPr eaLnBrk="1" hangingPunct="1"/>
            <a:r>
              <a:rPr lang="en-US" altLang="zh-CN" smtClean="0">
                <a:ea typeface="宋体" charset="-122"/>
              </a:rPr>
              <a:t>Price List Maintenance –</a:t>
            </a:r>
            <a:r>
              <a:rPr lang="en-US" altLang="zh-CN" sz="2000" smtClean="0">
                <a:ea typeface="宋体" charset="-122"/>
              </a:rPr>
              <a:t> Credit Terms</a:t>
            </a:r>
          </a:p>
        </p:txBody>
      </p:sp>
      <p:sp>
        <p:nvSpPr>
          <p:cNvPr id="34818" name="Footer Placeholder 2"/>
          <p:cNvSpPr>
            <a:spLocks noGrp="1"/>
          </p:cNvSpPr>
          <p:nvPr>
            <p:ph type="ftr" sz="quarter" idx="10"/>
          </p:nvPr>
        </p:nvSpPr>
        <p:spPr>
          <a:noFill/>
        </p:spPr>
        <p:txBody>
          <a:bodyPr/>
          <a:lstStyle/>
          <a:p>
            <a:pPr defTabSz="865188"/>
            <a:r>
              <a:rPr lang="en-US" altLang="zh-CN" smtClean="0">
                <a:ea typeface="宋体" charset="-122"/>
              </a:rPr>
              <a:t>BP-SU-320</a:t>
            </a:r>
          </a:p>
        </p:txBody>
      </p:sp>
      <p:pic>
        <p:nvPicPr>
          <p:cNvPr id="34820" name="Picture 5"/>
          <p:cNvPicPr>
            <a:picLocks noChangeAspect="1" noChangeArrowheads="1"/>
          </p:cNvPicPr>
          <p:nvPr/>
        </p:nvPicPr>
        <p:blipFill>
          <a:blip r:embed="rId2" cstate="print"/>
          <a:srcRect/>
          <a:stretch>
            <a:fillRect/>
          </a:stretch>
        </p:blipFill>
        <p:spPr bwMode="auto">
          <a:xfrm>
            <a:off x="1549400" y="927100"/>
            <a:ext cx="6029325" cy="5181600"/>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12" name="Rectangle 194"/>
          <p:cNvSpPr>
            <a:spLocks noGrp="1" noChangeArrowheads="1"/>
          </p:cNvSpPr>
          <p:nvPr>
            <p:ph type="title"/>
          </p:nvPr>
        </p:nvSpPr>
        <p:spPr>
          <a:xfrm>
            <a:off x="1581150" y="0"/>
            <a:ext cx="7562850" cy="557213"/>
          </a:xfrm>
          <a:noFill/>
        </p:spPr>
        <p:txBody>
          <a:bodyPr>
            <a:normAutofit fontScale="90000"/>
          </a:bodyPr>
          <a:lstStyle/>
          <a:p>
            <a:pPr eaLnBrk="1" hangingPunct="1"/>
            <a:r>
              <a:rPr lang="en-US" altLang="zh-CN" dirty="0" smtClean="0">
                <a:solidFill>
                  <a:schemeClr val="bg1"/>
                </a:solidFill>
                <a:ea typeface="宋体" charset="-122"/>
              </a:rPr>
              <a:t>How Best Pricing Works</a:t>
            </a:r>
          </a:p>
        </p:txBody>
      </p:sp>
      <p:sp>
        <p:nvSpPr>
          <p:cNvPr id="35842" name="Footer Placeholder 2"/>
          <p:cNvSpPr>
            <a:spLocks noGrp="1"/>
          </p:cNvSpPr>
          <p:nvPr>
            <p:ph type="ftr" sz="quarter" idx="10"/>
          </p:nvPr>
        </p:nvSpPr>
        <p:spPr>
          <a:noFill/>
        </p:spPr>
        <p:txBody>
          <a:bodyPr/>
          <a:lstStyle/>
          <a:p>
            <a:pPr defTabSz="865188"/>
            <a:r>
              <a:rPr lang="en-US" altLang="zh-CN" smtClean="0">
                <a:ea typeface="宋体" charset="-122"/>
              </a:rPr>
              <a:t>BP-SU-330</a:t>
            </a:r>
          </a:p>
        </p:txBody>
      </p:sp>
      <p:sp>
        <p:nvSpPr>
          <p:cNvPr id="71805" name="Oval 125"/>
          <p:cNvSpPr>
            <a:spLocks noChangeArrowheads="1"/>
          </p:cNvSpPr>
          <p:nvPr/>
        </p:nvSpPr>
        <p:spPr bwMode="auto">
          <a:xfrm>
            <a:off x="4527550" y="3609975"/>
            <a:ext cx="1773238" cy="1663700"/>
          </a:xfrm>
          <a:prstGeom prst="ellipse">
            <a:avLst/>
          </a:prstGeom>
          <a:solidFill>
            <a:srgbClr val="DDDDDD"/>
          </a:solidFill>
          <a:ln w="19050">
            <a:solidFill>
              <a:srgbClr val="000000"/>
            </a:solidFill>
            <a:prstDash val="dash"/>
            <a:round/>
            <a:headEnd/>
            <a:tailEnd/>
          </a:ln>
          <a:effectLst/>
        </p:spPr>
        <p:txBody>
          <a:bodyPr/>
          <a:lstStyle/>
          <a:p>
            <a:endParaRPr lang="en-US" altLang="zh-CN">
              <a:ea typeface="宋体" charset="-122"/>
            </a:endParaRPr>
          </a:p>
        </p:txBody>
      </p:sp>
      <p:sp>
        <p:nvSpPr>
          <p:cNvPr id="35844" name="Rectangle 126"/>
          <p:cNvSpPr>
            <a:spLocks noChangeArrowheads="1"/>
          </p:cNvSpPr>
          <p:nvPr/>
        </p:nvSpPr>
        <p:spPr bwMode="auto">
          <a:xfrm>
            <a:off x="4794250" y="4024313"/>
            <a:ext cx="1243013"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Price Calculated</a:t>
            </a:r>
          </a:p>
          <a:p>
            <a:pPr eaLnBrk="0" hangingPunct="0"/>
            <a:r>
              <a:rPr kumimoji="1" lang="en-US" altLang="zh-CN" sz="1400" i="1">
                <a:solidFill>
                  <a:srgbClr val="000000"/>
                </a:solidFill>
                <a:ea typeface="宋体" charset="-122"/>
              </a:rPr>
              <a:t>From Set</a:t>
            </a:r>
            <a:endParaRPr kumimoji="1" lang="en-US" altLang="zh-CN" sz="1400" b="1">
              <a:ea typeface="宋体" charset="-122"/>
            </a:endParaRPr>
          </a:p>
        </p:txBody>
      </p:sp>
      <p:sp>
        <p:nvSpPr>
          <p:cNvPr id="71807" name="Rectangle 127"/>
          <p:cNvSpPr>
            <a:spLocks noChangeArrowheads="1"/>
          </p:cNvSpPr>
          <p:nvPr/>
        </p:nvSpPr>
        <p:spPr bwMode="auto">
          <a:xfrm>
            <a:off x="5522913" y="4554538"/>
            <a:ext cx="457200" cy="274637"/>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sp>
        <p:nvSpPr>
          <p:cNvPr id="71808" name="Rectangle 128"/>
          <p:cNvSpPr>
            <a:spLocks noChangeArrowheads="1"/>
          </p:cNvSpPr>
          <p:nvPr/>
        </p:nvSpPr>
        <p:spPr bwMode="auto">
          <a:xfrm>
            <a:off x="4838700" y="4554538"/>
            <a:ext cx="457200" cy="274637"/>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BC2</a:t>
            </a:r>
          </a:p>
        </p:txBody>
      </p:sp>
      <p:sp>
        <p:nvSpPr>
          <p:cNvPr id="35847" name="Line 129"/>
          <p:cNvSpPr>
            <a:spLocks noChangeShapeType="1"/>
          </p:cNvSpPr>
          <p:nvPr/>
        </p:nvSpPr>
        <p:spPr bwMode="auto">
          <a:xfrm>
            <a:off x="3736975" y="1428750"/>
            <a:ext cx="1168400" cy="2333625"/>
          </a:xfrm>
          <a:prstGeom prst="line">
            <a:avLst/>
          </a:prstGeom>
          <a:noFill/>
          <a:ln w="19050">
            <a:solidFill>
              <a:schemeClr val="tx1"/>
            </a:solidFill>
            <a:prstDash val="dash"/>
            <a:round/>
            <a:headEnd/>
            <a:tailEnd/>
          </a:ln>
        </p:spPr>
        <p:txBody>
          <a:bodyPr wrap="none" anchor="ctr"/>
          <a:lstStyle/>
          <a:p>
            <a:endParaRPr lang="en-US"/>
          </a:p>
        </p:txBody>
      </p:sp>
      <p:sp>
        <p:nvSpPr>
          <p:cNvPr id="35848" name="Line 130"/>
          <p:cNvSpPr>
            <a:spLocks noChangeShapeType="1"/>
          </p:cNvSpPr>
          <p:nvPr/>
        </p:nvSpPr>
        <p:spPr bwMode="auto">
          <a:xfrm>
            <a:off x="3463925" y="4476750"/>
            <a:ext cx="990600" cy="0"/>
          </a:xfrm>
          <a:prstGeom prst="line">
            <a:avLst/>
          </a:prstGeom>
          <a:noFill/>
          <a:ln w="19050">
            <a:solidFill>
              <a:schemeClr val="tx1"/>
            </a:solidFill>
            <a:prstDash val="dash"/>
            <a:round/>
            <a:headEnd/>
            <a:tailEnd/>
          </a:ln>
          <a:effectLst/>
        </p:spPr>
        <p:txBody>
          <a:bodyPr wrap="none" anchor="ctr"/>
          <a:lstStyle/>
          <a:p>
            <a:endParaRPr lang="en-US"/>
          </a:p>
        </p:txBody>
      </p:sp>
      <p:sp>
        <p:nvSpPr>
          <p:cNvPr id="35849" name="Rectangle 131"/>
          <p:cNvSpPr>
            <a:spLocks noChangeArrowheads="1"/>
          </p:cNvSpPr>
          <p:nvPr/>
        </p:nvSpPr>
        <p:spPr bwMode="auto">
          <a:xfrm>
            <a:off x="161925" y="639763"/>
            <a:ext cx="2098675" cy="5464175"/>
          </a:xfrm>
          <a:prstGeom prst="rect">
            <a:avLst/>
          </a:prstGeom>
          <a:solidFill>
            <a:srgbClr val="DDDDDD"/>
          </a:solidFill>
          <a:ln w="0">
            <a:solidFill>
              <a:srgbClr val="000000"/>
            </a:solidFill>
            <a:miter lim="800000"/>
            <a:headEnd/>
            <a:tailEnd/>
          </a:ln>
        </p:spPr>
        <p:txBody>
          <a:bodyPr/>
          <a:lstStyle/>
          <a:p>
            <a:endParaRPr lang="zh-CN" altLang="zh-CN">
              <a:ea typeface="宋体" charset="-122"/>
            </a:endParaRPr>
          </a:p>
        </p:txBody>
      </p:sp>
      <p:sp>
        <p:nvSpPr>
          <p:cNvPr id="35850" name="Text Box 132"/>
          <p:cNvSpPr txBox="1">
            <a:spLocks noChangeArrowheads="1"/>
          </p:cNvSpPr>
          <p:nvPr/>
        </p:nvSpPr>
        <p:spPr bwMode="auto">
          <a:xfrm rot="16200000">
            <a:off x="-66674" y="1284287"/>
            <a:ext cx="1289050" cy="581025"/>
          </a:xfrm>
          <a:prstGeom prst="rect">
            <a:avLst/>
          </a:prstGeom>
          <a:noFill/>
          <a:ln w="0">
            <a:noFill/>
            <a:miter lim="800000"/>
            <a:headEnd/>
            <a:tailEnd/>
          </a:ln>
        </p:spPr>
        <p:txBody>
          <a:bodyPr wrap="none">
            <a:spAutoFit/>
          </a:bodyPr>
          <a:lstStyle/>
          <a:p>
            <a:pPr eaLnBrk="0" hangingPunct="0"/>
            <a:r>
              <a:rPr kumimoji="1" lang="en-US" altLang="zh-CN" sz="1600" b="1">
                <a:ea typeface="宋体" charset="-122"/>
              </a:rPr>
              <a:t>DISCOUNT</a:t>
            </a:r>
          </a:p>
          <a:p>
            <a:pPr eaLnBrk="0" hangingPunct="0"/>
            <a:r>
              <a:rPr kumimoji="1" lang="en-US" altLang="zh-CN" sz="1600" b="1">
                <a:ea typeface="宋体" charset="-122"/>
              </a:rPr>
              <a:t>PRICES</a:t>
            </a:r>
          </a:p>
        </p:txBody>
      </p:sp>
      <p:sp>
        <p:nvSpPr>
          <p:cNvPr id="71813" name="Rectangle 133"/>
          <p:cNvSpPr>
            <a:spLocks noChangeArrowheads="1"/>
          </p:cNvSpPr>
          <p:nvPr/>
        </p:nvSpPr>
        <p:spPr bwMode="auto">
          <a:xfrm>
            <a:off x="1598613" y="241300"/>
            <a:ext cx="457200" cy="274638"/>
          </a:xfrm>
          <a:prstGeom prst="rect">
            <a:avLst/>
          </a:prstGeom>
          <a:solidFill>
            <a:srgbClr val="FFC5E2"/>
          </a:solidFill>
          <a:ln w="12700">
            <a:solidFill>
              <a:srgbClr val="000000"/>
            </a:solidFill>
            <a:miter lim="800000"/>
            <a:headEnd/>
            <a:tailEnd/>
          </a:ln>
          <a:effectLst/>
        </p:spPr>
        <p:txBody>
          <a:bodyPr lIns="0" tIns="0" rIns="0" bIns="0" anchor="ctr" anchorCtr="1"/>
          <a:lstStyle/>
          <a:p>
            <a:pPr eaLnBrk="0" hangingPunct="0">
              <a:defRPr/>
            </a:pPr>
            <a:r>
              <a:rPr kumimoji="1" lang="en-US" sz="1600"/>
              <a:t>LP</a:t>
            </a:r>
          </a:p>
        </p:txBody>
      </p:sp>
      <p:sp>
        <p:nvSpPr>
          <p:cNvPr id="35852" name="Rectangle 134"/>
          <p:cNvSpPr>
            <a:spLocks noChangeArrowheads="1"/>
          </p:cNvSpPr>
          <p:nvPr/>
        </p:nvSpPr>
        <p:spPr bwMode="auto">
          <a:xfrm>
            <a:off x="228600" y="114300"/>
            <a:ext cx="1050925" cy="477838"/>
          </a:xfrm>
          <a:prstGeom prst="rect">
            <a:avLst/>
          </a:prstGeom>
          <a:noFill/>
          <a:ln w="9525">
            <a:noFill/>
            <a:miter lim="800000"/>
            <a:headEnd/>
            <a:tailEnd/>
          </a:ln>
        </p:spPr>
        <p:txBody>
          <a:bodyPr/>
          <a:lstStyle/>
          <a:p>
            <a:pPr algn="r" eaLnBrk="0" hangingPunct="0"/>
            <a:r>
              <a:rPr kumimoji="1" lang="en-US" altLang="zh-CN" sz="1400" b="1">
                <a:ea typeface="宋体" charset="-122"/>
              </a:rPr>
              <a:t>List Price List*</a:t>
            </a:r>
          </a:p>
        </p:txBody>
      </p:sp>
      <p:sp>
        <p:nvSpPr>
          <p:cNvPr id="35853" name="Rectangle 135"/>
          <p:cNvSpPr>
            <a:spLocks noChangeArrowheads="1"/>
          </p:cNvSpPr>
          <p:nvPr/>
        </p:nvSpPr>
        <p:spPr bwMode="auto">
          <a:xfrm>
            <a:off x="3814763" y="5743575"/>
            <a:ext cx="5180012" cy="384175"/>
          </a:xfrm>
          <a:prstGeom prst="rect">
            <a:avLst/>
          </a:prstGeom>
          <a:noFill/>
          <a:ln w="9525">
            <a:noFill/>
            <a:miter lim="800000"/>
            <a:headEnd/>
            <a:tailEnd/>
          </a:ln>
        </p:spPr>
        <p:txBody>
          <a:bodyPr wrap="none" lIns="0" tIns="0" rIns="0" bIns="0">
            <a:spAutoFit/>
          </a:bodyPr>
          <a:lstStyle/>
          <a:p>
            <a:pPr eaLnBrk="0" hangingPunct="0">
              <a:lnSpc>
                <a:spcPct val="90000"/>
              </a:lnSpc>
            </a:pPr>
            <a:r>
              <a:rPr kumimoji="1" lang="en-US" altLang="zh-CN" sz="1400" dirty="0">
                <a:solidFill>
                  <a:srgbClr val="000000"/>
                </a:solidFill>
                <a:ea typeface="宋体" charset="-122"/>
              </a:rPr>
              <a:t>*Or item master price if no list price list exists</a:t>
            </a:r>
          </a:p>
          <a:p>
            <a:pPr eaLnBrk="0" hangingPunct="0">
              <a:lnSpc>
                <a:spcPct val="90000"/>
              </a:lnSpc>
            </a:pPr>
            <a:r>
              <a:rPr kumimoji="1" lang="en-US" altLang="zh-CN" sz="1400" dirty="0">
                <a:solidFill>
                  <a:srgbClr val="000000"/>
                </a:solidFill>
                <a:ea typeface="宋体" charset="-122"/>
              </a:rPr>
              <a:t>**Best price is validated against min/max of list price list (if used)</a:t>
            </a:r>
            <a:endParaRPr kumimoji="1" lang="en-US" altLang="zh-CN" sz="1400" b="1" dirty="0">
              <a:ea typeface="宋体" charset="-122"/>
            </a:endParaRPr>
          </a:p>
        </p:txBody>
      </p:sp>
      <p:sp>
        <p:nvSpPr>
          <p:cNvPr id="71816" name="Rectangle 136"/>
          <p:cNvSpPr>
            <a:spLocks noChangeArrowheads="1"/>
          </p:cNvSpPr>
          <p:nvPr/>
        </p:nvSpPr>
        <p:spPr bwMode="auto">
          <a:xfrm>
            <a:off x="1598613" y="798513"/>
            <a:ext cx="457200" cy="274637"/>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dirty="0"/>
              <a:t>B1</a:t>
            </a:r>
          </a:p>
        </p:txBody>
      </p:sp>
      <p:sp>
        <p:nvSpPr>
          <p:cNvPr id="71817" name="Rectangle 137"/>
          <p:cNvSpPr>
            <a:spLocks noChangeArrowheads="1"/>
          </p:cNvSpPr>
          <p:nvPr/>
        </p:nvSpPr>
        <p:spPr bwMode="auto">
          <a:xfrm>
            <a:off x="1598613" y="1293813"/>
            <a:ext cx="457200" cy="274637"/>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B2</a:t>
            </a:r>
          </a:p>
        </p:txBody>
      </p:sp>
      <p:sp>
        <p:nvSpPr>
          <p:cNvPr id="71818" name="Rectangle 138"/>
          <p:cNvSpPr>
            <a:spLocks noChangeArrowheads="1"/>
          </p:cNvSpPr>
          <p:nvPr/>
        </p:nvSpPr>
        <p:spPr bwMode="auto">
          <a:xfrm>
            <a:off x="1598613" y="1787525"/>
            <a:ext cx="457200" cy="274638"/>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sp>
        <p:nvSpPr>
          <p:cNvPr id="35857" name="Text Box 139"/>
          <p:cNvSpPr txBox="1">
            <a:spLocks noChangeArrowheads="1"/>
          </p:cNvSpPr>
          <p:nvPr/>
        </p:nvSpPr>
        <p:spPr bwMode="auto">
          <a:xfrm>
            <a:off x="346075" y="785813"/>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Base</a:t>
            </a:r>
          </a:p>
          <a:p>
            <a:pPr algn="r" eaLnBrk="0" hangingPunct="0"/>
            <a:r>
              <a:rPr kumimoji="1" lang="en-US" altLang="zh-CN" sz="1400" b="1">
                <a:ea typeface="宋体" charset="-122"/>
              </a:rPr>
              <a:t>Lists</a:t>
            </a:r>
          </a:p>
        </p:txBody>
      </p:sp>
      <p:sp>
        <p:nvSpPr>
          <p:cNvPr id="71820" name="Rectangle 140"/>
          <p:cNvSpPr>
            <a:spLocks noChangeArrowheads="1"/>
          </p:cNvSpPr>
          <p:nvPr/>
        </p:nvSpPr>
        <p:spPr bwMode="auto">
          <a:xfrm>
            <a:off x="3094038" y="1295400"/>
            <a:ext cx="457200" cy="274638"/>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sp>
        <p:nvSpPr>
          <p:cNvPr id="35859" name="Rectangle 141"/>
          <p:cNvSpPr>
            <a:spLocks noChangeArrowheads="1"/>
          </p:cNvSpPr>
          <p:nvPr/>
        </p:nvSpPr>
        <p:spPr bwMode="auto">
          <a:xfrm>
            <a:off x="2720975" y="950913"/>
            <a:ext cx="1477963" cy="212725"/>
          </a:xfrm>
          <a:prstGeom prst="rect">
            <a:avLst/>
          </a:prstGeom>
          <a:noFill/>
          <a:ln w="9525">
            <a:noFill/>
            <a:miter lim="800000"/>
            <a:headEnd/>
            <a:tailEnd/>
          </a:ln>
          <a:effectLst/>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i="1">
              <a:ea typeface="宋体" charset="-122"/>
            </a:endParaRPr>
          </a:p>
        </p:txBody>
      </p:sp>
      <p:cxnSp>
        <p:nvCxnSpPr>
          <p:cNvPr id="35860" name="AutoShape 142"/>
          <p:cNvCxnSpPr>
            <a:cxnSpLocks noChangeShapeType="1"/>
            <a:stCxn id="71817" idx="3"/>
            <a:endCxn id="71820" idx="1"/>
          </p:cNvCxnSpPr>
          <p:nvPr/>
        </p:nvCxnSpPr>
        <p:spPr bwMode="auto">
          <a:xfrm>
            <a:off x="2055813" y="1431925"/>
            <a:ext cx="1038225" cy="1588"/>
          </a:xfrm>
          <a:prstGeom prst="bentConnector3">
            <a:avLst>
              <a:gd name="adj1" fmla="val 50000"/>
            </a:avLst>
          </a:prstGeom>
          <a:noFill/>
          <a:ln w="19050">
            <a:solidFill>
              <a:schemeClr val="tx1"/>
            </a:solidFill>
            <a:miter lim="800000"/>
            <a:headEnd/>
            <a:tailEnd/>
          </a:ln>
        </p:spPr>
      </p:cxnSp>
      <p:cxnSp>
        <p:nvCxnSpPr>
          <p:cNvPr id="35861" name="AutoShape 143"/>
          <p:cNvCxnSpPr>
            <a:cxnSpLocks noChangeShapeType="1"/>
            <a:stCxn id="71820" idx="1"/>
            <a:endCxn id="71818" idx="3"/>
          </p:cNvCxnSpPr>
          <p:nvPr/>
        </p:nvCxnSpPr>
        <p:spPr bwMode="auto">
          <a:xfrm rot="10800000" flipV="1">
            <a:off x="2055813" y="1433513"/>
            <a:ext cx="1038225" cy="492125"/>
          </a:xfrm>
          <a:prstGeom prst="bentConnector3">
            <a:avLst>
              <a:gd name="adj1" fmla="val 50000"/>
            </a:avLst>
          </a:prstGeom>
          <a:noFill/>
          <a:ln w="19050">
            <a:solidFill>
              <a:schemeClr val="tx1"/>
            </a:solidFill>
            <a:miter lim="800000"/>
            <a:headEnd/>
            <a:tailEnd/>
          </a:ln>
        </p:spPr>
      </p:cxnSp>
      <p:sp>
        <p:nvSpPr>
          <p:cNvPr id="71824" name="Rectangle 144"/>
          <p:cNvSpPr>
            <a:spLocks noChangeArrowheads="1"/>
          </p:cNvSpPr>
          <p:nvPr/>
        </p:nvSpPr>
        <p:spPr bwMode="auto">
          <a:xfrm>
            <a:off x="1598613" y="2470150"/>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C1</a:t>
            </a:r>
          </a:p>
        </p:txBody>
      </p:sp>
      <p:sp>
        <p:nvSpPr>
          <p:cNvPr id="71825" name="Rectangle 145"/>
          <p:cNvSpPr>
            <a:spLocks noChangeArrowheads="1"/>
          </p:cNvSpPr>
          <p:nvPr/>
        </p:nvSpPr>
        <p:spPr bwMode="auto">
          <a:xfrm>
            <a:off x="1598613" y="2965450"/>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C2</a:t>
            </a:r>
          </a:p>
        </p:txBody>
      </p:sp>
      <p:sp>
        <p:nvSpPr>
          <p:cNvPr id="71826" name="Rectangle 146"/>
          <p:cNvSpPr>
            <a:spLocks noChangeArrowheads="1"/>
          </p:cNvSpPr>
          <p:nvPr/>
        </p:nvSpPr>
        <p:spPr bwMode="auto">
          <a:xfrm>
            <a:off x="1598613" y="3460750"/>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C3</a:t>
            </a:r>
          </a:p>
        </p:txBody>
      </p:sp>
      <p:sp>
        <p:nvSpPr>
          <p:cNvPr id="35865" name="Text Box 147"/>
          <p:cNvSpPr txBox="1">
            <a:spLocks noChangeArrowheads="1"/>
          </p:cNvSpPr>
          <p:nvPr/>
        </p:nvSpPr>
        <p:spPr bwMode="auto">
          <a:xfrm>
            <a:off x="346075" y="2455863"/>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Combinable</a:t>
            </a:r>
          </a:p>
          <a:p>
            <a:pPr algn="r" eaLnBrk="0" hangingPunct="0"/>
            <a:r>
              <a:rPr kumimoji="1" lang="en-US" altLang="zh-CN" sz="1400" b="1">
                <a:ea typeface="宋体" charset="-122"/>
              </a:rPr>
              <a:t>Lists</a:t>
            </a:r>
          </a:p>
        </p:txBody>
      </p:sp>
      <p:sp>
        <p:nvSpPr>
          <p:cNvPr id="71828" name="Rectangle 148"/>
          <p:cNvSpPr>
            <a:spLocks noChangeArrowheads="1"/>
          </p:cNvSpPr>
          <p:nvPr/>
        </p:nvSpPr>
        <p:spPr bwMode="auto">
          <a:xfrm>
            <a:off x="3048000" y="2760663"/>
            <a:ext cx="457200" cy="274637"/>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C1</a:t>
            </a:r>
          </a:p>
        </p:txBody>
      </p:sp>
      <p:sp>
        <p:nvSpPr>
          <p:cNvPr id="71829" name="Rectangle 149"/>
          <p:cNvSpPr>
            <a:spLocks noChangeArrowheads="1"/>
          </p:cNvSpPr>
          <p:nvPr/>
        </p:nvSpPr>
        <p:spPr bwMode="auto">
          <a:xfrm>
            <a:off x="3211513" y="2994025"/>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C2</a:t>
            </a:r>
          </a:p>
        </p:txBody>
      </p:sp>
      <p:sp>
        <p:nvSpPr>
          <p:cNvPr id="71830" name="Rectangle 150"/>
          <p:cNvSpPr>
            <a:spLocks noChangeArrowheads="1"/>
          </p:cNvSpPr>
          <p:nvPr/>
        </p:nvSpPr>
        <p:spPr bwMode="auto">
          <a:xfrm>
            <a:off x="3363913" y="3227388"/>
            <a:ext cx="457200" cy="274637"/>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C3</a:t>
            </a:r>
          </a:p>
        </p:txBody>
      </p:sp>
      <p:sp>
        <p:nvSpPr>
          <p:cNvPr id="35869" name="Rectangle 151"/>
          <p:cNvSpPr>
            <a:spLocks noChangeArrowheads="1"/>
          </p:cNvSpPr>
          <p:nvPr/>
        </p:nvSpPr>
        <p:spPr bwMode="auto">
          <a:xfrm>
            <a:off x="2859088" y="2286000"/>
            <a:ext cx="1198562"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Applicable Lists</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35870" name="AutoShape 152"/>
          <p:cNvSpPr>
            <a:spLocks noChangeArrowheads="1"/>
          </p:cNvSpPr>
          <p:nvPr/>
        </p:nvSpPr>
        <p:spPr bwMode="auto">
          <a:xfrm>
            <a:off x="2743200" y="2674938"/>
            <a:ext cx="1447800" cy="866775"/>
          </a:xfrm>
          <a:prstGeom prst="bracketPair">
            <a:avLst>
              <a:gd name="adj" fmla="val 16667"/>
            </a:avLst>
          </a:prstGeom>
          <a:noFill/>
          <a:ln w="19050">
            <a:solidFill>
              <a:schemeClr val="tx1"/>
            </a:solidFill>
            <a:round/>
            <a:headEnd/>
            <a:tailEnd/>
          </a:ln>
          <a:effectLst/>
        </p:spPr>
        <p:txBody>
          <a:bodyPr wrap="none" anchor="ctr"/>
          <a:lstStyle/>
          <a:p>
            <a:endParaRPr lang="zh-CN" altLang="zh-CN">
              <a:ea typeface="宋体" charset="-122"/>
            </a:endParaRPr>
          </a:p>
        </p:txBody>
      </p:sp>
      <p:cxnSp>
        <p:nvCxnSpPr>
          <p:cNvPr id="35871" name="AutoShape 153"/>
          <p:cNvCxnSpPr>
            <a:cxnSpLocks noChangeShapeType="1"/>
            <a:stCxn id="35870" idx="1"/>
            <a:endCxn id="71826" idx="3"/>
          </p:cNvCxnSpPr>
          <p:nvPr/>
        </p:nvCxnSpPr>
        <p:spPr bwMode="auto">
          <a:xfrm rot="10800000" flipV="1">
            <a:off x="2055813" y="3108325"/>
            <a:ext cx="677862" cy="490538"/>
          </a:xfrm>
          <a:prstGeom prst="bentConnector3">
            <a:avLst>
              <a:gd name="adj1" fmla="val 49181"/>
            </a:avLst>
          </a:prstGeom>
          <a:noFill/>
          <a:ln w="19050">
            <a:solidFill>
              <a:schemeClr val="tx1"/>
            </a:solidFill>
            <a:miter lim="800000"/>
            <a:headEnd/>
            <a:tailEnd/>
          </a:ln>
        </p:spPr>
      </p:cxnSp>
      <p:cxnSp>
        <p:nvCxnSpPr>
          <p:cNvPr id="35872" name="AutoShape 154"/>
          <p:cNvCxnSpPr>
            <a:cxnSpLocks noChangeShapeType="1"/>
            <a:stCxn id="71825" idx="3"/>
            <a:endCxn id="35870" idx="1"/>
          </p:cNvCxnSpPr>
          <p:nvPr/>
        </p:nvCxnSpPr>
        <p:spPr bwMode="auto">
          <a:xfrm>
            <a:off x="2055813" y="3103563"/>
            <a:ext cx="677862" cy="4762"/>
          </a:xfrm>
          <a:prstGeom prst="bentConnector3">
            <a:avLst>
              <a:gd name="adj1" fmla="val 50583"/>
            </a:avLst>
          </a:prstGeom>
          <a:noFill/>
          <a:ln w="19050">
            <a:solidFill>
              <a:schemeClr val="tx1"/>
            </a:solidFill>
            <a:miter lim="800000"/>
            <a:headEnd/>
            <a:tailEnd/>
          </a:ln>
        </p:spPr>
      </p:cxnSp>
      <p:sp>
        <p:nvSpPr>
          <p:cNvPr id="71835" name="Rectangle 155"/>
          <p:cNvSpPr>
            <a:spLocks noChangeArrowheads="1"/>
          </p:cNvSpPr>
          <p:nvPr/>
        </p:nvSpPr>
        <p:spPr bwMode="auto">
          <a:xfrm>
            <a:off x="1598613" y="4081463"/>
            <a:ext cx="457200" cy="274637"/>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BC1</a:t>
            </a:r>
          </a:p>
        </p:txBody>
      </p:sp>
      <p:sp>
        <p:nvSpPr>
          <p:cNvPr id="71836" name="Rectangle 156"/>
          <p:cNvSpPr>
            <a:spLocks noChangeArrowheads="1"/>
          </p:cNvSpPr>
          <p:nvPr/>
        </p:nvSpPr>
        <p:spPr bwMode="auto">
          <a:xfrm>
            <a:off x="1598613" y="4583113"/>
            <a:ext cx="457200" cy="274637"/>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BC2</a:t>
            </a:r>
          </a:p>
        </p:txBody>
      </p:sp>
      <p:sp>
        <p:nvSpPr>
          <p:cNvPr id="35875" name="Text Box 157"/>
          <p:cNvSpPr txBox="1">
            <a:spLocks noChangeArrowheads="1"/>
          </p:cNvSpPr>
          <p:nvPr/>
        </p:nvSpPr>
        <p:spPr bwMode="auto">
          <a:xfrm>
            <a:off x="346075" y="4071938"/>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Base</a:t>
            </a:r>
          </a:p>
          <a:p>
            <a:pPr algn="r" eaLnBrk="0" hangingPunct="0"/>
            <a:r>
              <a:rPr kumimoji="1" lang="en-US" altLang="zh-CN" sz="1400" b="1">
                <a:ea typeface="宋体" charset="-122"/>
              </a:rPr>
              <a:t>Combinable</a:t>
            </a:r>
          </a:p>
          <a:p>
            <a:pPr algn="r" eaLnBrk="0" hangingPunct="0"/>
            <a:r>
              <a:rPr kumimoji="1" lang="en-US" altLang="zh-CN" sz="1400" b="1">
                <a:ea typeface="宋体" charset="-122"/>
              </a:rPr>
              <a:t>Lists</a:t>
            </a:r>
          </a:p>
        </p:txBody>
      </p:sp>
      <p:sp>
        <p:nvSpPr>
          <p:cNvPr id="71838" name="Rectangle 158"/>
          <p:cNvSpPr>
            <a:spLocks noChangeArrowheads="1"/>
          </p:cNvSpPr>
          <p:nvPr/>
        </p:nvSpPr>
        <p:spPr bwMode="auto">
          <a:xfrm>
            <a:off x="3084513" y="4335463"/>
            <a:ext cx="457200" cy="274637"/>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BC2</a:t>
            </a:r>
          </a:p>
        </p:txBody>
      </p:sp>
      <p:sp>
        <p:nvSpPr>
          <p:cNvPr id="35877" name="Rectangle 159"/>
          <p:cNvSpPr>
            <a:spLocks noChangeArrowheads="1"/>
          </p:cNvSpPr>
          <p:nvPr/>
        </p:nvSpPr>
        <p:spPr bwMode="auto">
          <a:xfrm>
            <a:off x="2711450" y="3990975"/>
            <a:ext cx="1535113" cy="212725"/>
          </a:xfrm>
          <a:prstGeom prst="rect">
            <a:avLst/>
          </a:prstGeom>
          <a:noFill/>
          <a:ln w="9525">
            <a:noFill/>
            <a:miter lim="800000"/>
            <a:headEnd/>
            <a:tailEnd/>
          </a:ln>
          <a:effectLst/>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a:ea typeface="宋体" charset="-122"/>
            </a:endParaRPr>
          </a:p>
        </p:txBody>
      </p:sp>
      <p:cxnSp>
        <p:nvCxnSpPr>
          <p:cNvPr id="35878" name="AutoShape 160"/>
          <p:cNvCxnSpPr>
            <a:cxnSpLocks noChangeShapeType="1"/>
            <a:stCxn id="71838" idx="1"/>
            <a:endCxn id="71836" idx="3"/>
          </p:cNvCxnSpPr>
          <p:nvPr/>
        </p:nvCxnSpPr>
        <p:spPr bwMode="auto">
          <a:xfrm rot="10800000" flipV="1">
            <a:off x="2055813" y="4473575"/>
            <a:ext cx="1028700" cy="247650"/>
          </a:xfrm>
          <a:prstGeom prst="bentConnector3">
            <a:avLst>
              <a:gd name="adj1" fmla="val 50000"/>
            </a:avLst>
          </a:prstGeom>
          <a:noFill/>
          <a:ln w="19050">
            <a:solidFill>
              <a:schemeClr val="tx1"/>
            </a:solidFill>
            <a:miter lim="800000"/>
            <a:headEnd/>
            <a:tailEnd/>
          </a:ln>
        </p:spPr>
      </p:cxnSp>
      <p:cxnSp>
        <p:nvCxnSpPr>
          <p:cNvPr id="35879" name="AutoShape 161"/>
          <p:cNvCxnSpPr>
            <a:cxnSpLocks noChangeShapeType="1"/>
            <a:stCxn id="71838" idx="1"/>
            <a:endCxn id="71835" idx="3"/>
          </p:cNvCxnSpPr>
          <p:nvPr/>
        </p:nvCxnSpPr>
        <p:spPr bwMode="auto">
          <a:xfrm rot="10800000">
            <a:off x="2055813" y="4219575"/>
            <a:ext cx="1028700" cy="254000"/>
          </a:xfrm>
          <a:prstGeom prst="bentConnector3">
            <a:avLst>
              <a:gd name="adj1" fmla="val 50000"/>
            </a:avLst>
          </a:prstGeom>
          <a:noFill/>
          <a:ln w="19050">
            <a:solidFill>
              <a:schemeClr val="tx1"/>
            </a:solidFill>
            <a:miter lim="800000"/>
            <a:headEnd/>
            <a:tailEnd/>
          </a:ln>
        </p:spPr>
      </p:cxnSp>
      <p:sp>
        <p:nvSpPr>
          <p:cNvPr id="71842" name="Oval 162"/>
          <p:cNvSpPr>
            <a:spLocks noChangeArrowheads="1"/>
          </p:cNvSpPr>
          <p:nvPr/>
        </p:nvSpPr>
        <p:spPr bwMode="auto">
          <a:xfrm>
            <a:off x="4525963" y="1428750"/>
            <a:ext cx="1773237" cy="1666875"/>
          </a:xfrm>
          <a:prstGeom prst="ellipse">
            <a:avLst/>
          </a:prstGeom>
          <a:solidFill>
            <a:srgbClr val="DDDDDD"/>
          </a:solidFill>
          <a:ln w="19050">
            <a:solidFill>
              <a:srgbClr val="000000"/>
            </a:solidFill>
            <a:round/>
            <a:headEnd/>
            <a:tailEnd/>
          </a:ln>
          <a:effectLst/>
        </p:spPr>
        <p:txBody>
          <a:bodyPr/>
          <a:lstStyle/>
          <a:p>
            <a:endParaRPr lang="en-US" altLang="zh-CN">
              <a:ea typeface="宋体" charset="-122"/>
            </a:endParaRPr>
          </a:p>
        </p:txBody>
      </p:sp>
      <p:sp>
        <p:nvSpPr>
          <p:cNvPr id="35881" name="Rectangle 163"/>
          <p:cNvSpPr>
            <a:spLocks noChangeArrowheads="1"/>
          </p:cNvSpPr>
          <p:nvPr/>
        </p:nvSpPr>
        <p:spPr bwMode="auto">
          <a:xfrm>
            <a:off x="4783138" y="1700213"/>
            <a:ext cx="1243012"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Price Calculated</a:t>
            </a:r>
          </a:p>
          <a:p>
            <a:pPr eaLnBrk="0" hangingPunct="0"/>
            <a:r>
              <a:rPr kumimoji="1" lang="en-US" altLang="zh-CN" sz="1400" i="1">
                <a:solidFill>
                  <a:srgbClr val="000000"/>
                </a:solidFill>
                <a:ea typeface="宋体" charset="-122"/>
              </a:rPr>
              <a:t>From Set</a:t>
            </a:r>
            <a:endParaRPr kumimoji="1" lang="en-US" altLang="zh-CN" sz="1400" b="1">
              <a:ea typeface="宋体" charset="-122"/>
            </a:endParaRPr>
          </a:p>
        </p:txBody>
      </p:sp>
      <p:sp>
        <p:nvSpPr>
          <p:cNvPr id="71844" name="Rectangle 164"/>
          <p:cNvSpPr>
            <a:spLocks noChangeArrowheads="1"/>
          </p:cNvSpPr>
          <p:nvPr/>
        </p:nvSpPr>
        <p:spPr bwMode="auto">
          <a:xfrm>
            <a:off x="4730750" y="2203450"/>
            <a:ext cx="457200" cy="274638"/>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C1</a:t>
            </a:r>
          </a:p>
        </p:txBody>
      </p:sp>
      <p:sp>
        <p:nvSpPr>
          <p:cNvPr id="71845" name="Rectangle 165"/>
          <p:cNvSpPr>
            <a:spLocks noChangeArrowheads="1"/>
          </p:cNvSpPr>
          <p:nvPr/>
        </p:nvSpPr>
        <p:spPr bwMode="auto">
          <a:xfrm>
            <a:off x="4868863" y="2414588"/>
            <a:ext cx="457200" cy="274637"/>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C2</a:t>
            </a:r>
          </a:p>
        </p:txBody>
      </p:sp>
      <p:sp>
        <p:nvSpPr>
          <p:cNvPr id="71846" name="Rectangle 166"/>
          <p:cNvSpPr>
            <a:spLocks noChangeArrowheads="1"/>
          </p:cNvSpPr>
          <p:nvPr/>
        </p:nvSpPr>
        <p:spPr bwMode="auto">
          <a:xfrm>
            <a:off x="4997450" y="2624138"/>
            <a:ext cx="457200" cy="274637"/>
          </a:xfrm>
          <a:prstGeom prst="rect">
            <a:avLst/>
          </a:prstGeom>
          <a:solidFill>
            <a:srgbClr val="FF5050"/>
          </a:solidFill>
          <a:ln w="12700">
            <a:solidFill>
              <a:srgbClr val="000000"/>
            </a:solidFill>
            <a:miter lim="800000"/>
            <a:headEnd/>
            <a:tailEnd/>
          </a:ln>
          <a:effectLst/>
        </p:spPr>
        <p:txBody>
          <a:bodyPr lIns="0" tIns="0" rIns="0" bIns="0" anchor="ctr" anchorCtr="1"/>
          <a:lstStyle/>
          <a:p>
            <a:pPr eaLnBrk="0" hangingPunct="0">
              <a:defRPr/>
            </a:pPr>
            <a:r>
              <a:rPr kumimoji="1" lang="en-US" sz="1600"/>
              <a:t>C3</a:t>
            </a:r>
          </a:p>
        </p:txBody>
      </p:sp>
      <p:sp>
        <p:nvSpPr>
          <p:cNvPr id="71847" name="Rectangle 167"/>
          <p:cNvSpPr>
            <a:spLocks noChangeArrowheads="1"/>
          </p:cNvSpPr>
          <p:nvPr/>
        </p:nvSpPr>
        <p:spPr bwMode="auto">
          <a:xfrm>
            <a:off x="5578475" y="2185988"/>
            <a:ext cx="457200" cy="274637"/>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sp>
        <p:nvSpPr>
          <p:cNvPr id="35886" name="Line 168"/>
          <p:cNvSpPr>
            <a:spLocks noChangeShapeType="1"/>
          </p:cNvSpPr>
          <p:nvPr/>
        </p:nvSpPr>
        <p:spPr bwMode="auto">
          <a:xfrm>
            <a:off x="4191000" y="3092450"/>
            <a:ext cx="1193800" cy="0"/>
          </a:xfrm>
          <a:prstGeom prst="line">
            <a:avLst/>
          </a:prstGeom>
          <a:noFill/>
          <a:ln w="19050">
            <a:solidFill>
              <a:schemeClr val="tx1"/>
            </a:solidFill>
            <a:round/>
            <a:headEnd/>
            <a:tailEnd/>
          </a:ln>
        </p:spPr>
        <p:txBody>
          <a:bodyPr wrap="none" anchor="ctr"/>
          <a:lstStyle/>
          <a:p>
            <a:endParaRPr lang="en-US"/>
          </a:p>
        </p:txBody>
      </p:sp>
      <p:sp>
        <p:nvSpPr>
          <p:cNvPr id="35887" name="Line 169"/>
          <p:cNvSpPr>
            <a:spLocks noChangeShapeType="1"/>
          </p:cNvSpPr>
          <p:nvPr/>
        </p:nvSpPr>
        <p:spPr bwMode="auto">
          <a:xfrm>
            <a:off x="3543300" y="1428750"/>
            <a:ext cx="1781175" cy="0"/>
          </a:xfrm>
          <a:prstGeom prst="line">
            <a:avLst/>
          </a:prstGeom>
          <a:noFill/>
          <a:ln w="19050">
            <a:solidFill>
              <a:schemeClr val="tx1"/>
            </a:solidFill>
            <a:round/>
            <a:headEnd/>
            <a:tailEnd/>
          </a:ln>
        </p:spPr>
        <p:txBody>
          <a:bodyPr wrap="none" anchor="ctr"/>
          <a:lstStyle/>
          <a:p>
            <a:endParaRPr lang="en-US"/>
          </a:p>
        </p:txBody>
      </p:sp>
      <p:sp>
        <p:nvSpPr>
          <p:cNvPr id="71850" name="Oval 170"/>
          <p:cNvSpPr>
            <a:spLocks noChangeArrowheads="1"/>
          </p:cNvSpPr>
          <p:nvPr/>
        </p:nvSpPr>
        <p:spPr bwMode="auto">
          <a:xfrm>
            <a:off x="6772275" y="4257675"/>
            <a:ext cx="1219200" cy="1252538"/>
          </a:xfrm>
          <a:prstGeom prst="ellipse">
            <a:avLst/>
          </a:prstGeom>
          <a:solidFill>
            <a:srgbClr val="FFC5E2"/>
          </a:solidFill>
          <a:ln w="19050">
            <a:solidFill>
              <a:schemeClr val="tx1"/>
            </a:solidFill>
            <a:prstDash val="dash"/>
            <a:round/>
            <a:headEnd/>
            <a:tailEnd/>
          </a:ln>
          <a:effectLst/>
        </p:spPr>
        <p:txBody>
          <a:bodyPr wrap="none" anchor="ctr"/>
          <a:lstStyle/>
          <a:p>
            <a:endParaRPr lang="en-US" altLang="zh-CN">
              <a:ea typeface="宋体" charset="-122"/>
            </a:endParaRPr>
          </a:p>
        </p:txBody>
      </p:sp>
      <p:sp>
        <p:nvSpPr>
          <p:cNvPr id="35889" name="Rectangle 171"/>
          <p:cNvSpPr>
            <a:spLocks noChangeArrowheads="1"/>
          </p:cNvSpPr>
          <p:nvPr/>
        </p:nvSpPr>
        <p:spPr bwMode="auto">
          <a:xfrm>
            <a:off x="7050088" y="4435475"/>
            <a:ext cx="660400"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Best Set</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71852" name="Rectangle 172"/>
          <p:cNvSpPr>
            <a:spLocks noChangeArrowheads="1"/>
          </p:cNvSpPr>
          <p:nvPr/>
        </p:nvSpPr>
        <p:spPr bwMode="auto">
          <a:xfrm>
            <a:off x="7156450" y="4979988"/>
            <a:ext cx="457200" cy="274637"/>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a:t>E1</a:t>
            </a:r>
          </a:p>
        </p:txBody>
      </p:sp>
      <p:cxnSp>
        <p:nvCxnSpPr>
          <p:cNvPr id="35891" name="AutoShape 173"/>
          <p:cNvCxnSpPr>
            <a:cxnSpLocks noChangeShapeType="1"/>
            <a:stCxn id="71868" idx="3"/>
            <a:endCxn id="71850" idx="2"/>
          </p:cNvCxnSpPr>
          <p:nvPr/>
        </p:nvCxnSpPr>
        <p:spPr bwMode="auto">
          <a:xfrm flipV="1">
            <a:off x="3573463" y="4884738"/>
            <a:ext cx="3189287" cy="730250"/>
          </a:xfrm>
          <a:prstGeom prst="bentConnector3">
            <a:avLst>
              <a:gd name="adj1" fmla="val 93028"/>
            </a:avLst>
          </a:prstGeom>
          <a:noFill/>
          <a:ln w="19050">
            <a:solidFill>
              <a:schemeClr val="tx1"/>
            </a:solidFill>
            <a:miter lim="800000"/>
            <a:headEnd/>
            <a:tailEnd/>
          </a:ln>
        </p:spPr>
      </p:cxnSp>
      <p:sp>
        <p:nvSpPr>
          <p:cNvPr id="71854" name="Oval 174"/>
          <p:cNvSpPr>
            <a:spLocks noChangeArrowheads="1"/>
          </p:cNvSpPr>
          <p:nvPr/>
        </p:nvSpPr>
        <p:spPr bwMode="auto">
          <a:xfrm>
            <a:off x="6781800" y="2581275"/>
            <a:ext cx="1219200" cy="1252538"/>
          </a:xfrm>
          <a:prstGeom prst="ellipse">
            <a:avLst/>
          </a:prstGeom>
          <a:solidFill>
            <a:srgbClr val="FFC5E2"/>
          </a:solidFill>
          <a:ln w="19050">
            <a:solidFill>
              <a:schemeClr val="tx1"/>
            </a:solidFill>
            <a:prstDash val="dash"/>
            <a:round/>
            <a:headEnd/>
            <a:tailEnd/>
          </a:ln>
          <a:effectLst/>
        </p:spPr>
        <p:txBody>
          <a:bodyPr wrap="none" anchor="ctr"/>
          <a:lstStyle/>
          <a:p>
            <a:endParaRPr lang="en-US" altLang="zh-CN">
              <a:ea typeface="宋体" charset="-122"/>
            </a:endParaRPr>
          </a:p>
        </p:txBody>
      </p:sp>
      <p:sp>
        <p:nvSpPr>
          <p:cNvPr id="35893" name="Rectangle 175"/>
          <p:cNvSpPr>
            <a:spLocks noChangeArrowheads="1"/>
          </p:cNvSpPr>
          <p:nvPr/>
        </p:nvSpPr>
        <p:spPr bwMode="auto">
          <a:xfrm>
            <a:off x="7061200" y="2771775"/>
            <a:ext cx="660400" cy="425450"/>
          </a:xfrm>
          <a:prstGeom prst="rect">
            <a:avLst/>
          </a:prstGeom>
          <a:noFill/>
          <a:ln w="9525">
            <a:noFill/>
            <a:miter lim="800000"/>
            <a:headEnd/>
            <a:tailEnd/>
          </a:ln>
          <a:effectLst/>
        </p:spPr>
        <p:txBody>
          <a:bodyPr wrap="none" lIns="0" tIns="0" rIns="0" bIns="0">
            <a:spAutoFit/>
          </a:bodyPr>
          <a:lstStyle/>
          <a:p>
            <a:pPr eaLnBrk="0" hangingPunct="0"/>
            <a:r>
              <a:rPr kumimoji="1" lang="en-US" altLang="zh-CN" sz="1400" i="1">
                <a:solidFill>
                  <a:srgbClr val="000000"/>
                </a:solidFill>
                <a:ea typeface="宋体" charset="-122"/>
              </a:rPr>
              <a:t>Best Set</a:t>
            </a:r>
          </a:p>
          <a:p>
            <a:pPr eaLnBrk="0" hangingPunct="0"/>
            <a:r>
              <a:rPr kumimoji="1" lang="en-US" altLang="zh-CN" sz="1400" i="1">
                <a:solidFill>
                  <a:srgbClr val="000000"/>
                </a:solidFill>
                <a:ea typeface="宋体" charset="-122"/>
              </a:rPr>
              <a:t>Selected</a:t>
            </a:r>
            <a:endParaRPr kumimoji="1" lang="en-US" altLang="zh-CN" sz="1400" b="1">
              <a:ea typeface="宋体" charset="-122"/>
            </a:endParaRPr>
          </a:p>
        </p:txBody>
      </p:sp>
      <p:sp>
        <p:nvSpPr>
          <p:cNvPr id="71856" name="Rectangle 176"/>
          <p:cNvSpPr>
            <a:spLocks noChangeArrowheads="1"/>
          </p:cNvSpPr>
          <p:nvPr/>
        </p:nvSpPr>
        <p:spPr bwMode="auto">
          <a:xfrm>
            <a:off x="6915150" y="3241675"/>
            <a:ext cx="457200" cy="274638"/>
          </a:xfrm>
          <a:prstGeom prst="rect">
            <a:avLst/>
          </a:prstGeom>
          <a:solidFill>
            <a:srgbClr val="B3F200"/>
          </a:solidFill>
          <a:ln w="12700">
            <a:solidFill>
              <a:srgbClr val="000000"/>
            </a:solidFill>
            <a:miter lim="800000"/>
            <a:headEnd/>
            <a:tailEnd/>
          </a:ln>
          <a:effectLst/>
        </p:spPr>
        <p:txBody>
          <a:bodyPr lIns="0" tIns="0" rIns="0" bIns="0" anchor="ctr" anchorCtr="1"/>
          <a:lstStyle/>
          <a:p>
            <a:pPr eaLnBrk="0" hangingPunct="0">
              <a:defRPr/>
            </a:pPr>
            <a:r>
              <a:rPr kumimoji="1" lang="en-US" sz="1600"/>
              <a:t>BC2</a:t>
            </a:r>
          </a:p>
        </p:txBody>
      </p:sp>
      <p:sp>
        <p:nvSpPr>
          <p:cNvPr id="71857" name="Rectangle 177"/>
          <p:cNvSpPr>
            <a:spLocks noChangeArrowheads="1"/>
          </p:cNvSpPr>
          <p:nvPr/>
        </p:nvSpPr>
        <p:spPr bwMode="auto">
          <a:xfrm>
            <a:off x="7359650" y="3292475"/>
            <a:ext cx="457200" cy="274638"/>
          </a:xfrm>
          <a:prstGeom prst="rect">
            <a:avLst/>
          </a:prstGeom>
          <a:solidFill>
            <a:srgbClr val="FFCC00"/>
          </a:solidFill>
          <a:ln w="12700">
            <a:solidFill>
              <a:srgbClr val="000000"/>
            </a:solidFill>
            <a:miter lim="800000"/>
            <a:headEnd/>
            <a:tailEnd/>
          </a:ln>
          <a:effectLst/>
        </p:spPr>
        <p:txBody>
          <a:bodyPr lIns="0" tIns="0" rIns="0" bIns="0" anchor="ctr" anchorCtr="1"/>
          <a:lstStyle/>
          <a:p>
            <a:pPr eaLnBrk="0" hangingPunct="0">
              <a:defRPr/>
            </a:pPr>
            <a:r>
              <a:rPr kumimoji="1" lang="en-US" sz="1600"/>
              <a:t>B3</a:t>
            </a:r>
          </a:p>
        </p:txBody>
      </p:sp>
      <p:cxnSp>
        <p:nvCxnSpPr>
          <p:cNvPr id="35896" name="AutoShape 178"/>
          <p:cNvCxnSpPr>
            <a:cxnSpLocks noChangeShapeType="1"/>
            <a:stCxn id="71854" idx="2"/>
            <a:endCxn id="71805" idx="6"/>
          </p:cNvCxnSpPr>
          <p:nvPr/>
        </p:nvCxnSpPr>
        <p:spPr bwMode="auto">
          <a:xfrm rot="10800000" flipV="1">
            <a:off x="6310313" y="3208338"/>
            <a:ext cx="461962" cy="1233487"/>
          </a:xfrm>
          <a:prstGeom prst="bentConnector3">
            <a:avLst>
              <a:gd name="adj1" fmla="val 50171"/>
            </a:avLst>
          </a:prstGeom>
          <a:noFill/>
          <a:ln w="19050">
            <a:solidFill>
              <a:schemeClr val="tx1"/>
            </a:solidFill>
            <a:miter lim="800000"/>
            <a:headEnd/>
            <a:tailEnd/>
          </a:ln>
        </p:spPr>
      </p:cxnSp>
      <p:cxnSp>
        <p:nvCxnSpPr>
          <p:cNvPr id="35897" name="AutoShape 179"/>
          <p:cNvCxnSpPr>
            <a:cxnSpLocks noChangeShapeType="1"/>
            <a:stCxn id="71854" idx="2"/>
            <a:endCxn id="71842" idx="6"/>
          </p:cNvCxnSpPr>
          <p:nvPr/>
        </p:nvCxnSpPr>
        <p:spPr bwMode="auto">
          <a:xfrm rot="10800000">
            <a:off x="6308725" y="2262188"/>
            <a:ext cx="463550" cy="946150"/>
          </a:xfrm>
          <a:prstGeom prst="bentConnector3">
            <a:avLst>
              <a:gd name="adj1" fmla="val 50000"/>
            </a:avLst>
          </a:prstGeom>
          <a:noFill/>
          <a:ln w="19050">
            <a:solidFill>
              <a:schemeClr val="tx1"/>
            </a:solidFill>
            <a:miter lim="800000"/>
            <a:headEnd/>
            <a:tailEnd/>
          </a:ln>
        </p:spPr>
      </p:cxnSp>
      <p:cxnSp>
        <p:nvCxnSpPr>
          <p:cNvPr id="35898" name="AutoShape 180"/>
          <p:cNvCxnSpPr>
            <a:cxnSpLocks noChangeShapeType="1"/>
            <a:stCxn id="71861" idx="32"/>
            <a:endCxn id="71850" idx="6"/>
          </p:cNvCxnSpPr>
          <p:nvPr/>
        </p:nvCxnSpPr>
        <p:spPr bwMode="auto">
          <a:xfrm flipH="1">
            <a:off x="8001000" y="977900"/>
            <a:ext cx="730250" cy="3906838"/>
          </a:xfrm>
          <a:prstGeom prst="bentConnector3">
            <a:avLst>
              <a:gd name="adj1" fmla="val -31088"/>
            </a:avLst>
          </a:prstGeom>
          <a:noFill/>
          <a:ln w="19050">
            <a:solidFill>
              <a:schemeClr val="tx1"/>
            </a:solidFill>
            <a:miter lim="800000"/>
            <a:headEnd/>
            <a:tailEnd/>
          </a:ln>
        </p:spPr>
      </p:cxnSp>
      <p:sp>
        <p:nvSpPr>
          <p:cNvPr id="71861" name="Freeform 181"/>
          <p:cNvSpPr>
            <a:spLocks/>
          </p:cNvSpPr>
          <p:nvPr/>
        </p:nvSpPr>
        <p:spPr bwMode="auto">
          <a:xfrm>
            <a:off x="6275388" y="142875"/>
            <a:ext cx="2455862" cy="1671638"/>
          </a:xfrm>
          <a:custGeom>
            <a:avLst/>
            <a:gdLst/>
            <a:ahLst/>
            <a:cxnLst>
              <a:cxn ang="0">
                <a:pos x="1547" y="795"/>
              </a:cxn>
              <a:cxn ang="0">
                <a:pos x="1342" y="679"/>
              </a:cxn>
              <a:cxn ang="0">
                <a:pos x="1488" y="491"/>
              </a:cxn>
              <a:cxn ang="0">
                <a:pos x="1256" y="464"/>
              </a:cxn>
              <a:cxn ang="0">
                <a:pos x="1320" y="233"/>
              </a:cxn>
              <a:cxn ang="0">
                <a:pos x="1096" y="299"/>
              </a:cxn>
              <a:cxn ang="0">
                <a:pos x="1069" y="61"/>
              </a:cxn>
              <a:cxn ang="0">
                <a:pos x="887" y="210"/>
              </a:cxn>
              <a:cxn ang="0">
                <a:pos x="773" y="0"/>
              </a:cxn>
              <a:cxn ang="0">
                <a:pos x="660" y="210"/>
              </a:cxn>
              <a:cxn ang="0">
                <a:pos x="477" y="61"/>
              </a:cxn>
              <a:cxn ang="0">
                <a:pos x="451" y="299"/>
              </a:cxn>
              <a:cxn ang="0">
                <a:pos x="227" y="233"/>
              </a:cxn>
              <a:cxn ang="0">
                <a:pos x="291" y="464"/>
              </a:cxn>
              <a:cxn ang="0">
                <a:pos x="59" y="491"/>
              </a:cxn>
              <a:cxn ang="0">
                <a:pos x="205" y="679"/>
              </a:cxn>
              <a:cxn ang="0">
                <a:pos x="0" y="795"/>
              </a:cxn>
              <a:cxn ang="0">
                <a:pos x="205" y="912"/>
              </a:cxn>
              <a:cxn ang="0">
                <a:pos x="59" y="1100"/>
              </a:cxn>
              <a:cxn ang="0">
                <a:pos x="291" y="1127"/>
              </a:cxn>
              <a:cxn ang="0">
                <a:pos x="227" y="1358"/>
              </a:cxn>
              <a:cxn ang="0">
                <a:pos x="451" y="1292"/>
              </a:cxn>
              <a:cxn ang="0">
                <a:pos x="477" y="1530"/>
              </a:cxn>
              <a:cxn ang="0">
                <a:pos x="660" y="1381"/>
              </a:cxn>
              <a:cxn ang="0">
                <a:pos x="773" y="1591"/>
              </a:cxn>
              <a:cxn ang="0">
                <a:pos x="887" y="1381"/>
              </a:cxn>
              <a:cxn ang="0">
                <a:pos x="1069" y="1530"/>
              </a:cxn>
              <a:cxn ang="0">
                <a:pos x="1096" y="1292"/>
              </a:cxn>
              <a:cxn ang="0">
                <a:pos x="1320" y="1358"/>
              </a:cxn>
              <a:cxn ang="0">
                <a:pos x="1256" y="1127"/>
              </a:cxn>
              <a:cxn ang="0">
                <a:pos x="1488" y="1100"/>
              </a:cxn>
              <a:cxn ang="0">
                <a:pos x="1342" y="912"/>
              </a:cxn>
              <a:cxn ang="0">
                <a:pos x="1547" y="795"/>
              </a:cxn>
            </a:cxnLst>
            <a:rect l="0" t="0" r="r" b="b"/>
            <a:pathLst>
              <a:path w="1547" h="1591">
                <a:moveTo>
                  <a:pt x="1547" y="795"/>
                </a:moveTo>
                <a:lnTo>
                  <a:pt x="1342" y="679"/>
                </a:lnTo>
                <a:lnTo>
                  <a:pt x="1488" y="491"/>
                </a:lnTo>
                <a:lnTo>
                  <a:pt x="1256" y="464"/>
                </a:lnTo>
                <a:lnTo>
                  <a:pt x="1320" y="233"/>
                </a:lnTo>
                <a:lnTo>
                  <a:pt x="1096" y="299"/>
                </a:lnTo>
                <a:lnTo>
                  <a:pt x="1069" y="61"/>
                </a:lnTo>
                <a:lnTo>
                  <a:pt x="887" y="210"/>
                </a:lnTo>
                <a:lnTo>
                  <a:pt x="773" y="0"/>
                </a:lnTo>
                <a:lnTo>
                  <a:pt x="660" y="210"/>
                </a:lnTo>
                <a:lnTo>
                  <a:pt x="477" y="61"/>
                </a:lnTo>
                <a:lnTo>
                  <a:pt x="451" y="299"/>
                </a:lnTo>
                <a:lnTo>
                  <a:pt x="227" y="233"/>
                </a:lnTo>
                <a:lnTo>
                  <a:pt x="291" y="464"/>
                </a:lnTo>
                <a:lnTo>
                  <a:pt x="59" y="491"/>
                </a:lnTo>
                <a:lnTo>
                  <a:pt x="205" y="679"/>
                </a:lnTo>
                <a:lnTo>
                  <a:pt x="0" y="795"/>
                </a:lnTo>
                <a:lnTo>
                  <a:pt x="205" y="912"/>
                </a:lnTo>
                <a:lnTo>
                  <a:pt x="59" y="1100"/>
                </a:lnTo>
                <a:lnTo>
                  <a:pt x="291" y="1127"/>
                </a:lnTo>
                <a:lnTo>
                  <a:pt x="227" y="1358"/>
                </a:lnTo>
                <a:lnTo>
                  <a:pt x="451" y="1292"/>
                </a:lnTo>
                <a:lnTo>
                  <a:pt x="477" y="1530"/>
                </a:lnTo>
                <a:lnTo>
                  <a:pt x="660" y="1381"/>
                </a:lnTo>
                <a:lnTo>
                  <a:pt x="773" y="1591"/>
                </a:lnTo>
                <a:lnTo>
                  <a:pt x="887" y="1381"/>
                </a:lnTo>
                <a:lnTo>
                  <a:pt x="1069" y="1530"/>
                </a:lnTo>
                <a:lnTo>
                  <a:pt x="1096" y="1292"/>
                </a:lnTo>
                <a:lnTo>
                  <a:pt x="1320" y="1358"/>
                </a:lnTo>
                <a:lnTo>
                  <a:pt x="1256" y="1127"/>
                </a:lnTo>
                <a:lnTo>
                  <a:pt x="1488" y="1100"/>
                </a:lnTo>
                <a:lnTo>
                  <a:pt x="1342" y="912"/>
                </a:lnTo>
                <a:lnTo>
                  <a:pt x="1547" y="795"/>
                </a:lnTo>
                <a:close/>
              </a:path>
            </a:pathLst>
          </a:custGeom>
          <a:solidFill>
            <a:srgbClr val="FFC5E2"/>
          </a:solidFill>
          <a:ln w="12700">
            <a:solidFill>
              <a:srgbClr val="000000"/>
            </a:solidFill>
            <a:prstDash val="solid"/>
            <a:round/>
            <a:headEnd/>
            <a:tailEnd/>
          </a:ln>
          <a:effectLst>
            <a:outerShdw dist="107763" dir="2700000" algn="ctr" rotWithShape="0">
              <a:srgbClr val="DDDDDD"/>
            </a:outerShdw>
          </a:effectLst>
        </p:spPr>
        <p:txBody>
          <a:bodyPr/>
          <a:lstStyle/>
          <a:p>
            <a:pPr>
              <a:defRPr/>
            </a:pPr>
            <a:endParaRPr lang="en-US"/>
          </a:p>
        </p:txBody>
      </p:sp>
      <p:sp>
        <p:nvSpPr>
          <p:cNvPr id="35900" name="Rectangle 182"/>
          <p:cNvSpPr>
            <a:spLocks noChangeArrowheads="1"/>
          </p:cNvSpPr>
          <p:nvPr/>
        </p:nvSpPr>
        <p:spPr bwMode="auto">
          <a:xfrm>
            <a:off x="6883400" y="561975"/>
            <a:ext cx="1241425" cy="549275"/>
          </a:xfrm>
          <a:prstGeom prst="rect">
            <a:avLst/>
          </a:prstGeom>
          <a:noFill/>
          <a:ln w="9525">
            <a:noFill/>
            <a:miter lim="800000"/>
            <a:headEnd/>
            <a:tailEnd/>
          </a:ln>
        </p:spPr>
        <p:txBody>
          <a:bodyPr wrap="none" lIns="0" tIns="0" rIns="0" bIns="0">
            <a:spAutoFit/>
          </a:bodyPr>
          <a:lstStyle/>
          <a:p>
            <a:pPr eaLnBrk="0" hangingPunct="0"/>
            <a:r>
              <a:rPr kumimoji="1" lang="en-US" altLang="zh-CN" sz="1800" i="1">
                <a:solidFill>
                  <a:srgbClr val="000000"/>
                </a:solidFill>
                <a:ea typeface="宋体" charset="-122"/>
              </a:rPr>
              <a:t>Best Price**</a:t>
            </a:r>
          </a:p>
          <a:p>
            <a:pPr eaLnBrk="0" hangingPunct="0"/>
            <a:r>
              <a:rPr kumimoji="1" lang="en-US" altLang="zh-CN" sz="1800" i="1">
                <a:solidFill>
                  <a:srgbClr val="000000"/>
                </a:solidFill>
                <a:ea typeface="宋体" charset="-122"/>
              </a:rPr>
              <a:t>Selected</a:t>
            </a:r>
            <a:endParaRPr kumimoji="1" lang="en-US" altLang="zh-CN" sz="1800">
              <a:ea typeface="宋体" charset="-122"/>
            </a:endParaRPr>
          </a:p>
        </p:txBody>
      </p:sp>
      <p:sp>
        <p:nvSpPr>
          <p:cNvPr id="71863" name="Rectangle 183"/>
          <p:cNvSpPr>
            <a:spLocks noChangeArrowheads="1"/>
          </p:cNvSpPr>
          <p:nvPr/>
        </p:nvSpPr>
        <p:spPr bwMode="auto">
          <a:xfrm>
            <a:off x="7165975" y="1222375"/>
            <a:ext cx="457200" cy="274638"/>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dirty="0"/>
              <a:t>E1</a:t>
            </a:r>
          </a:p>
        </p:txBody>
      </p:sp>
      <p:cxnSp>
        <p:nvCxnSpPr>
          <p:cNvPr id="35902" name="AutoShape 184"/>
          <p:cNvCxnSpPr>
            <a:cxnSpLocks noChangeShapeType="1"/>
            <a:stCxn id="71854" idx="6"/>
            <a:endCxn id="71861" idx="32"/>
          </p:cNvCxnSpPr>
          <p:nvPr/>
        </p:nvCxnSpPr>
        <p:spPr bwMode="auto">
          <a:xfrm flipV="1">
            <a:off x="8010525" y="977900"/>
            <a:ext cx="720725" cy="2230438"/>
          </a:xfrm>
          <a:prstGeom prst="bentConnector3">
            <a:avLst>
              <a:gd name="adj1" fmla="val 131500"/>
            </a:avLst>
          </a:prstGeom>
          <a:noFill/>
          <a:ln w="19050">
            <a:solidFill>
              <a:schemeClr val="tx1"/>
            </a:solidFill>
            <a:miter lim="800000"/>
            <a:headEnd/>
            <a:tailEnd/>
          </a:ln>
        </p:spPr>
      </p:cxnSp>
      <p:sp>
        <p:nvSpPr>
          <p:cNvPr id="71865" name="Rectangle 185"/>
          <p:cNvSpPr>
            <a:spLocks noChangeArrowheads="1"/>
          </p:cNvSpPr>
          <p:nvPr/>
        </p:nvSpPr>
        <p:spPr bwMode="auto">
          <a:xfrm>
            <a:off x="1598613" y="5216525"/>
            <a:ext cx="457200" cy="274638"/>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a:t>E1</a:t>
            </a:r>
          </a:p>
        </p:txBody>
      </p:sp>
      <p:sp>
        <p:nvSpPr>
          <p:cNvPr id="71866" name="Rectangle 186"/>
          <p:cNvSpPr>
            <a:spLocks noChangeArrowheads="1"/>
          </p:cNvSpPr>
          <p:nvPr/>
        </p:nvSpPr>
        <p:spPr bwMode="auto">
          <a:xfrm>
            <a:off x="1598613" y="5711825"/>
            <a:ext cx="457200" cy="274638"/>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a:t>E2</a:t>
            </a:r>
          </a:p>
        </p:txBody>
      </p:sp>
      <p:sp>
        <p:nvSpPr>
          <p:cNvPr id="35905" name="Text Box 187"/>
          <p:cNvSpPr txBox="1">
            <a:spLocks noChangeArrowheads="1"/>
          </p:cNvSpPr>
          <p:nvPr/>
        </p:nvSpPr>
        <p:spPr bwMode="auto">
          <a:xfrm>
            <a:off x="346075" y="5210175"/>
            <a:ext cx="1189038" cy="593725"/>
          </a:xfrm>
          <a:prstGeom prst="rect">
            <a:avLst/>
          </a:prstGeom>
          <a:noFill/>
          <a:ln w="12700">
            <a:noFill/>
            <a:miter lim="800000"/>
            <a:headEnd/>
            <a:tailEnd/>
          </a:ln>
        </p:spPr>
        <p:txBody>
          <a:bodyPr lIns="0" tIns="0" rIns="0" bIns="0"/>
          <a:lstStyle/>
          <a:p>
            <a:pPr algn="r" eaLnBrk="0" hangingPunct="0"/>
            <a:r>
              <a:rPr kumimoji="1" lang="en-US" altLang="zh-CN" sz="1400" b="1">
                <a:ea typeface="宋体" charset="-122"/>
              </a:rPr>
              <a:t>Exclusive</a:t>
            </a:r>
          </a:p>
          <a:p>
            <a:pPr algn="r" eaLnBrk="0" hangingPunct="0"/>
            <a:r>
              <a:rPr kumimoji="1" lang="en-US" altLang="zh-CN" sz="1400" b="1">
                <a:ea typeface="宋体" charset="-122"/>
              </a:rPr>
              <a:t>Lists</a:t>
            </a:r>
          </a:p>
        </p:txBody>
      </p:sp>
      <p:sp>
        <p:nvSpPr>
          <p:cNvPr id="71868" name="Rectangle 188"/>
          <p:cNvSpPr>
            <a:spLocks noChangeArrowheads="1"/>
          </p:cNvSpPr>
          <p:nvPr/>
        </p:nvSpPr>
        <p:spPr bwMode="auto">
          <a:xfrm>
            <a:off x="3116263" y="5476875"/>
            <a:ext cx="457200" cy="274638"/>
          </a:xfrm>
          <a:prstGeom prst="rect">
            <a:avLst/>
          </a:prstGeom>
          <a:solidFill>
            <a:schemeClr val="accent1">
              <a:lumMod val="20000"/>
              <a:lumOff val="80000"/>
            </a:schemeClr>
          </a:solidFill>
          <a:ln w="12700">
            <a:solidFill>
              <a:srgbClr val="000000"/>
            </a:solidFill>
            <a:miter lim="800000"/>
            <a:headEnd/>
            <a:tailEnd/>
          </a:ln>
          <a:effectLst/>
        </p:spPr>
        <p:txBody>
          <a:bodyPr lIns="0" tIns="0" rIns="0" bIns="0" anchor="ctr" anchorCtr="1"/>
          <a:lstStyle/>
          <a:p>
            <a:pPr eaLnBrk="0" hangingPunct="0">
              <a:defRPr/>
            </a:pPr>
            <a:r>
              <a:rPr kumimoji="1" lang="en-US" sz="1600" dirty="0"/>
              <a:t>E1</a:t>
            </a:r>
          </a:p>
        </p:txBody>
      </p:sp>
      <p:sp>
        <p:nvSpPr>
          <p:cNvPr id="35907" name="Rectangle 189"/>
          <p:cNvSpPr>
            <a:spLocks noChangeArrowheads="1"/>
          </p:cNvSpPr>
          <p:nvPr/>
        </p:nvSpPr>
        <p:spPr bwMode="auto">
          <a:xfrm>
            <a:off x="2743200" y="5130800"/>
            <a:ext cx="1506538" cy="212725"/>
          </a:xfrm>
          <a:prstGeom prst="rect">
            <a:avLst/>
          </a:prstGeom>
          <a:noFill/>
          <a:ln w="9525">
            <a:noFill/>
            <a:miter lim="800000"/>
            <a:headEnd/>
            <a:tailEnd/>
          </a:ln>
          <a:effectLst/>
        </p:spPr>
        <p:txBody>
          <a:bodyPr lIns="0" tIns="0" rIns="0" bIns="0">
            <a:spAutoFit/>
          </a:bodyPr>
          <a:lstStyle/>
          <a:p>
            <a:pPr eaLnBrk="0" hangingPunct="0"/>
            <a:r>
              <a:rPr kumimoji="1" lang="en-US" altLang="zh-CN" sz="1400" i="1">
                <a:solidFill>
                  <a:srgbClr val="000000"/>
                </a:solidFill>
                <a:ea typeface="宋体" charset="-122"/>
              </a:rPr>
              <a:t>Best List Selected</a:t>
            </a:r>
            <a:endParaRPr kumimoji="1" lang="en-US" altLang="zh-CN" sz="1400" b="1">
              <a:ea typeface="宋体" charset="-122"/>
            </a:endParaRPr>
          </a:p>
        </p:txBody>
      </p:sp>
      <p:cxnSp>
        <p:nvCxnSpPr>
          <p:cNvPr id="35908" name="AutoShape 190"/>
          <p:cNvCxnSpPr>
            <a:cxnSpLocks noChangeShapeType="1"/>
            <a:stCxn id="71868" idx="1"/>
            <a:endCxn id="71866" idx="3"/>
          </p:cNvCxnSpPr>
          <p:nvPr/>
        </p:nvCxnSpPr>
        <p:spPr bwMode="auto">
          <a:xfrm rot="10800000" flipV="1">
            <a:off x="2055813" y="5614988"/>
            <a:ext cx="1060450" cy="234950"/>
          </a:xfrm>
          <a:prstGeom prst="bentConnector3">
            <a:avLst>
              <a:gd name="adj1" fmla="val 50000"/>
            </a:avLst>
          </a:prstGeom>
          <a:noFill/>
          <a:ln w="19050">
            <a:solidFill>
              <a:schemeClr val="tx1"/>
            </a:solidFill>
            <a:miter lim="800000"/>
            <a:headEnd/>
            <a:tailEnd/>
          </a:ln>
        </p:spPr>
      </p:cxnSp>
      <p:cxnSp>
        <p:nvCxnSpPr>
          <p:cNvPr id="35909" name="AutoShape 191"/>
          <p:cNvCxnSpPr>
            <a:cxnSpLocks noChangeShapeType="1"/>
            <a:stCxn id="71865" idx="3"/>
            <a:endCxn id="71868" idx="1"/>
          </p:cNvCxnSpPr>
          <p:nvPr/>
        </p:nvCxnSpPr>
        <p:spPr bwMode="auto">
          <a:xfrm>
            <a:off x="2055813" y="5354638"/>
            <a:ext cx="1060450" cy="260350"/>
          </a:xfrm>
          <a:prstGeom prst="bentConnector3">
            <a:avLst>
              <a:gd name="adj1" fmla="val 50000"/>
            </a:avLst>
          </a:prstGeom>
          <a:noFill/>
          <a:ln w="19050">
            <a:solidFill>
              <a:schemeClr val="tx1"/>
            </a:solidFill>
            <a:miter lim="800000"/>
            <a:headEnd/>
            <a:tailEnd/>
          </a:ln>
        </p:spPr>
      </p:cxnSp>
      <p:cxnSp>
        <p:nvCxnSpPr>
          <p:cNvPr id="35910" name="AutoShape 192"/>
          <p:cNvCxnSpPr>
            <a:cxnSpLocks noChangeShapeType="1"/>
            <a:stCxn id="71824" idx="3"/>
            <a:endCxn id="35870" idx="1"/>
          </p:cNvCxnSpPr>
          <p:nvPr/>
        </p:nvCxnSpPr>
        <p:spPr bwMode="auto">
          <a:xfrm>
            <a:off x="2055813" y="2608263"/>
            <a:ext cx="677862" cy="500062"/>
          </a:xfrm>
          <a:prstGeom prst="bentConnector3">
            <a:avLst>
              <a:gd name="adj1" fmla="val 50583"/>
            </a:avLst>
          </a:prstGeom>
          <a:noFill/>
          <a:ln w="19050">
            <a:solidFill>
              <a:schemeClr val="tx1"/>
            </a:solidFill>
            <a:miter lim="800000"/>
            <a:headEnd/>
            <a:tailEnd/>
          </a:ln>
        </p:spPr>
      </p:cxnSp>
      <p:cxnSp>
        <p:nvCxnSpPr>
          <p:cNvPr id="35911" name="AutoShape 193"/>
          <p:cNvCxnSpPr>
            <a:cxnSpLocks noChangeShapeType="1"/>
            <a:stCxn id="71816" idx="3"/>
            <a:endCxn id="71820" idx="1"/>
          </p:cNvCxnSpPr>
          <p:nvPr/>
        </p:nvCxnSpPr>
        <p:spPr bwMode="auto">
          <a:xfrm>
            <a:off x="2055813" y="936625"/>
            <a:ext cx="1038225" cy="496888"/>
          </a:xfrm>
          <a:prstGeom prst="bentConnector3">
            <a:avLst>
              <a:gd name="adj1" fmla="val 50000"/>
            </a:avLst>
          </a:prstGeom>
          <a:noFill/>
          <a:ln w="19050">
            <a:solidFill>
              <a:schemeClr val="tx1"/>
            </a:solidFill>
            <a:miter lim="800000"/>
            <a:headEnd/>
            <a:tailEnd/>
          </a:ln>
        </p:spPr>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17"/>
          <p:cNvSpPr>
            <a:spLocks noGrp="1" noChangeArrowheads="1"/>
          </p:cNvSpPr>
          <p:nvPr>
            <p:ph type="title"/>
          </p:nvPr>
        </p:nvSpPr>
        <p:spPr/>
        <p:txBody>
          <a:bodyPr/>
          <a:lstStyle/>
          <a:p>
            <a:pPr eaLnBrk="1" hangingPunct="1"/>
            <a:r>
              <a:rPr lang="en-US" altLang="zh-CN" smtClean="0">
                <a:ea typeface="宋体" charset="-122"/>
              </a:rPr>
              <a:t>Price List Reports</a:t>
            </a:r>
          </a:p>
        </p:txBody>
      </p:sp>
      <p:sp>
        <p:nvSpPr>
          <p:cNvPr id="36866" name="Footer Placeholder 2"/>
          <p:cNvSpPr>
            <a:spLocks noGrp="1"/>
          </p:cNvSpPr>
          <p:nvPr>
            <p:ph type="ftr" sz="quarter" idx="10"/>
          </p:nvPr>
        </p:nvSpPr>
        <p:spPr>
          <a:noFill/>
        </p:spPr>
        <p:txBody>
          <a:bodyPr/>
          <a:lstStyle/>
          <a:p>
            <a:pPr defTabSz="865188"/>
            <a:r>
              <a:rPr lang="en-US" altLang="zh-CN" smtClean="0">
                <a:ea typeface="宋体" charset="-122"/>
              </a:rPr>
              <a:t>BP-SU-340</a:t>
            </a:r>
          </a:p>
        </p:txBody>
      </p:sp>
      <p:pic>
        <p:nvPicPr>
          <p:cNvPr id="36868" name="Picture 5"/>
          <p:cNvPicPr>
            <a:picLocks noChangeAspect="1" noChangeArrowheads="1"/>
          </p:cNvPicPr>
          <p:nvPr/>
        </p:nvPicPr>
        <p:blipFill>
          <a:blip r:embed="rId2" cstate="print"/>
          <a:srcRect/>
          <a:stretch>
            <a:fillRect/>
          </a:stretch>
        </p:blipFill>
        <p:spPr bwMode="auto">
          <a:xfrm>
            <a:off x="166688" y="1323975"/>
            <a:ext cx="8807450" cy="4332288"/>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15"/>
          <p:cNvSpPr>
            <a:spLocks noGrp="1" noChangeArrowheads="1"/>
          </p:cNvSpPr>
          <p:nvPr>
            <p:ph type="title"/>
          </p:nvPr>
        </p:nvSpPr>
        <p:spPr/>
        <p:txBody>
          <a:bodyPr/>
          <a:lstStyle/>
          <a:p>
            <a:pPr eaLnBrk="1" hangingPunct="1"/>
            <a:r>
              <a:rPr lang="en-US" altLang="zh-CN" smtClean="0">
                <a:ea typeface="宋体" charset="-122"/>
              </a:rPr>
              <a:t>Price Lists by Customer Inquiry</a:t>
            </a:r>
          </a:p>
        </p:txBody>
      </p:sp>
      <p:sp>
        <p:nvSpPr>
          <p:cNvPr id="37890" name="Footer Placeholder 2"/>
          <p:cNvSpPr>
            <a:spLocks noGrp="1"/>
          </p:cNvSpPr>
          <p:nvPr>
            <p:ph type="ftr" sz="quarter" idx="10"/>
          </p:nvPr>
        </p:nvSpPr>
        <p:spPr>
          <a:noFill/>
        </p:spPr>
        <p:txBody>
          <a:bodyPr/>
          <a:lstStyle/>
          <a:p>
            <a:pPr defTabSz="865188"/>
            <a:r>
              <a:rPr lang="en-US" altLang="zh-CN" smtClean="0">
                <a:ea typeface="宋体" charset="-122"/>
              </a:rPr>
              <a:t>BP-SU-350</a:t>
            </a:r>
          </a:p>
        </p:txBody>
      </p:sp>
      <p:pic>
        <p:nvPicPr>
          <p:cNvPr id="37892" name="Picture 5"/>
          <p:cNvPicPr>
            <a:picLocks noChangeAspect="1" noChangeArrowheads="1"/>
          </p:cNvPicPr>
          <p:nvPr/>
        </p:nvPicPr>
        <p:blipFill>
          <a:blip r:embed="rId2" cstate="print"/>
          <a:srcRect/>
          <a:stretch>
            <a:fillRect/>
          </a:stretch>
        </p:blipFill>
        <p:spPr bwMode="auto">
          <a:xfrm>
            <a:off x="1774825" y="1157288"/>
            <a:ext cx="5581650" cy="4791075"/>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19"/>
          <p:cNvSpPr>
            <a:spLocks noGrp="1" noChangeArrowheads="1"/>
          </p:cNvSpPr>
          <p:nvPr>
            <p:ph type="title"/>
          </p:nvPr>
        </p:nvSpPr>
        <p:spPr/>
        <p:txBody>
          <a:bodyPr/>
          <a:lstStyle/>
          <a:p>
            <a:pPr eaLnBrk="1" hangingPunct="1"/>
            <a:r>
              <a:rPr lang="en-US" altLang="zh-CN" smtClean="0">
                <a:ea typeface="宋体" charset="-122"/>
              </a:rPr>
              <a:t>Price Lists by Item Inquiry</a:t>
            </a:r>
          </a:p>
        </p:txBody>
      </p:sp>
      <p:sp>
        <p:nvSpPr>
          <p:cNvPr id="38914" name="Footer Placeholder 2"/>
          <p:cNvSpPr>
            <a:spLocks noGrp="1"/>
          </p:cNvSpPr>
          <p:nvPr>
            <p:ph type="ftr" sz="quarter" idx="10"/>
          </p:nvPr>
        </p:nvSpPr>
        <p:spPr>
          <a:noFill/>
        </p:spPr>
        <p:txBody>
          <a:bodyPr/>
          <a:lstStyle/>
          <a:p>
            <a:pPr defTabSz="865188"/>
            <a:r>
              <a:rPr lang="en-US" altLang="zh-CN" smtClean="0">
                <a:ea typeface="宋体" charset="-122"/>
              </a:rPr>
              <a:t>BP-SU-360</a:t>
            </a:r>
          </a:p>
        </p:txBody>
      </p:sp>
      <p:pic>
        <p:nvPicPr>
          <p:cNvPr id="38916" name="Picture 20"/>
          <p:cNvPicPr>
            <a:picLocks noChangeAspect="1" noChangeArrowheads="1"/>
          </p:cNvPicPr>
          <p:nvPr/>
        </p:nvPicPr>
        <p:blipFill>
          <a:blip r:embed="rId2" cstate="print"/>
          <a:srcRect/>
          <a:stretch>
            <a:fillRect/>
          </a:stretch>
        </p:blipFill>
        <p:spPr bwMode="auto">
          <a:xfrm>
            <a:off x="1757363" y="2266950"/>
            <a:ext cx="5629275" cy="2495550"/>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0"/>
          <p:cNvSpPr>
            <a:spLocks noGrp="1" noChangeArrowheads="1"/>
          </p:cNvSpPr>
          <p:nvPr>
            <p:ph type="title"/>
          </p:nvPr>
        </p:nvSpPr>
        <p:spPr/>
        <p:txBody>
          <a:bodyPr/>
          <a:lstStyle/>
          <a:p>
            <a:pPr eaLnBrk="1" hangingPunct="1"/>
            <a:r>
              <a:rPr lang="en-US" altLang="zh-CN" smtClean="0">
                <a:ea typeface="宋体" charset="-122"/>
              </a:rPr>
              <a:t>Price List Copy – Source Price List</a:t>
            </a:r>
          </a:p>
        </p:txBody>
      </p:sp>
      <p:sp>
        <p:nvSpPr>
          <p:cNvPr id="39939" name="Footer Placeholder 2"/>
          <p:cNvSpPr>
            <a:spLocks noGrp="1"/>
          </p:cNvSpPr>
          <p:nvPr>
            <p:ph type="ftr" sz="quarter" idx="10"/>
          </p:nvPr>
        </p:nvSpPr>
        <p:spPr>
          <a:noFill/>
        </p:spPr>
        <p:txBody>
          <a:bodyPr/>
          <a:lstStyle/>
          <a:p>
            <a:pPr defTabSz="865188"/>
            <a:r>
              <a:rPr lang="en-US" altLang="zh-CN" smtClean="0">
                <a:ea typeface="宋体" charset="-122"/>
              </a:rPr>
              <a:t>BP-SU-370</a:t>
            </a:r>
          </a:p>
        </p:txBody>
      </p:sp>
      <p:grpSp>
        <p:nvGrpSpPr>
          <p:cNvPr id="6" name="Group 5"/>
          <p:cNvGrpSpPr/>
          <p:nvPr/>
        </p:nvGrpSpPr>
        <p:grpSpPr>
          <a:xfrm>
            <a:off x="1131888" y="1222375"/>
            <a:ext cx="6880225" cy="4549775"/>
            <a:chOff x="1027113" y="1651000"/>
            <a:chExt cx="6880225" cy="4549775"/>
          </a:xfrm>
        </p:grpSpPr>
        <p:pic>
          <p:nvPicPr>
            <p:cNvPr id="39938" name="Picture 7"/>
            <p:cNvPicPr>
              <a:picLocks noChangeAspect="1" noChangeArrowheads="1"/>
            </p:cNvPicPr>
            <p:nvPr/>
          </p:nvPicPr>
          <p:blipFill>
            <a:blip r:embed="rId2" cstate="print"/>
            <a:srcRect/>
            <a:stretch>
              <a:fillRect/>
            </a:stretch>
          </p:blipFill>
          <p:spPr bwMode="auto">
            <a:xfrm>
              <a:off x="1027113" y="1651000"/>
              <a:ext cx="6880225" cy="4549775"/>
            </a:xfrm>
            <a:prstGeom prst="rect">
              <a:avLst/>
            </a:prstGeom>
            <a:noFill/>
            <a:ln w="31750" algn="ctr">
              <a:noFill/>
              <a:miter lim="800000"/>
              <a:headEnd/>
              <a:tailEnd/>
            </a:ln>
          </p:spPr>
        </p:pic>
        <p:sp>
          <p:nvSpPr>
            <p:cNvPr id="39941" name="Rectangle 24"/>
            <p:cNvSpPr>
              <a:spLocks noChangeArrowheads="1"/>
            </p:cNvSpPr>
            <p:nvPr/>
          </p:nvSpPr>
          <p:spPr bwMode="auto">
            <a:xfrm>
              <a:off x="1543050" y="2430463"/>
              <a:ext cx="3192463" cy="162877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20"/>
          <p:cNvSpPr>
            <a:spLocks noGrp="1" noChangeArrowheads="1"/>
          </p:cNvSpPr>
          <p:nvPr>
            <p:ph type="title"/>
          </p:nvPr>
        </p:nvSpPr>
        <p:spPr/>
        <p:txBody>
          <a:bodyPr/>
          <a:lstStyle/>
          <a:p>
            <a:pPr eaLnBrk="1" hangingPunct="1"/>
            <a:r>
              <a:rPr lang="en-US" altLang="zh-CN" smtClean="0">
                <a:ea typeface="宋体" charset="-122"/>
              </a:rPr>
              <a:t>Price List Copy – Target Price List</a:t>
            </a:r>
          </a:p>
        </p:txBody>
      </p:sp>
      <p:sp>
        <p:nvSpPr>
          <p:cNvPr id="40962" name="Footer Placeholder 2"/>
          <p:cNvSpPr>
            <a:spLocks noGrp="1"/>
          </p:cNvSpPr>
          <p:nvPr>
            <p:ph type="ftr" sz="quarter" idx="10"/>
          </p:nvPr>
        </p:nvSpPr>
        <p:spPr>
          <a:noFill/>
        </p:spPr>
        <p:txBody>
          <a:bodyPr/>
          <a:lstStyle/>
          <a:p>
            <a:pPr defTabSz="865188"/>
            <a:r>
              <a:rPr lang="en-US" altLang="zh-CN" smtClean="0">
                <a:ea typeface="宋体" charset="-122"/>
              </a:rPr>
              <a:t>BP-SU-380</a:t>
            </a:r>
          </a:p>
        </p:txBody>
      </p:sp>
      <p:grpSp>
        <p:nvGrpSpPr>
          <p:cNvPr id="7" name="Group 6"/>
          <p:cNvGrpSpPr/>
          <p:nvPr/>
        </p:nvGrpSpPr>
        <p:grpSpPr>
          <a:xfrm>
            <a:off x="1093788" y="1231900"/>
            <a:ext cx="6943725" cy="4549775"/>
            <a:chOff x="1027113" y="1651000"/>
            <a:chExt cx="6943725" cy="4549775"/>
          </a:xfrm>
        </p:grpSpPr>
        <p:pic>
          <p:nvPicPr>
            <p:cNvPr id="40963" name="Picture 7"/>
            <p:cNvPicPr>
              <a:picLocks noChangeAspect="1" noChangeArrowheads="1"/>
            </p:cNvPicPr>
            <p:nvPr/>
          </p:nvPicPr>
          <p:blipFill>
            <a:blip r:embed="rId2" cstate="print"/>
            <a:srcRect/>
            <a:stretch>
              <a:fillRect/>
            </a:stretch>
          </p:blipFill>
          <p:spPr bwMode="auto">
            <a:xfrm>
              <a:off x="1027113" y="1651000"/>
              <a:ext cx="6880225" cy="4549775"/>
            </a:xfrm>
            <a:prstGeom prst="rect">
              <a:avLst/>
            </a:prstGeom>
            <a:noFill/>
            <a:ln w="31750" algn="ctr">
              <a:noFill/>
              <a:miter lim="800000"/>
              <a:headEnd/>
              <a:tailEnd/>
            </a:ln>
          </p:spPr>
        </p:pic>
        <p:sp>
          <p:nvSpPr>
            <p:cNvPr id="40966" name="Rectangle 24"/>
            <p:cNvSpPr>
              <a:spLocks noChangeArrowheads="1"/>
            </p:cNvSpPr>
            <p:nvPr/>
          </p:nvSpPr>
          <p:spPr bwMode="auto">
            <a:xfrm>
              <a:off x="5106988" y="2430463"/>
              <a:ext cx="2863850" cy="162877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lstStyle/>
          <a:p>
            <a:r>
              <a:rPr lang="en-US" dirty="0" smtClean="0"/>
              <a:t>Analysis Codes</a:t>
            </a:r>
          </a:p>
          <a:p>
            <a:r>
              <a:rPr lang="en-US" dirty="0" smtClean="0"/>
              <a:t>Price Lists</a:t>
            </a:r>
          </a:p>
          <a:p>
            <a:r>
              <a:rPr lang="en-US" b="1" dirty="0" smtClean="0"/>
              <a:t>Pricing Control</a:t>
            </a:r>
          </a:p>
          <a:p>
            <a:r>
              <a:rPr lang="en-US" dirty="0" smtClean="0"/>
              <a:t>Sales Quote Control</a:t>
            </a:r>
          </a:p>
          <a:p>
            <a:r>
              <a:rPr lang="en-US" dirty="0" smtClean="0"/>
              <a:t>Sales Order Control</a:t>
            </a:r>
          </a:p>
          <a:p>
            <a:r>
              <a:rPr lang="en-US" dirty="0" smtClean="0"/>
              <a:t>Volume Discounts</a:t>
            </a:r>
            <a:endParaRPr lang="en-US" dirty="0"/>
          </a:p>
        </p:txBody>
      </p:sp>
      <p:sp>
        <p:nvSpPr>
          <p:cNvPr id="41987" name="Rectangle 33"/>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41986" name="Footer Placeholder 2"/>
          <p:cNvSpPr>
            <a:spLocks noGrp="1"/>
          </p:cNvSpPr>
          <p:nvPr>
            <p:ph type="ftr" sz="quarter" idx="10"/>
          </p:nvPr>
        </p:nvSpPr>
        <p:spPr>
          <a:noFill/>
        </p:spPr>
        <p:txBody>
          <a:bodyPr/>
          <a:lstStyle/>
          <a:p>
            <a:pPr defTabSz="865188"/>
            <a:r>
              <a:rPr lang="en-US" altLang="zh-CN" smtClean="0">
                <a:ea typeface="宋体" charset="-122"/>
              </a:rPr>
              <a:t>BP-SU-390</a:t>
            </a:r>
          </a:p>
        </p:txBody>
      </p:sp>
      <p:sp>
        <p:nvSpPr>
          <p:cNvPr id="77859" name="Line 35"/>
          <p:cNvSpPr>
            <a:spLocks noChangeShapeType="1"/>
          </p:cNvSpPr>
          <p:nvPr/>
        </p:nvSpPr>
        <p:spPr bwMode="auto">
          <a:xfrm>
            <a:off x="1104900" y="7127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8" name="Rectangle 152"/>
          <p:cNvSpPr>
            <a:spLocks noGrp="1" noChangeArrowheads="1"/>
          </p:cNvSpPr>
          <p:nvPr>
            <p:ph type="title"/>
          </p:nvPr>
        </p:nvSpPr>
        <p:spPr/>
        <p:txBody>
          <a:bodyPr/>
          <a:lstStyle/>
          <a:p>
            <a:pPr eaLnBrk="1" hangingPunct="1"/>
            <a:r>
              <a:rPr lang="en-US" altLang="zh-CN" smtClean="0">
                <a:ea typeface="宋体" charset="-122"/>
              </a:rPr>
              <a:t>Analysis Codes</a:t>
            </a:r>
          </a:p>
        </p:txBody>
      </p:sp>
      <p:sp>
        <p:nvSpPr>
          <p:cNvPr id="6146" name="Footer Placeholder 2"/>
          <p:cNvSpPr>
            <a:spLocks noGrp="1"/>
          </p:cNvSpPr>
          <p:nvPr>
            <p:ph type="ftr" sz="quarter" idx="10"/>
          </p:nvPr>
        </p:nvSpPr>
        <p:spPr>
          <a:noFill/>
        </p:spPr>
        <p:txBody>
          <a:bodyPr/>
          <a:lstStyle/>
          <a:p>
            <a:pPr defTabSz="865188"/>
            <a:r>
              <a:rPr lang="en-US" altLang="zh-CN" smtClean="0">
                <a:ea typeface="宋体" charset="-122"/>
              </a:rPr>
              <a:t>BP-SU-040</a:t>
            </a:r>
          </a:p>
        </p:txBody>
      </p:sp>
      <p:sp>
        <p:nvSpPr>
          <p:cNvPr id="6147" name="Text Box 13"/>
          <p:cNvSpPr txBox="1">
            <a:spLocks noChangeArrowheads="1"/>
          </p:cNvSpPr>
          <p:nvPr/>
        </p:nvSpPr>
        <p:spPr bwMode="auto">
          <a:xfrm>
            <a:off x="409575" y="2098675"/>
            <a:ext cx="1159292" cy="461665"/>
          </a:xfrm>
          <a:prstGeom prst="rect">
            <a:avLst/>
          </a:prstGeom>
          <a:noFill/>
          <a:ln w="9525">
            <a:noFill/>
            <a:miter lim="800000"/>
            <a:headEnd/>
            <a:tailEnd/>
          </a:ln>
        </p:spPr>
        <p:txBody>
          <a:bodyPr wrap="none">
            <a:spAutoFit/>
          </a:bodyPr>
          <a:lstStyle/>
          <a:p>
            <a:pPr algn="l" eaLnBrk="0" hangingPunct="0"/>
            <a:r>
              <a:rPr kumimoji="1" lang="en-US" altLang="zh-CN" sz="2400">
                <a:solidFill>
                  <a:schemeClr val="tx1">
                    <a:lumMod val="75000"/>
                    <a:lumOff val="25000"/>
                  </a:schemeClr>
                </a:solidFill>
                <a:latin typeface="+mj-lt"/>
                <a:ea typeface="宋体" charset="-122"/>
              </a:rPr>
              <a:t>Define</a:t>
            </a:r>
          </a:p>
        </p:txBody>
      </p:sp>
      <p:sp>
        <p:nvSpPr>
          <p:cNvPr id="43022" name="Text Box 14"/>
          <p:cNvSpPr txBox="1">
            <a:spLocks noChangeArrowheads="1"/>
          </p:cNvSpPr>
          <p:nvPr/>
        </p:nvSpPr>
        <p:spPr bwMode="auto">
          <a:xfrm>
            <a:off x="809625" y="1355725"/>
            <a:ext cx="615874" cy="10156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l" eaLnBrk="0" hangingPunct="0"/>
            <a:r>
              <a:rPr kumimoji="1" lang="en-US" altLang="zh-CN" sz="6000" b="1" dirty="0">
                <a:solidFill>
                  <a:schemeClr val="tx1">
                    <a:lumMod val="75000"/>
                    <a:lumOff val="25000"/>
                  </a:schemeClr>
                </a:solidFill>
                <a:latin typeface="+mj-lt"/>
                <a:ea typeface="宋体" charset="-122"/>
              </a:rPr>
              <a:t>1</a:t>
            </a:r>
          </a:p>
        </p:txBody>
      </p:sp>
      <p:sp>
        <p:nvSpPr>
          <p:cNvPr id="6149" name="AutoShape 17"/>
          <p:cNvSpPr>
            <a:spLocks noChangeArrowheads="1"/>
          </p:cNvSpPr>
          <p:nvPr/>
        </p:nvSpPr>
        <p:spPr bwMode="auto">
          <a:xfrm>
            <a:off x="1262063" y="3667125"/>
            <a:ext cx="322262" cy="241300"/>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50" name="Oval 18"/>
          <p:cNvSpPr>
            <a:spLocks noChangeArrowheads="1"/>
          </p:cNvSpPr>
          <p:nvPr/>
        </p:nvSpPr>
        <p:spPr bwMode="auto">
          <a:xfrm>
            <a:off x="647700" y="5264150"/>
            <a:ext cx="860425" cy="307975"/>
          </a:xfrm>
          <a:prstGeom prst="ellipse">
            <a:avLst/>
          </a:prstGeom>
          <a:solidFill>
            <a:srgbClr val="99CC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51" name="Oval 19"/>
          <p:cNvSpPr>
            <a:spLocks noChangeArrowheads="1"/>
          </p:cNvSpPr>
          <p:nvPr/>
        </p:nvSpPr>
        <p:spPr bwMode="auto">
          <a:xfrm>
            <a:off x="1630363" y="4649788"/>
            <a:ext cx="860425" cy="307975"/>
          </a:xfrm>
          <a:prstGeom prst="ellipse">
            <a:avLst/>
          </a:prstGeom>
          <a:solidFill>
            <a:srgbClr val="FFFF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52" name="Line 20"/>
          <p:cNvSpPr>
            <a:spLocks noChangeShapeType="1"/>
          </p:cNvSpPr>
          <p:nvPr/>
        </p:nvSpPr>
        <p:spPr bwMode="auto">
          <a:xfrm flipV="1">
            <a:off x="647700" y="3913188"/>
            <a:ext cx="614363" cy="1536700"/>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53" name="Line 21"/>
          <p:cNvSpPr>
            <a:spLocks noChangeShapeType="1"/>
          </p:cNvSpPr>
          <p:nvPr/>
        </p:nvSpPr>
        <p:spPr bwMode="auto">
          <a:xfrm flipH="1" flipV="1">
            <a:off x="1323975" y="3913188"/>
            <a:ext cx="184150" cy="1536700"/>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54" name="Line 22"/>
          <p:cNvSpPr>
            <a:spLocks noChangeShapeType="1"/>
          </p:cNvSpPr>
          <p:nvPr/>
        </p:nvSpPr>
        <p:spPr bwMode="auto">
          <a:xfrm flipH="1" flipV="1">
            <a:off x="1446213" y="3913188"/>
            <a:ext cx="184150" cy="920750"/>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55" name="Line 23"/>
          <p:cNvSpPr>
            <a:spLocks noChangeShapeType="1"/>
          </p:cNvSpPr>
          <p:nvPr/>
        </p:nvSpPr>
        <p:spPr bwMode="auto">
          <a:xfrm flipH="1" flipV="1">
            <a:off x="1508125" y="3913188"/>
            <a:ext cx="982663" cy="860425"/>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56" name="Text Box 31"/>
          <p:cNvSpPr txBox="1">
            <a:spLocks noChangeArrowheads="1"/>
          </p:cNvSpPr>
          <p:nvPr/>
        </p:nvSpPr>
        <p:spPr bwMode="auto">
          <a:xfrm>
            <a:off x="1552575" y="4975225"/>
            <a:ext cx="1771639" cy="830997"/>
          </a:xfrm>
          <a:prstGeom prst="rect">
            <a:avLst/>
          </a:prstGeom>
          <a:noFill/>
          <a:ln w="9525">
            <a:noFill/>
            <a:miter lim="800000"/>
            <a:headEnd/>
            <a:tailEnd/>
          </a:ln>
        </p:spPr>
        <p:txBody>
          <a:bodyPr wrap="none">
            <a:spAutoFit/>
          </a:bodyPr>
          <a:lstStyle/>
          <a:p>
            <a:pPr algn="l" eaLnBrk="0" hangingPunct="0"/>
            <a:r>
              <a:rPr kumimoji="1" lang="en-US" altLang="zh-CN" sz="2400">
                <a:solidFill>
                  <a:schemeClr val="tx1">
                    <a:lumMod val="75000"/>
                    <a:lumOff val="25000"/>
                  </a:schemeClr>
                </a:solidFill>
                <a:latin typeface="+mj-lt"/>
                <a:ea typeface="宋体" charset="-122"/>
              </a:rPr>
              <a:t>Create</a:t>
            </a:r>
          </a:p>
          <a:p>
            <a:pPr algn="l" eaLnBrk="0" hangingPunct="0"/>
            <a:r>
              <a:rPr kumimoji="1" lang="en-US" altLang="zh-CN" sz="2400">
                <a:solidFill>
                  <a:schemeClr val="tx1">
                    <a:lumMod val="75000"/>
                    <a:lumOff val="25000"/>
                  </a:schemeClr>
                </a:solidFill>
                <a:latin typeface="+mj-lt"/>
                <a:ea typeface="宋体" charset="-122"/>
              </a:rPr>
              <a:t>Conditions</a:t>
            </a:r>
          </a:p>
        </p:txBody>
      </p:sp>
      <p:sp>
        <p:nvSpPr>
          <p:cNvPr id="43040" name="Text Box 32"/>
          <p:cNvSpPr txBox="1">
            <a:spLocks noChangeArrowheads="1"/>
          </p:cNvSpPr>
          <p:nvPr/>
        </p:nvSpPr>
        <p:spPr bwMode="auto">
          <a:xfrm>
            <a:off x="371475" y="3679825"/>
            <a:ext cx="615874" cy="10156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l" eaLnBrk="0" hangingPunct="0"/>
            <a:r>
              <a:rPr kumimoji="1" lang="en-US" altLang="zh-CN" sz="6000" b="1">
                <a:solidFill>
                  <a:schemeClr val="tx1">
                    <a:lumMod val="75000"/>
                    <a:lumOff val="25000"/>
                  </a:schemeClr>
                </a:solidFill>
                <a:latin typeface="+mj-lt"/>
                <a:ea typeface="宋体" charset="-122"/>
              </a:rPr>
              <a:t>2</a:t>
            </a:r>
          </a:p>
        </p:txBody>
      </p:sp>
      <p:sp>
        <p:nvSpPr>
          <p:cNvPr id="6158" name="AutoShape 37"/>
          <p:cNvSpPr>
            <a:spLocks noChangeArrowheads="1"/>
          </p:cNvSpPr>
          <p:nvPr/>
        </p:nvSpPr>
        <p:spPr bwMode="auto">
          <a:xfrm>
            <a:off x="3502025" y="2605088"/>
            <a:ext cx="279400" cy="211137"/>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59" name="Oval 38"/>
          <p:cNvSpPr>
            <a:spLocks noChangeArrowheads="1"/>
          </p:cNvSpPr>
          <p:nvPr/>
        </p:nvSpPr>
        <p:spPr bwMode="auto">
          <a:xfrm>
            <a:off x="2967038" y="3995738"/>
            <a:ext cx="747712" cy="266700"/>
          </a:xfrm>
          <a:prstGeom prst="ellipse">
            <a:avLst/>
          </a:prstGeom>
          <a:solidFill>
            <a:srgbClr val="99CC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0" name="Oval 39"/>
          <p:cNvSpPr>
            <a:spLocks noChangeArrowheads="1"/>
          </p:cNvSpPr>
          <p:nvPr/>
        </p:nvSpPr>
        <p:spPr bwMode="auto">
          <a:xfrm>
            <a:off x="3822700" y="3460750"/>
            <a:ext cx="747713" cy="266700"/>
          </a:xfrm>
          <a:prstGeom prst="ellipse">
            <a:avLst/>
          </a:prstGeom>
          <a:solidFill>
            <a:srgbClr val="FFFF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1" name="Line 40"/>
          <p:cNvSpPr>
            <a:spLocks noChangeShapeType="1"/>
          </p:cNvSpPr>
          <p:nvPr/>
        </p:nvSpPr>
        <p:spPr bwMode="auto">
          <a:xfrm flipV="1">
            <a:off x="2967038" y="2819400"/>
            <a:ext cx="534987" cy="1336675"/>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2" name="Line 41"/>
          <p:cNvSpPr>
            <a:spLocks noChangeShapeType="1"/>
          </p:cNvSpPr>
          <p:nvPr/>
        </p:nvSpPr>
        <p:spPr bwMode="auto">
          <a:xfrm flipH="1" flipV="1">
            <a:off x="3554413" y="2819400"/>
            <a:ext cx="160337" cy="1336675"/>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3" name="Line 42"/>
          <p:cNvSpPr>
            <a:spLocks noChangeShapeType="1"/>
          </p:cNvSpPr>
          <p:nvPr/>
        </p:nvSpPr>
        <p:spPr bwMode="auto">
          <a:xfrm flipH="1" flipV="1">
            <a:off x="3662363" y="2819400"/>
            <a:ext cx="160337" cy="801688"/>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4" name="Line 43"/>
          <p:cNvSpPr>
            <a:spLocks noChangeShapeType="1"/>
          </p:cNvSpPr>
          <p:nvPr/>
        </p:nvSpPr>
        <p:spPr bwMode="auto">
          <a:xfrm flipH="1" flipV="1">
            <a:off x="3714750" y="2819400"/>
            <a:ext cx="855663" cy="747713"/>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5" name="AutoShape 45"/>
          <p:cNvSpPr>
            <a:spLocks noChangeArrowheads="1"/>
          </p:cNvSpPr>
          <p:nvPr/>
        </p:nvSpPr>
        <p:spPr bwMode="auto">
          <a:xfrm>
            <a:off x="4037013" y="2390775"/>
            <a:ext cx="279400" cy="211138"/>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6" name="Oval 46"/>
          <p:cNvSpPr>
            <a:spLocks noChangeArrowheads="1"/>
          </p:cNvSpPr>
          <p:nvPr/>
        </p:nvSpPr>
        <p:spPr bwMode="auto">
          <a:xfrm>
            <a:off x="3502025" y="3781425"/>
            <a:ext cx="747713" cy="266700"/>
          </a:xfrm>
          <a:prstGeom prst="ellipse">
            <a:avLst/>
          </a:prstGeom>
          <a:solidFill>
            <a:schemeClr val="tx2"/>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7" name="Oval 47"/>
          <p:cNvSpPr>
            <a:spLocks noChangeArrowheads="1"/>
          </p:cNvSpPr>
          <p:nvPr/>
        </p:nvSpPr>
        <p:spPr bwMode="auto">
          <a:xfrm>
            <a:off x="4357688" y="3246438"/>
            <a:ext cx="747712" cy="266700"/>
          </a:xfrm>
          <a:prstGeom prst="ellipse">
            <a:avLst/>
          </a:prstGeom>
          <a:solidFill>
            <a:schemeClr val="bg2"/>
          </a:solidFill>
          <a:ln w="9525">
            <a:solidFill>
              <a:schemeClr val="bg2"/>
            </a:solid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68" name="Line 48"/>
          <p:cNvSpPr>
            <a:spLocks noChangeShapeType="1"/>
          </p:cNvSpPr>
          <p:nvPr/>
        </p:nvSpPr>
        <p:spPr bwMode="auto">
          <a:xfrm flipV="1">
            <a:off x="3502025" y="2605088"/>
            <a:ext cx="534988" cy="1336675"/>
          </a:xfrm>
          <a:prstGeom prst="line">
            <a:avLst/>
          </a:prstGeom>
          <a:noFill/>
          <a:ln w="3175" cap="rnd">
            <a:solidFill>
              <a:schemeClr val="accent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69" name="Line 49"/>
          <p:cNvSpPr>
            <a:spLocks noChangeShapeType="1"/>
          </p:cNvSpPr>
          <p:nvPr/>
        </p:nvSpPr>
        <p:spPr bwMode="auto">
          <a:xfrm flipH="1" flipV="1">
            <a:off x="4089400" y="2605088"/>
            <a:ext cx="160338" cy="1336675"/>
          </a:xfrm>
          <a:prstGeom prst="line">
            <a:avLst/>
          </a:prstGeom>
          <a:noFill/>
          <a:ln w="3175" cap="rnd">
            <a:solidFill>
              <a:schemeClr val="accent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70" name="Line 50"/>
          <p:cNvSpPr>
            <a:spLocks noChangeShapeType="1"/>
          </p:cNvSpPr>
          <p:nvPr/>
        </p:nvSpPr>
        <p:spPr bwMode="auto">
          <a:xfrm flipH="1" flipV="1">
            <a:off x="4197350" y="2605088"/>
            <a:ext cx="160338" cy="801687"/>
          </a:xfrm>
          <a:prstGeom prst="line">
            <a:avLst/>
          </a:prstGeom>
          <a:noFill/>
          <a:ln w="3175" cap="rnd">
            <a:solidFill>
              <a:schemeClr val="bg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71" name="Line 51"/>
          <p:cNvSpPr>
            <a:spLocks noChangeShapeType="1"/>
          </p:cNvSpPr>
          <p:nvPr/>
        </p:nvSpPr>
        <p:spPr bwMode="auto">
          <a:xfrm flipH="1" flipV="1">
            <a:off x="4249738" y="2605088"/>
            <a:ext cx="855662" cy="747712"/>
          </a:xfrm>
          <a:prstGeom prst="line">
            <a:avLst/>
          </a:prstGeom>
          <a:noFill/>
          <a:ln w="3175" cap="rnd">
            <a:solidFill>
              <a:schemeClr val="bg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72" name="AutoShape 53"/>
          <p:cNvSpPr>
            <a:spLocks noChangeArrowheads="1"/>
          </p:cNvSpPr>
          <p:nvPr/>
        </p:nvSpPr>
        <p:spPr bwMode="auto">
          <a:xfrm flipV="1">
            <a:off x="3608388" y="2179638"/>
            <a:ext cx="280987" cy="211137"/>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73" name="Oval 54"/>
          <p:cNvSpPr>
            <a:spLocks noChangeArrowheads="1"/>
          </p:cNvSpPr>
          <p:nvPr/>
        </p:nvSpPr>
        <p:spPr bwMode="auto">
          <a:xfrm flipV="1">
            <a:off x="3394075" y="1214438"/>
            <a:ext cx="749300" cy="266700"/>
          </a:xfrm>
          <a:prstGeom prst="ellipse">
            <a:avLst/>
          </a:prstGeom>
          <a:solidFill>
            <a:srgbClr val="CC33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74" name="Line 55"/>
          <p:cNvSpPr>
            <a:spLocks noChangeShapeType="1"/>
          </p:cNvSpPr>
          <p:nvPr/>
        </p:nvSpPr>
        <p:spPr bwMode="auto">
          <a:xfrm>
            <a:off x="3394075" y="1320800"/>
            <a:ext cx="320675" cy="855663"/>
          </a:xfrm>
          <a:prstGeom prst="line">
            <a:avLst/>
          </a:prstGeom>
          <a:noFill/>
          <a:ln w="3175" cap="rnd">
            <a:solidFill>
              <a:srgbClr val="CC33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75" name="Line 56"/>
          <p:cNvSpPr>
            <a:spLocks noChangeShapeType="1"/>
          </p:cNvSpPr>
          <p:nvPr/>
        </p:nvSpPr>
        <p:spPr bwMode="auto">
          <a:xfrm flipH="1">
            <a:off x="3768725" y="1374775"/>
            <a:ext cx="320675" cy="801688"/>
          </a:xfrm>
          <a:prstGeom prst="line">
            <a:avLst/>
          </a:prstGeom>
          <a:noFill/>
          <a:ln w="3175" cap="rnd">
            <a:solidFill>
              <a:srgbClr val="CC3300"/>
            </a:solidFill>
            <a:prstDash val="sysDot"/>
            <a:round/>
            <a:headEnd/>
            <a:tailEnd/>
          </a:ln>
        </p:spPr>
        <p:txBody>
          <a:bodyPr wrap="none" anchor="ctr"/>
          <a:lstStyle/>
          <a:p>
            <a:endParaRPr lang="en-US">
              <a:solidFill>
                <a:schemeClr val="tx1">
                  <a:lumMod val="75000"/>
                  <a:lumOff val="25000"/>
                </a:schemeClr>
              </a:solidFill>
              <a:latin typeface="+mj-lt"/>
            </a:endParaRPr>
          </a:p>
        </p:txBody>
      </p:sp>
      <p:cxnSp>
        <p:nvCxnSpPr>
          <p:cNvPr id="6176" name="AutoShape 57"/>
          <p:cNvCxnSpPr>
            <a:cxnSpLocks noChangeShapeType="1"/>
            <a:stCxn id="6172" idx="0"/>
            <a:endCxn id="6165" idx="0"/>
          </p:cNvCxnSpPr>
          <p:nvPr/>
        </p:nvCxnSpPr>
        <p:spPr bwMode="auto">
          <a:xfrm>
            <a:off x="3889375" y="2286000"/>
            <a:ext cx="427038" cy="211138"/>
          </a:xfrm>
          <a:prstGeom prst="bentConnector3">
            <a:avLst>
              <a:gd name="adj1" fmla="val 153532"/>
            </a:avLst>
          </a:prstGeom>
          <a:noFill/>
          <a:ln w="38100">
            <a:pattFill prst="dkUpDiag">
              <a:fgClr>
                <a:srgbClr val="996600"/>
              </a:fgClr>
              <a:bgClr>
                <a:srgbClr val="FFCC00"/>
              </a:bgClr>
            </a:pattFill>
            <a:miter lim="800000"/>
            <a:headEnd/>
            <a:tailEnd/>
          </a:ln>
          <a:effectLst>
            <a:prstShdw prst="shdw17" dist="17961" dir="13500000">
              <a:srgbClr val="5C3D00"/>
            </a:prstShdw>
          </a:effectLst>
        </p:spPr>
      </p:cxnSp>
      <p:cxnSp>
        <p:nvCxnSpPr>
          <p:cNvPr id="6177" name="AutoShape 58"/>
          <p:cNvCxnSpPr>
            <a:cxnSpLocks noChangeShapeType="1"/>
            <a:stCxn id="6172" idx="2"/>
            <a:endCxn id="6158" idx="4"/>
          </p:cNvCxnSpPr>
          <p:nvPr/>
        </p:nvCxnSpPr>
        <p:spPr bwMode="auto">
          <a:xfrm rot="16200000" flipH="1" flipV="1">
            <a:off x="3359944" y="2323306"/>
            <a:ext cx="530225" cy="246063"/>
          </a:xfrm>
          <a:prstGeom prst="bentConnector4">
            <a:avLst>
              <a:gd name="adj1" fmla="val -43412"/>
              <a:gd name="adj2" fmla="val 192903"/>
            </a:avLst>
          </a:prstGeom>
          <a:noFill/>
          <a:ln w="38100">
            <a:pattFill prst="dkUpDiag">
              <a:fgClr>
                <a:srgbClr val="996600"/>
              </a:fgClr>
              <a:bgClr>
                <a:srgbClr val="FFCC00"/>
              </a:bgClr>
            </a:pattFill>
            <a:miter lim="800000"/>
            <a:headEnd/>
            <a:tailEnd/>
          </a:ln>
          <a:effectLst>
            <a:prstShdw prst="shdw17" dist="17961" dir="13500000">
              <a:srgbClr val="5C3D00"/>
            </a:prstShdw>
          </a:effectLst>
        </p:spPr>
      </p:cxnSp>
      <p:sp>
        <p:nvSpPr>
          <p:cNvPr id="6178" name="Text Box 65"/>
          <p:cNvSpPr txBox="1">
            <a:spLocks noChangeArrowheads="1"/>
          </p:cNvSpPr>
          <p:nvPr/>
        </p:nvSpPr>
        <p:spPr bwMode="auto">
          <a:xfrm>
            <a:off x="4033838" y="1665288"/>
            <a:ext cx="728662" cy="457200"/>
          </a:xfrm>
          <a:prstGeom prst="rect">
            <a:avLst/>
          </a:prstGeom>
          <a:noFill/>
          <a:ln w="9525">
            <a:noFill/>
            <a:miter lim="800000"/>
            <a:headEnd/>
            <a:tailEnd/>
          </a:ln>
        </p:spPr>
        <p:txBody>
          <a:bodyPr wrap="none">
            <a:spAutoFit/>
          </a:bodyPr>
          <a:lstStyle/>
          <a:p>
            <a:pPr algn="l" eaLnBrk="0" hangingPunct="0"/>
            <a:r>
              <a:rPr kumimoji="1" lang="en-US" altLang="zh-CN" sz="2400">
                <a:solidFill>
                  <a:schemeClr val="tx1">
                    <a:lumMod val="75000"/>
                    <a:lumOff val="25000"/>
                  </a:schemeClr>
                </a:solidFill>
                <a:latin typeface="+mj-lt"/>
                <a:ea typeface="宋体" charset="-122"/>
              </a:rPr>
              <a:t>Link</a:t>
            </a:r>
          </a:p>
        </p:txBody>
      </p:sp>
      <p:sp>
        <p:nvSpPr>
          <p:cNvPr id="43074" name="Text Box 66"/>
          <p:cNvSpPr txBox="1">
            <a:spLocks noChangeArrowheads="1"/>
          </p:cNvSpPr>
          <p:nvPr/>
        </p:nvSpPr>
        <p:spPr bwMode="auto">
          <a:xfrm>
            <a:off x="2643188" y="1608138"/>
            <a:ext cx="615874" cy="10156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l" eaLnBrk="0" hangingPunct="0"/>
            <a:r>
              <a:rPr kumimoji="1" lang="en-US" altLang="zh-CN" sz="6000" b="1">
                <a:solidFill>
                  <a:schemeClr val="tx1">
                    <a:lumMod val="75000"/>
                    <a:lumOff val="25000"/>
                  </a:schemeClr>
                </a:solidFill>
                <a:latin typeface="+mj-lt"/>
                <a:ea typeface="宋体" charset="-122"/>
              </a:rPr>
              <a:t>3</a:t>
            </a:r>
          </a:p>
        </p:txBody>
      </p:sp>
      <p:grpSp>
        <p:nvGrpSpPr>
          <p:cNvPr id="6180" name="Group 69"/>
          <p:cNvGrpSpPr>
            <a:grpSpLocks/>
          </p:cNvGrpSpPr>
          <p:nvPr/>
        </p:nvGrpSpPr>
        <p:grpSpPr bwMode="auto">
          <a:xfrm>
            <a:off x="7570788" y="2662238"/>
            <a:ext cx="514350" cy="514350"/>
            <a:chOff x="4512" y="672"/>
            <a:chExt cx="432" cy="528"/>
          </a:xfrm>
        </p:grpSpPr>
        <p:sp>
          <p:nvSpPr>
            <p:cNvPr id="6222" name="Line 70"/>
            <p:cNvSpPr>
              <a:spLocks noChangeShapeType="1"/>
            </p:cNvSpPr>
            <p:nvPr/>
          </p:nvSpPr>
          <p:spPr bwMode="auto">
            <a:xfrm>
              <a:off x="4512" y="67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3" name="Line 71"/>
            <p:cNvSpPr>
              <a:spLocks noChangeShapeType="1"/>
            </p:cNvSpPr>
            <p:nvPr/>
          </p:nvSpPr>
          <p:spPr bwMode="auto">
            <a:xfrm>
              <a:off x="4512" y="72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4" name="Line 72"/>
            <p:cNvSpPr>
              <a:spLocks noChangeShapeType="1"/>
            </p:cNvSpPr>
            <p:nvPr/>
          </p:nvSpPr>
          <p:spPr bwMode="auto">
            <a:xfrm>
              <a:off x="4512" y="768"/>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5" name="Line 73"/>
            <p:cNvSpPr>
              <a:spLocks noChangeShapeType="1"/>
            </p:cNvSpPr>
            <p:nvPr/>
          </p:nvSpPr>
          <p:spPr bwMode="auto">
            <a:xfrm>
              <a:off x="4512" y="816"/>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6" name="Line 74"/>
            <p:cNvSpPr>
              <a:spLocks noChangeShapeType="1"/>
            </p:cNvSpPr>
            <p:nvPr/>
          </p:nvSpPr>
          <p:spPr bwMode="auto">
            <a:xfrm>
              <a:off x="4512" y="864"/>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7" name="Line 75"/>
            <p:cNvSpPr>
              <a:spLocks noChangeShapeType="1"/>
            </p:cNvSpPr>
            <p:nvPr/>
          </p:nvSpPr>
          <p:spPr bwMode="auto">
            <a:xfrm>
              <a:off x="4512" y="91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8" name="Line 76"/>
            <p:cNvSpPr>
              <a:spLocks noChangeShapeType="1"/>
            </p:cNvSpPr>
            <p:nvPr/>
          </p:nvSpPr>
          <p:spPr bwMode="auto">
            <a:xfrm>
              <a:off x="4512" y="96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9" name="Line 77"/>
            <p:cNvSpPr>
              <a:spLocks noChangeShapeType="1"/>
            </p:cNvSpPr>
            <p:nvPr/>
          </p:nvSpPr>
          <p:spPr bwMode="auto">
            <a:xfrm>
              <a:off x="4512" y="1008"/>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30" name="Line 78"/>
            <p:cNvSpPr>
              <a:spLocks noChangeShapeType="1"/>
            </p:cNvSpPr>
            <p:nvPr/>
          </p:nvSpPr>
          <p:spPr bwMode="auto">
            <a:xfrm>
              <a:off x="4512" y="1056"/>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31" name="Line 79"/>
            <p:cNvSpPr>
              <a:spLocks noChangeShapeType="1"/>
            </p:cNvSpPr>
            <p:nvPr/>
          </p:nvSpPr>
          <p:spPr bwMode="auto">
            <a:xfrm>
              <a:off x="4512" y="1104"/>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32" name="Line 80"/>
            <p:cNvSpPr>
              <a:spLocks noChangeShapeType="1"/>
            </p:cNvSpPr>
            <p:nvPr/>
          </p:nvSpPr>
          <p:spPr bwMode="auto">
            <a:xfrm>
              <a:off x="4512" y="115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33" name="Line 81"/>
            <p:cNvSpPr>
              <a:spLocks noChangeShapeType="1"/>
            </p:cNvSpPr>
            <p:nvPr/>
          </p:nvSpPr>
          <p:spPr bwMode="auto">
            <a:xfrm>
              <a:off x="4512" y="120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grpSp>
      <p:sp>
        <p:nvSpPr>
          <p:cNvPr id="6181" name="AutoShape 83"/>
          <p:cNvSpPr>
            <a:spLocks noChangeArrowheads="1"/>
          </p:cNvSpPr>
          <p:nvPr/>
        </p:nvSpPr>
        <p:spPr bwMode="auto">
          <a:xfrm rot="15999853">
            <a:off x="6203156" y="3123407"/>
            <a:ext cx="1785937" cy="1701800"/>
          </a:xfrm>
          <a:prstGeom prst="lightningBolt">
            <a:avLst/>
          </a:prstGeom>
          <a:solidFill>
            <a:srgbClr val="FFFF00"/>
          </a:solidFill>
          <a:ln w="9525">
            <a:no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82" name="AutoShape 86"/>
          <p:cNvSpPr>
            <a:spLocks noChangeArrowheads="1"/>
          </p:cNvSpPr>
          <p:nvPr/>
        </p:nvSpPr>
        <p:spPr bwMode="auto">
          <a:xfrm>
            <a:off x="6221413" y="4581525"/>
            <a:ext cx="266700" cy="200025"/>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83" name="Oval 87"/>
          <p:cNvSpPr>
            <a:spLocks noChangeArrowheads="1"/>
          </p:cNvSpPr>
          <p:nvPr/>
        </p:nvSpPr>
        <p:spPr bwMode="auto">
          <a:xfrm>
            <a:off x="5713413" y="5902325"/>
            <a:ext cx="711200" cy="254000"/>
          </a:xfrm>
          <a:prstGeom prst="ellipse">
            <a:avLst/>
          </a:prstGeom>
          <a:solidFill>
            <a:srgbClr val="99CC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84" name="Oval 88"/>
          <p:cNvSpPr>
            <a:spLocks noChangeArrowheads="1"/>
          </p:cNvSpPr>
          <p:nvPr/>
        </p:nvSpPr>
        <p:spPr bwMode="auto">
          <a:xfrm>
            <a:off x="6526213" y="5394325"/>
            <a:ext cx="711200" cy="254000"/>
          </a:xfrm>
          <a:prstGeom prst="ellipse">
            <a:avLst/>
          </a:prstGeom>
          <a:solidFill>
            <a:srgbClr val="FFFF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85" name="Line 89"/>
          <p:cNvSpPr>
            <a:spLocks noChangeShapeType="1"/>
          </p:cNvSpPr>
          <p:nvPr/>
        </p:nvSpPr>
        <p:spPr bwMode="auto">
          <a:xfrm flipV="1">
            <a:off x="5713413" y="4784725"/>
            <a:ext cx="508000" cy="1270000"/>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86" name="Line 90"/>
          <p:cNvSpPr>
            <a:spLocks noChangeShapeType="1"/>
          </p:cNvSpPr>
          <p:nvPr/>
        </p:nvSpPr>
        <p:spPr bwMode="auto">
          <a:xfrm flipH="1" flipV="1">
            <a:off x="6272213" y="4784725"/>
            <a:ext cx="152400" cy="1270000"/>
          </a:xfrm>
          <a:prstGeom prst="line">
            <a:avLst/>
          </a:prstGeom>
          <a:noFill/>
          <a:ln w="3175" cap="rnd">
            <a:solidFill>
              <a:srgbClr val="66FF33"/>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87" name="Line 91"/>
          <p:cNvSpPr>
            <a:spLocks noChangeShapeType="1"/>
          </p:cNvSpPr>
          <p:nvPr/>
        </p:nvSpPr>
        <p:spPr bwMode="auto">
          <a:xfrm flipH="1" flipV="1">
            <a:off x="6373813" y="4784725"/>
            <a:ext cx="152400" cy="762000"/>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88" name="Line 92"/>
          <p:cNvSpPr>
            <a:spLocks noChangeShapeType="1"/>
          </p:cNvSpPr>
          <p:nvPr/>
        </p:nvSpPr>
        <p:spPr bwMode="auto">
          <a:xfrm flipH="1" flipV="1">
            <a:off x="6424613" y="4784725"/>
            <a:ext cx="812800" cy="711200"/>
          </a:xfrm>
          <a:prstGeom prst="line">
            <a:avLst/>
          </a:prstGeom>
          <a:noFill/>
          <a:ln w="3175" cap="rnd">
            <a:solidFill>
              <a:srgbClr val="FFFF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89" name="AutoShape 94"/>
          <p:cNvSpPr>
            <a:spLocks noChangeArrowheads="1"/>
          </p:cNvSpPr>
          <p:nvPr/>
        </p:nvSpPr>
        <p:spPr bwMode="auto">
          <a:xfrm>
            <a:off x="6729413" y="4378325"/>
            <a:ext cx="266700" cy="200025"/>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0" name="Oval 95"/>
          <p:cNvSpPr>
            <a:spLocks noChangeArrowheads="1"/>
          </p:cNvSpPr>
          <p:nvPr/>
        </p:nvSpPr>
        <p:spPr bwMode="auto">
          <a:xfrm>
            <a:off x="6221413" y="5699125"/>
            <a:ext cx="711200" cy="254000"/>
          </a:xfrm>
          <a:prstGeom prst="ellipse">
            <a:avLst/>
          </a:prstGeom>
          <a:solidFill>
            <a:schemeClr val="tx2"/>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1" name="Oval 96"/>
          <p:cNvSpPr>
            <a:spLocks noChangeArrowheads="1"/>
          </p:cNvSpPr>
          <p:nvPr/>
        </p:nvSpPr>
        <p:spPr bwMode="auto">
          <a:xfrm>
            <a:off x="7034213" y="5191125"/>
            <a:ext cx="711200" cy="254000"/>
          </a:xfrm>
          <a:prstGeom prst="ellipse">
            <a:avLst/>
          </a:prstGeom>
          <a:solidFill>
            <a:schemeClr val="bg2"/>
          </a:solidFill>
          <a:ln w="9525">
            <a:solidFill>
              <a:schemeClr val="bg2"/>
            </a:solid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2" name="Line 97"/>
          <p:cNvSpPr>
            <a:spLocks noChangeShapeType="1"/>
          </p:cNvSpPr>
          <p:nvPr/>
        </p:nvSpPr>
        <p:spPr bwMode="auto">
          <a:xfrm flipV="1">
            <a:off x="6221413" y="4581525"/>
            <a:ext cx="508000" cy="1270000"/>
          </a:xfrm>
          <a:prstGeom prst="line">
            <a:avLst/>
          </a:prstGeom>
          <a:noFill/>
          <a:ln w="3175" cap="rnd">
            <a:solidFill>
              <a:schemeClr val="accent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3" name="Line 98"/>
          <p:cNvSpPr>
            <a:spLocks noChangeShapeType="1"/>
          </p:cNvSpPr>
          <p:nvPr/>
        </p:nvSpPr>
        <p:spPr bwMode="auto">
          <a:xfrm flipH="1" flipV="1">
            <a:off x="6780213" y="4581525"/>
            <a:ext cx="152400" cy="1270000"/>
          </a:xfrm>
          <a:prstGeom prst="line">
            <a:avLst/>
          </a:prstGeom>
          <a:noFill/>
          <a:ln w="3175" cap="rnd">
            <a:solidFill>
              <a:schemeClr val="accent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4" name="Line 99"/>
          <p:cNvSpPr>
            <a:spLocks noChangeShapeType="1"/>
          </p:cNvSpPr>
          <p:nvPr/>
        </p:nvSpPr>
        <p:spPr bwMode="auto">
          <a:xfrm flipH="1" flipV="1">
            <a:off x="6881813" y="4581525"/>
            <a:ext cx="152400" cy="762000"/>
          </a:xfrm>
          <a:prstGeom prst="line">
            <a:avLst/>
          </a:prstGeom>
          <a:noFill/>
          <a:ln w="3175" cap="rnd">
            <a:solidFill>
              <a:schemeClr val="bg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5" name="Line 100"/>
          <p:cNvSpPr>
            <a:spLocks noChangeShapeType="1"/>
          </p:cNvSpPr>
          <p:nvPr/>
        </p:nvSpPr>
        <p:spPr bwMode="auto">
          <a:xfrm flipH="1" flipV="1">
            <a:off x="6932613" y="4581525"/>
            <a:ext cx="812800" cy="711200"/>
          </a:xfrm>
          <a:prstGeom prst="line">
            <a:avLst/>
          </a:prstGeom>
          <a:noFill/>
          <a:ln w="3175" cap="rnd">
            <a:solidFill>
              <a:schemeClr val="bg2"/>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6" name="AutoShape 102"/>
          <p:cNvSpPr>
            <a:spLocks noChangeArrowheads="1"/>
          </p:cNvSpPr>
          <p:nvPr/>
        </p:nvSpPr>
        <p:spPr bwMode="auto">
          <a:xfrm flipV="1">
            <a:off x="6323013" y="4178300"/>
            <a:ext cx="266700" cy="200025"/>
          </a:xfrm>
          <a:prstGeom prst="bevel">
            <a:avLst>
              <a:gd name="adj" fmla="val 12500"/>
            </a:avLst>
          </a:prstGeom>
          <a:solidFill>
            <a:schemeClr val="tx2"/>
          </a:solidFill>
          <a:ln w="9525">
            <a:solidFill>
              <a:schemeClr val="tx1"/>
            </a:solidFill>
            <a:miter lim="800000"/>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7" name="Oval 103"/>
          <p:cNvSpPr>
            <a:spLocks noChangeArrowheads="1"/>
          </p:cNvSpPr>
          <p:nvPr/>
        </p:nvSpPr>
        <p:spPr bwMode="auto">
          <a:xfrm flipV="1">
            <a:off x="6119813" y="3259138"/>
            <a:ext cx="711200" cy="254000"/>
          </a:xfrm>
          <a:prstGeom prst="ellipse">
            <a:avLst/>
          </a:prstGeom>
          <a:solidFill>
            <a:srgbClr val="CC3300"/>
          </a:solidFill>
          <a:ln w="9525">
            <a:no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
        <p:nvSpPr>
          <p:cNvPr id="6198" name="Line 104"/>
          <p:cNvSpPr>
            <a:spLocks noChangeShapeType="1"/>
          </p:cNvSpPr>
          <p:nvPr/>
        </p:nvSpPr>
        <p:spPr bwMode="auto">
          <a:xfrm>
            <a:off x="6119813" y="3360738"/>
            <a:ext cx="304800" cy="814387"/>
          </a:xfrm>
          <a:prstGeom prst="line">
            <a:avLst/>
          </a:prstGeom>
          <a:noFill/>
          <a:ln w="3175" cap="rnd">
            <a:solidFill>
              <a:srgbClr val="CC3300"/>
            </a:solidFill>
            <a:prstDash val="sysDot"/>
            <a:round/>
            <a:headEnd/>
            <a:tailEnd/>
          </a:ln>
        </p:spPr>
        <p:txBody>
          <a:bodyPr wrap="none" anchor="ctr"/>
          <a:lstStyle/>
          <a:p>
            <a:endParaRPr lang="en-US">
              <a:solidFill>
                <a:schemeClr val="tx1">
                  <a:lumMod val="75000"/>
                  <a:lumOff val="25000"/>
                </a:schemeClr>
              </a:solidFill>
              <a:latin typeface="+mj-lt"/>
            </a:endParaRPr>
          </a:p>
        </p:txBody>
      </p:sp>
      <p:sp>
        <p:nvSpPr>
          <p:cNvPr id="6199" name="Line 105"/>
          <p:cNvSpPr>
            <a:spLocks noChangeShapeType="1"/>
          </p:cNvSpPr>
          <p:nvPr/>
        </p:nvSpPr>
        <p:spPr bwMode="auto">
          <a:xfrm flipH="1">
            <a:off x="6475413" y="3411538"/>
            <a:ext cx="304800" cy="763587"/>
          </a:xfrm>
          <a:prstGeom prst="line">
            <a:avLst/>
          </a:prstGeom>
          <a:noFill/>
          <a:ln w="3175" cap="rnd">
            <a:solidFill>
              <a:srgbClr val="CC3300"/>
            </a:solidFill>
            <a:prstDash val="sysDot"/>
            <a:round/>
            <a:headEnd/>
            <a:tailEnd/>
          </a:ln>
        </p:spPr>
        <p:txBody>
          <a:bodyPr wrap="none" anchor="ctr"/>
          <a:lstStyle/>
          <a:p>
            <a:endParaRPr lang="en-US">
              <a:solidFill>
                <a:schemeClr val="tx1">
                  <a:lumMod val="75000"/>
                  <a:lumOff val="25000"/>
                </a:schemeClr>
              </a:solidFill>
              <a:latin typeface="+mj-lt"/>
            </a:endParaRPr>
          </a:p>
        </p:txBody>
      </p:sp>
      <p:cxnSp>
        <p:nvCxnSpPr>
          <p:cNvPr id="6200" name="AutoShape 106"/>
          <p:cNvCxnSpPr>
            <a:cxnSpLocks noChangeShapeType="1"/>
            <a:stCxn id="6196" idx="0"/>
            <a:endCxn id="6189" idx="0"/>
          </p:cNvCxnSpPr>
          <p:nvPr/>
        </p:nvCxnSpPr>
        <p:spPr bwMode="auto">
          <a:xfrm>
            <a:off x="6589713" y="4278313"/>
            <a:ext cx="406400" cy="200025"/>
          </a:xfrm>
          <a:prstGeom prst="bentConnector3">
            <a:avLst>
              <a:gd name="adj1" fmla="val 156250"/>
            </a:avLst>
          </a:prstGeom>
          <a:noFill/>
          <a:ln w="38100">
            <a:pattFill prst="dkUpDiag">
              <a:fgClr>
                <a:srgbClr val="996600"/>
              </a:fgClr>
              <a:bgClr>
                <a:srgbClr val="FFCC00"/>
              </a:bgClr>
            </a:pattFill>
            <a:miter lim="800000"/>
            <a:headEnd/>
            <a:tailEnd/>
          </a:ln>
          <a:effectLst>
            <a:prstShdw prst="shdw17" dist="17961" dir="13500000">
              <a:srgbClr val="5C3D00"/>
            </a:prstShdw>
          </a:effectLst>
        </p:spPr>
      </p:cxnSp>
      <p:cxnSp>
        <p:nvCxnSpPr>
          <p:cNvPr id="6201" name="AutoShape 107"/>
          <p:cNvCxnSpPr>
            <a:cxnSpLocks noChangeShapeType="1"/>
            <a:stCxn id="6196" idx="2"/>
            <a:endCxn id="6182" idx="4"/>
          </p:cNvCxnSpPr>
          <p:nvPr/>
        </p:nvCxnSpPr>
        <p:spPr bwMode="auto">
          <a:xfrm rot="16200000" flipH="1" flipV="1">
            <a:off x="6087269" y="4312444"/>
            <a:ext cx="503238" cy="234950"/>
          </a:xfrm>
          <a:prstGeom prst="bentConnector4">
            <a:avLst>
              <a:gd name="adj1" fmla="val -45426"/>
              <a:gd name="adj2" fmla="val 197296"/>
            </a:avLst>
          </a:prstGeom>
          <a:noFill/>
          <a:ln w="38100">
            <a:pattFill prst="dkUpDiag">
              <a:fgClr>
                <a:srgbClr val="996600"/>
              </a:fgClr>
              <a:bgClr>
                <a:srgbClr val="FFCC00"/>
              </a:bgClr>
            </a:pattFill>
            <a:miter lim="800000"/>
            <a:headEnd/>
            <a:tailEnd/>
          </a:ln>
          <a:effectLst>
            <a:prstShdw prst="shdw17" dist="17961" dir="13500000">
              <a:srgbClr val="5C3D00"/>
            </a:prstShdw>
          </a:effectLst>
        </p:spPr>
      </p:cxnSp>
      <p:sp>
        <p:nvSpPr>
          <p:cNvPr id="6202" name="Text Box 114"/>
          <p:cNvSpPr txBox="1">
            <a:spLocks noChangeArrowheads="1"/>
          </p:cNvSpPr>
          <p:nvPr/>
        </p:nvSpPr>
        <p:spPr bwMode="auto">
          <a:xfrm>
            <a:off x="7770813" y="3406775"/>
            <a:ext cx="997389" cy="830997"/>
          </a:xfrm>
          <a:prstGeom prst="rect">
            <a:avLst/>
          </a:prstGeom>
          <a:noFill/>
          <a:ln w="9525">
            <a:noFill/>
            <a:miter lim="800000"/>
            <a:headEnd/>
            <a:tailEnd/>
          </a:ln>
        </p:spPr>
        <p:txBody>
          <a:bodyPr wrap="none">
            <a:spAutoFit/>
          </a:bodyPr>
          <a:lstStyle/>
          <a:p>
            <a:pPr algn="l" eaLnBrk="0" hangingPunct="0"/>
            <a:r>
              <a:rPr kumimoji="1" lang="en-US" altLang="zh-CN" sz="2400">
                <a:solidFill>
                  <a:schemeClr val="tx1">
                    <a:lumMod val="75000"/>
                    <a:lumOff val="25000"/>
                  </a:schemeClr>
                </a:solidFill>
                <a:latin typeface="+mj-lt"/>
                <a:ea typeface="宋体" charset="-122"/>
              </a:rPr>
              <a:t>Build</a:t>
            </a:r>
          </a:p>
          <a:p>
            <a:pPr algn="l" eaLnBrk="0" hangingPunct="0"/>
            <a:r>
              <a:rPr kumimoji="1" lang="en-US" altLang="zh-CN" sz="2400">
                <a:solidFill>
                  <a:schemeClr val="tx1">
                    <a:lumMod val="75000"/>
                    <a:lumOff val="25000"/>
                  </a:schemeClr>
                </a:solidFill>
                <a:latin typeface="+mj-lt"/>
                <a:ea typeface="宋体" charset="-122"/>
              </a:rPr>
              <a:t>Table</a:t>
            </a:r>
          </a:p>
        </p:txBody>
      </p:sp>
      <p:sp>
        <p:nvSpPr>
          <p:cNvPr id="43123" name="Text Box 115"/>
          <p:cNvSpPr txBox="1">
            <a:spLocks noChangeArrowheads="1"/>
          </p:cNvSpPr>
          <p:nvPr/>
        </p:nvSpPr>
        <p:spPr bwMode="auto">
          <a:xfrm>
            <a:off x="7323138" y="3968750"/>
            <a:ext cx="615874" cy="10156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l" eaLnBrk="0" hangingPunct="0"/>
            <a:r>
              <a:rPr kumimoji="1" lang="en-US" altLang="zh-CN" sz="6000" b="1">
                <a:solidFill>
                  <a:schemeClr val="tx1">
                    <a:lumMod val="75000"/>
                    <a:lumOff val="25000"/>
                  </a:schemeClr>
                </a:solidFill>
                <a:latin typeface="+mj-lt"/>
                <a:ea typeface="宋体" charset="-122"/>
              </a:rPr>
              <a:t>4</a:t>
            </a:r>
          </a:p>
        </p:txBody>
      </p:sp>
      <p:grpSp>
        <p:nvGrpSpPr>
          <p:cNvPr id="6204" name="Group 124"/>
          <p:cNvGrpSpPr>
            <a:grpSpLocks/>
          </p:cNvGrpSpPr>
          <p:nvPr/>
        </p:nvGrpSpPr>
        <p:grpSpPr bwMode="auto">
          <a:xfrm>
            <a:off x="5618163" y="1398588"/>
            <a:ext cx="514350" cy="514350"/>
            <a:chOff x="4512" y="672"/>
            <a:chExt cx="432" cy="528"/>
          </a:xfrm>
        </p:grpSpPr>
        <p:sp>
          <p:nvSpPr>
            <p:cNvPr id="6210" name="Line 125"/>
            <p:cNvSpPr>
              <a:spLocks noChangeShapeType="1"/>
            </p:cNvSpPr>
            <p:nvPr/>
          </p:nvSpPr>
          <p:spPr bwMode="auto">
            <a:xfrm>
              <a:off x="4512" y="67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1" name="Line 126"/>
            <p:cNvSpPr>
              <a:spLocks noChangeShapeType="1"/>
            </p:cNvSpPr>
            <p:nvPr/>
          </p:nvSpPr>
          <p:spPr bwMode="auto">
            <a:xfrm>
              <a:off x="4512" y="72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2" name="Line 127"/>
            <p:cNvSpPr>
              <a:spLocks noChangeShapeType="1"/>
            </p:cNvSpPr>
            <p:nvPr/>
          </p:nvSpPr>
          <p:spPr bwMode="auto">
            <a:xfrm>
              <a:off x="4512" y="768"/>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3" name="Line 128"/>
            <p:cNvSpPr>
              <a:spLocks noChangeShapeType="1"/>
            </p:cNvSpPr>
            <p:nvPr/>
          </p:nvSpPr>
          <p:spPr bwMode="auto">
            <a:xfrm>
              <a:off x="4512" y="816"/>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4" name="Line 129"/>
            <p:cNvSpPr>
              <a:spLocks noChangeShapeType="1"/>
            </p:cNvSpPr>
            <p:nvPr/>
          </p:nvSpPr>
          <p:spPr bwMode="auto">
            <a:xfrm>
              <a:off x="4512" y="864"/>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5" name="Line 130"/>
            <p:cNvSpPr>
              <a:spLocks noChangeShapeType="1"/>
            </p:cNvSpPr>
            <p:nvPr/>
          </p:nvSpPr>
          <p:spPr bwMode="auto">
            <a:xfrm>
              <a:off x="4512" y="91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6" name="Line 131"/>
            <p:cNvSpPr>
              <a:spLocks noChangeShapeType="1"/>
            </p:cNvSpPr>
            <p:nvPr/>
          </p:nvSpPr>
          <p:spPr bwMode="auto">
            <a:xfrm>
              <a:off x="4512" y="96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7" name="Line 132"/>
            <p:cNvSpPr>
              <a:spLocks noChangeShapeType="1"/>
            </p:cNvSpPr>
            <p:nvPr/>
          </p:nvSpPr>
          <p:spPr bwMode="auto">
            <a:xfrm>
              <a:off x="4512" y="1008"/>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8" name="Line 133"/>
            <p:cNvSpPr>
              <a:spLocks noChangeShapeType="1"/>
            </p:cNvSpPr>
            <p:nvPr/>
          </p:nvSpPr>
          <p:spPr bwMode="auto">
            <a:xfrm>
              <a:off x="4512" y="1056"/>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19" name="Line 134"/>
            <p:cNvSpPr>
              <a:spLocks noChangeShapeType="1"/>
            </p:cNvSpPr>
            <p:nvPr/>
          </p:nvSpPr>
          <p:spPr bwMode="auto">
            <a:xfrm>
              <a:off x="4512" y="1104"/>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0" name="Line 135"/>
            <p:cNvSpPr>
              <a:spLocks noChangeShapeType="1"/>
            </p:cNvSpPr>
            <p:nvPr/>
          </p:nvSpPr>
          <p:spPr bwMode="auto">
            <a:xfrm>
              <a:off x="4512" y="1152"/>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sp>
          <p:nvSpPr>
            <p:cNvPr id="6221" name="Line 136"/>
            <p:cNvSpPr>
              <a:spLocks noChangeShapeType="1"/>
            </p:cNvSpPr>
            <p:nvPr/>
          </p:nvSpPr>
          <p:spPr bwMode="auto">
            <a:xfrm>
              <a:off x="4512" y="1200"/>
              <a:ext cx="432" cy="0"/>
            </a:xfrm>
            <a:prstGeom prst="line">
              <a:avLst/>
            </a:prstGeom>
            <a:noFill/>
            <a:ln w="9525">
              <a:solidFill>
                <a:srgbClr val="FF6600"/>
              </a:solidFill>
              <a:round/>
              <a:headEnd/>
              <a:tailEnd/>
            </a:ln>
            <a:scene3d>
              <a:camera prst="legacyPerspectiveFront">
                <a:rot lat="20099989" lon="1500000" rev="0"/>
              </a:camera>
              <a:lightRig rig="legacyFlat4" dir="b"/>
            </a:scene3d>
            <a:sp3d extrusionH="430200" prstMaterial="legacyMatte">
              <a:bevelT w="13500" h="13500" prst="angle"/>
              <a:bevelB w="13500" h="13500" prst="angle"/>
              <a:extrusionClr>
                <a:srgbClr val="FF6600"/>
              </a:extrusionClr>
            </a:sp3d>
          </p:spPr>
          <p:txBody>
            <a:bodyPr wrap="none" anchor="ctr">
              <a:flatTx/>
            </a:bodyPr>
            <a:lstStyle/>
            <a:p>
              <a:endParaRPr lang="en-US">
                <a:solidFill>
                  <a:schemeClr val="tx1">
                    <a:lumMod val="75000"/>
                    <a:lumOff val="25000"/>
                  </a:schemeClr>
                </a:solidFill>
                <a:latin typeface="+mj-lt"/>
              </a:endParaRPr>
            </a:p>
          </p:txBody>
        </p:sp>
      </p:grpSp>
      <p:cxnSp>
        <p:nvCxnSpPr>
          <p:cNvPr id="6205" name="AutoShape 137"/>
          <p:cNvCxnSpPr>
            <a:cxnSpLocks noChangeShapeType="1"/>
            <a:stCxn id="6209" idx="1"/>
            <a:endCxn id="6216" idx="1"/>
          </p:cNvCxnSpPr>
          <p:nvPr/>
        </p:nvCxnSpPr>
        <p:spPr bwMode="auto">
          <a:xfrm rot="10800000">
            <a:off x="6132513" y="1679575"/>
            <a:ext cx="1123950" cy="82550"/>
          </a:xfrm>
          <a:prstGeom prst="bentConnector2">
            <a:avLst/>
          </a:prstGeom>
          <a:noFill/>
          <a:ln w="63500">
            <a:pattFill prst="dkUpDiag">
              <a:fgClr>
                <a:srgbClr val="996600"/>
              </a:fgClr>
              <a:bgClr>
                <a:srgbClr val="FFCC00"/>
              </a:bgClr>
            </a:pattFill>
            <a:miter lim="800000"/>
            <a:headEnd/>
            <a:tailEnd/>
          </a:ln>
          <a:effectLst>
            <a:prstShdw prst="shdw17" dist="17961" dir="13500000">
              <a:srgbClr val="5C3D00"/>
            </a:prstShdw>
          </a:effectLst>
        </p:spPr>
      </p:cxnSp>
      <p:sp>
        <p:nvSpPr>
          <p:cNvPr id="6206" name="Text Box 139"/>
          <p:cNvSpPr txBox="1">
            <a:spLocks noChangeArrowheads="1"/>
          </p:cNvSpPr>
          <p:nvPr/>
        </p:nvSpPr>
        <p:spPr bwMode="auto">
          <a:xfrm>
            <a:off x="6943725" y="576263"/>
            <a:ext cx="1433406" cy="830997"/>
          </a:xfrm>
          <a:prstGeom prst="rect">
            <a:avLst/>
          </a:prstGeom>
          <a:noFill/>
          <a:ln w="9525">
            <a:noFill/>
            <a:miter lim="800000"/>
            <a:headEnd/>
            <a:tailEnd/>
          </a:ln>
        </p:spPr>
        <p:txBody>
          <a:bodyPr wrap="none">
            <a:spAutoFit/>
          </a:bodyPr>
          <a:lstStyle/>
          <a:p>
            <a:pPr algn="l" eaLnBrk="0" hangingPunct="0"/>
            <a:r>
              <a:rPr kumimoji="1" lang="en-US" altLang="zh-CN" sz="2400">
                <a:solidFill>
                  <a:schemeClr val="tx1">
                    <a:lumMod val="75000"/>
                    <a:lumOff val="25000"/>
                  </a:schemeClr>
                </a:solidFill>
                <a:latin typeface="+mj-lt"/>
                <a:ea typeface="宋体" charset="-122"/>
              </a:rPr>
              <a:t>Link to</a:t>
            </a:r>
          </a:p>
          <a:p>
            <a:pPr algn="l" eaLnBrk="0" hangingPunct="0"/>
            <a:r>
              <a:rPr kumimoji="1" lang="en-US" altLang="zh-CN" sz="2400">
                <a:solidFill>
                  <a:schemeClr val="tx1">
                    <a:lumMod val="75000"/>
                    <a:lumOff val="25000"/>
                  </a:schemeClr>
                </a:solidFill>
                <a:latin typeface="+mj-lt"/>
                <a:ea typeface="宋体" charset="-122"/>
              </a:rPr>
              <a:t>Price List</a:t>
            </a:r>
          </a:p>
        </p:txBody>
      </p:sp>
      <p:sp>
        <p:nvSpPr>
          <p:cNvPr id="43148" name="Text Box 140"/>
          <p:cNvSpPr txBox="1">
            <a:spLocks noChangeArrowheads="1"/>
          </p:cNvSpPr>
          <p:nvPr/>
        </p:nvSpPr>
        <p:spPr bwMode="auto">
          <a:xfrm>
            <a:off x="6324600" y="661988"/>
            <a:ext cx="615874" cy="10156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l" eaLnBrk="0" hangingPunct="0"/>
            <a:r>
              <a:rPr kumimoji="1" lang="en-US" altLang="zh-CN" sz="6000" b="1">
                <a:solidFill>
                  <a:schemeClr val="tx1">
                    <a:lumMod val="75000"/>
                    <a:lumOff val="25000"/>
                  </a:schemeClr>
                </a:solidFill>
                <a:latin typeface="+mj-lt"/>
                <a:ea typeface="宋体" charset="-122"/>
              </a:rPr>
              <a:t>5</a:t>
            </a:r>
          </a:p>
        </p:txBody>
      </p:sp>
      <p:sp>
        <p:nvSpPr>
          <p:cNvPr id="6209" name="AutoShape 123"/>
          <p:cNvSpPr>
            <a:spLocks noChangeArrowheads="1"/>
          </p:cNvSpPr>
          <p:nvPr/>
        </p:nvSpPr>
        <p:spPr bwMode="auto">
          <a:xfrm>
            <a:off x="7177088" y="1398588"/>
            <a:ext cx="635000" cy="727075"/>
          </a:xfrm>
          <a:prstGeom prst="verticalScroll">
            <a:avLst>
              <a:gd name="adj" fmla="val 12500"/>
            </a:avLst>
          </a:prstGeom>
          <a:solidFill>
            <a:schemeClr val="accent1"/>
          </a:solidFill>
          <a:ln w="9525">
            <a:solidFill>
              <a:schemeClr val="tx1"/>
            </a:solidFill>
            <a:round/>
            <a:headEnd/>
            <a:tailEnd/>
          </a:ln>
        </p:spPr>
        <p:txBody>
          <a:bodyPr wrap="none" anchor="ctr"/>
          <a:lstStyle/>
          <a:p>
            <a:endParaRPr lang="zh-CN" altLang="zh-CN">
              <a:solidFill>
                <a:schemeClr val="tx1">
                  <a:lumMod val="75000"/>
                  <a:lumOff val="25000"/>
                </a:schemeClr>
              </a:solidFill>
              <a:latin typeface="+mj-lt"/>
              <a:ea typeface="宋体"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0"/>
          <p:cNvSpPr>
            <a:spLocks noGrp="1" noChangeArrowheads="1"/>
          </p:cNvSpPr>
          <p:nvPr>
            <p:ph type="title"/>
          </p:nvPr>
        </p:nvSpPr>
        <p:spPr/>
        <p:txBody>
          <a:bodyPr/>
          <a:lstStyle/>
          <a:p>
            <a:pPr eaLnBrk="1" hangingPunct="1"/>
            <a:r>
              <a:rPr lang="en-US" altLang="zh-CN" smtClean="0">
                <a:ea typeface="宋体" charset="-122"/>
              </a:rPr>
              <a:t>Pricing Control -</a:t>
            </a:r>
            <a:r>
              <a:rPr lang="en-US" altLang="zh-CN" sz="2000" smtClean="0">
                <a:ea typeface="宋体" charset="-122"/>
              </a:rPr>
              <a:t> Combination Types</a:t>
            </a:r>
          </a:p>
        </p:txBody>
      </p:sp>
      <p:sp>
        <p:nvSpPr>
          <p:cNvPr id="43010" name="Footer Placeholder 3"/>
          <p:cNvSpPr>
            <a:spLocks noGrp="1"/>
          </p:cNvSpPr>
          <p:nvPr>
            <p:ph type="ftr" sz="quarter" idx="10"/>
          </p:nvPr>
        </p:nvSpPr>
        <p:spPr>
          <a:noFill/>
        </p:spPr>
        <p:txBody>
          <a:bodyPr/>
          <a:lstStyle/>
          <a:p>
            <a:pPr defTabSz="865188"/>
            <a:r>
              <a:rPr lang="en-US" altLang="zh-CN" smtClean="0">
                <a:ea typeface="宋体" charset="-122"/>
              </a:rPr>
              <a:t>BP-SU-400</a:t>
            </a:r>
          </a:p>
        </p:txBody>
      </p:sp>
      <p:grpSp>
        <p:nvGrpSpPr>
          <p:cNvPr id="9" name="Group 8"/>
          <p:cNvGrpSpPr/>
          <p:nvPr/>
        </p:nvGrpSpPr>
        <p:grpSpPr>
          <a:xfrm>
            <a:off x="900113" y="1114425"/>
            <a:ext cx="7339012" cy="4838700"/>
            <a:chOff x="1319213" y="1590675"/>
            <a:chExt cx="7339012" cy="4838700"/>
          </a:xfrm>
        </p:grpSpPr>
        <p:pic>
          <p:nvPicPr>
            <p:cNvPr id="43012" name="Picture 28"/>
            <p:cNvPicPr>
              <a:picLocks noChangeAspect="1" noChangeArrowheads="1"/>
            </p:cNvPicPr>
            <p:nvPr/>
          </p:nvPicPr>
          <p:blipFill>
            <a:blip r:embed="rId2" cstate="print"/>
            <a:srcRect/>
            <a:stretch>
              <a:fillRect/>
            </a:stretch>
          </p:blipFill>
          <p:spPr bwMode="auto">
            <a:xfrm>
              <a:off x="1319213" y="1590675"/>
              <a:ext cx="6505575" cy="4838700"/>
            </a:xfrm>
            <a:prstGeom prst="rect">
              <a:avLst/>
            </a:prstGeom>
            <a:noFill/>
            <a:ln w="31750" algn="ctr">
              <a:noFill/>
              <a:miter lim="800000"/>
              <a:headEnd/>
              <a:tailEnd/>
            </a:ln>
          </p:spPr>
        </p:pic>
        <p:sp>
          <p:nvSpPr>
            <p:cNvPr id="43013" name="Rectangle 29"/>
            <p:cNvSpPr>
              <a:spLocks noChangeArrowheads="1"/>
            </p:cNvSpPr>
            <p:nvPr/>
          </p:nvSpPr>
          <p:spPr bwMode="auto">
            <a:xfrm>
              <a:off x="1857375" y="2419350"/>
              <a:ext cx="4781550" cy="238125"/>
            </a:xfrm>
            <a:prstGeom prst="rect">
              <a:avLst/>
            </a:prstGeom>
            <a:noFill/>
            <a:ln w="31750" algn="ctr">
              <a:solidFill>
                <a:srgbClr val="FF0000"/>
              </a:solidFill>
              <a:miter lim="800000"/>
              <a:headEnd/>
              <a:tailEnd/>
            </a:ln>
          </p:spPr>
          <p:txBody>
            <a:bodyPr wrap="none" anchor="ctr"/>
            <a:lstStyle/>
            <a:p>
              <a:endParaRPr lang="zh-CN" altLang="zh-CN">
                <a:latin typeface="+mj-lt"/>
                <a:ea typeface="宋体" charset="-122"/>
              </a:endParaRPr>
            </a:p>
          </p:txBody>
        </p:sp>
        <p:sp>
          <p:nvSpPr>
            <p:cNvPr id="78878" name="Text Box 30"/>
            <p:cNvSpPr txBox="1">
              <a:spLocks noChangeArrowheads="1"/>
            </p:cNvSpPr>
            <p:nvPr/>
          </p:nvSpPr>
          <p:spPr bwMode="auto">
            <a:xfrm>
              <a:off x="5772150" y="3562349"/>
              <a:ext cx="2886075" cy="1952625"/>
            </a:xfrm>
            <a:prstGeom prst="rect">
              <a:avLst/>
            </a:prstGeom>
            <a:solidFill>
              <a:schemeClr val="bg1"/>
            </a:solidFill>
            <a:ln w="28575" algn="ctr">
              <a:solidFill>
                <a:schemeClr val="accent1"/>
              </a:solidFill>
              <a:miter lim="800000"/>
              <a:headEnd/>
              <a:tailEnd/>
            </a:ln>
            <a:effectLst>
              <a:outerShdw dist="53882" dir="2700000" algn="ctr" rotWithShape="0">
                <a:srgbClr val="B2B2B2"/>
              </a:outerShdw>
            </a:effectLst>
          </p:spPr>
          <p:txBody>
            <a:bodyPr tIns="91440" bIns="91440"/>
            <a:lstStyle/>
            <a:p>
              <a:pPr marL="171450" indent="-171450" algn="l">
                <a:spcBef>
                  <a:spcPct val="50000"/>
                </a:spcBef>
                <a:buFontTx/>
                <a:buChar char="•"/>
                <a:defRPr/>
              </a:pPr>
              <a:r>
                <a:rPr lang="en-US" sz="2000" dirty="0">
                  <a:latin typeface="+mj-lt"/>
                </a:rPr>
                <a:t>Cascading discounts are multiplied</a:t>
              </a:r>
            </a:p>
            <a:p>
              <a:pPr marL="171450" indent="-171450" algn="l">
                <a:spcBef>
                  <a:spcPct val="50000"/>
                </a:spcBef>
                <a:buFontTx/>
                <a:buChar char="•"/>
                <a:defRPr/>
              </a:pPr>
              <a:r>
                <a:rPr lang="en-US" sz="2000" dirty="0">
                  <a:latin typeface="+mj-lt"/>
                </a:rPr>
                <a:t>Additive discounts are added</a:t>
              </a:r>
            </a:p>
          </p:txBody>
        </p:sp>
        <p:cxnSp>
          <p:nvCxnSpPr>
            <p:cNvPr id="43015" name="AutoShape 31"/>
            <p:cNvCxnSpPr>
              <a:cxnSpLocks noChangeShapeType="1"/>
              <a:stCxn id="78878" idx="0"/>
              <a:endCxn id="43013" idx="3"/>
            </p:cNvCxnSpPr>
            <p:nvPr/>
          </p:nvCxnSpPr>
          <p:spPr bwMode="auto">
            <a:xfrm rot="16200000" flipV="1">
              <a:off x="6415089" y="2762249"/>
              <a:ext cx="1023936" cy="576263"/>
            </a:xfrm>
            <a:prstGeom prst="bentConnector2">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1"/>
          <p:cNvSpPr>
            <a:spLocks noGrp="1" noChangeArrowheads="1"/>
          </p:cNvSpPr>
          <p:nvPr>
            <p:ph type="title"/>
          </p:nvPr>
        </p:nvSpPr>
        <p:spPr/>
        <p:txBody>
          <a:bodyPr/>
          <a:lstStyle/>
          <a:p>
            <a:pPr eaLnBrk="1" hangingPunct="1"/>
            <a:r>
              <a:rPr lang="en-US" altLang="zh-CN" smtClean="0">
                <a:ea typeface="宋体" charset="-122"/>
              </a:rPr>
              <a:t>Pricing Control -</a:t>
            </a:r>
            <a:r>
              <a:rPr lang="en-US" altLang="zh-CN" sz="2000" smtClean="0">
                <a:ea typeface="宋体" charset="-122"/>
              </a:rPr>
              <a:t> Analysis Code Regen</a:t>
            </a:r>
          </a:p>
        </p:txBody>
      </p:sp>
      <p:sp>
        <p:nvSpPr>
          <p:cNvPr id="44034" name="Footer Placeholder 2"/>
          <p:cNvSpPr>
            <a:spLocks noGrp="1"/>
          </p:cNvSpPr>
          <p:nvPr>
            <p:ph type="ftr" sz="quarter" idx="10"/>
          </p:nvPr>
        </p:nvSpPr>
        <p:spPr>
          <a:noFill/>
        </p:spPr>
        <p:txBody>
          <a:bodyPr/>
          <a:lstStyle/>
          <a:p>
            <a:pPr defTabSz="865188"/>
            <a:r>
              <a:rPr lang="en-US" altLang="zh-CN" smtClean="0">
                <a:ea typeface="宋体" charset="-122"/>
              </a:rPr>
              <a:t>BP-SU-410</a:t>
            </a:r>
          </a:p>
        </p:txBody>
      </p:sp>
      <p:grpSp>
        <p:nvGrpSpPr>
          <p:cNvPr id="9" name="Group 8"/>
          <p:cNvGrpSpPr/>
          <p:nvPr/>
        </p:nvGrpSpPr>
        <p:grpSpPr>
          <a:xfrm>
            <a:off x="795338" y="1123950"/>
            <a:ext cx="7548562" cy="4838700"/>
            <a:chOff x="1319213" y="1590675"/>
            <a:chExt cx="7548562" cy="4838700"/>
          </a:xfrm>
        </p:grpSpPr>
        <p:pic>
          <p:nvPicPr>
            <p:cNvPr id="44036" name="Picture 23"/>
            <p:cNvPicPr>
              <a:picLocks noChangeAspect="1" noChangeArrowheads="1"/>
            </p:cNvPicPr>
            <p:nvPr/>
          </p:nvPicPr>
          <p:blipFill>
            <a:blip r:embed="rId2" cstate="print"/>
            <a:srcRect/>
            <a:stretch>
              <a:fillRect/>
            </a:stretch>
          </p:blipFill>
          <p:spPr bwMode="auto">
            <a:xfrm>
              <a:off x="1319213" y="1590675"/>
              <a:ext cx="6505575" cy="4838700"/>
            </a:xfrm>
            <a:prstGeom prst="rect">
              <a:avLst/>
            </a:prstGeom>
            <a:noFill/>
            <a:ln w="31750" algn="ctr">
              <a:noFill/>
              <a:miter lim="800000"/>
              <a:headEnd/>
              <a:tailEnd/>
            </a:ln>
          </p:spPr>
        </p:pic>
        <p:sp>
          <p:nvSpPr>
            <p:cNvPr id="44037" name="Rectangle 24"/>
            <p:cNvSpPr>
              <a:spLocks noChangeArrowheads="1"/>
            </p:cNvSpPr>
            <p:nvPr/>
          </p:nvSpPr>
          <p:spPr bwMode="auto">
            <a:xfrm>
              <a:off x="1990725" y="2886075"/>
              <a:ext cx="1819275" cy="676275"/>
            </a:xfrm>
            <a:prstGeom prst="rect">
              <a:avLst/>
            </a:prstGeom>
            <a:noFill/>
            <a:ln w="31750" algn="ctr">
              <a:solidFill>
                <a:srgbClr val="FF0000"/>
              </a:solidFill>
              <a:miter lim="800000"/>
              <a:headEnd/>
              <a:tailEnd/>
            </a:ln>
          </p:spPr>
          <p:txBody>
            <a:bodyPr wrap="none" anchor="ctr"/>
            <a:lstStyle/>
            <a:p>
              <a:endParaRPr lang="zh-CN" altLang="zh-CN">
                <a:latin typeface="+mj-lt"/>
                <a:ea typeface="宋体" charset="-122"/>
              </a:endParaRPr>
            </a:p>
          </p:txBody>
        </p:sp>
        <p:sp>
          <p:nvSpPr>
            <p:cNvPr id="79897" name="Text Box 25"/>
            <p:cNvSpPr txBox="1">
              <a:spLocks noChangeArrowheads="1"/>
            </p:cNvSpPr>
            <p:nvPr/>
          </p:nvSpPr>
          <p:spPr bwMode="auto">
            <a:xfrm>
              <a:off x="5314950" y="3657600"/>
              <a:ext cx="3552825" cy="2085975"/>
            </a:xfrm>
            <a:prstGeom prst="rect">
              <a:avLst/>
            </a:prstGeom>
            <a:solidFill>
              <a:schemeClr val="bg1"/>
            </a:solidFill>
            <a:ln w="28575" algn="ctr">
              <a:solidFill>
                <a:schemeClr val="accent1"/>
              </a:solidFill>
              <a:miter lim="800000"/>
              <a:headEnd/>
              <a:tailEnd/>
            </a:ln>
            <a:effectLst>
              <a:outerShdw dist="53882" dir="2700000" algn="ctr" rotWithShape="0">
                <a:srgbClr val="B2B2B2"/>
              </a:outerShdw>
            </a:effectLst>
          </p:spPr>
          <p:txBody>
            <a:bodyPr tIns="91440" bIns="91440"/>
            <a:lstStyle/>
            <a:p>
              <a:pPr marL="171450" indent="-171450" algn="l">
                <a:spcBef>
                  <a:spcPct val="50000"/>
                </a:spcBef>
                <a:buFontTx/>
                <a:buChar char="•"/>
                <a:defRPr/>
              </a:pPr>
              <a:r>
                <a:rPr lang="en-US" sz="1600">
                  <a:latin typeface="+mj-lt"/>
                </a:rPr>
                <a:t>If No, Analysis Code Detail Build must be run after new customers and items are added. If Yes, when new customers or items are added, the system automatically adds them to existing analysis codes.</a:t>
              </a:r>
            </a:p>
          </p:txBody>
        </p:sp>
        <p:cxnSp>
          <p:nvCxnSpPr>
            <p:cNvPr id="44039" name="AutoShape 26"/>
            <p:cNvCxnSpPr>
              <a:cxnSpLocks noChangeShapeType="1"/>
              <a:stCxn id="79897" idx="1"/>
              <a:endCxn id="44037" idx="3"/>
            </p:cNvCxnSpPr>
            <p:nvPr/>
          </p:nvCxnSpPr>
          <p:spPr bwMode="auto">
            <a:xfrm rot="10800000">
              <a:off x="3810000" y="3224214"/>
              <a:ext cx="1504950" cy="1476375"/>
            </a:xfrm>
            <a:prstGeom prst="bentConnector3">
              <a:avLst>
                <a:gd name="adj1" fmla="val 50000"/>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17"/>
          <p:cNvSpPr>
            <a:spLocks noGrp="1" noChangeArrowheads="1"/>
          </p:cNvSpPr>
          <p:nvPr>
            <p:ph type="title"/>
          </p:nvPr>
        </p:nvSpPr>
        <p:spPr/>
        <p:txBody>
          <a:bodyPr/>
          <a:lstStyle/>
          <a:p>
            <a:pPr eaLnBrk="1" hangingPunct="1"/>
            <a:r>
              <a:rPr lang="en-US" altLang="zh-CN" smtClean="0">
                <a:ea typeface="宋体" charset="-122"/>
              </a:rPr>
              <a:t>Pricing Control - </a:t>
            </a:r>
            <a:r>
              <a:rPr lang="en-US" altLang="zh-CN" sz="2000" smtClean="0">
                <a:ea typeface="宋体" charset="-122"/>
              </a:rPr>
              <a:t>Sales Quotes</a:t>
            </a:r>
          </a:p>
        </p:txBody>
      </p:sp>
      <p:sp>
        <p:nvSpPr>
          <p:cNvPr id="45058" name="Footer Placeholder 2"/>
          <p:cNvSpPr>
            <a:spLocks noGrp="1"/>
          </p:cNvSpPr>
          <p:nvPr>
            <p:ph type="ftr" sz="quarter" idx="10"/>
          </p:nvPr>
        </p:nvSpPr>
        <p:spPr>
          <a:noFill/>
        </p:spPr>
        <p:txBody>
          <a:bodyPr/>
          <a:lstStyle/>
          <a:p>
            <a:pPr defTabSz="865188"/>
            <a:r>
              <a:rPr lang="en-US" altLang="zh-CN" smtClean="0">
                <a:ea typeface="宋体" charset="-122"/>
              </a:rPr>
              <a:t>BP-SU-420</a:t>
            </a:r>
          </a:p>
        </p:txBody>
      </p:sp>
      <p:grpSp>
        <p:nvGrpSpPr>
          <p:cNvPr id="6" name="Group 5"/>
          <p:cNvGrpSpPr/>
          <p:nvPr/>
        </p:nvGrpSpPr>
        <p:grpSpPr>
          <a:xfrm>
            <a:off x="1319213" y="1152525"/>
            <a:ext cx="6505575" cy="4838700"/>
            <a:chOff x="1319213" y="1590675"/>
            <a:chExt cx="6505575" cy="4838700"/>
          </a:xfrm>
        </p:grpSpPr>
        <p:pic>
          <p:nvPicPr>
            <p:cNvPr id="45060" name="Picture 19"/>
            <p:cNvPicPr>
              <a:picLocks noChangeAspect="1" noChangeArrowheads="1"/>
            </p:cNvPicPr>
            <p:nvPr/>
          </p:nvPicPr>
          <p:blipFill>
            <a:blip r:embed="rId2" cstate="print"/>
            <a:srcRect/>
            <a:stretch>
              <a:fillRect/>
            </a:stretch>
          </p:blipFill>
          <p:spPr bwMode="auto">
            <a:xfrm>
              <a:off x="1319213" y="1590675"/>
              <a:ext cx="6505575" cy="4838700"/>
            </a:xfrm>
            <a:prstGeom prst="rect">
              <a:avLst/>
            </a:prstGeom>
            <a:noFill/>
            <a:ln w="31750" algn="ctr">
              <a:noFill/>
              <a:miter lim="800000"/>
              <a:headEnd/>
              <a:tailEnd/>
            </a:ln>
          </p:spPr>
        </p:pic>
        <p:sp>
          <p:nvSpPr>
            <p:cNvPr id="45061" name="Rectangle 20"/>
            <p:cNvSpPr>
              <a:spLocks noChangeArrowheads="1"/>
            </p:cNvSpPr>
            <p:nvPr/>
          </p:nvSpPr>
          <p:spPr bwMode="auto">
            <a:xfrm>
              <a:off x="1981200" y="3743325"/>
              <a:ext cx="2990850" cy="100012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17"/>
          <p:cNvSpPr>
            <a:spLocks noGrp="1" noChangeArrowheads="1"/>
          </p:cNvSpPr>
          <p:nvPr>
            <p:ph type="title"/>
          </p:nvPr>
        </p:nvSpPr>
        <p:spPr/>
        <p:txBody>
          <a:bodyPr/>
          <a:lstStyle/>
          <a:p>
            <a:pPr eaLnBrk="1" hangingPunct="1"/>
            <a:r>
              <a:rPr lang="en-US" altLang="zh-CN" smtClean="0">
                <a:ea typeface="宋体" charset="-122"/>
              </a:rPr>
              <a:t>Pricing Control - </a:t>
            </a:r>
            <a:r>
              <a:rPr lang="en-US" altLang="zh-CN" sz="2000" smtClean="0">
                <a:ea typeface="宋体" charset="-122"/>
              </a:rPr>
              <a:t>Sales Orders</a:t>
            </a:r>
          </a:p>
        </p:txBody>
      </p:sp>
      <p:sp>
        <p:nvSpPr>
          <p:cNvPr id="46082" name="Footer Placeholder 2"/>
          <p:cNvSpPr>
            <a:spLocks noGrp="1"/>
          </p:cNvSpPr>
          <p:nvPr>
            <p:ph type="ftr" sz="quarter" idx="10"/>
          </p:nvPr>
        </p:nvSpPr>
        <p:spPr>
          <a:noFill/>
        </p:spPr>
        <p:txBody>
          <a:bodyPr/>
          <a:lstStyle/>
          <a:p>
            <a:pPr defTabSz="865188"/>
            <a:r>
              <a:rPr lang="en-US" altLang="zh-CN" smtClean="0">
                <a:ea typeface="宋体" charset="-122"/>
              </a:rPr>
              <a:t>BP-SU-430</a:t>
            </a:r>
          </a:p>
        </p:txBody>
      </p:sp>
      <p:grpSp>
        <p:nvGrpSpPr>
          <p:cNvPr id="6" name="Group 5"/>
          <p:cNvGrpSpPr/>
          <p:nvPr/>
        </p:nvGrpSpPr>
        <p:grpSpPr>
          <a:xfrm>
            <a:off x="1319213" y="1095375"/>
            <a:ext cx="6505575" cy="4838700"/>
            <a:chOff x="1319213" y="1590675"/>
            <a:chExt cx="6505575" cy="4838700"/>
          </a:xfrm>
        </p:grpSpPr>
        <p:pic>
          <p:nvPicPr>
            <p:cNvPr id="46084" name="Picture 19"/>
            <p:cNvPicPr>
              <a:picLocks noChangeAspect="1" noChangeArrowheads="1"/>
            </p:cNvPicPr>
            <p:nvPr/>
          </p:nvPicPr>
          <p:blipFill>
            <a:blip r:embed="rId2" cstate="print"/>
            <a:srcRect/>
            <a:stretch>
              <a:fillRect/>
            </a:stretch>
          </p:blipFill>
          <p:spPr bwMode="auto">
            <a:xfrm>
              <a:off x="1319213" y="1590675"/>
              <a:ext cx="6505575" cy="4838700"/>
            </a:xfrm>
            <a:prstGeom prst="rect">
              <a:avLst/>
            </a:prstGeom>
            <a:noFill/>
            <a:ln w="31750" algn="ctr">
              <a:noFill/>
              <a:miter lim="800000"/>
              <a:headEnd/>
              <a:tailEnd/>
            </a:ln>
          </p:spPr>
        </p:pic>
        <p:sp>
          <p:nvSpPr>
            <p:cNvPr id="46085" name="Rectangle 20"/>
            <p:cNvSpPr>
              <a:spLocks noChangeArrowheads="1"/>
            </p:cNvSpPr>
            <p:nvPr/>
          </p:nvSpPr>
          <p:spPr bwMode="auto">
            <a:xfrm>
              <a:off x="1981200" y="4876800"/>
              <a:ext cx="2990850" cy="1000125"/>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1" name="Rectangle 20"/>
          <p:cNvSpPr>
            <a:spLocks noGrp="1" noChangeArrowheads="1"/>
          </p:cNvSpPr>
          <p:nvPr>
            <p:ph type="title"/>
          </p:nvPr>
        </p:nvSpPr>
        <p:spPr/>
        <p:txBody>
          <a:bodyPr/>
          <a:lstStyle/>
          <a:p>
            <a:pPr eaLnBrk="1" hangingPunct="1"/>
            <a:r>
              <a:rPr lang="en-US" altLang="zh-CN" smtClean="0">
                <a:ea typeface="宋体" charset="-122"/>
              </a:rPr>
              <a:t>Pricing Control -</a:t>
            </a:r>
            <a:r>
              <a:rPr lang="en-US" altLang="zh-CN" sz="2000" smtClean="0">
                <a:ea typeface="宋体" charset="-122"/>
              </a:rPr>
              <a:t> Promotions Prefix</a:t>
            </a:r>
          </a:p>
        </p:txBody>
      </p:sp>
      <p:sp>
        <p:nvSpPr>
          <p:cNvPr id="47106" name="Footer Placeholder 2"/>
          <p:cNvSpPr>
            <a:spLocks noGrp="1"/>
          </p:cNvSpPr>
          <p:nvPr>
            <p:ph type="ftr" sz="quarter" idx="10"/>
          </p:nvPr>
        </p:nvSpPr>
        <p:spPr>
          <a:noFill/>
        </p:spPr>
        <p:txBody>
          <a:bodyPr/>
          <a:lstStyle/>
          <a:p>
            <a:pPr defTabSz="865188"/>
            <a:r>
              <a:rPr lang="en-US" altLang="zh-CN" smtClean="0">
                <a:ea typeface="宋体" charset="-122"/>
              </a:rPr>
              <a:t>BP-SU-440</a:t>
            </a:r>
          </a:p>
        </p:txBody>
      </p:sp>
      <p:grpSp>
        <p:nvGrpSpPr>
          <p:cNvPr id="9" name="Group 8"/>
          <p:cNvGrpSpPr/>
          <p:nvPr/>
        </p:nvGrpSpPr>
        <p:grpSpPr>
          <a:xfrm>
            <a:off x="785813" y="1019175"/>
            <a:ext cx="7558086" cy="4933950"/>
            <a:chOff x="1319213" y="1019175"/>
            <a:chExt cx="7558086" cy="4933950"/>
          </a:xfrm>
        </p:grpSpPr>
        <p:pic>
          <p:nvPicPr>
            <p:cNvPr id="47107" name="Picture 22"/>
            <p:cNvPicPr>
              <a:picLocks noChangeAspect="1" noChangeArrowheads="1"/>
            </p:cNvPicPr>
            <p:nvPr/>
          </p:nvPicPr>
          <p:blipFill>
            <a:blip r:embed="rId2" cstate="print"/>
            <a:srcRect/>
            <a:stretch>
              <a:fillRect/>
            </a:stretch>
          </p:blipFill>
          <p:spPr bwMode="auto">
            <a:xfrm>
              <a:off x="1319213" y="1019175"/>
              <a:ext cx="6505575" cy="4838700"/>
            </a:xfrm>
            <a:prstGeom prst="rect">
              <a:avLst/>
            </a:prstGeom>
            <a:noFill/>
            <a:ln w="31750" algn="ctr">
              <a:noFill/>
              <a:miter lim="800000"/>
              <a:headEnd/>
              <a:tailEnd/>
            </a:ln>
          </p:spPr>
        </p:pic>
        <p:sp>
          <p:nvSpPr>
            <p:cNvPr id="47108" name="Rectangle 4"/>
            <p:cNvSpPr>
              <a:spLocks noChangeArrowheads="1"/>
            </p:cNvSpPr>
            <p:nvPr/>
          </p:nvSpPr>
          <p:spPr bwMode="auto">
            <a:xfrm>
              <a:off x="2266950" y="5448300"/>
              <a:ext cx="2124075" cy="3143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82949" name="Rectangle 5"/>
            <p:cNvSpPr>
              <a:spLocks noChangeArrowheads="1"/>
            </p:cNvSpPr>
            <p:nvPr/>
          </p:nvSpPr>
          <p:spPr bwMode="auto">
            <a:xfrm>
              <a:off x="5534024" y="5153025"/>
              <a:ext cx="3343275" cy="800100"/>
            </a:xfrm>
            <a:prstGeom prst="rect">
              <a:avLst/>
            </a:prstGeom>
            <a:solidFill>
              <a:schemeClr val="bg1"/>
            </a:solidFill>
            <a:ln w="28575">
              <a:solidFill>
                <a:schemeClr val="accent1"/>
              </a:solidFill>
              <a:miter lim="800000"/>
              <a:headEnd/>
              <a:tailEnd/>
            </a:ln>
            <a:effectLst>
              <a:outerShdw dist="35921" dir="2700000" algn="ctr" rotWithShape="0">
                <a:srgbClr val="B2B2B2"/>
              </a:outerShdw>
            </a:effectLst>
          </p:spPr>
          <p:txBody>
            <a:bodyPr anchor="ctr"/>
            <a:lstStyle/>
            <a:p>
              <a:pPr eaLnBrk="0" hangingPunct="0">
                <a:spcBef>
                  <a:spcPts val="300"/>
                </a:spcBef>
                <a:defRPr/>
              </a:pPr>
              <a:r>
                <a:rPr kumimoji="1" lang="en-US" sz="1600" dirty="0">
                  <a:latin typeface="+mj-lt"/>
                </a:rPr>
                <a:t>Distinguishes APM-generated price lists from Price List Maintenance 1.10.1.1 price lists</a:t>
              </a:r>
            </a:p>
          </p:txBody>
        </p:sp>
        <p:cxnSp>
          <p:nvCxnSpPr>
            <p:cNvPr id="47110" name="AutoShape 6"/>
            <p:cNvCxnSpPr>
              <a:cxnSpLocks noChangeShapeType="1"/>
              <a:stCxn id="82949" idx="0"/>
              <a:endCxn id="47108" idx="3"/>
            </p:cNvCxnSpPr>
            <p:nvPr/>
          </p:nvCxnSpPr>
          <p:spPr bwMode="auto">
            <a:xfrm rot="16200000" flipH="1" flipV="1">
              <a:off x="5572125" y="3971925"/>
              <a:ext cx="452438" cy="2814637"/>
            </a:xfrm>
            <a:prstGeom prst="bentConnector4">
              <a:avLst>
                <a:gd name="adj1" fmla="val -50526"/>
                <a:gd name="adj2" fmla="val 79695"/>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09750" y="891610"/>
            <a:ext cx="6877050" cy="5424523"/>
          </a:xfrm>
        </p:spPr>
        <p:txBody>
          <a:bodyPr/>
          <a:lstStyle/>
          <a:p>
            <a:r>
              <a:rPr lang="en-US" dirty="0" smtClean="0"/>
              <a:t>Analysis Codes</a:t>
            </a:r>
          </a:p>
          <a:p>
            <a:r>
              <a:rPr lang="en-US" dirty="0" smtClean="0"/>
              <a:t>Price Lists</a:t>
            </a:r>
          </a:p>
          <a:p>
            <a:r>
              <a:rPr lang="en-US" dirty="0" smtClean="0"/>
              <a:t>Pricing Control</a:t>
            </a:r>
          </a:p>
          <a:p>
            <a:r>
              <a:rPr lang="en-US" b="1" dirty="0" smtClean="0"/>
              <a:t>Sales Quote Control</a:t>
            </a:r>
          </a:p>
          <a:p>
            <a:r>
              <a:rPr lang="en-US" dirty="0" smtClean="0"/>
              <a:t>Sales Order Control</a:t>
            </a:r>
          </a:p>
          <a:p>
            <a:r>
              <a:rPr lang="en-US" dirty="0" smtClean="0"/>
              <a:t>Volume Discounts</a:t>
            </a:r>
          </a:p>
          <a:p>
            <a:endParaRPr lang="en-US" dirty="0"/>
          </a:p>
        </p:txBody>
      </p:sp>
      <p:sp>
        <p:nvSpPr>
          <p:cNvPr id="48131" name="Rectangle 36"/>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48130" name="Footer Placeholder 2"/>
          <p:cNvSpPr>
            <a:spLocks noGrp="1"/>
          </p:cNvSpPr>
          <p:nvPr>
            <p:ph type="ftr" sz="quarter" idx="10"/>
          </p:nvPr>
        </p:nvSpPr>
        <p:spPr>
          <a:noFill/>
        </p:spPr>
        <p:txBody>
          <a:bodyPr/>
          <a:lstStyle/>
          <a:p>
            <a:pPr defTabSz="865188"/>
            <a:r>
              <a:rPr lang="en-US" altLang="zh-CN" smtClean="0">
                <a:ea typeface="宋体" charset="-122"/>
              </a:rPr>
              <a:t>BP-SU-450</a:t>
            </a:r>
          </a:p>
        </p:txBody>
      </p:sp>
      <p:sp>
        <p:nvSpPr>
          <p:cNvPr id="84006" name="Line 38"/>
          <p:cNvSpPr>
            <a:spLocks noChangeShapeType="1"/>
          </p:cNvSpPr>
          <p:nvPr/>
        </p:nvSpPr>
        <p:spPr bwMode="auto">
          <a:xfrm>
            <a:off x="1104900" y="7508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9" name="Rectangle 18"/>
          <p:cNvSpPr>
            <a:spLocks noGrp="1" noChangeArrowheads="1"/>
          </p:cNvSpPr>
          <p:nvPr>
            <p:ph type="title"/>
          </p:nvPr>
        </p:nvSpPr>
        <p:spPr/>
        <p:txBody>
          <a:bodyPr/>
          <a:lstStyle/>
          <a:p>
            <a:pPr eaLnBrk="1" hangingPunct="1"/>
            <a:r>
              <a:rPr lang="en-US" altLang="zh-CN" smtClean="0">
                <a:ea typeface="宋体" charset="-122"/>
              </a:rPr>
              <a:t>Sales Quote Accounting Control</a:t>
            </a:r>
          </a:p>
        </p:txBody>
      </p:sp>
      <p:sp>
        <p:nvSpPr>
          <p:cNvPr id="49154" name="Footer Placeholder 2"/>
          <p:cNvSpPr>
            <a:spLocks noGrp="1"/>
          </p:cNvSpPr>
          <p:nvPr>
            <p:ph type="ftr" sz="quarter" idx="10"/>
          </p:nvPr>
        </p:nvSpPr>
        <p:spPr>
          <a:noFill/>
        </p:spPr>
        <p:txBody>
          <a:bodyPr/>
          <a:lstStyle/>
          <a:p>
            <a:pPr defTabSz="865188"/>
            <a:r>
              <a:rPr lang="en-US" altLang="zh-CN" smtClean="0">
                <a:ea typeface="宋体" charset="-122"/>
              </a:rPr>
              <a:t>BP-SU-460</a:t>
            </a:r>
          </a:p>
        </p:txBody>
      </p:sp>
      <p:grpSp>
        <p:nvGrpSpPr>
          <p:cNvPr id="9" name="Group 8"/>
          <p:cNvGrpSpPr/>
          <p:nvPr/>
        </p:nvGrpSpPr>
        <p:grpSpPr>
          <a:xfrm>
            <a:off x="1143000" y="1673225"/>
            <a:ext cx="6857999" cy="3651250"/>
            <a:chOff x="1838325" y="1939925"/>
            <a:chExt cx="6857999" cy="3651250"/>
          </a:xfrm>
        </p:grpSpPr>
        <p:pic>
          <p:nvPicPr>
            <p:cNvPr id="49155" name="Picture 23"/>
            <p:cNvPicPr>
              <a:picLocks noChangeAspect="1" noChangeArrowheads="1"/>
            </p:cNvPicPr>
            <p:nvPr/>
          </p:nvPicPr>
          <p:blipFill>
            <a:blip r:embed="rId2" cstate="print"/>
            <a:srcRect/>
            <a:stretch>
              <a:fillRect/>
            </a:stretch>
          </p:blipFill>
          <p:spPr bwMode="auto">
            <a:xfrm>
              <a:off x="1838325" y="1939925"/>
              <a:ext cx="5981700" cy="2584450"/>
            </a:xfrm>
            <a:prstGeom prst="rect">
              <a:avLst/>
            </a:prstGeom>
            <a:noFill/>
            <a:ln w="31750" algn="ctr">
              <a:noFill/>
              <a:miter lim="800000"/>
              <a:headEnd/>
              <a:tailEnd/>
            </a:ln>
          </p:spPr>
        </p:pic>
        <p:sp>
          <p:nvSpPr>
            <p:cNvPr id="84996" name="Rectangle 4"/>
            <p:cNvSpPr>
              <a:spLocks noChangeArrowheads="1"/>
            </p:cNvSpPr>
            <p:nvPr/>
          </p:nvSpPr>
          <p:spPr bwMode="auto">
            <a:xfrm>
              <a:off x="2724149" y="4810125"/>
              <a:ext cx="5972175" cy="781050"/>
            </a:xfrm>
            <a:prstGeom prst="rect">
              <a:avLst/>
            </a:prstGeom>
            <a:solidFill>
              <a:srgbClr val="FFFFFF"/>
            </a:solidFill>
            <a:ln w="28575">
              <a:solidFill>
                <a:schemeClr val="accent1"/>
              </a:solidFill>
              <a:miter lim="800000"/>
              <a:headEnd/>
              <a:tailEnd/>
            </a:ln>
            <a:effectLst>
              <a:outerShdw dist="35921" dir="2700000" algn="ctr" rotWithShape="0">
                <a:srgbClr val="B2B2B2"/>
              </a:outerShdw>
            </a:effectLst>
          </p:spPr>
          <p:txBody>
            <a:bodyPr wrap="none" anchor="ctr"/>
            <a:lstStyle/>
            <a:p>
              <a:pPr algn="l" eaLnBrk="0" hangingPunct="0">
                <a:defRPr/>
              </a:pPr>
              <a:r>
                <a:rPr kumimoji="1" lang="en-US" sz="1600">
                  <a:latin typeface="+mj-lt"/>
                </a:rPr>
                <a:t>Yes = only items from an existing price list can be entered</a:t>
              </a:r>
            </a:p>
            <a:p>
              <a:pPr algn="l" eaLnBrk="0" hangingPunct="0">
                <a:defRPr/>
              </a:pPr>
              <a:r>
                <a:rPr kumimoji="1" lang="en-US" sz="1600">
                  <a:latin typeface="+mj-lt"/>
                </a:rPr>
                <a:t>No = items can be entered whether or not a price list exists</a:t>
              </a:r>
            </a:p>
          </p:txBody>
        </p:sp>
        <p:sp>
          <p:nvSpPr>
            <p:cNvPr id="49157" name="Rectangle 5"/>
            <p:cNvSpPr>
              <a:spLocks noChangeArrowheads="1"/>
            </p:cNvSpPr>
            <p:nvPr/>
          </p:nvSpPr>
          <p:spPr bwMode="auto">
            <a:xfrm>
              <a:off x="2609850" y="3714750"/>
              <a:ext cx="1514475" cy="20955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cxnSp>
          <p:nvCxnSpPr>
            <p:cNvPr id="49158" name="AutoShape 6"/>
            <p:cNvCxnSpPr>
              <a:cxnSpLocks noChangeShapeType="1"/>
              <a:stCxn id="84996" idx="0"/>
              <a:endCxn id="49157" idx="3"/>
            </p:cNvCxnSpPr>
            <p:nvPr/>
          </p:nvCxnSpPr>
          <p:spPr bwMode="auto">
            <a:xfrm rot="16200000" flipV="1">
              <a:off x="4421981" y="3521869"/>
              <a:ext cx="990600" cy="1585912"/>
            </a:xfrm>
            <a:prstGeom prst="bentConnector2">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lstStyle/>
          <a:p>
            <a:r>
              <a:rPr lang="en-US" dirty="0" smtClean="0"/>
              <a:t>Analysis Codes</a:t>
            </a:r>
          </a:p>
          <a:p>
            <a:r>
              <a:rPr lang="en-US" dirty="0" smtClean="0"/>
              <a:t>Price Lists</a:t>
            </a:r>
          </a:p>
          <a:p>
            <a:r>
              <a:rPr lang="en-US" dirty="0" smtClean="0"/>
              <a:t>Pricing Control</a:t>
            </a:r>
          </a:p>
          <a:p>
            <a:r>
              <a:rPr lang="en-US" dirty="0" smtClean="0"/>
              <a:t>Sales Quote Control</a:t>
            </a:r>
          </a:p>
          <a:p>
            <a:r>
              <a:rPr lang="en-US" b="1" dirty="0" smtClean="0"/>
              <a:t>Sales Order Control</a:t>
            </a:r>
          </a:p>
          <a:p>
            <a:r>
              <a:rPr lang="en-US" dirty="0" smtClean="0"/>
              <a:t>Volume Discounts</a:t>
            </a:r>
          </a:p>
          <a:p>
            <a:endParaRPr lang="en-US" dirty="0" smtClean="0"/>
          </a:p>
          <a:p>
            <a:endParaRPr lang="en-US" dirty="0"/>
          </a:p>
        </p:txBody>
      </p:sp>
      <p:sp>
        <p:nvSpPr>
          <p:cNvPr id="50179" name="Rectangle 33"/>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50178" name="Footer Placeholder 2"/>
          <p:cNvSpPr>
            <a:spLocks noGrp="1"/>
          </p:cNvSpPr>
          <p:nvPr>
            <p:ph type="ftr" sz="quarter" idx="10"/>
          </p:nvPr>
        </p:nvSpPr>
        <p:spPr>
          <a:noFill/>
        </p:spPr>
        <p:txBody>
          <a:bodyPr/>
          <a:lstStyle/>
          <a:p>
            <a:pPr defTabSz="865188"/>
            <a:r>
              <a:rPr lang="en-US" altLang="zh-CN" smtClean="0">
                <a:ea typeface="宋体" charset="-122"/>
              </a:rPr>
              <a:t>BP-SU-470</a:t>
            </a:r>
          </a:p>
        </p:txBody>
      </p:sp>
      <p:sp>
        <p:nvSpPr>
          <p:cNvPr id="86051" name="Line 35"/>
          <p:cNvSpPr>
            <a:spLocks noChangeShapeType="1"/>
          </p:cNvSpPr>
          <p:nvPr/>
        </p:nvSpPr>
        <p:spPr bwMode="auto">
          <a:xfrm>
            <a:off x="1104900" y="73183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25"/>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51202" name="Footer Placeholder 2"/>
          <p:cNvSpPr>
            <a:spLocks noGrp="1"/>
          </p:cNvSpPr>
          <p:nvPr>
            <p:ph type="ftr" sz="quarter" idx="10"/>
          </p:nvPr>
        </p:nvSpPr>
        <p:spPr>
          <a:noFill/>
        </p:spPr>
        <p:txBody>
          <a:bodyPr/>
          <a:lstStyle/>
          <a:p>
            <a:pPr defTabSz="865188"/>
            <a:r>
              <a:rPr lang="en-US" altLang="zh-CN" smtClean="0">
                <a:ea typeface="宋体" charset="-122"/>
              </a:rPr>
              <a:t>BP-SU-480</a:t>
            </a:r>
          </a:p>
        </p:txBody>
      </p:sp>
      <p:grpSp>
        <p:nvGrpSpPr>
          <p:cNvPr id="6" name="Group 5"/>
          <p:cNvGrpSpPr/>
          <p:nvPr/>
        </p:nvGrpSpPr>
        <p:grpSpPr>
          <a:xfrm>
            <a:off x="923925" y="1966913"/>
            <a:ext cx="7296150" cy="3114675"/>
            <a:chOff x="923925" y="2128838"/>
            <a:chExt cx="7296150" cy="3114675"/>
          </a:xfrm>
        </p:grpSpPr>
        <p:pic>
          <p:nvPicPr>
            <p:cNvPr id="51203" name="Picture 27"/>
            <p:cNvPicPr>
              <a:picLocks noChangeAspect="1" noChangeArrowheads="1"/>
            </p:cNvPicPr>
            <p:nvPr/>
          </p:nvPicPr>
          <p:blipFill>
            <a:blip r:embed="rId2" cstate="print"/>
            <a:srcRect/>
            <a:stretch>
              <a:fillRect/>
            </a:stretch>
          </p:blipFill>
          <p:spPr bwMode="auto">
            <a:xfrm>
              <a:off x="923925" y="2128838"/>
              <a:ext cx="7296150" cy="3114675"/>
            </a:xfrm>
            <a:prstGeom prst="rect">
              <a:avLst/>
            </a:prstGeom>
            <a:noFill/>
            <a:ln w="31750" algn="ctr">
              <a:noFill/>
              <a:miter lim="800000"/>
              <a:headEnd/>
              <a:tailEnd/>
            </a:ln>
          </p:spPr>
        </p:pic>
        <p:sp>
          <p:nvSpPr>
            <p:cNvPr id="51204" name="Rectangle 11"/>
            <p:cNvSpPr>
              <a:spLocks noChangeArrowheads="1"/>
            </p:cNvSpPr>
            <p:nvPr/>
          </p:nvSpPr>
          <p:spPr bwMode="auto">
            <a:xfrm>
              <a:off x="1474788" y="3219450"/>
              <a:ext cx="1514475" cy="423863"/>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lstStyle/>
          <a:p>
            <a:r>
              <a:rPr lang="en-US" dirty="0" smtClean="0"/>
              <a:t>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b="1" dirty="0" smtClean="0"/>
              <a:t>Volume Discounts</a:t>
            </a:r>
          </a:p>
          <a:p>
            <a:endParaRPr lang="en-US" dirty="0"/>
          </a:p>
        </p:txBody>
      </p:sp>
      <p:sp>
        <p:nvSpPr>
          <p:cNvPr id="52227" name="Rectangle 36"/>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52226" name="Footer Placeholder 2"/>
          <p:cNvSpPr>
            <a:spLocks noGrp="1"/>
          </p:cNvSpPr>
          <p:nvPr>
            <p:ph type="ftr" sz="quarter" idx="10"/>
          </p:nvPr>
        </p:nvSpPr>
        <p:spPr>
          <a:noFill/>
        </p:spPr>
        <p:txBody>
          <a:bodyPr/>
          <a:lstStyle/>
          <a:p>
            <a:pPr defTabSz="865188"/>
            <a:r>
              <a:rPr lang="en-US" altLang="zh-CN" smtClean="0">
                <a:ea typeface="宋体" charset="-122"/>
              </a:rPr>
              <a:t>BP-SU-490</a:t>
            </a:r>
          </a:p>
        </p:txBody>
      </p:sp>
      <p:sp>
        <p:nvSpPr>
          <p:cNvPr id="88102" name="Line 38"/>
          <p:cNvSpPr>
            <a:spLocks noChangeShapeType="1"/>
          </p:cNvSpPr>
          <p:nvPr/>
        </p:nvSpPr>
        <p:spPr bwMode="auto">
          <a:xfrm>
            <a:off x="1104900" y="73183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6"/>
          <p:cNvSpPr>
            <a:spLocks noGrp="1" noChangeArrowheads="1"/>
          </p:cNvSpPr>
          <p:nvPr>
            <p:ph idx="1"/>
          </p:nvPr>
        </p:nvSpPr>
        <p:spPr/>
        <p:txBody>
          <a:bodyPr/>
          <a:lstStyle/>
          <a:p>
            <a:pPr marL="533400" indent="-533400" eaLnBrk="1" hangingPunct="1">
              <a:lnSpc>
                <a:spcPct val="80000"/>
              </a:lnSpc>
              <a:buFont typeface="Webdings" pitchFamily="18" charset="2"/>
              <a:buAutoNum type="arabicPeriod"/>
            </a:pPr>
            <a:r>
              <a:rPr lang="en-US" altLang="zh-CN" smtClean="0">
                <a:ea typeface="宋体" charset="-122"/>
              </a:rPr>
              <a:t>Review current pricing policies and procedures</a:t>
            </a:r>
          </a:p>
          <a:p>
            <a:pPr marL="533400" indent="-533400" eaLnBrk="1" hangingPunct="1">
              <a:lnSpc>
                <a:spcPct val="80000"/>
              </a:lnSpc>
              <a:buFont typeface="Webdings" pitchFamily="18" charset="2"/>
              <a:buAutoNum type="arabicPeriod"/>
            </a:pPr>
            <a:r>
              <a:rPr lang="en-US" altLang="zh-CN" smtClean="0">
                <a:ea typeface="宋体" charset="-122"/>
              </a:rPr>
              <a:t>Determine benefit of using analysis codes</a:t>
            </a:r>
          </a:p>
          <a:p>
            <a:pPr marL="533400" indent="-533400" eaLnBrk="1" hangingPunct="1">
              <a:lnSpc>
                <a:spcPct val="80000"/>
              </a:lnSpc>
              <a:buFont typeface="Webdings" pitchFamily="18" charset="2"/>
              <a:buAutoNum type="arabicPeriod"/>
            </a:pPr>
            <a:r>
              <a:rPr lang="en-US" altLang="zh-CN" smtClean="0">
                <a:ea typeface="宋体" charset="-122"/>
              </a:rPr>
              <a:t>Decide how to group items/customers and establish codes</a:t>
            </a:r>
          </a:p>
          <a:p>
            <a:pPr marL="533400" indent="-533400" eaLnBrk="1" hangingPunct="1">
              <a:lnSpc>
                <a:spcPct val="80000"/>
              </a:lnSpc>
              <a:buFont typeface="Webdings" pitchFamily="18" charset="2"/>
              <a:buAutoNum type="arabicPeriod"/>
            </a:pPr>
            <a:r>
              <a:rPr lang="en-US" altLang="zh-CN" smtClean="0">
                <a:ea typeface="宋体" charset="-122"/>
              </a:rPr>
              <a:t>Determine how to select members using Analysis Code Selection Maintenance</a:t>
            </a:r>
          </a:p>
          <a:p>
            <a:pPr marL="533400" indent="-533400" eaLnBrk="1" hangingPunct="1">
              <a:lnSpc>
                <a:spcPct val="80000"/>
              </a:lnSpc>
              <a:buFont typeface="Webdings" pitchFamily="18" charset="2"/>
              <a:buAutoNum type="arabicPeriod"/>
            </a:pPr>
            <a:r>
              <a:rPr lang="en-US" altLang="zh-CN" smtClean="0">
                <a:ea typeface="宋体" charset="-122"/>
              </a:rPr>
              <a:t>Combine analysis codes into hierarchical pricing structures</a:t>
            </a:r>
          </a:p>
          <a:p>
            <a:pPr marL="533400" indent="-533400" eaLnBrk="1" hangingPunct="1">
              <a:lnSpc>
                <a:spcPct val="80000"/>
              </a:lnSpc>
              <a:buFont typeface="Webdings" pitchFamily="18" charset="2"/>
              <a:buAutoNum type="arabicPeriod"/>
            </a:pPr>
            <a:r>
              <a:rPr lang="en-US" altLang="zh-CN" smtClean="0">
                <a:ea typeface="宋体" charset="-122"/>
              </a:rPr>
              <a:t>Create a visual diagram of how to link analysis codes</a:t>
            </a:r>
          </a:p>
          <a:p>
            <a:pPr marL="533400" indent="-533400" eaLnBrk="1" hangingPunct="1">
              <a:lnSpc>
                <a:spcPct val="80000"/>
              </a:lnSpc>
              <a:buFont typeface="Webdings" pitchFamily="18" charset="2"/>
              <a:buAutoNum type="arabicPeriod"/>
            </a:pPr>
            <a:r>
              <a:rPr lang="en-US" altLang="zh-CN" smtClean="0">
                <a:ea typeface="宋体" charset="-122"/>
              </a:rPr>
              <a:t>Review and modify all defined analysis codes</a:t>
            </a:r>
          </a:p>
        </p:txBody>
      </p:sp>
      <p:sp>
        <p:nvSpPr>
          <p:cNvPr id="7171" name="Rectangle 35"/>
          <p:cNvSpPr>
            <a:spLocks noGrp="1" noChangeArrowheads="1"/>
          </p:cNvSpPr>
          <p:nvPr>
            <p:ph type="title"/>
          </p:nvPr>
        </p:nvSpPr>
        <p:spPr/>
        <p:txBody>
          <a:bodyPr/>
          <a:lstStyle/>
          <a:p>
            <a:pPr eaLnBrk="1" hangingPunct="1"/>
            <a:r>
              <a:rPr lang="en-US" altLang="zh-CN" smtClean="0">
                <a:ea typeface="宋体" charset="-122"/>
              </a:rPr>
              <a:t>Analysis Codes Pre-Setup Tasks</a:t>
            </a:r>
          </a:p>
        </p:txBody>
      </p:sp>
      <p:sp>
        <p:nvSpPr>
          <p:cNvPr id="7170" name="Footer Placeholder 3"/>
          <p:cNvSpPr>
            <a:spLocks noGrp="1"/>
          </p:cNvSpPr>
          <p:nvPr>
            <p:ph type="ftr" sz="quarter" idx="10"/>
          </p:nvPr>
        </p:nvSpPr>
        <p:spPr>
          <a:noFill/>
        </p:spPr>
        <p:txBody>
          <a:bodyPr/>
          <a:lstStyle/>
          <a:p>
            <a:pPr defTabSz="865188"/>
            <a:r>
              <a:rPr lang="en-US" altLang="zh-CN" smtClean="0">
                <a:ea typeface="宋体" charset="-122"/>
              </a:rPr>
              <a:t>BP-SU-050</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19"/>
          <p:cNvSpPr>
            <a:spLocks noGrp="1" noChangeArrowheads="1"/>
          </p:cNvSpPr>
          <p:nvPr>
            <p:ph type="title"/>
          </p:nvPr>
        </p:nvSpPr>
        <p:spPr/>
        <p:txBody>
          <a:bodyPr/>
          <a:lstStyle/>
          <a:p>
            <a:pPr eaLnBrk="1" hangingPunct="1"/>
            <a:r>
              <a:rPr lang="en-US" altLang="zh-CN" smtClean="0">
                <a:ea typeface="宋体" charset="-122"/>
              </a:rPr>
              <a:t>Volume Discount Maintenance</a:t>
            </a:r>
          </a:p>
        </p:txBody>
      </p:sp>
      <p:sp>
        <p:nvSpPr>
          <p:cNvPr id="53250" name="Footer Placeholder 2"/>
          <p:cNvSpPr>
            <a:spLocks noGrp="1"/>
          </p:cNvSpPr>
          <p:nvPr>
            <p:ph type="ftr" sz="quarter" idx="10"/>
          </p:nvPr>
        </p:nvSpPr>
        <p:spPr>
          <a:noFill/>
        </p:spPr>
        <p:txBody>
          <a:bodyPr/>
          <a:lstStyle/>
          <a:p>
            <a:pPr defTabSz="865188"/>
            <a:r>
              <a:rPr lang="en-US" altLang="zh-CN" smtClean="0">
                <a:ea typeface="宋体" charset="-122"/>
              </a:rPr>
              <a:t>BP-SU-500</a:t>
            </a:r>
          </a:p>
        </p:txBody>
      </p:sp>
      <p:grpSp>
        <p:nvGrpSpPr>
          <p:cNvPr id="6" name="Group 5"/>
          <p:cNvGrpSpPr/>
          <p:nvPr/>
        </p:nvGrpSpPr>
        <p:grpSpPr>
          <a:xfrm>
            <a:off x="2305050" y="2047875"/>
            <a:ext cx="4533900" cy="2914650"/>
            <a:chOff x="2305050" y="2305050"/>
            <a:chExt cx="4533900" cy="2914650"/>
          </a:xfrm>
        </p:grpSpPr>
        <p:pic>
          <p:nvPicPr>
            <p:cNvPr id="53251" name="Picture 20"/>
            <p:cNvPicPr>
              <a:picLocks noChangeAspect="1" noChangeArrowheads="1"/>
            </p:cNvPicPr>
            <p:nvPr/>
          </p:nvPicPr>
          <p:blipFill>
            <a:blip r:embed="rId2" cstate="print"/>
            <a:srcRect/>
            <a:stretch>
              <a:fillRect/>
            </a:stretch>
          </p:blipFill>
          <p:spPr bwMode="auto">
            <a:xfrm>
              <a:off x="2305050" y="2305050"/>
              <a:ext cx="4533900" cy="2914650"/>
            </a:xfrm>
            <a:prstGeom prst="rect">
              <a:avLst/>
            </a:prstGeom>
            <a:noFill/>
            <a:ln w="31750" algn="ctr">
              <a:noFill/>
              <a:miter lim="800000"/>
              <a:headEnd/>
              <a:tailEnd/>
            </a:ln>
          </p:spPr>
        </p:pic>
        <p:sp>
          <p:nvSpPr>
            <p:cNvPr id="53253" name="Rectangle 21"/>
            <p:cNvSpPr>
              <a:spLocks noChangeArrowheads="1"/>
            </p:cNvSpPr>
            <p:nvPr/>
          </p:nvSpPr>
          <p:spPr bwMode="auto">
            <a:xfrm>
              <a:off x="2752725" y="3124200"/>
              <a:ext cx="933450" cy="266700"/>
            </a:xfrm>
            <a:prstGeom prst="rect">
              <a:avLst/>
            </a:prstGeom>
            <a:noFill/>
            <a:ln w="31750" algn="ctr">
              <a:solidFill>
                <a:srgbClr val="FF0000"/>
              </a:solidFill>
              <a:miter lim="800000"/>
              <a:headEnd/>
              <a:tailEnd/>
            </a:ln>
          </p:spPr>
          <p:txBody>
            <a:bodyPr wrap="none" anchor="ctr"/>
            <a:lstStyle/>
            <a:p>
              <a:endParaRPr lang="zh-CN" altLang="zh-CN">
                <a:ea typeface="宋体" charset="-122"/>
              </a:endParaRP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18"/>
          <p:cNvSpPr>
            <a:spLocks noGrp="1" noChangeArrowheads="1"/>
          </p:cNvSpPr>
          <p:nvPr>
            <p:ph type="title"/>
          </p:nvPr>
        </p:nvSpPr>
        <p:spPr/>
        <p:txBody>
          <a:bodyPr/>
          <a:lstStyle/>
          <a:p>
            <a:pPr eaLnBrk="1" hangingPunct="1"/>
            <a:r>
              <a:rPr lang="en-US" altLang="zh-CN" dirty="0" smtClean="0">
                <a:ea typeface="宋体" charset="-122"/>
              </a:rPr>
              <a:t>Volume Discount Browse</a:t>
            </a:r>
          </a:p>
        </p:txBody>
      </p:sp>
      <p:sp>
        <p:nvSpPr>
          <p:cNvPr id="54274" name="Footer Placeholder 2"/>
          <p:cNvSpPr>
            <a:spLocks noGrp="1"/>
          </p:cNvSpPr>
          <p:nvPr>
            <p:ph type="ftr" sz="quarter" idx="10"/>
          </p:nvPr>
        </p:nvSpPr>
        <p:spPr>
          <a:noFill/>
        </p:spPr>
        <p:txBody>
          <a:bodyPr/>
          <a:lstStyle/>
          <a:p>
            <a:pPr defTabSz="865188"/>
            <a:r>
              <a:rPr lang="en-US" altLang="zh-CN" smtClean="0">
                <a:ea typeface="宋体" charset="-122"/>
              </a:rPr>
              <a:t>BP-SU-510</a:t>
            </a:r>
          </a:p>
        </p:txBody>
      </p:sp>
      <p:pic>
        <p:nvPicPr>
          <p:cNvPr id="54276" name="Picture 21"/>
          <p:cNvPicPr>
            <a:picLocks noChangeAspect="1" noChangeArrowheads="1"/>
          </p:cNvPicPr>
          <p:nvPr/>
        </p:nvPicPr>
        <p:blipFill>
          <a:blip r:embed="rId2" cstate="print"/>
          <a:srcRect/>
          <a:stretch>
            <a:fillRect/>
          </a:stretch>
        </p:blipFill>
        <p:spPr bwMode="auto">
          <a:xfrm>
            <a:off x="1252538" y="2319338"/>
            <a:ext cx="6638925" cy="2219325"/>
          </a:xfrm>
          <a:prstGeom prst="rect">
            <a:avLst/>
          </a:prstGeom>
          <a:noFill/>
          <a:ln w="31750" algn="ctr">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lstStyle/>
          <a:p>
            <a:pPr eaLnBrk="1" hangingPunct="1"/>
            <a:r>
              <a:rPr lang="en-US" altLang="zh-CN" smtClean="0">
                <a:ea typeface="宋体" charset="-122"/>
              </a:rPr>
              <a:t>Setup Exercises</a:t>
            </a:r>
          </a:p>
        </p:txBody>
      </p:sp>
      <p:sp>
        <p:nvSpPr>
          <p:cNvPr id="55298" name="Footer Placeholder 2"/>
          <p:cNvSpPr>
            <a:spLocks noGrp="1"/>
          </p:cNvSpPr>
          <p:nvPr>
            <p:ph type="ftr" sz="quarter" idx="10"/>
          </p:nvPr>
        </p:nvSpPr>
        <p:spPr>
          <a:noFill/>
        </p:spPr>
        <p:txBody>
          <a:bodyPr/>
          <a:lstStyle/>
          <a:p>
            <a:pPr defTabSz="865188"/>
            <a:r>
              <a:rPr lang="en-US" altLang="zh-CN" smtClean="0">
                <a:ea typeface="宋体" charset="-122"/>
              </a:rPr>
              <a:t>BP-SU-520</a:t>
            </a:r>
          </a:p>
        </p:txBody>
      </p:sp>
      <p:pic>
        <p:nvPicPr>
          <p:cNvPr id="55300" name="Picture 54"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p:txBody>
          <a:bodyPr/>
          <a:lstStyle/>
          <a:p>
            <a:pPr eaLnBrk="1" hangingPunct="1">
              <a:buClr>
                <a:schemeClr val="bg2"/>
              </a:buClr>
              <a:buFont typeface="Wingdings" pitchFamily="2" charset="2"/>
              <a:buChar char="ü"/>
            </a:pPr>
            <a:r>
              <a:rPr lang="en-US" altLang="zh-CN" smtClean="0">
                <a:solidFill>
                  <a:srgbClr val="B2B2B2"/>
                </a:solidFill>
                <a:ea typeface="宋体" charset="-122"/>
              </a:rPr>
              <a:t>Introduction to Best Pricing</a:t>
            </a:r>
          </a:p>
          <a:p>
            <a:pPr eaLnBrk="1" hangingPunct="1">
              <a:buClr>
                <a:schemeClr val="bg2"/>
              </a:buClr>
              <a:buFont typeface="Wingdings" pitchFamily="2" charset="2"/>
              <a:buChar char="ü"/>
            </a:pPr>
            <a:r>
              <a:rPr lang="en-US" altLang="zh-CN" smtClean="0">
                <a:solidFill>
                  <a:srgbClr val="B2B2B2"/>
                </a:solidFill>
                <a:ea typeface="宋体" charset="-122"/>
              </a:rPr>
              <a:t>Business Considerations</a:t>
            </a:r>
          </a:p>
          <a:p>
            <a:pPr eaLnBrk="1" hangingPunct="1">
              <a:buSzPct val="125000"/>
              <a:buFont typeface="Wingdings" pitchFamily="2" charset="2"/>
              <a:buChar char="ü"/>
            </a:pPr>
            <a:r>
              <a:rPr lang="en-US" altLang="zh-CN" b="1" smtClean="0">
                <a:ea typeface="宋体" charset="-122"/>
              </a:rPr>
              <a:t>Setting up Best Pricing</a:t>
            </a:r>
          </a:p>
          <a:p>
            <a:pPr eaLnBrk="1" hangingPunct="1"/>
            <a:r>
              <a:rPr lang="en-US" altLang="zh-CN" smtClean="0">
                <a:ea typeface="宋体" charset="-122"/>
              </a:rPr>
              <a:t>Maintaining Best Pricing</a:t>
            </a:r>
          </a:p>
        </p:txBody>
      </p:sp>
      <p:sp>
        <p:nvSpPr>
          <p:cNvPr id="56324" name="Rectangle 9"/>
          <p:cNvSpPr>
            <a:spLocks noGrp="1" noChangeArrowheads="1"/>
          </p:cNvSpPr>
          <p:nvPr>
            <p:ph type="title"/>
          </p:nvPr>
        </p:nvSpPr>
        <p:spPr/>
        <p:txBody>
          <a:bodyPr/>
          <a:lstStyle/>
          <a:p>
            <a:pPr eaLnBrk="1" hangingPunct="1"/>
            <a:r>
              <a:rPr lang="en-US" altLang="zh-CN" smtClean="0">
                <a:ea typeface="宋体" charset="-122"/>
              </a:rPr>
              <a:t>Course Overview</a:t>
            </a:r>
          </a:p>
        </p:txBody>
      </p:sp>
      <p:sp>
        <p:nvSpPr>
          <p:cNvPr id="56322" name="Footer Placeholder 3"/>
          <p:cNvSpPr>
            <a:spLocks noGrp="1"/>
          </p:cNvSpPr>
          <p:nvPr>
            <p:ph type="ftr" sz="quarter" idx="10"/>
          </p:nvPr>
        </p:nvSpPr>
        <p:spPr>
          <a:noFill/>
        </p:spPr>
        <p:txBody>
          <a:bodyPr/>
          <a:lstStyle/>
          <a:p>
            <a:pPr defTabSz="865188"/>
            <a:r>
              <a:rPr lang="en-US" altLang="zh-CN" smtClean="0">
                <a:ea typeface="宋体" charset="-122"/>
              </a:rPr>
              <a:t>BP-SU-530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790700" y="891610"/>
            <a:ext cx="6896100" cy="5424523"/>
          </a:xfrm>
        </p:spPr>
        <p:txBody>
          <a:bodyPr/>
          <a:lstStyle/>
          <a:p>
            <a:r>
              <a:rPr lang="en-US" dirty="0" smtClean="0"/>
              <a:t>Analysis Codes</a:t>
            </a:r>
          </a:p>
          <a:p>
            <a:pPr lvl="1"/>
            <a:r>
              <a:rPr lang="en-US" b="1" dirty="0" smtClean="0"/>
              <a:t>Create &amp; View Analysis Codes</a:t>
            </a:r>
          </a:p>
          <a:p>
            <a:pPr lvl="1"/>
            <a:r>
              <a:rPr lang="en-US" dirty="0" smtClean="0"/>
              <a:t>Create &amp; View Analysis Code Conditions</a:t>
            </a:r>
          </a:p>
          <a:p>
            <a:pPr lvl="1"/>
            <a:r>
              <a:rPr lang="en-US" dirty="0" smtClean="0"/>
              <a:t>Create &amp; View Analysis Code Links</a:t>
            </a:r>
          </a:p>
          <a:p>
            <a:pPr lvl="1"/>
            <a:r>
              <a:rPr lang="en-US" dirty="0" smtClean="0"/>
              <a:t>Build Tables Based on 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endParaRPr lang="en-US" dirty="0"/>
          </a:p>
        </p:txBody>
      </p:sp>
      <p:sp>
        <p:nvSpPr>
          <p:cNvPr id="8196" name="Rectangle 48"/>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8194" name="Footer Placeholder 2"/>
          <p:cNvSpPr>
            <a:spLocks noGrp="1"/>
          </p:cNvSpPr>
          <p:nvPr>
            <p:ph type="ftr" sz="quarter" idx="10"/>
          </p:nvPr>
        </p:nvSpPr>
        <p:spPr>
          <a:noFill/>
        </p:spPr>
        <p:txBody>
          <a:bodyPr/>
          <a:lstStyle/>
          <a:p>
            <a:pPr defTabSz="865188"/>
            <a:r>
              <a:rPr lang="en-US" altLang="zh-CN" smtClean="0">
                <a:ea typeface="宋体" charset="-122"/>
              </a:rPr>
              <a:t>BP-SU-060</a:t>
            </a:r>
          </a:p>
        </p:txBody>
      </p:sp>
      <p:sp>
        <p:nvSpPr>
          <p:cNvPr id="45108" name="Line 52"/>
          <p:cNvSpPr>
            <a:spLocks noChangeShapeType="1"/>
          </p:cNvSpPr>
          <p:nvPr/>
        </p:nvSpPr>
        <p:spPr bwMode="auto">
          <a:xfrm>
            <a:off x="1104900" y="7127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 name="Rectangle 25"/>
          <p:cNvSpPr>
            <a:spLocks noGrp="1" noChangeArrowheads="1"/>
          </p:cNvSpPr>
          <p:nvPr>
            <p:ph type="title"/>
          </p:nvPr>
        </p:nvSpPr>
        <p:spPr/>
        <p:txBody>
          <a:bodyPr/>
          <a:lstStyle/>
          <a:p>
            <a:pPr eaLnBrk="1" hangingPunct="1"/>
            <a:r>
              <a:rPr lang="en-US" altLang="zh-CN" smtClean="0">
                <a:ea typeface="宋体" charset="-122"/>
              </a:rPr>
              <a:t>Analysis Code Maintenance</a:t>
            </a:r>
          </a:p>
        </p:txBody>
      </p:sp>
      <p:sp>
        <p:nvSpPr>
          <p:cNvPr id="9218" name="Footer Placeholder 2"/>
          <p:cNvSpPr>
            <a:spLocks noGrp="1"/>
          </p:cNvSpPr>
          <p:nvPr>
            <p:ph type="ftr" sz="quarter" idx="10"/>
          </p:nvPr>
        </p:nvSpPr>
        <p:spPr>
          <a:noFill/>
        </p:spPr>
        <p:txBody>
          <a:bodyPr/>
          <a:lstStyle/>
          <a:p>
            <a:pPr defTabSz="865188"/>
            <a:r>
              <a:rPr lang="en-US" altLang="zh-CN" smtClean="0">
                <a:ea typeface="宋体" charset="-122"/>
              </a:rPr>
              <a:t>BP-SU-070</a:t>
            </a:r>
          </a:p>
        </p:txBody>
      </p:sp>
      <p:pic>
        <p:nvPicPr>
          <p:cNvPr id="9219" name="Picture 28"/>
          <p:cNvPicPr>
            <a:picLocks noChangeAspect="1" noChangeArrowheads="1"/>
          </p:cNvPicPr>
          <p:nvPr/>
        </p:nvPicPr>
        <p:blipFill>
          <a:blip r:embed="rId2" cstate="print"/>
          <a:srcRect/>
          <a:stretch>
            <a:fillRect/>
          </a:stretch>
        </p:blipFill>
        <p:spPr bwMode="auto">
          <a:xfrm>
            <a:off x="2660650" y="2066925"/>
            <a:ext cx="6092825" cy="2857500"/>
          </a:xfrm>
          <a:prstGeom prst="rect">
            <a:avLst/>
          </a:prstGeom>
          <a:noFill/>
          <a:ln w="9525" algn="ctr">
            <a:noFill/>
            <a:miter lim="800000"/>
            <a:headEnd/>
            <a:tailEnd/>
          </a:ln>
        </p:spPr>
      </p:pic>
      <p:sp>
        <p:nvSpPr>
          <p:cNvPr id="9220" name="Rectangle 11"/>
          <p:cNvSpPr>
            <a:spLocks noChangeArrowheads="1"/>
          </p:cNvSpPr>
          <p:nvPr/>
        </p:nvSpPr>
        <p:spPr bwMode="auto">
          <a:xfrm>
            <a:off x="2774950" y="2944813"/>
            <a:ext cx="1600200" cy="1873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9221" name="Rectangle 29"/>
          <p:cNvSpPr>
            <a:spLocks noChangeArrowheads="1"/>
          </p:cNvSpPr>
          <p:nvPr/>
        </p:nvSpPr>
        <p:spPr bwMode="auto">
          <a:xfrm>
            <a:off x="2774950" y="3167063"/>
            <a:ext cx="1600200" cy="1873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cxnSp>
        <p:nvCxnSpPr>
          <p:cNvPr id="9222" name="AutoShape 9"/>
          <p:cNvCxnSpPr>
            <a:cxnSpLocks noChangeShapeType="1"/>
            <a:stCxn id="46110" idx="0"/>
            <a:endCxn id="9221" idx="1"/>
          </p:cNvCxnSpPr>
          <p:nvPr/>
        </p:nvCxnSpPr>
        <p:spPr bwMode="auto">
          <a:xfrm rot="5400000" flipH="1" flipV="1">
            <a:off x="2077532" y="2784982"/>
            <a:ext cx="221674" cy="1173162"/>
          </a:xfrm>
          <a:prstGeom prst="bentConnector2">
            <a:avLst/>
          </a:prstGeom>
          <a:noFill/>
          <a:ln w="31750">
            <a:solidFill>
              <a:schemeClr val="tx1"/>
            </a:solidFill>
            <a:miter lim="800000"/>
            <a:headEnd/>
            <a:tailEnd type="triangle" w="med" len="med"/>
          </a:ln>
        </p:spPr>
      </p:cxnSp>
      <p:sp>
        <p:nvSpPr>
          <p:cNvPr id="46092" name="Rectangle 12"/>
          <p:cNvSpPr>
            <a:spLocks noChangeArrowheads="1"/>
          </p:cNvSpPr>
          <p:nvPr/>
        </p:nvSpPr>
        <p:spPr bwMode="auto">
          <a:xfrm>
            <a:off x="257175" y="2145010"/>
            <a:ext cx="1946275" cy="923330"/>
          </a:xfrm>
          <a:prstGeom prst="rect">
            <a:avLst/>
          </a:prstGeom>
          <a:solidFill>
            <a:schemeClr val="bg1"/>
          </a:solidFill>
          <a:ln w="28575">
            <a:solidFill>
              <a:schemeClr val="accent1"/>
            </a:solidFill>
            <a:miter lim="800000"/>
            <a:headEnd/>
            <a:tailEnd/>
          </a:ln>
          <a:effectLst>
            <a:outerShdw dist="35921" dir="2700000" algn="ctr" rotWithShape="0">
              <a:srgbClr val="B2B2B2"/>
            </a:outerShdw>
          </a:effectLst>
        </p:spPr>
        <p:txBody>
          <a:bodyPr wrap="square" tIns="91440" bIns="91440" anchor="ctr">
            <a:spAutoFit/>
          </a:bodyPr>
          <a:lstStyle/>
          <a:p>
            <a:pPr eaLnBrk="0" hangingPunct="0">
              <a:defRPr/>
            </a:pPr>
            <a:r>
              <a:rPr kumimoji="1" lang="en-US" sz="1600">
                <a:latin typeface="+mj-lt"/>
              </a:rPr>
              <a:t>Customer or Item are the two types of analysis codes</a:t>
            </a:r>
          </a:p>
        </p:txBody>
      </p:sp>
      <p:cxnSp>
        <p:nvCxnSpPr>
          <p:cNvPr id="9224" name="AutoShape 13"/>
          <p:cNvCxnSpPr>
            <a:cxnSpLocks noChangeShapeType="1"/>
            <a:stCxn id="46092" idx="3"/>
            <a:endCxn id="9220" idx="1"/>
          </p:cNvCxnSpPr>
          <p:nvPr/>
        </p:nvCxnSpPr>
        <p:spPr bwMode="auto">
          <a:xfrm>
            <a:off x="2203450" y="2606675"/>
            <a:ext cx="571500" cy="431801"/>
          </a:xfrm>
          <a:prstGeom prst="bentConnector3">
            <a:avLst>
              <a:gd name="adj1" fmla="val 50000"/>
            </a:avLst>
          </a:prstGeom>
          <a:noFill/>
          <a:ln w="31750">
            <a:solidFill>
              <a:schemeClr val="tx1"/>
            </a:solidFill>
            <a:miter lim="800000"/>
            <a:headEnd/>
            <a:tailEnd type="triangle" w="med" len="med"/>
          </a:ln>
        </p:spPr>
      </p:cxnSp>
      <p:sp>
        <p:nvSpPr>
          <p:cNvPr id="46110" name="Rectangle 30"/>
          <p:cNvSpPr>
            <a:spLocks noChangeArrowheads="1"/>
          </p:cNvSpPr>
          <p:nvPr/>
        </p:nvSpPr>
        <p:spPr bwMode="auto">
          <a:xfrm>
            <a:off x="247650" y="3482400"/>
            <a:ext cx="2708275" cy="1169551"/>
          </a:xfrm>
          <a:prstGeom prst="rect">
            <a:avLst/>
          </a:prstGeom>
          <a:solidFill>
            <a:schemeClr val="bg1"/>
          </a:solidFill>
          <a:ln w="28575">
            <a:solidFill>
              <a:schemeClr val="accent1"/>
            </a:solidFill>
            <a:miter lim="800000"/>
            <a:headEnd/>
            <a:tailEnd/>
          </a:ln>
          <a:effectLst>
            <a:outerShdw dist="35921" dir="2700000" algn="ctr" rotWithShape="0">
              <a:srgbClr val="B2B2B2"/>
            </a:outerShdw>
          </a:effectLst>
        </p:spPr>
        <p:txBody>
          <a:bodyPr wrap="square" tIns="91440" bIns="91440" anchor="ctr">
            <a:spAutoFit/>
          </a:bodyPr>
          <a:lstStyle/>
          <a:p>
            <a:pPr eaLnBrk="0" hangingPunct="0">
              <a:defRPr/>
            </a:pPr>
            <a:r>
              <a:rPr kumimoji="1" lang="en-US" sz="1600">
                <a:latin typeface="+mj-lt"/>
              </a:rPr>
              <a:t>Used to group customers or items by characteristics that will influence pricing</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19"/>
          <p:cNvSpPr>
            <a:spLocks noGrp="1" noChangeArrowheads="1"/>
          </p:cNvSpPr>
          <p:nvPr>
            <p:ph type="title"/>
          </p:nvPr>
        </p:nvSpPr>
        <p:spPr/>
        <p:txBody>
          <a:bodyPr/>
          <a:lstStyle/>
          <a:p>
            <a:pPr eaLnBrk="1" hangingPunct="1"/>
            <a:r>
              <a:rPr lang="en-US" altLang="zh-CN" smtClean="0">
                <a:ea typeface="宋体" charset="-122"/>
              </a:rPr>
              <a:t>Analysis Code Inquiry</a:t>
            </a:r>
          </a:p>
        </p:txBody>
      </p:sp>
      <p:sp>
        <p:nvSpPr>
          <p:cNvPr id="10242" name="Footer Placeholder 2"/>
          <p:cNvSpPr>
            <a:spLocks noGrp="1"/>
          </p:cNvSpPr>
          <p:nvPr>
            <p:ph type="ftr" sz="quarter" idx="10"/>
          </p:nvPr>
        </p:nvSpPr>
        <p:spPr>
          <a:noFill/>
        </p:spPr>
        <p:txBody>
          <a:bodyPr/>
          <a:lstStyle/>
          <a:p>
            <a:pPr defTabSz="865188"/>
            <a:r>
              <a:rPr lang="en-US" altLang="zh-CN" smtClean="0">
                <a:ea typeface="宋体" charset="-122"/>
              </a:rPr>
              <a:t>BP-SU-080</a:t>
            </a:r>
          </a:p>
        </p:txBody>
      </p:sp>
      <p:grpSp>
        <p:nvGrpSpPr>
          <p:cNvPr id="6" name="Group 5"/>
          <p:cNvGrpSpPr/>
          <p:nvPr/>
        </p:nvGrpSpPr>
        <p:grpSpPr>
          <a:xfrm>
            <a:off x="1790700" y="1885950"/>
            <a:ext cx="5561013" cy="3230563"/>
            <a:chOff x="1790700" y="2276475"/>
            <a:chExt cx="5561013" cy="3230563"/>
          </a:xfrm>
        </p:grpSpPr>
        <p:pic>
          <p:nvPicPr>
            <p:cNvPr id="10243" name="Picture 20"/>
            <p:cNvPicPr>
              <a:picLocks noChangeAspect="1" noChangeArrowheads="1"/>
            </p:cNvPicPr>
            <p:nvPr/>
          </p:nvPicPr>
          <p:blipFill>
            <a:blip r:embed="rId2" cstate="print"/>
            <a:srcRect/>
            <a:stretch>
              <a:fillRect/>
            </a:stretch>
          </p:blipFill>
          <p:spPr bwMode="auto">
            <a:xfrm>
              <a:off x="1790700" y="2276475"/>
              <a:ext cx="5561013" cy="2970213"/>
            </a:xfrm>
            <a:prstGeom prst="rect">
              <a:avLst/>
            </a:prstGeom>
            <a:noFill/>
            <a:ln w="9525" algn="ctr">
              <a:noFill/>
              <a:miter lim="800000"/>
              <a:headEnd/>
              <a:tailEnd/>
            </a:ln>
          </p:spPr>
        </p:pic>
        <p:sp>
          <p:nvSpPr>
            <p:cNvPr id="47110" name="Rectangle 6"/>
            <p:cNvSpPr>
              <a:spLocks noChangeArrowheads="1"/>
            </p:cNvSpPr>
            <p:nvPr/>
          </p:nvSpPr>
          <p:spPr bwMode="auto">
            <a:xfrm>
              <a:off x="2952750" y="4630738"/>
              <a:ext cx="2962275" cy="876300"/>
            </a:xfrm>
            <a:prstGeom prst="rect">
              <a:avLst/>
            </a:prstGeom>
            <a:solidFill>
              <a:srgbClr val="FFFFFF"/>
            </a:solidFill>
            <a:ln w="28575">
              <a:solidFill>
                <a:schemeClr val="accent1"/>
              </a:solidFill>
              <a:miter lim="800000"/>
              <a:headEnd/>
              <a:tailEnd/>
            </a:ln>
            <a:effectLst>
              <a:outerShdw dist="35921" dir="2700000" algn="ctr" rotWithShape="0">
                <a:srgbClr val="B2B2B2"/>
              </a:outerShdw>
            </a:effectLst>
          </p:spPr>
          <p:txBody>
            <a:bodyPr anchor="ctr"/>
            <a:lstStyle/>
            <a:p>
              <a:pPr eaLnBrk="0" hangingPunct="0">
                <a:defRPr/>
              </a:pPr>
              <a:r>
                <a:rPr kumimoji="1" lang="en-US" sz="1600" dirty="0">
                  <a:latin typeface="+mj-lt"/>
                </a:rPr>
                <a:t>Alphanumeric code used </a:t>
              </a:r>
              <a:endParaRPr kumimoji="1" lang="en-US" sz="1600" dirty="0" smtClean="0">
                <a:latin typeface="+mj-lt"/>
              </a:endParaRPr>
            </a:p>
            <a:p>
              <a:pPr eaLnBrk="0" hangingPunct="0">
                <a:defRPr/>
              </a:pPr>
              <a:r>
                <a:rPr kumimoji="1" lang="en-US" sz="1600" dirty="0" smtClean="0">
                  <a:latin typeface="+mj-lt"/>
                </a:rPr>
                <a:t>to </a:t>
              </a:r>
              <a:r>
                <a:rPr kumimoji="1" lang="en-US" sz="1600" dirty="0">
                  <a:latin typeface="+mj-lt"/>
                </a:rPr>
                <a:t>identify a group of customers or items</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819274" y="891610"/>
            <a:ext cx="6867525" cy="5424523"/>
          </a:xfrm>
        </p:spPr>
        <p:txBody>
          <a:bodyPr>
            <a:normAutofit/>
          </a:bodyPr>
          <a:lstStyle/>
          <a:p>
            <a:r>
              <a:rPr lang="en-US" dirty="0" smtClean="0"/>
              <a:t>Analysis Codes</a:t>
            </a:r>
          </a:p>
          <a:p>
            <a:pPr lvl="1"/>
            <a:r>
              <a:rPr lang="en-US" dirty="0" smtClean="0"/>
              <a:t>Create &amp; View Analysis Codes</a:t>
            </a:r>
          </a:p>
          <a:p>
            <a:pPr lvl="1"/>
            <a:r>
              <a:rPr lang="en-US" b="1" dirty="0" smtClean="0"/>
              <a:t>Create &amp; View Analysis Code Conditions</a:t>
            </a:r>
          </a:p>
          <a:p>
            <a:pPr lvl="1"/>
            <a:r>
              <a:rPr lang="en-US" dirty="0" smtClean="0"/>
              <a:t>Create &amp; View Analysis Code Links</a:t>
            </a:r>
          </a:p>
          <a:p>
            <a:pPr lvl="1"/>
            <a:r>
              <a:rPr lang="en-US" dirty="0" smtClean="0"/>
              <a:t>Build Tables Based on Analysis Codes</a:t>
            </a:r>
          </a:p>
          <a:p>
            <a:r>
              <a:rPr lang="en-US" dirty="0" smtClean="0"/>
              <a:t>Price Lists</a:t>
            </a:r>
          </a:p>
          <a:p>
            <a:r>
              <a:rPr lang="en-US" dirty="0" smtClean="0"/>
              <a:t>Pricing Control</a:t>
            </a:r>
          </a:p>
          <a:p>
            <a:r>
              <a:rPr lang="en-US" dirty="0" smtClean="0"/>
              <a:t>Sales Quote Control</a:t>
            </a:r>
          </a:p>
          <a:p>
            <a:r>
              <a:rPr lang="en-US" dirty="0" smtClean="0"/>
              <a:t>Sales Order Control</a:t>
            </a:r>
          </a:p>
          <a:p>
            <a:r>
              <a:rPr lang="en-US" dirty="0" smtClean="0"/>
              <a:t>Volume Discounts</a:t>
            </a:r>
          </a:p>
          <a:p>
            <a:endParaRPr lang="en-US" dirty="0" smtClean="0"/>
          </a:p>
          <a:p>
            <a:endParaRPr lang="en-US" dirty="0"/>
          </a:p>
        </p:txBody>
      </p:sp>
      <p:sp>
        <p:nvSpPr>
          <p:cNvPr id="11268" name="Rectangle 48"/>
          <p:cNvSpPr>
            <a:spLocks noGrp="1" noChangeArrowheads="1"/>
          </p:cNvSpPr>
          <p:nvPr>
            <p:ph type="title"/>
          </p:nvPr>
        </p:nvSpPr>
        <p:spPr/>
        <p:txBody>
          <a:bodyPr/>
          <a:lstStyle/>
          <a:p>
            <a:pPr eaLnBrk="1" hangingPunct="1"/>
            <a:r>
              <a:rPr lang="en-US" altLang="zh-CN" smtClean="0">
                <a:ea typeface="宋体" charset="-122"/>
              </a:rPr>
              <a:t>Best Pricing Setup</a:t>
            </a:r>
          </a:p>
        </p:txBody>
      </p:sp>
      <p:sp>
        <p:nvSpPr>
          <p:cNvPr id="11266" name="Footer Placeholder 2"/>
          <p:cNvSpPr>
            <a:spLocks noGrp="1"/>
          </p:cNvSpPr>
          <p:nvPr>
            <p:ph type="ftr" sz="quarter" idx="10"/>
          </p:nvPr>
        </p:nvSpPr>
        <p:spPr>
          <a:noFill/>
        </p:spPr>
        <p:txBody>
          <a:bodyPr/>
          <a:lstStyle/>
          <a:p>
            <a:pPr defTabSz="865188"/>
            <a:r>
              <a:rPr lang="en-US" altLang="zh-CN" smtClean="0">
                <a:ea typeface="宋体" charset="-122"/>
              </a:rPr>
              <a:t>BP-SU-090</a:t>
            </a:r>
          </a:p>
        </p:txBody>
      </p:sp>
      <p:sp>
        <p:nvSpPr>
          <p:cNvPr id="48178" name="Line 50"/>
          <p:cNvSpPr>
            <a:spLocks noChangeShapeType="1"/>
          </p:cNvSpPr>
          <p:nvPr/>
        </p:nvSpPr>
        <p:spPr bwMode="auto">
          <a:xfrm>
            <a:off x="1104900" y="722313"/>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3641</TotalTime>
  <Words>1031</Words>
  <Application>Microsoft Office PowerPoint</Application>
  <PresentationFormat>On-screen Show (4:3)</PresentationFormat>
  <Paragraphs>384</Paragraphs>
  <Slides>53</Slides>
  <Notes>0</Notes>
  <HiddenSlides>0</HiddenSlides>
  <MMClips>0</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1_EX06PP_template</vt:lpstr>
      <vt:lpstr>QAD 2010 Template</vt:lpstr>
      <vt:lpstr>Best Pricing Setup</vt:lpstr>
      <vt:lpstr>Best Pricing Model</vt:lpstr>
      <vt:lpstr>Best Pricing Setup</vt:lpstr>
      <vt:lpstr>Analysis Codes</vt:lpstr>
      <vt:lpstr>Analysis Codes Pre-Setup Tasks</vt:lpstr>
      <vt:lpstr>Best Pricing Setup</vt:lpstr>
      <vt:lpstr>Analysis Code Maintenance</vt:lpstr>
      <vt:lpstr>Analysis Code Inquiry</vt:lpstr>
      <vt:lpstr>Best Pricing Setup</vt:lpstr>
      <vt:lpstr>Analysis Code Selection Maintenance</vt:lpstr>
      <vt:lpstr>Analysis Code Selection Inquiry</vt:lpstr>
      <vt:lpstr>Best Pricing Setup</vt:lpstr>
      <vt:lpstr>Linking Analysis Codes</vt:lpstr>
      <vt:lpstr>Linking Logic</vt:lpstr>
      <vt:lpstr>Analysis Code Link Maintenance</vt:lpstr>
      <vt:lpstr>Analysis Code Link Inquiry</vt:lpstr>
      <vt:lpstr>Analysis Code Where-Linked Inquiry</vt:lpstr>
      <vt:lpstr>Best Pricing Setup</vt:lpstr>
      <vt:lpstr>Analysis Code Detail Build</vt:lpstr>
      <vt:lpstr>Analysis Code Detail Maintenance</vt:lpstr>
      <vt:lpstr>Best Pricing Setup</vt:lpstr>
      <vt:lpstr>How Best Pricing Works</vt:lpstr>
      <vt:lpstr>How Best Pricing Works</vt:lpstr>
      <vt:lpstr>Price List Maintenance - Price Break Category</vt:lpstr>
      <vt:lpstr>Item Master Maintenance - Price Break Category</vt:lpstr>
      <vt:lpstr>Price List Maintenance - Amount Types</vt:lpstr>
      <vt:lpstr>Price List Maintenance – List Price</vt:lpstr>
      <vt:lpstr>Price List Maintenance – Mark-Up</vt:lpstr>
      <vt:lpstr>Price List Maintenance - Discount Sequence</vt:lpstr>
      <vt:lpstr>Price List Maintenance - Accrual</vt:lpstr>
      <vt:lpstr>Price List Maintenance - Accrual</vt:lpstr>
      <vt:lpstr>Price List Maintenance – Credit Terms</vt:lpstr>
      <vt:lpstr>How Best Pricing Works</vt:lpstr>
      <vt:lpstr>Price List Reports</vt:lpstr>
      <vt:lpstr>Price Lists by Customer Inquiry</vt:lpstr>
      <vt:lpstr>Price Lists by Item Inquiry</vt:lpstr>
      <vt:lpstr>Price List Copy – Source Price List</vt:lpstr>
      <vt:lpstr>Price List Copy – Target Price List</vt:lpstr>
      <vt:lpstr>Best Pricing Setup</vt:lpstr>
      <vt:lpstr>Pricing Control - Combination Types</vt:lpstr>
      <vt:lpstr>Pricing Control - Analysis Code Regen</vt:lpstr>
      <vt:lpstr>Pricing Control - Sales Quotes</vt:lpstr>
      <vt:lpstr>Pricing Control - Sales Orders</vt:lpstr>
      <vt:lpstr>Pricing Control - Promotions Prefix</vt:lpstr>
      <vt:lpstr>Best Pricing Setup</vt:lpstr>
      <vt:lpstr>Sales Quote Accounting Control</vt:lpstr>
      <vt:lpstr>Best Pricing Setup</vt:lpstr>
      <vt:lpstr>Sales Order Accounting Control</vt:lpstr>
      <vt:lpstr>Best Pricing Setup</vt:lpstr>
      <vt:lpstr>Volume Discount Maintenance</vt:lpstr>
      <vt:lpstr>Volume Discount Browse</vt:lpstr>
      <vt:lpstr>Setup Exercises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93</cp:revision>
  <dcterms:created xsi:type="dcterms:W3CDTF">2000-12-07T01:55:49Z</dcterms:created>
  <dcterms:modified xsi:type="dcterms:W3CDTF">2011-01-20T22:18:12Z</dcterms:modified>
</cp:coreProperties>
</file>