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20"/>
  </p:notesMasterIdLst>
  <p:handoutMasterIdLst>
    <p:handoutMasterId r:id="rId21"/>
  </p:handoutMasterIdLst>
  <p:sldIdLst>
    <p:sldId id="319" r:id="rId2"/>
    <p:sldId id="336" r:id="rId3"/>
    <p:sldId id="321" r:id="rId4"/>
    <p:sldId id="338" r:id="rId5"/>
    <p:sldId id="322" r:id="rId6"/>
    <p:sldId id="337" r:id="rId7"/>
    <p:sldId id="323" r:id="rId8"/>
    <p:sldId id="324" r:id="rId9"/>
    <p:sldId id="325" r:id="rId10"/>
    <p:sldId id="339" r:id="rId11"/>
    <p:sldId id="326" r:id="rId12"/>
    <p:sldId id="328" r:id="rId13"/>
    <p:sldId id="341" r:id="rId14"/>
    <p:sldId id="329" r:id="rId15"/>
    <p:sldId id="335" r:id="rId16"/>
    <p:sldId id="340" r:id="rId17"/>
    <p:sldId id="342" r:id="rId18"/>
    <p:sldId id="330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21FE620-530C-4AF6-8A67-F4B1B9B9F8EA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BC366FC-0467-4654-B94A-A904DE986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2DB513F-4F5B-4906-A811-0B68D90B8539}" type="datetime1">
              <a:rPr lang="en-US"/>
              <a:pPr>
                <a:defRPr/>
              </a:pPr>
              <a:t>1/25/2011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F30A7A0-C710-4821-AF11-9DA83AD2F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 use: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b="1" dirty="0" smtClean="0"/>
              <a:t>QCS Features and Options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Features and Options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b="1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229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Maintenance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CSS-FE-110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8" y="1072400"/>
            <a:ext cx="7827962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Cross-Ref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CSS-FE-120</a:t>
            </a: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84036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97188" y="6329363"/>
            <a:ext cx="33305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Sequence Cross-Ref Maintenance (7.5.4.13)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Sequence Cross-Ref Maintenance: Linked Sequence Frame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CSS-FE-130</a:t>
            </a:r>
          </a:p>
        </p:txBody>
      </p:sp>
      <p:pic>
        <p:nvPicPr>
          <p:cNvPr id="1536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217909"/>
            <a:ext cx="73152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Cross-Ref Report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105701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Sequence Cross-Ref Report: Sample Report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CSS-FE-150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57175" y="2034800"/>
            <a:ext cx="8610600" cy="2819400"/>
            <a:chOff x="257175" y="2286000"/>
            <a:chExt cx="8610600" cy="2819400"/>
          </a:xfrm>
        </p:grpSpPr>
        <p:sp>
          <p:nvSpPr>
            <p:cNvPr id="113669" name="Rectangle 5"/>
            <p:cNvSpPr>
              <a:spLocks noChangeArrowheads="1"/>
            </p:cNvSpPr>
            <p:nvPr/>
          </p:nvSpPr>
          <p:spPr bwMode="auto">
            <a:xfrm>
              <a:off x="257175" y="2286000"/>
              <a:ext cx="8610600" cy="2819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413" name="Rectangle 6"/>
            <p:cNvSpPr>
              <a:spLocks noChangeArrowheads="1"/>
            </p:cNvSpPr>
            <p:nvPr/>
          </p:nvSpPr>
          <p:spPr bwMode="auto">
            <a:xfrm>
              <a:off x="333375" y="2438400"/>
              <a:ext cx="8147050" cy="25368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rcsqsxrp.p                                        7.5.4.14 Sequence Cross-Ref Report                                  Date: 02/01/00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Page: 1                                                Public Test Progress 91                                        Time: 17:01:42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Ship-From: 10000   nj plant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Ship-To: 866-1   Customer</a:t>
              </a:r>
            </a:p>
            <a:p>
              <a:pPr algn="l" eaLnBrk="0" hangingPunct="0"/>
              <a:endParaRPr kumimoji="1" lang="en-US" sz="8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    Shipped Sequence                                  Linked Sequence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    ----------------                                  ---------------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Shipped Release ID: 1                                     Release ID: 2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 Shipped Job: job1                                Customer Job: job1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Shipped Sequence: seq1                           Customer Sequence: seq1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Shipped Item Number: 866-item1                            Item Number: 866-item1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Scheduled Date: 12/07/99                                    Date: 12/07/99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Scheduled Time: 08:00                                       Time: 09:00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Shipped Reference: vin100                        Customer Reference: vin400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Shipped Dock: dock1                              Customer Dock: dock1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Shipped Line Feed: line1                                  Line Feed: line1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      Picked: yes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     Shipped: yes</a:t>
              </a:r>
            </a:p>
            <a:p>
              <a:pPr algn="l" eaLnBrk="0" hangingPunct="0"/>
              <a:r>
                <a:rPr kumimoji="1" lang="en-US" sz="800">
                  <a:latin typeface="Courier New" pitchFamily="49" charset="0"/>
                </a:rPr>
                <a:t>                   Shipper ID: shp99070</a:t>
              </a:r>
            </a:p>
            <a:p>
              <a:pPr algn="l" eaLnBrk="0" hangingPunct="0"/>
              <a:endParaRPr kumimoji="1" lang="en-US" sz="800">
                <a:latin typeface="Courier New" pitchFamily="49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b="1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84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CSS-FE-160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Cumulative Quantities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CSS-FE-170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59273" y="1000944"/>
            <a:ext cx="8810625" cy="5063079"/>
            <a:chOff x="149225" y="1473200"/>
            <a:chExt cx="8810625" cy="5063079"/>
          </a:xfrm>
        </p:grpSpPr>
        <p:pic>
          <p:nvPicPr>
            <p:cNvPr id="19459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225" y="1473200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Rectangle 17"/>
            <p:cNvSpPr>
              <a:spLocks noChangeArrowheads="1"/>
            </p:cNvSpPr>
            <p:nvPr/>
          </p:nvSpPr>
          <p:spPr bwMode="auto">
            <a:xfrm>
              <a:off x="1108075" y="3441700"/>
              <a:ext cx="228600" cy="133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9464" name="AutoShape 18"/>
            <p:cNvCxnSpPr>
              <a:cxnSpLocks noChangeShapeType="1"/>
              <a:stCxn id="121865" idx="1"/>
              <a:endCxn id="19463" idx="1"/>
            </p:cNvCxnSpPr>
            <p:nvPr/>
          </p:nvCxnSpPr>
          <p:spPr bwMode="auto">
            <a:xfrm rot="10800000" flipH="1">
              <a:off x="819149" y="3508376"/>
              <a:ext cx="288926" cy="1851025"/>
            </a:xfrm>
            <a:prstGeom prst="bentConnector3">
              <a:avLst>
                <a:gd name="adj1" fmla="val -79121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19465" name="Picture 11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67000" y="2672304"/>
              <a:ext cx="6292850" cy="386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9" name="AutoShape 13"/>
            <p:cNvSpPr>
              <a:spLocks noChangeArrowheads="1"/>
            </p:cNvSpPr>
            <p:nvPr/>
          </p:nvSpPr>
          <p:spPr bwMode="auto">
            <a:xfrm>
              <a:off x="6194424" y="5067300"/>
              <a:ext cx="2185901" cy="4572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3366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Cum Quantity</a:t>
              </a:r>
            </a:p>
          </p:txBody>
        </p:sp>
        <p:cxnSp>
          <p:nvCxnSpPr>
            <p:cNvPr id="19467" name="AutoShape 14"/>
            <p:cNvCxnSpPr>
              <a:cxnSpLocks noChangeShapeType="1"/>
              <a:stCxn id="121869" idx="1"/>
              <a:endCxn id="19468" idx="1"/>
            </p:cNvCxnSpPr>
            <p:nvPr/>
          </p:nvCxnSpPr>
          <p:spPr bwMode="auto">
            <a:xfrm rot="10800000" flipH="1" flipV="1">
              <a:off x="6194424" y="5295900"/>
              <a:ext cx="447676" cy="547688"/>
            </a:xfrm>
            <a:prstGeom prst="bentConnector3">
              <a:avLst>
                <a:gd name="adj1" fmla="val -5106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9468" name="Rectangle 15"/>
            <p:cNvSpPr>
              <a:spLocks noChangeArrowheads="1"/>
            </p:cNvSpPr>
            <p:nvPr/>
          </p:nvSpPr>
          <p:spPr bwMode="auto">
            <a:xfrm>
              <a:off x="6642100" y="5748338"/>
              <a:ext cx="280988" cy="190500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21865" name="AutoShape 9"/>
            <p:cNvSpPr>
              <a:spLocks noChangeArrowheads="1"/>
            </p:cNvSpPr>
            <p:nvPr/>
          </p:nvSpPr>
          <p:spPr bwMode="auto">
            <a:xfrm>
              <a:off x="819149" y="5022850"/>
              <a:ext cx="2215453" cy="6731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Cum Quantity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Indicator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Plan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Ship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Customer Sequence Schedules Features and Options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CSS-FE-180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Multi-Item Sequences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83499" y="1501025"/>
            <a:ext cx="7567612" cy="3871913"/>
            <a:chOff x="461963" y="2003425"/>
            <a:chExt cx="7567612" cy="3871913"/>
          </a:xfrm>
        </p:grpSpPr>
        <p:sp>
          <p:nvSpPr>
            <p:cNvPr id="98308" name="Rectangle 4"/>
            <p:cNvSpPr>
              <a:spLocks noChangeArrowheads="1"/>
            </p:cNvSpPr>
            <p:nvPr/>
          </p:nvSpPr>
          <p:spPr bwMode="auto">
            <a:xfrm>
              <a:off x="3381375" y="2003425"/>
              <a:ext cx="4648200" cy="38719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0080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1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Seq   Qty    	       Item		VIN	Line Feed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	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(D)  red bucket seat 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(P)  red bucket seat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red rear seat		ABC123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(D)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(P)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green rear seat	DEF435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bench seat	XYZ789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rear seat	XYZ789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bench seat	AEG434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rear seat	AEG434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(D) blue bucket seat	JWZ551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(P) blue bucket seat	JWZ551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blue rear seat	JWZ551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...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(D) blue bucket seat	UIV331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(P) blue bucket seat	UIV331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blue rear seat	UIV331	LF211</a:t>
              </a:r>
              <a:endParaRPr kumimoji="1" lang="en-US" sz="1400">
                <a:latin typeface="Times New Roman" pitchFamily="18" charset="0"/>
              </a:endParaRPr>
            </a:p>
          </p:txBody>
        </p:sp>
        <p:sp>
          <p:nvSpPr>
            <p:cNvPr id="5125" name="AutoShape 6"/>
            <p:cNvSpPr>
              <a:spLocks noChangeArrowheads="1"/>
            </p:cNvSpPr>
            <p:nvPr/>
          </p:nvSpPr>
          <p:spPr bwMode="auto">
            <a:xfrm>
              <a:off x="3144838" y="2432050"/>
              <a:ext cx="2713037" cy="61118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311" name="AutoShape 7"/>
            <p:cNvSpPr>
              <a:spLocks noChangeArrowheads="1"/>
            </p:cNvSpPr>
            <p:nvPr/>
          </p:nvSpPr>
          <p:spPr bwMode="auto">
            <a:xfrm>
              <a:off x="461963" y="3621088"/>
              <a:ext cx="2662237" cy="10842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Three Items (Parts)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Per One Sequence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(Vehicle)</a:t>
              </a:r>
              <a:endParaRPr lang="en-US" sz="2400">
                <a:latin typeface="+mj-lt"/>
              </a:endParaRPr>
            </a:p>
          </p:txBody>
        </p:sp>
        <p:cxnSp>
          <p:nvCxnSpPr>
            <p:cNvPr id="5127" name="AutoShape 8"/>
            <p:cNvCxnSpPr>
              <a:cxnSpLocks noChangeShapeType="1"/>
              <a:stCxn id="98311" idx="0"/>
              <a:endCxn id="5125" idx="1"/>
            </p:cNvCxnSpPr>
            <p:nvPr/>
          </p:nvCxnSpPr>
          <p:spPr bwMode="auto">
            <a:xfrm rot="16200000">
              <a:off x="2018507" y="2513806"/>
              <a:ext cx="882650" cy="1331913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b="1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Delivery Locations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CSS-FE-050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533400" y="1026307"/>
            <a:ext cx="8229600" cy="5105400"/>
            <a:chOff x="533400" y="1438275"/>
            <a:chExt cx="8229600" cy="5105400"/>
          </a:xfrm>
        </p:grpSpPr>
        <p:sp>
          <p:nvSpPr>
            <p:cNvPr id="99348" name="Rectangle 20"/>
            <p:cNvSpPr>
              <a:spLocks noChangeArrowheads="1"/>
            </p:cNvSpPr>
            <p:nvPr/>
          </p:nvSpPr>
          <p:spPr bwMode="auto">
            <a:xfrm>
              <a:off x="533400" y="2124075"/>
              <a:ext cx="4648200" cy="38719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008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0080"/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Seq   Qty    	       Item		VIN	Line Feed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	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(D)  red bucket seat 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(P)  red bucket seat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red rear seat		ABC123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(D)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(P)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green rear seat	DEF435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bench seat	XYZ789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rear seat	XYZ789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bench seat	AEG434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rear seat	AEG434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(D) blue bucket seat	JWZ551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(P) blue bucket seat	JWZ551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blue rear seat	JWZ551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...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(D) blue bucket seat	UIV331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(P) blue bucket seat	UIV331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blue rear seat	UIV331	LF211</a:t>
              </a:r>
            </a:p>
          </p:txBody>
        </p:sp>
        <p:grpSp>
          <p:nvGrpSpPr>
            <p:cNvPr id="7173" name="Group 21"/>
            <p:cNvGrpSpPr>
              <a:grpSpLocks/>
            </p:cNvGrpSpPr>
            <p:nvPr/>
          </p:nvGrpSpPr>
          <p:grpSpPr bwMode="auto">
            <a:xfrm>
              <a:off x="7010400" y="1438275"/>
              <a:ext cx="1752600" cy="2514600"/>
              <a:chOff x="3336" y="1956"/>
              <a:chExt cx="1104" cy="1584"/>
            </a:xfrm>
          </p:grpSpPr>
          <p:sp>
            <p:nvSpPr>
              <p:cNvPr id="7189" name="Rectangle 22"/>
              <p:cNvSpPr>
                <a:spLocks noChangeArrowheads="1"/>
              </p:cNvSpPr>
              <p:nvPr/>
            </p:nvSpPr>
            <p:spPr bwMode="auto">
              <a:xfrm>
                <a:off x="3336" y="2148"/>
                <a:ext cx="1104" cy="1392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90" name="Text Box 23"/>
              <p:cNvSpPr txBox="1">
                <a:spLocks noChangeArrowheads="1"/>
              </p:cNvSpPr>
              <p:nvPr/>
            </p:nvSpPr>
            <p:spPr bwMode="auto">
              <a:xfrm>
                <a:off x="3384" y="2196"/>
                <a:ext cx="413" cy="1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1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1" name="Text Box 24"/>
              <p:cNvSpPr txBox="1">
                <a:spLocks noChangeArrowheads="1"/>
              </p:cNvSpPr>
              <p:nvPr/>
            </p:nvSpPr>
            <p:spPr bwMode="auto">
              <a:xfrm>
                <a:off x="3960" y="2388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2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2" name="Text Box 25"/>
              <p:cNvSpPr txBox="1">
                <a:spLocks noChangeArrowheads="1"/>
              </p:cNvSpPr>
              <p:nvPr/>
            </p:nvSpPr>
            <p:spPr bwMode="auto">
              <a:xfrm>
                <a:off x="3384" y="2580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3" name="Rectangle 26"/>
              <p:cNvSpPr>
                <a:spLocks noChangeArrowheads="1"/>
              </p:cNvSpPr>
              <p:nvPr/>
            </p:nvSpPr>
            <p:spPr bwMode="auto">
              <a:xfrm>
                <a:off x="3672" y="1956"/>
                <a:ext cx="43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400">
                    <a:latin typeface="Arial" charset="0"/>
                  </a:rPr>
                  <a:t>LF210</a:t>
                </a:r>
                <a:endParaRPr kumimoji="1" lang="en-US" sz="1400">
                  <a:latin typeface="Times New Roman" pitchFamily="18" charset="0"/>
                </a:endParaRPr>
              </a:p>
            </p:txBody>
          </p:sp>
          <p:sp>
            <p:nvSpPr>
              <p:cNvPr id="7194" name="Text Box 27"/>
              <p:cNvSpPr txBox="1">
                <a:spLocks noChangeArrowheads="1"/>
              </p:cNvSpPr>
              <p:nvPr/>
            </p:nvSpPr>
            <p:spPr bwMode="auto">
              <a:xfrm>
                <a:off x="3960" y="2196"/>
                <a:ext cx="413" cy="1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1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5" name="Text Box 28"/>
              <p:cNvSpPr txBox="1">
                <a:spLocks noChangeArrowheads="1"/>
              </p:cNvSpPr>
              <p:nvPr/>
            </p:nvSpPr>
            <p:spPr bwMode="auto">
              <a:xfrm>
                <a:off x="3384" y="2388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2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6" name="Text Box 29"/>
              <p:cNvSpPr txBox="1">
                <a:spLocks noChangeArrowheads="1"/>
              </p:cNvSpPr>
              <p:nvPr/>
            </p:nvSpPr>
            <p:spPr bwMode="auto">
              <a:xfrm>
                <a:off x="3960" y="2580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7" name="Text Box 30"/>
              <p:cNvSpPr txBox="1">
                <a:spLocks noChangeArrowheads="1"/>
              </p:cNvSpPr>
              <p:nvPr/>
            </p:nvSpPr>
            <p:spPr bwMode="auto">
              <a:xfrm>
                <a:off x="3384" y="2772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4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8" name="Text Box 31"/>
              <p:cNvSpPr txBox="1">
                <a:spLocks noChangeArrowheads="1"/>
              </p:cNvSpPr>
              <p:nvPr/>
            </p:nvSpPr>
            <p:spPr bwMode="auto">
              <a:xfrm>
                <a:off x="3960" y="2772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4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9" name="Text Box 32"/>
              <p:cNvSpPr txBox="1">
                <a:spLocks noChangeArrowheads="1"/>
              </p:cNvSpPr>
              <p:nvPr/>
            </p:nvSpPr>
            <p:spPr bwMode="auto">
              <a:xfrm>
                <a:off x="3384" y="2964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5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200" name="Text Box 33"/>
              <p:cNvSpPr txBox="1">
                <a:spLocks noChangeArrowheads="1"/>
              </p:cNvSpPr>
              <p:nvPr/>
            </p:nvSpPr>
            <p:spPr bwMode="auto">
              <a:xfrm>
                <a:off x="3960" y="2964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5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201" name="Text Box 34"/>
              <p:cNvSpPr txBox="1">
                <a:spLocks noChangeArrowheads="1"/>
              </p:cNvSpPr>
              <p:nvPr/>
            </p:nvSpPr>
            <p:spPr bwMode="auto">
              <a:xfrm>
                <a:off x="3384" y="3348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30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202" name="Text Box 35"/>
              <p:cNvSpPr txBox="1">
                <a:spLocks noChangeArrowheads="1"/>
              </p:cNvSpPr>
              <p:nvPr/>
            </p:nvSpPr>
            <p:spPr bwMode="auto">
              <a:xfrm>
                <a:off x="3960" y="3348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30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</p:grpSp>
        <p:grpSp>
          <p:nvGrpSpPr>
            <p:cNvPr id="3" name="Group 36"/>
            <p:cNvGrpSpPr>
              <a:grpSpLocks/>
            </p:cNvGrpSpPr>
            <p:nvPr/>
          </p:nvGrpSpPr>
          <p:grpSpPr bwMode="auto">
            <a:xfrm>
              <a:off x="571500" y="1860550"/>
              <a:ext cx="6380163" cy="1073150"/>
              <a:chOff x="408" y="764"/>
              <a:chExt cx="4019" cy="676"/>
            </a:xfrm>
          </p:grpSpPr>
          <p:sp>
            <p:nvSpPr>
              <p:cNvPr id="7187" name="AutoShape 37"/>
              <p:cNvSpPr>
                <a:spLocks noChangeArrowheads="1"/>
              </p:cNvSpPr>
              <p:nvPr/>
            </p:nvSpPr>
            <p:spPr bwMode="auto">
              <a:xfrm>
                <a:off x="408" y="1152"/>
                <a:ext cx="2736" cy="288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88" name="Line 38"/>
              <p:cNvSpPr>
                <a:spLocks noChangeShapeType="1"/>
              </p:cNvSpPr>
              <p:nvPr/>
            </p:nvSpPr>
            <p:spPr bwMode="auto">
              <a:xfrm flipV="1">
                <a:off x="3136" y="764"/>
                <a:ext cx="1291" cy="54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175" name="Group 39"/>
            <p:cNvGrpSpPr>
              <a:grpSpLocks/>
            </p:cNvGrpSpPr>
            <p:nvPr/>
          </p:nvGrpSpPr>
          <p:grpSpPr bwMode="auto">
            <a:xfrm>
              <a:off x="5943600" y="4029075"/>
              <a:ext cx="1752600" cy="2514600"/>
              <a:chOff x="3792" y="2064"/>
              <a:chExt cx="1104" cy="1584"/>
            </a:xfrm>
          </p:grpSpPr>
          <p:sp>
            <p:nvSpPr>
              <p:cNvPr id="7179" name="Rectangle 40"/>
              <p:cNvSpPr>
                <a:spLocks noChangeArrowheads="1"/>
              </p:cNvSpPr>
              <p:nvPr/>
            </p:nvSpPr>
            <p:spPr bwMode="auto">
              <a:xfrm>
                <a:off x="3792" y="2256"/>
                <a:ext cx="1104" cy="1392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80" name="Text Box 41"/>
              <p:cNvSpPr txBox="1">
                <a:spLocks noChangeArrowheads="1"/>
              </p:cNvSpPr>
              <p:nvPr/>
            </p:nvSpPr>
            <p:spPr bwMode="auto">
              <a:xfrm>
                <a:off x="3840" y="2304"/>
                <a:ext cx="1008" cy="1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1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1" name="Text Box 42"/>
              <p:cNvSpPr txBox="1">
                <a:spLocks noChangeArrowheads="1"/>
              </p:cNvSpPr>
              <p:nvPr/>
            </p:nvSpPr>
            <p:spPr bwMode="auto">
              <a:xfrm>
                <a:off x="3840" y="2496"/>
                <a:ext cx="1008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2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2" name="Text Box 43"/>
              <p:cNvSpPr txBox="1">
                <a:spLocks noChangeArrowheads="1"/>
              </p:cNvSpPr>
              <p:nvPr/>
            </p:nvSpPr>
            <p:spPr bwMode="auto">
              <a:xfrm>
                <a:off x="3840" y="2688"/>
                <a:ext cx="1008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3" name="Rectangle 44"/>
              <p:cNvSpPr>
                <a:spLocks noChangeArrowheads="1"/>
              </p:cNvSpPr>
              <p:nvPr/>
            </p:nvSpPr>
            <p:spPr bwMode="auto">
              <a:xfrm>
                <a:off x="4128" y="2064"/>
                <a:ext cx="43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400">
                    <a:latin typeface="Arial" charset="0"/>
                  </a:rPr>
                  <a:t>LF211</a:t>
                </a:r>
                <a:endParaRPr kumimoji="1" lang="en-US" sz="1400">
                  <a:latin typeface="Times New Roman" pitchFamily="18" charset="0"/>
                </a:endParaRPr>
              </a:p>
            </p:txBody>
          </p:sp>
          <p:sp>
            <p:nvSpPr>
              <p:cNvPr id="7184" name="Text Box 45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1008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4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5" name="Text Box 46"/>
              <p:cNvSpPr txBox="1">
                <a:spLocks noChangeArrowheads="1"/>
              </p:cNvSpPr>
              <p:nvPr/>
            </p:nvSpPr>
            <p:spPr bwMode="auto">
              <a:xfrm>
                <a:off x="3840" y="3072"/>
                <a:ext cx="1008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5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6" name="Text Box 47"/>
              <p:cNvSpPr txBox="1">
                <a:spLocks noChangeArrowheads="1"/>
              </p:cNvSpPr>
              <p:nvPr/>
            </p:nvSpPr>
            <p:spPr bwMode="auto">
              <a:xfrm>
                <a:off x="3840" y="3456"/>
                <a:ext cx="1008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30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</p:grpSp>
        <p:grpSp>
          <p:nvGrpSpPr>
            <p:cNvPr id="5" name="Group 48"/>
            <p:cNvGrpSpPr>
              <a:grpSpLocks/>
            </p:cNvGrpSpPr>
            <p:nvPr/>
          </p:nvGrpSpPr>
          <p:grpSpPr bwMode="auto">
            <a:xfrm>
              <a:off x="566738" y="2974975"/>
              <a:ext cx="5330825" cy="1481138"/>
              <a:chOff x="405" y="1440"/>
              <a:chExt cx="3358" cy="933"/>
            </a:xfrm>
          </p:grpSpPr>
          <p:sp>
            <p:nvSpPr>
              <p:cNvPr id="7177" name="AutoShape 49"/>
              <p:cNvSpPr>
                <a:spLocks noChangeArrowheads="1"/>
              </p:cNvSpPr>
              <p:nvPr/>
            </p:nvSpPr>
            <p:spPr bwMode="auto">
              <a:xfrm>
                <a:off x="405" y="1440"/>
                <a:ext cx="2736" cy="144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00CC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78" name="Line 50"/>
              <p:cNvSpPr>
                <a:spLocks noChangeShapeType="1"/>
              </p:cNvSpPr>
              <p:nvPr/>
            </p:nvSpPr>
            <p:spPr bwMode="auto">
              <a:xfrm>
                <a:off x="3120" y="1584"/>
                <a:ext cx="643" cy="789"/>
              </a:xfrm>
              <a:prstGeom prst="line">
                <a:avLst/>
              </a:prstGeom>
              <a:noFill/>
              <a:ln w="38100">
                <a:solidFill>
                  <a:srgbClr val="00CC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b="1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CSS-FE-070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97745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Detail Delete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CSS-FE-080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46982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Delete/Archive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2938" y="1077649"/>
            <a:ext cx="7837487" cy="4848225"/>
            <a:chOff x="642938" y="1509713"/>
            <a:chExt cx="7837487" cy="4848225"/>
          </a:xfrm>
        </p:grpSpPr>
        <p:pic>
          <p:nvPicPr>
            <p:cNvPr id="1126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38" y="1509713"/>
              <a:ext cx="7837487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06" name="AutoShape 6"/>
            <p:cNvSpPr>
              <a:spLocks noChangeArrowheads="1"/>
            </p:cNvSpPr>
            <p:nvPr/>
          </p:nvSpPr>
          <p:spPr bwMode="auto">
            <a:xfrm>
              <a:off x="3406774" y="4340225"/>
              <a:ext cx="2250447" cy="96996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Determines if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Sequences are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Included</a:t>
              </a:r>
              <a:endParaRPr lang="en-US" sz="2400">
                <a:latin typeface="+mj-lt"/>
              </a:endParaRPr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2112963" y="5559425"/>
              <a:ext cx="209550" cy="228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1272" name="AutoShape 8"/>
            <p:cNvCxnSpPr>
              <a:cxnSpLocks noChangeShapeType="1"/>
              <a:stCxn id="102406" idx="1"/>
              <a:endCxn id="11271" idx="3"/>
            </p:cNvCxnSpPr>
            <p:nvPr/>
          </p:nvCxnSpPr>
          <p:spPr bwMode="auto">
            <a:xfrm rot="10800000" flipV="1">
              <a:off x="2322514" y="4825207"/>
              <a:ext cx="1084261" cy="84851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1776</TotalTime>
  <Words>394</Words>
  <Application>Microsoft Office PowerPoint</Application>
  <PresentationFormat>On-screen Show (4:3)</PresentationFormat>
  <Paragraphs>162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QCS Features and Options</vt:lpstr>
      <vt:lpstr>Features and Options</vt:lpstr>
      <vt:lpstr>Multi-Item Sequences</vt:lpstr>
      <vt:lpstr>Features and Options</vt:lpstr>
      <vt:lpstr>Multiple Delivery Locations</vt:lpstr>
      <vt:lpstr>Features and Options</vt:lpstr>
      <vt:lpstr>Sequence Schedule Maintenance</vt:lpstr>
      <vt:lpstr>Sequence Schedule Detail Delete</vt:lpstr>
      <vt:lpstr>Schedule Delete/Archive</vt:lpstr>
      <vt:lpstr>Features and Options</vt:lpstr>
      <vt:lpstr>Sequence Schedule Maintenance</vt:lpstr>
      <vt:lpstr>Sequence Cross-Ref Maintenance</vt:lpstr>
      <vt:lpstr>Sequence Cross-Ref Maintenance: Linked Sequence Frame</vt:lpstr>
      <vt:lpstr>Sequence Cross-Ref Report</vt:lpstr>
      <vt:lpstr>Sequence Cross-Ref Report: Sample Report</vt:lpstr>
      <vt:lpstr>Features and Options</vt:lpstr>
      <vt:lpstr>Cumulative Quantities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477</cp:revision>
  <cp:lastPrinted>2001-03-13T20:58:26Z</cp:lastPrinted>
  <dcterms:created xsi:type="dcterms:W3CDTF">2000-12-08T00:37:54Z</dcterms:created>
  <dcterms:modified xsi:type="dcterms:W3CDTF">2011-01-25T19:45:04Z</dcterms:modified>
</cp:coreProperties>
</file>