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1" r:id="rId1"/>
  </p:sldMasterIdLst>
  <p:notesMasterIdLst>
    <p:notesMasterId r:id="rId38"/>
  </p:notesMasterIdLst>
  <p:handoutMasterIdLst>
    <p:handoutMasterId r:id="rId39"/>
  </p:handoutMasterIdLst>
  <p:sldIdLst>
    <p:sldId id="314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52" r:id="rId15"/>
    <p:sldId id="353" r:id="rId16"/>
    <p:sldId id="354" r:id="rId17"/>
    <p:sldId id="328" r:id="rId18"/>
    <p:sldId id="329" r:id="rId19"/>
    <p:sldId id="332" r:id="rId20"/>
    <p:sldId id="333" r:id="rId21"/>
    <p:sldId id="335" r:id="rId22"/>
    <p:sldId id="336" r:id="rId23"/>
    <p:sldId id="337" r:id="rId24"/>
    <p:sldId id="355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7" r:id="rId33"/>
    <p:sldId id="348" r:id="rId34"/>
    <p:sldId id="349" r:id="rId35"/>
    <p:sldId id="350" r:id="rId36"/>
    <p:sldId id="351" r:id="rId3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333333"/>
    <a:srgbClr val="777777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6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50" y="-108"/>
      </p:cViewPr>
      <p:guideLst>
        <p:guide orient="horz" pos="21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5BCA94-A78A-4AAA-BB94-C92FF98DF1BE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90E2B7F-BD74-45A5-8D49-209E0F285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84F56BF-A2B3-4B3C-A492-73E9E2BB2004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F71940D-B87F-4C59-B139-15645402F5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b="1" dirty="0" smtClean="0"/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Gateway: Sample Report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268936" y="1250182"/>
            <a:ext cx="6599237" cy="4586287"/>
            <a:chOff x="1258888" y="1722438"/>
            <a:chExt cx="6599237" cy="4586287"/>
          </a:xfrm>
        </p:grpSpPr>
        <p:grpSp>
          <p:nvGrpSpPr>
            <p:cNvPr id="13316" name="Group 7"/>
            <p:cNvGrpSpPr>
              <a:grpSpLocks/>
            </p:cNvGrpSpPr>
            <p:nvPr/>
          </p:nvGrpSpPr>
          <p:grpSpPr bwMode="auto">
            <a:xfrm>
              <a:off x="1258888" y="1722438"/>
              <a:ext cx="6599237" cy="4586287"/>
              <a:chOff x="793" y="581"/>
              <a:chExt cx="4157" cy="2889"/>
            </a:xfrm>
          </p:grpSpPr>
          <p:sp>
            <p:nvSpPr>
              <p:cNvPr id="101381" name="Rectangle 5"/>
              <p:cNvSpPr>
                <a:spLocks noChangeArrowheads="1"/>
              </p:cNvSpPr>
              <p:nvPr/>
            </p:nvSpPr>
            <p:spPr bwMode="auto">
              <a:xfrm>
                <a:off x="793" y="581"/>
                <a:ext cx="4157" cy="28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324" name="Rectangle 6"/>
              <p:cNvSpPr>
                <a:spLocks noChangeArrowheads="1"/>
              </p:cNvSpPr>
              <p:nvPr/>
            </p:nvSpPr>
            <p:spPr bwMode="auto">
              <a:xfrm>
                <a:off x="889" y="683"/>
                <a:ext cx="3956" cy="2724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 err="1">
                    <a:latin typeface="Courier New" pitchFamily="49" charset="0"/>
                  </a:rPr>
                  <a:t>rcshgw.p</a:t>
                </a:r>
                <a:r>
                  <a:rPr kumimoji="1" lang="en-US" sz="1000" dirty="0">
                    <a:latin typeface="Courier New" pitchFamily="49" charset="0"/>
                  </a:rPr>
                  <a:t> 99                   7.9.22 Shipper Gateway              Date: 02/01/00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Page: 1                          Your Name Here                   Time: 17:22:39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Type: s                   Site:                Location: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Ship From: 17500             Number: ESHP000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Part:               Lot/Serial:               Reference: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 Qty: 0                Ship To: 001               Order: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........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Kanban: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Shipper created ESHP000.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Type: </a:t>
                </a:r>
                <a:r>
                  <a:rPr kumimoji="1" lang="en-US" sz="1000" dirty="0" err="1">
                    <a:latin typeface="Courier New" pitchFamily="49" charset="0"/>
                  </a:rPr>
                  <a:t>i</a:t>
                </a:r>
                <a:r>
                  <a:rPr kumimoji="1" lang="en-US" sz="1000" dirty="0">
                    <a:latin typeface="Courier New" pitchFamily="49" charset="0"/>
                  </a:rPr>
                  <a:t>                   Site: 17500          Location: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Ship From: 17500             Number: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Part: item y        Lot/Serial:               Reference: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 Qty: 10               Ship To:                   Order: so10063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Line: 1                 Parent: sESHP000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Customer PO: po100             Qty UM: EA          Ship Weight: 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Weight UM:                   Volume: 0             Volume UM: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Net Weight: 0               Ship Via:                     Fob: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Carrier Ref:               Trans Mode: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Vehicle Ref: vin100                                Tare Weight: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Customer Job: job1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Customer </a:t>
                </a:r>
                <a:r>
                  <a:rPr kumimoji="1" lang="en-US" sz="1000" dirty="0" err="1">
                    <a:latin typeface="Courier New" pitchFamily="49" charset="0"/>
                  </a:rPr>
                  <a:t>Seq</a:t>
                </a:r>
                <a:r>
                  <a:rPr kumimoji="1" lang="en-US" sz="1000" dirty="0">
                    <a:latin typeface="Courier New" pitchFamily="49" charset="0"/>
                  </a:rPr>
                  <a:t>: seq1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Customer Doc: dock1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Line Feed: line1                                      Status: stat1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Kanban: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Item added to shipper item y.</a:t>
                </a:r>
              </a:p>
            </p:txBody>
          </p:sp>
        </p:grpSp>
        <p:sp>
          <p:nvSpPr>
            <p:cNvPr id="101386" name="AutoShape 10"/>
            <p:cNvSpPr>
              <a:spLocks noChangeArrowheads="1"/>
            </p:cNvSpPr>
            <p:nvPr/>
          </p:nvSpPr>
          <p:spPr bwMode="auto">
            <a:xfrm>
              <a:off x="3342413" y="5308600"/>
              <a:ext cx="2415303" cy="4445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Sequence Data</a:t>
              </a:r>
            </a:p>
          </p:txBody>
        </p:sp>
        <p:sp>
          <p:nvSpPr>
            <p:cNvPr id="13318" name="Rectangle 12"/>
            <p:cNvSpPr>
              <a:spLocks noChangeArrowheads="1"/>
            </p:cNvSpPr>
            <p:nvPr/>
          </p:nvSpPr>
          <p:spPr bwMode="auto">
            <a:xfrm>
              <a:off x="2514600" y="5340350"/>
              <a:ext cx="374650" cy="136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3319" name="Rectangle 13"/>
            <p:cNvSpPr>
              <a:spLocks noChangeArrowheads="1"/>
            </p:cNvSpPr>
            <p:nvPr/>
          </p:nvSpPr>
          <p:spPr bwMode="auto">
            <a:xfrm>
              <a:off x="6410325" y="5586413"/>
              <a:ext cx="438150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3320" name="AutoShape 14"/>
            <p:cNvCxnSpPr>
              <a:cxnSpLocks noChangeShapeType="1"/>
              <a:stCxn id="101386" idx="1"/>
              <a:endCxn id="13318" idx="3"/>
            </p:cNvCxnSpPr>
            <p:nvPr/>
          </p:nvCxnSpPr>
          <p:spPr bwMode="auto">
            <a:xfrm rot="10800000">
              <a:off x="2889251" y="5408614"/>
              <a:ext cx="453163" cy="1222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321" name="AutoShape 15"/>
            <p:cNvCxnSpPr>
              <a:cxnSpLocks noChangeShapeType="1"/>
              <a:stCxn id="101386" idx="3"/>
              <a:endCxn id="13319" idx="3"/>
            </p:cNvCxnSpPr>
            <p:nvPr/>
          </p:nvCxnSpPr>
          <p:spPr bwMode="auto">
            <a:xfrm>
              <a:off x="5757716" y="5530850"/>
              <a:ext cx="1090759" cy="142876"/>
            </a:xfrm>
            <a:prstGeom prst="bentConnector3">
              <a:avLst>
                <a:gd name="adj1" fmla="val 12095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Workbench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2463" y="1121034"/>
            <a:ext cx="7818437" cy="4819650"/>
            <a:chOff x="652463" y="1543050"/>
            <a:chExt cx="7818437" cy="4819650"/>
          </a:xfrm>
        </p:grpSpPr>
        <p:pic>
          <p:nvPicPr>
            <p:cNvPr id="1434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43050"/>
              <a:ext cx="7818437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06" name="AutoShape 6"/>
            <p:cNvSpPr>
              <a:spLocks noChangeArrowheads="1"/>
            </p:cNvSpPr>
            <p:nvPr/>
          </p:nvSpPr>
          <p:spPr bwMode="auto">
            <a:xfrm>
              <a:off x="5101578" y="3848100"/>
              <a:ext cx="2816523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Leave blank to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have system assign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number</a:t>
              </a:r>
              <a:endParaRPr lang="en-US" sz="2400">
                <a:latin typeface="+mj-lt"/>
              </a:endParaRPr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4130675" y="2679700"/>
              <a:ext cx="374650" cy="246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4344" name="AutoShape 8"/>
            <p:cNvCxnSpPr>
              <a:cxnSpLocks noChangeShapeType="1"/>
              <a:stCxn id="102406" idx="1"/>
              <a:endCxn id="14343" idx="3"/>
            </p:cNvCxnSpPr>
            <p:nvPr/>
          </p:nvCxnSpPr>
          <p:spPr bwMode="auto">
            <a:xfrm rot="10800000">
              <a:off x="4505326" y="2802732"/>
              <a:ext cx="596253" cy="155614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Carrier Detail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7225" y="1172843"/>
            <a:ext cx="7808913" cy="4838700"/>
            <a:chOff x="657225" y="1514475"/>
            <a:chExt cx="7808913" cy="4838700"/>
          </a:xfrm>
        </p:grpSpPr>
        <p:pic>
          <p:nvPicPr>
            <p:cNvPr id="15364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5" y="1514475"/>
              <a:ext cx="7808913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31" name="AutoShape 7"/>
            <p:cNvSpPr>
              <a:spLocks noChangeArrowheads="1"/>
            </p:cNvSpPr>
            <p:nvPr/>
          </p:nvSpPr>
          <p:spPr bwMode="auto">
            <a:xfrm>
              <a:off x="5001149" y="2708275"/>
              <a:ext cx="3057629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Set to Yes if there is 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more than one carrier</a:t>
              </a:r>
              <a:endParaRPr lang="en-US" sz="2400">
                <a:latin typeface="+mj-lt"/>
              </a:endParaRPr>
            </a:p>
          </p:txBody>
        </p:sp>
        <p:sp>
          <p:nvSpPr>
            <p:cNvPr id="15367" name="Rectangle 8"/>
            <p:cNvSpPr>
              <a:spLocks noChangeArrowheads="1"/>
            </p:cNvSpPr>
            <p:nvPr/>
          </p:nvSpPr>
          <p:spPr bwMode="auto">
            <a:xfrm>
              <a:off x="3492500" y="4224338"/>
              <a:ext cx="211138" cy="182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5368" name="AutoShape 9"/>
            <p:cNvCxnSpPr>
              <a:cxnSpLocks noChangeShapeType="1"/>
              <a:stCxn id="103431" idx="1"/>
              <a:endCxn id="15367" idx="3"/>
            </p:cNvCxnSpPr>
            <p:nvPr/>
          </p:nvCxnSpPr>
          <p:spPr bwMode="auto">
            <a:xfrm rot="10800000" flipV="1">
              <a:off x="3703639" y="3065819"/>
              <a:ext cx="1297511" cy="124979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Shipper Workbench Frame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CSS-SH-130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61988" y="1108876"/>
            <a:ext cx="7818437" cy="4819650"/>
            <a:chOff x="661988" y="1550988"/>
            <a:chExt cx="7818437" cy="4819650"/>
          </a:xfrm>
        </p:grpSpPr>
        <p:pic>
          <p:nvPicPr>
            <p:cNvPr id="1638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1988" y="1550988"/>
              <a:ext cx="7818437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1735138" y="3065463"/>
              <a:ext cx="2203816" cy="36671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1. Select item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666750" y="2541588"/>
              <a:ext cx="201613" cy="182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2" name="AutoShape 8"/>
            <p:cNvCxnSpPr>
              <a:cxnSpLocks noChangeShapeType="1"/>
              <a:stCxn id="104454" idx="1"/>
              <a:endCxn id="16391" idx="3"/>
            </p:cNvCxnSpPr>
            <p:nvPr/>
          </p:nvCxnSpPr>
          <p:spPr bwMode="auto">
            <a:xfrm rot="10800000">
              <a:off x="868364" y="2632869"/>
              <a:ext cx="866775" cy="6159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4457" name="AutoShape 9"/>
            <p:cNvSpPr>
              <a:spLocks noChangeArrowheads="1"/>
            </p:cNvSpPr>
            <p:nvPr/>
          </p:nvSpPr>
          <p:spPr bwMode="auto">
            <a:xfrm>
              <a:off x="3446585" y="3564340"/>
              <a:ext cx="4465864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2. Modify/view item information</a:t>
              </a:r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>
              <a:off x="741363" y="4343400"/>
              <a:ext cx="7094537" cy="154463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5" name="AutoShape 11"/>
            <p:cNvCxnSpPr>
              <a:cxnSpLocks noChangeShapeType="1"/>
              <a:stCxn id="104457" idx="3"/>
              <a:endCxn id="16394" idx="3"/>
            </p:cNvCxnSpPr>
            <p:nvPr/>
          </p:nvCxnSpPr>
          <p:spPr bwMode="auto">
            <a:xfrm flipH="1">
              <a:off x="7835900" y="3768652"/>
              <a:ext cx="76549" cy="1347067"/>
            </a:xfrm>
            <a:prstGeom prst="bentConnector3">
              <a:avLst>
                <a:gd name="adj1" fmla="val -29863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Display Sequences Frame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CSS-SH-140</a:t>
            </a:r>
          </a:p>
        </p:txBody>
      </p:sp>
      <p:pic>
        <p:nvPicPr>
          <p:cNvPr id="17413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1024757"/>
            <a:ext cx="7319963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Add Sequences Frame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CSS-SH-150</a:t>
            </a:r>
          </a:p>
        </p:txBody>
      </p:sp>
      <p:pic>
        <p:nvPicPr>
          <p:cNvPr id="18437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033740"/>
            <a:ext cx="669607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Display Sequence Detail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CSS-SH-160</a:t>
            </a:r>
          </a:p>
        </p:txBody>
      </p:sp>
      <p:pic>
        <p:nvPicPr>
          <p:cNvPr id="194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1025803"/>
            <a:ext cx="7319963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Trailer Information Frame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42938" y="1115226"/>
            <a:ext cx="7837487" cy="4848225"/>
            <a:chOff x="642938" y="1557338"/>
            <a:chExt cx="7837487" cy="4848225"/>
          </a:xfrm>
        </p:grpSpPr>
        <p:pic>
          <p:nvPicPr>
            <p:cNvPr id="20484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" y="1557338"/>
              <a:ext cx="7837487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AutoShape 6"/>
            <p:cNvSpPr>
              <a:spLocks noChangeArrowheads="1"/>
            </p:cNvSpPr>
            <p:nvPr/>
          </p:nvSpPr>
          <p:spPr bwMode="auto">
            <a:xfrm>
              <a:off x="649288" y="4022725"/>
              <a:ext cx="4443412" cy="714375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Print Shipper Frame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77181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CSS-SH-190</a:t>
            </a:r>
          </a:p>
        </p:txBody>
      </p:sp>
      <p:pic>
        <p:nvPicPr>
          <p:cNvPr id="2253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5449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CSS-SH-020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588171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Pre-Shipper/Shipper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93189" name="Line 5"/>
          <p:cNvSpPr>
            <a:spLocks noChangeShapeType="1"/>
          </p:cNvSpPr>
          <p:nvPr/>
        </p:nvSpPr>
        <p:spPr bwMode="auto">
          <a:xfrm>
            <a:off x="1104900" y="82491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CSS-SH-200</a:t>
            </a:r>
          </a:p>
        </p:txBody>
      </p:sp>
      <p:sp>
        <p:nvSpPr>
          <p:cNvPr id="23555" name="AutoShape 27"/>
          <p:cNvSpPr>
            <a:spLocks noChangeArrowheads="1"/>
          </p:cNvSpPr>
          <p:nvPr/>
        </p:nvSpPr>
        <p:spPr bwMode="auto">
          <a:xfrm>
            <a:off x="4200525" y="2949293"/>
            <a:ext cx="2281238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56" name="AutoShape 5"/>
          <p:cNvCxnSpPr>
            <a:cxnSpLocks noChangeShapeType="1"/>
            <a:stCxn id="111632" idx="3"/>
            <a:endCxn id="111622" idx="1"/>
          </p:cNvCxnSpPr>
          <p:nvPr/>
        </p:nvCxnSpPr>
        <p:spPr bwMode="auto">
          <a:xfrm>
            <a:off x="3830638" y="3441418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2" name="AutoShape 6"/>
          <p:cNvSpPr>
            <a:spLocks noChangeArrowheads="1"/>
          </p:cNvSpPr>
          <p:nvPr/>
        </p:nvSpPr>
        <p:spPr bwMode="auto">
          <a:xfrm>
            <a:off x="4267200" y="305565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23558" name="AutoShape 7"/>
          <p:cNvCxnSpPr>
            <a:cxnSpLocks noChangeShapeType="1"/>
            <a:stCxn id="111622" idx="2"/>
            <a:endCxn id="111624" idx="0"/>
          </p:cNvCxnSpPr>
          <p:nvPr/>
        </p:nvCxnSpPr>
        <p:spPr bwMode="auto">
          <a:xfrm>
            <a:off x="5319713" y="3827180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4" name="AutoShape 8"/>
          <p:cNvSpPr>
            <a:spLocks noChangeArrowheads="1"/>
          </p:cNvSpPr>
          <p:nvPr/>
        </p:nvSpPr>
        <p:spPr bwMode="auto">
          <a:xfrm>
            <a:off x="4268788" y="4173255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5854700" y="174914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23561" name="AutoShape 10"/>
          <p:cNvCxnSpPr>
            <a:cxnSpLocks noChangeShapeType="1"/>
            <a:stCxn id="111629" idx="3"/>
            <a:endCxn id="111625" idx="1"/>
          </p:cNvCxnSpPr>
          <p:nvPr/>
        </p:nvCxnSpPr>
        <p:spPr bwMode="auto">
          <a:xfrm>
            <a:off x="5427663" y="2134905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7" name="AutoShape 11"/>
          <p:cNvSpPr>
            <a:spLocks noChangeArrowheads="1"/>
          </p:cNvSpPr>
          <p:nvPr/>
        </p:nvSpPr>
        <p:spPr bwMode="auto">
          <a:xfrm>
            <a:off x="6810375" y="305565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23563" name="AutoShape 12"/>
          <p:cNvCxnSpPr>
            <a:cxnSpLocks noChangeShapeType="1"/>
            <a:stCxn id="111622" idx="3"/>
            <a:endCxn id="111627" idx="1"/>
          </p:cNvCxnSpPr>
          <p:nvPr/>
        </p:nvCxnSpPr>
        <p:spPr bwMode="auto">
          <a:xfrm>
            <a:off x="6370638" y="3441418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9" name="AutoShape 13"/>
          <p:cNvSpPr>
            <a:spLocks noChangeArrowheads="1"/>
          </p:cNvSpPr>
          <p:nvPr/>
        </p:nvSpPr>
        <p:spPr bwMode="auto">
          <a:xfrm>
            <a:off x="3324225" y="174914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23565" name="AutoShape 14"/>
          <p:cNvCxnSpPr>
            <a:cxnSpLocks noChangeShapeType="1"/>
            <a:stCxn id="111633" idx="2"/>
            <a:endCxn id="111634" idx="0"/>
          </p:cNvCxnSpPr>
          <p:nvPr/>
        </p:nvCxnSpPr>
        <p:spPr bwMode="auto">
          <a:xfrm>
            <a:off x="2781300" y="4944780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3566" name="AutoShape 15"/>
          <p:cNvCxnSpPr>
            <a:cxnSpLocks noChangeShapeType="1"/>
            <a:stCxn id="111632" idx="2"/>
            <a:endCxn id="111633" idx="0"/>
          </p:cNvCxnSpPr>
          <p:nvPr/>
        </p:nvCxnSpPr>
        <p:spPr bwMode="auto">
          <a:xfrm>
            <a:off x="2779713" y="3827180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32" name="AutoShape 16"/>
          <p:cNvSpPr>
            <a:spLocks noChangeArrowheads="1"/>
          </p:cNvSpPr>
          <p:nvPr/>
        </p:nvSpPr>
        <p:spPr bwMode="auto">
          <a:xfrm>
            <a:off x="1727200" y="305565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1633" name="AutoShape 17"/>
          <p:cNvSpPr>
            <a:spLocks noChangeArrowheads="1"/>
          </p:cNvSpPr>
          <p:nvPr/>
        </p:nvSpPr>
        <p:spPr bwMode="auto">
          <a:xfrm>
            <a:off x="1728788" y="4173255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1634" name="AutoShape 18"/>
          <p:cNvSpPr>
            <a:spLocks noChangeArrowheads="1"/>
          </p:cNvSpPr>
          <p:nvPr/>
        </p:nvSpPr>
        <p:spPr bwMode="auto">
          <a:xfrm>
            <a:off x="1728788" y="523529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23570" name="AutoShape 19"/>
          <p:cNvCxnSpPr>
            <a:cxnSpLocks noChangeShapeType="1"/>
            <a:stCxn id="111629" idx="2"/>
            <a:endCxn id="111632" idx="0"/>
          </p:cNvCxnSpPr>
          <p:nvPr/>
        </p:nvCxnSpPr>
        <p:spPr bwMode="auto">
          <a:xfrm rot="5400000">
            <a:off x="3310732" y="1989649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3571" name="Line 20"/>
          <p:cNvSpPr>
            <a:spLocks noChangeShapeType="1"/>
          </p:cNvSpPr>
          <p:nvPr/>
        </p:nvSpPr>
        <p:spPr bwMode="auto">
          <a:xfrm>
            <a:off x="2924175" y="2120618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1637" name="AutoShape 21"/>
          <p:cNvSpPr>
            <a:spLocks noChangeArrowheads="1"/>
          </p:cNvSpPr>
          <p:nvPr/>
        </p:nvSpPr>
        <p:spPr bwMode="auto">
          <a:xfrm>
            <a:off x="3382963" y="455330"/>
            <a:ext cx="235464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23573" name="Text Box 22" descr="Wide downward diagonal"/>
          <p:cNvSpPr txBox="1">
            <a:spLocks noChangeArrowheads="1"/>
          </p:cNvSpPr>
          <p:nvPr/>
        </p:nvSpPr>
        <p:spPr bwMode="auto">
          <a:xfrm>
            <a:off x="2695525" y="661676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111639" name="AutoShape 23"/>
          <p:cNvSpPr>
            <a:spLocks noChangeArrowheads="1"/>
          </p:cNvSpPr>
          <p:nvPr/>
        </p:nvSpPr>
        <p:spPr bwMode="auto">
          <a:xfrm>
            <a:off x="228599" y="453743"/>
            <a:ext cx="232368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23575" name="AutoShape 24"/>
          <p:cNvCxnSpPr>
            <a:cxnSpLocks noChangeShapeType="1"/>
            <a:stCxn id="111637" idx="2"/>
            <a:endCxn id="111629" idx="1"/>
          </p:cNvCxnSpPr>
          <p:nvPr/>
        </p:nvCxnSpPr>
        <p:spPr bwMode="auto">
          <a:xfrm rot="5400000">
            <a:off x="3488231" y="1062850"/>
            <a:ext cx="908051" cy="1236061"/>
          </a:xfrm>
          <a:prstGeom prst="bentConnector4">
            <a:avLst>
              <a:gd name="adj1" fmla="val 28759"/>
              <a:gd name="adj2" fmla="val 13312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3576" name="Rectangle 25"/>
          <p:cNvSpPr>
            <a:spLocks noChangeArrowheads="1"/>
          </p:cNvSpPr>
          <p:nvPr/>
        </p:nvSpPr>
        <p:spPr bwMode="auto">
          <a:xfrm>
            <a:off x="2473325" y="1406243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77" name="AutoShape 26"/>
          <p:cNvCxnSpPr>
            <a:cxnSpLocks noChangeShapeType="1"/>
            <a:stCxn id="111639" idx="2"/>
            <a:endCxn id="111629" idx="1"/>
          </p:cNvCxnSpPr>
          <p:nvPr/>
        </p:nvCxnSpPr>
        <p:spPr bwMode="auto">
          <a:xfrm rot="16200000" flipH="1">
            <a:off x="1902513" y="713194"/>
            <a:ext cx="909638" cy="193378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CSS-SH-210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Pre-Shipper/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13670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CSS-SH-220</a:t>
            </a: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107325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4" name="AutoShape 6"/>
          <p:cNvSpPr>
            <a:spLocks noChangeArrowheads="1"/>
          </p:cNvSpPr>
          <p:nvPr/>
        </p:nvSpPr>
        <p:spPr bwMode="auto">
          <a:xfrm>
            <a:off x="5678488" y="3339350"/>
            <a:ext cx="2098936" cy="663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Defaults to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system date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2082800" y="2929775"/>
            <a:ext cx="388938" cy="587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8"/>
          <p:cNvCxnSpPr>
            <a:cxnSpLocks noChangeShapeType="1"/>
            <a:stCxn id="114694" idx="1"/>
            <a:endCxn id="25607" idx="3"/>
          </p:cNvCxnSpPr>
          <p:nvPr/>
        </p:nvCxnSpPr>
        <p:spPr bwMode="auto">
          <a:xfrm rot="10800000">
            <a:off x="2471738" y="3223464"/>
            <a:ext cx="3206750" cy="4476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Pre-Shipper/Shipper Confirm: Invoice Options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CSS-SH-230</a:t>
            </a:r>
          </a:p>
        </p:txBody>
      </p:sp>
      <p:pic>
        <p:nvPicPr>
          <p:cNvPr id="2662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43788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706438" y="3686976"/>
            <a:ext cx="1963737" cy="110331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Pre-Shipper/Shipper Confirm: Print Options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CSS-SH-240</a:t>
            </a:r>
          </a:p>
        </p:txBody>
      </p:sp>
      <p:pic>
        <p:nvPicPr>
          <p:cNvPr id="27653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313" y="1065995"/>
            <a:ext cx="7439025" cy="49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CSS-SH-250</a:t>
            </a:r>
          </a:p>
        </p:txBody>
      </p:sp>
      <p:pic>
        <p:nvPicPr>
          <p:cNvPr id="2867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9420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CSS-SH-260</a:t>
            </a:r>
          </a:p>
        </p:txBody>
      </p:sp>
      <p:sp>
        <p:nvSpPr>
          <p:cNvPr id="29699" name="AutoShape 4"/>
          <p:cNvSpPr>
            <a:spLocks noChangeArrowheads="1"/>
          </p:cNvSpPr>
          <p:nvPr/>
        </p:nvSpPr>
        <p:spPr bwMode="auto">
          <a:xfrm>
            <a:off x="4200525" y="4042576"/>
            <a:ext cx="2281238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9700" name="AutoShape 5"/>
          <p:cNvCxnSpPr>
            <a:cxnSpLocks noChangeShapeType="1"/>
            <a:stCxn id="118800" idx="3"/>
            <a:endCxn id="118790" idx="1"/>
          </p:cNvCxnSpPr>
          <p:nvPr/>
        </p:nvCxnSpPr>
        <p:spPr bwMode="auto">
          <a:xfrm>
            <a:off x="3830638" y="3401226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4267200" y="301546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29702" name="AutoShape 7"/>
          <p:cNvCxnSpPr>
            <a:cxnSpLocks noChangeShapeType="1"/>
            <a:stCxn id="118790" idx="2"/>
            <a:endCxn id="118792" idx="0"/>
          </p:cNvCxnSpPr>
          <p:nvPr/>
        </p:nvCxnSpPr>
        <p:spPr bwMode="auto">
          <a:xfrm>
            <a:off x="5319713" y="378698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2" name="AutoShape 8"/>
          <p:cNvSpPr>
            <a:spLocks noChangeArrowheads="1"/>
          </p:cNvSpPr>
          <p:nvPr/>
        </p:nvSpPr>
        <p:spPr bwMode="auto">
          <a:xfrm>
            <a:off x="4268788" y="413306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118793" name="AutoShape 9"/>
          <p:cNvSpPr>
            <a:spLocks noChangeArrowheads="1"/>
          </p:cNvSpPr>
          <p:nvPr/>
        </p:nvSpPr>
        <p:spPr bwMode="auto">
          <a:xfrm>
            <a:off x="5854700" y="170895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29705" name="AutoShape 10"/>
          <p:cNvCxnSpPr>
            <a:cxnSpLocks noChangeShapeType="1"/>
            <a:stCxn id="118797" idx="3"/>
            <a:endCxn id="118793" idx="1"/>
          </p:cNvCxnSpPr>
          <p:nvPr/>
        </p:nvCxnSpPr>
        <p:spPr bwMode="auto">
          <a:xfrm>
            <a:off x="5427663" y="2094713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5" name="AutoShape 11"/>
          <p:cNvSpPr>
            <a:spLocks noChangeArrowheads="1"/>
          </p:cNvSpPr>
          <p:nvPr/>
        </p:nvSpPr>
        <p:spPr bwMode="auto">
          <a:xfrm>
            <a:off x="6810375" y="301546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29707" name="AutoShape 12"/>
          <p:cNvCxnSpPr>
            <a:cxnSpLocks noChangeShapeType="1"/>
            <a:stCxn id="118790" idx="3"/>
            <a:endCxn id="118795" idx="1"/>
          </p:cNvCxnSpPr>
          <p:nvPr/>
        </p:nvCxnSpPr>
        <p:spPr bwMode="auto">
          <a:xfrm>
            <a:off x="6370638" y="3401226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7" name="AutoShape 13"/>
          <p:cNvSpPr>
            <a:spLocks noChangeArrowheads="1"/>
          </p:cNvSpPr>
          <p:nvPr/>
        </p:nvSpPr>
        <p:spPr bwMode="auto">
          <a:xfrm>
            <a:off x="3324225" y="170895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29709" name="AutoShape 14"/>
          <p:cNvCxnSpPr>
            <a:cxnSpLocks noChangeShapeType="1"/>
            <a:stCxn id="118801" idx="2"/>
            <a:endCxn id="118802" idx="0"/>
          </p:cNvCxnSpPr>
          <p:nvPr/>
        </p:nvCxnSpPr>
        <p:spPr bwMode="auto">
          <a:xfrm>
            <a:off x="2781300" y="4904588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9710" name="AutoShape 15"/>
          <p:cNvCxnSpPr>
            <a:cxnSpLocks noChangeShapeType="1"/>
            <a:stCxn id="118800" idx="2"/>
            <a:endCxn id="118801" idx="0"/>
          </p:cNvCxnSpPr>
          <p:nvPr/>
        </p:nvCxnSpPr>
        <p:spPr bwMode="auto">
          <a:xfrm>
            <a:off x="2779713" y="378698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800" name="AutoShape 16"/>
          <p:cNvSpPr>
            <a:spLocks noChangeArrowheads="1"/>
          </p:cNvSpPr>
          <p:nvPr/>
        </p:nvSpPr>
        <p:spPr bwMode="auto">
          <a:xfrm>
            <a:off x="1727200" y="301546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1728788" y="413306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8802" name="AutoShape 18"/>
          <p:cNvSpPr>
            <a:spLocks noChangeArrowheads="1"/>
          </p:cNvSpPr>
          <p:nvPr/>
        </p:nvSpPr>
        <p:spPr bwMode="auto">
          <a:xfrm>
            <a:off x="1728788" y="5195101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29714" name="AutoShape 19"/>
          <p:cNvCxnSpPr>
            <a:cxnSpLocks noChangeShapeType="1"/>
            <a:stCxn id="118797" idx="2"/>
            <a:endCxn id="118800" idx="0"/>
          </p:cNvCxnSpPr>
          <p:nvPr/>
        </p:nvCxnSpPr>
        <p:spPr bwMode="auto">
          <a:xfrm rot="5400000">
            <a:off x="3310732" y="1949457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15" name="Line 20"/>
          <p:cNvSpPr>
            <a:spLocks noChangeShapeType="1"/>
          </p:cNvSpPr>
          <p:nvPr/>
        </p:nvSpPr>
        <p:spPr bwMode="auto">
          <a:xfrm>
            <a:off x="2924175" y="2080426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8805" name="AutoShape 21"/>
          <p:cNvSpPr>
            <a:spLocks noChangeArrowheads="1"/>
          </p:cNvSpPr>
          <p:nvPr/>
        </p:nvSpPr>
        <p:spPr bwMode="auto">
          <a:xfrm>
            <a:off x="3382963" y="415138"/>
            <a:ext cx="2334549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29717" name="Text Box 22" descr="Wide downward diagonal"/>
          <p:cNvSpPr txBox="1">
            <a:spLocks noChangeArrowheads="1"/>
          </p:cNvSpPr>
          <p:nvPr/>
        </p:nvSpPr>
        <p:spPr bwMode="auto">
          <a:xfrm>
            <a:off x="2685477" y="621484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118807" name="AutoShape 23"/>
          <p:cNvSpPr>
            <a:spLocks noChangeArrowheads="1"/>
          </p:cNvSpPr>
          <p:nvPr/>
        </p:nvSpPr>
        <p:spPr bwMode="auto">
          <a:xfrm>
            <a:off x="228600" y="413551"/>
            <a:ext cx="235382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29719" name="AutoShape 24"/>
          <p:cNvCxnSpPr>
            <a:cxnSpLocks noChangeShapeType="1"/>
            <a:stCxn id="118805" idx="2"/>
            <a:endCxn id="118797" idx="1"/>
          </p:cNvCxnSpPr>
          <p:nvPr/>
        </p:nvCxnSpPr>
        <p:spPr bwMode="auto">
          <a:xfrm rot="5400000">
            <a:off x="3483207" y="1027682"/>
            <a:ext cx="908051" cy="1226013"/>
          </a:xfrm>
          <a:prstGeom prst="bentConnector4">
            <a:avLst>
              <a:gd name="adj1" fmla="val 28759"/>
              <a:gd name="adj2" fmla="val 13257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20" name="Rectangle 25"/>
          <p:cNvSpPr>
            <a:spLocks noChangeArrowheads="1"/>
          </p:cNvSpPr>
          <p:nvPr/>
        </p:nvSpPr>
        <p:spPr bwMode="auto">
          <a:xfrm>
            <a:off x="2473325" y="1366051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9721" name="AutoShape 26"/>
          <p:cNvCxnSpPr>
            <a:cxnSpLocks noChangeShapeType="1"/>
            <a:stCxn id="118807" idx="2"/>
            <a:endCxn id="118797" idx="1"/>
          </p:cNvCxnSpPr>
          <p:nvPr/>
        </p:nvCxnSpPr>
        <p:spPr bwMode="auto">
          <a:xfrm rot="16200000" flipH="1">
            <a:off x="1910050" y="680539"/>
            <a:ext cx="909638" cy="191871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CSS-SH-270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Pre-Shipper/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Print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CSS-SH-280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75557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Send ASN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CSS-SH-290</a:t>
            </a:r>
          </a:p>
        </p:txBody>
      </p:sp>
      <p:grpSp>
        <p:nvGrpSpPr>
          <p:cNvPr id="1029" name="Group 247"/>
          <p:cNvGrpSpPr>
            <a:grpSpLocks/>
          </p:cNvGrpSpPr>
          <p:nvPr/>
        </p:nvGrpSpPr>
        <p:grpSpPr bwMode="auto">
          <a:xfrm>
            <a:off x="866775" y="1080879"/>
            <a:ext cx="7459663" cy="4564063"/>
            <a:chOff x="660" y="950"/>
            <a:chExt cx="4699" cy="2875"/>
          </a:xfrm>
        </p:grpSpPr>
        <p:grpSp>
          <p:nvGrpSpPr>
            <p:cNvPr id="1030" name="Group 4"/>
            <p:cNvGrpSpPr>
              <a:grpSpLocks/>
            </p:cNvGrpSpPr>
            <p:nvPr/>
          </p:nvGrpSpPr>
          <p:grpSpPr bwMode="auto">
            <a:xfrm>
              <a:off x="891" y="950"/>
              <a:ext cx="3024" cy="1123"/>
              <a:chOff x="807" y="572"/>
              <a:chExt cx="3024" cy="1123"/>
            </a:xfrm>
          </p:grpSpPr>
          <p:sp>
            <p:nvSpPr>
              <p:cNvPr id="1265" name="AutoShape 5"/>
              <p:cNvSpPr>
                <a:spLocks noChangeArrowheads="1"/>
              </p:cNvSpPr>
              <p:nvPr/>
            </p:nvSpPr>
            <p:spPr bwMode="auto">
              <a:xfrm flipH="1" flipV="1">
                <a:off x="807" y="831"/>
                <a:ext cx="3024" cy="864"/>
              </a:xfrm>
              <a:prstGeom prst="curvedUpArrow">
                <a:avLst>
                  <a:gd name="adj1" fmla="val 70000"/>
                  <a:gd name="adj2" fmla="val 140000"/>
                  <a:gd name="adj3" fmla="val 33333"/>
                </a:avLst>
              </a:prstGeom>
              <a:solidFill>
                <a:srgbClr val="FFCCCC"/>
              </a:solidFill>
              <a:ln w="9525">
                <a:solidFill>
                  <a:srgbClr val="FFE9E9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66" name="Group 6"/>
              <p:cNvGrpSpPr>
                <a:grpSpLocks/>
              </p:cNvGrpSpPr>
              <p:nvPr/>
            </p:nvGrpSpPr>
            <p:grpSpPr bwMode="auto">
              <a:xfrm>
                <a:off x="1923" y="572"/>
                <a:ext cx="1029" cy="585"/>
                <a:chOff x="2050" y="626"/>
                <a:chExt cx="1029" cy="585"/>
              </a:xfrm>
            </p:grpSpPr>
            <p:grpSp>
              <p:nvGrpSpPr>
                <p:cNvPr id="1267" name="Group 7"/>
                <p:cNvGrpSpPr>
                  <a:grpSpLocks/>
                </p:cNvGrpSpPr>
                <p:nvPr/>
              </p:nvGrpSpPr>
              <p:grpSpPr bwMode="auto">
                <a:xfrm rot="-599789">
                  <a:off x="2050" y="626"/>
                  <a:ext cx="1029" cy="585"/>
                  <a:chOff x="3312" y="2976"/>
                  <a:chExt cx="1008" cy="722"/>
                </a:xfrm>
              </p:grpSpPr>
              <p:sp>
                <p:nvSpPr>
                  <p:cNvPr id="1269" name="Freeform 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0" name="Freeform 9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68" name="Text Box 11"/>
                <p:cNvSpPr txBox="1">
                  <a:spLocks noChangeArrowheads="1"/>
                </p:cNvSpPr>
                <p:nvPr/>
              </p:nvSpPr>
              <p:spPr bwMode="auto">
                <a:xfrm rot="332763">
                  <a:off x="2327" y="683"/>
                  <a:ext cx="38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kumimoji="1" lang="en-US" sz="1600" b="1">
                      <a:latin typeface="+mj-lt"/>
                    </a:rPr>
                    <a:t>ASN</a:t>
                  </a:r>
                  <a:endParaRPr kumimoji="1" lang="en-US" sz="1000">
                    <a:latin typeface="+mj-lt"/>
                  </a:endParaRPr>
                </a:p>
              </p:txBody>
            </p:sp>
          </p:grpSp>
        </p:grpSp>
        <p:sp>
          <p:nvSpPr>
            <p:cNvPr id="1031" name="Freeform 12"/>
            <p:cNvSpPr>
              <a:spLocks/>
            </p:cNvSpPr>
            <p:nvPr/>
          </p:nvSpPr>
          <p:spPr bwMode="auto">
            <a:xfrm>
              <a:off x="660" y="2248"/>
              <a:ext cx="1629" cy="1577"/>
            </a:xfrm>
            <a:custGeom>
              <a:avLst/>
              <a:gdLst>
                <a:gd name="T0" fmla="*/ 0 w 1296"/>
                <a:gd name="T1" fmla="*/ 2127 h 1255"/>
                <a:gd name="T2" fmla="*/ 162 w 1296"/>
                <a:gd name="T3" fmla="*/ 2127 h 1255"/>
                <a:gd name="T4" fmla="*/ 162 w 1296"/>
                <a:gd name="T5" fmla="*/ 2272 h 1255"/>
                <a:gd name="T6" fmla="*/ 233 w 1296"/>
                <a:gd name="T7" fmla="*/ 2272 h 1255"/>
                <a:gd name="T8" fmla="*/ 233 w 1296"/>
                <a:gd name="T9" fmla="*/ 1052 h 1255"/>
                <a:gd name="T10" fmla="*/ 486 w 1296"/>
                <a:gd name="T11" fmla="*/ 1052 h 1255"/>
                <a:gd name="T12" fmla="*/ 858 w 1296"/>
                <a:gd name="T13" fmla="*/ 1436 h 1255"/>
                <a:gd name="T14" fmla="*/ 858 w 1296"/>
                <a:gd name="T15" fmla="*/ 1755 h 1255"/>
                <a:gd name="T16" fmla="*/ 1017 w 1296"/>
                <a:gd name="T17" fmla="*/ 1755 h 1255"/>
                <a:gd name="T18" fmla="*/ 1017 w 1296"/>
                <a:gd name="T19" fmla="*/ 1926 h 1255"/>
                <a:gd name="T20" fmla="*/ 1149 w 1296"/>
                <a:gd name="T21" fmla="*/ 1926 h 1255"/>
                <a:gd name="T22" fmla="*/ 1149 w 1296"/>
                <a:gd name="T23" fmla="*/ 934 h 1255"/>
                <a:gd name="T24" fmla="*/ 1278 w 1296"/>
                <a:gd name="T25" fmla="*/ 934 h 1255"/>
                <a:gd name="T26" fmla="*/ 1278 w 1296"/>
                <a:gd name="T27" fmla="*/ 82 h 1255"/>
                <a:gd name="T28" fmla="*/ 1335 w 1296"/>
                <a:gd name="T29" fmla="*/ 82 h 1255"/>
                <a:gd name="T30" fmla="*/ 1335 w 1296"/>
                <a:gd name="T31" fmla="*/ 0 h 1255"/>
                <a:gd name="T32" fmla="*/ 1738 w 1296"/>
                <a:gd name="T33" fmla="*/ 0 h 1255"/>
                <a:gd name="T34" fmla="*/ 1738 w 1296"/>
                <a:gd name="T35" fmla="*/ 82 h 1255"/>
                <a:gd name="T36" fmla="*/ 1815 w 1296"/>
                <a:gd name="T37" fmla="*/ 82 h 1255"/>
                <a:gd name="T38" fmla="*/ 1815 w 1296"/>
                <a:gd name="T39" fmla="*/ 1362 h 1255"/>
                <a:gd name="T40" fmla="*/ 2009 w 1296"/>
                <a:gd name="T41" fmla="*/ 1362 h 1255"/>
                <a:gd name="T42" fmla="*/ 2009 w 1296"/>
                <a:gd name="T43" fmla="*/ 2244 h 1255"/>
                <a:gd name="T44" fmla="*/ 2076 w 1296"/>
                <a:gd name="T45" fmla="*/ 2244 h 1255"/>
                <a:gd name="T46" fmla="*/ 2076 w 1296"/>
                <a:gd name="T47" fmla="*/ 1737 h 1255"/>
                <a:gd name="T48" fmla="*/ 2157 w 1296"/>
                <a:gd name="T49" fmla="*/ 1737 h 1255"/>
                <a:gd name="T50" fmla="*/ 2157 w 1296"/>
                <a:gd name="T51" fmla="*/ 1577 h 1255"/>
                <a:gd name="T52" fmla="*/ 2264 w 1296"/>
                <a:gd name="T53" fmla="*/ 1577 h 1255"/>
                <a:gd name="T54" fmla="*/ 2264 w 1296"/>
                <a:gd name="T55" fmla="*/ 974 h 1255"/>
                <a:gd name="T56" fmla="*/ 2480 w 1296"/>
                <a:gd name="T57" fmla="*/ 758 h 1255"/>
                <a:gd name="T58" fmla="*/ 2480 w 1296"/>
                <a:gd name="T59" fmla="*/ 728 h 1255"/>
                <a:gd name="T60" fmla="*/ 2535 w 1296"/>
                <a:gd name="T61" fmla="*/ 687 h 1255"/>
                <a:gd name="T62" fmla="*/ 2588 w 1296"/>
                <a:gd name="T63" fmla="*/ 721 h 1255"/>
                <a:gd name="T64" fmla="*/ 2588 w 1296"/>
                <a:gd name="T65" fmla="*/ 759 h 1255"/>
                <a:gd name="T66" fmla="*/ 2798 w 1296"/>
                <a:gd name="T67" fmla="*/ 970 h 1255"/>
                <a:gd name="T68" fmla="*/ 2798 w 1296"/>
                <a:gd name="T69" fmla="*/ 1577 h 1255"/>
                <a:gd name="T70" fmla="*/ 2953 w 1296"/>
                <a:gd name="T71" fmla="*/ 1577 h 1255"/>
                <a:gd name="T72" fmla="*/ 2953 w 1296"/>
                <a:gd name="T73" fmla="*/ 1693 h 1255"/>
                <a:gd name="T74" fmla="*/ 3116 w 1296"/>
                <a:gd name="T75" fmla="*/ 1693 h 1255"/>
                <a:gd name="T76" fmla="*/ 3116 w 1296"/>
                <a:gd name="T77" fmla="*/ 1889 h 1255"/>
                <a:gd name="T78" fmla="*/ 3235 w 1296"/>
                <a:gd name="T79" fmla="*/ 1889 h 1255"/>
                <a:gd name="T80" fmla="*/ 3235 w 1296"/>
                <a:gd name="T81" fmla="*/ 3130 h 1255"/>
                <a:gd name="T82" fmla="*/ 0 w 1296"/>
                <a:gd name="T83" fmla="*/ 3130 h 1255"/>
                <a:gd name="T84" fmla="*/ 0 w 1296"/>
                <a:gd name="T85" fmla="*/ 212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rgbClr val="FFDFBF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2" name="Group 13"/>
            <p:cNvGrpSpPr>
              <a:grpSpLocks/>
            </p:cNvGrpSpPr>
            <p:nvPr/>
          </p:nvGrpSpPr>
          <p:grpSpPr bwMode="auto">
            <a:xfrm>
              <a:off x="1380" y="2288"/>
              <a:ext cx="143" cy="1169"/>
              <a:chOff x="1200" y="1632"/>
              <a:chExt cx="143" cy="1169"/>
            </a:xfrm>
          </p:grpSpPr>
          <p:grpSp>
            <p:nvGrpSpPr>
              <p:cNvPr id="1233" name="Group 14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259" name="Group 15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3" name="Freeform 16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4" name="Freeform 17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0" name="Group 18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1" name="Freeform 1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2" name="Freeform 2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34" name="Group 21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57" name="Freeform 22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8" name="Freeform 23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" name="Group 24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43" name="Group 25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51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55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6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52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53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4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44" name="Group 32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4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49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0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4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47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48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36" name="Group 39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37" name="Group 40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41" name="Freeform 41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2" name="Freeform 42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38" name="Group 43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39" name="Freeform 44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0" name="Freeform 45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3" name="Group 46"/>
            <p:cNvGrpSpPr>
              <a:grpSpLocks/>
            </p:cNvGrpSpPr>
            <p:nvPr/>
          </p:nvGrpSpPr>
          <p:grpSpPr bwMode="auto">
            <a:xfrm>
              <a:off x="1860" y="2776"/>
              <a:ext cx="143" cy="497"/>
              <a:chOff x="672" y="2304"/>
              <a:chExt cx="143" cy="497"/>
            </a:xfrm>
          </p:grpSpPr>
          <p:grpSp>
            <p:nvGrpSpPr>
              <p:cNvPr id="1219" name="Group 47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27" name="Group 4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1" name="Freeform 4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2" name="Freeform 5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8" name="Group 5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29" name="Freeform 5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0" name="Freeform 5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0" name="Group 54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21" name="Group 55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25" name="Freeform 56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6" name="Freeform 57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2" name="Group 58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23" name="Freeform 5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4" name="Freeform 6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4" name="Group 61"/>
            <p:cNvGrpSpPr>
              <a:grpSpLocks/>
            </p:cNvGrpSpPr>
            <p:nvPr/>
          </p:nvGrpSpPr>
          <p:grpSpPr bwMode="auto">
            <a:xfrm>
              <a:off x="852" y="2920"/>
              <a:ext cx="143" cy="497"/>
              <a:chOff x="672" y="2304"/>
              <a:chExt cx="143" cy="497"/>
            </a:xfrm>
          </p:grpSpPr>
          <p:grpSp>
            <p:nvGrpSpPr>
              <p:cNvPr id="1205" name="Group 62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13" name="Group 6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17" name="Freeform 6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8" name="Freeform 6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14" name="Group 6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15" name="Freeform 6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6" name="Freeform 6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06" name="Group 69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07" name="Group 70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11" name="Freeform 71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2" name="Freeform 72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08" name="Group 73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09" name="Freeform 7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0" name="Freeform 7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35" name="AutoShape 76"/>
            <p:cNvSpPr>
              <a:spLocks noChangeArrowheads="1"/>
            </p:cNvSpPr>
            <p:nvPr/>
          </p:nvSpPr>
          <p:spPr bwMode="auto">
            <a:xfrm>
              <a:off x="1429" y="3160"/>
              <a:ext cx="192" cy="144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6" name="Group 77"/>
            <p:cNvGrpSpPr>
              <a:grpSpLocks/>
            </p:cNvGrpSpPr>
            <p:nvPr/>
          </p:nvGrpSpPr>
          <p:grpSpPr bwMode="auto">
            <a:xfrm>
              <a:off x="1573" y="2761"/>
              <a:ext cx="143" cy="785"/>
              <a:chOff x="1632" y="1824"/>
              <a:chExt cx="143" cy="785"/>
            </a:xfrm>
          </p:grpSpPr>
          <p:grpSp>
            <p:nvGrpSpPr>
              <p:cNvPr id="1184" name="Group 78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199" name="Group 7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03" name="Freeform 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04" name="Freeform 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00" name="Group 8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01" name="Freeform 8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02" name="Freeform 8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85" name="Group 85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193" name="Group 8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197" name="Freeform 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8" name="Freeform 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94" name="Group 8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195" name="Freeform 9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6" name="Freeform 9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86" name="Group 92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187" name="Group 9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191" name="Freeform 9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2" name="Freeform 9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88" name="Group 9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189" name="Freeform 9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0" name="Freeform 9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7" name="Group 99"/>
            <p:cNvGrpSpPr>
              <a:grpSpLocks/>
            </p:cNvGrpSpPr>
            <p:nvPr/>
          </p:nvGrpSpPr>
          <p:grpSpPr bwMode="auto">
            <a:xfrm>
              <a:off x="1765" y="3488"/>
              <a:ext cx="143" cy="65"/>
              <a:chOff x="1680" y="2160"/>
              <a:chExt cx="143" cy="65"/>
            </a:xfrm>
          </p:grpSpPr>
          <p:sp>
            <p:nvSpPr>
              <p:cNvPr id="1182" name="Freeform 100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101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8" name="Group 102"/>
            <p:cNvGrpSpPr>
              <a:grpSpLocks/>
            </p:cNvGrpSpPr>
            <p:nvPr/>
          </p:nvGrpSpPr>
          <p:grpSpPr bwMode="auto">
            <a:xfrm>
              <a:off x="1765" y="3200"/>
              <a:ext cx="143" cy="209"/>
              <a:chOff x="1200" y="1632"/>
              <a:chExt cx="143" cy="209"/>
            </a:xfrm>
          </p:grpSpPr>
          <p:grpSp>
            <p:nvGrpSpPr>
              <p:cNvPr id="1176" name="Group 103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180" name="Freeform 104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105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77" name="Group 106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178" name="Freeform 10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10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39" name="Freeform 109"/>
            <p:cNvSpPr>
              <a:spLocks/>
            </p:cNvSpPr>
            <p:nvPr/>
          </p:nvSpPr>
          <p:spPr bwMode="auto">
            <a:xfrm>
              <a:off x="1155" y="3231"/>
              <a:ext cx="514" cy="150"/>
            </a:xfrm>
            <a:custGeom>
              <a:avLst/>
              <a:gdLst>
                <a:gd name="T0" fmla="*/ 1 w 1913"/>
                <a:gd name="T1" fmla="*/ 1 h 560"/>
                <a:gd name="T2" fmla="*/ 2 w 1913"/>
                <a:gd name="T3" fmla="*/ 1 h 560"/>
                <a:gd name="T4" fmla="*/ 2 w 1913"/>
                <a:gd name="T5" fmla="*/ 1 h 560"/>
                <a:gd name="T6" fmla="*/ 3 w 1913"/>
                <a:gd name="T7" fmla="*/ 0 h 560"/>
                <a:gd name="T8" fmla="*/ 6 w 1913"/>
                <a:gd name="T9" fmla="*/ 0 h 560"/>
                <a:gd name="T10" fmla="*/ 7 w 1913"/>
                <a:gd name="T11" fmla="*/ 0 h 560"/>
                <a:gd name="T12" fmla="*/ 8 w 1913"/>
                <a:gd name="T13" fmla="*/ 1 h 560"/>
                <a:gd name="T14" fmla="*/ 9 w 1913"/>
                <a:gd name="T15" fmla="*/ 1 h 560"/>
                <a:gd name="T16" fmla="*/ 9 w 1913"/>
                <a:gd name="T17" fmla="*/ 1 h 560"/>
                <a:gd name="T18" fmla="*/ 10 w 1913"/>
                <a:gd name="T19" fmla="*/ 1 h 560"/>
                <a:gd name="T20" fmla="*/ 10 w 1913"/>
                <a:gd name="T21" fmla="*/ 1 h 560"/>
                <a:gd name="T22" fmla="*/ 9 w 1913"/>
                <a:gd name="T23" fmla="*/ 2 h 560"/>
                <a:gd name="T24" fmla="*/ 9 w 1913"/>
                <a:gd name="T25" fmla="*/ 2 h 560"/>
                <a:gd name="T26" fmla="*/ 9 w 1913"/>
                <a:gd name="T27" fmla="*/ 2 h 560"/>
                <a:gd name="T28" fmla="*/ 8 w 1913"/>
                <a:gd name="T29" fmla="*/ 3 h 560"/>
                <a:gd name="T30" fmla="*/ 8 w 1913"/>
                <a:gd name="T31" fmla="*/ 3 h 560"/>
                <a:gd name="T32" fmla="*/ 6 w 1913"/>
                <a:gd name="T33" fmla="*/ 3 h 560"/>
                <a:gd name="T34" fmla="*/ 5 w 1913"/>
                <a:gd name="T35" fmla="*/ 2 h 560"/>
                <a:gd name="T36" fmla="*/ 4 w 1913"/>
                <a:gd name="T37" fmla="*/ 2 h 560"/>
                <a:gd name="T38" fmla="*/ 3 w 1913"/>
                <a:gd name="T39" fmla="*/ 2 h 560"/>
                <a:gd name="T40" fmla="*/ 3 w 1913"/>
                <a:gd name="T41" fmla="*/ 2 h 560"/>
                <a:gd name="T42" fmla="*/ 3 w 1913"/>
                <a:gd name="T43" fmla="*/ 2 h 560"/>
                <a:gd name="T44" fmla="*/ 2 w 1913"/>
                <a:gd name="T45" fmla="*/ 2 h 560"/>
                <a:gd name="T46" fmla="*/ 1 w 1913"/>
                <a:gd name="T47" fmla="*/ 2 h 560"/>
                <a:gd name="T48" fmla="*/ 0 w 1913"/>
                <a:gd name="T49" fmla="*/ 2 h 560"/>
                <a:gd name="T50" fmla="*/ 0 w 1913"/>
                <a:gd name="T51" fmla="*/ 2 h 560"/>
                <a:gd name="T52" fmla="*/ 0 w 1913"/>
                <a:gd name="T53" fmla="*/ 1 h 560"/>
                <a:gd name="T54" fmla="*/ 0 w 1913"/>
                <a:gd name="T55" fmla="*/ 1 h 560"/>
                <a:gd name="T56" fmla="*/ 1 w 1913"/>
                <a:gd name="T57" fmla="*/ 1 h 560"/>
                <a:gd name="T58" fmla="*/ 1 w 1913"/>
                <a:gd name="T59" fmla="*/ 1 h 560"/>
                <a:gd name="T60" fmla="*/ 1 w 1913"/>
                <a:gd name="T61" fmla="*/ 1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0" name="Freeform 110"/>
            <p:cNvSpPr>
              <a:spLocks/>
            </p:cNvSpPr>
            <p:nvPr/>
          </p:nvSpPr>
          <p:spPr bwMode="auto">
            <a:xfrm rot="412926">
              <a:off x="1260" y="2735"/>
              <a:ext cx="500" cy="516"/>
            </a:xfrm>
            <a:custGeom>
              <a:avLst/>
              <a:gdLst>
                <a:gd name="T0" fmla="*/ 17 w 883"/>
                <a:gd name="T1" fmla="*/ 56 h 946"/>
                <a:gd name="T2" fmla="*/ 10 w 883"/>
                <a:gd name="T3" fmla="*/ 61 h 946"/>
                <a:gd name="T4" fmla="*/ 1 w 883"/>
                <a:gd name="T5" fmla="*/ 68 h 946"/>
                <a:gd name="T6" fmla="*/ 1 w 883"/>
                <a:gd name="T7" fmla="*/ 74 h 946"/>
                <a:gd name="T8" fmla="*/ 3 w 883"/>
                <a:gd name="T9" fmla="*/ 83 h 946"/>
                <a:gd name="T10" fmla="*/ 18 w 883"/>
                <a:gd name="T11" fmla="*/ 83 h 946"/>
                <a:gd name="T12" fmla="*/ 34 w 883"/>
                <a:gd name="T13" fmla="*/ 82 h 946"/>
                <a:gd name="T14" fmla="*/ 58 w 883"/>
                <a:gd name="T15" fmla="*/ 81 h 946"/>
                <a:gd name="T16" fmla="*/ 77 w 883"/>
                <a:gd name="T17" fmla="*/ 82 h 946"/>
                <a:gd name="T18" fmla="*/ 83 w 883"/>
                <a:gd name="T19" fmla="*/ 71 h 946"/>
                <a:gd name="T20" fmla="*/ 91 w 883"/>
                <a:gd name="T21" fmla="*/ 52 h 946"/>
                <a:gd name="T22" fmla="*/ 89 w 883"/>
                <a:gd name="T23" fmla="*/ 46 h 946"/>
                <a:gd name="T24" fmla="*/ 87 w 883"/>
                <a:gd name="T25" fmla="*/ 44 h 946"/>
                <a:gd name="T26" fmla="*/ 78 w 883"/>
                <a:gd name="T27" fmla="*/ 44 h 946"/>
                <a:gd name="T28" fmla="*/ 82 w 883"/>
                <a:gd name="T29" fmla="*/ 29 h 946"/>
                <a:gd name="T30" fmla="*/ 83 w 883"/>
                <a:gd name="T31" fmla="*/ 24 h 946"/>
                <a:gd name="T32" fmla="*/ 81 w 883"/>
                <a:gd name="T33" fmla="*/ 12 h 946"/>
                <a:gd name="T34" fmla="*/ 79 w 883"/>
                <a:gd name="T35" fmla="*/ 4 h 946"/>
                <a:gd name="T36" fmla="*/ 75 w 883"/>
                <a:gd name="T37" fmla="*/ 0 h 946"/>
                <a:gd name="T38" fmla="*/ 73 w 883"/>
                <a:gd name="T39" fmla="*/ 0 h 946"/>
                <a:gd name="T40" fmla="*/ 66 w 883"/>
                <a:gd name="T41" fmla="*/ 1 h 946"/>
                <a:gd name="T42" fmla="*/ 55 w 883"/>
                <a:gd name="T43" fmla="*/ 2 h 946"/>
                <a:gd name="T44" fmla="*/ 49 w 883"/>
                <a:gd name="T45" fmla="*/ 1 h 946"/>
                <a:gd name="T46" fmla="*/ 41 w 883"/>
                <a:gd name="T47" fmla="*/ 1 h 946"/>
                <a:gd name="T48" fmla="*/ 38 w 883"/>
                <a:gd name="T49" fmla="*/ 1 h 946"/>
                <a:gd name="T50" fmla="*/ 31 w 883"/>
                <a:gd name="T51" fmla="*/ 3 h 946"/>
                <a:gd name="T52" fmla="*/ 22 w 883"/>
                <a:gd name="T53" fmla="*/ 5 h 946"/>
                <a:gd name="T54" fmla="*/ 10 w 883"/>
                <a:gd name="T55" fmla="*/ 9 h 946"/>
                <a:gd name="T56" fmla="*/ 5 w 883"/>
                <a:gd name="T57" fmla="*/ 11 h 946"/>
                <a:gd name="T58" fmla="*/ 1 w 883"/>
                <a:gd name="T59" fmla="*/ 15 h 946"/>
                <a:gd name="T60" fmla="*/ 0 w 883"/>
                <a:gd name="T61" fmla="*/ 21 h 946"/>
                <a:gd name="T62" fmla="*/ 0 w 883"/>
                <a:gd name="T63" fmla="*/ 31 h 946"/>
                <a:gd name="T64" fmla="*/ 1 w 883"/>
                <a:gd name="T65" fmla="*/ 42 h 946"/>
                <a:gd name="T66" fmla="*/ 2 w 883"/>
                <a:gd name="T67" fmla="*/ 49 h 946"/>
                <a:gd name="T68" fmla="*/ 3 w 883"/>
                <a:gd name="T69" fmla="*/ 53 h 946"/>
                <a:gd name="T70" fmla="*/ 6 w 883"/>
                <a:gd name="T71" fmla="*/ 55 h 946"/>
                <a:gd name="T72" fmla="*/ 10 w 883"/>
                <a:gd name="T73" fmla="*/ 55 h 946"/>
                <a:gd name="T74" fmla="*/ 17 w 883"/>
                <a:gd name="T75" fmla="*/ 56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11"/>
            <p:cNvSpPr>
              <a:spLocks/>
            </p:cNvSpPr>
            <p:nvPr/>
          </p:nvSpPr>
          <p:spPr bwMode="auto">
            <a:xfrm rot="412926">
              <a:off x="1316" y="2821"/>
              <a:ext cx="292" cy="214"/>
            </a:xfrm>
            <a:custGeom>
              <a:avLst/>
              <a:gdLst>
                <a:gd name="T0" fmla="*/ 1 w 517"/>
                <a:gd name="T1" fmla="*/ 9 h 392"/>
                <a:gd name="T2" fmla="*/ 1 w 517"/>
                <a:gd name="T3" fmla="*/ 3 h 392"/>
                <a:gd name="T4" fmla="*/ 2 w 517"/>
                <a:gd name="T5" fmla="*/ 1 h 392"/>
                <a:gd name="T6" fmla="*/ 5 w 517"/>
                <a:gd name="T7" fmla="*/ 1 h 392"/>
                <a:gd name="T8" fmla="*/ 18 w 517"/>
                <a:gd name="T9" fmla="*/ 1 h 392"/>
                <a:gd name="T10" fmla="*/ 34 w 517"/>
                <a:gd name="T11" fmla="*/ 0 h 392"/>
                <a:gd name="T12" fmla="*/ 43 w 517"/>
                <a:gd name="T13" fmla="*/ 1 h 392"/>
                <a:gd name="T14" fmla="*/ 46 w 517"/>
                <a:gd name="T15" fmla="*/ 2 h 392"/>
                <a:gd name="T16" fmla="*/ 47 w 517"/>
                <a:gd name="T17" fmla="*/ 4 h 392"/>
                <a:gd name="T18" fmla="*/ 50 w 517"/>
                <a:gd name="T19" fmla="*/ 14 h 392"/>
                <a:gd name="T20" fmla="*/ 52 w 517"/>
                <a:gd name="T21" fmla="*/ 26 h 392"/>
                <a:gd name="T22" fmla="*/ 53 w 517"/>
                <a:gd name="T23" fmla="*/ 33 h 392"/>
                <a:gd name="T24" fmla="*/ 51 w 517"/>
                <a:gd name="T25" fmla="*/ 34 h 392"/>
                <a:gd name="T26" fmla="*/ 49 w 517"/>
                <a:gd name="T27" fmla="*/ 35 h 392"/>
                <a:gd name="T28" fmla="*/ 35 w 517"/>
                <a:gd name="T29" fmla="*/ 34 h 392"/>
                <a:gd name="T30" fmla="*/ 14 w 517"/>
                <a:gd name="T31" fmla="*/ 34 h 392"/>
                <a:gd name="T32" fmla="*/ 3 w 517"/>
                <a:gd name="T33" fmla="*/ 33 h 392"/>
                <a:gd name="T34" fmla="*/ 2 w 517"/>
                <a:gd name="T35" fmla="*/ 31 h 392"/>
                <a:gd name="T36" fmla="*/ 1 w 517"/>
                <a:gd name="T37" fmla="*/ 27 h 392"/>
                <a:gd name="T38" fmla="*/ 0 w 517"/>
                <a:gd name="T39" fmla="*/ 19 h 392"/>
                <a:gd name="T40" fmla="*/ 1 w 517"/>
                <a:gd name="T41" fmla="*/ 9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2" name="Group 112"/>
            <p:cNvGrpSpPr>
              <a:grpSpLocks/>
            </p:cNvGrpSpPr>
            <p:nvPr/>
          </p:nvGrpSpPr>
          <p:grpSpPr bwMode="auto">
            <a:xfrm rot="412926">
              <a:off x="1256" y="2728"/>
              <a:ext cx="507" cy="529"/>
              <a:chOff x="1923" y="1953"/>
              <a:chExt cx="896" cy="969"/>
            </a:xfrm>
          </p:grpSpPr>
          <p:sp>
            <p:nvSpPr>
              <p:cNvPr id="1167" name="Freeform 113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114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9" name="Freeform 115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116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117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118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119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120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21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3" name="Freeform 122"/>
            <p:cNvSpPr>
              <a:spLocks/>
            </p:cNvSpPr>
            <p:nvPr/>
          </p:nvSpPr>
          <p:spPr bwMode="auto">
            <a:xfrm rot="412926">
              <a:off x="1153" y="3235"/>
              <a:ext cx="524" cy="138"/>
            </a:xfrm>
            <a:custGeom>
              <a:avLst/>
              <a:gdLst>
                <a:gd name="T0" fmla="*/ 0 w 888"/>
                <a:gd name="T1" fmla="*/ 2 h 480"/>
                <a:gd name="T2" fmla="*/ 13 w 888"/>
                <a:gd name="T3" fmla="*/ 1 h 480"/>
                <a:gd name="T4" fmla="*/ 14 w 888"/>
                <a:gd name="T5" fmla="*/ 1 h 480"/>
                <a:gd name="T6" fmla="*/ 5 w 888"/>
                <a:gd name="T7" fmla="*/ 2 h 480"/>
                <a:gd name="T8" fmla="*/ 21 w 888"/>
                <a:gd name="T9" fmla="*/ 2 h 480"/>
                <a:gd name="T10" fmla="*/ 54 w 888"/>
                <a:gd name="T11" fmla="*/ 2 h 480"/>
                <a:gd name="T12" fmla="*/ 73 w 888"/>
                <a:gd name="T13" fmla="*/ 2 h 480"/>
                <a:gd name="T14" fmla="*/ 84 w 888"/>
                <a:gd name="T15" fmla="*/ 2 h 480"/>
                <a:gd name="T16" fmla="*/ 86 w 888"/>
                <a:gd name="T17" fmla="*/ 2 h 480"/>
                <a:gd name="T18" fmla="*/ 100 w 888"/>
                <a:gd name="T19" fmla="*/ 0 h 480"/>
                <a:gd name="T20" fmla="*/ 93 w 888"/>
                <a:gd name="T21" fmla="*/ 0 h 480"/>
                <a:gd name="T22" fmla="*/ 103 w 888"/>
                <a:gd name="T23" fmla="*/ 0 h 480"/>
                <a:gd name="T24" fmla="*/ 106 w 888"/>
                <a:gd name="T25" fmla="*/ 0 h 480"/>
                <a:gd name="T26" fmla="*/ 107 w 888"/>
                <a:gd name="T27" fmla="*/ 1 h 480"/>
                <a:gd name="T28" fmla="*/ 105 w 888"/>
                <a:gd name="T29" fmla="*/ 1 h 480"/>
                <a:gd name="T30" fmla="*/ 96 w 888"/>
                <a:gd name="T31" fmla="*/ 3 h 480"/>
                <a:gd name="T32" fmla="*/ 93 w 888"/>
                <a:gd name="T33" fmla="*/ 3 h 480"/>
                <a:gd name="T34" fmla="*/ 89 w 888"/>
                <a:gd name="T35" fmla="*/ 3 h 480"/>
                <a:gd name="T36" fmla="*/ 61 w 888"/>
                <a:gd name="T37" fmla="*/ 3 h 480"/>
                <a:gd name="T38" fmla="*/ 32 w 888"/>
                <a:gd name="T39" fmla="*/ 3 h 480"/>
                <a:gd name="T40" fmla="*/ 6 w 888"/>
                <a:gd name="T41" fmla="*/ 3 h 480"/>
                <a:gd name="T42" fmla="*/ 2 w 888"/>
                <a:gd name="T43" fmla="*/ 3 h 480"/>
                <a:gd name="T44" fmla="*/ 1 w 888"/>
                <a:gd name="T45" fmla="*/ 3 h 480"/>
                <a:gd name="T46" fmla="*/ 1 w 888"/>
                <a:gd name="T47" fmla="*/ 2 h 480"/>
                <a:gd name="T48" fmla="*/ 1 w 888"/>
                <a:gd name="T49" fmla="*/ 2 h 480"/>
                <a:gd name="T50" fmla="*/ 3 w 888"/>
                <a:gd name="T51" fmla="*/ 2 h 480"/>
                <a:gd name="T52" fmla="*/ 4 w 888"/>
                <a:gd name="T53" fmla="*/ 3 h 480"/>
                <a:gd name="T54" fmla="*/ 4 w 888"/>
                <a:gd name="T55" fmla="*/ 3 h 480"/>
                <a:gd name="T56" fmla="*/ 12 w 888"/>
                <a:gd name="T57" fmla="*/ 3 h 480"/>
                <a:gd name="T58" fmla="*/ 30 w 888"/>
                <a:gd name="T59" fmla="*/ 3 h 480"/>
                <a:gd name="T60" fmla="*/ 45 w 888"/>
                <a:gd name="T61" fmla="*/ 3 h 480"/>
                <a:gd name="T62" fmla="*/ 57 w 888"/>
                <a:gd name="T63" fmla="*/ 3 h 480"/>
                <a:gd name="T64" fmla="*/ 77 w 888"/>
                <a:gd name="T65" fmla="*/ 3 h 480"/>
                <a:gd name="T66" fmla="*/ 89 w 888"/>
                <a:gd name="T67" fmla="*/ 3 h 480"/>
                <a:gd name="T68" fmla="*/ 89 w 888"/>
                <a:gd name="T69" fmla="*/ 3 h 480"/>
                <a:gd name="T70" fmla="*/ 88 w 888"/>
                <a:gd name="T71" fmla="*/ 2 h 480"/>
                <a:gd name="T72" fmla="*/ 87 w 888"/>
                <a:gd name="T73" fmla="*/ 2 h 480"/>
                <a:gd name="T74" fmla="*/ 89 w 888"/>
                <a:gd name="T75" fmla="*/ 2 h 480"/>
                <a:gd name="T76" fmla="*/ 90 w 888"/>
                <a:gd name="T77" fmla="*/ 3 h 480"/>
                <a:gd name="T78" fmla="*/ 91 w 888"/>
                <a:gd name="T79" fmla="*/ 3 h 480"/>
                <a:gd name="T80" fmla="*/ 93 w 888"/>
                <a:gd name="T81" fmla="*/ 3 h 480"/>
                <a:gd name="T82" fmla="*/ 97 w 888"/>
                <a:gd name="T83" fmla="*/ 2 h 480"/>
                <a:gd name="T84" fmla="*/ 101 w 888"/>
                <a:gd name="T85" fmla="*/ 1 h 480"/>
                <a:gd name="T86" fmla="*/ 105 w 888"/>
                <a:gd name="T87" fmla="*/ 1 h 480"/>
                <a:gd name="T88" fmla="*/ 106 w 888"/>
                <a:gd name="T89" fmla="*/ 1 h 480"/>
                <a:gd name="T90" fmla="*/ 104 w 888"/>
                <a:gd name="T91" fmla="*/ 0 h 480"/>
                <a:gd name="T92" fmla="*/ 102 w 888"/>
                <a:gd name="T93" fmla="*/ 0 h 480"/>
                <a:gd name="T94" fmla="*/ 99 w 888"/>
                <a:gd name="T95" fmla="*/ 1 h 480"/>
                <a:gd name="T96" fmla="*/ 92 w 888"/>
                <a:gd name="T97" fmla="*/ 1 h 480"/>
                <a:gd name="T98" fmla="*/ 88 w 888"/>
                <a:gd name="T99" fmla="*/ 2 h 480"/>
                <a:gd name="T100" fmla="*/ 83 w 888"/>
                <a:gd name="T101" fmla="*/ 2 h 480"/>
                <a:gd name="T102" fmla="*/ 67 w 888"/>
                <a:gd name="T103" fmla="*/ 2 h 480"/>
                <a:gd name="T104" fmla="*/ 47 w 888"/>
                <a:gd name="T105" fmla="*/ 2 h 480"/>
                <a:gd name="T106" fmla="*/ 28 w 888"/>
                <a:gd name="T107" fmla="*/ 2 h 480"/>
                <a:gd name="T108" fmla="*/ 6 w 888"/>
                <a:gd name="T109" fmla="*/ 2 h 480"/>
                <a:gd name="T110" fmla="*/ 0 w 888"/>
                <a:gd name="T111" fmla="*/ 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4" name="Group 123"/>
            <p:cNvGrpSpPr>
              <a:grpSpLocks/>
            </p:cNvGrpSpPr>
            <p:nvPr/>
          </p:nvGrpSpPr>
          <p:grpSpPr bwMode="auto">
            <a:xfrm rot="199841">
              <a:off x="1287" y="3243"/>
              <a:ext cx="288" cy="71"/>
              <a:chOff x="4440" y="744"/>
              <a:chExt cx="1100" cy="273"/>
            </a:xfrm>
          </p:grpSpPr>
          <p:sp>
            <p:nvSpPr>
              <p:cNvPr id="1152" name="Freeform 124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125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126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132 h 49"/>
                  <a:gd name="T2" fmla="*/ 18302 w 195"/>
                  <a:gd name="T3" fmla="*/ 0 h 49"/>
                  <a:gd name="T4" fmla="*/ 18791 w 195"/>
                  <a:gd name="T5" fmla="*/ 276 h 49"/>
                  <a:gd name="T6" fmla="*/ 0 w 195"/>
                  <a:gd name="T7" fmla="*/ 423 h 49"/>
                  <a:gd name="T8" fmla="*/ 0 w 195"/>
                  <a:gd name="T9" fmla="*/ 132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27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24 w 48"/>
                  <a:gd name="T1" fmla="*/ 14 h 42"/>
                  <a:gd name="T2" fmla="*/ 493 w 48"/>
                  <a:gd name="T3" fmla="*/ 0 h 42"/>
                  <a:gd name="T4" fmla="*/ 518 w 48"/>
                  <a:gd name="T5" fmla="*/ 343 h 42"/>
                  <a:gd name="T6" fmla="*/ 0 w 48"/>
                  <a:gd name="T7" fmla="*/ 343 h 42"/>
                  <a:gd name="T8" fmla="*/ 24 w 48"/>
                  <a:gd name="T9" fmla="*/ 14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28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24 w 48"/>
                  <a:gd name="T1" fmla="*/ 16 h 42"/>
                  <a:gd name="T2" fmla="*/ 493 w 48"/>
                  <a:gd name="T3" fmla="*/ 0 h 42"/>
                  <a:gd name="T4" fmla="*/ 518 w 48"/>
                  <a:gd name="T5" fmla="*/ 384 h 42"/>
                  <a:gd name="T6" fmla="*/ 0 w 48"/>
                  <a:gd name="T7" fmla="*/ 384 h 42"/>
                  <a:gd name="T8" fmla="*/ 24 w 48"/>
                  <a:gd name="T9" fmla="*/ 1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29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30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31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32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33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24 w 48"/>
                  <a:gd name="T1" fmla="*/ 14 h 42"/>
                  <a:gd name="T2" fmla="*/ 493 w 48"/>
                  <a:gd name="T3" fmla="*/ 0 h 42"/>
                  <a:gd name="T4" fmla="*/ 518 w 48"/>
                  <a:gd name="T5" fmla="*/ 343 h 42"/>
                  <a:gd name="T6" fmla="*/ 0 w 48"/>
                  <a:gd name="T7" fmla="*/ 343 h 42"/>
                  <a:gd name="T8" fmla="*/ 24 w 48"/>
                  <a:gd name="T9" fmla="*/ 14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34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24 w 48"/>
                  <a:gd name="T1" fmla="*/ 16 h 42"/>
                  <a:gd name="T2" fmla="*/ 493 w 48"/>
                  <a:gd name="T3" fmla="*/ 0 h 42"/>
                  <a:gd name="T4" fmla="*/ 518 w 48"/>
                  <a:gd name="T5" fmla="*/ 384 h 42"/>
                  <a:gd name="T6" fmla="*/ 0 w 48"/>
                  <a:gd name="T7" fmla="*/ 384 h 42"/>
                  <a:gd name="T8" fmla="*/ 24 w 48"/>
                  <a:gd name="T9" fmla="*/ 1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135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136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137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38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" name="Text Box 139"/>
            <p:cNvSpPr txBox="1">
              <a:spLocks noChangeArrowheads="1"/>
            </p:cNvSpPr>
            <p:nvPr/>
          </p:nvSpPr>
          <p:spPr bwMode="auto">
            <a:xfrm rot="418926">
              <a:off x="1242" y="2817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kumimoji="1" lang="en-US" sz="500">
                <a:latin typeface="Times New Roman" pitchFamily="18" charset="0"/>
              </a:endParaRPr>
            </a:p>
          </p:txBody>
        </p:sp>
        <p:sp>
          <p:nvSpPr>
            <p:cNvPr id="1046" name="Rectangle 140"/>
            <p:cNvSpPr>
              <a:spLocks noChangeArrowheads="1"/>
            </p:cNvSpPr>
            <p:nvPr/>
          </p:nvSpPr>
          <p:spPr bwMode="auto">
            <a:xfrm>
              <a:off x="4613" y="2530"/>
              <a:ext cx="49" cy="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Rectangle 141"/>
            <p:cNvSpPr>
              <a:spLocks noChangeArrowheads="1"/>
            </p:cNvSpPr>
            <p:nvPr/>
          </p:nvSpPr>
          <p:spPr bwMode="auto">
            <a:xfrm>
              <a:off x="4880" y="2530"/>
              <a:ext cx="49" cy="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Rectangle 142"/>
            <p:cNvSpPr>
              <a:spLocks noChangeArrowheads="1"/>
            </p:cNvSpPr>
            <p:nvPr/>
          </p:nvSpPr>
          <p:spPr bwMode="auto">
            <a:xfrm>
              <a:off x="5143" y="2524"/>
              <a:ext cx="47" cy="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143"/>
            <p:cNvSpPr>
              <a:spLocks/>
            </p:cNvSpPr>
            <p:nvPr/>
          </p:nvSpPr>
          <p:spPr bwMode="auto">
            <a:xfrm>
              <a:off x="4403" y="2244"/>
              <a:ext cx="64" cy="18"/>
            </a:xfrm>
            <a:custGeom>
              <a:avLst/>
              <a:gdLst>
                <a:gd name="T0" fmla="*/ 125 w 51"/>
                <a:gd name="T1" fmla="*/ 21 h 13"/>
                <a:gd name="T2" fmla="*/ 125 w 51"/>
                <a:gd name="T3" fmla="*/ 0 h 13"/>
                <a:gd name="T4" fmla="*/ 0 w 51"/>
                <a:gd name="T5" fmla="*/ 0 h 13"/>
                <a:gd name="T6" fmla="*/ 0 w 51"/>
                <a:gd name="T7" fmla="*/ 48 h 13"/>
                <a:gd name="T8" fmla="*/ 125 w 51"/>
                <a:gd name="T9" fmla="*/ 48 h 13"/>
                <a:gd name="T10" fmla="*/ 125 w 51"/>
                <a:gd name="T11" fmla="*/ 21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144"/>
            <p:cNvSpPr>
              <a:spLocks/>
            </p:cNvSpPr>
            <p:nvPr/>
          </p:nvSpPr>
          <p:spPr bwMode="auto">
            <a:xfrm>
              <a:off x="4403" y="2273"/>
              <a:ext cx="64" cy="19"/>
            </a:xfrm>
            <a:custGeom>
              <a:avLst/>
              <a:gdLst>
                <a:gd name="T0" fmla="*/ 125 w 51"/>
                <a:gd name="T1" fmla="*/ 26 h 14"/>
                <a:gd name="T2" fmla="*/ 125 w 51"/>
                <a:gd name="T3" fmla="*/ 0 h 14"/>
                <a:gd name="T4" fmla="*/ 0 w 51"/>
                <a:gd name="T5" fmla="*/ 0 h 14"/>
                <a:gd name="T6" fmla="*/ 0 w 51"/>
                <a:gd name="T7" fmla="*/ 48 h 14"/>
                <a:gd name="T8" fmla="*/ 125 w 51"/>
                <a:gd name="T9" fmla="*/ 48 h 14"/>
                <a:gd name="T10" fmla="*/ 125 w 51"/>
                <a:gd name="T11" fmla="*/ 26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145"/>
            <p:cNvSpPr>
              <a:spLocks/>
            </p:cNvSpPr>
            <p:nvPr/>
          </p:nvSpPr>
          <p:spPr bwMode="auto">
            <a:xfrm>
              <a:off x="3732" y="1578"/>
              <a:ext cx="1624" cy="1346"/>
            </a:xfrm>
            <a:custGeom>
              <a:avLst/>
              <a:gdLst>
                <a:gd name="T0" fmla="*/ 68 w 2203"/>
                <a:gd name="T1" fmla="*/ 299 h 1826"/>
                <a:gd name="T2" fmla="*/ 210 w 2203"/>
                <a:gd name="T3" fmla="*/ 231 h 1826"/>
                <a:gd name="T4" fmla="*/ 212 w 2203"/>
                <a:gd name="T5" fmla="*/ 11 h 1826"/>
                <a:gd name="T6" fmla="*/ 216 w 2203"/>
                <a:gd name="T7" fmla="*/ 8 h 1826"/>
                <a:gd name="T8" fmla="*/ 224 w 2203"/>
                <a:gd name="T9" fmla="*/ 4 h 1826"/>
                <a:gd name="T10" fmla="*/ 236 w 2203"/>
                <a:gd name="T11" fmla="*/ 1 h 1826"/>
                <a:gd name="T12" fmla="*/ 250 w 2203"/>
                <a:gd name="T13" fmla="*/ 1 h 1826"/>
                <a:gd name="T14" fmla="*/ 262 w 2203"/>
                <a:gd name="T15" fmla="*/ 4 h 1826"/>
                <a:gd name="T16" fmla="*/ 268 w 2203"/>
                <a:gd name="T17" fmla="*/ 8 h 1826"/>
                <a:gd name="T18" fmla="*/ 272 w 2203"/>
                <a:gd name="T19" fmla="*/ 11 h 1826"/>
                <a:gd name="T20" fmla="*/ 280 w 2203"/>
                <a:gd name="T21" fmla="*/ 248 h 1826"/>
                <a:gd name="T22" fmla="*/ 296 w 2203"/>
                <a:gd name="T23" fmla="*/ 218 h 1826"/>
                <a:gd name="T24" fmla="*/ 311 w 2203"/>
                <a:gd name="T25" fmla="*/ 34 h 1826"/>
                <a:gd name="T26" fmla="*/ 313 w 2203"/>
                <a:gd name="T27" fmla="*/ 32 h 1826"/>
                <a:gd name="T28" fmla="*/ 319 w 2203"/>
                <a:gd name="T29" fmla="*/ 28 h 1826"/>
                <a:gd name="T30" fmla="*/ 328 w 2203"/>
                <a:gd name="T31" fmla="*/ 24 h 1826"/>
                <a:gd name="T32" fmla="*/ 342 w 2203"/>
                <a:gd name="T33" fmla="*/ 22 h 1826"/>
                <a:gd name="T34" fmla="*/ 355 w 2203"/>
                <a:gd name="T35" fmla="*/ 24 h 1826"/>
                <a:gd name="T36" fmla="*/ 364 w 2203"/>
                <a:gd name="T37" fmla="*/ 27 h 1826"/>
                <a:gd name="T38" fmla="*/ 369 w 2203"/>
                <a:gd name="T39" fmla="*/ 31 h 1826"/>
                <a:gd name="T40" fmla="*/ 371 w 2203"/>
                <a:gd name="T41" fmla="*/ 32 h 1826"/>
                <a:gd name="T42" fmla="*/ 404 w 2203"/>
                <a:gd name="T43" fmla="*/ 184 h 1826"/>
                <a:gd name="T44" fmla="*/ 409 w 2203"/>
                <a:gd name="T45" fmla="*/ 57 h 1826"/>
                <a:gd name="T46" fmla="*/ 412 w 2203"/>
                <a:gd name="T47" fmla="*/ 55 h 1826"/>
                <a:gd name="T48" fmla="*/ 417 w 2203"/>
                <a:gd name="T49" fmla="*/ 52 h 1826"/>
                <a:gd name="T50" fmla="*/ 428 w 2203"/>
                <a:gd name="T51" fmla="*/ 50 h 1826"/>
                <a:gd name="T52" fmla="*/ 444 w 2203"/>
                <a:gd name="T53" fmla="*/ 50 h 1826"/>
                <a:gd name="T54" fmla="*/ 455 w 2203"/>
                <a:gd name="T55" fmla="*/ 52 h 1826"/>
                <a:gd name="T56" fmla="*/ 462 w 2203"/>
                <a:gd name="T57" fmla="*/ 55 h 1826"/>
                <a:gd name="T58" fmla="*/ 466 w 2203"/>
                <a:gd name="T59" fmla="*/ 57 h 1826"/>
                <a:gd name="T60" fmla="*/ 473 w 2203"/>
                <a:gd name="T61" fmla="*/ 195 h 1826"/>
                <a:gd name="T62" fmla="*/ 621 w 2203"/>
                <a:gd name="T63" fmla="*/ 335 h 1826"/>
                <a:gd name="T64" fmla="*/ 650 w 2203"/>
                <a:gd name="T65" fmla="*/ 514 h 1826"/>
                <a:gd name="T66" fmla="*/ 473 w 2203"/>
                <a:gd name="T67" fmla="*/ 523 h 1826"/>
                <a:gd name="T68" fmla="*/ 425 w 2203"/>
                <a:gd name="T69" fmla="*/ 483 h 1826"/>
                <a:gd name="T70" fmla="*/ 399 w 2203"/>
                <a:gd name="T71" fmla="*/ 529 h 1826"/>
                <a:gd name="T72" fmla="*/ 0 w 2203"/>
                <a:gd name="T73" fmla="*/ 510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rgbClr val="009C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146"/>
            <p:cNvSpPr>
              <a:spLocks/>
            </p:cNvSpPr>
            <p:nvPr/>
          </p:nvSpPr>
          <p:spPr bwMode="auto">
            <a:xfrm>
              <a:off x="4304" y="2017"/>
              <a:ext cx="980" cy="833"/>
            </a:xfrm>
            <a:custGeom>
              <a:avLst/>
              <a:gdLst>
                <a:gd name="T0" fmla="*/ 392 w 1330"/>
                <a:gd name="T1" fmla="*/ 52 h 1129"/>
                <a:gd name="T2" fmla="*/ 392 w 1330"/>
                <a:gd name="T3" fmla="*/ 134 h 1129"/>
                <a:gd name="T4" fmla="*/ 380 w 1330"/>
                <a:gd name="T5" fmla="*/ 133 h 1129"/>
                <a:gd name="T6" fmla="*/ 253 w 1330"/>
                <a:gd name="T7" fmla="*/ 107 h 1129"/>
                <a:gd name="T8" fmla="*/ 252 w 1330"/>
                <a:gd name="T9" fmla="*/ 319 h 1129"/>
                <a:gd name="T10" fmla="*/ 221 w 1330"/>
                <a:gd name="T11" fmla="*/ 321 h 1129"/>
                <a:gd name="T12" fmla="*/ 214 w 1330"/>
                <a:gd name="T13" fmla="*/ 322 h 1129"/>
                <a:gd name="T14" fmla="*/ 211 w 1330"/>
                <a:gd name="T15" fmla="*/ 275 h 1129"/>
                <a:gd name="T16" fmla="*/ 173 w 1330"/>
                <a:gd name="T17" fmla="*/ 275 h 1129"/>
                <a:gd name="T18" fmla="*/ 172 w 1330"/>
                <a:gd name="T19" fmla="*/ 275 h 1129"/>
                <a:gd name="T20" fmla="*/ 169 w 1330"/>
                <a:gd name="T21" fmla="*/ 279 h 1129"/>
                <a:gd name="T22" fmla="*/ 171 w 1330"/>
                <a:gd name="T23" fmla="*/ 325 h 1129"/>
                <a:gd name="T24" fmla="*/ 139 w 1330"/>
                <a:gd name="T25" fmla="*/ 327 h 1129"/>
                <a:gd name="T26" fmla="*/ 51 w 1330"/>
                <a:gd name="T27" fmla="*/ 332 h 1129"/>
                <a:gd name="T28" fmla="*/ 50 w 1330"/>
                <a:gd name="T29" fmla="*/ 331 h 1129"/>
                <a:gd name="T30" fmla="*/ 28 w 1330"/>
                <a:gd name="T31" fmla="*/ 334 h 1129"/>
                <a:gd name="T32" fmla="*/ 16 w 1330"/>
                <a:gd name="T33" fmla="*/ 335 h 1129"/>
                <a:gd name="T34" fmla="*/ 15 w 1330"/>
                <a:gd name="T35" fmla="*/ 334 h 1129"/>
                <a:gd name="T36" fmla="*/ 5 w 1330"/>
                <a:gd name="T37" fmla="*/ 334 h 1129"/>
                <a:gd name="T38" fmla="*/ 0 w 1330"/>
                <a:gd name="T39" fmla="*/ 333 h 1129"/>
                <a:gd name="T40" fmla="*/ 0 w 1330"/>
                <a:gd name="T41" fmla="*/ 69 h 1129"/>
                <a:gd name="T42" fmla="*/ 1 w 1330"/>
                <a:gd name="T43" fmla="*/ 69 h 1129"/>
                <a:gd name="T44" fmla="*/ 2 w 1330"/>
                <a:gd name="T45" fmla="*/ 66 h 1129"/>
                <a:gd name="T46" fmla="*/ 12 w 1330"/>
                <a:gd name="T47" fmla="*/ 66 h 1129"/>
                <a:gd name="T48" fmla="*/ 106 w 1330"/>
                <a:gd name="T49" fmla="*/ 86 h 1129"/>
                <a:gd name="T50" fmla="*/ 193 w 1330"/>
                <a:gd name="T51" fmla="*/ 103 h 1129"/>
                <a:gd name="T52" fmla="*/ 195 w 1330"/>
                <a:gd name="T53" fmla="*/ 1 h 1129"/>
                <a:gd name="T54" fmla="*/ 194 w 1330"/>
                <a:gd name="T55" fmla="*/ 0 h 1129"/>
                <a:gd name="T56" fmla="*/ 391 w 1330"/>
                <a:gd name="T57" fmla="*/ 51 h 1129"/>
                <a:gd name="T58" fmla="*/ 392 w 1330"/>
                <a:gd name="T59" fmla="*/ 52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rgbClr val="00C3BE"/>
            </a:solidFill>
            <a:ln w="9525">
              <a:solidFill>
                <a:srgbClr val="009C9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147"/>
            <p:cNvSpPr>
              <a:spLocks/>
            </p:cNvSpPr>
            <p:nvPr/>
          </p:nvSpPr>
          <p:spPr bwMode="auto">
            <a:xfrm>
              <a:off x="4092" y="2088"/>
              <a:ext cx="187" cy="131"/>
            </a:xfrm>
            <a:custGeom>
              <a:avLst/>
              <a:gdLst>
                <a:gd name="T0" fmla="*/ 73 w 256"/>
                <a:gd name="T1" fmla="*/ 27 h 177"/>
                <a:gd name="T2" fmla="*/ 71 w 256"/>
                <a:gd name="T3" fmla="*/ 30 h 177"/>
                <a:gd name="T4" fmla="*/ 1 w 256"/>
                <a:gd name="T5" fmla="*/ 53 h 177"/>
                <a:gd name="T6" fmla="*/ 0 w 256"/>
                <a:gd name="T7" fmla="*/ 0 h 177"/>
                <a:gd name="T8" fmla="*/ 72 w 256"/>
                <a:gd name="T9" fmla="*/ 19 h 177"/>
                <a:gd name="T10" fmla="*/ 73 w 256"/>
                <a:gd name="T11" fmla="*/ 27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148"/>
            <p:cNvSpPr>
              <a:spLocks/>
            </p:cNvSpPr>
            <p:nvPr/>
          </p:nvSpPr>
          <p:spPr bwMode="auto">
            <a:xfrm>
              <a:off x="5019" y="2559"/>
              <a:ext cx="340" cy="258"/>
            </a:xfrm>
            <a:custGeom>
              <a:avLst/>
              <a:gdLst>
                <a:gd name="T0" fmla="*/ 135 w 462"/>
                <a:gd name="T1" fmla="*/ 34 h 351"/>
                <a:gd name="T2" fmla="*/ 135 w 462"/>
                <a:gd name="T3" fmla="*/ 50 h 351"/>
                <a:gd name="T4" fmla="*/ 135 w 462"/>
                <a:gd name="T5" fmla="*/ 54 h 351"/>
                <a:gd name="T6" fmla="*/ 135 w 462"/>
                <a:gd name="T7" fmla="*/ 72 h 351"/>
                <a:gd name="T8" fmla="*/ 135 w 462"/>
                <a:gd name="T9" fmla="*/ 93 h 351"/>
                <a:gd name="T10" fmla="*/ 71 w 462"/>
                <a:gd name="T11" fmla="*/ 98 h 351"/>
                <a:gd name="T12" fmla="*/ 48 w 462"/>
                <a:gd name="T13" fmla="*/ 98 h 351"/>
                <a:gd name="T14" fmla="*/ 46 w 462"/>
                <a:gd name="T15" fmla="*/ 98 h 351"/>
                <a:gd name="T16" fmla="*/ 42 w 462"/>
                <a:gd name="T17" fmla="*/ 99 h 351"/>
                <a:gd name="T18" fmla="*/ 1 w 462"/>
                <a:gd name="T19" fmla="*/ 103 h 351"/>
                <a:gd name="T20" fmla="*/ 0 w 462"/>
                <a:gd name="T21" fmla="*/ 29 h 351"/>
                <a:gd name="T22" fmla="*/ 1 w 462"/>
                <a:gd name="T23" fmla="*/ 0 h 351"/>
                <a:gd name="T24" fmla="*/ 134 w 462"/>
                <a:gd name="T25" fmla="*/ 7 h 351"/>
                <a:gd name="T26" fmla="*/ 135 w 462"/>
                <a:gd name="T27" fmla="*/ 34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149"/>
            <p:cNvSpPr>
              <a:spLocks/>
            </p:cNvSpPr>
            <p:nvPr/>
          </p:nvSpPr>
          <p:spPr bwMode="auto">
            <a:xfrm>
              <a:off x="4711" y="2063"/>
              <a:ext cx="31" cy="73"/>
            </a:xfrm>
            <a:custGeom>
              <a:avLst/>
              <a:gdLst>
                <a:gd name="T0" fmla="*/ 1 w 43"/>
                <a:gd name="T1" fmla="*/ 27 h 101"/>
                <a:gd name="T2" fmla="*/ 0 w 43"/>
                <a:gd name="T3" fmla="*/ 27 h 101"/>
                <a:gd name="T4" fmla="*/ 0 w 43"/>
                <a:gd name="T5" fmla="*/ 10 h 101"/>
                <a:gd name="T6" fmla="*/ 0 w 43"/>
                <a:gd name="T7" fmla="*/ 3 h 101"/>
                <a:gd name="T8" fmla="*/ 12 w 43"/>
                <a:gd name="T9" fmla="*/ 0 h 101"/>
                <a:gd name="T10" fmla="*/ 12 w 43"/>
                <a:gd name="T11" fmla="*/ 25 h 101"/>
                <a:gd name="T12" fmla="*/ 1 w 43"/>
                <a:gd name="T13" fmla="*/ 27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150"/>
            <p:cNvSpPr>
              <a:spLocks/>
            </p:cNvSpPr>
            <p:nvPr/>
          </p:nvSpPr>
          <p:spPr bwMode="auto">
            <a:xfrm>
              <a:off x="4652" y="2077"/>
              <a:ext cx="34" cy="72"/>
            </a:xfrm>
            <a:custGeom>
              <a:avLst/>
              <a:gdLst>
                <a:gd name="T0" fmla="*/ 15 w 45"/>
                <a:gd name="T1" fmla="*/ 27 h 97"/>
                <a:gd name="T2" fmla="*/ 0 w 45"/>
                <a:gd name="T3" fmla="*/ 29 h 97"/>
                <a:gd name="T4" fmla="*/ 0 w 45"/>
                <a:gd name="T5" fmla="*/ 4 h 97"/>
                <a:gd name="T6" fmla="*/ 14 w 45"/>
                <a:gd name="T7" fmla="*/ 0 h 97"/>
                <a:gd name="T8" fmla="*/ 15 w 45"/>
                <a:gd name="T9" fmla="*/ 11 h 97"/>
                <a:gd name="T10" fmla="*/ 15 w 45"/>
                <a:gd name="T11" fmla="*/ 27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151"/>
            <p:cNvSpPr>
              <a:spLocks/>
            </p:cNvSpPr>
            <p:nvPr/>
          </p:nvSpPr>
          <p:spPr bwMode="auto">
            <a:xfrm>
              <a:off x="4587" y="2095"/>
              <a:ext cx="38" cy="68"/>
            </a:xfrm>
            <a:custGeom>
              <a:avLst/>
              <a:gdLst>
                <a:gd name="T0" fmla="*/ 16 w 51"/>
                <a:gd name="T1" fmla="*/ 19 h 92"/>
                <a:gd name="T2" fmla="*/ 15 w 51"/>
                <a:gd name="T3" fmla="*/ 24 h 92"/>
                <a:gd name="T4" fmla="*/ 0 w 51"/>
                <a:gd name="T5" fmla="*/ 27 h 92"/>
                <a:gd name="T6" fmla="*/ 0 w 51"/>
                <a:gd name="T7" fmla="*/ 7 h 92"/>
                <a:gd name="T8" fmla="*/ 1 w 51"/>
                <a:gd name="T9" fmla="*/ 4 h 92"/>
                <a:gd name="T10" fmla="*/ 13 w 51"/>
                <a:gd name="T11" fmla="*/ 0 h 92"/>
                <a:gd name="T12" fmla="*/ 14 w 51"/>
                <a:gd name="T13" fmla="*/ 1 h 92"/>
                <a:gd name="T14" fmla="*/ 16 w 51"/>
                <a:gd name="T15" fmla="*/ 19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152"/>
            <p:cNvSpPr>
              <a:spLocks/>
            </p:cNvSpPr>
            <p:nvPr/>
          </p:nvSpPr>
          <p:spPr bwMode="auto">
            <a:xfrm>
              <a:off x="4525" y="2116"/>
              <a:ext cx="32" cy="59"/>
            </a:xfrm>
            <a:custGeom>
              <a:avLst/>
              <a:gdLst>
                <a:gd name="T0" fmla="*/ 12 w 44"/>
                <a:gd name="T1" fmla="*/ 19 h 82"/>
                <a:gd name="T2" fmla="*/ 1 w 44"/>
                <a:gd name="T3" fmla="*/ 22 h 82"/>
                <a:gd name="T4" fmla="*/ 0 w 44"/>
                <a:gd name="T5" fmla="*/ 4 h 82"/>
                <a:gd name="T6" fmla="*/ 11 w 44"/>
                <a:gd name="T7" fmla="*/ 0 h 82"/>
                <a:gd name="T8" fmla="*/ 12 w 44"/>
                <a:gd name="T9" fmla="*/ 0 h 82"/>
                <a:gd name="T10" fmla="*/ 12 w 44"/>
                <a:gd name="T11" fmla="*/ 19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153"/>
            <p:cNvSpPr>
              <a:spLocks/>
            </p:cNvSpPr>
            <p:nvPr/>
          </p:nvSpPr>
          <p:spPr bwMode="auto">
            <a:xfrm>
              <a:off x="4966" y="2320"/>
              <a:ext cx="90" cy="98"/>
            </a:xfrm>
            <a:custGeom>
              <a:avLst/>
              <a:gdLst>
                <a:gd name="T0" fmla="*/ 35 w 123"/>
                <a:gd name="T1" fmla="*/ 41 h 131"/>
                <a:gd name="T2" fmla="*/ 10 w 123"/>
                <a:gd name="T3" fmla="*/ 37 h 131"/>
                <a:gd name="T4" fmla="*/ 0 w 123"/>
                <a:gd name="T5" fmla="*/ 0 h 131"/>
                <a:gd name="T6" fmla="*/ 24 w 123"/>
                <a:gd name="T7" fmla="*/ 4 h 131"/>
                <a:gd name="T8" fmla="*/ 35 w 123"/>
                <a:gd name="T9" fmla="*/ 41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154"/>
            <p:cNvSpPr>
              <a:spLocks/>
            </p:cNvSpPr>
            <p:nvPr/>
          </p:nvSpPr>
          <p:spPr bwMode="auto">
            <a:xfrm>
              <a:off x="5053" y="2337"/>
              <a:ext cx="95" cy="91"/>
            </a:xfrm>
            <a:custGeom>
              <a:avLst/>
              <a:gdLst>
                <a:gd name="T0" fmla="*/ 38 w 129"/>
                <a:gd name="T1" fmla="*/ 37 h 123"/>
                <a:gd name="T2" fmla="*/ 11 w 129"/>
                <a:gd name="T3" fmla="*/ 33 h 123"/>
                <a:gd name="T4" fmla="*/ 0 w 129"/>
                <a:gd name="T5" fmla="*/ 0 h 123"/>
                <a:gd name="T6" fmla="*/ 27 w 129"/>
                <a:gd name="T7" fmla="*/ 4 h 123"/>
                <a:gd name="T8" fmla="*/ 38 w 129"/>
                <a:gd name="T9" fmla="*/ 3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155"/>
            <p:cNvSpPr>
              <a:spLocks/>
            </p:cNvSpPr>
            <p:nvPr/>
          </p:nvSpPr>
          <p:spPr bwMode="auto">
            <a:xfrm>
              <a:off x="5147" y="2353"/>
              <a:ext cx="93" cy="85"/>
            </a:xfrm>
            <a:custGeom>
              <a:avLst/>
              <a:gdLst>
                <a:gd name="T0" fmla="*/ 38 w 126"/>
                <a:gd name="T1" fmla="*/ 33 h 116"/>
                <a:gd name="T2" fmla="*/ 12 w 126"/>
                <a:gd name="T3" fmla="*/ 31 h 116"/>
                <a:gd name="T4" fmla="*/ 0 w 126"/>
                <a:gd name="T5" fmla="*/ 0 h 116"/>
                <a:gd name="T6" fmla="*/ 26 w 126"/>
                <a:gd name="T7" fmla="*/ 5 h 116"/>
                <a:gd name="T8" fmla="*/ 38 w 126"/>
                <a:gd name="T9" fmla="*/ 33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156"/>
            <p:cNvSpPr>
              <a:spLocks/>
            </p:cNvSpPr>
            <p:nvPr/>
          </p:nvSpPr>
          <p:spPr bwMode="auto">
            <a:xfrm>
              <a:off x="5243" y="2372"/>
              <a:ext cx="68" cy="74"/>
            </a:xfrm>
            <a:custGeom>
              <a:avLst/>
              <a:gdLst>
                <a:gd name="T0" fmla="*/ 27 w 92"/>
                <a:gd name="T1" fmla="*/ 29 h 101"/>
                <a:gd name="T2" fmla="*/ 10 w 92"/>
                <a:gd name="T3" fmla="*/ 27 h 101"/>
                <a:gd name="T4" fmla="*/ 0 w 92"/>
                <a:gd name="T5" fmla="*/ 0 h 101"/>
                <a:gd name="T6" fmla="*/ 18 w 92"/>
                <a:gd name="T7" fmla="*/ 3 h 101"/>
                <a:gd name="T8" fmla="*/ 27 w 92"/>
                <a:gd name="T9" fmla="*/ 29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157"/>
            <p:cNvSpPr>
              <a:spLocks/>
            </p:cNvSpPr>
            <p:nvPr/>
          </p:nvSpPr>
          <p:spPr bwMode="auto">
            <a:xfrm>
              <a:off x="5000" y="2443"/>
              <a:ext cx="94" cy="85"/>
            </a:xfrm>
            <a:custGeom>
              <a:avLst/>
              <a:gdLst>
                <a:gd name="T0" fmla="*/ 39 w 126"/>
                <a:gd name="T1" fmla="*/ 32 h 117"/>
                <a:gd name="T2" fmla="*/ 39 w 126"/>
                <a:gd name="T3" fmla="*/ 33 h 117"/>
                <a:gd name="T4" fmla="*/ 10 w 126"/>
                <a:gd name="T5" fmla="*/ 31 h 117"/>
                <a:gd name="T6" fmla="*/ 0 w 126"/>
                <a:gd name="T7" fmla="*/ 0 h 117"/>
                <a:gd name="T8" fmla="*/ 28 w 126"/>
                <a:gd name="T9" fmla="*/ 3 h 117"/>
                <a:gd name="T10" fmla="*/ 39 w 126"/>
                <a:gd name="T11" fmla="*/ 32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158"/>
            <p:cNvSpPr>
              <a:spLocks/>
            </p:cNvSpPr>
            <p:nvPr/>
          </p:nvSpPr>
          <p:spPr bwMode="auto">
            <a:xfrm>
              <a:off x="5076" y="2444"/>
              <a:ext cx="94" cy="85"/>
            </a:xfrm>
            <a:custGeom>
              <a:avLst/>
              <a:gdLst>
                <a:gd name="T0" fmla="*/ 38 w 127"/>
                <a:gd name="T1" fmla="*/ 33 h 116"/>
                <a:gd name="T2" fmla="*/ 12 w 127"/>
                <a:gd name="T3" fmla="*/ 32 h 116"/>
                <a:gd name="T4" fmla="*/ 11 w 127"/>
                <a:gd name="T5" fmla="*/ 32 h 116"/>
                <a:gd name="T6" fmla="*/ 0 w 127"/>
                <a:gd name="T7" fmla="*/ 0 h 116"/>
                <a:gd name="T8" fmla="*/ 27 w 127"/>
                <a:gd name="T9" fmla="*/ 3 h 116"/>
                <a:gd name="T10" fmla="*/ 38 w 127"/>
                <a:gd name="T11" fmla="*/ 33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159"/>
            <p:cNvSpPr>
              <a:spLocks/>
            </p:cNvSpPr>
            <p:nvPr/>
          </p:nvSpPr>
          <p:spPr bwMode="auto">
            <a:xfrm>
              <a:off x="5187" y="2462"/>
              <a:ext cx="90" cy="81"/>
            </a:xfrm>
            <a:custGeom>
              <a:avLst/>
              <a:gdLst>
                <a:gd name="T0" fmla="*/ 35 w 123"/>
                <a:gd name="T1" fmla="*/ 32 h 110"/>
                <a:gd name="T2" fmla="*/ 11 w 123"/>
                <a:gd name="T3" fmla="*/ 31 h 110"/>
                <a:gd name="T4" fmla="*/ 0 w 123"/>
                <a:gd name="T5" fmla="*/ 0 h 110"/>
                <a:gd name="T6" fmla="*/ 25 w 123"/>
                <a:gd name="T7" fmla="*/ 3 h 110"/>
                <a:gd name="T8" fmla="*/ 35 w 123"/>
                <a:gd name="T9" fmla="*/ 32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160"/>
            <p:cNvSpPr>
              <a:spLocks/>
            </p:cNvSpPr>
            <p:nvPr/>
          </p:nvSpPr>
          <p:spPr bwMode="auto">
            <a:xfrm>
              <a:off x="5277" y="2471"/>
              <a:ext cx="72" cy="78"/>
            </a:xfrm>
            <a:custGeom>
              <a:avLst/>
              <a:gdLst>
                <a:gd name="T0" fmla="*/ 28 w 99"/>
                <a:gd name="T1" fmla="*/ 32 h 105"/>
                <a:gd name="T2" fmla="*/ 11 w 99"/>
                <a:gd name="T3" fmla="*/ 30 h 105"/>
                <a:gd name="T4" fmla="*/ 0 w 99"/>
                <a:gd name="T5" fmla="*/ 0 h 105"/>
                <a:gd name="T6" fmla="*/ 17 w 99"/>
                <a:gd name="T7" fmla="*/ 2 h 105"/>
                <a:gd name="T8" fmla="*/ 28 w 99"/>
                <a:gd name="T9" fmla="*/ 32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161"/>
            <p:cNvSpPr>
              <a:spLocks/>
            </p:cNvSpPr>
            <p:nvPr/>
          </p:nvSpPr>
          <p:spPr bwMode="auto">
            <a:xfrm>
              <a:off x="4948" y="2126"/>
              <a:ext cx="62" cy="71"/>
            </a:xfrm>
            <a:custGeom>
              <a:avLst/>
              <a:gdLst>
                <a:gd name="T0" fmla="*/ 25 w 84"/>
                <a:gd name="T1" fmla="*/ 20 h 98"/>
                <a:gd name="T2" fmla="*/ 25 w 84"/>
                <a:gd name="T3" fmla="*/ 27 h 98"/>
                <a:gd name="T4" fmla="*/ 22 w 84"/>
                <a:gd name="T5" fmla="*/ 27 h 98"/>
                <a:gd name="T6" fmla="*/ 22 w 84"/>
                <a:gd name="T7" fmla="*/ 26 h 98"/>
                <a:gd name="T8" fmla="*/ 15 w 84"/>
                <a:gd name="T9" fmla="*/ 25 h 98"/>
                <a:gd name="T10" fmla="*/ 0 w 84"/>
                <a:gd name="T11" fmla="*/ 22 h 98"/>
                <a:gd name="T12" fmla="*/ 1 w 84"/>
                <a:gd name="T13" fmla="*/ 1 h 98"/>
                <a:gd name="T14" fmla="*/ 0 w 84"/>
                <a:gd name="T15" fmla="*/ 0 h 98"/>
                <a:gd name="T16" fmla="*/ 24 w 84"/>
                <a:gd name="T17" fmla="*/ 5 h 98"/>
                <a:gd name="T18" fmla="*/ 25 w 84"/>
                <a:gd name="T19" fmla="*/ 20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8" name="Freeform 162"/>
            <p:cNvSpPr>
              <a:spLocks/>
            </p:cNvSpPr>
            <p:nvPr/>
          </p:nvSpPr>
          <p:spPr bwMode="auto">
            <a:xfrm>
              <a:off x="5029" y="2147"/>
              <a:ext cx="66" cy="69"/>
            </a:xfrm>
            <a:custGeom>
              <a:avLst/>
              <a:gdLst>
                <a:gd name="T0" fmla="*/ 27 w 89"/>
                <a:gd name="T1" fmla="*/ 25 h 93"/>
                <a:gd name="T2" fmla="*/ 27 w 89"/>
                <a:gd name="T3" fmla="*/ 27 h 93"/>
                <a:gd name="T4" fmla="*/ 27 w 89"/>
                <a:gd name="T5" fmla="*/ 28 h 93"/>
                <a:gd name="T6" fmla="*/ 1 w 89"/>
                <a:gd name="T7" fmla="*/ 23 h 93"/>
                <a:gd name="T8" fmla="*/ 0 w 89"/>
                <a:gd name="T9" fmla="*/ 5 h 93"/>
                <a:gd name="T10" fmla="*/ 0 w 89"/>
                <a:gd name="T11" fmla="*/ 1 h 93"/>
                <a:gd name="T12" fmla="*/ 4 w 89"/>
                <a:gd name="T13" fmla="*/ 0 h 93"/>
                <a:gd name="T14" fmla="*/ 25 w 89"/>
                <a:gd name="T15" fmla="*/ 4 h 93"/>
                <a:gd name="T16" fmla="*/ 27 w 89"/>
                <a:gd name="T17" fmla="*/ 25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163"/>
            <p:cNvSpPr>
              <a:spLocks/>
            </p:cNvSpPr>
            <p:nvPr/>
          </p:nvSpPr>
          <p:spPr bwMode="auto">
            <a:xfrm>
              <a:off x="5119" y="2166"/>
              <a:ext cx="59" cy="63"/>
            </a:xfrm>
            <a:custGeom>
              <a:avLst/>
              <a:gdLst>
                <a:gd name="T0" fmla="*/ 24 w 80"/>
                <a:gd name="T1" fmla="*/ 7 h 87"/>
                <a:gd name="T2" fmla="*/ 24 w 80"/>
                <a:gd name="T3" fmla="*/ 24 h 87"/>
                <a:gd name="T4" fmla="*/ 13 w 80"/>
                <a:gd name="T5" fmla="*/ 22 h 87"/>
                <a:gd name="T6" fmla="*/ 1 w 80"/>
                <a:gd name="T7" fmla="*/ 20 h 87"/>
                <a:gd name="T8" fmla="*/ 0 w 80"/>
                <a:gd name="T9" fmla="*/ 3 h 87"/>
                <a:gd name="T10" fmla="*/ 1 w 80"/>
                <a:gd name="T11" fmla="*/ 0 h 87"/>
                <a:gd name="T12" fmla="*/ 22 w 80"/>
                <a:gd name="T13" fmla="*/ 4 h 87"/>
                <a:gd name="T14" fmla="*/ 24 w 80"/>
                <a:gd name="T15" fmla="*/ 7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0" name="Freeform 164"/>
            <p:cNvSpPr>
              <a:spLocks/>
            </p:cNvSpPr>
            <p:nvPr/>
          </p:nvSpPr>
          <p:spPr bwMode="auto">
            <a:xfrm>
              <a:off x="5191" y="2180"/>
              <a:ext cx="53" cy="65"/>
            </a:xfrm>
            <a:custGeom>
              <a:avLst/>
              <a:gdLst>
                <a:gd name="T0" fmla="*/ 21 w 72"/>
                <a:gd name="T1" fmla="*/ 26 h 88"/>
                <a:gd name="T2" fmla="*/ 1 w 72"/>
                <a:gd name="T3" fmla="*/ 22 h 88"/>
                <a:gd name="T4" fmla="*/ 0 w 72"/>
                <a:gd name="T5" fmla="*/ 18 h 88"/>
                <a:gd name="T6" fmla="*/ 1 w 72"/>
                <a:gd name="T7" fmla="*/ 4 h 88"/>
                <a:gd name="T8" fmla="*/ 0 w 72"/>
                <a:gd name="T9" fmla="*/ 1 h 88"/>
                <a:gd name="T10" fmla="*/ 1 w 72"/>
                <a:gd name="T11" fmla="*/ 0 h 88"/>
                <a:gd name="T12" fmla="*/ 21 w 72"/>
                <a:gd name="T13" fmla="*/ 4 h 88"/>
                <a:gd name="T14" fmla="*/ 21 w 72"/>
                <a:gd name="T15" fmla="*/ 26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165"/>
            <p:cNvSpPr>
              <a:spLocks/>
            </p:cNvSpPr>
            <p:nvPr/>
          </p:nvSpPr>
          <p:spPr bwMode="auto">
            <a:xfrm>
              <a:off x="4388" y="2397"/>
              <a:ext cx="59" cy="59"/>
            </a:xfrm>
            <a:custGeom>
              <a:avLst/>
              <a:gdLst>
                <a:gd name="T0" fmla="*/ 7 w 81"/>
                <a:gd name="T1" fmla="*/ 1 h 81"/>
                <a:gd name="T2" fmla="*/ 17 w 81"/>
                <a:gd name="T3" fmla="*/ 1 h 81"/>
                <a:gd name="T4" fmla="*/ 20 w 81"/>
                <a:gd name="T5" fmla="*/ 3 h 81"/>
                <a:gd name="T6" fmla="*/ 23 w 81"/>
                <a:gd name="T7" fmla="*/ 3 h 81"/>
                <a:gd name="T8" fmla="*/ 23 w 81"/>
                <a:gd name="T9" fmla="*/ 13 h 81"/>
                <a:gd name="T10" fmla="*/ 23 w 81"/>
                <a:gd name="T11" fmla="*/ 22 h 81"/>
                <a:gd name="T12" fmla="*/ 23 w 81"/>
                <a:gd name="T13" fmla="*/ 23 h 81"/>
                <a:gd name="T14" fmla="*/ 18 w 81"/>
                <a:gd name="T15" fmla="*/ 23 h 81"/>
                <a:gd name="T16" fmla="*/ 18 w 81"/>
                <a:gd name="T17" fmla="*/ 23 h 81"/>
                <a:gd name="T18" fmla="*/ 7 w 81"/>
                <a:gd name="T19" fmla="*/ 22 h 81"/>
                <a:gd name="T20" fmla="*/ 3 w 81"/>
                <a:gd name="T21" fmla="*/ 20 h 81"/>
                <a:gd name="T22" fmla="*/ 1 w 81"/>
                <a:gd name="T23" fmla="*/ 20 h 81"/>
                <a:gd name="T24" fmla="*/ 0 w 81"/>
                <a:gd name="T25" fmla="*/ 0 h 81"/>
                <a:gd name="T26" fmla="*/ 7 w 81"/>
                <a:gd name="T27" fmla="*/ 0 h 81"/>
                <a:gd name="T28" fmla="*/ 7 w 81"/>
                <a:gd name="T29" fmla="*/ 1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2" name="Freeform 166"/>
            <p:cNvSpPr>
              <a:spLocks/>
            </p:cNvSpPr>
            <p:nvPr/>
          </p:nvSpPr>
          <p:spPr bwMode="auto">
            <a:xfrm>
              <a:off x="4469" y="2403"/>
              <a:ext cx="56" cy="59"/>
            </a:xfrm>
            <a:custGeom>
              <a:avLst/>
              <a:gdLst>
                <a:gd name="T0" fmla="*/ 1 w 77"/>
                <a:gd name="T1" fmla="*/ 1 h 79"/>
                <a:gd name="T2" fmla="*/ 12 w 77"/>
                <a:gd name="T3" fmla="*/ 1 h 79"/>
                <a:gd name="T4" fmla="*/ 16 w 77"/>
                <a:gd name="T5" fmla="*/ 2 h 79"/>
                <a:gd name="T6" fmla="*/ 22 w 77"/>
                <a:gd name="T7" fmla="*/ 2 h 79"/>
                <a:gd name="T8" fmla="*/ 21 w 77"/>
                <a:gd name="T9" fmla="*/ 12 h 79"/>
                <a:gd name="T10" fmla="*/ 22 w 77"/>
                <a:gd name="T11" fmla="*/ 17 h 79"/>
                <a:gd name="T12" fmla="*/ 22 w 77"/>
                <a:gd name="T13" fmla="*/ 25 h 79"/>
                <a:gd name="T14" fmla="*/ 15 w 77"/>
                <a:gd name="T15" fmla="*/ 25 h 79"/>
                <a:gd name="T16" fmla="*/ 15 w 77"/>
                <a:gd name="T17" fmla="*/ 24 h 79"/>
                <a:gd name="T18" fmla="*/ 3 w 77"/>
                <a:gd name="T19" fmla="*/ 23 h 79"/>
                <a:gd name="T20" fmla="*/ 2 w 77"/>
                <a:gd name="T21" fmla="*/ 23 h 79"/>
                <a:gd name="T22" fmla="*/ 0 w 77"/>
                <a:gd name="T23" fmla="*/ 0 h 79"/>
                <a:gd name="T24" fmla="*/ 1 w 77"/>
                <a:gd name="T25" fmla="*/ 0 h 79"/>
                <a:gd name="T26" fmla="*/ 1 w 77"/>
                <a:gd name="T27" fmla="*/ 1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3" name="Freeform 167"/>
            <p:cNvSpPr>
              <a:spLocks/>
            </p:cNvSpPr>
            <p:nvPr/>
          </p:nvSpPr>
          <p:spPr bwMode="auto">
            <a:xfrm>
              <a:off x="4541" y="2412"/>
              <a:ext cx="58" cy="56"/>
            </a:xfrm>
            <a:custGeom>
              <a:avLst/>
              <a:gdLst>
                <a:gd name="T0" fmla="*/ 11 w 77"/>
                <a:gd name="T1" fmla="*/ 1 h 75"/>
                <a:gd name="T2" fmla="*/ 24 w 77"/>
                <a:gd name="T3" fmla="*/ 1 h 75"/>
                <a:gd name="T4" fmla="*/ 24 w 77"/>
                <a:gd name="T5" fmla="*/ 4 h 75"/>
                <a:gd name="T6" fmla="*/ 24 w 77"/>
                <a:gd name="T7" fmla="*/ 16 h 75"/>
                <a:gd name="T8" fmla="*/ 25 w 77"/>
                <a:gd name="T9" fmla="*/ 23 h 75"/>
                <a:gd name="T10" fmla="*/ 15 w 77"/>
                <a:gd name="T11" fmla="*/ 23 h 75"/>
                <a:gd name="T12" fmla="*/ 15 w 77"/>
                <a:gd name="T13" fmla="*/ 23 h 75"/>
                <a:gd name="T14" fmla="*/ 2 w 77"/>
                <a:gd name="T15" fmla="*/ 23 h 75"/>
                <a:gd name="T16" fmla="*/ 0 w 77"/>
                <a:gd name="T17" fmla="*/ 1 h 75"/>
                <a:gd name="T18" fmla="*/ 2 w 77"/>
                <a:gd name="T19" fmla="*/ 0 h 75"/>
                <a:gd name="T20" fmla="*/ 11 w 77"/>
                <a:gd name="T21" fmla="*/ 0 h 75"/>
                <a:gd name="T22" fmla="*/ 11 w 77"/>
                <a:gd name="T23" fmla="*/ 1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168"/>
            <p:cNvSpPr>
              <a:spLocks/>
            </p:cNvSpPr>
            <p:nvPr/>
          </p:nvSpPr>
          <p:spPr bwMode="auto">
            <a:xfrm>
              <a:off x="4618" y="2418"/>
              <a:ext cx="62" cy="57"/>
            </a:xfrm>
            <a:custGeom>
              <a:avLst/>
              <a:gdLst>
                <a:gd name="T0" fmla="*/ 7 w 84"/>
                <a:gd name="T1" fmla="*/ 1 h 77"/>
                <a:gd name="T2" fmla="*/ 19 w 84"/>
                <a:gd name="T3" fmla="*/ 1 h 77"/>
                <a:gd name="T4" fmla="*/ 22 w 84"/>
                <a:gd name="T5" fmla="*/ 2 h 77"/>
                <a:gd name="T6" fmla="*/ 25 w 84"/>
                <a:gd name="T7" fmla="*/ 2 h 77"/>
                <a:gd name="T8" fmla="*/ 25 w 84"/>
                <a:gd name="T9" fmla="*/ 23 h 77"/>
                <a:gd name="T10" fmla="*/ 22 w 84"/>
                <a:gd name="T11" fmla="*/ 22 h 77"/>
                <a:gd name="T12" fmla="*/ 11 w 84"/>
                <a:gd name="T13" fmla="*/ 22 h 77"/>
                <a:gd name="T14" fmla="*/ 11 w 84"/>
                <a:gd name="T15" fmla="*/ 21 h 77"/>
                <a:gd name="T16" fmla="*/ 1 w 84"/>
                <a:gd name="T17" fmla="*/ 21 h 77"/>
                <a:gd name="T18" fmla="*/ 0 w 84"/>
                <a:gd name="T19" fmla="*/ 5 h 77"/>
                <a:gd name="T20" fmla="*/ 1 w 84"/>
                <a:gd name="T21" fmla="*/ 0 h 77"/>
                <a:gd name="T22" fmla="*/ 7 w 84"/>
                <a:gd name="T23" fmla="*/ 0 h 77"/>
                <a:gd name="T24" fmla="*/ 7 w 84"/>
                <a:gd name="T25" fmla="*/ 1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169"/>
            <p:cNvSpPr>
              <a:spLocks/>
            </p:cNvSpPr>
            <p:nvPr/>
          </p:nvSpPr>
          <p:spPr bwMode="auto">
            <a:xfrm>
              <a:off x="4398" y="2627"/>
              <a:ext cx="64" cy="55"/>
            </a:xfrm>
            <a:custGeom>
              <a:avLst/>
              <a:gdLst>
                <a:gd name="T0" fmla="*/ 27 w 85"/>
                <a:gd name="T1" fmla="*/ 2 h 73"/>
                <a:gd name="T2" fmla="*/ 26 w 85"/>
                <a:gd name="T3" fmla="*/ 5 h 73"/>
                <a:gd name="T4" fmla="*/ 26 w 85"/>
                <a:gd name="T5" fmla="*/ 23 h 73"/>
                <a:gd name="T6" fmla="*/ 0 w 85"/>
                <a:gd name="T7" fmla="*/ 23 h 73"/>
                <a:gd name="T8" fmla="*/ 0 w 85"/>
                <a:gd name="T9" fmla="*/ 1 h 73"/>
                <a:gd name="T10" fmla="*/ 2 w 85"/>
                <a:gd name="T11" fmla="*/ 0 h 73"/>
                <a:gd name="T12" fmla="*/ 26 w 85"/>
                <a:gd name="T13" fmla="*/ 2 h 73"/>
                <a:gd name="T14" fmla="*/ 27 w 85"/>
                <a:gd name="T15" fmla="*/ 2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6" name="Freeform 170"/>
            <p:cNvSpPr>
              <a:spLocks/>
            </p:cNvSpPr>
            <p:nvPr/>
          </p:nvSpPr>
          <p:spPr bwMode="auto">
            <a:xfrm>
              <a:off x="4479" y="2630"/>
              <a:ext cx="70" cy="56"/>
            </a:xfrm>
            <a:custGeom>
              <a:avLst/>
              <a:gdLst>
                <a:gd name="T0" fmla="*/ 28 w 95"/>
                <a:gd name="T1" fmla="*/ 1 h 77"/>
                <a:gd name="T2" fmla="*/ 27 w 95"/>
                <a:gd name="T3" fmla="*/ 22 h 77"/>
                <a:gd name="T4" fmla="*/ 27 w 95"/>
                <a:gd name="T5" fmla="*/ 20 h 77"/>
                <a:gd name="T6" fmla="*/ 1 w 95"/>
                <a:gd name="T7" fmla="*/ 20 h 77"/>
                <a:gd name="T8" fmla="*/ 0 w 95"/>
                <a:gd name="T9" fmla="*/ 2 h 77"/>
                <a:gd name="T10" fmla="*/ 2 w 95"/>
                <a:gd name="T11" fmla="*/ 0 h 77"/>
                <a:gd name="T12" fmla="*/ 4 w 95"/>
                <a:gd name="T13" fmla="*/ 1 h 77"/>
                <a:gd name="T14" fmla="*/ 28 w 95"/>
                <a:gd name="T15" fmla="*/ 1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7" name="Freeform 171"/>
            <p:cNvSpPr>
              <a:spLocks/>
            </p:cNvSpPr>
            <p:nvPr/>
          </p:nvSpPr>
          <p:spPr bwMode="auto">
            <a:xfrm>
              <a:off x="4565" y="2636"/>
              <a:ext cx="57" cy="50"/>
            </a:xfrm>
            <a:custGeom>
              <a:avLst/>
              <a:gdLst>
                <a:gd name="T0" fmla="*/ 23 w 78"/>
                <a:gd name="T1" fmla="*/ 1 h 69"/>
                <a:gd name="T2" fmla="*/ 20 w 78"/>
                <a:gd name="T3" fmla="*/ 5 h 69"/>
                <a:gd name="T4" fmla="*/ 20 w 78"/>
                <a:gd name="T5" fmla="*/ 16 h 69"/>
                <a:gd name="T6" fmla="*/ 17 w 78"/>
                <a:gd name="T7" fmla="*/ 19 h 69"/>
                <a:gd name="T8" fmla="*/ 1 w 78"/>
                <a:gd name="T9" fmla="*/ 19 h 69"/>
                <a:gd name="T10" fmla="*/ 0 w 78"/>
                <a:gd name="T11" fmla="*/ 0 h 69"/>
                <a:gd name="T12" fmla="*/ 21 w 78"/>
                <a:gd name="T13" fmla="*/ 0 h 69"/>
                <a:gd name="T14" fmla="*/ 23 w 78"/>
                <a:gd name="T15" fmla="*/ 1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172"/>
            <p:cNvSpPr>
              <a:spLocks/>
            </p:cNvSpPr>
            <p:nvPr/>
          </p:nvSpPr>
          <p:spPr bwMode="auto">
            <a:xfrm>
              <a:off x="4631" y="2636"/>
              <a:ext cx="47" cy="50"/>
            </a:xfrm>
            <a:custGeom>
              <a:avLst/>
              <a:gdLst>
                <a:gd name="T0" fmla="*/ 3 w 63"/>
                <a:gd name="T1" fmla="*/ 1 h 69"/>
                <a:gd name="T2" fmla="*/ 18 w 63"/>
                <a:gd name="T3" fmla="*/ 1 h 69"/>
                <a:gd name="T4" fmla="*/ 19 w 63"/>
                <a:gd name="T5" fmla="*/ 1 h 69"/>
                <a:gd name="T6" fmla="*/ 19 w 63"/>
                <a:gd name="T7" fmla="*/ 18 h 69"/>
                <a:gd name="T8" fmla="*/ 2 w 63"/>
                <a:gd name="T9" fmla="*/ 19 h 69"/>
                <a:gd name="T10" fmla="*/ 1 w 63"/>
                <a:gd name="T11" fmla="*/ 17 h 69"/>
                <a:gd name="T12" fmla="*/ 0 w 63"/>
                <a:gd name="T13" fmla="*/ 4 h 69"/>
                <a:gd name="T14" fmla="*/ 1 w 63"/>
                <a:gd name="T15" fmla="*/ 2 h 69"/>
                <a:gd name="T16" fmla="*/ 0 w 63"/>
                <a:gd name="T17" fmla="*/ 0 h 69"/>
                <a:gd name="T18" fmla="*/ 3 w 63"/>
                <a:gd name="T19" fmla="*/ 0 h 69"/>
                <a:gd name="T20" fmla="*/ 3 w 63"/>
                <a:gd name="T21" fmla="*/ 1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9" name="Freeform 173"/>
            <p:cNvSpPr>
              <a:spLocks/>
            </p:cNvSpPr>
            <p:nvPr/>
          </p:nvSpPr>
          <p:spPr bwMode="auto">
            <a:xfrm>
              <a:off x="5082" y="2639"/>
              <a:ext cx="46" cy="53"/>
            </a:xfrm>
            <a:custGeom>
              <a:avLst/>
              <a:gdLst>
                <a:gd name="T0" fmla="*/ 19 w 62"/>
                <a:gd name="T1" fmla="*/ 22 h 71"/>
                <a:gd name="T2" fmla="*/ 1 w 62"/>
                <a:gd name="T3" fmla="*/ 22 h 71"/>
                <a:gd name="T4" fmla="*/ 0 w 62"/>
                <a:gd name="T5" fmla="*/ 22 h 71"/>
                <a:gd name="T6" fmla="*/ 0 w 62"/>
                <a:gd name="T7" fmla="*/ 0 h 71"/>
                <a:gd name="T8" fmla="*/ 19 w 62"/>
                <a:gd name="T9" fmla="*/ 0 h 71"/>
                <a:gd name="T10" fmla="*/ 19 w 62"/>
                <a:gd name="T11" fmla="*/ 22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Freeform 174"/>
            <p:cNvSpPr>
              <a:spLocks/>
            </p:cNvSpPr>
            <p:nvPr/>
          </p:nvSpPr>
          <p:spPr bwMode="auto">
            <a:xfrm>
              <a:off x="5159" y="2639"/>
              <a:ext cx="38" cy="50"/>
            </a:xfrm>
            <a:custGeom>
              <a:avLst/>
              <a:gdLst>
                <a:gd name="T0" fmla="*/ 16 w 51"/>
                <a:gd name="T1" fmla="*/ 18 h 69"/>
                <a:gd name="T2" fmla="*/ 0 w 51"/>
                <a:gd name="T3" fmla="*/ 19 h 69"/>
                <a:gd name="T4" fmla="*/ 0 w 51"/>
                <a:gd name="T5" fmla="*/ 0 h 69"/>
                <a:gd name="T6" fmla="*/ 16 w 51"/>
                <a:gd name="T7" fmla="*/ 0 h 69"/>
                <a:gd name="T8" fmla="*/ 16 w 51"/>
                <a:gd name="T9" fmla="*/ 18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1" name="Freeform 175"/>
            <p:cNvSpPr>
              <a:spLocks/>
            </p:cNvSpPr>
            <p:nvPr/>
          </p:nvSpPr>
          <p:spPr bwMode="auto">
            <a:xfrm>
              <a:off x="5227" y="2639"/>
              <a:ext cx="32" cy="47"/>
            </a:xfrm>
            <a:custGeom>
              <a:avLst/>
              <a:gdLst>
                <a:gd name="T0" fmla="*/ 10 w 46"/>
                <a:gd name="T1" fmla="*/ 18 h 64"/>
                <a:gd name="T2" fmla="*/ 0 w 46"/>
                <a:gd name="T3" fmla="*/ 19 h 64"/>
                <a:gd name="T4" fmla="*/ 0 w 46"/>
                <a:gd name="T5" fmla="*/ 0 h 64"/>
                <a:gd name="T6" fmla="*/ 10 w 46"/>
                <a:gd name="T7" fmla="*/ 0 h 64"/>
                <a:gd name="T8" fmla="*/ 10 w 46"/>
                <a:gd name="T9" fmla="*/ 18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Freeform 176"/>
            <p:cNvSpPr>
              <a:spLocks/>
            </p:cNvSpPr>
            <p:nvPr/>
          </p:nvSpPr>
          <p:spPr bwMode="auto">
            <a:xfrm>
              <a:off x="5291" y="2639"/>
              <a:ext cx="33" cy="43"/>
            </a:xfrm>
            <a:custGeom>
              <a:avLst/>
              <a:gdLst>
                <a:gd name="T0" fmla="*/ 13 w 44"/>
                <a:gd name="T1" fmla="*/ 18 h 58"/>
                <a:gd name="T2" fmla="*/ 0 w 44"/>
                <a:gd name="T3" fmla="*/ 18 h 58"/>
                <a:gd name="T4" fmla="*/ 0 w 44"/>
                <a:gd name="T5" fmla="*/ 0 h 58"/>
                <a:gd name="T6" fmla="*/ 14 w 44"/>
                <a:gd name="T7" fmla="*/ 0 h 58"/>
                <a:gd name="T8" fmla="*/ 13 w 44"/>
                <a:gd name="T9" fmla="*/ 1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3" name="Group 177"/>
            <p:cNvGrpSpPr>
              <a:grpSpLocks/>
            </p:cNvGrpSpPr>
            <p:nvPr/>
          </p:nvGrpSpPr>
          <p:grpSpPr bwMode="auto">
            <a:xfrm>
              <a:off x="3828" y="2636"/>
              <a:ext cx="419" cy="144"/>
              <a:chOff x="3324" y="2064"/>
              <a:chExt cx="419" cy="105"/>
            </a:xfrm>
          </p:grpSpPr>
          <p:sp>
            <p:nvSpPr>
              <p:cNvPr id="1147" name="Freeform 178"/>
              <p:cNvSpPr>
                <a:spLocks/>
              </p:cNvSpPr>
              <p:nvPr/>
            </p:nvSpPr>
            <p:spPr bwMode="auto">
              <a:xfrm>
                <a:off x="3696" y="2064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179"/>
              <p:cNvSpPr>
                <a:spLocks/>
              </p:cNvSpPr>
              <p:nvPr/>
            </p:nvSpPr>
            <p:spPr bwMode="auto">
              <a:xfrm>
                <a:off x="3475" y="2082"/>
                <a:ext cx="41" cy="62"/>
              </a:xfrm>
              <a:custGeom>
                <a:avLst/>
                <a:gdLst>
                  <a:gd name="T0" fmla="*/ 17 w 55"/>
                  <a:gd name="T1" fmla="*/ 23 h 83"/>
                  <a:gd name="T2" fmla="*/ 1 w 55"/>
                  <a:gd name="T3" fmla="*/ 25 h 83"/>
                  <a:gd name="T4" fmla="*/ 0 w 55"/>
                  <a:gd name="T5" fmla="*/ 19 h 83"/>
                  <a:gd name="T6" fmla="*/ 1 w 55"/>
                  <a:gd name="T7" fmla="*/ 17 h 83"/>
                  <a:gd name="T8" fmla="*/ 0 w 55"/>
                  <a:gd name="T9" fmla="*/ 16 h 83"/>
                  <a:gd name="T10" fmla="*/ 1 w 55"/>
                  <a:gd name="T11" fmla="*/ 2 h 83"/>
                  <a:gd name="T12" fmla="*/ 13 w 55"/>
                  <a:gd name="T13" fmla="*/ 0 h 83"/>
                  <a:gd name="T14" fmla="*/ 16 w 55"/>
                  <a:gd name="T15" fmla="*/ 0 h 83"/>
                  <a:gd name="T16" fmla="*/ 17 w 55"/>
                  <a:gd name="T17" fmla="*/ 23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"/>
                  <a:gd name="T28" fmla="*/ 0 h 83"/>
                  <a:gd name="T29" fmla="*/ 55 w 55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" h="83">
                    <a:moveTo>
                      <a:pt x="55" y="75"/>
                    </a:moveTo>
                    <a:lnTo>
                      <a:pt x="4" y="83"/>
                    </a:lnTo>
                    <a:lnTo>
                      <a:pt x="0" y="62"/>
                    </a:lnTo>
                    <a:lnTo>
                      <a:pt x="2" y="55"/>
                    </a:lnTo>
                    <a:lnTo>
                      <a:pt x="0" y="49"/>
                    </a:lnTo>
                    <a:lnTo>
                      <a:pt x="2" y="7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55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180"/>
              <p:cNvSpPr>
                <a:spLocks/>
              </p:cNvSpPr>
              <p:nvPr/>
            </p:nvSpPr>
            <p:spPr bwMode="auto">
              <a:xfrm>
                <a:off x="3394" y="2097"/>
                <a:ext cx="41" cy="60"/>
              </a:xfrm>
              <a:custGeom>
                <a:avLst/>
                <a:gdLst>
                  <a:gd name="T0" fmla="*/ 18 w 54"/>
                  <a:gd name="T1" fmla="*/ 12 h 83"/>
                  <a:gd name="T2" fmla="*/ 17 w 54"/>
                  <a:gd name="T3" fmla="*/ 20 h 83"/>
                  <a:gd name="T4" fmla="*/ 2 w 54"/>
                  <a:gd name="T5" fmla="*/ 22 h 83"/>
                  <a:gd name="T6" fmla="*/ 2 w 54"/>
                  <a:gd name="T7" fmla="*/ 22 h 83"/>
                  <a:gd name="T8" fmla="*/ 0 w 54"/>
                  <a:gd name="T9" fmla="*/ 9 h 83"/>
                  <a:gd name="T10" fmla="*/ 1 w 54"/>
                  <a:gd name="T11" fmla="*/ 3 h 83"/>
                  <a:gd name="T12" fmla="*/ 15 w 54"/>
                  <a:gd name="T13" fmla="*/ 0 h 83"/>
                  <a:gd name="T14" fmla="*/ 17 w 54"/>
                  <a:gd name="T15" fmla="*/ 0 h 83"/>
                  <a:gd name="T16" fmla="*/ 18 w 54"/>
                  <a:gd name="T17" fmla="*/ 12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181"/>
              <p:cNvSpPr>
                <a:spLocks/>
              </p:cNvSpPr>
              <p:nvPr/>
            </p:nvSpPr>
            <p:spPr bwMode="auto">
              <a:xfrm>
                <a:off x="3324" y="2111"/>
                <a:ext cx="40" cy="58"/>
              </a:xfrm>
              <a:custGeom>
                <a:avLst/>
                <a:gdLst>
                  <a:gd name="T0" fmla="*/ 17 w 53"/>
                  <a:gd name="T1" fmla="*/ 19 h 78"/>
                  <a:gd name="T2" fmla="*/ 17 w 53"/>
                  <a:gd name="T3" fmla="*/ 20 h 78"/>
                  <a:gd name="T4" fmla="*/ 17 w 53"/>
                  <a:gd name="T5" fmla="*/ 22 h 78"/>
                  <a:gd name="T6" fmla="*/ 2 w 53"/>
                  <a:gd name="T7" fmla="*/ 24 h 78"/>
                  <a:gd name="T8" fmla="*/ 0 w 53"/>
                  <a:gd name="T9" fmla="*/ 3 h 78"/>
                  <a:gd name="T10" fmla="*/ 13 w 53"/>
                  <a:gd name="T11" fmla="*/ 0 h 78"/>
                  <a:gd name="T12" fmla="*/ 16 w 53"/>
                  <a:gd name="T13" fmla="*/ 0 h 78"/>
                  <a:gd name="T14" fmla="*/ 17 w 53"/>
                  <a:gd name="T15" fmla="*/ 19 h 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78"/>
                  <a:gd name="T26" fmla="*/ 53 w 53"/>
                  <a:gd name="T27" fmla="*/ 78 h 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78">
                    <a:moveTo>
                      <a:pt x="53" y="59"/>
                    </a:moveTo>
                    <a:lnTo>
                      <a:pt x="51" y="64"/>
                    </a:lnTo>
                    <a:lnTo>
                      <a:pt x="53" y="72"/>
                    </a:lnTo>
                    <a:lnTo>
                      <a:pt x="5" y="78"/>
                    </a:lnTo>
                    <a:lnTo>
                      <a:pt x="0" y="10"/>
                    </a:lnTo>
                    <a:lnTo>
                      <a:pt x="39" y="0"/>
                    </a:lnTo>
                    <a:lnTo>
                      <a:pt x="49" y="0"/>
                    </a:lnTo>
                    <a:lnTo>
                      <a:pt x="53" y="5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182"/>
              <p:cNvSpPr>
                <a:spLocks/>
              </p:cNvSpPr>
              <p:nvPr/>
            </p:nvSpPr>
            <p:spPr bwMode="auto">
              <a:xfrm>
                <a:off x="3600" y="2064"/>
                <a:ext cx="41" cy="60"/>
              </a:xfrm>
              <a:custGeom>
                <a:avLst/>
                <a:gdLst>
                  <a:gd name="T0" fmla="*/ 18 w 54"/>
                  <a:gd name="T1" fmla="*/ 12 h 83"/>
                  <a:gd name="T2" fmla="*/ 17 w 54"/>
                  <a:gd name="T3" fmla="*/ 20 h 83"/>
                  <a:gd name="T4" fmla="*/ 2 w 54"/>
                  <a:gd name="T5" fmla="*/ 22 h 83"/>
                  <a:gd name="T6" fmla="*/ 2 w 54"/>
                  <a:gd name="T7" fmla="*/ 22 h 83"/>
                  <a:gd name="T8" fmla="*/ 0 w 54"/>
                  <a:gd name="T9" fmla="*/ 9 h 83"/>
                  <a:gd name="T10" fmla="*/ 1 w 54"/>
                  <a:gd name="T11" fmla="*/ 3 h 83"/>
                  <a:gd name="T12" fmla="*/ 15 w 54"/>
                  <a:gd name="T13" fmla="*/ 0 h 83"/>
                  <a:gd name="T14" fmla="*/ 17 w 54"/>
                  <a:gd name="T15" fmla="*/ 0 h 83"/>
                  <a:gd name="T16" fmla="*/ 18 w 54"/>
                  <a:gd name="T17" fmla="*/ 12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4" name="AutoShape 183"/>
            <p:cNvSpPr>
              <a:spLocks noChangeArrowheads="1"/>
            </p:cNvSpPr>
            <p:nvPr/>
          </p:nvSpPr>
          <p:spPr bwMode="auto">
            <a:xfrm>
              <a:off x="4658" y="2550"/>
              <a:ext cx="192" cy="144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5" name="Freeform 184"/>
            <p:cNvSpPr>
              <a:spLocks/>
            </p:cNvSpPr>
            <p:nvPr/>
          </p:nvSpPr>
          <p:spPr bwMode="auto">
            <a:xfrm>
              <a:off x="4860" y="2404"/>
              <a:ext cx="70" cy="114"/>
            </a:xfrm>
            <a:custGeom>
              <a:avLst/>
              <a:gdLst>
                <a:gd name="T0" fmla="*/ 28 w 95"/>
                <a:gd name="T1" fmla="*/ 41 h 156"/>
                <a:gd name="T2" fmla="*/ 27 w 95"/>
                <a:gd name="T3" fmla="*/ 0 h 156"/>
                <a:gd name="T4" fmla="*/ 0 w 95"/>
                <a:gd name="T5" fmla="*/ 23 h 156"/>
                <a:gd name="T6" fmla="*/ 1 w 95"/>
                <a:gd name="T7" fmla="*/ 45 h 156"/>
                <a:gd name="T8" fmla="*/ 28 w 95"/>
                <a:gd name="T9" fmla="*/ 41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" name="Freeform 185"/>
            <p:cNvSpPr>
              <a:spLocks/>
            </p:cNvSpPr>
            <p:nvPr/>
          </p:nvSpPr>
          <p:spPr bwMode="auto">
            <a:xfrm>
              <a:off x="4515" y="2496"/>
              <a:ext cx="47" cy="65"/>
            </a:xfrm>
            <a:custGeom>
              <a:avLst/>
              <a:gdLst>
                <a:gd name="T0" fmla="*/ 19 w 63"/>
                <a:gd name="T1" fmla="*/ 22 h 88"/>
                <a:gd name="T2" fmla="*/ 10 w 63"/>
                <a:gd name="T3" fmla="*/ 24 h 88"/>
                <a:gd name="T4" fmla="*/ 1 w 63"/>
                <a:gd name="T5" fmla="*/ 26 h 88"/>
                <a:gd name="T6" fmla="*/ 0 w 63"/>
                <a:gd name="T7" fmla="*/ 4 h 88"/>
                <a:gd name="T8" fmla="*/ 0 w 63"/>
                <a:gd name="T9" fmla="*/ 3 h 88"/>
                <a:gd name="T10" fmla="*/ 16 w 63"/>
                <a:gd name="T11" fmla="*/ 0 h 88"/>
                <a:gd name="T12" fmla="*/ 19 w 63"/>
                <a:gd name="T13" fmla="*/ 0 h 88"/>
                <a:gd name="T14" fmla="*/ 19 w 63"/>
                <a:gd name="T15" fmla="*/ 22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7" name="Group 186"/>
            <p:cNvGrpSpPr>
              <a:grpSpLocks/>
            </p:cNvGrpSpPr>
            <p:nvPr/>
          </p:nvGrpSpPr>
          <p:grpSpPr bwMode="auto">
            <a:xfrm>
              <a:off x="4466" y="2559"/>
              <a:ext cx="770" cy="856"/>
              <a:chOff x="717" y="1011"/>
              <a:chExt cx="1620" cy="1952"/>
            </a:xfrm>
          </p:grpSpPr>
          <p:sp>
            <p:nvSpPr>
              <p:cNvPr id="1089" name="Freeform 187"/>
              <p:cNvSpPr>
                <a:spLocks/>
              </p:cNvSpPr>
              <p:nvPr/>
            </p:nvSpPr>
            <p:spPr bwMode="auto">
              <a:xfrm>
                <a:off x="717" y="1807"/>
                <a:ext cx="685" cy="1156"/>
              </a:xfrm>
              <a:custGeom>
                <a:avLst/>
                <a:gdLst>
                  <a:gd name="T0" fmla="*/ 77 w 1072"/>
                  <a:gd name="T1" fmla="*/ 0 h 1744"/>
                  <a:gd name="T2" fmla="*/ 0 w 1072"/>
                  <a:gd name="T3" fmla="*/ 281 h 1744"/>
                  <a:gd name="T4" fmla="*/ 179 w 1072"/>
                  <a:gd name="T5" fmla="*/ 337 h 1744"/>
                  <a:gd name="T6" fmla="*/ 150 w 1072"/>
                  <a:gd name="T7" fmla="*/ 6 h 17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2"/>
                  <a:gd name="T13" fmla="*/ 0 h 1744"/>
                  <a:gd name="T14" fmla="*/ 1072 w 1072"/>
                  <a:gd name="T15" fmla="*/ 1744 h 17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2" h="1744">
                    <a:moveTo>
                      <a:pt x="464" y="0"/>
                    </a:moveTo>
                    <a:lnTo>
                      <a:pt x="0" y="1456"/>
                    </a:lnTo>
                    <a:lnTo>
                      <a:pt x="1072" y="1744"/>
                    </a:lnTo>
                    <a:lnTo>
                      <a:pt x="896" y="32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Freeform 188"/>
              <p:cNvSpPr>
                <a:spLocks/>
              </p:cNvSpPr>
              <p:nvPr/>
            </p:nvSpPr>
            <p:spPr bwMode="auto">
              <a:xfrm>
                <a:off x="1386" y="1738"/>
                <a:ext cx="578" cy="902"/>
              </a:xfrm>
              <a:custGeom>
                <a:avLst/>
                <a:gdLst>
                  <a:gd name="T0" fmla="*/ 51 w 904"/>
                  <a:gd name="T1" fmla="*/ 5 h 1360"/>
                  <a:gd name="T2" fmla="*/ 0 w 904"/>
                  <a:gd name="T3" fmla="*/ 239 h 1360"/>
                  <a:gd name="T4" fmla="*/ 152 w 904"/>
                  <a:gd name="T5" fmla="*/ 263 h 1360"/>
                  <a:gd name="T6" fmla="*/ 113 w 904"/>
                  <a:gd name="T7" fmla="*/ 0 h 13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4"/>
                  <a:gd name="T13" fmla="*/ 0 h 1360"/>
                  <a:gd name="T14" fmla="*/ 904 w 904"/>
                  <a:gd name="T15" fmla="*/ 1360 h 13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4" h="1360">
                    <a:moveTo>
                      <a:pt x="304" y="24"/>
                    </a:moveTo>
                    <a:lnTo>
                      <a:pt x="0" y="1240"/>
                    </a:lnTo>
                    <a:lnTo>
                      <a:pt x="904" y="1360"/>
                    </a:lnTo>
                    <a:lnTo>
                      <a:pt x="672" y="0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91" name="Group 189"/>
              <p:cNvGrpSpPr>
                <a:grpSpLocks/>
              </p:cNvGrpSpPr>
              <p:nvPr/>
            </p:nvGrpSpPr>
            <p:grpSpPr bwMode="auto">
              <a:xfrm>
                <a:off x="717" y="1556"/>
                <a:ext cx="1620" cy="371"/>
                <a:chOff x="1151" y="2009"/>
                <a:chExt cx="2536" cy="561"/>
              </a:xfrm>
            </p:grpSpPr>
            <p:sp>
              <p:nvSpPr>
                <p:cNvPr id="1144" name="Freeform 190"/>
                <p:cNvSpPr>
                  <a:spLocks/>
                </p:cNvSpPr>
                <p:nvPr/>
              </p:nvSpPr>
              <p:spPr bwMode="auto">
                <a:xfrm>
                  <a:off x="1151" y="2009"/>
                  <a:ext cx="2536" cy="481"/>
                </a:xfrm>
                <a:custGeom>
                  <a:avLst/>
                  <a:gdLst>
                    <a:gd name="T0" fmla="*/ 0 w 2536"/>
                    <a:gd name="T1" fmla="*/ 249 h 481"/>
                    <a:gd name="T2" fmla="*/ 1600 w 2536"/>
                    <a:gd name="T3" fmla="*/ 481 h 481"/>
                    <a:gd name="T4" fmla="*/ 2536 w 2536"/>
                    <a:gd name="T5" fmla="*/ 120 h 481"/>
                    <a:gd name="T6" fmla="*/ 1336 w 2536"/>
                    <a:gd name="T7" fmla="*/ 0 h 481"/>
                    <a:gd name="T8" fmla="*/ 0 w 2536"/>
                    <a:gd name="T9" fmla="*/ 249 h 4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481"/>
                    <a:gd name="T17" fmla="*/ 2536 w 2536"/>
                    <a:gd name="T18" fmla="*/ 481 h 4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481">
                      <a:moveTo>
                        <a:pt x="0" y="249"/>
                      </a:moveTo>
                      <a:lnTo>
                        <a:pt x="1600" y="481"/>
                      </a:lnTo>
                      <a:lnTo>
                        <a:pt x="2536" y="120"/>
                      </a:lnTo>
                      <a:lnTo>
                        <a:pt x="1336" y="0"/>
                      </a:lnTo>
                      <a:lnTo>
                        <a:pt x="0" y="2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" name="Freeform 191"/>
                <p:cNvSpPr>
                  <a:spLocks/>
                </p:cNvSpPr>
                <p:nvPr/>
              </p:nvSpPr>
              <p:spPr bwMode="auto">
                <a:xfrm>
                  <a:off x="1157" y="2259"/>
                  <a:ext cx="1594" cy="311"/>
                </a:xfrm>
                <a:custGeom>
                  <a:avLst/>
                  <a:gdLst>
                    <a:gd name="T0" fmla="*/ 0 w 1594"/>
                    <a:gd name="T1" fmla="*/ 0 h 311"/>
                    <a:gd name="T2" fmla="*/ 1594 w 1594"/>
                    <a:gd name="T3" fmla="*/ 231 h 311"/>
                    <a:gd name="T4" fmla="*/ 1594 w 1594"/>
                    <a:gd name="T5" fmla="*/ 311 h 311"/>
                    <a:gd name="T6" fmla="*/ 0 w 1594"/>
                    <a:gd name="T7" fmla="*/ 81 h 311"/>
                    <a:gd name="T8" fmla="*/ 0 w 1594"/>
                    <a:gd name="T9" fmla="*/ 0 h 3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94"/>
                    <a:gd name="T16" fmla="*/ 0 h 311"/>
                    <a:gd name="T17" fmla="*/ 1594 w 1594"/>
                    <a:gd name="T18" fmla="*/ 311 h 3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94" h="311">
                      <a:moveTo>
                        <a:pt x="0" y="0"/>
                      </a:moveTo>
                      <a:lnTo>
                        <a:pt x="1594" y="231"/>
                      </a:lnTo>
                      <a:lnTo>
                        <a:pt x="1594" y="311"/>
                      </a:lnTo>
                      <a:lnTo>
                        <a:pt x="0" y="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192"/>
                <p:cNvSpPr>
                  <a:spLocks/>
                </p:cNvSpPr>
                <p:nvPr/>
              </p:nvSpPr>
              <p:spPr bwMode="auto">
                <a:xfrm>
                  <a:off x="2751" y="2129"/>
                  <a:ext cx="936" cy="441"/>
                </a:xfrm>
                <a:custGeom>
                  <a:avLst/>
                  <a:gdLst>
                    <a:gd name="T0" fmla="*/ 0 w 936"/>
                    <a:gd name="T1" fmla="*/ 441 h 441"/>
                    <a:gd name="T2" fmla="*/ 0 w 936"/>
                    <a:gd name="T3" fmla="*/ 361 h 441"/>
                    <a:gd name="T4" fmla="*/ 936 w 936"/>
                    <a:gd name="T5" fmla="*/ 0 h 441"/>
                    <a:gd name="T6" fmla="*/ 936 w 936"/>
                    <a:gd name="T7" fmla="*/ 57 h 441"/>
                    <a:gd name="T8" fmla="*/ 0 w 936"/>
                    <a:gd name="T9" fmla="*/ 441 h 4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6"/>
                    <a:gd name="T16" fmla="*/ 0 h 441"/>
                    <a:gd name="T17" fmla="*/ 936 w 936"/>
                    <a:gd name="T18" fmla="*/ 441 h 4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6" h="441">
                      <a:moveTo>
                        <a:pt x="0" y="441"/>
                      </a:moveTo>
                      <a:lnTo>
                        <a:pt x="0" y="361"/>
                      </a:lnTo>
                      <a:lnTo>
                        <a:pt x="936" y="0"/>
                      </a:lnTo>
                      <a:lnTo>
                        <a:pt x="936" y="57"/>
                      </a:lnTo>
                      <a:lnTo>
                        <a:pt x="0" y="441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2" name="Group 193"/>
              <p:cNvGrpSpPr>
                <a:grpSpLocks/>
              </p:cNvGrpSpPr>
              <p:nvPr/>
            </p:nvGrpSpPr>
            <p:grpSpPr bwMode="auto">
              <a:xfrm>
                <a:off x="977" y="1011"/>
                <a:ext cx="1129" cy="820"/>
                <a:chOff x="1558" y="1187"/>
                <a:chExt cx="1767" cy="1237"/>
              </a:xfrm>
            </p:grpSpPr>
            <p:grpSp>
              <p:nvGrpSpPr>
                <p:cNvPr id="1093" name="Group 194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126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58" y="1187"/>
                    <a:ext cx="1365" cy="1120"/>
                    <a:chOff x="1558" y="1187"/>
                    <a:chExt cx="1365" cy="1120"/>
                  </a:xfrm>
                </p:grpSpPr>
                <p:grpSp>
                  <p:nvGrpSpPr>
                    <p:cNvPr id="1135" name="Group 1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58" y="1818"/>
                      <a:ext cx="1365" cy="489"/>
                      <a:chOff x="1558" y="1818"/>
                      <a:chExt cx="1365" cy="489"/>
                    </a:xfrm>
                  </p:grpSpPr>
                  <p:sp>
                    <p:nvSpPr>
                      <p:cNvPr id="1141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40" y="1818"/>
                        <a:ext cx="783" cy="489"/>
                      </a:xfrm>
                      <a:custGeom>
                        <a:avLst/>
                        <a:gdLst>
                          <a:gd name="T0" fmla="*/ 0 w 783"/>
                          <a:gd name="T1" fmla="*/ 149 h 489"/>
                          <a:gd name="T2" fmla="*/ 0 w 783"/>
                          <a:gd name="T3" fmla="*/ 489 h 489"/>
                          <a:gd name="T4" fmla="*/ 783 w 783"/>
                          <a:gd name="T5" fmla="*/ 238 h 489"/>
                          <a:gd name="T6" fmla="*/ 783 w 783"/>
                          <a:gd name="T7" fmla="*/ 0 h 489"/>
                          <a:gd name="T8" fmla="*/ 0 w 783"/>
                          <a:gd name="T9" fmla="*/ 149 h 48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83"/>
                          <a:gd name="T16" fmla="*/ 0 h 489"/>
                          <a:gd name="T17" fmla="*/ 783 w 783"/>
                          <a:gd name="T18" fmla="*/ 489 h 48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83" h="489">
                            <a:moveTo>
                              <a:pt x="0" y="149"/>
                            </a:moveTo>
                            <a:lnTo>
                              <a:pt x="0" y="489"/>
                            </a:lnTo>
                            <a:lnTo>
                              <a:pt x="783" y="238"/>
                            </a:lnTo>
                            <a:lnTo>
                              <a:pt x="783" y="0"/>
                            </a:lnTo>
                            <a:lnTo>
                              <a:pt x="0" y="149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2" name="Freeform 1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934"/>
                        <a:ext cx="582" cy="373"/>
                      </a:xfrm>
                      <a:custGeom>
                        <a:avLst/>
                        <a:gdLst>
                          <a:gd name="T0" fmla="*/ 582 w 582"/>
                          <a:gd name="T1" fmla="*/ 33 h 373"/>
                          <a:gd name="T2" fmla="*/ 582 w 582"/>
                          <a:gd name="T3" fmla="*/ 373 h 373"/>
                          <a:gd name="T4" fmla="*/ 0 w 582"/>
                          <a:gd name="T5" fmla="*/ 289 h 373"/>
                          <a:gd name="T6" fmla="*/ 0 w 582"/>
                          <a:gd name="T7" fmla="*/ 0 h 373"/>
                          <a:gd name="T8" fmla="*/ 582 w 582"/>
                          <a:gd name="T9" fmla="*/ 33 h 37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82"/>
                          <a:gd name="T16" fmla="*/ 0 h 373"/>
                          <a:gd name="T17" fmla="*/ 582 w 582"/>
                          <a:gd name="T18" fmla="*/ 373 h 37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82" h="373">
                            <a:moveTo>
                              <a:pt x="582" y="33"/>
                            </a:moveTo>
                            <a:lnTo>
                              <a:pt x="582" y="373"/>
                            </a:lnTo>
                            <a:lnTo>
                              <a:pt x="0" y="289"/>
                            </a:lnTo>
                            <a:lnTo>
                              <a:pt x="0" y="0"/>
                            </a:lnTo>
                            <a:lnTo>
                              <a:pt x="582" y="33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3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818"/>
                        <a:ext cx="1365" cy="149"/>
                      </a:xfrm>
                      <a:custGeom>
                        <a:avLst/>
                        <a:gdLst>
                          <a:gd name="T0" fmla="*/ 0 w 1365"/>
                          <a:gd name="T1" fmla="*/ 116 h 149"/>
                          <a:gd name="T2" fmla="*/ 588 w 1365"/>
                          <a:gd name="T3" fmla="*/ 149 h 149"/>
                          <a:gd name="T4" fmla="*/ 1365 w 1365"/>
                          <a:gd name="T5" fmla="*/ 0 h 149"/>
                          <a:gd name="T6" fmla="*/ 793 w 1365"/>
                          <a:gd name="T7" fmla="*/ 0 h 149"/>
                          <a:gd name="T8" fmla="*/ 0 w 1365"/>
                          <a:gd name="T9" fmla="*/ 116 h 1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365"/>
                          <a:gd name="T16" fmla="*/ 0 h 149"/>
                          <a:gd name="T17" fmla="*/ 1365 w 1365"/>
                          <a:gd name="T18" fmla="*/ 149 h 1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365" h="149">
                            <a:moveTo>
                              <a:pt x="0" y="116"/>
                            </a:moveTo>
                            <a:lnTo>
                              <a:pt x="588" y="149"/>
                            </a:lnTo>
                            <a:lnTo>
                              <a:pt x="1365" y="0"/>
                            </a:lnTo>
                            <a:lnTo>
                              <a:pt x="793" y="0"/>
                            </a:lnTo>
                            <a:lnTo>
                              <a:pt x="0" y="116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136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002" y="1778"/>
                      <a:ext cx="495" cy="139"/>
                    </a:xfrm>
                    <a:custGeom>
                      <a:avLst/>
                      <a:gdLst>
                        <a:gd name="T0" fmla="*/ 0 w 495"/>
                        <a:gd name="T1" fmla="*/ 79 h 139"/>
                        <a:gd name="T2" fmla="*/ 0 w 495"/>
                        <a:gd name="T3" fmla="*/ 124 h 139"/>
                        <a:gd name="T4" fmla="*/ 231 w 495"/>
                        <a:gd name="T5" fmla="*/ 139 h 139"/>
                        <a:gd name="T6" fmla="*/ 495 w 495"/>
                        <a:gd name="T7" fmla="*/ 89 h 139"/>
                        <a:gd name="T8" fmla="*/ 495 w 495"/>
                        <a:gd name="T9" fmla="*/ 0 h 139"/>
                        <a:gd name="T10" fmla="*/ 0 w 495"/>
                        <a:gd name="T11" fmla="*/ 79 h 13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495"/>
                        <a:gd name="T19" fmla="*/ 0 h 139"/>
                        <a:gd name="T20" fmla="*/ 495 w 495"/>
                        <a:gd name="T21" fmla="*/ 139 h 139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495" h="139">
                          <a:moveTo>
                            <a:pt x="0" y="79"/>
                          </a:moveTo>
                          <a:lnTo>
                            <a:pt x="0" y="124"/>
                          </a:lnTo>
                          <a:lnTo>
                            <a:pt x="231" y="139"/>
                          </a:lnTo>
                          <a:lnTo>
                            <a:pt x="495" y="89"/>
                          </a:lnTo>
                          <a:lnTo>
                            <a:pt x="495" y="0"/>
                          </a:lnTo>
                          <a:lnTo>
                            <a:pt x="0" y="79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137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63" y="1187"/>
                      <a:ext cx="1104" cy="698"/>
                      <a:chOff x="1663" y="1187"/>
                      <a:chExt cx="1104" cy="698"/>
                    </a:xfrm>
                  </p:grpSpPr>
                  <p:sp>
                    <p:nvSpPr>
                      <p:cNvPr id="1138" name="Freeform 2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35" y="1187"/>
                        <a:ext cx="632" cy="681"/>
                      </a:xfrm>
                      <a:custGeom>
                        <a:avLst/>
                        <a:gdLst>
                          <a:gd name="T0" fmla="*/ 89 w 632"/>
                          <a:gd name="T1" fmla="*/ 681 h 681"/>
                          <a:gd name="T2" fmla="*/ 0 w 632"/>
                          <a:gd name="T3" fmla="*/ 22 h 681"/>
                          <a:gd name="T4" fmla="*/ 544 w 632"/>
                          <a:gd name="T5" fmla="*/ 0 h 681"/>
                          <a:gd name="T6" fmla="*/ 632 w 632"/>
                          <a:gd name="T7" fmla="*/ 587 h 681"/>
                          <a:gd name="T8" fmla="*/ 89 w 632"/>
                          <a:gd name="T9" fmla="*/ 681 h 68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2"/>
                          <a:gd name="T16" fmla="*/ 0 h 681"/>
                          <a:gd name="T17" fmla="*/ 632 w 632"/>
                          <a:gd name="T18" fmla="*/ 681 h 68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2" h="681">
                            <a:moveTo>
                              <a:pt x="89" y="681"/>
                            </a:moveTo>
                            <a:lnTo>
                              <a:pt x="0" y="22"/>
                            </a:lnTo>
                            <a:lnTo>
                              <a:pt x="544" y="0"/>
                            </a:lnTo>
                            <a:lnTo>
                              <a:pt x="632" y="587"/>
                            </a:lnTo>
                            <a:lnTo>
                              <a:pt x="89" y="681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9" name="Freeform 2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63" y="1208"/>
                        <a:ext cx="561" cy="677"/>
                      </a:xfrm>
                      <a:custGeom>
                        <a:avLst/>
                        <a:gdLst>
                          <a:gd name="T0" fmla="*/ 472 w 561"/>
                          <a:gd name="T1" fmla="*/ 0 h 677"/>
                          <a:gd name="T2" fmla="*/ 0 w 561"/>
                          <a:gd name="T3" fmla="*/ 150 h 677"/>
                          <a:gd name="T4" fmla="*/ 67 w 561"/>
                          <a:gd name="T5" fmla="*/ 677 h 677"/>
                          <a:gd name="T6" fmla="*/ 561 w 561"/>
                          <a:gd name="T7" fmla="*/ 660 h 677"/>
                          <a:gd name="T8" fmla="*/ 472 w 561"/>
                          <a:gd name="T9" fmla="*/ 0 h 6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61"/>
                          <a:gd name="T16" fmla="*/ 0 h 677"/>
                          <a:gd name="T17" fmla="*/ 561 w 561"/>
                          <a:gd name="T18" fmla="*/ 677 h 6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61" h="677">
                            <a:moveTo>
                              <a:pt x="472" y="0"/>
                            </a:moveTo>
                            <a:lnTo>
                              <a:pt x="0" y="150"/>
                            </a:lnTo>
                            <a:lnTo>
                              <a:pt x="67" y="677"/>
                            </a:lnTo>
                            <a:lnTo>
                              <a:pt x="561" y="660"/>
                            </a:lnTo>
                            <a:lnTo>
                              <a:pt x="472" y="0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0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41" y="1254"/>
                        <a:ext cx="454" cy="513"/>
                      </a:xfrm>
                      <a:custGeom>
                        <a:avLst/>
                        <a:gdLst>
                          <a:gd name="T0" fmla="*/ 0 w 454"/>
                          <a:gd name="T1" fmla="*/ 23 h 513"/>
                          <a:gd name="T2" fmla="*/ 64 w 454"/>
                          <a:gd name="T3" fmla="*/ 513 h 513"/>
                          <a:gd name="T4" fmla="*/ 454 w 454"/>
                          <a:gd name="T5" fmla="*/ 455 h 513"/>
                          <a:gd name="T6" fmla="*/ 387 w 454"/>
                          <a:gd name="T7" fmla="*/ 0 h 513"/>
                          <a:gd name="T8" fmla="*/ 0 w 454"/>
                          <a:gd name="T9" fmla="*/ 23 h 5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54"/>
                          <a:gd name="T16" fmla="*/ 0 h 513"/>
                          <a:gd name="T17" fmla="*/ 454 w 454"/>
                          <a:gd name="T18" fmla="*/ 513 h 5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54" h="513">
                            <a:moveTo>
                              <a:pt x="0" y="23"/>
                            </a:moveTo>
                            <a:lnTo>
                              <a:pt x="64" y="513"/>
                            </a:lnTo>
                            <a:lnTo>
                              <a:pt x="454" y="455"/>
                            </a:lnTo>
                            <a:lnTo>
                              <a:pt x="387" y="0"/>
                            </a:lnTo>
                            <a:lnTo>
                              <a:pt x="0" y="23"/>
                            </a:lnTo>
                            <a:close/>
                          </a:path>
                        </a:pathLst>
                      </a:custGeom>
                      <a:solidFill>
                        <a:srgbClr val="0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127" name="Group 205"/>
                  <p:cNvGrpSpPr>
                    <a:grpSpLocks/>
                  </p:cNvGrpSpPr>
                  <p:nvPr/>
                </p:nvGrpSpPr>
                <p:grpSpPr bwMode="auto">
                  <a:xfrm>
                    <a:off x="2422" y="1870"/>
                    <a:ext cx="445" cy="319"/>
                    <a:chOff x="2422" y="1870"/>
                    <a:chExt cx="445" cy="319"/>
                  </a:xfrm>
                </p:grpSpPr>
                <p:sp>
                  <p:nvSpPr>
                    <p:cNvPr id="1128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2422" y="1870"/>
                      <a:ext cx="445" cy="319"/>
                    </a:xfrm>
                    <a:custGeom>
                      <a:avLst/>
                      <a:gdLst>
                        <a:gd name="T0" fmla="*/ 445 w 445"/>
                        <a:gd name="T1" fmla="*/ 0 h 319"/>
                        <a:gd name="T2" fmla="*/ 0 w 445"/>
                        <a:gd name="T3" fmla="*/ 95 h 319"/>
                        <a:gd name="T4" fmla="*/ 0 w 445"/>
                        <a:gd name="T5" fmla="*/ 319 h 319"/>
                        <a:gd name="T6" fmla="*/ 445 w 445"/>
                        <a:gd name="T7" fmla="*/ 179 h 319"/>
                        <a:gd name="T8" fmla="*/ 445 w 445"/>
                        <a:gd name="T9" fmla="*/ 0 h 3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45"/>
                        <a:gd name="T16" fmla="*/ 0 h 319"/>
                        <a:gd name="T17" fmla="*/ 445 w 445"/>
                        <a:gd name="T18" fmla="*/ 319 h 3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45" h="319">
                          <a:moveTo>
                            <a:pt x="445" y="0"/>
                          </a:moveTo>
                          <a:lnTo>
                            <a:pt x="0" y="95"/>
                          </a:lnTo>
                          <a:lnTo>
                            <a:pt x="0" y="319"/>
                          </a:lnTo>
                          <a:lnTo>
                            <a:pt x="445" y="179"/>
                          </a:lnTo>
                          <a:lnTo>
                            <a:pt x="445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9" name="Line 2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15" y="1945"/>
                      <a:ext cx="113" cy="29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0" name="Line 20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9" y="1990"/>
                      <a:ext cx="150" cy="3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1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80" y="1909"/>
                      <a:ext cx="1" cy="20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2" name="Line 2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6" y="1957"/>
                      <a:ext cx="1" cy="2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3" name="Line 21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6" y="1953"/>
                      <a:ext cx="399" cy="104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4" name="Line 21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66" y="1918"/>
                      <a:ext cx="401" cy="9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94" name="Group 213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grpSp>
                <p:nvGrpSpPr>
                  <p:cNvPr id="1095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2328" y="2175"/>
                    <a:ext cx="173" cy="129"/>
                    <a:chOff x="2328" y="2175"/>
                    <a:chExt cx="173" cy="129"/>
                  </a:xfrm>
                </p:grpSpPr>
                <p:sp>
                  <p:nvSpPr>
                    <p:cNvPr id="1124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2328" y="2175"/>
                      <a:ext cx="50" cy="129"/>
                    </a:xfrm>
                    <a:custGeom>
                      <a:avLst/>
                      <a:gdLst>
                        <a:gd name="T0" fmla="*/ 15 w 50"/>
                        <a:gd name="T1" fmla="*/ 0 h 129"/>
                        <a:gd name="T2" fmla="*/ 0 w 50"/>
                        <a:gd name="T3" fmla="*/ 121 h 129"/>
                        <a:gd name="T4" fmla="*/ 36 w 50"/>
                        <a:gd name="T5" fmla="*/ 129 h 129"/>
                        <a:gd name="T6" fmla="*/ 50 w 50"/>
                        <a:gd name="T7" fmla="*/ 6 h 129"/>
                        <a:gd name="T8" fmla="*/ 15 w 50"/>
                        <a:gd name="T9" fmla="*/ 0 h 1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0"/>
                        <a:gd name="T16" fmla="*/ 0 h 129"/>
                        <a:gd name="T17" fmla="*/ 50 w 50"/>
                        <a:gd name="T18" fmla="*/ 129 h 12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0" h="129">
                          <a:moveTo>
                            <a:pt x="15" y="0"/>
                          </a:moveTo>
                          <a:lnTo>
                            <a:pt x="0" y="121"/>
                          </a:lnTo>
                          <a:lnTo>
                            <a:pt x="36" y="129"/>
                          </a:lnTo>
                          <a:lnTo>
                            <a:pt x="50" y="6"/>
                          </a:lnTo>
                          <a:lnTo>
                            <a:pt x="15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5" name="Freeform 216"/>
                    <p:cNvSpPr>
                      <a:spLocks/>
                    </p:cNvSpPr>
                    <p:nvPr/>
                  </p:nvSpPr>
                  <p:spPr bwMode="auto">
                    <a:xfrm>
                      <a:off x="2364" y="2192"/>
                      <a:ext cx="137" cy="112"/>
                    </a:xfrm>
                    <a:custGeom>
                      <a:avLst/>
                      <a:gdLst>
                        <a:gd name="T0" fmla="*/ 12 w 137"/>
                        <a:gd name="T1" fmla="*/ 4 h 112"/>
                        <a:gd name="T2" fmla="*/ 0 w 137"/>
                        <a:gd name="T3" fmla="*/ 112 h 112"/>
                        <a:gd name="T4" fmla="*/ 137 w 137"/>
                        <a:gd name="T5" fmla="*/ 56 h 112"/>
                        <a:gd name="T6" fmla="*/ 83 w 137"/>
                        <a:gd name="T7" fmla="*/ 39 h 112"/>
                        <a:gd name="T8" fmla="*/ 35 w 137"/>
                        <a:gd name="T9" fmla="*/ 64 h 112"/>
                        <a:gd name="T10" fmla="*/ 50 w 137"/>
                        <a:gd name="T11" fmla="*/ 0 h 112"/>
                        <a:gd name="T12" fmla="*/ 12 w 137"/>
                        <a:gd name="T13" fmla="*/ 4 h 11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37"/>
                        <a:gd name="T22" fmla="*/ 0 h 112"/>
                        <a:gd name="T23" fmla="*/ 137 w 137"/>
                        <a:gd name="T24" fmla="*/ 112 h 11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37" h="112">
                          <a:moveTo>
                            <a:pt x="12" y="4"/>
                          </a:moveTo>
                          <a:lnTo>
                            <a:pt x="0" y="112"/>
                          </a:lnTo>
                          <a:lnTo>
                            <a:pt x="137" y="56"/>
                          </a:lnTo>
                          <a:lnTo>
                            <a:pt x="83" y="39"/>
                          </a:lnTo>
                          <a:lnTo>
                            <a:pt x="35" y="64"/>
                          </a:lnTo>
                          <a:lnTo>
                            <a:pt x="50" y="0"/>
                          </a:lnTo>
                          <a:lnTo>
                            <a:pt x="12" y="4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96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2260" y="1877"/>
                    <a:ext cx="1065" cy="547"/>
                    <a:chOff x="2260" y="1877"/>
                    <a:chExt cx="1065" cy="547"/>
                  </a:xfrm>
                </p:grpSpPr>
                <p:sp>
                  <p:nvSpPr>
                    <p:cNvPr id="1097" name="Freeform 218"/>
                    <p:cNvSpPr>
                      <a:spLocks/>
                    </p:cNvSpPr>
                    <p:nvPr/>
                  </p:nvSpPr>
                  <p:spPr bwMode="auto">
                    <a:xfrm>
                      <a:off x="2279" y="1877"/>
                      <a:ext cx="1043" cy="484"/>
                    </a:xfrm>
                    <a:custGeom>
                      <a:avLst/>
                      <a:gdLst>
                        <a:gd name="T0" fmla="*/ 0 w 1043"/>
                        <a:gd name="T1" fmla="*/ 205 h 484"/>
                        <a:gd name="T2" fmla="*/ 500 w 1043"/>
                        <a:gd name="T3" fmla="*/ 484 h 484"/>
                        <a:gd name="T4" fmla="*/ 1043 w 1043"/>
                        <a:gd name="T5" fmla="*/ 211 h 484"/>
                        <a:gd name="T6" fmla="*/ 627 w 1043"/>
                        <a:gd name="T7" fmla="*/ 0 h 484"/>
                        <a:gd name="T8" fmla="*/ 0 w 1043"/>
                        <a:gd name="T9" fmla="*/ 205 h 48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43"/>
                        <a:gd name="T16" fmla="*/ 0 h 484"/>
                        <a:gd name="T17" fmla="*/ 1043 w 1043"/>
                        <a:gd name="T18" fmla="*/ 484 h 48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43" h="484">
                          <a:moveTo>
                            <a:pt x="0" y="205"/>
                          </a:moveTo>
                          <a:lnTo>
                            <a:pt x="500" y="484"/>
                          </a:lnTo>
                          <a:lnTo>
                            <a:pt x="1043" y="211"/>
                          </a:lnTo>
                          <a:lnTo>
                            <a:pt x="627" y="0"/>
                          </a:lnTo>
                          <a:lnTo>
                            <a:pt x="0" y="205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98" name="Freeform 219"/>
                    <p:cNvSpPr>
                      <a:spLocks/>
                    </p:cNvSpPr>
                    <p:nvPr/>
                  </p:nvSpPr>
                  <p:spPr bwMode="auto">
                    <a:xfrm>
                      <a:off x="2260" y="2080"/>
                      <a:ext cx="522" cy="342"/>
                    </a:xfrm>
                    <a:custGeom>
                      <a:avLst/>
                      <a:gdLst>
                        <a:gd name="T0" fmla="*/ 18 w 522"/>
                        <a:gd name="T1" fmla="*/ 0 h 342"/>
                        <a:gd name="T2" fmla="*/ 522 w 522"/>
                        <a:gd name="T3" fmla="*/ 283 h 342"/>
                        <a:gd name="T4" fmla="*/ 507 w 522"/>
                        <a:gd name="T5" fmla="*/ 342 h 342"/>
                        <a:gd name="T6" fmla="*/ 0 w 522"/>
                        <a:gd name="T7" fmla="*/ 54 h 342"/>
                        <a:gd name="T8" fmla="*/ 18 w 522"/>
                        <a:gd name="T9" fmla="*/ 0 h 3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2"/>
                        <a:gd name="T16" fmla="*/ 0 h 342"/>
                        <a:gd name="T17" fmla="*/ 522 w 522"/>
                        <a:gd name="T18" fmla="*/ 342 h 3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2" h="342">
                          <a:moveTo>
                            <a:pt x="18" y="0"/>
                          </a:moveTo>
                          <a:lnTo>
                            <a:pt x="522" y="283"/>
                          </a:lnTo>
                          <a:lnTo>
                            <a:pt x="507" y="342"/>
                          </a:lnTo>
                          <a:lnTo>
                            <a:pt x="0" y="54"/>
                          </a:lnTo>
                          <a:lnTo>
                            <a:pt x="18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99" name="Freeform 220"/>
                    <p:cNvSpPr>
                      <a:spLocks/>
                    </p:cNvSpPr>
                    <p:nvPr/>
                  </p:nvSpPr>
                  <p:spPr bwMode="auto">
                    <a:xfrm>
                      <a:off x="2767" y="2088"/>
                      <a:ext cx="558" cy="336"/>
                    </a:xfrm>
                    <a:custGeom>
                      <a:avLst/>
                      <a:gdLst>
                        <a:gd name="T0" fmla="*/ 0 w 558"/>
                        <a:gd name="T1" fmla="*/ 336 h 336"/>
                        <a:gd name="T2" fmla="*/ 17 w 558"/>
                        <a:gd name="T3" fmla="*/ 273 h 336"/>
                        <a:gd name="T4" fmla="*/ 558 w 558"/>
                        <a:gd name="T5" fmla="*/ 0 h 336"/>
                        <a:gd name="T6" fmla="*/ 539 w 558"/>
                        <a:gd name="T7" fmla="*/ 50 h 336"/>
                        <a:gd name="T8" fmla="*/ 0 w 558"/>
                        <a:gd name="T9" fmla="*/ 336 h 3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58"/>
                        <a:gd name="T16" fmla="*/ 0 h 336"/>
                        <a:gd name="T17" fmla="*/ 558 w 558"/>
                        <a:gd name="T18" fmla="*/ 336 h 3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58" h="336">
                          <a:moveTo>
                            <a:pt x="0" y="336"/>
                          </a:moveTo>
                          <a:lnTo>
                            <a:pt x="17" y="273"/>
                          </a:lnTo>
                          <a:lnTo>
                            <a:pt x="558" y="0"/>
                          </a:lnTo>
                          <a:lnTo>
                            <a:pt x="539" y="50"/>
                          </a:lnTo>
                          <a:lnTo>
                            <a:pt x="0" y="336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0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2482" y="2105"/>
                      <a:ext cx="421" cy="215"/>
                    </a:xfrm>
                    <a:custGeom>
                      <a:avLst/>
                      <a:gdLst>
                        <a:gd name="T0" fmla="*/ 0 w 421"/>
                        <a:gd name="T1" fmla="*/ 57 h 215"/>
                        <a:gd name="T2" fmla="*/ 146 w 421"/>
                        <a:gd name="T3" fmla="*/ 0 h 215"/>
                        <a:gd name="T4" fmla="*/ 421 w 421"/>
                        <a:gd name="T5" fmla="*/ 150 h 215"/>
                        <a:gd name="T6" fmla="*/ 281 w 421"/>
                        <a:gd name="T7" fmla="*/ 215 h 215"/>
                        <a:gd name="T8" fmla="*/ 0 w 421"/>
                        <a:gd name="T9" fmla="*/ 57 h 2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21"/>
                        <a:gd name="T16" fmla="*/ 0 h 215"/>
                        <a:gd name="T17" fmla="*/ 421 w 421"/>
                        <a:gd name="T18" fmla="*/ 215 h 2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21" h="215">
                          <a:moveTo>
                            <a:pt x="0" y="57"/>
                          </a:moveTo>
                          <a:lnTo>
                            <a:pt x="146" y="0"/>
                          </a:lnTo>
                          <a:lnTo>
                            <a:pt x="421" y="150"/>
                          </a:lnTo>
                          <a:lnTo>
                            <a:pt x="281" y="215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1" name="Freeform 222"/>
                    <p:cNvSpPr>
                      <a:spLocks/>
                    </p:cNvSpPr>
                    <p:nvPr/>
                  </p:nvSpPr>
                  <p:spPr bwMode="auto">
                    <a:xfrm>
                      <a:off x="2653" y="1955"/>
                      <a:ext cx="620" cy="288"/>
                    </a:xfrm>
                    <a:custGeom>
                      <a:avLst/>
                      <a:gdLst>
                        <a:gd name="T0" fmla="*/ 0 w 620"/>
                        <a:gd name="T1" fmla="*/ 139 h 288"/>
                        <a:gd name="T2" fmla="*/ 271 w 620"/>
                        <a:gd name="T3" fmla="*/ 288 h 288"/>
                        <a:gd name="T4" fmla="*/ 620 w 620"/>
                        <a:gd name="T5" fmla="*/ 123 h 288"/>
                        <a:gd name="T6" fmla="*/ 366 w 620"/>
                        <a:gd name="T7" fmla="*/ 0 h 288"/>
                        <a:gd name="T8" fmla="*/ 0 w 620"/>
                        <a:gd name="T9" fmla="*/ 139 h 2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20"/>
                        <a:gd name="T16" fmla="*/ 0 h 288"/>
                        <a:gd name="T17" fmla="*/ 620 w 620"/>
                        <a:gd name="T18" fmla="*/ 288 h 2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20" h="288">
                          <a:moveTo>
                            <a:pt x="0" y="139"/>
                          </a:moveTo>
                          <a:lnTo>
                            <a:pt x="271" y="288"/>
                          </a:lnTo>
                          <a:lnTo>
                            <a:pt x="620" y="123"/>
                          </a:lnTo>
                          <a:lnTo>
                            <a:pt x="366" y="0"/>
                          </a:lnTo>
                          <a:lnTo>
                            <a:pt x="0" y="13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2328" y="1893"/>
                      <a:ext cx="683" cy="262"/>
                    </a:xfrm>
                    <a:custGeom>
                      <a:avLst/>
                      <a:gdLst>
                        <a:gd name="T0" fmla="*/ 142 w 683"/>
                        <a:gd name="T1" fmla="*/ 262 h 262"/>
                        <a:gd name="T2" fmla="*/ 0 w 683"/>
                        <a:gd name="T3" fmla="*/ 189 h 262"/>
                        <a:gd name="T4" fmla="*/ 573 w 683"/>
                        <a:gd name="T5" fmla="*/ 0 h 262"/>
                        <a:gd name="T6" fmla="*/ 683 w 683"/>
                        <a:gd name="T7" fmla="*/ 54 h 262"/>
                        <a:gd name="T8" fmla="*/ 142 w 683"/>
                        <a:gd name="T9" fmla="*/ 262 h 2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3"/>
                        <a:gd name="T16" fmla="*/ 0 h 262"/>
                        <a:gd name="T17" fmla="*/ 683 w 683"/>
                        <a:gd name="T18" fmla="*/ 262 h 26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3" h="262">
                          <a:moveTo>
                            <a:pt x="142" y="262"/>
                          </a:moveTo>
                          <a:lnTo>
                            <a:pt x="0" y="189"/>
                          </a:lnTo>
                          <a:lnTo>
                            <a:pt x="573" y="0"/>
                          </a:lnTo>
                          <a:lnTo>
                            <a:pt x="683" y="54"/>
                          </a:lnTo>
                          <a:lnTo>
                            <a:pt x="142" y="262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3" name="Line 22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47" y="1901"/>
                      <a:ext cx="583" cy="20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4" name="Line 22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97" y="1915"/>
                      <a:ext cx="564" cy="20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5" name="Line 22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32" y="1932"/>
                      <a:ext cx="552" cy="21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6" name="Line 22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14" y="1967"/>
                      <a:ext cx="541" cy="22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7" name="Line 22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59" y="1990"/>
                      <a:ext cx="537" cy="22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8" name="Line 2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01" y="2009"/>
                      <a:ext cx="539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9" name="Line 23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55" y="2030"/>
                      <a:ext cx="520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0" name="Line 23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5" y="2055"/>
                      <a:ext cx="516" cy="23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1" name="Line 2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30" y="2142"/>
                      <a:ext cx="277" cy="159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2" name="Line 2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8" y="2121"/>
                      <a:ext cx="273" cy="15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3" name="Line 2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11" y="2073"/>
                      <a:ext cx="265" cy="145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4" name="Line 2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74" y="2049"/>
                      <a:ext cx="263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5" name="Line 2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38" y="2026"/>
                      <a:ext cx="256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6" name="Line 2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94" y="2003"/>
                      <a:ext cx="252" cy="137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7" name="Line 2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51" y="1980"/>
                      <a:ext cx="251" cy="131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8" name="Line 2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12" y="2053"/>
                      <a:ext cx="133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9" name="Line 2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9" y="2024"/>
                      <a:ext cx="125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0" name="Line 2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78" y="1999"/>
                      <a:ext cx="127" cy="6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1" name="Line 2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5" y="1972"/>
                      <a:ext cx="12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2" name="Line 2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8" y="1945"/>
                      <a:ext cx="11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3" name="Line 2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26" y="1915"/>
                      <a:ext cx="114" cy="6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1088" name="Text Box 245" descr="Wide downward diagonal"/>
            <p:cNvSpPr txBox="1">
              <a:spLocks noChangeArrowheads="1"/>
            </p:cNvSpPr>
            <p:nvPr/>
          </p:nvSpPr>
          <p:spPr bwMode="auto">
            <a:xfrm>
              <a:off x="3371" y="2959"/>
              <a:ext cx="1126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Supplier Sends</a:t>
              </a:r>
            </a:p>
            <a:p>
              <a:pPr eaLnBrk="0" hangingPunct="0"/>
              <a:r>
                <a:rPr kumimoji="1"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an ASN at </a:t>
              </a:r>
            </a:p>
            <a:p>
              <a:pPr eaLnBrk="0" hangingPunct="0"/>
              <a:r>
                <a:rPr kumimoji="1"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Shipment</a:t>
              </a:r>
            </a:p>
          </p:txBody>
        </p:sp>
        <p:graphicFrame>
          <p:nvGraphicFramePr>
            <p:cNvPr id="1026" name="Object 246"/>
            <p:cNvGraphicFramePr>
              <a:graphicFrameLocks noChangeAspect="1"/>
            </p:cNvGraphicFramePr>
            <p:nvPr/>
          </p:nvGraphicFramePr>
          <p:xfrm>
            <a:off x="2421" y="2548"/>
            <a:ext cx="1111" cy="333"/>
          </p:xfrm>
          <a:graphic>
            <a:graphicData uri="http://schemas.openxmlformats.org/presentationml/2006/ole">
              <p:oleObj spid="_x0000_s1026" name="Clip" r:id="rId4" imgW="7033680" imgH="2111040" progId="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CSS-SH-030</a:t>
            </a:r>
          </a:p>
        </p:txBody>
      </p:sp>
      <p:sp>
        <p:nvSpPr>
          <p:cNvPr id="6147" name="AutoShape 4"/>
          <p:cNvSpPr>
            <a:spLocks noChangeArrowheads="1"/>
          </p:cNvSpPr>
          <p:nvPr/>
        </p:nvSpPr>
        <p:spPr bwMode="auto">
          <a:xfrm>
            <a:off x="1546225" y="2927461"/>
            <a:ext cx="2524125" cy="334803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148" name="AutoShape 5"/>
          <p:cNvCxnSpPr>
            <a:cxnSpLocks noChangeShapeType="1"/>
            <a:stCxn id="94224" idx="3"/>
            <a:endCxn id="94214" idx="1"/>
          </p:cNvCxnSpPr>
          <p:nvPr/>
        </p:nvCxnSpPr>
        <p:spPr bwMode="auto">
          <a:xfrm>
            <a:off x="3830638" y="3462449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4" name="AutoShape 6"/>
          <p:cNvSpPr>
            <a:spLocks noChangeArrowheads="1"/>
          </p:cNvSpPr>
          <p:nvPr/>
        </p:nvSpPr>
        <p:spPr bwMode="auto">
          <a:xfrm>
            <a:off x="4267200" y="307668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6150" name="AutoShape 7"/>
          <p:cNvCxnSpPr>
            <a:cxnSpLocks noChangeShapeType="1"/>
            <a:stCxn id="94214" idx="2"/>
            <a:endCxn id="94216" idx="0"/>
          </p:cNvCxnSpPr>
          <p:nvPr/>
        </p:nvCxnSpPr>
        <p:spPr bwMode="auto">
          <a:xfrm>
            <a:off x="5319713" y="384821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6" name="AutoShape 8"/>
          <p:cNvSpPr>
            <a:spLocks noChangeArrowheads="1"/>
          </p:cNvSpPr>
          <p:nvPr/>
        </p:nvSpPr>
        <p:spPr bwMode="auto">
          <a:xfrm>
            <a:off x="4268788" y="419428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94217" name="AutoShape 9"/>
          <p:cNvSpPr>
            <a:spLocks noChangeArrowheads="1"/>
          </p:cNvSpPr>
          <p:nvPr/>
        </p:nvSpPr>
        <p:spPr bwMode="auto">
          <a:xfrm>
            <a:off x="5854700" y="1770174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6153" name="AutoShape 10"/>
          <p:cNvCxnSpPr>
            <a:cxnSpLocks noChangeShapeType="1"/>
            <a:stCxn id="94221" idx="3"/>
            <a:endCxn id="94217" idx="1"/>
          </p:cNvCxnSpPr>
          <p:nvPr/>
        </p:nvCxnSpPr>
        <p:spPr bwMode="auto">
          <a:xfrm>
            <a:off x="5427663" y="2155936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9" name="AutoShape 11"/>
          <p:cNvSpPr>
            <a:spLocks noChangeArrowheads="1"/>
          </p:cNvSpPr>
          <p:nvPr/>
        </p:nvSpPr>
        <p:spPr bwMode="auto">
          <a:xfrm>
            <a:off x="6810375" y="307668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6155" name="AutoShape 12"/>
          <p:cNvCxnSpPr>
            <a:cxnSpLocks noChangeShapeType="1"/>
            <a:stCxn id="94214" idx="3"/>
            <a:endCxn id="94219" idx="1"/>
          </p:cNvCxnSpPr>
          <p:nvPr/>
        </p:nvCxnSpPr>
        <p:spPr bwMode="auto">
          <a:xfrm>
            <a:off x="6370638" y="3462449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21" name="AutoShape 13"/>
          <p:cNvSpPr>
            <a:spLocks noChangeArrowheads="1"/>
          </p:cNvSpPr>
          <p:nvPr/>
        </p:nvSpPr>
        <p:spPr bwMode="auto">
          <a:xfrm>
            <a:off x="3324225" y="1770174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6157" name="AutoShape 14"/>
          <p:cNvCxnSpPr>
            <a:cxnSpLocks noChangeShapeType="1"/>
            <a:stCxn id="94225" idx="2"/>
            <a:endCxn id="94226" idx="0"/>
          </p:cNvCxnSpPr>
          <p:nvPr/>
        </p:nvCxnSpPr>
        <p:spPr bwMode="auto">
          <a:xfrm>
            <a:off x="2781300" y="4965811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6158" name="AutoShape 15"/>
          <p:cNvCxnSpPr>
            <a:cxnSpLocks noChangeShapeType="1"/>
            <a:stCxn id="94224" idx="2"/>
            <a:endCxn id="94225" idx="0"/>
          </p:cNvCxnSpPr>
          <p:nvPr/>
        </p:nvCxnSpPr>
        <p:spPr bwMode="auto">
          <a:xfrm>
            <a:off x="2779713" y="384821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24" name="AutoShape 16"/>
          <p:cNvSpPr>
            <a:spLocks noChangeArrowheads="1"/>
          </p:cNvSpPr>
          <p:nvPr/>
        </p:nvSpPr>
        <p:spPr bwMode="auto">
          <a:xfrm>
            <a:off x="1727200" y="307668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94225" name="AutoShape 17"/>
          <p:cNvSpPr>
            <a:spLocks noChangeArrowheads="1"/>
          </p:cNvSpPr>
          <p:nvPr/>
        </p:nvSpPr>
        <p:spPr bwMode="auto">
          <a:xfrm>
            <a:off x="1728788" y="419428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94226" name="AutoShape 18"/>
          <p:cNvSpPr>
            <a:spLocks noChangeArrowheads="1"/>
          </p:cNvSpPr>
          <p:nvPr/>
        </p:nvSpPr>
        <p:spPr bwMode="auto">
          <a:xfrm>
            <a:off x="1728788" y="5256324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6162" name="AutoShape 19"/>
          <p:cNvCxnSpPr>
            <a:cxnSpLocks noChangeShapeType="1"/>
            <a:stCxn id="94221" idx="2"/>
            <a:endCxn id="94224" idx="0"/>
          </p:cNvCxnSpPr>
          <p:nvPr/>
        </p:nvCxnSpPr>
        <p:spPr bwMode="auto">
          <a:xfrm rot="5400000">
            <a:off x="3310732" y="2010680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63" name="Line 20"/>
          <p:cNvSpPr>
            <a:spLocks noChangeShapeType="1"/>
          </p:cNvSpPr>
          <p:nvPr/>
        </p:nvSpPr>
        <p:spPr bwMode="auto">
          <a:xfrm>
            <a:off x="2924175" y="2141649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4229" name="AutoShape 21"/>
          <p:cNvSpPr>
            <a:spLocks noChangeArrowheads="1"/>
          </p:cNvSpPr>
          <p:nvPr/>
        </p:nvSpPr>
        <p:spPr bwMode="auto">
          <a:xfrm>
            <a:off x="3382963" y="476361"/>
            <a:ext cx="2314452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6165" name="Text Box 22" descr="Wide downward diagonal"/>
          <p:cNvSpPr txBox="1">
            <a:spLocks noChangeArrowheads="1"/>
          </p:cNvSpPr>
          <p:nvPr/>
        </p:nvSpPr>
        <p:spPr bwMode="auto">
          <a:xfrm>
            <a:off x="2725669" y="682707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94231" name="AutoShape 23"/>
          <p:cNvSpPr>
            <a:spLocks noChangeArrowheads="1"/>
          </p:cNvSpPr>
          <p:nvPr/>
        </p:nvSpPr>
        <p:spPr bwMode="auto">
          <a:xfrm>
            <a:off x="228600" y="474774"/>
            <a:ext cx="2333730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6167" name="AutoShape 24"/>
          <p:cNvCxnSpPr>
            <a:cxnSpLocks noChangeShapeType="1"/>
            <a:stCxn id="94229" idx="2"/>
            <a:endCxn id="94221" idx="1"/>
          </p:cNvCxnSpPr>
          <p:nvPr/>
        </p:nvCxnSpPr>
        <p:spPr bwMode="auto">
          <a:xfrm rot="5400000">
            <a:off x="3478182" y="1093929"/>
            <a:ext cx="908051" cy="1215964"/>
          </a:xfrm>
          <a:prstGeom prst="bentConnector4">
            <a:avLst>
              <a:gd name="adj1" fmla="val 28759"/>
              <a:gd name="adj2" fmla="val 13367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68" name="Rectangle 25"/>
          <p:cNvSpPr>
            <a:spLocks noChangeArrowheads="1"/>
          </p:cNvSpPr>
          <p:nvPr/>
        </p:nvSpPr>
        <p:spPr bwMode="auto">
          <a:xfrm>
            <a:off x="2473325" y="1427274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169" name="AutoShape 26"/>
          <p:cNvCxnSpPr>
            <a:cxnSpLocks noChangeShapeType="1"/>
            <a:stCxn id="94231" idx="2"/>
            <a:endCxn id="94221" idx="1"/>
          </p:cNvCxnSpPr>
          <p:nvPr/>
        </p:nvCxnSpPr>
        <p:spPr bwMode="auto">
          <a:xfrm rot="16200000" flipH="1">
            <a:off x="1905026" y="736738"/>
            <a:ext cx="909638" cy="192876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Shipment ASN Export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CSS-SH-310</a:t>
            </a:r>
          </a:p>
        </p:txBody>
      </p:sp>
      <p:pic>
        <p:nvPicPr>
          <p:cNvPr id="3277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115226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1357313" y="2941638"/>
            <a:ext cx="381000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Shipper Report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CSS-SH-330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96176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CSS-SH-350</a:t>
            </a:r>
          </a:p>
        </p:txBody>
      </p:sp>
      <p:sp>
        <p:nvSpPr>
          <p:cNvPr id="34819" name="AutoShape 4"/>
          <p:cNvSpPr>
            <a:spLocks noChangeArrowheads="1"/>
          </p:cNvSpPr>
          <p:nvPr/>
        </p:nvSpPr>
        <p:spPr bwMode="auto">
          <a:xfrm>
            <a:off x="6748463" y="2973628"/>
            <a:ext cx="2281237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4820" name="AutoShape 5"/>
          <p:cNvCxnSpPr>
            <a:cxnSpLocks noChangeShapeType="1"/>
            <a:stCxn id="126992" idx="3"/>
            <a:endCxn id="126982" idx="1"/>
          </p:cNvCxnSpPr>
          <p:nvPr/>
        </p:nvCxnSpPr>
        <p:spPr bwMode="auto">
          <a:xfrm>
            <a:off x="3830638" y="3451466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2" name="AutoShape 6"/>
          <p:cNvSpPr>
            <a:spLocks noChangeArrowheads="1"/>
          </p:cNvSpPr>
          <p:nvPr/>
        </p:nvSpPr>
        <p:spPr bwMode="auto">
          <a:xfrm>
            <a:off x="4267200" y="306570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34822" name="AutoShape 7"/>
          <p:cNvCxnSpPr>
            <a:cxnSpLocks noChangeShapeType="1"/>
            <a:stCxn id="126982" idx="2"/>
            <a:endCxn id="126984" idx="0"/>
          </p:cNvCxnSpPr>
          <p:nvPr/>
        </p:nvCxnSpPr>
        <p:spPr bwMode="auto">
          <a:xfrm>
            <a:off x="5319713" y="383722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4" name="AutoShape 8"/>
          <p:cNvSpPr>
            <a:spLocks noChangeArrowheads="1"/>
          </p:cNvSpPr>
          <p:nvPr/>
        </p:nvSpPr>
        <p:spPr bwMode="auto">
          <a:xfrm>
            <a:off x="4268788" y="418330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126985" name="AutoShape 9"/>
          <p:cNvSpPr>
            <a:spLocks noChangeArrowheads="1"/>
          </p:cNvSpPr>
          <p:nvPr/>
        </p:nvSpPr>
        <p:spPr bwMode="auto">
          <a:xfrm>
            <a:off x="5854700" y="175919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34825" name="AutoShape 10"/>
          <p:cNvCxnSpPr>
            <a:cxnSpLocks noChangeShapeType="1"/>
            <a:stCxn id="126989" idx="3"/>
            <a:endCxn id="126985" idx="1"/>
          </p:cNvCxnSpPr>
          <p:nvPr/>
        </p:nvCxnSpPr>
        <p:spPr bwMode="auto">
          <a:xfrm>
            <a:off x="5427663" y="2144953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7" name="AutoShape 11"/>
          <p:cNvSpPr>
            <a:spLocks noChangeArrowheads="1"/>
          </p:cNvSpPr>
          <p:nvPr/>
        </p:nvSpPr>
        <p:spPr bwMode="auto">
          <a:xfrm>
            <a:off x="6810375" y="306570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34827" name="AutoShape 12"/>
          <p:cNvCxnSpPr>
            <a:cxnSpLocks noChangeShapeType="1"/>
            <a:stCxn id="126982" idx="3"/>
            <a:endCxn id="126987" idx="1"/>
          </p:cNvCxnSpPr>
          <p:nvPr/>
        </p:nvCxnSpPr>
        <p:spPr bwMode="auto">
          <a:xfrm>
            <a:off x="6370638" y="3451466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9" name="AutoShape 13"/>
          <p:cNvSpPr>
            <a:spLocks noChangeArrowheads="1"/>
          </p:cNvSpPr>
          <p:nvPr/>
        </p:nvSpPr>
        <p:spPr bwMode="auto">
          <a:xfrm>
            <a:off x="3324225" y="175919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34829" name="AutoShape 14"/>
          <p:cNvCxnSpPr>
            <a:cxnSpLocks noChangeShapeType="1"/>
            <a:stCxn id="126993" idx="2"/>
            <a:endCxn id="126994" idx="0"/>
          </p:cNvCxnSpPr>
          <p:nvPr/>
        </p:nvCxnSpPr>
        <p:spPr bwMode="auto">
          <a:xfrm>
            <a:off x="2781300" y="4954828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0" name="AutoShape 15"/>
          <p:cNvCxnSpPr>
            <a:cxnSpLocks noChangeShapeType="1"/>
            <a:stCxn id="126992" idx="2"/>
            <a:endCxn id="126993" idx="0"/>
          </p:cNvCxnSpPr>
          <p:nvPr/>
        </p:nvCxnSpPr>
        <p:spPr bwMode="auto">
          <a:xfrm>
            <a:off x="2779713" y="383722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92" name="AutoShape 16"/>
          <p:cNvSpPr>
            <a:spLocks noChangeArrowheads="1"/>
          </p:cNvSpPr>
          <p:nvPr/>
        </p:nvSpPr>
        <p:spPr bwMode="auto">
          <a:xfrm>
            <a:off x="1727200" y="306570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26993" name="AutoShape 17"/>
          <p:cNvSpPr>
            <a:spLocks noChangeArrowheads="1"/>
          </p:cNvSpPr>
          <p:nvPr/>
        </p:nvSpPr>
        <p:spPr bwMode="auto">
          <a:xfrm>
            <a:off x="1728788" y="418330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26994" name="AutoShape 18"/>
          <p:cNvSpPr>
            <a:spLocks noChangeArrowheads="1"/>
          </p:cNvSpPr>
          <p:nvPr/>
        </p:nvSpPr>
        <p:spPr bwMode="auto">
          <a:xfrm>
            <a:off x="1728788" y="5245341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34834" name="AutoShape 19"/>
          <p:cNvCxnSpPr>
            <a:cxnSpLocks noChangeShapeType="1"/>
            <a:stCxn id="126989" idx="2"/>
            <a:endCxn id="126992" idx="0"/>
          </p:cNvCxnSpPr>
          <p:nvPr/>
        </p:nvCxnSpPr>
        <p:spPr bwMode="auto">
          <a:xfrm rot="5400000">
            <a:off x="3310732" y="1999697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35" name="Line 20"/>
          <p:cNvSpPr>
            <a:spLocks noChangeShapeType="1"/>
          </p:cNvSpPr>
          <p:nvPr/>
        </p:nvSpPr>
        <p:spPr bwMode="auto">
          <a:xfrm>
            <a:off x="2924175" y="2130666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6997" name="AutoShape 21"/>
          <p:cNvSpPr>
            <a:spLocks noChangeArrowheads="1"/>
          </p:cNvSpPr>
          <p:nvPr/>
        </p:nvSpPr>
        <p:spPr bwMode="auto">
          <a:xfrm>
            <a:off x="3382963" y="465378"/>
            <a:ext cx="2274259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34837" name="Text Box 22" descr="Wide downward diagonal"/>
          <p:cNvSpPr txBox="1">
            <a:spLocks noChangeArrowheads="1"/>
          </p:cNvSpPr>
          <p:nvPr/>
        </p:nvSpPr>
        <p:spPr bwMode="auto">
          <a:xfrm>
            <a:off x="2665381" y="671724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126999" name="AutoShape 23"/>
          <p:cNvSpPr>
            <a:spLocks noChangeArrowheads="1"/>
          </p:cNvSpPr>
          <p:nvPr/>
        </p:nvSpPr>
        <p:spPr bwMode="auto">
          <a:xfrm>
            <a:off x="228599" y="463791"/>
            <a:ext cx="2313633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34839" name="AutoShape 24"/>
          <p:cNvCxnSpPr>
            <a:cxnSpLocks noChangeShapeType="1"/>
            <a:stCxn id="126997" idx="2"/>
            <a:endCxn id="126989" idx="1"/>
          </p:cNvCxnSpPr>
          <p:nvPr/>
        </p:nvCxnSpPr>
        <p:spPr bwMode="auto">
          <a:xfrm rot="5400000">
            <a:off x="3468134" y="1092994"/>
            <a:ext cx="908051" cy="1195868"/>
          </a:xfrm>
          <a:prstGeom prst="bentConnector4">
            <a:avLst>
              <a:gd name="adj1" fmla="val 28759"/>
              <a:gd name="adj2" fmla="val 1334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40" name="Rectangle 25"/>
          <p:cNvSpPr>
            <a:spLocks noChangeArrowheads="1"/>
          </p:cNvSpPr>
          <p:nvPr/>
        </p:nvSpPr>
        <p:spPr bwMode="auto">
          <a:xfrm>
            <a:off x="2473325" y="1416291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4841" name="AutoShape 26"/>
          <p:cNvCxnSpPr>
            <a:cxnSpLocks noChangeShapeType="1"/>
            <a:stCxn id="126999" idx="2"/>
            <a:endCxn id="126989" idx="1"/>
          </p:cNvCxnSpPr>
          <p:nvPr/>
        </p:nvCxnSpPr>
        <p:spPr bwMode="auto">
          <a:xfrm rot="16200000" flipH="1">
            <a:off x="1900001" y="720730"/>
            <a:ext cx="909638" cy="1938809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CSS-SH-360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Pre-Shipper/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28006" name="Line 6"/>
          <p:cNvSpPr>
            <a:spLocks noChangeShapeType="1"/>
          </p:cNvSpPr>
          <p:nvPr/>
        </p:nvSpPr>
        <p:spPr bwMode="auto">
          <a:xfrm>
            <a:off x="1104900" y="80482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Post Invoice</a:t>
            </a:r>
          </a:p>
          <a:p>
            <a:pPr eaLnBrk="1" hangingPunct="1"/>
            <a:r>
              <a:rPr lang="en-US" smtClean="0"/>
              <a:t>Print Invoice</a:t>
            </a:r>
          </a:p>
          <a:p>
            <a:pPr eaLnBrk="1" hangingPunct="1"/>
            <a:r>
              <a:rPr lang="en-US" smtClean="0"/>
              <a:t>Export Invoice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Invoicing Procedure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CSS-SH-370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 Summary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CSS-SH-380</a:t>
            </a:r>
          </a:p>
        </p:txBody>
      </p:sp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Pre-Shipper/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30054" name="Line 6"/>
          <p:cNvSpPr>
            <a:spLocks noChangeShapeType="1"/>
          </p:cNvSpPr>
          <p:nvPr/>
        </p:nvSpPr>
        <p:spPr bwMode="auto">
          <a:xfrm>
            <a:off x="1104900" y="82491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/>
            <a:endParaRPr lang="en-US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CSS-SH-040</a:t>
            </a: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Pre-Shipper/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Invoicing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Pre-Shipper Automatic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CSS-SH-050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56507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Picklist/Pre-Shipper: Sample Report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CSS-SH-060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920750" y="896299"/>
            <a:ext cx="7280275" cy="5030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1081088" y="1075686"/>
            <a:ext cx="6889750" cy="46640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000">
                <a:latin typeface="Courier New" pitchFamily="49" charset="0"/>
              </a:rPr>
              <a:t>Ship To: 01000036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P I C K L I S T / P R E - S H I P P E R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Northwest Reliable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1000 B Street                                 Pre-Shipper: P00000288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                          Page:  1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    Print Date: 02/01/00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Coos Bay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United States of America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Customer Dock: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Line Feed: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Sales Order: so2077   Order Date:          Ship To PO: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Site     Lot/Serial            Qty Open         Due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Ln Item Number                    T Location Ref                Qty to Ship UM  Shipped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--- ------------------------------ - -------- ------------------ ----------- -- --------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1 88-100                           10000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Revision: AA 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CASE,AUTO-UNIT         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1R1234XYZ001               1.0 EA 01/28/00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1R1234XYZ002               1.0 EA 01/28/00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1R1234XYZ003               1.0 EA 01/28/00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1R1234XYZ004               1.0 EA 01/28/00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1R1234XYZ005               1.0 EA 01/28/00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100                                 5.0    (      )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PO Nbr: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Pack List: Sample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CSS-SH-070</a:t>
            </a:r>
          </a:p>
        </p:txBody>
      </p:sp>
      <p:grpSp>
        <p:nvGrpSpPr>
          <p:cNvPr id="10244" name="Group 7"/>
          <p:cNvGrpSpPr>
            <a:grpSpLocks/>
          </p:cNvGrpSpPr>
          <p:nvPr/>
        </p:nvGrpSpPr>
        <p:grpSpPr bwMode="auto">
          <a:xfrm>
            <a:off x="1151498" y="1164457"/>
            <a:ext cx="6724650" cy="4794250"/>
            <a:chOff x="763" y="845"/>
            <a:chExt cx="4236" cy="3020"/>
          </a:xfrm>
        </p:grpSpPr>
        <p:sp>
          <p:nvSpPr>
            <p:cNvPr id="98309" name="Rectangle 5"/>
            <p:cNvSpPr>
              <a:spLocks noChangeArrowheads="1"/>
            </p:cNvSpPr>
            <p:nvPr/>
          </p:nvSpPr>
          <p:spPr bwMode="auto">
            <a:xfrm>
              <a:off x="763" y="845"/>
              <a:ext cx="4236" cy="30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60" name="Rectangle 6"/>
            <p:cNvSpPr>
              <a:spLocks noChangeArrowheads="1"/>
            </p:cNvSpPr>
            <p:nvPr/>
          </p:nvSpPr>
          <p:spPr bwMode="auto">
            <a:xfrm>
              <a:off x="888" y="967"/>
              <a:ext cx="3956" cy="289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blurRad="50800" dist="50800" dir="5400000" algn="ctr" rotWithShape="0">
                <a:schemeClr val="bg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Ship To: 01000036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                                  P I C K L I S T / P R E - S H I P </a:t>
              </a:r>
              <a:r>
                <a:rPr kumimoji="1" lang="en-US" sz="1000" dirty="0" err="1">
                  <a:latin typeface="Courier New" pitchFamily="49" charset="0"/>
                </a:rPr>
                <a:t>P</a:t>
              </a:r>
              <a:r>
                <a:rPr kumimoji="1" lang="en-US" sz="1000" dirty="0">
                  <a:latin typeface="Courier New" pitchFamily="49" charset="0"/>
                </a:rPr>
                <a:t> E R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Northwest Reliable                      S E Q U E N C E   P A C K   L I S T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1000 B Street                                 Pre-Shipper: P00000288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                                                                   Page:  2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                                             Print Date: 02/01/00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Coos Bay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Packing Order: forward             Customer Dock: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Sequences Per Container: 0         Line Feed: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Customer Job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Pack Customer Sequence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</a:t>
              </a:r>
              <a:r>
                <a:rPr kumimoji="1" lang="en-US" sz="1000" dirty="0" err="1">
                  <a:latin typeface="Courier New" pitchFamily="49" charset="0"/>
                </a:rPr>
                <a:t>Seq</a:t>
              </a:r>
              <a:r>
                <a:rPr kumimoji="1" lang="en-US" sz="1000" dirty="0">
                  <a:latin typeface="Courier New" pitchFamily="49" charset="0"/>
                </a:rPr>
                <a:t> Customer Reference             Item Number            Quantity UM Status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---- ------------------------------ ------------------ ------------ -- --------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1 20000128                       88-100                      1.0 EA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001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1R1234XYZ001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2 20000128                       88-100                      1.0 EA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002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1R1234XYZ002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3 20000128                       88-100                      1.0 EA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003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1R1234XYZ003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4 20000128                       88-100                      1.0 EA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004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1R1234XYZ004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5 20000128                       88-100                      1.0 EA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005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1000" dirty="0">
                  <a:latin typeface="Courier New" pitchFamily="49" charset="0"/>
                </a:rPr>
                <a:t>     1R1234XYZ005</a:t>
              </a:r>
            </a:p>
          </p:txBody>
        </p:sp>
      </p:grpSp>
      <p:sp>
        <p:nvSpPr>
          <p:cNvPr id="98312" name="AutoShape 8"/>
          <p:cNvSpPr>
            <a:spLocks noChangeArrowheads="1"/>
          </p:cNvSpPr>
          <p:nvPr/>
        </p:nvSpPr>
        <p:spPr bwMode="auto">
          <a:xfrm>
            <a:off x="921310" y="1934394"/>
            <a:ext cx="2042954" cy="5286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Sequence</a:t>
            </a: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1751573" y="3980682"/>
            <a:ext cx="3190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7" name="Rectangle 10"/>
          <p:cNvSpPr>
            <a:spLocks noChangeArrowheads="1"/>
          </p:cNvSpPr>
          <p:nvPr/>
        </p:nvSpPr>
        <p:spPr bwMode="auto">
          <a:xfrm>
            <a:off x="1761098" y="4390257"/>
            <a:ext cx="3190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Rectangle 11"/>
          <p:cNvSpPr>
            <a:spLocks noChangeArrowheads="1"/>
          </p:cNvSpPr>
          <p:nvPr/>
        </p:nvSpPr>
        <p:spPr bwMode="auto">
          <a:xfrm>
            <a:off x="1761098" y="4799832"/>
            <a:ext cx="3190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9" name="Rectangle 12"/>
          <p:cNvSpPr>
            <a:spLocks noChangeArrowheads="1"/>
          </p:cNvSpPr>
          <p:nvPr/>
        </p:nvSpPr>
        <p:spPr bwMode="auto">
          <a:xfrm>
            <a:off x="1761098" y="5218932"/>
            <a:ext cx="3190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0" name="Rectangle 13"/>
          <p:cNvSpPr>
            <a:spLocks noChangeArrowheads="1"/>
          </p:cNvSpPr>
          <p:nvPr/>
        </p:nvSpPr>
        <p:spPr bwMode="auto">
          <a:xfrm>
            <a:off x="1751573" y="5628507"/>
            <a:ext cx="3190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251" name="AutoShape 14"/>
          <p:cNvCxnSpPr>
            <a:cxnSpLocks noChangeShapeType="1"/>
            <a:stCxn id="98312" idx="1"/>
            <a:endCxn id="10246" idx="1"/>
          </p:cNvCxnSpPr>
          <p:nvPr/>
        </p:nvCxnSpPr>
        <p:spPr bwMode="auto">
          <a:xfrm rot="10800000" flipH="1" flipV="1">
            <a:off x="921309" y="2198713"/>
            <a:ext cx="830263" cy="1854994"/>
          </a:xfrm>
          <a:prstGeom prst="bentConnector3">
            <a:avLst>
              <a:gd name="adj1" fmla="val -2753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2" name="AutoShape 15"/>
          <p:cNvCxnSpPr>
            <a:cxnSpLocks noChangeShapeType="1"/>
            <a:stCxn id="98312" idx="1"/>
            <a:endCxn id="10247" idx="1"/>
          </p:cNvCxnSpPr>
          <p:nvPr/>
        </p:nvCxnSpPr>
        <p:spPr bwMode="auto">
          <a:xfrm rot="10800000" flipH="1" flipV="1">
            <a:off x="921310" y="2198712"/>
            <a:ext cx="839788" cy="2264569"/>
          </a:xfrm>
          <a:prstGeom prst="bentConnector3">
            <a:avLst>
              <a:gd name="adj1" fmla="val -2722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6"/>
          <p:cNvCxnSpPr>
            <a:cxnSpLocks noChangeShapeType="1"/>
            <a:stCxn id="98312" idx="1"/>
            <a:endCxn id="10248" idx="1"/>
          </p:cNvCxnSpPr>
          <p:nvPr/>
        </p:nvCxnSpPr>
        <p:spPr bwMode="auto">
          <a:xfrm rot="10800000" flipH="1" flipV="1">
            <a:off x="921310" y="2198713"/>
            <a:ext cx="839788" cy="2674144"/>
          </a:xfrm>
          <a:prstGeom prst="bentConnector3">
            <a:avLst>
              <a:gd name="adj1" fmla="val -2722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4" name="AutoShape 17"/>
          <p:cNvCxnSpPr>
            <a:cxnSpLocks noChangeShapeType="1"/>
            <a:stCxn id="98312" idx="1"/>
            <a:endCxn id="10249" idx="1"/>
          </p:cNvCxnSpPr>
          <p:nvPr/>
        </p:nvCxnSpPr>
        <p:spPr bwMode="auto">
          <a:xfrm rot="10800000" flipH="1" flipV="1">
            <a:off x="921310" y="2198713"/>
            <a:ext cx="839788" cy="3093244"/>
          </a:xfrm>
          <a:prstGeom prst="bentConnector3">
            <a:avLst>
              <a:gd name="adj1" fmla="val -2722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5" name="AutoShape 18"/>
          <p:cNvCxnSpPr>
            <a:cxnSpLocks noChangeShapeType="1"/>
            <a:stCxn id="98312" idx="1"/>
            <a:endCxn id="10250" idx="1"/>
          </p:cNvCxnSpPr>
          <p:nvPr/>
        </p:nvCxnSpPr>
        <p:spPr bwMode="auto">
          <a:xfrm rot="10800000" flipH="1" flipV="1">
            <a:off x="921309" y="2198712"/>
            <a:ext cx="830263" cy="3502819"/>
          </a:xfrm>
          <a:prstGeom prst="bentConnector3">
            <a:avLst>
              <a:gd name="adj1" fmla="val -2753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98323" name="AutoShape 19"/>
          <p:cNvSpPr>
            <a:spLocks noChangeArrowheads="1"/>
          </p:cNvSpPr>
          <p:nvPr/>
        </p:nvSpPr>
        <p:spPr bwMode="auto">
          <a:xfrm>
            <a:off x="5817996" y="2617019"/>
            <a:ext cx="2391527" cy="68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Second Page of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Pre-Shipper</a:t>
            </a:r>
          </a:p>
        </p:txBody>
      </p:sp>
      <p:sp>
        <p:nvSpPr>
          <p:cNvPr id="10257" name="Rectangle 20"/>
          <p:cNvSpPr>
            <a:spLocks noChangeArrowheads="1"/>
          </p:cNvSpPr>
          <p:nvPr/>
        </p:nvSpPr>
        <p:spPr bwMode="auto">
          <a:xfrm>
            <a:off x="7317348" y="1886769"/>
            <a:ext cx="2381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258" name="AutoShape 21"/>
          <p:cNvCxnSpPr>
            <a:cxnSpLocks noChangeShapeType="1"/>
            <a:stCxn id="98323" idx="3"/>
            <a:endCxn id="10257" idx="3"/>
          </p:cNvCxnSpPr>
          <p:nvPr/>
        </p:nvCxnSpPr>
        <p:spPr bwMode="auto">
          <a:xfrm flipH="1" flipV="1">
            <a:off x="7555473" y="2001069"/>
            <a:ext cx="654050" cy="958850"/>
          </a:xfrm>
          <a:prstGeom prst="bentConnector3">
            <a:avLst>
              <a:gd name="adj1" fmla="val -3495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 - Automatic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CSS-SH-080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27567" y="976646"/>
            <a:ext cx="7888288" cy="5082301"/>
            <a:chOff x="627567" y="916358"/>
            <a:chExt cx="7888288" cy="5082301"/>
          </a:xfrm>
        </p:grpSpPr>
        <p:pic>
          <p:nvPicPr>
            <p:cNvPr id="1126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7892" y="916358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334" name="AutoShape 6"/>
            <p:cNvSpPr>
              <a:spLocks noChangeArrowheads="1"/>
            </p:cNvSpPr>
            <p:nvPr/>
          </p:nvSpPr>
          <p:spPr bwMode="auto">
            <a:xfrm>
              <a:off x="3554917" y="1087808"/>
              <a:ext cx="2082208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Selection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Criteria</a:t>
              </a:r>
              <a:endParaRPr lang="en-US" sz="2400">
                <a:latin typeface="+mj-lt"/>
              </a:endParaRPr>
            </a:p>
          </p:txBody>
        </p:sp>
        <p:sp>
          <p:nvSpPr>
            <p:cNvPr id="11271" name="AutoShape 7"/>
            <p:cNvSpPr>
              <a:spLocks/>
            </p:cNvSpPr>
            <p:nvPr/>
          </p:nvSpPr>
          <p:spPr bwMode="auto">
            <a:xfrm>
              <a:off x="627567" y="1559295"/>
              <a:ext cx="463550" cy="1838325"/>
            </a:xfrm>
            <a:prstGeom prst="leftBrace">
              <a:avLst>
                <a:gd name="adj1" fmla="val 33048"/>
                <a:gd name="adj2" fmla="val 50000"/>
              </a:avLst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1272" name="AutoShape 8"/>
            <p:cNvCxnSpPr>
              <a:cxnSpLocks noChangeShapeType="1"/>
              <a:stCxn id="99334" idx="1"/>
              <a:endCxn id="11271" idx="1"/>
            </p:cNvCxnSpPr>
            <p:nvPr/>
          </p:nvCxnSpPr>
          <p:spPr bwMode="auto">
            <a:xfrm rot="10800000" flipV="1">
              <a:off x="627567" y="1445352"/>
              <a:ext cx="2927350" cy="1033105"/>
            </a:xfrm>
            <a:prstGeom prst="bentConnector3">
              <a:avLst>
                <a:gd name="adj1" fmla="val 10780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9337" name="AutoShape 9"/>
            <p:cNvSpPr>
              <a:spLocks noChangeArrowheads="1"/>
            </p:cNvSpPr>
            <p:nvPr/>
          </p:nvSpPr>
          <p:spPr bwMode="auto">
            <a:xfrm>
              <a:off x="804909" y="5283570"/>
              <a:ext cx="233017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Creation and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Print Options</a:t>
              </a:r>
              <a:endParaRPr lang="en-US" sz="2400">
                <a:latin typeface="+mj-lt"/>
              </a:endParaRPr>
            </a:p>
          </p:txBody>
        </p:sp>
        <p:sp>
          <p:nvSpPr>
            <p:cNvPr id="11274" name="AutoShape 10"/>
            <p:cNvSpPr>
              <a:spLocks noChangeArrowheads="1"/>
            </p:cNvSpPr>
            <p:nvPr/>
          </p:nvSpPr>
          <p:spPr bwMode="auto">
            <a:xfrm>
              <a:off x="1210180" y="3365870"/>
              <a:ext cx="6665912" cy="1838325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1275" name="AutoShape 11"/>
            <p:cNvCxnSpPr>
              <a:cxnSpLocks noChangeShapeType="1"/>
              <a:stCxn id="99337" idx="1"/>
              <a:endCxn id="11274" idx="1"/>
            </p:cNvCxnSpPr>
            <p:nvPr/>
          </p:nvCxnSpPr>
          <p:spPr bwMode="auto">
            <a:xfrm rot="10800000" flipH="1">
              <a:off x="804908" y="4285033"/>
              <a:ext cx="405271" cy="1356082"/>
            </a:xfrm>
            <a:prstGeom prst="bentConnector3">
              <a:avLst>
                <a:gd name="adj1" fmla="val -5640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CSS-SH-090</a:t>
            </a:r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114180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568700" y="6337300"/>
            <a:ext cx="1987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Shipper Gateway (7.9.22)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2595</TotalTime>
  <Words>922</Words>
  <Application>Microsoft Office PowerPoint</Application>
  <PresentationFormat>On-screen Show (4:3)</PresentationFormat>
  <Paragraphs>300</Paragraphs>
  <Slides>36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QAD 2010 Template</vt:lpstr>
      <vt:lpstr>Clip</vt:lpstr>
      <vt:lpstr>Shipping QCS</vt:lpstr>
      <vt:lpstr>Shipping QCS</vt:lpstr>
      <vt:lpstr>Slide 3</vt:lpstr>
      <vt:lpstr>Shipping QCS</vt:lpstr>
      <vt:lpstr>Sequence Pre-Shipper Automatic</vt:lpstr>
      <vt:lpstr>Picklist/Pre-Shipper: Sample Report</vt:lpstr>
      <vt:lpstr>Sequence Pack List: Sample Report</vt:lpstr>
      <vt:lpstr>Picklist/Pre-Shipper - Automatic</vt:lpstr>
      <vt:lpstr>Shipper Gateway</vt:lpstr>
      <vt:lpstr>Shipper Gateway: Sample Report</vt:lpstr>
      <vt:lpstr>Pre-Shipper/Shipper Workbench</vt:lpstr>
      <vt:lpstr>Pre-Shipper/Shipper Workbench: Carrier Detail Frame</vt:lpstr>
      <vt:lpstr>Pre-Shipper/Shipper Workbench: Shipper Workbench Frame</vt:lpstr>
      <vt:lpstr>Pre-Shipper/Shipper Workbench: Display Sequences Frame</vt:lpstr>
      <vt:lpstr>Pre-Shipper/Shipper Workbench: Add Sequences Frame</vt:lpstr>
      <vt:lpstr>Pre-Shipper/Shipper Workbench: Display Sequence Detail Frame</vt:lpstr>
      <vt:lpstr>Pre-Shipper/Shipper Workbench: Trailer Information Frame</vt:lpstr>
      <vt:lpstr>Pre-Shipper/Shipper Workbench: Print Shipper Frame</vt:lpstr>
      <vt:lpstr>Exercises</vt:lpstr>
      <vt:lpstr>Slide 20</vt:lpstr>
      <vt:lpstr>Shipping QCS</vt:lpstr>
      <vt:lpstr>Pre-Shipper/Shipper Confirm</vt:lpstr>
      <vt:lpstr>Pre-Shipper/Shipper Confirm: Invoice Options</vt:lpstr>
      <vt:lpstr>Pre-Shipper/Shipper Confirm: Print Options</vt:lpstr>
      <vt:lpstr>Exercises</vt:lpstr>
      <vt:lpstr>Slide 26</vt:lpstr>
      <vt:lpstr>Shipping QCS</vt:lpstr>
      <vt:lpstr>Pre-Shipper/Shipper Print</vt:lpstr>
      <vt:lpstr>Send ASN</vt:lpstr>
      <vt:lpstr>Shipment ASN Export</vt:lpstr>
      <vt:lpstr>Sequence Shipper Report</vt:lpstr>
      <vt:lpstr>Slide 32</vt:lpstr>
      <vt:lpstr>Shipping QCS</vt:lpstr>
      <vt:lpstr>Invoicing Procedure</vt:lpstr>
      <vt:lpstr>Shipping QCS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433</cp:revision>
  <cp:lastPrinted>2001-02-12T19:56:12Z</cp:lastPrinted>
  <dcterms:created xsi:type="dcterms:W3CDTF">2000-12-08T00:37:54Z</dcterms:created>
  <dcterms:modified xsi:type="dcterms:W3CDTF">2011-01-25T19:10:45Z</dcterms:modified>
</cp:coreProperties>
</file>