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3" r:id="rId1"/>
  </p:sldMasterIdLst>
  <p:notesMasterIdLst>
    <p:notesMasterId r:id="rId21"/>
  </p:notesMasterIdLst>
  <p:handoutMasterIdLst>
    <p:handoutMasterId r:id="rId22"/>
  </p:handoutMasterIdLst>
  <p:sldIdLst>
    <p:sldId id="292" r:id="rId2"/>
    <p:sldId id="293" r:id="rId3"/>
    <p:sldId id="294" r:id="rId4"/>
    <p:sldId id="295" r:id="rId5"/>
    <p:sldId id="296" r:id="rId6"/>
    <p:sldId id="297" r:id="rId7"/>
    <p:sldId id="298" r:id="rId8"/>
    <p:sldId id="299" r:id="rId9"/>
    <p:sldId id="300" r:id="rId10"/>
    <p:sldId id="301" r:id="rId11"/>
    <p:sldId id="302" r:id="rId12"/>
    <p:sldId id="303" r:id="rId13"/>
    <p:sldId id="305" r:id="rId14"/>
    <p:sldId id="306" r:id="rId15"/>
    <p:sldId id="307" r:id="rId16"/>
    <p:sldId id="308" r:id="rId17"/>
    <p:sldId id="309" r:id="rId18"/>
    <p:sldId id="310" r:id="rId19"/>
    <p:sldId id="311" r:id="rId20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009900"/>
    <a:srgbClr val="800080"/>
    <a:srgbClr val="FF0000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5" d="100"/>
          <a:sy n="95" d="100"/>
        </p:scale>
        <p:origin x="-438" y="-108"/>
      </p:cViewPr>
      <p:guideLst>
        <p:guide orient="horz" pos="2253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420ABEC6-4DF5-444F-99A8-AD585411934D}" type="datetime1">
              <a:rPr lang="en-US"/>
              <a:pPr>
                <a:defRPr/>
              </a:pPr>
              <a:t>1/25/2011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EFB455EA-94CE-4ED7-90F1-7CE9457C7C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1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9C7773EE-FC8E-4F03-B8CA-EE623AA8DD7F}" type="datetime1">
              <a:rPr lang="en-US"/>
              <a:pPr>
                <a:defRPr/>
              </a:pPr>
              <a:t>1/25/2011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7B61141B-CD6E-482E-9053-B9142311BB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CSS-PL-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CSS-PL-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CSS-PL-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CSS-PL-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CSS-PL-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CSS-PL-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CSS-PL-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ebdings" pitchFamily="18" charset="2"/>
              <a:buNone/>
            </a:pPr>
            <a:r>
              <a:rPr lang="en-US" dirty="0" smtClean="0"/>
              <a:t>In this section you learn how to: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Identify key business considerations before setting up QCS in QAD Enterprise Applications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Set up QCS in QAD Enterprise Applications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Loading QCS in QAD Enterprise Applications</a:t>
            </a:r>
          </a:p>
          <a:p>
            <a:pPr eaLnBrk="1" hangingPunct="1"/>
            <a:r>
              <a:rPr lang="en-US" b="1" dirty="0" smtClean="0"/>
              <a:t>Plan QCS in QAD Enterprise Applications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Shipping QCS in QAD Enterprise Applications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QCS Features and Options</a:t>
            </a:r>
          </a:p>
          <a:p>
            <a:pPr eaLnBrk="1" hangingPunct="1"/>
            <a:endParaRPr lang="en-US" dirty="0" smtClean="0">
              <a:solidFill>
                <a:schemeClr val="folHlink"/>
              </a:solidFill>
            </a:endParaRP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Plan QCS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CSS-PL-010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Required Ship Schedule Update Report: RSS Schedule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CSS-PL-100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1149424" y="665477"/>
            <a:ext cx="6835776" cy="5508625"/>
            <a:chOff x="1270000" y="1177925"/>
            <a:chExt cx="6835776" cy="5508625"/>
          </a:xfrm>
        </p:grpSpPr>
        <p:sp>
          <p:nvSpPr>
            <p:cNvPr id="75781" name="Rectangle 5"/>
            <p:cNvSpPr>
              <a:spLocks noChangeArrowheads="1"/>
            </p:cNvSpPr>
            <p:nvPr/>
          </p:nvSpPr>
          <p:spPr bwMode="auto">
            <a:xfrm>
              <a:off x="1270000" y="1438275"/>
              <a:ext cx="6607175" cy="524827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2293" name="Rectangle 6"/>
            <p:cNvSpPr>
              <a:spLocks noChangeArrowheads="1"/>
            </p:cNvSpPr>
            <p:nvPr/>
          </p:nvSpPr>
          <p:spPr bwMode="auto">
            <a:xfrm>
              <a:off x="1398588" y="1633538"/>
              <a:ext cx="6280150" cy="4816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rcrsup.p              7.5.5 Required Ship Schedule Update         Date: 02/03/00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Page: 6                     Public Test Progress 91               Time: 11:38:12</a:t>
              </a:r>
            </a:p>
            <a:p>
              <a:pPr algn="l" eaLnBrk="0" hangingPunct="0"/>
              <a:endParaRPr kumimoji="1" lang="en-US" sz="1000">
                <a:latin typeface="Courier New" pitchFamily="49" charset="0"/>
              </a:endParaRP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          Required Ship Schedule- Required Quantities 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Ship-From: 10000                   Order: so2077                  Line:  1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Ship-To: 01000036                Northwest Reliable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Item: 88-100                  CASE,AUTO-UNIT                   UM: EA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PO Number: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                           Release ID: 000002</a:t>
              </a:r>
            </a:p>
            <a:p>
              <a:pPr algn="l" eaLnBrk="0" hangingPunct="0"/>
              <a:endParaRPr kumimoji="1" lang="en-US" sz="1000">
                <a:latin typeface="Courier New" pitchFamily="49" charset="0"/>
              </a:endParaRPr>
            </a:p>
            <a:p>
              <a:pPr algn="l" eaLnBrk="0" hangingPunct="0"/>
              <a:endParaRPr kumimoji="1" lang="en-US" sz="1000">
                <a:latin typeface="Courier New" pitchFamily="49" charset="0"/>
              </a:endParaRP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   Comments: no                    Create Date: 02/03/00  11:38:11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                                    Cumulative: no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Prior Cum Req: 0.0                  Active Start: 02/03/00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Prior Cum Date: 01/01/00               Active End: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From Plan Id: 1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From Ship Id: 1</a:t>
              </a:r>
            </a:p>
            <a:p>
              <a:pPr algn="l" eaLnBrk="0" hangingPunct="0"/>
              <a:endParaRPr kumimoji="1" lang="en-US" sz="1000">
                <a:latin typeface="Courier New" pitchFamily="49" charset="0"/>
              </a:endParaRPr>
            </a:p>
            <a:p>
              <a:pPr algn="l" eaLnBrk="0" hangingPunct="0"/>
              <a:endParaRPr kumimoji="1" lang="en-US" sz="1000">
                <a:latin typeface="Courier New" pitchFamily="49" charset="0"/>
              </a:endParaRP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                     Schedule Detail Data 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                                                              Rqm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Date      Time   Int Reference                     Quantity  Q  Cmt  Det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--------  -----  --- ------------------------  ------------  -  ---  ---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01/31/00  10:00  D                                      4.0  4  no   no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02/01/00  10:00  D                                      6.0  4  no   no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02/02/00  10:00  D                                      6.0  2  no   no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02/03/00  10:00  D                                      4.0  2  no   no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02/04/00  10:00  D                                      9.0  2  no   no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02/07/00  10:00  D                                      2.0  2  no   no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02/08/00  10:00  D                                      5.0  2  no   no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02/09/00  10:00  D                                     18.0  1  no   no</a:t>
              </a:r>
            </a:p>
          </p:txBody>
        </p:sp>
        <p:sp>
          <p:nvSpPr>
            <p:cNvPr id="75784" name="AutoShape 8"/>
            <p:cNvSpPr>
              <a:spLocks noChangeArrowheads="1"/>
            </p:cNvSpPr>
            <p:nvPr/>
          </p:nvSpPr>
          <p:spPr bwMode="auto">
            <a:xfrm>
              <a:off x="2771775" y="2093913"/>
              <a:ext cx="3429000" cy="230187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rgbClr val="5A87C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5785" name="AutoShape 9"/>
            <p:cNvSpPr>
              <a:spLocks noChangeArrowheads="1"/>
            </p:cNvSpPr>
            <p:nvPr/>
          </p:nvSpPr>
          <p:spPr bwMode="auto">
            <a:xfrm>
              <a:off x="5355768" y="1177925"/>
              <a:ext cx="2750008" cy="403225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rgbClr val="5A87C6"/>
              </a:solidFill>
              <a:round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 sz="1800">
                  <a:latin typeface="+mj-lt"/>
                </a:rPr>
                <a:t>New RSS Schedule</a:t>
              </a:r>
            </a:p>
          </p:txBody>
        </p:sp>
        <p:cxnSp>
          <p:nvCxnSpPr>
            <p:cNvPr id="12296" name="AutoShape 10"/>
            <p:cNvCxnSpPr>
              <a:cxnSpLocks noChangeShapeType="1"/>
              <a:stCxn id="75785" idx="3"/>
              <a:endCxn id="75784" idx="3"/>
            </p:cNvCxnSpPr>
            <p:nvPr/>
          </p:nvCxnSpPr>
          <p:spPr bwMode="auto">
            <a:xfrm flipH="1">
              <a:off x="6200775" y="1379538"/>
              <a:ext cx="1905001" cy="829469"/>
            </a:xfrm>
            <a:prstGeom prst="bentConnector3">
              <a:avLst>
                <a:gd name="adj1" fmla="val -12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Selective Req Ship Sched Update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CSS-PL-110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642938" y="1044890"/>
            <a:ext cx="7837487" cy="4848225"/>
            <a:chOff x="642938" y="1557338"/>
            <a:chExt cx="7837487" cy="4848225"/>
          </a:xfrm>
        </p:grpSpPr>
        <p:pic>
          <p:nvPicPr>
            <p:cNvPr id="13316" name="Picture 4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42938" y="1557338"/>
              <a:ext cx="7837487" cy="4848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6805" name="AutoShape 5"/>
            <p:cNvSpPr>
              <a:spLocks noChangeArrowheads="1"/>
            </p:cNvSpPr>
            <p:nvPr/>
          </p:nvSpPr>
          <p:spPr bwMode="auto">
            <a:xfrm>
              <a:off x="4333874" y="5219700"/>
              <a:ext cx="3081809" cy="684213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9050">
              <a:solidFill>
                <a:srgbClr val="5A87C6"/>
              </a:solidFill>
              <a:round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 sz="1800">
                  <a:latin typeface="+mj-lt"/>
                </a:rPr>
                <a:t>Leave unchecked to</a:t>
              </a:r>
            </a:p>
            <a:p>
              <a:pPr eaLnBrk="0" hangingPunct="0">
                <a:defRPr/>
              </a:pPr>
              <a:r>
                <a:rPr kumimoji="1" lang="en-US" sz="1800">
                  <a:latin typeface="+mj-lt"/>
                </a:rPr>
                <a:t>Preview Changes</a:t>
              </a:r>
            </a:p>
          </p:txBody>
        </p:sp>
        <p:sp>
          <p:nvSpPr>
            <p:cNvPr id="13318" name="Rectangle 6"/>
            <p:cNvSpPr>
              <a:spLocks noChangeArrowheads="1"/>
            </p:cNvSpPr>
            <p:nvPr/>
          </p:nvSpPr>
          <p:spPr bwMode="auto">
            <a:xfrm>
              <a:off x="3282950" y="4635500"/>
              <a:ext cx="466725" cy="2206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cxnSp>
          <p:nvCxnSpPr>
            <p:cNvPr id="13319" name="AutoShape 7"/>
            <p:cNvCxnSpPr>
              <a:cxnSpLocks noChangeShapeType="1"/>
              <a:stCxn id="76805" idx="1"/>
              <a:endCxn id="13318" idx="3"/>
            </p:cNvCxnSpPr>
            <p:nvPr/>
          </p:nvCxnSpPr>
          <p:spPr bwMode="auto">
            <a:xfrm rot="10800000">
              <a:off x="3749676" y="4745833"/>
              <a:ext cx="584199" cy="815975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CSS-PL-120</a:t>
            </a:r>
          </a:p>
        </p:txBody>
      </p:sp>
      <p:pic>
        <p:nvPicPr>
          <p:cNvPr id="14340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079866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CSS-PL-130</a:t>
            </a:r>
          </a:p>
        </p:txBody>
      </p:sp>
      <p:sp>
        <p:nvSpPr>
          <p:cNvPr id="15363" name="AutoShape 2"/>
          <p:cNvSpPr>
            <a:spLocks noChangeArrowheads="1"/>
          </p:cNvSpPr>
          <p:nvPr/>
        </p:nvSpPr>
        <p:spPr bwMode="auto">
          <a:xfrm>
            <a:off x="5661025" y="1591568"/>
            <a:ext cx="2413000" cy="1052513"/>
          </a:xfrm>
          <a:prstGeom prst="flowChartAlternateProcess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5364" name="AutoShape 3"/>
          <p:cNvCxnSpPr>
            <a:cxnSpLocks noChangeShapeType="1"/>
            <a:stCxn id="79886" idx="3"/>
            <a:endCxn id="79876" idx="1"/>
          </p:cNvCxnSpPr>
          <p:nvPr/>
        </p:nvCxnSpPr>
        <p:spPr bwMode="auto">
          <a:xfrm>
            <a:off x="3763963" y="3394968"/>
            <a:ext cx="436562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79876" name="AutoShape 4"/>
          <p:cNvSpPr>
            <a:spLocks noChangeArrowheads="1"/>
          </p:cNvSpPr>
          <p:nvPr/>
        </p:nvSpPr>
        <p:spPr bwMode="auto">
          <a:xfrm>
            <a:off x="4200525" y="3009206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Confirm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Shipper</a:t>
            </a:r>
          </a:p>
        </p:txBody>
      </p:sp>
      <p:cxnSp>
        <p:nvCxnSpPr>
          <p:cNvPr id="15366" name="AutoShape 5"/>
          <p:cNvCxnSpPr>
            <a:cxnSpLocks noChangeShapeType="1"/>
            <a:stCxn id="79876" idx="2"/>
            <a:endCxn id="79878" idx="0"/>
          </p:cNvCxnSpPr>
          <p:nvPr/>
        </p:nvCxnSpPr>
        <p:spPr bwMode="auto">
          <a:xfrm>
            <a:off x="5253038" y="3780731"/>
            <a:ext cx="1587" cy="346075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79878" name="AutoShape 6"/>
          <p:cNvSpPr>
            <a:spLocks noChangeArrowheads="1"/>
          </p:cNvSpPr>
          <p:nvPr/>
        </p:nvSpPr>
        <p:spPr bwMode="auto">
          <a:xfrm>
            <a:off x="4202113" y="4126806"/>
            <a:ext cx="2103437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Send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Shipper</a:t>
            </a:r>
          </a:p>
        </p:txBody>
      </p:sp>
      <p:sp>
        <p:nvSpPr>
          <p:cNvPr id="79879" name="AutoShape 7"/>
          <p:cNvSpPr>
            <a:spLocks noChangeArrowheads="1"/>
          </p:cNvSpPr>
          <p:nvPr/>
        </p:nvSpPr>
        <p:spPr bwMode="auto">
          <a:xfrm>
            <a:off x="5788025" y="1702693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Run MRP</a:t>
            </a:r>
          </a:p>
        </p:txBody>
      </p:sp>
      <p:cxnSp>
        <p:nvCxnSpPr>
          <p:cNvPr id="15369" name="AutoShape 8"/>
          <p:cNvCxnSpPr>
            <a:cxnSpLocks noChangeShapeType="1"/>
            <a:stCxn id="79883" idx="3"/>
            <a:endCxn id="79879" idx="1"/>
          </p:cNvCxnSpPr>
          <p:nvPr/>
        </p:nvCxnSpPr>
        <p:spPr bwMode="auto">
          <a:xfrm>
            <a:off x="5360988" y="2088456"/>
            <a:ext cx="427037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79881" name="AutoShape 9"/>
          <p:cNvSpPr>
            <a:spLocks noChangeArrowheads="1"/>
          </p:cNvSpPr>
          <p:nvPr/>
        </p:nvSpPr>
        <p:spPr bwMode="auto">
          <a:xfrm>
            <a:off x="6743700" y="3009206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Invoicing</a:t>
            </a:r>
          </a:p>
        </p:txBody>
      </p:sp>
      <p:cxnSp>
        <p:nvCxnSpPr>
          <p:cNvPr id="15371" name="AutoShape 10"/>
          <p:cNvCxnSpPr>
            <a:cxnSpLocks noChangeShapeType="1"/>
            <a:stCxn id="79876" idx="3"/>
            <a:endCxn id="79881" idx="1"/>
          </p:cNvCxnSpPr>
          <p:nvPr/>
        </p:nvCxnSpPr>
        <p:spPr bwMode="auto">
          <a:xfrm>
            <a:off x="6303963" y="3394968"/>
            <a:ext cx="439737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79883" name="AutoShape 11"/>
          <p:cNvSpPr>
            <a:spLocks noChangeArrowheads="1"/>
          </p:cNvSpPr>
          <p:nvPr/>
        </p:nvSpPr>
        <p:spPr bwMode="auto">
          <a:xfrm>
            <a:off x="3257550" y="1702693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Generate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RSS</a:t>
            </a:r>
          </a:p>
        </p:txBody>
      </p:sp>
      <p:cxnSp>
        <p:nvCxnSpPr>
          <p:cNvPr id="15373" name="AutoShape 12"/>
          <p:cNvCxnSpPr>
            <a:cxnSpLocks noChangeShapeType="1"/>
            <a:stCxn id="79887" idx="2"/>
            <a:endCxn id="79888" idx="0"/>
          </p:cNvCxnSpPr>
          <p:nvPr/>
        </p:nvCxnSpPr>
        <p:spPr bwMode="auto">
          <a:xfrm>
            <a:off x="2714625" y="4898331"/>
            <a:ext cx="0" cy="290512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15374" name="AutoShape 13"/>
          <p:cNvCxnSpPr>
            <a:cxnSpLocks noChangeShapeType="1"/>
            <a:stCxn id="79886" idx="2"/>
            <a:endCxn id="79887" idx="0"/>
          </p:cNvCxnSpPr>
          <p:nvPr/>
        </p:nvCxnSpPr>
        <p:spPr bwMode="auto">
          <a:xfrm>
            <a:off x="2713038" y="3780731"/>
            <a:ext cx="1587" cy="346075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79886" name="AutoShape 14"/>
          <p:cNvSpPr>
            <a:spLocks noChangeArrowheads="1"/>
          </p:cNvSpPr>
          <p:nvPr/>
        </p:nvSpPr>
        <p:spPr bwMode="auto">
          <a:xfrm>
            <a:off x="1660525" y="3009206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Create Pre-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Shipper/Shipper</a:t>
            </a:r>
          </a:p>
        </p:txBody>
      </p:sp>
      <p:sp>
        <p:nvSpPr>
          <p:cNvPr id="79887" name="AutoShape 15"/>
          <p:cNvSpPr>
            <a:spLocks noChangeArrowheads="1"/>
          </p:cNvSpPr>
          <p:nvPr/>
        </p:nvSpPr>
        <p:spPr bwMode="auto">
          <a:xfrm>
            <a:off x="1662113" y="4126806"/>
            <a:ext cx="2103437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Print Pre-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Shipper/Shipper</a:t>
            </a:r>
          </a:p>
        </p:txBody>
      </p:sp>
      <p:sp>
        <p:nvSpPr>
          <p:cNvPr id="79888" name="AutoShape 16"/>
          <p:cNvSpPr>
            <a:spLocks noChangeArrowheads="1"/>
          </p:cNvSpPr>
          <p:nvPr/>
        </p:nvSpPr>
        <p:spPr bwMode="auto">
          <a:xfrm>
            <a:off x="1662113" y="5188843"/>
            <a:ext cx="2103437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Print Sequence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Pack List</a:t>
            </a:r>
          </a:p>
        </p:txBody>
      </p:sp>
      <p:cxnSp>
        <p:nvCxnSpPr>
          <p:cNvPr id="15378" name="AutoShape 17"/>
          <p:cNvCxnSpPr>
            <a:cxnSpLocks noChangeShapeType="1"/>
            <a:stCxn id="79883" idx="2"/>
            <a:endCxn id="79886" idx="0"/>
          </p:cNvCxnSpPr>
          <p:nvPr/>
        </p:nvCxnSpPr>
        <p:spPr bwMode="auto">
          <a:xfrm rot="5400000">
            <a:off x="3244057" y="1943199"/>
            <a:ext cx="534988" cy="1597025"/>
          </a:xfrm>
          <a:prstGeom prst="bentConnector3">
            <a:avLst>
              <a:gd name="adj1" fmla="val 49852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15379" name="Line 18"/>
          <p:cNvSpPr>
            <a:spLocks noChangeShapeType="1"/>
          </p:cNvSpPr>
          <p:nvPr/>
        </p:nvSpPr>
        <p:spPr bwMode="auto">
          <a:xfrm>
            <a:off x="2857500" y="2074168"/>
            <a:ext cx="0" cy="609600"/>
          </a:xfrm>
          <a:prstGeom prst="line">
            <a:avLst/>
          </a:prstGeom>
          <a:noFill/>
          <a:ln w="38100">
            <a:solidFill>
              <a:srgbClr val="5A87C6"/>
            </a:solidFill>
            <a:prstDash val="sysDot"/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79891" name="AutoShape 19"/>
          <p:cNvSpPr>
            <a:spLocks noChangeArrowheads="1"/>
          </p:cNvSpPr>
          <p:nvPr/>
        </p:nvSpPr>
        <p:spPr bwMode="auto">
          <a:xfrm>
            <a:off x="3316288" y="408881"/>
            <a:ext cx="2350982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Import Sequence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Schedule Release</a:t>
            </a:r>
          </a:p>
        </p:txBody>
      </p:sp>
      <p:sp>
        <p:nvSpPr>
          <p:cNvPr id="15381" name="Text Box 20" descr="Wide downward diagonal"/>
          <p:cNvSpPr txBox="1">
            <a:spLocks noChangeArrowheads="1"/>
          </p:cNvSpPr>
          <p:nvPr/>
        </p:nvSpPr>
        <p:spPr bwMode="auto">
          <a:xfrm>
            <a:off x="2638898" y="767626"/>
            <a:ext cx="5629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kumimoji="1" lang="en-US" sz="2000">
                <a:solidFill>
                  <a:srgbClr val="009900"/>
                </a:solidFill>
                <a:latin typeface="+mj-lt"/>
              </a:rPr>
              <a:t>OR</a:t>
            </a:r>
          </a:p>
        </p:txBody>
      </p:sp>
      <p:sp>
        <p:nvSpPr>
          <p:cNvPr id="79893" name="AutoShape 21"/>
          <p:cNvSpPr>
            <a:spLocks noChangeArrowheads="1"/>
          </p:cNvSpPr>
          <p:nvPr/>
        </p:nvSpPr>
        <p:spPr bwMode="auto">
          <a:xfrm>
            <a:off x="161925" y="407293"/>
            <a:ext cx="2309970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Create Sequence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Schedule Release</a:t>
            </a:r>
          </a:p>
        </p:txBody>
      </p:sp>
      <p:cxnSp>
        <p:nvCxnSpPr>
          <p:cNvPr id="15383" name="AutoShape 22"/>
          <p:cNvCxnSpPr>
            <a:cxnSpLocks noChangeShapeType="1"/>
            <a:stCxn id="79891" idx="2"/>
            <a:endCxn id="79883" idx="1"/>
          </p:cNvCxnSpPr>
          <p:nvPr/>
        </p:nvCxnSpPr>
        <p:spPr bwMode="auto">
          <a:xfrm rot="5400000">
            <a:off x="3420640" y="1017317"/>
            <a:ext cx="908050" cy="1234229"/>
          </a:xfrm>
          <a:prstGeom prst="bentConnector4">
            <a:avLst>
              <a:gd name="adj1" fmla="val 28759"/>
              <a:gd name="adj2" fmla="val 132362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15384" name="Rectangle 23"/>
          <p:cNvSpPr>
            <a:spLocks noChangeArrowheads="1"/>
          </p:cNvSpPr>
          <p:nvPr/>
        </p:nvSpPr>
        <p:spPr bwMode="auto">
          <a:xfrm>
            <a:off x="2406650" y="1359793"/>
            <a:ext cx="93663" cy="15716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5385" name="AutoShape 24"/>
          <p:cNvCxnSpPr>
            <a:cxnSpLocks noChangeShapeType="1"/>
            <a:stCxn id="79893" idx="2"/>
            <a:endCxn id="79883" idx="1"/>
          </p:cNvCxnSpPr>
          <p:nvPr/>
        </p:nvCxnSpPr>
        <p:spPr bwMode="auto">
          <a:xfrm rot="16200000" flipH="1">
            <a:off x="1832411" y="663317"/>
            <a:ext cx="909638" cy="1940640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/>
          </a:ln>
          <a:effectLst/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Plan QCS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CSS-PL-140</a:t>
            </a:r>
          </a:p>
        </p:txBody>
      </p:sp>
      <p:sp>
        <p:nvSpPr>
          <p:cNvPr id="16388" name="Rectangle 5"/>
          <p:cNvSpPr>
            <a:spLocks noChangeArrowheads="1"/>
          </p:cNvSpPr>
          <p:nvPr/>
        </p:nvSpPr>
        <p:spPr bwMode="auto">
          <a:xfrm>
            <a:off x="1588171" y="721262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Generate RSS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Run MRP</a:t>
            </a:r>
          </a:p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</p:txBody>
      </p:sp>
      <p:sp>
        <p:nvSpPr>
          <p:cNvPr id="81926" name="Line 6"/>
          <p:cNvSpPr>
            <a:spLocks noChangeShapeType="1"/>
          </p:cNvSpPr>
          <p:nvPr/>
        </p:nvSpPr>
        <p:spPr bwMode="auto">
          <a:xfrm>
            <a:off x="1104900" y="74453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Net Change Materials Plan (23.1)</a:t>
            </a:r>
          </a:p>
          <a:p>
            <a:pPr eaLnBrk="1" hangingPunct="1"/>
            <a:r>
              <a:rPr lang="en-US" smtClean="0"/>
              <a:t>Regenerate Materials Plan (23.2)</a:t>
            </a:r>
          </a:p>
          <a:p>
            <a:pPr eaLnBrk="1" hangingPunct="1"/>
            <a:r>
              <a:rPr lang="en-US" smtClean="0"/>
              <a:t>Selective Materials Plan (23.3)</a:t>
            </a:r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MRP – Calculating Requirements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CSS-PL-150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MRP Detail Inquiry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CSS-PL-160</a:t>
            </a:r>
          </a:p>
        </p:txBody>
      </p:sp>
      <p:pic>
        <p:nvPicPr>
          <p:cNvPr id="18436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1089321"/>
            <a:ext cx="7837487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3533775" y="6327775"/>
            <a:ext cx="2055813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200" b="1" i="1">
                <a:solidFill>
                  <a:srgbClr val="1A7BB2"/>
                </a:solidFill>
                <a:latin typeface="Arial" charset="0"/>
              </a:rPr>
              <a:t>MRP Detail Inquiry (23.16)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MRP Detail Inquiry: Display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CSS-PL-170</a:t>
            </a:r>
          </a:p>
        </p:txBody>
      </p:sp>
      <p:pic>
        <p:nvPicPr>
          <p:cNvPr id="19460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1788" y="1674998"/>
            <a:ext cx="5924550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Plan QCS Summary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CSS-PL-180</a:t>
            </a: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1588171" y="721262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Generate RSS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Run MRP</a:t>
            </a:r>
          </a:p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</p:txBody>
      </p:sp>
      <p:sp>
        <p:nvSpPr>
          <p:cNvPr id="86021" name="Line 5"/>
          <p:cNvSpPr>
            <a:spLocks noChangeShapeType="1"/>
          </p:cNvSpPr>
          <p:nvPr/>
        </p:nvSpPr>
        <p:spPr bwMode="auto">
          <a:xfrm>
            <a:off x="1104900" y="74453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Introduction to Customer Sequence Schedules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Business Considerations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Set up Customer Sequence Schedules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Load Customer Sequence Schedules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Plan Customer Sequence Schedules</a:t>
            </a:r>
          </a:p>
          <a:p>
            <a:pPr eaLnBrk="1" hangingPunct="1"/>
            <a:r>
              <a:rPr lang="en-US" smtClean="0"/>
              <a:t>Ship Customer Sequence Schedules</a:t>
            </a:r>
          </a:p>
          <a:p>
            <a:pPr eaLnBrk="1" hangingPunct="1"/>
            <a:r>
              <a:rPr lang="en-US" smtClean="0"/>
              <a:t>Customer Sequence Schedules Features and Options</a:t>
            </a:r>
          </a:p>
          <a:p>
            <a:pPr eaLnBrk="1" hangingPunct="1"/>
            <a:endParaRPr lang="en-US" smtClean="0"/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Course Overview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CSS-PL-190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Plan QCS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CSS-PL-020</a:t>
            </a:r>
          </a:p>
        </p:txBody>
      </p:sp>
      <p:sp>
        <p:nvSpPr>
          <p:cNvPr id="4099" name="Rectangle 5"/>
          <p:cNvSpPr>
            <a:spLocks noChangeArrowheads="1"/>
          </p:cNvSpPr>
          <p:nvPr/>
        </p:nvSpPr>
        <p:spPr bwMode="auto">
          <a:xfrm>
            <a:off x="1588171" y="721262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Generate RSS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Run MRP</a:t>
            </a:r>
          </a:p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</p:txBody>
      </p:sp>
      <p:sp>
        <p:nvSpPr>
          <p:cNvPr id="67590" name="Line 6"/>
          <p:cNvSpPr>
            <a:spLocks noChangeShapeType="1"/>
          </p:cNvSpPr>
          <p:nvPr/>
        </p:nvSpPr>
        <p:spPr bwMode="auto">
          <a:xfrm>
            <a:off x="1074755" y="754581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CSS-PL-030</a:t>
            </a:r>
          </a:p>
        </p:txBody>
      </p:sp>
      <p:sp>
        <p:nvSpPr>
          <p:cNvPr id="5123" name="AutoShape 32"/>
          <p:cNvSpPr>
            <a:spLocks noChangeArrowheads="1"/>
          </p:cNvSpPr>
          <p:nvPr/>
        </p:nvSpPr>
        <p:spPr bwMode="auto">
          <a:xfrm>
            <a:off x="3146425" y="1591568"/>
            <a:ext cx="2413000" cy="1052513"/>
          </a:xfrm>
          <a:prstGeom prst="flowChartAlternateProcess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5124" name="AutoShape 6"/>
          <p:cNvCxnSpPr>
            <a:cxnSpLocks noChangeShapeType="1"/>
            <a:stCxn id="68629" idx="3"/>
            <a:endCxn id="68615" idx="1"/>
          </p:cNvCxnSpPr>
          <p:nvPr/>
        </p:nvCxnSpPr>
        <p:spPr bwMode="auto">
          <a:xfrm>
            <a:off x="3763963" y="3394968"/>
            <a:ext cx="436562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68615" name="AutoShape 7"/>
          <p:cNvSpPr>
            <a:spLocks noChangeArrowheads="1"/>
          </p:cNvSpPr>
          <p:nvPr/>
        </p:nvSpPr>
        <p:spPr bwMode="auto">
          <a:xfrm>
            <a:off x="4200525" y="3009206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Confirm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Shipper</a:t>
            </a:r>
          </a:p>
        </p:txBody>
      </p:sp>
      <p:cxnSp>
        <p:nvCxnSpPr>
          <p:cNvPr id="5126" name="AutoShape 9"/>
          <p:cNvCxnSpPr>
            <a:cxnSpLocks noChangeShapeType="1"/>
            <a:stCxn id="68615" idx="2"/>
            <a:endCxn id="68618" idx="0"/>
          </p:cNvCxnSpPr>
          <p:nvPr/>
        </p:nvCxnSpPr>
        <p:spPr bwMode="auto">
          <a:xfrm>
            <a:off x="5253038" y="3780731"/>
            <a:ext cx="1587" cy="346075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68618" name="AutoShape 10"/>
          <p:cNvSpPr>
            <a:spLocks noChangeArrowheads="1"/>
          </p:cNvSpPr>
          <p:nvPr/>
        </p:nvSpPr>
        <p:spPr bwMode="auto">
          <a:xfrm>
            <a:off x="4202113" y="4126806"/>
            <a:ext cx="2103437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Send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Shipper</a:t>
            </a:r>
          </a:p>
        </p:txBody>
      </p:sp>
      <p:sp>
        <p:nvSpPr>
          <p:cNvPr id="68620" name="AutoShape 12"/>
          <p:cNvSpPr>
            <a:spLocks noChangeArrowheads="1"/>
          </p:cNvSpPr>
          <p:nvPr/>
        </p:nvSpPr>
        <p:spPr bwMode="auto">
          <a:xfrm>
            <a:off x="5788025" y="1702693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Run MRP</a:t>
            </a:r>
          </a:p>
        </p:txBody>
      </p:sp>
      <p:cxnSp>
        <p:nvCxnSpPr>
          <p:cNvPr id="5129" name="AutoShape 13"/>
          <p:cNvCxnSpPr>
            <a:cxnSpLocks noChangeShapeType="1"/>
            <a:stCxn id="68625" idx="3"/>
            <a:endCxn id="68620" idx="1"/>
          </p:cNvCxnSpPr>
          <p:nvPr/>
        </p:nvCxnSpPr>
        <p:spPr bwMode="auto">
          <a:xfrm>
            <a:off x="5360988" y="2088456"/>
            <a:ext cx="427037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68623" name="AutoShape 15"/>
          <p:cNvSpPr>
            <a:spLocks noChangeArrowheads="1"/>
          </p:cNvSpPr>
          <p:nvPr/>
        </p:nvSpPr>
        <p:spPr bwMode="auto">
          <a:xfrm>
            <a:off x="6743700" y="3009206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Invoicing</a:t>
            </a:r>
          </a:p>
        </p:txBody>
      </p:sp>
      <p:cxnSp>
        <p:nvCxnSpPr>
          <p:cNvPr id="5131" name="AutoShape 16"/>
          <p:cNvCxnSpPr>
            <a:cxnSpLocks noChangeShapeType="1"/>
            <a:stCxn id="68615" idx="3"/>
            <a:endCxn id="68623" idx="1"/>
          </p:cNvCxnSpPr>
          <p:nvPr/>
        </p:nvCxnSpPr>
        <p:spPr bwMode="auto">
          <a:xfrm>
            <a:off x="6303963" y="3394968"/>
            <a:ext cx="439737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68625" name="AutoShape 17"/>
          <p:cNvSpPr>
            <a:spLocks noChangeArrowheads="1"/>
          </p:cNvSpPr>
          <p:nvPr/>
        </p:nvSpPr>
        <p:spPr bwMode="auto">
          <a:xfrm>
            <a:off x="3257550" y="1702693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Generate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RSS</a:t>
            </a:r>
          </a:p>
        </p:txBody>
      </p:sp>
      <p:cxnSp>
        <p:nvCxnSpPr>
          <p:cNvPr id="5133" name="AutoShape 19"/>
          <p:cNvCxnSpPr>
            <a:cxnSpLocks noChangeShapeType="1"/>
            <a:stCxn id="68630" idx="2"/>
            <a:endCxn id="68631" idx="0"/>
          </p:cNvCxnSpPr>
          <p:nvPr/>
        </p:nvCxnSpPr>
        <p:spPr bwMode="auto">
          <a:xfrm>
            <a:off x="2714625" y="4898331"/>
            <a:ext cx="0" cy="290512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5134" name="AutoShape 20"/>
          <p:cNvCxnSpPr>
            <a:cxnSpLocks noChangeShapeType="1"/>
            <a:stCxn id="68629" idx="2"/>
            <a:endCxn id="68630" idx="0"/>
          </p:cNvCxnSpPr>
          <p:nvPr/>
        </p:nvCxnSpPr>
        <p:spPr bwMode="auto">
          <a:xfrm>
            <a:off x="2713038" y="3780731"/>
            <a:ext cx="1587" cy="346075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68629" name="AutoShape 21"/>
          <p:cNvSpPr>
            <a:spLocks noChangeArrowheads="1"/>
          </p:cNvSpPr>
          <p:nvPr/>
        </p:nvSpPr>
        <p:spPr bwMode="auto">
          <a:xfrm>
            <a:off x="1660525" y="3009206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Create Pre-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Shipper/Shipper</a:t>
            </a:r>
          </a:p>
        </p:txBody>
      </p:sp>
      <p:sp>
        <p:nvSpPr>
          <p:cNvPr id="68630" name="AutoShape 22"/>
          <p:cNvSpPr>
            <a:spLocks noChangeArrowheads="1"/>
          </p:cNvSpPr>
          <p:nvPr/>
        </p:nvSpPr>
        <p:spPr bwMode="auto">
          <a:xfrm>
            <a:off x="1662113" y="4126806"/>
            <a:ext cx="2103437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Print Pre-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Shipper/Shipper</a:t>
            </a:r>
          </a:p>
        </p:txBody>
      </p:sp>
      <p:sp>
        <p:nvSpPr>
          <p:cNvPr id="68631" name="AutoShape 23"/>
          <p:cNvSpPr>
            <a:spLocks noChangeArrowheads="1"/>
          </p:cNvSpPr>
          <p:nvPr/>
        </p:nvSpPr>
        <p:spPr bwMode="auto">
          <a:xfrm>
            <a:off x="1662113" y="5188843"/>
            <a:ext cx="2103437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Print Sequence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Pack List</a:t>
            </a:r>
          </a:p>
        </p:txBody>
      </p:sp>
      <p:cxnSp>
        <p:nvCxnSpPr>
          <p:cNvPr id="5138" name="AutoShape 24"/>
          <p:cNvCxnSpPr>
            <a:cxnSpLocks noChangeShapeType="1"/>
            <a:stCxn id="68625" idx="2"/>
            <a:endCxn id="68629" idx="0"/>
          </p:cNvCxnSpPr>
          <p:nvPr/>
        </p:nvCxnSpPr>
        <p:spPr bwMode="auto">
          <a:xfrm rot="5400000">
            <a:off x="3244057" y="1943199"/>
            <a:ext cx="534988" cy="1597025"/>
          </a:xfrm>
          <a:prstGeom prst="bentConnector3">
            <a:avLst>
              <a:gd name="adj1" fmla="val 49852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5139" name="Line 25"/>
          <p:cNvSpPr>
            <a:spLocks noChangeShapeType="1"/>
          </p:cNvSpPr>
          <p:nvPr/>
        </p:nvSpPr>
        <p:spPr bwMode="auto">
          <a:xfrm>
            <a:off x="2857500" y="2074168"/>
            <a:ext cx="0" cy="609600"/>
          </a:xfrm>
          <a:prstGeom prst="line">
            <a:avLst/>
          </a:prstGeom>
          <a:noFill/>
          <a:ln w="38100">
            <a:solidFill>
              <a:srgbClr val="5A87C6"/>
            </a:solidFill>
            <a:prstDash val="sysDot"/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8634" name="AutoShape 26"/>
          <p:cNvSpPr>
            <a:spLocks noChangeArrowheads="1"/>
          </p:cNvSpPr>
          <p:nvPr/>
        </p:nvSpPr>
        <p:spPr bwMode="auto">
          <a:xfrm>
            <a:off x="3316288" y="408881"/>
            <a:ext cx="2391176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Import Sequence</a:t>
            </a:r>
          </a:p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Schedule Release</a:t>
            </a:r>
          </a:p>
        </p:txBody>
      </p:sp>
      <p:sp>
        <p:nvSpPr>
          <p:cNvPr id="5141" name="Text Box 27" descr="Wide downward diagonal"/>
          <p:cNvSpPr txBox="1">
            <a:spLocks noChangeArrowheads="1"/>
          </p:cNvSpPr>
          <p:nvPr/>
        </p:nvSpPr>
        <p:spPr bwMode="auto">
          <a:xfrm>
            <a:off x="2648946" y="767626"/>
            <a:ext cx="5629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kumimoji="1" lang="en-US" sz="2000">
                <a:solidFill>
                  <a:srgbClr val="009900"/>
                </a:solidFill>
                <a:latin typeface="+mj-lt"/>
              </a:rPr>
              <a:t>OR</a:t>
            </a:r>
          </a:p>
        </p:txBody>
      </p:sp>
      <p:sp>
        <p:nvSpPr>
          <p:cNvPr id="68636" name="AutoShape 28"/>
          <p:cNvSpPr>
            <a:spLocks noChangeArrowheads="1"/>
          </p:cNvSpPr>
          <p:nvPr/>
        </p:nvSpPr>
        <p:spPr bwMode="auto">
          <a:xfrm>
            <a:off x="161925" y="407293"/>
            <a:ext cx="2330066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Create Sequence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Schedule Release</a:t>
            </a:r>
          </a:p>
        </p:txBody>
      </p:sp>
      <p:cxnSp>
        <p:nvCxnSpPr>
          <p:cNvPr id="5143" name="AutoShape 29"/>
          <p:cNvCxnSpPr>
            <a:cxnSpLocks noChangeShapeType="1"/>
            <a:stCxn id="68634" idx="2"/>
            <a:endCxn id="5123" idx="1"/>
          </p:cNvCxnSpPr>
          <p:nvPr/>
        </p:nvCxnSpPr>
        <p:spPr bwMode="auto">
          <a:xfrm rot="5400000">
            <a:off x="3360442" y="966390"/>
            <a:ext cx="937419" cy="1365451"/>
          </a:xfrm>
          <a:prstGeom prst="bentConnector4">
            <a:avLst>
              <a:gd name="adj1" fmla="val 21931"/>
              <a:gd name="adj2" fmla="val 121157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5144" name="Rectangle 30"/>
          <p:cNvSpPr>
            <a:spLocks noChangeArrowheads="1"/>
          </p:cNvSpPr>
          <p:nvPr/>
        </p:nvSpPr>
        <p:spPr bwMode="auto">
          <a:xfrm>
            <a:off x="2406650" y="1359793"/>
            <a:ext cx="93663" cy="15716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5145" name="AutoShape 31"/>
          <p:cNvCxnSpPr>
            <a:cxnSpLocks noChangeShapeType="1"/>
            <a:stCxn id="68636" idx="2"/>
            <a:endCxn id="5123" idx="1"/>
          </p:cNvCxnSpPr>
          <p:nvPr/>
        </p:nvCxnSpPr>
        <p:spPr bwMode="auto">
          <a:xfrm rot="16200000" flipH="1">
            <a:off x="1767188" y="738587"/>
            <a:ext cx="939007" cy="1819467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/>
          </a:ln>
          <a:effectLst/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Plan QCS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CSS-PL-040</a:t>
            </a: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1588171" y="731310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Generate RSS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Run MRP</a:t>
            </a:r>
          </a:p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</p:txBody>
      </p:sp>
      <p:sp>
        <p:nvSpPr>
          <p:cNvPr id="69638" name="Line 6"/>
          <p:cNvSpPr>
            <a:spLocks noChangeShapeType="1"/>
          </p:cNvSpPr>
          <p:nvPr/>
        </p:nvSpPr>
        <p:spPr bwMode="auto">
          <a:xfrm>
            <a:off x="1104900" y="754581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Required Ship Schedule Update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CSS-PL-050</a:t>
            </a:r>
          </a:p>
        </p:txBody>
      </p:sp>
      <p:pic>
        <p:nvPicPr>
          <p:cNvPr id="7171" name="Picture 7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88" y="1024252"/>
            <a:ext cx="7267575" cy="487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62" name="AutoShape 6"/>
          <p:cNvSpPr>
            <a:spLocks noChangeArrowheads="1"/>
          </p:cNvSpPr>
          <p:nvPr/>
        </p:nvSpPr>
        <p:spPr bwMode="auto">
          <a:xfrm>
            <a:off x="5322888" y="4553265"/>
            <a:ext cx="2333956" cy="91916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rgbClr val="5A87C6"/>
            </a:solidFill>
            <a:round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1800">
                <a:latin typeface="+mj-lt"/>
              </a:rPr>
              <a:t>Determines if</a:t>
            </a:r>
          </a:p>
          <a:p>
            <a:pPr eaLnBrk="0" hangingPunct="0">
              <a:defRPr/>
            </a:pPr>
            <a:r>
              <a:rPr kumimoji="1" lang="en-US" sz="1800">
                <a:latin typeface="+mj-lt"/>
              </a:rPr>
              <a:t>RSS is created</a:t>
            </a:r>
          </a:p>
        </p:txBody>
      </p:sp>
      <p:sp>
        <p:nvSpPr>
          <p:cNvPr id="7175" name="Rectangle 8"/>
          <p:cNvSpPr>
            <a:spLocks noChangeArrowheads="1"/>
          </p:cNvSpPr>
          <p:nvPr/>
        </p:nvSpPr>
        <p:spPr bwMode="auto">
          <a:xfrm>
            <a:off x="4206875" y="3721415"/>
            <a:ext cx="365125" cy="219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7176" name="AutoShape 9"/>
          <p:cNvCxnSpPr>
            <a:cxnSpLocks noChangeShapeType="1"/>
            <a:stCxn id="70662" idx="1"/>
            <a:endCxn id="7175" idx="3"/>
          </p:cNvCxnSpPr>
          <p:nvPr/>
        </p:nvCxnSpPr>
        <p:spPr bwMode="auto">
          <a:xfrm rot="10800000">
            <a:off x="4572000" y="3830954"/>
            <a:ext cx="750888" cy="1181893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Required Ship Schedule Update Report: Sequence Schedule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CSS-PL-060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604703" y="1287254"/>
            <a:ext cx="7926357" cy="4343400"/>
            <a:chOff x="1247775" y="1809750"/>
            <a:chExt cx="7926357" cy="4343400"/>
          </a:xfrm>
        </p:grpSpPr>
        <p:sp>
          <p:nvSpPr>
            <p:cNvPr id="71685" name="Rectangle 5"/>
            <p:cNvSpPr>
              <a:spLocks noChangeArrowheads="1"/>
            </p:cNvSpPr>
            <p:nvPr/>
          </p:nvSpPr>
          <p:spPr bwMode="auto">
            <a:xfrm>
              <a:off x="1247775" y="1809750"/>
              <a:ext cx="6629400" cy="43434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197" name="Rectangle 6"/>
            <p:cNvSpPr>
              <a:spLocks noChangeArrowheads="1"/>
            </p:cNvSpPr>
            <p:nvPr/>
          </p:nvSpPr>
          <p:spPr bwMode="auto">
            <a:xfrm>
              <a:off x="1371600" y="1970088"/>
              <a:ext cx="6280150" cy="39020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rcrsup.p              7.5.5 Required Ship Schedule Update         Date: 02/03/00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Page: 1                     Public Test Progress 91               Time: 11:38:09</a:t>
              </a:r>
            </a:p>
            <a:p>
              <a:pPr algn="l" eaLnBrk="0" hangingPunct="0"/>
              <a:endParaRPr kumimoji="1" lang="en-US" sz="1000">
                <a:latin typeface="Courier New" pitchFamily="49" charset="0"/>
              </a:endParaRPr>
            </a:p>
            <a:p>
              <a:pPr algn="l" eaLnBrk="0" hangingPunct="0"/>
              <a:endParaRPr kumimoji="1" lang="en-US" sz="1000">
                <a:latin typeface="Courier New" pitchFamily="49" charset="0"/>
              </a:endParaRP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Using ship-to calendar 01000036</a:t>
              </a:r>
            </a:p>
            <a:p>
              <a:pPr algn="l" eaLnBrk="0" hangingPunct="0"/>
              <a:endParaRPr kumimoji="1" lang="en-US" sz="1000">
                <a:latin typeface="Courier New" pitchFamily="49" charset="0"/>
              </a:endParaRP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	   Customer Sequence Schedule- Required Quantities </a:t>
              </a:r>
            </a:p>
            <a:p>
              <a:pPr algn="l" eaLnBrk="0" hangingPunct="0"/>
              <a:endParaRPr kumimoji="1" lang="en-US" sz="1000">
                <a:latin typeface="Courier New" pitchFamily="49" charset="0"/>
              </a:endParaRPr>
            </a:p>
            <a:p>
              <a:pPr algn="l" eaLnBrk="0" hangingPunct="0"/>
              <a:endParaRPr kumimoji="1" lang="en-US" sz="1000">
                <a:latin typeface="Courier New" pitchFamily="49" charset="0"/>
              </a:endParaRP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Ship-From: 10000                   Order: so2077                  Line:  1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Ship-To: 01000036                Northwest Reliable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Item: 88-100                  CASE,AUTO-UNIT                   UM: EA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PO Number: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                           Release ID: 1</a:t>
              </a:r>
            </a:p>
            <a:p>
              <a:pPr algn="l" eaLnBrk="0" hangingPunct="0"/>
              <a:endParaRPr kumimoji="1" lang="en-US" sz="1000">
                <a:latin typeface="Courier New" pitchFamily="49" charset="0"/>
              </a:endParaRPr>
            </a:p>
            <a:p>
              <a:pPr algn="l" eaLnBrk="0" hangingPunct="0"/>
              <a:endParaRPr kumimoji="1" lang="en-US" sz="1000">
                <a:latin typeface="Courier New" pitchFamily="49" charset="0"/>
              </a:endParaRP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Schedule Date Type: Delivery              Create Date: 01/28/00  10:54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Active Start: 01/28/00               Cumulative: noxx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 Active End:</a:t>
              </a:r>
            </a:p>
            <a:p>
              <a:pPr algn="l" eaLnBrk="0" hangingPunct="0"/>
              <a:endParaRPr kumimoji="1" lang="en-US" sz="1000">
                <a:latin typeface="Courier New" pitchFamily="49" charset="0"/>
              </a:endParaRP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                     Schedule Detail Data 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Date      Time   Reference                     Quantity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--------  -----  ------------------------  ------------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01/31/00  10:00                                     4.0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02/01/00  10:00                                     6.0ccx</a:t>
              </a:r>
            </a:p>
          </p:txBody>
        </p:sp>
        <p:sp>
          <p:nvSpPr>
            <p:cNvPr id="8198" name="AutoShape 8"/>
            <p:cNvSpPr>
              <a:spLocks noChangeArrowheads="1"/>
            </p:cNvSpPr>
            <p:nvPr/>
          </p:nvSpPr>
          <p:spPr bwMode="auto">
            <a:xfrm>
              <a:off x="2452688" y="2870200"/>
              <a:ext cx="3824287" cy="234950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rgbClr val="5A87C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689" name="AutoShape 9"/>
            <p:cNvSpPr>
              <a:spLocks noChangeArrowheads="1"/>
            </p:cNvSpPr>
            <p:nvPr/>
          </p:nvSpPr>
          <p:spPr bwMode="auto">
            <a:xfrm>
              <a:off x="6177127" y="2180290"/>
              <a:ext cx="2916620" cy="4191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rgbClr val="CC0099"/>
              </a:solidFill>
              <a:round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 sz="1800">
                  <a:latin typeface="+mj-lt"/>
                </a:rPr>
                <a:t>Sequence Schedule</a:t>
              </a:r>
            </a:p>
          </p:txBody>
        </p:sp>
        <p:cxnSp>
          <p:nvCxnSpPr>
            <p:cNvPr id="8200" name="AutoShape 10"/>
            <p:cNvCxnSpPr>
              <a:cxnSpLocks noChangeShapeType="1"/>
              <a:stCxn id="71689" idx="1"/>
              <a:endCxn id="8198" idx="0"/>
            </p:cNvCxnSpPr>
            <p:nvPr/>
          </p:nvCxnSpPr>
          <p:spPr bwMode="auto">
            <a:xfrm rot="10800000" flipV="1">
              <a:off x="4364833" y="2389840"/>
              <a:ext cx="1812295" cy="480360"/>
            </a:xfrm>
            <a:prstGeom prst="bentConnector2">
              <a:avLst/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sp>
          <p:nvSpPr>
            <p:cNvPr id="8201" name="AutoShape 12"/>
            <p:cNvSpPr>
              <a:spLocks noChangeArrowheads="1"/>
            </p:cNvSpPr>
            <p:nvPr/>
          </p:nvSpPr>
          <p:spPr bwMode="auto">
            <a:xfrm>
              <a:off x="5048250" y="5191125"/>
              <a:ext cx="942975" cy="762000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rgbClr val="5A87C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693" name="AutoShape 13"/>
            <p:cNvSpPr>
              <a:spLocks noChangeArrowheads="1"/>
            </p:cNvSpPr>
            <p:nvPr/>
          </p:nvSpPr>
          <p:spPr bwMode="auto">
            <a:xfrm>
              <a:off x="6114637" y="4772025"/>
              <a:ext cx="3059495" cy="47625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rgbClr val="336600"/>
              </a:solidFill>
              <a:round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 sz="1800">
                  <a:latin typeface="+mj-lt"/>
                </a:rPr>
                <a:t>Summarized Quantities</a:t>
              </a:r>
            </a:p>
          </p:txBody>
        </p:sp>
        <p:cxnSp>
          <p:nvCxnSpPr>
            <p:cNvPr id="8203" name="AutoShape 14"/>
            <p:cNvCxnSpPr>
              <a:cxnSpLocks noChangeShapeType="1"/>
              <a:stCxn id="71693" idx="2"/>
              <a:endCxn id="8201" idx="3"/>
            </p:cNvCxnSpPr>
            <p:nvPr/>
          </p:nvCxnSpPr>
          <p:spPr bwMode="auto">
            <a:xfrm rot="5400000">
              <a:off x="6655880" y="4583620"/>
              <a:ext cx="323850" cy="1653160"/>
            </a:xfrm>
            <a:prstGeom prst="bentConnector2">
              <a:avLst/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Required Ship Schedule Update Report: Shipping Schedule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CSS-PL-070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938379" y="1003596"/>
            <a:ext cx="7258050" cy="5181600"/>
            <a:chOff x="1209675" y="1485900"/>
            <a:chExt cx="7258050" cy="5181600"/>
          </a:xfrm>
        </p:grpSpPr>
        <p:grpSp>
          <p:nvGrpSpPr>
            <p:cNvPr id="9219" name="Group 4"/>
            <p:cNvGrpSpPr>
              <a:grpSpLocks/>
            </p:cNvGrpSpPr>
            <p:nvPr/>
          </p:nvGrpSpPr>
          <p:grpSpPr bwMode="auto">
            <a:xfrm>
              <a:off x="1209675" y="1485900"/>
              <a:ext cx="6705600" cy="5181600"/>
              <a:chOff x="720" y="576"/>
              <a:chExt cx="4224" cy="3264"/>
            </a:xfrm>
          </p:grpSpPr>
          <p:sp>
            <p:nvSpPr>
              <p:cNvPr id="72709" name="Rectangle 5"/>
              <p:cNvSpPr>
                <a:spLocks noChangeArrowheads="1"/>
              </p:cNvSpPr>
              <p:nvPr/>
            </p:nvSpPr>
            <p:spPr bwMode="auto">
              <a:xfrm>
                <a:off x="720" y="576"/>
                <a:ext cx="4224" cy="326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1">
                    <a:lumMod val="75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9225" name="Rectangle 6"/>
              <p:cNvSpPr>
                <a:spLocks noChangeArrowheads="1"/>
              </p:cNvSpPr>
              <p:nvPr/>
            </p:nvSpPr>
            <p:spPr bwMode="auto">
              <a:xfrm>
                <a:off x="863" y="686"/>
                <a:ext cx="3956" cy="3034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 eaLnBrk="0" hangingPunct="0"/>
                <a:r>
                  <a:rPr kumimoji="1" lang="en-US" sz="1000">
                    <a:latin typeface="Courier New" pitchFamily="49" charset="0"/>
                  </a:rPr>
                  <a:t>rcrsup.p              7.5.5 Required Ship Schedule Update         Date: 02/03/00</a:t>
                </a:r>
              </a:p>
              <a:p>
                <a:pPr algn="l" eaLnBrk="0" hangingPunct="0"/>
                <a:r>
                  <a:rPr kumimoji="1" lang="en-US" sz="1000">
                    <a:latin typeface="Courier New" pitchFamily="49" charset="0"/>
                  </a:rPr>
                  <a:t>Page: 2                     Public Test Progress 91               Time: 11:38:10</a:t>
                </a:r>
              </a:p>
              <a:p>
                <a:pPr algn="l" eaLnBrk="0" hangingPunct="0"/>
                <a:r>
                  <a:rPr kumimoji="1" lang="en-US" sz="1000">
                    <a:latin typeface="Courier New" pitchFamily="49" charset="0"/>
                  </a:rPr>
                  <a:t>                              </a:t>
                </a:r>
              </a:p>
              <a:p>
                <a:pPr algn="l" eaLnBrk="0" hangingPunct="0"/>
                <a:r>
                  <a:rPr kumimoji="1" lang="en-US" sz="1000">
                    <a:latin typeface="Courier New" pitchFamily="49" charset="0"/>
                  </a:rPr>
                  <a:t>                  Customer Ship Schedule- Required Quantities </a:t>
                </a:r>
              </a:p>
              <a:p>
                <a:pPr algn="l" eaLnBrk="0" hangingPunct="0"/>
                <a:r>
                  <a:rPr kumimoji="1" lang="en-US" sz="1000">
                    <a:latin typeface="Courier New" pitchFamily="49" charset="0"/>
                  </a:rPr>
                  <a:t> Ship-From: 10000                   Order: so2077                  Line:  1</a:t>
                </a:r>
              </a:p>
              <a:p>
                <a:pPr algn="l" eaLnBrk="0" hangingPunct="0"/>
                <a:r>
                  <a:rPr kumimoji="1" lang="en-US" sz="1000">
                    <a:latin typeface="Courier New" pitchFamily="49" charset="0"/>
                  </a:rPr>
                  <a:t>   Ship-To: 01000036                Northwest Reliable</a:t>
                </a:r>
              </a:p>
              <a:p>
                <a:pPr algn="l" eaLnBrk="0" hangingPunct="0"/>
                <a:r>
                  <a:rPr kumimoji="1" lang="en-US" sz="1000">
                    <a:latin typeface="Courier New" pitchFamily="49" charset="0"/>
                  </a:rPr>
                  <a:t>      Item: 88-100                  CASE,AUTO-UNIT                   UM: EA</a:t>
                </a:r>
              </a:p>
              <a:p>
                <a:pPr algn="l" eaLnBrk="0" hangingPunct="0"/>
                <a:r>
                  <a:rPr kumimoji="1" lang="en-US" sz="1000">
                    <a:latin typeface="Courier New" pitchFamily="49" charset="0"/>
                  </a:rPr>
                  <a:t> PO Number:</a:t>
                </a:r>
              </a:p>
              <a:p>
                <a:pPr algn="l" eaLnBrk="0" hangingPunct="0"/>
                <a:r>
                  <a:rPr kumimoji="1" lang="en-US" sz="1000">
                    <a:latin typeface="Courier New" pitchFamily="49" charset="0"/>
                  </a:rPr>
                  <a:t>                                   Release ID: 1</a:t>
                </a:r>
              </a:p>
              <a:p>
                <a:pPr algn="l" eaLnBrk="0" hangingPunct="0"/>
                <a:endParaRPr kumimoji="1" lang="en-US" sz="1000">
                  <a:latin typeface="Courier New" pitchFamily="49" charset="0"/>
                </a:endParaRPr>
              </a:p>
              <a:p>
                <a:pPr algn="l" eaLnBrk="0" hangingPunct="0"/>
                <a:endParaRPr kumimoji="1" lang="en-US" sz="1000">
                  <a:latin typeface="Courier New" pitchFamily="49" charset="0"/>
                </a:endParaRPr>
              </a:p>
              <a:p>
                <a:pPr algn="l" eaLnBrk="0" hangingPunct="0"/>
                <a:r>
                  <a:rPr kumimoji="1" lang="en-US" sz="1000">
                    <a:latin typeface="Courier New" pitchFamily="49" charset="0"/>
                  </a:rPr>
                  <a:t>           Comments: no                    Create Date: 01/31/00  15:08:02</a:t>
                </a:r>
              </a:p>
              <a:p>
                <a:pPr algn="l" eaLnBrk="0" hangingPunct="0"/>
                <a:r>
                  <a:rPr kumimoji="1" lang="en-US" sz="1000">
                    <a:latin typeface="Courier New" pitchFamily="49" charset="0"/>
                  </a:rPr>
                  <a:t>           SDP Code:                        Cumulative: no</a:t>
                </a:r>
              </a:p>
              <a:p>
                <a:pPr algn="l" eaLnBrk="0" hangingPunct="0"/>
                <a:r>
                  <a:rPr kumimoji="1" lang="en-US" sz="1000">
                    <a:latin typeface="Courier New" pitchFamily="49" charset="0"/>
                  </a:rPr>
                  <a:t>           SDT Code:</a:t>
                </a:r>
              </a:p>
              <a:p>
                <a:pPr algn="l" eaLnBrk="0" hangingPunct="0"/>
                <a:r>
                  <a:rPr kumimoji="1" lang="en-US" sz="1000">
                    <a:latin typeface="Courier New" pitchFamily="49" charset="0"/>
                  </a:rPr>
                  <a:t>   Int Purpose Code:</a:t>
                </a:r>
              </a:p>
              <a:p>
                <a:pPr algn="l" eaLnBrk="0" hangingPunct="0"/>
                <a:r>
                  <a:rPr kumimoji="1" lang="en-US" sz="1000">
                    <a:latin typeface="Courier New" pitchFamily="49" charset="0"/>
                  </a:rPr>
                  <a:t>   Ext Purpose Code:                Schedule Date Type: Delivery</a:t>
                </a:r>
              </a:p>
              <a:p>
                <a:pPr algn="l" eaLnBrk="0" hangingPunct="0"/>
                <a:r>
                  <a:rPr kumimoji="1" lang="en-US" sz="1000">
                    <a:latin typeface="Courier New" pitchFamily="49" charset="0"/>
                  </a:rPr>
                  <a:t>      Prior Cum Req: 0.0                  Active Start: 01/31/00</a:t>
                </a:r>
              </a:p>
              <a:p>
                <a:pPr algn="l" eaLnBrk="0" hangingPunct="0"/>
                <a:r>
                  <a:rPr kumimoji="1" lang="en-US" sz="1000">
                    <a:latin typeface="Courier New" pitchFamily="49" charset="0"/>
                  </a:rPr>
                  <a:t>     Prior Cum Date: 01/01/00               Active End:</a:t>
                </a:r>
              </a:p>
              <a:p>
                <a:pPr algn="l" eaLnBrk="0" hangingPunct="0"/>
                <a:endParaRPr kumimoji="1" lang="en-US" sz="1000">
                  <a:latin typeface="Courier New" pitchFamily="49" charset="0"/>
                </a:endParaRPr>
              </a:p>
              <a:p>
                <a:pPr algn="l" eaLnBrk="0" hangingPunct="0"/>
                <a:r>
                  <a:rPr kumimoji="1" lang="en-US" sz="1000">
                    <a:latin typeface="Courier New" pitchFamily="49" charset="0"/>
                  </a:rPr>
                  <a:t>                             Schedule Detail Data </a:t>
                </a:r>
              </a:p>
              <a:p>
                <a:pPr algn="l" eaLnBrk="0" hangingPunct="0"/>
                <a:r>
                  <a:rPr kumimoji="1" lang="en-US" sz="1000">
                    <a:latin typeface="Courier New" pitchFamily="49" charset="0"/>
                  </a:rPr>
                  <a:t>                                                                      Rqm</a:t>
                </a:r>
              </a:p>
              <a:p>
                <a:pPr algn="l" eaLnBrk="0" hangingPunct="0"/>
                <a:r>
                  <a:rPr kumimoji="1" lang="en-US" sz="1000">
                    <a:latin typeface="Courier New" pitchFamily="49" charset="0"/>
                  </a:rPr>
                  <a:t> Date      Time   Int Reference                     Quantity  Q  Cmt  Det</a:t>
                </a:r>
              </a:p>
              <a:p>
                <a:pPr algn="l" eaLnBrk="0" hangingPunct="0"/>
                <a:r>
                  <a:rPr kumimoji="1" lang="en-US" sz="1000">
                    <a:latin typeface="Courier New" pitchFamily="49" charset="0"/>
                  </a:rPr>
                  <a:t> --------  -----  --- ------------------------  ------------  -  ---  ---</a:t>
                </a:r>
              </a:p>
              <a:p>
                <a:pPr algn="l" eaLnBrk="0" hangingPunct="0"/>
                <a:r>
                  <a:rPr kumimoji="1" lang="en-US" sz="1000">
                    <a:latin typeface="Courier New" pitchFamily="49" charset="0"/>
                  </a:rPr>
                  <a:t> 01/28/00  10:00  d                                      9.0  F  no   no</a:t>
                </a:r>
              </a:p>
              <a:p>
                <a:pPr algn="l" eaLnBrk="0" hangingPunct="0"/>
                <a:r>
                  <a:rPr kumimoji="1" lang="en-US" sz="1000">
                    <a:latin typeface="Courier New" pitchFamily="49" charset="0"/>
                  </a:rPr>
                  <a:t> 01/31/00  10:00  d                                      2.0  F  no   no</a:t>
                </a:r>
              </a:p>
              <a:p>
                <a:pPr algn="l" eaLnBrk="0" hangingPunct="0"/>
                <a:r>
                  <a:rPr kumimoji="1" lang="en-US" sz="1000">
                    <a:latin typeface="Courier New" pitchFamily="49" charset="0"/>
                  </a:rPr>
                  <a:t> 02/01/00  10:00  d                                      5.0  F  no   no</a:t>
                </a:r>
              </a:p>
              <a:p>
                <a:pPr algn="l" eaLnBrk="0" hangingPunct="0"/>
                <a:r>
                  <a:rPr kumimoji="1" lang="en-US" sz="1000">
                    <a:latin typeface="Courier New" pitchFamily="49" charset="0"/>
                  </a:rPr>
                  <a:t> 02/02/00  10:00  d                                      6.0  F  no   no</a:t>
                </a:r>
              </a:p>
              <a:p>
                <a:pPr algn="l" eaLnBrk="0" hangingPunct="0"/>
                <a:r>
                  <a:rPr kumimoji="1" lang="en-US" sz="1000">
                    <a:latin typeface="Courier New" pitchFamily="49" charset="0"/>
                  </a:rPr>
                  <a:t> 02/03/00  10:00  d                                      4.0  F  no   no</a:t>
                </a:r>
              </a:p>
              <a:p>
                <a:pPr algn="l" eaLnBrk="0" hangingPunct="0"/>
                <a:r>
                  <a:rPr kumimoji="1" lang="en-US" sz="1000">
                    <a:latin typeface="Courier New" pitchFamily="49" charset="0"/>
                  </a:rPr>
                  <a:t> 02/04/00  10:00  d                                      9.0  F  no   no</a:t>
                </a:r>
              </a:p>
              <a:p>
                <a:pPr algn="l" eaLnBrk="0" hangingPunct="0"/>
                <a:r>
                  <a:rPr kumimoji="1" lang="en-US" sz="1000">
                    <a:latin typeface="Courier New" pitchFamily="49" charset="0"/>
                  </a:rPr>
                  <a:t> 02/07/00  10:00  d                                      2.0  F  no   no</a:t>
                </a:r>
              </a:p>
              <a:p>
                <a:pPr algn="l" eaLnBrk="0" hangingPunct="0"/>
                <a:r>
                  <a:rPr kumimoji="1" lang="en-US" sz="1000">
                    <a:latin typeface="Courier New" pitchFamily="49" charset="0"/>
                  </a:rPr>
                  <a:t> 02/08/00  10:00  d                                      5.0  F  no   no</a:t>
                </a:r>
                <a:endParaRPr kumimoji="1" lang="en-US" sz="2400">
                  <a:latin typeface="Courier New" pitchFamily="49" charset="0"/>
                </a:endParaRPr>
              </a:p>
            </p:txBody>
          </p:sp>
        </p:grpSp>
        <p:sp>
          <p:nvSpPr>
            <p:cNvPr id="9221" name="AutoShape 8"/>
            <p:cNvSpPr>
              <a:spLocks noChangeArrowheads="1"/>
            </p:cNvSpPr>
            <p:nvPr/>
          </p:nvSpPr>
          <p:spPr bwMode="auto">
            <a:xfrm>
              <a:off x="2809875" y="2114550"/>
              <a:ext cx="3429000" cy="228600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rgbClr val="5A87C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713" name="AutoShape 9"/>
            <p:cNvSpPr>
              <a:spLocks noChangeArrowheads="1"/>
            </p:cNvSpPr>
            <p:nvPr/>
          </p:nvSpPr>
          <p:spPr bwMode="auto">
            <a:xfrm>
              <a:off x="5767744" y="2838450"/>
              <a:ext cx="2699981" cy="481013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rgbClr val="5A87C6"/>
              </a:solidFill>
              <a:round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 sz="1800">
                  <a:latin typeface="+mj-lt"/>
                </a:rPr>
                <a:t>Shipping Schedule</a:t>
              </a:r>
            </a:p>
          </p:txBody>
        </p:sp>
        <p:cxnSp>
          <p:nvCxnSpPr>
            <p:cNvPr id="9223" name="AutoShape 10"/>
            <p:cNvCxnSpPr>
              <a:cxnSpLocks noChangeShapeType="1"/>
              <a:stCxn id="72713" idx="0"/>
              <a:endCxn id="9221" idx="3"/>
            </p:cNvCxnSpPr>
            <p:nvPr/>
          </p:nvCxnSpPr>
          <p:spPr bwMode="auto">
            <a:xfrm rot="16200000" flipV="1">
              <a:off x="6373505" y="2094220"/>
              <a:ext cx="609600" cy="878860"/>
            </a:xfrm>
            <a:prstGeom prst="bentConnector2">
              <a:avLst/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Required Ship Schedule Update Report: Planning Schedule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CSS-PL-080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615797" y="962881"/>
            <a:ext cx="7915259" cy="5191125"/>
            <a:chOff x="1228725" y="1495425"/>
            <a:chExt cx="7915259" cy="5191125"/>
          </a:xfrm>
        </p:grpSpPr>
        <p:sp>
          <p:nvSpPr>
            <p:cNvPr id="73733" name="Rectangle 5"/>
            <p:cNvSpPr>
              <a:spLocks noChangeArrowheads="1"/>
            </p:cNvSpPr>
            <p:nvPr/>
          </p:nvSpPr>
          <p:spPr bwMode="auto">
            <a:xfrm>
              <a:off x="1228725" y="1495425"/>
              <a:ext cx="6667500" cy="519112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245" name="Rectangle 6"/>
            <p:cNvSpPr>
              <a:spLocks noChangeArrowheads="1"/>
            </p:cNvSpPr>
            <p:nvPr/>
          </p:nvSpPr>
          <p:spPr bwMode="auto">
            <a:xfrm>
              <a:off x="1419225" y="1657350"/>
              <a:ext cx="6280150" cy="4816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rcrsup.p              7.5.5 Required Ship Schedule Update         Date: 02/03/00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Page: 3                     Public Test Progress 91               Time: 11:38:11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                      </a:t>
              </a:r>
            </a:p>
            <a:p>
              <a:pPr algn="l" eaLnBrk="0" hangingPunct="0"/>
              <a:endParaRPr kumimoji="1" lang="en-US" sz="1000">
                <a:latin typeface="Courier New" pitchFamily="49" charset="0"/>
              </a:endParaRP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          Customer Plan Schedule- Required Quantities 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Ship-From: 10000                   Order: so2077                  Line:  1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Ship-To: 01000036                Northwest Reliable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Item: 88-100                  CASE,AUTO-UNIT                   UM: EA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PO Number: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                           Release ID: 1</a:t>
              </a:r>
            </a:p>
            <a:p>
              <a:pPr algn="l" eaLnBrk="0" hangingPunct="0"/>
              <a:endParaRPr kumimoji="1" lang="en-US" sz="1000">
                <a:latin typeface="Courier New" pitchFamily="49" charset="0"/>
              </a:endParaRPr>
            </a:p>
            <a:p>
              <a:pPr algn="l" eaLnBrk="0" hangingPunct="0"/>
              <a:endParaRPr kumimoji="1" lang="en-US" sz="1000">
                <a:latin typeface="Courier New" pitchFamily="49" charset="0"/>
              </a:endParaRP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   Comments: no                    Create Date: 01/31/00  15:06:52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   SDP Code:                        Cumulative: no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   SDT Code: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Int Purpose Code: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Ext Purpose Code:                Schedule Date Type: Delivery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Prior Cum Req: 0.0                  Active Start: 01/31/00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Prior Cum Date: 01/01/00               Active End:</a:t>
              </a:r>
            </a:p>
            <a:p>
              <a:pPr algn="l" eaLnBrk="0" hangingPunct="0"/>
              <a:endParaRPr kumimoji="1" lang="en-US" sz="1000">
                <a:latin typeface="Courier New" pitchFamily="49" charset="0"/>
              </a:endParaRP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                     Schedule Detail Data 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                                                              Rqm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Date      Time   Int Reference                     Quantity  Q  Cmt  Det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--------  -----  --- ------------------------  ------------  -  ---  ---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01/24/00  10:00  w                                     20.0  F  no   no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01/31/00  10:00  w                                     15.0  F  no   no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02/07/00  10:00  w                                     25.0  F  no   no</a:t>
              </a:r>
            </a:p>
            <a:p>
              <a:pPr algn="l" eaLnBrk="0" hangingPunct="0"/>
              <a:endParaRPr kumimoji="1" lang="en-US" sz="1000">
                <a:latin typeface="Courier New" pitchFamily="49" charset="0"/>
              </a:endParaRP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                  Resource Authorization Data 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Fab Qty: 0.0              Fab Start: 01/28/00    Fab End: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Raw Qty: 0.0              Raw Start: 01/28/00    Raw End:</a:t>
              </a:r>
            </a:p>
          </p:txBody>
        </p:sp>
        <p:sp>
          <p:nvSpPr>
            <p:cNvPr id="10246" name="AutoShape 8"/>
            <p:cNvSpPr>
              <a:spLocks noChangeArrowheads="1"/>
            </p:cNvSpPr>
            <p:nvPr/>
          </p:nvSpPr>
          <p:spPr bwMode="auto">
            <a:xfrm>
              <a:off x="2790825" y="2228850"/>
              <a:ext cx="3429000" cy="304800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rgbClr val="5A87C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37" name="AutoShape 9"/>
            <p:cNvSpPr>
              <a:spLocks noChangeArrowheads="1"/>
            </p:cNvSpPr>
            <p:nvPr/>
          </p:nvSpPr>
          <p:spPr bwMode="auto">
            <a:xfrm>
              <a:off x="7495027" y="2978587"/>
              <a:ext cx="1648957" cy="71508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rgbClr val="5A87C6"/>
              </a:solidFill>
              <a:round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 anchor="ctr">
              <a:spAutoFit/>
            </a:bodyPr>
            <a:lstStyle/>
            <a:p>
              <a:pPr eaLnBrk="0" hangingPunct="0">
                <a:defRPr/>
              </a:pPr>
              <a:r>
                <a:rPr kumimoji="1" lang="en-US" sz="1800">
                  <a:latin typeface="+mj-lt"/>
                </a:rPr>
                <a:t>Planning</a:t>
              </a:r>
            </a:p>
            <a:p>
              <a:pPr eaLnBrk="0" hangingPunct="0">
                <a:defRPr/>
              </a:pPr>
              <a:r>
                <a:rPr kumimoji="1" lang="en-US" sz="1800">
                  <a:latin typeface="+mj-lt"/>
                </a:rPr>
                <a:t>Schedule</a:t>
              </a:r>
            </a:p>
          </p:txBody>
        </p:sp>
        <p:cxnSp>
          <p:nvCxnSpPr>
            <p:cNvPr id="10248" name="AutoShape 10"/>
            <p:cNvCxnSpPr>
              <a:cxnSpLocks noChangeShapeType="1"/>
              <a:stCxn id="73737" idx="1"/>
              <a:endCxn id="10246" idx="3"/>
            </p:cNvCxnSpPr>
            <p:nvPr/>
          </p:nvCxnSpPr>
          <p:spPr bwMode="auto">
            <a:xfrm rot="10800000">
              <a:off x="6219825" y="2381250"/>
              <a:ext cx="1275202" cy="954882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Required Ship Schedule Update Report: Netting Options Section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CSS-PL-090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731051" y="1183507"/>
            <a:ext cx="7659324" cy="4678362"/>
            <a:chOff x="1173163" y="1655763"/>
            <a:chExt cx="7659324" cy="4678362"/>
          </a:xfrm>
        </p:grpSpPr>
        <p:sp>
          <p:nvSpPr>
            <p:cNvPr id="74757" name="Rectangle 5"/>
            <p:cNvSpPr>
              <a:spLocks noChangeArrowheads="1"/>
            </p:cNvSpPr>
            <p:nvPr/>
          </p:nvSpPr>
          <p:spPr bwMode="auto">
            <a:xfrm>
              <a:off x="1173163" y="1839913"/>
              <a:ext cx="6780212" cy="449421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1269" name="Rectangle 6"/>
            <p:cNvSpPr>
              <a:spLocks noChangeArrowheads="1"/>
            </p:cNvSpPr>
            <p:nvPr/>
          </p:nvSpPr>
          <p:spPr bwMode="auto">
            <a:xfrm>
              <a:off x="1417638" y="2092325"/>
              <a:ext cx="6280150" cy="405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rcrsup.p              7.5.5 Required Ship Schedule Update         Date: 02/03/00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Page: 4                     Public Test Progress 91               Time: 11:38:11</a:t>
              </a:r>
            </a:p>
            <a:p>
              <a:pPr algn="l" eaLnBrk="0" hangingPunct="0"/>
              <a:endParaRPr kumimoji="1" lang="en-US" sz="1000">
                <a:latin typeface="Courier New" pitchFamily="49" charset="0"/>
              </a:endParaRPr>
            </a:p>
            <a:p>
              <a:pPr algn="l" eaLnBrk="0" hangingPunct="0"/>
              <a:endParaRPr kumimoji="1" lang="en-US" sz="1000">
                <a:latin typeface="Courier New" pitchFamily="49" charset="0"/>
              </a:endParaRP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                        Netting Options 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   Netting Logic: 3         Use Plan &amp; Ship schedules for Req Sched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Use Ship/Plan PCR: no</a:t>
              </a:r>
            </a:p>
            <a:p>
              <a:pPr algn="l" eaLnBrk="0" hangingPunct="0"/>
              <a:endParaRPr kumimoji="1" lang="en-US" sz="1000">
                <a:latin typeface="Courier New" pitchFamily="49" charset="0"/>
              </a:endParaRP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      Plan Schedule Adjustment For Ship Schedule Overlap 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Date     Time  Reference                    Quantity     Adjustment Qty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New Date      New Qty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------------------------------------------------------------------------------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02/07/00 10:00                                  25.0               -7.0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02/09/00         18.0</a:t>
              </a:r>
            </a:p>
            <a:p>
              <a:pPr algn="l" eaLnBrk="0" hangingPunct="0"/>
              <a:endParaRPr kumimoji="1" lang="en-US" sz="1000">
                <a:latin typeface="Courier New" pitchFamily="49" charset="0"/>
              </a:endParaRP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                  Combined Schedule 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Date     Time  Reference                    Quantity From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-------- ----- ------------------------ ------------ ---------------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01/31/00 10:00                                   4.0 Seq Schedule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02/01/00 10:00                                   6.0 Seq Schedule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02/02/00 10:00                                   6.0 Ship Schedule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02/03/00 10:00                                   4.0 Ship Schedule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02/04/00 10:00                                   9.0 Ship Schedule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02/07/00 10:00                                   2.0 Ship Schedule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02/08/00 10:00                                   5.0 Ship Schedule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02/09/00 10:00                                  18.0 Plan Schedule</a:t>
              </a:r>
            </a:p>
          </p:txBody>
        </p:sp>
        <p:sp>
          <p:nvSpPr>
            <p:cNvPr id="74762" name="AutoShape 10"/>
            <p:cNvSpPr>
              <a:spLocks noChangeArrowheads="1"/>
            </p:cNvSpPr>
            <p:nvPr/>
          </p:nvSpPr>
          <p:spPr bwMode="auto">
            <a:xfrm>
              <a:off x="2150336" y="4870450"/>
              <a:ext cx="3004278" cy="706438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rgbClr val="5A87C6"/>
              </a:solidFill>
              <a:round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 sz="1800">
                  <a:latin typeface="+mj-lt"/>
                </a:rPr>
                <a:t>Adjustment for Weekly</a:t>
              </a:r>
            </a:p>
            <a:p>
              <a:pPr eaLnBrk="0" hangingPunct="0">
                <a:defRPr/>
              </a:pPr>
              <a:r>
                <a:rPr kumimoji="1" lang="en-US" sz="1800">
                  <a:latin typeface="+mj-lt"/>
                </a:rPr>
                <a:t>Plan Quantity</a:t>
              </a:r>
            </a:p>
          </p:txBody>
        </p:sp>
        <p:cxnSp>
          <p:nvCxnSpPr>
            <p:cNvPr id="11271" name="AutoShape 11"/>
            <p:cNvCxnSpPr>
              <a:cxnSpLocks noChangeShapeType="1"/>
              <a:stCxn id="74762" idx="0"/>
            </p:cNvCxnSpPr>
            <p:nvPr/>
          </p:nvCxnSpPr>
          <p:spPr bwMode="auto">
            <a:xfrm rot="16200000" flipV="1">
              <a:off x="3105764" y="4323739"/>
              <a:ext cx="688974" cy="404448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1272" name="AutoShape 12"/>
            <p:cNvCxnSpPr>
              <a:cxnSpLocks noChangeShapeType="1"/>
              <a:stCxn id="74762" idx="2"/>
            </p:cNvCxnSpPr>
            <p:nvPr/>
          </p:nvCxnSpPr>
          <p:spPr bwMode="auto">
            <a:xfrm rot="16200000" flipH="1">
              <a:off x="4085251" y="5144112"/>
              <a:ext cx="446086" cy="1311638"/>
            </a:xfrm>
            <a:prstGeom prst="bentConnector2">
              <a:avLst/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sp>
          <p:nvSpPr>
            <p:cNvPr id="11273" name="AutoShape 14"/>
            <p:cNvSpPr>
              <a:spLocks/>
            </p:cNvSpPr>
            <p:nvPr/>
          </p:nvSpPr>
          <p:spPr bwMode="auto">
            <a:xfrm>
              <a:off x="6526213" y="4841875"/>
              <a:ext cx="346075" cy="1298575"/>
            </a:xfrm>
            <a:prstGeom prst="rightBrace">
              <a:avLst>
                <a:gd name="adj1" fmla="val 31269"/>
                <a:gd name="adj2" fmla="val 50000"/>
              </a:avLst>
            </a:prstGeom>
            <a:noFill/>
            <a:ln w="38100">
              <a:solidFill>
                <a:srgbClr val="5A87C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4767" name="AutoShape 15"/>
            <p:cNvSpPr>
              <a:spLocks noChangeArrowheads="1"/>
            </p:cNvSpPr>
            <p:nvPr/>
          </p:nvSpPr>
          <p:spPr bwMode="auto">
            <a:xfrm>
              <a:off x="7174510" y="5146675"/>
              <a:ext cx="1657977" cy="690563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rgbClr val="5A87C6"/>
              </a:solidFill>
              <a:round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 sz="1800" dirty="0">
                  <a:latin typeface="+mj-lt"/>
                </a:rPr>
                <a:t>Schedule</a:t>
              </a:r>
            </a:p>
            <a:p>
              <a:pPr eaLnBrk="0" hangingPunct="0">
                <a:defRPr/>
              </a:pPr>
              <a:r>
                <a:rPr kumimoji="1" lang="en-US" sz="1800" dirty="0">
                  <a:latin typeface="+mj-lt"/>
                </a:rPr>
                <a:t>Used</a:t>
              </a:r>
            </a:p>
          </p:txBody>
        </p:sp>
        <p:cxnSp>
          <p:nvCxnSpPr>
            <p:cNvPr id="11275" name="AutoShape 16"/>
            <p:cNvCxnSpPr>
              <a:cxnSpLocks noChangeShapeType="1"/>
              <a:stCxn id="74767" idx="1"/>
              <a:endCxn id="11273" idx="1"/>
            </p:cNvCxnSpPr>
            <p:nvPr/>
          </p:nvCxnSpPr>
          <p:spPr bwMode="auto">
            <a:xfrm rot="10800000">
              <a:off x="6872288" y="5491163"/>
              <a:ext cx="302222" cy="794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sp>
          <p:nvSpPr>
            <p:cNvPr id="11276" name="AutoShape 18"/>
            <p:cNvSpPr>
              <a:spLocks noChangeArrowheads="1"/>
            </p:cNvSpPr>
            <p:nvPr/>
          </p:nvSpPr>
          <p:spPr bwMode="auto">
            <a:xfrm>
              <a:off x="1460500" y="2647950"/>
              <a:ext cx="6176963" cy="692150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rgbClr val="5A87C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4771" name="AutoShape 19"/>
            <p:cNvSpPr>
              <a:spLocks noChangeArrowheads="1"/>
            </p:cNvSpPr>
            <p:nvPr/>
          </p:nvSpPr>
          <p:spPr bwMode="auto">
            <a:xfrm>
              <a:off x="1576388" y="1655763"/>
              <a:ext cx="2302263" cy="423862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rgbClr val="5A87C6"/>
              </a:solidFill>
              <a:round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 sz="1800">
                  <a:latin typeface="+mj-lt"/>
                </a:rPr>
                <a:t>New Section</a:t>
              </a:r>
            </a:p>
          </p:txBody>
        </p:sp>
        <p:cxnSp>
          <p:nvCxnSpPr>
            <p:cNvPr id="11278" name="AutoShape 20"/>
            <p:cNvCxnSpPr>
              <a:cxnSpLocks noChangeShapeType="1"/>
              <a:stCxn id="74771" idx="1"/>
              <a:endCxn id="11276" idx="1"/>
            </p:cNvCxnSpPr>
            <p:nvPr/>
          </p:nvCxnSpPr>
          <p:spPr bwMode="auto">
            <a:xfrm rot="10800000" flipV="1">
              <a:off x="1460500" y="1867693"/>
              <a:ext cx="115888" cy="1126331"/>
            </a:xfrm>
            <a:prstGeom prst="bentConnector3">
              <a:avLst>
                <a:gd name="adj1" fmla="val 297259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sp>
          <p:nvSpPr>
            <p:cNvPr id="11279" name="Rectangle 21"/>
            <p:cNvSpPr>
              <a:spLocks noChangeArrowheads="1"/>
            </p:cNvSpPr>
            <p:nvPr/>
          </p:nvSpPr>
          <p:spPr bwMode="auto">
            <a:xfrm>
              <a:off x="2724150" y="4090988"/>
              <a:ext cx="457200" cy="192087"/>
            </a:xfrm>
            <a:prstGeom prst="rect">
              <a:avLst/>
            </a:prstGeom>
            <a:noFill/>
            <a:ln w="28575" algn="ctr">
              <a:solidFill>
                <a:srgbClr val="5A87C6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11280" name="Rectangle 22"/>
            <p:cNvSpPr>
              <a:spLocks noChangeArrowheads="1"/>
            </p:cNvSpPr>
            <p:nvPr/>
          </p:nvSpPr>
          <p:spPr bwMode="auto">
            <a:xfrm>
              <a:off x="5041900" y="5926138"/>
              <a:ext cx="457200" cy="192087"/>
            </a:xfrm>
            <a:prstGeom prst="rect">
              <a:avLst/>
            </a:prstGeom>
            <a:noFill/>
            <a:ln w="28575" algn="ctr">
              <a:solidFill>
                <a:srgbClr val="5A87C6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788</TotalTime>
  <Words>1024</Words>
  <Application>Microsoft Office PowerPoint</Application>
  <PresentationFormat>On-screen Show (4:3)</PresentationFormat>
  <Paragraphs>259</Paragraphs>
  <Slides>19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QAD 2010 Template</vt:lpstr>
      <vt:lpstr>Plan QCS</vt:lpstr>
      <vt:lpstr>Plan QCS</vt:lpstr>
      <vt:lpstr>Slide 3</vt:lpstr>
      <vt:lpstr>Plan QCS</vt:lpstr>
      <vt:lpstr>Required Ship Schedule Update</vt:lpstr>
      <vt:lpstr>Required Ship Schedule Update Report: Sequence Schedule</vt:lpstr>
      <vt:lpstr>Required Ship Schedule Update Report: Shipping Schedule</vt:lpstr>
      <vt:lpstr>Required Ship Schedule Update Report: Planning Schedule</vt:lpstr>
      <vt:lpstr>Required Ship Schedule Update Report: Netting Options Section</vt:lpstr>
      <vt:lpstr>Required Ship Schedule Update Report: RSS Schedule</vt:lpstr>
      <vt:lpstr>Selective Req Ship Sched Update</vt:lpstr>
      <vt:lpstr>Exercises</vt:lpstr>
      <vt:lpstr>Slide 13</vt:lpstr>
      <vt:lpstr>Plan QCS</vt:lpstr>
      <vt:lpstr>MRP – Calculating Requirements</vt:lpstr>
      <vt:lpstr>MRP Detail Inquiry</vt:lpstr>
      <vt:lpstr>MRP Detail Inquiry: Display</vt:lpstr>
      <vt:lpstr>Plan QCS Summary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mdf</cp:lastModifiedBy>
  <cp:revision>181</cp:revision>
  <cp:lastPrinted>2001-02-12T19:56:12Z</cp:lastPrinted>
  <dcterms:created xsi:type="dcterms:W3CDTF">2000-12-08T00:37:54Z</dcterms:created>
  <dcterms:modified xsi:type="dcterms:W3CDTF">2011-01-25T18:54:14Z</dcterms:modified>
</cp:coreProperties>
</file>