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4" r:id="rId1"/>
    <p:sldMasterId id="2147483680" r:id="rId2"/>
  </p:sldMasterIdLst>
  <p:notesMasterIdLst>
    <p:notesMasterId r:id="rId48"/>
  </p:notesMasterIdLst>
  <p:sldIdLst>
    <p:sldId id="349" r:id="rId3"/>
    <p:sldId id="350" r:id="rId4"/>
    <p:sldId id="351" r:id="rId5"/>
    <p:sldId id="352" r:id="rId6"/>
    <p:sldId id="353" r:id="rId7"/>
    <p:sldId id="354" r:id="rId8"/>
    <p:sldId id="380" r:id="rId9"/>
    <p:sldId id="355" r:id="rId10"/>
    <p:sldId id="356" r:id="rId11"/>
    <p:sldId id="357" r:id="rId12"/>
    <p:sldId id="381" r:id="rId13"/>
    <p:sldId id="358" r:id="rId14"/>
    <p:sldId id="359" r:id="rId15"/>
    <p:sldId id="382" r:id="rId16"/>
    <p:sldId id="360" r:id="rId17"/>
    <p:sldId id="361" r:id="rId18"/>
    <p:sldId id="362" r:id="rId19"/>
    <p:sldId id="363" r:id="rId20"/>
    <p:sldId id="383" r:id="rId21"/>
    <p:sldId id="364" r:id="rId22"/>
    <p:sldId id="365" r:id="rId23"/>
    <p:sldId id="384" r:id="rId24"/>
    <p:sldId id="366" r:id="rId25"/>
    <p:sldId id="367" r:id="rId26"/>
    <p:sldId id="368" r:id="rId27"/>
    <p:sldId id="385" r:id="rId28"/>
    <p:sldId id="386" r:id="rId29"/>
    <p:sldId id="369" r:id="rId30"/>
    <p:sldId id="370" r:id="rId31"/>
    <p:sldId id="371" r:id="rId32"/>
    <p:sldId id="372" r:id="rId33"/>
    <p:sldId id="387" r:id="rId34"/>
    <p:sldId id="393" r:id="rId35"/>
    <p:sldId id="373" r:id="rId36"/>
    <p:sldId id="389" r:id="rId37"/>
    <p:sldId id="374" r:id="rId38"/>
    <p:sldId id="390" r:id="rId39"/>
    <p:sldId id="391" r:id="rId40"/>
    <p:sldId id="375" r:id="rId41"/>
    <p:sldId id="376" r:id="rId42"/>
    <p:sldId id="392" r:id="rId43"/>
    <p:sldId id="377" r:id="rId44"/>
    <p:sldId id="378" r:id="rId45"/>
    <p:sldId id="347" r:id="rId46"/>
    <p:sldId id="379" r:id="rId47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9900CC"/>
    <a:srgbClr val="FF9900"/>
    <a:srgbClr val="FF6600"/>
    <a:srgbClr val="6699FF"/>
    <a:srgbClr val="3366FF"/>
    <a:srgbClr val="0033CC"/>
    <a:srgbClr val="B2B2B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14" autoAdjust="0"/>
    <p:restoredTop sz="97757" autoAdjust="0"/>
  </p:normalViewPr>
  <p:slideViewPr>
    <p:cSldViewPr snapToGrid="0">
      <p:cViewPr>
        <p:scale>
          <a:sx n="100" d="100"/>
          <a:sy n="100" d="100"/>
        </p:scale>
        <p:origin x="-408" y="-48"/>
      </p:cViewPr>
      <p:guideLst>
        <p:guide orient="horz" pos="2051"/>
        <p:guide orient="horz" pos="490"/>
        <p:guide orient="horz" pos="4319"/>
        <p:guide pos="28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-1836" y="-12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91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0"/>
            <a:r>
              <a:rPr lang="en-US" noProof="0" smtClean="0"/>
              <a:t>Second level</a:t>
            </a:r>
          </a:p>
          <a:p>
            <a:pPr lvl="0"/>
            <a:r>
              <a:rPr lang="en-US" noProof="0" smtClean="0"/>
              <a:t>Third level</a:t>
            </a:r>
          </a:p>
          <a:p>
            <a:pPr lvl="0"/>
            <a:r>
              <a:rPr lang="en-US" noProof="0" smtClean="0"/>
              <a:t>Fourth level</a:t>
            </a:r>
          </a:p>
          <a:p>
            <a:pPr lvl="0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B6975C08-FAA7-4B88-812D-5763EE151F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43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2008-FS-PR-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2008-FS-PR-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2008-FS-PR-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2008-FS-PR-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2008-FS-PR-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2008-FS-PR-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2008-FS-PR-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2008-FS-PR-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2008-FS-PR-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2008-FS-PR-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2008-FS-PR-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2008-FS-PR-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2008-FS-PR-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2008-FS-PR-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2008-FS-PR-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2008-FS-PR-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2008-FS-PR-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2008-FS-PR-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6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8330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33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42238" y="6599238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r>
              <a:rPr lang="en-US"/>
              <a:t>2008-FS-PR-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78" r:id="rId2"/>
    <p:sldLayoutId id="2147483677" r:id="rId3"/>
    <p:sldLayoutId id="2147483676" r:id="rId4"/>
    <p:sldLayoutId id="2147483675" r:id="rId5"/>
    <p:sldLayoutId id="2147483674" r:id="rId6"/>
    <p:sldLayoutId id="2147483673" r:id="rId7"/>
    <p:sldLayoutId id="2147483672" r:id="rId8"/>
    <p:sldLayoutId id="2147483671" r:id="rId9"/>
    <p:sldLayoutId id="2147483670" r:id="rId10"/>
    <p:sldLayoutId id="2147483669" r:id="rId11"/>
    <p:sldLayoutId id="2147483668" r:id="rId12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2008-FS-PR-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b="1" dirty="0" smtClean="0"/>
              <a:t>In this section you learn how to:</a:t>
            </a:r>
          </a:p>
          <a:p>
            <a:pPr eaLnBrk="1" hangingPunct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Identify key business considerations before setting up Forecast Simulation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Set up Forecast Simulation in QAD Enterprise Applications</a:t>
            </a:r>
          </a:p>
          <a:p>
            <a:pPr eaLnBrk="1" hangingPunct="1"/>
            <a:r>
              <a:rPr lang="en-US" b="1" dirty="0" smtClean="0"/>
              <a:t>Use Forecast Simulation in QAD Enterprise Applications</a:t>
            </a: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Use Forecast Simulation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22"/>
          <p:cNvSpPr>
            <a:spLocks noGrp="1"/>
          </p:cNvSpPr>
          <p:nvPr>
            <p:ph idx="1"/>
          </p:nvPr>
        </p:nvSpPr>
        <p:spPr>
          <a:xfrm>
            <a:off x="1819274" y="891610"/>
            <a:ext cx="6867525" cy="5424523"/>
          </a:xfrm>
        </p:spPr>
        <p:txBody>
          <a:bodyPr/>
          <a:lstStyle/>
          <a:p>
            <a:r>
              <a:rPr lang="en-US" sz="2400" dirty="0" smtClean="0"/>
              <a:t>Simulated Forecast Calculation</a:t>
            </a:r>
          </a:p>
          <a:p>
            <a:pPr lvl="1"/>
            <a:r>
              <a:rPr lang="en-US" sz="2000" b="1" dirty="0" smtClean="0"/>
              <a:t>CIM Data Load</a:t>
            </a:r>
          </a:p>
          <a:p>
            <a:pPr lvl="1"/>
            <a:r>
              <a:rPr lang="en-US" sz="2000" dirty="0" smtClean="0"/>
              <a:t>Detail Forecast Maintenance (optional)</a:t>
            </a:r>
          </a:p>
          <a:p>
            <a:pPr lvl="1"/>
            <a:r>
              <a:rPr lang="en-US" sz="2000" dirty="0" smtClean="0"/>
              <a:t>Simulation to Simulation Copy (optional)</a:t>
            </a:r>
          </a:p>
          <a:p>
            <a:pPr lvl="1"/>
            <a:r>
              <a:rPr lang="en-US" sz="2000" dirty="0" smtClean="0"/>
              <a:t>Single Item Simulation Copy (optional)</a:t>
            </a:r>
          </a:p>
          <a:p>
            <a:pPr lvl="1"/>
            <a:r>
              <a:rPr lang="en-US" sz="2000" dirty="0" smtClean="0"/>
              <a:t>Detail Forecast Report (optional)</a:t>
            </a:r>
          </a:p>
          <a:p>
            <a:r>
              <a:rPr lang="en-US" sz="2400" dirty="0" smtClean="0"/>
              <a:t>Simulation to Summarized Forecast</a:t>
            </a:r>
          </a:p>
          <a:p>
            <a:r>
              <a:rPr lang="en-US" sz="2400" dirty="0" smtClean="0"/>
              <a:t>Run MRP</a:t>
            </a:r>
          </a:p>
          <a:p>
            <a:r>
              <a:rPr lang="en-US" sz="2400" dirty="0" smtClean="0"/>
              <a:t>User Forecast Method Maintenance (optional)</a:t>
            </a:r>
          </a:p>
          <a:p>
            <a:endParaRPr lang="en-US" dirty="0"/>
          </a:p>
        </p:txBody>
      </p:sp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Forecast Simulation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FS-PR-100</a:t>
            </a:r>
          </a:p>
        </p:txBody>
      </p:sp>
      <p:sp>
        <p:nvSpPr>
          <p:cNvPr id="145414" name="Line 6"/>
          <p:cNvSpPr>
            <a:spLocks noChangeShapeType="1"/>
          </p:cNvSpPr>
          <p:nvPr/>
        </p:nvSpPr>
        <p:spPr bwMode="auto">
          <a:xfrm>
            <a:off x="1104900" y="82296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6625129" y="4387850"/>
            <a:ext cx="2465776" cy="1883550"/>
            <a:chOff x="6387004" y="4768850"/>
            <a:chExt cx="2465776" cy="1883550"/>
          </a:xfrm>
        </p:grpSpPr>
        <p:sp>
          <p:nvSpPr>
            <p:cNvPr id="12295" name="Rectangle 7"/>
            <p:cNvSpPr>
              <a:spLocks noChangeArrowheads="1"/>
            </p:cNvSpPr>
            <p:nvPr/>
          </p:nvSpPr>
          <p:spPr bwMode="auto">
            <a:xfrm>
              <a:off x="6538913" y="4768850"/>
              <a:ext cx="227647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200" b="1">
                  <a:solidFill>
                    <a:srgbClr val="5A87C6"/>
                  </a:solidFill>
                  <a:latin typeface="+mj-lt"/>
                </a:rPr>
                <a:t>QAD Enterprise Applications</a:t>
              </a:r>
            </a:p>
          </p:txBody>
        </p:sp>
        <p:grpSp>
          <p:nvGrpSpPr>
            <p:cNvPr id="12296" name="Group 8"/>
            <p:cNvGrpSpPr>
              <a:grpSpLocks/>
            </p:cNvGrpSpPr>
            <p:nvPr/>
          </p:nvGrpSpPr>
          <p:grpSpPr bwMode="auto">
            <a:xfrm>
              <a:off x="7031038" y="5108575"/>
              <a:ext cx="1254125" cy="1233488"/>
              <a:chOff x="4621" y="388"/>
              <a:chExt cx="790" cy="777"/>
            </a:xfrm>
          </p:grpSpPr>
          <p:sp>
            <p:nvSpPr>
              <p:cNvPr id="12303" name="Freeform 9"/>
              <p:cNvSpPr>
                <a:spLocks/>
              </p:cNvSpPr>
              <p:nvPr/>
            </p:nvSpPr>
            <p:spPr bwMode="auto">
              <a:xfrm>
                <a:off x="4700" y="405"/>
                <a:ext cx="212" cy="211"/>
              </a:xfrm>
              <a:custGeom>
                <a:avLst/>
                <a:gdLst>
                  <a:gd name="T0" fmla="*/ 0 w 1061"/>
                  <a:gd name="T1" fmla="*/ 839 h 1059"/>
                  <a:gd name="T2" fmla="*/ 11 w 1061"/>
                  <a:gd name="T3" fmla="*/ 817 h 1059"/>
                  <a:gd name="T4" fmla="*/ 20 w 1061"/>
                  <a:gd name="T5" fmla="*/ 799 h 1059"/>
                  <a:gd name="T6" fmla="*/ 30 w 1061"/>
                  <a:gd name="T7" fmla="*/ 780 h 1059"/>
                  <a:gd name="T8" fmla="*/ 39 w 1061"/>
                  <a:gd name="T9" fmla="*/ 763 h 1059"/>
                  <a:gd name="T10" fmla="*/ 50 w 1061"/>
                  <a:gd name="T11" fmla="*/ 743 h 1059"/>
                  <a:gd name="T12" fmla="*/ 63 w 1061"/>
                  <a:gd name="T13" fmla="*/ 724 h 1059"/>
                  <a:gd name="T14" fmla="*/ 74 w 1061"/>
                  <a:gd name="T15" fmla="*/ 707 h 1059"/>
                  <a:gd name="T16" fmla="*/ 84 w 1061"/>
                  <a:gd name="T17" fmla="*/ 687 h 1059"/>
                  <a:gd name="T18" fmla="*/ 100 w 1061"/>
                  <a:gd name="T19" fmla="*/ 666 h 1059"/>
                  <a:gd name="T20" fmla="*/ 116 w 1061"/>
                  <a:gd name="T21" fmla="*/ 644 h 1059"/>
                  <a:gd name="T22" fmla="*/ 128 w 1061"/>
                  <a:gd name="T23" fmla="*/ 626 h 1059"/>
                  <a:gd name="T24" fmla="*/ 143 w 1061"/>
                  <a:gd name="T25" fmla="*/ 608 h 1059"/>
                  <a:gd name="T26" fmla="*/ 158 w 1061"/>
                  <a:gd name="T27" fmla="*/ 588 h 1059"/>
                  <a:gd name="T28" fmla="*/ 175 w 1061"/>
                  <a:gd name="T29" fmla="*/ 566 h 1059"/>
                  <a:gd name="T30" fmla="*/ 191 w 1061"/>
                  <a:gd name="T31" fmla="*/ 547 h 1059"/>
                  <a:gd name="T32" fmla="*/ 209 w 1061"/>
                  <a:gd name="T33" fmla="*/ 526 h 1059"/>
                  <a:gd name="T34" fmla="*/ 225 w 1061"/>
                  <a:gd name="T35" fmla="*/ 510 h 1059"/>
                  <a:gd name="T36" fmla="*/ 246 w 1061"/>
                  <a:gd name="T37" fmla="*/ 487 h 1059"/>
                  <a:gd name="T38" fmla="*/ 263 w 1061"/>
                  <a:gd name="T39" fmla="*/ 468 h 1059"/>
                  <a:gd name="T40" fmla="*/ 281 w 1061"/>
                  <a:gd name="T41" fmla="*/ 451 h 1059"/>
                  <a:gd name="T42" fmla="*/ 302 w 1061"/>
                  <a:gd name="T43" fmla="*/ 432 h 1059"/>
                  <a:gd name="T44" fmla="*/ 317 w 1061"/>
                  <a:gd name="T45" fmla="*/ 418 h 1059"/>
                  <a:gd name="T46" fmla="*/ 336 w 1061"/>
                  <a:gd name="T47" fmla="*/ 402 h 1059"/>
                  <a:gd name="T48" fmla="*/ 355 w 1061"/>
                  <a:gd name="T49" fmla="*/ 386 h 1059"/>
                  <a:gd name="T50" fmla="*/ 378 w 1061"/>
                  <a:gd name="T51" fmla="*/ 368 h 1059"/>
                  <a:gd name="T52" fmla="*/ 397 w 1061"/>
                  <a:gd name="T53" fmla="*/ 353 h 1059"/>
                  <a:gd name="T54" fmla="*/ 419 w 1061"/>
                  <a:gd name="T55" fmla="*/ 335 h 1059"/>
                  <a:gd name="T56" fmla="*/ 445 w 1061"/>
                  <a:gd name="T57" fmla="*/ 317 h 1059"/>
                  <a:gd name="T58" fmla="*/ 468 w 1061"/>
                  <a:gd name="T59" fmla="*/ 300 h 1059"/>
                  <a:gd name="T60" fmla="*/ 494 w 1061"/>
                  <a:gd name="T61" fmla="*/ 282 h 1059"/>
                  <a:gd name="T62" fmla="*/ 520 w 1061"/>
                  <a:gd name="T63" fmla="*/ 265 h 1059"/>
                  <a:gd name="T64" fmla="*/ 547 w 1061"/>
                  <a:gd name="T65" fmla="*/ 250 h 1059"/>
                  <a:gd name="T66" fmla="*/ 576 w 1061"/>
                  <a:gd name="T67" fmla="*/ 234 h 1059"/>
                  <a:gd name="T68" fmla="*/ 601 w 1061"/>
                  <a:gd name="T69" fmla="*/ 223 h 1059"/>
                  <a:gd name="T70" fmla="*/ 624 w 1061"/>
                  <a:gd name="T71" fmla="*/ 209 h 1059"/>
                  <a:gd name="T72" fmla="*/ 651 w 1061"/>
                  <a:gd name="T73" fmla="*/ 199 h 1059"/>
                  <a:gd name="T74" fmla="*/ 670 w 1061"/>
                  <a:gd name="T75" fmla="*/ 190 h 1059"/>
                  <a:gd name="T76" fmla="*/ 588 w 1061"/>
                  <a:gd name="T77" fmla="*/ 0 h 1059"/>
                  <a:gd name="T78" fmla="*/ 1061 w 1061"/>
                  <a:gd name="T79" fmla="*/ 271 h 1059"/>
                  <a:gd name="T80" fmla="*/ 938 w 1061"/>
                  <a:gd name="T81" fmla="*/ 832 h 1059"/>
                  <a:gd name="T82" fmla="*/ 861 w 1061"/>
                  <a:gd name="T83" fmla="*/ 666 h 1059"/>
                  <a:gd name="T84" fmla="*/ 830 w 1061"/>
                  <a:gd name="T85" fmla="*/ 681 h 1059"/>
                  <a:gd name="T86" fmla="*/ 800 w 1061"/>
                  <a:gd name="T87" fmla="*/ 697 h 1059"/>
                  <a:gd name="T88" fmla="*/ 767 w 1061"/>
                  <a:gd name="T89" fmla="*/ 718 h 1059"/>
                  <a:gd name="T90" fmla="*/ 732 w 1061"/>
                  <a:gd name="T91" fmla="*/ 741 h 1059"/>
                  <a:gd name="T92" fmla="*/ 704 w 1061"/>
                  <a:gd name="T93" fmla="*/ 761 h 1059"/>
                  <a:gd name="T94" fmla="*/ 677 w 1061"/>
                  <a:gd name="T95" fmla="*/ 784 h 1059"/>
                  <a:gd name="T96" fmla="*/ 650 w 1061"/>
                  <a:gd name="T97" fmla="*/ 806 h 1059"/>
                  <a:gd name="T98" fmla="*/ 627 w 1061"/>
                  <a:gd name="T99" fmla="*/ 830 h 1059"/>
                  <a:gd name="T100" fmla="*/ 605 w 1061"/>
                  <a:gd name="T101" fmla="*/ 854 h 1059"/>
                  <a:gd name="T102" fmla="*/ 580 w 1061"/>
                  <a:gd name="T103" fmla="*/ 880 h 1059"/>
                  <a:gd name="T104" fmla="*/ 560 w 1061"/>
                  <a:gd name="T105" fmla="*/ 906 h 1059"/>
                  <a:gd name="T106" fmla="*/ 539 w 1061"/>
                  <a:gd name="T107" fmla="*/ 932 h 1059"/>
                  <a:gd name="T108" fmla="*/ 521 w 1061"/>
                  <a:gd name="T109" fmla="*/ 955 h 1059"/>
                  <a:gd name="T110" fmla="*/ 502 w 1061"/>
                  <a:gd name="T111" fmla="*/ 987 h 1059"/>
                  <a:gd name="T112" fmla="*/ 485 w 1061"/>
                  <a:gd name="T113" fmla="*/ 1015 h 1059"/>
                  <a:gd name="T114" fmla="*/ 475 w 1061"/>
                  <a:gd name="T115" fmla="*/ 1037 h 1059"/>
                  <a:gd name="T116" fmla="*/ 463 w 1061"/>
                  <a:gd name="T117" fmla="*/ 1059 h 1059"/>
                  <a:gd name="T118" fmla="*/ 0 w 1061"/>
                  <a:gd name="T119" fmla="*/ 839 h 1059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61"/>
                  <a:gd name="T181" fmla="*/ 0 h 1059"/>
                  <a:gd name="T182" fmla="*/ 1061 w 1061"/>
                  <a:gd name="T183" fmla="*/ 1059 h 1059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61" h="1059">
                    <a:moveTo>
                      <a:pt x="0" y="839"/>
                    </a:moveTo>
                    <a:lnTo>
                      <a:pt x="11" y="817"/>
                    </a:lnTo>
                    <a:lnTo>
                      <a:pt x="20" y="799"/>
                    </a:lnTo>
                    <a:lnTo>
                      <a:pt x="30" y="780"/>
                    </a:lnTo>
                    <a:lnTo>
                      <a:pt x="39" y="763"/>
                    </a:lnTo>
                    <a:lnTo>
                      <a:pt x="50" y="743"/>
                    </a:lnTo>
                    <a:lnTo>
                      <a:pt x="63" y="724"/>
                    </a:lnTo>
                    <a:lnTo>
                      <a:pt x="74" y="707"/>
                    </a:lnTo>
                    <a:lnTo>
                      <a:pt x="84" y="687"/>
                    </a:lnTo>
                    <a:lnTo>
                      <a:pt x="100" y="666"/>
                    </a:lnTo>
                    <a:lnTo>
                      <a:pt x="116" y="644"/>
                    </a:lnTo>
                    <a:lnTo>
                      <a:pt x="128" y="626"/>
                    </a:lnTo>
                    <a:lnTo>
                      <a:pt x="143" y="608"/>
                    </a:lnTo>
                    <a:lnTo>
                      <a:pt x="158" y="588"/>
                    </a:lnTo>
                    <a:lnTo>
                      <a:pt x="175" y="566"/>
                    </a:lnTo>
                    <a:lnTo>
                      <a:pt x="191" y="547"/>
                    </a:lnTo>
                    <a:lnTo>
                      <a:pt x="209" y="526"/>
                    </a:lnTo>
                    <a:lnTo>
                      <a:pt x="225" y="510"/>
                    </a:lnTo>
                    <a:lnTo>
                      <a:pt x="246" y="487"/>
                    </a:lnTo>
                    <a:lnTo>
                      <a:pt x="263" y="468"/>
                    </a:lnTo>
                    <a:lnTo>
                      <a:pt x="281" y="451"/>
                    </a:lnTo>
                    <a:lnTo>
                      <a:pt x="302" y="432"/>
                    </a:lnTo>
                    <a:lnTo>
                      <a:pt x="317" y="418"/>
                    </a:lnTo>
                    <a:lnTo>
                      <a:pt x="336" y="402"/>
                    </a:lnTo>
                    <a:lnTo>
                      <a:pt x="355" y="386"/>
                    </a:lnTo>
                    <a:lnTo>
                      <a:pt x="378" y="368"/>
                    </a:lnTo>
                    <a:lnTo>
                      <a:pt x="397" y="353"/>
                    </a:lnTo>
                    <a:lnTo>
                      <a:pt x="419" y="335"/>
                    </a:lnTo>
                    <a:lnTo>
                      <a:pt x="445" y="317"/>
                    </a:lnTo>
                    <a:lnTo>
                      <a:pt x="468" y="300"/>
                    </a:lnTo>
                    <a:lnTo>
                      <a:pt x="494" y="282"/>
                    </a:lnTo>
                    <a:lnTo>
                      <a:pt x="520" y="265"/>
                    </a:lnTo>
                    <a:lnTo>
                      <a:pt x="547" y="250"/>
                    </a:lnTo>
                    <a:lnTo>
                      <a:pt x="576" y="234"/>
                    </a:lnTo>
                    <a:lnTo>
                      <a:pt x="601" y="223"/>
                    </a:lnTo>
                    <a:lnTo>
                      <a:pt x="624" y="209"/>
                    </a:lnTo>
                    <a:lnTo>
                      <a:pt x="651" y="199"/>
                    </a:lnTo>
                    <a:lnTo>
                      <a:pt x="670" y="190"/>
                    </a:lnTo>
                    <a:lnTo>
                      <a:pt x="588" y="0"/>
                    </a:lnTo>
                    <a:lnTo>
                      <a:pt x="1061" y="271"/>
                    </a:lnTo>
                    <a:lnTo>
                      <a:pt x="938" y="832"/>
                    </a:lnTo>
                    <a:lnTo>
                      <a:pt x="861" y="666"/>
                    </a:lnTo>
                    <a:lnTo>
                      <a:pt x="830" y="681"/>
                    </a:lnTo>
                    <a:lnTo>
                      <a:pt x="800" y="697"/>
                    </a:lnTo>
                    <a:lnTo>
                      <a:pt x="767" y="718"/>
                    </a:lnTo>
                    <a:lnTo>
                      <a:pt x="732" y="741"/>
                    </a:lnTo>
                    <a:lnTo>
                      <a:pt x="704" y="761"/>
                    </a:lnTo>
                    <a:lnTo>
                      <a:pt x="677" y="784"/>
                    </a:lnTo>
                    <a:lnTo>
                      <a:pt x="650" y="806"/>
                    </a:lnTo>
                    <a:lnTo>
                      <a:pt x="627" y="830"/>
                    </a:lnTo>
                    <a:lnTo>
                      <a:pt x="605" y="854"/>
                    </a:lnTo>
                    <a:lnTo>
                      <a:pt x="580" y="880"/>
                    </a:lnTo>
                    <a:lnTo>
                      <a:pt x="560" y="906"/>
                    </a:lnTo>
                    <a:lnTo>
                      <a:pt x="539" y="932"/>
                    </a:lnTo>
                    <a:lnTo>
                      <a:pt x="521" y="955"/>
                    </a:lnTo>
                    <a:lnTo>
                      <a:pt x="502" y="987"/>
                    </a:lnTo>
                    <a:lnTo>
                      <a:pt x="485" y="1015"/>
                    </a:lnTo>
                    <a:lnTo>
                      <a:pt x="475" y="1037"/>
                    </a:lnTo>
                    <a:lnTo>
                      <a:pt x="463" y="1059"/>
                    </a:lnTo>
                    <a:lnTo>
                      <a:pt x="0" y="839"/>
                    </a:lnTo>
                    <a:close/>
                  </a:path>
                </a:pathLst>
              </a:custGeom>
              <a:solidFill>
                <a:srgbClr val="99CC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4" name="Freeform 10"/>
              <p:cNvSpPr>
                <a:spLocks/>
              </p:cNvSpPr>
              <p:nvPr/>
            </p:nvSpPr>
            <p:spPr bwMode="auto">
              <a:xfrm>
                <a:off x="4621" y="642"/>
                <a:ext cx="186" cy="234"/>
              </a:xfrm>
              <a:custGeom>
                <a:avLst/>
                <a:gdLst>
                  <a:gd name="T0" fmla="*/ 934 w 934"/>
                  <a:gd name="T1" fmla="*/ 488 h 1179"/>
                  <a:gd name="T2" fmla="*/ 696 w 934"/>
                  <a:gd name="T3" fmla="*/ 391 h 1179"/>
                  <a:gd name="T4" fmla="*/ 687 w 934"/>
                  <a:gd name="T5" fmla="*/ 413 h 1179"/>
                  <a:gd name="T6" fmla="*/ 681 w 934"/>
                  <a:gd name="T7" fmla="*/ 435 h 1179"/>
                  <a:gd name="T8" fmla="*/ 674 w 934"/>
                  <a:gd name="T9" fmla="*/ 458 h 1179"/>
                  <a:gd name="T10" fmla="*/ 669 w 934"/>
                  <a:gd name="T11" fmla="*/ 482 h 1179"/>
                  <a:gd name="T12" fmla="*/ 662 w 934"/>
                  <a:gd name="T13" fmla="*/ 514 h 1179"/>
                  <a:gd name="T14" fmla="*/ 658 w 934"/>
                  <a:gd name="T15" fmla="*/ 540 h 1179"/>
                  <a:gd name="T16" fmla="*/ 654 w 934"/>
                  <a:gd name="T17" fmla="*/ 568 h 1179"/>
                  <a:gd name="T18" fmla="*/ 651 w 934"/>
                  <a:gd name="T19" fmla="*/ 600 h 1179"/>
                  <a:gd name="T20" fmla="*/ 648 w 934"/>
                  <a:gd name="T21" fmla="*/ 633 h 1179"/>
                  <a:gd name="T22" fmla="*/ 648 w 934"/>
                  <a:gd name="T23" fmla="*/ 691 h 1179"/>
                  <a:gd name="T24" fmla="*/ 650 w 934"/>
                  <a:gd name="T25" fmla="*/ 721 h 1179"/>
                  <a:gd name="T26" fmla="*/ 651 w 934"/>
                  <a:gd name="T27" fmla="*/ 750 h 1179"/>
                  <a:gd name="T28" fmla="*/ 655 w 934"/>
                  <a:gd name="T29" fmla="*/ 779 h 1179"/>
                  <a:gd name="T30" fmla="*/ 661 w 934"/>
                  <a:gd name="T31" fmla="*/ 807 h 1179"/>
                  <a:gd name="T32" fmla="*/ 666 w 934"/>
                  <a:gd name="T33" fmla="*/ 835 h 1179"/>
                  <a:gd name="T34" fmla="*/ 673 w 934"/>
                  <a:gd name="T35" fmla="*/ 867 h 1179"/>
                  <a:gd name="T36" fmla="*/ 682 w 934"/>
                  <a:gd name="T37" fmla="*/ 897 h 1179"/>
                  <a:gd name="T38" fmla="*/ 236 w 934"/>
                  <a:gd name="T39" fmla="*/ 1179 h 1179"/>
                  <a:gd name="T40" fmla="*/ 226 w 934"/>
                  <a:gd name="T41" fmla="*/ 1150 h 1179"/>
                  <a:gd name="T42" fmla="*/ 217 w 934"/>
                  <a:gd name="T43" fmla="*/ 1126 h 1179"/>
                  <a:gd name="T44" fmla="*/ 209 w 934"/>
                  <a:gd name="T45" fmla="*/ 1102 h 1179"/>
                  <a:gd name="T46" fmla="*/ 200 w 934"/>
                  <a:gd name="T47" fmla="*/ 1076 h 1179"/>
                  <a:gd name="T48" fmla="*/ 194 w 934"/>
                  <a:gd name="T49" fmla="*/ 1055 h 1179"/>
                  <a:gd name="T50" fmla="*/ 185 w 934"/>
                  <a:gd name="T51" fmla="*/ 1030 h 1179"/>
                  <a:gd name="T52" fmla="*/ 180 w 934"/>
                  <a:gd name="T53" fmla="*/ 1007 h 1179"/>
                  <a:gd name="T54" fmla="*/ 174 w 934"/>
                  <a:gd name="T55" fmla="*/ 985 h 1179"/>
                  <a:gd name="T56" fmla="*/ 169 w 934"/>
                  <a:gd name="T57" fmla="*/ 962 h 1179"/>
                  <a:gd name="T58" fmla="*/ 162 w 934"/>
                  <a:gd name="T59" fmla="*/ 934 h 1179"/>
                  <a:gd name="T60" fmla="*/ 158 w 934"/>
                  <a:gd name="T61" fmla="*/ 906 h 1179"/>
                  <a:gd name="T62" fmla="*/ 153 w 934"/>
                  <a:gd name="T63" fmla="*/ 880 h 1179"/>
                  <a:gd name="T64" fmla="*/ 147 w 934"/>
                  <a:gd name="T65" fmla="*/ 854 h 1179"/>
                  <a:gd name="T66" fmla="*/ 144 w 934"/>
                  <a:gd name="T67" fmla="*/ 824 h 1179"/>
                  <a:gd name="T68" fmla="*/ 142 w 934"/>
                  <a:gd name="T69" fmla="*/ 795 h 1179"/>
                  <a:gd name="T70" fmla="*/ 139 w 934"/>
                  <a:gd name="T71" fmla="*/ 762 h 1179"/>
                  <a:gd name="T72" fmla="*/ 136 w 934"/>
                  <a:gd name="T73" fmla="*/ 731 h 1179"/>
                  <a:gd name="T74" fmla="*/ 136 w 934"/>
                  <a:gd name="T75" fmla="*/ 699 h 1179"/>
                  <a:gd name="T76" fmla="*/ 136 w 934"/>
                  <a:gd name="T77" fmla="*/ 667 h 1179"/>
                  <a:gd name="T78" fmla="*/ 136 w 934"/>
                  <a:gd name="T79" fmla="*/ 626 h 1179"/>
                  <a:gd name="T80" fmla="*/ 138 w 934"/>
                  <a:gd name="T81" fmla="*/ 589 h 1179"/>
                  <a:gd name="T82" fmla="*/ 139 w 934"/>
                  <a:gd name="T83" fmla="*/ 564 h 1179"/>
                  <a:gd name="T84" fmla="*/ 142 w 934"/>
                  <a:gd name="T85" fmla="*/ 534 h 1179"/>
                  <a:gd name="T86" fmla="*/ 144 w 934"/>
                  <a:gd name="T87" fmla="*/ 506 h 1179"/>
                  <a:gd name="T88" fmla="*/ 148 w 934"/>
                  <a:gd name="T89" fmla="*/ 471 h 1179"/>
                  <a:gd name="T90" fmla="*/ 154 w 934"/>
                  <a:gd name="T91" fmla="*/ 441 h 1179"/>
                  <a:gd name="T92" fmla="*/ 159 w 934"/>
                  <a:gd name="T93" fmla="*/ 414 h 1179"/>
                  <a:gd name="T94" fmla="*/ 166 w 934"/>
                  <a:gd name="T95" fmla="*/ 380 h 1179"/>
                  <a:gd name="T96" fmla="*/ 173 w 934"/>
                  <a:gd name="T97" fmla="*/ 353 h 1179"/>
                  <a:gd name="T98" fmla="*/ 180 w 934"/>
                  <a:gd name="T99" fmla="*/ 320 h 1179"/>
                  <a:gd name="T100" fmla="*/ 188 w 934"/>
                  <a:gd name="T101" fmla="*/ 292 h 1179"/>
                  <a:gd name="T102" fmla="*/ 198 w 934"/>
                  <a:gd name="T103" fmla="*/ 262 h 1179"/>
                  <a:gd name="T104" fmla="*/ 207 w 934"/>
                  <a:gd name="T105" fmla="*/ 232 h 1179"/>
                  <a:gd name="T106" fmla="*/ 221 w 934"/>
                  <a:gd name="T107" fmla="*/ 195 h 1179"/>
                  <a:gd name="T108" fmla="*/ 0 w 934"/>
                  <a:gd name="T109" fmla="*/ 103 h 1179"/>
                  <a:gd name="T110" fmla="*/ 581 w 934"/>
                  <a:gd name="T111" fmla="*/ 0 h 1179"/>
                  <a:gd name="T112" fmla="*/ 934 w 934"/>
                  <a:gd name="T113" fmla="*/ 488 h 117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34"/>
                  <a:gd name="T172" fmla="*/ 0 h 1179"/>
                  <a:gd name="T173" fmla="*/ 934 w 934"/>
                  <a:gd name="T174" fmla="*/ 1179 h 1179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34" h="1179">
                    <a:moveTo>
                      <a:pt x="934" y="488"/>
                    </a:moveTo>
                    <a:lnTo>
                      <a:pt x="696" y="391"/>
                    </a:lnTo>
                    <a:lnTo>
                      <a:pt x="687" y="413"/>
                    </a:lnTo>
                    <a:lnTo>
                      <a:pt x="681" y="435"/>
                    </a:lnTo>
                    <a:lnTo>
                      <a:pt x="674" y="458"/>
                    </a:lnTo>
                    <a:lnTo>
                      <a:pt x="669" y="482"/>
                    </a:lnTo>
                    <a:lnTo>
                      <a:pt x="662" y="514"/>
                    </a:lnTo>
                    <a:lnTo>
                      <a:pt x="658" y="540"/>
                    </a:lnTo>
                    <a:lnTo>
                      <a:pt x="654" y="568"/>
                    </a:lnTo>
                    <a:lnTo>
                      <a:pt x="651" y="600"/>
                    </a:lnTo>
                    <a:lnTo>
                      <a:pt x="648" y="633"/>
                    </a:lnTo>
                    <a:lnTo>
                      <a:pt x="648" y="691"/>
                    </a:lnTo>
                    <a:lnTo>
                      <a:pt x="650" y="721"/>
                    </a:lnTo>
                    <a:lnTo>
                      <a:pt x="651" y="750"/>
                    </a:lnTo>
                    <a:lnTo>
                      <a:pt x="655" y="779"/>
                    </a:lnTo>
                    <a:lnTo>
                      <a:pt x="661" y="807"/>
                    </a:lnTo>
                    <a:lnTo>
                      <a:pt x="666" y="835"/>
                    </a:lnTo>
                    <a:lnTo>
                      <a:pt x="673" y="867"/>
                    </a:lnTo>
                    <a:lnTo>
                      <a:pt x="682" y="897"/>
                    </a:lnTo>
                    <a:lnTo>
                      <a:pt x="236" y="1179"/>
                    </a:lnTo>
                    <a:lnTo>
                      <a:pt x="226" y="1150"/>
                    </a:lnTo>
                    <a:lnTo>
                      <a:pt x="217" y="1126"/>
                    </a:lnTo>
                    <a:lnTo>
                      <a:pt x="209" y="1102"/>
                    </a:lnTo>
                    <a:lnTo>
                      <a:pt x="200" y="1076"/>
                    </a:lnTo>
                    <a:lnTo>
                      <a:pt x="194" y="1055"/>
                    </a:lnTo>
                    <a:lnTo>
                      <a:pt x="185" y="1030"/>
                    </a:lnTo>
                    <a:lnTo>
                      <a:pt x="180" y="1007"/>
                    </a:lnTo>
                    <a:lnTo>
                      <a:pt x="174" y="985"/>
                    </a:lnTo>
                    <a:lnTo>
                      <a:pt x="169" y="962"/>
                    </a:lnTo>
                    <a:lnTo>
                      <a:pt x="162" y="934"/>
                    </a:lnTo>
                    <a:lnTo>
                      <a:pt x="158" y="906"/>
                    </a:lnTo>
                    <a:lnTo>
                      <a:pt x="153" y="880"/>
                    </a:lnTo>
                    <a:lnTo>
                      <a:pt x="147" y="854"/>
                    </a:lnTo>
                    <a:lnTo>
                      <a:pt x="144" y="824"/>
                    </a:lnTo>
                    <a:lnTo>
                      <a:pt x="142" y="795"/>
                    </a:lnTo>
                    <a:lnTo>
                      <a:pt x="139" y="762"/>
                    </a:lnTo>
                    <a:lnTo>
                      <a:pt x="136" y="731"/>
                    </a:lnTo>
                    <a:lnTo>
                      <a:pt x="136" y="699"/>
                    </a:lnTo>
                    <a:lnTo>
                      <a:pt x="136" y="667"/>
                    </a:lnTo>
                    <a:lnTo>
                      <a:pt x="136" y="626"/>
                    </a:lnTo>
                    <a:lnTo>
                      <a:pt x="138" y="589"/>
                    </a:lnTo>
                    <a:lnTo>
                      <a:pt x="139" y="564"/>
                    </a:lnTo>
                    <a:lnTo>
                      <a:pt x="142" y="534"/>
                    </a:lnTo>
                    <a:lnTo>
                      <a:pt x="144" y="506"/>
                    </a:lnTo>
                    <a:lnTo>
                      <a:pt x="148" y="471"/>
                    </a:lnTo>
                    <a:lnTo>
                      <a:pt x="154" y="441"/>
                    </a:lnTo>
                    <a:lnTo>
                      <a:pt x="159" y="414"/>
                    </a:lnTo>
                    <a:lnTo>
                      <a:pt x="166" y="380"/>
                    </a:lnTo>
                    <a:lnTo>
                      <a:pt x="173" y="353"/>
                    </a:lnTo>
                    <a:lnTo>
                      <a:pt x="180" y="320"/>
                    </a:lnTo>
                    <a:lnTo>
                      <a:pt x="188" y="292"/>
                    </a:lnTo>
                    <a:lnTo>
                      <a:pt x="198" y="262"/>
                    </a:lnTo>
                    <a:lnTo>
                      <a:pt x="207" y="232"/>
                    </a:lnTo>
                    <a:lnTo>
                      <a:pt x="221" y="195"/>
                    </a:lnTo>
                    <a:lnTo>
                      <a:pt x="0" y="103"/>
                    </a:lnTo>
                    <a:lnTo>
                      <a:pt x="581" y="0"/>
                    </a:lnTo>
                    <a:lnTo>
                      <a:pt x="934" y="488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5" name="Freeform 11"/>
              <p:cNvSpPr>
                <a:spLocks/>
              </p:cNvSpPr>
              <p:nvPr/>
            </p:nvSpPr>
            <p:spPr bwMode="auto">
              <a:xfrm>
                <a:off x="4634" y="883"/>
                <a:ext cx="211" cy="202"/>
              </a:xfrm>
              <a:custGeom>
                <a:avLst/>
                <a:gdLst>
                  <a:gd name="T0" fmla="*/ 843 w 1061"/>
                  <a:gd name="T1" fmla="*/ 1010 h 1010"/>
                  <a:gd name="T2" fmla="*/ 821 w 1061"/>
                  <a:gd name="T3" fmla="*/ 999 h 1010"/>
                  <a:gd name="T4" fmla="*/ 803 w 1061"/>
                  <a:gd name="T5" fmla="*/ 989 h 1010"/>
                  <a:gd name="T6" fmla="*/ 784 w 1061"/>
                  <a:gd name="T7" fmla="*/ 980 h 1010"/>
                  <a:gd name="T8" fmla="*/ 766 w 1061"/>
                  <a:gd name="T9" fmla="*/ 970 h 1010"/>
                  <a:gd name="T10" fmla="*/ 747 w 1061"/>
                  <a:gd name="T11" fmla="*/ 959 h 1010"/>
                  <a:gd name="T12" fmla="*/ 728 w 1061"/>
                  <a:gd name="T13" fmla="*/ 948 h 1010"/>
                  <a:gd name="T14" fmla="*/ 710 w 1061"/>
                  <a:gd name="T15" fmla="*/ 936 h 1010"/>
                  <a:gd name="T16" fmla="*/ 691 w 1061"/>
                  <a:gd name="T17" fmla="*/ 925 h 1010"/>
                  <a:gd name="T18" fmla="*/ 670 w 1061"/>
                  <a:gd name="T19" fmla="*/ 910 h 1010"/>
                  <a:gd name="T20" fmla="*/ 647 w 1061"/>
                  <a:gd name="T21" fmla="*/ 895 h 1010"/>
                  <a:gd name="T22" fmla="*/ 629 w 1061"/>
                  <a:gd name="T23" fmla="*/ 881 h 1010"/>
                  <a:gd name="T24" fmla="*/ 612 w 1061"/>
                  <a:gd name="T25" fmla="*/ 866 h 1010"/>
                  <a:gd name="T26" fmla="*/ 591 w 1061"/>
                  <a:gd name="T27" fmla="*/ 851 h 1010"/>
                  <a:gd name="T28" fmla="*/ 569 w 1061"/>
                  <a:gd name="T29" fmla="*/ 835 h 1010"/>
                  <a:gd name="T30" fmla="*/ 550 w 1061"/>
                  <a:gd name="T31" fmla="*/ 819 h 1010"/>
                  <a:gd name="T32" fmla="*/ 530 w 1061"/>
                  <a:gd name="T33" fmla="*/ 801 h 1010"/>
                  <a:gd name="T34" fmla="*/ 513 w 1061"/>
                  <a:gd name="T35" fmla="*/ 786 h 1010"/>
                  <a:gd name="T36" fmla="*/ 490 w 1061"/>
                  <a:gd name="T37" fmla="*/ 764 h 1010"/>
                  <a:gd name="T38" fmla="*/ 471 w 1061"/>
                  <a:gd name="T39" fmla="*/ 746 h 1010"/>
                  <a:gd name="T40" fmla="*/ 455 w 1061"/>
                  <a:gd name="T41" fmla="*/ 728 h 1010"/>
                  <a:gd name="T42" fmla="*/ 436 w 1061"/>
                  <a:gd name="T43" fmla="*/ 708 h 1010"/>
                  <a:gd name="T44" fmla="*/ 422 w 1061"/>
                  <a:gd name="T45" fmla="*/ 693 h 1010"/>
                  <a:gd name="T46" fmla="*/ 406 w 1061"/>
                  <a:gd name="T47" fmla="*/ 674 h 1010"/>
                  <a:gd name="T48" fmla="*/ 389 w 1061"/>
                  <a:gd name="T49" fmla="*/ 655 h 1010"/>
                  <a:gd name="T50" fmla="*/ 371 w 1061"/>
                  <a:gd name="T51" fmla="*/ 631 h 1010"/>
                  <a:gd name="T52" fmla="*/ 355 w 1061"/>
                  <a:gd name="T53" fmla="*/ 612 h 1010"/>
                  <a:gd name="T54" fmla="*/ 339 w 1061"/>
                  <a:gd name="T55" fmla="*/ 590 h 1010"/>
                  <a:gd name="T56" fmla="*/ 320 w 1061"/>
                  <a:gd name="T57" fmla="*/ 564 h 1010"/>
                  <a:gd name="T58" fmla="*/ 303 w 1061"/>
                  <a:gd name="T59" fmla="*/ 541 h 1010"/>
                  <a:gd name="T60" fmla="*/ 285 w 1061"/>
                  <a:gd name="T61" fmla="*/ 515 h 1010"/>
                  <a:gd name="T62" fmla="*/ 269 w 1061"/>
                  <a:gd name="T63" fmla="*/ 489 h 1010"/>
                  <a:gd name="T64" fmla="*/ 254 w 1061"/>
                  <a:gd name="T65" fmla="*/ 462 h 1010"/>
                  <a:gd name="T66" fmla="*/ 238 w 1061"/>
                  <a:gd name="T67" fmla="*/ 433 h 1010"/>
                  <a:gd name="T68" fmla="*/ 227 w 1061"/>
                  <a:gd name="T69" fmla="*/ 409 h 1010"/>
                  <a:gd name="T70" fmla="*/ 213 w 1061"/>
                  <a:gd name="T71" fmla="*/ 386 h 1010"/>
                  <a:gd name="T72" fmla="*/ 202 w 1061"/>
                  <a:gd name="T73" fmla="*/ 360 h 1010"/>
                  <a:gd name="T74" fmla="*/ 0 w 1061"/>
                  <a:gd name="T75" fmla="*/ 455 h 1010"/>
                  <a:gd name="T76" fmla="*/ 333 w 1061"/>
                  <a:gd name="T77" fmla="*/ 0 h 1010"/>
                  <a:gd name="T78" fmla="*/ 897 w 1061"/>
                  <a:gd name="T79" fmla="*/ 50 h 1010"/>
                  <a:gd name="T80" fmla="*/ 670 w 1061"/>
                  <a:gd name="T81" fmla="*/ 151 h 1010"/>
                  <a:gd name="T82" fmla="*/ 684 w 1061"/>
                  <a:gd name="T83" fmla="*/ 179 h 1010"/>
                  <a:gd name="T84" fmla="*/ 700 w 1061"/>
                  <a:gd name="T85" fmla="*/ 209 h 1010"/>
                  <a:gd name="T86" fmla="*/ 721 w 1061"/>
                  <a:gd name="T87" fmla="*/ 242 h 1010"/>
                  <a:gd name="T88" fmla="*/ 744 w 1061"/>
                  <a:gd name="T89" fmla="*/ 278 h 1010"/>
                  <a:gd name="T90" fmla="*/ 765 w 1061"/>
                  <a:gd name="T91" fmla="*/ 305 h 1010"/>
                  <a:gd name="T92" fmla="*/ 788 w 1061"/>
                  <a:gd name="T93" fmla="*/ 332 h 1010"/>
                  <a:gd name="T94" fmla="*/ 810 w 1061"/>
                  <a:gd name="T95" fmla="*/ 360 h 1010"/>
                  <a:gd name="T96" fmla="*/ 833 w 1061"/>
                  <a:gd name="T97" fmla="*/ 383 h 1010"/>
                  <a:gd name="T98" fmla="*/ 858 w 1061"/>
                  <a:gd name="T99" fmla="*/ 405 h 1010"/>
                  <a:gd name="T100" fmla="*/ 883 w 1061"/>
                  <a:gd name="T101" fmla="*/ 429 h 1010"/>
                  <a:gd name="T102" fmla="*/ 909 w 1061"/>
                  <a:gd name="T103" fmla="*/ 450 h 1010"/>
                  <a:gd name="T104" fmla="*/ 934 w 1061"/>
                  <a:gd name="T105" fmla="*/ 470 h 1010"/>
                  <a:gd name="T106" fmla="*/ 959 w 1061"/>
                  <a:gd name="T107" fmla="*/ 488 h 1010"/>
                  <a:gd name="T108" fmla="*/ 989 w 1061"/>
                  <a:gd name="T109" fmla="*/ 507 h 1010"/>
                  <a:gd name="T110" fmla="*/ 1019 w 1061"/>
                  <a:gd name="T111" fmla="*/ 525 h 1010"/>
                  <a:gd name="T112" fmla="*/ 1041 w 1061"/>
                  <a:gd name="T113" fmla="*/ 534 h 1010"/>
                  <a:gd name="T114" fmla="*/ 1061 w 1061"/>
                  <a:gd name="T115" fmla="*/ 545 h 1010"/>
                  <a:gd name="T116" fmla="*/ 843 w 1061"/>
                  <a:gd name="T117" fmla="*/ 1010 h 101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061"/>
                  <a:gd name="T178" fmla="*/ 0 h 1010"/>
                  <a:gd name="T179" fmla="*/ 1061 w 1061"/>
                  <a:gd name="T180" fmla="*/ 1010 h 101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061" h="1010">
                    <a:moveTo>
                      <a:pt x="843" y="1010"/>
                    </a:moveTo>
                    <a:lnTo>
                      <a:pt x="821" y="999"/>
                    </a:lnTo>
                    <a:lnTo>
                      <a:pt x="803" y="989"/>
                    </a:lnTo>
                    <a:lnTo>
                      <a:pt x="784" y="980"/>
                    </a:lnTo>
                    <a:lnTo>
                      <a:pt x="766" y="970"/>
                    </a:lnTo>
                    <a:lnTo>
                      <a:pt x="747" y="959"/>
                    </a:lnTo>
                    <a:lnTo>
                      <a:pt x="728" y="948"/>
                    </a:lnTo>
                    <a:lnTo>
                      <a:pt x="710" y="936"/>
                    </a:lnTo>
                    <a:lnTo>
                      <a:pt x="691" y="925"/>
                    </a:lnTo>
                    <a:lnTo>
                      <a:pt x="670" y="910"/>
                    </a:lnTo>
                    <a:lnTo>
                      <a:pt x="647" y="895"/>
                    </a:lnTo>
                    <a:lnTo>
                      <a:pt x="629" y="881"/>
                    </a:lnTo>
                    <a:lnTo>
                      <a:pt x="612" y="866"/>
                    </a:lnTo>
                    <a:lnTo>
                      <a:pt x="591" y="851"/>
                    </a:lnTo>
                    <a:lnTo>
                      <a:pt x="569" y="835"/>
                    </a:lnTo>
                    <a:lnTo>
                      <a:pt x="550" y="819"/>
                    </a:lnTo>
                    <a:lnTo>
                      <a:pt x="530" y="801"/>
                    </a:lnTo>
                    <a:lnTo>
                      <a:pt x="513" y="786"/>
                    </a:lnTo>
                    <a:lnTo>
                      <a:pt x="490" y="764"/>
                    </a:lnTo>
                    <a:lnTo>
                      <a:pt x="471" y="746"/>
                    </a:lnTo>
                    <a:lnTo>
                      <a:pt x="455" y="728"/>
                    </a:lnTo>
                    <a:lnTo>
                      <a:pt x="436" y="708"/>
                    </a:lnTo>
                    <a:lnTo>
                      <a:pt x="422" y="693"/>
                    </a:lnTo>
                    <a:lnTo>
                      <a:pt x="406" y="674"/>
                    </a:lnTo>
                    <a:lnTo>
                      <a:pt x="389" y="655"/>
                    </a:lnTo>
                    <a:lnTo>
                      <a:pt x="371" y="631"/>
                    </a:lnTo>
                    <a:lnTo>
                      <a:pt x="355" y="612"/>
                    </a:lnTo>
                    <a:lnTo>
                      <a:pt x="339" y="590"/>
                    </a:lnTo>
                    <a:lnTo>
                      <a:pt x="320" y="564"/>
                    </a:lnTo>
                    <a:lnTo>
                      <a:pt x="303" y="541"/>
                    </a:lnTo>
                    <a:lnTo>
                      <a:pt x="285" y="515"/>
                    </a:lnTo>
                    <a:lnTo>
                      <a:pt x="269" y="489"/>
                    </a:lnTo>
                    <a:lnTo>
                      <a:pt x="254" y="462"/>
                    </a:lnTo>
                    <a:lnTo>
                      <a:pt x="238" y="433"/>
                    </a:lnTo>
                    <a:lnTo>
                      <a:pt x="227" y="409"/>
                    </a:lnTo>
                    <a:lnTo>
                      <a:pt x="213" y="386"/>
                    </a:lnTo>
                    <a:lnTo>
                      <a:pt x="202" y="360"/>
                    </a:lnTo>
                    <a:lnTo>
                      <a:pt x="0" y="455"/>
                    </a:lnTo>
                    <a:lnTo>
                      <a:pt x="333" y="0"/>
                    </a:lnTo>
                    <a:lnTo>
                      <a:pt x="897" y="50"/>
                    </a:lnTo>
                    <a:lnTo>
                      <a:pt x="670" y="151"/>
                    </a:lnTo>
                    <a:lnTo>
                      <a:pt x="684" y="179"/>
                    </a:lnTo>
                    <a:lnTo>
                      <a:pt x="700" y="209"/>
                    </a:lnTo>
                    <a:lnTo>
                      <a:pt x="721" y="242"/>
                    </a:lnTo>
                    <a:lnTo>
                      <a:pt x="744" y="278"/>
                    </a:lnTo>
                    <a:lnTo>
                      <a:pt x="765" y="305"/>
                    </a:lnTo>
                    <a:lnTo>
                      <a:pt x="788" y="332"/>
                    </a:lnTo>
                    <a:lnTo>
                      <a:pt x="810" y="360"/>
                    </a:lnTo>
                    <a:lnTo>
                      <a:pt x="833" y="383"/>
                    </a:lnTo>
                    <a:lnTo>
                      <a:pt x="858" y="405"/>
                    </a:lnTo>
                    <a:lnTo>
                      <a:pt x="883" y="429"/>
                    </a:lnTo>
                    <a:lnTo>
                      <a:pt x="909" y="450"/>
                    </a:lnTo>
                    <a:lnTo>
                      <a:pt x="934" y="470"/>
                    </a:lnTo>
                    <a:lnTo>
                      <a:pt x="959" y="488"/>
                    </a:lnTo>
                    <a:lnTo>
                      <a:pt x="989" y="507"/>
                    </a:lnTo>
                    <a:lnTo>
                      <a:pt x="1019" y="525"/>
                    </a:lnTo>
                    <a:lnTo>
                      <a:pt x="1041" y="534"/>
                    </a:lnTo>
                    <a:lnTo>
                      <a:pt x="1061" y="545"/>
                    </a:lnTo>
                    <a:lnTo>
                      <a:pt x="843" y="1010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6" name="Freeform 12"/>
              <p:cNvSpPr>
                <a:spLocks/>
              </p:cNvSpPr>
              <p:nvPr/>
            </p:nvSpPr>
            <p:spPr bwMode="auto">
              <a:xfrm>
                <a:off x="4875" y="981"/>
                <a:ext cx="229" cy="184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7" name="Freeform 13"/>
              <p:cNvSpPr>
                <a:spLocks/>
              </p:cNvSpPr>
              <p:nvPr/>
            </p:nvSpPr>
            <p:spPr bwMode="auto">
              <a:xfrm>
                <a:off x="5126" y="935"/>
                <a:ext cx="199" cy="199"/>
              </a:xfrm>
              <a:custGeom>
                <a:avLst/>
                <a:gdLst>
                  <a:gd name="T0" fmla="*/ 1001 w 1001"/>
                  <a:gd name="T1" fmla="*/ 219 h 1001"/>
                  <a:gd name="T2" fmla="*/ 989 w 1001"/>
                  <a:gd name="T3" fmla="*/ 241 h 1001"/>
                  <a:gd name="T4" fmla="*/ 981 w 1001"/>
                  <a:gd name="T5" fmla="*/ 259 h 1001"/>
                  <a:gd name="T6" fmla="*/ 970 w 1001"/>
                  <a:gd name="T7" fmla="*/ 278 h 1001"/>
                  <a:gd name="T8" fmla="*/ 962 w 1001"/>
                  <a:gd name="T9" fmla="*/ 296 h 1001"/>
                  <a:gd name="T10" fmla="*/ 951 w 1001"/>
                  <a:gd name="T11" fmla="*/ 315 h 1001"/>
                  <a:gd name="T12" fmla="*/ 939 w 1001"/>
                  <a:gd name="T13" fmla="*/ 334 h 1001"/>
                  <a:gd name="T14" fmla="*/ 928 w 1001"/>
                  <a:gd name="T15" fmla="*/ 352 h 1001"/>
                  <a:gd name="T16" fmla="*/ 915 w 1001"/>
                  <a:gd name="T17" fmla="*/ 371 h 1001"/>
                  <a:gd name="T18" fmla="*/ 900 w 1001"/>
                  <a:gd name="T19" fmla="*/ 391 h 1001"/>
                  <a:gd name="T20" fmla="*/ 885 w 1001"/>
                  <a:gd name="T21" fmla="*/ 413 h 1001"/>
                  <a:gd name="T22" fmla="*/ 873 w 1001"/>
                  <a:gd name="T23" fmla="*/ 431 h 1001"/>
                  <a:gd name="T24" fmla="*/ 858 w 1001"/>
                  <a:gd name="T25" fmla="*/ 449 h 1001"/>
                  <a:gd name="T26" fmla="*/ 842 w 1001"/>
                  <a:gd name="T27" fmla="*/ 471 h 1001"/>
                  <a:gd name="T28" fmla="*/ 825 w 1001"/>
                  <a:gd name="T29" fmla="*/ 493 h 1001"/>
                  <a:gd name="T30" fmla="*/ 809 w 1001"/>
                  <a:gd name="T31" fmla="*/ 512 h 1001"/>
                  <a:gd name="T32" fmla="*/ 791 w 1001"/>
                  <a:gd name="T33" fmla="*/ 532 h 1001"/>
                  <a:gd name="T34" fmla="*/ 776 w 1001"/>
                  <a:gd name="T35" fmla="*/ 549 h 1001"/>
                  <a:gd name="T36" fmla="*/ 754 w 1001"/>
                  <a:gd name="T37" fmla="*/ 572 h 1001"/>
                  <a:gd name="T38" fmla="*/ 736 w 1001"/>
                  <a:gd name="T39" fmla="*/ 591 h 1001"/>
                  <a:gd name="T40" fmla="*/ 719 w 1001"/>
                  <a:gd name="T41" fmla="*/ 607 h 1001"/>
                  <a:gd name="T42" fmla="*/ 698 w 1001"/>
                  <a:gd name="T43" fmla="*/ 626 h 1001"/>
                  <a:gd name="T44" fmla="*/ 683 w 1001"/>
                  <a:gd name="T45" fmla="*/ 640 h 1001"/>
                  <a:gd name="T46" fmla="*/ 664 w 1001"/>
                  <a:gd name="T47" fmla="*/ 656 h 1001"/>
                  <a:gd name="T48" fmla="*/ 645 w 1001"/>
                  <a:gd name="T49" fmla="*/ 673 h 1001"/>
                  <a:gd name="T50" fmla="*/ 623 w 1001"/>
                  <a:gd name="T51" fmla="*/ 691 h 1001"/>
                  <a:gd name="T52" fmla="*/ 604 w 1001"/>
                  <a:gd name="T53" fmla="*/ 706 h 1001"/>
                  <a:gd name="T54" fmla="*/ 582 w 1001"/>
                  <a:gd name="T55" fmla="*/ 722 h 1001"/>
                  <a:gd name="T56" fmla="*/ 555 w 1001"/>
                  <a:gd name="T57" fmla="*/ 741 h 1001"/>
                  <a:gd name="T58" fmla="*/ 532 w 1001"/>
                  <a:gd name="T59" fmla="*/ 758 h 1001"/>
                  <a:gd name="T60" fmla="*/ 507 w 1001"/>
                  <a:gd name="T61" fmla="*/ 775 h 1001"/>
                  <a:gd name="T62" fmla="*/ 481 w 1001"/>
                  <a:gd name="T63" fmla="*/ 793 h 1001"/>
                  <a:gd name="T64" fmla="*/ 454 w 1001"/>
                  <a:gd name="T65" fmla="*/ 808 h 1001"/>
                  <a:gd name="T66" fmla="*/ 592 w 1001"/>
                  <a:gd name="T67" fmla="*/ 1001 h 1001"/>
                  <a:gd name="T68" fmla="*/ 41 w 1001"/>
                  <a:gd name="T69" fmla="*/ 753 h 1001"/>
                  <a:gd name="T70" fmla="*/ 0 w 1001"/>
                  <a:gd name="T71" fmla="*/ 264 h 1001"/>
                  <a:gd name="T72" fmla="*/ 115 w 1001"/>
                  <a:gd name="T73" fmla="*/ 402 h 1001"/>
                  <a:gd name="T74" fmla="*/ 141 w 1001"/>
                  <a:gd name="T75" fmla="*/ 390 h 1001"/>
                  <a:gd name="T76" fmla="*/ 167 w 1001"/>
                  <a:gd name="T77" fmla="*/ 376 h 1001"/>
                  <a:gd name="T78" fmla="*/ 201 w 1001"/>
                  <a:gd name="T79" fmla="*/ 360 h 1001"/>
                  <a:gd name="T80" fmla="*/ 234 w 1001"/>
                  <a:gd name="T81" fmla="*/ 341 h 1001"/>
                  <a:gd name="T82" fmla="*/ 268 w 1001"/>
                  <a:gd name="T83" fmla="*/ 318 h 1001"/>
                  <a:gd name="T84" fmla="*/ 297 w 1001"/>
                  <a:gd name="T85" fmla="*/ 297 h 1001"/>
                  <a:gd name="T86" fmla="*/ 324 w 1001"/>
                  <a:gd name="T87" fmla="*/ 274 h 1001"/>
                  <a:gd name="T88" fmla="*/ 351 w 1001"/>
                  <a:gd name="T89" fmla="*/ 251 h 1001"/>
                  <a:gd name="T90" fmla="*/ 373 w 1001"/>
                  <a:gd name="T91" fmla="*/ 229 h 1001"/>
                  <a:gd name="T92" fmla="*/ 396 w 1001"/>
                  <a:gd name="T93" fmla="*/ 204 h 1001"/>
                  <a:gd name="T94" fmla="*/ 421 w 1001"/>
                  <a:gd name="T95" fmla="*/ 177 h 1001"/>
                  <a:gd name="T96" fmla="*/ 441 w 1001"/>
                  <a:gd name="T97" fmla="*/ 152 h 1001"/>
                  <a:gd name="T98" fmla="*/ 462 w 1001"/>
                  <a:gd name="T99" fmla="*/ 127 h 1001"/>
                  <a:gd name="T100" fmla="*/ 480 w 1001"/>
                  <a:gd name="T101" fmla="*/ 103 h 1001"/>
                  <a:gd name="T102" fmla="*/ 499 w 1001"/>
                  <a:gd name="T103" fmla="*/ 72 h 1001"/>
                  <a:gd name="T104" fmla="*/ 517 w 1001"/>
                  <a:gd name="T105" fmla="*/ 43 h 1001"/>
                  <a:gd name="T106" fmla="*/ 526 w 1001"/>
                  <a:gd name="T107" fmla="*/ 21 h 1001"/>
                  <a:gd name="T108" fmla="*/ 536 w 1001"/>
                  <a:gd name="T109" fmla="*/ 0 h 1001"/>
                  <a:gd name="T110" fmla="*/ 1001 w 1001"/>
                  <a:gd name="T111" fmla="*/ 219 h 1001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01"/>
                  <a:gd name="T169" fmla="*/ 0 h 1001"/>
                  <a:gd name="T170" fmla="*/ 1001 w 1001"/>
                  <a:gd name="T171" fmla="*/ 1001 h 1001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01" h="1001">
                    <a:moveTo>
                      <a:pt x="1001" y="219"/>
                    </a:moveTo>
                    <a:lnTo>
                      <a:pt x="989" y="241"/>
                    </a:lnTo>
                    <a:lnTo>
                      <a:pt x="981" y="259"/>
                    </a:lnTo>
                    <a:lnTo>
                      <a:pt x="970" y="278"/>
                    </a:lnTo>
                    <a:lnTo>
                      <a:pt x="962" y="296"/>
                    </a:lnTo>
                    <a:lnTo>
                      <a:pt x="951" y="315"/>
                    </a:lnTo>
                    <a:lnTo>
                      <a:pt x="939" y="334"/>
                    </a:lnTo>
                    <a:lnTo>
                      <a:pt x="928" y="352"/>
                    </a:lnTo>
                    <a:lnTo>
                      <a:pt x="915" y="371"/>
                    </a:lnTo>
                    <a:lnTo>
                      <a:pt x="900" y="391"/>
                    </a:lnTo>
                    <a:lnTo>
                      <a:pt x="885" y="413"/>
                    </a:lnTo>
                    <a:lnTo>
                      <a:pt x="873" y="431"/>
                    </a:lnTo>
                    <a:lnTo>
                      <a:pt x="858" y="449"/>
                    </a:lnTo>
                    <a:lnTo>
                      <a:pt x="842" y="471"/>
                    </a:lnTo>
                    <a:lnTo>
                      <a:pt x="825" y="493"/>
                    </a:lnTo>
                    <a:lnTo>
                      <a:pt x="809" y="512"/>
                    </a:lnTo>
                    <a:lnTo>
                      <a:pt x="791" y="532"/>
                    </a:lnTo>
                    <a:lnTo>
                      <a:pt x="776" y="549"/>
                    </a:lnTo>
                    <a:lnTo>
                      <a:pt x="754" y="572"/>
                    </a:lnTo>
                    <a:lnTo>
                      <a:pt x="736" y="591"/>
                    </a:lnTo>
                    <a:lnTo>
                      <a:pt x="719" y="607"/>
                    </a:lnTo>
                    <a:lnTo>
                      <a:pt x="698" y="626"/>
                    </a:lnTo>
                    <a:lnTo>
                      <a:pt x="683" y="640"/>
                    </a:lnTo>
                    <a:lnTo>
                      <a:pt x="664" y="656"/>
                    </a:lnTo>
                    <a:lnTo>
                      <a:pt x="645" y="673"/>
                    </a:lnTo>
                    <a:lnTo>
                      <a:pt x="623" y="691"/>
                    </a:lnTo>
                    <a:lnTo>
                      <a:pt x="604" y="706"/>
                    </a:lnTo>
                    <a:lnTo>
                      <a:pt x="582" y="722"/>
                    </a:lnTo>
                    <a:lnTo>
                      <a:pt x="555" y="741"/>
                    </a:lnTo>
                    <a:lnTo>
                      <a:pt x="532" y="758"/>
                    </a:lnTo>
                    <a:lnTo>
                      <a:pt x="507" y="775"/>
                    </a:lnTo>
                    <a:lnTo>
                      <a:pt x="481" y="793"/>
                    </a:lnTo>
                    <a:lnTo>
                      <a:pt x="454" y="808"/>
                    </a:lnTo>
                    <a:lnTo>
                      <a:pt x="592" y="1001"/>
                    </a:lnTo>
                    <a:lnTo>
                      <a:pt x="41" y="753"/>
                    </a:lnTo>
                    <a:lnTo>
                      <a:pt x="0" y="264"/>
                    </a:lnTo>
                    <a:lnTo>
                      <a:pt x="115" y="402"/>
                    </a:lnTo>
                    <a:lnTo>
                      <a:pt x="141" y="390"/>
                    </a:lnTo>
                    <a:lnTo>
                      <a:pt x="167" y="376"/>
                    </a:lnTo>
                    <a:lnTo>
                      <a:pt x="201" y="360"/>
                    </a:lnTo>
                    <a:lnTo>
                      <a:pt x="234" y="341"/>
                    </a:lnTo>
                    <a:lnTo>
                      <a:pt x="268" y="318"/>
                    </a:lnTo>
                    <a:lnTo>
                      <a:pt x="297" y="297"/>
                    </a:lnTo>
                    <a:lnTo>
                      <a:pt x="324" y="274"/>
                    </a:lnTo>
                    <a:lnTo>
                      <a:pt x="351" y="251"/>
                    </a:lnTo>
                    <a:lnTo>
                      <a:pt x="373" y="229"/>
                    </a:lnTo>
                    <a:lnTo>
                      <a:pt x="396" y="204"/>
                    </a:lnTo>
                    <a:lnTo>
                      <a:pt x="421" y="177"/>
                    </a:lnTo>
                    <a:lnTo>
                      <a:pt x="441" y="152"/>
                    </a:lnTo>
                    <a:lnTo>
                      <a:pt x="462" y="127"/>
                    </a:lnTo>
                    <a:lnTo>
                      <a:pt x="480" y="103"/>
                    </a:lnTo>
                    <a:lnTo>
                      <a:pt x="499" y="72"/>
                    </a:lnTo>
                    <a:lnTo>
                      <a:pt x="517" y="43"/>
                    </a:lnTo>
                    <a:lnTo>
                      <a:pt x="526" y="21"/>
                    </a:lnTo>
                    <a:lnTo>
                      <a:pt x="536" y="0"/>
                    </a:lnTo>
                    <a:lnTo>
                      <a:pt x="1001" y="219"/>
                    </a:lnTo>
                    <a:close/>
                  </a:path>
                </a:pathLst>
              </a:custGeom>
              <a:solidFill>
                <a:srgbClr val="CC0099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8" name="Freeform 14"/>
              <p:cNvSpPr>
                <a:spLocks/>
              </p:cNvSpPr>
              <p:nvPr/>
            </p:nvSpPr>
            <p:spPr bwMode="auto">
              <a:xfrm>
                <a:off x="5227" y="679"/>
                <a:ext cx="184" cy="233"/>
              </a:xfrm>
              <a:custGeom>
                <a:avLst/>
                <a:gdLst>
                  <a:gd name="T0" fmla="*/ 0 w 923"/>
                  <a:gd name="T1" fmla="*/ 740 h 1165"/>
                  <a:gd name="T2" fmla="*/ 229 w 923"/>
                  <a:gd name="T3" fmla="*/ 826 h 1165"/>
                  <a:gd name="T4" fmla="*/ 242 w 923"/>
                  <a:gd name="T5" fmla="*/ 798 h 1165"/>
                  <a:gd name="T6" fmla="*/ 251 w 923"/>
                  <a:gd name="T7" fmla="*/ 770 h 1165"/>
                  <a:gd name="T8" fmla="*/ 258 w 923"/>
                  <a:gd name="T9" fmla="*/ 744 h 1165"/>
                  <a:gd name="T10" fmla="*/ 265 w 923"/>
                  <a:gd name="T11" fmla="*/ 721 h 1165"/>
                  <a:gd name="T12" fmla="*/ 272 w 923"/>
                  <a:gd name="T13" fmla="*/ 695 h 1165"/>
                  <a:gd name="T14" fmla="*/ 277 w 923"/>
                  <a:gd name="T15" fmla="*/ 665 h 1165"/>
                  <a:gd name="T16" fmla="*/ 281 w 923"/>
                  <a:gd name="T17" fmla="*/ 638 h 1165"/>
                  <a:gd name="T18" fmla="*/ 285 w 923"/>
                  <a:gd name="T19" fmla="*/ 610 h 1165"/>
                  <a:gd name="T20" fmla="*/ 289 w 923"/>
                  <a:gd name="T21" fmla="*/ 579 h 1165"/>
                  <a:gd name="T22" fmla="*/ 291 w 923"/>
                  <a:gd name="T23" fmla="*/ 546 h 1165"/>
                  <a:gd name="T24" fmla="*/ 291 w 923"/>
                  <a:gd name="T25" fmla="*/ 488 h 1165"/>
                  <a:gd name="T26" fmla="*/ 289 w 923"/>
                  <a:gd name="T27" fmla="*/ 456 h 1165"/>
                  <a:gd name="T28" fmla="*/ 288 w 923"/>
                  <a:gd name="T29" fmla="*/ 429 h 1165"/>
                  <a:gd name="T30" fmla="*/ 284 w 923"/>
                  <a:gd name="T31" fmla="*/ 400 h 1165"/>
                  <a:gd name="T32" fmla="*/ 279 w 923"/>
                  <a:gd name="T33" fmla="*/ 370 h 1165"/>
                  <a:gd name="T34" fmla="*/ 273 w 923"/>
                  <a:gd name="T35" fmla="*/ 344 h 1165"/>
                  <a:gd name="T36" fmla="*/ 266 w 923"/>
                  <a:gd name="T37" fmla="*/ 311 h 1165"/>
                  <a:gd name="T38" fmla="*/ 257 w 923"/>
                  <a:gd name="T39" fmla="*/ 280 h 1165"/>
                  <a:gd name="T40" fmla="*/ 702 w 923"/>
                  <a:gd name="T41" fmla="*/ 0 h 1165"/>
                  <a:gd name="T42" fmla="*/ 713 w 923"/>
                  <a:gd name="T43" fmla="*/ 27 h 1165"/>
                  <a:gd name="T44" fmla="*/ 722 w 923"/>
                  <a:gd name="T45" fmla="*/ 53 h 1165"/>
                  <a:gd name="T46" fmla="*/ 731 w 923"/>
                  <a:gd name="T47" fmla="*/ 76 h 1165"/>
                  <a:gd name="T48" fmla="*/ 739 w 923"/>
                  <a:gd name="T49" fmla="*/ 101 h 1165"/>
                  <a:gd name="T50" fmla="*/ 746 w 923"/>
                  <a:gd name="T51" fmla="*/ 124 h 1165"/>
                  <a:gd name="T52" fmla="*/ 754 w 923"/>
                  <a:gd name="T53" fmla="*/ 149 h 1165"/>
                  <a:gd name="T54" fmla="*/ 759 w 923"/>
                  <a:gd name="T55" fmla="*/ 171 h 1165"/>
                  <a:gd name="T56" fmla="*/ 765 w 923"/>
                  <a:gd name="T57" fmla="*/ 194 h 1165"/>
                  <a:gd name="T58" fmla="*/ 770 w 923"/>
                  <a:gd name="T59" fmla="*/ 217 h 1165"/>
                  <a:gd name="T60" fmla="*/ 777 w 923"/>
                  <a:gd name="T61" fmla="*/ 243 h 1165"/>
                  <a:gd name="T62" fmla="*/ 781 w 923"/>
                  <a:gd name="T63" fmla="*/ 273 h 1165"/>
                  <a:gd name="T64" fmla="*/ 787 w 923"/>
                  <a:gd name="T65" fmla="*/ 298 h 1165"/>
                  <a:gd name="T66" fmla="*/ 792 w 923"/>
                  <a:gd name="T67" fmla="*/ 325 h 1165"/>
                  <a:gd name="T68" fmla="*/ 796 w 923"/>
                  <a:gd name="T69" fmla="*/ 354 h 1165"/>
                  <a:gd name="T70" fmla="*/ 797 w 923"/>
                  <a:gd name="T71" fmla="*/ 384 h 1165"/>
                  <a:gd name="T72" fmla="*/ 800 w 923"/>
                  <a:gd name="T73" fmla="*/ 416 h 1165"/>
                  <a:gd name="T74" fmla="*/ 803 w 923"/>
                  <a:gd name="T75" fmla="*/ 448 h 1165"/>
                  <a:gd name="T76" fmla="*/ 803 w 923"/>
                  <a:gd name="T77" fmla="*/ 478 h 1165"/>
                  <a:gd name="T78" fmla="*/ 803 w 923"/>
                  <a:gd name="T79" fmla="*/ 511 h 1165"/>
                  <a:gd name="T80" fmla="*/ 803 w 923"/>
                  <a:gd name="T81" fmla="*/ 552 h 1165"/>
                  <a:gd name="T82" fmla="*/ 802 w 923"/>
                  <a:gd name="T83" fmla="*/ 589 h 1165"/>
                  <a:gd name="T84" fmla="*/ 800 w 923"/>
                  <a:gd name="T85" fmla="*/ 615 h 1165"/>
                  <a:gd name="T86" fmla="*/ 797 w 923"/>
                  <a:gd name="T87" fmla="*/ 643 h 1165"/>
                  <a:gd name="T88" fmla="*/ 796 w 923"/>
                  <a:gd name="T89" fmla="*/ 673 h 1165"/>
                  <a:gd name="T90" fmla="*/ 791 w 923"/>
                  <a:gd name="T91" fmla="*/ 707 h 1165"/>
                  <a:gd name="T92" fmla="*/ 785 w 923"/>
                  <a:gd name="T93" fmla="*/ 736 h 1165"/>
                  <a:gd name="T94" fmla="*/ 780 w 923"/>
                  <a:gd name="T95" fmla="*/ 765 h 1165"/>
                  <a:gd name="T96" fmla="*/ 773 w 923"/>
                  <a:gd name="T97" fmla="*/ 799 h 1165"/>
                  <a:gd name="T98" fmla="*/ 766 w 923"/>
                  <a:gd name="T99" fmla="*/ 825 h 1165"/>
                  <a:gd name="T100" fmla="*/ 759 w 923"/>
                  <a:gd name="T101" fmla="*/ 858 h 1165"/>
                  <a:gd name="T102" fmla="*/ 751 w 923"/>
                  <a:gd name="T103" fmla="*/ 886 h 1165"/>
                  <a:gd name="T104" fmla="*/ 741 w 923"/>
                  <a:gd name="T105" fmla="*/ 915 h 1165"/>
                  <a:gd name="T106" fmla="*/ 732 w 923"/>
                  <a:gd name="T107" fmla="*/ 945 h 1165"/>
                  <a:gd name="T108" fmla="*/ 720 w 923"/>
                  <a:gd name="T109" fmla="*/ 982 h 1165"/>
                  <a:gd name="T110" fmla="*/ 706 w 923"/>
                  <a:gd name="T111" fmla="*/ 1019 h 1165"/>
                  <a:gd name="T112" fmla="*/ 923 w 923"/>
                  <a:gd name="T113" fmla="*/ 1108 h 1165"/>
                  <a:gd name="T114" fmla="*/ 378 w 923"/>
                  <a:gd name="T115" fmla="*/ 1165 h 1165"/>
                  <a:gd name="T116" fmla="*/ 0 w 923"/>
                  <a:gd name="T117" fmla="*/ 740 h 116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923"/>
                  <a:gd name="T178" fmla="*/ 0 h 1165"/>
                  <a:gd name="T179" fmla="*/ 923 w 923"/>
                  <a:gd name="T180" fmla="*/ 1165 h 116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923" h="1165">
                    <a:moveTo>
                      <a:pt x="0" y="740"/>
                    </a:moveTo>
                    <a:lnTo>
                      <a:pt x="229" y="826"/>
                    </a:lnTo>
                    <a:lnTo>
                      <a:pt x="242" y="798"/>
                    </a:lnTo>
                    <a:lnTo>
                      <a:pt x="251" y="770"/>
                    </a:lnTo>
                    <a:lnTo>
                      <a:pt x="258" y="744"/>
                    </a:lnTo>
                    <a:lnTo>
                      <a:pt x="265" y="721"/>
                    </a:lnTo>
                    <a:lnTo>
                      <a:pt x="272" y="695"/>
                    </a:lnTo>
                    <a:lnTo>
                      <a:pt x="277" y="665"/>
                    </a:lnTo>
                    <a:lnTo>
                      <a:pt x="281" y="638"/>
                    </a:lnTo>
                    <a:lnTo>
                      <a:pt x="285" y="610"/>
                    </a:lnTo>
                    <a:lnTo>
                      <a:pt x="289" y="579"/>
                    </a:lnTo>
                    <a:lnTo>
                      <a:pt x="291" y="546"/>
                    </a:lnTo>
                    <a:lnTo>
                      <a:pt x="291" y="488"/>
                    </a:lnTo>
                    <a:lnTo>
                      <a:pt x="289" y="456"/>
                    </a:lnTo>
                    <a:lnTo>
                      <a:pt x="288" y="429"/>
                    </a:lnTo>
                    <a:lnTo>
                      <a:pt x="284" y="400"/>
                    </a:lnTo>
                    <a:lnTo>
                      <a:pt x="279" y="370"/>
                    </a:lnTo>
                    <a:lnTo>
                      <a:pt x="273" y="344"/>
                    </a:lnTo>
                    <a:lnTo>
                      <a:pt x="266" y="311"/>
                    </a:lnTo>
                    <a:lnTo>
                      <a:pt x="257" y="280"/>
                    </a:lnTo>
                    <a:lnTo>
                      <a:pt x="702" y="0"/>
                    </a:lnTo>
                    <a:lnTo>
                      <a:pt x="713" y="27"/>
                    </a:lnTo>
                    <a:lnTo>
                      <a:pt x="722" y="53"/>
                    </a:lnTo>
                    <a:lnTo>
                      <a:pt x="731" y="76"/>
                    </a:lnTo>
                    <a:lnTo>
                      <a:pt x="739" y="101"/>
                    </a:lnTo>
                    <a:lnTo>
                      <a:pt x="746" y="124"/>
                    </a:lnTo>
                    <a:lnTo>
                      <a:pt x="754" y="149"/>
                    </a:lnTo>
                    <a:lnTo>
                      <a:pt x="759" y="171"/>
                    </a:lnTo>
                    <a:lnTo>
                      <a:pt x="765" y="194"/>
                    </a:lnTo>
                    <a:lnTo>
                      <a:pt x="770" y="217"/>
                    </a:lnTo>
                    <a:lnTo>
                      <a:pt x="777" y="243"/>
                    </a:lnTo>
                    <a:lnTo>
                      <a:pt x="781" y="273"/>
                    </a:lnTo>
                    <a:lnTo>
                      <a:pt x="787" y="298"/>
                    </a:lnTo>
                    <a:lnTo>
                      <a:pt x="792" y="325"/>
                    </a:lnTo>
                    <a:lnTo>
                      <a:pt x="796" y="354"/>
                    </a:lnTo>
                    <a:lnTo>
                      <a:pt x="797" y="384"/>
                    </a:lnTo>
                    <a:lnTo>
                      <a:pt x="800" y="416"/>
                    </a:lnTo>
                    <a:lnTo>
                      <a:pt x="803" y="448"/>
                    </a:lnTo>
                    <a:lnTo>
                      <a:pt x="803" y="478"/>
                    </a:lnTo>
                    <a:lnTo>
                      <a:pt x="803" y="511"/>
                    </a:lnTo>
                    <a:lnTo>
                      <a:pt x="803" y="552"/>
                    </a:lnTo>
                    <a:lnTo>
                      <a:pt x="802" y="589"/>
                    </a:lnTo>
                    <a:lnTo>
                      <a:pt x="800" y="615"/>
                    </a:lnTo>
                    <a:lnTo>
                      <a:pt x="797" y="643"/>
                    </a:lnTo>
                    <a:lnTo>
                      <a:pt x="796" y="673"/>
                    </a:lnTo>
                    <a:lnTo>
                      <a:pt x="791" y="707"/>
                    </a:lnTo>
                    <a:lnTo>
                      <a:pt x="785" y="736"/>
                    </a:lnTo>
                    <a:lnTo>
                      <a:pt x="780" y="765"/>
                    </a:lnTo>
                    <a:lnTo>
                      <a:pt x="773" y="799"/>
                    </a:lnTo>
                    <a:lnTo>
                      <a:pt x="766" y="825"/>
                    </a:lnTo>
                    <a:lnTo>
                      <a:pt x="759" y="858"/>
                    </a:lnTo>
                    <a:lnTo>
                      <a:pt x="751" y="886"/>
                    </a:lnTo>
                    <a:lnTo>
                      <a:pt x="741" y="915"/>
                    </a:lnTo>
                    <a:lnTo>
                      <a:pt x="732" y="945"/>
                    </a:lnTo>
                    <a:lnTo>
                      <a:pt x="720" y="982"/>
                    </a:lnTo>
                    <a:lnTo>
                      <a:pt x="706" y="1019"/>
                    </a:lnTo>
                    <a:lnTo>
                      <a:pt x="923" y="1108"/>
                    </a:lnTo>
                    <a:lnTo>
                      <a:pt x="378" y="1165"/>
                    </a:lnTo>
                    <a:lnTo>
                      <a:pt x="0" y="740"/>
                    </a:lnTo>
                    <a:close/>
                  </a:path>
                </a:pathLst>
              </a:custGeom>
              <a:solidFill>
                <a:srgbClr val="FF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9" name="Freeform 15"/>
              <p:cNvSpPr>
                <a:spLocks/>
              </p:cNvSpPr>
              <p:nvPr/>
            </p:nvSpPr>
            <p:spPr bwMode="auto">
              <a:xfrm>
                <a:off x="5173" y="463"/>
                <a:ext cx="215" cy="204"/>
              </a:xfrm>
              <a:custGeom>
                <a:avLst/>
                <a:gdLst>
                  <a:gd name="T0" fmla="*/ 219 w 1080"/>
                  <a:gd name="T1" fmla="*/ 0 h 1028"/>
                  <a:gd name="T2" fmla="*/ 241 w 1080"/>
                  <a:gd name="T3" fmla="*/ 11 h 1028"/>
                  <a:gd name="T4" fmla="*/ 259 w 1080"/>
                  <a:gd name="T5" fmla="*/ 20 h 1028"/>
                  <a:gd name="T6" fmla="*/ 278 w 1080"/>
                  <a:gd name="T7" fmla="*/ 30 h 1028"/>
                  <a:gd name="T8" fmla="*/ 296 w 1080"/>
                  <a:gd name="T9" fmla="*/ 39 h 1028"/>
                  <a:gd name="T10" fmla="*/ 315 w 1080"/>
                  <a:gd name="T11" fmla="*/ 50 h 1028"/>
                  <a:gd name="T12" fmla="*/ 333 w 1080"/>
                  <a:gd name="T13" fmla="*/ 63 h 1028"/>
                  <a:gd name="T14" fmla="*/ 351 w 1080"/>
                  <a:gd name="T15" fmla="*/ 74 h 1028"/>
                  <a:gd name="T16" fmla="*/ 368 w 1080"/>
                  <a:gd name="T17" fmla="*/ 85 h 1028"/>
                  <a:gd name="T18" fmla="*/ 390 w 1080"/>
                  <a:gd name="T19" fmla="*/ 100 h 1028"/>
                  <a:gd name="T20" fmla="*/ 413 w 1080"/>
                  <a:gd name="T21" fmla="*/ 116 h 1028"/>
                  <a:gd name="T22" fmla="*/ 431 w 1080"/>
                  <a:gd name="T23" fmla="*/ 128 h 1028"/>
                  <a:gd name="T24" fmla="*/ 449 w 1080"/>
                  <a:gd name="T25" fmla="*/ 143 h 1028"/>
                  <a:gd name="T26" fmla="*/ 471 w 1080"/>
                  <a:gd name="T27" fmla="*/ 158 h 1028"/>
                  <a:gd name="T28" fmla="*/ 493 w 1080"/>
                  <a:gd name="T29" fmla="*/ 175 h 1028"/>
                  <a:gd name="T30" fmla="*/ 512 w 1080"/>
                  <a:gd name="T31" fmla="*/ 191 h 1028"/>
                  <a:gd name="T32" fmla="*/ 531 w 1080"/>
                  <a:gd name="T33" fmla="*/ 209 h 1028"/>
                  <a:gd name="T34" fmla="*/ 549 w 1080"/>
                  <a:gd name="T35" fmla="*/ 225 h 1028"/>
                  <a:gd name="T36" fmla="*/ 570 w 1080"/>
                  <a:gd name="T37" fmla="*/ 246 h 1028"/>
                  <a:gd name="T38" fmla="*/ 590 w 1080"/>
                  <a:gd name="T39" fmla="*/ 263 h 1028"/>
                  <a:gd name="T40" fmla="*/ 606 w 1080"/>
                  <a:gd name="T41" fmla="*/ 281 h 1028"/>
                  <a:gd name="T42" fmla="*/ 625 w 1080"/>
                  <a:gd name="T43" fmla="*/ 302 h 1028"/>
                  <a:gd name="T44" fmla="*/ 640 w 1080"/>
                  <a:gd name="T45" fmla="*/ 317 h 1028"/>
                  <a:gd name="T46" fmla="*/ 656 w 1080"/>
                  <a:gd name="T47" fmla="*/ 336 h 1028"/>
                  <a:gd name="T48" fmla="*/ 673 w 1080"/>
                  <a:gd name="T49" fmla="*/ 355 h 1028"/>
                  <a:gd name="T50" fmla="*/ 691 w 1080"/>
                  <a:gd name="T51" fmla="*/ 378 h 1028"/>
                  <a:gd name="T52" fmla="*/ 706 w 1080"/>
                  <a:gd name="T53" fmla="*/ 397 h 1028"/>
                  <a:gd name="T54" fmla="*/ 722 w 1080"/>
                  <a:gd name="T55" fmla="*/ 419 h 1028"/>
                  <a:gd name="T56" fmla="*/ 741 w 1080"/>
                  <a:gd name="T57" fmla="*/ 445 h 1028"/>
                  <a:gd name="T58" fmla="*/ 758 w 1080"/>
                  <a:gd name="T59" fmla="*/ 468 h 1028"/>
                  <a:gd name="T60" fmla="*/ 775 w 1080"/>
                  <a:gd name="T61" fmla="*/ 494 h 1028"/>
                  <a:gd name="T62" fmla="*/ 792 w 1080"/>
                  <a:gd name="T63" fmla="*/ 520 h 1028"/>
                  <a:gd name="T64" fmla="*/ 807 w 1080"/>
                  <a:gd name="T65" fmla="*/ 548 h 1028"/>
                  <a:gd name="T66" fmla="*/ 823 w 1080"/>
                  <a:gd name="T67" fmla="*/ 576 h 1028"/>
                  <a:gd name="T68" fmla="*/ 835 w 1080"/>
                  <a:gd name="T69" fmla="*/ 601 h 1028"/>
                  <a:gd name="T70" fmla="*/ 848 w 1080"/>
                  <a:gd name="T71" fmla="*/ 624 h 1028"/>
                  <a:gd name="T72" fmla="*/ 859 w 1080"/>
                  <a:gd name="T73" fmla="*/ 651 h 1028"/>
                  <a:gd name="T74" fmla="*/ 865 w 1080"/>
                  <a:gd name="T75" fmla="*/ 670 h 1028"/>
                  <a:gd name="T76" fmla="*/ 1080 w 1080"/>
                  <a:gd name="T77" fmla="*/ 586 h 1028"/>
                  <a:gd name="T78" fmla="*/ 747 w 1080"/>
                  <a:gd name="T79" fmla="*/ 1028 h 1028"/>
                  <a:gd name="T80" fmla="*/ 157 w 1080"/>
                  <a:gd name="T81" fmla="*/ 956 h 1028"/>
                  <a:gd name="T82" fmla="*/ 390 w 1080"/>
                  <a:gd name="T83" fmla="*/ 862 h 1028"/>
                  <a:gd name="T84" fmla="*/ 375 w 1080"/>
                  <a:gd name="T85" fmla="*/ 830 h 1028"/>
                  <a:gd name="T86" fmla="*/ 360 w 1080"/>
                  <a:gd name="T87" fmla="*/ 800 h 1028"/>
                  <a:gd name="T88" fmla="*/ 340 w 1080"/>
                  <a:gd name="T89" fmla="*/ 767 h 1028"/>
                  <a:gd name="T90" fmla="*/ 316 w 1080"/>
                  <a:gd name="T91" fmla="*/ 733 h 1028"/>
                  <a:gd name="T92" fmla="*/ 296 w 1080"/>
                  <a:gd name="T93" fmla="*/ 705 h 1028"/>
                  <a:gd name="T94" fmla="*/ 274 w 1080"/>
                  <a:gd name="T95" fmla="*/ 677 h 1028"/>
                  <a:gd name="T96" fmla="*/ 251 w 1080"/>
                  <a:gd name="T97" fmla="*/ 650 h 1028"/>
                  <a:gd name="T98" fmla="*/ 228 w 1080"/>
                  <a:gd name="T99" fmla="*/ 627 h 1028"/>
                  <a:gd name="T100" fmla="*/ 204 w 1080"/>
                  <a:gd name="T101" fmla="*/ 605 h 1028"/>
                  <a:gd name="T102" fmla="*/ 177 w 1080"/>
                  <a:gd name="T103" fmla="*/ 580 h 1028"/>
                  <a:gd name="T104" fmla="*/ 151 w 1080"/>
                  <a:gd name="T105" fmla="*/ 560 h 1028"/>
                  <a:gd name="T106" fmla="*/ 127 w 1080"/>
                  <a:gd name="T107" fmla="*/ 539 h 1028"/>
                  <a:gd name="T108" fmla="*/ 102 w 1080"/>
                  <a:gd name="T109" fmla="*/ 522 h 1028"/>
                  <a:gd name="T110" fmla="*/ 72 w 1080"/>
                  <a:gd name="T111" fmla="*/ 502 h 1028"/>
                  <a:gd name="T112" fmla="*/ 42 w 1080"/>
                  <a:gd name="T113" fmla="*/ 485 h 1028"/>
                  <a:gd name="T114" fmla="*/ 21 w 1080"/>
                  <a:gd name="T115" fmla="*/ 475 h 1028"/>
                  <a:gd name="T116" fmla="*/ 0 w 1080"/>
                  <a:gd name="T117" fmla="*/ 463 h 1028"/>
                  <a:gd name="T118" fmla="*/ 219 w 1080"/>
                  <a:gd name="T119" fmla="*/ 0 h 102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80"/>
                  <a:gd name="T181" fmla="*/ 0 h 1028"/>
                  <a:gd name="T182" fmla="*/ 1080 w 1080"/>
                  <a:gd name="T183" fmla="*/ 1028 h 102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80" h="1028">
                    <a:moveTo>
                      <a:pt x="219" y="0"/>
                    </a:moveTo>
                    <a:lnTo>
                      <a:pt x="241" y="11"/>
                    </a:lnTo>
                    <a:lnTo>
                      <a:pt x="259" y="20"/>
                    </a:lnTo>
                    <a:lnTo>
                      <a:pt x="278" y="30"/>
                    </a:lnTo>
                    <a:lnTo>
                      <a:pt x="296" y="39"/>
                    </a:lnTo>
                    <a:lnTo>
                      <a:pt x="315" y="50"/>
                    </a:lnTo>
                    <a:lnTo>
                      <a:pt x="333" y="63"/>
                    </a:lnTo>
                    <a:lnTo>
                      <a:pt x="351" y="74"/>
                    </a:lnTo>
                    <a:lnTo>
                      <a:pt x="368" y="85"/>
                    </a:lnTo>
                    <a:lnTo>
                      <a:pt x="390" y="100"/>
                    </a:lnTo>
                    <a:lnTo>
                      <a:pt x="413" y="116"/>
                    </a:lnTo>
                    <a:lnTo>
                      <a:pt x="431" y="128"/>
                    </a:lnTo>
                    <a:lnTo>
                      <a:pt x="449" y="143"/>
                    </a:lnTo>
                    <a:lnTo>
                      <a:pt x="471" y="158"/>
                    </a:lnTo>
                    <a:lnTo>
                      <a:pt x="493" y="175"/>
                    </a:lnTo>
                    <a:lnTo>
                      <a:pt x="512" y="191"/>
                    </a:lnTo>
                    <a:lnTo>
                      <a:pt x="531" y="209"/>
                    </a:lnTo>
                    <a:lnTo>
                      <a:pt x="549" y="225"/>
                    </a:lnTo>
                    <a:lnTo>
                      <a:pt x="570" y="246"/>
                    </a:lnTo>
                    <a:lnTo>
                      <a:pt x="590" y="263"/>
                    </a:lnTo>
                    <a:lnTo>
                      <a:pt x="606" y="281"/>
                    </a:lnTo>
                    <a:lnTo>
                      <a:pt x="625" y="302"/>
                    </a:lnTo>
                    <a:lnTo>
                      <a:pt x="640" y="317"/>
                    </a:lnTo>
                    <a:lnTo>
                      <a:pt x="656" y="336"/>
                    </a:lnTo>
                    <a:lnTo>
                      <a:pt x="673" y="355"/>
                    </a:lnTo>
                    <a:lnTo>
                      <a:pt x="691" y="378"/>
                    </a:lnTo>
                    <a:lnTo>
                      <a:pt x="706" y="397"/>
                    </a:lnTo>
                    <a:lnTo>
                      <a:pt x="722" y="419"/>
                    </a:lnTo>
                    <a:lnTo>
                      <a:pt x="741" y="445"/>
                    </a:lnTo>
                    <a:lnTo>
                      <a:pt x="758" y="468"/>
                    </a:lnTo>
                    <a:lnTo>
                      <a:pt x="775" y="494"/>
                    </a:lnTo>
                    <a:lnTo>
                      <a:pt x="792" y="520"/>
                    </a:lnTo>
                    <a:lnTo>
                      <a:pt x="807" y="548"/>
                    </a:lnTo>
                    <a:lnTo>
                      <a:pt x="823" y="576"/>
                    </a:lnTo>
                    <a:lnTo>
                      <a:pt x="835" y="601"/>
                    </a:lnTo>
                    <a:lnTo>
                      <a:pt x="848" y="624"/>
                    </a:lnTo>
                    <a:lnTo>
                      <a:pt x="859" y="651"/>
                    </a:lnTo>
                    <a:lnTo>
                      <a:pt x="865" y="670"/>
                    </a:lnTo>
                    <a:lnTo>
                      <a:pt x="1080" y="586"/>
                    </a:lnTo>
                    <a:lnTo>
                      <a:pt x="747" y="1028"/>
                    </a:lnTo>
                    <a:lnTo>
                      <a:pt x="157" y="956"/>
                    </a:lnTo>
                    <a:lnTo>
                      <a:pt x="390" y="862"/>
                    </a:lnTo>
                    <a:lnTo>
                      <a:pt x="375" y="830"/>
                    </a:lnTo>
                    <a:lnTo>
                      <a:pt x="360" y="800"/>
                    </a:lnTo>
                    <a:lnTo>
                      <a:pt x="340" y="767"/>
                    </a:lnTo>
                    <a:lnTo>
                      <a:pt x="316" y="733"/>
                    </a:lnTo>
                    <a:lnTo>
                      <a:pt x="296" y="705"/>
                    </a:lnTo>
                    <a:lnTo>
                      <a:pt x="274" y="677"/>
                    </a:lnTo>
                    <a:lnTo>
                      <a:pt x="251" y="650"/>
                    </a:lnTo>
                    <a:lnTo>
                      <a:pt x="228" y="627"/>
                    </a:lnTo>
                    <a:lnTo>
                      <a:pt x="204" y="605"/>
                    </a:lnTo>
                    <a:lnTo>
                      <a:pt x="177" y="580"/>
                    </a:lnTo>
                    <a:lnTo>
                      <a:pt x="151" y="560"/>
                    </a:lnTo>
                    <a:lnTo>
                      <a:pt x="127" y="539"/>
                    </a:lnTo>
                    <a:lnTo>
                      <a:pt x="102" y="522"/>
                    </a:lnTo>
                    <a:lnTo>
                      <a:pt x="72" y="502"/>
                    </a:lnTo>
                    <a:lnTo>
                      <a:pt x="42" y="485"/>
                    </a:lnTo>
                    <a:lnTo>
                      <a:pt x="21" y="475"/>
                    </a:lnTo>
                    <a:lnTo>
                      <a:pt x="0" y="463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FF99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10" name="Freeform 16"/>
              <p:cNvSpPr>
                <a:spLocks/>
              </p:cNvSpPr>
              <p:nvPr/>
            </p:nvSpPr>
            <p:spPr bwMode="auto">
              <a:xfrm flipH="1" flipV="1">
                <a:off x="4936" y="388"/>
                <a:ext cx="211" cy="173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rgbClr val="FFFF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2297" name="Text Box 17"/>
            <p:cNvSpPr txBox="1">
              <a:spLocks noChangeArrowheads="1"/>
            </p:cNvSpPr>
            <p:nvPr/>
          </p:nvSpPr>
          <p:spPr bwMode="auto">
            <a:xfrm>
              <a:off x="6608734" y="4945033"/>
              <a:ext cx="79380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Calculate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Forecast</a:t>
              </a:r>
            </a:p>
          </p:txBody>
        </p:sp>
        <p:sp>
          <p:nvSpPr>
            <p:cNvPr id="12298" name="Text Box 18"/>
            <p:cNvSpPr txBox="1">
              <a:spLocks noChangeArrowheads="1"/>
            </p:cNvSpPr>
            <p:nvPr/>
          </p:nvSpPr>
          <p:spPr bwMode="auto">
            <a:xfrm>
              <a:off x="6387004" y="5500658"/>
              <a:ext cx="686406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Analyze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History</a:t>
              </a:r>
            </a:p>
          </p:txBody>
        </p:sp>
        <p:sp>
          <p:nvSpPr>
            <p:cNvPr id="12299" name="Text Box 19"/>
            <p:cNvSpPr txBox="1">
              <a:spLocks noChangeArrowheads="1"/>
            </p:cNvSpPr>
            <p:nvPr/>
          </p:nvSpPr>
          <p:spPr bwMode="auto">
            <a:xfrm>
              <a:off x="6754813" y="6094413"/>
              <a:ext cx="711200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Define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Forecast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Criteria</a:t>
              </a:r>
            </a:p>
          </p:txBody>
        </p:sp>
        <p:sp>
          <p:nvSpPr>
            <p:cNvPr id="12300" name="Text Box 20"/>
            <p:cNvSpPr txBox="1">
              <a:spLocks noChangeArrowheads="1"/>
            </p:cNvSpPr>
            <p:nvPr/>
          </p:nvSpPr>
          <p:spPr bwMode="auto">
            <a:xfrm>
              <a:off x="7916863" y="4933950"/>
              <a:ext cx="71120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+mj-lt"/>
                </a:rPr>
                <a:t>Modify</a:t>
              </a:r>
            </a:p>
            <a:p>
              <a:pPr eaLnBrk="0" hangingPunct="0"/>
              <a:r>
                <a:rPr lang="en-US" sz="1000" b="1">
                  <a:latin typeface="+mj-lt"/>
                </a:rPr>
                <a:t>Forecast</a:t>
              </a:r>
            </a:p>
          </p:txBody>
        </p:sp>
        <p:sp>
          <p:nvSpPr>
            <p:cNvPr id="12301" name="Text Box 21"/>
            <p:cNvSpPr txBox="1">
              <a:spLocks noChangeArrowheads="1"/>
            </p:cNvSpPr>
            <p:nvPr/>
          </p:nvSpPr>
          <p:spPr bwMode="auto">
            <a:xfrm>
              <a:off x="8211258" y="5527646"/>
              <a:ext cx="641522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Update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MRP</a:t>
              </a:r>
            </a:p>
          </p:txBody>
        </p:sp>
        <p:sp>
          <p:nvSpPr>
            <p:cNvPr id="12302" name="Text Box 22"/>
            <p:cNvSpPr txBox="1">
              <a:spLocks noChangeArrowheads="1"/>
            </p:cNvSpPr>
            <p:nvPr/>
          </p:nvSpPr>
          <p:spPr bwMode="auto">
            <a:xfrm>
              <a:off x="8006675" y="6098402"/>
              <a:ext cx="763351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Add New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Forecast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Methods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CIM Data Load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FS-PR-110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733425" y="1585913"/>
            <a:ext cx="7666038" cy="3952289"/>
            <a:chOff x="962025" y="2224088"/>
            <a:chExt cx="7666038" cy="3952289"/>
          </a:xfrm>
        </p:grpSpPr>
        <p:pic>
          <p:nvPicPr>
            <p:cNvPr id="13316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62025" y="2224088"/>
              <a:ext cx="7218363" cy="2962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9990" name="Rectangle 6"/>
            <p:cNvSpPr>
              <a:spLocks noChangeArrowheads="1"/>
            </p:cNvSpPr>
            <p:nvPr/>
          </p:nvSpPr>
          <p:spPr bwMode="auto">
            <a:xfrm>
              <a:off x="6421532" y="2239675"/>
              <a:ext cx="1917513" cy="5847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 wrap="none" anchor="ctr" anchorCtr="1">
              <a:spAutoFit/>
            </a:bodyPr>
            <a:lstStyle/>
            <a:p>
              <a:pPr eaLnBrk="0" hangingPunct="0">
                <a:defRPr/>
              </a:pPr>
              <a:r>
                <a:rPr lang="en-US" sz="1600">
                  <a:latin typeface="+mj-lt"/>
                </a:rPr>
                <a:t>Example of a File:</a:t>
              </a:r>
            </a:p>
            <a:p>
              <a:pPr eaLnBrk="0" hangingPunct="0">
                <a:defRPr/>
              </a:pPr>
              <a:r>
                <a:rPr lang="en-US" sz="1600">
                  <a:latin typeface="+mj-lt"/>
                </a:rPr>
                <a:t>spreadsheet</a:t>
              </a:r>
            </a:p>
          </p:txBody>
        </p:sp>
        <p:sp>
          <p:nvSpPr>
            <p:cNvPr id="13319" name="Rectangle 7"/>
            <p:cNvSpPr>
              <a:spLocks noChangeArrowheads="1"/>
            </p:cNvSpPr>
            <p:nvPr/>
          </p:nvSpPr>
          <p:spPr bwMode="auto">
            <a:xfrm>
              <a:off x="1033463" y="3255963"/>
              <a:ext cx="2752725" cy="20955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9993" name="Rectangle 9"/>
            <p:cNvSpPr>
              <a:spLocks noChangeArrowheads="1"/>
            </p:cNvSpPr>
            <p:nvPr/>
          </p:nvSpPr>
          <p:spPr bwMode="auto">
            <a:xfrm>
              <a:off x="5029200" y="4249450"/>
              <a:ext cx="3598863" cy="5847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 wrap="square" anchor="ctr" anchorCtr="1">
              <a:spAutoFit/>
            </a:bodyPr>
            <a:lstStyle/>
            <a:p>
              <a:pPr eaLnBrk="0" hangingPunct="0">
                <a:defRPr/>
              </a:pPr>
              <a:r>
                <a:rPr lang="en-US" sz="1600">
                  <a:latin typeface="+mj-lt"/>
                </a:rPr>
                <a:t>Examples of Continuous Process:</a:t>
              </a:r>
            </a:p>
            <a:p>
              <a:pPr eaLnBrk="0" hangingPunct="0">
                <a:defRPr/>
              </a:pPr>
              <a:r>
                <a:rPr lang="en-US" sz="1600">
                  <a:latin typeface="+mj-lt"/>
                </a:rPr>
                <a:t>computer, counter, time reporting</a:t>
              </a:r>
            </a:p>
          </p:txBody>
        </p:sp>
        <p:sp>
          <p:nvSpPr>
            <p:cNvPr id="13321" name="Rectangle 11"/>
            <p:cNvSpPr>
              <a:spLocks noChangeArrowheads="1"/>
            </p:cNvSpPr>
            <p:nvPr/>
          </p:nvSpPr>
          <p:spPr bwMode="auto">
            <a:xfrm>
              <a:off x="1033463" y="3475038"/>
              <a:ext cx="4654550" cy="20955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13322" name="AutoShape 12"/>
            <p:cNvCxnSpPr>
              <a:cxnSpLocks noChangeShapeType="1"/>
              <a:stCxn id="169993" idx="1"/>
              <a:endCxn id="13321" idx="2"/>
            </p:cNvCxnSpPr>
            <p:nvPr/>
          </p:nvCxnSpPr>
          <p:spPr bwMode="auto">
            <a:xfrm rot="10800000">
              <a:off x="3360738" y="3684588"/>
              <a:ext cx="1668462" cy="857250"/>
            </a:xfrm>
            <a:prstGeom prst="bentConnector2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3323" name="AutoShape 13"/>
            <p:cNvCxnSpPr>
              <a:cxnSpLocks noChangeShapeType="1"/>
              <a:stCxn id="169990" idx="1"/>
              <a:endCxn id="13319" idx="0"/>
            </p:cNvCxnSpPr>
            <p:nvPr/>
          </p:nvCxnSpPr>
          <p:spPr bwMode="auto">
            <a:xfrm rot="10800000" flipV="1">
              <a:off x="2409826" y="2532063"/>
              <a:ext cx="4011706" cy="723900"/>
            </a:xfrm>
            <a:prstGeom prst="bentConnector2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69998" name="Rectangle 14"/>
            <p:cNvSpPr>
              <a:spLocks noChangeArrowheads="1"/>
            </p:cNvSpPr>
            <p:nvPr/>
          </p:nvSpPr>
          <p:spPr bwMode="auto">
            <a:xfrm>
              <a:off x="2208212" y="5837823"/>
              <a:ext cx="5011737" cy="33855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 wrap="square" anchor="ctr" anchorCtr="1">
              <a:spAutoFit/>
            </a:bodyPr>
            <a:lstStyle/>
            <a:p>
              <a:pPr eaLnBrk="0" hangingPunct="0">
                <a:defRPr/>
              </a:pPr>
              <a:r>
                <a:rPr lang="en-US" sz="1600">
                  <a:latin typeface="+mj-lt"/>
                </a:rPr>
                <a:t>It is also possible to use CIM Data Load Processor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22"/>
          <p:cNvSpPr>
            <a:spLocks noGrp="1"/>
          </p:cNvSpPr>
          <p:nvPr>
            <p:ph idx="1"/>
          </p:nvPr>
        </p:nvSpPr>
        <p:spPr>
          <a:xfrm>
            <a:off x="1790700" y="891610"/>
            <a:ext cx="6896100" cy="542452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Simulated Forecast Calculation</a:t>
            </a:r>
          </a:p>
          <a:p>
            <a:pPr lvl="1"/>
            <a:r>
              <a:rPr lang="en-US" sz="2000" dirty="0" smtClean="0"/>
              <a:t>CIM Data Load</a:t>
            </a:r>
          </a:p>
          <a:p>
            <a:pPr lvl="1"/>
            <a:r>
              <a:rPr lang="en-US" sz="2000" b="1" dirty="0" smtClean="0"/>
              <a:t>Detail Forecast Maintenance (optional)</a:t>
            </a:r>
          </a:p>
          <a:p>
            <a:pPr lvl="1"/>
            <a:r>
              <a:rPr lang="en-US" sz="2000" dirty="0" smtClean="0"/>
              <a:t>Simulation to Simulation Copy (optional)</a:t>
            </a:r>
          </a:p>
          <a:p>
            <a:pPr lvl="1"/>
            <a:r>
              <a:rPr lang="en-US" sz="2000" dirty="0" smtClean="0"/>
              <a:t>Single Item Simulation Copy (optional)</a:t>
            </a:r>
          </a:p>
          <a:p>
            <a:pPr lvl="1"/>
            <a:r>
              <a:rPr lang="en-US" sz="2000" dirty="0" smtClean="0"/>
              <a:t>Detail Forecast Report (optional)</a:t>
            </a:r>
          </a:p>
          <a:p>
            <a:r>
              <a:rPr lang="en-US" sz="2400" dirty="0" smtClean="0"/>
              <a:t>Simulation to Summarized Forecast</a:t>
            </a:r>
          </a:p>
          <a:p>
            <a:r>
              <a:rPr lang="en-US" sz="2400" dirty="0" smtClean="0"/>
              <a:t>Run MRP</a:t>
            </a:r>
          </a:p>
          <a:p>
            <a:r>
              <a:rPr lang="en-US" sz="2400" dirty="0" smtClean="0"/>
              <a:t>User Forecast Method Maintenance (optional)</a:t>
            </a:r>
          </a:p>
          <a:p>
            <a:endParaRPr lang="en-US" sz="2400" dirty="0"/>
          </a:p>
        </p:txBody>
      </p:sp>
      <p:sp>
        <p:nvSpPr>
          <p:cNvPr id="143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Forecast Simulation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FS-PR-120</a:t>
            </a:r>
          </a:p>
        </p:txBody>
      </p:sp>
      <p:sp>
        <p:nvSpPr>
          <p:cNvPr id="14340" name="Rectangle 5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</p:txBody>
      </p:sp>
      <p:sp>
        <p:nvSpPr>
          <p:cNvPr id="146438" name="Line 6"/>
          <p:cNvSpPr>
            <a:spLocks noChangeShapeType="1"/>
          </p:cNvSpPr>
          <p:nvPr/>
        </p:nvSpPr>
        <p:spPr bwMode="auto">
          <a:xfrm>
            <a:off x="1104900" y="82296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6615604" y="4521200"/>
            <a:ext cx="2465776" cy="1950225"/>
            <a:chOff x="6367954" y="4721225"/>
            <a:chExt cx="2465776" cy="1950225"/>
          </a:xfrm>
        </p:grpSpPr>
        <p:sp>
          <p:nvSpPr>
            <p:cNvPr id="14343" name="Rectangle 7"/>
            <p:cNvSpPr>
              <a:spLocks noChangeArrowheads="1"/>
            </p:cNvSpPr>
            <p:nvPr/>
          </p:nvSpPr>
          <p:spPr bwMode="auto">
            <a:xfrm>
              <a:off x="6519863" y="4721225"/>
              <a:ext cx="227647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200" b="1">
                  <a:solidFill>
                    <a:srgbClr val="5A87C6"/>
                  </a:solidFill>
                  <a:latin typeface="+mj-lt"/>
                </a:rPr>
                <a:t>QAD Enterprise Applications</a:t>
              </a:r>
            </a:p>
          </p:txBody>
        </p:sp>
        <p:grpSp>
          <p:nvGrpSpPr>
            <p:cNvPr id="14344" name="Group 8"/>
            <p:cNvGrpSpPr>
              <a:grpSpLocks/>
            </p:cNvGrpSpPr>
            <p:nvPr/>
          </p:nvGrpSpPr>
          <p:grpSpPr bwMode="auto">
            <a:xfrm>
              <a:off x="7011988" y="5051425"/>
              <a:ext cx="1254125" cy="1233488"/>
              <a:chOff x="4621" y="388"/>
              <a:chExt cx="790" cy="777"/>
            </a:xfrm>
          </p:grpSpPr>
          <p:sp>
            <p:nvSpPr>
              <p:cNvPr id="14351" name="Freeform 9"/>
              <p:cNvSpPr>
                <a:spLocks/>
              </p:cNvSpPr>
              <p:nvPr/>
            </p:nvSpPr>
            <p:spPr bwMode="auto">
              <a:xfrm>
                <a:off x="4700" y="405"/>
                <a:ext cx="212" cy="211"/>
              </a:xfrm>
              <a:custGeom>
                <a:avLst/>
                <a:gdLst>
                  <a:gd name="T0" fmla="*/ 0 w 1061"/>
                  <a:gd name="T1" fmla="*/ 839 h 1059"/>
                  <a:gd name="T2" fmla="*/ 11 w 1061"/>
                  <a:gd name="T3" fmla="*/ 817 h 1059"/>
                  <a:gd name="T4" fmla="*/ 20 w 1061"/>
                  <a:gd name="T5" fmla="*/ 799 h 1059"/>
                  <a:gd name="T6" fmla="*/ 30 w 1061"/>
                  <a:gd name="T7" fmla="*/ 780 h 1059"/>
                  <a:gd name="T8" fmla="*/ 39 w 1061"/>
                  <a:gd name="T9" fmla="*/ 763 h 1059"/>
                  <a:gd name="T10" fmla="*/ 50 w 1061"/>
                  <a:gd name="T11" fmla="*/ 743 h 1059"/>
                  <a:gd name="T12" fmla="*/ 63 w 1061"/>
                  <a:gd name="T13" fmla="*/ 724 h 1059"/>
                  <a:gd name="T14" fmla="*/ 74 w 1061"/>
                  <a:gd name="T15" fmla="*/ 707 h 1059"/>
                  <a:gd name="T16" fmla="*/ 84 w 1061"/>
                  <a:gd name="T17" fmla="*/ 687 h 1059"/>
                  <a:gd name="T18" fmla="*/ 100 w 1061"/>
                  <a:gd name="T19" fmla="*/ 666 h 1059"/>
                  <a:gd name="T20" fmla="*/ 116 w 1061"/>
                  <a:gd name="T21" fmla="*/ 644 h 1059"/>
                  <a:gd name="T22" fmla="*/ 128 w 1061"/>
                  <a:gd name="T23" fmla="*/ 626 h 1059"/>
                  <a:gd name="T24" fmla="*/ 143 w 1061"/>
                  <a:gd name="T25" fmla="*/ 608 h 1059"/>
                  <a:gd name="T26" fmla="*/ 158 w 1061"/>
                  <a:gd name="T27" fmla="*/ 588 h 1059"/>
                  <a:gd name="T28" fmla="*/ 175 w 1061"/>
                  <a:gd name="T29" fmla="*/ 566 h 1059"/>
                  <a:gd name="T30" fmla="*/ 191 w 1061"/>
                  <a:gd name="T31" fmla="*/ 547 h 1059"/>
                  <a:gd name="T32" fmla="*/ 209 w 1061"/>
                  <a:gd name="T33" fmla="*/ 526 h 1059"/>
                  <a:gd name="T34" fmla="*/ 225 w 1061"/>
                  <a:gd name="T35" fmla="*/ 510 h 1059"/>
                  <a:gd name="T36" fmla="*/ 246 w 1061"/>
                  <a:gd name="T37" fmla="*/ 487 h 1059"/>
                  <a:gd name="T38" fmla="*/ 263 w 1061"/>
                  <a:gd name="T39" fmla="*/ 468 h 1059"/>
                  <a:gd name="T40" fmla="*/ 281 w 1061"/>
                  <a:gd name="T41" fmla="*/ 451 h 1059"/>
                  <a:gd name="T42" fmla="*/ 302 w 1061"/>
                  <a:gd name="T43" fmla="*/ 432 h 1059"/>
                  <a:gd name="T44" fmla="*/ 317 w 1061"/>
                  <a:gd name="T45" fmla="*/ 418 h 1059"/>
                  <a:gd name="T46" fmla="*/ 336 w 1061"/>
                  <a:gd name="T47" fmla="*/ 402 h 1059"/>
                  <a:gd name="T48" fmla="*/ 355 w 1061"/>
                  <a:gd name="T49" fmla="*/ 386 h 1059"/>
                  <a:gd name="T50" fmla="*/ 378 w 1061"/>
                  <a:gd name="T51" fmla="*/ 368 h 1059"/>
                  <a:gd name="T52" fmla="*/ 397 w 1061"/>
                  <a:gd name="T53" fmla="*/ 353 h 1059"/>
                  <a:gd name="T54" fmla="*/ 419 w 1061"/>
                  <a:gd name="T55" fmla="*/ 335 h 1059"/>
                  <a:gd name="T56" fmla="*/ 445 w 1061"/>
                  <a:gd name="T57" fmla="*/ 317 h 1059"/>
                  <a:gd name="T58" fmla="*/ 468 w 1061"/>
                  <a:gd name="T59" fmla="*/ 300 h 1059"/>
                  <a:gd name="T60" fmla="*/ 494 w 1061"/>
                  <a:gd name="T61" fmla="*/ 282 h 1059"/>
                  <a:gd name="T62" fmla="*/ 520 w 1061"/>
                  <a:gd name="T63" fmla="*/ 265 h 1059"/>
                  <a:gd name="T64" fmla="*/ 547 w 1061"/>
                  <a:gd name="T65" fmla="*/ 250 h 1059"/>
                  <a:gd name="T66" fmla="*/ 576 w 1061"/>
                  <a:gd name="T67" fmla="*/ 234 h 1059"/>
                  <a:gd name="T68" fmla="*/ 601 w 1061"/>
                  <a:gd name="T69" fmla="*/ 223 h 1059"/>
                  <a:gd name="T70" fmla="*/ 624 w 1061"/>
                  <a:gd name="T71" fmla="*/ 209 h 1059"/>
                  <a:gd name="T72" fmla="*/ 651 w 1061"/>
                  <a:gd name="T73" fmla="*/ 199 h 1059"/>
                  <a:gd name="T74" fmla="*/ 670 w 1061"/>
                  <a:gd name="T75" fmla="*/ 190 h 1059"/>
                  <a:gd name="T76" fmla="*/ 588 w 1061"/>
                  <a:gd name="T77" fmla="*/ 0 h 1059"/>
                  <a:gd name="T78" fmla="*/ 1061 w 1061"/>
                  <a:gd name="T79" fmla="*/ 271 h 1059"/>
                  <a:gd name="T80" fmla="*/ 938 w 1061"/>
                  <a:gd name="T81" fmla="*/ 832 h 1059"/>
                  <a:gd name="T82" fmla="*/ 861 w 1061"/>
                  <a:gd name="T83" fmla="*/ 666 h 1059"/>
                  <a:gd name="T84" fmla="*/ 830 w 1061"/>
                  <a:gd name="T85" fmla="*/ 681 h 1059"/>
                  <a:gd name="T86" fmla="*/ 800 w 1061"/>
                  <a:gd name="T87" fmla="*/ 697 h 1059"/>
                  <a:gd name="T88" fmla="*/ 767 w 1061"/>
                  <a:gd name="T89" fmla="*/ 718 h 1059"/>
                  <a:gd name="T90" fmla="*/ 732 w 1061"/>
                  <a:gd name="T91" fmla="*/ 741 h 1059"/>
                  <a:gd name="T92" fmla="*/ 704 w 1061"/>
                  <a:gd name="T93" fmla="*/ 761 h 1059"/>
                  <a:gd name="T94" fmla="*/ 677 w 1061"/>
                  <a:gd name="T95" fmla="*/ 784 h 1059"/>
                  <a:gd name="T96" fmla="*/ 650 w 1061"/>
                  <a:gd name="T97" fmla="*/ 806 h 1059"/>
                  <a:gd name="T98" fmla="*/ 627 w 1061"/>
                  <a:gd name="T99" fmla="*/ 830 h 1059"/>
                  <a:gd name="T100" fmla="*/ 605 w 1061"/>
                  <a:gd name="T101" fmla="*/ 854 h 1059"/>
                  <a:gd name="T102" fmla="*/ 580 w 1061"/>
                  <a:gd name="T103" fmla="*/ 880 h 1059"/>
                  <a:gd name="T104" fmla="*/ 560 w 1061"/>
                  <a:gd name="T105" fmla="*/ 906 h 1059"/>
                  <a:gd name="T106" fmla="*/ 539 w 1061"/>
                  <a:gd name="T107" fmla="*/ 932 h 1059"/>
                  <a:gd name="T108" fmla="*/ 521 w 1061"/>
                  <a:gd name="T109" fmla="*/ 955 h 1059"/>
                  <a:gd name="T110" fmla="*/ 502 w 1061"/>
                  <a:gd name="T111" fmla="*/ 987 h 1059"/>
                  <a:gd name="T112" fmla="*/ 485 w 1061"/>
                  <a:gd name="T113" fmla="*/ 1015 h 1059"/>
                  <a:gd name="T114" fmla="*/ 475 w 1061"/>
                  <a:gd name="T115" fmla="*/ 1037 h 1059"/>
                  <a:gd name="T116" fmla="*/ 463 w 1061"/>
                  <a:gd name="T117" fmla="*/ 1059 h 1059"/>
                  <a:gd name="T118" fmla="*/ 0 w 1061"/>
                  <a:gd name="T119" fmla="*/ 839 h 1059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61"/>
                  <a:gd name="T181" fmla="*/ 0 h 1059"/>
                  <a:gd name="T182" fmla="*/ 1061 w 1061"/>
                  <a:gd name="T183" fmla="*/ 1059 h 1059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61" h="1059">
                    <a:moveTo>
                      <a:pt x="0" y="839"/>
                    </a:moveTo>
                    <a:lnTo>
                      <a:pt x="11" y="817"/>
                    </a:lnTo>
                    <a:lnTo>
                      <a:pt x="20" y="799"/>
                    </a:lnTo>
                    <a:lnTo>
                      <a:pt x="30" y="780"/>
                    </a:lnTo>
                    <a:lnTo>
                      <a:pt x="39" y="763"/>
                    </a:lnTo>
                    <a:lnTo>
                      <a:pt x="50" y="743"/>
                    </a:lnTo>
                    <a:lnTo>
                      <a:pt x="63" y="724"/>
                    </a:lnTo>
                    <a:lnTo>
                      <a:pt x="74" y="707"/>
                    </a:lnTo>
                    <a:lnTo>
                      <a:pt x="84" y="687"/>
                    </a:lnTo>
                    <a:lnTo>
                      <a:pt x="100" y="666"/>
                    </a:lnTo>
                    <a:lnTo>
                      <a:pt x="116" y="644"/>
                    </a:lnTo>
                    <a:lnTo>
                      <a:pt x="128" y="626"/>
                    </a:lnTo>
                    <a:lnTo>
                      <a:pt x="143" y="608"/>
                    </a:lnTo>
                    <a:lnTo>
                      <a:pt x="158" y="588"/>
                    </a:lnTo>
                    <a:lnTo>
                      <a:pt x="175" y="566"/>
                    </a:lnTo>
                    <a:lnTo>
                      <a:pt x="191" y="547"/>
                    </a:lnTo>
                    <a:lnTo>
                      <a:pt x="209" y="526"/>
                    </a:lnTo>
                    <a:lnTo>
                      <a:pt x="225" y="510"/>
                    </a:lnTo>
                    <a:lnTo>
                      <a:pt x="246" y="487"/>
                    </a:lnTo>
                    <a:lnTo>
                      <a:pt x="263" y="468"/>
                    </a:lnTo>
                    <a:lnTo>
                      <a:pt x="281" y="451"/>
                    </a:lnTo>
                    <a:lnTo>
                      <a:pt x="302" y="432"/>
                    </a:lnTo>
                    <a:lnTo>
                      <a:pt x="317" y="418"/>
                    </a:lnTo>
                    <a:lnTo>
                      <a:pt x="336" y="402"/>
                    </a:lnTo>
                    <a:lnTo>
                      <a:pt x="355" y="386"/>
                    </a:lnTo>
                    <a:lnTo>
                      <a:pt x="378" y="368"/>
                    </a:lnTo>
                    <a:lnTo>
                      <a:pt x="397" y="353"/>
                    </a:lnTo>
                    <a:lnTo>
                      <a:pt x="419" y="335"/>
                    </a:lnTo>
                    <a:lnTo>
                      <a:pt x="445" y="317"/>
                    </a:lnTo>
                    <a:lnTo>
                      <a:pt x="468" y="300"/>
                    </a:lnTo>
                    <a:lnTo>
                      <a:pt x="494" y="282"/>
                    </a:lnTo>
                    <a:lnTo>
                      <a:pt x="520" y="265"/>
                    </a:lnTo>
                    <a:lnTo>
                      <a:pt x="547" y="250"/>
                    </a:lnTo>
                    <a:lnTo>
                      <a:pt x="576" y="234"/>
                    </a:lnTo>
                    <a:lnTo>
                      <a:pt x="601" y="223"/>
                    </a:lnTo>
                    <a:lnTo>
                      <a:pt x="624" y="209"/>
                    </a:lnTo>
                    <a:lnTo>
                      <a:pt x="651" y="199"/>
                    </a:lnTo>
                    <a:lnTo>
                      <a:pt x="670" y="190"/>
                    </a:lnTo>
                    <a:lnTo>
                      <a:pt x="588" y="0"/>
                    </a:lnTo>
                    <a:lnTo>
                      <a:pt x="1061" y="271"/>
                    </a:lnTo>
                    <a:lnTo>
                      <a:pt x="938" y="832"/>
                    </a:lnTo>
                    <a:lnTo>
                      <a:pt x="861" y="666"/>
                    </a:lnTo>
                    <a:lnTo>
                      <a:pt x="830" y="681"/>
                    </a:lnTo>
                    <a:lnTo>
                      <a:pt x="800" y="697"/>
                    </a:lnTo>
                    <a:lnTo>
                      <a:pt x="767" y="718"/>
                    </a:lnTo>
                    <a:lnTo>
                      <a:pt x="732" y="741"/>
                    </a:lnTo>
                    <a:lnTo>
                      <a:pt x="704" y="761"/>
                    </a:lnTo>
                    <a:lnTo>
                      <a:pt x="677" y="784"/>
                    </a:lnTo>
                    <a:lnTo>
                      <a:pt x="650" y="806"/>
                    </a:lnTo>
                    <a:lnTo>
                      <a:pt x="627" y="830"/>
                    </a:lnTo>
                    <a:lnTo>
                      <a:pt x="605" y="854"/>
                    </a:lnTo>
                    <a:lnTo>
                      <a:pt x="580" y="880"/>
                    </a:lnTo>
                    <a:lnTo>
                      <a:pt x="560" y="906"/>
                    </a:lnTo>
                    <a:lnTo>
                      <a:pt x="539" y="932"/>
                    </a:lnTo>
                    <a:lnTo>
                      <a:pt x="521" y="955"/>
                    </a:lnTo>
                    <a:lnTo>
                      <a:pt x="502" y="987"/>
                    </a:lnTo>
                    <a:lnTo>
                      <a:pt x="485" y="1015"/>
                    </a:lnTo>
                    <a:lnTo>
                      <a:pt x="475" y="1037"/>
                    </a:lnTo>
                    <a:lnTo>
                      <a:pt x="463" y="1059"/>
                    </a:lnTo>
                    <a:lnTo>
                      <a:pt x="0" y="839"/>
                    </a:lnTo>
                    <a:close/>
                  </a:path>
                </a:pathLst>
              </a:custGeom>
              <a:solidFill>
                <a:srgbClr val="99CC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352" name="Freeform 10"/>
              <p:cNvSpPr>
                <a:spLocks/>
              </p:cNvSpPr>
              <p:nvPr/>
            </p:nvSpPr>
            <p:spPr bwMode="auto">
              <a:xfrm>
                <a:off x="4621" y="642"/>
                <a:ext cx="186" cy="234"/>
              </a:xfrm>
              <a:custGeom>
                <a:avLst/>
                <a:gdLst>
                  <a:gd name="T0" fmla="*/ 934 w 934"/>
                  <a:gd name="T1" fmla="*/ 488 h 1179"/>
                  <a:gd name="T2" fmla="*/ 696 w 934"/>
                  <a:gd name="T3" fmla="*/ 391 h 1179"/>
                  <a:gd name="T4" fmla="*/ 687 w 934"/>
                  <a:gd name="T5" fmla="*/ 413 h 1179"/>
                  <a:gd name="T6" fmla="*/ 681 w 934"/>
                  <a:gd name="T7" fmla="*/ 435 h 1179"/>
                  <a:gd name="T8" fmla="*/ 674 w 934"/>
                  <a:gd name="T9" fmla="*/ 458 h 1179"/>
                  <a:gd name="T10" fmla="*/ 669 w 934"/>
                  <a:gd name="T11" fmla="*/ 482 h 1179"/>
                  <a:gd name="T12" fmla="*/ 662 w 934"/>
                  <a:gd name="T13" fmla="*/ 514 h 1179"/>
                  <a:gd name="T14" fmla="*/ 658 w 934"/>
                  <a:gd name="T15" fmla="*/ 540 h 1179"/>
                  <a:gd name="T16" fmla="*/ 654 w 934"/>
                  <a:gd name="T17" fmla="*/ 568 h 1179"/>
                  <a:gd name="T18" fmla="*/ 651 w 934"/>
                  <a:gd name="T19" fmla="*/ 600 h 1179"/>
                  <a:gd name="T20" fmla="*/ 648 w 934"/>
                  <a:gd name="T21" fmla="*/ 633 h 1179"/>
                  <a:gd name="T22" fmla="*/ 648 w 934"/>
                  <a:gd name="T23" fmla="*/ 691 h 1179"/>
                  <a:gd name="T24" fmla="*/ 650 w 934"/>
                  <a:gd name="T25" fmla="*/ 721 h 1179"/>
                  <a:gd name="T26" fmla="*/ 651 w 934"/>
                  <a:gd name="T27" fmla="*/ 750 h 1179"/>
                  <a:gd name="T28" fmla="*/ 655 w 934"/>
                  <a:gd name="T29" fmla="*/ 779 h 1179"/>
                  <a:gd name="T30" fmla="*/ 661 w 934"/>
                  <a:gd name="T31" fmla="*/ 807 h 1179"/>
                  <a:gd name="T32" fmla="*/ 666 w 934"/>
                  <a:gd name="T33" fmla="*/ 835 h 1179"/>
                  <a:gd name="T34" fmla="*/ 673 w 934"/>
                  <a:gd name="T35" fmla="*/ 867 h 1179"/>
                  <a:gd name="T36" fmla="*/ 682 w 934"/>
                  <a:gd name="T37" fmla="*/ 897 h 1179"/>
                  <a:gd name="T38" fmla="*/ 236 w 934"/>
                  <a:gd name="T39" fmla="*/ 1179 h 1179"/>
                  <a:gd name="T40" fmla="*/ 226 w 934"/>
                  <a:gd name="T41" fmla="*/ 1150 h 1179"/>
                  <a:gd name="T42" fmla="*/ 217 w 934"/>
                  <a:gd name="T43" fmla="*/ 1126 h 1179"/>
                  <a:gd name="T44" fmla="*/ 209 w 934"/>
                  <a:gd name="T45" fmla="*/ 1102 h 1179"/>
                  <a:gd name="T46" fmla="*/ 200 w 934"/>
                  <a:gd name="T47" fmla="*/ 1076 h 1179"/>
                  <a:gd name="T48" fmla="*/ 194 w 934"/>
                  <a:gd name="T49" fmla="*/ 1055 h 1179"/>
                  <a:gd name="T50" fmla="*/ 185 w 934"/>
                  <a:gd name="T51" fmla="*/ 1030 h 1179"/>
                  <a:gd name="T52" fmla="*/ 180 w 934"/>
                  <a:gd name="T53" fmla="*/ 1007 h 1179"/>
                  <a:gd name="T54" fmla="*/ 174 w 934"/>
                  <a:gd name="T55" fmla="*/ 985 h 1179"/>
                  <a:gd name="T56" fmla="*/ 169 w 934"/>
                  <a:gd name="T57" fmla="*/ 962 h 1179"/>
                  <a:gd name="T58" fmla="*/ 162 w 934"/>
                  <a:gd name="T59" fmla="*/ 934 h 1179"/>
                  <a:gd name="T60" fmla="*/ 158 w 934"/>
                  <a:gd name="T61" fmla="*/ 906 h 1179"/>
                  <a:gd name="T62" fmla="*/ 153 w 934"/>
                  <a:gd name="T63" fmla="*/ 880 h 1179"/>
                  <a:gd name="T64" fmla="*/ 147 w 934"/>
                  <a:gd name="T65" fmla="*/ 854 h 1179"/>
                  <a:gd name="T66" fmla="*/ 144 w 934"/>
                  <a:gd name="T67" fmla="*/ 824 h 1179"/>
                  <a:gd name="T68" fmla="*/ 142 w 934"/>
                  <a:gd name="T69" fmla="*/ 795 h 1179"/>
                  <a:gd name="T70" fmla="*/ 139 w 934"/>
                  <a:gd name="T71" fmla="*/ 762 h 1179"/>
                  <a:gd name="T72" fmla="*/ 136 w 934"/>
                  <a:gd name="T73" fmla="*/ 731 h 1179"/>
                  <a:gd name="T74" fmla="*/ 136 w 934"/>
                  <a:gd name="T75" fmla="*/ 699 h 1179"/>
                  <a:gd name="T76" fmla="*/ 136 w 934"/>
                  <a:gd name="T77" fmla="*/ 667 h 1179"/>
                  <a:gd name="T78" fmla="*/ 136 w 934"/>
                  <a:gd name="T79" fmla="*/ 626 h 1179"/>
                  <a:gd name="T80" fmla="*/ 138 w 934"/>
                  <a:gd name="T81" fmla="*/ 589 h 1179"/>
                  <a:gd name="T82" fmla="*/ 139 w 934"/>
                  <a:gd name="T83" fmla="*/ 564 h 1179"/>
                  <a:gd name="T84" fmla="*/ 142 w 934"/>
                  <a:gd name="T85" fmla="*/ 534 h 1179"/>
                  <a:gd name="T86" fmla="*/ 144 w 934"/>
                  <a:gd name="T87" fmla="*/ 506 h 1179"/>
                  <a:gd name="T88" fmla="*/ 148 w 934"/>
                  <a:gd name="T89" fmla="*/ 471 h 1179"/>
                  <a:gd name="T90" fmla="*/ 154 w 934"/>
                  <a:gd name="T91" fmla="*/ 441 h 1179"/>
                  <a:gd name="T92" fmla="*/ 159 w 934"/>
                  <a:gd name="T93" fmla="*/ 414 h 1179"/>
                  <a:gd name="T94" fmla="*/ 166 w 934"/>
                  <a:gd name="T95" fmla="*/ 380 h 1179"/>
                  <a:gd name="T96" fmla="*/ 173 w 934"/>
                  <a:gd name="T97" fmla="*/ 353 h 1179"/>
                  <a:gd name="T98" fmla="*/ 180 w 934"/>
                  <a:gd name="T99" fmla="*/ 320 h 1179"/>
                  <a:gd name="T100" fmla="*/ 188 w 934"/>
                  <a:gd name="T101" fmla="*/ 292 h 1179"/>
                  <a:gd name="T102" fmla="*/ 198 w 934"/>
                  <a:gd name="T103" fmla="*/ 262 h 1179"/>
                  <a:gd name="T104" fmla="*/ 207 w 934"/>
                  <a:gd name="T105" fmla="*/ 232 h 1179"/>
                  <a:gd name="T106" fmla="*/ 221 w 934"/>
                  <a:gd name="T107" fmla="*/ 195 h 1179"/>
                  <a:gd name="T108" fmla="*/ 0 w 934"/>
                  <a:gd name="T109" fmla="*/ 103 h 1179"/>
                  <a:gd name="T110" fmla="*/ 581 w 934"/>
                  <a:gd name="T111" fmla="*/ 0 h 1179"/>
                  <a:gd name="T112" fmla="*/ 934 w 934"/>
                  <a:gd name="T113" fmla="*/ 488 h 117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34"/>
                  <a:gd name="T172" fmla="*/ 0 h 1179"/>
                  <a:gd name="T173" fmla="*/ 934 w 934"/>
                  <a:gd name="T174" fmla="*/ 1179 h 1179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34" h="1179">
                    <a:moveTo>
                      <a:pt x="934" y="488"/>
                    </a:moveTo>
                    <a:lnTo>
                      <a:pt x="696" y="391"/>
                    </a:lnTo>
                    <a:lnTo>
                      <a:pt x="687" y="413"/>
                    </a:lnTo>
                    <a:lnTo>
                      <a:pt x="681" y="435"/>
                    </a:lnTo>
                    <a:lnTo>
                      <a:pt x="674" y="458"/>
                    </a:lnTo>
                    <a:lnTo>
                      <a:pt x="669" y="482"/>
                    </a:lnTo>
                    <a:lnTo>
                      <a:pt x="662" y="514"/>
                    </a:lnTo>
                    <a:lnTo>
                      <a:pt x="658" y="540"/>
                    </a:lnTo>
                    <a:lnTo>
                      <a:pt x="654" y="568"/>
                    </a:lnTo>
                    <a:lnTo>
                      <a:pt x="651" y="600"/>
                    </a:lnTo>
                    <a:lnTo>
                      <a:pt x="648" y="633"/>
                    </a:lnTo>
                    <a:lnTo>
                      <a:pt x="648" y="691"/>
                    </a:lnTo>
                    <a:lnTo>
                      <a:pt x="650" y="721"/>
                    </a:lnTo>
                    <a:lnTo>
                      <a:pt x="651" y="750"/>
                    </a:lnTo>
                    <a:lnTo>
                      <a:pt x="655" y="779"/>
                    </a:lnTo>
                    <a:lnTo>
                      <a:pt x="661" y="807"/>
                    </a:lnTo>
                    <a:lnTo>
                      <a:pt x="666" y="835"/>
                    </a:lnTo>
                    <a:lnTo>
                      <a:pt x="673" y="867"/>
                    </a:lnTo>
                    <a:lnTo>
                      <a:pt x="682" y="897"/>
                    </a:lnTo>
                    <a:lnTo>
                      <a:pt x="236" y="1179"/>
                    </a:lnTo>
                    <a:lnTo>
                      <a:pt x="226" y="1150"/>
                    </a:lnTo>
                    <a:lnTo>
                      <a:pt x="217" y="1126"/>
                    </a:lnTo>
                    <a:lnTo>
                      <a:pt x="209" y="1102"/>
                    </a:lnTo>
                    <a:lnTo>
                      <a:pt x="200" y="1076"/>
                    </a:lnTo>
                    <a:lnTo>
                      <a:pt x="194" y="1055"/>
                    </a:lnTo>
                    <a:lnTo>
                      <a:pt x="185" y="1030"/>
                    </a:lnTo>
                    <a:lnTo>
                      <a:pt x="180" y="1007"/>
                    </a:lnTo>
                    <a:lnTo>
                      <a:pt x="174" y="985"/>
                    </a:lnTo>
                    <a:lnTo>
                      <a:pt x="169" y="962"/>
                    </a:lnTo>
                    <a:lnTo>
                      <a:pt x="162" y="934"/>
                    </a:lnTo>
                    <a:lnTo>
                      <a:pt x="158" y="906"/>
                    </a:lnTo>
                    <a:lnTo>
                      <a:pt x="153" y="880"/>
                    </a:lnTo>
                    <a:lnTo>
                      <a:pt x="147" y="854"/>
                    </a:lnTo>
                    <a:lnTo>
                      <a:pt x="144" y="824"/>
                    </a:lnTo>
                    <a:lnTo>
                      <a:pt x="142" y="795"/>
                    </a:lnTo>
                    <a:lnTo>
                      <a:pt x="139" y="762"/>
                    </a:lnTo>
                    <a:lnTo>
                      <a:pt x="136" y="731"/>
                    </a:lnTo>
                    <a:lnTo>
                      <a:pt x="136" y="699"/>
                    </a:lnTo>
                    <a:lnTo>
                      <a:pt x="136" y="667"/>
                    </a:lnTo>
                    <a:lnTo>
                      <a:pt x="136" y="626"/>
                    </a:lnTo>
                    <a:lnTo>
                      <a:pt x="138" y="589"/>
                    </a:lnTo>
                    <a:lnTo>
                      <a:pt x="139" y="564"/>
                    </a:lnTo>
                    <a:lnTo>
                      <a:pt x="142" y="534"/>
                    </a:lnTo>
                    <a:lnTo>
                      <a:pt x="144" y="506"/>
                    </a:lnTo>
                    <a:lnTo>
                      <a:pt x="148" y="471"/>
                    </a:lnTo>
                    <a:lnTo>
                      <a:pt x="154" y="441"/>
                    </a:lnTo>
                    <a:lnTo>
                      <a:pt x="159" y="414"/>
                    </a:lnTo>
                    <a:lnTo>
                      <a:pt x="166" y="380"/>
                    </a:lnTo>
                    <a:lnTo>
                      <a:pt x="173" y="353"/>
                    </a:lnTo>
                    <a:lnTo>
                      <a:pt x="180" y="320"/>
                    </a:lnTo>
                    <a:lnTo>
                      <a:pt x="188" y="292"/>
                    </a:lnTo>
                    <a:lnTo>
                      <a:pt x="198" y="262"/>
                    </a:lnTo>
                    <a:lnTo>
                      <a:pt x="207" y="232"/>
                    </a:lnTo>
                    <a:lnTo>
                      <a:pt x="221" y="195"/>
                    </a:lnTo>
                    <a:lnTo>
                      <a:pt x="0" y="103"/>
                    </a:lnTo>
                    <a:lnTo>
                      <a:pt x="581" y="0"/>
                    </a:lnTo>
                    <a:lnTo>
                      <a:pt x="934" y="488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353" name="Freeform 11"/>
              <p:cNvSpPr>
                <a:spLocks/>
              </p:cNvSpPr>
              <p:nvPr/>
            </p:nvSpPr>
            <p:spPr bwMode="auto">
              <a:xfrm>
                <a:off x="4634" y="883"/>
                <a:ext cx="211" cy="202"/>
              </a:xfrm>
              <a:custGeom>
                <a:avLst/>
                <a:gdLst>
                  <a:gd name="T0" fmla="*/ 843 w 1061"/>
                  <a:gd name="T1" fmla="*/ 1010 h 1010"/>
                  <a:gd name="T2" fmla="*/ 821 w 1061"/>
                  <a:gd name="T3" fmla="*/ 999 h 1010"/>
                  <a:gd name="T4" fmla="*/ 803 w 1061"/>
                  <a:gd name="T5" fmla="*/ 989 h 1010"/>
                  <a:gd name="T6" fmla="*/ 784 w 1061"/>
                  <a:gd name="T7" fmla="*/ 980 h 1010"/>
                  <a:gd name="T8" fmla="*/ 766 w 1061"/>
                  <a:gd name="T9" fmla="*/ 970 h 1010"/>
                  <a:gd name="T10" fmla="*/ 747 w 1061"/>
                  <a:gd name="T11" fmla="*/ 959 h 1010"/>
                  <a:gd name="T12" fmla="*/ 728 w 1061"/>
                  <a:gd name="T13" fmla="*/ 948 h 1010"/>
                  <a:gd name="T14" fmla="*/ 710 w 1061"/>
                  <a:gd name="T15" fmla="*/ 936 h 1010"/>
                  <a:gd name="T16" fmla="*/ 691 w 1061"/>
                  <a:gd name="T17" fmla="*/ 925 h 1010"/>
                  <a:gd name="T18" fmla="*/ 670 w 1061"/>
                  <a:gd name="T19" fmla="*/ 910 h 1010"/>
                  <a:gd name="T20" fmla="*/ 647 w 1061"/>
                  <a:gd name="T21" fmla="*/ 895 h 1010"/>
                  <a:gd name="T22" fmla="*/ 629 w 1061"/>
                  <a:gd name="T23" fmla="*/ 881 h 1010"/>
                  <a:gd name="T24" fmla="*/ 612 w 1061"/>
                  <a:gd name="T25" fmla="*/ 866 h 1010"/>
                  <a:gd name="T26" fmla="*/ 591 w 1061"/>
                  <a:gd name="T27" fmla="*/ 851 h 1010"/>
                  <a:gd name="T28" fmla="*/ 569 w 1061"/>
                  <a:gd name="T29" fmla="*/ 835 h 1010"/>
                  <a:gd name="T30" fmla="*/ 550 w 1061"/>
                  <a:gd name="T31" fmla="*/ 819 h 1010"/>
                  <a:gd name="T32" fmla="*/ 530 w 1061"/>
                  <a:gd name="T33" fmla="*/ 801 h 1010"/>
                  <a:gd name="T34" fmla="*/ 513 w 1061"/>
                  <a:gd name="T35" fmla="*/ 786 h 1010"/>
                  <a:gd name="T36" fmla="*/ 490 w 1061"/>
                  <a:gd name="T37" fmla="*/ 764 h 1010"/>
                  <a:gd name="T38" fmla="*/ 471 w 1061"/>
                  <a:gd name="T39" fmla="*/ 746 h 1010"/>
                  <a:gd name="T40" fmla="*/ 455 w 1061"/>
                  <a:gd name="T41" fmla="*/ 728 h 1010"/>
                  <a:gd name="T42" fmla="*/ 436 w 1061"/>
                  <a:gd name="T43" fmla="*/ 708 h 1010"/>
                  <a:gd name="T44" fmla="*/ 422 w 1061"/>
                  <a:gd name="T45" fmla="*/ 693 h 1010"/>
                  <a:gd name="T46" fmla="*/ 406 w 1061"/>
                  <a:gd name="T47" fmla="*/ 674 h 1010"/>
                  <a:gd name="T48" fmla="*/ 389 w 1061"/>
                  <a:gd name="T49" fmla="*/ 655 h 1010"/>
                  <a:gd name="T50" fmla="*/ 371 w 1061"/>
                  <a:gd name="T51" fmla="*/ 631 h 1010"/>
                  <a:gd name="T52" fmla="*/ 355 w 1061"/>
                  <a:gd name="T53" fmla="*/ 612 h 1010"/>
                  <a:gd name="T54" fmla="*/ 339 w 1061"/>
                  <a:gd name="T55" fmla="*/ 590 h 1010"/>
                  <a:gd name="T56" fmla="*/ 320 w 1061"/>
                  <a:gd name="T57" fmla="*/ 564 h 1010"/>
                  <a:gd name="T58" fmla="*/ 303 w 1061"/>
                  <a:gd name="T59" fmla="*/ 541 h 1010"/>
                  <a:gd name="T60" fmla="*/ 285 w 1061"/>
                  <a:gd name="T61" fmla="*/ 515 h 1010"/>
                  <a:gd name="T62" fmla="*/ 269 w 1061"/>
                  <a:gd name="T63" fmla="*/ 489 h 1010"/>
                  <a:gd name="T64" fmla="*/ 254 w 1061"/>
                  <a:gd name="T65" fmla="*/ 462 h 1010"/>
                  <a:gd name="T66" fmla="*/ 238 w 1061"/>
                  <a:gd name="T67" fmla="*/ 433 h 1010"/>
                  <a:gd name="T68" fmla="*/ 227 w 1061"/>
                  <a:gd name="T69" fmla="*/ 409 h 1010"/>
                  <a:gd name="T70" fmla="*/ 213 w 1061"/>
                  <a:gd name="T71" fmla="*/ 386 h 1010"/>
                  <a:gd name="T72" fmla="*/ 202 w 1061"/>
                  <a:gd name="T73" fmla="*/ 360 h 1010"/>
                  <a:gd name="T74" fmla="*/ 0 w 1061"/>
                  <a:gd name="T75" fmla="*/ 455 h 1010"/>
                  <a:gd name="T76" fmla="*/ 333 w 1061"/>
                  <a:gd name="T77" fmla="*/ 0 h 1010"/>
                  <a:gd name="T78" fmla="*/ 897 w 1061"/>
                  <a:gd name="T79" fmla="*/ 50 h 1010"/>
                  <a:gd name="T80" fmla="*/ 670 w 1061"/>
                  <a:gd name="T81" fmla="*/ 151 h 1010"/>
                  <a:gd name="T82" fmla="*/ 684 w 1061"/>
                  <a:gd name="T83" fmla="*/ 179 h 1010"/>
                  <a:gd name="T84" fmla="*/ 700 w 1061"/>
                  <a:gd name="T85" fmla="*/ 209 h 1010"/>
                  <a:gd name="T86" fmla="*/ 721 w 1061"/>
                  <a:gd name="T87" fmla="*/ 242 h 1010"/>
                  <a:gd name="T88" fmla="*/ 744 w 1061"/>
                  <a:gd name="T89" fmla="*/ 278 h 1010"/>
                  <a:gd name="T90" fmla="*/ 765 w 1061"/>
                  <a:gd name="T91" fmla="*/ 305 h 1010"/>
                  <a:gd name="T92" fmla="*/ 788 w 1061"/>
                  <a:gd name="T93" fmla="*/ 332 h 1010"/>
                  <a:gd name="T94" fmla="*/ 810 w 1061"/>
                  <a:gd name="T95" fmla="*/ 360 h 1010"/>
                  <a:gd name="T96" fmla="*/ 833 w 1061"/>
                  <a:gd name="T97" fmla="*/ 383 h 1010"/>
                  <a:gd name="T98" fmla="*/ 858 w 1061"/>
                  <a:gd name="T99" fmla="*/ 405 h 1010"/>
                  <a:gd name="T100" fmla="*/ 883 w 1061"/>
                  <a:gd name="T101" fmla="*/ 429 h 1010"/>
                  <a:gd name="T102" fmla="*/ 909 w 1061"/>
                  <a:gd name="T103" fmla="*/ 450 h 1010"/>
                  <a:gd name="T104" fmla="*/ 934 w 1061"/>
                  <a:gd name="T105" fmla="*/ 470 h 1010"/>
                  <a:gd name="T106" fmla="*/ 959 w 1061"/>
                  <a:gd name="T107" fmla="*/ 488 h 1010"/>
                  <a:gd name="T108" fmla="*/ 989 w 1061"/>
                  <a:gd name="T109" fmla="*/ 507 h 1010"/>
                  <a:gd name="T110" fmla="*/ 1019 w 1061"/>
                  <a:gd name="T111" fmla="*/ 525 h 1010"/>
                  <a:gd name="T112" fmla="*/ 1041 w 1061"/>
                  <a:gd name="T113" fmla="*/ 534 h 1010"/>
                  <a:gd name="T114" fmla="*/ 1061 w 1061"/>
                  <a:gd name="T115" fmla="*/ 545 h 1010"/>
                  <a:gd name="T116" fmla="*/ 843 w 1061"/>
                  <a:gd name="T117" fmla="*/ 1010 h 101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061"/>
                  <a:gd name="T178" fmla="*/ 0 h 1010"/>
                  <a:gd name="T179" fmla="*/ 1061 w 1061"/>
                  <a:gd name="T180" fmla="*/ 1010 h 101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061" h="1010">
                    <a:moveTo>
                      <a:pt x="843" y="1010"/>
                    </a:moveTo>
                    <a:lnTo>
                      <a:pt x="821" y="999"/>
                    </a:lnTo>
                    <a:lnTo>
                      <a:pt x="803" y="989"/>
                    </a:lnTo>
                    <a:lnTo>
                      <a:pt x="784" y="980"/>
                    </a:lnTo>
                    <a:lnTo>
                      <a:pt x="766" y="970"/>
                    </a:lnTo>
                    <a:lnTo>
                      <a:pt x="747" y="959"/>
                    </a:lnTo>
                    <a:lnTo>
                      <a:pt x="728" y="948"/>
                    </a:lnTo>
                    <a:lnTo>
                      <a:pt x="710" y="936"/>
                    </a:lnTo>
                    <a:lnTo>
                      <a:pt x="691" y="925"/>
                    </a:lnTo>
                    <a:lnTo>
                      <a:pt x="670" y="910"/>
                    </a:lnTo>
                    <a:lnTo>
                      <a:pt x="647" y="895"/>
                    </a:lnTo>
                    <a:lnTo>
                      <a:pt x="629" y="881"/>
                    </a:lnTo>
                    <a:lnTo>
                      <a:pt x="612" y="866"/>
                    </a:lnTo>
                    <a:lnTo>
                      <a:pt x="591" y="851"/>
                    </a:lnTo>
                    <a:lnTo>
                      <a:pt x="569" y="835"/>
                    </a:lnTo>
                    <a:lnTo>
                      <a:pt x="550" y="819"/>
                    </a:lnTo>
                    <a:lnTo>
                      <a:pt x="530" y="801"/>
                    </a:lnTo>
                    <a:lnTo>
                      <a:pt x="513" y="786"/>
                    </a:lnTo>
                    <a:lnTo>
                      <a:pt x="490" y="764"/>
                    </a:lnTo>
                    <a:lnTo>
                      <a:pt x="471" y="746"/>
                    </a:lnTo>
                    <a:lnTo>
                      <a:pt x="455" y="728"/>
                    </a:lnTo>
                    <a:lnTo>
                      <a:pt x="436" y="708"/>
                    </a:lnTo>
                    <a:lnTo>
                      <a:pt x="422" y="693"/>
                    </a:lnTo>
                    <a:lnTo>
                      <a:pt x="406" y="674"/>
                    </a:lnTo>
                    <a:lnTo>
                      <a:pt x="389" y="655"/>
                    </a:lnTo>
                    <a:lnTo>
                      <a:pt x="371" y="631"/>
                    </a:lnTo>
                    <a:lnTo>
                      <a:pt x="355" y="612"/>
                    </a:lnTo>
                    <a:lnTo>
                      <a:pt x="339" y="590"/>
                    </a:lnTo>
                    <a:lnTo>
                      <a:pt x="320" y="564"/>
                    </a:lnTo>
                    <a:lnTo>
                      <a:pt x="303" y="541"/>
                    </a:lnTo>
                    <a:lnTo>
                      <a:pt x="285" y="515"/>
                    </a:lnTo>
                    <a:lnTo>
                      <a:pt x="269" y="489"/>
                    </a:lnTo>
                    <a:lnTo>
                      <a:pt x="254" y="462"/>
                    </a:lnTo>
                    <a:lnTo>
                      <a:pt x="238" y="433"/>
                    </a:lnTo>
                    <a:lnTo>
                      <a:pt x="227" y="409"/>
                    </a:lnTo>
                    <a:lnTo>
                      <a:pt x="213" y="386"/>
                    </a:lnTo>
                    <a:lnTo>
                      <a:pt x="202" y="360"/>
                    </a:lnTo>
                    <a:lnTo>
                      <a:pt x="0" y="455"/>
                    </a:lnTo>
                    <a:lnTo>
                      <a:pt x="333" y="0"/>
                    </a:lnTo>
                    <a:lnTo>
                      <a:pt x="897" y="50"/>
                    </a:lnTo>
                    <a:lnTo>
                      <a:pt x="670" y="151"/>
                    </a:lnTo>
                    <a:lnTo>
                      <a:pt x="684" y="179"/>
                    </a:lnTo>
                    <a:lnTo>
                      <a:pt x="700" y="209"/>
                    </a:lnTo>
                    <a:lnTo>
                      <a:pt x="721" y="242"/>
                    </a:lnTo>
                    <a:lnTo>
                      <a:pt x="744" y="278"/>
                    </a:lnTo>
                    <a:lnTo>
                      <a:pt x="765" y="305"/>
                    </a:lnTo>
                    <a:lnTo>
                      <a:pt x="788" y="332"/>
                    </a:lnTo>
                    <a:lnTo>
                      <a:pt x="810" y="360"/>
                    </a:lnTo>
                    <a:lnTo>
                      <a:pt x="833" y="383"/>
                    </a:lnTo>
                    <a:lnTo>
                      <a:pt x="858" y="405"/>
                    </a:lnTo>
                    <a:lnTo>
                      <a:pt x="883" y="429"/>
                    </a:lnTo>
                    <a:lnTo>
                      <a:pt x="909" y="450"/>
                    </a:lnTo>
                    <a:lnTo>
                      <a:pt x="934" y="470"/>
                    </a:lnTo>
                    <a:lnTo>
                      <a:pt x="959" y="488"/>
                    </a:lnTo>
                    <a:lnTo>
                      <a:pt x="989" y="507"/>
                    </a:lnTo>
                    <a:lnTo>
                      <a:pt x="1019" y="525"/>
                    </a:lnTo>
                    <a:lnTo>
                      <a:pt x="1041" y="534"/>
                    </a:lnTo>
                    <a:lnTo>
                      <a:pt x="1061" y="545"/>
                    </a:lnTo>
                    <a:lnTo>
                      <a:pt x="843" y="1010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354" name="Freeform 12"/>
              <p:cNvSpPr>
                <a:spLocks/>
              </p:cNvSpPr>
              <p:nvPr/>
            </p:nvSpPr>
            <p:spPr bwMode="auto">
              <a:xfrm>
                <a:off x="4875" y="981"/>
                <a:ext cx="229" cy="184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355" name="Freeform 13"/>
              <p:cNvSpPr>
                <a:spLocks/>
              </p:cNvSpPr>
              <p:nvPr/>
            </p:nvSpPr>
            <p:spPr bwMode="auto">
              <a:xfrm>
                <a:off x="5126" y="935"/>
                <a:ext cx="199" cy="199"/>
              </a:xfrm>
              <a:custGeom>
                <a:avLst/>
                <a:gdLst>
                  <a:gd name="T0" fmla="*/ 1001 w 1001"/>
                  <a:gd name="T1" fmla="*/ 219 h 1001"/>
                  <a:gd name="T2" fmla="*/ 989 w 1001"/>
                  <a:gd name="T3" fmla="*/ 241 h 1001"/>
                  <a:gd name="T4" fmla="*/ 981 w 1001"/>
                  <a:gd name="T5" fmla="*/ 259 h 1001"/>
                  <a:gd name="T6" fmla="*/ 970 w 1001"/>
                  <a:gd name="T7" fmla="*/ 278 h 1001"/>
                  <a:gd name="T8" fmla="*/ 962 w 1001"/>
                  <a:gd name="T9" fmla="*/ 296 h 1001"/>
                  <a:gd name="T10" fmla="*/ 951 w 1001"/>
                  <a:gd name="T11" fmla="*/ 315 h 1001"/>
                  <a:gd name="T12" fmla="*/ 939 w 1001"/>
                  <a:gd name="T13" fmla="*/ 334 h 1001"/>
                  <a:gd name="T14" fmla="*/ 928 w 1001"/>
                  <a:gd name="T15" fmla="*/ 352 h 1001"/>
                  <a:gd name="T16" fmla="*/ 915 w 1001"/>
                  <a:gd name="T17" fmla="*/ 371 h 1001"/>
                  <a:gd name="T18" fmla="*/ 900 w 1001"/>
                  <a:gd name="T19" fmla="*/ 391 h 1001"/>
                  <a:gd name="T20" fmla="*/ 885 w 1001"/>
                  <a:gd name="T21" fmla="*/ 413 h 1001"/>
                  <a:gd name="T22" fmla="*/ 873 w 1001"/>
                  <a:gd name="T23" fmla="*/ 431 h 1001"/>
                  <a:gd name="T24" fmla="*/ 858 w 1001"/>
                  <a:gd name="T25" fmla="*/ 449 h 1001"/>
                  <a:gd name="T26" fmla="*/ 842 w 1001"/>
                  <a:gd name="T27" fmla="*/ 471 h 1001"/>
                  <a:gd name="T28" fmla="*/ 825 w 1001"/>
                  <a:gd name="T29" fmla="*/ 493 h 1001"/>
                  <a:gd name="T30" fmla="*/ 809 w 1001"/>
                  <a:gd name="T31" fmla="*/ 512 h 1001"/>
                  <a:gd name="T32" fmla="*/ 791 w 1001"/>
                  <a:gd name="T33" fmla="*/ 532 h 1001"/>
                  <a:gd name="T34" fmla="*/ 776 w 1001"/>
                  <a:gd name="T35" fmla="*/ 549 h 1001"/>
                  <a:gd name="T36" fmla="*/ 754 w 1001"/>
                  <a:gd name="T37" fmla="*/ 572 h 1001"/>
                  <a:gd name="T38" fmla="*/ 736 w 1001"/>
                  <a:gd name="T39" fmla="*/ 591 h 1001"/>
                  <a:gd name="T40" fmla="*/ 719 w 1001"/>
                  <a:gd name="T41" fmla="*/ 607 h 1001"/>
                  <a:gd name="T42" fmla="*/ 698 w 1001"/>
                  <a:gd name="T43" fmla="*/ 626 h 1001"/>
                  <a:gd name="T44" fmla="*/ 683 w 1001"/>
                  <a:gd name="T45" fmla="*/ 640 h 1001"/>
                  <a:gd name="T46" fmla="*/ 664 w 1001"/>
                  <a:gd name="T47" fmla="*/ 656 h 1001"/>
                  <a:gd name="T48" fmla="*/ 645 w 1001"/>
                  <a:gd name="T49" fmla="*/ 673 h 1001"/>
                  <a:gd name="T50" fmla="*/ 623 w 1001"/>
                  <a:gd name="T51" fmla="*/ 691 h 1001"/>
                  <a:gd name="T52" fmla="*/ 604 w 1001"/>
                  <a:gd name="T53" fmla="*/ 706 h 1001"/>
                  <a:gd name="T54" fmla="*/ 582 w 1001"/>
                  <a:gd name="T55" fmla="*/ 722 h 1001"/>
                  <a:gd name="T56" fmla="*/ 555 w 1001"/>
                  <a:gd name="T57" fmla="*/ 741 h 1001"/>
                  <a:gd name="T58" fmla="*/ 532 w 1001"/>
                  <a:gd name="T59" fmla="*/ 758 h 1001"/>
                  <a:gd name="T60" fmla="*/ 507 w 1001"/>
                  <a:gd name="T61" fmla="*/ 775 h 1001"/>
                  <a:gd name="T62" fmla="*/ 481 w 1001"/>
                  <a:gd name="T63" fmla="*/ 793 h 1001"/>
                  <a:gd name="T64" fmla="*/ 454 w 1001"/>
                  <a:gd name="T65" fmla="*/ 808 h 1001"/>
                  <a:gd name="T66" fmla="*/ 592 w 1001"/>
                  <a:gd name="T67" fmla="*/ 1001 h 1001"/>
                  <a:gd name="T68" fmla="*/ 41 w 1001"/>
                  <a:gd name="T69" fmla="*/ 753 h 1001"/>
                  <a:gd name="T70" fmla="*/ 0 w 1001"/>
                  <a:gd name="T71" fmla="*/ 264 h 1001"/>
                  <a:gd name="T72" fmla="*/ 115 w 1001"/>
                  <a:gd name="T73" fmla="*/ 402 h 1001"/>
                  <a:gd name="T74" fmla="*/ 141 w 1001"/>
                  <a:gd name="T75" fmla="*/ 390 h 1001"/>
                  <a:gd name="T76" fmla="*/ 167 w 1001"/>
                  <a:gd name="T77" fmla="*/ 376 h 1001"/>
                  <a:gd name="T78" fmla="*/ 201 w 1001"/>
                  <a:gd name="T79" fmla="*/ 360 h 1001"/>
                  <a:gd name="T80" fmla="*/ 234 w 1001"/>
                  <a:gd name="T81" fmla="*/ 341 h 1001"/>
                  <a:gd name="T82" fmla="*/ 268 w 1001"/>
                  <a:gd name="T83" fmla="*/ 318 h 1001"/>
                  <a:gd name="T84" fmla="*/ 297 w 1001"/>
                  <a:gd name="T85" fmla="*/ 297 h 1001"/>
                  <a:gd name="T86" fmla="*/ 324 w 1001"/>
                  <a:gd name="T87" fmla="*/ 274 h 1001"/>
                  <a:gd name="T88" fmla="*/ 351 w 1001"/>
                  <a:gd name="T89" fmla="*/ 251 h 1001"/>
                  <a:gd name="T90" fmla="*/ 373 w 1001"/>
                  <a:gd name="T91" fmla="*/ 229 h 1001"/>
                  <a:gd name="T92" fmla="*/ 396 w 1001"/>
                  <a:gd name="T93" fmla="*/ 204 h 1001"/>
                  <a:gd name="T94" fmla="*/ 421 w 1001"/>
                  <a:gd name="T95" fmla="*/ 177 h 1001"/>
                  <a:gd name="T96" fmla="*/ 441 w 1001"/>
                  <a:gd name="T97" fmla="*/ 152 h 1001"/>
                  <a:gd name="T98" fmla="*/ 462 w 1001"/>
                  <a:gd name="T99" fmla="*/ 127 h 1001"/>
                  <a:gd name="T100" fmla="*/ 480 w 1001"/>
                  <a:gd name="T101" fmla="*/ 103 h 1001"/>
                  <a:gd name="T102" fmla="*/ 499 w 1001"/>
                  <a:gd name="T103" fmla="*/ 72 h 1001"/>
                  <a:gd name="T104" fmla="*/ 517 w 1001"/>
                  <a:gd name="T105" fmla="*/ 43 h 1001"/>
                  <a:gd name="T106" fmla="*/ 526 w 1001"/>
                  <a:gd name="T107" fmla="*/ 21 h 1001"/>
                  <a:gd name="T108" fmla="*/ 536 w 1001"/>
                  <a:gd name="T109" fmla="*/ 0 h 1001"/>
                  <a:gd name="T110" fmla="*/ 1001 w 1001"/>
                  <a:gd name="T111" fmla="*/ 219 h 1001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01"/>
                  <a:gd name="T169" fmla="*/ 0 h 1001"/>
                  <a:gd name="T170" fmla="*/ 1001 w 1001"/>
                  <a:gd name="T171" fmla="*/ 1001 h 1001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01" h="1001">
                    <a:moveTo>
                      <a:pt x="1001" y="219"/>
                    </a:moveTo>
                    <a:lnTo>
                      <a:pt x="989" y="241"/>
                    </a:lnTo>
                    <a:lnTo>
                      <a:pt x="981" y="259"/>
                    </a:lnTo>
                    <a:lnTo>
                      <a:pt x="970" y="278"/>
                    </a:lnTo>
                    <a:lnTo>
                      <a:pt x="962" y="296"/>
                    </a:lnTo>
                    <a:lnTo>
                      <a:pt x="951" y="315"/>
                    </a:lnTo>
                    <a:lnTo>
                      <a:pt x="939" y="334"/>
                    </a:lnTo>
                    <a:lnTo>
                      <a:pt x="928" y="352"/>
                    </a:lnTo>
                    <a:lnTo>
                      <a:pt x="915" y="371"/>
                    </a:lnTo>
                    <a:lnTo>
                      <a:pt x="900" y="391"/>
                    </a:lnTo>
                    <a:lnTo>
                      <a:pt x="885" y="413"/>
                    </a:lnTo>
                    <a:lnTo>
                      <a:pt x="873" y="431"/>
                    </a:lnTo>
                    <a:lnTo>
                      <a:pt x="858" y="449"/>
                    </a:lnTo>
                    <a:lnTo>
                      <a:pt x="842" y="471"/>
                    </a:lnTo>
                    <a:lnTo>
                      <a:pt x="825" y="493"/>
                    </a:lnTo>
                    <a:lnTo>
                      <a:pt x="809" y="512"/>
                    </a:lnTo>
                    <a:lnTo>
                      <a:pt x="791" y="532"/>
                    </a:lnTo>
                    <a:lnTo>
                      <a:pt x="776" y="549"/>
                    </a:lnTo>
                    <a:lnTo>
                      <a:pt x="754" y="572"/>
                    </a:lnTo>
                    <a:lnTo>
                      <a:pt x="736" y="591"/>
                    </a:lnTo>
                    <a:lnTo>
                      <a:pt x="719" y="607"/>
                    </a:lnTo>
                    <a:lnTo>
                      <a:pt x="698" y="626"/>
                    </a:lnTo>
                    <a:lnTo>
                      <a:pt x="683" y="640"/>
                    </a:lnTo>
                    <a:lnTo>
                      <a:pt x="664" y="656"/>
                    </a:lnTo>
                    <a:lnTo>
                      <a:pt x="645" y="673"/>
                    </a:lnTo>
                    <a:lnTo>
                      <a:pt x="623" y="691"/>
                    </a:lnTo>
                    <a:lnTo>
                      <a:pt x="604" y="706"/>
                    </a:lnTo>
                    <a:lnTo>
                      <a:pt x="582" y="722"/>
                    </a:lnTo>
                    <a:lnTo>
                      <a:pt x="555" y="741"/>
                    </a:lnTo>
                    <a:lnTo>
                      <a:pt x="532" y="758"/>
                    </a:lnTo>
                    <a:lnTo>
                      <a:pt x="507" y="775"/>
                    </a:lnTo>
                    <a:lnTo>
                      <a:pt x="481" y="793"/>
                    </a:lnTo>
                    <a:lnTo>
                      <a:pt x="454" y="808"/>
                    </a:lnTo>
                    <a:lnTo>
                      <a:pt x="592" y="1001"/>
                    </a:lnTo>
                    <a:lnTo>
                      <a:pt x="41" y="753"/>
                    </a:lnTo>
                    <a:lnTo>
                      <a:pt x="0" y="264"/>
                    </a:lnTo>
                    <a:lnTo>
                      <a:pt x="115" y="402"/>
                    </a:lnTo>
                    <a:lnTo>
                      <a:pt x="141" y="390"/>
                    </a:lnTo>
                    <a:lnTo>
                      <a:pt x="167" y="376"/>
                    </a:lnTo>
                    <a:lnTo>
                      <a:pt x="201" y="360"/>
                    </a:lnTo>
                    <a:lnTo>
                      <a:pt x="234" y="341"/>
                    </a:lnTo>
                    <a:lnTo>
                      <a:pt x="268" y="318"/>
                    </a:lnTo>
                    <a:lnTo>
                      <a:pt x="297" y="297"/>
                    </a:lnTo>
                    <a:lnTo>
                      <a:pt x="324" y="274"/>
                    </a:lnTo>
                    <a:lnTo>
                      <a:pt x="351" y="251"/>
                    </a:lnTo>
                    <a:lnTo>
                      <a:pt x="373" y="229"/>
                    </a:lnTo>
                    <a:lnTo>
                      <a:pt x="396" y="204"/>
                    </a:lnTo>
                    <a:lnTo>
                      <a:pt x="421" y="177"/>
                    </a:lnTo>
                    <a:lnTo>
                      <a:pt x="441" y="152"/>
                    </a:lnTo>
                    <a:lnTo>
                      <a:pt x="462" y="127"/>
                    </a:lnTo>
                    <a:lnTo>
                      <a:pt x="480" y="103"/>
                    </a:lnTo>
                    <a:lnTo>
                      <a:pt x="499" y="72"/>
                    </a:lnTo>
                    <a:lnTo>
                      <a:pt x="517" y="43"/>
                    </a:lnTo>
                    <a:lnTo>
                      <a:pt x="526" y="21"/>
                    </a:lnTo>
                    <a:lnTo>
                      <a:pt x="536" y="0"/>
                    </a:lnTo>
                    <a:lnTo>
                      <a:pt x="1001" y="219"/>
                    </a:lnTo>
                    <a:close/>
                  </a:path>
                </a:pathLst>
              </a:custGeom>
              <a:solidFill>
                <a:srgbClr val="CC0099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356" name="Freeform 14"/>
              <p:cNvSpPr>
                <a:spLocks/>
              </p:cNvSpPr>
              <p:nvPr/>
            </p:nvSpPr>
            <p:spPr bwMode="auto">
              <a:xfrm>
                <a:off x="5227" y="679"/>
                <a:ext cx="184" cy="233"/>
              </a:xfrm>
              <a:custGeom>
                <a:avLst/>
                <a:gdLst>
                  <a:gd name="T0" fmla="*/ 0 w 923"/>
                  <a:gd name="T1" fmla="*/ 740 h 1165"/>
                  <a:gd name="T2" fmla="*/ 229 w 923"/>
                  <a:gd name="T3" fmla="*/ 826 h 1165"/>
                  <a:gd name="T4" fmla="*/ 242 w 923"/>
                  <a:gd name="T5" fmla="*/ 798 h 1165"/>
                  <a:gd name="T6" fmla="*/ 251 w 923"/>
                  <a:gd name="T7" fmla="*/ 770 h 1165"/>
                  <a:gd name="T8" fmla="*/ 258 w 923"/>
                  <a:gd name="T9" fmla="*/ 744 h 1165"/>
                  <a:gd name="T10" fmla="*/ 265 w 923"/>
                  <a:gd name="T11" fmla="*/ 721 h 1165"/>
                  <a:gd name="T12" fmla="*/ 272 w 923"/>
                  <a:gd name="T13" fmla="*/ 695 h 1165"/>
                  <a:gd name="T14" fmla="*/ 277 w 923"/>
                  <a:gd name="T15" fmla="*/ 665 h 1165"/>
                  <a:gd name="T16" fmla="*/ 281 w 923"/>
                  <a:gd name="T17" fmla="*/ 638 h 1165"/>
                  <a:gd name="T18" fmla="*/ 285 w 923"/>
                  <a:gd name="T19" fmla="*/ 610 h 1165"/>
                  <a:gd name="T20" fmla="*/ 289 w 923"/>
                  <a:gd name="T21" fmla="*/ 579 h 1165"/>
                  <a:gd name="T22" fmla="*/ 291 w 923"/>
                  <a:gd name="T23" fmla="*/ 546 h 1165"/>
                  <a:gd name="T24" fmla="*/ 291 w 923"/>
                  <a:gd name="T25" fmla="*/ 488 h 1165"/>
                  <a:gd name="T26" fmla="*/ 289 w 923"/>
                  <a:gd name="T27" fmla="*/ 456 h 1165"/>
                  <a:gd name="T28" fmla="*/ 288 w 923"/>
                  <a:gd name="T29" fmla="*/ 429 h 1165"/>
                  <a:gd name="T30" fmla="*/ 284 w 923"/>
                  <a:gd name="T31" fmla="*/ 400 h 1165"/>
                  <a:gd name="T32" fmla="*/ 279 w 923"/>
                  <a:gd name="T33" fmla="*/ 370 h 1165"/>
                  <a:gd name="T34" fmla="*/ 273 w 923"/>
                  <a:gd name="T35" fmla="*/ 344 h 1165"/>
                  <a:gd name="T36" fmla="*/ 266 w 923"/>
                  <a:gd name="T37" fmla="*/ 311 h 1165"/>
                  <a:gd name="T38" fmla="*/ 257 w 923"/>
                  <a:gd name="T39" fmla="*/ 280 h 1165"/>
                  <a:gd name="T40" fmla="*/ 702 w 923"/>
                  <a:gd name="T41" fmla="*/ 0 h 1165"/>
                  <a:gd name="T42" fmla="*/ 713 w 923"/>
                  <a:gd name="T43" fmla="*/ 27 h 1165"/>
                  <a:gd name="T44" fmla="*/ 722 w 923"/>
                  <a:gd name="T45" fmla="*/ 53 h 1165"/>
                  <a:gd name="T46" fmla="*/ 731 w 923"/>
                  <a:gd name="T47" fmla="*/ 76 h 1165"/>
                  <a:gd name="T48" fmla="*/ 739 w 923"/>
                  <a:gd name="T49" fmla="*/ 101 h 1165"/>
                  <a:gd name="T50" fmla="*/ 746 w 923"/>
                  <a:gd name="T51" fmla="*/ 124 h 1165"/>
                  <a:gd name="T52" fmla="*/ 754 w 923"/>
                  <a:gd name="T53" fmla="*/ 149 h 1165"/>
                  <a:gd name="T54" fmla="*/ 759 w 923"/>
                  <a:gd name="T55" fmla="*/ 171 h 1165"/>
                  <a:gd name="T56" fmla="*/ 765 w 923"/>
                  <a:gd name="T57" fmla="*/ 194 h 1165"/>
                  <a:gd name="T58" fmla="*/ 770 w 923"/>
                  <a:gd name="T59" fmla="*/ 217 h 1165"/>
                  <a:gd name="T60" fmla="*/ 777 w 923"/>
                  <a:gd name="T61" fmla="*/ 243 h 1165"/>
                  <a:gd name="T62" fmla="*/ 781 w 923"/>
                  <a:gd name="T63" fmla="*/ 273 h 1165"/>
                  <a:gd name="T64" fmla="*/ 787 w 923"/>
                  <a:gd name="T65" fmla="*/ 298 h 1165"/>
                  <a:gd name="T66" fmla="*/ 792 w 923"/>
                  <a:gd name="T67" fmla="*/ 325 h 1165"/>
                  <a:gd name="T68" fmla="*/ 796 w 923"/>
                  <a:gd name="T69" fmla="*/ 354 h 1165"/>
                  <a:gd name="T70" fmla="*/ 797 w 923"/>
                  <a:gd name="T71" fmla="*/ 384 h 1165"/>
                  <a:gd name="T72" fmla="*/ 800 w 923"/>
                  <a:gd name="T73" fmla="*/ 416 h 1165"/>
                  <a:gd name="T74" fmla="*/ 803 w 923"/>
                  <a:gd name="T75" fmla="*/ 448 h 1165"/>
                  <a:gd name="T76" fmla="*/ 803 w 923"/>
                  <a:gd name="T77" fmla="*/ 478 h 1165"/>
                  <a:gd name="T78" fmla="*/ 803 w 923"/>
                  <a:gd name="T79" fmla="*/ 511 h 1165"/>
                  <a:gd name="T80" fmla="*/ 803 w 923"/>
                  <a:gd name="T81" fmla="*/ 552 h 1165"/>
                  <a:gd name="T82" fmla="*/ 802 w 923"/>
                  <a:gd name="T83" fmla="*/ 589 h 1165"/>
                  <a:gd name="T84" fmla="*/ 800 w 923"/>
                  <a:gd name="T85" fmla="*/ 615 h 1165"/>
                  <a:gd name="T86" fmla="*/ 797 w 923"/>
                  <a:gd name="T87" fmla="*/ 643 h 1165"/>
                  <a:gd name="T88" fmla="*/ 796 w 923"/>
                  <a:gd name="T89" fmla="*/ 673 h 1165"/>
                  <a:gd name="T90" fmla="*/ 791 w 923"/>
                  <a:gd name="T91" fmla="*/ 707 h 1165"/>
                  <a:gd name="T92" fmla="*/ 785 w 923"/>
                  <a:gd name="T93" fmla="*/ 736 h 1165"/>
                  <a:gd name="T94" fmla="*/ 780 w 923"/>
                  <a:gd name="T95" fmla="*/ 765 h 1165"/>
                  <a:gd name="T96" fmla="*/ 773 w 923"/>
                  <a:gd name="T97" fmla="*/ 799 h 1165"/>
                  <a:gd name="T98" fmla="*/ 766 w 923"/>
                  <a:gd name="T99" fmla="*/ 825 h 1165"/>
                  <a:gd name="T100" fmla="*/ 759 w 923"/>
                  <a:gd name="T101" fmla="*/ 858 h 1165"/>
                  <a:gd name="T102" fmla="*/ 751 w 923"/>
                  <a:gd name="T103" fmla="*/ 886 h 1165"/>
                  <a:gd name="T104" fmla="*/ 741 w 923"/>
                  <a:gd name="T105" fmla="*/ 915 h 1165"/>
                  <a:gd name="T106" fmla="*/ 732 w 923"/>
                  <a:gd name="T107" fmla="*/ 945 h 1165"/>
                  <a:gd name="T108" fmla="*/ 720 w 923"/>
                  <a:gd name="T109" fmla="*/ 982 h 1165"/>
                  <a:gd name="T110" fmla="*/ 706 w 923"/>
                  <a:gd name="T111" fmla="*/ 1019 h 1165"/>
                  <a:gd name="T112" fmla="*/ 923 w 923"/>
                  <a:gd name="T113" fmla="*/ 1108 h 1165"/>
                  <a:gd name="T114" fmla="*/ 378 w 923"/>
                  <a:gd name="T115" fmla="*/ 1165 h 1165"/>
                  <a:gd name="T116" fmla="*/ 0 w 923"/>
                  <a:gd name="T117" fmla="*/ 740 h 116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923"/>
                  <a:gd name="T178" fmla="*/ 0 h 1165"/>
                  <a:gd name="T179" fmla="*/ 923 w 923"/>
                  <a:gd name="T180" fmla="*/ 1165 h 116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923" h="1165">
                    <a:moveTo>
                      <a:pt x="0" y="740"/>
                    </a:moveTo>
                    <a:lnTo>
                      <a:pt x="229" y="826"/>
                    </a:lnTo>
                    <a:lnTo>
                      <a:pt x="242" y="798"/>
                    </a:lnTo>
                    <a:lnTo>
                      <a:pt x="251" y="770"/>
                    </a:lnTo>
                    <a:lnTo>
                      <a:pt x="258" y="744"/>
                    </a:lnTo>
                    <a:lnTo>
                      <a:pt x="265" y="721"/>
                    </a:lnTo>
                    <a:lnTo>
                      <a:pt x="272" y="695"/>
                    </a:lnTo>
                    <a:lnTo>
                      <a:pt x="277" y="665"/>
                    </a:lnTo>
                    <a:lnTo>
                      <a:pt x="281" y="638"/>
                    </a:lnTo>
                    <a:lnTo>
                      <a:pt x="285" y="610"/>
                    </a:lnTo>
                    <a:lnTo>
                      <a:pt x="289" y="579"/>
                    </a:lnTo>
                    <a:lnTo>
                      <a:pt x="291" y="546"/>
                    </a:lnTo>
                    <a:lnTo>
                      <a:pt x="291" y="488"/>
                    </a:lnTo>
                    <a:lnTo>
                      <a:pt x="289" y="456"/>
                    </a:lnTo>
                    <a:lnTo>
                      <a:pt x="288" y="429"/>
                    </a:lnTo>
                    <a:lnTo>
                      <a:pt x="284" y="400"/>
                    </a:lnTo>
                    <a:lnTo>
                      <a:pt x="279" y="370"/>
                    </a:lnTo>
                    <a:lnTo>
                      <a:pt x="273" y="344"/>
                    </a:lnTo>
                    <a:lnTo>
                      <a:pt x="266" y="311"/>
                    </a:lnTo>
                    <a:lnTo>
                      <a:pt x="257" y="280"/>
                    </a:lnTo>
                    <a:lnTo>
                      <a:pt x="702" y="0"/>
                    </a:lnTo>
                    <a:lnTo>
                      <a:pt x="713" y="27"/>
                    </a:lnTo>
                    <a:lnTo>
                      <a:pt x="722" y="53"/>
                    </a:lnTo>
                    <a:lnTo>
                      <a:pt x="731" y="76"/>
                    </a:lnTo>
                    <a:lnTo>
                      <a:pt x="739" y="101"/>
                    </a:lnTo>
                    <a:lnTo>
                      <a:pt x="746" y="124"/>
                    </a:lnTo>
                    <a:lnTo>
                      <a:pt x="754" y="149"/>
                    </a:lnTo>
                    <a:lnTo>
                      <a:pt x="759" y="171"/>
                    </a:lnTo>
                    <a:lnTo>
                      <a:pt x="765" y="194"/>
                    </a:lnTo>
                    <a:lnTo>
                      <a:pt x="770" y="217"/>
                    </a:lnTo>
                    <a:lnTo>
                      <a:pt x="777" y="243"/>
                    </a:lnTo>
                    <a:lnTo>
                      <a:pt x="781" y="273"/>
                    </a:lnTo>
                    <a:lnTo>
                      <a:pt x="787" y="298"/>
                    </a:lnTo>
                    <a:lnTo>
                      <a:pt x="792" y="325"/>
                    </a:lnTo>
                    <a:lnTo>
                      <a:pt x="796" y="354"/>
                    </a:lnTo>
                    <a:lnTo>
                      <a:pt x="797" y="384"/>
                    </a:lnTo>
                    <a:lnTo>
                      <a:pt x="800" y="416"/>
                    </a:lnTo>
                    <a:lnTo>
                      <a:pt x="803" y="448"/>
                    </a:lnTo>
                    <a:lnTo>
                      <a:pt x="803" y="478"/>
                    </a:lnTo>
                    <a:lnTo>
                      <a:pt x="803" y="511"/>
                    </a:lnTo>
                    <a:lnTo>
                      <a:pt x="803" y="552"/>
                    </a:lnTo>
                    <a:lnTo>
                      <a:pt x="802" y="589"/>
                    </a:lnTo>
                    <a:lnTo>
                      <a:pt x="800" y="615"/>
                    </a:lnTo>
                    <a:lnTo>
                      <a:pt x="797" y="643"/>
                    </a:lnTo>
                    <a:lnTo>
                      <a:pt x="796" y="673"/>
                    </a:lnTo>
                    <a:lnTo>
                      <a:pt x="791" y="707"/>
                    </a:lnTo>
                    <a:lnTo>
                      <a:pt x="785" y="736"/>
                    </a:lnTo>
                    <a:lnTo>
                      <a:pt x="780" y="765"/>
                    </a:lnTo>
                    <a:lnTo>
                      <a:pt x="773" y="799"/>
                    </a:lnTo>
                    <a:lnTo>
                      <a:pt x="766" y="825"/>
                    </a:lnTo>
                    <a:lnTo>
                      <a:pt x="759" y="858"/>
                    </a:lnTo>
                    <a:lnTo>
                      <a:pt x="751" y="886"/>
                    </a:lnTo>
                    <a:lnTo>
                      <a:pt x="741" y="915"/>
                    </a:lnTo>
                    <a:lnTo>
                      <a:pt x="732" y="945"/>
                    </a:lnTo>
                    <a:lnTo>
                      <a:pt x="720" y="982"/>
                    </a:lnTo>
                    <a:lnTo>
                      <a:pt x="706" y="1019"/>
                    </a:lnTo>
                    <a:lnTo>
                      <a:pt x="923" y="1108"/>
                    </a:lnTo>
                    <a:lnTo>
                      <a:pt x="378" y="1165"/>
                    </a:lnTo>
                    <a:lnTo>
                      <a:pt x="0" y="740"/>
                    </a:lnTo>
                    <a:close/>
                  </a:path>
                </a:pathLst>
              </a:custGeom>
              <a:solidFill>
                <a:srgbClr val="FF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357" name="Freeform 15"/>
              <p:cNvSpPr>
                <a:spLocks/>
              </p:cNvSpPr>
              <p:nvPr/>
            </p:nvSpPr>
            <p:spPr bwMode="auto">
              <a:xfrm>
                <a:off x="5173" y="463"/>
                <a:ext cx="215" cy="204"/>
              </a:xfrm>
              <a:custGeom>
                <a:avLst/>
                <a:gdLst>
                  <a:gd name="T0" fmla="*/ 219 w 1080"/>
                  <a:gd name="T1" fmla="*/ 0 h 1028"/>
                  <a:gd name="T2" fmla="*/ 241 w 1080"/>
                  <a:gd name="T3" fmla="*/ 11 h 1028"/>
                  <a:gd name="T4" fmla="*/ 259 w 1080"/>
                  <a:gd name="T5" fmla="*/ 20 h 1028"/>
                  <a:gd name="T6" fmla="*/ 278 w 1080"/>
                  <a:gd name="T7" fmla="*/ 30 h 1028"/>
                  <a:gd name="T8" fmla="*/ 296 w 1080"/>
                  <a:gd name="T9" fmla="*/ 39 h 1028"/>
                  <a:gd name="T10" fmla="*/ 315 w 1080"/>
                  <a:gd name="T11" fmla="*/ 50 h 1028"/>
                  <a:gd name="T12" fmla="*/ 333 w 1080"/>
                  <a:gd name="T13" fmla="*/ 63 h 1028"/>
                  <a:gd name="T14" fmla="*/ 351 w 1080"/>
                  <a:gd name="T15" fmla="*/ 74 h 1028"/>
                  <a:gd name="T16" fmla="*/ 368 w 1080"/>
                  <a:gd name="T17" fmla="*/ 85 h 1028"/>
                  <a:gd name="T18" fmla="*/ 390 w 1080"/>
                  <a:gd name="T19" fmla="*/ 100 h 1028"/>
                  <a:gd name="T20" fmla="*/ 413 w 1080"/>
                  <a:gd name="T21" fmla="*/ 116 h 1028"/>
                  <a:gd name="T22" fmla="*/ 431 w 1080"/>
                  <a:gd name="T23" fmla="*/ 128 h 1028"/>
                  <a:gd name="T24" fmla="*/ 449 w 1080"/>
                  <a:gd name="T25" fmla="*/ 143 h 1028"/>
                  <a:gd name="T26" fmla="*/ 471 w 1080"/>
                  <a:gd name="T27" fmla="*/ 158 h 1028"/>
                  <a:gd name="T28" fmla="*/ 493 w 1080"/>
                  <a:gd name="T29" fmla="*/ 175 h 1028"/>
                  <a:gd name="T30" fmla="*/ 512 w 1080"/>
                  <a:gd name="T31" fmla="*/ 191 h 1028"/>
                  <a:gd name="T32" fmla="*/ 531 w 1080"/>
                  <a:gd name="T33" fmla="*/ 209 h 1028"/>
                  <a:gd name="T34" fmla="*/ 549 w 1080"/>
                  <a:gd name="T35" fmla="*/ 225 h 1028"/>
                  <a:gd name="T36" fmla="*/ 570 w 1080"/>
                  <a:gd name="T37" fmla="*/ 246 h 1028"/>
                  <a:gd name="T38" fmla="*/ 590 w 1080"/>
                  <a:gd name="T39" fmla="*/ 263 h 1028"/>
                  <a:gd name="T40" fmla="*/ 606 w 1080"/>
                  <a:gd name="T41" fmla="*/ 281 h 1028"/>
                  <a:gd name="T42" fmla="*/ 625 w 1080"/>
                  <a:gd name="T43" fmla="*/ 302 h 1028"/>
                  <a:gd name="T44" fmla="*/ 640 w 1080"/>
                  <a:gd name="T45" fmla="*/ 317 h 1028"/>
                  <a:gd name="T46" fmla="*/ 656 w 1080"/>
                  <a:gd name="T47" fmla="*/ 336 h 1028"/>
                  <a:gd name="T48" fmla="*/ 673 w 1080"/>
                  <a:gd name="T49" fmla="*/ 355 h 1028"/>
                  <a:gd name="T50" fmla="*/ 691 w 1080"/>
                  <a:gd name="T51" fmla="*/ 378 h 1028"/>
                  <a:gd name="T52" fmla="*/ 706 w 1080"/>
                  <a:gd name="T53" fmla="*/ 397 h 1028"/>
                  <a:gd name="T54" fmla="*/ 722 w 1080"/>
                  <a:gd name="T55" fmla="*/ 419 h 1028"/>
                  <a:gd name="T56" fmla="*/ 741 w 1080"/>
                  <a:gd name="T57" fmla="*/ 445 h 1028"/>
                  <a:gd name="T58" fmla="*/ 758 w 1080"/>
                  <a:gd name="T59" fmla="*/ 468 h 1028"/>
                  <a:gd name="T60" fmla="*/ 775 w 1080"/>
                  <a:gd name="T61" fmla="*/ 494 h 1028"/>
                  <a:gd name="T62" fmla="*/ 792 w 1080"/>
                  <a:gd name="T63" fmla="*/ 520 h 1028"/>
                  <a:gd name="T64" fmla="*/ 807 w 1080"/>
                  <a:gd name="T65" fmla="*/ 548 h 1028"/>
                  <a:gd name="T66" fmla="*/ 823 w 1080"/>
                  <a:gd name="T67" fmla="*/ 576 h 1028"/>
                  <a:gd name="T68" fmla="*/ 835 w 1080"/>
                  <a:gd name="T69" fmla="*/ 601 h 1028"/>
                  <a:gd name="T70" fmla="*/ 848 w 1080"/>
                  <a:gd name="T71" fmla="*/ 624 h 1028"/>
                  <a:gd name="T72" fmla="*/ 859 w 1080"/>
                  <a:gd name="T73" fmla="*/ 651 h 1028"/>
                  <a:gd name="T74" fmla="*/ 865 w 1080"/>
                  <a:gd name="T75" fmla="*/ 670 h 1028"/>
                  <a:gd name="T76" fmla="*/ 1080 w 1080"/>
                  <a:gd name="T77" fmla="*/ 586 h 1028"/>
                  <a:gd name="T78" fmla="*/ 747 w 1080"/>
                  <a:gd name="T79" fmla="*/ 1028 h 1028"/>
                  <a:gd name="T80" fmla="*/ 157 w 1080"/>
                  <a:gd name="T81" fmla="*/ 956 h 1028"/>
                  <a:gd name="T82" fmla="*/ 390 w 1080"/>
                  <a:gd name="T83" fmla="*/ 862 h 1028"/>
                  <a:gd name="T84" fmla="*/ 375 w 1080"/>
                  <a:gd name="T85" fmla="*/ 830 h 1028"/>
                  <a:gd name="T86" fmla="*/ 360 w 1080"/>
                  <a:gd name="T87" fmla="*/ 800 h 1028"/>
                  <a:gd name="T88" fmla="*/ 340 w 1080"/>
                  <a:gd name="T89" fmla="*/ 767 h 1028"/>
                  <a:gd name="T90" fmla="*/ 316 w 1080"/>
                  <a:gd name="T91" fmla="*/ 733 h 1028"/>
                  <a:gd name="T92" fmla="*/ 296 w 1080"/>
                  <a:gd name="T93" fmla="*/ 705 h 1028"/>
                  <a:gd name="T94" fmla="*/ 274 w 1080"/>
                  <a:gd name="T95" fmla="*/ 677 h 1028"/>
                  <a:gd name="T96" fmla="*/ 251 w 1080"/>
                  <a:gd name="T97" fmla="*/ 650 h 1028"/>
                  <a:gd name="T98" fmla="*/ 228 w 1080"/>
                  <a:gd name="T99" fmla="*/ 627 h 1028"/>
                  <a:gd name="T100" fmla="*/ 204 w 1080"/>
                  <a:gd name="T101" fmla="*/ 605 h 1028"/>
                  <a:gd name="T102" fmla="*/ 177 w 1080"/>
                  <a:gd name="T103" fmla="*/ 580 h 1028"/>
                  <a:gd name="T104" fmla="*/ 151 w 1080"/>
                  <a:gd name="T105" fmla="*/ 560 h 1028"/>
                  <a:gd name="T106" fmla="*/ 127 w 1080"/>
                  <a:gd name="T107" fmla="*/ 539 h 1028"/>
                  <a:gd name="T108" fmla="*/ 102 w 1080"/>
                  <a:gd name="T109" fmla="*/ 522 h 1028"/>
                  <a:gd name="T110" fmla="*/ 72 w 1080"/>
                  <a:gd name="T111" fmla="*/ 502 h 1028"/>
                  <a:gd name="T112" fmla="*/ 42 w 1080"/>
                  <a:gd name="T113" fmla="*/ 485 h 1028"/>
                  <a:gd name="T114" fmla="*/ 21 w 1080"/>
                  <a:gd name="T115" fmla="*/ 475 h 1028"/>
                  <a:gd name="T116" fmla="*/ 0 w 1080"/>
                  <a:gd name="T117" fmla="*/ 463 h 1028"/>
                  <a:gd name="T118" fmla="*/ 219 w 1080"/>
                  <a:gd name="T119" fmla="*/ 0 h 102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80"/>
                  <a:gd name="T181" fmla="*/ 0 h 1028"/>
                  <a:gd name="T182" fmla="*/ 1080 w 1080"/>
                  <a:gd name="T183" fmla="*/ 1028 h 102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80" h="1028">
                    <a:moveTo>
                      <a:pt x="219" y="0"/>
                    </a:moveTo>
                    <a:lnTo>
                      <a:pt x="241" y="11"/>
                    </a:lnTo>
                    <a:lnTo>
                      <a:pt x="259" y="20"/>
                    </a:lnTo>
                    <a:lnTo>
                      <a:pt x="278" y="30"/>
                    </a:lnTo>
                    <a:lnTo>
                      <a:pt x="296" y="39"/>
                    </a:lnTo>
                    <a:lnTo>
                      <a:pt x="315" y="50"/>
                    </a:lnTo>
                    <a:lnTo>
                      <a:pt x="333" y="63"/>
                    </a:lnTo>
                    <a:lnTo>
                      <a:pt x="351" y="74"/>
                    </a:lnTo>
                    <a:lnTo>
                      <a:pt x="368" y="85"/>
                    </a:lnTo>
                    <a:lnTo>
                      <a:pt x="390" y="100"/>
                    </a:lnTo>
                    <a:lnTo>
                      <a:pt x="413" y="116"/>
                    </a:lnTo>
                    <a:lnTo>
                      <a:pt x="431" y="128"/>
                    </a:lnTo>
                    <a:lnTo>
                      <a:pt x="449" y="143"/>
                    </a:lnTo>
                    <a:lnTo>
                      <a:pt x="471" y="158"/>
                    </a:lnTo>
                    <a:lnTo>
                      <a:pt x="493" y="175"/>
                    </a:lnTo>
                    <a:lnTo>
                      <a:pt x="512" y="191"/>
                    </a:lnTo>
                    <a:lnTo>
                      <a:pt x="531" y="209"/>
                    </a:lnTo>
                    <a:lnTo>
                      <a:pt x="549" y="225"/>
                    </a:lnTo>
                    <a:lnTo>
                      <a:pt x="570" y="246"/>
                    </a:lnTo>
                    <a:lnTo>
                      <a:pt x="590" y="263"/>
                    </a:lnTo>
                    <a:lnTo>
                      <a:pt x="606" y="281"/>
                    </a:lnTo>
                    <a:lnTo>
                      <a:pt x="625" y="302"/>
                    </a:lnTo>
                    <a:lnTo>
                      <a:pt x="640" y="317"/>
                    </a:lnTo>
                    <a:lnTo>
                      <a:pt x="656" y="336"/>
                    </a:lnTo>
                    <a:lnTo>
                      <a:pt x="673" y="355"/>
                    </a:lnTo>
                    <a:lnTo>
                      <a:pt x="691" y="378"/>
                    </a:lnTo>
                    <a:lnTo>
                      <a:pt x="706" y="397"/>
                    </a:lnTo>
                    <a:lnTo>
                      <a:pt x="722" y="419"/>
                    </a:lnTo>
                    <a:lnTo>
                      <a:pt x="741" y="445"/>
                    </a:lnTo>
                    <a:lnTo>
                      <a:pt x="758" y="468"/>
                    </a:lnTo>
                    <a:lnTo>
                      <a:pt x="775" y="494"/>
                    </a:lnTo>
                    <a:lnTo>
                      <a:pt x="792" y="520"/>
                    </a:lnTo>
                    <a:lnTo>
                      <a:pt x="807" y="548"/>
                    </a:lnTo>
                    <a:lnTo>
                      <a:pt x="823" y="576"/>
                    </a:lnTo>
                    <a:lnTo>
                      <a:pt x="835" y="601"/>
                    </a:lnTo>
                    <a:lnTo>
                      <a:pt x="848" y="624"/>
                    </a:lnTo>
                    <a:lnTo>
                      <a:pt x="859" y="651"/>
                    </a:lnTo>
                    <a:lnTo>
                      <a:pt x="865" y="670"/>
                    </a:lnTo>
                    <a:lnTo>
                      <a:pt x="1080" y="586"/>
                    </a:lnTo>
                    <a:lnTo>
                      <a:pt x="747" y="1028"/>
                    </a:lnTo>
                    <a:lnTo>
                      <a:pt x="157" y="956"/>
                    </a:lnTo>
                    <a:lnTo>
                      <a:pt x="390" y="862"/>
                    </a:lnTo>
                    <a:lnTo>
                      <a:pt x="375" y="830"/>
                    </a:lnTo>
                    <a:lnTo>
                      <a:pt x="360" y="800"/>
                    </a:lnTo>
                    <a:lnTo>
                      <a:pt x="340" y="767"/>
                    </a:lnTo>
                    <a:lnTo>
                      <a:pt x="316" y="733"/>
                    </a:lnTo>
                    <a:lnTo>
                      <a:pt x="296" y="705"/>
                    </a:lnTo>
                    <a:lnTo>
                      <a:pt x="274" y="677"/>
                    </a:lnTo>
                    <a:lnTo>
                      <a:pt x="251" y="650"/>
                    </a:lnTo>
                    <a:lnTo>
                      <a:pt x="228" y="627"/>
                    </a:lnTo>
                    <a:lnTo>
                      <a:pt x="204" y="605"/>
                    </a:lnTo>
                    <a:lnTo>
                      <a:pt x="177" y="580"/>
                    </a:lnTo>
                    <a:lnTo>
                      <a:pt x="151" y="560"/>
                    </a:lnTo>
                    <a:lnTo>
                      <a:pt x="127" y="539"/>
                    </a:lnTo>
                    <a:lnTo>
                      <a:pt x="102" y="522"/>
                    </a:lnTo>
                    <a:lnTo>
                      <a:pt x="72" y="502"/>
                    </a:lnTo>
                    <a:lnTo>
                      <a:pt x="42" y="485"/>
                    </a:lnTo>
                    <a:lnTo>
                      <a:pt x="21" y="475"/>
                    </a:lnTo>
                    <a:lnTo>
                      <a:pt x="0" y="463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FF99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358" name="Freeform 16"/>
              <p:cNvSpPr>
                <a:spLocks/>
              </p:cNvSpPr>
              <p:nvPr/>
            </p:nvSpPr>
            <p:spPr bwMode="auto">
              <a:xfrm flipH="1" flipV="1">
                <a:off x="4936" y="388"/>
                <a:ext cx="211" cy="173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rgbClr val="FFFF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4345" name="Text Box 17"/>
            <p:cNvSpPr txBox="1">
              <a:spLocks noChangeArrowheads="1"/>
            </p:cNvSpPr>
            <p:nvPr/>
          </p:nvSpPr>
          <p:spPr bwMode="auto">
            <a:xfrm>
              <a:off x="6589684" y="4878358"/>
              <a:ext cx="79380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Calculate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Forecast</a:t>
              </a:r>
            </a:p>
          </p:txBody>
        </p:sp>
        <p:sp>
          <p:nvSpPr>
            <p:cNvPr id="14346" name="Text Box 18"/>
            <p:cNvSpPr txBox="1">
              <a:spLocks noChangeArrowheads="1"/>
            </p:cNvSpPr>
            <p:nvPr/>
          </p:nvSpPr>
          <p:spPr bwMode="auto">
            <a:xfrm>
              <a:off x="6367954" y="5443508"/>
              <a:ext cx="686406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Analyze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History</a:t>
              </a:r>
            </a:p>
          </p:txBody>
        </p:sp>
        <p:sp>
          <p:nvSpPr>
            <p:cNvPr id="14347" name="Text Box 19"/>
            <p:cNvSpPr txBox="1">
              <a:spLocks noChangeArrowheads="1"/>
            </p:cNvSpPr>
            <p:nvPr/>
          </p:nvSpPr>
          <p:spPr bwMode="auto">
            <a:xfrm>
              <a:off x="6735763" y="6113463"/>
              <a:ext cx="711200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Define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Forecast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Criteria</a:t>
              </a:r>
            </a:p>
          </p:txBody>
        </p:sp>
        <p:sp>
          <p:nvSpPr>
            <p:cNvPr id="14348" name="Text Box 20"/>
            <p:cNvSpPr txBox="1">
              <a:spLocks noChangeArrowheads="1"/>
            </p:cNvSpPr>
            <p:nvPr/>
          </p:nvSpPr>
          <p:spPr bwMode="auto">
            <a:xfrm>
              <a:off x="7897813" y="4857750"/>
              <a:ext cx="71120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+mj-lt"/>
                </a:rPr>
                <a:t>Modify</a:t>
              </a:r>
            </a:p>
            <a:p>
              <a:pPr eaLnBrk="0" hangingPunct="0"/>
              <a:r>
                <a:rPr lang="en-US" sz="1000" b="1">
                  <a:latin typeface="+mj-lt"/>
                </a:rPr>
                <a:t>Forecast</a:t>
              </a:r>
            </a:p>
          </p:txBody>
        </p:sp>
        <p:sp>
          <p:nvSpPr>
            <p:cNvPr id="14349" name="Text Box 21"/>
            <p:cNvSpPr txBox="1">
              <a:spLocks noChangeArrowheads="1"/>
            </p:cNvSpPr>
            <p:nvPr/>
          </p:nvSpPr>
          <p:spPr bwMode="auto">
            <a:xfrm>
              <a:off x="8192208" y="5470496"/>
              <a:ext cx="641522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Update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MRP</a:t>
              </a:r>
            </a:p>
          </p:txBody>
        </p:sp>
        <p:sp>
          <p:nvSpPr>
            <p:cNvPr id="14350" name="Text Box 22"/>
            <p:cNvSpPr txBox="1">
              <a:spLocks noChangeArrowheads="1"/>
            </p:cNvSpPr>
            <p:nvPr/>
          </p:nvSpPr>
          <p:spPr bwMode="auto">
            <a:xfrm>
              <a:off x="7987625" y="6117452"/>
              <a:ext cx="763351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Add New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Forecast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Methods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Cannot produce a rolling forecast manually</a:t>
            </a:r>
          </a:p>
          <a:p>
            <a:pPr eaLnBrk="1" hangingPunct="1"/>
            <a:r>
              <a:rPr lang="en-US" smtClean="0"/>
              <a:t>Create or modify forecast quantities in the forecast detail record</a:t>
            </a:r>
          </a:p>
          <a:p>
            <a:pPr eaLnBrk="1" hangingPunct="1"/>
            <a:r>
              <a:rPr lang="en-US" smtClean="0"/>
              <a:t>Provide Forecast ID, year, and item number</a:t>
            </a:r>
          </a:p>
          <a:p>
            <a:pPr eaLnBrk="1" hangingPunct="1"/>
            <a:r>
              <a:rPr lang="en-US" smtClean="0"/>
              <a:t>Enter quantities for each month</a:t>
            </a:r>
          </a:p>
          <a:p>
            <a:pPr eaLnBrk="1" hangingPunct="1"/>
            <a:r>
              <a:rPr lang="en-US" smtClean="0"/>
              <a:t>System creates corresponding criteria template</a:t>
            </a:r>
          </a:p>
          <a:p>
            <a:pPr lvl="1" eaLnBrk="1" hangingPunct="1"/>
            <a:r>
              <a:rPr lang="en-US" smtClean="0"/>
              <a:t>Manually created forecasts always use a forecast method of 00</a:t>
            </a:r>
          </a:p>
          <a:p>
            <a:pPr eaLnBrk="1" hangingPunct="1"/>
            <a:endParaRPr lang="en-US" smtClean="0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Create Forecast Manually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FS-PR-130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Detail Forecast Maintenance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FS-PR-140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646113" y="1112838"/>
            <a:ext cx="7829550" cy="4791075"/>
            <a:chOff x="379413" y="1589088"/>
            <a:chExt cx="7829550" cy="4791075"/>
          </a:xfrm>
          <a:effectLst>
            <a:outerShdw blurRad="50800" dist="38100" dir="270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grpSpPr>
        <p:pic>
          <p:nvPicPr>
            <p:cNvPr id="16389" name="Picture 6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33450" y="1589088"/>
              <a:ext cx="7275513" cy="4791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1017" name="Rectangle 9"/>
            <p:cNvSpPr>
              <a:spLocks noChangeArrowheads="1"/>
            </p:cNvSpPr>
            <p:nvPr/>
          </p:nvSpPr>
          <p:spPr bwMode="auto">
            <a:xfrm>
              <a:off x="379413" y="4147691"/>
              <a:ext cx="2149475" cy="107721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 anchor="ctr" anchorCtr="1">
              <a:spAutoFit/>
            </a:bodyPr>
            <a:lstStyle/>
            <a:p>
              <a:pPr eaLnBrk="0" hangingPunct="0">
                <a:defRPr/>
              </a:pPr>
              <a:r>
                <a:rPr lang="en-US" sz="1600">
                  <a:latin typeface="+mj-lt"/>
                </a:rPr>
                <a:t>Original Forecast = 0</a:t>
              </a:r>
            </a:p>
            <a:p>
              <a:pPr eaLnBrk="0" hangingPunct="0">
                <a:defRPr/>
              </a:pPr>
              <a:r>
                <a:rPr lang="en-US" sz="1600">
                  <a:latin typeface="+mj-lt"/>
                </a:rPr>
                <a:t>Indicates Created </a:t>
              </a:r>
            </a:p>
            <a:p>
              <a:pPr eaLnBrk="0" hangingPunct="0">
                <a:defRPr/>
              </a:pPr>
              <a:r>
                <a:rPr lang="en-US" sz="1600">
                  <a:latin typeface="+mj-lt"/>
                </a:rPr>
                <a:t>Forecast Manually</a:t>
              </a:r>
            </a:p>
          </p:txBody>
        </p:sp>
        <p:sp>
          <p:nvSpPr>
            <p:cNvPr id="16391" name="Rectangle 11"/>
            <p:cNvSpPr>
              <a:spLocks noChangeArrowheads="1"/>
            </p:cNvSpPr>
            <p:nvPr/>
          </p:nvSpPr>
          <p:spPr bwMode="auto">
            <a:xfrm>
              <a:off x="1444625" y="5946775"/>
              <a:ext cx="1619250" cy="211138"/>
            </a:xfrm>
            <a:prstGeom prst="rect">
              <a:avLst/>
            </a:prstGeom>
            <a:noFill/>
            <a:ln w="381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16392" name="AutoShape 12"/>
            <p:cNvCxnSpPr>
              <a:cxnSpLocks noChangeShapeType="1"/>
              <a:stCxn id="171017" idx="2"/>
              <a:endCxn id="16391" idx="0"/>
            </p:cNvCxnSpPr>
            <p:nvPr/>
          </p:nvCxnSpPr>
          <p:spPr bwMode="auto">
            <a:xfrm rot="16200000" flipH="1">
              <a:off x="1493267" y="5185792"/>
              <a:ext cx="721866" cy="800099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6393" name="Rectangle 13"/>
            <p:cNvSpPr>
              <a:spLocks noChangeArrowheads="1"/>
            </p:cNvSpPr>
            <p:nvPr/>
          </p:nvSpPr>
          <p:spPr bwMode="auto">
            <a:xfrm>
              <a:off x="4635500" y="3249613"/>
              <a:ext cx="1074738" cy="2914650"/>
            </a:xfrm>
            <a:prstGeom prst="rect">
              <a:avLst/>
            </a:prstGeom>
            <a:noFill/>
            <a:ln w="381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1022" name="Rectangle 14"/>
            <p:cNvSpPr>
              <a:spLocks noChangeArrowheads="1"/>
            </p:cNvSpPr>
            <p:nvPr/>
          </p:nvSpPr>
          <p:spPr bwMode="auto">
            <a:xfrm>
              <a:off x="5840567" y="3307189"/>
              <a:ext cx="2233305" cy="830997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 wrap="none" anchor="ctr" anchorCtr="1">
              <a:spAutoFit/>
            </a:bodyPr>
            <a:lstStyle/>
            <a:p>
              <a:pPr eaLnBrk="0" hangingPunct="0">
                <a:defRPr/>
              </a:pPr>
              <a:r>
                <a:rPr lang="en-US" sz="1600">
                  <a:latin typeface="+mj-lt"/>
                </a:rPr>
                <a:t>Enter Quantities,</a:t>
              </a:r>
            </a:p>
            <a:p>
              <a:pPr eaLnBrk="0" hangingPunct="0">
                <a:defRPr/>
              </a:pPr>
              <a:r>
                <a:rPr lang="en-US" sz="1600">
                  <a:latin typeface="+mj-lt"/>
                </a:rPr>
                <a:t>or Adjust Calculated</a:t>
              </a:r>
            </a:p>
            <a:p>
              <a:pPr eaLnBrk="0" hangingPunct="0">
                <a:defRPr/>
              </a:pPr>
              <a:r>
                <a:rPr lang="en-US" sz="1600">
                  <a:latin typeface="+mj-lt"/>
                </a:rPr>
                <a:t>Quantities</a:t>
              </a:r>
            </a:p>
          </p:txBody>
        </p:sp>
        <p:cxnSp>
          <p:nvCxnSpPr>
            <p:cNvPr id="16395" name="AutoShape 15"/>
            <p:cNvCxnSpPr>
              <a:cxnSpLocks noChangeShapeType="1"/>
              <a:stCxn id="171022" idx="2"/>
              <a:endCxn id="16393" idx="3"/>
            </p:cNvCxnSpPr>
            <p:nvPr/>
          </p:nvCxnSpPr>
          <p:spPr bwMode="auto">
            <a:xfrm rot="5400000">
              <a:off x="6049353" y="3799071"/>
              <a:ext cx="568752" cy="1246982"/>
            </a:xfrm>
            <a:prstGeom prst="bentConnector2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Copying/combining forecast results when you:</a:t>
            </a:r>
          </a:p>
          <a:p>
            <a:pPr lvl="1" eaLnBrk="1" hangingPunct="1"/>
            <a:r>
              <a:rPr lang="en-US" smtClean="0"/>
              <a:t>Have to predict demand for a new product </a:t>
            </a:r>
          </a:p>
          <a:p>
            <a:pPr lvl="1" eaLnBrk="1" hangingPunct="1"/>
            <a:r>
              <a:rPr lang="en-US" smtClean="0"/>
              <a:t>Or want to aggregate all the forecast for an item</a:t>
            </a:r>
          </a:p>
          <a:p>
            <a:pPr eaLnBrk="1" hangingPunct="1"/>
            <a:r>
              <a:rPr lang="en-US" smtClean="0"/>
              <a:t>Optional multiplicative factors  </a:t>
            </a:r>
          </a:p>
          <a:p>
            <a:pPr eaLnBrk="1" hangingPunct="1"/>
            <a:r>
              <a:rPr lang="en-US" smtClean="0"/>
              <a:t>Replace or combine monthly forecast quantities</a:t>
            </a: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Copying Forecast Results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FS-PR-150</a:t>
            </a:r>
          </a:p>
        </p:txBody>
      </p:sp>
      <p:sp>
        <p:nvSpPr>
          <p:cNvPr id="148488" name="AutoShape 8"/>
          <p:cNvSpPr>
            <a:spLocks noChangeArrowheads="1"/>
          </p:cNvSpPr>
          <p:nvPr/>
        </p:nvSpPr>
        <p:spPr bwMode="auto">
          <a:xfrm>
            <a:off x="3057526" y="3775075"/>
            <a:ext cx="1109663" cy="1169988"/>
          </a:xfrm>
          <a:prstGeom prst="can">
            <a:avLst>
              <a:gd name="adj" fmla="val 20253"/>
            </a:avLst>
          </a:prstGeom>
          <a:solidFill>
            <a:schemeClr val="accent6">
              <a:lumMod val="75000"/>
            </a:schemeClr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lang="en-US" sz="1600" b="1">
                <a:solidFill>
                  <a:schemeClr val="bg1"/>
                </a:solidFill>
                <a:latin typeface="+mj-lt"/>
              </a:rPr>
              <a:t>Wall</a:t>
            </a:r>
          </a:p>
          <a:p>
            <a:pPr eaLnBrk="0" hangingPunct="0">
              <a:defRPr/>
            </a:pPr>
            <a:r>
              <a:rPr lang="en-US" sz="1600" b="1">
                <a:solidFill>
                  <a:schemeClr val="bg1"/>
                </a:solidFill>
                <a:latin typeface="+mj-lt"/>
              </a:rPr>
              <a:t>Paint</a:t>
            </a:r>
          </a:p>
        </p:txBody>
      </p:sp>
      <p:sp>
        <p:nvSpPr>
          <p:cNvPr id="17425" name="Rectangle 12"/>
          <p:cNvSpPr>
            <a:spLocks noChangeArrowheads="1"/>
          </p:cNvSpPr>
          <p:nvPr/>
        </p:nvSpPr>
        <p:spPr bwMode="auto">
          <a:xfrm>
            <a:off x="1687513" y="4233863"/>
            <a:ext cx="1403351" cy="5826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r" eaLnBrk="0" hangingPunct="0"/>
            <a:r>
              <a:rPr lang="en-US" sz="1600">
                <a:latin typeface="+mj-lt"/>
              </a:rPr>
              <a:t>Sold since</a:t>
            </a:r>
          </a:p>
          <a:p>
            <a:pPr algn="r" eaLnBrk="0" hangingPunct="0"/>
            <a:r>
              <a:rPr lang="en-US" sz="1600">
                <a:latin typeface="+mj-lt"/>
              </a:rPr>
              <a:t>3 years ago:</a:t>
            </a:r>
          </a:p>
        </p:txBody>
      </p:sp>
      <p:grpSp>
        <p:nvGrpSpPr>
          <p:cNvPr id="17414" name="Group 18"/>
          <p:cNvGrpSpPr>
            <a:grpSpLocks/>
          </p:cNvGrpSpPr>
          <p:nvPr/>
        </p:nvGrpSpPr>
        <p:grpSpPr bwMode="auto">
          <a:xfrm>
            <a:off x="2075933" y="5310188"/>
            <a:ext cx="2089667" cy="674687"/>
            <a:chOff x="1105" y="3593"/>
            <a:chExt cx="1183" cy="425"/>
          </a:xfrm>
        </p:grpSpPr>
        <p:sp>
          <p:nvSpPr>
            <p:cNvPr id="148489" name="AutoShape 9"/>
            <p:cNvSpPr>
              <a:spLocks noChangeArrowheads="1"/>
            </p:cNvSpPr>
            <p:nvPr/>
          </p:nvSpPr>
          <p:spPr bwMode="auto">
            <a:xfrm>
              <a:off x="1816" y="3593"/>
              <a:ext cx="472" cy="425"/>
            </a:xfrm>
            <a:prstGeom prst="can">
              <a:avLst>
                <a:gd name="adj" fmla="val 19208"/>
              </a:avLst>
            </a:prstGeom>
            <a:gradFill rotWithShape="0">
              <a:gsLst>
                <a:gs pos="0">
                  <a:srgbClr val="FF9933">
                    <a:gamma/>
                    <a:shade val="75686"/>
                    <a:invGamma/>
                  </a:srgbClr>
                </a:gs>
                <a:gs pos="50000">
                  <a:srgbClr val="FF9933"/>
                </a:gs>
                <a:gs pos="100000">
                  <a:srgbClr val="FF9933">
                    <a:gamma/>
                    <a:shade val="75686"/>
                    <a:invGamma/>
                  </a:srgbClr>
                </a:gs>
              </a:gsLst>
              <a:lin ang="0" scaled="1"/>
            </a:gra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lang="en-US" sz="1600" b="1">
                  <a:latin typeface="+mj-lt"/>
                </a:rPr>
                <a:t>Detail</a:t>
              </a:r>
            </a:p>
            <a:p>
              <a:pPr eaLnBrk="0" hangingPunct="0">
                <a:defRPr/>
              </a:pPr>
              <a:r>
                <a:rPr lang="en-US" sz="1600" b="1">
                  <a:latin typeface="+mj-lt"/>
                </a:rPr>
                <a:t>Paint,4’</a:t>
              </a:r>
            </a:p>
          </p:txBody>
        </p:sp>
        <p:sp>
          <p:nvSpPr>
            <p:cNvPr id="17423" name="Rectangle 13"/>
            <p:cNvSpPr>
              <a:spLocks noChangeArrowheads="1"/>
            </p:cNvSpPr>
            <p:nvPr/>
          </p:nvSpPr>
          <p:spPr bwMode="auto">
            <a:xfrm>
              <a:off x="1105" y="3624"/>
              <a:ext cx="749" cy="3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en-US" sz="1600">
                  <a:latin typeface="+mj-lt"/>
                </a:rPr>
                <a:t>Sold since</a:t>
              </a:r>
            </a:p>
            <a:p>
              <a:pPr algn="r" eaLnBrk="0" hangingPunct="0"/>
              <a:r>
                <a:rPr lang="en-US" sz="1600">
                  <a:latin typeface="+mj-lt"/>
                </a:rPr>
                <a:t>1 year ago:</a:t>
              </a:r>
            </a:p>
          </p:txBody>
        </p:sp>
      </p:grpSp>
      <p:grpSp>
        <p:nvGrpSpPr>
          <p:cNvPr id="17415" name="Group 20"/>
          <p:cNvGrpSpPr>
            <a:grpSpLocks/>
          </p:cNvGrpSpPr>
          <p:nvPr/>
        </p:nvGrpSpPr>
        <p:grpSpPr bwMode="auto">
          <a:xfrm>
            <a:off x="5092700" y="3889375"/>
            <a:ext cx="2241550" cy="2443163"/>
            <a:chOff x="3324" y="2542"/>
            <a:chExt cx="1412" cy="1539"/>
          </a:xfrm>
        </p:grpSpPr>
        <p:sp>
          <p:nvSpPr>
            <p:cNvPr id="148485" name="Rectangle 5"/>
            <p:cNvSpPr>
              <a:spLocks noChangeArrowheads="1"/>
            </p:cNvSpPr>
            <p:nvPr/>
          </p:nvSpPr>
          <p:spPr bwMode="auto">
            <a:xfrm>
              <a:off x="3377" y="2542"/>
              <a:ext cx="1300" cy="1339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anchorCtr="1"/>
            <a:lstStyle/>
            <a:p>
              <a:pPr eaLnBrk="0" hangingPunct="0">
                <a:defRPr/>
              </a:pPr>
              <a:r>
                <a:rPr lang="en-US" sz="1600" b="1">
                  <a:latin typeface="+mj-lt"/>
                </a:rPr>
                <a:t>Complete Paint Kit</a:t>
              </a:r>
            </a:p>
          </p:txBody>
        </p:sp>
        <p:sp>
          <p:nvSpPr>
            <p:cNvPr id="148490" name="AutoShape 10"/>
            <p:cNvSpPr>
              <a:spLocks noChangeArrowheads="1"/>
            </p:cNvSpPr>
            <p:nvPr/>
          </p:nvSpPr>
          <p:spPr bwMode="auto">
            <a:xfrm>
              <a:off x="3679" y="3097"/>
              <a:ext cx="699" cy="737"/>
            </a:xfrm>
            <a:prstGeom prst="can">
              <a:avLst>
                <a:gd name="adj" fmla="val 20253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lang="en-US" sz="1600" b="1">
                  <a:solidFill>
                    <a:schemeClr val="bg1"/>
                  </a:solidFill>
                  <a:latin typeface="+mj-lt"/>
                </a:rPr>
                <a:t>Wall</a:t>
              </a:r>
            </a:p>
            <a:p>
              <a:pPr eaLnBrk="0" hangingPunct="0">
                <a:defRPr/>
              </a:pPr>
              <a:r>
                <a:rPr lang="en-US" sz="1600" b="1">
                  <a:solidFill>
                    <a:schemeClr val="bg1"/>
                  </a:solidFill>
                  <a:latin typeface="+mj-lt"/>
                </a:rPr>
                <a:t>Paint</a:t>
              </a:r>
            </a:p>
          </p:txBody>
        </p:sp>
        <p:sp>
          <p:nvSpPr>
            <p:cNvPr id="17420" name="AutoShape 11"/>
            <p:cNvSpPr>
              <a:spLocks noChangeArrowheads="1"/>
            </p:cNvSpPr>
            <p:nvPr/>
          </p:nvSpPr>
          <p:spPr bwMode="auto">
            <a:xfrm>
              <a:off x="3794" y="2772"/>
              <a:ext cx="472" cy="425"/>
            </a:xfrm>
            <a:prstGeom prst="can">
              <a:avLst>
                <a:gd name="adj" fmla="val 19208"/>
              </a:avLst>
            </a:prstGeom>
            <a:gradFill rotWithShape="0">
              <a:gsLst>
                <a:gs pos="0">
                  <a:srgbClr val="C17427"/>
                </a:gs>
                <a:gs pos="50000">
                  <a:srgbClr val="FF9933"/>
                </a:gs>
                <a:gs pos="100000">
                  <a:srgbClr val="C17427"/>
                </a:gs>
              </a:gsLst>
              <a:lin ang="0" scaled="1"/>
            </a:gra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600" b="1">
                  <a:latin typeface="+mj-lt"/>
                </a:rPr>
                <a:t>Detail</a:t>
              </a:r>
            </a:p>
            <a:p>
              <a:pPr eaLnBrk="0" hangingPunct="0"/>
              <a:r>
                <a:rPr lang="en-US" sz="1600" b="1">
                  <a:latin typeface="+mj-lt"/>
                </a:rPr>
                <a:t>Paint</a:t>
              </a:r>
            </a:p>
          </p:txBody>
        </p:sp>
        <p:sp>
          <p:nvSpPr>
            <p:cNvPr id="17421" name="Rectangle 14"/>
            <p:cNvSpPr>
              <a:spLocks noChangeArrowheads="1"/>
            </p:cNvSpPr>
            <p:nvPr/>
          </p:nvSpPr>
          <p:spPr bwMode="auto">
            <a:xfrm>
              <a:off x="3324" y="3871"/>
              <a:ext cx="1412" cy="2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0" tIns="44450" rIns="0" bIns="44450"/>
            <a:lstStyle/>
            <a:p>
              <a:pPr eaLnBrk="0" hangingPunct="0"/>
              <a:r>
                <a:rPr lang="en-US" sz="1600">
                  <a:latin typeface="+mj-lt"/>
                </a:rPr>
                <a:t>New Product this year</a:t>
              </a:r>
            </a:p>
          </p:txBody>
        </p:sp>
      </p:grpSp>
      <p:cxnSp>
        <p:nvCxnSpPr>
          <p:cNvPr id="17416" name="AutoShape 15"/>
          <p:cNvCxnSpPr>
            <a:cxnSpLocks noChangeShapeType="1"/>
            <a:stCxn id="148488" idx="4"/>
            <a:endCxn id="148485" idx="1"/>
          </p:cNvCxnSpPr>
          <p:nvPr/>
        </p:nvCxnSpPr>
        <p:spPr bwMode="auto">
          <a:xfrm>
            <a:off x="4167188" y="4360863"/>
            <a:ext cx="996950" cy="592137"/>
          </a:xfrm>
          <a:prstGeom prst="bentConnector3">
            <a:avLst>
              <a:gd name="adj1" fmla="val 50477"/>
            </a:avLst>
          </a:prstGeom>
          <a:noFill/>
          <a:ln w="317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cxnSp>
        <p:nvCxnSpPr>
          <p:cNvPr id="17417" name="AutoShape 16"/>
          <p:cNvCxnSpPr>
            <a:cxnSpLocks noChangeShapeType="1"/>
            <a:stCxn id="148489" idx="4"/>
            <a:endCxn id="148485" idx="1"/>
          </p:cNvCxnSpPr>
          <p:nvPr/>
        </p:nvCxnSpPr>
        <p:spPr bwMode="auto">
          <a:xfrm flipV="1">
            <a:off x="4165600" y="4953000"/>
            <a:ext cx="998538" cy="695325"/>
          </a:xfrm>
          <a:prstGeom prst="bentConnector3">
            <a:avLst>
              <a:gd name="adj1" fmla="val 50556"/>
            </a:avLst>
          </a:prstGeom>
          <a:noFill/>
          <a:ln w="31750">
            <a:solidFill>
              <a:srgbClr val="FF00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Multiplicative Factors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FS-PR-160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406400" y="1924050"/>
            <a:ext cx="8308975" cy="3365500"/>
            <a:chOff x="368300" y="2076450"/>
            <a:chExt cx="8308975" cy="3365500"/>
          </a:xfrm>
        </p:grpSpPr>
        <p:sp>
          <p:nvSpPr>
            <p:cNvPr id="149508" name="Rectangle 4"/>
            <p:cNvSpPr>
              <a:spLocks noChangeArrowheads="1"/>
            </p:cNvSpPr>
            <p:nvPr/>
          </p:nvSpPr>
          <p:spPr bwMode="auto">
            <a:xfrm>
              <a:off x="368300" y="2078038"/>
              <a:ext cx="4060825" cy="156845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l" eaLnBrk="0" hangingPunct="0">
                <a:tabLst>
                  <a:tab pos="285750" algn="l"/>
                  <a:tab pos="1485900" algn="ctr"/>
                  <a:tab pos="2686050" algn="dec"/>
                  <a:tab pos="3657600" algn="dec"/>
                  <a:tab pos="3771900" algn="dec"/>
                </a:tabLst>
                <a:defRPr/>
              </a:pPr>
              <a:r>
                <a:rPr lang="en-US" sz="1800" b="1" u="sng">
                  <a:solidFill>
                    <a:schemeClr val="hlink"/>
                  </a:solidFill>
                  <a:latin typeface="+mj-lt"/>
                </a:rPr>
                <a:t>Base	Units	10%	-10%</a:t>
              </a:r>
            </a:p>
            <a:p>
              <a:pPr algn="l" eaLnBrk="0" hangingPunct="0">
                <a:tabLst>
                  <a:tab pos="285750" algn="l"/>
                  <a:tab pos="1485900" algn="ctr"/>
                  <a:tab pos="2686050" algn="dec"/>
                  <a:tab pos="3657600" algn="dec"/>
                  <a:tab pos="3771900" algn="dec"/>
                </a:tabLst>
                <a:defRPr/>
              </a:pPr>
              <a:r>
                <a:rPr lang="en-US" sz="1800">
                  <a:latin typeface="+mj-lt"/>
                </a:rPr>
                <a:t>	Jan	100	110	90</a:t>
              </a:r>
            </a:p>
            <a:p>
              <a:pPr algn="l" eaLnBrk="0" hangingPunct="0">
                <a:tabLst>
                  <a:tab pos="285750" algn="l"/>
                  <a:tab pos="1485900" algn="ctr"/>
                  <a:tab pos="2686050" algn="dec"/>
                  <a:tab pos="3657600" algn="dec"/>
                  <a:tab pos="3771900" algn="dec"/>
                </a:tabLst>
                <a:defRPr/>
              </a:pPr>
              <a:r>
                <a:rPr lang="en-US" sz="1800">
                  <a:latin typeface="+mj-lt"/>
                </a:rPr>
                <a:t>	Feb	150	165	135</a:t>
              </a:r>
            </a:p>
            <a:p>
              <a:pPr algn="l" eaLnBrk="0" hangingPunct="0">
                <a:tabLst>
                  <a:tab pos="285750" algn="l"/>
                  <a:tab pos="1485900" algn="ctr"/>
                  <a:tab pos="2686050" algn="dec"/>
                  <a:tab pos="3657600" algn="dec"/>
                  <a:tab pos="3771900" algn="dec"/>
                </a:tabLst>
                <a:defRPr/>
              </a:pPr>
              <a:r>
                <a:rPr lang="en-US" sz="1800">
                  <a:latin typeface="+mj-lt"/>
                </a:rPr>
                <a:t>	Mar	120	132	108z</a:t>
              </a:r>
            </a:p>
          </p:txBody>
        </p:sp>
        <p:sp>
          <p:nvSpPr>
            <p:cNvPr id="149509" name="Rectangle 5"/>
            <p:cNvSpPr>
              <a:spLocks noChangeArrowheads="1"/>
            </p:cNvSpPr>
            <p:nvPr/>
          </p:nvSpPr>
          <p:spPr bwMode="auto">
            <a:xfrm>
              <a:off x="4627563" y="2076450"/>
              <a:ext cx="4049712" cy="156845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l" eaLnBrk="0" hangingPunct="0">
                <a:tabLst>
                  <a:tab pos="285750" algn="l"/>
                  <a:tab pos="1485900" algn="ctr"/>
                  <a:tab pos="2686050" algn="dec"/>
                  <a:tab pos="3657600" algn="dec"/>
                  <a:tab pos="3771900" algn="dec"/>
                </a:tabLst>
                <a:defRPr/>
              </a:pPr>
              <a:r>
                <a:rPr lang="en-US" sz="1800" b="1" u="sng">
                  <a:solidFill>
                    <a:schemeClr val="hlink"/>
                  </a:solidFill>
                  <a:latin typeface="+mj-lt"/>
                </a:rPr>
                <a:t>Scale	Units	10%	-10%</a:t>
              </a:r>
              <a:endParaRPr lang="en-US" sz="1800" b="1">
                <a:solidFill>
                  <a:schemeClr val="hlink"/>
                </a:solidFill>
                <a:latin typeface="+mj-lt"/>
              </a:endParaRPr>
            </a:p>
            <a:p>
              <a:pPr algn="l" eaLnBrk="0" hangingPunct="0">
                <a:tabLst>
                  <a:tab pos="285750" algn="l"/>
                  <a:tab pos="1485900" algn="ctr"/>
                  <a:tab pos="2686050" algn="dec"/>
                  <a:tab pos="3657600" algn="dec"/>
                  <a:tab pos="3771900" algn="dec"/>
                </a:tabLst>
                <a:defRPr/>
              </a:pPr>
              <a:r>
                <a:rPr lang="en-US" sz="1800">
                  <a:latin typeface="+mj-lt"/>
                </a:rPr>
                <a:t>	Jan	100	10	n/a</a:t>
              </a:r>
            </a:p>
            <a:p>
              <a:pPr algn="l" eaLnBrk="0" hangingPunct="0">
                <a:tabLst>
                  <a:tab pos="285750" algn="l"/>
                  <a:tab pos="1485900" algn="ctr"/>
                  <a:tab pos="2686050" algn="dec"/>
                  <a:tab pos="3657600" algn="dec"/>
                  <a:tab pos="3771900" algn="dec"/>
                </a:tabLst>
                <a:defRPr/>
              </a:pPr>
              <a:r>
                <a:rPr lang="en-US" sz="1800">
                  <a:latin typeface="+mj-lt"/>
                </a:rPr>
                <a:t>	Feb	150	15	 n/a</a:t>
              </a:r>
            </a:p>
            <a:p>
              <a:pPr algn="l" eaLnBrk="0" hangingPunct="0">
                <a:tabLst>
                  <a:tab pos="285750" algn="l"/>
                  <a:tab pos="1485900" algn="ctr"/>
                  <a:tab pos="2686050" algn="dec"/>
                  <a:tab pos="3657600" algn="dec"/>
                  <a:tab pos="3771900" algn="dec"/>
                </a:tabLst>
                <a:defRPr/>
              </a:pPr>
              <a:r>
                <a:rPr lang="en-US" sz="1800">
                  <a:latin typeface="+mj-lt"/>
                </a:rPr>
                <a:t>	Mar	120	12	 n/a</a:t>
              </a:r>
            </a:p>
          </p:txBody>
        </p:sp>
        <p:sp>
          <p:nvSpPr>
            <p:cNvPr id="149510" name="Rectangle 6"/>
            <p:cNvSpPr>
              <a:spLocks noChangeArrowheads="1"/>
            </p:cNvSpPr>
            <p:nvPr/>
          </p:nvSpPr>
          <p:spPr bwMode="auto">
            <a:xfrm>
              <a:off x="962025" y="3905250"/>
              <a:ext cx="7189788" cy="15367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l" eaLnBrk="0" hangingPunct="0">
                <a:tabLst>
                  <a:tab pos="285750" algn="l"/>
                  <a:tab pos="1485900" algn="ctr"/>
                  <a:tab pos="2686050" algn="dec"/>
                  <a:tab pos="3657600" algn="dec"/>
                  <a:tab pos="4114800" algn="l"/>
                </a:tabLst>
                <a:defRPr/>
              </a:pPr>
              <a:r>
                <a:rPr lang="en-US" sz="1800" b="1" u="sng">
                  <a:solidFill>
                    <a:schemeClr val="hlink"/>
                  </a:solidFill>
                  <a:latin typeface="+mj-lt"/>
                </a:rPr>
                <a:t>Trend	Units	10%	-10%</a:t>
              </a:r>
              <a:endParaRPr lang="en-US" sz="1800" b="1">
                <a:solidFill>
                  <a:schemeClr val="hlink"/>
                </a:solidFill>
                <a:latin typeface="+mj-lt"/>
              </a:endParaRPr>
            </a:p>
            <a:p>
              <a:pPr algn="l" eaLnBrk="0" hangingPunct="0">
                <a:tabLst>
                  <a:tab pos="285750" algn="l"/>
                  <a:tab pos="1485900" algn="ctr"/>
                  <a:tab pos="2686050" algn="dec"/>
                  <a:tab pos="3657600" algn="dec"/>
                  <a:tab pos="4114800" algn="l"/>
                </a:tabLst>
                <a:defRPr/>
              </a:pPr>
              <a:r>
                <a:rPr lang="en-US" sz="1800">
                  <a:latin typeface="+mj-lt"/>
                </a:rPr>
                <a:t>	Jan	100	10	-10	= 100 +/- (100 x 10%)</a:t>
              </a:r>
            </a:p>
            <a:p>
              <a:pPr algn="l" eaLnBrk="0" hangingPunct="0">
                <a:tabLst>
                  <a:tab pos="285750" algn="l"/>
                  <a:tab pos="1485900" algn="ctr"/>
                  <a:tab pos="2686050" algn="dec"/>
                  <a:tab pos="3657600" algn="dec"/>
                  <a:tab pos="4114800" algn="l"/>
                </a:tabLst>
                <a:defRPr/>
              </a:pPr>
              <a:r>
                <a:rPr lang="en-US" sz="1800">
                  <a:latin typeface="+mj-lt"/>
                </a:rPr>
                <a:t>	Feb	150	15	 -15	= 150 +/- (150 x 10%)</a:t>
              </a:r>
            </a:p>
            <a:p>
              <a:pPr algn="l" eaLnBrk="0" hangingPunct="0">
                <a:tabLst>
                  <a:tab pos="285750" algn="l"/>
                  <a:tab pos="1485900" algn="ctr"/>
                  <a:tab pos="2686050" algn="dec"/>
                  <a:tab pos="3657600" algn="dec"/>
                  <a:tab pos="4114800" algn="l"/>
                </a:tabLst>
                <a:defRPr/>
              </a:pPr>
              <a:r>
                <a:rPr lang="en-US" sz="1800">
                  <a:latin typeface="+mj-lt"/>
                </a:rPr>
                <a:t>	Mar	120	12	 -12	= 120 +/- (120 x 10%)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22"/>
          <p:cNvSpPr>
            <a:spLocks noGrp="1"/>
          </p:cNvSpPr>
          <p:nvPr>
            <p:ph idx="1"/>
          </p:nvPr>
        </p:nvSpPr>
        <p:spPr>
          <a:xfrm>
            <a:off x="1819274" y="891610"/>
            <a:ext cx="6867525" cy="5424523"/>
          </a:xfrm>
        </p:spPr>
        <p:txBody>
          <a:bodyPr/>
          <a:lstStyle/>
          <a:p>
            <a:r>
              <a:rPr lang="en-US" sz="2400" dirty="0" smtClean="0"/>
              <a:t>Simulated Forecast Calculation</a:t>
            </a:r>
          </a:p>
          <a:p>
            <a:pPr lvl="1"/>
            <a:r>
              <a:rPr lang="en-US" sz="2000" dirty="0" smtClean="0"/>
              <a:t>CIM Data Load</a:t>
            </a:r>
          </a:p>
          <a:p>
            <a:pPr lvl="1"/>
            <a:r>
              <a:rPr lang="en-US" sz="2000" dirty="0" smtClean="0"/>
              <a:t>Detail Forecast Maintenance (optional)</a:t>
            </a:r>
          </a:p>
          <a:p>
            <a:pPr lvl="1"/>
            <a:r>
              <a:rPr lang="en-US" sz="2000" b="1" dirty="0" smtClean="0"/>
              <a:t>Simulation to Simulation Copy (optional)</a:t>
            </a:r>
          </a:p>
          <a:p>
            <a:pPr lvl="1"/>
            <a:r>
              <a:rPr lang="en-US" sz="2000" dirty="0" smtClean="0"/>
              <a:t>Single Item Simulation Copy (optional)</a:t>
            </a:r>
          </a:p>
          <a:p>
            <a:pPr lvl="1"/>
            <a:r>
              <a:rPr lang="en-US" sz="2000" dirty="0" smtClean="0"/>
              <a:t>Detail Forecast Report (optional)</a:t>
            </a:r>
          </a:p>
          <a:p>
            <a:r>
              <a:rPr lang="en-US" sz="2400" dirty="0" smtClean="0"/>
              <a:t>Simulation to Summarized Forecast</a:t>
            </a:r>
          </a:p>
          <a:p>
            <a:r>
              <a:rPr lang="en-US" sz="2400" dirty="0" smtClean="0"/>
              <a:t>Run MRP</a:t>
            </a:r>
          </a:p>
          <a:p>
            <a:r>
              <a:rPr lang="en-US" sz="2400" dirty="0" smtClean="0"/>
              <a:t>User Forecast Method Maintenance (optional)</a:t>
            </a:r>
          </a:p>
          <a:p>
            <a:endParaRPr lang="en-US" dirty="0"/>
          </a:p>
        </p:txBody>
      </p:sp>
      <p:sp>
        <p:nvSpPr>
          <p:cNvPr id="194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Forecast Simulation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FS-PR-170</a:t>
            </a:r>
          </a:p>
        </p:txBody>
      </p:sp>
      <p:sp>
        <p:nvSpPr>
          <p:cNvPr id="150534" name="Line 6"/>
          <p:cNvSpPr>
            <a:spLocks noChangeShapeType="1"/>
          </p:cNvSpPr>
          <p:nvPr/>
        </p:nvSpPr>
        <p:spPr bwMode="auto">
          <a:xfrm>
            <a:off x="1104900" y="82296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6570663" y="4521200"/>
            <a:ext cx="2439987" cy="1903413"/>
            <a:chOff x="6399213" y="4759325"/>
            <a:chExt cx="2439987" cy="1903413"/>
          </a:xfrm>
        </p:grpSpPr>
        <p:sp>
          <p:nvSpPr>
            <p:cNvPr id="19467" name="Text Box 19"/>
            <p:cNvSpPr txBox="1">
              <a:spLocks noChangeArrowheads="1"/>
            </p:cNvSpPr>
            <p:nvPr/>
          </p:nvSpPr>
          <p:spPr bwMode="auto">
            <a:xfrm>
              <a:off x="6735763" y="6113463"/>
              <a:ext cx="711200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Define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Forecast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Criteria</a:t>
              </a: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6399213" y="4759325"/>
              <a:ext cx="2439987" cy="1592263"/>
              <a:chOff x="6380163" y="4759325"/>
              <a:chExt cx="2439987" cy="1592263"/>
            </a:xfrm>
          </p:grpSpPr>
          <p:sp>
            <p:nvSpPr>
              <p:cNvPr id="19463" name="Rectangle 7"/>
              <p:cNvSpPr>
                <a:spLocks noChangeArrowheads="1"/>
              </p:cNvSpPr>
              <p:nvPr/>
            </p:nvSpPr>
            <p:spPr bwMode="auto">
              <a:xfrm>
                <a:off x="6519863" y="4759325"/>
                <a:ext cx="2276475" cy="2746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 eaLnBrk="0" hangingPunct="0"/>
                <a:r>
                  <a:rPr lang="en-US" sz="1200" b="1">
                    <a:solidFill>
                      <a:schemeClr val="hlink"/>
                    </a:solidFill>
                    <a:latin typeface="Arial" charset="0"/>
                  </a:rPr>
                  <a:t>QAD Enterprise Applications</a:t>
                </a:r>
              </a:p>
            </p:txBody>
          </p:sp>
          <p:grpSp>
            <p:nvGrpSpPr>
              <p:cNvPr id="19464" name="Group 8"/>
              <p:cNvGrpSpPr>
                <a:grpSpLocks/>
              </p:cNvGrpSpPr>
              <p:nvPr/>
            </p:nvGrpSpPr>
            <p:grpSpPr bwMode="auto">
              <a:xfrm>
                <a:off x="7011988" y="5118100"/>
                <a:ext cx="1254125" cy="1233488"/>
                <a:chOff x="4621" y="388"/>
                <a:chExt cx="790" cy="777"/>
              </a:xfrm>
            </p:grpSpPr>
            <p:sp>
              <p:nvSpPr>
                <p:cNvPr id="19471" name="Freeform 9"/>
                <p:cNvSpPr>
                  <a:spLocks/>
                </p:cNvSpPr>
                <p:nvPr/>
              </p:nvSpPr>
              <p:spPr bwMode="auto">
                <a:xfrm>
                  <a:off x="4700" y="405"/>
                  <a:ext cx="212" cy="211"/>
                </a:xfrm>
                <a:custGeom>
                  <a:avLst/>
                  <a:gdLst>
                    <a:gd name="T0" fmla="*/ 0 w 1061"/>
                    <a:gd name="T1" fmla="*/ 839 h 1059"/>
                    <a:gd name="T2" fmla="*/ 11 w 1061"/>
                    <a:gd name="T3" fmla="*/ 817 h 1059"/>
                    <a:gd name="T4" fmla="*/ 20 w 1061"/>
                    <a:gd name="T5" fmla="*/ 799 h 1059"/>
                    <a:gd name="T6" fmla="*/ 30 w 1061"/>
                    <a:gd name="T7" fmla="*/ 780 h 1059"/>
                    <a:gd name="T8" fmla="*/ 39 w 1061"/>
                    <a:gd name="T9" fmla="*/ 763 h 1059"/>
                    <a:gd name="T10" fmla="*/ 50 w 1061"/>
                    <a:gd name="T11" fmla="*/ 743 h 1059"/>
                    <a:gd name="T12" fmla="*/ 63 w 1061"/>
                    <a:gd name="T13" fmla="*/ 724 h 1059"/>
                    <a:gd name="T14" fmla="*/ 74 w 1061"/>
                    <a:gd name="T15" fmla="*/ 707 h 1059"/>
                    <a:gd name="T16" fmla="*/ 84 w 1061"/>
                    <a:gd name="T17" fmla="*/ 687 h 1059"/>
                    <a:gd name="T18" fmla="*/ 100 w 1061"/>
                    <a:gd name="T19" fmla="*/ 666 h 1059"/>
                    <a:gd name="T20" fmla="*/ 116 w 1061"/>
                    <a:gd name="T21" fmla="*/ 644 h 1059"/>
                    <a:gd name="T22" fmla="*/ 128 w 1061"/>
                    <a:gd name="T23" fmla="*/ 626 h 1059"/>
                    <a:gd name="T24" fmla="*/ 143 w 1061"/>
                    <a:gd name="T25" fmla="*/ 608 h 1059"/>
                    <a:gd name="T26" fmla="*/ 158 w 1061"/>
                    <a:gd name="T27" fmla="*/ 588 h 1059"/>
                    <a:gd name="T28" fmla="*/ 175 w 1061"/>
                    <a:gd name="T29" fmla="*/ 566 h 1059"/>
                    <a:gd name="T30" fmla="*/ 191 w 1061"/>
                    <a:gd name="T31" fmla="*/ 547 h 1059"/>
                    <a:gd name="T32" fmla="*/ 209 w 1061"/>
                    <a:gd name="T33" fmla="*/ 526 h 1059"/>
                    <a:gd name="T34" fmla="*/ 225 w 1061"/>
                    <a:gd name="T35" fmla="*/ 510 h 1059"/>
                    <a:gd name="T36" fmla="*/ 246 w 1061"/>
                    <a:gd name="T37" fmla="*/ 487 h 1059"/>
                    <a:gd name="T38" fmla="*/ 263 w 1061"/>
                    <a:gd name="T39" fmla="*/ 468 h 1059"/>
                    <a:gd name="T40" fmla="*/ 281 w 1061"/>
                    <a:gd name="T41" fmla="*/ 451 h 1059"/>
                    <a:gd name="T42" fmla="*/ 302 w 1061"/>
                    <a:gd name="T43" fmla="*/ 432 h 1059"/>
                    <a:gd name="T44" fmla="*/ 317 w 1061"/>
                    <a:gd name="T45" fmla="*/ 418 h 1059"/>
                    <a:gd name="T46" fmla="*/ 336 w 1061"/>
                    <a:gd name="T47" fmla="*/ 402 h 1059"/>
                    <a:gd name="T48" fmla="*/ 355 w 1061"/>
                    <a:gd name="T49" fmla="*/ 386 h 1059"/>
                    <a:gd name="T50" fmla="*/ 378 w 1061"/>
                    <a:gd name="T51" fmla="*/ 368 h 1059"/>
                    <a:gd name="T52" fmla="*/ 397 w 1061"/>
                    <a:gd name="T53" fmla="*/ 353 h 1059"/>
                    <a:gd name="T54" fmla="*/ 419 w 1061"/>
                    <a:gd name="T55" fmla="*/ 335 h 1059"/>
                    <a:gd name="T56" fmla="*/ 445 w 1061"/>
                    <a:gd name="T57" fmla="*/ 317 h 1059"/>
                    <a:gd name="T58" fmla="*/ 468 w 1061"/>
                    <a:gd name="T59" fmla="*/ 300 h 1059"/>
                    <a:gd name="T60" fmla="*/ 494 w 1061"/>
                    <a:gd name="T61" fmla="*/ 282 h 1059"/>
                    <a:gd name="T62" fmla="*/ 520 w 1061"/>
                    <a:gd name="T63" fmla="*/ 265 h 1059"/>
                    <a:gd name="T64" fmla="*/ 547 w 1061"/>
                    <a:gd name="T65" fmla="*/ 250 h 1059"/>
                    <a:gd name="T66" fmla="*/ 576 w 1061"/>
                    <a:gd name="T67" fmla="*/ 234 h 1059"/>
                    <a:gd name="T68" fmla="*/ 601 w 1061"/>
                    <a:gd name="T69" fmla="*/ 223 h 1059"/>
                    <a:gd name="T70" fmla="*/ 624 w 1061"/>
                    <a:gd name="T71" fmla="*/ 209 h 1059"/>
                    <a:gd name="T72" fmla="*/ 651 w 1061"/>
                    <a:gd name="T73" fmla="*/ 199 h 1059"/>
                    <a:gd name="T74" fmla="*/ 670 w 1061"/>
                    <a:gd name="T75" fmla="*/ 190 h 1059"/>
                    <a:gd name="T76" fmla="*/ 588 w 1061"/>
                    <a:gd name="T77" fmla="*/ 0 h 1059"/>
                    <a:gd name="T78" fmla="*/ 1061 w 1061"/>
                    <a:gd name="T79" fmla="*/ 271 h 1059"/>
                    <a:gd name="T80" fmla="*/ 938 w 1061"/>
                    <a:gd name="T81" fmla="*/ 832 h 1059"/>
                    <a:gd name="T82" fmla="*/ 861 w 1061"/>
                    <a:gd name="T83" fmla="*/ 666 h 1059"/>
                    <a:gd name="T84" fmla="*/ 830 w 1061"/>
                    <a:gd name="T85" fmla="*/ 681 h 1059"/>
                    <a:gd name="T86" fmla="*/ 800 w 1061"/>
                    <a:gd name="T87" fmla="*/ 697 h 1059"/>
                    <a:gd name="T88" fmla="*/ 767 w 1061"/>
                    <a:gd name="T89" fmla="*/ 718 h 1059"/>
                    <a:gd name="T90" fmla="*/ 732 w 1061"/>
                    <a:gd name="T91" fmla="*/ 741 h 1059"/>
                    <a:gd name="T92" fmla="*/ 704 w 1061"/>
                    <a:gd name="T93" fmla="*/ 761 h 1059"/>
                    <a:gd name="T94" fmla="*/ 677 w 1061"/>
                    <a:gd name="T95" fmla="*/ 784 h 1059"/>
                    <a:gd name="T96" fmla="*/ 650 w 1061"/>
                    <a:gd name="T97" fmla="*/ 806 h 1059"/>
                    <a:gd name="T98" fmla="*/ 627 w 1061"/>
                    <a:gd name="T99" fmla="*/ 830 h 1059"/>
                    <a:gd name="T100" fmla="*/ 605 w 1061"/>
                    <a:gd name="T101" fmla="*/ 854 h 1059"/>
                    <a:gd name="T102" fmla="*/ 580 w 1061"/>
                    <a:gd name="T103" fmla="*/ 880 h 1059"/>
                    <a:gd name="T104" fmla="*/ 560 w 1061"/>
                    <a:gd name="T105" fmla="*/ 906 h 1059"/>
                    <a:gd name="T106" fmla="*/ 539 w 1061"/>
                    <a:gd name="T107" fmla="*/ 932 h 1059"/>
                    <a:gd name="T108" fmla="*/ 521 w 1061"/>
                    <a:gd name="T109" fmla="*/ 955 h 1059"/>
                    <a:gd name="T110" fmla="*/ 502 w 1061"/>
                    <a:gd name="T111" fmla="*/ 987 h 1059"/>
                    <a:gd name="T112" fmla="*/ 485 w 1061"/>
                    <a:gd name="T113" fmla="*/ 1015 h 1059"/>
                    <a:gd name="T114" fmla="*/ 475 w 1061"/>
                    <a:gd name="T115" fmla="*/ 1037 h 1059"/>
                    <a:gd name="T116" fmla="*/ 463 w 1061"/>
                    <a:gd name="T117" fmla="*/ 1059 h 1059"/>
                    <a:gd name="T118" fmla="*/ 0 w 1061"/>
                    <a:gd name="T119" fmla="*/ 839 h 1059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1061"/>
                    <a:gd name="T181" fmla="*/ 0 h 1059"/>
                    <a:gd name="T182" fmla="*/ 1061 w 1061"/>
                    <a:gd name="T183" fmla="*/ 1059 h 1059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1061" h="1059">
                      <a:moveTo>
                        <a:pt x="0" y="839"/>
                      </a:moveTo>
                      <a:lnTo>
                        <a:pt x="11" y="817"/>
                      </a:lnTo>
                      <a:lnTo>
                        <a:pt x="20" y="799"/>
                      </a:lnTo>
                      <a:lnTo>
                        <a:pt x="30" y="780"/>
                      </a:lnTo>
                      <a:lnTo>
                        <a:pt x="39" y="763"/>
                      </a:lnTo>
                      <a:lnTo>
                        <a:pt x="50" y="743"/>
                      </a:lnTo>
                      <a:lnTo>
                        <a:pt x="63" y="724"/>
                      </a:lnTo>
                      <a:lnTo>
                        <a:pt x="74" y="707"/>
                      </a:lnTo>
                      <a:lnTo>
                        <a:pt x="84" y="687"/>
                      </a:lnTo>
                      <a:lnTo>
                        <a:pt x="100" y="666"/>
                      </a:lnTo>
                      <a:lnTo>
                        <a:pt x="116" y="644"/>
                      </a:lnTo>
                      <a:lnTo>
                        <a:pt x="128" y="626"/>
                      </a:lnTo>
                      <a:lnTo>
                        <a:pt x="143" y="608"/>
                      </a:lnTo>
                      <a:lnTo>
                        <a:pt x="158" y="588"/>
                      </a:lnTo>
                      <a:lnTo>
                        <a:pt x="175" y="566"/>
                      </a:lnTo>
                      <a:lnTo>
                        <a:pt x="191" y="547"/>
                      </a:lnTo>
                      <a:lnTo>
                        <a:pt x="209" y="526"/>
                      </a:lnTo>
                      <a:lnTo>
                        <a:pt x="225" y="510"/>
                      </a:lnTo>
                      <a:lnTo>
                        <a:pt x="246" y="487"/>
                      </a:lnTo>
                      <a:lnTo>
                        <a:pt x="263" y="468"/>
                      </a:lnTo>
                      <a:lnTo>
                        <a:pt x="281" y="451"/>
                      </a:lnTo>
                      <a:lnTo>
                        <a:pt x="302" y="432"/>
                      </a:lnTo>
                      <a:lnTo>
                        <a:pt x="317" y="418"/>
                      </a:lnTo>
                      <a:lnTo>
                        <a:pt x="336" y="402"/>
                      </a:lnTo>
                      <a:lnTo>
                        <a:pt x="355" y="386"/>
                      </a:lnTo>
                      <a:lnTo>
                        <a:pt x="378" y="368"/>
                      </a:lnTo>
                      <a:lnTo>
                        <a:pt x="397" y="353"/>
                      </a:lnTo>
                      <a:lnTo>
                        <a:pt x="419" y="335"/>
                      </a:lnTo>
                      <a:lnTo>
                        <a:pt x="445" y="317"/>
                      </a:lnTo>
                      <a:lnTo>
                        <a:pt x="468" y="300"/>
                      </a:lnTo>
                      <a:lnTo>
                        <a:pt x="494" y="282"/>
                      </a:lnTo>
                      <a:lnTo>
                        <a:pt x="520" y="265"/>
                      </a:lnTo>
                      <a:lnTo>
                        <a:pt x="547" y="250"/>
                      </a:lnTo>
                      <a:lnTo>
                        <a:pt x="576" y="234"/>
                      </a:lnTo>
                      <a:lnTo>
                        <a:pt x="601" y="223"/>
                      </a:lnTo>
                      <a:lnTo>
                        <a:pt x="624" y="209"/>
                      </a:lnTo>
                      <a:lnTo>
                        <a:pt x="651" y="199"/>
                      </a:lnTo>
                      <a:lnTo>
                        <a:pt x="670" y="190"/>
                      </a:lnTo>
                      <a:lnTo>
                        <a:pt x="588" y="0"/>
                      </a:lnTo>
                      <a:lnTo>
                        <a:pt x="1061" y="271"/>
                      </a:lnTo>
                      <a:lnTo>
                        <a:pt x="938" y="832"/>
                      </a:lnTo>
                      <a:lnTo>
                        <a:pt x="861" y="666"/>
                      </a:lnTo>
                      <a:lnTo>
                        <a:pt x="830" y="681"/>
                      </a:lnTo>
                      <a:lnTo>
                        <a:pt x="800" y="697"/>
                      </a:lnTo>
                      <a:lnTo>
                        <a:pt x="767" y="718"/>
                      </a:lnTo>
                      <a:lnTo>
                        <a:pt x="732" y="741"/>
                      </a:lnTo>
                      <a:lnTo>
                        <a:pt x="704" y="761"/>
                      </a:lnTo>
                      <a:lnTo>
                        <a:pt x="677" y="784"/>
                      </a:lnTo>
                      <a:lnTo>
                        <a:pt x="650" y="806"/>
                      </a:lnTo>
                      <a:lnTo>
                        <a:pt x="627" y="830"/>
                      </a:lnTo>
                      <a:lnTo>
                        <a:pt x="605" y="854"/>
                      </a:lnTo>
                      <a:lnTo>
                        <a:pt x="580" y="880"/>
                      </a:lnTo>
                      <a:lnTo>
                        <a:pt x="560" y="906"/>
                      </a:lnTo>
                      <a:lnTo>
                        <a:pt x="539" y="932"/>
                      </a:lnTo>
                      <a:lnTo>
                        <a:pt x="521" y="955"/>
                      </a:lnTo>
                      <a:lnTo>
                        <a:pt x="502" y="987"/>
                      </a:lnTo>
                      <a:lnTo>
                        <a:pt x="485" y="1015"/>
                      </a:lnTo>
                      <a:lnTo>
                        <a:pt x="475" y="1037"/>
                      </a:lnTo>
                      <a:lnTo>
                        <a:pt x="463" y="1059"/>
                      </a:lnTo>
                      <a:lnTo>
                        <a:pt x="0" y="839"/>
                      </a:lnTo>
                      <a:close/>
                    </a:path>
                  </a:pathLst>
                </a:custGeom>
                <a:solidFill>
                  <a:srgbClr val="99CC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472" name="Freeform 10"/>
                <p:cNvSpPr>
                  <a:spLocks/>
                </p:cNvSpPr>
                <p:nvPr/>
              </p:nvSpPr>
              <p:spPr bwMode="auto">
                <a:xfrm>
                  <a:off x="4621" y="642"/>
                  <a:ext cx="186" cy="234"/>
                </a:xfrm>
                <a:custGeom>
                  <a:avLst/>
                  <a:gdLst>
                    <a:gd name="T0" fmla="*/ 934 w 934"/>
                    <a:gd name="T1" fmla="*/ 488 h 1179"/>
                    <a:gd name="T2" fmla="*/ 696 w 934"/>
                    <a:gd name="T3" fmla="*/ 391 h 1179"/>
                    <a:gd name="T4" fmla="*/ 687 w 934"/>
                    <a:gd name="T5" fmla="*/ 413 h 1179"/>
                    <a:gd name="T6" fmla="*/ 681 w 934"/>
                    <a:gd name="T7" fmla="*/ 435 h 1179"/>
                    <a:gd name="T8" fmla="*/ 674 w 934"/>
                    <a:gd name="T9" fmla="*/ 458 h 1179"/>
                    <a:gd name="T10" fmla="*/ 669 w 934"/>
                    <a:gd name="T11" fmla="*/ 482 h 1179"/>
                    <a:gd name="T12" fmla="*/ 662 w 934"/>
                    <a:gd name="T13" fmla="*/ 514 h 1179"/>
                    <a:gd name="T14" fmla="*/ 658 w 934"/>
                    <a:gd name="T15" fmla="*/ 540 h 1179"/>
                    <a:gd name="T16" fmla="*/ 654 w 934"/>
                    <a:gd name="T17" fmla="*/ 568 h 1179"/>
                    <a:gd name="T18" fmla="*/ 651 w 934"/>
                    <a:gd name="T19" fmla="*/ 600 h 1179"/>
                    <a:gd name="T20" fmla="*/ 648 w 934"/>
                    <a:gd name="T21" fmla="*/ 633 h 1179"/>
                    <a:gd name="T22" fmla="*/ 648 w 934"/>
                    <a:gd name="T23" fmla="*/ 691 h 1179"/>
                    <a:gd name="T24" fmla="*/ 650 w 934"/>
                    <a:gd name="T25" fmla="*/ 721 h 1179"/>
                    <a:gd name="T26" fmla="*/ 651 w 934"/>
                    <a:gd name="T27" fmla="*/ 750 h 1179"/>
                    <a:gd name="T28" fmla="*/ 655 w 934"/>
                    <a:gd name="T29" fmla="*/ 779 h 1179"/>
                    <a:gd name="T30" fmla="*/ 661 w 934"/>
                    <a:gd name="T31" fmla="*/ 807 h 1179"/>
                    <a:gd name="T32" fmla="*/ 666 w 934"/>
                    <a:gd name="T33" fmla="*/ 835 h 1179"/>
                    <a:gd name="T34" fmla="*/ 673 w 934"/>
                    <a:gd name="T35" fmla="*/ 867 h 1179"/>
                    <a:gd name="T36" fmla="*/ 682 w 934"/>
                    <a:gd name="T37" fmla="*/ 897 h 1179"/>
                    <a:gd name="T38" fmla="*/ 236 w 934"/>
                    <a:gd name="T39" fmla="*/ 1179 h 1179"/>
                    <a:gd name="T40" fmla="*/ 226 w 934"/>
                    <a:gd name="T41" fmla="*/ 1150 h 1179"/>
                    <a:gd name="T42" fmla="*/ 217 w 934"/>
                    <a:gd name="T43" fmla="*/ 1126 h 1179"/>
                    <a:gd name="T44" fmla="*/ 209 w 934"/>
                    <a:gd name="T45" fmla="*/ 1102 h 1179"/>
                    <a:gd name="T46" fmla="*/ 200 w 934"/>
                    <a:gd name="T47" fmla="*/ 1076 h 1179"/>
                    <a:gd name="T48" fmla="*/ 194 w 934"/>
                    <a:gd name="T49" fmla="*/ 1055 h 1179"/>
                    <a:gd name="T50" fmla="*/ 185 w 934"/>
                    <a:gd name="T51" fmla="*/ 1030 h 1179"/>
                    <a:gd name="T52" fmla="*/ 180 w 934"/>
                    <a:gd name="T53" fmla="*/ 1007 h 1179"/>
                    <a:gd name="T54" fmla="*/ 174 w 934"/>
                    <a:gd name="T55" fmla="*/ 985 h 1179"/>
                    <a:gd name="T56" fmla="*/ 169 w 934"/>
                    <a:gd name="T57" fmla="*/ 962 h 1179"/>
                    <a:gd name="T58" fmla="*/ 162 w 934"/>
                    <a:gd name="T59" fmla="*/ 934 h 1179"/>
                    <a:gd name="T60" fmla="*/ 158 w 934"/>
                    <a:gd name="T61" fmla="*/ 906 h 1179"/>
                    <a:gd name="T62" fmla="*/ 153 w 934"/>
                    <a:gd name="T63" fmla="*/ 880 h 1179"/>
                    <a:gd name="T64" fmla="*/ 147 w 934"/>
                    <a:gd name="T65" fmla="*/ 854 h 1179"/>
                    <a:gd name="T66" fmla="*/ 144 w 934"/>
                    <a:gd name="T67" fmla="*/ 824 h 1179"/>
                    <a:gd name="T68" fmla="*/ 142 w 934"/>
                    <a:gd name="T69" fmla="*/ 795 h 1179"/>
                    <a:gd name="T70" fmla="*/ 139 w 934"/>
                    <a:gd name="T71" fmla="*/ 762 h 1179"/>
                    <a:gd name="T72" fmla="*/ 136 w 934"/>
                    <a:gd name="T73" fmla="*/ 731 h 1179"/>
                    <a:gd name="T74" fmla="*/ 136 w 934"/>
                    <a:gd name="T75" fmla="*/ 699 h 1179"/>
                    <a:gd name="T76" fmla="*/ 136 w 934"/>
                    <a:gd name="T77" fmla="*/ 667 h 1179"/>
                    <a:gd name="T78" fmla="*/ 136 w 934"/>
                    <a:gd name="T79" fmla="*/ 626 h 1179"/>
                    <a:gd name="T80" fmla="*/ 138 w 934"/>
                    <a:gd name="T81" fmla="*/ 589 h 1179"/>
                    <a:gd name="T82" fmla="*/ 139 w 934"/>
                    <a:gd name="T83" fmla="*/ 564 h 1179"/>
                    <a:gd name="T84" fmla="*/ 142 w 934"/>
                    <a:gd name="T85" fmla="*/ 534 h 1179"/>
                    <a:gd name="T86" fmla="*/ 144 w 934"/>
                    <a:gd name="T87" fmla="*/ 506 h 1179"/>
                    <a:gd name="T88" fmla="*/ 148 w 934"/>
                    <a:gd name="T89" fmla="*/ 471 h 1179"/>
                    <a:gd name="T90" fmla="*/ 154 w 934"/>
                    <a:gd name="T91" fmla="*/ 441 h 1179"/>
                    <a:gd name="T92" fmla="*/ 159 w 934"/>
                    <a:gd name="T93" fmla="*/ 414 h 1179"/>
                    <a:gd name="T94" fmla="*/ 166 w 934"/>
                    <a:gd name="T95" fmla="*/ 380 h 1179"/>
                    <a:gd name="T96" fmla="*/ 173 w 934"/>
                    <a:gd name="T97" fmla="*/ 353 h 1179"/>
                    <a:gd name="T98" fmla="*/ 180 w 934"/>
                    <a:gd name="T99" fmla="*/ 320 h 1179"/>
                    <a:gd name="T100" fmla="*/ 188 w 934"/>
                    <a:gd name="T101" fmla="*/ 292 h 1179"/>
                    <a:gd name="T102" fmla="*/ 198 w 934"/>
                    <a:gd name="T103" fmla="*/ 262 h 1179"/>
                    <a:gd name="T104" fmla="*/ 207 w 934"/>
                    <a:gd name="T105" fmla="*/ 232 h 1179"/>
                    <a:gd name="T106" fmla="*/ 221 w 934"/>
                    <a:gd name="T107" fmla="*/ 195 h 1179"/>
                    <a:gd name="T108" fmla="*/ 0 w 934"/>
                    <a:gd name="T109" fmla="*/ 103 h 1179"/>
                    <a:gd name="T110" fmla="*/ 581 w 934"/>
                    <a:gd name="T111" fmla="*/ 0 h 1179"/>
                    <a:gd name="T112" fmla="*/ 934 w 934"/>
                    <a:gd name="T113" fmla="*/ 488 h 1179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934"/>
                    <a:gd name="T172" fmla="*/ 0 h 1179"/>
                    <a:gd name="T173" fmla="*/ 934 w 934"/>
                    <a:gd name="T174" fmla="*/ 1179 h 1179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934" h="1179">
                      <a:moveTo>
                        <a:pt x="934" y="488"/>
                      </a:moveTo>
                      <a:lnTo>
                        <a:pt x="696" y="391"/>
                      </a:lnTo>
                      <a:lnTo>
                        <a:pt x="687" y="413"/>
                      </a:lnTo>
                      <a:lnTo>
                        <a:pt x="681" y="435"/>
                      </a:lnTo>
                      <a:lnTo>
                        <a:pt x="674" y="458"/>
                      </a:lnTo>
                      <a:lnTo>
                        <a:pt x="669" y="482"/>
                      </a:lnTo>
                      <a:lnTo>
                        <a:pt x="662" y="514"/>
                      </a:lnTo>
                      <a:lnTo>
                        <a:pt x="658" y="540"/>
                      </a:lnTo>
                      <a:lnTo>
                        <a:pt x="654" y="568"/>
                      </a:lnTo>
                      <a:lnTo>
                        <a:pt x="651" y="600"/>
                      </a:lnTo>
                      <a:lnTo>
                        <a:pt x="648" y="633"/>
                      </a:lnTo>
                      <a:lnTo>
                        <a:pt x="648" y="691"/>
                      </a:lnTo>
                      <a:lnTo>
                        <a:pt x="650" y="721"/>
                      </a:lnTo>
                      <a:lnTo>
                        <a:pt x="651" y="750"/>
                      </a:lnTo>
                      <a:lnTo>
                        <a:pt x="655" y="779"/>
                      </a:lnTo>
                      <a:lnTo>
                        <a:pt x="661" y="807"/>
                      </a:lnTo>
                      <a:lnTo>
                        <a:pt x="666" y="835"/>
                      </a:lnTo>
                      <a:lnTo>
                        <a:pt x="673" y="867"/>
                      </a:lnTo>
                      <a:lnTo>
                        <a:pt x="682" y="897"/>
                      </a:lnTo>
                      <a:lnTo>
                        <a:pt x="236" y="1179"/>
                      </a:lnTo>
                      <a:lnTo>
                        <a:pt x="226" y="1150"/>
                      </a:lnTo>
                      <a:lnTo>
                        <a:pt x="217" y="1126"/>
                      </a:lnTo>
                      <a:lnTo>
                        <a:pt x="209" y="1102"/>
                      </a:lnTo>
                      <a:lnTo>
                        <a:pt x="200" y="1076"/>
                      </a:lnTo>
                      <a:lnTo>
                        <a:pt x="194" y="1055"/>
                      </a:lnTo>
                      <a:lnTo>
                        <a:pt x="185" y="1030"/>
                      </a:lnTo>
                      <a:lnTo>
                        <a:pt x="180" y="1007"/>
                      </a:lnTo>
                      <a:lnTo>
                        <a:pt x="174" y="985"/>
                      </a:lnTo>
                      <a:lnTo>
                        <a:pt x="169" y="962"/>
                      </a:lnTo>
                      <a:lnTo>
                        <a:pt x="162" y="934"/>
                      </a:lnTo>
                      <a:lnTo>
                        <a:pt x="158" y="906"/>
                      </a:lnTo>
                      <a:lnTo>
                        <a:pt x="153" y="880"/>
                      </a:lnTo>
                      <a:lnTo>
                        <a:pt x="147" y="854"/>
                      </a:lnTo>
                      <a:lnTo>
                        <a:pt x="144" y="824"/>
                      </a:lnTo>
                      <a:lnTo>
                        <a:pt x="142" y="795"/>
                      </a:lnTo>
                      <a:lnTo>
                        <a:pt x="139" y="762"/>
                      </a:lnTo>
                      <a:lnTo>
                        <a:pt x="136" y="731"/>
                      </a:lnTo>
                      <a:lnTo>
                        <a:pt x="136" y="699"/>
                      </a:lnTo>
                      <a:lnTo>
                        <a:pt x="136" y="667"/>
                      </a:lnTo>
                      <a:lnTo>
                        <a:pt x="136" y="626"/>
                      </a:lnTo>
                      <a:lnTo>
                        <a:pt x="138" y="589"/>
                      </a:lnTo>
                      <a:lnTo>
                        <a:pt x="139" y="564"/>
                      </a:lnTo>
                      <a:lnTo>
                        <a:pt x="142" y="534"/>
                      </a:lnTo>
                      <a:lnTo>
                        <a:pt x="144" y="506"/>
                      </a:lnTo>
                      <a:lnTo>
                        <a:pt x="148" y="471"/>
                      </a:lnTo>
                      <a:lnTo>
                        <a:pt x="154" y="441"/>
                      </a:lnTo>
                      <a:lnTo>
                        <a:pt x="159" y="414"/>
                      </a:lnTo>
                      <a:lnTo>
                        <a:pt x="166" y="380"/>
                      </a:lnTo>
                      <a:lnTo>
                        <a:pt x="173" y="353"/>
                      </a:lnTo>
                      <a:lnTo>
                        <a:pt x="180" y="320"/>
                      </a:lnTo>
                      <a:lnTo>
                        <a:pt x="188" y="292"/>
                      </a:lnTo>
                      <a:lnTo>
                        <a:pt x="198" y="262"/>
                      </a:lnTo>
                      <a:lnTo>
                        <a:pt x="207" y="232"/>
                      </a:lnTo>
                      <a:lnTo>
                        <a:pt x="221" y="195"/>
                      </a:lnTo>
                      <a:lnTo>
                        <a:pt x="0" y="103"/>
                      </a:lnTo>
                      <a:lnTo>
                        <a:pt x="581" y="0"/>
                      </a:lnTo>
                      <a:lnTo>
                        <a:pt x="934" y="488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12700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473" name="Freeform 11"/>
                <p:cNvSpPr>
                  <a:spLocks/>
                </p:cNvSpPr>
                <p:nvPr/>
              </p:nvSpPr>
              <p:spPr bwMode="auto">
                <a:xfrm>
                  <a:off x="4634" y="883"/>
                  <a:ext cx="211" cy="202"/>
                </a:xfrm>
                <a:custGeom>
                  <a:avLst/>
                  <a:gdLst>
                    <a:gd name="T0" fmla="*/ 843 w 1061"/>
                    <a:gd name="T1" fmla="*/ 1010 h 1010"/>
                    <a:gd name="T2" fmla="*/ 821 w 1061"/>
                    <a:gd name="T3" fmla="*/ 999 h 1010"/>
                    <a:gd name="T4" fmla="*/ 803 w 1061"/>
                    <a:gd name="T5" fmla="*/ 989 h 1010"/>
                    <a:gd name="T6" fmla="*/ 784 w 1061"/>
                    <a:gd name="T7" fmla="*/ 980 h 1010"/>
                    <a:gd name="T8" fmla="*/ 766 w 1061"/>
                    <a:gd name="T9" fmla="*/ 970 h 1010"/>
                    <a:gd name="T10" fmla="*/ 747 w 1061"/>
                    <a:gd name="T11" fmla="*/ 959 h 1010"/>
                    <a:gd name="T12" fmla="*/ 728 w 1061"/>
                    <a:gd name="T13" fmla="*/ 948 h 1010"/>
                    <a:gd name="T14" fmla="*/ 710 w 1061"/>
                    <a:gd name="T15" fmla="*/ 936 h 1010"/>
                    <a:gd name="T16" fmla="*/ 691 w 1061"/>
                    <a:gd name="T17" fmla="*/ 925 h 1010"/>
                    <a:gd name="T18" fmla="*/ 670 w 1061"/>
                    <a:gd name="T19" fmla="*/ 910 h 1010"/>
                    <a:gd name="T20" fmla="*/ 647 w 1061"/>
                    <a:gd name="T21" fmla="*/ 895 h 1010"/>
                    <a:gd name="T22" fmla="*/ 629 w 1061"/>
                    <a:gd name="T23" fmla="*/ 881 h 1010"/>
                    <a:gd name="T24" fmla="*/ 612 w 1061"/>
                    <a:gd name="T25" fmla="*/ 866 h 1010"/>
                    <a:gd name="T26" fmla="*/ 591 w 1061"/>
                    <a:gd name="T27" fmla="*/ 851 h 1010"/>
                    <a:gd name="T28" fmla="*/ 569 w 1061"/>
                    <a:gd name="T29" fmla="*/ 835 h 1010"/>
                    <a:gd name="T30" fmla="*/ 550 w 1061"/>
                    <a:gd name="T31" fmla="*/ 819 h 1010"/>
                    <a:gd name="T32" fmla="*/ 530 w 1061"/>
                    <a:gd name="T33" fmla="*/ 801 h 1010"/>
                    <a:gd name="T34" fmla="*/ 513 w 1061"/>
                    <a:gd name="T35" fmla="*/ 786 h 1010"/>
                    <a:gd name="T36" fmla="*/ 490 w 1061"/>
                    <a:gd name="T37" fmla="*/ 764 h 1010"/>
                    <a:gd name="T38" fmla="*/ 471 w 1061"/>
                    <a:gd name="T39" fmla="*/ 746 h 1010"/>
                    <a:gd name="T40" fmla="*/ 455 w 1061"/>
                    <a:gd name="T41" fmla="*/ 728 h 1010"/>
                    <a:gd name="T42" fmla="*/ 436 w 1061"/>
                    <a:gd name="T43" fmla="*/ 708 h 1010"/>
                    <a:gd name="T44" fmla="*/ 422 w 1061"/>
                    <a:gd name="T45" fmla="*/ 693 h 1010"/>
                    <a:gd name="T46" fmla="*/ 406 w 1061"/>
                    <a:gd name="T47" fmla="*/ 674 h 1010"/>
                    <a:gd name="T48" fmla="*/ 389 w 1061"/>
                    <a:gd name="T49" fmla="*/ 655 h 1010"/>
                    <a:gd name="T50" fmla="*/ 371 w 1061"/>
                    <a:gd name="T51" fmla="*/ 631 h 1010"/>
                    <a:gd name="T52" fmla="*/ 355 w 1061"/>
                    <a:gd name="T53" fmla="*/ 612 h 1010"/>
                    <a:gd name="T54" fmla="*/ 339 w 1061"/>
                    <a:gd name="T55" fmla="*/ 590 h 1010"/>
                    <a:gd name="T56" fmla="*/ 320 w 1061"/>
                    <a:gd name="T57" fmla="*/ 564 h 1010"/>
                    <a:gd name="T58" fmla="*/ 303 w 1061"/>
                    <a:gd name="T59" fmla="*/ 541 h 1010"/>
                    <a:gd name="T60" fmla="*/ 285 w 1061"/>
                    <a:gd name="T61" fmla="*/ 515 h 1010"/>
                    <a:gd name="T62" fmla="*/ 269 w 1061"/>
                    <a:gd name="T63" fmla="*/ 489 h 1010"/>
                    <a:gd name="T64" fmla="*/ 254 w 1061"/>
                    <a:gd name="T65" fmla="*/ 462 h 1010"/>
                    <a:gd name="T66" fmla="*/ 238 w 1061"/>
                    <a:gd name="T67" fmla="*/ 433 h 1010"/>
                    <a:gd name="T68" fmla="*/ 227 w 1061"/>
                    <a:gd name="T69" fmla="*/ 409 h 1010"/>
                    <a:gd name="T70" fmla="*/ 213 w 1061"/>
                    <a:gd name="T71" fmla="*/ 386 h 1010"/>
                    <a:gd name="T72" fmla="*/ 202 w 1061"/>
                    <a:gd name="T73" fmla="*/ 360 h 1010"/>
                    <a:gd name="T74" fmla="*/ 0 w 1061"/>
                    <a:gd name="T75" fmla="*/ 455 h 1010"/>
                    <a:gd name="T76" fmla="*/ 333 w 1061"/>
                    <a:gd name="T77" fmla="*/ 0 h 1010"/>
                    <a:gd name="T78" fmla="*/ 897 w 1061"/>
                    <a:gd name="T79" fmla="*/ 50 h 1010"/>
                    <a:gd name="T80" fmla="*/ 670 w 1061"/>
                    <a:gd name="T81" fmla="*/ 151 h 1010"/>
                    <a:gd name="T82" fmla="*/ 684 w 1061"/>
                    <a:gd name="T83" fmla="*/ 179 h 1010"/>
                    <a:gd name="T84" fmla="*/ 700 w 1061"/>
                    <a:gd name="T85" fmla="*/ 209 h 1010"/>
                    <a:gd name="T86" fmla="*/ 721 w 1061"/>
                    <a:gd name="T87" fmla="*/ 242 h 1010"/>
                    <a:gd name="T88" fmla="*/ 744 w 1061"/>
                    <a:gd name="T89" fmla="*/ 278 h 1010"/>
                    <a:gd name="T90" fmla="*/ 765 w 1061"/>
                    <a:gd name="T91" fmla="*/ 305 h 1010"/>
                    <a:gd name="T92" fmla="*/ 788 w 1061"/>
                    <a:gd name="T93" fmla="*/ 332 h 1010"/>
                    <a:gd name="T94" fmla="*/ 810 w 1061"/>
                    <a:gd name="T95" fmla="*/ 360 h 1010"/>
                    <a:gd name="T96" fmla="*/ 833 w 1061"/>
                    <a:gd name="T97" fmla="*/ 383 h 1010"/>
                    <a:gd name="T98" fmla="*/ 858 w 1061"/>
                    <a:gd name="T99" fmla="*/ 405 h 1010"/>
                    <a:gd name="T100" fmla="*/ 883 w 1061"/>
                    <a:gd name="T101" fmla="*/ 429 h 1010"/>
                    <a:gd name="T102" fmla="*/ 909 w 1061"/>
                    <a:gd name="T103" fmla="*/ 450 h 1010"/>
                    <a:gd name="T104" fmla="*/ 934 w 1061"/>
                    <a:gd name="T105" fmla="*/ 470 h 1010"/>
                    <a:gd name="T106" fmla="*/ 959 w 1061"/>
                    <a:gd name="T107" fmla="*/ 488 h 1010"/>
                    <a:gd name="T108" fmla="*/ 989 w 1061"/>
                    <a:gd name="T109" fmla="*/ 507 h 1010"/>
                    <a:gd name="T110" fmla="*/ 1019 w 1061"/>
                    <a:gd name="T111" fmla="*/ 525 h 1010"/>
                    <a:gd name="T112" fmla="*/ 1041 w 1061"/>
                    <a:gd name="T113" fmla="*/ 534 h 1010"/>
                    <a:gd name="T114" fmla="*/ 1061 w 1061"/>
                    <a:gd name="T115" fmla="*/ 545 h 1010"/>
                    <a:gd name="T116" fmla="*/ 843 w 1061"/>
                    <a:gd name="T117" fmla="*/ 1010 h 1010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1061"/>
                    <a:gd name="T178" fmla="*/ 0 h 1010"/>
                    <a:gd name="T179" fmla="*/ 1061 w 1061"/>
                    <a:gd name="T180" fmla="*/ 1010 h 1010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1061" h="1010">
                      <a:moveTo>
                        <a:pt x="843" y="1010"/>
                      </a:moveTo>
                      <a:lnTo>
                        <a:pt x="821" y="999"/>
                      </a:lnTo>
                      <a:lnTo>
                        <a:pt x="803" y="989"/>
                      </a:lnTo>
                      <a:lnTo>
                        <a:pt x="784" y="980"/>
                      </a:lnTo>
                      <a:lnTo>
                        <a:pt x="766" y="970"/>
                      </a:lnTo>
                      <a:lnTo>
                        <a:pt x="747" y="959"/>
                      </a:lnTo>
                      <a:lnTo>
                        <a:pt x="728" y="948"/>
                      </a:lnTo>
                      <a:lnTo>
                        <a:pt x="710" y="936"/>
                      </a:lnTo>
                      <a:lnTo>
                        <a:pt x="691" y="925"/>
                      </a:lnTo>
                      <a:lnTo>
                        <a:pt x="670" y="910"/>
                      </a:lnTo>
                      <a:lnTo>
                        <a:pt x="647" y="895"/>
                      </a:lnTo>
                      <a:lnTo>
                        <a:pt x="629" y="881"/>
                      </a:lnTo>
                      <a:lnTo>
                        <a:pt x="612" y="866"/>
                      </a:lnTo>
                      <a:lnTo>
                        <a:pt x="591" y="851"/>
                      </a:lnTo>
                      <a:lnTo>
                        <a:pt x="569" y="835"/>
                      </a:lnTo>
                      <a:lnTo>
                        <a:pt x="550" y="819"/>
                      </a:lnTo>
                      <a:lnTo>
                        <a:pt x="530" y="801"/>
                      </a:lnTo>
                      <a:lnTo>
                        <a:pt x="513" y="786"/>
                      </a:lnTo>
                      <a:lnTo>
                        <a:pt x="490" y="764"/>
                      </a:lnTo>
                      <a:lnTo>
                        <a:pt x="471" y="746"/>
                      </a:lnTo>
                      <a:lnTo>
                        <a:pt x="455" y="728"/>
                      </a:lnTo>
                      <a:lnTo>
                        <a:pt x="436" y="708"/>
                      </a:lnTo>
                      <a:lnTo>
                        <a:pt x="422" y="693"/>
                      </a:lnTo>
                      <a:lnTo>
                        <a:pt x="406" y="674"/>
                      </a:lnTo>
                      <a:lnTo>
                        <a:pt x="389" y="655"/>
                      </a:lnTo>
                      <a:lnTo>
                        <a:pt x="371" y="631"/>
                      </a:lnTo>
                      <a:lnTo>
                        <a:pt x="355" y="612"/>
                      </a:lnTo>
                      <a:lnTo>
                        <a:pt x="339" y="590"/>
                      </a:lnTo>
                      <a:lnTo>
                        <a:pt x="320" y="564"/>
                      </a:lnTo>
                      <a:lnTo>
                        <a:pt x="303" y="541"/>
                      </a:lnTo>
                      <a:lnTo>
                        <a:pt x="285" y="515"/>
                      </a:lnTo>
                      <a:lnTo>
                        <a:pt x="269" y="489"/>
                      </a:lnTo>
                      <a:lnTo>
                        <a:pt x="254" y="462"/>
                      </a:lnTo>
                      <a:lnTo>
                        <a:pt x="238" y="433"/>
                      </a:lnTo>
                      <a:lnTo>
                        <a:pt x="227" y="409"/>
                      </a:lnTo>
                      <a:lnTo>
                        <a:pt x="213" y="386"/>
                      </a:lnTo>
                      <a:lnTo>
                        <a:pt x="202" y="360"/>
                      </a:lnTo>
                      <a:lnTo>
                        <a:pt x="0" y="455"/>
                      </a:lnTo>
                      <a:lnTo>
                        <a:pt x="333" y="0"/>
                      </a:lnTo>
                      <a:lnTo>
                        <a:pt x="897" y="50"/>
                      </a:lnTo>
                      <a:lnTo>
                        <a:pt x="670" y="151"/>
                      </a:lnTo>
                      <a:lnTo>
                        <a:pt x="684" y="179"/>
                      </a:lnTo>
                      <a:lnTo>
                        <a:pt x="700" y="209"/>
                      </a:lnTo>
                      <a:lnTo>
                        <a:pt x="721" y="242"/>
                      </a:lnTo>
                      <a:lnTo>
                        <a:pt x="744" y="278"/>
                      </a:lnTo>
                      <a:lnTo>
                        <a:pt x="765" y="305"/>
                      </a:lnTo>
                      <a:lnTo>
                        <a:pt x="788" y="332"/>
                      </a:lnTo>
                      <a:lnTo>
                        <a:pt x="810" y="360"/>
                      </a:lnTo>
                      <a:lnTo>
                        <a:pt x="833" y="383"/>
                      </a:lnTo>
                      <a:lnTo>
                        <a:pt x="858" y="405"/>
                      </a:lnTo>
                      <a:lnTo>
                        <a:pt x="883" y="429"/>
                      </a:lnTo>
                      <a:lnTo>
                        <a:pt x="909" y="450"/>
                      </a:lnTo>
                      <a:lnTo>
                        <a:pt x="934" y="470"/>
                      </a:lnTo>
                      <a:lnTo>
                        <a:pt x="959" y="488"/>
                      </a:lnTo>
                      <a:lnTo>
                        <a:pt x="989" y="507"/>
                      </a:lnTo>
                      <a:lnTo>
                        <a:pt x="1019" y="525"/>
                      </a:lnTo>
                      <a:lnTo>
                        <a:pt x="1041" y="534"/>
                      </a:lnTo>
                      <a:lnTo>
                        <a:pt x="1061" y="545"/>
                      </a:lnTo>
                      <a:lnTo>
                        <a:pt x="843" y="1010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12700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474" name="Freeform 12"/>
                <p:cNvSpPr>
                  <a:spLocks/>
                </p:cNvSpPr>
                <p:nvPr/>
              </p:nvSpPr>
              <p:spPr bwMode="auto">
                <a:xfrm>
                  <a:off x="4875" y="981"/>
                  <a:ext cx="229" cy="184"/>
                </a:xfrm>
                <a:custGeom>
                  <a:avLst/>
                  <a:gdLst>
                    <a:gd name="T0" fmla="*/ 461 w 1152"/>
                    <a:gd name="T1" fmla="*/ 0 h 922"/>
                    <a:gd name="T2" fmla="*/ 366 w 1152"/>
                    <a:gd name="T3" fmla="*/ 237 h 922"/>
                    <a:gd name="T4" fmla="*/ 388 w 1152"/>
                    <a:gd name="T5" fmla="*/ 247 h 922"/>
                    <a:gd name="T6" fmla="*/ 408 w 1152"/>
                    <a:gd name="T7" fmla="*/ 252 h 922"/>
                    <a:gd name="T8" fmla="*/ 431 w 1152"/>
                    <a:gd name="T9" fmla="*/ 259 h 922"/>
                    <a:gd name="T10" fmla="*/ 457 w 1152"/>
                    <a:gd name="T11" fmla="*/ 266 h 922"/>
                    <a:gd name="T12" fmla="*/ 487 w 1152"/>
                    <a:gd name="T13" fmla="*/ 272 h 922"/>
                    <a:gd name="T14" fmla="*/ 515 w 1152"/>
                    <a:gd name="T15" fmla="*/ 276 h 922"/>
                    <a:gd name="T16" fmla="*/ 542 w 1152"/>
                    <a:gd name="T17" fmla="*/ 280 h 922"/>
                    <a:gd name="T18" fmla="*/ 573 w 1152"/>
                    <a:gd name="T19" fmla="*/ 284 h 922"/>
                    <a:gd name="T20" fmla="*/ 606 w 1152"/>
                    <a:gd name="T21" fmla="*/ 287 h 922"/>
                    <a:gd name="T22" fmla="*/ 665 w 1152"/>
                    <a:gd name="T23" fmla="*/ 287 h 922"/>
                    <a:gd name="T24" fmla="*/ 696 w 1152"/>
                    <a:gd name="T25" fmla="*/ 285 h 922"/>
                    <a:gd name="T26" fmla="*/ 724 w 1152"/>
                    <a:gd name="T27" fmla="*/ 283 h 922"/>
                    <a:gd name="T28" fmla="*/ 752 w 1152"/>
                    <a:gd name="T29" fmla="*/ 278 h 922"/>
                    <a:gd name="T30" fmla="*/ 782 w 1152"/>
                    <a:gd name="T31" fmla="*/ 273 h 922"/>
                    <a:gd name="T32" fmla="*/ 808 w 1152"/>
                    <a:gd name="T33" fmla="*/ 269 h 922"/>
                    <a:gd name="T34" fmla="*/ 841 w 1152"/>
                    <a:gd name="T35" fmla="*/ 261 h 922"/>
                    <a:gd name="T36" fmla="*/ 871 w 1152"/>
                    <a:gd name="T37" fmla="*/ 251 h 922"/>
                    <a:gd name="T38" fmla="*/ 1152 w 1152"/>
                    <a:gd name="T39" fmla="*/ 696 h 922"/>
                    <a:gd name="T40" fmla="*/ 1125 w 1152"/>
                    <a:gd name="T41" fmla="*/ 707 h 922"/>
                    <a:gd name="T42" fmla="*/ 1099 w 1152"/>
                    <a:gd name="T43" fmla="*/ 717 h 922"/>
                    <a:gd name="T44" fmla="*/ 1076 w 1152"/>
                    <a:gd name="T45" fmla="*/ 725 h 922"/>
                    <a:gd name="T46" fmla="*/ 1051 w 1152"/>
                    <a:gd name="T47" fmla="*/ 733 h 922"/>
                    <a:gd name="T48" fmla="*/ 1028 w 1152"/>
                    <a:gd name="T49" fmla="*/ 740 h 922"/>
                    <a:gd name="T50" fmla="*/ 1003 w 1152"/>
                    <a:gd name="T51" fmla="*/ 748 h 922"/>
                    <a:gd name="T52" fmla="*/ 982 w 1152"/>
                    <a:gd name="T53" fmla="*/ 754 h 922"/>
                    <a:gd name="T54" fmla="*/ 958 w 1152"/>
                    <a:gd name="T55" fmla="*/ 759 h 922"/>
                    <a:gd name="T56" fmla="*/ 935 w 1152"/>
                    <a:gd name="T57" fmla="*/ 765 h 922"/>
                    <a:gd name="T58" fmla="*/ 909 w 1152"/>
                    <a:gd name="T59" fmla="*/ 771 h 922"/>
                    <a:gd name="T60" fmla="*/ 879 w 1152"/>
                    <a:gd name="T61" fmla="*/ 776 h 922"/>
                    <a:gd name="T62" fmla="*/ 855 w 1152"/>
                    <a:gd name="T63" fmla="*/ 781 h 922"/>
                    <a:gd name="T64" fmla="*/ 827 w 1152"/>
                    <a:gd name="T65" fmla="*/ 786 h 922"/>
                    <a:gd name="T66" fmla="*/ 799 w 1152"/>
                    <a:gd name="T67" fmla="*/ 791 h 922"/>
                    <a:gd name="T68" fmla="*/ 769 w 1152"/>
                    <a:gd name="T69" fmla="*/ 793 h 922"/>
                    <a:gd name="T70" fmla="*/ 736 w 1152"/>
                    <a:gd name="T71" fmla="*/ 795 h 922"/>
                    <a:gd name="T72" fmla="*/ 704 w 1152"/>
                    <a:gd name="T73" fmla="*/ 797 h 922"/>
                    <a:gd name="T74" fmla="*/ 674 w 1152"/>
                    <a:gd name="T75" fmla="*/ 797 h 922"/>
                    <a:gd name="T76" fmla="*/ 642 w 1152"/>
                    <a:gd name="T77" fmla="*/ 797 h 922"/>
                    <a:gd name="T78" fmla="*/ 601 w 1152"/>
                    <a:gd name="T79" fmla="*/ 797 h 922"/>
                    <a:gd name="T80" fmla="*/ 564 w 1152"/>
                    <a:gd name="T81" fmla="*/ 796 h 922"/>
                    <a:gd name="T82" fmla="*/ 538 w 1152"/>
                    <a:gd name="T83" fmla="*/ 795 h 922"/>
                    <a:gd name="T84" fmla="*/ 509 w 1152"/>
                    <a:gd name="T85" fmla="*/ 793 h 922"/>
                    <a:gd name="T86" fmla="*/ 479 w 1152"/>
                    <a:gd name="T87" fmla="*/ 791 h 922"/>
                    <a:gd name="T88" fmla="*/ 445 w 1152"/>
                    <a:gd name="T89" fmla="*/ 785 h 922"/>
                    <a:gd name="T90" fmla="*/ 416 w 1152"/>
                    <a:gd name="T91" fmla="*/ 780 h 922"/>
                    <a:gd name="T92" fmla="*/ 388 w 1152"/>
                    <a:gd name="T93" fmla="*/ 776 h 922"/>
                    <a:gd name="T94" fmla="*/ 353 w 1152"/>
                    <a:gd name="T95" fmla="*/ 767 h 922"/>
                    <a:gd name="T96" fmla="*/ 328 w 1152"/>
                    <a:gd name="T97" fmla="*/ 761 h 922"/>
                    <a:gd name="T98" fmla="*/ 295 w 1152"/>
                    <a:gd name="T99" fmla="*/ 754 h 922"/>
                    <a:gd name="T100" fmla="*/ 266 w 1152"/>
                    <a:gd name="T101" fmla="*/ 746 h 922"/>
                    <a:gd name="T102" fmla="*/ 237 w 1152"/>
                    <a:gd name="T103" fmla="*/ 737 h 922"/>
                    <a:gd name="T104" fmla="*/ 207 w 1152"/>
                    <a:gd name="T105" fmla="*/ 726 h 922"/>
                    <a:gd name="T106" fmla="*/ 171 w 1152"/>
                    <a:gd name="T107" fmla="*/ 713 h 922"/>
                    <a:gd name="T108" fmla="*/ 83 w 1152"/>
                    <a:gd name="T109" fmla="*/ 922 h 922"/>
                    <a:gd name="T110" fmla="*/ 0 w 1152"/>
                    <a:gd name="T111" fmla="*/ 330 h 922"/>
                    <a:gd name="T112" fmla="*/ 461 w 1152"/>
                    <a:gd name="T113" fmla="*/ 0 h 922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152"/>
                    <a:gd name="T172" fmla="*/ 0 h 922"/>
                    <a:gd name="T173" fmla="*/ 1152 w 1152"/>
                    <a:gd name="T174" fmla="*/ 922 h 922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152" h="922">
                      <a:moveTo>
                        <a:pt x="461" y="0"/>
                      </a:moveTo>
                      <a:lnTo>
                        <a:pt x="366" y="237"/>
                      </a:lnTo>
                      <a:lnTo>
                        <a:pt x="388" y="247"/>
                      </a:lnTo>
                      <a:lnTo>
                        <a:pt x="408" y="252"/>
                      </a:lnTo>
                      <a:lnTo>
                        <a:pt x="431" y="259"/>
                      </a:lnTo>
                      <a:lnTo>
                        <a:pt x="457" y="266"/>
                      </a:lnTo>
                      <a:lnTo>
                        <a:pt x="487" y="272"/>
                      </a:lnTo>
                      <a:lnTo>
                        <a:pt x="515" y="276"/>
                      </a:lnTo>
                      <a:lnTo>
                        <a:pt x="542" y="280"/>
                      </a:lnTo>
                      <a:lnTo>
                        <a:pt x="573" y="284"/>
                      </a:lnTo>
                      <a:lnTo>
                        <a:pt x="606" y="287"/>
                      </a:lnTo>
                      <a:lnTo>
                        <a:pt x="665" y="287"/>
                      </a:lnTo>
                      <a:lnTo>
                        <a:pt x="696" y="285"/>
                      </a:lnTo>
                      <a:lnTo>
                        <a:pt x="724" y="283"/>
                      </a:lnTo>
                      <a:lnTo>
                        <a:pt x="752" y="278"/>
                      </a:lnTo>
                      <a:lnTo>
                        <a:pt x="782" y="273"/>
                      </a:lnTo>
                      <a:lnTo>
                        <a:pt x="808" y="269"/>
                      </a:lnTo>
                      <a:lnTo>
                        <a:pt x="841" y="261"/>
                      </a:lnTo>
                      <a:lnTo>
                        <a:pt x="871" y="251"/>
                      </a:lnTo>
                      <a:lnTo>
                        <a:pt x="1152" y="696"/>
                      </a:lnTo>
                      <a:lnTo>
                        <a:pt x="1125" y="707"/>
                      </a:lnTo>
                      <a:lnTo>
                        <a:pt x="1099" y="717"/>
                      </a:lnTo>
                      <a:lnTo>
                        <a:pt x="1076" y="725"/>
                      </a:lnTo>
                      <a:lnTo>
                        <a:pt x="1051" y="733"/>
                      </a:lnTo>
                      <a:lnTo>
                        <a:pt x="1028" y="740"/>
                      </a:lnTo>
                      <a:lnTo>
                        <a:pt x="1003" y="748"/>
                      </a:lnTo>
                      <a:lnTo>
                        <a:pt x="982" y="754"/>
                      </a:lnTo>
                      <a:lnTo>
                        <a:pt x="958" y="759"/>
                      </a:lnTo>
                      <a:lnTo>
                        <a:pt x="935" y="765"/>
                      </a:lnTo>
                      <a:lnTo>
                        <a:pt x="909" y="771"/>
                      </a:lnTo>
                      <a:lnTo>
                        <a:pt x="879" y="776"/>
                      </a:lnTo>
                      <a:lnTo>
                        <a:pt x="855" y="781"/>
                      </a:lnTo>
                      <a:lnTo>
                        <a:pt x="827" y="786"/>
                      </a:lnTo>
                      <a:lnTo>
                        <a:pt x="799" y="791"/>
                      </a:lnTo>
                      <a:lnTo>
                        <a:pt x="769" y="793"/>
                      </a:lnTo>
                      <a:lnTo>
                        <a:pt x="736" y="795"/>
                      </a:lnTo>
                      <a:lnTo>
                        <a:pt x="704" y="797"/>
                      </a:lnTo>
                      <a:lnTo>
                        <a:pt x="674" y="797"/>
                      </a:lnTo>
                      <a:lnTo>
                        <a:pt x="642" y="797"/>
                      </a:lnTo>
                      <a:lnTo>
                        <a:pt x="601" y="797"/>
                      </a:lnTo>
                      <a:lnTo>
                        <a:pt x="564" y="796"/>
                      </a:lnTo>
                      <a:lnTo>
                        <a:pt x="538" y="795"/>
                      </a:lnTo>
                      <a:lnTo>
                        <a:pt x="509" y="793"/>
                      </a:lnTo>
                      <a:lnTo>
                        <a:pt x="479" y="791"/>
                      </a:lnTo>
                      <a:lnTo>
                        <a:pt x="445" y="785"/>
                      </a:lnTo>
                      <a:lnTo>
                        <a:pt x="416" y="780"/>
                      </a:lnTo>
                      <a:lnTo>
                        <a:pt x="388" y="776"/>
                      </a:lnTo>
                      <a:lnTo>
                        <a:pt x="353" y="767"/>
                      </a:lnTo>
                      <a:lnTo>
                        <a:pt x="328" y="761"/>
                      </a:lnTo>
                      <a:lnTo>
                        <a:pt x="295" y="754"/>
                      </a:lnTo>
                      <a:lnTo>
                        <a:pt x="266" y="746"/>
                      </a:lnTo>
                      <a:lnTo>
                        <a:pt x="237" y="737"/>
                      </a:lnTo>
                      <a:lnTo>
                        <a:pt x="207" y="726"/>
                      </a:lnTo>
                      <a:lnTo>
                        <a:pt x="171" y="713"/>
                      </a:lnTo>
                      <a:lnTo>
                        <a:pt x="83" y="922"/>
                      </a:lnTo>
                      <a:lnTo>
                        <a:pt x="0" y="330"/>
                      </a:lnTo>
                      <a:lnTo>
                        <a:pt x="461" y="0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12700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475" name="Freeform 13"/>
                <p:cNvSpPr>
                  <a:spLocks/>
                </p:cNvSpPr>
                <p:nvPr/>
              </p:nvSpPr>
              <p:spPr bwMode="auto">
                <a:xfrm>
                  <a:off x="5126" y="935"/>
                  <a:ext cx="199" cy="199"/>
                </a:xfrm>
                <a:custGeom>
                  <a:avLst/>
                  <a:gdLst>
                    <a:gd name="T0" fmla="*/ 1001 w 1001"/>
                    <a:gd name="T1" fmla="*/ 219 h 1001"/>
                    <a:gd name="T2" fmla="*/ 989 w 1001"/>
                    <a:gd name="T3" fmla="*/ 241 h 1001"/>
                    <a:gd name="T4" fmla="*/ 981 w 1001"/>
                    <a:gd name="T5" fmla="*/ 259 h 1001"/>
                    <a:gd name="T6" fmla="*/ 970 w 1001"/>
                    <a:gd name="T7" fmla="*/ 278 h 1001"/>
                    <a:gd name="T8" fmla="*/ 962 w 1001"/>
                    <a:gd name="T9" fmla="*/ 296 h 1001"/>
                    <a:gd name="T10" fmla="*/ 951 w 1001"/>
                    <a:gd name="T11" fmla="*/ 315 h 1001"/>
                    <a:gd name="T12" fmla="*/ 939 w 1001"/>
                    <a:gd name="T13" fmla="*/ 334 h 1001"/>
                    <a:gd name="T14" fmla="*/ 928 w 1001"/>
                    <a:gd name="T15" fmla="*/ 352 h 1001"/>
                    <a:gd name="T16" fmla="*/ 915 w 1001"/>
                    <a:gd name="T17" fmla="*/ 371 h 1001"/>
                    <a:gd name="T18" fmla="*/ 900 w 1001"/>
                    <a:gd name="T19" fmla="*/ 391 h 1001"/>
                    <a:gd name="T20" fmla="*/ 885 w 1001"/>
                    <a:gd name="T21" fmla="*/ 413 h 1001"/>
                    <a:gd name="T22" fmla="*/ 873 w 1001"/>
                    <a:gd name="T23" fmla="*/ 431 h 1001"/>
                    <a:gd name="T24" fmla="*/ 858 w 1001"/>
                    <a:gd name="T25" fmla="*/ 449 h 1001"/>
                    <a:gd name="T26" fmla="*/ 842 w 1001"/>
                    <a:gd name="T27" fmla="*/ 471 h 1001"/>
                    <a:gd name="T28" fmla="*/ 825 w 1001"/>
                    <a:gd name="T29" fmla="*/ 493 h 1001"/>
                    <a:gd name="T30" fmla="*/ 809 w 1001"/>
                    <a:gd name="T31" fmla="*/ 512 h 1001"/>
                    <a:gd name="T32" fmla="*/ 791 w 1001"/>
                    <a:gd name="T33" fmla="*/ 532 h 1001"/>
                    <a:gd name="T34" fmla="*/ 776 w 1001"/>
                    <a:gd name="T35" fmla="*/ 549 h 1001"/>
                    <a:gd name="T36" fmla="*/ 754 w 1001"/>
                    <a:gd name="T37" fmla="*/ 572 h 1001"/>
                    <a:gd name="T38" fmla="*/ 736 w 1001"/>
                    <a:gd name="T39" fmla="*/ 591 h 1001"/>
                    <a:gd name="T40" fmla="*/ 719 w 1001"/>
                    <a:gd name="T41" fmla="*/ 607 h 1001"/>
                    <a:gd name="T42" fmla="*/ 698 w 1001"/>
                    <a:gd name="T43" fmla="*/ 626 h 1001"/>
                    <a:gd name="T44" fmla="*/ 683 w 1001"/>
                    <a:gd name="T45" fmla="*/ 640 h 1001"/>
                    <a:gd name="T46" fmla="*/ 664 w 1001"/>
                    <a:gd name="T47" fmla="*/ 656 h 1001"/>
                    <a:gd name="T48" fmla="*/ 645 w 1001"/>
                    <a:gd name="T49" fmla="*/ 673 h 1001"/>
                    <a:gd name="T50" fmla="*/ 623 w 1001"/>
                    <a:gd name="T51" fmla="*/ 691 h 1001"/>
                    <a:gd name="T52" fmla="*/ 604 w 1001"/>
                    <a:gd name="T53" fmla="*/ 706 h 1001"/>
                    <a:gd name="T54" fmla="*/ 582 w 1001"/>
                    <a:gd name="T55" fmla="*/ 722 h 1001"/>
                    <a:gd name="T56" fmla="*/ 555 w 1001"/>
                    <a:gd name="T57" fmla="*/ 741 h 1001"/>
                    <a:gd name="T58" fmla="*/ 532 w 1001"/>
                    <a:gd name="T59" fmla="*/ 758 h 1001"/>
                    <a:gd name="T60" fmla="*/ 507 w 1001"/>
                    <a:gd name="T61" fmla="*/ 775 h 1001"/>
                    <a:gd name="T62" fmla="*/ 481 w 1001"/>
                    <a:gd name="T63" fmla="*/ 793 h 1001"/>
                    <a:gd name="T64" fmla="*/ 454 w 1001"/>
                    <a:gd name="T65" fmla="*/ 808 h 1001"/>
                    <a:gd name="T66" fmla="*/ 592 w 1001"/>
                    <a:gd name="T67" fmla="*/ 1001 h 1001"/>
                    <a:gd name="T68" fmla="*/ 41 w 1001"/>
                    <a:gd name="T69" fmla="*/ 753 h 1001"/>
                    <a:gd name="T70" fmla="*/ 0 w 1001"/>
                    <a:gd name="T71" fmla="*/ 264 h 1001"/>
                    <a:gd name="T72" fmla="*/ 115 w 1001"/>
                    <a:gd name="T73" fmla="*/ 402 h 1001"/>
                    <a:gd name="T74" fmla="*/ 141 w 1001"/>
                    <a:gd name="T75" fmla="*/ 390 h 1001"/>
                    <a:gd name="T76" fmla="*/ 167 w 1001"/>
                    <a:gd name="T77" fmla="*/ 376 h 1001"/>
                    <a:gd name="T78" fmla="*/ 201 w 1001"/>
                    <a:gd name="T79" fmla="*/ 360 h 1001"/>
                    <a:gd name="T80" fmla="*/ 234 w 1001"/>
                    <a:gd name="T81" fmla="*/ 341 h 1001"/>
                    <a:gd name="T82" fmla="*/ 268 w 1001"/>
                    <a:gd name="T83" fmla="*/ 318 h 1001"/>
                    <a:gd name="T84" fmla="*/ 297 w 1001"/>
                    <a:gd name="T85" fmla="*/ 297 h 1001"/>
                    <a:gd name="T86" fmla="*/ 324 w 1001"/>
                    <a:gd name="T87" fmla="*/ 274 h 1001"/>
                    <a:gd name="T88" fmla="*/ 351 w 1001"/>
                    <a:gd name="T89" fmla="*/ 251 h 1001"/>
                    <a:gd name="T90" fmla="*/ 373 w 1001"/>
                    <a:gd name="T91" fmla="*/ 229 h 1001"/>
                    <a:gd name="T92" fmla="*/ 396 w 1001"/>
                    <a:gd name="T93" fmla="*/ 204 h 1001"/>
                    <a:gd name="T94" fmla="*/ 421 w 1001"/>
                    <a:gd name="T95" fmla="*/ 177 h 1001"/>
                    <a:gd name="T96" fmla="*/ 441 w 1001"/>
                    <a:gd name="T97" fmla="*/ 152 h 1001"/>
                    <a:gd name="T98" fmla="*/ 462 w 1001"/>
                    <a:gd name="T99" fmla="*/ 127 h 1001"/>
                    <a:gd name="T100" fmla="*/ 480 w 1001"/>
                    <a:gd name="T101" fmla="*/ 103 h 1001"/>
                    <a:gd name="T102" fmla="*/ 499 w 1001"/>
                    <a:gd name="T103" fmla="*/ 72 h 1001"/>
                    <a:gd name="T104" fmla="*/ 517 w 1001"/>
                    <a:gd name="T105" fmla="*/ 43 h 1001"/>
                    <a:gd name="T106" fmla="*/ 526 w 1001"/>
                    <a:gd name="T107" fmla="*/ 21 h 1001"/>
                    <a:gd name="T108" fmla="*/ 536 w 1001"/>
                    <a:gd name="T109" fmla="*/ 0 h 1001"/>
                    <a:gd name="T110" fmla="*/ 1001 w 1001"/>
                    <a:gd name="T111" fmla="*/ 219 h 1001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001"/>
                    <a:gd name="T169" fmla="*/ 0 h 1001"/>
                    <a:gd name="T170" fmla="*/ 1001 w 1001"/>
                    <a:gd name="T171" fmla="*/ 1001 h 1001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001" h="1001">
                      <a:moveTo>
                        <a:pt x="1001" y="219"/>
                      </a:moveTo>
                      <a:lnTo>
                        <a:pt x="989" y="241"/>
                      </a:lnTo>
                      <a:lnTo>
                        <a:pt x="981" y="259"/>
                      </a:lnTo>
                      <a:lnTo>
                        <a:pt x="970" y="278"/>
                      </a:lnTo>
                      <a:lnTo>
                        <a:pt x="962" y="296"/>
                      </a:lnTo>
                      <a:lnTo>
                        <a:pt x="951" y="315"/>
                      </a:lnTo>
                      <a:lnTo>
                        <a:pt x="939" y="334"/>
                      </a:lnTo>
                      <a:lnTo>
                        <a:pt x="928" y="352"/>
                      </a:lnTo>
                      <a:lnTo>
                        <a:pt x="915" y="371"/>
                      </a:lnTo>
                      <a:lnTo>
                        <a:pt x="900" y="391"/>
                      </a:lnTo>
                      <a:lnTo>
                        <a:pt x="885" y="413"/>
                      </a:lnTo>
                      <a:lnTo>
                        <a:pt x="873" y="431"/>
                      </a:lnTo>
                      <a:lnTo>
                        <a:pt x="858" y="449"/>
                      </a:lnTo>
                      <a:lnTo>
                        <a:pt x="842" y="471"/>
                      </a:lnTo>
                      <a:lnTo>
                        <a:pt x="825" y="493"/>
                      </a:lnTo>
                      <a:lnTo>
                        <a:pt x="809" y="512"/>
                      </a:lnTo>
                      <a:lnTo>
                        <a:pt x="791" y="532"/>
                      </a:lnTo>
                      <a:lnTo>
                        <a:pt x="776" y="549"/>
                      </a:lnTo>
                      <a:lnTo>
                        <a:pt x="754" y="572"/>
                      </a:lnTo>
                      <a:lnTo>
                        <a:pt x="736" y="591"/>
                      </a:lnTo>
                      <a:lnTo>
                        <a:pt x="719" y="607"/>
                      </a:lnTo>
                      <a:lnTo>
                        <a:pt x="698" y="626"/>
                      </a:lnTo>
                      <a:lnTo>
                        <a:pt x="683" y="640"/>
                      </a:lnTo>
                      <a:lnTo>
                        <a:pt x="664" y="656"/>
                      </a:lnTo>
                      <a:lnTo>
                        <a:pt x="645" y="673"/>
                      </a:lnTo>
                      <a:lnTo>
                        <a:pt x="623" y="691"/>
                      </a:lnTo>
                      <a:lnTo>
                        <a:pt x="604" y="706"/>
                      </a:lnTo>
                      <a:lnTo>
                        <a:pt x="582" y="722"/>
                      </a:lnTo>
                      <a:lnTo>
                        <a:pt x="555" y="741"/>
                      </a:lnTo>
                      <a:lnTo>
                        <a:pt x="532" y="758"/>
                      </a:lnTo>
                      <a:lnTo>
                        <a:pt x="507" y="775"/>
                      </a:lnTo>
                      <a:lnTo>
                        <a:pt x="481" y="793"/>
                      </a:lnTo>
                      <a:lnTo>
                        <a:pt x="454" y="808"/>
                      </a:lnTo>
                      <a:lnTo>
                        <a:pt x="592" y="1001"/>
                      </a:lnTo>
                      <a:lnTo>
                        <a:pt x="41" y="753"/>
                      </a:lnTo>
                      <a:lnTo>
                        <a:pt x="0" y="264"/>
                      </a:lnTo>
                      <a:lnTo>
                        <a:pt x="115" y="402"/>
                      </a:lnTo>
                      <a:lnTo>
                        <a:pt x="141" y="390"/>
                      </a:lnTo>
                      <a:lnTo>
                        <a:pt x="167" y="376"/>
                      </a:lnTo>
                      <a:lnTo>
                        <a:pt x="201" y="360"/>
                      </a:lnTo>
                      <a:lnTo>
                        <a:pt x="234" y="341"/>
                      </a:lnTo>
                      <a:lnTo>
                        <a:pt x="268" y="318"/>
                      </a:lnTo>
                      <a:lnTo>
                        <a:pt x="297" y="297"/>
                      </a:lnTo>
                      <a:lnTo>
                        <a:pt x="324" y="274"/>
                      </a:lnTo>
                      <a:lnTo>
                        <a:pt x="351" y="251"/>
                      </a:lnTo>
                      <a:lnTo>
                        <a:pt x="373" y="229"/>
                      </a:lnTo>
                      <a:lnTo>
                        <a:pt x="396" y="204"/>
                      </a:lnTo>
                      <a:lnTo>
                        <a:pt x="421" y="177"/>
                      </a:lnTo>
                      <a:lnTo>
                        <a:pt x="441" y="152"/>
                      </a:lnTo>
                      <a:lnTo>
                        <a:pt x="462" y="127"/>
                      </a:lnTo>
                      <a:lnTo>
                        <a:pt x="480" y="103"/>
                      </a:lnTo>
                      <a:lnTo>
                        <a:pt x="499" y="72"/>
                      </a:lnTo>
                      <a:lnTo>
                        <a:pt x="517" y="43"/>
                      </a:lnTo>
                      <a:lnTo>
                        <a:pt x="526" y="21"/>
                      </a:lnTo>
                      <a:lnTo>
                        <a:pt x="536" y="0"/>
                      </a:lnTo>
                      <a:lnTo>
                        <a:pt x="1001" y="219"/>
                      </a:lnTo>
                      <a:close/>
                    </a:path>
                  </a:pathLst>
                </a:custGeom>
                <a:solidFill>
                  <a:srgbClr val="CC0099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476" name="Freeform 14"/>
                <p:cNvSpPr>
                  <a:spLocks/>
                </p:cNvSpPr>
                <p:nvPr/>
              </p:nvSpPr>
              <p:spPr bwMode="auto">
                <a:xfrm>
                  <a:off x="5227" y="679"/>
                  <a:ext cx="184" cy="233"/>
                </a:xfrm>
                <a:custGeom>
                  <a:avLst/>
                  <a:gdLst>
                    <a:gd name="T0" fmla="*/ 0 w 923"/>
                    <a:gd name="T1" fmla="*/ 740 h 1165"/>
                    <a:gd name="T2" fmla="*/ 229 w 923"/>
                    <a:gd name="T3" fmla="*/ 826 h 1165"/>
                    <a:gd name="T4" fmla="*/ 242 w 923"/>
                    <a:gd name="T5" fmla="*/ 798 h 1165"/>
                    <a:gd name="T6" fmla="*/ 251 w 923"/>
                    <a:gd name="T7" fmla="*/ 770 h 1165"/>
                    <a:gd name="T8" fmla="*/ 258 w 923"/>
                    <a:gd name="T9" fmla="*/ 744 h 1165"/>
                    <a:gd name="T10" fmla="*/ 265 w 923"/>
                    <a:gd name="T11" fmla="*/ 721 h 1165"/>
                    <a:gd name="T12" fmla="*/ 272 w 923"/>
                    <a:gd name="T13" fmla="*/ 695 h 1165"/>
                    <a:gd name="T14" fmla="*/ 277 w 923"/>
                    <a:gd name="T15" fmla="*/ 665 h 1165"/>
                    <a:gd name="T16" fmla="*/ 281 w 923"/>
                    <a:gd name="T17" fmla="*/ 638 h 1165"/>
                    <a:gd name="T18" fmla="*/ 285 w 923"/>
                    <a:gd name="T19" fmla="*/ 610 h 1165"/>
                    <a:gd name="T20" fmla="*/ 289 w 923"/>
                    <a:gd name="T21" fmla="*/ 579 h 1165"/>
                    <a:gd name="T22" fmla="*/ 291 w 923"/>
                    <a:gd name="T23" fmla="*/ 546 h 1165"/>
                    <a:gd name="T24" fmla="*/ 291 w 923"/>
                    <a:gd name="T25" fmla="*/ 488 h 1165"/>
                    <a:gd name="T26" fmla="*/ 289 w 923"/>
                    <a:gd name="T27" fmla="*/ 456 h 1165"/>
                    <a:gd name="T28" fmla="*/ 288 w 923"/>
                    <a:gd name="T29" fmla="*/ 429 h 1165"/>
                    <a:gd name="T30" fmla="*/ 284 w 923"/>
                    <a:gd name="T31" fmla="*/ 400 h 1165"/>
                    <a:gd name="T32" fmla="*/ 279 w 923"/>
                    <a:gd name="T33" fmla="*/ 370 h 1165"/>
                    <a:gd name="T34" fmla="*/ 273 w 923"/>
                    <a:gd name="T35" fmla="*/ 344 h 1165"/>
                    <a:gd name="T36" fmla="*/ 266 w 923"/>
                    <a:gd name="T37" fmla="*/ 311 h 1165"/>
                    <a:gd name="T38" fmla="*/ 257 w 923"/>
                    <a:gd name="T39" fmla="*/ 280 h 1165"/>
                    <a:gd name="T40" fmla="*/ 702 w 923"/>
                    <a:gd name="T41" fmla="*/ 0 h 1165"/>
                    <a:gd name="T42" fmla="*/ 713 w 923"/>
                    <a:gd name="T43" fmla="*/ 27 h 1165"/>
                    <a:gd name="T44" fmla="*/ 722 w 923"/>
                    <a:gd name="T45" fmla="*/ 53 h 1165"/>
                    <a:gd name="T46" fmla="*/ 731 w 923"/>
                    <a:gd name="T47" fmla="*/ 76 h 1165"/>
                    <a:gd name="T48" fmla="*/ 739 w 923"/>
                    <a:gd name="T49" fmla="*/ 101 h 1165"/>
                    <a:gd name="T50" fmla="*/ 746 w 923"/>
                    <a:gd name="T51" fmla="*/ 124 h 1165"/>
                    <a:gd name="T52" fmla="*/ 754 w 923"/>
                    <a:gd name="T53" fmla="*/ 149 h 1165"/>
                    <a:gd name="T54" fmla="*/ 759 w 923"/>
                    <a:gd name="T55" fmla="*/ 171 h 1165"/>
                    <a:gd name="T56" fmla="*/ 765 w 923"/>
                    <a:gd name="T57" fmla="*/ 194 h 1165"/>
                    <a:gd name="T58" fmla="*/ 770 w 923"/>
                    <a:gd name="T59" fmla="*/ 217 h 1165"/>
                    <a:gd name="T60" fmla="*/ 777 w 923"/>
                    <a:gd name="T61" fmla="*/ 243 h 1165"/>
                    <a:gd name="T62" fmla="*/ 781 w 923"/>
                    <a:gd name="T63" fmla="*/ 273 h 1165"/>
                    <a:gd name="T64" fmla="*/ 787 w 923"/>
                    <a:gd name="T65" fmla="*/ 298 h 1165"/>
                    <a:gd name="T66" fmla="*/ 792 w 923"/>
                    <a:gd name="T67" fmla="*/ 325 h 1165"/>
                    <a:gd name="T68" fmla="*/ 796 w 923"/>
                    <a:gd name="T69" fmla="*/ 354 h 1165"/>
                    <a:gd name="T70" fmla="*/ 797 w 923"/>
                    <a:gd name="T71" fmla="*/ 384 h 1165"/>
                    <a:gd name="T72" fmla="*/ 800 w 923"/>
                    <a:gd name="T73" fmla="*/ 416 h 1165"/>
                    <a:gd name="T74" fmla="*/ 803 w 923"/>
                    <a:gd name="T75" fmla="*/ 448 h 1165"/>
                    <a:gd name="T76" fmla="*/ 803 w 923"/>
                    <a:gd name="T77" fmla="*/ 478 h 1165"/>
                    <a:gd name="T78" fmla="*/ 803 w 923"/>
                    <a:gd name="T79" fmla="*/ 511 h 1165"/>
                    <a:gd name="T80" fmla="*/ 803 w 923"/>
                    <a:gd name="T81" fmla="*/ 552 h 1165"/>
                    <a:gd name="T82" fmla="*/ 802 w 923"/>
                    <a:gd name="T83" fmla="*/ 589 h 1165"/>
                    <a:gd name="T84" fmla="*/ 800 w 923"/>
                    <a:gd name="T85" fmla="*/ 615 h 1165"/>
                    <a:gd name="T86" fmla="*/ 797 w 923"/>
                    <a:gd name="T87" fmla="*/ 643 h 1165"/>
                    <a:gd name="T88" fmla="*/ 796 w 923"/>
                    <a:gd name="T89" fmla="*/ 673 h 1165"/>
                    <a:gd name="T90" fmla="*/ 791 w 923"/>
                    <a:gd name="T91" fmla="*/ 707 h 1165"/>
                    <a:gd name="T92" fmla="*/ 785 w 923"/>
                    <a:gd name="T93" fmla="*/ 736 h 1165"/>
                    <a:gd name="T94" fmla="*/ 780 w 923"/>
                    <a:gd name="T95" fmla="*/ 765 h 1165"/>
                    <a:gd name="T96" fmla="*/ 773 w 923"/>
                    <a:gd name="T97" fmla="*/ 799 h 1165"/>
                    <a:gd name="T98" fmla="*/ 766 w 923"/>
                    <a:gd name="T99" fmla="*/ 825 h 1165"/>
                    <a:gd name="T100" fmla="*/ 759 w 923"/>
                    <a:gd name="T101" fmla="*/ 858 h 1165"/>
                    <a:gd name="T102" fmla="*/ 751 w 923"/>
                    <a:gd name="T103" fmla="*/ 886 h 1165"/>
                    <a:gd name="T104" fmla="*/ 741 w 923"/>
                    <a:gd name="T105" fmla="*/ 915 h 1165"/>
                    <a:gd name="T106" fmla="*/ 732 w 923"/>
                    <a:gd name="T107" fmla="*/ 945 h 1165"/>
                    <a:gd name="T108" fmla="*/ 720 w 923"/>
                    <a:gd name="T109" fmla="*/ 982 h 1165"/>
                    <a:gd name="T110" fmla="*/ 706 w 923"/>
                    <a:gd name="T111" fmla="*/ 1019 h 1165"/>
                    <a:gd name="T112" fmla="*/ 923 w 923"/>
                    <a:gd name="T113" fmla="*/ 1108 h 1165"/>
                    <a:gd name="T114" fmla="*/ 378 w 923"/>
                    <a:gd name="T115" fmla="*/ 1165 h 1165"/>
                    <a:gd name="T116" fmla="*/ 0 w 923"/>
                    <a:gd name="T117" fmla="*/ 740 h 1165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923"/>
                    <a:gd name="T178" fmla="*/ 0 h 1165"/>
                    <a:gd name="T179" fmla="*/ 923 w 923"/>
                    <a:gd name="T180" fmla="*/ 1165 h 1165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923" h="1165">
                      <a:moveTo>
                        <a:pt x="0" y="740"/>
                      </a:moveTo>
                      <a:lnTo>
                        <a:pt x="229" y="826"/>
                      </a:lnTo>
                      <a:lnTo>
                        <a:pt x="242" y="798"/>
                      </a:lnTo>
                      <a:lnTo>
                        <a:pt x="251" y="770"/>
                      </a:lnTo>
                      <a:lnTo>
                        <a:pt x="258" y="744"/>
                      </a:lnTo>
                      <a:lnTo>
                        <a:pt x="265" y="721"/>
                      </a:lnTo>
                      <a:lnTo>
                        <a:pt x="272" y="695"/>
                      </a:lnTo>
                      <a:lnTo>
                        <a:pt x="277" y="665"/>
                      </a:lnTo>
                      <a:lnTo>
                        <a:pt x="281" y="638"/>
                      </a:lnTo>
                      <a:lnTo>
                        <a:pt x="285" y="610"/>
                      </a:lnTo>
                      <a:lnTo>
                        <a:pt x="289" y="579"/>
                      </a:lnTo>
                      <a:lnTo>
                        <a:pt x="291" y="546"/>
                      </a:lnTo>
                      <a:lnTo>
                        <a:pt x="291" y="488"/>
                      </a:lnTo>
                      <a:lnTo>
                        <a:pt x="289" y="456"/>
                      </a:lnTo>
                      <a:lnTo>
                        <a:pt x="288" y="429"/>
                      </a:lnTo>
                      <a:lnTo>
                        <a:pt x="284" y="400"/>
                      </a:lnTo>
                      <a:lnTo>
                        <a:pt x="279" y="370"/>
                      </a:lnTo>
                      <a:lnTo>
                        <a:pt x="273" y="344"/>
                      </a:lnTo>
                      <a:lnTo>
                        <a:pt x="266" y="311"/>
                      </a:lnTo>
                      <a:lnTo>
                        <a:pt x="257" y="280"/>
                      </a:lnTo>
                      <a:lnTo>
                        <a:pt x="702" y="0"/>
                      </a:lnTo>
                      <a:lnTo>
                        <a:pt x="713" y="27"/>
                      </a:lnTo>
                      <a:lnTo>
                        <a:pt x="722" y="53"/>
                      </a:lnTo>
                      <a:lnTo>
                        <a:pt x="731" y="76"/>
                      </a:lnTo>
                      <a:lnTo>
                        <a:pt x="739" y="101"/>
                      </a:lnTo>
                      <a:lnTo>
                        <a:pt x="746" y="124"/>
                      </a:lnTo>
                      <a:lnTo>
                        <a:pt x="754" y="149"/>
                      </a:lnTo>
                      <a:lnTo>
                        <a:pt x="759" y="171"/>
                      </a:lnTo>
                      <a:lnTo>
                        <a:pt x="765" y="194"/>
                      </a:lnTo>
                      <a:lnTo>
                        <a:pt x="770" y="217"/>
                      </a:lnTo>
                      <a:lnTo>
                        <a:pt x="777" y="243"/>
                      </a:lnTo>
                      <a:lnTo>
                        <a:pt x="781" y="273"/>
                      </a:lnTo>
                      <a:lnTo>
                        <a:pt x="787" y="298"/>
                      </a:lnTo>
                      <a:lnTo>
                        <a:pt x="792" y="325"/>
                      </a:lnTo>
                      <a:lnTo>
                        <a:pt x="796" y="354"/>
                      </a:lnTo>
                      <a:lnTo>
                        <a:pt x="797" y="384"/>
                      </a:lnTo>
                      <a:lnTo>
                        <a:pt x="800" y="416"/>
                      </a:lnTo>
                      <a:lnTo>
                        <a:pt x="803" y="448"/>
                      </a:lnTo>
                      <a:lnTo>
                        <a:pt x="803" y="478"/>
                      </a:lnTo>
                      <a:lnTo>
                        <a:pt x="803" y="511"/>
                      </a:lnTo>
                      <a:lnTo>
                        <a:pt x="803" y="552"/>
                      </a:lnTo>
                      <a:lnTo>
                        <a:pt x="802" y="589"/>
                      </a:lnTo>
                      <a:lnTo>
                        <a:pt x="800" y="615"/>
                      </a:lnTo>
                      <a:lnTo>
                        <a:pt x="797" y="643"/>
                      </a:lnTo>
                      <a:lnTo>
                        <a:pt x="796" y="673"/>
                      </a:lnTo>
                      <a:lnTo>
                        <a:pt x="791" y="707"/>
                      </a:lnTo>
                      <a:lnTo>
                        <a:pt x="785" y="736"/>
                      </a:lnTo>
                      <a:lnTo>
                        <a:pt x="780" y="765"/>
                      </a:lnTo>
                      <a:lnTo>
                        <a:pt x="773" y="799"/>
                      </a:lnTo>
                      <a:lnTo>
                        <a:pt x="766" y="825"/>
                      </a:lnTo>
                      <a:lnTo>
                        <a:pt x="759" y="858"/>
                      </a:lnTo>
                      <a:lnTo>
                        <a:pt x="751" y="886"/>
                      </a:lnTo>
                      <a:lnTo>
                        <a:pt x="741" y="915"/>
                      </a:lnTo>
                      <a:lnTo>
                        <a:pt x="732" y="945"/>
                      </a:lnTo>
                      <a:lnTo>
                        <a:pt x="720" y="982"/>
                      </a:lnTo>
                      <a:lnTo>
                        <a:pt x="706" y="1019"/>
                      </a:lnTo>
                      <a:lnTo>
                        <a:pt x="923" y="1108"/>
                      </a:lnTo>
                      <a:lnTo>
                        <a:pt x="378" y="1165"/>
                      </a:lnTo>
                      <a:lnTo>
                        <a:pt x="0" y="74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477" name="Freeform 15"/>
                <p:cNvSpPr>
                  <a:spLocks/>
                </p:cNvSpPr>
                <p:nvPr/>
              </p:nvSpPr>
              <p:spPr bwMode="auto">
                <a:xfrm>
                  <a:off x="5173" y="463"/>
                  <a:ext cx="215" cy="204"/>
                </a:xfrm>
                <a:custGeom>
                  <a:avLst/>
                  <a:gdLst>
                    <a:gd name="T0" fmla="*/ 219 w 1080"/>
                    <a:gd name="T1" fmla="*/ 0 h 1028"/>
                    <a:gd name="T2" fmla="*/ 241 w 1080"/>
                    <a:gd name="T3" fmla="*/ 11 h 1028"/>
                    <a:gd name="T4" fmla="*/ 259 w 1080"/>
                    <a:gd name="T5" fmla="*/ 20 h 1028"/>
                    <a:gd name="T6" fmla="*/ 278 w 1080"/>
                    <a:gd name="T7" fmla="*/ 30 h 1028"/>
                    <a:gd name="T8" fmla="*/ 296 w 1080"/>
                    <a:gd name="T9" fmla="*/ 39 h 1028"/>
                    <a:gd name="T10" fmla="*/ 315 w 1080"/>
                    <a:gd name="T11" fmla="*/ 50 h 1028"/>
                    <a:gd name="T12" fmla="*/ 333 w 1080"/>
                    <a:gd name="T13" fmla="*/ 63 h 1028"/>
                    <a:gd name="T14" fmla="*/ 351 w 1080"/>
                    <a:gd name="T15" fmla="*/ 74 h 1028"/>
                    <a:gd name="T16" fmla="*/ 368 w 1080"/>
                    <a:gd name="T17" fmla="*/ 85 h 1028"/>
                    <a:gd name="T18" fmla="*/ 390 w 1080"/>
                    <a:gd name="T19" fmla="*/ 100 h 1028"/>
                    <a:gd name="T20" fmla="*/ 413 w 1080"/>
                    <a:gd name="T21" fmla="*/ 116 h 1028"/>
                    <a:gd name="T22" fmla="*/ 431 w 1080"/>
                    <a:gd name="T23" fmla="*/ 128 h 1028"/>
                    <a:gd name="T24" fmla="*/ 449 w 1080"/>
                    <a:gd name="T25" fmla="*/ 143 h 1028"/>
                    <a:gd name="T26" fmla="*/ 471 w 1080"/>
                    <a:gd name="T27" fmla="*/ 158 h 1028"/>
                    <a:gd name="T28" fmla="*/ 493 w 1080"/>
                    <a:gd name="T29" fmla="*/ 175 h 1028"/>
                    <a:gd name="T30" fmla="*/ 512 w 1080"/>
                    <a:gd name="T31" fmla="*/ 191 h 1028"/>
                    <a:gd name="T32" fmla="*/ 531 w 1080"/>
                    <a:gd name="T33" fmla="*/ 209 h 1028"/>
                    <a:gd name="T34" fmla="*/ 549 w 1080"/>
                    <a:gd name="T35" fmla="*/ 225 h 1028"/>
                    <a:gd name="T36" fmla="*/ 570 w 1080"/>
                    <a:gd name="T37" fmla="*/ 246 h 1028"/>
                    <a:gd name="T38" fmla="*/ 590 w 1080"/>
                    <a:gd name="T39" fmla="*/ 263 h 1028"/>
                    <a:gd name="T40" fmla="*/ 606 w 1080"/>
                    <a:gd name="T41" fmla="*/ 281 h 1028"/>
                    <a:gd name="T42" fmla="*/ 625 w 1080"/>
                    <a:gd name="T43" fmla="*/ 302 h 1028"/>
                    <a:gd name="T44" fmla="*/ 640 w 1080"/>
                    <a:gd name="T45" fmla="*/ 317 h 1028"/>
                    <a:gd name="T46" fmla="*/ 656 w 1080"/>
                    <a:gd name="T47" fmla="*/ 336 h 1028"/>
                    <a:gd name="T48" fmla="*/ 673 w 1080"/>
                    <a:gd name="T49" fmla="*/ 355 h 1028"/>
                    <a:gd name="T50" fmla="*/ 691 w 1080"/>
                    <a:gd name="T51" fmla="*/ 378 h 1028"/>
                    <a:gd name="T52" fmla="*/ 706 w 1080"/>
                    <a:gd name="T53" fmla="*/ 397 h 1028"/>
                    <a:gd name="T54" fmla="*/ 722 w 1080"/>
                    <a:gd name="T55" fmla="*/ 419 h 1028"/>
                    <a:gd name="T56" fmla="*/ 741 w 1080"/>
                    <a:gd name="T57" fmla="*/ 445 h 1028"/>
                    <a:gd name="T58" fmla="*/ 758 w 1080"/>
                    <a:gd name="T59" fmla="*/ 468 h 1028"/>
                    <a:gd name="T60" fmla="*/ 775 w 1080"/>
                    <a:gd name="T61" fmla="*/ 494 h 1028"/>
                    <a:gd name="T62" fmla="*/ 792 w 1080"/>
                    <a:gd name="T63" fmla="*/ 520 h 1028"/>
                    <a:gd name="T64" fmla="*/ 807 w 1080"/>
                    <a:gd name="T65" fmla="*/ 548 h 1028"/>
                    <a:gd name="T66" fmla="*/ 823 w 1080"/>
                    <a:gd name="T67" fmla="*/ 576 h 1028"/>
                    <a:gd name="T68" fmla="*/ 835 w 1080"/>
                    <a:gd name="T69" fmla="*/ 601 h 1028"/>
                    <a:gd name="T70" fmla="*/ 848 w 1080"/>
                    <a:gd name="T71" fmla="*/ 624 h 1028"/>
                    <a:gd name="T72" fmla="*/ 859 w 1080"/>
                    <a:gd name="T73" fmla="*/ 651 h 1028"/>
                    <a:gd name="T74" fmla="*/ 865 w 1080"/>
                    <a:gd name="T75" fmla="*/ 670 h 1028"/>
                    <a:gd name="T76" fmla="*/ 1080 w 1080"/>
                    <a:gd name="T77" fmla="*/ 586 h 1028"/>
                    <a:gd name="T78" fmla="*/ 747 w 1080"/>
                    <a:gd name="T79" fmla="*/ 1028 h 1028"/>
                    <a:gd name="T80" fmla="*/ 157 w 1080"/>
                    <a:gd name="T81" fmla="*/ 956 h 1028"/>
                    <a:gd name="T82" fmla="*/ 390 w 1080"/>
                    <a:gd name="T83" fmla="*/ 862 h 1028"/>
                    <a:gd name="T84" fmla="*/ 375 w 1080"/>
                    <a:gd name="T85" fmla="*/ 830 h 1028"/>
                    <a:gd name="T86" fmla="*/ 360 w 1080"/>
                    <a:gd name="T87" fmla="*/ 800 h 1028"/>
                    <a:gd name="T88" fmla="*/ 340 w 1080"/>
                    <a:gd name="T89" fmla="*/ 767 h 1028"/>
                    <a:gd name="T90" fmla="*/ 316 w 1080"/>
                    <a:gd name="T91" fmla="*/ 733 h 1028"/>
                    <a:gd name="T92" fmla="*/ 296 w 1080"/>
                    <a:gd name="T93" fmla="*/ 705 h 1028"/>
                    <a:gd name="T94" fmla="*/ 274 w 1080"/>
                    <a:gd name="T95" fmla="*/ 677 h 1028"/>
                    <a:gd name="T96" fmla="*/ 251 w 1080"/>
                    <a:gd name="T97" fmla="*/ 650 h 1028"/>
                    <a:gd name="T98" fmla="*/ 228 w 1080"/>
                    <a:gd name="T99" fmla="*/ 627 h 1028"/>
                    <a:gd name="T100" fmla="*/ 204 w 1080"/>
                    <a:gd name="T101" fmla="*/ 605 h 1028"/>
                    <a:gd name="T102" fmla="*/ 177 w 1080"/>
                    <a:gd name="T103" fmla="*/ 580 h 1028"/>
                    <a:gd name="T104" fmla="*/ 151 w 1080"/>
                    <a:gd name="T105" fmla="*/ 560 h 1028"/>
                    <a:gd name="T106" fmla="*/ 127 w 1080"/>
                    <a:gd name="T107" fmla="*/ 539 h 1028"/>
                    <a:gd name="T108" fmla="*/ 102 w 1080"/>
                    <a:gd name="T109" fmla="*/ 522 h 1028"/>
                    <a:gd name="T110" fmla="*/ 72 w 1080"/>
                    <a:gd name="T111" fmla="*/ 502 h 1028"/>
                    <a:gd name="T112" fmla="*/ 42 w 1080"/>
                    <a:gd name="T113" fmla="*/ 485 h 1028"/>
                    <a:gd name="T114" fmla="*/ 21 w 1080"/>
                    <a:gd name="T115" fmla="*/ 475 h 1028"/>
                    <a:gd name="T116" fmla="*/ 0 w 1080"/>
                    <a:gd name="T117" fmla="*/ 463 h 1028"/>
                    <a:gd name="T118" fmla="*/ 219 w 1080"/>
                    <a:gd name="T119" fmla="*/ 0 h 1028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1080"/>
                    <a:gd name="T181" fmla="*/ 0 h 1028"/>
                    <a:gd name="T182" fmla="*/ 1080 w 1080"/>
                    <a:gd name="T183" fmla="*/ 1028 h 1028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1080" h="1028">
                      <a:moveTo>
                        <a:pt x="219" y="0"/>
                      </a:moveTo>
                      <a:lnTo>
                        <a:pt x="241" y="11"/>
                      </a:lnTo>
                      <a:lnTo>
                        <a:pt x="259" y="20"/>
                      </a:lnTo>
                      <a:lnTo>
                        <a:pt x="278" y="30"/>
                      </a:lnTo>
                      <a:lnTo>
                        <a:pt x="296" y="39"/>
                      </a:lnTo>
                      <a:lnTo>
                        <a:pt x="315" y="50"/>
                      </a:lnTo>
                      <a:lnTo>
                        <a:pt x="333" y="63"/>
                      </a:lnTo>
                      <a:lnTo>
                        <a:pt x="351" y="74"/>
                      </a:lnTo>
                      <a:lnTo>
                        <a:pt x="368" y="85"/>
                      </a:lnTo>
                      <a:lnTo>
                        <a:pt x="390" y="100"/>
                      </a:lnTo>
                      <a:lnTo>
                        <a:pt x="413" y="116"/>
                      </a:lnTo>
                      <a:lnTo>
                        <a:pt x="431" y="128"/>
                      </a:lnTo>
                      <a:lnTo>
                        <a:pt x="449" y="143"/>
                      </a:lnTo>
                      <a:lnTo>
                        <a:pt x="471" y="158"/>
                      </a:lnTo>
                      <a:lnTo>
                        <a:pt x="493" y="175"/>
                      </a:lnTo>
                      <a:lnTo>
                        <a:pt x="512" y="191"/>
                      </a:lnTo>
                      <a:lnTo>
                        <a:pt x="531" y="209"/>
                      </a:lnTo>
                      <a:lnTo>
                        <a:pt x="549" y="225"/>
                      </a:lnTo>
                      <a:lnTo>
                        <a:pt x="570" y="246"/>
                      </a:lnTo>
                      <a:lnTo>
                        <a:pt x="590" y="263"/>
                      </a:lnTo>
                      <a:lnTo>
                        <a:pt x="606" y="281"/>
                      </a:lnTo>
                      <a:lnTo>
                        <a:pt x="625" y="302"/>
                      </a:lnTo>
                      <a:lnTo>
                        <a:pt x="640" y="317"/>
                      </a:lnTo>
                      <a:lnTo>
                        <a:pt x="656" y="336"/>
                      </a:lnTo>
                      <a:lnTo>
                        <a:pt x="673" y="355"/>
                      </a:lnTo>
                      <a:lnTo>
                        <a:pt x="691" y="378"/>
                      </a:lnTo>
                      <a:lnTo>
                        <a:pt x="706" y="397"/>
                      </a:lnTo>
                      <a:lnTo>
                        <a:pt x="722" y="419"/>
                      </a:lnTo>
                      <a:lnTo>
                        <a:pt x="741" y="445"/>
                      </a:lnTo>
                      <a:lnTo>
                        <a:pt x="758" y="468"/>
                      </a:lnTo>
                      <a:lnTo>
                        <a:pt x="775" y="494"/>
                      </a:lnTo>
                      <a:lnTo>
                        <a:pt x="792" y="520"/>
                      </a:lnTo>
                      <a:lnTo>
                        <a:pt x="807" y="548"/>
                      </a:lnTo>
                      <a:lnTo>
                        <a:pt x="823" y="576"/>
                      </a:lnTo>
                      <a:lnTo>
                        <a:pt x="835" y="601"/>
                      </a:lnTo>
                      <a:lnTo>
                        <a:pt x="848" y="624"/>
                      </a:lnTo>
                      <a:lnTo>
                        <a:pt x="859" y="651"/>
                      </a:lnTo>
                      <a:lnTo>
                        <a:pt x="865" y="670"/>
                      </a:lnTo>
                      <a:lnTo>
                        <a:pt x="1080" y="586"/>
                      </a:lnTo>
                      <a:lnTo>
                        <a:pt x="747" y="1028"/>
                      </a:lnTo>
                      <a:lnTo>
                        <a:pt x="157" y="956"/>
                      </a:lnTo>
                      <a:lnTo>
                        <a:pt x="390" y="862"/>
                      </a:lnTo>
                      <a:lnTo>
                        <a:pt x="375" y="830"/>
                      </a:lnTo>
                      <a:lnTo>
                        <a:pt x="360" y="800"/>
                      </a:lnTo>
                      <a:lnTo>
                        <a:pt x="340" y="767"/>
                      </a:lnTo>
                      <a:lnTo>
                        <a:pt x="316" y="733"/>
                      </a:lnTo>
                      <a:lnTo>
                        <a:pt x="296" y="705"/>
                      </a:lnTo>
                      <a:lnTo>
                        <a:pt x="274" y="677"/>
                      </a:lnTo>
                      <a:lnTo>
                        <a:pt x="251" y="650"/>
                      </a:lnTo>
                      <a:lnTo>
                        <a:pt x="228" y="627"/>
                      </a:lnTo>
                      <a:lnTo>
                        <a:pt x="204" y="605"/>
                      </a:lnTo>
                      <a:lnTo>
                        <a:pt x="177" y="580"/>
                      </a:lnTo>
                      <a:lnTo>
                        <a:pt x="151" y="560"/>
                      </a:lnTo>
                      <a:lnTo>
                        <a:pt x="127" y="539"/>
                      </a:lnTo>
                      <a:lnTo>
                        <a:pt x="102" y="522"/>
                      </a:lnTo>
                      <a:lnTo>
                        <a:pt x="72" y="502"/>
                      </a:lnTo>
                      <a:lnTo>
                        <a:pt x="42" y="485"/>
                      </a:lnTo>
                      <a:lnTo>
                        <a:pt x="21" y="475"/>
                      </a:lnTo>
                      <a:lnTo>
                        <a:pt x="0" y="463"/>
                      </a:lnTo>
                      <a:lnTo>
                        <a:pt x="219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478" name="Freeform 16"/>
                <p:cNvSpPr>
                  <a:spLocks/>
                </p:cNvSpPr>
                <p:nvPr/>
              </p:nvSpPr>
              <p:spPr bwMode="auto">
                <a:xfrm flipH="1" flipV="1">
                  <a:off x="4936" y="388"/>
                  <a:ext cx="211" cy="173"/>
                </a:xfrm>
                <a:custGeom>
                  <a:avLst/>
                  <a:gdLst>
                    <a:gd name="T0" fmla="*/ 461 w 1152"/>
                    <a:gd name="T1" fmla="*/ 0 h 922"/>
                    <a:gd name="T2" fmla="*/ 366 w 1152"/>
                    <a:gd name="T3" fmla="*/ 237 h 922"/>
                    <a:gd name="T4" fmla="*/ 388 w 1152"/>
                    <a:gd name="T5" fmla="*/ 247 h 922"/>
                    <a:gd name="T6" fmla="*/ 408 w 1152"/>
                    <a:gd name="T7" fmla="*/ 252 h 922"/>
                    <a:gd name="T8" fmla="*/ 431 w 1152"/>
                    <a:gd name="T9" fmla="*/ 259 h 922"/>
                    <a:gd name="T10" fmla="*/ 457 w 1152"/>
                    <a:gd name="T11" fmla="*/ 266 h 922"/>
                    <a:gd name="T12" fmla="*/ 487 w 1152"/>
                    <a:gd name="T13" fmla="*/ 272 h 922"/>
                    <a:gd name="T14" fmla="*/ 515 w 1152"/>
                    <a:gd name="T15" fmla="*/ 276 h 922"/>
                    <a:gd name="T16" fmla="*/ 542 w 1152"/>
                    <a:gd name="T17" fmla="*/ 280 h 922"/>
                    <a:gd name="T18" fmla="*/ 573 w 1152"/>
                    <a:gd name="T19" fmla="*/ 284 h 922"/>
                    <a:gd name="T20" fmla="*/ 606 w 1152"/>
                    <a:gd name="T21" fmla="*/ 287 h 922"/>
                    <a:gd name="T22" fmla="*/ 665 w 1152"/>
                    <a:gd name="T23" fmla="*/ 287 h 922"/>
                    <a:gd name="T24" fmla="*/ 696 w 1152"/>
                    <a:gd name="T25" fmla="*/ 285 h 922"/>
                    <a:gd name="T26" fmla="*/ 724 w 1152"/>
                    <a:gd name="T27" fmla="*/ 283 h 922"/>
                    <a:gd name="T28" fmla="*/ 752 w 1152"/>
                    <a:gd name="T29" fmla="*/ 278 h 922"/>
                    <a:gd name="T30" fmla="*/ 782 w 1152"/>
                    <a:gd name="T31" fmla="*/ 273 h 922"/>
                    <a:gd name="T32" fmla="*/ 808 w 1152"/>
                    <a:gd name="T33" fmla="*/ 269 h 922"/>
                    <a:gd name="T34" fmla="*/ 841 w 1152"/>
                    <a:gd name="T35" fmla="*/ 261 h 922"/>
                    <a:gd name="T36" fmla="*/ 871 w 1152"/>
                    <a:gd name="T37" fmla="*/ 251 h 922"/>
                    <a:gd name="T38" fmla="*/ 1152 w 1152"/>
                    <a:gd name="T39" fmla="*/ 696 h 922"/>
                    <a:gd name="T40" fmla="*/ 1125 w 1152"/>
                    <a:gd name="T41" fmla="*/ 707 h 922"/>
                    <a:gd name="T42" fmla="*/ 1099 w 1152"/>
                    <a:gd name="T43" fmla="*/ 717 h 922"/>
                    <a:gd name="T44" fmla="*/ 1076 w 1152"/>
                    <a:gd name="T45" fmla="*/ 725 h 922"/>
                    <a:gd name="T46" fmla="*/ 1051 w 1152"/>
                    <a:gd name="T47" fmla="*/ 733 h 922"/>
                    <a:gd name="T48" fmla="*/ 1028 w 1152"/>
                    <a:gd name="T49" fmla="*/ 740 h 922"/>
                    <a:gd name="T50" fmla="*/ 1003 w 1152"/>
                    <a:gd name="T51" fmla="*/ 748 h 922"/>
                    <a:gd name="T52" fmla="*/ 982 w 1152"/>
                    <a:gd name="T53" fmla="*/ 754 h 922"/>
                    <a:gd name="T54" fmla="*/ 958 w 1152"/>
                    <a:gd name="T55" fmla="*/ 759 h 922"/>
                    <a:gd name="T56" fmla="*/ 935 w 1152"/>
                    <a:gd name="T57" fmla="*/ 765 h 922"/>
                    <a:gd name="T58" fmla="*/ 909 w 1152"/>
                    <a:gd name="T59" fmla="*/ 771 h 922"/>
                    <a:gd name="T60" fmla="*/ 879 w 1152"/>
                    <a:gd name="T61" fmla="*/ 776 h 922"/>
                    <a:gd name="T62" fmla="*/ 855 w 1152"/>
                    <a:gd name="T63" fmla="*/ 781 h 922"/>
                    <a:gd name="T64" fmla="*/ 827 w 1152"/>
                    <a:gd name="T65" fmla="*/ 786 h 922"/>
                    <a:gd name="T66" fmla="*/ 799 w 1152"/>
                    <a:gd name="T67" fmla="*/ 791 h 922"/>
                    <a:gd name="T68" fmla="*/ 769 w 1152"/>
                    <a:gd name="T69" fmla="*/ 793 h 922"/>
                    <a:gd name="T70" fmla="*/ 736 w 1152"/>
                    <a:gd name="T71" fmla="*/ 795 h 922"/>
                    <a:gd name="T72" fmla="*/ 704 w 1152"/>
                    <a:gd name="T73" fmla="*/ 797 h 922"/>
                    <a:gd name="T74" fmla="*/ 674 w 1152"/>
                    <a:gd name="T75" fmla="*/ 797 h 922"/>
                    <a:gd name="T76" fmla="*/ 642 w 1152"/>
                    <a:gd name="T77" fmla="*/ 797 h 922"/>
                    <a:gd name="T78" fmla="*/ 601 w 1152"/>
                    <a:gd name="T79" fmla="*/ 797 h 922"/>
                    <a:gd name="T80" fmla="*/ 564 w 1152"/>
                    <a:gd name="T81" fmla="*/ 796 h 922"/>
                    <a:gd name="T82" fmla="*/ 538 w 1152"/>
                    <a:gd name="T83" fmla="*/ 795 h 922"/>
                    <a:gd name="T84" fmla="*/ 509 w 1152"/>
                    <a:gd name="T85" fmla="*/ 793 h 922"/>
                    <a:gd name="T86" fmla="*/ 479 w 1152"/>
                    <a:gd name="T87" fmla="*/ 791 h 922"/>
                    <a:gd name="T88" fmla="*/ 445 w 1152"/>
                    <a:gd name="T89" fmla="*/ 785 h 922"/>
                    <a:gd name="T90" fmla="*/ 416 w 1152"/>
                    <a:gd name="T91" fmla="*/ 780 h 922"/>
                    <a:gd name="T92" fmla="*/ 388 w 1152"/>
                    <a:gd name="T93" fmla="*/ 776 h 922"/>
                    <a:gd name="T94" fmla="*/ 353 w 1152"/>
                    <a:gd name="T95" fmla="*/ 767 h 922"/>
                    <a:gd name="T96" fmla="*/ 328 w 1152"/>
                    <a:gd name="T97" fmla="*/ 761 h 922"/>
                    <a:gd name="T98" fmla="*/ 295 w 1152"/>
                    <a:gd name="T99" fmla="*/ 754 h 922"/>
                    <a:gd name="T100" fmla="*/ 266 w 1152"/>
                    <a:gd name="T101" fmla="*/ 746 h 922"/>
                    <a:gd name="T102" fmla="*/ 237 w 1152"/>
                    <a:gd name="T103" fmla="*/ 737 h 922"/>
                    <a:gd name="T104" fmla="*/ 207 w 1152"/>
                    <a:gd name="T105" fmla="*/ 726 h 922"/>
                    <a:gd name="T106" fmla="*/ 171 w 1152"/>
                    <a:gd name="T107" fmla="*/ 713 h 922"/>
                    <a:gd name="T108" fmla="*/ 83 w 1152"/>
                    <a:gd name="T109" fmla="*/ 922 h 922"/>
                    <a:gd name="T110" fmla="*/ 0 w 1152"/>
                    <a:gd name="T111" fmla="*/ 330 h 922"/>
                    <a:gd name="T112" fmla="*/ 461 w 1152"/>
                    <a:gd name="T113" fmla="*/ 0 h 922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152"/>
                    <a:gd name="T172" fmla="*/ 0 h 922"/>
                    <a:gd name="T173" fmla="*/ 1152 w 1152"/>
                    <a:gd name="T174" fmla="*/ 922 h 922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152" h="922">
                      <a:moveTo>
                        <a:pt x="461" y="0"/>
                      </a:moveTo>
                      <a:lnTo>
                        <a:pt x="366" y="237"/>
                      </a:lnTo>
                      <a:lnTo>
                        <a:pt x="388" y="247"/>
                      </a:lnTo>
                      <a:lnTo>
                        <a:pt x="408" y="252"/>
                      </a:lnTo>
                      <a:lnTo>
                        <a:pt x="431" y="259"/>
                      </a:lnTo>
                      <a:lnTo>
                        <a:pt x="457" y="266"/>
                      </a:lnTo>
                      <a:lnTo>
                        <a:pt x="487" y="272"/>
                      </a:lnTo>
                      <a:lnTo>
                        <a:pt x="515" y="276"/>
                      </a:lnTo>
                      <a:lnTo>
                        <a:pt x="542" y="280"/>
                      </a:lnTo>
                      <a:lnTo>
                        <a:pt x="573" y="284"/>
                      </a:lnTo>
                      <a:lnTo>
                        <a:pt x="606" y="287"/>
                      </a:lnTo>
                      <a:lnTo>
                        <a:pt x="665" y="287"/>
                      </a:lnTo>
                      <a:lnTo>
                        <a:pt x="696" y="285"/>
                      </a:lnTo>
                      <a:lnTo>
                        <a:pt x="724" y="283"/>
                      </a:lnTo>
                      <a:lnTo>
                        <a:pt x="752" y="278"/>
                      </a:lnTo>
                      <a:lnTo>
                        <a:pt x="782" y="273"/>
                      </a:lnTo>
                      <a:lnTo>
                        <a:pt x="808" y="269"/>
                      </a:lnTo>
                      <a:lnTo>
                        <a:pt x="841" y="261"/>
                      </a:lnTo>
                      <a:lnTo>
                        <a:pt x="871" y="251"/>
                      </a:lnTo>
                      <a:lnTo>
                        <a:pt x="1152" y="696"/>
                      </a:lnTo>
                      <a:lnTo>
                        <a:pt x="1125" y="707"/>
                      </a:lnTo>
                      <a:lnTo>
                        <a:pt x="1099" y="717"/>
                      </a:lnTo>
                      <a:lnTo>
                        <a:pt x="1076" y="725"/>
                      </a:lnTo>
                      <a:lnTo>
                        <a:pt x="1051" y="733"/>
                      </a:lnTo>
                      <a:lnTo>
                        <a:pt x="1028" y="740"/>
                      </a:lnTo>
                      <a:lnTo>
                        <a:pt x="1003" y="748"/>
                      </a:lnTo>
                      <a:lnTo>
                        <a:pt x="982" y="754"/>
                      </a:lnTo>
                      <a:lnTo>
                        <a:pt x="958" y="759"/>
                      </a:lnTo>
                      <a:lnTo>
                        <a:pt x="935" y="765"/>
                      </a:lnTo>
                      <a:lnTo>
                        <a:pt x="909" y="771"/>
                      </a:lnTo>
                      <a:lnTo>
                        <a:pt x="879" y="776"/>
                      </a:lnTo>
                      <a:lnTo>
                        <a:pt x="855" y="781"/>
                      </a:lnTo>
                      <a:lnTo>
                        <a:pt x="827" y="786"/>
                      </a:lnTo>
                      <a:lnTo>
                        <a:pt x="799" y="791"/>
                      </a:lnTo>
                      <a:lnTo>
                        <a:pt x="769" y="793"/>
                      </a:lnTo>
                      <a:lnTo>
                        <a:pt x="736" y="795"/>
                      </a:lnTo>
                      <a:lnTo>
                        <a:pt x="704" y="797"/>
                      </a:lnTo>
                      <a:lnTo>
                        <a:pt x="674" y="797"/>
                      </a:lnTo>
                      <a:lnTo>
                        <a:pt x="642" y="797"/>
                      </a:lnTo>
                      <a:lnTo>
                        <a:pt x="601" y="797"/>
                      </a:lnTo>
                      <a:lnTo>
                        <a:pt x="564" y="796"/>
                      </a:lnTo>
                      <a:lnTo>
                        <a:pt x="538" y="795"/>
                      </a:lnTo>
                      <a:lnTo>
                        <a:pt x="509" y="793"/>
                      </a:lnTo>
                      <a:lnTo>
                        <a:pt x="479" y="791"/>
                      </a:lnTo>
                      <a:lnTo>
                        <a:pt x="445" y="785"/>
                      </a:lnTo>
                      <a:lnTo>
                        <a:pt x="416" y="780"/>
                      </a:lnTo>
                      <a:lnTo>
                        <a:pt x="388" y="776"/>
                      </a:lnTo>
                      <a:lnTo>
                        <a:pt x="353" y="767"/>
                      </a:lnTo>
                      <a:lnTo>
                        <a:pt x="328" y="761"/>
                      </a:lnTo>
                      <a:lnTo>
                        <a:pt x="295" y="754"/>
                      </a:lnTo>
                      <a:lnTo>
                        <a:pt x="266" y="746"/>
                      </a:lnTo>
                      <a:lnTo>
                        <a:pt x="237" y="737"/>
                      </a:lnTo>
                      <a:lnTo>
                        <a:pt x="207" y="726"/>
                      </a:lnTo>
                      <a:lnTo>
                        <a:pt x="171" y="713"/>
                      </a:lnTo>
                      <a:lnTo>
                        <a:pt x="83" y="922"/>
                      </a:lnTo>
                      <a:lnTo>
                        <a:pt x="0" y="330"/>
                      </a:lnTo>
                      <a:lnTo>
                        <a:pt x="461" y="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9465" name="Text Box 17"/>
              <p:cNvSpPr txBox="1">
                <a:spLocks noChangeArrowheads="1"/>
              </p:cNvSpPr>
              <p:nvPr/>
            </p:nvSpPr>
            <p:spPr bwMode="auto">
              <a:xfrm>
                <a:off x="6613525" y="4937125"/>
                <a:ext cx="746125" cy="3968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 anchorCtr="1">
                <a:spAutoFit/>
              </a:bodyPr>
              <a:lstStyle/>
              <a:p>
                <a:pPr eaLnBrk="0" hangingPunct="0"/>
                <a:r>
                  <a:rPr lang="en-US" sz="1000" b="1">
                    <a:solidFill>
                      <a:schemeClr val="folHlink"/>
                    </a:solidFill>
                    <a:latin typeface="Arial" charset="0"/>
                  </a:rPr>
                  <a:t>Calculate</a:t>
                </a:r>
              </a:p>
              <a:p>
                <a:pPr eaLnBrk="0" hangingPunct="0"/>
                <a:r>
                  <a:rPr lang="en-US" sz="1000" b="1">
                    <a:solidFill>
                      <a:schemeClr val="folHlink"/>
                    </a:solidFill>
                    <a:latin typeface="Arial" charset="0"/>
                  </a:rPr>
                  <a:t>Forecast</a:t>
                </a:r>
              </a:p>
            </p:txBody>
          </p:sp>
          <p:sp>
            <p:nvSpPr>
              <p:cNvPr id="19466" name="Text Box 18"/>
              <p:cNvSpPr txBox="1">
                <a:spLocks noChangeArrowheads="1"/>
              </p:cNvSpPr>
              <p:nvPr/>
            </p:nvSpPr>
            <p:spPr bwMode="auto">
              <a:xfrm>
                <a:off x="6380163" y="5511800"/>
                <a:ext cx="661987" cy="3968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 anchorCtr="1">
                <a:spAutoFit/>
              </a:bodyPr>
              <a:lstStyle/>
              <a:p>
                <a:pPr eaLnBrk="0" hangingPunct="0"/>
                <a:r>
                  <a:rPr lang="en-US" sz="1000" b="1">
                    <a:solidFill>
                      <a:schemeClr val="folHlink"/>
                    </a:solidFill>
                    <a:latin typeface="Arial" charset="0"/>
                  </a:rPr>
                  <a:t>Analyze</a:t>
                </a:r>
              </a:p>
              <a:p>
                <a:pPr eaLnBrk="0" hangingPunct="0"/>
                <a:r>
                  <a:rPr lang="en-US" sz="1000" b="1">
                    <a:solidFill>
                      <a:schemeClr val="folHlink"/>
                    </a:solidFill>
                    <a:latin typeface="Arial" charset="0"/>
                  </a:rPr>
                  <a:t>History</a:t>
                </a:r>
              </a:p>
            </p:txBody>
          </p:sp>
          <p:sp>
            <p:nvSpPr>
              <p:cNvPr id="19468" name="Text Box 20"/>
              <p:cNvSpPr txBox="1">
                <a:spLocks noChangeArrowheads="1"/>
              </p:cNvSpPr>
              <p:nvPr/>
            </p:nvSpPr>
            <p:spPr bwMode="auto">
              <a:xfrm>
                <a:off x="7897813" y="4914900"/>
                <a:ext cx="711200" cy="3968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 anchorCtr="1">
                <a:spAutoFit/>
              </a:bodyPr>
              <a:lstStyle/>
              <a:p>
                <a:pPr eaLnBrk="0" hangingPunct="0"/>
                <a:r>
                  <a:rPr lang="en-US" sz="1000" b="1">
                    <a:latin typeface="Arial" charset="0"/>
                  </a:rPr>
                  <a:t>Modify</a:t>
                </a:r>
              </a:p>
              <a:p>
                <a:pPr eaLnBrk="0" hangingPunct="0"/>
                <a:r>
                  <a:rPr lang="en-US" sz="1000" b="1">
                    <a:latin typeface="Arial" charset="0"/>
                  </a:rPr>
                  <a:t>Forecast</a:t>
                </a:r>
              </a:p>
            </p:txBody>
          </p:sp>
          <p:sp>
            <p:nvSpPr>
              <p:cNvPr id="19469" name="Text Box 21"/>
              <p:cNvSpPr txBox="1">
                <a:spLocks noChangeArrowheads="1"/>
              </p:cNvSpPr>
              <p:nvPr/>
            </p:nvSpPr>
            <p:spPr bwMode="auto">
              <a:xfrm>
                <a:off x="8205788" y="5538788"/>
                <a:ext cx="614362" cy="3968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 anchorCtr="1">
                <a:spAutoFit/>
              </a:bodyPr>
              <a:lstStyle/>
              <a:p>
                <a:pPr eaLnBrk="0" hangingPunct="0"/>
                <a:r>
                  <a:rPr lang="en-US" sz="1000" b="1">
                    <a:solidFill>
                      <a:schemeClr val="folHlink"/>
                    </a:solidFill>
                    <a:latin typeface="Arial" charset="0"/>
                  </a:rPr>
                  <a:t>Update</a:t>
                </a:r>
              </a:p>
              <a:p>
                <a:pPr eaLnBrk="0" hangingPunct="0"/>
                <a:r>
                  <a:rPr lang="en-US" sz="1000" b="1">
                    <a:solidFill>
                      <a:schemeClr val="folHlink"/>
                    </a:solidFill>
                    <a:latin typeface="Arial" charset="0"/>
                  </a:rPr>
                  <a:t>MRP</a:t>
                </a:r>
              </a:p>
            </p:txBody>
          </p:sp>
        </p:grpSp>
        <p:sp>
          <p:nvSpPr>
            <p:cNvPr id="19470" name="Text Box 22"/>
            <p:cNvSpPr txBox="1">
              <a:spLocks noChangeArrowheads="1"/>
            </p:cNvSpPr>
            <p:nvPr/>
          </p:nvSpPr>
          <p:spPr bwMode="auto">
            <a:xfrm>
              <a:off x="8005763" y="6110288"/>
              <a:ext cx="727075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Add New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Forecast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Methods</a:t>
              </a: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Enter a source and target forecast ID</a:t>
            </a:r>
          </a:p>
          <a:p>
            <a:pPr eaLnBrk="1" hangingPunct="1"/>
            <a:r>
              <a:rPr lang="en-US" smtClean="0"/>
              <a:t>If the target record exists, you may</a:t>
            </a:r>
          </a:p>
          <a:p>
            <a:pPr lvl="1" eaLnBrk="1" hangingPunct="1"/>
            <a:r>
              <a:rPr lang="en-US" smtClean="0"/>
              <a:t>Combine the source and target quantities</a:t>
            </a:r>
          </a:p>
          <a:p>
            <a:pPr lvl="1" eaLnBrk="1" hangingPunct="1"/>
            <a:r>
              <a:rPr lang="en-US" smtClean="0"/>
              <a:t>Overwrite the target with the source</a:t>
            </a:r>
          </a:p>
          <a:p>
            <a:pPr eaLnBrk="1" hangingPunct="1"/>
            <a:r>
              <a:rPr lang="en-US" smtClean="0"/>
              <a:t>Specify the item range</a:t>
            </a:r>
          </a:p>
          <a:p>
            <a:pPr lvl="1" eaLnBrk="1" hangingPunct="1"/>
            <a:r>
              <a:rPr lang="en-US" smtClean="0"/>
              <a:t>Copy only a subset of items in the source</a:t>
            </a:r>
          </a:p>
          <a:p>
            <a:pPr eaLnBrk="1" hangingPunct="1"/>
            <a:endParaRPr lang="en-US" smtClean="0"/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Simulation to Simulation Copy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FS-PR-180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Simulation to Simulation Copy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FS-PR-190</a:t>
            </a:r>
          </a:p>
        </p:txBody>
      </p:sp>
      <p:pic>
        <p:nvPicPr>
          <p:cNvPr id="2150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7738" y="1423988"/>
            <a:ext cx="7246937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Lifecycle: Processing Steps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FS-PR-020</a:t>
            </a:r>
          </a:p>
        </p:txBody>
      </p:sp>
      <p:grpSp>
        <p:nvGrpSpPr>
          <p:cNvPr id="4099" name="Group 75"/>
          <p:cNvGrpSpPr>
            <a:grpSpLocks/>
          </p:cNvGrpSpPr>
          <p:nvPr/>
        </p:nvGrpSpPr>
        <p:grpSpPr bwMode="auto">
          <a:xfrm>
            <a:off x="6653213" y="692150"/>
            <a:ext cx="2465387" cy="2046288"/>
            <a:chOff x="4197" y="748"/>
            <a:chExt cx="1553" cy="1289"/>
          </a:xfrm>
        </p:grpSpPr>
        <p:sp>
          <p:nvSpPr>
            <p:cNvPr id="4125" name="Freeform 60"/>
            <p:cNvSpPr>
              <a:spLocks/>
            </p:cNvSpPr>
            <p:nvPr/>
          </p:nvSpPr>
          <p:spPr bwMode="auto">
            <a:xfrm>
              <a:off x="4682" y="1033"/>
              <a:ext cx="212" cy="211"/>
            </a:xfrm>
            <a:custGeom>
              <a:avLst/>
              <a:gdLst>
                <a:gd name="T0" fmla="*/ 0 w 1061"/>
                <a:gd name="T1" fmla="*/ 839 h 1059"/>
                <a:gd name="T2" fmla="*/ 11 w 1061"/>
                <a:gd name="T3" fmla="*/ 817 h 1059"/>
                <a:gd name="T4" fmla="*/ 20 w 1061"/>
                <a:gd name="T5" fmla="*/ 799 h 1059"/>
                <a:gd name="T6" fmla="*/ 30 w 1061"/>
                <a:gd name="T7" fmla="*/ 780 h 1059"/>
                <a:gd name="T8" fmla="*/ 39 w 1061"/>
                <a:gd name="T9" fmla="*/ 763 h 1059"/>
                <a:gd name="T10" fmla="*/ 50 w 1061"/>
                <a:gd name="T11" fmla="*/ 743 h 1059"/>
                <a:gd name="T12" fmla="*/ 63 w 1061"/>
                <a:gd name="T13" fmla="*/ 724 h 1059"/>
                <a:gd name="T14" fmla="*/ 74 w 1061"/>
                <a:gd name="T15" fmla="*/ 707 h 1059"/>
                <a:gd name="T16" fmla="*/ 84 w 1061"/>
                <a:gd name="T17" fmla="*/ 687 h 1059"/>
                <a:gd name="T18" fmla="*/ 100 w 1061"/>
                <a:gd name="T19" fmla="*/ 666 h 1059"/>
                <a:gd name="T20" fmla="*/ 116 w 1061"/>
                <a:gd name="T21" fmla="*/ 644 h 1059"/>
                <a:gd name="T22" fmla="*/ 128 w 1061"/>
                <a:gd name="T23" fmla="*/ 626 h 1059"/>
                <a:gd name="T24" fmla="*/ 143 w 1061"/>
                <a:gd name="T25" fmla="*/ 608 h 1059"/>
                <a:gd name="T26" fmla="*/ 158 w 1061"/>
                <a:gd name="T27" fmla="*/ 588 h 1059"/>
                <a:gd name="T28" fmla="*/ 175 w 1061"/>
                <a:gd name="T29" fmla="*/ 566 h 1059"/>
                <a:gd name="T30" fmla="*/ 191 w 1061"/>
                <a:gd name="T31" fmla="*/ 547 h 1059"/>
                <a:gd name="T32" fmla="*/ 209 w 1061"/>
                <a:gd name="T33" fmla="*/ 526 h 1059"/>
                <a:gd name="T34" fmla="*/ 225 w 1061"/>
                <a:gd name="T35" fmla="*/ 510 h 1059"/>
                <a:gd name="T36" fmla="*/ 246 w 1061"/>
                <a:gd name="T37" fmla="*/ 487 h 1059"/>
                <a:gd name="T38" fmla="*/ 263 w 1061"/>
                <a:gd name="T39" fmla="*/ 468 h 1059"/>
                <a:gd name="T40" fmla="*/ 281 w 1061"/>
                <a:gd name="T41" fmla="*/ 451 h 1059"/>
                <a:gd name="T42" fmla="*/ 302 w 1061"/>
                <a:gd name="T43" fmla="*/ 432 h 1059"/>
                <a:gd name="T44" fmla="*/ 317 w 1061"/>
                <a:gd name="T45" fmla="*/ 418 h 1059"/>
                <a:gd name="T46" fmla="*/ 336 w 1061"/>
                <a:gd name="T47" fmla="*/ 402 h 1059"/>
                <a:gd name="T48" fmla="*/ 355 w 1061"/>
                <a:gd name="T49" fmla="*/ 386 h 1059"/>
                <a:gd name="T50" fmla="*/ 378 w 1061"/>
                <a:gd name="T51" fmla="*/ 368 h 1059"/>
                <a:gd name="T52" fmla="*/ 397 w 1061"/>
                <a:gd name="T53" fmla="*/ 353 h 1059"/>
                <a:gd name="T54" fmla="*/ 419 w 1061"/>
                <a:gd name="T55" fmla="*/ 335 h 1059"/>
                <a:gd name="T56" fmla="*/ 445 w 1061"/>
                <a:gd name="T57" fmla="*/ 317 h 1059"/>
                <a:gd name="T58" fmla="*/ 468 w 1061"/>
                <a:gd name="T59" fmla="*/ 300 h 1059"/>
                <a:gd name="T60" fmla="*/ 494 w 1061"/>
                <a:gd name="T61" fmla="*/ 282 h 1059"/>
                <a:gd name="T62" fmla="*/ 520 w 1061"/>
                <a:gd name="T63" fmla="*/ 265 h 1059"/>
                <a:gd name="T64" fmla="*/ 547 w 1061"/>
                <a:gd name="T65" fmla="*/ 250 h 1059"/>
                <a:gd name="T66" fmla="*/ 576 w 1061"/>
                <a:gd name="T67" fmla="*/ 234 h 1059"/>
                <a:gd name="T68" fmla="*/ 601 w 1061"/>
                <a:gd name="T69" fmla="*/ 223 h 1059"/>
                <a:gd name="T70" fmla="*/ 624 w 1061"/>
                <a:gd name="T71" fmla="*/ 209 h 1059"/>
                <a:gd name="T72" fmla="*/ 651 w 1061"/>
                <a:gd name="T73" fmla="*/ 199 h 1059"/>
                <a:gd name="T74" fmla="*/ 670 w 1061"/>
                <a:gd name="T75" fmla="*/ 190 h 1059"/>
                <a:gd name="T76" fmla="*/ 588 w 1061"/>
                <a:gd name="T77" fmla="*/ 0 h 1059"/>
                <a:gd name="T78" fmla="*/ 1061 w 1061"/>
                <a:gd name="T79" fmla="*/ 271 h 1059"/>
                <a:gd name="T80" fmla="*/ 938 w 1061"/>
                <a:gd name="T81" fmla="*/ 832 h 1059"/>
                <a:gd name="T82" fmla="*/ 861 w 1061"/>
                <a:gd name="T83" fmla="*/ 666 h 1059"/>
                <a:gd name="T84" fmla="*/ 830 w 1061"/>
                <a:gd name="T85" fmla="*/ 681 h 1059"/>
                <a:gd name="T86" fmla="*/ 800 w 1061"/>
                <a:gd name="T87" fmla="*/ 697 h 1059"/>
                <a:gd name="T88" fmla="*/ 767 w 1061"/>
                <a:gd name="T89" fmla="*/ 718 h 1059"/>
                <a:gd name="T90" fmla="*/ 732 w 1061"/>
                <a:gd name="T91" fmla="*/ 741 h 1059"/>
                <a:gd name="T92" fmla="*/ 704 w 1061"/>
                <a:gd name="T93" fmla="*/ 761 h 1059"/>
                <a:gd name="T94" fmla="*/ 677 w 1061"/>
                <a:gd name="T95" fmla="*/ 784 h 1059"/>
                <a:gd name="T96" fmla="*/ 650 w 1061"/>
                <a:gd name="T97" fmla="*/ 806 h 1059"/>
                <a:gd name="T98" fmla="*/ 627 w 1061"/>
                <a:gd name="T99" fmla="*/ 830 h 1059"/>
                <a:gd name="T100" fmla="*/ 605 w 1061"/>
                <a:gd name="T101" fmla="*/ 854 h 1059"/>
                <a:gd name="T102" fmla="*/ 580 w 1061"/>
                <a:gd name="T103" fmla="*/ 880 h 1059"/>
                <a:gd name="T104" fmla="*/ 560 w 1061"/>
                <a:gd name="T105" fmla="*/ 906 h 1059"/>
                <a:gd name="T106" fmla="*/ 539 w 1061"/>
                <a:gd name="T107" fmla="*/ 932 h 1059"/>
                <a:gd name="T108" fmla="*/ 521 w 1061"/>
                <a:gd name="T109" fmla="*/ 955 h 1059"/>
                <a:gd name="T110" fmla="*/ 502 w 1061"/>
                <a:gd name="T111" fmla="*/ 987 h 1059"/>
                <a:gd name="T112" fmla="*/ 485 w 1061"/>
                <a:gd name="T113" fmla="*/ 1015 h 1059"/>
                <a:gd name="T114" fmla="*/ 475 w 1061"/>
                <a:gd name="T115" fmla="*/ 1037 h 1059"/>
                <a:gd name="T116" fmla="*/ 463 w 1061"/>
                <a:gd name="T117" fmla="*/ 1059 h 1059"/>
                <a:gd name="T118" fmla="*/ 0 w 1061"/>
                <a:gd name="T119" fmla="*/ 839 h 105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61"/>
                <a:gd name="T181" fmla="*/ 0 h 1059"/>
                <a:gd name="T182" fmla="*/ 1061 w 1061"/>
                <a:gd name="T183" fmla="*/ 1059 h 1059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61" h="1059">
                  <a:moveTo>
                    <a:pt x="0" y="839"/>
                  </a:moveTo>
                  <a:lnTo>
                    <a:pt x="11" y="817"/>
                  </a:lnTo>
                  <a:lnTo>
                    <a:pt x="20" y="799"/>
                  </a:lnTo>
                  <a:lnTo>
                    <a:pt x="30" y="780"/>
                  </a:lnTo>
                  <a:lnTo>
                    <a:pt x="39" y="763"/>
                  </a:lnTo>
                  <a:lnTo>
                    <a:pt x="50" y="743"/>
                  </a:lnTo>
                  <a:lnTo>
                    <a:pt x="63" y="724"/>
                  </a:lnTo>
                  <a:lnTo>
                    <a:pt x="74" y="707"/>
                  </a:lnTo>
                  <a:lnTo>
                    <a:pt x="84" y="687"/>
                  </a:lnTo>
                  <a:lnTo>
                    <a:pt x="100" y="666"/>
                  </a:lnTo>
                  <a:lnTo>
                    <a:pt x="116" y="644"/>
                  </a:lnTo>
                  <a:lnTo>
                    <a:pt x="128" y="626"/>
                  </a:lnTo>
                  <a:lnTo>
                    <a:pt x="143" y="608"/>
                  </a:lnTo>
                  <a:lnTo>
                    <a:pt x="158" y="588"/>
                  </a:lnTo>
                  <a:lnTo>
                    <a:pt x="175" y="566"/>
                  </a:lnTo>
                  <a:lnTo>
                    <a:pt x="191" y="547"/>
                  </a:lnTo>
                  <a:lnTo>
                    <a:pt x="209" y="526"/>
                  </a:lnTo>
                  <a:lnTo>
                    <a:pt x="225" y="510"/>
                  </a:lnTo>
                  <a:lnTo>
                    <a:pt x="246" y="487"/>
                  </a:lnTo>
                  <a:lnTo>
                    <a:pt x="263" y="468"/>
                  </a:lnTo>
                  <a:lnTo>
                    <a:pt x="281" y="451"/>
                  </a:lnTo>
                  <a:lnTo>
                    <a:pt x="302" y="432"/>
                  </a:lnTo>
                  <a:lnTo>
                    <a:pt x="317" y="418"/>
                  </a:lnTo>
                  <a:lnTo>
                    <a:pt x="336" y="402"/>
                  </a:lnTo>
                  <a:lnTo>
                    <a:pt x="355" y="386"/>
                  </a:lnTo>
                  <a:lnTo>
                    <a:pt x="378" y="368"/>
                  </a:lnTo>
                  <a:lnTo>
                    <a:pt x="397" y="353"/>
                  </a:lnTo>
                  <a:lnTo>
                    <a:pt x="419" y="335"/>
                  </a:lnTo>
                  <a:lnTo>
                    <a:pt x="445" y="317"/>
                  </a:lnTo>
                  <a:lnTo>
                    <a:pt x="468" y="300"/>
                  </a:lnTo>
                  <a:lnTo>
                    <a:pt x="494" y="282"/>
                  </a:lnTo>
                  <a:lnTo>
                    <a:pt x="520" y="265"/>
                  </a:lnTo>
                  <a:lnTo>
                    <a:pt x="547" y="250"/>
                  </a:lnTo>
                  <a:lnTo>
                    <a:pt x="576" y="234"/>
                  </a:lnTo>
                  <a:lnTo>
                    <a:pt x="601" y="223"/>
                  </a:lnTo>
                  <a:lnTo>
                    <a:pt x="624" y="209"/>
                  </a:lnTo>
                  <a:lnTo>
                    <a:pt x="651" y="199"/>
                  </a:lnTo>
                  <a:lnTo>
                    <a:pt x="670" y="190"/>
                  </a:lnTo>
                  <a:lnTo>
                    <a:pt x="588" y="0"/>
                  </a:lnTo>
                  <a:lnTo>
                    <a:pt x="1061" y="271"/>
                  </a:lnTo>
                  <a:lnTo>
                    <a:pt x="938" y="832"/>
                  </a:lnTo>
                  <a:lnTo>
                    <a:pt x="861" y="666"/>
                  </a:lnTo>
                  <a:lnTo>
                    <a:pt x="830" y="681"/>
                  </a:lnTo>
                  <a:lnTo>
                    <a:pt x="800" y="697"/>
                  </a:lnTo>
                  <a:lnTo>
                    <a:pt x="767" y="718"/>
                  </a:lnTo>
                  <a:lnTo>
                    <a:pt x="732" y="741"/>
                  </a:lnTo>
                  <a:lnTo>
                    <a:pt x="704" y="761"/>
                  </a:lnTo>
                  <a:lnTo>
                    <a:pt x="677" y="784"/>
                  </a:lnTo>
                  <a:lnTo>
                    <a:pt x="650" y="806"/>
                  </a:lnTo>
                  <a:lnTo>
                    <a:pt x="627" y="830"/>
                  </a:lnTo>
                  <a:lnTo>
                    <a:pt x="605" y="854"/>
                  </a:lnTo>
                  <a:lnTo>
                    <a:pt x="580" y="880"/>
                  </a:lnTo>
                  <a:lnTo>
                    <a:pt x="560" y="906"/>
                  </a:lnTo>
                  <a:lnTo>
                    <a:pt x="539" y="932"/>
                  </a:lnTo>
                  <a:lnTo>
                    <a:pt x="521" y="955"/>
                  </a:lnTo>
                  <a:lnTo>
                    <a:pt x="502" y="987"/>
                  </a:lnTo>
                  <a:lnTo>
                    <a:pt x="485" y="1015"/>
                  </a:lnTo>
                  <a:lnTo>
                    <a:pt x="475" y="1037"/>
                  </a:lnTo>
                  <a:lnTo>
                    <a:pt x="463" y="1059"/>
                  </a:lnTo>
                  <a:lnTo>
                    <a:pt x="0" y="839"/>
                  </a:lnTo>
                  <a:close/>
                </a:path>
              </a:pathLst>
            </a:custGeom>
            <a:solidFill>
              <a:srgbClr val="99CC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26" name="Freeform 61"/>
            <p:cNvSpPr>
              <a:spLocks/>
            </p:cNvSpPr>
            <p:nvPr/>
          </p:nvSpPr>
          <p:spPr bwMode="auto">
            <a:xfrm>
              <a:off x="4603" y="1270"/>
              <a:ext cx="186" cy="234"/>
            </a:xfrm>
            <a:custGeom>
              <a:avLst/>
              <a:gdLst>
                <a:gd name="T0" fmla="*/ 934 w 934"/>
                <a:gd name="T1" fmla="*/ 488 h 1179"/>
                <a:gd name="T2" fmla="*/ 696 w 934"/>
                <a:gd name="T3" fmla="*/ 391 h 1179"/>
                <a:gd name="T4" fmla="*/ 687 w 934"/>
                <a:gd name="T5" fmla="*/ 413 h 1179"/>
                <a:gd name="T6" fmla="*/ 681 w 934"/>
                <a:gd name="T7" fmla="*/ 435 h 1179"/>
                <a:gd name="T8" fmla="*/ 674 w 934"/>
                <a:gd name="T9" fmla="*/ 458 h 1179"/>
                <a:gd name="T10" fmla="*/ 669 w 934"/>
                <a:gd name="T11" fmla="*/ 482 h 1179"/>
                <a:gd name="T12" fmla="*/ 662 w 934"/>
                <a:gd name="T13" fmla="*/ 514 h 1179"/>
                <a:gd name="T14" fmla="*/ 658 w 934"/>
                <a:gd name="T15" fmla="*/ 540 h 1179"/>
                <a:gd name="T16" fmla="*/ 654 w 934"/>
                <a:gd name="T17" fmla="*/ 568 h 1179"/>
                <a:gd name="T18" fmla="*/ 651 w 934"/>
                <a:gd name="T19" fmla="*/ 600 h 1179"/>
                <a:gd name="T20" fmla="*/ 648 w 934"/>
                <a:gd name="T21" fmla="*/ 633 h 1179"/>
                <a:gd name="T22" fmla="*/ 648 w 934"/>
                <a:gd name="T23" fmla="*/ 691 h 1179"/>
                <a:gd name="T24" fmla="*/ 650 w 934"/>
                <a:gd name="T25" fmla="*/ 721 h 1179"/>
                <a:gd name="T26" fmla="*/ 651 w 934"/>
                <a:gd name="T27" fmla="*/ 750 h 1179"/>
                <a:gd name="T28" fmla="*/ 655 w 934"/>
                <a:gd name="T29" fmla="*/ 779 h 1179"/>
                <a:gd name="T30" fmla="*/ 661 w 934"/>
                <a:gd name="T31" fmla="*/ 807 h 1179"/>
                <a:gd name="T32" fmla="*/ 666 w 934"/>
                <a:gd name="T33" fmla="*/ 835 h 1179"/>
                <a:gd name="T34" fmla="*/ 673 w 934"/>
                <a:gd name="T35" fmla="*/ 867 h 1179"/>
                <a:gd name="T36" fmla="*/ 682 w 934"/>
                <a:gd name="T37" fmla="*/ 897 h 1179"/>
                <a:gd name="T38" fmla="*/ 236 w 934"/>
                <a:gd name="T39" fmla="*/ 1179 h 1179"/>
                <a:gd name="T40" fmla="*/ 226 w 934"/>
                <a:gd name="T41" fmla="*/ 1150 h 1179"/>
                <a:gd name="T42" fmla="*/ 217 w 934"/>
                <a:gd name="T43" fmla="*/ 1126 h 1179"/>
                <a:gd name="T44" fmla="*/ 209 w 934"/>
                <a:gd name="T45" fmla="*/ 1102 h 1179"/>
                <a:gd name="T46" fmla="*/ 200 w 934"/>
                <a:gd name="T47" fmla="*/ 1076 h 1179"/>
                <a:gd name="T48" fmla="*/ 194 w 934"/>
                <a:gd name="T49" fmla="*/ 1055 h 1179"/>
                <a:gd name="T50" fmla="*/ 185 w 934"/>
                <a:gd name="T51" fmla="*/ 1030 h 1179"/>
                <a:gd name="T52" fmla="*/ 180 w 934"/>
                <a:gd name="T53" fmla="*/ 1007 h 1179"/>
                <a:gd name="T54" fmla="*/ 174 w 934"/>
                <a:gd name="T55" fmla="*/ 985 h 1179"/>
                <a:gd name="T56" fmla="*/ 169 w 934"/>
                <a:gd name="T57" fmla="*/ 962 h 1179"/>
                <a:gd name="T58" fmla="*/ 162 w 934"/>
                <a:gd name="T59" fmla="*/ 934 h 1179"/>
                <a:gd name="T60" fmla="*/ 158 w 934"/>
                <a:gd name="T61" fmla="*/ 906 h 1179"/>
                <a:gd name="T62" fmla="*/ 153 w 934"/>
                <a:gd name="T63" fmla="*/ 880 h 1179"/>
                <a:gd name="T64" fmla="*/ 147 w 934"/>
                <a:gd name="T65" fmla="*/ 854 h 1179"/>
                <a:gd name="T66" fmla="*/ 144 w 934"/>
                <a:gd name="T67" fmla="*/ 824 h 1179"/>
                <a:gd name="T68" fmla="*/ 142 w 934"/>
                <a:gd name="T69" fmla="*/ 795 h 1179"/>
                <a:gd name="T70" fmla="*/ 139 w 934"/>
                <a:gd name="T71" fmla="*/ 762 h 1179"/>
                <a:gd name="T72" fmla="*/ 136 w 934"/>
                <a:gd name="T73" fmla="*/ 731 h 1179"/>
                <a:gd name="T74" fmla="*/ 136 w 934"/>
                <a:gd name="T75" fmla="*/ 699 h 1179"/>
                <a:gd name="T76" fmla="*/ 136 w 934"/>
                <a:gd name="T77" fmla="*/ 667 h 1179"/>
                <a:gd name="T78" fmla="*/ 136 w 934"/>
                <a:gd name="T79" fmla="*/ 626 h 1179"/>
                <a:gd name="T80" fmla="*/ 138 w 934"/>
                <a:gd name="T81" fmla="*/ 589 h 1179"/>
                <a:gd name="T82" fmla="*/ 139 w 934"/>
                <a:gd name="T83" fmla="*/ 564 h 1179"/>
                <a:gd name="T84" fmla="*/ 142 w 934"/>
                <a:gd name="T85" fmla="*/ 534 h 1179"/>
                <a:gd name="T86" fmla="*/ 144 w 934"/>
                <a:gd name="T87" fmla="*/ 506 h 1179"/>
                <a:gd name="T88" fmla="*/ 148 w 934"/>
                <a:gd name="T89" fmla="*/ 471 h 1179"/>
                <a:gd name="T90" fmla="*/ 154 w 934"/>
                <a:gd name="T91" fmla="*/ 441 h 1179"/>
                <a:gd name="T92" fmla="*/ 159 w 934"/>
                <a:gd name="T93" fmla="*/ 414 h 1179"/>
                <a:gd name="T94" fmla="*/ 166 w 934"/>
                <a:gd name="T95" fmla="*/ 380 h 1179"/>
                <a:gd name="T96" fmla="*/ 173 w 934"/>
                <a:gd name="T97" fmla="*/ 353 h 1179"/>
                <a:gd name="T98" fmla="*/ 180 w 934"/>
                <a:gd name="T99" fmla="*/ 320 h 1179"/>
                <a:gd name="T100" fmla="*/ 188 w 934"/>
                <a:gd name="T101" fmla="*/ 292 h 1179"/>
                <a:gd name="T102" fmla="*/ 198 w 934"/>
                <a:gd name="T103" fmla="*/ 262 h 1179"/>
                <a:gd name="T104" fmla="*/ 207 w 934"/>
                <a:gd name="T105" fmla="*/ 232 h 1179"/>
                <a:gd name="T106" fmla="*/ 221 w 934"/>
                <a:gd name="T107" fmla="*/ 195 h 1179"/>
                <a:gd name="T108" fmla="*/ 0 w 934"/>
                <a:gd name="T109" fmla="*/ 103 h 1179"/>
                <a:gd name="T110" fmla="*/ 581 w 934"/>
                <a:gd name="T111" fmla="*/ 0 h 1179"/>
                <a:gd name="T112" fmla="*/ 934 w 934"/>
                <a:gd name="T113" fmla="*/ 488 h 117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934"/>
                <a:gd name="T172" fmla="*/ 0 h 1179"/>
                <a:gd name="T173" fmla="*/ 934 w 934"/>
                <a:gd name="T174" fmla="*/ 1179 h 117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934" h="1179">
                  <a:moveTo>
                    <a:pt x="934" y="488"/>
                  </a:moveTo>
                  <a:lnTo>
                    <a:pt x="696" y="391"/>
                  </a:lnTo>
                  <a:lnTo>
                    <a:pt x="687" y="413"/>
                  </a:lnTo>
                  <a:lnTo>
                    <a:pt x="681" y="435"/>
                  </a:lnTo>
                  <a:lnTo>
                    <a:pt x="674" y="458"/>
                  </a:lnTo>
                  <a:lnTo>
                    <a:pt x="669" y="482"/>
                  </a:lnTo>
                  <a:lnTo>
                    <a:pt x="662" y="514"/>
                  </a:lnTo>
                  <a:lnTo>
                    <a:pt x="658" y="540"/>
                  </a:lnTo>
                  <a:lnTo>
                    <a:pt x="654" y="568"/>
                  </a:lnTo>
                  <a:lnTo>
                    <a:pt x="651" y="600"/>
                  </a:lnTo>
                  <a:lnTo>
                    <a:pt x="648" y="633"/>
                  </a:lnTo>
                  <a:lnTo>
                    <a:pt x="648" y="691"/>
                  </a:lnTo>
                  <a:lnTo>
                    <a:pt x="650" y="721"/>
                  </a:lnTo>
                  <a:lnTo>
                    <a:pt x="651" y="750"/>
                  </a:lnTo>
                  <a:lnTo>
                    <a:pt x="655" y="779"/>
                  </a:lnTo>
                  <a:lnTo>
                    <a:pt x="661" y="807"/>
                  </a:lnTo>
                  <a:lnTo>
                    <a:pt x="666" y="835"/>
                  </a:lnTo>
                  <a:lnTo>
                    <a:pt x="673" y="867"/>
                  </a:lnTo>
                  <a:lnTo>
                    <a:pt x="682" y="897"/>
                  </a:lnTo>
                  <a:lnTo>
                    <a:pt x="236" y="1179"/>
                  </a:lnTo>
                  <a:lnTo>
                    <a:pt x="226" y="1150"/>
                  </a:lnTo>
                  <a:lnTo>
                    <a:pt x="217" y="1126"/>
                  </a:lnTo>
                  <a:lnTo>
                    <a:pt x="209" y="1102"/>
                  </a:lnTo>
                  <a:lnTo>
                    <a:pt x="200" y="1076"/>
                  </a:lnTo>
                  <a:lnTo>
                    <a:pt x="194" y="1055"/>
                  </a:lnTo>
                  <a:lnTo>
                    <a:pt x="185" y="1030"/>
                  </a:lnTo>
                  <a:lnTo>
                    <a:pt x="180" y="1007"/>
                  </a:lnTo>
                  <a:lnTo>
                    <a:pt x="174" y="985"/>
                  </a:lnTo>
                  <a:lnTo>
                    <a:pt x="169" y="962"/>
                  </a:lnTo>
                  <a:lnTo>
                    <a:pt x="162" y="934"/>
                  </a:lnTo>
                  <a:lnTo>
                    <a:pt x="158" y="906"/>
                  </a:lnTo>
                  <a:lnTo>
                    <a:pt x="153" y="880"/>
                  </a:lnTo>
                  <a:lnTo>
                    <a:pt x="147" y="854"/>
                  </a:lnTo>
                  <a:lnTo>
                    <a:pt x="144" y="824"/>
                  </a:lnTo>
                  <a:lnTo>
                    <a:pt x="142" y="795"/>
                  </a:lnTo>
                  <a:lnTo>
                    <a:pt x="139" y="762"/>
                  </a:lnTo>
                  <a:lnTo>
                    <a:pt x="136" y="731"/>
                  </a:lnTo>
                  <a:lnTo>
                    <a:pt x="136" y="699"/>
                  </a:lnTo>
                  <a:lnTo>
                    <a:pt x="136" y="667"/>
                  </a:lnTo>
                  <a:lnTo>
                    <a:pt x="136" y="626"/>
                  </a:lnTo>
                  <a:lnTo>
                    <a:pt x="138" y="589"/>
                  </a:lnTo>
                  <a:lnTo>
                    <a:pt x="139" y="564"/>
                  </a:lnTo>
                  <a:lnTo>
                    <a:pt x="142" y="534"/>
                  </a:lnTo>
                  <a:lnTo>
                    <a:pt x="144" y="506"/>
                  </a:lnTo>
                  <a:lnTo>
                    <a:pt x="148" y="471"/>
                  </a:lnTo>
                  <a:lnTo>
                    <a:pt x="154" y="441"/>
                  </a:lnTo>
                  <a:lnTo>
                    <a:pt x="159" y="414"/>
                  </a:lnTo>
                  <a:lnTo>
                    <a:pt x="166" y="380"/>
                  </a:lnTo>
                  <a:lnTo>
                    <a:pt x="173" y="353"/>
                  </a:lnTo>
                  <a:lnTo>
                    <a:pt x="180" y="320"/>
                  </a:lnTo>
                  <a:lnTo>
                    <a:pt x="188" y="292"/>
                  </a:lnTo>
                  <a:lnTo>
                    <a:pt x="198" y="262"/>
                  </a:lnTo>
                  <a:lnTo>
                    <a:pt x="207" y="232"/>
                  </a:lnTo>
                  <a:lnTo>
                    <a:pt x="221" y="195"/>
                  </a:lnTo>
                  <a:lnTo>
                    <a:pt x="0" y="103"/>
                  </a:lnTo>
                  <a:lnTo>
                    <a:pt x="581" y="0"/>
                  </a:lnTo>
                  <a:lnTo>
                    <a:pt x="934" y="488"/>
                  </a:lnTo>
                  <a:close/>
                </a:path>
              </a:pathLst>
            </a:custGeom>
            <a:solidFill>
              <a:schemeClr val="folHlink"/>
            </a:solidFill>
            <a:ln w="127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27" name="Freeform 62"/>
            <p:cNvSpPr>
              <a:spLocks/>
            </p:cNvSpPr>
            <p:nvPr/>
          </p:nvSpPr>
          <p:spPr bwMode="auto">
            <a:xfrm>
              <a:off x="4616" y="1511"/>
              <a:ext cx="211" cy="202"/>
            </a:xfrm>
            <a:custGeom>
              <a:avLst/>
              <a:gdLst>
                <a:gd name="T0" fmla="*/ 843 w 1061"/>
                <a:gd name="T1" fmla="*/ 1010 h 1010"/>
                <a:gd name="T2" fmla="*/ 821 w 1061"/>
                <a:gd name="T3" fmla="*/ 999 h 1010"/>
                <a:gd name="T4" fmla="*/ 803 w 1061"/>
                <a:gd name="T5" fmla="*/ 989 h 1010"/>
                <a:gd name="T6" fmla="*/ 784 w 1061"/>
                <a:gd name="T7" fmla="*/ 980 h 1010"/>
                <a:gd name="T8" fmla="*/ 766 w 1061"/>
                <a:gd name="T9" fmla="*/ 970 h 1010"/>
                <a:gd name="T10" fmla="*/ 747 w 1061"/>
                <a:gd name="T11" fmla="*/ 959 h 1010"/>
                <a:gd name="T12" fmla="*/ 728 w 1061"/>
                <a:gd name="T13" fmla="*/ 948 h 1010"/>
                <a:gd name="T14" fmla="*/ 710 w 1061"/>
                <a:gd name="T15" fmla="*/ 936 h 1010"/>
                <a:gd name="T16" fmla="*/ 691 w 1061"/>
                <a:gd name="T17" fmla="*/ 925 h 1010"/>
                <a:gd name="T18" fmla="*/ 670 w 1061"/>
                <a:gd name="T19" fmla="*/ 910 h 1010"/>
                <a:gd name="T20" fmla="*/ 647 w 1061"/>
                <a:gd name="T21" fmla="*/ 895 h 1010"/>
                <a:gd name="T22" fmla="*/ 629 w 1061"/>
                <a:gd name="T23" fmla="*/ 881 h 1010"/>
                <a:gd name="T24" fmla="*/ 612 w 1061"/>
                <a:gd name="T25" fmla="*/ 866 h 1010"/>
                <a:gd name="T26" fmla="*/ 591 w 1061"/>
                <a:gd name="T27" fmla="*/ 851 h 1010"/>
                <a:gd name="T28" fmla="*/ 569 w 1061"/>
                <a:gd name="T29" fmla="*/ 835 h 1010"/>
                <a:gd name="T30" fmla="*/ 550 w 1061"/>
                <a:gd name="T31" fmla="*/ 819 h 1010"/>
                <a:gd name="T32" fmla="*/ 530 w 1061"/>
                <a:gd name="T33" fmla="*/ 801 h 1010"/>
                <a:gd name="T34" fmla="*/ 513 w 1061"/>
                <a:gd name="T35" fmla="*/ 786 h 1010"/>
                <a:gd name="T36" fmla="*/ 490 w 1061"/>
                <a:gd name="T37" fmla="*/ 764 h 1010"/>
                <a:gd name="T38" fmla="*/ 471 w 1061"/>
                <a:gd name="T39" fmla="*/ 746 h 1010"/>
                <a:gd name="T40" fmla="*/ 455 w 1061"/>
                <a:gd name="T41" fmla="*/ 728 h 1010"/>
                <a:gd name="T42" fmla="*/ 436 w 1061"/>
                <a:gd name="T43" fmla="*/ 708 h 1010"/>
                <a:gd name="T44" fmla="*/ 422 w 1061"/>
                <a:gd name="T45" fmla="*/ 693 h 1010"/>
                <a:gd name="T46" fmla="*/ 406 w 1061"/>
                <a:gd name="T47" fmla="*/ 674 h 1010"/>
                <a:gd name="T48" fmla="*/ 389 w 1061"/>
                <a:gd name="T49" fmla="*/ 655 h 1010"/>
                <a:gd name="T50" fmla="*/ 371 w 1061"/>
                <a:gd name="T51" fmla="*/ 631 h 1010"/>
                <a:gd name="T52" fmla="*/ 355 w 1061"/>
                <a:gd name="T53" fmla="*/ 612 h 1010"/>
                <a:gd name="T54" fmla="*/ 339 w 1061"/>
                <a:gd name="T55" fmla="*/ 590 h 1010"/>
                <a:gd name="T56" fmla="*/ 320 w 1061"/>
                <a:gd name="T57" fmla="*/ 564 h 1010"/>
                <a:gd name="T58" fmla="*/ 303 w 1061"/>
                <a:gd name="T59" fmla="*/ 541 h 1010"/>
                <a:gd name="T60" fmla="*/ 285 w 1061"/>
                <a:gd name="T61" fmla="*/ 515 h 1010"/>
                <a:gd name="T62" fmla="*/ 269 w 1061"/>
                <a:gd name="T63" fmla="*/ 489 h 1010"/>
                <a:gd name="T64" fmla="*/ 254 w 1061"/>
                <a:gd name="T65" fmla="*/ 462 h 1010"/>
                <a:gd name="T66" fmla="*/ 238 w 1061"/>
                <a:gd name="T67" fmla="*/ 433 h 1010"/>
                <a:gd name="T68" fmla="*/ 227 w 1061"/>
                <a:gd name="T69" fmla="*/ 409 h 1010"/>
                <a:gd name="T70" fmla="*/ 213 w 1061"/>
                <a:gd name="T71" fmla="*/ 386 h 1010"/>
                <a:gd name="T72" fmla="*/ 202 w 1061"/>
                <a:gd name="T73" fmla="*/ 360 h 1010"/>
                <a:gd name="T74" fmla="*/ 0 w 1061"/>
                <a:gd name="T75" fmla="*/ 455 h 1010"/>
                <a:gd name="T76" fmla="*/ 333 w 1061"/>
                <a:gd name="T77" fmla="*/ 0 h 1010"/>
                <a:gd name="T78" fmla="*/ 897 w 1061"/>
                <a:gd name="T79" fmla="*/ 50 h 1010"/>
                <a:gd name="T80" fmla="*/ 670 w 1061"/>
                <a:gd name="T81" fmla="*/ 151 h 1010"/>
                <a:gd name="T82" fmla="*/ 684 w 1061"/>
                <a:gd name="T83" fmla="*/ 179 h 1010"/>
                <a:gd name="T84" fmla="*/ 700 w 1061"/>
                <a:gd name="T85" fmla="*/ 209 h 1010"/>
                <a:gd name="T86" fmla="*/ 721 w 1061"/>
                <a:gd name="T87" fmla="*/ 242 h 1010"/>
                <a:gd name="T88" fmla="*/ 744 w 1061"/>
                <a:gd name="T89" fmla="*/ 278 h 1010"/>
                <a:gd name="T90" fmla="*/ 765 w 1061"/>
                <a:gd name="T91" fmla="*/ 305 h 1010"/>
                <a:gd name="T92" fmla="*/ 788 w 1061"/>
                <a:gd name="T93" fmla="*/ 332 h 1010"/>
                <a:gd name="T94" fmla="*/ 810 w 1061"/>
                <a:gd name="T95" fmla="*/ 360 h 1010"/>
                <a:gd name="T96" fmla="*/ 833 w 1061"/>
                <a:gd name="T97" fmla="*/ 383 h 1010"/>
                <a:gd name="T98" fmla="*/ 858 w 1061"/>
                <a:gd name="T99" fmla="*/ 405 h 1010"/>
                <a:gd name="T100" fmla="*/ 883 w 1061"/>
                <a:gd name="T101" fmla="*/ 429 h 1010"/>
                <a:gd name="T102" fmla="*/ 909 w 1061"/>
                <a:gd name="T103" fmla="*/ 450 h 1010"/>
                <a:gd name="T104" fmla="*/ 934 w 1061"/>
                <a:gd name="T105" fmla="*/ 470 h 1010"/>
                <a:gd name="T106" fmla="*/ 959 w 1061"/>
                <a:gd name="T107" fmla="*/ 488 h 1010"/>
                <a:gd name="T108" fmla="*/ 989 w 1061"/>
                <a:gd name="T109" fmla="*/ 507 h 1010"/>
                <a:gd name="T110" fmla="*/ 1019 w 1061"/>
                <a:gd name="T111" fmla="*/ 525 h 1010"/>
                <a:gd name="T112" fmla="*/ 1041 w 1061"/>
                <a:gd name="T113" fmla="*/ 534 h 1010"/>
                <a:gd name="T114" fmla="*/ 1061 w 1061"/>
                <a:gd name="T115" fmla="*/ 545 h 1010"/>
                <a:gd name="T116" fmla="*/ 843 w 1061"/>
                <a:gd name="T117" fmla="*/ 1010 h 101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061"/>
                <a:gd name="T178" fmla="*/ 0 h 1010"/>
                <a:gd name="T179" fmla="*/ 1061 w 1061"/>
                <a:gd name="T180" fmla="*/ 1010 h 101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061" h="1010">
                  <a:moveTo>
                    <a:pt x="843" y="1010"/>
                  </a:moveTo>
                  <a:lnTo>
                    <a:pt x="821" y="999"/>
                  </a:lnTo>
                  <a:lnTo>
                    <a:pt x="803" y="989"/>
                  </a:lnTo>
                  <a:lnTo>
                    <a:pt x="784" y="980"/>
                  </a:lnTo>
                  <a:lnTo>
                    <a:pt x="766" y="970"/>
                  </a:lnTo>
                  <a:lnTo>
                    <a:pt x="747" y="959"/>
                  </a:lnTo>
                  <a:lnTo>
                    <a:pt x="728" y="948"/>
                  </a:lnTo>
                  <a:lnTo>
                    <a:pt x="710" y="936"/>
                  </a:lnTo>
                  <a:lnTo>
                    <a:pt x="691" y="925"/>
                  </a:lnTo>
                  <a:lnTo>
                    <a:pt x="670" y="910"/>
                  </a:lnTo>
                  <a:lnTo>
                    <a:pt x="647" y="895"/>
                  </a:lnTo>
                  <a:lnTo>
                    <a:pt x="629" y="881"/>
                  </a:lnTo>
                  <a:lnTo>
                    <a:pt x="612" y="866"/>
                  </a:lnTo>
                  <a:lnTo>
                    <a:pt x="591" y="851"/>
                  </a:lnTo>
                  <a:lnTo>
                    <a:pt x="569" y="835"/>
                  </a:lnTo>
                  <a:lnTo>
                    <a:pt x="550" y="819"/>
                  </a:lnTo>
                  <a:lnTo>
                    <a:pt x="530" y="801"/>
                  </a:lnTo>
                  <a:lnTo>
                    <a:pt x="513" y="786"/>
                  </a:lnTo>
                  <a:lnTo>
                    <a:pt x="490" y="764"/>
                  </a:lnTo>
                  <a:lnTo>
                    <a:pt x="471" y="746"/>
                  </a:lnTo>
                  <a:lnTo>
                    <a:pt x="455" y="728"/>
                  </a:lnTo>
                  <a:lnTo>
                    <a:pt x="436" y="708"/>
                  </a:lnTo>
                  <a:lnTo>
                    <a:pt x="422" y="693"/>
                  </a:lnTo>
                  <a:lnTo>
                    <a:pt x="406" y="674"/>
                  </a:lnTo>
                  <a:lnTo>
                    <a:pt x="389" y="655"/>
                  </a:lnTo>
                  <a:lnTo>
                    <a:pt x="371" y="631"/>
                  </a:lnTo>
                  <a:lnTo>
                    <a:pt x="355" y="612"/>
                  </a:lnTo>
                  <a:lnTo>
                    <a:pt x="339" y="590"/>
                  </a:lnTo>
                  <a:lnTo>
                    <a:pt x="320" y="564"/>
                  </a:lnTo>
                  <a:lnTo>
                    <a:pt x="303" y="541"/>
                  </a:lnTo>
                  <a:lnTo>
                    <a:pt x="285" y="515"/>
                  </a:lnTo>
                  <a:lnTo>
                    <a:pt x="269" y="489"/>
                  </a:lnTo>
                  <a:lnTo>
                    <a:pt x="254" y="462"/>
                  </a:lnTo>
                  <a:lnTo>
                    <a:pt x="238" y="433"/>
                  </a:lnTo>
                  <a:lnTo>
                    <a:pt x="227" y="409"/>
                  </a:lnTo>
                  <a:lnTo>
                    <a:pt x="213" y="386"/>
                  </a:lnTo>
                  <a:lnTo>
                    <a:pt x="202" y="360"/>
                  </a:lnTo>
                  <a:lnTo>
                    <a:pt x="0" y="455"/>
                  </a:lnTo>
                  <a:lnTo>
                    <a:pt x="333" y="0"/>
                  </a:lnTo>
                  <a:lnTo>
                    <a:pt x="897" y="50"/>
                  </a:lnTo>
                  <a:lnTo>
                    <a:pt x="670" y="151"/>
                  </a:lnTo>
                  <a:lnTo>
                    <a:pt x="684" y="179"/>
                  </a:lnTo>
                  <a:lnTo>
                    <a:pt x="700" y="209"/>
                  </a:lnTo>
                  <a:lnTo>
                    <a:pt x="721" y="242"/>
                  </a:lnTo>
                  <a:lnTo>
                    <a:pt x="744" y="278"/>
                  </a:lnTo>
                  <a:lnTo>
                    <a:pt x="765" y="305"/>
                  </a:lnTo>
                  <a:lnTo>
                    <a:pt x="788" y="332"/>
                  </a:lnTo>
                  <a:lnTo>
                    <a:pt x="810" y="360"/>
                  </a:lnTo>
                  <a:lnTo>
                    <a:pt x="833" y="383"/>
                  </a:lnTo>
                  <a:lnTo>
                    <a:pt x="858" y="405"/>
                  </a:lnTo>
                  <a:lnTo>
                    <a:pt x="883" y="429"/>
                  </a:lnTo>
                  <a:lnTo>
                    <a:pt x="909" y="450"/>
                  </a:lnTo>
                  <a:lnTo>
                    <a:pt x="934" y="470"/>
                  </a:lnTo>
                  <a:lnTo>
                    <a:pt x="959" y="488"/>
                  </a:lnTo>
                  <a:lnTo>
                    <a:pt x="989" y="507"/>
                  </a:lnTo>
                  <a:lnTo>
                    <a:pt x="1019" y="525"/>
                  </a:lnTo>
                  <a:lnTo>
                    <a:pt x="1041" y="534"/>
                  </a:lnTo>
                  <a:lnTo>
                    <a:pt x="1061" y="545"/>
                  </a:lnTo>
                  <a:lnTo>
                    <a:pt x="843" y="1010"/>
                  </a:lnTo>
                  <a:close/>
                </a:path>
              </a:pathLst>
            </a:custGeom>
            <a:solidFill>
              <a:schemeClr val="folHlink"/>
            </a:solidFill>
            <a:ln w="127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28" name="Freeform 63"/>
            <p:cNvSpPr>
              <a:spLocks/>
            </p:cNvSpPr>
            <p:nvPr/>
          </p:nvSpPr>
          <p:spPr bwMode="auto">
            <a:xfrm>
              <a:off x="4857" y="1609"/>
              <a:ext cx="229" cy="184"/>
            </a:xfrm>
            <a:custGeom>
              <a:avLst/>
              <a:gdLst>
                <a:gd name="T0" fmla="*/ 461 w 1152"/>
                <a:gd name="T1" fmla="*/ 0 h 922"/>
                <a:gd name="T2" fmla="*/ 366 w 1152"/>
                <a:gd name="T3" fmla="*/ 237 h 922"/>
                <a:gd name="T4" fmla="*/ 388 w 1152"/>
                <a:gd name="T5" fmla="*/ 247 h 922"/>
                <a:gd name="T6" fmla="*/ 408 w 1152"/>
                <a:gd name="T7" fmla="*/ 252 h 922"/>
                <a:gd name="T8" fmla="*/ 431 w 1152"/>
                <a:gd name="T9" fmla="*/ 259 h 922"/>
                <a:gd name="T10" fmla="*/ 457 w 1152"/>
                <a:gd name="T11" fmla="*/ 266 h 922"/>
                <a:gd name="T12" fmla="*/ 487 w 1152"/>
                <a:gd name="T13" fmla="*/ 272 h 922"/>
                <a:gd name="T14" fmla="*/ 515 w 1152"/>
                <a:gd name="T15" fmla="*/ 276 h 922"/>
                <a:gd name="T16" fmla="*/ 542 w 1152"/>
                <a:gd name="T17" fmla="*/ 280 h 922"/>
                <a:gd name="T18" fmla="*/ 573 w 1152"/>
                <a:gd name="T19" fmla="*/ 284 h 922"/>
                <a:gd name="T20" fmla="*/ 606 w 1152"/>
                <a:gd name="T21" fmla="*/ 287 h 922"/>
                <a:gd name="T22" fmla="*/ 665 w 1152"/>
                <a:gd name="T23" fmla="*/ 287 h 922"/>
                <a:gd name="T24" fmla="*/ 696 w 1152"/>
                <a:gd name="T25" fmla="*/ 285 h 922"/>
                <a:gd name="T26" fmla="*/ 724 w 1152"/>
                <a:gd name="T27" fmla="*/ 283 h 922"/>
                <a:gd name="T28" fmla="*/ 752 w 1152"/>
                <a:gd name="T29" fmla="*/ 278 h 922"/>
                <a:gd name="T30" fmla="*/ 782 w 1152"/>
                <a:gd name="T31" fmla="*/ 273 h 922"/>
                <a:gd name="T32" fmla="*/ 808 w 1152"/>
                <a:gd name="T33" fmla="*/ 269 h 922"/>
                <a:gd name="T34" fmla="*/ 841 w 1152"/>
                <a:gd name="T35" fmla="*/ 261 h 922"/>
                <a:gd name="T36" fmla="*/ 871 w 1152"/>
                <a:gd name="T37" fmla="*/ 251 h 922"/>
                <a:gd name="T38" fmla="*/ 1152 w 1152"/>
                <a:gd name="T39" fmla="*/ 696 h 922"/>
                <a:gd name="T40" fmla="*/ 1125 w 1152"/>
                <a:gd name="T41" fmla="*/ 707 h 922"/>
                <a:gd name="T42" fmla="*/ 1099 w 1152"/>
                <a:gd name="T43" fmla="*/ 717 h 922"/>
                <a:gd name="T44" fmla="*/ 1076 w 1152"/>
                <a:gd name="T45" fmla="*/ 725 h 922"/>
                <a:gd name="T46" fmla="*/ 1051 w 1152"/>
                <a:gd name="T47" fmla="*/ 733 h 922"/>
                <a:gd name="T48" fmla="*/ 1028 w 1152"/>
                <a:gd name="T49" fmla="*/ 740 h 922"/>
                <a:gd name="T50" fmla="*/ 1003 w 1152"/>
                <a:gd name="T51" fmla="*/ 748 h 922"/>
                <a:gd name="T52" fmla="*/ 982 w 1152"/>
                <a:gd name="T53" fmla="*/ 754 h 922"/>
                <a:gd name="T54" fmla="*/ 958 w 1152"/>
                <a:gd name="T55" fmla="*/ 759 h 922"/>
                <a:gd name="T56" fmla="*/ 935 w 1152"/>
                <a:gd name="T57" fmla="*/ 765 h 922"/>
                <a:gd name="T58" fmla="*/ 909 w 1152"/>
                <a:gd name="T59" fmla="*/ 771 h 922"/>
                <a:gd name="T60" fmla="*/ 879 w 1152"/>
                <a:gd name="T61" fmla="*/ 776 h 922"/>
                <a:gd name="T62" fmla="*/ 855 w 1152"/>
                <a:gd name="T63" fmla="*/ 781 h 922"/>
                <a:gd name="T64" fmla="*/ 827 w 1152"/>
                <a:gd name="T65" fmla="*/ 786 h 922"/>
                <a:gd name="T66" fmla="*/ 799 w 1152"/>
                <a:gd name="T67" fmla="*/ 791 h 922"/>
                <a:gd name="T68" fmla="*/ 769 w 1152"/>
                <a:gd name="T69" fmla="*/ 793 h 922"/>
                <a:gd name="T70" fmla="*/ 736 w 1152"/>
                <a:gd name="T71" fmla="*/ 795 h 922"/>
                <a:gd name="T72" fmla="*/ 704 w 1152"/>
                <a:gd name="T73" fmla="*/ 797 h 922"/>
                <a:gd name="T74" fmla="*/ 674 w 1152"/>
                <a:gd name="T75" fmla="*/ 797 h 922"/>
                <a:gd name="T76" fmla="*/ 642 w 1152"/>
                <a:gd name="T77" fmla="*/ 797 h 922"/>
                <a:gd name="T78" fmla="*/ 601 w 1152"/>
                <a:gd name="T79" fmla="*/ 797 h 922"/>
                <a:gd name="T80" fmla="*/ 564 w 1152"/>
                <a:gd name="T81" fmla="*/ 796 h 922"/>
                <a:gd name="T82" fmla="*/ 538 w 1152"/>
                <a:gd name="T83" fmla="*/ 795 h 922"/>
                <a:gd name="T84" fmla="*/ 509 w 1152"/>
                <a:gd name="T85" fmla="*/ 793 h 922"/>
                <a:gd name="T86" fmla="*/ 479 w 1152"/>
                <a:gd name="T87" fmla="*/ 791 h 922"/>
                <a:gd name="T88" fmla="*/ 445 w 1152"/>
                <a:gd name="T89" fmla="*/ 785 h 922"/>
                <a:gd name="T90" fmla="*/ 416 w 1152"/>
                <a:gd name="T91" fmla="*/ 780 h 922"/>
                <a:gd name="T92" fmla="*/ 388 w 1152"/>
                <a:gd name="T93" fmla="*/ 776 h 922"/>
                <a:gd name="T94" fmla="*/ 353 w 1152"/>
                <a:gd name="T95" fmla="*/ 767 h 922"/>
                <a:gd name="T96" fmla="*/ 328 w 1152"/>
                <a:gd name="T97" fmla="*/ 761 h 922"/>
                <a:gd name="T98" fmla="*/ 295 w 1152"/>
                <a:gd name="T99" fmla="*/ 754 h 922"/>
                <a:gd name="T100" fmla="*/ 266 w 1152"/>
                <a:gd name="T101" fmla="*/ 746 h 922"/>
                <a:gd name="T102" fmla="*/ 237 w 1152"/>
                <a:gd name="T103" fmla="*/ 737 h 922"/>
                <a:gd name="T104" fmla="*/ 207 w 1152"/>
                <a:gd name="T105" fmla="*/ 726 h 922"/>
                <a:gd name="T106" fmla="*/ 171 w 1152"/>
                <a:gd name="T107" fmla="*/ 713 h 922"/>
                <a:gd name="T108" fmla="*/ 83 w 1152"/>
                <a:gd name="T109" fmla="*/ 922 h 922"/>
                <a:gd name="T110" fmla="*/ 0 w 1152"/>
                <a:gd name="T111" fmla="*/ 330 h 922"/>
                <a:gd name="T112" fmla="*/ 461 w 1152"/>
                <a:gd name="T113" fmla="*/ 0 h 92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152"/>
                <a:gd name="T172" fmla="*/ 0 h 922"/>
                <a:gd name="T173" fmla="*/ 1152 w 1152"/>
                <a:gd name="T174" fmla="*/ 922 h 92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152" h="922">
                  <a:moveTo>
                    <a:pt x="461" y="0"/>
                  </a:moveTo>
                  <a:lnTo>
                    <a:pt x="366" y="237"/>
                  </a:lnTo>
                  <a:lnTo>
                    <a:pt x="388" y="247"/>
                  </a:lnTo>
                  <a:lnTo>
                    <a:pt x="408" y="252"/>
                  </a:lnTo>
                  <a:lnTo>
                    <a:pt x="431" y="259"/>
                  </a:lnTo>
                  <a:lnTo>
                    <a:pt x="457" y="266"/>
                  </a:lnTo>
                  <a:lnTo>
                    <a:pt x="487" y="272"/>
                  </a:lnTo>
                  <a:lnTo>
                    <a:pt x="515" y="276"/>
                  </a:lnTo>
                  <a:lnTo>
                    <a:pt x="542" y="280"/>
                  </a:lnTo>
                  <a:lnTo>
                    <a:pt x="573" y="284"/>
                  </a:lnTo>
                  <a:lnTo>
                    <a:pt x="606" y="287"/>
                  </a:lnTo>
                  <a:lnTo>
                    <a:pt x="665" y="287"/>
                  </a:lnTo>
                  <a:lnTo>
                    <a:pt x="696" y="285"/>
                  </a:lnTo>
                  <a:lnTo>
                    <a:pt x="724" y="283"/>
                  </a:lnTo>
                  <a:lnTo>
                    <a:pt x="752" y="278"/>
                  </a:lnTo>
                  <a:lnTo>
                    <a:pt x="782" y="273"/>
                  </a:lnTo>
                  <a:lnTo>
                    <a:pt x="808" y="269"/>
                  </a:lnTo>
                  <a:lnTo>
                    <a:pt x="841" y="261"/>
                  </a:lnTo>
                  <a:lnTo>
                    <a:pt x="871" y="251"/>
                  </a:lnTo>
                  <a:lnTo>
                    <a:pt x="1152" y="696"/>
                  </a:lnTo>
                  <a:lnTo>
                    <a:pt x="1125" y="707"/>
                  </a:lnTo>
                  <a:lnTo>
                    <a:pt x="1099" y="717"/>
                  </a:lnTo>
                  <a:lnTo>
                    <a:pt x="1076" y="725"/>
                  </a:lnTo>
                  <a:lnTo>
                    <a:pt x="1051" y="733"/>
                  </a:lnTo>
                  <a:lnTo>
                    <a:pt x="1028" y="740"/>
                  </a:lnTo>
                  <a:lnTo>
                    <a:pt x="1003" y="748"/>
                  </a:lnTo>
                  <a:lnTo>
                    <a:pt x="982" y="754"/>
                  </a:lnTo>
                  <a:lnTo>
                    <a:pt x="958" y="759"/>
                  </a:lnTo>
                  <a:lnTo>
                    <a:pt x="935" y="765"/>
                  </a:lnTo>
                  <a:lnTo>
                    <a:pt x="909" y="771"/>
                  </a:lnTo>
                  <a:lnTo>
                    <a:pt x="879" y="776"/>
                  </a:lnTo>
                  <a:lnTo>
                    <a:pt x="855" y="781"/>
                  </a:lnTo>
                  <a:lnTo>
                    <a:pt x="827" y="786"/>
                  </a:lnTo>
                  <a:lnTo>
                    <a:pt x="799" y="791"/>
                  </a:lnTo>
                  <a:lnTo>
                    <a:pt x="769" y="793"/>
                  </a:lnTo>
                  <a:lnTo>
                    <a:pt x="736" y="795"/>
                  </a:lnTo>
                  <a:lnTo>
                    <a:pt x="704" y="797"/>
                  </a:lnTo>
                  <a:lnTo>
                    <a:pt x="674" y="797"/>
                  </a:lnTo>
                  <a:lnTo>
                    <a:pt x="642" y="797"/>
                  </a:lnTo>
                  <a:lnTo>
                    <a:pt x="601" y="797"/>
                  </a:lnTo>
                  <a:lnTo>
                    <a:pt x="564" y="796"/>
                  </a:lnTo>
                  <a:lnTo>
                    <a:pt x="538" y="795"/>
                  </a:lnTo>
                  <a:lnTo>
                    <a:pt x="509" y="793"/>
                  </a:lnTo>
                  <a:lnTo>
                    <a:pt x="479" y="791"/>
                  </a:lnTo>
                  <a:lnTo>
                    <a:pt x="445" y="785"/>
                  </a:lnTo>
                  <a:lnTo>
                    <a:pt x="416" y="780"/>
                  </a:lnTo>
                  <a:lnTo>
                    <a:pt x="388" y="776"/>
                  </a:lnTo>
                  <a:lnTo>
                    <a:pt x="353" y="767"/>
                  </a:lnTo>
                  <a:lnTo>
                    <a:pt x="328" y="761"/>
                  </a:lnTo>
                  <a:lnTo>
                    <a:pt x="295" y="754"/>
                  </a:lnTo>
                  <a:lnTo>
                    <a:pt x="266" y="746"/>
                  </a:lnTo>
                  <a:lnTo>
                    <a:pt x="237" y="737"/>
                  </a:lnTo>
                  <a:lnTo>
                    <a:pt x="207" y="726"/>
                  </a:lnTo>
                  <a:lnTo>
                    <a:pt x="171" y="713"/>
                  </a:lnTo>
                  <a:lnTo>
                    <a:pt x="83" y="922"/>
                  </a:lnTo>
                  <a:lnTo>
                    <a:pt x="0" y="330"/>
                  </a:lnTo>
                  <a:lnTo>
                    <a:pt x="461" y="0"/>
                  </a:lnTo>
                  <a:close/>
                </a:path>
              </a:pathLst>
            </a:custGeom>
            <a:solidFill>
              <a:schemeClr val="folHlink"/>
            </a:solidFill>
            <a:ln w="127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29" name="Freeform 64"/>
            <p:cNvSpPr>
              <a:spLocks/>
            </p:cNvSpPr>
            <p:nvPr/>
          </p:nvSpPr>
          <p:spPr bwMode="auto">
            <a:xfrm>
              <a:off x="5108" y="1563"/>
              <a:ext cx="199" cy="199"/>
            </a:xfrm>
            <a:custGeom>
              <a:avLst/>
              <a:gdLst>
                <a:gd name="T0" fmla="*/ 1001 w 1001"/>
                <a:gd name="T1" fmla="*/ 219 h 1001"/>
                <a:gd name="T2" fmla="*/ 989 w 1001"/>
                <a:gd name="T3" fmla="*/ 241 h 1001"/>
                <a:gd name="T4" fmla="*/ 981 w 1001"/>
                <a:gd name="T5" fmla="*/ 259 h 1001"/>
                <a:gd name="T6" fmla="*/ 970 w 1001"/>
                <a:gd name="T7" fmla="*/ 278 h 1001"/>
                <a:gd name="T8" fmla="*/ 962 w 1001"/>
                <a:gd name="T9" fmla="*/ 296 h 1001"/>
                <a:gd name="T10" fmla="*/ 951 w 1001"/>
                <a:gd name="T11" fmla="*/ 315 h 1001"/>
                <a:gd name="T12" fmla="*/ 939 w 1001"/>
                <a:gd name="T13" fmla="*/ 334 h 1001"/>
                <a:gd name="T14" fmla="*/ 928 w 1001"/>
                <a:gd name="T15" fmla="*/ 352 h 1001"/>
                <a:gd name="T16" fmla="*/ 915 w 1001"/>
                <a:gd name="T17" fmla="*/ 371 h 1001"/>
                <a:gd name="T18" fmla="*/ 900 w 1001"/>
                <a:gd name="T19" fmla="*/ 391 h 1001"/>
                <a:gd name="T20" fmla="*/ 885 w 1001"/>
                <a:gd name="T21" fmla="*/ 413 h 1001"/>
                <a:gd name="T22" fmla="*/ 873 w 1001"/>
                <a:gd name="T23" fmla="*/ 431 h 1001"/>
                <a:gd name="T24" fmla="*/ 858 w 1001"/>
                <a:gd name="T25" fmla="*/ 449 h 1001"/>
                <a:gd name="T26" fmla="*/ 842 w 1001"/>
                <a:gd name="T27" fmla="*/ 471 h 1001"/>
                <a:gd name="T28" fmla="*/ 825 w 1001"/>
                <a:gd name="T29" fmla="*/ 493 h 1001"/>
                <a:gd name="T30" fmla="*/ 809 w 1001"/>
                <a:gd name="T31" fmla="*/ 512 h 1001"/>
                <a:gd name="T32" fmla="*/ 791 w 1001"/>
                <a:gd name="T33" fmla="*/ 532 h 1001"/>
                <a:gd name="T34" fmla="*/ 776 w 1001"/>
                <a:gd name="T35" fmla="*/ 549 h 1001"/>
                <a:gd name="T36" fmla="*/ 754 w 1001"/>
                <a:gd name="T37" fmla="*/ 572 h 1001"/>
                <a:gd name="T38" fmla="*/ 736 w 1001"/>
                <a:gd name="T39" fmla="*/ 591 h 1001"/>
                <a:gd name="T40" fmla="*/ 719 w 1001"/>
                <a:gd name="T41" fmla="*/ 607 h 1001"/>
                <a:gd name="T42" fmla="*/ 698 w 1001"/>
                <a:gd name="T43" fmla="*/ 626 h 1001"/>
                <a:gd name="T44" fmla="*/ 683 w 1001"/>
                <a:gd name="T45" fmla="*/ 640 h 1001"/>
                <a:gd name="T46" fmla="*/ 664 w 1001"/>
                <a:gd name="T47" fmla="*/ 656 h 1001"/>
                <a:gd name="T48" fmla="*/ 645 w 1001"/>
                <a:gd name="T49" fmla="*/ 673 h 1001"/>
                <a:gd name="T50" fmla="*/ 623 w 1001"/>
                <a:gd name="T51" fmla="*/ 691 h 1001"/>
                <a:gd name="T52" fmla="*/ 604 w 1001"/>
                <a:gd name="T53" fmla="*/ 706 h 1001"/>
                <a:gd name="T54" fmla="*/ 582 w 1001"/>
                <a:gd name="T55" fmla="*/ 722 h 1001"/>
                <a:gd name="T56" fmla="*/ 555 w 1001"/>
                <a:gd name="T57" fmla="*/ 741 h 1001"/>
                <a:gd name="T58" fmla="*/ 532 w 1001"/>
                <a:gd name="T59" fmla="*/ 758 h 1001"/>
                <a:gd name="T60" fmla="*/ 507 w 1001"/>
                <a:gd name="T61" fmla="*/ 775 h 1001"/>
                <a:gd name="T62" fmla="*/ 481 w 1001"/>
                <a:gd name="T63" fmla="*/ 793 h 1001"/>
                <a:gd name="T64" fmla="*/ 454 w 1001"/>
                <a:gd name="T65" fmla="*/ 808 h 1001"/>
                <a:gd name="T66" fmla="*/ 592 w 1001"/>
                <a:gd name="T67" fmla="*/ 1001 h 1001"/>
                <a:gd name="T68" fmla="*/ 41 w 1001"/>
                <a:gd name="T69" fmla="*/ 753 h 1001"/>
                <a:gd name="T70" fmla="*/ 0 w 1001"/>
                <a:gd name="T71" fmla="*/ 264 h 1001"/>
                <a:gd name="T72" fmla="*/ 115 w 1001"/>
                <a:gd name="T73" fmla="*/ 402 h 1001"/>
                <a:gd name="T74" fmla="*/ 141 w 1001"/>
                <a:gd name="T75" fmla="*/ 390 h 1001"/>
                <a:gd name="T76" fmla="*/ 167 w 1001"/>
                <a:gd name="T77" fmla="*/ 376 h 1001"/>
                <a:gd name="T78" fmla="*/ 201 w 1001"/>
                <a:gd name="T79" fmla="*/ 360 h 1001"/>
                <a:gd name="T80" fmla="*/ 234 w 1001"/>
                <a:gd name="T81" fmla="*/ 341 h 1001"/>
                <a:gd name="T82" fmla="*/ 268 w 1001"/>
                <a:gd name="T83" fmla="*/ 318 h 1001"/>
                <a:gd name="T84" fmla="*/ 297 w 1001"/>
                <a:gd name="T85" fmla="*/ 297 h 1001"/>
                <a:gd name="T86" fmla="*/ 324 w 1001"/>
                <a:gd name="T87" fmla="*/ 274 h 1001"/>
                <a:gd name="T88" fmla="*/ 351 w 1001"/>
                <a:gd name="T89" fmla="*/ 251 h 1001"/>
                <a:gd name="T90" fmla="*/ 373 w 1001"/>
                <a:gd name="T91" fmla="*/ 229 h 1001"/>
                <a:gd name="T92" fmla="*/ 396 w 1001"/>
                <a:gd name="T93" fmla="*/ 204 h 1001"/>
                <a:gd name="T94" fmla="*/ 421 w 1001"/>
                <a:gd name="T95" fmla="*/ 177 h 1001"/>
                <a:gd name="T96" fmla="*/ 441 w 1001"/>
                <a:gd name="T97" fmla="*/ 152 h 1001"/>
                <a:gd name="T98" fmla="*/ 462 w 1001"/>
                <a:gd name="T99" fmla="*/ 127 h 1001"/>
                <a:gd name="T100" fmla="*/ 480 w 1001"/>
                <a:gd name="T101" fmla="*/ 103 h 1001"/>
                <a:gd name="T102" fmla="*/ 499 w 1001"/>
                <a:gd name="T103" fmla="*/ 72 h 1001"/>
                <a:gd name="T104" fmla="*/ 517 w 1001"/>
                <a:gd name="T105" fmla="*/ 43 h 1001"/>
                <a:gd name="T106" fmla="*/ 526 w 1001"/>
                <a:gd name="T107" fmla="*/ 21 h 1001"/>
                <a:gd name="T108" fmla="*/ 536 w 1001"/>
                <a:gd name="T109" fmla="*/ 0 h 1001"/>
                <a:gd name="T110" fmla="*/ 1001 w 1001"/>
                <a:gd name="T111" fmla="*/ 219 h 100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01"/>
                <a:gd name="T169" fmla="*/ 0 h 1001"/>
                <a:gd name="T170" fmla="*/ 1001 w 1001"/>
                <a:gd name="T171" fmla="*/ 1001 h 1001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01" h="1001">
                  <a:moveTo>
                    <a:pt x="1001" y="219"/>
                  </a:moveTo>
                  <a:lnTo>
                    <a:pt x="989" y="241"/>
                  </a:lnTo>
                  <a:lnTo>
                    <a:pt x="981" y="259"/>
                  </a:lnTo>
                  <a:lnTo>
                    <a:pt x="970" y="278"/>
                  </a:lnTo>
                  <a:lnTo>
                    <a:pt x="962" y="296"/>
                  </a:lnTo>
                  <a:lnTo>
                    <a:pt x="951" y="315"/>
                  </a:lnTo>
                  <a:lnTo>
                    <a:pt x="939" y="334"/>
                  </a:lnTo>
                  <a:lnTo>
                    <a:pt x="928" y="352"/>
                  </a:lnTo>
                  <a:lnTo>
                    <a:pt x="915" y="371"/>
                  </a:lnTo>
                  <a:lnTo>
                    <a:pt x="900" y="391"/>
                  </a:lnTo>
                  <a:lnTo>
                    <a:pt x="885" y="413"/>
                  </a:lnTo>
                  <a:lnTo>
                    <a:pt x="873" y="431"/>
                  </a:lnTo>
                  <a:lnTo>
                    <a:pt x="858" y="449"/>
                  </a:lnTo>
                  <a:lnTo>
                    <a:pt x="842" y="471"/>
                  </a:lnTo>
                  <a:lnTo>
                    <a:pt x="825" y="493"/>
                  </a:lnTo>
                  <a:lnTo>
                    <a:pt x="809" y="512"/>
                  </a:lnTo>
                  <a:lnTo>
                    <a:pt x="791" y="532"/>
                  </a:lnTo>
                  <a:lnTo>
                    <a:pt x="776" y="549"/>
                  </a:lnTo>
                  <a:lnTo>
                    <a:pt x="754" y="572"/>
                  </a:lnTo>
                  <a:lnTo>
                    <a:pt x="736" y="591"/>
                  </a:lnTo>
                  <a:lnTo>
                    <a:pt x="719" y="607"/>
                  </a:lnTo>
                  <a:lnTo>
                    <a:pt x="698" y="626"/>
                  </a:lnTo>
                  <a:lnTo>
                    <a:pt x="683" y="640"/>
                  </a:lnTo>
                  <a:lnTo>
                    <a:pt x="664" y="656"/>
                  </a:lnTo>
                  <a:lnTo>
                    <a:pt x="645" y="673"/>
                  </a:lnTo>
                  <a:lnTo>
                    <a:pt x="623" y="691"/>
                  </a:lnTo>
                  <a:lnTo>
                    <a:pt x="604" y="706"/>
                  </a:lnTo>
                  <a:lnTo>
                    <a:pt x="582" y="722"/>
                  </a:lnTo>
                  <a:lnTo>
                    <a:pt x="555" y="741"/>
                  </a:lnTo>
                  <a:lnTo>
                    <a:pt x="532" y="758"/>
                  </a:lnTo>
                  <a:lnTo>
                    <a:pt x="507" y="775"/>
                  </a:lnTo>
                  <a:lnTo>
                    <a:pt x="481" y="793"/>
                  </a:lnTo>
                  <a:lnTo>
                    <a:pt x="454" y="808"/>
                  </a:lnTo>
                  <a:lnTo>
                    <a:pt x="592" y="1001"/>
                  </a:lnTo>
                  <a:lnTo>
                    <a:pt x="41" y="753"/>
                  </a:lnTo>
                  <a:lnTo>
                    <a:pt x="0" y="264"/>
                  </a:lnTo>
                  <a:lnTo>
                    <a:pt x="115" y="402"/>
                  </a:lnTo>
                  <a:lnTo>
                    <a:pt x="141" y="390"/>
                  </a:lnTo>
                  <a:lnTo>
                    <a:pt x="167" y="376"/>
                  </a:lnTo>
                  <a:lnTo>
                    <a:pt x="201" y="360"/>
                  </a:lnTo>
                  <a:lnTo>
                    <a:pt x="234" y="341"/>
                  </a:lnTo>
                  <a:lnTo>
                    <a:pt x="268" y="318"/>
                  </a:lnTo>
                  <a:lnTo>
                    <a:pt x="297" y="297"/>
                  </a:lnTo>
                  <a:lnTo>
                    <a:pt x="324" y="274"/>
                  </a:lnTo>
                  <a:lnTo>
                    <a:pt x="351" y="251"/>
                  </a:lnTo>
                  <a:lnTo>
                    <a:pt x="373" y="229"/>
                  </a:lnTo>
                  <a:lnTo>
                    <a:pt x="396" y="204"/>
                  </a:lnTo>
                  <a:lnTo>
                    <a:pt x="421" y="177"/>
                  </a:lnTo>
                  <a:lnTo>
                    <a:pt x="441" y="152"/>
                  </a:lnTo>
                  <a:lnTo>
                    <a:pt x="462" y="127"/>
                  </a:lnTo>
                  <a:lnTo>
                    <a:pt x="480" y="103"/>
                  </a:lnTo>
                  <a:lnTo>
                    <a:pt x="499" y="72"/>
                  </a:lnTo>
                  <a:lnTo>
                    <a:pt x="517" y="43"/>
                  </a:lnTo>
                  <a:lnTo>
                    <a:pt x="526" y="21"/>
                  </a:lnTo>
                  <a:lnTo>
                    <a:pt x="536" y="0"/>
                  </a:lnTo>
                  <a:lnTo>
                    <a:pt x="1001" y="219"/>
                  </a:lnTo>
                  <a:close/>
                </a:path>
              </a:pathLst>
            </a:custGeom>
            <a:solidFill>
              <a:srgbClr val="CC0099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30" name="Freeform 65"/>
            <p:cNvSpPr>
              <a:spLocks/>
            </p:cNvSpPr>
            <p:nvPr/>
          </p:nvSpPr>
          <p:spPr bwMode="auto">
            <a:xfrm>
              <a:off x="5209" y="1307"/>
              <a:ext cx="184" cy="233"/>
            </a:xfrm>
            <a:custGeom>
              <a:avLst/>
              <a:gdLst>
                <a:gd name="T0" fmla="*/ 0 w 923"/>
                <a:gd name="T1" fmla="*/ 740 h 1165"/>
                <a:gd name="T2" fmla="*/ 229 w 923"/>
                <a:gd name="T3" fmla="*/ 826 h 1165"/>
                <a:gd name="T4" fmla="*/ 242 w 923"/>
                <a:gd name="T5" fmla="*/ 798 h 1165"/>
                <a:gd name="T6" fmla="*/ 251 w 923"/>
                <a:gd name="T7" fmla="*/ 770 h 1165"/>
                <a:gd name="T8" fmla="*/ 258 w 923"/>
                <a:gd name="T9" fmla="*/ 744 h 1165"/>
                <a:gd name="T10" fmla="*/ 265 w 923"/>
                <a:gd name="T11" fmla="*/ 721 h 1165"/>
                <a:gd name="T12" fmla="*/ 272 w 923"/>
                <a:gd name="T13" fmla="*/ 695 h 1165"/>
                <a:gd name="T14" fmla="*/ 277 w 923"/>
                <a:gd name="T15" fmla="*/ 665 h 1165"/>
                <a:gd name="T16" fmla="*/ 281 w 923"/>
                <a:gd name="T17" fmla="*/ 638 h 1165"/>
                <a:gd name="T18" fmla="*/ 285 w 923"/>
                <a:gd name="T19" fmla="*/ 610 h 1165"/>
                <a:gd name="T20" fmla="*/ 289 w 923"/>
                <a:gd name="T21" fmla="*/ 579 h 1165"/>
                <a:gd name="T22" fmla="*/ 291 w 923"/>
                <a:gd name="T23" fmla="*/ 546 h 1165"/>
                <a:gd name="T24" fmla="*/ 291 w 923"/>
                <a:gd name="T25" fmla="*/ 488 h 1165"/>
                <a:gd name="T26" fmla="*/ 289 w 923"/>
                <a:gd name="T27" fmla="*/ 456 h 1165"/>
                <a:gd name="T28" fmla="*/ 288 w 923"/>
                <a:gd name="T29" fmla="*/ 429 h 1165"/>
                <a:gd name="T30" fmla="*/ 284 w 923"/>
                <a:gd name="T31" fmla="*/ 400 h 1165"/>
                <a:gd name="T32" fmla="*/ 279 w 923"/>
                <a:gd name="T33" fmla="*/ 370 h 1165"/>
                <a:gd name="T34" fmla="*/ 273 w 923"/>
                <a:gd name="T35" fmla="*/ 344 h 1165"/>
                <a:gd name="T36" fmla="*/ 266 w 923"/>
                <a:gd name="T37" fmla="*/ 311 h 1165"/>
                <a:gd name="T38" fmla="*/ 257 w 923"/>
                <a:gd name="T39" fmla="*/ 280 h 1165"/>
                <a:gd name="T40" fmla="*/ 702 w 923"/>
                <a:gd name="T41" fmla="*/ 0 h 1165"/>
                <a:gd name="T42" fmla="*/ 713 w 923"/>
                <a:gd name="T43" fmla="*/ 27 h 1165"/>
                <a:gd name="T44" fmla="*/ 722 w 923"/>
                <a:gd name="T45" fmla="*/ 53 h 1165"/>
                <a:gd name="T46" fmla="*/ 731 w 923"/>
                <a:gd name="T47" fmla="*/ 76 h 1165"/>
                <a:gd name="T48" fmla="*/ 739 w 923"/>
                <a:gd name="T49" fmla="*/ 101 h 1165"/>
                <a:gd name="T50" fmla="*/ 746 w 923"/>
                <a:gd name="T51" fmla="*/ 124 h 1165"/>
                <a:gd name="T52" fmla="*/ 754 w 923"/>
                <a:gd name="T53" fmla="*/ 149 h 1165"/>
                <a:gd name="T54" fmla="*/ 759 w 923"/>
                <a:gd name="T55" fmla="*/ 171 h 1165"/>
                <a:gd name="T56" fmla="*/ 765 w 923"/>
                <a:gd name="T57" fmla="*/ 194 h 1165"/>
                <a:gd name="T58" fmla="*/ 770 w 923"/>
                <a:gd name="T59" fmla="*/ 217 h 1165"/>
                <a:gd name="T60" fmla="*/ 777 w 923"/>
                <a:gd name="T61" fmla="*/ 243 h 1165"/>
                <a:gd name="T62" fmla="*/ 781 w 923"/>
                <a:gd name="T63" fmla="*/ 273 h 1165"/>
                <a:gd name="T64" fmla="*/ 787 w 923"/>
                <a:gd name="T65" fmla="*/ 298 h 1165"/>
                <a:gd name="T66" fmla="*/ 792 w 923"/>
                <a:gd name="T67" fmla="*/ 325 h 1165"/>
                <a:gd name="T68" fmla="*/ 796 w 923"/>
                <a:gd name="T69" fmla="*/ 354 h 1165"/>
                <a:gd name="T70" fmla="*/ 797 w 923"/>
                <a:gd name="T71" fmla="*/ 384 h 1165"/>
                <a:gd name="T72" fmla="*/ 800 w 923"/>
                <a:gd name="T73" fmla="*/ 416 h 1165"/>
                <a:gd name="T74" fmla="*/ 803 w 923"/>
                <a:gd name="T75" fmla="*/ 448 h 1165"/>
                <a:gd name="T76" fmla="*/ 803 w 923"/>
                <a:gd name="T77" fmla="*/ 478 h 1165"/>
                <a:gd name="T78" fmla="*/ 803 w 923"/>
                <a:gd name="T79" fmla="*/ 511 h 1165"/>
                <a:gd name="T80" fmla="*/ 803 w 923"/>
                <a:gd name="T81" fmla="*/ 552 h 1165"/>
                <a:gd name="T82" fmla="*/ 802 w 923"/>
                <a:gd name="T83" fmla="*/ 589 h 1165"/>
                <a:gd name="T84" fmla="*/ 800 w 923"/>
                <a:gd name="T85" fmla="*/ 615 h 1165"/>
                <a:gd name="T86" fmla="*/ 797 w 923"/>
                <a:gd name="T87" fmla="*/ 643 h 1165"/>
                <a:gd name="T88" fmla="*/ 796 w 923"/>
                <a:gd name="T89" fmla="*/ 673 h 1165"/>
                <a:gd name="T90" fmla="*/ 791 w 923"/>
                <a:gd name="T91" fmla="*/ 707 h 1165"/>
                <a:gd name="T92" fmla="*/ 785 w 923"/>
                <a:gd name="T93" fmla="*/ 736 h 1165"/>
                <a:gd name="T94" fmla="*/ 780 w 923"/>
                <a:gd name="T95" fmla="*/ 765 h 1165"/>
                <a:gd name="T96" fmla="*/ 773 w 923"/>
                <a:gd name="T97" fmla="*/ 799 h 1165"/>
                <a:gd name="T98" fmla="*/ 766 w 923"/>
                <a:gd name="T99" fmla="*/ 825 h 1165"/>
                <a:gd name="T100" fmla="*/ 759 w 923"/>
                <a:gd name="T101" fmla="*/ 858 h 1165"/>
                <a:gd name="T102" fmla="*/ 751 w 923"/>
                <a:gd name="T103" fmla="*/ 886 h 1165"/>
                <a:gd name="T104" fmla="*/ 741 w 923"/>
                <a:gd name="T105" fmla="*/ 915 h 1165"/>
                <a:gd name="T106" fmla="*/ 732 w 923"/>
                <a:gd name="T107" fmla="*/ 945 h 1165"/>
                <a:gd name="T108" fmla="*/ 720 w 923"/>
                <a:gd name="T109" fmla="*/ 982 h 1165"/>
                <a:gd name="T110" fmla="*/ 706 w 923"/>
                <a:gd name="T111" fmla="*/ 1019 h 1165"/>
                <a:gd name="T112" fmla="*/ 923 w 923"/>
                <a:gd name="T113" fmla="*/ 1108 h 1165"/>
                <a:gd name="T114" fmla="*/ 378 w 923"/>
                <a:gd name="T115" fmla="*/ 1165 h 1165"/>
                <a:gd name="T116" fmla="*/ 0 w 923"/>
                <a:gd name="T117" fmla="*/ 740 h 116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923"/>
                <a:gd name="T178" fmla="*/ 0 h 1165"/>
                <a:gd name="T179" fmla="*/ 923 w 923"/>
                <a:gd name="T180" fmla="*/ 1165 h 116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923" h="1165">
                  <a:moveTo>
                    <a:pt x="0" y="740"/>
                  </a:moveTo>
                  <a:lnTo>
                    <a:pt x="229" y="826"/>
                  </a:lnTo>
                  <a:lnTo>
                    <a:pt x="242" y="798"/>
                  </a:lnTo>
                  <a:lnTo>
                    <a:pt x="251" y="770"/>
                  </a:lnTo>
                  <a:lnTo>
                    <a:pt x="258" y="744"/>
                  </a:lnTo>
                  <a:lnTo>
                    <a:pt x="265" y="721"/>
                  </a:lnTo>
                  <a:lnTo>
                    <a:pt x="272" y="695"/>
                  </a:lnTo>
                  <a:lnTo>
                    <a:pt x="277" y="665"/>
                  </a:lnTo>
                  <a:lnTo>
                    <a:pt x="281" y="638"/>
                  </a:lnTo>
                  <a:lnTo>
                    <a:pt x="285" y="610"/>
                  </a:lnTo>
                  <a:lnTo>
                    <a:pt x="289" y="579"/>
                  </a:lnTo>
                  <a:lnTo>
                    <a:pt x="291" y="546"/>
                  </a:lnTo>
                  <a:lnTo>
                    <a:pt x="291" y="488"/>
                  </a:lnTo>
                  <a:lnTo>
                    <a:pt x="289" y="456"/>
                  </a:lnTo>
                  <a:lnTo>
                    <a:pt x="288" y="429"/>
                  </a:lnTo>
                  <a:lnTo>
                    <a:pt x="284" y="400"/>
                  </a:lnTo>
                  <a:lnTo>
                    <a:pt x="279" y="370"/>
                  </a:lnTo>
                  <a:lnTo>
                    <a:pt x="273" y="344"/>
                  </a:lnTo>
                  <a:lnTo>
                    <a:pt x="266" y="311"/>
                  </a:lnTo>
                  <a:lnTo>
                    <a:pt x="257" y="280"/>
                  </a:lnTo>
                  <a:lnTo>
                    <a:pt x="702" y="0"/>
                  </a:lnTo>
                  <a:lnTo>
                    <a:pt x="713" y="27"/>
                  </a:lnTo>
                  <a:lnTo>
                    <a:pt x="722" y="53"/>
                  </a:lnTo>
                  <a:lnTo>
                    <a:pt x="731" y="76"/>
                  </a:lnTo>
                  <a:lnTo>
                    <a:pt x="739" y="101"/>
                  </a:lnTo>
                  <a:lnTo>
                    <a:pt x="746" y="124"/>
                  </a:lnTo>
                  <a:lnTo>
                    <a:pt x="754" y="149"/>
                  </a:lnTo>
                  <a:lnTo>
                    <a:pt x="759" y="171"/>
                  </a:lnTo>
                  <a:lnTo>
                    <a:pt x="765" y="194"/>
                  </a:lnTo>
                  <a:lnTo>
                    <a:pt x="770" y="217"/>
                  </a:lnTo>
                  <a:lnTo>
                    <a:pt x="777" y="243"/>
                  </a:lnTo>
                  <a:lnTo>
                    <a:pt x="781" y="273"/>
                  </a:lnTo>
                  <a:lnTo>
                    <a:pt x="787" y="298"/>
                  </a:lnTo>
                  <a:lnTo>
                    <a:pt x="792" y="325"/>
                  </a:lnTo>
                  <a:lnTo>
                    <a:pt x="796" y="354"/>
                  </a:lnTo>
                  <a:lnTo>
                    <a:pt x="797" y="384"/>
                  </a:lnTo>
                  <a:lnTo>
                    <a:pt x="800" y="416"/>
                  </a:lnTo>
                  <a:lnTo>
                    <a:pt x="803" y="448"/>
                  </a:lnTo>
                  <a:lnTo>
                    <a:pt x="803" y="478"/>
                  </a:lnTo>
                  <a:lnTo>
                    <a:pt x="803" y="511"/>
                  </a:lnTo>
                  <a:lnTo>
                    <a:pt x="803" y="552"/>
                  </a:lnTo>
                  <a:lnTo>
                    <a:pt x="802" y="589"/>
                  </a:lnTo>
                  <a:lnTo>
                    <a:pt x="800" y="615"/>
                  </a:lnTo>
                  <a:lnTo>
                    <a:pt x="797" y="643"/>
                  </a:lnTo>
                  <a:lnTo>
                    <a:pt x="796" y="673"/>
                  </a:lnTo>
                  <a:lnTo>
                    <a:pt x="791" y="707"/>
                  </a:lnTo>
                  <a:lnTo>
                    <a:pt x="785" y="736"/>
                  </a:lnTo>
                  <a:lnTo>
                    <a:pt x="780" y="765"/>
                  </a:lnTo>
                  <a:lnTo>
                    <a:pt x="773" y="799"/>
                  </a:lnTo>
                  <a:lnTo>
                    <a:pt x="766" y="825"/>
                  </a:lnTo>
                  <a:lnTo>
                    <a:pt x="759" y="858"/>
                  </a:lnTo>
                  <a:lnTo>
                    <a:pt x="751" y="886"/>
                  </a:lnTo>
                  <a:lnTo>
                    <a:pt x="741" y="915"/>
                  </a:lnTo>
                  <a:lnTo>
                    <a:pt x="732" y="945"/>
                  </a:lnTo>
                  <a:lnTo>
                    <a:pt x="720" y="982"/>
                  </a:lnTo>
                  <a:lnTo>
                    <a:pt x="706" y="1019"/>
                  </a:lnTo>
                  <a:lnTo>
                    <a:pt x="923" y="1108"/>
                  </a:lnTo>
                  <a:lnTo>
                    <a:pt x="378" y="1165"/>
                  </a:lnTo>
                  <a:lnTo>
                    <a:pt x="0" y="740"/>
                  </a:lnTo>
                  <a:close/>
                </a:path>
              </a:pathLst>
            </a:custGeom>
            <a:solidFill>
              <a:srgbClr val="FF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31" name="Freeform 66"/>
            <p:cNvSpPr>
              <a:spLocks/>
            </p:cNvSpPr>
            <p:nvPr/>
          </p:nvSpPr>
          <p:spPr bwMode="auto">
            <a:xfrm>
              <a:off x="5155" y="1091"/>
              <a:ext cx="215" cy="204"/>
            </a:xfrm>
            <a:custGeom>
              <a:avLst/>
              <a:gdLst>
                <a:gd name="T0" fmla="*/ 219 w 1080"/>
                <a:gd name="T1" fmla="*/ 0 h 1028"/>
                <a:gd name="T2" fmla="*/ 241 w 1080"/>
                <a:gd name="T3" fmla="*/ 11 h 1028"/>
                <a:gd name="T4" fmla="*/ 259 w 1080"/>
                <a:gd name="T5" fmla="*/ 20 h 1028"/>
                <a:gd name="T6" fmla="*/ 278 w 1080"/>
                <a:gd name="T7" fmla="*/ 30 h 1028"/>
                <a:gd name="T8" fmla="*/ 296 w 1080"/>
                <a:gd name="T9" fmla="*/ 39 h 1028"/>
                <a:gd name="T10" fmla="*/ 315 w 1080"/>
                <a:gd name="T11" fmla="*/ 50 h 1028"/>
                <a:gd name="T12" fmla="*/ 333 w 1080"/>
                <a:gd name="T13" fmla="*/ 63 h 1028"/>
                <a:gd name="T14" fmla="*/ 351 w 1080"/>
                <a:gd name="T15" fmla="*/ 74 h 1028"/>
                <a:gd name="T16" fmla="*/ 368 w 1080"/>
                <a:gd name="T17" fmla="*/ 85 h 1028"/>
                <a:gd name="T18" fmla="*/ 390 w 1080"/>
                <a:gd name="T19" fmla="*/ 100 h 1028"/>
                <a:gd name="T20" fmla="*/ 413 w 1080"/>
                <a:gd name="T21" fmla="*/ 116 h 1028"/>
                <a:gd name="T22" fmla="*/ 431 w 1080"/>
                <a:gd name="T23" fmla="*/ 128 h 1028"/>
                <a:gd name="T24" fmla="*/ 449 w 1080"/>
                <a:gd name="T25" fmla="*/ 143 h 1028"/>
                <a:gd name="T26" fmla="*/ 471 w 1080"/>
                <a:gd name="T27" fmla="*/ 158 h 1028"/>
                <a:gd name="T28" fmla="*/ 493 w 1080"/>
                <a:gd name="T29" fmla="*/ 175 h 1028"/>
                <a:gd name="T30" fmla="*/ 512 w 1080"/>
                <a:gd name="T31" fmla="*/ 191 h 1028"/>
                <a:gd name="T32" fmla="*/ 531 w 1080"/>
                <a:gd name="T33" fmla="*/ 209 h 1028"/>
                <a:gd name="T34" fmla="*/ 549 w 1080"/>
                <a:gd name="T35" fmla="*/ 225 h 1028"/>
                <a:gd name="T36" fmla="*/ 570 w 1080"/>
                <a:gd name="T37" fmla="*/ 246 h 1028"/>
                <a:gd name="T38" fmla="*/ 590 w 1080"/>
                <a:gd name="T39" fmla="*/ 263 h 1028"/>
                <a:gd name="T40" fmla="*/ 606 w 1080"/>
                <a:gd name="T41" fmla="*/ 281 h 1028"/>
                <a:gd name="T42" fmla="*/ 625 w 1080"/>
                <a:gd name="T43" fmla="*/ 302 h 1028"/>
                <a:gd name="T44" fmla="*/ 640 w 1080"/>
                <a:gd name="T45" fmla="*/ 317 h 1028"/>
                <a:gd name="T46" fmla="*/ 656 w 1080"/>
                <a:gd name="T47" fmla="*/ 336 h 1028"/>
                <a:gd name="T48" fmla="*/ 673 w 1080"/>
                <a:gd name="T49" fmla="*/ 355 h 1028"/>
                <a:gd name="T50" fmla="*/ 691 w 1080"/>
                <a:gd name="T51" fmla="*/ 378 h 1028"/>
                <a:gd name="T52" fmla="*/ 706 w 1080"/>
                <a:gd name="T53" fmla="*/ 397 h 1028"/>
                <a:gd name="T54" fmla="*/ 722 w 1080"/>
                <a:gd name="T55" fmla="*/ 419 h 1028"/>
                <a:gd name="T56" fmla="*/ 741 w 1080"/>
                <a:gd name="T57" fmla="*/ 445 h 1028"/>
                <a:gd name="T58" fmla="*/ 758 w 1080"/>
                <a:gd name="T59" fmla="*/ 468 h 1028"/>
                <a:gd name="T60" fmla="*/ 775 w 1080"/>
                <a:gd name="T61" fmla="*/ 494 h 1028"/>
                <a:gd name="T62" fmla="*/ 792 w 1080"/>
                <a:gd name="T63" fmla="*/ 520 h 1028"/>
                <a:gd name="T64" fmla="*/ 807 w 1080"/>
                <a:gd name="T65" fmla="*/ 548 h 1028"/>
                <a:gd name="T66" fmla="*/ 823 w 1080"/>
                <a:gd name="T67" fmla="*/ 576 h 1028"/>
                <a:gd name="T68" fmla="*/ 835 w 1080"/>
                <a:gd name="T69" fmla="*/ 601 h 1028"/>
                <a:gd name="T70" fmla="*/ 848 w 1080"/>
                <a:gd name="T71" fmla="*/ 624 h 1028"/>
                <a:gd name="T72" fmla="*/ 859 w 1080"/>
                <a:gd name="T73" fmla="*/ 651 h 1028"/>
                <a:gd name="T74" fmla="*/ 865 w 1080"/>
                <a:gd name="T75" fmla="*/ 670 h 1028"/>
                <a:gd name="T76" fmla="*/ 1080 w 1080"/>
                <a:gd name="T77" fmla="*/ 586 h 1028"/>
                <a:gd name="T78" fmla="*/ 747 w 1080"/>
                <a:gd name="T79" fmla="*/ 1028 h 1028"/>
                <a:gd name="T80" fmla="*/ 157 w 1080"/>
                <a:gd name="T81" fmla="*/ 956 h 1028"/>
                <a:gd name="T82" fmla="*/ 390 w 1080"/>
                <a:gd name="T83" fmla="*/ 862 h 1028"/>
                <a:gd name="T84" fmla="*/ 375 w 1080"/>
                <a:gd name="T85" fmla="*/ 830 h 1028"/>
                <a:gd name="T86" fmla="*/ 360 w 1080"/>
                <a:gd name="T87" fmla="*/ 800 h 1028"/>
                <a:gd name="T88" fmla="*/ 340 w 1080"/>
                <a:gd name="T89" fmla="*/ 767 h 1028"/>
                <a:gd name="T90" fmla="*/ 316 w 1080"/>
                <a:gd name="T91" fmla="*/ 733 h 1028"/>
                <a:gd name="T92" fmla="*/ 296 w 1080"/>
                <a:gd name="T93" fmla="*/ 705 h 1028"/>
                <a:gd name="T94" fmla="*/ 274 w 1080"/>
                <a:gd name="T95" fmla="*/ 677 h 1028"/>
                <a:gd name="T96" fmla="*/ 251 w 1080"/>
                <a:gd name="T97" fmla="*/ 650 h 1028"/>
                <a:gd name="T98" fmla="*/ 228 w 1080"/>
                <a:gd name="T99" fmla="*/ 627 h 1028"/>
                <a:gd name="T100" fmla="*/ 204 w 1080"/>
                <a:gd name="T101" fmla="*/ 605 h 1028"/>
                <a:gd name="T102" fmla="*/ 177 w 1080"/>
                <a:gd name="T103" fmla="*/ 580 h 1028"/>
                <a:gd name="T104" fmla="*/ 151 w 1080"/>
                <a:gd name="T105" fmla="*/ 560 h 1028"/>
                <a:gd name="T106" fmla="*/ 127 w 1080"/>
                <a:gd name="T107" fmla="*/ 539 h 1028"/>
                <a:gd name="T108" fmla="*/ 102 w 1080"/>
                <a:gd name="T109" fmla="*/ 522 h 1028"/>
                <a:gd name="T110" fmla="*/ 72 w 1080"/>
                <a:gd name="T111" fmla="*/ 502 h 1028"/>
                <a:gd name="T112" fmla="*/ 42 w 1080"/>
                <a:gd name="T113" fmla="*/ 485 h 1028"/>
                <a:gd name="T114" fmla="*/ 21 w 1080"/>
                <a:gd name="T115" fmla="*/ 475 h 1028"/>
                <a:gd name="T116" fmla="*/ 0 w 1080"/>
                <a:gd name="T117" fmla="*/ 463 h 1028"/>
                <a:gd name="T118" fmla="*/ 219 w 1080"/>
                <a:gd name="T119" fmla="*/ 0 h 102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0"/>
                <a:gd name="T181" fmla="*/ 0 h 1028"/>
                <a:gd name="T182" fmla="*/ 1080 w 1080"/>
                <a:gd name="T183" fmla="*/ 1028 h 102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0" h="1028">
                  <a:moveTo>
                    <a:pt x="219" y="0"/>
                  </a:moveTo>
                  <a:lnTo>
                    <a:pt x="241" y="11"/>
                  </a:lnTo>
                  <a:lnTo>
                    <a:pt x="259" y="20"/>
                  </a:lnTo>
                  <a:lnTo>
                    <a:pt x="278" y="30"/>
                  </a:lnTo>
                  <a:lnTo>
                    <a:pt x="296" y="39"/>
                  </a:lnTo>
                  <a:lnTo>
                    <a:pt x="315" y="50"/>
                  </a:lnTo>
                  <a:lnTo>
                    <a:pt x="333" y="63"/>
                  </a:lnTo>
                  <a:lnTo>
                    <a:pt x="351" y="74"/>
                  </a:lnTo>
                  <a:lnTo>
                    <a:pt x="368" y="85"/>
                  </a:lnTo>
                  <a:lnTo>
                    <a:pt x="390" y="100"/>
                  </a:lnTo>
                  <a:lnTo>
                    <a:pt x="413" y="116"/>
                  </a:lnTo>
                  <a:lnTo>
                    <a:pt x="431" y="128"/>
                  </a:lnTo>
                  <a:lnTo>
                    <a:pt x="449" y="143"/>
                  </a:lnTo>
                  <a:lnTo>
                    <a:pt x="471" y="158"/>
                  </a:lnTo>
                  <a:lnTo>
                    <a:pt x="493" y="175"/>
                  </a:lnTo>
                  <a:lnTo>
                    <a:pt x="512" y="191"/>
                  </a:lnTo>
                  <a:lnTo>
                    <a:pt x="531" y="209"/>
                  </a:lnTo>
                  <a:lnTo>
                    <a:pt x="549" y="225"/>
                  </a:lnTo>
                  <a:lnTo>
                    <a:pt x="570" y="246"/>
                  </a:lnTo>
                  <a:lnTo>
                    <a:pt x="590" y="263"/>
                  </a:lnTo>
                  <a:lnTo>
                    <a:pt x="606" y="281"/>
                  </a:lnTo>
                  <a:lnTo>
                    <a:pt x="625" y="302"/>
                  </a:lnTo>
                  <a:lnTo>
                    <a:pt x="640" y="317"/>
                  </a:lnTo>
                  <a:lnTo>
                    <a:pt x="656" y="336"/>
                  </a:lnTo>
                  <a:lnTo>
                    <a:pt x="673" y="355"/>
                  </a:lnTo>
                  <a:lnTo>
                    <a:pt x="691" y="378"/>
                  </a:lnTo>
                  <a:lnTo>
                    <a:pt x="706" y="397"/>
                  </a:lnTo>
                  <a:lnTo>
                    <a:pt x="722" y="419"/>
                  </a:lnTo>
                  <a:lnTo>
                    <a:pt x="741" y="445"/>
                  </a:lnTo>
                  <a:lnTo>
                    <a:pt x="758" y="468"/>
                  </a:lnTo>
                  <a:lnTo>
                    <a:pt x="775" y="494"/>
                  </a:lnTo>
                  <a:lnTo>
                    <a:pt x="792" y="520"/>
                  </a:lnTo>
                  <a:lnTo>
                    <a:pt x="807" y="548"/>
                  </a:lnTo>
                  <a:lnTo>
                    <a:pt x="823" y="576"/>
                  </a:lnTo>
                  <a:lnTo>
                    <a:pt x="835" y="601"/>
                  </a:lnTo>
                  <a:lnTo>
                    <a:pt x="848" y="624"/>
                  </a:lnTo>
                  <a:lnTo>
                    <a:pt x="859" y="651"/>
                  </a:lnTo>
                  <a:lnTo>
                    <a:pt x="865" y="670"/>
                  </a:lnTo>
                  <a:lnTo>
                    <a:pt x="1080" y="586"/>
                  </a:lnTo>
                  <a:lnTo>
                    <a:pt x="747" y="1028"/>
                  </a:lnTo>
                  <a:lnTo>
                    <a:pt x="157" y="956"/>
                  </a:lnTo>
                  <a:lnTo>
                    <a:pt x="390" y="862"/>
                  </a:lnTo>
                  <a:lnTo>
                    <a:pt x="375" y="830"/>
                  </a:lnTo>
                  <a:lnTo>
                    <a:pt x="360" y="800"/>
                  </a:lnTo>
                  <a:lnTo>
                    <a:pt x="340" y="767"/>
                  </a:lnTo>
                  <a:lnTo>
                    <a:pt x="316" y="733"/>
                  </a:lnTo>
                  <a:lnTo>
                    <a:pt x="296" y="705"/>
                  </a:lnTo>
                  <a:lnTo>
                    <a:pt x="274" y="677"/>
                  </a:lnTo>
                  <a:lnTo>
                    <a:pt x="251" y="650"/>
                  </a:lnTo>
                  <a:lnTo>
                    <a:pt x="228" y="627"/>
                  </a:lnTo>
                  <a:lnTo>
                    <a:pt x="204" y="605"/>
                  </a:lnTo>
                  <a:lnTo>
                    <a:pt x="177" y="580"/>
                  </a:lnTo>
                  <a:lnTo>
                    <a:pt x="151" y="560"/>
                  </a:lnTo>
                  <a:lnTo>
                    <a:pt x="127" y="539"/>
                  </a:lnTo>
                  <a:lnTo>
                    <a:pt x="102" y="522"/>
                  </a:lnTo>
                  <a:lnTo>
                    <a:pt x="72" y="502"/>
                  </a:lnTo>
                  <a:lnTo>
                    <a:pt x="42" y="485"/>
                  </a:lnTo>
                  <a:lnTo>
                    <a:pt x="21" y="475"/>
                  </a:lnTo>
                  <a:lnTo>
                    <a:pt x="0" y="463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FF99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32" name="Freeform 67"/>
            <p:cNvSpPr>
              <a:spLocks/>
            </p:cNvSpPr>
            <p:nvPr/>
          </p:nvSpPr>
          <p:spPr bwMode="auto">
            <a:xfrm flipH="1" flipV="1">
              <a:off x="4918" y="1016"/>
              <a:ext cx="211" cy="173"/>
            </a:xfrm>
            <a:custGeom>
              <a:avLst/>
              <a:gdLst>
                <a:gd name="T0" fmla="*/ 461 w 1152"/>
                <a:gd name="T1" fmla="*/ 0 h 922"/>
                <a:gd name="T2" fmla="*/ 366 w 1152"/>
                <a:gd name="T3" fmla="*/ 237 h 922"/>
                <a:gd name="T4" fmla="*/ 388 w 1152"/>
                <a:gd name="T5" fmla="*/ 247 h 922"/>
                <a:gd name="T6" fmla="*/ 408 w 1152"/>
                <a:gd name="T7" fmla="*/ 252 h 922"/>
                <a:gd name="T8" fmla="*/ 431 w 1152"/>
                <a:gd name="T9" fmla="*/ 259 h 922"/>
                <a:gd name="T10" fmla="*/ 457 w 1152"/>
                <a:gd name="T11" fmla="*/ 266 h 922"/>
                <a:gd name="T12" fmla="*/ 487 w 1152"/>
                <a:gd name="T13" fmla="*/ 272 h 922"/>
                <a:gd name="T14" fmla="*/ 515 w 1152"/>
                <a:gd name="T15" fmla="*/ 276 h 922"/>
                <a:gd name="T16" fmla="*/ 542 w 1152"/>
                <a:gd name="T17" fmla="*/ 280 h 922"/>
                <a:gd name="T18" fmla="*/ 573 w 1152"/>
                <a:gd name="T19" fmla="*/ 284 h 922"/>
                <a:gd name="T20" fmla="*/ 606 w 1152"/>
                <a:gd name="T21" fmla="*/ 287 h 922"/>
                <a:gd name="T22" fmla="*/ 665 w 1152"/>
                <a:gd name="T23" fmla="*/ 287 h 922"/>
                <a:gd name="T24" fmla="*/ 696 w 1152"/>
                <a:gd name="T25" fmla="*/ 285 h 922"/>
                <a:gd name="T26" fmla="*/ 724 w 1152"/>
                <a:gd name="T27" fmla="*/ 283 h 922"/>
                <a:gd name="T28" fmla="*/ 752 w 1152"/>
                <a:gd name="T29" fmla="*/ 278 h 922"/>
                <a:gd name="T30" fmla="*/ 782 w 1152"/>
                <a:gd name="T31" fmla="*/ 273 h 922"/>
                <a:gd name="T32" fmla="*/ 808 w 1152"/>
                <a:gd name="T33" fmla="*/ 269 h 922"/>
                <a:gd name="T34" fmla="*/ 841 w 1152"/>
                <a:gd name="T35" fmla="*/ 261 h 922"/>
                <a:gd name="T36" fmla="*/ 871 w 1152"/>
                <a:gd name="T37" fmla="*/ 251 h 922"/>
                <a:gd name="T38" fmla="*/ 1152 w 1152"/>
                <a:gd name="T39" fmla="*/ 696 h 922"/>
                <a:gd name="T40" fmla="*/ 1125 w 1152"/>
                <a:gd name="T41" fmla="*/ 707 h 922"/>
                <a:gd name="T42" fmla="*/ 1099 w 1152"/>
                <a:gd name="T43" fmla="*/ 717 h 922"/>
                <a:gd name="T44" fmla="*/ 1076 w 1152"/>
                <a:gd name="T45" fmla="*/ 725 h 922"/>
                <a:gd name="T46" fmla="*/ 1051 w 1152"/>
                <a:gd name="T47" fmla="*/ 733 h 922"/>
                <a:gd name="T48" fmla="*/ 1028 w 1152"/>
                <a:gd name="T49" fmla="*/ 740 h 922"/>
                <a:gd name="T50" fmla="*/ 1003 w 1152"/>
                <a:gd name="T51" fmla="*/ 748 h 922"/>
                <a:gd name="T52" fmla="*/ 982 w 1152"/>
                <a:gd name="T53" fmla="*/ 754 h 922"/>
                <a:gd name="T54" fmla="*/ 958 w 1152"/>
                <a:gd name="T55" fmla="*/ 759 h 922"/>
                <a:gd name="T56" fmla="*/ 935 w 1152"/>
                <a:gd name="T57" fmla="*/ 765 h 922"/>
                <a:gd name="T58" fmla="*/ 909 w 1152"/>
                <a:gd name="T59" fmla="*/ 771 h 922"/>
                <a:gd name="T60" fmla="*/ 879 w 1152"/>
                <a:gd name="T61" fmla="*/ 776 h 922"/>
                <a:gd name="T62" fmla="*/ 855 w 1152"/>
                <a:gd name="T63" fmla="*/ 781 h 922"/>
                <a:gd name="T64" fmla="*/ 827 w 1152"/>
                <a:gd name="T65" fmla="*/ 786 h 922"/>
                <a:gd name="T66" fmla="*/ 799 w 1152"/>
                <a:gd name="T67" fmla="*/ 791 h 922"/>
                <a:gd name="T68" fmla="*/ 769 w 1152"/>
                <a:gd name="T69" fmla="*/ 793 h 922"/>
                <a:gd name="T70" fmla="*/ 736 w 1152"/>
                <a:gd name="T71" fmla="*/ 795 h 922"/>
                <a:gd name="T72" fmla="*/ 704 w 1152"/>
                <a:gd name="T73" fmla="*/ 797 h 922"/>
                <a:gd name="T74" fmla="*/ 674 w 1152"/>
                <a:gd name="T75" fmla="*/ 797 h 922"/>
                <a:gd name="T76" fmla="*/ 642 w 1152"/>
                <a:gd name="T77" fmla="*/ 797 h 922"/>
                <a:gd name="T78" fmla="*/ 601 w 1152"/>
                <a:gd name="T79" fmla="*/ 797 h 922"/>
                <a:gd name="T80" fmla="*/ 564 w 1152"/>
                <a:gd name="T81" fmla="*/ 796 h 922"/>
                <a:gd name="T82" fmla="*/ 538 w 1152"/>
                <a:gd name="T83" fmla="*/ 795 h 922"/>
                <a:gd name="T84" fmla="*/ 509 w 1152"/>
                <a:gd name="T85" fmla="*/ 793 h 922"/>
                <a:gd name="T86" fmla="*/ 479 w 1152"/>
                <a:gd name="T87" fmla="*/ 791 h 922"/>
                <a:gd name="T88" fmla="*/ 445 w 1152"/>
                <a:gd name="T89" fmla="*/ 785 h 922"/>
                <a:gd name="T90" fmla="*/ 416 w 1152"/>
                <a:gd name="T91" fmla="*/ 780 h 922"/>
                <a:gd name="T92" fmla="*/ 388 w 1152"/>
                <a:gd name="T93" fmla="*/ 776 h 922"/>
                <a:gd name="T94" fmla="*/ 353 w 1152"/>
                <a:gd name="T95" fmla="*/ 767 h 922"/>
                <a:gd name="T96" fmla="*/ 328 w 1152"/>
                <a:gd name="T97" fmla="*/ 761 h 922"/>
                <a:gd name="T98" fmla="*/ 295 w 1152"/>
                <a:gd name="T99" fmla="*/ 754 h 922"/>
                <a:gd name="T100" fmla="*/ 266 w 1152"/>
                <a:gd name="T101" fmla="*/ 746 h 922"/>
                <a:gd name="T102" fmla="*/ 237 w 1152"/>
                <a:gd name="T103" fmla="*/ 737 h 922"/>
                <a:gd name="T104" fmla="*/ 207 w 1152"/>
                <a:gd name="T105" fmla="*/ 726 h 922"/>
                <a:gd name="T106" fmla="*/ 171 w 1152"/>
                <a:gd name="T107" fmla="*/ 713 h 922"/>
                <a:gd name="T108" fmla="*/ 83 w 1152"/>
                <a:gd name="T109" fmla="*/ 922 h 922"/>
                <a:gd name="T110" fmla="*/ 0 w 1152"/>
                <a:gd name="T111" fmla="*/ 330 h 922"/>
                <a:gd name="T112" fmla="*/ 461 w 1152"/>
                <a:gd name="T113" fmla="*/ 0 h 92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152"/>
                <a:gd name="T172" fmla="*/ 0 h 922"/>
                <a:gd name="T173" fmla="*/ 1152 w 1152"/>
                <a:gd name="T174" fmla="*/ 922 h 92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152" h="922">
                  <a:moveTo>
                    <a:pt x="461" y="0"/>
                  </a:moveTo>
                  <a:lnTo>
                    <a:pt x="366" y="237"/>
                  </a:lnTo>
                  <a:lnTo>
                    <a:pt x="388" y="247"/>
                  </a:lnTo>
                  <a:lnTo>
                    <a:pt x="408" y="252"/>
                  </a:lnTo>
                  <a:lnTo>
                    <a:pt x="431" y="259"/>
                  </a:lnTo>
                  <a:lnTo>
                    <a:pt x="457" y="266"/>
                  </a:lnTo>
                  <a:lnTo>
                    <a:pt x="487" y="272"/>
                  </a:lnTo>
                  <a:lnTo>
                    <a:pt x="515" y="276"/>
                  </a:lnTo>
                  <a:lnTo>
                    <a:pt x="542" y="280"/>
                  </a:lnTo>
                  <a:lnTo>
                    <a:pt x="573" y="284"/>
                  </a:lnTo>
                  <a:lnTo>
                    <a:pt x="606" y="287"/>
                  </a:lnTo>
                  <a:lnTo>
                    <a:pt x="665" y="287"/>
                  </a:lnTo>
                  <a:lnTo>
                    <a:pt x="696" y="285"/>
                  </a:lnTo>
                  <a:lnTo>
                    <a:pt x="724" y="283"/>
                  </a:lnTo>
                  <a:lnTo>
                    <a:pt x="752" y="278"/>
                  </a:lnTo>
                  <a:lnTo>
                    <a:pt x="782" y="273"/>
                  </a:lnTo>
                  <a:lnTo>
                    <a:pt x="808" y="269"/>
                  </a:lnTo>
                  <a:lnTo>
                    <a:pt x="841" y="261"/>
                  </a:lnTo>
                  <a:lnTo>
                    <a:pt x="871" y="251"/>
                  </a:lnTo>
                  <a:lnTo>
                    <a:pt x="1152" y="696"/>
                  </a:lnTo>
                  <a:lnTo>
                    <a:pt x="1125" y="707"/>
                  </a:lnTo>
                  <a:lnTo>
                    <a:pt x="1099" y="717"/>
                  </a:lnTo>
                  <a:lnTo>
                    <a:pt x="1076" y="725"/>
                  </a:lnTo>
                  <a:lnTo>
                    <a:pt x="1051" y="733"/>
                  </a:lnTo>
                  <a:lnTo>
                    <a:pt x="1028" y="740"/>
                  </a:lnTo>
                  <a:lnTo>
                    <a:pt x="1003" y="748"/>
                  </a:lnTo>
                  <a:lnTo>
                    <a:pt x="982" y="754"/>
                  </a:lnTo>
                  <a:lnTo>
                    <a:pt x="958" y="759"/>
                  </a:lnTo>
                  <a:lnTo>
                    <a:pt x="935" y="765"/>
                  </a:lnTo>
                  <a:lnTo>
                    <a:pt x="909" y="771"/>
                  </a:lnTo>
                  <a:lnTo>
                    <a:pt x="879" y="776"/>
                  </a:lnTo>
                  <a:lnTo>
                    <a:pt x="855" y="781"/>
                  </a:lnTo>
                  <a:lnTo>
                    <a:pt x="827" y="786"/>
                  </a:lnTo>
                  <a:lnTo>
                    <a:pt x="799" y="791"/>
                  </a:lnTo>
                  <a:lnTo>
                    <a:pt x="769" y="793"/>
                  </a:lnTo>
                  <a:lnTo>
                    <a:pt x="736" y="795"/>
                  </a:lnTo>
                  <a:lnTo>
                    <a:pt x="704" y="797"/>
                  </a:lnTo>
                  <a:lnTo>
                    <a:pt x="674" y="797"/>
                  </a:lnTo>
                  <a:lnTo>
                    <a:pt x="642" y="797"/>
                  </a:lnTo>
                  <a:lnTo>
                    <a:pt x="601" y="797"/>
                  </a:lnTo>
                  <a:lnTo>
                    <a:pt x="564" y="796"/>
                  </a:lnTo>
                  <a:lnTo>
                    <a:pt x="538" y="795"/>
                  </a:lnTo>
                  <a:lnTo>
                    <a:pt x="509" y="793"/>
                  </a:lnTo>
                  <a:lnTo>
                    <a:pt x="479" y="791"/>
                  </a:lnTo>
                  <a:lnTo>
                    <a:pt x="445" y="785"/>
                  </a:lnTo>
                  <a:lnTo>
                    <a:pt x="416" y="780"/>
                  </a:lnTo>
                  <a:lnTo>
                    <a:pt x="388" y="776"/>
                  </a:lnTo>
                  <a:lnTo>
                    <a:pt x="353" y="767"/>
                  </a:lnTo>
                  <a:lnTo>
                    <a:pt x="328" y="761"/>
                  </a:lnTo>
                  <a:lnTo>
                    <a:pt x="295" y="754"/>
                  </a:lnTo>
                  <a:lnTo>
                    <a:pt x="266" y="746"/>
                  </a:lnTo>
                  <a:lnTo>
                    <a:pt x="237" y="737"/>
                  </a:lnTo>
                  <a:lnTo>
                    <a:pt x="207" y="726"/>
                  </a:lnTo>
                  <a:lnTo>
                    <a:pt x="171" y="713"/>
                  </a:lnTo>
                  <a:lnTo>
                    <a:pt x="83" y="922"/>
                  </a:lnTo>
                  <a:lnTo>
                    <a:pt x="0" y="330"/>
                  </a:lnTo>
                  <a:lnTo>
                    <a:pt x="461" y="0"/>
                  </a:lnTo>
                  <a:close/>
                </a:path>
              </a:pathLst>
            </a:custGeom>
            <a:solidFill>
              <a:srgbClr val="FFFF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33" name="Rectangle 68"/>
            <p:cNvSpPr>
              <a:spLocks noChangeArrowheads="1"/>
            </p:cNvSpPr>
            <p:nvPr/>
          </p:nvSpPr>
          <p:spPr bwMode="auto">
            <a:xfrm>
              <a:off x="4463" y="748"/>
              <a:ext cx="1104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900" b="1">
                  <a:latin typeface="+mj-lt"/>
                </a:rPr>
                <a:t>QAD Enterprise Applications</a:t>
              </a:r>
            </a:p>
          </p:txBody>
        </p:sp>
        <p:sp>
          <p:nvSpPr>
            <p:cNvPr id="4134" name="Text Box 69"/>
            <p:cNvSpPr txBox="1">
              <a:spLocks noChangeArrowheads="1"/>
            </p:cNvSpPr>
            <p:nvPr/>
          </p:nvSpPr>
          <p:spPr bwMode="auto">
            <a:xfrm>
              <a:off x="4337" y="871"/>
              <a:ext cx="500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+mj-lt"/>
                </a:rPr>
                <a:t>Calculate</a:t>
              </a:r>
            </a:p>
            <a:p>
              <a:pPr eaLnBrk="0" hangingPunct="0"/>
              <a:r>
                <a:rPr lang="en-US" sz="1000" b="1">
                  <a:latin typeface="+mj-lt"/>
                </a:rPr>
                <a:t>Forecast</a:t>
              </a:r>
            </a:p>
          </p:txBody>
        </p:sp>
        <p:sp>
          <p:nvSpPr>
            <p:cNvPr id="4135" name="Text Box 70"/>
            <p:cNvSpPr txBox="1">
              <a:spLocks noChangeArrowheads="1"/>
            </p:cNvSpPr>
            <p:nvPr/>
          </p:nvSpPr>
          <p:spPr bwMode="auto">
            <a:xfrm>
              <a:off x="4197" y="1263"/>
              <a:ext cx="432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bg2"/>
                  </a:solidFill>
                  <a:latin typeface="+mj-lt"/>
                </a:rPr>
                <a:t>Analyze</a:t>
              </a:r>
            </a:p>
            <a:p>
              <a:pPr eaLnBrk="0" hangingPunct="0"/>
              <a:r>
                <a:rPr lang="en-US" sz="1000" b="1">
                  <a:solidFill>
                    <a:schemeClr val="bg2"/>
                  </a:solidFill>
                  <a:latin typeface="+mj-lt"/>
                </a:rPr>
                <a:t>History</a:t>
              </a:r>
            </a:p>
          </p:txBody>
        </p:sp>
        <p:sp>
          <p:nvSpPr>
            <p:cNvPr id="4136" name="Text Box 71"/>
            <p:cNvSpPr txBox="1">
              <a:spLocks noChangeArrowheads="1"/>
            </p:cNvSpPr>
            <p:nvPr/>
          </p:nvSpPr>
          <p:spPr bwMode="auto">
            <a:xfrm>
              <a:off x="4429" y="1685"/>
              <a:ext cx="448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bg2"/>
                  </a:solidFill>
                  <a:latin typeface="+mj-lt"/>
                </a:rPr>
                <a:t>Define</a:t>
              </a:r>
            </a:p>
            <a:p>
              <a:pPr eaLnBrk="0" hangingPunct="0"/>
              <a:r>
                <a:rPr lang="en-US" sz="1000" b="1">
                  <a:solidFill>
                    <a:schemeClr val="bg2"/>
                  </a:solidFill>
                  <a:latin typeface="+mj-lt"/>
                </a:rPr>
                <a:t>Forecast</a:t>
              </a:r>
            </a:p>
            <a:p>
              <a:pPr eaLnBrk="0" hangingPunct="0"/>
              <a:r>
                <a:rPr lang="en-US" sz="1000" b="1">
                  <a:solidFill>
                    <a:schemeClr val="bg2"/>
                  </a:solidFill>
                  <a:latin typeface="+mj-lt"/>
                </a:rPr>
                <a:t>Criteria</a:t>
              </a:r>
            </a:p>
          </p:txBody>
        </p:sp>
        <p:sp>
          <p:nvSpPr>
            <p:cNvPr id="4137" name="Text Box 72"/>
            <p:cNvSpPr txBox="1">
              <a:spLocks noChangeArrowheads="1"/>
            </p:cNvSpPr>
            <p:nvPr/>
          </p:nvSpPr>
          <p:spPr bwMode="auto">
            <a:xfrm>
              <a:off x="5161" y="858"/>
              <a:ext cx="44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+mj-lt"/>
                </a:rPr>
                <a:t>Modify</a:t>
              </a:r>
            </a:p>
            <a:p>
              <a:pPr eaLnBrk="0" hangingPunct="0"/>
              <a:r>
                <a:rPr lang="en-US" sz="1000" b="1">
                  <a:latin typeface="+mj-lt"/>
                </a:rPr>
                <a:t>Forecast</a:t>
              </a:r>
            </a:p>
          </p:txBody>
        </p:sp>
        <p:sp>
          <p:nvSpPr>
            <p:cNvPr id="4138" name="Text Box 73"/>
            <p:cNvSpPr txBox="1">
              <a:spLocks noChangeArrowheads="1"/>
            </p:cNvSpPr>
            <p:nvPr/>
          </p:nvSpPr>
          <p:spPr bwMode="auto">
            <a:xfrm>
              <a:off x="5346" y="1280"/>
              <a:ext cx="404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+mj-lt"/>
                </a:rPr>
                <a:t>Update</a:t>
              </a:r>
            </a:p>
            <a:p>
              <a:pPr eaLnBrk="0" hangingPunct="0"/>
              <a:r>
                <a:rPr lang="en-US" sz="1000" b="1">
                  <a:latin typeface="+mj-lt"/>
                </a:rPr>
                <a:t>MRP</a:t>
              </a:r>
            </a:p>
          </p:txBody>
        </p:sp>
        <p:sp>
          <p:nvSpPr>
            <p:cNvPr id="4139" name="Text Box 74"/>
            <p:cNvSpPr txBox="1">
              <a:spLocks noChangeArrowheads="1"/>
            </p:cNvSpPr>
            <p:nvPr/>
          </p:nvSpPr>
          <p:spPr bwMode="auto">
            <a:xfrm>
              <a:off x="5218" y="1688"/>
              <a:ext cx="481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+mj-lt"/>
                </a:rPr>
                <a:t>Add New</a:t>
              </a:r>
            </a:p>
            <a:p>
              <a:pPr eaLnBrk="0" hangingPunct="0"/>
              <a:r>
                <a:rPr lang="en-US" sz="1000" b="1">
                  <a:latin typeface="+mj-lt"/>
                </a:rPr>
                <a:t>Forecast</a:t>
              </a:r>
            </a:p>
            <a:p>
              <a:pPr eaLnBrk="0" hangingPunct="0"/>
              <a:r>
                <a:rPr lang="en-US" sz="1000" b="1">
                  <a:latin typeface="+mj-lt"/>
                </a:rPr>
                <a:t>Methods</a:t>
              </a:r>
            </a:p>
          </p:txBody>
        </p:sp>
      </p:grpSp>
      <p:sp>
        <p:nvSpPr>
          <p:cNvPr id="137335" name="AutoShape 119"/>
          <p:cNvSpPr>
            <a:spLocks noChangeArrowheads="1"/>
          </p:cNvSpPr>
          <p:nvPr/>
        </p:nvSpPr>
        <p:spPr bwMode="auto">
          <a:xfrm>
            <a:off x="69850" y="2295525"/>
            <a:ext cx="1990725" cy="731838"/>
          </a:xfrm>
          <a:prstGeom prst="flowChartProcess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0" rIns="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solidFill>
                  <a:srgbClr val="FF0000"/>
                </a:solidFill>
                <a:latin typeface="+mj-lt"/>
              </a:rPr>
              <a:t>(1)</a:t>
            </a:r>
            <a:r>
              <a:rPr lang="en-US" sz="1600" b="1">
                <a:latin typeface="+mj-lt"/>
              </a:rPr>
              <a:t>Simulation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latin typeface="+mj-lt"/>
              </a:rPr>
              <a:t>Criteria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latin typeface="+mj-lt"/>
              </a:rPr>
              <a:t>Maintenance</a:t>
            </a:r>
          </a:p>
        </p:txBody>
      </p:sp>
      <p:sp>
        <p:nvSpPr>
          <p:cNvPr id="137336" name="AutoShape 120"/>
          <p:cNvSpPr>
            <a:spLocks noChangeArrowheads="1"/>
          </p:cNvSpPr>
          <p:nvPr/>
        </p:nvSpPr>
        <p:spPr bwMode="auto">
          <a:xfrm>
            <a:off x="69850" y="3673475"/>
            <a:ext cx="1990725" cy="731838"/>
          </a:xfrm>
          <a:prstGeom prst="flowChartAlternateProcess">
            <a:avLst/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0" rIns="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400" b="1">
                <a:latin typeface="+mj-lt"/>
              </a:rPr>
              <a:t>Simulation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 b="1">
                <a:latin typeface="+mj-lt"/>
              </a:rPr>
              <a:t>Criteria Inquiry</a:t>
            </a:r>
          </a:p>
        </p:txBody>
      </p:sp>
      <p:cxnSp>
        <p:nvCxnSpPr>
          <p:cNvPr id="4103" name="AutoShape 121"/>
          <p:cNvCxnSpPr>
            <a:cxnSpLocks noChangeShapeType="1"/>
            <a:stCxn id="137335" idx="2"/>
            <a:endCxn id="137336" idx="0"/>
          </p:cNvCxnSpPr>
          <p:nvPr/>
        </p:nvCxnSpPr>
        <p:spPr bwMode="auto">
          <a:xfrm>
            <a:off x="1065213" y="3027363"/>
            <a:ext cx="0" cy="646112"/>
          </a:xfrm>
          <a:prstGeom prst="straightConnector1">
            <a:avLst/>
          </a:prstGeom>
          <a:noFill/>
          <a:ln w="38100">
            <a:solidFill>
              <a:srgbClr val="5A87C6"/>
            </a:solidFill>
            <a:prstDash val="sysDot"/>
            <a:round/>
            <a:headEnd/>
            <a:tailEnd type="triangle" w="med" len="med"/>
          </a:ln>
        </p:spPr>
      </p:cxnSp>
      <p:sp>
        <p:nvSpPr>
          <p:cNvPr id="137338" name="AutoShape 122"/>
          <p:cNvSpPr>
            <a:spLocks noChangeArrowheads="1"/>
          </p:cNvSpPr>
          <p:nvPr/>
        </p:nvSpPr>
        <p:spPr bwMode="auto">
          <a:xfrm>
            <a:off x="2371725" y="2295525"/>
            <a:ext cx="1990725" cy="731838"/>
          </a:xfrm>
          <a:prstGeom prst="flowChartProcess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0" rIns="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solidFill>
                  <a:srgbClr val="FF0000"/>
                </a:solidFill>
                <a:latin typeface="+mj-lt"/>
              </a:rPr>
              <a:t>(2)</a:t>
            </a:r>
            <a:r>
              <a:rPr lang="en-US" sz="1600" b="1">
                <a:latin typeface="+mj-lt"/>
              </a:rPr>
              <a:t>Simulated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latin typeface="+mj-lt"/>
              </a:rPr>
              <a:t>Forecast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latin typeface="+mj-lt"/>
              </a:rPr>
              <a:t>Calculation</a:t>
            </a:r>
          </a:p>
        </p:txBody>
      </p:sp>
      <p:cxnSp>
        <p:nvCxnSpPr>
          <p:cNvPr id="4105" name="AutoShape 123"/>
          <p:cNvCxnSpPr>
            <a:cxnSpLocks noChangeShapeType="1"/>
            <a:stCxn id="137335" idx="3"/>
            <a:endCxn id="137338" idx="1"/>
          </p:cNvCxnSpPr>
          <p:nvPr/>
        </p:nvCxnSpPr>
        <p:spPr bwMode="auto">
          <a:xfrm>
            <a:off x="2060575" y="2662238"/>
            <a:ext cx="31115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137340" name="AutoShape 124"/>
          <p:cNvSpPr>
            <a:spLocks noChangeArrowheads="1"/>
          </p:cNvSpPr>
          <p:nvPr/>
        </p:nvSpPr>
        <p:spPr bwMode="auto">
          <a:xfrm>
            <a:off x="2368550" y="1279525"/>
            <a:ext cx="1990725" cy="731838"/>
          </a:xfrm>
          <a:prstGeom prst="parallelogram">
            <a:avLst>
              <a:gd name="adj" fmla="val 26018"/>
            </a:avLst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0" rIns="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solidFill>
                  <a:srgbClr val="FF0000"/>
                </a:solidFill>
                <a:latin typeface="+mj-lt"/>
              </a:rPr>
              <a:t>(3)</a:t>
            </a:r>
            <a:r>
              <a:rPr lang="en-US" sz="1600" b="1">
                <a:latin typeface="+mj-lt"/>
              </a:rPr>
              <a:t>Sales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latin typeface="+mj-lt"/>
              </a:rPr>
              <a:t>History Data</a:t>
            </a:r>
          </a:p>
        </p:txBody>
      </p:sp>
      <p:cxnSp>
        <p:nvCxnSpPr>
          <p:cNvPr id="4107" name="AutoShape 125"/>
          <p:cNvCxnSpPr>
            <a:cxnSpLocks noChangeShapeType="1"/>
            <a:stCxn id="137340" idx="4"/>
            <a:endCxn id="137338" idx="0"/>
          </p:cNvCxnSpPr>
          <p:nvPr/>
        </p:nvCxnSpPr>
        <p:spPr bwMode="auto">
          <a:xfrm>
            <a:off x="3363913" y="2011363"/>
            <a:ext cx="3175" cy="284162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137342" name="AutoShape 126"/>
          <p:cNvSpPr>
            <a:spLocks noChangeArrowheads="1"/>
          </p:cNvSpPr>
          <p:nvPr/>
        </p:nvSpPr>
        <p:spPr bwMode="auto">
          <a:xfrm>
            <a:off x="2370138" y="3303588"/>
            <a:ext cx="1990725" cy="731837"/>
          </a:xfrm>
          <a:prstGeom prst="flowChartAlternateProcess">
            <a:avLst/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0" rIns="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400" b="1" dirty="0">
                <a:solidFill>
                  <a:srgbClr val="FF0000"/>
                </a:solidFill>
                <a:latin typeface="+mj-lt"/>
              </a:rPr>
              <a:t>(5)</a:t>
            </a:r>
            <a:r>
              <a:rPr lang="en-US" sz="1400" b="1" dirty="0">
                <a:latin typeface="+mj-lt"/>
              </a:rPr>
              <a:t>Direct Simulated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 b="1" dirty="0">
                <a:latin typeface="+mj-lt"/>
              </a:rPr>
              <a:t>Detail Entry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 b="1" dirty="0">
                <a:solidFill>
                  <a:schemeClr val="accent6"/>
                </a:solidFill>
                <a:latin typeface="+mj-lt"/>
              </a:rPr>
              <a:t>Manually Entered</a:t>
            </a:r>
          </a:p>
        </p:txBody>
      </p:sp>
      <p:sp>
        <p:nvSpPr>
          <p:cNvPr id="137343" name="AutoShape 127"/>
          <p:cNvSpPr>
            <a:spLocks noChangeArrowheads="1"/>
          </p:cNvSpPr>
          <p:nvPr/>
        </p:nvSpPr>
        <p:spPr bwMode="auto">
          <a:xfrm>
            <a:off x="2371725" y="4265613"/>
            <a:ext cx="1990725" cy="731837"/>
          </a:xfrm>
          <a:prstGeom prst="flowChartAlternateProcess">
            <a:avLst/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0" rIns="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400" b="1" dirty="0">
                <a:solidFill>
                  <a:srgbClr val="FF0000"/>
                </a:solidFill>
                <a:latin typeface="+mj-lt"/>
              </a:rPr>
              <a:t>(6)</a:t>
            </a:r>
            <a:r>
              <a:rPr lang="en-US" sz="1400" b="1" dirty="0">
                <a:latin typeface="+mj-lt"/>
              </a:rPr>
              <a:t>Direct Simulated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 b="1" dirty="0">
                <a:latin typeface="+mj-lt"/>
              </a:rPr>
              <a:t>Detail Entry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 b="1" dirty="0">
                <a:solidFill>
                  <a:schemeClr val="accent6"/>
                </a:solidFill>
                <a:latin typeface="+mj-lt"/>
              </a:rPr>
              <a:t>Manually Modified</a:t>
            </a:r>
          </a:p>
        </p:txBody>
      </p:sp>
      <p:sp>
        <p:nvSpPr>
          <p:cNvPr id="137344" name="AutoShape 128"/>
          <p:cNvSpPr>
            <a:spLocks noChangeArrowheads="1"/>
          </p:cNvSpPr>
          <p:nvPr/>
        </p:nvSpPr>
        <p:spPr bwMode="auto">
          <a:xfrm>
            <a:off x="4762500" y="2295525"/>
            <a:ext cx="1706563" cy="1371600"/>
          </a:xfrm>
          <a:prstGeom prst="flowChartMultidocumen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0" rIns="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solidFill>
                  <a:srgbClr val="FF0000"/>
                </a:solidFill>
                <a:latin typeface="+mj-lt"/>
              </a:rPr>
              <a:t>(4)</a:t>
            </a:r>
            <a:r>
              <a:rPr lang="en-US" sz="1600" b="1">
                <a:latin typeface="+mj-lt"/>
              </a:rPr>
              <a:t>Simulated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latin typeface="+mj-lt"/>
              </a:rPr>
              <a:t>Forecast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latin typeface="+mj-lt"/>
              </a:rPr>
              <a:t>Detail</a:t>
            </a:r>
          </a:p>
        </p:txBody>
      </p:sp>
      <p:cxnSp>
        <p:nvCxnSpPr>
          <p:cNvPr id="4111" name="AutoShape 129"/>
          <p:cNvCxnSpPr>
            <a:cxnSpLocks noChangeShapeType="1"/>
            <a:stCxn id="137342" idx="3"/>
            <a:endCxn id="137344" idx="1"/>
          </p:cNvCxnSpPr>
          <p:nvPr/>
        </p:nvCxnSpPr>
        <p:spPr bwMode="auto">
          <a:xfrm flipV="1">
            <a:off x="4360863" y="2981325"/>
            <a:ext cx="401637" cy="688975"/>
          </a:xfrm>
          <a:prstGeom prst="bentConnector3">
            <a:avLst>
              <a:gd name="adj1" fmla="val 49801"/>
            </a:avLst>
          </a:prstGeom>
          <a:noFill/>
          <a:ln w="38100">
            <a:solidFill>
              <a:srgbClr val="5A87C6"/>
            </a:solidFill>
            <a:prstDash val="sysDot"/>
            <a:miter lim="800000"/>
            <a:headEnd/>
            <a:tailEnd type="triangle" w="med" len="med"/>
          </a:ln>
        </p:spPr>
      </p:cxnSp>
      <p:cxnSp>
        <p:nvCxnSpPr>
          <p:cNvPr id="4112" name="AutoShape 130"/>
          <p:cNvCxnSpPr>
            <a:cxnSpLocks noChangeShapeType="1"/>
            <a:stCxn id="137343" idx="3"/>
            <a:endCxn id="137344" idx="1"/>
          </p:cNvCxnSpPr>
          <p:nvPr/>
        </p:nvCxnSpPr>
        <p:spPr bwMode="auto">
          <a:xfrm flipV="1">
            <a:off x="4362450" y="2981325"/>
            <a:ext cx="400050" cy="16510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prstDash val="sysDot"/>
            <a:miter lim="800000"/>
            <a:headEnd/>
            <a:tailEnd type="triangle" w="med" len="med"/>
          </a:ln>
        </p:spPr>
      </p:cxnSp>
      <p:cxnSp>
        <p:nvCxnSpPr>
          <p:cNvPr id="4113" name="AutoShape 131"/>
          <p:cNvCxnSpPr>
            <a:cxnSpLocks noChangeShapeType="1"/>
            <a:stCxn id="137338" idx="3"/>
            <a:endCxn id="137344" idx="1"/>
          </p:cNvCxnSpPr>
          <p:nvPr/>
        </p:nvCxnSpPr>
        <p:spPr bwMode="auto">
          <a:xfrm>
            <a:off x="4362450" y="2662238"/>
            <a:ext cx="400050" cy="319087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137348" name="AutoShape 132"/>
          <p:cNvSpPr>
            <a:spLocks noChangeArrowheads="1"/>
          </p:cNvSpPr>
          <p:nvPr/>
        </p:nvSpPr>
        <p:spPr bwMode="auto">
          <a:xfrm>
            <a:off x="6807200" y="2711450"/>
            <a:ext cx="1706563" cy="1371600"/>
          </a:xfrm>
          <a:prstGeom prst="flowChartMultidocumen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0" rIns="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solidFill>
                  <a:srgbClr val="FF0000"/>
                </a:solidFill>
                <a:latin typeface="+mj-lt"/>
              </a:rPr>
              <a:t>(8)</a:t>
            </a:r>
            <a:r>
              <a:rPr lang="en-US" sz="1600" b="1">
                <a:latin typeface="+mj-lt"/>
              </a:rPr>
              <a:t>Simulated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latin typeface="+mj-lt"/>
              </a:rPr>
              <a:t>Forecast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latin typeface="+mj-lt"/>
              </a:rPr>
              <a:t>Reports</a:t>
            </a:r>
          </a:p>
        </p:txBody>
      </p:sp>
      <p:cxnSp>
        <p:nvCxnSpPr>
          <p:cNvPr id="4115" name="AutoShape 133"/>
          <p:cNvCxnSpPr>
            <a:cxnSpLocks noChangeShapeType="1"/>
            <a:stCxn id="137344" idx="3"/>
            <a:endCxn id="137348" idx="1"/>
          </p:cNvCxnSpPr>
          <p:nvPr/>
        </p:nvCxnSpPr>
        <p:spPr bwMode="auto">
          <a:xfrm>
            <a:off x="6469063" y="2981325"/>
            <a:ext cx="338137" cy="415925"/>
          </a:xfrm>
          <a:prstGeom prst="bentConnector3">
            <a:avLst>
              <a:gd name="adj1" fmla="val 49764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4116" name="AutoShape 134"/>
          <p:cNvCxnSpPr>
            <a:cxnSpLocks noChangeShapeType="1"/>
            <a:stCxn id="137344" idx="2"/>
            <a:endCxn id="137354" idx="0"/>
          </p:cNvCxnSpPr>
          <p:nvPr/>
        </p:nvCxnSpPr>
        <p:spPr bwMode="auto">
          <a:xfrm rot="5400000">
            <a:off x="2586038" y="2382837"/>
            <a:ext cx="1854200" cy="4206875"/>
          </a:xfrm>
          <a:prstGeom prst="bentConnector3">
            <a:avLst>
              <a:gd name="adj1" fmla="val 89894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137351" name="AutoShape 135"/>
          <p:cNvSpPr>
            <a:spLocks noChangeArrowheads="1"/>
          </p:cNvSpPr>
          <p:nvPr/>
        </p:nvSpPr>
        <p:spPr bwMode="auto">
          <a:xfrm>
            <a:off x="4619625" y="1277938"/>
            <a:ext cx="1990725" cy="731837"/>
          </a:xfrm>
          <a:prstGeom prst="flowChartProcess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0" rIns="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solidFill>
                  <a:srgbClr val="FF0000"/>
                </a:solidFill>
                <a:latin typeface="+mj-lt"/>
              </a:rPr>
              <a:t>(7)</a:t>
            </a:r>
            <a:r>
              <a:rPr lang="en-US" sz="1600" b="1">
                <a:latin typeface="+mj-lt"/>
              </a:rPr>
              <a:t>Simulation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latin typeface="+mj-lt"/>
              </a:rPr>
              <a:t>to Simulation 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latin typeface="+mj-lt"/>
              </a:rPr>
              <a:t>Copy</a:t>
            </a:r>
          </a:p>
        </p:txBody>
      </p:sp>
      <p:cxnSp>
        <p:nvCxnSpPr>
          <p:cNvPr id="4118" name="AutoShape 136"/>
          <p:cNvCxnSpPr>
            <a:cxnSpLocks noChangeShapeType="1"/>
            <a:stCxn id="137344" idx="0"/>
            <a:endCxn id="137351" idx="2"/>
          </p:cNvCxnSpPr>
          <p:nvPr/>
        </p:nvCxnSpPr>
        <p:spPr bwMode="auto">
          <a:xfrm flipH="1" flipV="1">
            <a:off x="5614988" y="2009775"/>
            <a:ext cx="1587" cy="28575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cxnSp>
        <p:nvCxnSpPr>
          <p:cNvPr id="4119" name="AutoShape 137"/>
          <p:cNvCxnSpPr>
            <a:cxnSpLocks noChangeShapeType="1"/>
          </p:cNvCxnSpPr>
          <p:nvPr/>
        </p:nvCxnSpPr>
        <p:spPr bwMode="auto">
          <a:xfrm>
            <a:off x="5762625" y="2009775"/>
            <a:ext cx="0" cy="28575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137354" name="AutoShape 138"/>
          <p:cNvSpPr>
            <a:spLocks noChangeArrowheads="1"/>
          </p:cNvSpPr>
          <p:nvPr/>
        </p:nvSpPr>
        <p:spPr bwMode="auto">
          <a:xfrm>
            <a:off x="414338" y="5413375"/>
            <a:ext cx="1990725" cy="731838"/>
          </a:xfrm>
          <a:prstGeom prst="flowChartProcess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0" rIns="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solidFill>
                  <a:srgbClr val="FF0000"/>
                </a:solidFill>
                <a:latin typeface="+mj-lt"/>
              </a:rPr>
              <a:t>(9)</a:t>
            </a:r>
            <a:r>
              <a:rPr lang="en-US" sz="1600" b="1">
                <a:latin typeface="+mj-lt"/>
              </a:rPr>
              <a:t>Simulation to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latin typeface="+mj-lt"/>
              </a:rPr>
              <a:t>Summarized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latin typeface="+mj-lt"/>
              </a:rPr>
              <a:t>Forecast</a:t>
            </a:r>
          </a:p>
        </p:txBody>
      </p:sp>
      <p:sp>
        <p:nvSpPr>
          <p:cNvPr id="137355" name="AutoShape 139"/>
          <p:cNvSpPr>
            <a:spLocks noChangeArrowheads="1"/>
          </p:cNvSpPr>
          <p:nvPr/>
        </p:nvSpPr>
        <p:spPr bwMode="auto">
          <a:xfrm>
            <a:off x="2684463" y="5413375"/>
            <a:ext cx="1990725" cy="731838"/>
          </a:xfrm>
          <a:prstGeom prst="flowChartProcess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0" rIns="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solidFill>
                  <a:srgbClr val="FF0000"/>
                </a:solidFill>
                <a:latin typeface="+mj-lt"/>
              </a:rPr>
              <a:t>(10)</a:t>
            </a:r>
            <a:r>
              <a:rPr lang="en-US" sz="1600" b="1">
                <a:latin typeface="+mj-lt"/>
              </a:rPr>
              <a:t>Summary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latin typeface="+mj-lt"/>
              </a:rPr>
              <a:t>Forecast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latin typeface="+mj-lt"/>
              </a:rPr>
              <a:t>Maintenance</a:t>
            </a:r>
          </a:p>
        </p:txBody>
      </p:sp>
      <p:cxnSp>
        <p:nvCxnSpPr>
          <p:cNvPr id="4122" name="AutoShape 140"/>
          <p:cNvCxnSpPr>
            <a:cxnSpLocks noChangeShapeType="1"/>
            <a:stCxn id="137354" idx="3"/>
            <a:endCxn id="137355" idx="1"/>
          </p:cNvCxnSpPr>
          <p:nvPr/>
        </p:nvCxnSpPr>
        <p:spPr bwMode="auto">
          <a:xfrm>
            <a:off x="2405063" y="5780088"/>
            <a:ext cx="27940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cxnSp>
        <p:nvCxnSpPr>
          <p:cNvPr id="4123" name="AutoShape 141"/>
          <p:cNvCxnSpPr>
            <a:cxnSpLocks noChangeShapeType="1"/>
            <a:stCxn id="137355" idx="3"/>
            <a:endCxn id="137358" idx="1"/>
          </p:cNvCxnSpPr>
          <p:nvPr/>
        </p:nvCxnSpPr>
        <p:spPr bwMode="auto">
          <a:xfrm>
            <a:off x="4675188" y="5780088"/>
            <a:ext cx="269875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137358" name="AutoShape 142"/>
          <p:cNvSpPr>
            <a:spLocks noChangeArrowheads="1"/>
          </p:cNvSpPr>
          <p:nvPr/>
        </p:nvSpPr>
        <p:spPr bwMode="auto">
          <a:xfrm>
            <a:off x="4945063" y="5413375"/>
            <a:ext cx="1990725" cy="731838"/>
          </a:xfrm>
          <a:prstGeom prst="flowChartProcess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0" rIns="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solidFill>
                  <a:srgbClr val="FF0000"/>
                </a:solidFill>
                <a:latin typeface="+mj-lt"/>
              </a:rPr>
              <a:t>                    </a:t>
            </a:r>
            <a:endParaRPr lang="en-US" sz="1600" b="1">
              <a:latin typeface="+mj-lt"/>
            </a:endParaRPr>
          </a:p>
          <a:p>
            <a:pPr eaLnBrk="0" hangingPunct="0">
              <a:lnSpc>
                <a:spcPct val="90000"/>
              </a:lnSpc>
              <a:defRPr/>
            </a:pPr>
            <a:r>
              <a:rPr lang="en-US" sz="1600" b="1">
                <a:solidFill>
                  <a:srgbClr val="FF0000"/>
                </a:solidFill>
                <a:latin typeface="+mj-lt"/>
              </a:rPr>
              <a:t>(11)</a:t>
            </a:r>
            <a:r>
              <a:rPr lang="en-US" sz="1600" b="1">
                <a:latin typeface="+mj-lt"/>
              </a:rPr>
              <a:t>MRP</a:t>
            </a:r>
          </a:p>
          <a:p>
            <a:pPr eaLnBrk="0" hangingPunct="0">
              <a:lnSpc>
                <a:spcPct val="90000"/>
              </a:lnSpc>
              <a:defRPr/>
            </a:pPr>
            <a:endParaRPr lang="en-US" sz="1600" b="1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22"/>
          <p:cNvSpPr>
            <a:spLocks noGrp="1"/>
          </p:cNvSpPr>
          <p:nvPr>
            <p:ph idx="1"/>
          </p:nvPr>
        </p:nvSpPr>
        <p:spPr>
          <a:xfrm>
            <a:off x="1790700" y="891610"/>
            <a:ext cx="6896100" cy="542452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Simulated Forecast Calculation</a:t>
            </a:r>
          </a:p>
          <a:p>
            <a:pPr lvl="1"/>
            <a:r>
              <a:rPr lang="en-US" sz="2000" dirty="0" smtClean="0"/>
              <a:t>CIM Data Load</a:t>
            </a:r>
          </a:p>
          <a:p>
            <a:pPr lvl="1"/>
            <a:r>
              <a:rPr lang="en-US" sz="2000" dirty="0" smtClean="0"/>
              <a:t>Detail Forecast Maintenance (optional)</a:t>
            </a:r>
          </a:p>
          <a:p>
            <a:pPr lvl="1"/>
            <a:r>
              <a:rPr lang="en-US" sz="2000" dirty="0" smtClean="0"/>
              <a:t>Simulation to Simulation Copy (optional)</a:t>
            </a:r>
          </a:p>
          <a:p>
            <a:pPr lvl="1"/>
            <a:r>
              <a:rPr lang="en-US" sz="2000" b="1" dirty="0" smtClean="0"/>
              <a:t>Single Item Simulation Copy (optional)</a:t>
            </a:r>
          </a:p>
          <a:p>
            <a:pPr lvl="1"/>
            <a:r>
              <a:rPr lang="en-US" sz="2000" dirty="0" smtClean="0"/>
              <a:t>Detail Forecast Report (optional)</a:t>
            </a:r>
          </a:p>
          <a:p>
            <a:r>
              <a:rPr lang="en-US" sz="2400" dirty="0" smtClean="0"/>
              <a:t>Simulation to Summarized Forecast</a:t>
            </a:r>
          </a:p>
          <a:p>
            <a:r>
              <a:rPr lang="en-US" sz="2400" dirty="0" smtClean="0"/>
              <a:t>Run MRP</a:t>
            </a:r>
          </a:p>
          <a:p>
            <a:r>
              <a:rPr lang="en-US" sz="2400" dirty="0" smtClean="0"/>
              <a:t>User Forecast Method Maintenance (optional)</a:t>
            </a:r>
          </a:p>
          <a:p>
            <a:endParaRPr lang="en-US" sz="2400" dirty="0"/>
          </a:p>
        </p:txBody>
      </p:sp>
      <p:sp>
        <p:nvSpPr>
          <p:cNvPr id="225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Forecast Simulation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FS-PR-200</a:t>
            </a:r>
          </a:p>
        </p:txBody>
      </p:sp>
      <p:sp>
        <p:nvSpPr>
          <p:cNvPr id="152582" name="Line 6"/>
          <p:cNvSpPr>
            <a:spLocks noChangeShapeType="1"/>
          </p:cNvSpPr>
          <p:nvPr/>
        </p:nvSpPr>
        <p:spPr bwMode="auto">
          <a:xfrm>
            <a:off x="1104900" y="82296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6580188" y="4540250"/>
            <a:ext cx="2439987" cy="1928813"/>
            <a:chOff x="6427788" y="4740275"/>
            <a:chExt cx="2439987" cy="1928813"/>
          </a:xfrm>
        </p:grpSpPr>
        <p:sp>
          <p:nvSpPr>
            <p:cNvPr id="22535" name="Rectangle 7"/>
            <p:cNvSpPr>
              <a:spLocks noChangeArrowheads="1"/>
            </p:cNvSpPr>
            <p:nvPr/>
          </p:nvSpPr>
          <p:spPr bwMode="auto">
            <a:xfrm>
              <a:off x="6567488" y="4740275"/>
              <a:ext cx="227647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200" b="1">
                  <a:solidFill>
                    <a:schemeClr val="hlink"/>
                  </a:solidFill>
                  <a:latin typeface="Arial" charset="0"/>
                </a:rPr>
                <a:t>QAD Enterprise Applications</a:t>
              </a:r>
            </a:p>
          </p:txBody>
        </p:sp>
        <p:grpSp>
          <p:nvGrpSpPr>
            <p:cNvPr id="22536" name="Group 8"/>
            <p:cNvGrpSpPr>
              <a:grpSpLocks/>
            </p:cNvGrpSpPr>
            <p:nvPr/>
          </p:nvGrpSpPr>
          <p:grpSpPr bwMode="auto">
            <a:xfrm>
              <a:off x="7059613" y="5127625"/>
              <a:ext cx="1254125" cy="1233488"/>
              <a:chOff x="4621" y="388"/>
              <a:chExt cx="790" cy="777"/>
            </a:xfrm>
          </p:grpSpPr>
          <p:sp>
            <p:nvSpPr>
              <p:cNvPr id="22543" name="Freeform 9"/>
              <p:cNvSpPr>
                <a:spLocks/>
              </p:cNvSpPr>
              <p:nvPr/>
            </p:nvSpPr>
            <p:spPr bwMode="auto">
              <a:xfrm>
                <a:off x="4700" y="405"/>
                <a:ext cx="212" cy="211"/>
              </a:xfrm>
              <a:custGeom>
                <a:avLst/>
                <a:gdLst>
                  <a:gd name="T0" fmla="*/ 0 w 1061"/>
                  <a:gd name="T1" fmla="*/ 839 h 1059"/>
                  <a:gd name="T2" fmla="*/ 11 w 1061"/>
                  <a:gd name="T3" fmla="*/ 817 h 1059"/>
                  <a:gd name="T4" fmla="*/ 20 w 1061"/>
                  <a:gd name="T5" fmla="*/ 799 h 1059"/>
                  <a:gd name="T6" fmla="*/ 30 w 1061"/>
                  <a:gd name="T7" fmla="*/ 780 h 1059"/>
                  <a:gd name="T8" fmla="*/ 39 w 1061"/>
                  <a:gd name="T9" fmla="*/ 763 h 1059"/>
                  <a:gd name="T10" fmla="*/ 50 w 1061"/>
                  <a:gd name="T11" fmla="*/ 743 h 1059"/>
                  <a:gd name="T12" fmla="*/ 63 w 1061"/>
                  <a:gd name="T13" fmla="*/ 724 h 1059"/>
                  <a:gd name="T14" fmla="*/ 74 w 1061"/>
                  <a:gd name="T15" fmla="*/ 707 h 1059"/>
                  <a:gd name="T16" fmla="*/ 84 w 1061"/>
                  <a:gd name="T17" fmla="*/ 687 h 1059"/>
                  <a:gd name="T18" fmla="*/ 100 w 1061"/>
                  <a:gd name="T19" fmla="*/ 666 h 1059"/>
                  <a:gd name="T20" fmla="*/ 116 w 1061"/>
                  <a:gd name="T21" fmla="*/ 644 h 1059"/>
                  <a:gd name="T22" fmla="*/ 128 w 1061"/>
                  <a:gd name="T23" fmla="*/ 626 h 1059"/>
                  <a:gd name="T24" fmla="*/ 143 w 1061"/>
                  <a:gd name="T25" fmla="*/ 608 h 1059"/>
                  <a:gd name="T26" fmla="*/ 158 w 1061"/>
                  <a:gd name="T27" fmla="*/ 588 h 1059"/>
                  <a:gd name="T28" fmla="*/ 175 w 1061"/>
                  <a:gd name="T29" fmla="*/ 566 h 1059"/>
                  <a:gd name="T30" fmla="*/ 191 w 1061"/>
                  <a:gd name="T31" fmla="*/ 547 h 1059"/>
                  <a:gd name="T32" fmla="*/ 209 w 1061"/>
                  <a:gd name="T33" fmla="*/ 526 h 1059"/>
                  <a:gd name="T34" fmla="*/ 225 w 1061"/>
                  <a:gd name="T35" fmla="*/ 510 h 1059"/>
                  <a:gd name="T36" fmla="*/ 246 w 1061"/>
                  <a:gd name="T37" fmla="*/ 487 h 1059"/>
                  <a:gd name="T38" fmla="*/ 263 w 1061"/>
                  <a:gd name="T39" fmla="*/ 468 h 1059"/>
                  <a:gd name="T40" fmla="*/ 281 w 1061"/>
                  <a:gd name="T41" fmla="*/ 451 h 1059"/>
                  <a:gd name="T42" fmla="*/ 302 w 1061"/>
                  <a:gd name="T43" fmla="*/ 432 h 1059"/>
                  <a:gd name="T44" fmla="*/ 317 w 1061"/>
                  <a:gd name="T45" fmla="*/ 418 h 1059"/>
                  <a:gd name="T46" fmla="*/ 336 w 1061"/>
                  <a:gd name="T47" fmla="*/ 402 h 1059"/>
                  <a:gd name="T48" fmla="*/ 355 w 1061"/>
                  <a:gd name="T49" fmla="*/ 386 h 1059"/>
                  <a:gd name="T50" fmla="*/ 378 w 1061"/>
                  <a:gd name="T51" fmla="*/ 368 h 1059"/>
                  <a:gd name="T52" fmla="*/ 397 w 1061"/>
                  <a:gd name="T53" fmla="*/ 353 h 1059"/>
                  <a:gd name="T54" fmla="*/ 419 w 1061"/>
                  <a:gd name="T55" fmla="*/ 335 h 1059"/>
                  <a:gd name="T56" fmla="*/ 445 w 1061"/>
                  <a:gd name="T57" fmla="*/ 317 h 1059"/>
                  <a:gd name="T58" fmla="*/ 468 w 1061"/>
                  <a:gd name="T59" fmla="*/ 300 h 1059"/>
                  <a:gd name="T60" fmla="*/ 494 w 1061"/>
                  <a:gd name="T61" fmla="*/ 282 h 1059"/>
                  <a:gd name="T62" fmla="*/ 520 w 1061"/>
                  <a:gd name="T63" fmla="*/ 265 h 1059"/>
                  <a:gd name="T64" fmla="*/ 547 w 1061"/>
                  <a:gd name="T65" fmla="*/ 250 h 1059"/>
                  <a:gd name="T66" fmla="*/ 576 w 1061"/>
                  <a:gd name="T67" fmla="*/ 234 h 1059"/>
                  <a:gd name="T68" fmla="*/ 601 w 1061"/>
                  <a:gd name="T69" fmla="*/ 223 h 1059"/>
                  <a:gd name="T70" fmla="*/ 624 w 1061"/>
                  <a:gd name="T71" fmla="*/ 209 h 1059"/>
                  <a:gd name="T72" fmla="*/ 651 w 1061"/>
                  <a:gd name="T73" fmla="*/ 199 h 1059"/>
                  <a:gd name="T74" fmla="*/ 670 w 1061"/>
                  <a:gd name="T75" fmla="*/ 190 h 1059"/>
                  <a:gd name="T76" fmla="*/ 588 w 1061"/>
                  <a:gd name="T77" fmla="*/ 0 h 1059"/>
                  <a:gd name="T78" fmla="*/ 1061 w 1061"/>
                  <a:gd name="T79" fmla="*/ 271 h 1059"/>
                  <a:gd name="T80" fmla="*/ 938 w 1061"/>
                  <a:gd name="T81" fmla="*/ 832 h 1059"/>
                  <a:gd name="T82" fmla="*/ 861 w 1061"/>
                  <a:gd name="T83" fmla="*/ 666 h 1059"/>
                  <a:gd name="T84" fmla="*/ 830 w 1061"/>
                  <a:gd name="T85" fmla="*/ 681 h 1059"/>
                  <a:gd name="T86" fmla="*/ 800 w 1061"/>
                  <a:gd name="T87" fmla="*/ 697 h 1059"/>
                  <a:gd name="T88" fmla="*/ 767 w 1061"/>
                  <a:gd name="T89" fmla="*/ 718 h 1059"/>
                  <a:gd name="T90" fmla="*/ 732 w 1061"/>
                  <a:gd name="T91" fmla="*/ 741 h 1059"/>
                  <a:gd name="T92" fmla="*/ 704 w 1061"/>
                  <a:gd name="T93" fmla="*/ 761 h 1059"/>
                  <a:gd name="T94" fmla="*/ 677 w 1061"/>
                  <a:gd name="T95" fmla="*/ 784 h 1059"/>
                  <a:gd name="T96" fmla="*/ 650 w 1061"/>
                  <a:gd name="T97" fmla="*/ 806 h 1059"/>
                  <a:gd name="T98" fmla="*/ 627 w 1061"/>
                  <a:gd name="T99" fmla="*/ 830 h 1059"/>
                  <a:gd name="T100" fmla="*/ 605 w 1061"/>
                  <a:gd name="T101" fmla="*/ 854 h 1059"/>
                  <a:gd name="T102" fmla="*/ 580 w 1061"/>
                  <a:gd name="T103" fmla="*/ 880 h 1059"/>
                  <a:gd name="T104" fmla="*/ 560 w 1061"/>
                  <a:gd name="T105" fmla="*/ 906 h 1059"/>
                  <a:gd name="T106" fmla="*/ 539 w 1061"/>
                  <a:gd name="T107" fmla="*/ 932 h 1059"/>
                  <a:gd name="T108" fmla="*/ 521 w 1061"/>
                  <a:gd name="T109" fmla="*/ 955 h 1059"/>
                  <a:gd name="T110" fmla="*/ 502 w 1061"/>
                  <a:gd name="T111" fmla="*/ 987 h 1059"/>
                  <a:gd name="T112" fmla="*/ 485 w 1061"/>
                  <a:gd name="T113" fmla="*/ 1015 h 1059"/>
                  <a:gd name="T114" fmla="*/ 475 w 1061"/>
                  <a:gd name="T115" fmla="*/ 1037 h 1059"/>
                  <a:gd name="T116" fmla="*/ 463 w 1061"/>
                  <a:gd name="T117" fmla="*/ 1059 h 1059"/>
                  <a:gd name="T118" fmla="*/ 0 w 1061"/>
                  <a:gd name="T119" fmla="*/ 839 h 1059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61"/>
                  <a:gd name="T181" fmla="*/ 0 h 1059"/>
                  <a:gd name="T182" fmla="*/ 1061 w 1061"/>
                  <a:gd name="T183" fmla="*/ 1059 h 1059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61" h="1059">
                    <a:moveTo>
                      <a:pt x="0" y="839"/>
                    </a:moveTo>
                    <a:lnTo>
                      <a:pt x="11" y="817"/>
                    </a:lnTo>
                    <a:lnTo>
                      <a:pt x="20" y="799"/>
                    </a:lnTo>
                    <a:lnTo>
                      <a:pt x="30" y="780"/>
                    </a:lnTo>
                    <a:lnTo>
                      <a:pt x="39" y="763"/>
                    </a:lnTo>
                    <a:lnTo>
                      <a:pt x="50" y="743"/>
                    </a:lnTo>
                    <a:lnTo>
                      <a:pt x="63" y="724"/>
                    </a:lnTo>
                    <a:lnTo>
                      <a:pt x="74" y="707"/>
                    </a:lnTo>
                    <a:lnTo>
                      <a:pt x="84" y="687"/>
                    </a:lnTo>
                    <a:lnTo>
                      <a:pt x="100" y="666"/>
                    </a:lnTo>
                    <a:lnTo>
                      <a:pt x="116" y="644"/>
                    </a:lnTo>
                    <a:lnTo>
                      <a:pt x="128" y="626"/>
                    </a:lnTo>
                    <a:lnTo>
                      <a:pt x="143" y="608"/>
                    </a:lnTo>
                    <a:lnTo>
                      <a:pt x="158" y="588"/>
                    </a:lnTo>
                    <a:lnTo>
                      <a:pt x="175" y="566"/>
                    </a:lnTo>
                    <a:lnTo>
                      <a:pt x="191" y="547"/>
                    </a:lnTo>
                    <a:lnTo>
                      <a:pt x="209" y="526"/>
                    </a:lnTo>
                    <a:lnTo>
                      <a:pt x="225" y="510"/>
                    </a:lnTo>
                    <a:lnTo>
                      <a:pt x="246" y="487"/>
                    </a:lnTo>
                    <a:lnTo>
                      <a:pt x="263" y="468"/>
                    </a:lnTo>
                    <a:lnTo>
                      <a:pt x="281" y="451"/>
                    </a:lnTo>
                    <a:lnTo>
                      <a:pt x="302" y="432"/>
                    </a:lnTo>
                    <a:lnTo>
                      <a:pt x="317" y="418"/>
                    </a:lnTo>
                    <a:lnTo>
                      <a:pt x="336" y="402"/>
                    </a:lnTo>
                    <a:lnTo>
                      <a:pt x="355" y="386"/>
                    </a:lnTo>
                    <a:lnTo>
                      <a:pt x="378" y="368"/>
                    </a:lnTo>
                    <a:lnTo>
                      <a:pt x="397" y="353"/>
                    </a:lnTo>
                    <a:lnTo>
                      <a:pt x="419" y="335"/>
                    </a:lnTo>
                    <a:lnTo>
                      <a:pt x="445" y="317"/>
                    </a:lnTo>
                    <a:lnTo>
                      <a:pt x="468" y="300"/>
                    </a:lnTo>
                    <a:lnTo>
                      <a:pt x="494" y="282"/>
                    </a:lnTo>
                    <a:lnTo>
                      <a:pt x="520" y="265"/>
                    </a:lnTo>
                    <a:lnTo>
                      <a:pt x="547" y="250"/>
                    </a:lnTo>
                    <a:lnTo>
                      <a:pt x="576" y="234"/>
                    </a:lnTo>
                    <a:lnTo>
                      <a:pt x="601" y="223"/>
                    </a:lnTo>
                    <a:lnTo>
                      <a:pt x="624" y="209"/>
                    </a:lnTo>
                    <a:lnTo>
                      <a:pt x="651" y="199"/>
                    </a:lnTo>
                    <a:lnTo>
                      <a:pt x="670" y="190"/>
                    </a:lnTo>
                    <a:lnTo>
                      <a:pt x="588" y="0"/>
                    </a:lnTo>
                    <a:lnTo>
                      <a:pt x="1061" y="271"/>
                    </a:lnTo>
                    <a:lnTo>
                      <a:pt x="938" y="832"/>
                    </a:lnTo>
                    <a:lnTo>
                      <a:pt x="861" y="666"/>
                    </a:lnTo>
                    <a:lnTo>
                      <a:pt x="830" y="681"/>
                    </a:lnTo>
                    <a:lnTo>
                      <a:pt x="800" y="697"/>
                    </a:lnTo>
                    <a:lnTo>
                      <a:pt x="767" y="718"/>
                    </a:lnTo>
                    <a:lnTo>
                      <a:pt x="732" y="741"/>
                    </a:lnTo>
                    <a:lnTo>
                      <a:pt x="704" y="761"/>
                    </a:lnTo>
                    <a:lnTo>
                      <a:pt x="677" y="784"/>
                    </a:lnTo>
                    <a:lnTo>
                      <a:pt x="650" y="806"/>
                    </a:lnTo>
                    <a:lnTo>
                      <a:pt x="627" y="830"/>
                    </a:lnTo>
                    <a:lnTo>
                      <a:pt x="605" y="854"/>
                    </a:lnTo>
                    <a:lnTo>
                      <a:pt x="580" y="880"/>
                    </a:lnTo>
                    <a:lnTo>
                      <a:pt x="560" y="906"/>
                    </a:lnTo>
                    <a:lnTo>
                      <a:pt x="539" y="932"/>
                    </a:lnTo>
                    <a:lnTo>
                      <a:pt x="521" y="955"/>
                    </a:lnTo>
                    <a:lnTo>
                      <a:pt x="502" y="987"/>
                    </a:lnTo>
                    <a:lnTo>
                      <a:pt x="485" y="1015"/>
                    </a:lnTo>
                    <a:lnTo>
                      <a:pt x="475" y="1037"/>
                    </a:lnTo>
                    <a:lnTo>
                      <a:pt x="463" y="1059"/>
                    </a:lnTo>
                    <a:lnTo>
                      <a:pt x="0" y="839"/>
                    </a:lnTo>
                    <a:close/>
                  </a:path>
                </a:pathLst>
              </a:custGeom>
              <a:solidFill>
                <a:srgbClr val="99CC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44" name="Freeform 10"/>
              <p:cNvSpPr>
                <a:spLocks/>
              </p:cNvSpPr>
              <p:nvPr/>
            </p:nvSpPr>
            <p:spPr bwMode="auto">
              <a:xfrm>
                <a:off x="4621" y="642"/>
                <a:ext cx="186" cy="234"/>
              </a:xfrm>
              <a:custGeom>
                <a:avLst/>
                <a:gdLst>
                  <a:gd name="T0" fmla="*/ 934 w 934"/>
                  <a:gd name="T1" fmla="*/ 488 h 1179"/>
                  <a:gd name="T2" fmla="*/ 696 w 934"/>
                  <a:gd name="T3" fmla="*/ 391 h 1179"/>
                  <a:gd name="T4" fmla="*/ 687 w 934"/>
                  <a:gd name="T5" fmla="*/ 413 h 1179"/>
                  <a:gd name="T6" fmla="*/ 681 w 934"/>
                  <a:gd name="T7" fmla="*/ 435 h 1179"/>
                  <a:gd name="T8" fmla="*/ 674 w 934"/>
                  <a:gd name="T9" fmla="*/ 458 h 1179"/>
                  <a:gd name="T10" fmla="*/ 669 w 934"/>
                  <a:gd name="T11" fmla="*/ 482 h 1179"/>
                  <a:gd name="T12" fmla="*/ 662 w 934"/>
                  <a:gd name="T13" fmla="*/ 514 h 1179"/>
                  <a:gd name="T14" fmla="*/ 658 w 934"/>
                  <a:gd name="T15" fmla="*/ 540 h 1179"/>
                  <a:gd name="T16" fmla="*/ 654 w 934"/>
                  <a:gd name="T17" fmla="*/ 568 h 1179"/>
                  <a:gd name="T18" fmla="*/ 651 w 934"/>
                  <a:gd name="T19" fmla="*/ 600 h 1179"/>
                  <a:gd name="T20" fmla="*/ 648 w 934"/>
                  <a:gd name="T21" fmla="*/ 633 h 1179"/>
                  <a:gd name="T22" fmla="*/ 648 w 934"/>
                  <a:gd name="T23" fmla="*/ 691 h 1179"/>
                  <a:gd name="T24" fmla="*/ 650 w 934"/>
                  <a:gd name="T25" fmla="*/ 721 h 1179"/>
                  <a:gd name="T26" fmla="*/ 651 w 934"/>
                  <a:gd name="T27" fmla="*/ 750 h 1179"/>
                  <a:gd name="T28" fmla="*/ 655 w 934"/>
                  <a:gd name="T29" fmla="*/ 779 h 1179"/>
                  <a:gd name="T30" fmla="*/ 661 w 934"/>
                  <a:gd name="T31" fmla="*/ 807 h 1179"/>
                  <a:gd name="T32" fmla="*/ 666 w 934"/>
                  <a:gd name="T33" fmla="*/ 835 h 1179"/>
                  <a:gd name="T34" fmla="*/ 673 w 934"/>
                  <a:gd name="T35" fmla="*/ 867 h 1179"/>
                  <a:gd name="T36" fmla="*/ 682 w 934"/>
                  <a:gd name="T37" fmla="*/ 897 h 1179"/>
                  <a:gd name="T38" fmla="*/ 236 w 934"/>
                  <a:gd name="T39" fmla="*/ 1179 h 1179"/>
                  <a:gd name="T40" fmla="*/ 226 w 934"/>
                  <a:gd name="T41" fmla="*/ 1150 h 1179"/>
                  <a:gd name="T42" fmla="*/ 217 w 934"/>
                  <a:gd name="T43" fmla="*/ 1126 h 1179"/>
                  <a:gd name="T44" fmla="*/ 209 w 934"/>
                  <a:gd name="T45" fmla="*/ 1102 h 1179"/>
                  <a:gd name="T46" fmla="*/ 200 w 934"/>
                  <a:gd name="T47" fmla="*/ 1076 h 1179"/>
                  <a:gd name="T48" fmla="*/ 194 w 934"/>
                  <a:gd name="T49" fmla="*/ 1055 h 1179"/>
                  <a:gd name="T50" fmla="*/ 185 w 934"/>
                  <a:gd name="T51" fmla="*/ 1030 h 1179"/>
                  <a:gd name="T52" fmla="*/ 180 w 934"/>
                  <a:gd name="T53" fmla="*/ 1007 h 1179"/>
                  <a:gd name="T54" fmla="*/ 174 w 934"/>
                  <a:gd name="T55" fmla="*/ 985 h 1179"/>
                  <a:gd name="T56" fmla="*/ 169 w 934"/>
                  <a:gd name="T57" fmla="*/ 962 h 1179"/>
                  <a:gd name="T58" fmla="*/ 162 w 934"/>
                  <a:gd name="T59" fmla="*/ 934 h 1179"/>
                  <a:gd name="T60" fmla="*/ 158 w 934"/>
                  <a:gd name="T61" fmla="*/ 906 h 1179"/>
                  <a:gd name="T62" fmla="*/ 153 w 934"/>
                  <a:gd name="T63" fmla="*/ 880 h 1179"/>
                  <a:gd name="T64" fmla="*/ 147 w 934"/>
                  <a:gd name="T65" fmla="*/ 854 h 1179"/>
                  <a:gd name="T66" fmla="*/ 144 w 934"/>
                  <a:gd name="T67" fmla="*/ 824 h 1179"/>
                  <a:gd name="T68" fmla="*/ 142 w 934"/>
                  <a:gd name="T69" fmla="*/ 795 h 1179"/>
                  <a:gd name="T70" fmla="*/ 139 w 934"/>
                  <a:gd name="T71" fmla="*/ 762 h 1179"/>
                  <a:gd name="T72" fmla="*/ 136 w 934"/>
                  <a:gd name="T73" fmla="*/ 731 h 1179"/>
                  <a:gd name="T74" fmla="*/ 136 w 934"/>
                  <a:gd name="T75" fmla="*/ 699 h 1179"/>
                  <a:gd name="T76" fmla="*/ 136 w 934"/>
                  <a:gd name="T77" fmla="*/ 667 h 1179"/>
                  <a:gd name="T78" fmla="*/ 136 w 934"/>
                  <a:gd name="T79" fmla="*/ 626 h 1179"/>
                  <a:gd name="T80" fmla="*/ 138 w 934"/>
                  <a:gd name="T81" fmla="*/ 589 h 1179"/>
                  <a:gd name="T82" fmla="*/ 139 w 934"/>
                  <a:gd name="T83" fmla="*/ 564 h 1179"/>
                  <a:gd name="T84" fmla="*/ 142 w 934"/>
                  <a:gd name="T85" fmla="*/ 534 h 1179"/>
                  <a:gd name="T86" fmla="*/ 144 w 934"/>
                  <a:gd name="T87" fmla="*/ 506 h 1179"/>
                  <a:gd name="T88" fmla="*/ 148 w 934"/>
                  <a:gd name="T89" fmla="*/ 471 h 1179"/>
                  <a:gd name="T90" fmla="*/ 154 w 934"/>
                  <a:gd name="T91" fmla="*/ 441 h 1179"/>
                  <a:gd name="T92" fmla="*/ 159 w 934"/>
                  <a:gd name="T93" fmla="*/ 414 h 1179"/>
                  <a:gd name="T94" fmla="*/ 166 w 934"/>
                  <a:gd name="T95" fmla="*/ 380 h 1179"/>
                  <a:gd name="T96" fmla="*/ 173 w 934"/>
                  <a:gd name="T97" fmla="*/ 353 h 1179"/>
                  <a:gd name="T98" fmla="*/ 180 w 934"/>
                  <a:gd name="T99" fmla="*/ 320 h 1179"/>
                  <a:gd name="T100" fmla="*/ 188 w 934"/>
                  <a:gd name="T101" fmla="*/ 292 h 1179"/>
                  <a:gd name="T102" fmla="*/ 198 w 934"/>
                  <a:gd name="T103" fmla="*/ 262 h 1179"/>
                  <a:gd name="T104" fmla="*/ 207 w 934"/>
                  <a:gd name="T105" fmla="*/ 232 h 1179"/>
                  <a:gd name="T106" fmla="*/ 221 w 934"/>
                  <a:gd name="T107" fmla="*/ 195 h 1179"/>
                  <a:gd name="T108" fmla="*/ 0 w 934"/>
                  <a:gd name="T109" fmla="*/ 103 h 1179"/>
                  <a:gd name="T110" fmla="*/ 581 w 934"/>
                  <a:gd name="T111" fmla="*/ 0 h 1179"/>
                  <a:gd name="T112" fmla="*/ 934 w 934"/>
                  <a:gd name="T113" fmla="*/ 488 h 117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34"/>
                  <a:gd name="T172" fmla="*/ 0 h 1179"/>
                  <a:gd name="T173" fmla="*/ 934 w 934"/>
                  <a:gd name="T174" fmla="*/ 1179 h 1179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34" h="1179">
                    <a:moveTo>
                      <a:pt x="934" y="488"/>
                    </a:moveTo>
                    <a:lnTo>
                      <a:pt x="696" y="391"/>
                    </a:lnTo>
                    <a:lnTo>
                      <a:pt x="687" y="413"/>
                    </a:lnTo>
                    <a:lnTo>
                      <a:pt x="681" y="435"/>
                    </a:lnTo>
                    <a:lnTo>
                      <a:pt x="674" y="458"/>
                    </a:lnTo>
                    <a:lnTo>
                      <a:pt x="669" y="482"/>
                    </a:lnTo>
                    <a:lnTo>
                      <a:pt x="662" y="514"/>
                    </a:lnTo>
                    <a:lnTo>
                      <a:pt x="658" y="540"/>
                    </a:lnTo>
                    <a:lnTo>
                      <a:pt x="654" y="568"/>
                    </a:lnTo>
                    <a:lnTo>
                      <a:pt x="651" y="600"/>
                    </a:lnTo>
                    <a:lnTo>
                      <a:pt x="648" y="633"/>
                    </a:lnTo>
                    <a:lnTo>
                      <a:pt x="648" y="691"/>
                    </a:lnTo>
                    <a:lnTo>
                      <a:pt x="650" y="721"/>
                    </a:lnTo>
                    <a:lnTo>
                      <a:pt x="651" y="750"/>
                    </a:lnTo>
                    <a:lnTo>
                      <a:pt x="655" y="779"/>
                    </a:lnTo>
                    <a:lnTo>
                      <a:pt x="661" y="807"/>
                    </a:lnTo>
                    <a:lnTo>
                      <a:pt x="666" y="835"/>
                    </a:lnTo>
                    <a:lnTo>
                      <a:pt x="673" y="867"/>
                    </a:lnTo>
                    <a:lnTo>
                      <a:pt x="682" y="897"/>
                    </a:lnTo>
                    <a:lnTo>
                      <a:pt x="236" y="1179"/>
                    </a:lnTo>
                    <a:lnTo>
                      <a:pt x="226" y="1150"/>
                    </a:lnTo>
                    <a:lnTo>
                      <a:pt x="217" y="1126"/>
                    </a:lnTo>
                    <a:lnTo>
                      <a:pt x="209" y="1102"/>
                    </a:lnTo>
                    <a:lnTo>
                      <a:pt x="200" y="1076"/>
                    </a:lnTo>
                    <a:lnTo>
                      <a:pt x="194" y="1055"/>
                    </a:lnTo>
                    <a:lnTo>
                      <a:pt x="185" y="1030"/>
                    </a:lnTo>
                    <a:lnTo>
                      <a:pt x="180" y="1007"/>
                    </a:lnTo>
                    <a:lnTo>
                      <a:pt x="174" y="985"/>
                    </a:lnTo>
                    <a:lnTo>
                      <a:pt x="169" y="962"/>
                    </a:lnTo>
                    <a:lnTo>
                      <a:pt x="162" y="934"/>
                    </a:lnTo>
                    <a:lnTo>
                      <a:pt x="158" y="906"/>
                    </a:lnTo>
                    <a:lnTo>
                      <a:pt x="153" y="880"/>
                    </a:lnTo>
                    <a:lnTo>
                      <a:pt x="147" y="854"/>
                    </a:lnTo>
                    <a:lnTo>
                      <a:pt x="144" y="824"/>
                    </a:lnTo>
                    <a:lnTo>
                      <a:pt x="142" y="795"/>
                    </a:lnTo>
                    <a:lnTo>
                      <a:pt x="139" y="762"/>
                    </a:lnTo>
                    <a:lnTo>
                      <a:pt x="136" y="731"/>
                    </a:lnTo>
                    <a:lnTo>
                      <a:pt x="136" y="699"/>
                    </a:lnTo>
                    <a:lnTo>
                      <a:pt x="136" y="667"/>
                    </a:lnTo>
                    <a:lnTo>
                      <a:pt x="136" y="626"/>
                    </a:lnTo>
                    <a:lnTo>
                      <a:pt x="138" y="589"/>
                    </a:lnTo>
                    <a:lnTo>
                      <a:pt x="139" y="564"/>
                    </a:lnTo>
                    <a:lnTo>
                      <a:pt x="142" y="534"/>
                    </a:lnTo>
                    <a:lnTo>
                      <a:pt x="144" y="506"/>
                    </a:lnTo>
                    <a:lnTo>
                      <a:pt x="148" y="471"/>
                    </a:lnTo>
                    <a:lnTo>
                      <a:pt x="154" y="441"/>
                    </a:lnTo>
                    <a:lnTo>
                      <a:pt x="159" y="414"/>
                    </a:lnTo>
                    <a:lnTo>
                      <a:pt x="166" y="380"/>
                    </a:lnTo>
                    <a:lnTo>
                      <a:pt x="173" y="353"/>
                    </a:lnTo>
                    <a:lnTo>
                      <a:pt x="180" y="320"/>
                    </a:lnTo>
                    <a:lnTo>
                      <a:pt x="188" y="292"/>
                    </a:lnTo>
                    <a:lnTo>
                      <a:pt x="198" y="262"/>
                    </a:lnTo>
                    <a:lnTo>
                      <a:pt x="207" y="232"/>
                    </a:lnTo>
                    <a:lnTo>
                      <a:pt x="221" y="195"/>
                    </a:lnTo>
                    <a:lnTo>
                      <a:pt x="0" y="103"/>
                    </a:lnTo>
                    <a:lnTo>
                      <a:pt x="581" y="0"/>
                    </a:lnTo>
                    <a:lnTo>
                      <a:pt x="934" y="488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45" name="Freeform 11"/>
              <p:cNvSpPr>
                <a:spLocks/>
              </p:cNvSpPr>
              <p:nvPr/>
            </p:nvSpPr>
            <p:spPr bwMode="auto">
              <a:xfrm>
                <a:off x="4634" y="883"/>
                <a:ext cx="211" cy="202"/>
              </a:xfrm>
              <a:custGeom>
                <a:avLst/>
                <a:gdLst>
                  <a:gd name="T0" fmla="*/ 843 w 1061"/>
                  <a:gd name="T1" fmla="*/ 1010 h 1010"/>
                  <a:gd name="T2" fmla="*/ 821 w 1061"/>
                  <a:gd name="T3" fmla="*/ 999 h 1010"/>
                  <a:gd name="T4" fmla="*/ 803 w 1061"/>
                  <a:gd name="T5" fmla="*/ 989 h 1010"/>
                  <a:gd name="T6" fmla="*/ 784 w 1061"/>
                  <a:gd name="T7" fmla="*/ 980 h 1010"/>
                  <a:gd name="T8" fmla="*/ 766 w 1061"/>
                  <a:gd name="T9" fmla="*/ 970 h 1010"/>
                  <a:gd name="T10" fmla="*/ 747 w 1061"/>
                  <a:gd name="T11" fmla="*/ 959 h 1010"/>
                  <a:gd name="T12" fmla="*/ 728 w 1061"/>
                  <a:gd name="T13" fmla="*/ 948 h 1010"/>
                  <a:gd name="T14" fmla="*/ 710 w 1061"/>
                  <a:gd name="T15" fmla="*/ 936 h 1010"/>
                  <a:gd name="T16" fmla="*/ 691 w 1061"/>
                  <a:gd name="T17" fmla="*/ 925 h 1010"/>
                  <a:gd name="T18" fmla="*/ 670 w 1061"/>
                  <a:gd name="T19" fmla="*/ 910 h 1010"/>
                  <a:gd name="T20" fmla="*/ 647 w 1061"/>
                  <a:gd name="T21" fmla="*/ 895 h 1010"/>
                  <a:gd name="T22" fmla="*/ 629 w 1061"/>
                  <a:gd name="T23" fmla="*/ 881 h 1010"/>
                  <a:gd name="T24" fmla="*/ 612 w 1061"/>
                  <a:gd name="T25" fmla="*/ 866 h 1010"/>
                  <a:gd name="T26" fmla="*/ 591 w 1061"/>
                  <a:gd name="T27" fmla="*/ 851 h 1010"/>
                  <a:gd name="T28" fmla="*/ 569 w 1061"/>
                  <a:gd name="T29" fmla="*/ 835 h 1010"/>
                  <a:gd name="T30" fmla="*/ 550 w 1061"/>
                  <a:gd name="T31" fmla="*/ 819 h 1010"/>
                  <a:gd name="T32" fmla="*/ 530 w 1061"/>
                  <a:gd name="T33" fmla="*/ 801 h 1010"/>
                  <a:gd name="T34" fmla="*/ 513 w 1061"/>
                  <a:gd name="T35" fmla="*/ 786 h 1010"/>
                  <a:gd name="T36" fmla="*/ 490 w 1061"/>
                  <a:gd name="T37" fmla="*/ 764 h 1010"/>
                  <a:gd name="T38" fmla="*/ 471 w 1061"/>
                  <a:gd name="T39" fmla="*/ 746 h 1010"/>
                  <a:gd name="T40" fmla="*/ 455 w 1061"/>
                  <a:gd name="T41" fmla="*/ 728 h 1010"/>
                  <a:gd name="T42" fmla="*/ 436 w 1061"/>
                  <a:gd name="T43" fmla="*/ 708 h 1010"/>
                  <a:gd name="T44" fmla="*/ 422 w 1061"/>
                  <a:gd name="T45" fmla="*/ 693 h 1010"/>
                  <a:gd name="T46" fmla="*/ 406 w 1061"/>
                  <a:gd name="T47" fmla="*/ 674 h 1010"/>
                  <a:gd name="T48" fmla="*/ 389 w 1061"/>
                  <a:gd name="T49" fmla="*/ 655 h 1010"/>
                  <a:gd name="T50" fmla="*/ 371 w 1061"/>
                  <a:gd name="T51" fmla="*/ 631 h 1010"/>
                  <a:gd name="T52" fmla="*/ 355 w 1061"/>
                  <a:gd name="T53" fmla="*/ 612 h 1010"/>
                  <a:gd name="T54" fmla="*/ 339 w 1061"/>
                  <a:gd name="T55" fmla="*/ 590 h 1010"/>
                  <a:gd name="T56" fmla="*/ 320 w 1061"/>
                  <a:gd name="T57" fmla="*/ 564 h 1010"/>
                  <a:gd name="T58" fmla="*/ 303 w 1061"/>
                  <a:gd name="T59" fmla="*/ 541 h 1010"/>
                  <a:gd name="T60" fmla="*/ 285 w 1061"/>
                  <a:gd name="T61" fmla="*/ 515 h 1010"/>
                  <a:gd name="T62" fmla="*/ 269 w 1061"/>
                  <a:gd name="T63" fmla="*/ 489 h 1010"/>
                  <a:gd name="T64" fmla="*/ 254 w 1061"/>
                  <a:gd name="T65" fmla="*/ 462 h 1010"/>
                  <a:gd name="T66" fmla="*/ 238 w 1061"/>
                  <a:gd name="T67" fmla="*/ 433 h 1010"/>
                  <a:gd name="T68" fmla="*/ 227 w 1061"/>
                  <a:gd name="T69" fmla="*/ 409 h 1010"/>
                  <a:gd name="T70" fmla="*/ 213 w 1061"/>
                  <a:gd name="T71" fmla="*/ 386 h 1010"/>
                  <a:gd name="T72" fmla="*/ 202 w 1061"/>
                  <a:gd name="T73" fmla="*/ 360 h 1010"/>
                  <a:gd name="T74" fmla="*/ 0 w 1061"/>
                  <a:gd name="T75" fmla="*/ 455 h 1010"/>
                  <a:gd name="T76" fmla="*/ 333 w 1061"/>
                  <a:gd name="T77" fmla="*/ 0 h 1010"/>
                  <a:gd name="T78" fmla="*/ 897 w 1061"/>
                  <a:gd name="T79" fmla="*/ 50 h 1010"/>
                  <a:gd name="T80" fmla="*/ 670 w 1061"/>
                  <a:gd name="T81" fmla="*/ 151 h 1010"/>
                  <a:gd name="T82" fmla="*/ 684 w 1061"/>
                  <a:gd name="T83" fmla="*/ 179 h 1010"/>
                  <a:gd name="T84" fmla="*/ 700 w 1061"/>
                  <a:gd name="T85" fmla="*/ 209 h 1010"/>
                  <a:gd name="T86" fmla="*/ 721 w 1061"/>
                  <a:gd name="T87" fmla="*/ 242 h 1010"/>
                  <a:gd name="T88" fmla="*/ 744 w 1061"/>
                  <a:gd name="T89" fmla="*/ 278 h 1010"/>
                  <a:gd name="T90" fmla="*/ 765 w 1061"/>
                  <a:gd name="T91" fmla="*/ 305 h 1010"/>
                  <a:gd name="T92" fmla="*/ 788 w 1061"/>
                  <a:gd name="T93" fmla="*/ 332 h 1010"/>
                  <a:gd name="T94" fmla="*/ 810 w 1061"/>
                  <a:gd name="T95" fmla="*/ 360 h 1010"/>
                  <a:gd name="T96" fmla="*/ 833 w 1061"/>
                  <a:gd name="T97" fmla="*/ 383 h 1010"/>
                  <a:gd name="T98" fmla="*/ 858 w 1061"/>
                  <a:gd name="T99" fmla="*/ 405 h 1010"/>
                  <a:gd name="T100" fmla="*/ 883 w 1061"/>
                  <a:gd name="T101" fmla="*/ 429 h 1010"/>
                  <a:gd name="T102" fmla="*/ 909 w 1061"/>
                  <a:gd name="T103" fmla="*/ 450 h 1010"/>
                  <a:gd name="T104" fmla="*/ 934 w 1061"/>
                  <a:gd name="T105" fmla="*/ 470 h 1010"/>
                  <a:gd name="T106" fmla="*/ 959 w 1061"/>
                  <a:gd name="T107" fmla="*/ 488 h 1010"/>
                  <a:gd name="T108" fmla="*/ 989 w 1061"/>
                  <a:gd name="T109" fmla="*/ 507 h 1010"/>
                  <a:gd name="T110" fmla="*/ 1019 w 1061"/>
                  <a:gd name="T111" fmla="*/ 525 h 1010"/>
                  <a:gd name="T112" fmla="*/ 1041 w 1061"/>
                  <a:gd name="T113" fmla="*/ 534 h 1010"/>
                  <a:gd name="T114" fmla="*/ 1061 w 1061"/>
                  <a:gd name="T115" fmla="*/ 545 h 1010"/>
                  <a:gd name="T116" fmla="*/ 843 w 1061"/>
                  <a:gd name="T117" fmla="*/ 1010 h 101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061"/>
                  <a:gd name="T178" fmla="*/ 0 h 1010"/>
                  <a:gd name="T179" fmla="*/ 1061 w 1061"/>
                  <a:gd name="T180" fmla="*/ 1010 h 101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061" h="1010">
                    <a:moveTo>
                      <a:pt x="843" y="1010"/>
                    </a:moveTo>
                    <a:lnTo>
                      <a:pt x="821" y="999"/>
                    </a:lnTo>
                    <a:lnTo>
                      <a:pt x="803" y="989"/>
                    </a:lnTo>
                    <a:lnTo>
                      <a:pt x="784" y="980"/>
                    </a:lnTo>
                    <a:lnTo>
                      <a:pt x="766" y="970"/>
                    </a:lnTo>
                    <a:lnTo>
                      <a:pt x="747" y="959"/>
                    </a:lnTo>
                    <a:lnTo>
                      <a:pt x="728" y="948"/>
                    </a:lnTo>
                    <a:lnTo>
                      <a:pt x="710" y="936"/>
                    </a:lnTo>
                    <a:lnTo>
                      <a:pt x="691" y="925"/>
                    </a:lnTo>
                    <a:lnTo>
                      <a:pt x="670" y="910"/>
                    </a:lnTo>
                    <a:lnTo>
                      <a:pt x="647" y="895"/>
                    </a:lnTo>
                    <a:lnTo>
                      <a:pt x="629" y="881"/>
                    </a:lnTo>
                    <a:lnTo>
                      <a:pt x="612" y="866"/>
                    </a:lnTo>
                    <a:lnTo>
                      <a:pt x="591" y="851"/>
                    </a:lnTo>
                    <a:lnTo>
                      <a:pt x="569" y="835"/>
                    </a:lnTo>
                    <a:lnTo>
                      <a:pt x="550" y="819"/>
                    </a:lnTo>
                    <a:lnTo>
                      <a:pt x="530" y="801"/>
                    </a:lnTo>
                    <a:lnTo>
                      <a:pt x="513" y="786"/>
                    </a:lnTo>
                    <a:lnTo>
                      <a:pt x="490" y="764"/>
                    </a:lnTo>
                    <a:lnTo>
                      <a:pt x="471" y="746"/>
                    </a:lnTo>
                    <a:lnTo>
                      <a:pt x="455" y="728"/>
                    </a:lnTo>
                    <a:lnTo>
                      <a:pt x="436" y="708"/>
                    </a:lnTo>
                    <a:lnTo>
                      <a:pt x="422" y="693"/>
                    </a:lnTo>
                    <a:lnTo>
                      <a:pt x="406" y="674"/>
                    </a:lnTo>
                    <a:lnTo>
                      <a:pt x="389" y="655"/>
                    </a:lnTo>
                    <a:lnTo>
                      <a:pt x="371" y="631"/>
                    </a:lnTo>
                    <a:lnTo>
                      <a:pt x="355" y="612"/>
                    </a:lnTo>
                    <a:lnTo>
                      <a:pt x="339" y="590"/>
                    </a:lnTo>
                    <a:lnTo>
                      <a:pt x="320" y="564"/>
                    </a:lnTo>
                    <a:lnTo>
                      <a:pt x="303" y="541"/>
                    </a:lnTo>
                    <a:lnTo>
                      <a:pt x="285" y="515"/>
                    </a:lnTo>
                    <a:lnTo>
                      <a:pt x="269" y="489"/>
                    </a:lnTo>
                    <a:lnTo>
                      <a:pt x="254" y="462"/>
                    </a:lnTo>
                    <a:lnTo>
                      <a:pt x="238" y="433"/>
                    </a:lnTo>
                    <a:lnTo>
                      <a:pt x="227" y="409"/>
                    </a:lnTo>
                    <a:lnTo>
                      <a:pt x="213" y="386"/>
                    </a:lnTo>
                    <a:lnTo>
                      <a:pt x="202" y="360"/>
                    </a:lnTo>
                    <a:lnTo>
                      <a:pt x="0" y="455"/>
                    </a:lnTo>
                    <a:lnTo>
                      <a:pt x="333" y="0"/>
                    </a:lnTo>
                    <a:lnTo>
                      <a:pt x="897" y="50"/>
                    </a:lnTo>
                    <a:lnTo>
                      <a:pt x="670" y="151"/>
                    </a:lnTo>
                    <a:lnTo>
                      <a:pt x="684" y="179"/>
                    </a:lnTo>
                    <a:lnTo>
                      <a:pt x="700" y="209"/>
                    </a:lnTo>
                    <a:lnTo>
                      <a:pt x="721" y="242"/>
                    </a:lnTo>
                    <a:lnTo>
                      <a:pt x="744" y="278"/>
                    </a:lnTo>
                    <a:lnTo>
                      <a:pt x="765" y="305"/>
                    </a:lnTo>
                    <a:lnTo>
                      <a:pt x="788" y="332"/>
                    </a:lnTo>
                    <a:lnTo>
                      <a:pt x="810" y="360"/>
                    </a:lnTo>
                    <a:lnTo>
                      <a:pt x="833" y="383"/>
                    </a:lnTo>
                    <a:lnTo>
                      <a:pt x="858" y="405"/>
                    </a:lnTo>
                    <a:lnTo>
                      <a:pt x="883" y="429"/>
                    </a:lnTo>
                    <a:lnTo>
                      <a:pt x="909" y="450"/>
                    </a:lnTo>
                    <a:lnTo>
                      <a:pt x="934" y="470"/>
                    </a:lnTo>
                    <a:lnTo>
                      <a:pt x="959" y="488"/>
                    </a:lnTo>
                    <a:lnTo>
                      <a:pt x="989" y="507"/>
                    </a:lnTo>
                    <a:lnTo>
                      <a:pt x="1019" y="525"/>
                    </a:lnTo>
                    <a:lnTo>
                      <a:pt x="1041" y="534"/>
                    </a:lnTo>
                    <a:lnTo>
                      <a:pt x="1061" y="545"/>
                    </a:lnTo>
                    <a:lnTo>
                      <a:pt x="843" y="1010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46" name="Freeform 12"/>
              <p:cNvSpPr>
                <a:spLocks/>
              </p:cNvSpPr>
              <p:nvPr/>
            </p:nvSpPr>
            <p:spPr bwMode="auto">
              <a:xfrm>
                <a:off x="4875" y="981"/>
                <a:ext cx="229" cy="184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47" name="Freeform 13"/>
              <p:cNvSpPr>
                <a:spLocks/>
              </p:cNvSpPr>
              <p:nvPr/>
            </p:nvSpPr>
            <p:spPr bwMode="auto">
              <a:xfrm>
                <a:off x="5126" y="935"/>
                <a:ext cx="199" cy="199"/>
              </a:xfrm>
              <a:custGeom>
                <a:avLst/>
                <a:gdLst>
                  <a:gd name="T0" fmla="*/ 1001 w 1001"/>
                  <a:gd name="T1" fmla="*/ 219 h 1001"/>
                  <a:gd name="T2" fmla="*/ 989 w 1001"/>
                  <a:gd name="T3" fmla="*/ 241 h 1001"/>
                  <a:gd name="T4" fmla="*/ 981 w 1001"/>
                  <a:gd name="T5" fmla="*/ 259 h 1001"/>
                  <a:gd name="T6" fmla="*/ 970 w 1001"/>
                  <a:gd name="T7" fmla="*/ 278 h 1001"/>
                  <a:gd name="T8" fmla="*/ 962 w 1001"/>
                  <a:gd name="T9" fmla="*/ 296 h 1001"/>
                  <a:gd name="T10" fmla="*/ 951 w 1001"/>
                  <a:gd name="T11" fmla="*/ 315 h 1001"/>
                  <a:gd name="T12" fmla="*/ 939 w 1001"/>
                  <a:gd name="T13" fmla="*/ 334 h 1001"/>
                  <a:gd name="T14" fmla="*/ 928 w 1001"/>
                  <a:gd name="T15" fmla="*/ 352 h 1001"/>
                  <a:gd name="T16" fmla="*/ 915 w 1001"/>
                  <a:gd name="T17" fmla="*/ 371 h 1001"/>
                  <a:gd name="T18" fmla="*/ 900 w 1001"/>
                  <a:gd name="T19" fmla="*/ 391 h 1001"/>
                  <a:gd name="T20" fmla="*/ 885 w 1001"/>
                  <a:gd name="T21" fmla="*/ 413 h 1001"/>
                  <a:gd name="T22" fmla="*/ 873 w 1001"/>
                  <a:gd name="T23" fmla="*/ 431 h 1001"/>
                  <a:gd name="T24" fmla="*/ 858 w 1001"/>
                  <a:gd name="T25" fmla="*/ 449 h 1001"/>
                  <a:gd name="T26" fmla="*/ 842 w 1001"/>
                  <a:gd name="T27" fmla="*/ 471 h 1001"/>
                  <a:gd name="T28" fmla="*/ 825 w 1001"/>
                  <a:gd name="T29" fmla="*/ 493 h 1001"/>
                  <a:gd name="T30" fmla="*/ 809 w 1001"/>
                  <a:gd name="T31" fmla="*/ 512 h 1001"/>
                  <a:gd name="T32" fmla="*/ 791 w 1001"/>
                  <a:gd name="T33" fmla="*/ 532 h 1001"/>
                  <a:gd name="T34" fmla="*/ 776 w 1001"/>
                  <a:gd name="T35" fmla="*/ 549 h 1001"/>
                  <a:gd name="T36" fmla="*/ 754 w 1001"/>
                  <a:gd name="T37" fmla="*/ 572 h 1001"/>
                  <a:gd name="T38" fmla="*/ 736 w 1001"/>
                  <a:gd name="T39" fmla="*/ 591 h 1001"/>
                  <a:gd name="T40" fmla="*/ 719 w 1001"/>
                  <a:gd name="T41" fmla="*/ 607 h 1001"/>
                  <a:gd name="T42" fmla="*/ 698 w 1001"/>
                  <a:gd name="T43" fmla="*/ 626 h 1001"/>
                  <a:gd name="T44" fmla="*/ 683 w 1001"/>
                  <a:gd name="T45" fmla="*/ 640 h 1001"/>
                  <a:gd name="T46" fmla="*/ 664 w 1001"/>
                  <a:gd name="T47" fmla="*/ 656 h 1001"/>
                  <a:gd name="T48" fmla="*/ 645 w 1001"/>
                  <a:gd name="T49" fmla="*/ 673 h 1001"/>
                  <a:gd name="T50" fmla="*/ 623 w 1001"/>
                  <a:gd name="T51" fmla="*/ 691 h 1001"/>
                  <a:gd name="T52" fmla="*/ 604 w 1001"/>
                  <a:gd name="T53" fmla="*/ 706 h 1001"/>
                  <a:gd name="T54" fmla="*/ 582 w 1001"/>
                  <a:gd name="T55" fmla="*/ 722 h 1001"/>
                  <a:gd name="T56" fmla="*/ 555 w 1001"/>
                  <a:gd name="T57" fmla="*/ 741 h 1001"/>
                  <a:gd name="T58" fmla="*/ 532 w 1001"/>
                  <a:gd name="T59" fmla="*/ 758 h 1001"/>
                  <a:gd name="T60" fmla="*/ 507 w 1001"/>
                  <a:gd name="T61" fmla="*/ 775 h 1001"/>
                  <a:gd name="T62" fmla="*/ 481 w 1001"/>
                  <a:gd name="T63" fmla="*/ 793 h 1001"/>
                  <a:gd name="T64" fmla="*/ 454 w 1001"/>
                  <a:gd name="T65" fmla="*/ 808 h 1001"/>
                  <a:gd name="T66" fmla="*/ 592 w 1001"/>
                  <a:gd name="T67" fmla="*/ 1001 h 1001"/>
                  <a:gd name="T68" fmla="*/ 41 w 1001"/>
                  <a:gd name="T69" fmla="*/ 753 h 1001"/>
                  <a:gd name="T70" fmla="*/ 0 w 1001"/>
                  <a:gd name="T71" fmla="*/ 264 h 1001"/>
                  <a:gd name="T72" fmla="*/ 115 w 1001"/>
                  <a:gd name="T73" fmla="*/ 402 h 1001"/>
                  <a:gd name="T74" fmla="*/ 141 w 1001"/>
                  <a:gd name="T75" fmla="*/ 390 h 1001"/>
                  <a:gd name="T76" fmla="*/ 167 w 1001"/>
                  <a:gd name="T77" fmla="*/ 376 h 1001"/>
                  <a:gd name="T78" fmla="*/ 201 w 1001"/>
                  <a:gd name="T79" fmla="*/ 360 h 1001"/>
                  <a:gd name="T80" fmla="*/ 234 w 1001"/>
                  <a:gd name="T81" fmla="*/ 341 h 1001"/>
                  <a:gd name="T82" fmla="*/ 268 w 1001"/>
                  <a:gd name="T83" fmla="*/ 318 h 1001"/>
                  <a:gd name="T84" fmla="*/ 297 w 1001"/>
                  <a:gd name="T85" fmla="*/ 297 h 1001"/>
                  <a:gd name="T86" fmla="*/ 324 w 1001"/>
                  <a:gd name="T87" fmla="*/ 274 h 1001"/>
                  <a:gd name="T88" fmla="*/ 351 w 1001"/>
                  <a:gd name="T89" fmla="*/ 251 h 1001"/>
                  <a:gd name="T90" fmla="*/ 373 w 1001"/>
                  <a:gd name="T91" fmla="*/ 229 h 1001"/>
                  <a:gd name="T92" fmla="*/ 396 w 1001"/>
                  <a:gd name="T93" fmla="*/ 204 h 1001"/>
                  <a:gd name="T94" fmla="*/ 421 w 1001"/>
                  <a:gd name="T95" fmla="*/ 177 h 1001"/>
                  <a:gd name="T96" fmla="*/ 441 w 1001"/>
                  <a:gd name="T97" fmla="*/ 152 h 1001"/>
                  <a:gd name="T98" fmla="*/ 462 w 1001"/>
                  <a:gd name="T99" fmla="*/ 127 h 1001"/>
                  <a:gd name="T100" fmla="*/ 480 w 1001"/>
                  <a:gd name="T101" fmla="*/ 103 h 1001"/>
                  <a:gd name="T102" fmla="*/ 499 w 1001"/>
                  <a:gd name="T103" fmla="*/ 72 h 1001"/>
                  <a:gd name="T104" fmla="*/ 517 w 1001"/>
                  <a:gd name="T105" fmla="*/ 43 h 1001"/>
                  <a:gd name="T106" fmla="*/ 526 w 1001"/>
                  <a:gd name="T107" fmla="*/ 21 h 1001"/>
                  <a:gd name="T108" fmla="*/ 536 w 1001"/>
                  <a:gd name="T109" fmla="*/ 0 h 1001"/>
                  <a:gd name="T110" fmla="*/ 1001 w 1001"/>
                  <a:gd name="T111" fmla="*/ 219 h 1001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01"/>
                  <a:gd name="T169" fmla="*/ 0 h 1001"/>
                  <a:gd name="T170" fmla="*/ 1001 w 1001"/>
                  <a:gd name="T171" fmla="*/ 1001 h 1001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01" h="1001">
                    <a:moveTo>
                      <a:pt x="1001" y="219"/>
                    </a:moveTo>
                    <a:lnTo>
                      <a:pt x="989" y="241"/>
                    </a:lnTo>
                    <a:lnTo>
                      <a:pt x="981" y="259"/>
                    </a:lnTo>
                    <a:lnTo>
                      <a:pt x="970" y="278"/>
                    </a:lnTo>
                    <a:lnTo>
                      <a:pt x="962" y="296"/>
                    </a:lnTo>
                    <a:lnTo>
                      <a:pt x="951" y="315"/>
                    </a:lnTo>
                    <a:lnTo>
                      <a:pt x="939" y="334"/>
                    </a:lnTo>
                    <a:lnTo>
                      <a:pt x="928" y="352"/>
                    </a:lnTo>
                    <a:lnTo>
                      <a:pt x="915" y="371"/>
                    </a:lnTo>
                    <a:lnTo>
                      <a:pt x="900" y="391"/>
                    </a:lnTo>
                    <a:lnTo>
                      <a:pt x="885" y="413"/>
                    </a:lnTo>
                    <a:lnTo>
                      <a:pt x="873" y="431"/>
                    </a:lnTo>
                    <a:lnTo>
                      <a:pt x="858" y="449"/>
                    </a:lnTo>
                    <a:lnTo>
                      <a:pt x="842" y="471"/>
                    </a:lnTo>
                    <a:lnTo>
                      <a:pt x="825" y="493"/>
                    </a:lnTo>
                    <a:lnTo>
                      <a:pt x="809" y="512"/>
                    </a:lnTo>
                    <a:lnTo>
                      <a:pt x="791" y="532"/>
                    </a:lnTo>
                    <a:lnTo>
                      <a:pt x="776" y="549"/>
                    </a:lnTo>
                    <a:lnTo>
                      <a:pt x="754" y="572"/>
                    </a:lnTo>
                    <a:lnTo>
                      <a:pt x="736" y="591"/>
                    </a:lnTo>
                    <a:lnTo>
                      <a:pt x="719" y="607"/>
                    </a:lnTo>
                    <a:lnTo>
                      <a:pt x="698" y="626"/>
                    </a:lnTo>
                    <a:lnTo>
                      <a:pt x="683" y="640"/>
                    </a:lnTo>
                    <a:lnTo>
                      <a:pt x="664" y="656"/>
                    </a:lnTo>
                    <a:lnTo>
                      <a:pt x="645" y="673"/>
                    </a:lnTo>
                    <a:lnTo>
                      <a:pt x="623" y="691"/>
                    </a:lnTo>
                    <a:lnTo>
                      <a:pt x="604" y="706"/>
                    </a:lnTo>
                    <a:lnTo>
                      <a:pt x="582" y="722"/>
                    </a:lnTo>
                    <a:lnTo>
                      <a:pt x="555" y="741"/>
                    </a:lnTo>
                    <a:lnTo>
                      <a:pt x="532" y="758"/>
                    </a:lnTo>
                    <a:lnTo>
                      <a:pt x="507" y="775"/>
                    </a:lnTo>
                    <a:lnTo>
                      <a:pt x="481" y="793"/>
                    </a:lnTo>
                    <a:lnTo>
                      <a:pt x="454" y="808"/>
                    </a:lnTo>
                    <a:lnTo>
                      <a:pt x="592" y="1001"/>
                    </a:lnTo>
                    <a:lnTo>
                      <a:pt x="41" y="753"/>
                    </a:lnTo>
                    <a:lnTo>
                      <a:pt x="0" y="264"/>
                    </a:lnTo>
                    <a:lnTo>
                      <a:pt x="115" y="402"/>
                    </a:lnTo>
                    <a:lnTo>
                      <a:pt x="141" y="390"/>
                    </a:lnTo>
                    <a:lnTo>
                      <a:pt x="167" y="376"/>
                    </a:lnTo>
                    <a:lnTo>
                      <a:pt x="201" y="360"/>
                    </a:lnTo>
                    <a:lnTo>
                      <a:pt x="234" y="341"/>
                    </a:lnTo>
                    <a:lnTo>
                      <a:pt x="268" y="318"/>
                    </a:lnTo>
                    <a:lnTo>
                      <a:pt x="297" y="297"/>
                    </a:lnTo>
                    <a:lnTo>
                      <a:pt x="324" y="274"/>
                    </a:lnTo>
                    <a:lnTo>
                      <a:pt x="351" y="251"/>
                    </a:lnTo>
                    <a:lnTo>
                      <a:pt x="373" y="229"/>
                    </a:lnTo>
                    <a:lnTo>
                      <a:pt x="396" y="204"/>
                    </a:lnTo>
                    <a:lnTo>
                      <a:pt x="421" y="177"/>
                    </a:lnTo>
                    <a:lnTo>
                      <a:pt x="441" y="152"/>
                    </a:lnTo>
                    <a:lnTo>
                      <a:pt x="462" y="127"/>
                    </a:lnTo>
                    <a:lnTo>
                      <a:pt x="480" y="103"/>
                    </a:lnTo>
                    <a:lnTo>
                      <a:pt x="499" y="72"/>
                    </a:lnTo>
                    <a:lnTo>
                      <a:pt x="517" y="43"/>
                    </a:lnTo>
                    <a:lnTo>
                      <a:pt x="526" y="21"/>
                    </a:lnTo>
                    <a:lnTo>
                      <a:pt x="536" y="0"/>
                    </a:lnTo>
                    <a:lnTo>
                      <a:pt x="1001" y="219"/>
                    </a:lnTo>
                    <a:close/>
                  </a:path>
                </a:pathLst>
              </a:custGeom>
              <a:solidFill>
                <a:srgbClr val="CC0099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48" name="Freeform 14"/>
              <p:cNvSpPr>
                <a:spLocks/>
              </p:cNvSpPr>
              <p:nvPr/>
            </p:nvSpPr>
            <p:spPr bwMode="auto">
              <a:xfrm>
                <a:off x="5227" y="679"/>
                <a:ext cx="184" cy="233"/>
              </a:xfrm>
              <a:custGeom>
                <a:avLst/>
                <a:gdLst>
                  <a:gd name="T0" fmla="*/ 0 w 923"/>
                  <a:gd name="T1" fmla="*/ 740 h 1165"/>
                  <a:gd name="T2" fmla="*/ 229 w 923"/>
                  <a:gd name="T3" fmla="*/ 826 h 1165"/>
                  <a:gd name="T4" fmla="*/ 242 w 923"/>
                  <a:gd name="T5" fmla="*/ 798 h 1165"/>
                  <a:gd name="T6" fmla="*/ 251 w 923"/>
                  <a:gd name="T7" fmla="*/ 770 h 1165"/>
                  <a:gd name="T8" fmla="*/ 258 w 923"/>
                  <a:gd name="T9" fmla="*/ 744 h 1165"/>
                  <a:gd name="T10" fmla="*/ 265 w 923"/>
                  <a:gd name="T11" fmla="*/ 721 h 1165"/>
                  <a:gd name="T12" fmla="*/ 272 w 923"/>
                  <a:gd name="T13" fmla="*/ 695 h 1165"/>
                  <a:gd name="T14" fmla="*/ 277 w 923"/>
                  <a:gd name="T15" fmla="*/ 665 h 1165"/>
                  <a:gd name="T16" fmla="*/ 281 w 923"/>
                  <a:gd name="T17" fmla="*/ 638 h 1165"/>
                  <a:gd name="T18" fmla="*/ 285 w 923"/>
                  <a:gd name="T19" fmla="*/ 610 h 1165"/>
                  <a:gd name="T20" fmla="*/ 289 w 923"/>
                  <a:gd name="T21" fmla="*/ 579 h 1165"/>
                  <a:gd name="T22" fmla="*/ 291 w 923"/>
                  <a:gd name="T23" fmla="*/ 546 h 1165"/>
                  <a:gd name="T24" fmla="*/ 291 w 923"/>
                  <a:gd name="T25" fmla="*/ 488 h 1165"/>
                  <a:gd name="T26" fmla="*/ 289 w 923"/>
                  <a:gd name="T27" fmla="*/ 456 h 1165"/>
                  <a:gd name="T28" fmla="*/ 288 w 923"/>
                  <a:gd name="T29" fmla="*/ 429 h 1165"/>
                  <a:gd name="T30" fmla="*/ 284 w 923"/>
                  <a:gd name="T31" fmla="*/ 400 h 1165"/>
                  <a:gd name="T32" fmla="*/ 279 w 923"/>
                  <a:gd name="T33" fmla="*/ 370 h 1165"/>
                  <a:gd name="T34" fmla="*/ 273 w 923"/>
                  <a:gd name="T35" fmla="*/ 344 h 1165"/>
                  <a:gd name="T36" fmla="*/ 266 w 923"/>
                  <a:gd name="T37" fmla="*/ 311 h 1165"/>
                  <a:gd name="T38" fmla="*/ 257 w 923"/>
                  <a:gd name="T39" fmla="*/ 280 h 1165"/>
                  <a:gd name="T40" fmla="*/ 702 w 923"/>
                  <a:gd name="T41" fmla="*/ 0 h 1165"/>
                  <a:gd name="T42" fmla="*/ 713 w 923"/>
                  <a:gd name="T43" fmla="*/ 27 h 1165"/>
                  <a:gd name="T44" fmla="*/ 722 w 923"/>
                  <a:gd name="T45" fmla="*/ 53 h 1165"/>
                  <a:gd name="T46" fmla="*/ 731 w 923"/>
                  <a:gd name="T47" fmla="*/ 76 h 1165"/>
                  <a:gd name="T48" fmla="*/ 739 w 923"/>
                  <a:gd name="T49" fmla="*/ 101 h 1165"/>
                  <a:gd name="T50" fmla="*/ 746 w 923"/>
                  <a:gd name="T51" fmla="*/ 124 h 1165"/>
                  <a:gd name="T52" fmla="*/ 754 w 923"/>
                  <a:gd name="T53" fmla="*/ 149 h 1165"/>
                  <a:gd name="T54" fmla="*/ 759 w 923"/>
                  <a:gd name="T55" fmla="*/ 171 h 1165"/>
                  <a:gd name="T56" fmla="*/ 765 w 923"/>
                  <a:gd name="T57" fmla="*/ 194 h 1165"/>
                  <a:gd name="T58" fmla="*/ 770 w 923"/>
                  <a:gd name="T59" fmla="*/ 217 h 1165"/>
                  <a:gd name="T60" fmla="*/ 777 w 923"/>
                  <a:gd name="T61" fmla="*/ 243 h 1165"/>
                  <a:gd name="T62" fmla="*/ 781 w 923"/>
                  <a:gd name="T63" fmla="*/ 273 h 1165"/>
                  <a:gd name="T64" fmla="*/ 787 w 923"/>
                  <a:gd name="T65" fmla="*/ 298 h 1165"/>
                  <a:gd name="T66" fmla="*/ 792 w 923"/>
                  <a:gd name="T67" fmla="*/ 325 h 1165"/>
                  <a:gd name="T68" fmla="*/ 796 w 923"/>
                  <a:gd name="T69" fmla="*/ 354 h 1165"/>
                  <a:gd name="T70" fmla="*/ 797 w 923"/>
                  <a:gd name="T71" fmla="*/ 384 h 1165"/>
                  <a:gd name="T72" fmla="*/ 800 w 923"/>
                  <a:gd name="T73" fmla="*/ 416 h 1165"/>
                  <a:gd name="T74" fmla="*/ 803 w 923"/>
                  <a:gd name="T75" fmla="*/ 448 h 1165"/>
                  <a:gd name="T76" fmla="*/ 803 w 923"/>
                  <a:gd name="T77" fmla="*/ 478 h 1165"/>
                  <a:gd name="T78" fmla="*/ 803 w 923"/>
                  <a:gd name="T79" fmla="*/ 511 h 1165"/>
                  <a:gd name="T80" fmla="*/ 803 w 923"/>
                  <a:gd name="T81" fmla="*/ 552 h 1165"/>
                  <a:gd name="T82" fmla="*/ 802 w 923"/>
                  <a:gd name="T83" fmla="*/ 589 h 1165"/>
                  <a:gd name="T84" fmla="*/ 800 w 923"/>
                  <a:gd name="T85" fmla="*/ 615 h 1165"/>
                  <a:gd name="T86" fmla="*/ 797 w 923"/>
                  <a:gd name="T87" fmla="*/ 643 h 1165"/>
                  <a:gd name="T88" fmla="*/ 796 w 923"/>
                  <a:gd name="T89" fmla="*/ 673 h 1165"/>
                  <a:gd name="T90" fmla="*/ 791 w 923"/>
                  <a:gd name="T91" fmla="*/ 707 h 1165"/>
                  <a:gd name="T92" fmla="*/ 785 w 923"/>
                  <a:gd name="T93" fmla="*/ 736 h 1165"/>
                  <a:gd name="T94" fmla="*/ 780 w 923"/>
                  <a:gd name="T95" fmla="*/ 765 h 1165"/>
                  <a:gd name="T96" fmla="*/ 773 w 923"/>
                  <a:gd name="T97" fmla="*/ 799 h 1165"/>
                  <a:gd name="T98" fmla="*/ 766 w 923"/>
                  <a:gd name="T99" fmla="*/ 825 h 1165"/>
                  <a:gd name="T100" fmla="*/ 759 w 923"/>
                  <a:gd name="T101" fmla="*/ 858 h 1165"/>
                  <a:gd name="T102" fmla="*/ 751 w 923"/>
                  <a:gd name="T103" fmla="*/ 886 h 1165"/>
                  <a:gd name="T104" fmla="*/ 741 w 923"/>
                  <a:gd name="T105" fmla="*/ 915 h 1165"/>
                  <a:gd name="T106" fmla="*/ 732 w 923"/>
                  <a:gd name="T107" fmla="*/ 945 h 1165"/>
                  <a:gd name="T108" fmla="*/ 720 w 923"/>
                  <a:gd name="T109" fmla="*/ 982 h 1165"/>
                  <a:gd name="T110" fmla="*/ 706 w 923"/>
                  <a:gd name="T111" fmla="*/ 1019 h 1165"/>
                  <a:gd name="T112" fmla="*/ 923 w 923"/>
                  <a:gd name="T113" fmla="*/ 1108 h 1165"/>
                  <a:gd name="T114" fmla="*/ 378 w 923"/>
                  <a:gd name="T115" fmla="*/ 1165 h 1165"/>
                  <a:gd name="T116" fmla="*/ 0 w 923"/>
                  <a:gd name="T117" fmla="*/ 740 h 116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923"/>
                  <a:gd name="T178" fmla="*/ 0 h 1165"/>
                  <a:gd name="T179" fmla="*/ 923 w 923"/>
                  <a:gd name="T180" fmla="*/ 1165 h 116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923" h="1165">
                    <a:moveTo>
                      <a:pt x="0" y="740"/>
                    </a:moveTo>
                    <a:lnTo>
                      <a:pt x="229" y="826"/>
                    </a:lnTo>
                    <a:lnTo>
                      <a:pt x="242" y="798"/>
                    </a:lnTo>
                    <a:lnTo>
                      <a:pt x="251" y="770"/>
                    </a:lnTo>
                    <a:lnTo>
                      <a:pt x="258" y="744"/>
                    </a:lnTo>
                    <a:lnTo>
                      <a:pt x="265" y="721"/>
                    </a:lnTo>
                    <a:lnTo>
                      <a:pt x="272" y="695"/>
                    </a:lnTo>
                    <a:lnTo>
                      <a:pt x="277" y="665"/>
                    </a:lnTo>
                    <a:lnTo>
                      <a:pt x="281" y="638"/>
                    </a:lnTo>
                    <a:lnTo>
                      <a:pt x="285" y="610"/>
                    </a:lnTo>
                    <a:lnTo>
                      <a:pt x="289" y="579"/>
                    </a:lnTo>
                    <a:lnTo>
                      <a:pt x="291" y="546"/>
                    </a:lnTo>
                    <a:lnTo>
                      <a:pt x="291" y="488"/>
                    </a:lnTo>
                    <a:lnTo>
                      <a:pt x="289" y="456"/>
                    </a:lnTo>
                    <a:lnTo>
                      <a:pt x="288" y="429"/>
                    </a:lnTo>
                    <a:lnTo>
                      <a:pt x="284" y="400"/>
                    </a:lnTo>
                    <a:lnTo>
                      <a:pt x="279" y="370"/>
                    </a:lnTo>
                    <a:lnTo>
                      <a:pt x="273" y="344"/>
                    </a:lnTo>
                    <a:lnTo>
                      <a:pt x="266" y="311"/>
                    </a:lnTo>
                    <a:lnTo>
                      <a:pt x="257" y="280"/>
                    </a:lnTo>
                    <a:lnTo>
                      <a:pt x="702" y="0"/>
                    </a:lnTo>
                    <a:lnTo>
                      <a:pt x="713" y="27"/>
                    </a:lnTo>
                    <a:lnTo>
                      <a:pt x="722" y="53"/>
                    </a:lnTo>
                    <a:lnTo>
                      <a:pt x="731" y="76"/>
                    </a:lnTo>
                    <a:lnTo>
                      <a:pt x="739" y="101"/>
                    </a:lnTo>
                    <a:lnTo>
                      <a:pt x="746" y="124"/>
                    </a:lnTo>
                    <a:lnTo>
                      <a:pt x="754" y="149"/>
                    </a:lnTo>
                    <a:lnTo>
                      <a:pt x="759" y="171"/>
                    </a:lnTo>
                    <a:lnTo>
                      <a:pt x="765" y="194"/>
                    </a:lnTo>
                    <a:lnTo>
                      <a:pt x="770" y="217"/>
                    </a:lnTo>
                    <a:lnTo>
                      <a:pt x="777" y="243"/>
                    </a:lnTo>
                    <a:lnTo>
                      <a:pt x="781" y="273"/>
                    </a:lnTo>
                    <a:lnTo>
                      <a:pt x="787" y="298"/>
                    </a:lnTo>
                    <a:lnTo>
                      <a:pt x="792" y="325"/>
                    </a:lnTo>
                    <a:lnTo>
                      <a:pt x="796" y="354"/>
                    </a:lnTo>
                    <a:lnTo>
                      <a:pt x="797" y="384"/>
                    </a:lnTo>
                    <a:lnTo>
                      <a:pt x="800" y="416"/>
                    </a:lnTo>
                    <a:lnTo>
                      <a:pt x="803" y="448"/>
                    </a:lnTo>
                    <a:lnTo>
                      <a:pt x="803" y="478"/>
                    </a:lnTo>
                    <a:lnTo>
                      <a:pt x="803" y="511"/>
                    </a:lnTo>
                    <a:lnTo>
                      <a:pt x="803" y="552"/>
                    </a:lnTo>
                    <a:lnTo>
                      <a:pt x="802" y="589"/>
                    </a:lnTo>
                    <a:lnTo>
                      <a:pt x="800" y="615"/>
                    </a:lnTo>
                    <a:lnTo>
                      <a:pt x="797" y="643"/>
                    </a:lnTo>
                    <a:lnTo>
                      <a:pt x="796" y="673"/>
                    </a:lnTo>
                    <a:lnTo>
                      <a:pt x="791" y="707"/>
                    </a:lnTo>
                    <a:lnTo>
                      <a:pt x="785" y="736"/>
                    </a:lnTo>
                    <a:lnTo>
                      <a:pt x="780" y="765"/>
                    </a:lnTo>
                    <a:lnTo>
                      <a:pt x="773" y="799"/>
                    </a:lnTo>
                    <a:lnTo>
                      <a:pt x="766" y="825"/>
                    </a:lnTo>
                    <a:lnTo>
                      <a:pt x="759" y="858"/>
                    </a:lnTo>
                    <a:lnTo>
                      <a:pt x="751" y="886"/>
                    </a:lnTo>
                    <a:lnTo>
                      <a:pt x="741" y="915"/>
                    </a:lnTo>
                    <a:lnTo>
                      <a:pt x="732" y="945"/>
                    </a:lnTo>
                    <a:lnTo>
                      <a:pt x="720" y="982"/>
                    </a:lnTo>
                    <a:lnTo>
                      <a:pt x="706" y="1019"/>
                    </a:lnTo>
                    <a:lnTo>
                      <a:pt x="923" y="1108"/>
                    </a:lnTo>
                    <a:lnTo>
                      <a:pt x="378" y="1165"/>
                    </a:lnTo>
                    <a:lnTo>
                      <a:pt x="0" y="740"/>
                    </a:lnTo>
                    <a:close/>
                  </a:path>
                </a:pathLst>
              </a:custGeom>
              <a:solidFill>
                <a:srgbClr val="FF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49" name="Freeform 15"/>
              <p:cNvSpPr>
                <a:spLocks/>
              </p:cNvSpPr>
              <p:nvPr/>
            </p:nvSpPr>
            <p:spPr bwMode="auto">
              <a:xfrm>
                <a:off x="5173" y="463"/>
                <a:ext cx="215" cy="204"/>
              </a:xfrm>
              <a:custGeom>
                <a:avLst/>
                <a:gdLst>
                  <a:gd name="T0" fmla="*/ 219 w 1080"/>
                  <a:gd name="T1" fmla="*/ 0 h 1028"/>
                  <a:gd name="T2" fmla="*/ 241 w 1080"/>
                  <a:gd name="T3" fmla="*/ 11 h 1028"/>
                  <a:gd name="T4" fmla="*/ 259 w 1080"/>
                  <a:gd name="T5" fmla="*/ 20 h 1028"/>
                  <a:gd name="T6" fmla="*/ 278 w 1080"/>
                  <a:gd name="T7" fmla="*/ 30 h 1028"/>
                  <a:gd name="T8" fmla="*/ 296 w 1080"/>
                  <a:gd name="T9" fmla="*/ 39 h 1028"/>
                  <a:gd name="T10" fmla="*/ 315 w 1080"/>
                  <a:gd name="T11" fmla="*/ 50 h 1028"/>
                  <a:gd name="T12" fmla="*/ 333 w 1080"/>
                  <a:gd name="T13" fmla="*/ 63 h 1028"/>
                  <a:gd name="T14" fmla="*/ 351 w 1080"/>
                  <a:gd name="T15" fmla="*/ 74 h 1028"/>
                  <a:gd name="T16" fmla="*/ 368 w 1080"/>
                  <a:gd name="T17" fmla="*/ 85 h 1028"/>
                  <a:gd name="T18" fmla="*/ 390 w 1080"/>
                  <a:gd name="T19" fmla="*/ 100 h 1028"/>
                  <a:gd name="T20" fmla="*/ 413 w 1080"/>
                  <a:gd name="T21" fmla="*/ 116 h 1028"/>
                  <a:gd name="T22" fmla="*/ 431 w 1080"/>
                  <a:gd name="T23" fmla="*/ 128 h 1028"/>
                  <a:gd name="T24" fmla="*/ 449 w 1080"/>
                  <a:gd name="T25" fmla="*/ 143 h 1028"/>
                  <a:gd name="T26" fmla="*/ 471 w 1080"/>
                  <a:gd name="T27" fmla="*/ 158 h 1028"/>
                  <a:gd name="T28" fmla="*/ 493 w 1080"/>
                  <a:gd name="T29" fmla="*/ 175 h 1028"/>
                  <a:gd name="T30" fmla="*/ 512 w 1080"/>
                  <a:gd name="T31" fmla="*/ 191 h 1028"/>
                  <a:gd name="T32" fmla="*/ 531 w 1080"/>
                  <a:gd name="T33" fmla="*/ 209 h 1028"/>
                  <a:gd name="T34" fmla="*/ 549 w 1080"/>
                  <a:gd name="T35" fmla="*/ 225 h 1028"/>
                  <a:gd name="T36" fmla="*/ 570 w 1080"/>
                  <a:gd name="T37" fmla="*/ 246 h 1028"/>
                  <a:gd name="T38" fmla="*/ 590 w 1080"/>
                  <a:gd name="T39" fmla="*/ 263 h 1028"/>
                  <a:gd name="T40" fmla="*/ 606 w 1080"/>
                  <a:gd name="T41" fmla="*/ 281 h 1028"/>
                  <a:gd name="T42" fmla="*/ 625 w 1080"/>
                  <a:gd name="T43" fmla="*/ 302 h 1028"/>
                  <a:gd name="T44" fmla="*/ 640 w 1080"/>
                  <a:gd name="T45" fmla="*/ 317 h 1028"/>
                  <a:gd name="T46" fmla="*/ 656 w 1080"/>
                  <a:gd name="T47" fmla="*/ 336 h 1028"/>
                  <a:gd name="T48" fmla="*/ 673 w 1080"/>
                  <a:gd name="T49" fmla="*/ 355 h 1028"/>
                  <a:gd name="T50" fmla="*/ 691 w 1080"/>
                  <a:gd name="T51" fmla="*/ 378 h 1028"/>
                  <a:gd name="T52" fmla="*/ 706 w 1080"/>
                  <a:gd name="T53" fmla="*/ 397 h 1028"/>
                  <a:gd name="T54" fmla="*/ 722 w 1080"/>
                  <a:gd name="T55" fmla="*/ 419 h 1028"/>
                  <a:gd name="T56" fmla="*/ 741 w 1080"/>
                  <a:gd name="T57" fmla="*/ 445 h 1028"/>
                  <a:gd name="T58" fmla="*/ 758 w 1080"/>
                  <a:gd name="T59" fmla="*/ 468 h 1028"/>
                  <a:gd name="T60" fmla="*/ 775 w 1080"/>
                  <a:gd name="T61" fmla="*/ 494 h 1028"/>
                  <a:gd name="T62" fmla="*/ 792 w 1080"/>
                  <a:gd name="T63" fmla="*/ 520 h 1028"/>
                  <a:gd name="T64" fmla="*/ 807 w 1080"/>
                  <a:gd name="T65" fmla="*/ 548 h 1028"/>
                  <a:gd name="T66" fmla="*/ 823 w 1080"/>
                  <a:gd name="T67" fmla="*/ 576 h 1028"/>
                  <a:gd name="T68" fmla="*/ 835 w 1080"/>
                  <a:gd name="T69" fmla="*/ 601 h 1028"/>
                  <a:gd name="T70" fmla="*/ 848 w 1080"/>
                  <a:gd name="T71" fmla="*/ 624 h 1028"/>
                  <a:gd name="T72" fmla="*/ 859 w 1080"/>
                  <a:gd name="T73" fmla="*/ 651 h 1028"/>
                  <a:gd name="T74" fmla="*/ 865 w 1080"/>
                  <a:gd name="T75" fmla="*/ 670 h 1028"/>
                  <a:gd name="T76" fmla="*/ 1080 w 1080"/>
                  <a:gd name="T77" fmla="*/ 586 h 1028"/>
                  <a:gd name="T78" fmla="*/ 747 w 1080"/>
                  <a:gd name="T79" fmla="*/ 1028 h 1028"/>
                  <a:gd name="T80" fmla="*/ 157 w 1080"/>
                  <a:gd name="T81" fmla="*/ 956 h 1028"/>
                  <a:gd name="T82" fmla="*/ 390 w 1080"/>
                  <a:gd name="T83" fmla="*/ 862 h 1028"/>
                  <a:gd name="T84" fmla="*/ 375 w 1080"/>
                  <a:gd name="T85" fmla="*/ 830 h 1028"/>
                  <a:gd name="T86" fmla="*/ 360 w 1080"/>
                  <a:gd name="T87" fmla="*/ 800 h 1028"/>
                  <a:gd name="T88" fmla="*/ 340 w 1080"/>
                  <a:gd name="T89" fmla="*/ 767 h 1028"/>
                  <a:gd name="T90" fmla="*/ 316 w 1080"/>
                  <a:gd name="T91" fmla="*/ 733 h 1028"/>
                  <a:gd name="T92" fmla="*/ 296 w 1080"/>
                  <a:gd name="T93" fmla="*/ 705 h 1028"/>
                  <a:gd name="T94" fmla="*/ 274 w 1080"/>
                  <a:gd name="T95" fmla="*/ 677 h 1028"/>
                  <a:gd name="T96" fmla="*/ 251 w 1080"/>
                  <a:gd name="T97" fmla="*/ 650 h 1028"/>
                  <a:gd name="T98" fmla="*/ 228 w 1080"/>
                  <a:gd name="T99" fmla="*/ 627 h 1028"/>
                  <a:gd name="T100" fmla="*/ 204 w 1080"/>
                  <a:gd name="T101" fmla="*/ 605 h 1028"/>
                  <a:gd name="T102" fmla="*/ 177 w 1080"/>
                  <a:gd name="T103" fmla="*/ 580 h 1028"/>
                  <a:gd name="T104" fmla="*/ 151 w 1080"/>
                  <a:gd name="T105" fmla="*/ 560 h 1028"/>
                  <a:gd name="T106" fmla="*/ 127 w 1080"/>
                  <a:gd name="T107" fmla="*/ 539 h 1028"/>
                  <a:gd name="T108" fmla="*/ 102 w 1080"/>
                  <a:gd name="T109" fmla="*/ 522 h 1028"/>
                  <a:gd name="T110" fmla="*/ 72 w 1080"/>
                  <a:gd name="T111" fmla="*/ 502 h 1028"/>
                  <a:gd name="T112" fmla="*/ 42 w 1080"/>
                  <a:gd name="T113" fmla="*/ 485 h 1028"/>
                  <a:gd name="T114" fmla="*/ 21 w 1080"/>
                  <a:gd name="T115" fmla="*/ 475 h 1028"/>
                  <a:gd name="T116" fmla="*/ 0 w 1080"/>
                  <a:gd name="T117" fmla="*/ 463 h 1028"/>
                  <a:gd name="T118" fmla="*/ 219 w 1080"/>
                  <a:gd name="T119" fmla="*/ 0 h 102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80"/>
                  <a:gd name="T181" fmla="*/ 0 h 1028"/>
                  <a:gd name="T182" fmla="*/ 1080 w 1080"/>
                  <a:gd name="T183" fmla="*/ 1028 h 102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80" h="1028">
                    <a:moveTo>
                      <a:pt x="219" y="0"/>
                    </a:moveTo>
                    <a:lnTo>
                      <a:pt x="241" y="11"/>
                    </a:lnTo>
                    <a:lnTo>
                      <a:pt x="259" y="20"/>
                    </a:lnTo>
                    <a:lnTo>
                      <a:pt x="278" y="30"/>
                    </a:lnTo>
                    <a:lnTo>
                      <a:pt x="296" y="39"/>
                    </a:lnTo>
                    <a:lnTo>
                      <a:pt x="315" y="50"/>
                    </a:lnTo>
                    <a:lnTo>
                      <a:pt x="333" y="63"/>
                    </a:lnTo>
                    <a:lnTo>
                      <a:pt x="351" y="74"/>
                    </a:lnTo>
                    <a:lnTo>
                      <a:pt x="368" y="85"/>
                    </a:lnTo>
                    <a:lnTo>
                      <a:pt x="390" y="100"/>
                    </a:lnTo>
                    <a:lnTo>
                      <a:pt x="413" y="116"/>
                    </a:lnTo>
                    <a:lnTo>
                      <a:pt x="431" y="128"/>
                    </a:lnTo>
                    <a:lnTo>
                      <a:pt x="449" y="143"/>
                    </a:lnTo>
                    <a:lnTo>
                      <a:pt x="471" y="158"/>
                    </a:lnTo>
                    <a:lnTo>
                      <a:pt x="493" y="175"/>
                    </a:lnTo>
                    <a:lnTo>
                      <a:pt x="512" y="191"/>
                    </a:lnTo>
                    <a:lnTo>
                      <a:pt x="531" y="209"/>
                    </a:lnTo>
                    <a:lnTo>
                      <a:pt x="549" y="225"/>
                    </a:lnTo>
                    <a:lnTo>
                      <a:pt x="570" y="246"/>
                    </a:lnTo>
                    <a:lnTo>
                      <a:pt x="590" y="263"/>
                    </a:lnTo>
                    <a:lnTo>
                      <a:pt x="606" y="281"/>
                    </a:lnTo>
                    <a:lnTo>
                      <a:pt x="625" y="302"/>
                    </a:lnTo>
                    <a:lnTo>
                      <a:pt x="640" y="317"/>
                    </a:lnTo>
                    <a:lnTo>
                      <a:pt x="656" y="336"/>
                    </a:lnTo>
                    <a:lnTo>
                      <a:pt x="673" y="355"/>
                    </a:lnTo>
                    <a:lnTo>
                      <a:pt x="691" y="378"/>
                    </a:lnTo>
                    <a:lnTo>
                      <a:pt x="706" y="397"/>
                    </a:lnTo>
                    <a:lnTo>
                      <a:pt x="722" y="419"/>
                    </a:lnTo>
                    <a:lnTo>
                      <a:pt x="741" y="445"/>
                    </a:lnTo>
                    <a:lnTo>
                      <a:pt x="758" y="468"/>
                    </a:lnTo>
                    <a:lnTo>
                      <a:pt x="775" y="494"/>
                    </a:lnTo>
                    <a:lnTo>
                      <a:pt x="792" y="520"/>
                    </a:lnTo>
                    <a:lnTo>
                      <a:pt x="807" y="548"/>
                    </a:lnTo>
                    <a:lnTo>
                      <a:pt x="823" y="576"/>
                    </a:lnTo>
                    <a:lnTo>
                      <a:pt x="835" y="601"/>
                    </a:lnTo>
                    <a:lnTo>
                      <a:pt x="848" y="624"/>
                    </a:lnTo>
                    <a:lnTo>
                      <a:pt x="859" y="651"/>
                    </a:lnTo>
                    <a:lnTo>
                      <a:pt x="865" y="670"/>
                    </a:lnTo>
                    <a:lnTo>
                      <a:pt x="1080" y="586"/>
                    </a:lnTo>
                    <a:lnTo>
                      <a:pt x="747" y="1028"/>
                    </a:lnTo>
                    <a:lnTo>
                      <a:pt x="157" y="956"/>
                    </a:lnTo>
                    <a:lnTo>
                      <a:pt x="390" y="862"/>
                    </a:lnTo>
                    <a:lnTo>
                      <a:pt x="375" y="830"/>
                    </a:lnTo>
                    <a:lnTo>
                      <a:pt x="360" y="800"/>
                    </a:lnTo>
                    <a:lnTo>
                      <a:pt x="340" y="767"/>
                    </a:lnTo>
                    <a:lnTo>
                      <a:pt x="316" y="733"/>
                    </a:lnTo>
                    <a:lnTo>
                      <a:pt x="296" y="705"/>
                    </a:lnTo>
                    <a:lnTo>
                      <a:pt x="274" y="677"/>
                    </a:lnTo>
                    <a:lnTo>
                      <a:pt x="251" y="650"/>
                    </a:lnTo>
                    <a:lnTo>
                      <a:pt x="228" y="627"/>
                    </a:lnTo>
                    <a:lnTo>
                      <a:pt x="204" y="605"/>
                    </a:lnTo>
                    <a:lnTo>
                      <a:pt x="177" y="580"/>
                    </a:lnTo>
                    <a:lnTo>
                      <a:pt x="151" y="560"/>
                    </a:lnTo>
                    <a:lnTo>
                      <a:pt x="127" y="539"/>
                    </a:lnTo>
                    <a:lnTo>
                      <a:pt x="102" y="522"/>
                    </a:lnTo>
                    <a:lnTo>
                      <a:pt x="72" y="502"/>
                    </a:lnTo>
                    <a:lnTo>
                      <a:pt x="42" y="485"/>
                    </a:lnTo>
                    <a:lnTo>
                      <a:pt x="21" y="475"/>
                    </a:lnTo>
                    <a:lnTo>
                      <a:pt x="0" y="463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FF99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50" name="Freeform 16"/>
              <p:cNvSpPr>
                <a:spLocks/>
              </p:cNvSpPr>
              <p:nvPr/>
            </p:nvSpPr>
            <p:spPr bwMode="auto">
              <a:xfrm flipH="1" flipV="1">
                <a:off x="4936" y="388"/>
                <a:ext cx="211" cy="173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rgbClr val="FFFF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2537" name="Text Box 17"/>
            <p:cNvSpPr txBox="1">
              <a:spLocks noChangeArrowheads="1"/>
            </p:cNvSpPr>
            <p:nvPr/>
          </p:nvSpPr>
          <p:spPr bwMode="auto">
            <a:xfrm>
              <a:off x="6661150" y="4937125"/>
              <a:ext cx="746125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Calculate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Forecast</a:t>
              </a:r>
            </a:p>
          </p:txBody>
        </p:sp>
        <p:sp>
          <p:nvSpPr>
            <p:cNvPr id="22538" name="Text Box 18"/>
            <p:cNvSpPr txBox="1">
              <a:spLocks noChangeArrowheads="1"/>
            </p:cNvSpPr>
            <p:nvPr/>
          </p:nvSpPr>
          <p:spPr bwMode="auto">
            <a:xfrm>
              <a:off x="6427788" y="5521325"/>
              <a:ext cx="661987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Analyze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History</a:t>
              </a:r>
            </a:p>
          </p:txBody>
        </p:sp>
        <p:sp>
          <p:nvSpPr>
            <p:cNvPr id="22539" name="Text Box 19"/>
            <p:cNvSpPr txBox="1">
              <a:spLocks noChangeArrowheads="1"/>
            </p:cNvSpPr>
            <p:nvPr/>
          </p:nvSpPr>
          <p:spPr bwMode="auto">
            <a:xfrm>
              <a:off x="6735763" y="6113463"/>
              <a:ext cx="711200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Define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Forecast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Criteria</a:t>
              </a:r>
            </a:p>
          </p:txBody>
        </p:sp>
        <p:sp>
          <p:nvSpPr>
            <p:cNvPr id="22540" name="Text Box 20"/>
            <p:cNvSpPr txBox="1">
              <a:spLocks noChangeArrowheads="1"/>
            </p:cNvSpPr>
            <p:nvPr/>
          </p:nvSpPr>
          <p:spPr bwMode="auto">
            <a:xfrm>
              <a:off x="7945438" y="4914900"/>
              <a:ext cx="71120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Arial" charset="0"/>
                </a:rPr>
                <a:t>Modify</a:t>
              </a:r>
            </a:p>
            <a:p>
              <a:pPr eaLnBrk="0" hangingPunct="0"/>
              <a:r>
                <a:rPr lang="en-US" sz="1000" b="1">
                  <a:latin typeface="Arial" charset="0"/>
                </a:rPr>
                <a:t>Forecast</a:t>
              </a:r>
            </a:p>
          </p:txBody>
        </p:sp>
        <p:sp>
          <p:nvSpPr>
            <p:cNvPr id="22541" name="Text Box 21"/>
            <p:cNvSpPr txBox="1">
              <a:spLocks noChangeArrowheads="1"/>
            </p:cNvSpPr>
            <p:nvPr/>
          </p:nvSpPr>
          <p:spPr bwMode="auto">
            <a:xfrm>
              <a:off x="8253413" y="5548313"/>
              <a:ext cx="614362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Update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MRP</a:t>
              </a:r>
            </a:p>
          </p:txBody>
        </p:sp>
        <p:sp>
          <p:nvSpPr>
            <p:cNvPr id="22542" name="Text Box 22"/>
            <p:cNvSpPr txBox="1">
              <a:spLocks noChangeArrowheads="1"/>
            </p:cNvSpPr>
            <p:nvPr/>
          </p:nvSpPr>
          <p:spPr bwMode="auto">
            <a:xfrm>
              <a:off x="8005763" y="6119813"/>
              <a:ext cx="727075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Add New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Forecast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Methods</a:t>
              </a: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Copy per item number</a:t>
            </a:r>
          </a:p>
          <a:p>
            <a:pPr eaLnBrk="1" hangingPunct="1"/>
            <a:r>
              <a:rPr lang="en-US" smtClean="0"/>
              <a:t>Source and target items can be different</a:t>
            </a:r>
          </a:p>
          <a:p>
            <a:pPr eaLnBrk="1" hangingPunct="1"/>
            <a:r>
              <a:rPr lang="en-US" smtClean="0"/>
              <a:t>Items must have identical units of measure</a:t>
            </a:r>
          </a:p>
          <a:p>
            <a:pPr lvl="1" eaLnBrk="1" hangingPunct="1"/>
            <a:r>
              <a:rPr lang="en-US" smtClean="0"/>
              <a:t>Or a unit of measure conversion must exist</a:t>
            </a:r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Single Item Simulation Copy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FS-PR-210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Single Item Simulation Copy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FS-PR-220</a:t>
            </a:r>
          </a:p>
        </p:txBody>
      </p:sp>
      <p:pic>
        <p:nvPicPr>
          <p:cNvPr id="2458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00" y="1728788"/>
            <a:ext cx="7237413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Be cautious when copying/combining forecast results</a:t>
            </a:r>
          </a:p>
          <a:p>
            <a:pPr lvl="1" eaLnBrk="1" hangingPunct="1"/>
            <a:r>
              <a:rPr lang="en-US" smtClean="0"/>
              <a:t>From a statistical point of view, the result is not a valid forecast</a:t>
            </a:r>
          </a:p>
          <a:p>
            <a:pPr lvl="1" eaLnBrk="1" hangingPunct="1"/>
            <a:r>
              <a:rPr lang="en-US" smtClean="0"/>
              <a:t>You should aggregate/combine historical sales data before doing the forecast calculation	</a:t>
            </a:r>
          </a:p>
          <a:p>
            <a:pPr eaLnBrk="1" hangingPunct="1"/>
            <a:r>
              <a:rPr lang="en-US" smtClean="0"/>
              <a:t>Multipliers applied to the source quantity before replacing or adding to the target quantity</a:t>
            </a:r>
          </a:p>
          <a:p>
            <a:pPr eaLnBrk="1" hangingPunct="1"/>
            <a:endParaRPr lang="en-US" smtClean="0"/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Caution!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FS-PR-230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22"/>
          <p:cNvSpPr>
            <a:spLocks noGrp="1"/>
          </p:cNvSpPr>
          <p:nvPr>
            <p:ph idx="1"/>
          </p:nvPr>
        </p:nvSpPr>
        <p:spPr>
          <a:xfrm>
            <a:off x="1809750" y="891610"/>
            <a:ext cx="6877050" cy="542452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Simulated Forecast Calculation</a:t>
            </a:r>
          </a:p>
          <a:p>
            <a:pPr lvl="1"/>
            <a:r>
              <a:rPr lang="en-US" sz="2000" dirty="0" smtClean="0"/>
              <a:t>CIM Data Load</a:t>
            </a:r>
          </a:p>
          <a:p>
            <a:pPr lvl="1"/>
            <a:r>
              <a:rPr lang="en-US" sz="2000" dirty="0" smtClean="0"/>
              <a:t>Detail Forecast Maintenance (optional)</a:t>
            </a:r>
          </a:p>
          <a:p>
            <a:pPr lvl="1"/>
            <a:r>
              <a:rPr lang="en-US" sz="2000" dirty="0" smtClean="0"/>
              <a:t>Simulation to Simulation Copy (optional)</a:t>
            </a:r>
          </a:p>
          <a:p>
            <a:pPr lvl="1"/>
            <a:r>
              <a:rPr lang="en-US" sz="2000" dirty="0" smtClean="0"/>
              <a:t>Single Item Simulation Copy (optional)</a:t>
            </a:r>
          </a:p>
          <a:p>
            <a:pPr lvl="1"/>
            <a:r>
              <a:rPr lang="en-US" sz="2000" b="1" dirty="0" smtClean="0"/>
              <a:t>Detail Forecast Report (optional)</a:t>
            </a:r>
          </a:p>
          <a:p>
            <a:r>
              <a:rPr lang="en-US" sz="2400" dirty="0" smtClean="0"/>
              <a:t>Simulation to Summarized Forecast</a:t>
            </a:r>
          </a:p>
          <a:p>
            <a:r>
              <a:rPr lang="en-US" sz="2400" dirty="0" smtClean="0"/>
              <a:t>Run MRP</a:t>
            </a:r>
          </a:p>
          <a:p>
            <a:r>
              <a:rPr lang="en-US" sz="2400" dirty="0" smtClean="0"/>
              <a:t>User Forecast Method Maintenance (optional)</a:t>
            </a:r>
          </a:p>
          <a:p>
            <a:endParaRPr lang="en-US" sz="2400" dirty="0"/>
          </a:p>
        </p:txBody>
      </p:sp>
      <p:sp>
        <p:nvSpPr>
          <p:cNvPr id="266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Forecast Simulation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FS-PR-240</a:t>
            </a:r>
          </a:p>
        </p:txBody>
      </p:sp>
      <p:sp>
        <p:nvSpPr>
          <p:cNvPr id="155654" name="Line 6"/>
          <p:cNvSpPr>
            <a:spLocks noChangeShapeType="1"/>
          </p:cNvSpPr>
          <p:nvPr/>
        </p:nvSpPr>
        <p:spPr bwMode="auto">
          <a:xfrm>
            <a:off x="1104900" y="82296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6618288" y="4559300"/>
            <a:ext cx="2439987" cy="1919288"/>
            <a:chOff x="6437313" y="4749800"/>
            <a:chExt cx="2439987" cy="1919288"/>
          </a:xfrm>
        </p:grpSpPr>
        <p:sp>
          <p:nvSpPr>
            <p:cNvPr id="26631" name="Rectangle 7"/>
            <p:cNvSpPr>
              <a:spLocks noChangeArrowheads="1"/>
            </p:cNvSpPr>
            <p:nvPr/>
          </p:nvSpPr>
          <p:spPr bwMode="auto">
            <a:xfrm>
              <a:off x="6586538" y="4749800"/>
              <a:ext cx="227647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200" b="1">
                  <a:solidFill>
                    <a:schemeClr val="hlink"/>
                  </a:solidFill>
                  <a:latin typeface="Arial" charset="0"/>
                </a:rPr>
                <a:t>QAD Enterprise Applications</a:t>
              </a:r>
            </a:p>
          </p:txBody>
        </p:sp>
        <p:grpSp>
          <p:nvGrpSpPr>
            <p:cNvPr id="26632" name="Group 8"/>
            <p:cNvGrpSpPr>
              <a:grpSpLocks/>
            </p:cNvGrpSpPr>
            <p:nvPr/>
          </p:nvGrpSpPr>
          <p:grpSpPr bwMode="auto">
            <a:xfrm>
              <a:off x="7069138" y="5127625"/>
              <a:ext cx="1254125" cy="1233488"/>
              <a:chOff x="4621" y="388"/>
              <a:chExt cx="790" cy="777"/>
            </a:xfrm>
          </p:grpSpPr>
          <p:sp>
            <p:nvSpPr>
              <p:cNvPr id="26639" name="Freeform 9"/>
              <p:cNvSpPr>
                <a:spLocks/>
              </p:cNvSpPr>
              <p:nvPr/>
            </p:nvSpPr>
            <p:spPr bwMode="auto">
              <a:xfrm>
                <a:off x="4700" y="405"/>
                <a:ext cx="212" cy="211"/>
              </a:xfrm>
              <a:custGeom>
                <a:avLst/>
                <a:gdLst>
                  <a:gd name="T0" fmla="*/ 0 w 1061"/>
                  <a:gd name="T1" fmla="*/ 839 h 1059"/>
                  <a:gd name="T2" fmla="*/ 11 w 1061"/>
                  <a:gd name="T3" fmla="*/ 817 h 1059"/>
                  <a:gd name="T4" fmla="*/ 20 w 1061"/>
                  <a:gd name="T5" fmla="*/ 799 h 1059"/>
                  <a:gd name="T6" fmla="*/ 30 w 1061"/>
                  <a:gd name="T7" fmla="*/ 780 h 1059"/>
                  <a:gd name="T8" fmla="*/ 39 w 1061"/>
                  <a:gd name="T9" fmla="*/ 763 h 1059"/>
                  <a:gd name="T10" fmla="*/ 50 w 1061"/>
                  <a:gd name="T11" fmla="*/ 743 h 1059"/>
                  <a:gd name="T12" fmla="*/ 63 w 1061"/>
                  <a:gd name="T13" fmla="*/ 724 h 1059"/>
                  <a:gd name="T14" fmla="*/ 74 w 1061"/>
                  <a:gd name="T15" fmla="*/ 707 h 1059"/>
                  <a:gd name="T16" fmla="*/ 84 w 1061"/>
                  <a:gd name="T17" fmla="*/ 687 h 1059"/>
                  <a:gd name="T18" fmla="*/ 100 w 1061"/>
                  <a:gd name="T19" fmla="*/ 666 h 1059"/>
                  <a:gd name="T20" fmla="*/ 116 w 1061"/>
                  <a:gd name="T21" fmla="*/ 644 h 1059"/>
                  <a:gd name="T22" fmla="*/ 128 w 1061"/>
                  <a:gd name="T23" fmla="*/ 626 h 1059"/>
                  <a:gd name="T24" fmla="*/ 143 w 1061"/>
                  <a:gd name="T25" fmla="*/ 608 h 1059"/>
                  <a:gd name="T26" fmla="*/ 158 w 1061"/>
                  <a:gd name="T27" fmla="*/ 588 h 1059"/>
                  <a:gd name="T28" fmla="*/ 175 w 1061"/>
                  <a:gd name="T29" fmla="*/ 566 h 1059"/>
                  <a:gd name="T30" fmla="*/ 191 w 1061"/>
                  <a:gd name="T31" fmla="*/ 547 h 1059"/>
                  <a:gd name="T32" fmla="*/ 209 w 1061"/>
                  <a:gd name="T33" fmla="*/ 526 h 1059"/>
                  <a:gd name="T34" fmla="*/ 225 w 1061"/>
                  <a:gd name="T35" fmla="*/ 510 h 1059"/>
                  <a:gd name="T36" fmla="*/ 246 w 1061"/>
                  <a:gd name="T37" fmla="*/ 487 h 1059"/>
                  <a:gd name="T38" fmla="*/ 263 w 1061"/>
                  <a:gd name="T39" fmla="*/ 468 h 1059"/>
                  <a:gd name="T40" fmla="*/ 281 w 1061"/>
                  <a:gd name="T41" fmla="*/ 451 h 1059"/>
                  <a:gd name="T42" fmla="*/ 302 w 1061"/>
                  <a:gd name="T43" fmla="*/ 432 h 1059"/>
                  <a:gd name="T44" fmla="*/ 317 w 1061"/>
                  <a:gd name="T45" fmla="*/ 418 h 1059"/>
                  <a:gd name="T46" fmla="*/ 336 w 1061"/>
                  <a:gd name="T47" fmla="*/ 402 h 1059"/>
                  <a:gd name="T48" fmla="*/ 355 w 1061"/>
                  <a:gd name="T49" fmla="*/ 386 h 1059"/>
                  <a:gd name="T50" fmla="*/ 378 w 1061"/>
                  <a:gd name="T51" fmla="*/ 368 h 1059"/>
                  <a:gd name="T52" fmla="*/ 397 w 1061"/>
                  <a:gd name="T53" fmla="*/ 353 h 1059"/>
                  <a:gd name="T54" fmla="*/ 419 w 1061"/>
                  <a:gd name="T55" fmla="*/ 335 h 1059"/>
                  <a:gd name="T56" fmla="*/ 445 w 1061"/>
                  <a:gd name="T57" fmla="*/ 317 h 1059"/>
                  <a:gd name="T58" fmla="*/ 468 w 1061"/>
                  <a:gd name="T59" fmla="*/ 300 h 1059"/>
                  <a:gd name="T60" fmla="*/ 494 w 1061"/>
                  <a:gd name="T61" fmla="*/ 282 h 1059"/>
                  <a:gd name="T62" fmla="*/ 520 w 1061"/>
                  <a:gd name="T63" fmla="*/ 265 h 1059"/>
                  <a:gd name="T64" fmla="*/ 547 w 1061"/>
                  <a:gd name="T65" fmla="*/ 250 h 1059"/>
                  <a:gd name="T66" fmla="*/ 576 w 1061"/>
                  <a:gd name="T67" fmla="*/ 234 h 1059"/>
                  <a:gd name="T68" fmla="*/ 601 w 1061"/>
                  <a:gd name="T69" fmla="*/ 223 h 1059"/>
                  <a:gd name="T70" fmla="*/ 624 w 1061"/>
                  <a:gd name="T71" fmla="*/ 209 h 1059"/>
                  <a:gd name="T72" fmla="*/ 651 w 1061"/>
                  <a:gd name="T73" fmla="*/ 199 h 1059"/>
                  <a:gd name="T74" fmla="*/ 670 w 1061"/>
                  <a:gd name="T75" fmla="*/ 190 h 1059"/>
                  <a:gd name="T76" fmla="*/ 588 w 1061"/>
                  <a:gd name="T77" fmla="*/ 0 h 1059"/>
                  <a:gd name="T78" fmla="*/ 1061 w 1061"/>
                  <a:gd name="T79" fmla="*/ 271 h 1059"/>
                  <a:gd name="T80" fmla="*/ 938 w 1061"/>
                  <a:gd name="T81" fmla="*/ 832 h 1059"/>
                  <a:gd name="T82" fmla="*/ 861 w 1061"/>
                  <a:gd name="T83" fmla="*/ 666 h 1059"/>
                  <a:gd name="T84" fmla="*/ 830 w 1061"/>
                  <a:gd name="T85" fmla="*/ 681 h 1059"/>
                  <a:gd name="T86" fmla="*/ 800 w 1061"/>
                  <a:gd name="T87" fmla="*/ 697 h 1059"/>
                  <a:gd name="T88" fmla="*/ 767 w 1061"/>
                  <a:gd name="T89" fmla="*/ 718 h 1059"/>
                  <a:gd name="T90" fmla="*/ 732 w 1061"/>
                  <a:gd name="T91" fmla="*/ 741 h 1059"/>
                  <a:gd name="T92" fmla="*/ 704 w 1061"/>
                  <a:gd name="T93" fmla="*/ 761 h 1059"/>
                  <a:gd name="T94" fmla="*/ 677 w 1061"/>
                  <a:gd name="T95" fmla="*/ 784 h 1059"/>
                  <a:gd name="T96" fmla="*/ 650 w 1061"/>
                  <a:gd name="T97" fmla="*/ 806 h 1059"/>
                  <a:gd name="T98" fmla="*/ 627 w 1061"/>
                  <a:gd name="T99" fmla="*/ 830 h 1059"/>
                  <a:gd name="T100" fmla="*/ 605 w 1061"/>
                  <a:gd name="T101" fmla="*/ 854 h 1059"/>
                  <a:gd name="T102" fmla="*/ 580 w 1061"/>
                  <a:gd name="T103" fmla="*/ 880 h 1059"/>
                  <a:gd name="T104" fmla="*/ 560 w 1061"/>
                  <a:gd name="T105" fmla="*/ 906 h 1059"/>
                  <a:gd name="T106" fmla="*/ 539 w 1061"/>
                  <a:gd name="T107" fmla="*/ 932 h 1059"/>
                  <a:gd name="T108" fmla="*/ 521 w 1061"/>
                  <a:gd name="T109" fmla="*/ 955 h 1059"/>
                  <a:gd name="T110" fmla="*/ 502 w 1061"/>
                  <a:gd name="T111" fmla="*/ 987 h 1059"/>
                  <a:gd name="T112" fmla="*/ 485 w 1061"/>
                  <a:gd name="T113" fmla="*/ 1015 h 1059"/>
                  <a:gd name="T114" fmla="*/ 475 w 1061"/>
                  <a:gd name="T115" fmla="*/ 1037 h 1059"/>
                  <a:gd name="T116" fmla="*/ 463 w 1061"/>
                  <a:gd name="T117" fmla="*/ 1059 h 1059"/>
                  <a:gd name="T118" fmla="*/ 0 w 1061"/>
                  <a:gd name="T119" fmla="*/ 839 h 1059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61"/>
                  <a:gd name="T181" fmla="*/ 0 h 1059"/>
                  <a:gd name="T182" fmla="*/ 1061 w 1061"/>
                  <a:gd name="T183" fmla="*/ 1059 h 1059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61" h="1059">
                    <a:moveTo>
                      <a:pt x="0" y="839"/>
                    </a:moveTo>
                    <a:lnTo>
                      <a:pt x="11" y="817"/>
                    </a:lnTo>
                    <a:lnTo>
                      <a:pt x="20" y="799"/>
                    </a:lnTo>
                    <a:lnTo>
                      <a:pt x="30" y="780"/>
                    </a:lnTo>
                    <a:lnTo>
                      <a:pt x="39" y="763"/>
                    </a:lnTo>
                    <a:lnTo>
                      <a:pt x="50" y="743"/>
                    </a:lnTo>
                    <a:lnTo>
                      <a:pt x="63" y="724"/>
                    </a:lnTo>
                    <a:lnTo>
                      <a:pt x="74" y="707"/>
                    </a:lnTo>
                    <a:lnTo>
                      <a:pt x="84" y="687"/>
                    </a:lnTo>
                    <a:lnTo>
                      <a:pt x="100" y="666"/>
                    </a:lnTo>
                    <a:lnTo>
                      <a:pt x="116" y="644"/>
                    </a:lnTo>
                    <a:lnTo>
                      <a:pt x="128" y="626"/>
                    </a:lnTo>
                    <a:lnTo>
                      <a:pt x="143" y="608"/>
                    </a:lnTo>
                    <a:lnTo>
                      <a:pt x="158" y="588"/>
                    </a:lnTo>
                    <a:lnTo>
                      <a:pt x="175" y="566"/>
                    </a:lnTo>
                    <a:lnTo>
                      <a:pt x="191" y="547"/>
                    </a:lnTo>
                    <a:lnTo>
                      <a:pt x="209" y="526"/>
                    </a:lnTo>
                    <a:lnTo>
                      <a:pt x="225" y="510"/>
                    </a:lnTo>
                    <a:lnTo>
                      <a:pt x="246" y="487"/>
                    </a:lnTo>
                    <a:lnTo>
                      <a:pt x="263" y="468"/>
                    </a:lnTo>
                    <a:lnTo>
                      <a:pt x="281" y="451"/>
                    </a:lnTo>
                    <a:lnTo>
                      <a:pt x="302" y="432"/>
                    </a:lnTo>
                    <a:lnTo>
                      <a:pt x="317" y="418"/>
                    </a:lnTo>
                    <a:lnTo>
                      <a:pt x="336" y="402"/>
                    </a:lnTo>
                    <a:lnTo>
                      <a:pt x="355" y="386"/>
                    </a:lnTo>
                    <a:lnTo>
                      <a:pt x="378" y="368"/>
                    </a:lnTo>
                    <a:lnTo>
                      <a:pt x="397" y="353"/>
                    </a:lnTo>
                    <a:lnTo>
                      <a:pt x="419" y="335"/>
                    </a:lnTo>
                    <a:lnTo>
                      <a:pt x="445" y="317"/>
                    </a:lnTo>
                    <a:lnTo>
                      <a:pt x="468" y="300"/>
                    </a:lnTo>
                    <a:lnTo>
                      <a:pt x="494" y="282"/>
                    </a:lnTo>
                    <a:lnTo>
                      <a:pt x="520" y="265"/>
                    </a:lnTo>
                    <a:lnTo>
                      <a:pt x="547" y="250"/>
                    </a:lnTo>
                    <a:lnTo>
                      <a:pt x="576" y="234"/>
                    </a:lnTo>
                    <a:lnTo>
                      <a:pt x="601" y="223"/>
                    </a:lnTo>
                    <a:lnTo>
                      <a:pt x="624" y="209"/>
                    </a:lnTo>
                    <a:lnTo>
                      <a:pt x="651" y="199"/>
                    </a:lnTo>
                    <a:lnTo>
                      <a:pt x="670" y="190"/>
                    </a:lnTo>
                    <a:lnTo>
                      <a:pt x="588" y="0"/>
                    </a:lnTo>
                    <a:lnTo>
                      <a:pt x="1061" y="271"/>
                    </a:lnTo>
                    <a:lnTo>
                      <a:pt x="938" y="832"/>
                    </a:lnTo>
                    <a:lnTo>
                      <a:pt x="861" y="666"/>
                    </a:lnTo>
                    <a:lnTo>
                      <a:pt x="830" y="681"/>
                    </a:lnTo>
                    <a:lnTo>
                      <a:pt x="800" y="697"/>
                    </a:lnTo>
                    <a:lnTo>
                      <a:pt x="767" y="718"/>
                    </a:lnTo>
                    <a:lnTo>
                      <a:pt x="732" y="741"/>
                    </a:lnTo>
                    <a:lnTo>
                      <a:pt x="704" y="761"/>
                    </a:lnTo>
                    <a:lnTo>
                      <a:pt x="677" y="784"/>
                    </a:lnTo>
                    <a:lnTo>
                      <a:pt x="650" y="806"/>
                    </a:lnTo>
                    <a:lnTo>
                      <a:pt x="627" y="830"/>
                    </a:lnTo>
                    <a:lnTo>
                      <a:pt x="605" y="854"/>
                    </a:lnTo>
                    <a:lnTo>
                      <a:pt x="580" y="880"/>
                    </a:lnTo>
                    <a:lnTo>
                      <a:pt x="560" y="906"/>
                    </a:lnTo>
                    <a:lnTo>
                      <a:pt x="539" y="932"/>
                    </a:lnTo>
                    <a:lnTo>
                      <a:pt x="521" y="955"/>
                    </a:lnTo>
                    <a:lnTo>
                      <a:pt x="502" y="987"/>
                    </a:lnTo>
                    <a:lnTo>
                      <a:pt x="485" y="1015"/>
                    </a:lnTo>
                    <a:lnTo>
                      <a:pt x="475" y="1037"/>
                    </a:lnTo>
                    <a:lnTo>
                      <a:pt x="463" y="1059"/>
                    </a:lnTo>
                    <a:lnTo>
                      <a:pt x="0" y="839"/>
                    </a:lnTo>
                    <a:close/>
                  </a:path>
                </a:pathLst>
              </a:custGeom>
              <a:solidFill>
                <a:srgbClr val="99CC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0" name="Freeform 10"/>
              <p:cNvSpPr>
                <a:spLocks/>
              </p:cNvSpPr>
              <p:nvPr/>
            </p:nvSpPr>
            <p:spPr bwMode="auto">
              <a:xfrm>
                <a:off x="4621" y="642"/>
                <a:ext cx="186" cy="234"/>
              </a:xfrm>
              <a:custGeom>
                <a:avLst/>
                <a:gdLst>
                  <a:gd name="T0" fmla="*/ 934 w 934"/>
                  <a:gd name="T1" fmla="*/ 488 h 1179"/>
                  <a:gd name="T2" fmla="*/ 696 w 934"/>
                  <a:gd name="T3" fmla="*/ 391 h 1179"/>
                  <a:gd name="T4" fmla="*/ 687 w 934"/>
                  <a:gd name="T5" fmla="*/ 413 h 1179"/>
                  <a:gd name="T6" fmla="*/ 681 w 934"/>
                  <a:gd name="T7" fmla="*/ 435 h 1179"/>
                  <a:gd name="T8" fmla="*/ 674 w 934"/>
                  <a:gd name="T9" fmla="*/ 458 h 1179"/>
                  <a:gd name="T10" fmla="*/ 669 w 934"/>
                  <a:gd name="T11" fmla="*/ 482 h 1179"/>
                  <a:gd name="T12" fmla="*/ 662 w 934"/>
                  <a:gd name="T13" fmla="*/ 514 h 1179"/>
                  <a:gd name="T14" fmla="*/ 658 w 934"/>
                  <a:gd name="T15" fmla="*/ 540 h 1179"/>
                  <a:gd name="T16" fmla="*/ 654 w 934"/>
                  <a:gd name="T17" fmla="*/ 568 h 1179"/>
                  <a:gd name="T18" fmla="*/ 651 w 934"/>
                  <a:gd name="T19" fmla="*/ 600 h 1179"/>
                  <a:gd name="T20" fmla="*/ 648 w 934"/>
                  <a:gd name="T21" fmla="*/ 633 h 1179"/>
                  <a:gd name="T22" fmla="*/ 648 w 934"/>
                  <a:gd name="T23" fmla="*/ 691 h 1179"/>
                  <a:gd name="T24" fmla="*/ 650 w 934"/>
                  <a:gd name="T25" fmla="*/ 721 h 1179"/>
                  <a:gd name="T26" fmla="*/ 651 w 934"/>
                  <a:gd name="T27" fmla="*/ 750 h 1179"/>
                  <a:gd name="T28" fmla="*/ 655 w 934"/>
                  <a:gd name="T29" fmla="*/ 779 h 1179"/>
                  <a:gd name="T30" fmla="*/ 661 w 934"/>
                  <a:gd name="T31" fmla="*/ 807 h 1179"/>
                  <a:gd name="T32" fmla="*/ 666 w 934"/>
                  <a:gd name="T33" fmla="*/ 835 h 1179"/>
                  <a:gd name="T34" fmla="*/ 673 w 934"/>
                  <a:gd name="T35" fmla="*/ 867 h 1179"/>
                  <a:gd name="T36" fmla="*/ 682 w 934"/>
                  <a:gd name="T37" fmla="*/ 897 h 1179"/>
                  <a:gd name="T38" fmla="*/ 236 w 934"/>
                  <a:gd name="T39" fmla="*/ 1179 h 1179"/>
                  <a:gd name="T40" fmla="*/ 226 w 934"/>
                  <a:gd name="T41" fmla="*/ 1150 h 1179"/>
                  <a:gd name="T42" fmla="*/ 217 w 934"/>
                  <a:gd name="T43" fmla="*/ 1126 h 1179"/>
                  <a:gd name="T44" fmla="*/ 209 w 934"/>
                  <a:gd name="T45" fmla="*/ 1102 h 1179"/>
                  <a:gd name="T46" fmla="*/ 200 w 934"/>
                  <a:gd name="T47" fmla="*/ 1076 h 1179"/>
                  <a:gd name="T48" fmla="*/ 194 w 934"/>
                  <a:gd name="T49" fmla="*/ 1055 h 1179"/>
                  <a:gd name="T50" fmla="*/ 185 w 934"/>
                  <a:gd name="T51" fmla="*/ 1030 h 1179"/>
                  <a:gd name="T52" fmla="*/ 180 w 934"/>
                  <a:gd name="T53" fmla="*/ 1007 h 1179"/>
                  <a:gd name="T54" fmla="*/ 174 w 934"/>
                  <a:gd name="T55" fmla="*/ 985 h 1179"/>
                  <a:gd name="T56" fmla="*/ 169 w 934"/>
                  <a:gd name="T57" fmla="*/ 962 h 1179"/>
                  <a:gd name="T58" fmla="*/ 162 w 934"/>
                  <a:gd name="T59" fmla="*/ 934 h 1179"/>
                  <a:gd name="T60" fmla="*/ 158 w 934"/>
                  <a:gd name="T61" fmla="*/ 906 h 1179"/>
                  <a:gd name="T62" fmla="*/ 153 w 934"/>
                  <a:gd name="T63" fmla="*/ 880 h 1179"/>
                  <a:gd name="T64" fmla="*/ 147 w 934"/>
                  <a:gd name="T65" fmla="*/ 854 h 1179"/>
                  <a:gd name="T66" fmla="*/ 144 w 934"/>
                  <a:gd name="T67" fmla="*/ 824 h 1179"/>
                  <a:gd name="T68" fmla="*/ 142 w 934"/>
                  <a:gd name="T69" fmla="*/ 795 h 1179"/>
                  <a:gd name="T70" fmla="*/ 139 w 934"/>
                  <a:gd name="T71" fmla="*/ 762 h 1179"/>
                  <a:gd name="T72" fmla="*/ 136 w 934"/>
                  <a:gd name="T73" fmla="*/ 731 h 1179"/>
                  <a:gd name="T74" fmla="*/ 136 w 934"/>
                  <a:gd name="T75" fmla="*/ 699 h 1179"/>
                  <a:gd name="T76" fmla="*/ 136 w 934"/>
                  <a:gd name="T77" fmla="*/ 667 h 1179"/>
                  <a:gd name="T78" fmla="*/ 136 w 934"/>
                  <a:gd name="T79" fmla="*/ 626 h 1179"/>
                  <a:gd name="T80" fmla="*/ 138 w 934"/>
                  <a:gd name="T81" fmla="*/ 589 h 1179"/>
                  <a:gd name="T82" fmla="*/ 139 w 934"/>
                  <a:gd name="T83" fmla="*/ 564 h 1179"/>
                  <a:gd name="T84" fmla="*/ 142 w 934"/>
                  <a:gd name="T85" fmla="*/ 534 h 1179"/>
                  <a:gd name="T86" fmla="*/ 144 w 934"/>
                  <a:gd name="T87" fmla="*/ 506 h 1179"/>
                  <a:gd name="T88" fmla="*/ 148 w 934"/>
                  <a:gd name="T89" fmla="*/ 471 h 1179"/>
                  <a:gd name="T90" fmla="*/ 154 w 934"/>
                  <a:gd name="T91" fmla="*/ 441 h 1179"/>
                  <a:gd name="T92" fmla="*/ 159 w 934"/>
                  <a:gd name="T93" fmla="*/ 414 h 1179"/>
                  <a:gd name="T94" fmla="*/ 166 w 934"/>
                  <a:gd name="T95" fmla="*/ 380 h 1179"/>
                  <a:gd name="T96" fmla="*/ 173 w 934"/>
                  <a:gd name="T97" fmla="*/ 353 h 1179"/>
                  <a:gd name="T98" fmla="*/ 180 w 934"/>
                  <a:gd name="T99" fmla="*/ 320 h 1179"/>
                  <a:gd name="T100" fmla="*/ 188 w 934"/>
                  <a:gd name="T101" fmla="*/ 292 h 1179"/>
                  <a:gd name="T102" fmla="*/ 198 w 934"/>
                  <a:gd name="T103" fmla="*/ 262 h 1179"/>
                  <a:gd name="T104" fmla="*/ 207 w 934"/>
                  <a:gd name="T105" fmla="*/ 232 h 1179"/>
                  <a:gd name="T106" fmla="*/ 221 w 934"/>
                  <a:gd name="T107" fmla="*/ 195 h 1179"/>
                  <a:gd name="T108" fmla="*/ 0 w 934"/>
                  <a:gd name="T109" fmla="*/ 103 h 1179"/>
                  <a:gd name="T110" fmla="*/ 581 w 934"/>
                  <a:gd name="T111" fmla="*/ 0 h 1179"/>
                  <a:gd name="T112" fmla="*/ 934 w 934"/>
                  <a:gd name="T113" fmla="*/ 488 h 117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34"/>
                  <a:gd name="T172" fmla="*/ 0 h 1179"/>
                  <a:gd name="T173" fmla="*/ 934 w 934"/>
                  <a:gd name="T174" fmla="*/ 1179 h 1179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34" h="1179">
                    <a:moveTo>
                      <a:pt x="934" y="488"/>
                    </a:moveTo>
                    <a:lnTo>
                      <a:pt x="696" y="391"/>
                    </a:lnTo>
                    <a:lnTo>
                      <a:pt x="687" y="413"/>
                    </a:lnTo>
                    <a:lnTo>
                      <a:pt x="681" y="435"/>
                    </a:lnTo>
                    <a:lnTo>
                      <a:pt x="674" y="458"/>
                    </a:lnTo>
                    <a:lnTo>
                      <a:pt x="669" y="482"/>
                    </a:lnTo>
                    <a:lnTo>
                      <a:pt x="662" y="514"/>
                    </a:lnTo>
                    <a:lnTo>
                      <a:pt x="658" y="540"/>
                    </a:lnTo>
                    <a:lnTo>
                      <a:pt x="654" y="568"/>
                    </a:lnTo>
                    <a:lnTo>
                      <a:pt x="651" y="600"/>
                    </a:lnTo>
                    <a:lnTo>
                      <a:pt x="648" y="633"/>
                    </a:lnTo>
                    <a:lnTo>
                      <a:pt x="648" y="691"/>
                    </a:lnTo>
                    <a:lnTo>
                      <a:pt x="650" y="721"/>
                    </a:lnTo>
                    <a:lnTo>
                      <a:pt x="651" y="750"/>
                    </a:lnTo>
                    <a:lnTo>
                      <a:pt x="655" y="779"/>
                    </a:lnTo>
                    <a:lnTo>
                      <a:pt x="661" y="807"/>
                    </a:lnTo>
                    <a:lnTo>
                      <a:pt x="666" y="835"/>
                    </a:lnTo>
                    <a:lnTo>
                      <a:pt x="673" y="867"/>
                    </a:lnTo>
                    <a:lnTo>
                      <a:pt x="682" y="897"/>
                    </a:lnTo>
                    <a:lnTo>
                      <a:pt x="236" y="1179"/>
                    </a:lnTo>
                    <a:lnTo>
                      <a:pt x="226" y="1150"/>
                    </a:lnTo>
                    <a:lnTo>
                      <a:pt x="217" y="1126"/>
                    </a:lnTo>
                    <a:lnTo>
                      <a:pt x="209" y="1102"/>
                    </a:lnTo>
                    <a:lnTo>
                      <a:pt x="200" y="1076"/>
                    </a:lnTo>
                    <a:lnTo>
                      <a:pt x="194" y="1055"/>
                    </a:lnTo>
                    <a:lnTo>
                      <a:pt x="185" y="1030"/>
                    </a:lnTo>
                    <a:lnTo>
                      <a:pt x="180" y="1007"/>
                    </a:lnTo>
                    <a:lnTo>
                      <a:pt x="174" y="985"/>
                    </a:lnTo>
                    <a:lnTo>
                      <a:pt x="169" y="962"/>
                    </a:lnTo>
                    <a:lnTo>
                      <a:pt x="162" y="934"/>
                    </a:lnTo>
                    <a:lnTo>
                      <a:pt x="158" y="906"/>
                    </a:lnTo>
                    <a:lnTo>
                      <a:pt x="153" y="880"/>
                    </a:lnTo>
                    <a:lnTo>
                      <a:pt x="147" y="854"/>
                    </a:lnTo>
                    <a:lnTo>
                      <a:pt x="144" y="824"/>
                    </a:lnTo>
                    <a:lnTo>
                      <a:pt x="142" y="795"/>
                    </a:lnTo>
                    <a:lnTo>
                      <a:pt x="139" y="762"/>
                    </a:lnTo>
                    <a:lnTo>
                      <a:pt x="136" y="731"/>
                    </a:lnTo>
                    <a:lnTo>
                      <a:pt x="136" y="699"/>
                    </a:lnTo>
                    <a:lnTo>
                      <a:pt x="136" y="667"/>
                    </a:lnTo>
                    <a:lnTo>
                      <a:pt x="136" y="626"/>
                    </a:lnTo>
                    <a:lnTo>
                      <a:pt x="138" y="589"/>
                    </a:lnTo>
                    <a:lnTo>
                      <a:pt x="139" y="564"/>
                    </a:lnTo>
                    <a:lnTo>
                      <a:pt x="142" y="534"/>
                    </a:lnTo>
                    <a:lnTo>
                      <a:pt x="144" y="506"/>
                    </a:lnTo>
                    <a:lnTo>
                      <a:pt x="148" y="471"/>
                    </a:lnTo>
                    <a:lnTo>
                      <a:pt x="154" y="441"/>
                    </a:lnTo>
                    <a:lnTo>
                      <a:pt x="159" y="414"/>
                    </a:lnTo>
                    <a:lnTo>
                      <a:pt x="166" y="380"/>
                    </a:lnTo>
                    <a:lnTo>
                      <a:pt x="173" y="353"/>
                    </a:lnTo>
                    <a:lnTo>
                      <a:pt x="180" y="320"/>
                    </a:lnTo>
                    <a:lnTo>
                      <a:pt x="188" y="292"/>
                    </a:lnTo>
                    <a:lnTo>
                      <a:pt x="198" y="262"/>
                    </a:lnTo>
                    <a:lnTo>
                      <a:pt x="207" y="232"/>
                    </a:lnTo>
                    <a:lnTo>
                      <a:pt x="221" y="195"/>
                    </a:lnTo>
                    <a:lnTo>
                      <a:pt x="0" y="103"/>
                    </a:lnTo>
                    <a:lnTo>
                      <a:pt x="581" y="0"/>
                    </a:lnTo>
                    <a:lnTo>
                      <a:pt x="934" y="488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1" name="Freeform 11"/>
              <p:cNvSpPr>
                <a:spLocks/>
              </p:cNvSpPr>
              <p:nvPr/>
            </p:nvSpPr>
            <p:spPr bwMode="auto">
              <a:xfrm>
                <a:off x="4634" y="883"/>
                <a:ext cx="211" cy="202"/>
              </a:xfrm>
              <a:custGeom>
                <a:avLst/>
                <a:gdLst>
                  <a:gd name="T0" fmla="*/ 843 w 1061"/>
                  <a:gd name="T1" fmla="*/ 1010 h 1010"/>
                  <a:gd name="T2" fmla="*/ 821 w 1061"/>
                  <a:gd name="T3" fmla="*/ 999 h 1010"/>
                  <a:gd name="T4" fmla="*/ 803 w 1061"/>
                  <a:gd name="T5" fmla="*/ 989 h 1010"/>
                  <a:gd name="T6" fmla="*/ 784 w 1061"/>
                  <a:gd name="T7" fmla="*/ 980 h 1010"/>
                  <a:gd name="T8" fmla="*/ 766 w 1061"/>
                  <a:gd name="T9" fmla="*/ 970 h 1010"/>
                  <a:gd name="T10" fmla="*/ 747 w 1061"/>
                  <a:gd name="T11" fmla="*/ 959 h 1010"/>
                  <a:gd name="T12" fmla="*/ 728 w 1061"/>
                  <a:gd name="T13" fmla="*/ 948 h 1010"/>
                  <a:gd name="T14" fmla="*/ 710 w 1061"/>
                  <a:gd name="T15" fmla="*/ 936 h 1010"/>
                  <a:gd name="T16" fmla="*/ 691 w 1061"/>
                  <a:gd name="T17" fmla="*/ 925 h 1010"/>
                  <a:gd name="T18" fmla="*/ 670 w 1061"/>
                  <a:gd name="T19" fmla="*/ 910 h 1010"/>
                  <a:gd name="T20" fmla="*/ 647 w 1061"/>
                  <a:gd name="T21" fmla="*/ 895 h 1010"/>
                  <a:gd name="T22" fmla="*/ 629 w 1061"/>
                  <a:gd name="T23" fmla="*/ 881 h 1010"/>
                  <a:gd name="T24" fmla="*/ 612 w 1061"/>
                  <a:gd name="T25" fmla="*/ 866 h 1010"/>
                  <a:gd name="T26" fmla="*/ 591 w 1061"/>
                  <a:gd name="T27" fmla="*/ 851 h 1010"/>
                  <a:gd name="T28" fmla="*/ 569 w 1061"/>
                  <a:gd name="T29" fmla="*/ 835 h 1010"/>
                  <a:gd name="T30" fmla="*/ 550 w 1061"/>
                  <a:gd name="T31" fmla="*/ 819 h 1010"/>
                  <a:gd name="T32" fmla="*/ 530 w 1061"/>
                  <a:gd name="T33" fmla="*/ 801 h 1010"/>
                  <a:gd name="T34" fmla="*/ 513 w 1061"/>
                  <a:gd name="T35" fmla="*/ 786 h 1010"/>
                  <a:gd name="T36" fmla="*/ 490 w 1061"/>
                  <a:gd name="T37" fmla="*/ 764 h 1010"/>
                  <a:gd name="T38" fmla="*/ 471 w 1061"/>
                  <a:gd name="T39" fmla="*/ 746 h 1010"/>
                  <a:gd name="T40" fmla="*/ 455 w 1061"/>
                  <a:gd name="T41" fmla="*/ 728 h 1010"/>
                  <a:gd name="T42" fmla="*/ 436 w 1061"/>
                  <a:gd name="T43" fmla="*/ 708 h 1010"/>
                  <a:gd name="T44" fmla="*/ 422 w 1061"/>
                  <a:gd name="T45" fmla="*/ 693 h 1010"/>
                  <a:gd name="T46" fmla="*/ 406 w 1061"/>
                  <a:gd name="T47" fmla="*/ 674 h 1010"/>
                  <a:gd name="T48" fmla="*/ 389 w 1061"/>
                  <a:gd name="T49" fmla="*/ 655 h 1010"/>
                  <a:gd name="T50" fmla="*/ 371 w 1061"/>
                  <a:gd name="T51" fmla="*/ 631 h 1010"/>
                  <a:gd name="T52" fmla="*/ 355 w 1061"/>
                  <a:gd name="T53" fmla="*/ 612 h 1010"/>
                  <a:gd name="T54" fmla="*/ 339 w 1061"/>
                  <a:gd name="T55" fmla="*/ 590 h 1010"/>
                  <a:gd name="T56" fmla="*/ 320 w 1061"/>
                  <a:gd name="T57" fmla="*/ 564 h 1010"/>
                  <a:gd name="T58" fmla="*/ 303 w 1061"/>
                  <a:gd name="T59" fmla="*/ 541 h 1010"/>
                  <a:gd name="T60" fmla="*/ 285 w 1061"/>
                  <a:gd name="T61" fmla="*/ 515 h 1010"/>
                  <a:gd name="T62" fmla="*/ 269 w 1061"/>
                  <a:gd name="T63" fmla="*/ 489 h 1010"/>
                  <a:gd name="T64" fmla="*/ 254 w 1061"/>
                  <a:gd name="T65" fmla="*/ 462 h 1010"/>
                  <a:gd name="T66" fmla="*/ 238 w 1061"/>
                  <a:gd name="T67" fmla="*/ 433 h 1010"/>
                  <a:gd name="T68" fmla="*/ 227 w 1061"/>
                  <a:gd name="T69" fmla="*/ 409 h 1010"/>
                  <a:gd name="T70" fmla="*/ 213 w 1061"/>
                  <a:gd name="T71" fmla="*/ 386 h 1010"/>
                  <a:gd name="T72" fmla="*/ 202 w 1061"/>
                  <a:gd name="T73" fmla="*/ 360 h 1010"/>
                  <a:gd name="T74" fmla="*/ 0 w 1061"/>
                  <a:gd name="T75" fmla="*/ 455 h 1010"/>
                  <a:gd name="T76" fmla="*/ 333 w 1061"/>
                  <a:gd name="T77" fmla="*/ 0 h 1010"/>
                  <a:gd name="T78" fmla="*/ 897 w 1061"/>
                  <a:gd name="T79" fmla="*/ 50 h 1010"/>
                  <a:gd name="T80" fmla="*/ 670 w 1061"/>
                  <a:gd name="T81" fmla="*/ 151 h 1010"/>
                  <a:gd name="T82" fmla="*/ 684 w 1061"/>
                  <a:gd name="T83" fmla="*/ 179 h 1010"/>
                  <a:gd name="T84" fmla="*/ 700 w 1061"/>
                  <a:gd name="T85" fmla="*/ 209 h 1010"/>
                  <a:gd name="T86" fmla="*/ 721 w 1061"/>
                  <a:gd name="T87" fmla="*/ 242 h 1010"/>
                  <a:gd name="T88" fmla="*/ 744 w 1061"/>
                  <a:gd name="T89" fmla="*/ 278 h 1010"/>
                  <a:gd name="T90" fmla="*/ 765 w 1061"/>
                  <a:gd name="T91" fmla="*/ 305 h 1010"/>
                  <a:gd name="T92" fmla="*/ 788 w 1061"/>
                  <a:gd name="T93" fmla="*/ 332 h 1010"/>
                  <a:gd name="T94" fmla="*/ 810 w 1061"/>
                  <a:gd name="T95" fmla="*/ 360 h 1010"/>
                  <a:gd name="T96" fmla="*/ 833 w 1061"/>
                  <a:gd name="T97" fmla="*/ 383 h 1010"/>
                  <a:gd name="T98" fmla="*/ 858 w 1061"/>
                  <a:gd name="T99" fmla="*/ 405 h 1010"/>
                  <a:gd name="T100" fmla="*/ 883 w 1061"/>
                  <a:gd name="T101" fmla="*/ 429 h 1010"/>
                  <a:gd name="T102" fmla="*/ 909 w 1061"/>
                  <a:gd name="T103" fmla="*/ 450 h 1010"/>
                  <a:gd name="T104" fmla="*/ 934 w 1061"/>
                  <a:gd name="T105" fmla="*/ 470 h 1010"/>
                  <a:gd name="T106" fmla="*/ 959 w 1061"/>
                  <a:gd name="T107" fmla="*/ 488 h 1010"/>
                  <a:gd name="T108" fmla="*/ 989 w 1061"/>
                  <a:gd name="T109" fmla="*/ 507 h 1010"/>
                  <a:gd name="T110" fmla="*/ 1019 w 1061"/>
                  <a:gd name="T111" fmla="*/ 525 h 1010"/>
                  <a:gd name="T112" fmla="*/ 1041 w 1061"/>
                  <a:gd name="T113" fmla="*/ 534 h 1010"/>
                  <a:gd name="T114" fmla="*/ 1061 w 1061"/>
                  <a:gd name="T115" fmla="*/ 545 h 1010"/>
                  <a:gd name="T116" fmla="*/ 843 w 1061"/>
                  <a:gd name="T117" fmla="*/ 1010 h 101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061"/>
                  <a:gd name="T178" fmla="*/ 0 h 1010"/>
                  <a:gd name="T179" fmla="*/ 1061 w 1061"/>
                  <a:gd name="T180" fmla="*/ 1010 h 101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061" h="1010">
                    <a:moveTo>
                      <a:pt x="843" y="1010"/>
                    </a:moveTo>
                    <a:lnTo>
                      <a:pt x="821" y="999"/>
                    </a:lnTo>
                    <a:lnTo>
                      <a:pt x="803" y="989"/>
                    </a:lnTo>
                    <a:lnTo>
                      <a:pt x="784" y="980"/>
                    </a:lnTo>
                    <a:lnTo>
                      <a:pt x="766" y="970"/>
                    </a:lnTo>
                    <a:lnTo>
                      <a:pt x="747" y="959"/>
                    </a:lnTo>
                    <a:lnTo>
                      <a:pt x="728" y="948"/>
                    </a:lnTo>
                    <a:lnTo>
                      <a:pt x="710" y="936"/>
                    </a:lnTo>
                    <a:lnTo>
                      <a:pt x="691" y="925"/>
                    </a:lnTo>
                    <a:lnTo>
                      <a:pt x="670" y="910"/>
                    </a:lnTo>
                    <a:lnTo>
                      <a:pt x="647" y="895"/>
                    </a:lnTo>
                    <a:lnTo>
                      <a:pt x="629" y="881"/>
                    </a:lnTo>
                    <a:lnTo>
                      <a:pt x="612" y="866"/>
                    </a:lnTo>
                    <a:lnTo>
                      <a:pt x="591" y="851"/>
                    </a:lnTo>
                    <a:lnTo>
                      <a:pt x="569" y="835"/>
                    </a:lnTo>
                    <a:lnTo>
                      <a:pt x="550" y="819"/>
                    </a:lnTo>
                    <a:lnTo>
                      <a:pt x="530" y="801"/>
                    </a:lnTo>
                    <a:lnTo>
                      <a:pt x="513" y="786"/>
                    </a:lnTo>
                    <a:lnTo>
                      <a:pt x="490" y="764"/>
                    </a:lnTo>
                    <a:lnTo>
                      <a:pt x="471" y="746"/>
                    </a:lnTo>
                    <a:lnTo>
                      <a:pt x="455" y="728"/>
                    </a:lnTo>
                    <a:lnTo>
                      <a:pt x="436" y="708"/>
                    </a:lnTo>
                    <a:lnTo>
                      <a:pt x="422" y="693"/>
                    </a:lnTo>
                    <a:lnTo>
                      <a:pt x="406" y="674"/>
                    </a:lnTo>
                    <a:lnTo>
                      <a:pt x="389" y="655"/>
                    </a:lnTo>
                    <a:lnTo>
                      <a:pt x="371" y="631"/>
                    </a:lnTo>
                    <a:lnTo>
                      <a:pt x="355" y="612"/>
                    </a:lnTo>
                    <a:lnTo>
                      <a:pt x="339" y="590"/>
                    </a:lnTo>
                    <a:lnTo>
                      <a:pt x="320" y="564"/>
                    </a:lnTo>
                    <a:lnTo>
                      <a:pt x="303" y="541"/>
                    </a:lnTo>
                    <a:lnTo>
                      <a:pt x="285" y="515"/>
                    </a:lnTo>
                    <a:lnTo>
                      <a:pt x="269" y="489"/>
                    </a:lnTo>
                    <a:lnTo>
                      <a:pt x="254" y="462"/>
                    </a:lnTo>
                    <a:lnTo>
                      <a:pt x="238" y="433"/>
                    </a:lnTo>
                    <a:lnTo>
                      <a:pt x="227" y="409"/>
                    </a:lnTo>
                    <a:lnTo>
                      <a:pt x="213" y="386"/>
                    </a:lnTo>
                    <a:lnTo>
                      <a:pt x="202" y="360"/>
                    </a:lnTo>
                    <a:lnTo>
                      <a:pt x="0" y="455"/>
                    </a:lnTo>
                    <a:lnTo>
                      <a:pt x="333" y="0"/>
                    </a:lnTo>
                    <a:lnTo>
                      <a:pt x="897" y="50"/>
                    </a:lnTo>
                    <a:lnTo>
                      <a:pt x="670" y="151"/>
                    </a:lnTo>
                    <a:lnTo>
                      <a:pt x="684" y="179"/>
                    </a:lnTo>
                    <a:lnTo>
                      <a:pt x="700" y="209"/>
                    </a:lnTo>
                    <a:lnTo>
                      <a:pt x="721" y="242"/>
                    </a:lnTo>
                    <a:lnTo>
                      <a:pt x="744" y="278"/>
                    </a:lnTo>
                    <a:lnTo>
                      <a:pt x="765" y="305"/>
                    </a:lnTo>
                    <a:lnTo>
                      <a:pt x="788" y="332"/>
                    </a:lnTo>
                    <a:lnTo>
                      <a:pt x="810" y="360"/>
                    </a:lnTo>
                    <a:lnTo>
                      <a:pt x="833" y="383"/>
                    </a:lnTo>
                    <a:lnTo>
                      <a:pt x="858" y="405"/>
                    </a:lnTo>
                    <a:lnTo>
                      <a:pt x="883" y="429"/>
                    </a:lnTo>
                    <a:lnTo>
                      <a:pt x="909" y="450"/>
                    </a:lnTo>
                    <a:lnTo>
                      <a:pt x="934" y="470"/>
                    </a:lnTo>
                    <a:lnTo>
                      <a:pt x="959" y="488"/>
                    </a:lnTo>
                    <a:lnTo>
                      <a:pt x="989" y="507"/>
                    </a:lnTo>
                    <a:lnTo>
                      <a:pt x="1019" y="525"/>
                    </a:lnTo>
                    <a:lnTo>
                      <a:pt x="1041" y="534"/>
                    </a:lnTo>
                    <a:lnTo>
                      <a:pt x="1061" y="545"/>
                    </a:lnTo>
                    <a:lnTo>
                      <a:pt x="843" y="1010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2" name="Freeform 12"/>
              <p:cNvSpPr>
                <a:spLocks/>
              </p:cNvSpPr>
              <p:nvPr/>
            </p:nvSpPr>
            <p:spPr bwMode="auto">
              <a:xfrm>
                <a:off x="4875" y="981"/>
                <a:ext cx="229" cy="184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3" name="Freeform 13"/>
              <p:cNvSpPr>
                <a:spLocks/>
              </p:cNvSpPr>
              <p:nvPr/>
            </p:nvSpPr>
            <p:spPr bwMode="auto">
              <a:xfrm>
                <a:off x="5126" y="935"/>
                <a:ext cx="199" cy="199"/>
              </a:xfrm>
              <a:custGeom>
                <a:avLst/>
                <a:gdLst>
                  <a:gd name="T0" fmla="*/ 1001 w 1001"/>
                  <a:gd name="T1" fmla="*/ 219 h 1001"/>
                  <a:gd name="T2" fmla="*/ 989 w 1001"/>
                  <a:gd name="T3" fmla="*/ 241 h 1001"/>
                  <a:gd name="T4" fmla="*/ 981 w 1001"/>
                  <a:gd name="T5" fmla="*/ 259 h 1001"/>
                  <a:gd name="T6" fmla="*/ 970 w 1001"/>
                  <a:gd name="T7" fmla="*/ 278 h 1001"/>
                  <a:gd name="T8" fmla="*/ 962 w 1001"/>
                  <a:gd name="T9" fmla="*/ 296 h 1001"/>
                  <a:gd name="T10" fmla="*/ 951 w 1001"/>
                  <a:gd name="T11" fmla="*/ 315 h 1001"/>
                  <a:gd name="T12" fmla="*/ 939 w 1001"/>
                  <a:gd name="T13" fmla="*/ 334 h 1001"/>
                  <a:gd name="T14" fmla="*/ 928 w 1001"/>
                  <a:gd name="T15" fmla="*/ 352 h 1001"/>
                  <a:gd name="T16" fmla="*/ 915 w 1001"/>
                  <a:gd name="T17" fmla="*/ 371 h 1001"/>
                  <a:gd name="T18" fmla="*/ 900 w 1001"/>
                  <a:gd name="T19" fmla="*/ 391 h 1001"/>
                  <a:gd name="T20" fmla="*/ 885 w 1001"/>
                  <a:gd name="T21" fmla="*/ 413 h 1001"/>
                  <a:gd name="T22" fmla="*/ 873 w 1001"/>
                  <a:gd name="T23" fmla="*/ 431 h 1001"/>
                  <a:gd name="T24" fmla="*/ 858 w 1001"/>
                  <a:gd name="T25" fmla="*/ 449 h 1001"/>
                  <a:gd name="T26" fmla="*/ 842 w 1001"/>
                  <a:gd name="T27" fmla="*/ 471 h 1001"/>
                  <a:gd name="T28" fmla="*/ 825 w 1001"/>
                  <a:gd name="T29" fmla="*/ 493 h 1001"/>
                  <a:gd name="T30" fmla="*/ 809 w 1001"/>
                  <a:gd name="T31" fmla="*/ 512 h 1001"/>
                  <a:gd name="T32" fmla="*/ 791 w 1001"/>
                  <a:gd name="T33" fmla="*/ 532 h 1001"/>
                  <a:gd name="T34" fmla="*/ 776 w 1001"/>
                  <a:gd name="T35" fmla="*/ 549 h 1001"/>
                  <a:gd name="T36" fmla="*/ 754 w 1001"/>
                  <a:gd name="T37" fmla="*/ 572 h 1001"/>
                  <a:gd name="T38" fmla="*/ 736 w 1001"/>
                  <a:gd name="T39" fmla="*/ 591 h 1001"/>
                  <a:gd name="T40" fmla="*/ 719 w 1001"/>
                  <a:gd name="T41" fmla="*/ 607 h 1001"/>
                  <a:gd name="T42" fmla="*/ 698 w 1001"/>
                  <a:gd name="T43" fmla="*/ 626 h 1001"/>
                  <a:gd name="T44" fmla="*/ 683 w 1001"/>
                  <a:gd name="T45" fmla="*/ 640 h 1001"/>
                  <a:gd name="T46" fmla="*/ 664 w 1001"/>
                  <a:gd name="T47" fmla="*/ 656 h 1001"/>
                  <a:gd name="T48" fmla="*/ 645 w 1001"/>
                  <a:gd name="T49" fmla="*/ 673 h 1001"/>
                  <a:gd name="T50" fmla="*/ 623 w 1001"/>
                  <a:gd name="T51" fmla="*/ 691 h 1001"/>
                  <a:gd name="T52" fmla="*/ 604 w 1001"/>
                  <a:gd name="T53" fmla="*/ 706 h 1001"/>
                  <a:gd name="T54" fmla="*/ 582 w 1001"/>
                  <a:gd name="T55" fmla="*/ 722 h 1001"/>
                  <a:gd name="T56" fmla="*/ 555 w 1001"/>
                  <a:gd name="T57" fmla="*/ 741 h 1001"/>
                  <a:gd name="T58" fmla="*/ 532 w 1001"/>
                  <a:gd name="T59" fmla="*/ 758 h 1001"/>
                  <a:gd name="T60" fmla="*/ 507 w 1001"/>
                  <a:gd name="T61" fmla="*/ 775 h 1001"/>
                  <a:gd name="T62" fmla="*/ 481 w 1001"/>
                  <a:gd name="T63" fmla="*/ 793 h 1001"/>
                  <a:gd name="T64" fmla="*/ 454 w 1001"/>
                  <a:gd name="T65" fmla="*/ 808 h 1001"/>
                  <a:gd name="T66" fmla="*/ 592 w 1001"/>
                  <a:gd name="T67" fmla="*/ 1001 h 1001"/>
                  <a:gd name="T68" fmla="*/ 41 w 1001"/>
                  <a:gd name="T69" fmla="*/ 753 h 1001"/>
                  <a:gd name="T70" fmla="*/ 0 w 1001"/>
                  <a:gd name="T71" fmla="*/ 264 h 1001"/>
                  <a:gd name="T72" fmla="*/ 115 w 1001"/>
                  <a:gd name="T73" fmla="*/ 402 h 1001"/>
                  <a:gd name="T74" fmla="*/ 141 w 1001"/>
                  <a:gd name="T75" fmla="*/ 390 h 1001"/>
                  <a:gd name="T76" fmla="*/ 167 w 1001"/>
                  <a:gd name="T77" fmla="*/ 376 h 1001"/>
                  <a:gd name="T78" fmla="*/ 201 w 1001"/>
                  <a:gd name="T79" fmla="*/ 360 h 1001"/>
                  <a:gd name="T80" fmla="*/ 234 w 1001"/>
                  <a:gd name="T81" fmla="*/ 341 h 1001"/>
                  <a:gd name="T82" fmla="*/ 268 w 1001"/>
                  <a:gd name="T83" fmla="*/ 318 h 1001"/>
                  <a:gd name="T84" fmla="*/ 297 w 1001"/>
                  <a:gd name="T85" fmla="*/ 297 h 1001"/>
                  <a:gd name="T86" fmla="*/ 324 w 1001"/>
                  <a:gd name="T87" fmla="*/ 274 h 1001"/>
                  <a:gd name="T88" fmla="*/ 351 w 1001"/>
                  <a:gd name="T89" fmla="*/ 251 h 1001"/>
                  <a:gd name="T90" fmla="*/ 373 w 1001"/>
                  <a:gd name="T91" fmla="*/ 229 h 1001"/>
                  <a:gd name="T92" fmla="*/ 396 w 1001"/>
                  <a:gd name="T93" fmla="*/ 204 h 1001"/>
                  <a:gd name="T94" fmla="*/ 421 w 1001"/>
                  <a:gd name="T95" fmla="*/ 177 h 1001"/>
                  <a:gd name="T96" fmla="*/ 441 w 1001"/>
                  <a:gd name="T97" fmla="*/ 152 h 1001"/>
                  <a:gd name="T98" fmla="*/ 462 w 1001"/>
                  <a:gd name="T99" fmla="*/ 127 h 1001"/>
                  <a:gd name="T100" fmla="*/ 480 w 1001"/>
                  <a:gd name="T101" fmla="*/ 103 h 1001"/>
                  <a:gd name="T102" fmla="*/ 499 w 1001"/>
                  <a:gd name="T103" fmla="*/ 72 h 1001"/>
                  <a:gd name="T104" fmla="*/ 517 w 1001"/>
                  <a:gd name="T105" fmla="*/ 43 h 1001"/>
                  <a:gd name="T106" fmla="*/ 526 w 1001"/>
                  <a:gd name="T107" fmla="*/ 21 h 1001"/>
                  <a:gd name="T108" fmla="*/ 536 w 1001"/>
                  <a:gd name="T109" fmla="*/ 0 h 1001"/>
                  <a:gd name="T110" fmla="*/ 1001 w 1001"/>
                  <a:gd name="T111" fmla="*/ 219 h 1001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01"/>
                  <a:gd name="T169" fmla="*/ 0 h 1001"/>
                  <a:gd name="T170" fmla="*/ 1001 w 1001"/>
                  <a:gd name="T171" fmla="*/ 1001 h 1001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01" h="1001">
                    <a:moveTo>
                      <a:pt x="1001" y="219"/>
                    </a:moveTo>
                    <a:lnTo>
                      <a:pt x="989" y="241"/>
                    </a:lnTo>
                    <a:lnTo>
                      <a:pt x="981" y="259"/>
                    </a:lnTo>
                    <a:lnTo>
                      <a:pt x="970" y="278"/>
                    </a:lnTo>
                    <a:lnTo>
                      <a:pt x="962" y="296"/>
                    </a:lnTo>
                    <a:lnTo>
                      <a:pt x="951" y="315"/>
                    </a:lnTo>
                    <a:lnTo>
                      <a:pt x="939" y="334"/>
                    </a:lnTo>
                    <a:lnTo>
                      <a:pt x="928" y="352"/>
                    </a:lnTo>
                    <a:lnTo>
                      <a:pt x="915" y="371"/>
                    </a:lnTo>
                    <a:lnTo>
                      <a:pt x="900" y="391"/>
                    </a:lnTo>
                    <a:lnTo>
                      <a:pt x="885" y="413"/>
                    </a:lnTo>
                    <a:lnTo>
                      <a:pt x="873" y="431"/>
                    </a:lnTo>
                    <a:lnTo>
                      <a:pt x="858" y="449"/>
                    </a:lnTo>
                    <a:lnTo>
                      <a:pt x="842" y="471"/>
                    </a:lnTo>
                    <a:lnTo>
                      <a:pt x="825" y="493"/>
                    </a:lnTo>
                    <a:lnTo>
                      <a:pt x="809" y="512"/>
                    </a:lnTo>
                    <a:lnTo>
                      <a:pt x="791" y="532"/>
                    </a:lnTo>
                    <a:lnTo>
                      <a:pt x="776" y="549"/>
                    </a:lnTo>
                    <a:lnTo>
                      <a:pt x="754" y="572"/>
                    </a:lnTo>
                    <a:lnTo>
                      <a:pt x="736" y="591"/>
                    </a:lnTo>
                    <a:lnTo>
                      <a:pt x="719" y="607"/>
                    </a:lnTo>
                    <a:lnTo>
                      <a:pt x="698" y="626"/>
                    </a:lnTo>
                    <a:lnTo>
                      <a:pt x="683" y="640"/>
                    </a:lnTo>
                    <a:lnTo>
                      <a:pt x="664" y="656"/>
                    </a:lnTo>
                    <a:lnTo>
                      <a:pt x="645" y="673"/>
                    </a:lnTo>
                    <a:lnTo>
                      <a:pt x="623" y="691"/>
                    </a:lnTo>
                    <a:lnTo>
                      <a:pt x="604" y="706"/>
                    </a:lnTo>
                    <a:lnTo>
                      <a:pt x="582" y="722"/>
                    </a:lnTo>
                    <a:lnTo>
                      <a:pt x="555" y="741"/>
                    </a:lnTo>
                    <a:lnTo>
                      <a:pt x="532" y="758"/>
                    </a:lnTo>
                    <a:lnTo>
                      <a:pt x="507" y="775"/>
                    </a:lnTo>
                    <a:lnTo>
                      <a:pt x="481" y="793"/>
                    </a:lnTo>
                    <a:lnTo>
                      <a:pt x="454" y="808"/>
                    </a:lnTo>
                    <a:lnTo>
                      <a:pt x="592" y="1001"/>
                    </a:lnTo>
                    <a:lnTo>
                      <a:pt x="41" y="753"/>
                    </a:lnTo>
                    <a:lnTo>
                      <a:pt x="0" y="264"/>
                    </a:lnTo>
                    <a:lnTo>
                      <a:pt x="115" y="402"/>
                    </a:lnTo>
                    <a:lnTo>
                      <a:pt x="141" y="390"/>
                    </a:lnTo>
                    <a:lnTo>
                      <a:pt x="167" y="376"/>
                    </a:lnTo>
                    <a:lnTo>
                      <a:pt x="201" y="360"/>
                    </a:lnTo>
                    <a:lnTo>
                      <a:pt x="234" y="341"/>
                    </a:lnTo>
                    <a:lnTo>
                      <a:pt x="268" y="318"/>
                    </a:lnTo>
                    <a:lnTo>
                      <a:pt x="297" y="297"/>
                    </a:lnTo>
                    <a:lnTo>
                      <a:pt x="324" y="274"/>
                    </a:lnTo>
                    <a:lnTo>
                      <a:pt x="351" y="251"/>
                    </a:lnTo>
                    <a:lnTo>
                      <a:pt x="373" y="229"/>
                    </a:lnTo>
                    <a:lnTo>
                      <a:pt x="396" y="204"/>
                    </a:lnTo>
                    <a:lnTo>
                      <a:pt x="421" y="177"/>
                    </a:lnTo>
                    <a:lnTo>
                      <a:pt x="441" y="152"/>
                    </a:lnTo>
                    <a:lnTo>
                      <a:pt x="462" y="127"/>
                    </a:lnTo>
                    <a:lnTo>
                      <a:pt x="480" y="103"/>
                    </a:lnTo>
                    <a:lnTo>
                      <a:pt x="499" y="72"/>
                    </a:lnTo>
                    <a:lnTo>
                      <a:pt x="517" y="43"/>
                    </a:lnTo>
                    <a:lnTo>
                      <a:pt x="526" y="21"/>
                    </a:lnTo>
                    <a:lnTo>
                      <a:pt x="536" y="0"/>
                    </a:lnTo>
                    <a:lnTo>
                      <a:pt x="1001" y="219"/>
                    </a:lnTo>
                    <a:close/>
                  </a:path>
                </a:pathLst>
              </a:custGeom>
              <a:solidFill>
                <a:srgbClr val="CC0099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4" name="Freeform 14"/>
              <p:cNvSpPr>
                <a:spLocks/>
              </p:cNvSpPr>
              <p:nvPr/>
            </p:nvSpPr>
            <p:spPr bwMode="auto">
              <a:xfrm>
                <a:off x="5227" y="679"/>
                <a:ext cx="184" cy="233"/>
              </a:xfrm>
              <a:custGeom>
                <a:avLst/>
                <a:gdLst>
                  <a:gd name="T0" fmla="*/ 0 w 923"/>
                  <a:gd name="T1" fmla="*/ 740 h 1165"/>
                  <a:gd name="T2" fmla="*/ 229 w 923"/>
                  <a:gd name="T3" fmla="*/ 826 h 1165"/>
                  <a:gd name="T4" fmla="*/ 242 w 923"/>
                  <a:gd name="T5" fmla="*/ 798 h 1165"/>
                  <a:gd name="T6" fmla="*/ 251 w 923"/>
                  <a:gd name="T7" fmla="*/ 770 h 1165"/>
                  <a:gd name="T8" fmla="*/ 258 w 923"/>
                  <a:gd name="T9" fmla="*/ 744 h 1165"/>
                  <a:gd name="T10" fmla="*/ 265 w 923"/>
                  <a:gd name="T11" fmla="*/ 721 h 1165"/>
                  <a:gd name="T12" fmla="*/ 272 w 923"/>
                  <a:gd name="T13" fmla="*/ 695 h 1165"/>
                  <a:gd name="T14" fmla="*/ 277 w 923"/>
                  <a:gd name="T15" fmla="*/ 665 h 1165"/>
                  <a:gd name="T16" fmla="*/ 281 w 923"/>
                  <a:gd name="T17" fmla="*/ 638 h 1165"/>
                  <a:gd name="T18" fmla="*/ 285 w 923"/>
                  <a:gd name="T19" fmla="*/ 610 h 1165"/>
                  <a:gd name="T20" fmla="*/ 289 w 923"/>
                  <a:gd name="T21" fmla="*/ 579 h 1165"/>
                  <a:gd name="T22" fmla="*/ 291 w 923"/>
                  <a:gd name="T23" fmla="*/ 546 h 1165"/>
                  <a:gd name="T24" fmla="*/ 291 w 923"/>
                  <a:gd name="T25" fmla="*/ 488 h 1165"/>
                  <a:gd name="T26" fmla="*/ 289 w 923"/>
                  <a:gd name="T27" fmla="*/ 456 h 1165"/>
                  <a:gd name="T28" fmla="*/ 288 w 923"/>
                  <a:gd name="T29" fmla="*/ 429 h 1165"/>
                  <a:gd name="T30" fmla="*/ 284 w 923"/>
                  <a:gd name="T31" fmla="*/ 400 h 1165"/>
                  <a:gd name="T32" fmla="*/ 279 w 923"/>
                  <a:gd name="T33" fmla="*/ 370 h 1165"/>
                  <a:gd name="T34" fmla="*/ 273 w 923"/>
                  <a:gd name="T35" fmla="*/ 344 h 1165"/>
                  <a:gd name="T36" fmla="*/ 266 w 923"/>
                  <a:gd name="T37" fmla="*/ 311 h 1165"/>
                  <a:gd name="T38" fmla="*/ 257 w 923"/>
                  <a:gd name="T39" fmla="*/ 280 h 1165"/>
                  <a:gd name="T40" fmla="*/ 702 w 923"/>
                  <a:gd name="T41" fmla="*/ 0 h 1165"/>
                  <a:gd name="T42" fmla="*/ 713 w 923"/>
                  <a:gd name="T43" fmla="*/ 27 h 1165"/>
                  <a:gd name="T44" fmla="*/ 722 w 923"/>
                  <a:gd name="T45" fmla="*/ 53 h 1165"/>
                  <a:gd name="T46" fmla="*/ 731 w 923"/>
                  <a:gd name="T47" fmla="*/ 76 h 1165"/>
                  <a:gd name="T48" fmla="*/ 739 w 923"/>
                  <a:gd name="T49" fmla="*/ 101 h 1165"/>
                  <a:gd name="T50" fmla="*/ 746 w 923"/>
                  <a:gd name="T51" fmla="*/ 124 h 1165"/>
                  <a:gd name="T52" fmla="*/ 754 w 923"/>
                  <a:gd name="T53" fmla="*/ 149 h 1165"/>
                  <a:gd name="T54" fmla="*/ 759 w 923"/>
                  <a:gd name="T55" fmla="*/ 171 h 1165"/>
                  <a:gd name="T56" fmla="*/ 765 w 923"/>
                  <a:gd name="T57" fmla="*/ 194 h 1165"/>
                  <a:gd name="T58" fmla="*/ 770 w 923"/>
                  <a:gd name="T59" fmla="*/ 217 h 1165"/>
                  <a:gd name="T60" fmla="*/ 777 w 923"/>
                  <a:gd name="T61" fmla="*/ 243 h 1165"/>
                  <a:gd name="T62" fmla="*/ 781 w 923"/>
                  <a:gd name="T63" fmla="*/ 273 h 1165"/>
                  <a:gd name="T64" fmla="*/ 787 w 923"/>
                  <a:gd name="T65" fmla="*/ 298 h 1165"/>
                  <a:gd name="T66" fmla="*/ 792 w 923"/>
                  <a:gd name="T67" fmla="*/ 325 h 1165"/>
                  <a:gd name="T68" fmla="*/ 796 w 923"/>
                  <a:gd name="T69" fmla="*/ 354 h 1165"/>
                  <a:gd name="T70" fmla="*/ 797 w 923"/>
                  <a:gd name="T71" fmla="*/ 384 h 1165"/>
                  <a:gd name="T72" fmla="*/ 800 w 923"/>
                  <a:gd name="T73" fmla="*/ 416 h 1165"/>
                  <a:gd name="T74" fmla="*/ 803 w 923"/>
                  <a:gd name="T75" fmla="*/ 448 h 1165"/>
                  <a:gd name="T76" fmla="*/ 803 w 923"/>
                  <a:gd name="T77" fmla="*/ 478 h 1165"/>
                  <a:gd name="T78" fmla="*/ 803 w 923"/>
                  <a:gd name="T79" fmla="*/ 511 h 1165"/>
                  <a:gd name="T80" fmla="*/ 803 w 923"/>
                  <a:gd name="T81" fmla="*/ 552 h 1165"/>
                  <a:gd name="T82" fmla="*/ 802 w 923"/>
                  <a:gd name="T83" fmla="*/ 589 h 1165"/>
                  <a:gd name="T84" fmla="*/ 800 w 923"/>
                  <a:gd name="T85" fmla="*/ 615 h 1165"/>
                  <a:gd name="T86" fmla="*/ 797 w 923"/>
                  <a:gd name="T87" fmla="*/ 643 h 1165"/>
                  <a:gd name="T88" fmla="*/ 796 w 923"/>
                  <a:gd name="T89" fmla="*/ 673 h 1165"/>
                  <a:gd name="T90" fmla="*/ 791 w 923"/>
                  <a:gd name="T91" fmla="*/ 707 h 1165"/>
                  <a:gd name="T92" fmla="*/ 785 w 923"/>
                  <a:gd name="T93" fmla="*/ 736 h 1165"/>
                  <a:gd name="T94" fmla="*/ 780 w 923"/>
                  <a:gd name="T95" fmla="*/ 765 h 1165"/>
                  <a:gd name="T96" fmla="*/ 773 w 923"/>
                  <a:gd name="T97" fmla="*/ 799 h 1165"/>
                  <a:gd name="T98" fmla="*/ 766 w 923"/>
                  <a:gd name="T99" fmla="*/ 825 h 1165"/>
                  <a:gd name="T100" fmla="*/ 759 w 923"/>
                  <a:gd name="T101" fmla="*/ 858 h 1165"/>
                  <a:gd name="T102" fmla="*/ 751 w 923"/>
                  <a:gd name="T103" fmla="*/ 886 h 1165"/>
                  <a:gd name="T104" fmla="*/ 741 w 923"/>
                  <a:gd name="T105" fmla="*/ 915 h 1165"/>
                  <a:gd name="T106" fmla="*/ 732 w 923"/>
                  <a:gd name="T107" fmla="*/ 945 h 1165"/>
                  <a:gd name="T108" fmla="*/ 720 w 923"/>
                  <a:gd name="T109" fmla="*/ 982 h 1165"/>
                  <a:gd name="T110" fmla="*/ 706 w 923"/>
                  <a:gd name="T111" fmla="*/ 1019 h 1165"/>
                  <a:gd name="T112" fmla="*/ 923 w 923"/>
                  <a:gd name="T113" fmla="*/ 1108 h 1165"/>
                  <a:gd name="T114" fmla="*/ 378 w 923"/>
                  <a:gd name="T115" fmla="*/ 1165 h 1165"/>
                  <a:gd name="T116" fmla="*/ 0 w 923"/>
                  <a:gd name="T117" fmla="*/ 740 h 116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923"/>
                  <a:gd name="T178" fmla="*/ 0 h 1165"/>
                  <a:gd name="T179" fmla="*/ 923 w 923"/>
                  <a:gd name="T180" fmla="*/ 1165 h 116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923" h="1165">
                    <a:moveTo>
                      <a:pt x="0" y="740"/>
                    </a:moveTo>
                    <a:lnTo>
                      <a:pt x="229" y="826"/>
                    </a:lnTo>
                    <a:lnTo>
                      <a:pt x="242" y="798"/>
                    </a:lnTo>
                    <a:lnTo>
                      <a:pt x="251" y="770"/>
                    </a:lnTo>
                    <a:lnTo>
                      <a:pt x="258" y="744"/>
                    </a:lnTo>
                    <a:lnTo>
                      <a:pt x="265" y="721"/>
                    </a:lnTo>
                    <a:lnTo>
                      <a:pt x="272" y="695"/>
                    </a:lnTo>
                    <a:lnTo>
                      <a:pt x="277" y="665"/>
                    </a:lnTo>
                    <a:lnTo>
                      <a:pt x="281" y="638"/>
                    </a:lnTo>
                    <a:lnTo>
                      <a:pt x="285" y="610"/>
                    </a:lnTo>
                    <a:lnTo>
                      <a:pt x="289" y="579"/>
                    </a:lnTo>
                    <a:lnTo>
                      <a:pt x="291" y="546"/>
                    </a:lnTo>
                    <a:lnTo>
                      <a:pt x="291" y="488"/>
                    </a:lnTo>
                    <a:lnTo>
                      <a:pt x="289" y="456"/>
                    </a:lnTo>
                    <a:lnTo>
                      <a:pt x="288" y="429"/>
                    </a:lnTo>
                    <a:lnTo>
                      <a:pt x="284" y="400"/>
                    </a:lnTo>
                    <a:lnTo>
                      <a:pt x="279" y="370"/>
                    </a:lnTo>
                    <a:lnTo>
                      <a:pt x="273" y="344"/>
                    </a:lnTo>
                    <a:lnTo>
                      <a:pt x="266" y="311"/>
                    </a:lnTo>
                    <a:lnTo>
                      <a:pt x="257" y="280"/>
                    </a:lnTo>
                    <a:lnTo>
                      <a:pt x="702" y="0"/>
                    </a:lnTo>
                    <a:lnTo>
                      <a:pt x="713" y="27"/>
                    </a:lnTo>
                    <a:lnTo>
                      <a:pt x="722" y="53"/>
                    </a:lnTo>
                    <a:lnTo>
                      <a:pt x="731" y="76"/>
                    </a:lnTo>
                    <a:lnTo>
                      <a:pt x="739" y="101"/>
                    </a:lnTo>
                    <a:lnTo>
                      <a:pt x="746" y="124"/>
                    </a:lnTo>
                    <a:lnTo>
                      <a:pt x="754" y="149"/>
                    </a:lnTo>
                    <a:lnTo>
                      <a:pt x="759" y="171"/>
                    </a:lnTo>
                    <a:lnTo>
                      <a:pt x="765" y="194"/>
                    </a:lnTo>
                    <a:lnTo>
                      <a:pt x="770" y="217"/>
                    </a:lnTo>
                    <a:lnTo>
                      <a:pt x="777" y="243"/>
                    </a:lnTo>
                    <a:lnTo>
                      <a:pt x="781" y="273"/>
                    </a:lnTo>
                    <a:lnTo>
                      <a:pt x="787" y="298"/>
                    </a:lnTo>
                    <a:lnTo>
                      <a:pt x="792" y="325"/>
                    </a:lnTo>
                    <a:lnTo>
                      <a:pt x="796" y="354"/>
                    </a:lnTo>
                    <a:lnTo>
                      <a:pt x="797" y="384"/>
                    </a:lnTo>
                    <a:lnTo>
                      <a:pt x="800" y="416"/>
                    </a:lnTo>
                    <a:lnTo>
                      <a:pt x="803" y="448"/>
                    </a:lnTo>
                    <a:lnTo>
                      <a:pt x="803" y="478"/>
                    </a:lnTo>
                    <a:lnTo>
                      <a:pt x="803" y="511"/>
                    </a:lnTo>
                    <a:lnTo>
                      <a:pt x="803" y="552"/>
                    </a:lnTo>
                    <a:lnTo>
                      <a:pt x="802" y="589"/>
                    </a:lnTo>
                    <a:lnTo>
                      <a:pt x="800" y="615"/>
                    </a:lnTo>
                    <a:lnTo>
                      <a:pt x="797" y="643"/>
                    </a:lnTo>
                    <a:lnTo>
                      <a:pt x="796" y="673"/>
                    </a:lnTo>
                    <a:lnTo>
                      <a:pt x="791" y="707"/>
                    </a:lnTo>
                    <a:lnTo>
                      <a:pt x="785" y="736"/>
                    </a:lnTo>
                    <a:lnTo>
                      <a:pt x="780" y="765"/>
                    </a:lnTo>
                    <a:lnTo>
                      <a:pt x="773" y="799"/>
                    </a:lnTo>
                    <a:lnTo>
                      <a:pt x="766" y="825"/>
                    </a:lnTo>
                    <a:lnTo>
                      <a:pt x="759" y="858"/>
                    </a:lnTo>
                    <a:lnTo>
                      <a:pt x="751" y="886"/>
                    </a:lnTo>
                    <a:lnTo>
                      <a:pt x="741" y="915"/>
                    </a:lnTo>
                    <a:lnTo>
                      <a:pt x="732" y="945"/>
                    </a:lnTo>
                    <a:lnTo>
                      <a:pt x="720" y="982"/>
                    </a:lnTo>
                    <a:lnTo>
                      <a:pt x="706" y="1019"/>
                    </a:lnTo>
                    <a:lnTo>
                      <a:pt x="923" y="1108"/>
                    </a:lnTo>
                    <a:lnTo>
                      <a:pt x="378" y="1165"/>
                    </a:lnTo>
                    <a:lnTo>
                      <a:pt x="0" y="740"/>
                    </a:lnTo>
                    <a:close/>
                  </a:path>
                </a:pathLst>
              </a:custGeom>
              <a:solidFill>
                <a:srgbClr val="FF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5" name="Freeform 15"/>
              <p:cNvSpPr>
                <a:spLocks/>
              </p:cNvSpPr>
              <p:nvPr/>
            </p:nvSpPr>
            <p:spPr bwMode="auto">
              <a:xfrm>
                <a:off x="5173" y="463"/>
                <a:ext cx="215" cy="204"/>
              </a:xfrm>
              <a:custGeom>
                <a:avLst/>
                <a:gdLst>
                  <a:gd name="T0" fmla="*/ 219 w 1080"/>
                  <a:gd name="T1" fmla="*/ 0 h 1028"/>
                  <a:gd name="T2" fmla="*/ 241 w 1080"/>
                  <a:gd name="T3" fmla="*/ 11 h 1028"/>
                  <a:gd name="T4" fmla="*/ 259 w 1080"/>
                  <a:gd name="T5" fmla="*/ 20 h 1028"/>
                  <a:gd name="T6" fmla="*/ 278 w 1080"/>
                  <a:gd name="T7" fmla="*/ 30 h 1028"/>
                  <a:gd name="T8" fmla="*/ 296 w 1080"/>
                  <a:gd name="T9" fmla="*/ 39 h 1028"/>
                  <a:gd name="T10" fmla="*/ 315 w 1080"/>
                  <a:gd name="T11" fmla="*/ 50 h 1028"/>
                  <a:gd name="T12" fmla="*/ 333 w 1080"/>
                  <a:gd name="T13" fmla="*/ 63 h 1028"/>
                  <a:gd name="T14" fmla="*/ 351 w 1080"/>
                  <a:gd name="T15" fmla="*/ 74 h 1028"/>
                  <a:gd name="T16" fmla="*/ 368 w 1080"/>
                  <a:gd name="T17" fmla="*/ 85 h 1028"/>
                  <a:gd name="T18" fmla="*/ 390 w 1080"/>
                  <a:gd name="T19" fmla="*/ 100 h 1028"/>
                  <a:gd name="T20" fmla="*/ 413 w 1080"/>
                  <a:gd name="T21" fmla="*/ 116 h 1028"/>
                  <a:gd name="T22" fmla="*/ 431 w 1080"/>
                  <a:gd name="T23" fmla="*/ 128 h 1028"/>
                  <a:gd name="T24" fmla="*/ 449 w 1080"/>
                  <a:gd name="T25" fmla="*/ 143 h 1028"/>
                  <a:gd name="T26" fmla="*/ 471 w 1080"/>
                  <a:gd name="T27" fmla="*/ 158 h 1028"/>
                  <a:gd name="T28" fmla="*/ 493 w 1080"/>
                  <a:gd name="T29" fmla="*/ 175 h 1028"/>
                  <a:gd name="T30" fmla="*/ 512 w 1080"/>
                  <a:gd name="T31" fmla="*/ 191 h 1028"/>
                  <a:gd name="T32" fmla="*/ 531 w 1080"/>
                  <a:gd name="T33" fmla="*/ 209 h 1028"/>
                  <a:gd name="T34" fmla="*/ 549 w 1080"/>
                  <a:gd name="T35" fmla="*/ 225 h 1028"/>
                  <a:gd name="T36" fmla="*/ 570 w 1080"/>
                  <a:gd name="T37" fmla="*/ 246 h 1028"/>
                  <a:gd name="T38" fmla="*/ 590 w 1080"/>
                  <a:gd name="T39" fmla="*/ 263 h 1028"/>
                  <a:gd name="T40" fmla="*/ 606 w 1080"/>
                  <a:gd name="T41" fmla="*/ 281 h 1028"/>
                  <a:gd name="T42" fmla="*/ 625 w 1080"/>
                  <a:gd name="T43" fmla="*/ 302 h 1028"/>
                  <a:gd name="T44" fmla="*/ 640 w 1080"/>
                  <a:gd name="T45" fmla="*/ 317 h 1028"/>
                  <a:gd name="T46" fmla="*/ 656 w 1080"/>
                  <a:gd name="T47" fmla="*/ 336 h 1028"/>
                  <a:gd name="T48" fmla="*/ 673 w 1080"/>
                  <a:gd name="T49" fmla="*/ 355 h 1028"/>
                  <a:gd name="T50" fmla="*/ 691 w 1080"/>
                  <a:gd name="T51" fmla="*/ 378 h 1028"/>
                  <a:gd name="T52" fmla="*/ 706 w 1080"/>
                  <a:gd name="T53" fmla="*/ 397 h 1028"/>
                  <a:gd name="T54" fmla="*/ 722 w 1080"/>
                  <a:gd name="T55" fmla="*/ 419 h 1028"/>
                  <a:gd name="T56" fmla="*/ 741 w 1080"/>
                  <a:gd name="T57" fmla="*/ 445 h 1028"/>
                  <a:gd name="T58" fmla="*/ 758 w 1080"/>
                  <a:gd name="T59" fmla="*/ 468 h 1028"/>
                  <a:gd name="T60" fmla="*/ 775 w 1080"/>
                  <a:gd name="T61" fmla="*/ 494 h 1028"/>
                  <a:gd name="T62" fmla="*/ 792 w 1080"/>
                  <a:gd name="T63" fmla="*/ 520 h 1028"/>
                  <a:gd name="T64" fmla="*/ 807 w 1080"/>
                  <a:gd name="T65" fmla="*/ 548 h 1028"/>
                  <a:gd name="T66" fmla="*/ 823 w 1080"/>
                  <a:gd name="T67" fmla="*/ 576 h 1028"/>
                  <a:gd name="T68" fmla="*/ 835 w 1080"/>
                  <a:gd name="T69" fmla="*/ 601 h 1028"/>
                  <a:gd name="T70" fmla="*/ 848 w 1080"/>
                  <a:gd name="T71" fmla="*/ 624 h 1028"/>
                  <a:gd name="T72" fmla="*/ 859 w 1080"/>
                  <a:gd name="T73" fmla="*/ 651 h 1028"/>
                  <a:gd name="T74" fmla="*/ 865 w 1080"/>
                  <a:gd name="T75" fmla="*/ 670 h 1028"/>
                  <a:gd name="T76" fmla="*/ 1080 w 1080"/>
                  <a:gd name="T77" fmla="*/ 586 h 1028"/>
                  <a:gd name="T78" fmla="*/ 747 w 1080"/>
                  <a:gd name="T79" fmla="*/ 1028 h 1028"/>
                  <a:gd name="T80" fmla="*/ 157 w 1080"/>
                  <a:gd name="T81" fmla="*/ 956 h 1028"/>
                  <a:gd name="T82" fmla="*/ 390 w 1080"/>
                  <a:gd name="T83" fmla="*/ 862 h 1028"/>
                  <a:gd name="T84" fmla="*/ 375 w 1080"/>
                  <a:gd name="T85" fmla="*/ 830 h 1028"/>
                  <a:gd name="T86" fmla="*/ 360 w 1080"/>
                  <a:gd name="T87" fmla="*/ 800 h 1028"/>
                  <a:gd name="T88" fmla="*/ 340 w 1080"/>
                  <a:gd name="T89" fmla="*/ 767 h 1028"/>
                  <a:gd name="T90" fmla="*/ 316 w 1080"/>
                  <a:gd name="T91" fmla="*/ 733 h 1028"/>
                  <a:gd name="T92" fmla="*/ 296 w 1080"/>
                  <a:gd name="T93" fmla="*/ 705 h 1028"/>
                  <a:gd name="T94" fmla="*/ 274 w 1080"/>
                  <a:gd name="T95" fmla="*/ 677 h 1028"/>
                  <a:gd name="T96" fmla="*/ 251 w 1080"/>
                  <a:gd name="T97" fmla="*/ 650 h 1028"/>
                  <a:gd name="T98" fmla="*/ 228 w 1080"/>
                  <a:gd name="T99" fmla="*/ 627 h 1028"/>
                  <a:gd name="T100" fmla="*/ 204 w 1080"/>
                  <a:gd name="T101" fmla="*/ 605 h 1028"/>
                  <a:gd name="T102" fmla="*/ 177 w 1080"/>
                  <a:gd name="T103" fmla="*/ 580 h 1028"/>
                  <a:gd name="T104" fmla="*/ 151 w 1080"/>
                  <a:gd name="T105" fmla="*/ 560 h 1028"/>
                  <a:gd name="T106" fmla="*/ 127 w 1080"/>
                  <a:gd name="T107" fmla="*/ 539 h 1028"/>
                  <a:gd name="T108" fmla="*/ 102 w 1080"/>
                  <a:gd name="T109" fmla="*/ 522 h 1028"/>
                  <a:gd name="T110" fmla="*/ 72 w 1080"/>
                  <a:gd name="T111" fmla="*/ 502 h 1028"/>
                  <a:gd name="T112" fmla="*/ 42 w 1080"/>
                  <a:gd name="T113" fmla="*/ 485 h 1028"/>
                  <a:gd name="T114" fmla="*/ 21 w 1080"/>
                  <a:gd name="T115" fmla="*/ 475 h 1028"/>
                  <a:gd name="T116" fmla="*/ 0 w 1080"/>
                  <a:gd name="T117" fmla="*/ 463 h 1028"/>
                  <a:gd name="T118" fmla="*/ 219 w 1080"/>
                  <a:gd name="T119" fmla="*/ 0 h 102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80"/>
                  <a:gd name="T181" fmla="*/ 0 h 1028"/>
                  <a:gd name="T182" fmla="*/ 1080 w 1080"/>
                  <a:gd name="T183" fmla="*/ 1028 h 102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80" h="1028">
                    <a:moveTo>
                      <a:pt x="219" y="0"/>
                    </a:moveTo>
                    <a:lnTo>
                      <a:pt x="241" y="11"/>
                    </a:lnTo>
                    <a:lnTo>
                      <a:pt x="259" y="20"/>
                    </a:lnTo>
                    <a:lnTo>
                      <a:pt x="278" y="30"/>
                    </a:lnTo>
                    <a:lnTo>
                      <a:pt x="296" y="39"/>
                    </a:lnTo>
                    <a:lnTo>
                      <a:pt x="315" y="50"/>
                    </a:lnTo>
                    <a:lnTo>
                      <a:pt x="333" y="63"/>
                    </a:lnTo>
                    <a:lnTo>
                      <a:pt x="351" y="74"/>
                    </a:lnTo>
                    <a:lnTo>
                      <a:pt x="368" y="85"/>
                    </a:lnTo>
                    <a:lnTo>
                      <a:pt x="390" y="100"/>
                    </a:lnTo>
                    <a:lnTo>
                      <a:pt x="413" y="116"/>
                    </a:lnTo>
                    <a:lnTo>
                      <a:pt x="431" y="128"/>
                    </a:lnTo>
                    <a:lnTo>
                      <a:pt x="449" y="143"/>
                    </a:lnTo>
                    <a:lnTo>
                      <a:pt x="471" y="158"/>
                    </a:lnTo>
                    <a:lnTo>
                      <a:pt x="493" y="175"/>
                    </a:lnTo>
                    <a:lnTo>
                      <a:pt x="512" y="191"/>
                    </a:lnTo>
                    <a:lnTo>
                      <a:pt x="531" y="209"/>
                    </a:lnTo>
                    <a:lnTo>
                      <a:pt x="549" y="225"/>
                    </a:lnTo>
                    <a:lnTo>
                      <a:pt x="570" y="246"/>
                    </a:lnTo>
                    <a:lnTo>
                      <a:pt x="590" y="263"/>
                    </a:lnTo>
                    <a:lnTo>
                      <a:pt x="606" y="281"/>
                    </a:lnTo>
                    <a:lnTo>
                      <a:pt x="625" y="302"/>
                    </a:lnTo>
                    <a:lnTo>
                      <a:pt x="640" y="317"/>
                    </a:lnTo>
                    <a:lnTo>
                      <a:pt x="656" y="336"/>
                    </a:lnTo>
                    <a:lnTo>
                      <a:pt x="673" y="355"/>
                    </a:lnTo>
                    <a:lnTo>
                      <a:pt x="691" y="378"/>
                    </a:lnTo>
                    <a:lnTo>
                      <a:pt x="706" y="397"/>
                    </a:lnTo>
                    <a:lnTo>
                      <a:pt x="722" y="419"/>
                    </a:lnTo>
                    <a:lnTo>
                      <a:pt x="741" y="445"/>
                    </a:lnTo>
                    <a:lnTo>
                      <a:pt x="758" y="468"/>
                    </a:lnTo>
                    <a:lnTo>
                      <a:pt x="775" y="494"/>
                    </a:lnTo>
                    <a:lnTo>
                      <a:pt x="792" y="520"/>
                    </a:lnTo>
                    <a:lnTo>
                      <a:pt x="807" y="548"/>
                    </a:lnTo>
                    <a:lnTo>
                      <a:pt x="823" y="576"/>
                    </a:lnTo>
                    <a:lnTo>
                      <a:pt x="835" y="601"/>
                    </a:lnTo>
                    <a:lnTo>
                      <a:pt x="848" y="624"/>
                    </a:lnTo>
                    <a:lnTo>
                      <a:pt x="859" y="651"/>
                    </a:lnTo>
                    <a:lnTo>
                      <a:pt x="865" y="670"/>
                    </a:lnTo>
                    <a:lnTo>
                      <a:pt x="1080" y="586"/>
                    </a:lnTo>
                    <a:lnTo>
                      <a:pt x="747" y="1028"/>
                    </a:lnTo>
                    <a:lnTo>
                      <a:pt x="157" y="956"/>
                    </a:lnTo>
                    <a:lnTo>
                      <a:pt x="390" y="862"/>
                    </a:lnTo>
                    <a:lnTo>
                      <a:pt x="375" y="830"/>
                    </a:lnTo>
                    <a:lnTo>
                      <a:pt x="360" y="800"/>
                    </a:lnTo>
                    <a:lnTo>
                      <a:pt x="340" y="767"/>
                    </a:lnTo>
                    <a:lnTo>
                      <a:pt x="316" y="733"/>
                    </a:lnTo>
                    <a:lnTo>
                      <a:pt x="296" y="705"/>
                    </a:lnTo>
                    <a:lnTo>
                      <a:pt x="274" y="677"/>
                    </a:lnTo>
                    <a:lnTo>
                      <a:pt x="251" y="650"/>
                    </a:lnTo>
                    <a:lnTo>
                      <a:pt x="228" y="627"/>
                    </a:lnTo>
                    <a:lnTo>
                      <a:pt x="204" y="605"/>
                    </a:lnTo>
                    <a:lnTo>
                      <a:pt x="177" y="580"/>
                    </a:lnTo>
                    <a:lnTo>
                      <a:pt x="151" y="560"/>
                    </a:lnTo>
                    <a:lnTo>
                      <a:pt x="127" y="539"/>
                    </a:lnTo>
                    <a:lnTo>
                      <a:pt x="102" y="522"/>
                    </a:lnTo>
                    <a:lnTo>
                      <a:pt x="72" y="502"/>
                    </a:lnTo>
                    <a:lnTo>
                      <a:pt x="42" y="485"/>
                    </a:lnTo>
                    <a:lnTo>
                      <a:pt x="21" y="475"/>
                    </a:lnTo>
                    <a:lnTo>
                      <a:pt x="0" y="463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FF99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6" name="Freeform 16"/>
              <p:cNvSpPr>
                <a:spLocks/>
              </p:cNvSpPr>
              <p:nvPr/>
            </p:nvSpPr>
            <p:spPr bwMode="auto">
              <a:xfrm flipH="1" flipV="1">
                <a:off x="4936" y="388"/>
                <a:ext cx="211" cy="173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rgbClr val="FFFF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6633" name="Text Box 17"/>
            <p:cNvSpPr txBox="1">
              <a:spLocks noChangeArrowheads="1"/>
            </p:cNvSpPr>
            <p:nvPr/>
          </p:nvSpPr>
          <p:spPr bwMode="auto">
            <a:xfrm>
              <a:off x="6680200" y="4946650"/>
              <a:ext cx="746125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Calculate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Forecast</a:t>
              </a:r>
            </a:p>
          </p:txBody>
        </p:sp>
        <p:sp>
          <p:nvSpPr>
            <p:cNvPr id="26634" name="Text Box 18"/>
            <p:cNvSpPr txBox="1">
              <a:spLocks noChangeArrowheads="1"/>
            </p:cNvSpPr>
            <p:nvPr/>
          </p:nvSpPr>
          <p:spPr bwMode="auto">
            <a:xfrm>
              <a:off x="6437313" y="5521325"/>
              <a:ext cx="661987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Analyze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History</a:t>
              </a:r>
            </a:p>
          </p:txBody>
        </p:sp>
        <p:sp>
          <p:nvSpPr>
            <p:cNvPr id="26635" name="Text Box 19"/>
            <p:cNvSpPr txBox="1">
              <a:spLocks noChangeArrowheads="1"/>
            </p:cNvSpPr>
            <p:nvPr/>
          </p:nvSpPr>
          <p:spPr bwMode="auto">
            <a:xfrm>
              <a:off x="6735763" y="6113463"/>
              <a:ext cx="711200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Define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Forecast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Criteria</a:t>
              </a:r>
            </a:p>
          </p:txBody>
        </p:sp>
        <p:sp>
          <p:nvSpPr>
            <p:cNvPr id="26636" name="Text Box 20"/>
            <p:cNvSpPr txBox="1">
              <a:spLocks noChangeArrowheads="1"/>
            </p:cNvSpPr>
            <p:nvPr/>
          </p:nvSpPr>
          <p:spPr bwMode="auto">
            <a:xfrm>
              <a:off x="7964488" y="4924425"/>
              <a:ext cx="71120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Arial" charset="0"/>
                </a:rPr>
                <a:t>Modify</a:t>
              </a:r>
            </a:p>
            <a:p>
              <a:pPr eaLnBrk="0" hangingPunct="0"/>
              <a:r>
                <a:rPr lang="en-US" sz="1000" b="1">
                  <a:latin typeface="Arial" charset="0"/>
                </a:rPr>
                <a:t>Forecast</a:t>
              </a:r>
            </a:p>
          </p:txBody>
        </p:sp>
        <p:sp>
          <p:nvSpPr>
            <p:cNvPr id="26637" name="Text Box 21"/>
            <p:cNvSpPr txBox="1">
              <a:spLocks noChangeArrowheads="1"/>
            </p:cNvSpPr>
            <p:nvPr/>
          </p:nvSpPr>
          <p:spPr bwMode="auto">
            <a:xfrm>
              <a:off x="8262938" y="5548313"/>
              <a:ext cx="614362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Update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MRP</a:t>
              </a:r>
            </a:p>
          </p:txBody>
        </p:sp>
        <p:sp>
          <p:nvSpPr>
            <p:cNvPr id="26638" name="Text Box 22"/>
            <p:cNvSpPr txBox="1">
              <a:spLocks noChangeArrowheads="1"/>
            </p:cNvSpPr>
            <p:nvPr/>
          </p:nvSpPr>
          <p:spPr bwMode="auto">
            <a:xfrm>
              <a:off x="8005763" y="6119813"/>
              <a:ext cx="727075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Add New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Forecast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Methods</a:t>
              </a: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Detail Forecast Report allows you to display:</a:t>
            </a:r>
          </a:p>
          <a:p>
            <a:pPr lvl="1" eaLnBrk="1" hangingPunct="1"/>
            <a:r>
              <a:rPr lang="en-US" smtClean="0"/>
              <a:t>Forecast quantity – units</a:t>
            </a:r>
          </a:p>
          <a:p>
            <a:pPr lvl="1" eaLnBrk="1" hangingPunct="1"/>
            <a:r>
              <a:rPr lang="en-US" smtClean="0"/>
              <a:t>Cost – general ledger (GL) cost-per-unit</a:t>
            </a:r>
          </a:p>
          <a:p>
            <a:pPr lvl="1" eaLnBrk="1" hangingPunct="1"/>
            <a:r>
              <a:rPr lang="en-US" smtClean="0"/>
              <a:t>Price – sales price-per-unit</a:t>
            </a:r>
          </a:p>
          <a:p>
            <a:pPr lvl="1" eaLnBrk="1" hangingPunct="1"/>
            <a:r>
              <a:rPr lang="en-US" smtClean="0"/>
              <a:t>Extended Cost – units times GL cost</a:t>
            </a:r>
          </a:p>
          <a:p>
            <a:pPr lvl="1" eaLnBrk="1" hangingPunct="1"/>
            <a:r>
              <a:rPr lang="en-US" smtClean="0"/>
              <a:t>Extended Price – units times sales price</a:t>
            </a:r>
          </a:p>
          <a:p>
            <a:pPr lvl="1" eaLnBrk="1" hangingPunct="1"/>
            <a:r>
              <a:rPr lang="en-US" smtClean="0"/>
              <a:t>Margin – Extended Price minus Extent Cost</a:t>
            </a:r>
          </a:p>
          <a:p>
            <a:pPr eaLnBrk="1" hangingPunct="1"/>
            <a:r>
              <a:rPr lang="en-US" smtClean="0"/>
              <a:t>To display profit margin, both the cost and price must be in the same currency</a:t>
            </a:r>
          </a:p>
          <a:p>
            <a:pPr eaLnBrk="1" hangingPunct="1"/>
            <a:endParaRPr lang="en-US" smtClean="0"/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Forecast Reports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FS-PR-250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Detail Forecast Report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FS-PR-260</a:t>
            </a:r>
          </a:p>
        </p:txBody>
      </p:sp>
      <p:pic>
        <p:nvPicPr>
          <p:cNvPr id="2867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00" y="1771650"/>
            <a:ext cx="7237413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Detail Forecast Report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FS-PR-270</a:t>
            </a:r>
          </a:p>
        </p:txBody>
      </p:sp>
      <p:pic>
        <p:nvPicPr>
          <p:cNvPr id="2970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" y="1452563"/>
            <a:ext cx="8763000" cy="4295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22"/>
          <p:cNvSpPr>
            <a:spLocks noGrp="1"/>
          </p:cNvSpPr>
          <p:nvPr>
            <p:ph idx="1"/>
          </p:nvPr>
        </p:nvSpPr>
        <p:spPr>
          <a:xfrm>
            <a:off x="1809750" y="891610"/>
            <a:ext cx="6877050" cy="5424523"/>
          </a:xfrm>
        </p:spPr>
        <p:txBody>
          <a:bodyPr/>
          <a:lstStyle/>
          <a:p>
            <a:r>
              <a:rPr lang="en-US" dirty="0" smtClean="0"/>
              <a:t>Simulated Forecast Calculation</a:t>
            </a:r>
          </a:p>
          <a:p>
            <a:r>
              <a:rPr lang="en-US" b="1" dirty="0" smtClean="0"/>
              <a:t>Simulation to Summarized Forecast</a:t>
            </a:r>
          </a:p>
          <a:p>
            <a:r>
              <a:rPr lang="en-US" dirty="0" smtClean="0"/>
              <a:t>Run MRP</a:t>
            </a:r>
          </a:p>
          <a:p>
            <a:r>
              <a:rPr lang="en-US" dirty="0" smtClean="0"/>
              <a:t>User Forecast Method Maintenance (optional)</a:t>
            </a:r>
          </a:p>
          <a:p>
            <a:endParaRPr lang="en-US" dirty="0"/>
          </a:p>
        </p:txBody>
      </p:sp>
      <p:sp>
        <p:nvSpPr>
          <p:cNvPr id="307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Forecast Simulation</a:t>
            </a:r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FS-PR-280</a:t>
            </a:r>
          </a:p>
        </p:txBody>
      </p:sp>
      <p:sp>
        <p:nvSpPr>
          <p:cNvPr id="157702" name="Line 6"/>
          <p:cNvSpPr>
            <a:spLocks noChangeShapeType="1"/>
          </p:cNvSpPr>
          <p:nvPr/>
        </p:nvSpPr>
        <p:spPr bwMode="auto">
          <a:xfrm>
            <a:off x="1104900" y="82296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6618288" y="4368800"/>
            <a:ext cx="2439987" cy="2043113"/>
            <a:chOff x="6380163" y="4625975"/>
            <a:chExt cx="2439987" cy="2043113"/>
          </a:xfrm>
        </p:grpSpPr>
        <p:sp>
          <p:nvSpPr>
            <p:cNvPr id="30727" name="Rectangle 7"/>
            <p:cNvSpPr>
              <a:spLocks noChangeArrowheads="1"/>
            </p:cNvSpPr>
            <p:nvPr/>
          </p:nvSpPr>
          <p:spPr bwMode="auto">
            <a:xfrm>
              <a:off x="6519863" y="4625975"/>
              <a:ext cx="227647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200" b="1">
                  <a:solidFill>
                    <a:srgbClr val="5A87C6"/>
                  </a:solidFill>
                  <a:latin typeface="Arial" charset="0"/>
                </a:rPr>
                <a:t>QAD Enterprise Applications</a:t>
              </a:r>
            </a:p>
          </p:txBody>
        </p:sp>
        <p:grpSp>
          <p:nvGrpSpPr>
            <p:cNvPr id="30728" name="Group 8"/>
            <p:cNvGrpSpPr>
              <a:grpSpLocks/>
            </p:cNvGrpSpPr>
            <p:nvPr/>
          </p:nvGrpSpPr>
          <p:grpSpPr bwMode="auto">
            <a:xfrm>
              <a:off x="7011988" y="5051425"/>
              <a:ext cx="1254125" cy="1233488"/>
              <a:chOff x="4621" y="388"/>
              <a:chExt cx="790" cy="777"/>
            </a:xfrm>
          </p:grpSpPr>
          <p:sp>
            <p:nvSpPr>
              <p:cNvPr id="30735" name="Freeform 9"/>
              <p:cNvSpPr>
                <a:spLocks/>
              </p:cNvSpPr>
              <p:nvPr/>
            </p:nvSpPr>
            <p:spPr bwMode="auto">
              <a:xfrm>
                <a:off x="4700" y="405"/>
                <a:ext cx="212" cy="211"/>
              </a:xfrm>
              <a:custGeom>
                <a:avLst/>
                <a:gdLst>
                  <a:gd name="T0" fmla="*/ 0 w 1061"/>
                  <a:gd name="T1" fmla="*/ 839 h 1059"/>
                  <a:gd name="T2" fmla="*/ 11 w 1061"/>
                  <a:gd name="T3" fmla="*/ 817 h 1059"/>
                  <a:gd name="T4" fmla="*/ 20 w 1061"/>
                  <a:gd name="T5" fmla="*/ 799 h 1059"/>
                  <a:gd name="T6" fmla="*/ 30 w 1061"/>
                  <a:gd name="T7" fmla="*/ 780 h 1059"/>
                  <a:gd name="T8" fmla="*/ 39 w 1061"/>
                  <a:gd name="T9" fmla="*/ 763 h 1059"/>
                  <a:gd name="T10" fmla="*/ 50 w 1061"/>
                  <a:gd name="T11" fmla="*/ 743 h 1059"/>
                  <a:gd name="T12" fmla="*/ 63 w 1061"/>
                  <a:gd name="T13" fmla="*/ 724 h 1059"/>
                  <a:gd name="T14" fmla="*/ 74 w 1061"/>
                  <a:gd name="T15" fmla="*/ 707 h 1059"/>
                  <a:gd name="T16" fmla="*/ 84 w 1061"/>
                  <a:gd name="T17" fmla="*/ 687 h 1059"/>
                  <a:gd name="T18" fmla="*/ 100 w 1061"/>
                  <a:gd name="T19" fmla="*/ 666 h 1059"/>
                  <a:gd name="T20" fmla="*/ 116 w 1061"/>
                  <a:gd name="T21" fmla="*/ 644 h 1059"/>
                  <a:gd name="T22" fmla="*/ 128 w 1061"/>
                  <a:gd name="T23" fmla="*/ 626 h 1059"/>
                  <a:gd name="T24" fmla="*/ 143 w 1061"/>
                  <a:gd name="T25" fmla="*/ 608 h 1059"/>
                  <a:gd name="T26" fmla="*/ 158 w 1061"/>
                  <a:gd name="T27" fmla="*/ 588 h 1059"/>
                  <a:gd name="T28" fmla="*/ 175 w 1061"/>
                  <a:gd name="T29" fmla="*/ 566 h 1059"/>
                  <a:gd name="T30" fmla="*/ 191 w 1061"/>
                  <a:gd name="T31" fmla="*/ 547 h 1059"/>
                  <a:gd name="T32" fmla="*/ 209 w 1061"/>
                  <a:gd name="T33" fmla="*/ 526 h 1059"/>
                  <a:gd name="T34" fmla="*/ 225 w 1061"/>
                  <a:gd name="T35" fmla="*/ 510 h 1059"/>
                  <a:gd name="T36" fmla="*/ 246 w 1061"/>
                  <a:gd name="T37" fmla="*/ 487 h 1059"/>
                  <a:gd name="T38" fmla="*/ 263 w 1061"/>
                  <a:gd name="T39" fmla="*/ 468 h 1059"/>
                  <a:gd name="T40" fmla="*/ 281 w 1061"/>
                  <a:gd name="T41" fmla="*/ 451 h 1059"/>
                  <a:gd name="T42" fmla="*/ 302 w 1061"/>
                  <a:gd name="T43" fmla="*/ 432 h 1059"/>
                  <a:gd name="T44" fmla="*/ 317 w 1061"/>
                  <a:gd name="T45" fmla="*/ 418 h 1059"/>
                  <a:gd name="T46" fmla="*/ 336 w 1061"/>
                  <a:gd name="T47" fmla="*/ 402 h 1059"/>
                  <a:gd name="T48" fmla="*/ 355 w 1061"/>
                  <a:gd name="T49" fmla="*/ 386 h 1059"/>
                  <a:gd name="T50" fmla="*/ 378 w 1061"/>
                  <a:gd name="T51" fmla="*/ 368 h 1059"/>
                  <a:gd name="T52" fmla="*/ 397 w 1061"/>
                  <a:gd name="T53" fmla="*/ 353 h 1059"/>
                  <a:gd name="T54" fmla="*/ 419 w 1061"/>
                  <a:gd name="T55" fmla="*/ 335 h 1059"/>
                  <a:gd name="T56" fmla="*/ 445 w 1061"/>
                  <a:gd name="T57" fmla="*/ 317 h 1059"/>
                  <a:gd name="T58" fmla="*/ 468 w 1061"/>
                  <a:gd name="T59" fmla="*/ 300 h 1059"/>
                  <a:gd name="T60" fmla="*/ 494 w 1061"/>
                  <a:gd name="T61" fmla="*/ 282 h 1059"/>
                  <a:gd name="T62" fmla="*/ 520 w 1061"/>
                  <a:gd name="T63" fmla="*/ 265 h 1059"/>
                  <a:gd name="T64" fmla="*/ 547 w 1061"/>
                  <a:gd name="T65" fmla="*/ 250 h 1059"/>
                  <a:gd name="T66" fmla="*/ 576 w 1061"/>
                  <a:gd name="T67" fmla="*/ 234 h 1059"/>
                  <a:gd name="T68" fmla="*/ 601 w 1061"/>
                  <a:gd name="T69" fmla="*/ 223 h 1059"/>
                  <a:gd name="T70" fmla="*/ 624 w 1061"/>
                  <a:gd name="T71" fmla="*/ 209 h 1059"/>
                  <a:gd name="T72" fmla="*/ 651 w 1061"/>
                  <a:gd name="T73" fmla="*/ 199 h 1059"/>
                  <a:gd name="T74" fmla="*/ 670 w 1061"/>
                  <a:gd name="T75" fmla="*/ 190 h 1059"/>
                  <a:gd name="T76" fmla="*/ 588 w 1061"/>
                  <a:gd name="T77" fmla="*/ 0 h 1059"/>
                  <a:gd name="T78" fmla="*/ 1061 w 1061"/>
                  <a:gd name="T79" fmla="*/ 271 h 1059"/>
                  <a:gd name="T80" fmla="*/ 938 w 1061"/>
                  <a:gd name="T81" fmla="*/ 832 h 1059"/>
                  <a:gd name="T82" fmla="*/ 861 w 1061"/>
                  <a:gd name="T83" fmla="*/ 666 h 1059"/>
                  <a:gd name="T84" fmla="*/ 830 w 1061"/>
                  <a:gd name="T85" fmla="*/ 681 h 1059"/>
                  <a:gd name="T86" fmla="*/ 800 w 1061"/>
                  <a:gd name="T87" fmla="*/ 697 h 1059"/>
                  <a:gd name="T88" fmla="*/ 767 w 1061"/>
                  <a:gd name="T89" fmla="*/ 718 h 1059"/>
                  <a:gd name="T90" fmla="*/ 732 w 1061"/>
                  <a:gd name="T91" fmla="*/ 741 h 1059"/>
                  <a:gd name="T92" fmla="*/ 704 w 1061"/>
                  <a:gd name="T93" fmla="*/ 761 h 1059"/>
                  <a:gd name="T94" fmla="*/ 677 w 1061"/>
                  <a:gd name="T95" fmla="*/ 784 h 1059"/>
                  <a:gd name="T96" fmla="*/ 650 w 1061"/>
                  <a:gd name="T97" fmla="*/ 806 h 1059"/>
                  <a:gd name="T98" fmla="*/ 627 w 1061"/>
                  <a:gd name="T99" fmla="*/ 830 h 1059"/>
                  <a:gd name="T100" fmla="*/ 605 w 1061"/>
                  <a:gd name="T101" fmla="*/ 854 h 1059"/>
                  <a:gd name="T102" fmla="*/ 580 w 1061"/>
                  <a:gd name="T103" fmla="*/ 880 h 1059"/>
                  <a:gd name="T104" fmla="*/ 560 w 1061"/>
                  <a:gd name="T105" fmla="*/ 906 h 1059"/>
                  <a:gd name="T106" fmla="*/ 539 w 1061"/>
                  <a:gd name="T107" fmla="*/ 932 h 1059"/>
                  <a:gd name="T108" fmla="*/ 521 w 1061"/>
                  <a:gd name="T109" fmla="*/ 955 h 1059"/>
                  <a:gd name="T110" fmla="*/ 502 w 1061"/>
                  <a:gd name="T111" fmla="*/ 987 h 1059"/>
                  <a:gd name="T112" fmla="*/ 485 w 1061"/>
                  <a:gd name="T113" fmla="*/ 1015 h 1059"/>
                  <a:gd name="T114" fmla="*/ 475 w 1061"/>
                  <a:gd name="T115" fmla="*/ 1037 h 1059"/>
                  <a:gd name="T116" fmla="*/ 463 w 1061"/>
                  <a:gd name="T117" fmla="*/ 1059 h 1059"/>
                  <a:gd name="T118" fmla="*/ 0 w 1061"/>
                  <a:gd name="T119" fmla="*/ 839 h 1059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61"/>
                  <a:gd name="T181" fmla="*/ 0 h 1059"/>
                  <a:gd name="T182" fmla="*/ 1061 w 1061"/>
                  <a:gd name="T183" fmla="*/ 1059 h 1059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61" h="1059">
                    <a:moveTo>
                      <a:pt x="0" y="839"/>
                    </a:moveTo>
                    <a:lnTo>
                      <a:pt x="11" y="817"/>
                    </a:lnTo>
                    <a:lnTo>
                      <a:pt x="20" y="799"/>
                    </a:lnTo>
                    <a:lnTo>
                      <a:pt x="30" y="780"/>
                    </a:lnTo>
                    <a:lnTo>
                      <a:pt x="39" y="763"/>
                    </a:lnTo>
                    <a:lnTo>
                      <a:pt x="50" y="743"/>
                    </a:lnTo>
                    <a:lnTo>
                      <a:pt x="63" y="724"/>
                    </a:lnTo>
                    <a:lnTo>
                      <a:pt x="74" y="707"/>
                    </a:lnTo>
                    <a:lnTo>
                      <a:pt x="84" y="687"/>
                    </a:lnTo>
                    <a:lnTo>
                      <a:pt x="100" y="666"/>
                    </a:lnTo>
                    <a:lnTo>
                      <a:pt x="116" y="644"/>
                    </a:lnTo>
                    <a:lnTo>
                      <a:pt x="128" y="626"/>
                    </a:lnTo>
                    <a:lnTo>
                      <a:pt x="143" y="608"/>
                    </a:lnTo>
                    <a:lnTo>
                      <a:pt x="158" y="588"/>
                    </a:lnTo>
                    <a:lnTo>
                      <a:pt x="175" y="566"/>
                    </a:lnTo>
                    <a:lnTo>
                      <a:pt x="191" y="547"/>
                    </a:lnTo>
                    <a:lnTo>
                      <a:pt x="209" y="526"/>
                    </a:lnTo>
                    <a:lnTo>
                      <a:pt x="225" y="510"/>
                    </a:lnTo>
                    <a:lnTo>
                      <a:pt x="246" y="487"/>
                    </a:lnTo>
                    <a:lnTo>
                      <a:pt x="263" y="468"/>
                    </a:lnTo>
                    <a:lnTo>
                      <a:pt x="281" y="451"/>
                    </a:lnTo>
                    <a:lnTo>
                      <a:pt x="302" y="432"/>
                    </a:lnTo>
                    <a:lnTo>
                      <a:pt x="317" y="418"/>
                    </a:lnTo>
                    <a:lnTo>
                      <a:pt x="336" y="402"/>
                    </a:lnTo>
                    <a:lnTo>
                      <a:pt x="355" y="386"/>
                    </a:lnTo>
                    <a:lnTo>
                      <a:pt x="378" y="368"/>
                    </a:lnTo>
                    <a:lnTo>
                      <a:pt x="397" y="353"/>
                    </a:lnTo>
                    <a:lnTo>
                      <a:pt x="419" y="335"/>
                    </a:lnTo>
                    <a:lnTo>
                      <a:pt x="445" y="317"/>
                    </a:lnTo>
                    <a:lnTo>
                      <a:pt x="468" y="300"/>
                    </a:lnTo>
                    <a:lnTo>
                      <a:pt x="494" y="282"/>
                    </a:lnTo>
                    <a:lnTo>
                      <a:pt x="520" y="265"/>
                    </a:lnTo>
                    <a:lnTo>
                      <a:pt x="547" y="250"/>
                    </a:lnTo>
                    <a:lnTo>
                      <a:pt x="576" y="234"/>
                    </a:lnTo>
                    <a:lnTo>
                      <a:pt x="601" y="223"/>
                    </a:lnTo>
                    <a:lnTo>
                      <a:pt x="624" y="209"/>
                    </a:lnTo>
                    <a:lnTo>
                      <a:pt x="651" y="199"/>
                    </a:lnTo>
                    <a:lnTo>
                      <a:pt x="670" y="190"/>
                    </a:lnTo>
                    <a:lnTo>
                      <a:pt x="588" y="0"/>
                    </a:lnTo>
                    <a:lnTo>
                      <a:pt x="1061" y="271"/>
                    </a:lnTo>
                    <a:lnTo>
                      <a:pt x="938" y="832"/>
                    </a:lnTo>
                    <a:lnTo>
                      <a:pt x="861" y="666"/>
                    </a:lnTo>
                    <a:lnTo>
                      <a:pt x="830" y="681"/>
                    </a:lnTo>
                    <a:lnTo>
                      <a:pt x="800" y="697"/>
                    </a:lnTo>
                    <a:lnTo>
                      <a:pt x="767" y="718"/>
                    </a:lnTo>
                    <a:lnTo>
                      <a:pt x="732" y="741"/>
                    </a:lnTo>
                    <a:lnTo>
                      <a:pt x="704" y="761"/>
                    </a:lnTo>
                    <a:lnTo>
                      <a:pt x="677" y="784"/>
                    </a:lnTo>
                    <a:lnTo>
                      <a:pt x="650" y="806"/>
                    </a:lnTo>
                    <a:lnTo>
                      <a:pt x="627" y="830"/>
                    </a:lnTo>
                    <a:lnTo>
                      <a:pt x="605" y="854"/>
                    </a:lnTo>
                    <a:lnTo>
                      <a:pt x="580" y="880"/>
                    </a:lnTo>
                    <a:lnTo>
                      <a:pt x="560" y="906"/>
                    </a:lnTo>
                    <a:lnTo>
                      <a:pt x="539" y="932"/>
                    </a:lnTo>
                    <a:lnTo>
                      <a:pt x="521" y="955"/>
                    </a:lnTo>
                    <a:lnTo>
                      <a:pt x="502" y="987"/>
                    </a:lnTo>
                    <a:lnTo>
                      <a:pt x="485" y="1015"/>
                    </a:lnTo>
                    <a:lnTo>
                      <a:pt x="475" y="1037"/>
                    </a:lnTo>
                    <a:lnTo>
                      <a:pt x="463" y="1059"/>
                    </a:lnTo>
                    <a:lnTo>
                      <a:pt x="0" y="839"/>
                    </a:lnTo>
                    <a:close/>
                  </a:path>
                </a:pathLst>
              </a:custGeom>
              <a:solidFill>
                <a:srgbClr val="99CC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736" name="Freeform 10"/>
              <p:cNvSpPr>
                <a:spLocks/>
              </p:cNvSpPr>
              <p:nvPr/>
            </p:nvSpPr>
            <p:spPr bwMode="auto">
              <a:xfrm>
                <a:off x="4621" y="642"/>
                <a:ext cx="186" cy="234"/>
              </a:xfrm>
              <a:custGeom>
                <a:avLst/>
                <a:gdLst>
                  <a:gd name="T0" fmla="*/ 934 w 934"/>
                  <a:gd name="T1" fmla="*/ 488 h 1179"/>
                  <a:gd name="T2" fmla="*/ 696 w 934"/>
                  <a:gd name="T3" fmla="*/ 391 h 1179"/>
                  <a:gd name="T4" fmla="*/ 687 w 934"/>
                  <a:gd name="T5" fmla="*/ 413 h 1179"/>
                  <a:gd name="T6" fmla="*/ 681 w 934"/>
                  <a:gd name="T7" fmla="*/ 435 h 1179"/>
                  <a:gd name="T8" fmla="*/ 674 w 934"/>
                  <a:gd name="T9" fmla="*/ 458 h 1179"/>
                  <a:gd name="T10" fmla="*/ 669 w 934"/>
                  <a:gd name="T11" fmla="*/ 482 h 1179"/>
                  <a:gd name="T12" fmla="*/ 662 w 934"/>
                  <a:gd name="T13" fmla="*/ 514 h 1179"/>
                  <a:gd name="T14" fmla="*/ 658 w 934"/>
                  <a:gd name="T15" fmla="*/ 540 h 1179"/>
                  <a:gd name="T16" fmla="*/ 654 w 934"/>
                  <a:gd name="T17" fmla="*/ 568 h 1179"/>
                  <a:gd name="T18" fmla="*/ 651 w 934"/>
                  <a:gd name="T19" fmla="*/ 600 h 1179"/>
                  <a:gd name="T20" fmla="*/ 648 w 934"/>
                  <a:gd name="T21" fmla="*/ 633 h 1179"/>
                  <a:gd name="T22" fmla="*/ 648 w 934"/>
                  <a:gd name="T23" fmla="*/ 691 h 1179"/>
                  <a:gd name="T24" fmla="*/ 650 w 934"/>
                  <a:gd name="T25" fmla="*/ 721 h 1179"/>
                  <a:gd name="T26" fmla="*/ 651 w 934"/>
                  <a:gd name="T27" fmla="*/ 750 h 1179"/>
                  <a:gd name="T28" fmla="*/ 655 w 934"/>
                  <a:gd name="T29" fmla="*/ 779 h 1179"/>
                  <a:gd name="T30" fmla="*/ 661 w 934"/>
                  <a:gd name="T31" fmla="*/ 807 h 1179"/>
                  <a:gd name="T32" fmla="*/ 666 w 934"/>
                  <a:gd name="T33" fmla="*/ 835 h 1179"/>
                  <a:gd name="T34" fmla="*/ 673 w 934"/>
                  <a:gd name="T35" fmla="*/ 867 h 1179"/>
                  <a:gd name="T36" fmla="*/ 682 w 934"/>
                  <a:gd name="T37" fmla="*/ 897 h 1179"/>
                  <a:gd name="T38" fmla="*/ 236 w 934"/>
                  <a:gd name="T39" fmla="*/ 1179 h 1179"/>
                  <a:gd name="T40" fmla="*/ 226 w 934"/>
                  <a:gd name="T41" fmla="*/ 1150 h 1179"/>
                  <a:gd name="T42" fmla="*/ 217 w 934"/>
                  <a:gd name="T43" fmla="*/ 1126 h 1179"/>
                  <a:gd name="T44" fmla="*/ 209 w 934"/>
                  <a:gd name="T45" fmla="*/ 1102 h 1179"/>
                  <a:gd name="T46" fmla="*/ 200 w 934"/>
                  <a:gd name="T47" fmla="*/ 1076 h 1179"/>
                  <a:gd name="T48" fmla="*/ 194 w 934"/>
                  <a:gd name="T49" fmla="*/ 1055 h 1179"/>
                  <a:gd name="T50" fmla="*/ 185 w 934"/>
                  <a:gd name="T51" fmla="*/ 1030 h 1179"/>
                  <a:gd name="T52" fmla="*/ 180 w 934"/>
                  <a:gd name="T53" fmla="*/ 1007 h 1179"/>
                  <a:gd name="T54" fmla="*/ 174 w 934"/>
                  <a:gd name="T55" fmla="*/ 985 h 1179"/>
                  <a:gd name="T56" fmla="*/ 169 w 934"/>
                  <a:gd name="T57" fmla="*/ 962 h 1179"/>
                  <a:gd name="T58" fmla="*/ 162 w 934"/>
                  <a:gd name="T59" fmla="*/ 934 h 1179"/>
                  <a:gd name="T60" fmla="*/ 158 w 934"/>
                  <a:gd name="T61" fmla="*/ 906 h 1179"/>
                  <a:gd name="T62" fmla="*/ 153 w 934"/>
                  <a:gd name="T63" fmla="*/ 880 h 1179"/>
                  <a:gd name="T64" fmla="*/ 147 w 934"/>
                  <a:gd name="T65" fmla="*/ 854 h 1179"/>
                  <a:gd name="T66" fmla="*/ 144 w 934"/>
                  <a:gd name="T67" fmla="*/ 824 h 1179"/>
                  <a:gd name="T68" fmla="*/ 142 w 934"/>
                  <a:gd name="T69" fmla="*/ 795 h 1179"/>
                  <a:gd name="T70" fmla="*/ 139 w 934"/>
                  <a:gd name="T71" fmla="*/ 762 h 1179"/>
                  <a:gd name="T72" fmla="*/ 136 w 934"/>
                  <a:gd name="T73" fmla="*/ 731 h 1179"/>
                  <a:gd name="T74" fmla="*/ 136 w 934"/>
                  <a:gd name="T75" fmla="*/ 699 h 1179"/>
                  <a:gd name="T76" fmla="*/ 136 w 934"/>
                  <a:gd name="T77" fmla="*/ 667 h 1179"/>
                  <a:gd name="T78" fmla="*/ 136 w 934"/>
                  <a:gd name="T79" fmla="*/ 626 h 1179"/>
                  <a:gd name="T80" fmla="*/ 138 w 934"/>
                  <a:gd name="T81" fmla="*/ 589 h 1179"/>
                  <a:gd name="T82" fmla="*/ 139 w 934"/>
                  <a:gd name="T83" fmla="*/ 564 h 1179"/>
                  <a:gd name="T84" fmla="*/ 142 w 934"/>
                  <a:gd name="T85" fmla="*/ 534 h 1179"/>
                  <a:gd name="T86" fmla="*/ 144 w 934"/>
                  <a:gd name="T87" fmla="*/ 506 h 1179"/>
                  <a:gd name="T88" fmla="*/ 148 w 934"/>
                  <a:gd name="T89" fmla="*/ 471 h 1179"/>
                  <a:gd name="T90" fmla="*/ 154 w 934"/>
                  <a:gd name="T91" fmla="*/ 441 h 1179"/>
                  <a:gd name="T92" fmla="*/ 159 w 934"/>
                  <a:gd name="T93" fmla="*/ 414 h 1179"/>
                  <a:gd name="T94" fmla="*/ 166 w 934"/>
                  <a:gd name="T95" fmla="*/ 380 h 1179"/>
                  <a:gd name="T96" fmla="*/ 173 w 934"/>
                  <a:gd name="T97" fmla="*/ 353 h 1179"/>
                  <a:gd name="T98" fmla="*/ 180 w 934"/>
                  <a:gd name="T99" fmla="*/ 320 h 1179"/>
                  <a:gd name="T100" fmla="*/ 188 w 934"/>
                  <a:gd name="T101" fmla="*/ 292 h 1179"/>
                  <a:gd name="T102" fmla="*/ 198 w 934"/>
                  <a:gd name="T103" fmla="*/ 262 h 1179"/>
                  <a:gd name="T104" fmla="*/ 207 w 934"/>
                  <a:gd name="T105" fmla="*/ 232 h 1179"/>
                  <a:gd name="T106" fmla="*/ 221 w 934"/>
                  <a:gd name="T107" fmla="*/ 195 h 1179"/>
                  <a:gd name="T108" fmla="*/ 0 w 934"/>
                  <a:gd name="T109" fmla="*/ 103 h 1179"/>
                  <a:gd name="T110" fmla="*/ 581 w 934"/>
                  <a:gd name="T111" fmla="*/ 0 h 1179"/>
                  <a:gd name="T112" fmla="*/ 934 w 934"/>
                  <a:gd name="T113" fmla="*/ 488 h 117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34"/>
                  <a:gd name="T172" fmla="*/ 0 h 1179"/>
                  <a:gd name="T173" fmla="*/ 934 w 934"/>
                  <a:gd name="T174" fmla="*/ 1179 h 1179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34" h="1179">
                    <a:moveTo>
                      <a:pt x="934" y="488"/>
                    </a:moveTo>
                    <a:lnTo>
                      <a:pt x="696" y="391"/>
                    </a:lnTo>
                    <a:lnTo>
                      <a:pt x="687" y="413"/>
                    </a:lnTo>
                    <a:lnTo>
                      <a:pt x="681" y="435"/>
                    </a:lnTo>
                    <a:lnTo>
                      <a:pt x="674" y="458"/>
                    </a:lnTo>
                    <a:lnTo>
                      <a:pt x="669" y="482"/>
                    </a:lnTo>
                    <a:lnTo>
                      <a:pt x="662" y="514"/>
                    </a:lnTo>
                    <a:lnTo>
                      <a:pt x="658" y="540"/>
                    </a:lnTo>
                    <a:lnTo>
                      <a:pt x="654" y="568"/>
                    </a:lnTo>
                    <a:lnTo>
                      <a:pt x="651" y="600"/>
                    </a:lnTo>
                    <a:lnTo>
                      <a:pt x="648" y="633"/>
                    </a:lnTo>
                    <a:lnTo>
                      <a:pt x="648" y="691"/>
                    </a:lnTo>
                    <a:lnTo>
                      <a:pt x="650" y="721"/>
                    </a:lnTo>
                    <a:lnTo>
                      <a:pt x="651" y="750"/>
                    </a:lnTo>
                    <a:lnTo>
                      <a:pt x="655" y="779"/>
                    </a:lnTo>
                    <a:lnTo>
                      <a:pt x="661" y="807"/>
                    </a:lnTo>
                    <a:lnTo>
                      <a:pt x="666" y="835"/>
                    </a:lnTo>
                    <a:lnTo>
                      <a:pt x="673" y="867"/>
                    </a:lnTo>
                    <a:lnTo>
                      <a:pt x="682" y="897"/>
                    </a:lnTo>
                    <a:lnTo>
                      <a:pt x="236" y="1179"/>
                    </a:lnTo>
                    <a:lnTo>
                      <a:pt x="226" y="1150"/>
                    </a:lnTo>
                    <a:lnTo>
                      <a:pt x="217" y="1126"/>
                    </a:lnTo>
                    <a:lnTo>
                      <a:pt x="209" y="1102"/>
                    </a:lnTo>
                    <a:lnTo>
                      <a:pt x="200" y="1076"/>
                    </a:lnTo>
                    <a:lnTo>
                      <a:pt x="194" y="1055"/>
                    </a:lnTo>
                    <a:lnTo>
                      <a:pt x="185" y="1030"/>
                    </a:lnTo>
                    <a:lnTo>
                      <a:pt x="180" y="1007"/>
                    </a:lnTo>
                    <a:lnTo>
                      <a:pt x="174" y="985"/>
                    </a:lnTo>
                    <a:lnTo>
                      <a:pt x="169" y="962"/>
                    </a:lnTo>
                    <a:lnTo>
                      <a:pt x="162" y="934"/>
                    </a:lnTo>
                    <a:lnTo>
                      <a:pt x="158" y="906"/>
                    </a:lnTo>
                    <a:lnTo>
                      <a:pt x="153" y="880"/>
                    </a:lnTo>
                    <a:lnTo>
                      <a:pt x="147" y="854"/>
                    </a:lnTo>
                    <a:lnTo>
                      <a:pt x="144" y="824"/>
                    </a:lnTo>
                    <a:lnTo>
                      <a:pt x="142" y="795"/>
                    </a:lnTo>
                    <a:lnTo>
                      <a:pt x="139" y="762"/>
                    </a:lnTo>
                    <a:lnTo>
                      <a:pt x="136" y="731"/>
                    </a:lnTo>
                    <a:lnTo>
                      <a:pt x="136" y="699"/>
                    </a:lnTo>
                    <a:lnTo>
                      <a:pt x="136" y="667"/>
                    </a:lnTo>
                    <a:lnTo>
                      <a:pt x="136" y="626"/>
                    </a:lnTo>
                    <a:lnTo>
                      <a:pt x="138" y="589"/>
                    </a:lnTo>
                    <a:lnTo>
                      <a:pt x="139" y="564"/>
                    </a:lnTo>
                    <a:lnTo>
                      <a:pt x="142" y="534"/>
                    </a:lnTo>
                    <a:lnTo>
                      <a:pt x="144" y="506"/>
                    </a:lnTo>
                    <a:lnTo>
                      <a:pt x="148" y="471"/>
                    </a:lnTo>
                    <a:lnTo>
                      <a:pt x="154" y="441"/>
                    </a:lnTo>
                    <a:lnTo>
                      <a:pt x="159" y="414"/>
                    </a:lnTo>
                    <a:lnTo>
                      <a:pt x="166" y="380"/>
                    </a:lnTo>
                    <a:lnTo>
                      <a:pt x="173" y="353"/>
                    </a:lnTo>
                    <a:lnTo>
                      <a:pt x="180" y="320"/>
                    </a:lnTo>
                    <a:lnTo>
                      <a:pt x="188" y="292"/>
                    </a:lnTo>
                    <a:lnTo>
                      <a:pt x="198" y="262"/>
                    </a:lnTo>
                    <a:lnTo>
                      <a:pt x="207" y="232"/>
                    </a:lnTo>
                    <a:lnTo>
                      <a:pt x="221" y="195"/>
                    </a:lnTo>
                    <a:lnTo>
                      <a:pt x="0" y="103"/>
                    </a:lnTo>
                    <a:lnTo>
                      <a:pt x="581" y="0"/>
                    </a:lnTo>
                    <a:lnTo>
                      <a:pt x="934" y="488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737" name="Freeform 11"/>
              <p:cNvSpPr>
                <a:spLocks/>
              </p:cNvSpPr>
              <p:nvPr/>
            </p:nvSpPr>
            <p:spPr bwMode="auto">
              <a:xfrm>
                <a:off x="4634" y="883"/>
                <a:ext cx="211" cy="202"/>
              </a:xfrm>
              <a:custGeom>
                <a:avLst/>
                <a:gdLst>
                  <a:gd name="T0" fmla="*/ 843 w 1061"/>
                  <a:gd name="T1" fmla="*/ 1010 h 1010"/>
                  <a:gd name="T2" fmla="*/ 821 w 1061"/>
                  <a:gd name="T3" fmla="*/ 999 h 1010"/>
                  <a:gd name="T4" fmla="*/ 803 w 1061"/>
                  <a:gd name="T5" fmla="*/ 989 h 1010"/>
                  <a:gd name="T6" fmla="*/ 784 w 1061"/>
                  <a:gd name="T7" fmla="*/ 980 h 1010"/>
                  <a:gd name="T8" fmla="*/ 766 w 1061"/>
                  <a:gd name="T9" fmla="*/ 970 h 1010"/>
                  <a:gd name="T10" fmla="*/ 747 w 1061"/>
                  <a:gd name="T11" fmla="*/ 959 h 1010"/>
                  <a:gd name="T12" fmla="*/ 728 w 1061"/>
                  <a:gd name="T13" fmla="*/ 948 h 1010"/>
                  <a:gd name="T14" fmla="*/ 710 w 1061"/>
                  <a:gd name="T15" fmla="*/ 936 h 1010"/>
                  <a:gd name="T16" fmla="*/ 691 w 1061"/>
                  <a:gd name="T17" fmla="*/ 925 h 1010"/>
                  <a:gd name="T18" fmla="*/ 670 w 1061"/>
                  <a:gd name="T19" fmla="*/ 910 h 1010"/>
                  <a:gd name="T20" fmla="*/ 647 w 1061"/>
                  <a:gd name="T21" fmla="*/ 895 h 1010"/>
                  <a:gd name="T22" fmla="*/ 629 w 1061"/>
                  <a:gd name="T23" fmla="*/ 881 h 1010"/>
                  <a:gd name="T24" fmla="*/ 612 w 1061"/>
                  <a:gd name="T25" fmla="*/ 866 h 1010"/>
                  <a:gd name="T26" fmla="*/ 591 w 1061"/>
                  <a:gd name="T27" fmla="*/ 851 h 1010"/>
                  <a:gd name="T28" fmla="*/ 569 w 1061"/>
                  <a:gd name="T29" fmla="*/ 835 h 1010"/>
                  <a:gd name="T30" fmla="*/ 550 w 1061"/>
                  <a:gd name="T31" fmla="*/ 819 h 1010"/>
                  <a:gd name="T32" fmla="*/ 530 w 1061"/>
                  <a:gd name="T33" fmla="*/ 801 h 1010"/>
                  <a:gd name="T34" fmla="*/ 513 w 1061"/>
                  <a:gd name="T35" fmla="*/ 786 h 1010"/>
                  <a:gd name="T36" fmla="*/ 490 w 1061"/>
                  <a:gd name="T37" fmla="*/ 764 h 1010"/>
                  <a:gd name="T38" fmla="*/ 471 w 1061"/>
                  <a:gd name="T39" fmla="*/ 746 h 1010"/>
                  <a:gd name="T40" fmla="*/ 455 w 1061"/>
                  <a:gd name="T41" fmla="*/ 728 h 1010"/>
                  <a:gd name="T42" fmla="*/ 436 w 1061"/>
                  <a:gd name="T43" fmla="*/ 708 h 1010"/>
                  <a:gd name="T44" fmla="*/ 422 w 1061"/>
                  <a:gd name="T45" fmla="*/ 693 h 1010"/>
                  <a:gd name="T46" fmla="*/ 406 w 1061"/>
                  <a:gd name="T47" fmla="*/ 674 h 1010"/>
                  <a:gd name="T48" fmla="*/ 389 w 1061"/>
                  <a:gd name="T49" fmla="*/ 655 h 1010"/>
                  <a:gd name="T50" fmla="*/ 371 w 1061"/>
                  <a:gd name="T51" fmla="*/ 631 h 1010"/>
                  <a:gd name="T52" fmla="*/ 355 w 1061"/>
                  <a:gd name="T53" fmla="*/ 612 h 1010"/>
                  <a:gd name="T54" fmla="*/ 339 w 1061"/>
                  <a:gd name="T55" fmla="*/ 590 h 1010"/>
                  <a:gd name="T56" fmla="*/ 320 w 1061"/>
                  <a:gd name="T57" fmla="*/ 564 h 1010"/>
                  <a:gd name="T58" fmla="*/ 303 w 1061"/>
                  <a:gd name="T59" fmla="*/ 541 h 1010"/>
                  <a:gd name="T60" fmla="*/ 285 w 1061"/>
                  <a:gd name="T61" fmla="*/ 515 h 1010"/>
                  <a:gd name="T62" fmla="*/ 269 w 1061"/>
                  <a:gd name="T63" fmla="*/ 489 h 1010"/>
                  <a:gd name="T64" fmla="*/ 254 w 1061"/>
                  <a:gd name="T65" fmla="*/ 462 h 1010"/>
                  <a:gd name="T66" fmla="*/ 238 w 1061"/>
                  <a:gd name="T67" fmla="*/ 433 h 1010"/>
                  <a:gd name="T68" fmla="*/ 227 w 1061"/>
                  <a:gd name="T69" fmla="*/ 409 h 1010"/>
                  <a:gd name="T70" fmla="*/ 213 w 1061"/>
                  <a:gd name="T71" fmla="*/ 386 h 1010"/>
                  <a:gd name="T72" fmla="*/ 202 w 1061"/>
                  <a:gd name="T73" fmla="*/ 360 h 1010"/>
                  <a:gd name="T74" fmla="*/ 0 w 1061"/>
                  <a:gd name="T75" fmla="*/ 455 h 1010"/>
                  <a:gd name="T76" fmla="*/ 333 w 1061"/>
                  <a:gd name="T77" fmla="*/ 0 h 1010"/>
                  <a:gd name="T78" fmla="*/ 897 w 1061"/>
                  <a:gd name="T79" fmla="*/ 50 h 1010"/>
                  <a:gd name="T80" fmla="*/ 670 w 1061"/>
                  <a:gd name="T81" fmla="*/ 151 h 1010"/>
                  <a:gd name="T82" fmla="*/ 684 w 1061"/>
                  <a:gd name="T83" fmla="*/ 179 h 1010"/>
                  <a:gd name="T84" fmla="*/ 700 w 1061"/>
                  <a:gd name="T85" fmla="*/ 209 h 1010"/>
                  <a:gd name="T86" fmla="*/ 721 w 1061"/>
                  <a:gd name="T87" fmla="*/ 242 h 1010"/>
                  <a:gd name="T88" fmla="*/ 744 w 1061"/>
                  <a:gd name="T89" fmla="*/ 278 h 1010"/>
                  <a:gd name="T90" fmla="*/ 765 w 1061"/>
                  <a:gd name="T91" fmla="*/ 305 h 1010"/>
                  <a:gd name="T92" fmla="*/ 788 w 1061"/>
                  <a:gd name="T93" fmla="*/ 332 h 1010"/>
                  <a:gd name="T94" fmla="*/ 810 w 1061"/>
                  <a:gd name="T95" fmla="*/ 360 h 1010"/>
                  <a:gd name="T96" fmla="*/ 833 w 1061"/>
                  <a:gd name="T97" fmla="*/ 383 h 1010"/>
                  <a:gd name="T98" fmla="*/ 858 w 1061"/>
                  <a:gd name="T99" fmla="*/ 405 h 1010"/>
                  <a:gd name="T100" fmla="*/ 883 w 1061"/>
                  <a:gd name="T101" fmla="*/ 429 h 1010"/>
                  <a:gd name="T102" fmla="*/ 909 w 1061"/>
                  <a:gd name="T103" fmla="*/ 450 h 1010"/>
                  <a:gd name="T104" fmla="*/ 934 w 1061"/>
                  <a:gd name="T105" fmla="*/ 470 h 1010"/>
                  <a:gd name="T106" fmla="*/ 959 w 1061"/>
                  <a:gd name="T107" fmla="*/ 488 h 1010"/>
                  <a:gd name="T108" fmla="*/ 989 w 1061"/>
                  <a:gd name="T109" fmla="*/ 507 h 1010"/>
                  <a:gd name="T110" fmla="*/ 1019 w 1061"/>
                  <a:gd name="T111" fmla="*/ 525 h 1010"/>
                  <a:gd name="T112" fmla="*/ 1041 w 1061"/>
                  <a:gd name="T113" fmla="*/ 534 h 1010"/>
                  <a:gd name="T114" fmla="*/ 1061 w 1061"/>
                  <a:gd name="T115" fmla="*/ 545 h 1010"/>
                  <a:gd name="T116" fmla="*/ 843 w 1061"/>
                  <a:gd name="T117" fmla="*/ 1010 h 101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061"/>
                  <a:gd name="T178" fmla="*/ 0 h 1010"/>
                  <a:gd name="T179" fmla="*/ 1061 w 1061"/>
                  <a:gd name="T180" fmla="*/ 1010 h 101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061" h="1010">
                    <a:moveTo>
                      <a:pt x="843" y="1010"/>
                    </a:moveTo>
                    <a:lnTo>
                      <a:pt x="821" y="999"/>
                    </a:lnTo>
                    <a:lnTo>
                      <a:pt x="803" y="989"/>
                    </a:lnTo>
                    <a:lnTo>
                      <a:pt x="784" y="980"/>
                    </a:lnTo>
                    <a:lnTo>
                      <a:pt x="766" y="970"/>
                    </a:lnTo>
                    <a:lnTo>
                      <a:pt x="747" y="959"/>
                    </a:lnTo>
                    <a:lnTo>
                      <a:pt x="728" y="948"/>
                    </a:lnTo>
                    <a:lnTo>
                      <a:pt x="710" y="936"/>
                    </a:lnTo>
                    <a:lnTo>
                      <a:pt x="691" y="925"/>
                    </a:lnTo>
                    <a:lnTo>
                      <a:pt x="670" y="910"/>
                    </a:lnTo>
                    <a:lnTo>
                      <a:pt x="647" y="895"/>
                    </a:lnTo>
                    <a:lnTo>
                      <a:pt x="629" y="881"/>
                    </a:lnTo>
                    <a:lnTo>
                      <a:pt x="612" y="866"/>
                    </a:lnTo>
                    <a:lnTo>
                      <a:pt x="591" y="851"/>
                    </a:lnTo>
                    <a:lnTo>
                      <a:pt x="569" y="835"/>
                    </a:lnTo>
                    <a:lnTo>
                      <a:pt x="550" y="819"/>
                    </a:lnTo>
                    <a:lnTo>
                      <a:pt x="530" y="801"/>
                    </a:lnTo>
                    <a:lnTo>
                      <a:pt x="513" y="786"/>
                    </a:lnTo>
                    <a:lnTo>
                      <a:pt x="490" y="764"/>
                    </a:lnTo>
                    <a:lnTo>
                      <a:pt x="471" y="746"/>
                    </a:lnTo>
                    <a:lnTo>
                      <a:pt x="455" y="728"/>
                    </a:lnTo>
                    <a:lnTo>
                      <a:pt x="436" y="708"/>
                    </a:lnTo>
                    <a:lnTo>
                      <a:pt x="422" y="693"/>
                    </a:lnTo>
                    <a:lnTo>
                      <a:pt x="406" y="674"/>
                    </a:lnTo>
                    <a:lnTo>
                      <a:pt x="389" y="655"/>
                    </a:lnTo>
                    <a:lnTo>
                      <a:pt x="371" y="631"/>
                    </a:lnTo>
                    <a:lnTo>
                      <a:pt x="355" y="612"/>
                    </a:lnTo>
                    <a:lnTo>
                      <a:pt x="339" y="590"/>
                    </a:lnTo>
                    <a:lnTo>
                      <a:pt x="320" y="564"/>
                    </a:lnTo>
                    <a:lnTo>
                      <a:pt x="303" y="541"/>
                    </a:lnTo>
                    <a:lnTo>
                      <a:pt x="285" y="515"/>
                    </a:lnTo>
                    <a:lnTo>
                      <a:pt x="269" y="489"/>
                    </a:lnTo>
                    <a:lnTo>
                      <a:pt x="254" y="462"/>
                    </a:lnTo>
                    <a:lnTo>
                      <a:pt x="238" y="433"/>
                    </a:lnTo>
                    <a:lnTo>
                      <a:pt x="227" y="409"/>
                    </a:lnTo>
                    <a:lnTo>
                      <a:pt x="213" y="386"/>
                    </a:lnTo>
                    <a:lnTo>
                      <a:pt x="202" y="360"/>
                    </a:lnTo>
                    <a:lnTo>
                      <a:pt x="0" y="455"/>
                    </a:lnTo>
                    <a:lnTo>
                      <a:pt x="333" y="0"/>
                    </a:lnTo>
                    <a:lnTo>
                      <a:pt x="897" y="50"/>
                    </a:lnTo>
                    <a:lnTo>
                      <a:pt x="670" y="151"/>
                    </a:lnTo>
                    <a:lnTo>
                      <a:pt x="684" y="179"/>
                    </a:lnTo>
                    <a:lnTo>
                      <a:pt x="700" y="209"/>
                    </a:lnTo>
                    <a:lnTo>
                      <a:pt x="721" y="242"/>
                    </a:lnTo>
                    <a:lnTo>
                      <a:pt x="744" y="278"/>
                    </a:lnTo>
                    <a:lnTo>
                      <a:pt x="765" y="305"/>
                    </a:lnTo>
                    <a:lnTo>
                      <a:pt x="788" y="332"/>
                    </a:lnTo>
                    <a:lnTo>
                      <a:pt x="810" y="360"/>
                    </a:lnTo>
                    <a:lnTo>
                      <a:pt x="833" y="383"/>
                    </a:lnTo>
                    <a:lnTo>
                      <a:pt x="858" y="405"/>
                    </a:lnTo>
                    <a:lnTo>
                      <a:pt x="883" y="429"/>
                    </a:lnTo>
                    <a:lnTo>
                      <a:pt x="909" y="450"/>
                    </a:lnTo>
                    <a:lnTo>
                      <a:pt x="934" y="470"/>
                    </a:lnTo>
                    <a:lnTo>
                      <a:pt x="959" y="488"/>
                    </a:lnTo>
                    <a:lnTo>
                      <a:pt x="989" y="507"/>
                    </a:lnTo>
                    <a:lnTo>
                      <a:pt x="1019" y="525"/>
                    </a:lnTo>
                    <a:lnTo>
                      <a:pt x="1041" y="534"/>
                    </a:lnTo>
                    <a:lnTo>
                      <a:pt x="1061" y="545"/>
                    </a:lnTo>
                    <a:lnTo>
                      <a:pt x="843" y="1010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738" name="Freeform 12"/>
              <p:cNvSpPr>
                <a:spLocks/>
              </p:cNvSpPr>
              <p:nvPr/>
            </p:nvSpPr>
            <p:spPr bwMode="auto">
              <a:xfrm>
                <a:off x="4875" y="981"/>
                <a:ext cx="229" cy="184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739" name="Freeform 13"/>
              <p:cNvSpPr>
                <a:spLocks/>
              </p:cNvSpPr>
              <p:nvPr/>
            </p:nvSpPr>
            <p:spPr bwMode="auto">
              <a:xfrm>
                <a:off x="5126" y="935"/>
                <a:ext cx="199" cy="199"/>
              </a:xfrm>
              <a:custGeom>
                <a:avLst/>
                <a:gdLst>
                  <a:gd name="T0" fmla="*/ 1001 w 1001"/>
                  <a:gd name="T1" fmla="*/ 219 h 1001"/>
                  <a:gd name="T2" fmla="*/ 989 w 1001"/>
                  <a:gd name="T3" fmla="*/ 241 h 1001"/>
                  <a:gd name="T4" fmla="*/ 981 w 1001"/>
                  <a:gd name="T5" fmla="*/ 259 h 1001"/>
                  <a:gd name="T6" fmla="*/ 970 w 1001"/>
                  <a:gd name="T7" fmla="*/ 278 h 1001"/>
                  <a:gd name="T8" fmla="*/ 962 w 1001"/>
                  <a:gd name="T9" fmla="*/ 296 h 1001"/>
                  <a:gd name="T10" fmla="*/ 951 w 1001"/>
                  <a:gd name="T11" fmla="*/ 315 h 1001"/>
                  <a:gd name="T12" fmla="*/ 939 w 1001"/>
                  <a:gd name="T13" fmla="*/ 334 h 1001"/>
                  <a:gd name="T14" fmla="*/ 928 w 1001"/>
                  <a:gd name="T15" fmla="*/ 352 h 1001"/>
                  <a:gd name="T16" fmla="*/ 915 w 1001"/>
                  <a:gd name="T17" fmla="*/ 371 h 1001"/>
                  <a:gd name="T18" fmla="*/ 900 w 1001"/>
                  <a:gd name="T19" fmla="*/ 391 h 1001"/>
                  <a:gd name="T20" fmla="*/ 885 w 1001"/>
                  <a:gd name="T21" fmla="*/ 413 h 1001"/>
                  <a:gd name="T22" fmla="*/ 873 w 1001"/>
                  <a:gd name="T23" fmla="*/ 431 h 1001"/>
                  <a:gd name="T24" fmla="*/ 858 w 1001"/>
                  <a:gd name="T25" fmla="*/ 449 h 1001"/>
                  <a:gd name="T26" fmla="*/ 842 w 1001"/>
                  <a:gd name="T27" fmla="*/ 471 h 1001"/>
                  <a:gd name="T28" fmla="*/ 825 w 1001"/>
                  <a:gd name="T29" fmla="*/ 493 h 1001"/>
                  <a:gd name="T30" fmla="*/ 809 w 1001"/>
                  <a:gd name="T31" fmla="*/ 512 h 1001"/>
                  <a:gd name="T32" fmla="*/ 791 w 1001"/>
                  <a:gd name="T33" fmla="*/ 532 h 1001"/>
                  <a:gd name="T34" fmla="*/ 776 w 1001"/>
                  <a:gd name="T35" fmla="*/ 549 h 1001"/>
                  <a:gd name="T36" fmla="*/ 754 w 1001"/>
                  <a:gd name="T37" fmla="*/ 572 h 1001"/>
                  <a:gd name="T38" fmla="*/ 736 w 1001"/>
                  <a:gd name="T39" fmla="*/ 591 h 1001"/>
                  <a:gd name="T40" fmla="*/ 719 w 1001"/>
                  <a:gd name="T41" fmla="*/ 607 h 1001"/>
                  <a:gd name="T42" fmla="*/ 698 w 1001"/>
                  <a:gd name="T43" fmla="*/ 626 h 1001"/>
                  <a:gd name="T44" fmla="*/ 683 w 1001"/>
                  <a:gd name="T45" fmla="*/ 640 h 1001"/>
                  <a:gd name="T46" fmla="*/ 664 w 1001"/>
                  <a:gd name="T47" fmla="*/ 656 h 1001"/>
                  <a:gd name="T48" fmla="*/ 645 w 1001"/>
                  <a:gd name="T49" fmla="*/ 673 h 1001"/>
                  <a:gd name="T50" fmla="*/ 623 w 1001"/>
                  <a:gd name="T51" fmla="*/ 691 h 1001"/>
                  <a:gd name="T52" fmla="*/ 604 w 1001"/>
                  <a:gd name="T53" fmla="*/ 706 h 1001"/>
                  <a:gd name="T54" fmla="*/ 582 w 1001"/>
                  <a:gd name="T55" fmla="*/ 722 h 1001"/>
                  <a:gd name="T56" fmla="*/ 555 w 1001"/>
                  <a:gd name="T57" fmla="*/ 741 h 1001"/>
                  <a:gd name="T58" fmla="*/ 532 w 1001"/>
                  <a:gd name="T59" fmla="*/ 758 h 1001"/>
                  <a:gd name="T60" fmla="*/ 507 w 1001"/>
                  <a:gd name="T61" fmla="*/ 775 h 1001"/>
                  <a:gd name="T62" fmla="*/ 481 w 1001"/>
                  <a:gd name="T63" fmla="*/ 793 h 1001"/>
                  <a:gd name="T64" fmla="*/ 454 w 1001"/>
                  <a:gd name="T65" fmla="*/ 808 h 1001"/>
                  <a:gd name="T66" fmla="*/ 592 w 1001"/>
                  <a:gd name="T67" fmla="*/ 1001 h 1001"/>
                  <a:gd name="T68" fmla="*/ 41 w 1001"/>
                  <a:gd name="T69" fmla="*/ 753 h 1001"/>
                  <a:gd name="T70" fmla="*/ 0 w 1001"/>
                  <a:gd name="T71" fmla="*/ 264 h 1001"/>
                  <a:gd name="T72" fmla="*/ 115 w 1001"/>
                  <a:gd name="T73" fmla="*/ 402 h 1001"/>
                  <a:gd name="T74" fmla="*/ 141 w 1001"/>
                  <a:gd name="T75" fmla="*/ 390 h 1001"/>
                  <a:gd name="T76" fmla="*/ 167 w 1001"/>
                  <a:gd name="T77" fmla="*/ 376 h 1001"/>
                  <a:gd name="T78" fmla="*/ 201 w 1001"/>
                  <a:gd name="T79" fmla="*/ 360 h 1001"/>
                  <a:gd name="T80" fmla="*/ 234 w 1001"/>
                  <a:gd name="T81" fmla="*/ 341 h 1001"/>
                  <a:gd name="T82" fmla="*/ 268 w 1001"/>
                  <a:gd name="T83" fmla="*/ 318 h 1001"/>
                  <a:gd name="T84" fmla="*/ 297 w 1001"/>
                  <a:gd name="T85" fmla="*/ 297 h 1001"/>
                  <a:gd name="T86" fmla="*/ 324 w 1001"/>
                  <a:gd name="T87" fmla="*/ 274 h 1001"/>
                  <a:gd name="T88" fmla="*/ 351 w 1001"/>
                  <a:gd name="T89" fmla="*/ 251 h 1001"/>
                  <a:gd name="T90" fmla="*/ 373 w 1001"/>
                  <a:gd name="T91" fmla="*/ 229 h 1001"/>
                  <a:gd name="T92" fmla="*/ 396 w 1001"/>
                  <a:gd name="T93" fmla="*/ 204 h 1001"/>
                  <a:gd name="T94" fmla="*/ 421 w 1001"/>
                  <a:gd name="T95" fmla="*/ 177 h 1001"/>
                  <a:gd name="T96" fmla="*/ 441 w 1001"/>
                  <a:gd name="T97" fmla="*/ 152 h 1001"/>
                  <a:gd name="T98" fmla="*/ 462 w 1001"/>
                  <a:gd name="T99" fmla="*/ 127 h 1001"/>
                  <a:gd name="T100" fmla="*/ 480 w 1001"/>
                  <a:gd name="T101" fmla="*/ 103 h 1001"/>
                  <a:gd name="T102" fmla="*/ 499 w 1001"/>
                  <a:gd name="T103" fmla="*/ 72 h 1001"/>
                  <a:gd name="T104" fmla="*/ 517 w 1001"/>
                  <a:gd name="T105" fmla="*/ 43 h 1001"/>
                  <a:gd name="T106" fmla="*/ 526 w 1001"/>
                  <a:gd name="T107" fmla="*/ 21 h 1001"/>
                  <a:gd name="T108" fmla="*/ 536 w 1001"/>
                  <a:gd name="T109" fmla="*/ 0 h 1001"/>
                  <a:gd name="T110" fmla="*/ 1001 w 1001"/>
                  <a:gd name="T111" fmla="*/ 219 h 1001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01"/>
                  <a:gd name="T169" fmla="*/ 0 h 1001"/>
                  <a:gd name="T170" fmla="*/ 1001 w 1001"/>
                  <a:gd name="T171" fmla="*/ 1001 h 1001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01" h="1001">
                    <a:moveTo>
                      <a:pt x="1001" y="219"/>
                    </a:moveTo>
                    <a:lnTo>
                      <a:pt x="989" y="241"/>
                    </a:lnTo>
                    <a:lnTo>
                      <a:pt x="981" y="259"/>
                    </a:lnTo>
                    <a:lnTo>
                      <a:pt x="970" y="278"/>
                    </a:lnTo>
                    <a:lnTo>
                      <a:pt x="962" y="296"/>
                    </a:lnTo>
                    <a:lnTo>
                      <a:pt x="951" y="315"/>
                    </a:lnTo>
                    <a:lnTo>
                      <a:pt x="939" y="334"/>
                    </a:lnTo>
                    <a:lnTo>
                      <a:pt x="928" y="352"/>
                    </a:lnTo>
                    <a:lnTo>
                      <a:pt x="915" y="371"/>
                    </a:lnTo>
                    <a:lnTo>
                      <a:pt x="900" y="391"/>
                    </a:lnTo>
                    <a:lnTo>
                      <a:pt x="885" y="413"/>
                    </a:lnTo>
                    <a:lnTo>
                      <a:pt x="873" y="431"/>
                    </a:lnTo>
                    <a:lnTo>
                      <a:pt x="858" y="449"/>
                    </a:lnTo>
                    <a:lnTo>
                      <a:pt x="842" y="471"/>
                    </a:lnTo>
                    <a:lnTo>
                      <a:pt x="825" y="493"/>
                    </a:lnTo>
                    <a:lnTo>
                      <a:pt x="809" y="512"/>
                    </a:lnTo>
                    <a:lnTo>
                      <a:pt x="791" y="532"/>
                    </a:lnTo>
                    <a:lnTo>
                      <a:pt x="776" y="549"/>
                    </a:lnTo>
                    <a:lnTo>
                      <a:pt x="754" y="572"/>
                    </a:lnTo>
                    <a:lnTo>
                      <a:pt x="736" y="591"/>
                    </a:lnTo>
                    <a:lnTo>
                      <a:pt x="719" y="607"/>
                    </a:lnTo>
                    <a:lnTo>
                      <a:pt x="698" y="626"/>
                    </a:lnTo>
                    <a:lnTo>
                      <a:pt x="683" y="640"/>
                    </a:lnTo>
                    <a:lnTo>
                      <a:pt x="664" y="656"/>
                    </a:lnTo>
                    <a:lnTo>
                      <a:pt x="645" y="673"/>
                    </a:lnTo>
                    <a:lnTo>
                      <a:pt x="623" y="691"/>
                    </a:lnTo>
                    <a:lnTo>
                      <a:pt x="604" y="706"/>
                    </a:lnTo>
                    <a:lnTo>
                      <a:pt x="582" y="722"/>
                    </a:lnTo>
                    <a:lnTo>
                      <a:pt x="555" y="741"/>
                    </a:lnTo>
                    <a:lnTo>
                      <a:pt x="532" y="758"/>
                    </a:lnTo>
                    <a:lnTo>
                      <a:pt x="507" y="775"/>
                    </a:lnTo>
                    <a:lnTo>
                      <a:pt x="481" y="793"/>
                    </a:lnTo>
                    <a:lnTo>
                      <a:pt x="454" y="808"/>
                    </a:lnTo>
                    <a:lnTo>
                      <a:pt x="592" y="1001"/>
                    </a:lnTo>
                    <a:lnTo>
                      <a:pt x="41" y="753"/>
                    </a:lnTo>
                    <a:lnTo>
                      <a:pt x="0" y="264"/>
                    </a:lnTo>
                    <a:lnTo>
                      <a:pt x="115" y="402"/>
                    </a:lnTo>
                    <a:lnTo>
                      <a:pt x="141" y="390"/>
                    </a:lnTo>
                    <a:lnTo>
                      <a:pt x="167" y="376"/>
                    </a:lnTo>
                    <a:lnTo>
                      <a:pt x="201" y="360"/>
                    </a:lnTo>
                    <a:lnTo>
                      <a:pt x="234" y="341"/>
                    </a:lnTo>
                    <a:lnTo>
                      <a:pt x="268" y="318"/>
                    </a:lnTo>
                    <a:lnTo>
                      <a:pt x="297" y="297"/>
                    </a:lnTo>
                    <a:lnTo>
                      <a:pt x="324" y="274"/>
                    </a:lnTo>
                    <a:lnTo>
                      <a:pt x="351" y="251"/>
                    </a:lnTo>
                    <a:lnTo>
                      <a:pt x="373" y="229"/>
                    </a:lnTo>
                    <a:lnTo>
                      <a:pt x="396" y="204"/>
                    </a:lnTo>
                    <a:lnTo>
                      <a:pt x="421" y="177"/>
                    </a:lnTo>
                    <a:lnTo>
                      <a:pt x="441" y="152"/>
                    </a:lnTo>
                    <a:lnTo>
                      <a:pt x="462" y="127"/>
                    </a:lnTo>
                    <a:lnTo>
                      <a:pt x="480" y="103"/>
                    </a:lnTo>
                    <a:lnTo>
                      <a:pt x="499" y="72"/>
                    </a:lnTo>
                    <a:lnTo>
                      <a:pt x="517" y="43"/>
                    </a:lnTo>
                    <a:lnTo>
                      <a:pt x="526" y="21"/>
                    </a:lnTo>
                    <a:lnTo>
                      <a:pt x="536" y="0"/>
                    </a:lnTo>
                    <a:lnTo>
                      <a:pt x="1001" y="219"/>
                    </a:lnTo>
                    <a:close/>
                  </a:path>
                </a:pathLst>
              </a:custGeom>
              <a:solidFill>
                <a:srgbClr val="CC0099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740" name="Freeform 14"/>
              <p:cNvSpPr>
                <a:spLocks/>
              </p:cNvSpPr>
              <p:nvPr/>
            </p:nvSpPr>
            <p:spPr bwMode="auto">
              <a:xfrm>
                <a:off x="5227" y="679"/>
                <a:ext cx="184" cy="233"/>
              </a:xfrm>
              <a:custGeom>
                <a:avLst/>
                <a:gdLst>
                  <a:gd name="T0" fmla="*/ 0 w 923"/>
                  <a:gd name="T1" fmla="*/ 740 h 1165"/>
                  <a:gd name="T2" fmla="*/ 229 w 923"/>
                  <a:gd name="T3" fmla="*/ 826 h 1165"/>
                  <a:gd name="T4" fmla="*/ 242 w 923"/>
                  <a:gd name="T5" fmla="*/ 798 h 1165"/>
                  <a:gd name="T6" fmla="*/ 251 w 923"/>
                  <a:gd name="T7" fmla="*/ 770 h 1165"/>
                  <a:gd name="T8" fmla="*/ 258 w 923"/>
                  <a:gd name="T9" fmla="*/ 744 h 1165"/>
                  <a:gd name="T10" fmla="*/ 265 w 923"/>
                  <a:gd name="T11" fmla="*/ 721 h 1165"/>
                  <a:gd name="T12" fmla="*/ 272 w 923"/>
                  <a:gd name="T13" fmla="*/ 695 h 1165"/>
                  <a:gd name="T14" fmla="*/ 277 w 923"/>
                  <a:gd name="T15" fmla="*/ 665 h 1165"/>
                  <a:gd name="T16" fmla="*/ 281 w 923"/>
                  <a:gd name="T17" fmla="*/ 638 h 1165"/>
                  <a:gd name="T18" fmla="*/ 285 w 923"/>
                  <a:gd name="T19" fmla="*/ 610 h 1165"/>
                  <a:gd name="T20" fmla="*/ 289 w 923"/>
                  <a:gd name="T21" fmla="*/ 579 h 1165"/>
                  <a:gd name="T22" fmla="*/ 291 w 923"/>
                  <a:gd name="T23" fmla="*/ 546 h 1165"/>
                  <a:gd name="T24" fmla="*/ 291 w 923"/>
                  <a:gd name="T25" fmla="*/ 488 h 1165"/>
                  <a:gd name="T26" fmla="*/ 289 w 923"/>
                  <a:gd name="T27" fmla="*/ 456 h 1165"/>
                  <a:gd name="T28" fmla="*/ 288 w 923"/>
                  <a:gd name="T29" fmla="*/ 429 h 1165"/>
                  <a:gd name="T30" fmla="*/ 284 w 923"/>
                  <a:gd name="T31" fmla="*/ 400 h 1165"/>
                  <a:gd name="T32" fmla="*/ 279 w 923"/>
                  <a:gd name="T33" fmla="*/ 370 h 1165"/>
                  <a:gd name="T34" fmla="*/ 273 w 923"/>
                  <a:gd name="T35" fmla="*/ 344 h 1165"/>
                  <a:gd name="T36" fmla="*/ 266 w 923"/>
                  <a:gd name="T37" fmla="*/ 311 h 1165"/>
                  <a:gd name="T38" fmla="*/ 257 w 923"/>
                  <a:gd name="T39" fmla="*/ 280 h 1165"/>
                  <a:gd name="T40" fmla="*/ 702 w 923"/>
                  <a:gd name="T41" fmla="*/ 0 h 1165"/>
                  <a:gd name="T42" fmla="*/ 713 w 923"/>
                  <a:gd name="T43" fmla="*/ 27 h 1165"/>
                  <a:gd name="T44" fmla="*/ 722 w 923"/>
                  <a:gd name="T45" fmla="*/ 53 h 1165"/>
                  <a:gd name="T46" fmla="*/ 731 w 923"/>
                  <a:gd name="T47" fmla="*/ 76 h 1165"/>
                  <a:gd name="T48" fmla="*/ 739 w 923"/>
                  <a:gd name="T49" fmla="*/ 101 h 1165"/>
                  <a:gd name="T50" fmla="*/ 746 w 923"/>
                  <a:gd name="T51" fmla="*/ 124 h 1165"/>
                  <a:gd name="T52" fmla="*/ 754 w 923"/>
                  <a:gd name="T53" fmla="*/ 149 h 1165"/>
                  <a:gd name="T54" fmla="*/ 759 w 923"/>
                  <a:gd name="T55" fmla="*/ 171 h 1165"/>
                  <a:gd name="T56" fmla="*/ 765 w 923"/>
                  <a:gd name="T57" fmla="*/ 194 h 1165"/>
                  <a:gd name="T58" fmla="*/ 770 w 923"/>
                  <a:gd name="T59" fmla="*/ 217 h 1165"/>
                  <a:gd name="T60" fmla="*/ 777 w 923"/>
                  <a:gd name="T61" fmla="*/ 243 h 1165"/>
                  <a:gd name="T62" fmla="*/ 781 w 923"/>
                  <a:gd name="T63" fmla="*/ 273 h 1165"/>
                  <a:gd name="T64" fmla="*/ 787 w 923"/>
                  <a:gd name="T65" fmla="*/ 298 h 1165"/>
                  <a:gd name="T66" fmla="*/ 792 w 923"/>
                  <a:gd name="T67" fmla="*/ 325 h 1165"/>
                  <a:gd name="T68" fmla="*/ 796 w 923"/>
                  <a:gd name="T69" fmla="*/ 354 h 1165"/>
                  <a:gd name="T70" fmla="*/ 797 w 923"/>
                  <a:gd name="T71" fmla="*/ 384 h 1165"/>
                  <a:gd name="T72" fmla="*/ 800 w 923"/>
                  <a:gd name="T73" fmla="*/ 416 h 1165"/>
                  <a:gd name="T74" fmla="*/ 803 w 923"/>
                  <a:gd name="T75" fmla="*/ 448 h 1165"/>
                  <a:gd name="T76" fmla="*/ 803 w 923"/>
                  <a:gd name="T77" fmla="*/ 478 h 1165"/>
                  <a:gd name="T78" fmla="*/ 803 w 923"/>
                  <a:gd name="T79" fmla="*/ 511 h 1165"/>
                  <a:gd name="T80" fmla="*/ 803 w 923"/>
                  <a:gd name="T81" fmla="*/ 552 h 1165"/>
                  <a:gd name="T82" fmla="*/ 802 w 923"/>
                  <a:gd name="T83" fmla="*/ 589 h 1165"/>
                  <a:gd name="T84" fmla="*/ 800 w 923"/>
                  <a:gd name="T85" fmla="*/ 615 h 1165"/>
                  <a:gd name="T86" fmla="*/ 797 w 923"/>
                  <a:gd name="T87" fmla="*/ 643 h 1165"/>
                  <a:gd name="T88" fmla="*/ 796 w 923"/>
                  <a:gd name="T89" fmla="*/ 673 h 1165"/>
                  <a:gd name="T90" fmla="*/ 791 w 923"/>
                  <a:gd name="T91" fmla="*/ 707 h 1165"/>
                  <a:gd name="T92" fmla="*/ 785 w 923"/>
                  <a:gd name="T93" fmla="*/ 736 h 1165"/>
                  <a:gd name="T94" fmla="*/ 780 w 923"/>
                  <a:gd name="T95" fmla="*/ 765 h 1165"/>
                  <a:gd name="T96" fmla="*/ 773 w 923"/>
                  <a:gd name="T97" fmla="*/ 799 h 1165"/>
                  <a:gd name="T98" fmla="*/ 766 w 923"/>
                  <a:gd name="T99" fmla="*/ 825 h 1165"/>
                  <a:gd name="T100" fmla="*/ 759 w 923"/>
                  <a:gd name="T101" fmla="*/ 858 h 1165"/>
                  <a:gd name="T102" fmla="*/ 751 w 923"/>
                  <a:gd name="T103" fmla="*/ 886 h 1165"/>
                  <a:gd name="T104" fmla="*/ 741 w 923"/>
                  <a:gd name="T105" fmla="*/ 915 h 1165"/>
                  <a:gd name="T106" fmla="*/ 732 w 923"/>
                  <a:gd name="T107" fmla="*/ 945 h 1165"/>
                  <a:gd name="T108" fmla="*/ 720 w 923"/>
                  <a:gd name="T109" fmla="*/ 982 h 1165"/>
                  <a:gd name="T110" fmla="*/ 706 w 923"/>
                  <a:gd name="T111" fmla="*/ 1019 h 1165"/>
                  <a:gd name="T112" fmla="*/ 923 w 923"/>
                  <a:gd name="T113" fmla="*/ 1108 h 1165"/>
                  <a:gd name="T114" fmla="*/ 378 w 923"/>
                  <a:gd name="T115" fmla="*/ 1165 h 1165"/>
                  <a:gd name="T116" fmla="*/ 0 w 923"/>
                  <a:gd name="T117" fmla="*/ 740 h 116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923"/>
                  <a:gd name="T178" fmla="*/ 0 h 1165"/>
                  <a:gd name="T179" fmla="*/ 923 w 923"/>
                  <a:gd name="T180" fmla="*/ 1165 h 116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923" h="1165">
                    <a:moveTo>
                      <a:pt x="0" y="740"/>
                    </a:moveTo>
                    <a:lnTo>
                      <a:pt x="229" y="826"/>
                    </a:lnTo>
                    <a:lnTo>
                      <a:pt x="242" y="798"/>
                    </a:lnTo>
                    <a:lnTo>
                      <a:pt x="251" y="770"/>
                    </a:lnTo>
                    <a:lnTo>
                      <a:pt x="258" y="744"/>
                    </a:lnTo>
                    <a:lnTo>
                      <a:pt x="265" y="721"/>
                    </a:lnTo>
                    <a:lnTo>
                      <a:pt x="272" y="695"/>
                    </a:lnTo>
                    <a:lnTo>
                      <a:pt x="277" y="665"/>
                    </a:lnTo>
                    <a:lnTo>
                      <a:pt x="281" y="638"/>
                    </a:lnTo>
                    <a:lnTo>
                      <a:pt x="285" y="610"/>
                    </a:lnTo>
                    <a:lnTo>
                      <a:pt x="289" y="579"/>
                    </a:lnTo>
                    <a:lnTo>
                      <a:pt x="291" y="546"/>
                    </a:lnTo>
                    <a:lnTo>
                      <a:pt x="291" y="488"/>
                    </a:lnTo>
                    <a:lnTo>
                      <a:pt x="289" y="456"/>
                    </a:lnTo>
                    <a:lnTo>
                      <a:pt x="288" y="429"/>
                    </a:lnTo>
                    <a:lnTo>
                      <a:pt x="284" y="400"/>
                    </a:lnTo>
                    <a:lnTo>
                      <a:pt x="279" y="370"/>
                    </a:lnTo>
                    <a:lnTo>
                      <a:pt x="273" y="344"/>
                    </a:lnTo>
                    <a:lnTo>
                      <a:pt x="266" y="311"/>
                    </a:lnTo>
                    <a:lnTo>
                      <a:pt x="257" y="280"/>
                    </a:lnTo>
                    <a:lnTo>
                      <a:pt x="702" y="0"/>
                    </a:lnTo>
                    <a:lnTo>
                      <a:pt x="713" y="27"/>
                    </a:lnTo>
                    <a:lnTo>
                      <a:pt x="722" y="53"/>
                    </a:lnTo>
                    <a:lnTo>
                      <a:pt x="731" y="76"/>
                    </a:lnTo>
                    <a:lnTo>
                      <a:pt x="739" y="101"/>
                    </a:lnTo>
                    <a:lnTo>
                      <a:pt x="746" y="124"/>
                    </a:lnTo>
                    <a:lnTo>
                      <a:pt x="754" y="149"/>
                    </a:lnTo>
                    <a:lnTo>
                      <a:pt x="759" y="171"/>
                    </a:lnTo>
                    <a:lnTo>
                      <a:pt x="765" y="194"/>
                    </a:lnTo>
                    <a:lnTo>
                      <a:pt x="770" y="217"/>
                    </a:lnTo>
                    <a:lnTo>
                      <a:pt x="777" y="243"/>
                    </a:lnTo>
                    <a:lnTo>
                      <a:pt x="781" y="273"/>
                    </a:lnTo>
                    <a:lnTo>
                      <a:pt x="787" y="298"/>
                    </a:lnTo>
                    <a:lnTo>
                      <a:pt x="792" y="325"/>
                    </a:lnTo>
                    <a:lnTo>
                      <a:pt x="796" y="354"/>
                    </a:lnTo>
                    <a:lnTo>
                      <a:pt x="797" y="384"/>
                    </a:lnTo>
                    <a:lnTo>
                      <a:pt x="800" y="416"/>
                    </a:lnTo>
                    <a:lnTo>
                      <a:pt x="803" y="448"/>
                    </a:lnTo>
                    <a:lnTo>
                      <a:pt x="803" y="478"/>
                    </a:lnTo>
                    <a:lnTo>
                      <a:pt x="803" y="511"/>
                    </a:lnTo>
                    <a:lnTo>
                      <a:pt x="803" y="552"/>
                    </a:lnTo>
                    <a:lnTo>
                      <a:pt x="802" y="589"/>
                    </a:lnTo>
                    <a:lnTo>
                      <a:pt x="800" y="615"/>
                    </a:lnTo>
                    <a:lnTo>
                      <a:pt x="797" y="643"/>
                    </a:lnTo>
                    <a:lnTo>
                      <a:pt x="796" y="673"/>
                    </a:lnTo>
                    <a:lnTo>
                      <a:pt x="791" y="707"/>
                    </a:lnTo>
                    <a:lnTo>
                      <a:pt x="785" y="736"/>
                    </a:lnTo>
                    <a:lnTo>
                      <a:pt x="780" y="765"/>
                    </a:lnTo>
                    <a:lnTo>
                      <a:pt x="773" y="799"/>
                    </a:lnTo>
                    <a:lnTo>
                      <a:pt x="766" y="825"/>
                    </a:lnTo>
                    <a:lnTo>
                      <a:pt x="759" y="858"/>
                    </a:lnTo>
                    <a:lnTo>
                      <a:pt x="751" y="886"/>
                    </a:lnTo>
                    <a:lnTo>
                      <a:pt x="741" y="915"/>
                    </a:lnTo>
                    <a:lnTo>
                      <a:pt x="732" y="945"/>
                    </a:lnTo>
                    <a:lnTo>
                      <a:pt x="720" y="982"/>
                    </a:lnTo>
                    <a:lnTo>
                      <a:pt x="706" y="1019"/>
                    </a:lnTo>
                    <a:lnTo>
                      <a:pt x="923" y="1108"/>
                    </a:lnTo>
                    <a:lnTo>
                      <a:pt x="378" y="1165"/>
                    </a:lnTo>
                    <a:lnTo>
                      <a:pt x="0" y="740"/>
                    </a:lnTo>
                    <a:close/>
                  </a:path>
                </a:pathLst>
              </a:custGeom>
              <a:solidFill>
                <a:srgbClr val="FF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741" name="Freeform 15"/>
              <p:cNvSpPr>
                <a:spLocks/>
              </p:cNvSpPr>
              <p:nvPr/>
            </p:nvSpPr>
            <p:spPr bwMode="auto">
              <a:xfrm>
                <a:off x="5173" y="463"/>
                <a:ext cx="215" cy="204"/>
              </a:xfrm>
              <a:custGeom>
                <a:avLst/>
                <a:gdLst>
                  <a:gd name="T0" fmla="*/ 219 w 1080"/>
                  <a:gd name="T1" fmla="*/ 0 h 1028"/>
                  <a:gd name="T2" fmla="*/ 241 w 1080"/>
                  <a:gd name="T3" fmla="*/ 11 h 1028"/>
                  <a:gd name="T4" fmla="*/ 259 w 1080"/>
                  <a:gd name="T5" fmla="*/ 20 h 1028"/>
                  <a:gd name="T6" fmla="*/ 278 w 1080"/>
                  <a:gd name="T7" fmla="*/ 30 h 1028"/>
                  <a:gd name="T8" fmla="*/ 296 w 1080"/>
                  <a:gd name="T9" fmla="*/ 39 h 1028"/>
                  <a:gd name="T10" fmla="*/ 315 w 1080"/>
                  <a:gd name="T11" fmla="*/ 50 h 1028"/>
                  <a:gd name="T12" fmla="*/ 333 w 1080"/>
                  <a:gd name="T13" fmla="*/ 63 h 1028"/>
                  <a:gd name="T14" fmla="*/ 351 w 1080"/>
                  <a:gd name="T15" fmla="*/ 74 h 1028"/>
                  <a:gd name="T16" fmla="*/ 368 w 1080"/>
                  <a:gd name="T17" fmla="*/ 85 h 1028"/>
                  <a:gd name="T18" fmla="*/ 390 w 1080"/>
                  <a:gd name="T19" fmla="*/ 100 h 1028"/>
                  <a:gd name="T20" fmla="*/ 413 w 1080"/>
                  <a:gd name="T21" fmla="*/ 116 h 1028"/>
                  <a:gd name="T22" fmla="*/ 431 w 1080"/>
                  <a:gd name="T23" fmla="*/ 128 h 1028"/>
                  <a:gd name="T24" fmla="*/ 449 w 1080"/>
                  <a:gd name="T25" fmla="*/ 143 h 1028"/>
                  <a:gd name="T26" fmla="*/ 471 w 1080"/>
                  <a:gd name="T27" fmla="*/ 158 h 1028"/>
                  <a:gd name="T28" fmla="*/ 493 w 1080"/>
                  <a:gd name="T29" fmla="*/ 175 h 1028"/>
                  <a:gd name="T30" fmla="*/ 512 w 1080"/>
                  <a:gd name="T31" fmla="*/ 191 h 1028"/>
                  <a:gd name="T32" fmla="*/ 531 w 1080"/>
                  <a:gd name="T33" fmla="*/ 209 h 1028"/>
                  <a:gd name="T34" fmla="*/ 549 w 1080"/>
                  <a:gd name="T35" fmla="*/ 225 h 1028"/>
                  <a:gd name="T36" fmla="*/ 570 w 1080"/>
                  <a:gd name="T37" fmla="*/ 246 h 1028"/>
                  <a:gd name="T38" fmla="*/ 590 w 1080"/>
                  <a:gd name="T39" fmla="*/ 263 h 1028"/>
                  <a:gd name="T40" fmla="*/ 606 w 1080"/>
                  <a:gd name="T41" fmla="*/ 281 h 1028"/>
                  <a:gd name="T42" fmla="*/ 625 w 1080"/>
                  <a:gd name="T43" fmla="*/ 302 h 1028"/>
                  <a:gd name="T44" fmla="*/ 640 w 1080"/>
                  <a:gd name="T45" fmla="*/ 317 h 1028"/>
                  <a:gd name="T46" fmla="*/ 656 w 1080"/>
                  <a:gd name="T47" fmla="*/ 336 h 1028"/>
                  <a:gd name="T48" fmla="*/ 673 w 1080"/>
                  <a:gd name="T49" fmla="*/ 355 h 1028"/>
                  <a:gd name="T50" fmla="*/ 691 w 1080"/>
                  <a:gd name="T51" fmla="*/ 378 h 1028"/>
                  <a:gd name="T52" fmla="*/ 706 w 1080"/>
                  <a:gd name="T53" fmla="*/ 397 h 1028"/>
                  <a:gd name="T54" fmla="*/ 722 w 1080"/>
                  <a:gd name="T55" fmla="*/ 419 h 1028"/>
                  <a:gd name="T56" fmla="*/ 741 w 1080"/>
                  <a:gd name="T57" fmla="*/ 445 h 1028"/>
                  <a:gd name="T58" fmla="*/ 758 w 1080"/>
                  <a:gd name="T59" fmla="*/ 468 h 1028"/>
                  <a:gd name="T60" fmla="*/ 775 w 1080"/>
                  <a:gd name="T61" fmla="*/ 494 h 1028"/>
                  <a:gd name="T62" fmla="*/ 792 w 1080"/>
                  <a:gd name="T63" fmla="*/ 520 h 1028"/>
                  <a:gd name="T64" fmla="*/ 807 w 1080"/>
                  <a:gd name="T65" fmla="*/ 548 h 1028"/>
                  <a:gd name="T66" fmla="*/ 823 w 1080"/>
                  <a:gd name="T67" fmla="*/ 576 h 1028"/>
                  <a:gd name="T68" fmla="*/ 835 w 1080"/>
                  <a:gd name="T69" fmla="*/ 601 h 1028"/>
                  <a:gd name="T70" fmla="*/ 848 w 1080"/>
                  <a:gd name="T71" fmla="*/ 624 h 1028"/>
                  <a:gd name="T72" fmla="*/ 859 w 1080"/>
                  <a:gd name="T73" fmla="*/ 651 h 1028"/>
                  <a:gd name="T74" fmla="*/ 865 w 1080"/>
                  <a:gd name="T75" fmla="*/ 670 h 1028"/>
                  <a:gd name="T76" fmla="*/ 1080 w 1080"/>
                  <a:gd name="T77" fmla="*/ 586 h 1028"/>
                  <a:gd name="T78" fmla="*/ 747 w 1080"/>
                  <a:gd name="T79" fmla="*/ 1028 h 1028"/>
                  <a:gd name="T80" fmla="*/ 157 w 1080"/>
                  <a:gd name="T81" fmla="*/ 956 h 1028"/>
                  <a:gd name="T82" fmla="*/ 390 w 1080"/>
                  <a:gd name="T83" fmla="*/ 862 h 1028"/>
                  <a:gd name="T84" fmla="*/ 375 w 1080"/>
                  <a:gd name="T85" fmla="*/ 830 h 1028"/>
                  <a:gd name="T86" fmla="*/ 360 w 1080"/>
                  <a:gd name="T87" fmla="*/ 800 h 1028"/>
                  <a:gd name="T88" fmla="*/ 340 w 1080"/>
                  <a:gd name="T89" fmla="*/ 767 h 1028"/>
                  <a:gd name="T90" fmla="*/ 316 w 1080"/>
                  <a:gd name="T91" fmla="*/ 733 h 1028"/>
                  <a:gd name="T92" fmla="*/ 296 w 1080"/>
                  <a:gd name="T93" fmla="*/ 705 h 1028"/>
                  <a:gd name="T94" fmla="*/ 274 w 1080"/>
                  <a:gd name="T95" fmla="*/ 677 h 1028"/>
                  <a:gd name="T96" fmla="*/ 251 w 1080"/>
                  <a:gd name="T97" fmla="*/ 650 h 1028"/>
                  <a:gd name="T98" fmla="*/ 228 w 1080"/>
                  <a:gd name="T99" fmla="*/ 627 h 1028"/>
                  <a:gd name="T100" fmla="*/ 204 w 1080"/>
                  <a:gd name="T101" fmla="*/ 605 h 1028"/>
                  <a:gd name="T102" fmla="*/ 177 w 1080"/>
                  <a:gd name="T103" fmla="*/ 580 h 1028"/>
                  <a:gd name="T104" fmla="*/ 151 w 1080"/>
                  <a:gd name="T105" fmla="*/ 560 h 1028"/>
                  <a:gd name="T106" fmla="*/ 127 w 1080"/>
                  <a:gd name="T107" fmla="*/ 539 h 1028"/>
                  <a:gd name="T108" fmla="*/ 102 w 1080"/>
                  <a:gd name="T109" fmla="*/ 522 h 1028"/>
                  <a:gd name="T110" fmla="*/ 72 w 1080"/>
                  <a:gd name="T111" fmla="*/ 502 h 1028"/>
                  <a:gd name="T112" fmla="*/ 42 w 1080"/>
                  <a:gd name="T113" fmla="*/ 485 h 1028"/>
                  <a:gd name="T114" fmla="*/ 21 w 1080"/>
                  <a:gd name="T115" fmla="*/ 475 h 1028"/>
                  <a:gd name="T116" fmla="*/ 0 w 1080"/>
                  <a:gd name="T117" fmla="*/ 463 h 1028"/>
                  <a:gd name="T118" fmla="*/ 219 w 1080"/>
                  <a:gd name="T119" fmla="*/ 0 h 102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80"/>
                  <a:gd name="T181" fmla="*/ 0 h 1028"/>
                  <a:gd name="T182" fmla="*/ 1080 w 1080"/>
                  <a:gd name="T183" fmla="*/ 1028 h 102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80" h="1028">
                    <a:moveTo>
                      <a:pt x="219" y="0"/>
                    </a:moveTo>
                    <a:lnTo>
                      <a:pt x="241" y="11"/>
                    </a:lnTo>
                    <a:lnTo>
                      <a:pt x="259" y="20"/>
                    </a:lnTo>
                    <a:lnTo>
                      <a:pt x="278" y="30"/>
                    </a:lnTo>
                    <a:lnTo>
                      <a:pt x="296" y="39"/>
                    </a:lnTo>
                    <a:lnTo>
                      <a:pt x="315" y="50"/>
                    </a:lnTo>
                    <a:lnTo>
                      <a:pt x="333" y="63"/>
                    </a:lnTo>
                    <a:lnTo>
                      <a:pt x="351" y="74"/>
                    </a:lnTo>
                    <a:lnTo>
                      <a:pt x="368" y="85"/>
                    </a:lnTo>
                    <a:lnTo>
                      <a:pt x="390" y="100"/>
                    </a:lnTo>
                    <a:lnTo>
                      <a:pt x="413" y="116"/>
                    </a:lnTo>
                    <a:lnTo>
                      <a:pt x="431" y="128"/>
                    </a:lnTo>
                    <a:lnTo>
                      <a:pt x="449" y="143"/>
                    </a:lnTo>
                    <a:lnTo>
                      <a:pt x="471" y="158"/>
                    </a:lnTo>
                    <a:lnTo>
                      <a:pt x="493" y="175"/>
                    </a:lnTo>
                    <a:lnTo>
                      <a:pt x="512" y="191"/>
                    </a:lnTo>
                    <a:lnTo>
                      <a:pt x="531" y="209"/>
                    </a:lnTo>
                    <a:lnTo>
                      <a:pt x="549" y="225"/>
                    </a:lnTo>
                    <a:lnTo>
                      <a:pt x="570" y="246"/>
                    </a:lnTo>
                    <a:lnTo>
                      <a:pt x="590" y="263"/>
                    </a:lnTo>
                    <a:lnTo>
                      <a:pt x="606" y="281"/>
                    </a:lnTo>
                    <a:lnTo>
                      <a:pt x="625" y="302"/>
                    </a:lnTo>
                    <a:lnTo>
                      <a:pt x="640" y="317"/>
                    </a:lnTo>
                    <a:lnTo>
                      <a:pt x="656" y="336"/>
                    </a:lnTo>
                    <a:lnTo>
                      <a:pt x="673" y="355"/>
                    </a:lnTo>
                    <a:lnTo>
                      <a:pt x="691" y="378"/>
                    </a:lnTo>
                    <a:lnTo>
                      <a:pt x="706" y="397"/>
                    </a:lnTo>
                    <a:lnTo>
                      <a:pt x="722" y="419"/>
                    </a:lnTo>
                    <a:lnTo>
                      <a:pt x="741" y="445"/>
                    </a:lnTo>
                    <a:lnTo>
                      <a:pt x="758" y="468"/>
                    </a:lnTo>
                    <a:lnTo>
                      <a:pt x="775" y="494"/>
                    </a:lnTo>
                    <a:lnTo>
                      <a:pt x="792" y="520"/>
                    </a:lnTo>
                    <a:lnTo>
                      <a:pt x="807" y="548"/>
                    </a:lnTo>
                    <a:lnTo>
                      <a:pt x="823" y="576"/>
                    </a:lnTo>
                    <a:lnTo>
                      <a:pt x="835" y="601"/>
                    </a:lnTo>
                    <a:lnTo>
                      <a:pt x="848" y="624"/>
                    </a:lnTo>
                    <a:lnTo>
                      <a:pt x="859" y="651"/>
                    </a:lnTo>
                    <a:lnTo>
                      <a:pt x="865" y="670"/>
                    </a:lnTo>
                    <a:lnTo>
                      <a:pt x="1080" y="586"/>
                    </a:lnTo>
                    <a:lnTo>
                      <a:pt x="747" y="1028"/>
                    </a:lnTo>
                    <a:lnTo>
                      <a:pt x="157" y="956"/>
                    </a:lnTo>
                    <a:lnTo>
                      <a:pt x="390" y="862"/>
                    </a:lnTo>
                    <a:lnTo>
                      <a:pt x="375" y="830"/>
                    </a:lnTo>
                    <a:lnTo>
                      <a:pt x="360" y="800"/>
                    </a:lnTo>
                    <a:lnTo>
                      <a:pt x="340" y="767"/>
                    </a:lnTo>
                    <a:lnTo>
                      <a:pt x="316" y="733"/>
                    </a:lnTo>
                    <a:lnTo>
                      <a:pt x="296" y="705"/>
                    </a:lnTo>
                    <a:lnTo>
                      <a:pt x="274" y="677"/>
                    </a:lnTo>
                    <a:lnTo>
                      <a:pt x="251" y="650"/>
                    </a:lnTo>
                    <a:lnTo>
                      <a:pt x="228" y="627"/>
                    </a:lnTo>
                    <a:lnTo>
                      <a:pt x="204" y="605"/>
                    </a:lnTo>
                    <a:lnTo>
                      <a:pt x="177" y="580"/>
                    </a:lnTo>
                    <a:lnTo>
                      <a:pt x="151" y="560"/>
                    </a:lnTo>
                    <a:lnTo>
                      <a:pt x="127" y="539"/>
                    </a:lnTo>
                    <a:lnTo>
                      <a:pt x="102" y="522"/>
                    </a:lnTo>
                    <a:lnTo>
                      <a:pt x="72" y="502"/>
                    </a:lnTo>
                    <a:lnTo>
                      <a:pt x="42" y="485"/>
                    </a:lnTo>
                    <a:lnTo>
                      <a:pt x="21" y="475"/>
                    </a:lnTo>
                    <a:lnTo>
                      <a:pt x="0" y="463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FF99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742" name="Freeform 16"/>
              <p:cNvSpPr>
                <a:spLocks/>
              </p:cNvSpPr>
              <p:nvPr/>
            </p:nvSpPr>
            <p:spPr bwMode="auto">
              <a:xfrm flipH="1" flipV="1">
                <a:off x="4936" y="388"/>
                <a:ext cx="211" cy="173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rgbClr val="FFFF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0729" name="Text Box 17"/>
            <p:cNvSpPr txBox="1">
              <a:spLocks noChangeArrowheads="1"/>
            </p:cNvSpPr>
            <p:nvPr/>
          </p:nvSpPr>
          <p:spPr bwMode="auto">
            <a:xfrm>
              <a:off x="6613525" y="4822825"/>
              <a:ext cx="746125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Calculate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Forecast</a:t>
              </a:r>
            </a:p>
          </p:txBody>
        </p:sp>
        <p:sp>
          <p:nvSpPr>
            <p:cNvPr id="30730" name="Text Box 18"/>
            <p:cNvSpPr txBox="1">
              <a:spLocks noChangeArrowheads="1"/>
            </p:cNvSpPr>
            <p:nvPr/>
          </p:nvSpPr>
          <p:spPr bwMode="auto">
            <a:xfrm>
              <a:off x="6380163" y="5445125"/>
              <a:ext cx="661987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Analyze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History</a:t>
              </a:r>
            </a:p>
          </p:txBody>
        </p:sp>
        <p:sp>
          <p:nvSpPr>
            <p:cNvPr id="30731" name="Text Box 19"/>
            <p:cNvSpPr txBox="1">
              <a:spLocks noChangeArrowheads="1"/>
            </p:cNvSpPr>
            <p:nvPr/>
          </p:nvSpPr>
          <p:spPr bwMode="auto">
            <a:xfrm>
              <a:off x="6735763" y="6113463"/>
              <a:ext cx="711200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Define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Forecast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Criteria</a:t>
              </a:r>
            </a:p>
          </p:txBody>
        </p:sp>
        <p:sp>
          <p:nvSpPr>
            <p:cNvPr id="30732" name="Text Box 20"/>
            <p:cNvSpPr txBox="1">
              <a:spLocks noChangeArrowheads="1"/>
            </p:cNvSpPr>
            <p:nvPr/>
          </p:nvSpPr>
          <p:spPr bwMode="auto">
            <a:xfrm>
              <a:off x="7897813" y="4800600"/>
              <a:ext cx="71120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Arial" charset="0"/>
                </a:rPr>
                <a:t>Modify</a:t>
              </a:r>
            </a:p>
            <a:p>
              <a:pPr eaLnBrk="0" hangingPunct="0"/>
              <a:r>
                <a:rPr lang="en-US" sz="1000" b="1">
                  <a:latin typeface="Arial" charset="0"/>
                </a:rPr>
                <a:t>Forecast</a:t>
              </a:r>
            </a:p>
          </p:txBody>
        </p:sp>
        <p:sp>
          <p:nvSpPr>
            <p:cNvPr id="30733" name="Text Box 21"/>
            <p:cNvSpPr txBox="1">
              <a:spLocks noChangeArrowheads="1"/>
            </p:cNvSpPr>
            <p:nvPr/>
          </p:nvSpPr>
          <p:spPr bwMode="auto">
            <a:xfrm>
              <a:off x="8205788" y="5472113"/>
              <a:ext cx="614362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Update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MRP</a:t>
              </a:r>
            </a:p>
          </p:txBody>
        </p:sp>
        <p:sp>
          <p:nvSpPr>
            <p:cNvPr id="30734" name="Text Box 22"/>
            <p:cNvSpPr txBox="1">
              <a:spLocks noChangeArrowheads="1"/>
            </p:cNvSpPr>
            <p:nvPr/>
          </p:nvSpPr>
          <p:spPr bwMode="auto">
            <a:xfrm>
              <a:off x="8005763" y="6119813"/>
              <a:ext cx="727075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Add New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Forecast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Methods</a:t>
              </a:r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Detail records used to create the summary forecast file used by MRP</a:t>
            </a:r>
          </a:p>
          <a:p>
            <a:pPr eaLnBrk="1" hangingPunct="1"/>
            <a:r>
              <a:rPr lang="en-US" smtClean="0"/>
              <a:t>Identify detail record by forecast ID, year,</a:t>
            </a:r>
            <a:br>
              <a:rPr lang="en-US" smtClean="0"/>
            </a:br>
            <a:r>
              <a:rPr lang="en-US" smtClean="0"/>
              <a:t>and item </a:t>
            </a:r>
          </a:p>
          <a:p>
            <a:pPr lvl="1" eaLnBrk="1" hangingPunct="1"/>
            <a:r>
              <a:rPr lang="en-US" smtClean="0"/>
              <a:t>Monthly buckets</a:t>
            </a:r>
          </a:p>
          <a:p>
            <a:pPr eaLnBrk="1" hangingPunct="1"/>
            <a:r>
              <a:rPr lang="en-US" smtClean="0"/>
              <a:t>Identify summary forecast file by item, site, year</a:t>
            </a:r>
          </a:p>
          <a:p>
            <a:pPr lvl="1" eaLnBrk="1" hangingPunct="1"/>
            <a:r>
              <a:rPr lang="en-US" smtClean="0"/>
              <a:t>Enter a summarized site</a:t>
            </a:r>
          </a:p>
          <a:p>
            <a:pPr lvl="1" eaLnBrk="1" hangingPunct="1"/>
            <a:r>
              <a:rPr lang="en-US" smtClean="0"/>
              <a:t>Weekly buckets</a:t>
            </a:r>
          </a:p>
          <a:p>
            <a:pPr eaLnBrk="1" hangingPunct="1"/>
            <a:r>
              <a:rPr lang="en-US" smtClean="0"/>
              <a:t>Various loading methods to go from monthly to weekly quantities</a:t>
            </a:r>
          </a:p>
          <a:p>
            <a:pPr eaLnBrk="1" hangingPunct="1"/>
            <a:endParaRPr lang="en-US" smtClean="0"/>
          </a:p>
        </p:txBody>
      </p:sp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Forecast Summary Driving MRP</a:t>
            </a:r>
          </a:p>
        </p:txBody>
      </p:sp>
      <p:sp>
        <p:nvSpPr>
          <p:cNvPr id="317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FS-PR-290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1"/>
          <p:cNvSpPr>
            <a:spLocks noGrp="1"/>
          </p:cNvSpPr>
          <p:nvPr>
            <p:ph idx="1"/>
          </p:nvPr>
        </p:nvSpPr>
        <p:spPr>
          <a:xfrm>
            <a:off x="1790700" y="891610"/>
            <a:ext cx="6896100" cy="542452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Simulated Forecast Calculation</a:t>
            </a:r>
          </a:p>
          <a:p>
            <a:pPr lvl="1"/>
            <a:r>
              <a:rPr lang="en-US" sz="2000" dirty="0" smtClean="0"/>
              <a:t>CIM Data Load</a:t>
            </a:r>
          </a:p>
          <a:p>
            <a:pPr lvl="1"/>
            <a:r>
              <a:rPr lang="en-US" sz="2000" dirty="0" smtClean="0"/>
              <a:t>Detail Forecast Maintenance (optional)</a:t>
            </a:r>
          </a:p>
          <a:p>
            <a:pPr lvl="1"/>
            <a:r>
              <a:rPr lang="en-US" sz="2000" dirty="0" smtClean="0"/>
              <a:t>Simulation to Simulation Copy (optional)</a:t>
            </a:r>
          </a:p>
          <a:p>
            <a:pPr lvl="1"/>
            <a:r>
              <a:rPr lang="en-US" sz="2000" dirty="0" smtClean="0"/>
              <a:t>Single Item Simulation Copy (optional)</a:t>
            </a:r>
          </a:p>
          <a:p>
            <a:pPr lvl="1"/>
            <a:r>
              <a:rPr lang="en-US" sz="2000" dirty="0" smtClean="0"/>
              <a:t>Detail Forecast Report (optional)</a:t>
            </a:r>
          </a:p>
          <a:p>
            <a:r>
              <a:rPr lang="en-US" sz="2400" dirty="0" smtClean="0"/>
              <a:t>Simulation to Summarized Forecast</a:t>
            </a:r>
          </a:p>
          <a:p>
            <a:r>
              <a:rPr lang="en-US" sz="2400" dirty="0" smtClean="0"/>
              <a:t>Run MRP</a:t>
            </a:r>
          </a:p>
          <a:p>
            <a:r>
              <a:rPr lang="en-US" sz="2400" dirty="0" smtClean="0"/>
              <a:t>User Forecast Method Maintenance (optional)</a:t>
            </a:r>
          </a:p>
          <a:p>
            <a:endParaRPr lang="en-US" sz="2400" dirty="0"/>
          </a:p>
        </p:txBody>
      </p:sp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Forecast Simulation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FS-PR-030</a:t>
            </a:r>
          </a:p>
        </p:txBody>
      </p:sp>
      <p:sp>
        <p:nvSpPr>
          <p:cNvPr id="138246" name="Line 6"/>
          <p:cNvSpPr>
            <a:spLocks noChangeShapeType="1"/>
          </p:cNvSpPr>
          <p:nvPr/>
        </p:nvSpPr>
        <p:spPr bwMode="auto">
          <a:xfrm>
            <a:off x="1104900" y="82296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6580188" y="4406900"/>
            <a:ext cx="2439987" cy="1947863"/>
            <a:chOff x="6380163" y="4711700"/>
            <a:chExt cx="2439987" cy="1947863"/>
          </a:xfrm>
        </p:grpSpPr>
        <p:sp>
          <p:nvSpPr>
            <p:cNvPr id="5126" name="Rectangle 17"/>
            <p:cNvSpPr>
              <a:spLocks noChangeArrowheads="1"/>
            </p:cNvSpPr>
            <p:nvPr/>
          </p:nvSpPr>
          <p:spPr bwMode="auto">
            <a:xfrm>
              <a:off x="6519863" y="4711700"/>
              <a:ext cx="227647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200" b="1">
                  <a:solidFill>
                    <a:srgbClr val="5A87C6"/>
                  </a:solidFill>
                  <a:latin typeface="Arial" charset="0"/>
                </a:rPr>
                <a:t>QAD Enterprise Applications</a:t>
              </a:r>
            </a:p>
          </p:txBody>
        </p:sp>
        <p:grpSp>
          <p:nvGrpSpPr>
            <p:cNvPr id="5127" name="Group 24"/>
            <p:cNvGrpSpPr>
              <a:grpSpLocks/>
            </p:cNvGrpSpPr>
            <p:nvPr/>
          </p:nvGrpSpPr>
          <p:grpSpPr bwMode="auto">
            <a:xfrm>
              <a:off x="7011988" y="5041900"/>
              <a:ext cx="1254125" cy="1233488"/>
              <a:chOff x="4621" y="388"/>
              <a:chExt cx="790" cy="777"/>
            </a:xfrm>
          </p:grpSpPr>
          <p:sp>
            <p:nvSpPr>
              <p:cNvPr id="5134" name="Freeform 25"/>
              <p:cNvSpPr>
                <a:spLocks/>
              </p:cNvSpPr>
              <p:nvPr/>
            </p:nvSpPr>
            <p:spPr bwMode="auto">
              <a:xfrm>
                <a:off x="4700" y="405"/>
                <a:ext cx="212" cy="211"/>
              </a:xfrm>
              <a:custGeom>
                <a:avLst/>
                <a:gdLst>
                  <a:gd name="T0" fmla="*/ 0 w 1061"/>
                  <a:gd name="T1" fmla="*/ 839 h 1059"/>
                  <a:gd name="T2" fmla="*/ 11 w 1061"/>
                  <a:gd name="T3" fmla="*/ 817 h 1059"/>
                  <a:gd name="T4" fmla="*/ 20 w 1061"/>
                  <a:gd name="T5" fmla="*/ 799 h 1059"/>
                  <a:gd name="T6" fmla="*/ 30 w 1061"/>
                  <a:gd name="T7" fmla="*/ 780 h 1059"/>
                  <a:gd name="T8" fmla="*/ 39 w 1061"/>
                  <a:gd name="T9" fmla="*/ 763 h 1059"/>
                  <a:gd name="T10" fmla="*/ 50 w 1061"/>
                  <a:gd name="T11" fmla="*/ 743 h 1059"/>
                  <a:gd name="T12" fmla="*/ 63 w 1061"/>
                  <a:gd name="T13" fmla="*/ 724 h 1059"/>
                  <a:gd name="T14" fmla="*/ 74 w 1061"/>
                  <a:gd name="T15" fmla="*/ 707 h 1059"/>
                  <a:gd name="T16" fmla="*/ 84 w 1061"/>
                  <a:gd name="T17" fmla="*/ 687 h 1059"/>
                  <a:gd name="T18" fmla="*/ 100 w 1061"/>
                  <a:gd name="T19" fmla="*/ 666 h 1059"/>
                  <a:gd name="T20" fmla="*/ 116 w 1061"/>
                  <a:gd name="T21" fmla="*/ 644 h 1059"/>
                  <a:gd name="T22" fmla="*/ 128 w 1061"/>
                  <a:gd name="T23" fmla="*/ 626 h 1059"/>
                  <a:gd name="T24" fmla="*/ 143 w 1061"/>
                  <a:gd name="T25" fmla="*/ 608 h 1059"/>
                  <a:gd name="T26" fmla="*/ 158 w 1061"/>
                  <a:gd name="T27" fmla="*/ 588 h 1059"/>
                  <a:gd name="T28" fmla="*/ 175 w 1061"/>
                  <a:gd name="T29" fmla="*/ 566 h 1059"/>
                  <a:gd name="T30" fmla="*/ 191 w 1061"/>
                  <a:gd name="T31" fmla="*/ 547 h 1059"/>
                  <a:gd name="T32" fmla="*/ 209 w 1061"/>
                  <a:gd name="T33" fmla="*/ 526 h 1059"/>
                  <a:gd name="T34" fmla="*/ 225 w 1061"/>
                  <a:gd name="T35" fmla="*/ 510 h 1059"/>
                  <a:gd name="T36" fmla="*/ 246 w 1061"/>
                  <a:gd name="T37" fmla="*/ 487 h 1059"/>
                  <a:gd name="T38" fmla="*/ 263 w 1061"/>
                  <a:gd name="T39" fmla="*/ 468 h 1059"/>
                  <a:gd name="T40" fmla="*/ 281 w 1061"/>
                  <a:gd name="T41" fmla="*/ 451 h 1059"/>
                  <a:gd name="T42" fmla="*/ 302 w 1061"/>
                  <a:gd name="T43" fmla="*/ 432 h 1059"/>
                  <a:gd name="T44" fmla="*/ 317 w 1061"/>
                  <a:gd name="T45" fmla="*/ 418 h 1059"/>
                  <a:gd name="T46" fmla="*/ 336 w 1061"/>
                  <a:gd name="T47" fmla="*/ 402 h 1059"/>
                  <a:gd name="T48" fmla="*/ 355 w 1061"/>
                  <a:gd name="T49" fmla="*/ 386 h 1059"/>
                  <a:gd name="T50" fmla="*/ 378 w 1061"/>
                  <a:gd name="T51" fmla="*/ 368 h 1059"/>
                  <a:gd name="T52" fmla="*/ 397 w 1061"/>
                  <a:gd name="T53" fmla="*/ 353 h 1059"/>
                  <a:gd name="T54" fmla="*/ 419 w 1061"/>
                  <a:gd name="T55" fmla="*/ 335 h 1059"/>
                  <a:gd name="T56" fmla="*/ 445 w 1061"/>
                  <a:gd name="T57" fmla="*/ 317 h 1059"/>
                  <a:gd name="T58" fmla="*/ 468 w 1061"/>
                  <a:gd name="T59" fmla="*/ 300 h 1059"/>
                  <a:gd name="T60" fmla="*/ 494 w 1061"/>
                  <a:gd name="T61" fmla="*/ 282 h 1059"/>
                  <a:gd name="T62" fmla="*/ 520 w 1061"/>
                  <a:gd name="T63" fmla="*/ 265 h 1059"/>
                  <a:gd name="T64" fmla="*/ 547 w 1061"/>
                  <a:gd name="T65" fmla="*/ 250 h 1059"/>
                  <a:gd name="T66" fmla="*/ 576 w 1061"/>
                  <a:gd name="T67" fmla="*/ 234 h 1059"/>
                  <a:gd name="T68" fmla="*/ 601 w 1061"/>
                  <a:gd name="T69" fmla="*/ 223 h 1059"/>
                  <a:gd name="T70" fmla="*/ 624 w 1061"/>
                  <a:gd name="T71" fmla="*/ 209 h 1059"/>
                  <a:gd name="T72" fmla="*/ 651 w 1061"/>
                  <a:gd name="T73" fmla="*/ 199 h 1059"/>
                  <a:gd name="T74" fmla="*/ 670 w 1061"/>
                  <a:gd name="T75" fmla="*/ 190 h 1059"/>
                  <a:gd name="T76" fmla="*/ 588 w 1061"/>
                  <a:gd name="T77" fmla="*/ 0 h 1059"/>
                  <a:gd name="T78" fmla="*/ 1061 w 1061"/>
                  <a:gd name="T79" fmla="*/ 271 h 1059"/>
                  <a:gd name="T80" fmla="*/ 938 w 1061"/>
                  <a:gd name="T81" fmla="*/ 832 h 1059"/>
                  <a:gd name="T82" fmla="*/ 861 w 1061"/>
                  <a:gd name="T83" fmla="*/ 666 h 1059"/>
                  <a:gd name="T84" fmla="*/ 830 w 1061"/>
                  <a:gd name="T85" fmla="*/ 681 h 1059"/>
                  <a:gd name="T86" fmla="*/ 800 w 1061"/>
                  <a:gd name="T87" fmla="*/ 697 h 1059"/>
                  <a:gd name="T88" fmla="*/ 767 w 1061"/>
                  <a:gd name="T89" fmla="*/ 718 h 1059"/>
                  <a:gd name="T90" fmla="*/ 732 w 1061"/>
                  <a:gd name="T91" fmla="*/ 741 h 1059"/>
                  <a:gd name="T92" fmla="*/ 704 w 1061"/>
                  <a:gd name="T93" fmla="*/ 761 h 1059"/>
                  <a:gd name="T94" fmla="*/ 677 w 1061"/>
                  <a:gd name="T95" fmla="*/ 784 h 1059"/>
                  <a:gd name="T96" fmla="*/ 650 w 1061"/>
                  <a:gd name="T97" fmla="*/ 806 h 1059"/>
                  <a:gd name="T98" fmla="*/ 627 w 1061"/>
                  <a:gd name="T99" fmla="*/ 830 h 1059"/>
                  <a:gd name="T100" fmla="*/ 605 w 1061"/>
                  <a:gd name="T101" fmla="*/ 854 h 1059"/>
                  <a:gd name="T102" fmla="*/ 580 w 1061"/>
                  <a:gd name="T103" fmla="*/ 880 h 1059"/>
                  <a:gd name="T104" fmla="*/ 560 w 1061"/>
                  <a:gd name="T105" fmla="*/ 906 h 1059"/>
                  <a:gd name="T106" fmla="*/ 539 w 1061"/>
                  <a:gd name="T107" fmla="*/ 932 h 1059"/>
                  <a:gd name="T108" fmla="*/ 521 w 1061"/>
                  <a:gd name="T109" fmla="*/ 955 h 1059"/>
                  <a:gd name="T110" fmla="*/ 502 w 1061"/>
                  <a:gd name="T111" fmla="*/ 987 h 1059"/>
                  <a:gd name="T112" fmla="*/ 485 w 1061"/>
                  <a:gd name="T113" fmla="*/ 1015 h 1059"/>
                  <a:gd name="T114" fmla="*/ 475 w 1061"/>
                  <a:gd name="T115" fmla="*/ 1037 h 1059"/>
                  <a:gd name="T116" fmla="*/ 463 w 1061"/>
                  <a:gd name="T117" fmla="*/ 1059 h 1059"/>
                  <a:gd name="T118" fmla="*/ 0 w 1061"/>
                  <a:gd name="T119" fmla="*/ 839 h 1059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61"/>
                  <a:gd name="T181" fmla="*/ 0 h 1059"/>
                  <a:gd name="T182" fmla="*/ 1061 w 1061"/>
                  <a:gd name="T183" fmla="*/ 1059 h 1059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61" h="1059">
                    <a:moveTo>
                      <a:pt x="0" y="839"/>
                    </a:moveTo>
                    <a:lnTo>
                      <a:pt x="11" y="817"/>
                    </a:lnTo>
                    <a:lnTo>
                      <a:pt x="20" y="799"/>
                    </a:lnTo>
                    <a:lnTo>
                      <a:pt x="30" y="780"/>
                    </a:lnTo>
                    <a:lnTo>
                      <a:pt x="39" y="763"/>
                    </a:lnTo>
                    <a:lnTo>
                      <a:pt x="50" y="743"/>
                    </a:lnTo>
                    <a:lnTo>
                      <a:pt x="63" y="724"/>
                    </a:lnTo>
                    <a:lnTo>
                      <a:pt x="74" y="707"/>
                    </a:lnTo>
                    <a:lnTo>
                      <a:pt x="84" y="687"/>
                    </a:lnTo>
                    <a:lnTo>
                      <a:pt x="100" y="666"/>
                    </a:lnTo>
                    <a:lnTo>
                      <a:pt x="116" y="644"/>
                    </a:lnTo>
                    <a:lnTo>
                      <a:pt x="128" y="626"/>
                    </a:lnTo>
                    <a:lnTo>
                      <a:pt x="143" y="608"/>
                    </a:lnTo>
                    <a:lnTo>
                      <a:pt x="158" y="588"/>
                    </a:lnTo>
                    <a:lnTo>
                      <a:pt x="175" y="566"/>
                    </a:lnTo>
                    <a:lnTo>
                      <a:pt x="191" y="547"/>
                    </a:lnTo>
                    <a:lnTo>
                      <a:pt x="209" y="526"/>
                    </a:lnTo>
                    <a:lnTo>
                      <a:pt x="225" y="510"/>
                    </a:lnTo>
                    <a:lnTo>
                      <a:pt x="246" y="487"/>
                    </a:lnTo>
                    <a:lnTo>
                      <a:pt x="263" y="468"/>
                    </a:lnTo>
                    <a:lnTo>
                      <a:pt x="281" y="451"/>
                    </a:lnTo>
                    <a:lnTo>
                      <a:pt x="302" y="432"/>
                    </a:lnTo>
                    <a:lnTo>
                      <a:pt x="317" y="418"/>
                    </a:lnTo>
                    <a:lnTo>
                      <a:pt x="336" y="402"/>
                    </a:lnTo>
                    <a:lnTo>
                      <a:pt x="355" y="386"/>
                    </a:lnTo>
                    <a:lnTo>
                      <a:pt x="378" y="368"/>
                    </a:lnTo>
                    <a:lnTo>
                      <a:pt x="397" y="353"/>
                    </a:lnTo>
                    <a:lnTo>
                      <a:pt x="419" y="335"/>
                    </a:lnTo>
                    <a:lnTo>
                      <a:pt x="445" y="317"/>
                    </a:lnTo>
                    <a:lnTo>
                      <a:pt x="468" y="300"/>
                    </a:lnTo>
                    <a:lnTo>
                      <a:pt x="494" y="282"/>
                    </a:lnTo>
                    <a:lnTo>
                      <a:pt x="520" y="265"/>
                    </a:lnTo>
                    <a:lnTo>
                      <a:pt x="547" y="250"/>
                    </a:lnTo>
                    <a:lnTo>
                      <a:pt x="576" y="234"/>
                    </a:lnTo>
                    <a:lnTo>
                      <a:pt x="601" y="223"/>
                    </a:lnTo>
                    <a:lnTo>
                      <a:pt x="624" y="209"/>
                    </a:lnTo>
                    <a:lnTo>
                      <a:pt x="651" y="199"/>
                    </a:lnTo>
                    <a:lnTo>
                      <a:pt x="670" y="190"/>
                    </a:lnTo>
                    <a:lnTo>
                      <a:pt x="588" y="0"/>
                    </a:lnTo>
                    <a:lnTo>
                      <a:pt x="1061" y="271"/>
                    </a:lnTo>
                    <a:lnTo>
                      <a:pt x="938" y="832"/>
                    </a:lnTo>
                    <a:lnTo>
                      <a:pt x="861" y="666"/>
                    </a:lnTo>
                    <a:lnTo>
                      <a:pt x="830" y="681"/>
                    </a:lnTo>
                    <a:lnTo>
                      <a:pt x="800" y="697"/>
                    </a:lnTo>
                    <a:lnTo>
                      <a:pt x="767" y="718"/>
                    </a:lnTo>
                    <a:lnTo>
                      <a:pt x="732" y="741"/>
                    </a:lnTo>
                    <a:lnTo>
                      <a:pt x="704" y="761"/>
                    </a:lnTo>
                    <a:lnTo>
                      <a:pt x="677" y="784"/>
                    </a:lnTo>
                    <a:lnTo>
                      <a:pt x="650" y="806"/>
                    </a:lnTo>
                    <a:lnTo>
                      <a:pt x="627" y="830"/>
                    </a:lnTo>
                    <a:lnTo>
                      <a:pt x="605" y="854"/>
                    </a:lnTo>
                    <a:lnTo>
                      <a:pt x="580" y="880"/>
                    </a:lnTo>
                    <a:lnTo>
                      <a:pt x="560" y="906"/>
                    </a:lnTo>
                    <a:lnTo>
                      <a:pt x="539" y="932"/>
                    </a:lnTo>
                    <a:lnTo>
                      <a:pt x="521" y="955"/>
                    </a:lnTo>
                    <a:lnTo>
                      <a:pt x="502" y="987"/>
                    </a:lnTo>
                    <a:lnTo>
                      <a:pt x="485" y="1015"/>
                    </a:lnTo>
                    <a:lnTo>
                      <a:pt x="475" y="1037"/>
                    </a:lnTo>
                    <a:lnTo>
                      <a:pt x="463" y="1059"/>
                    </a:lnTo>
                    <a:lnTo>
                      <a:pt x="0" y="839"/>
                    </a:lnTo>
                    <a:close/>
                  </a:path>
                </a:pathLst>
              </a:custGeom>
              <a:solidFill>
                <a:srgbClr val="99CC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35" name="Freeform 26"/>
              <p:cNvSpPr>
                <a:spLocks/>
              </p:cNvSpPr>
              <p:nvPr/>
            </p:nvSpPr>
            <p:spPr bwMode="auto">
              <a:xfrm>
                <a:off x="4621" y="642"/>
                <a:ext cx="186" cy="234"/>
              </a:xfrm>
              <a:custGeom>
                <a:avLst/>
                <a:gdLst>
                  <a:gd name="T0" fmla="*/ 934 w 934"/>
                  <a:gd name="T1" fmla="*/ 488 h 1179"/>
                  <a:gd name="T2" fmla="*/ 696 w 934"/>
                  <a:gd name="T3" fmla="*/ 391 h 1179"/>
                  <a:gd name="T4" fmla="*/ 687 w 934"/>
                  <a:gd name="T5" fmla="*/ 413 h 1179"/>
                  <a:gd name="T6" fmla="*/ 681 w 934"/>
                  <a:gd name="T7" fmla="*/ 435 h 1179"/>
                  <a:gd name="T8" fmla="*/ 674 w 934"/>
                  <a:gd name="T9" fmla="*/ 458 h 1179"/>
                  <a:gd name="T10" fmla="*/ 669 w 934"/>
                  <a:gd name="T11" fmla="*/ 482 h 1179"/>
                  <a:gd name="T12" fmla="*/ 662 w 934"/>
                  <a:gd name="T13" fmla="*/ 514 h 1179"/>
                  <a:gd name="T14" fmla="*/ 658 w 934"/>
                  <a:gd name="T15" fmla="*/ 540 h 1179"/>
                  <a:gd name="T16" fmla="*/ 654 w 934"/>
                  <a:gd name="T17" fmla="*/ 568 h 1179"/>
                  <a:gd name="T18" fmla="*/ 651 w 934"/>
                  <a:gd name="T19" fmla="*/ 600 h 1179"/>
                  <a:gd name="T20" fmla="*/ 648 w 934"/>
                  <a:gd name="T21" fmla="*/ 633 h 1179"/>
                  <a:gd name="T22" fmla="*/ 648 w 934"/>
                  <a:gd name="T23" fmla="*/ 691 h 1179"/>
                  <a:gd name="T24" fmla="*/ 650 w 934"/>
                  <a:gd name="T25" fmla="*/ 721 h 1179"/>
                  <a:gd name="T26" fmla="*/ 651 w 934"/>
                  <a:gd name="T27" fmla="*/ 750 h 1179"/>
                  <a:gd name="T28" fmla="*/ 655 w 934"/>
                  <a:gd name="T29" fmla="*/ 779 h 1179"/>
                  <a:gd name="T30" fmla="*/ 661 w 934"/>
                  <a:gd name="T31" fmla="*/ 807 h 1179"/>
                  <a:gd name="T32" fmla="*/ 666 w 934"/>
                  <a:gd name="T33" fmla="*/ 835 h 1179"/>
                  <a:gd name="T34" fmla="*/ 673 w 934"/>
                  <a:gd name="T35" fmla="*/ 867 h 1179"/>
                  <a:gd name="T36" fmla="*/ 682 w 934"/>
                  <a:gd name="T37" fmla="*/ 897 h 1179"/>
                  <a:gd name="T38" fmla="*/ 236 w 934"/>
                  <a:gd name="T39" fmla="*/ 1179 h 1179"/>
                  <a:gd name="T40" fmla="*/ 226 w 934"/>
                  <a:gd name="T41" fmla="*/ 1150 h 1179"/>
                  <a:gd name="T42" fmla="*/ 217 w 934"/>
                  <a:gd name="T43" fmla="*/ 1126 h 1179"/>
                  <a:gd name="T44" fmla="*/ 209 w 934"/>
                  <a:gd name="T45" fmla="*/ 1102 h 1179"/>
                  <a:gd name="T46" fmla="*/ 200 w 934"/>
                  <a:gd name="T47" fmla="*/ 1076 h 1179"/>
                  <a:gd name="T48" fmla="*/ 194 w 934"/>
                  <a:gd name="T49" fmla="*/ 1055 h 1179"/>
                  <a:gd name="T50" fmla="*/ 185 w 934"/>
                  <a:gd name="T51" fmla="*/ 1030 h 1179"/>
                  <a:gd name="T52" fmla="*/ 180 w 934"/>
                  <a:gd name="T53" fmla="*/ 1007 h 1179"/>
                  <a:gd name="T54" fmla="*/ 174 w 934"/>
                  <a:gd name="T55" fmla="*/ 985 h 1179"/>
                  <a:gd name="T56" fmla="*/ 169 w 934"/>
                  <a:gd name="T57" fmla="*/ 962 h 1179"/>
                  <a:gd name="T58" fmla="*/ 162 w 934"/>
                  <a:gd name="T59" fmla="*/ 934 h 1179"/>
                  <a:gd name="T60" fmla="*/ 158 w 934"/>
                  <a:gd name="T61" fmla="*/ 906 h 1179"/>
                  <a:gd name="T62" fmla="*/ 153 w 934"/>
                  <a:gd name="T63" fmla="*/ 880 h 1179"/>
                  <a:gd name="T64" fmla="*/ 147 w 934"/>
                  <a:gd name="T65" fmla="*/ 854 h 1179"/>
                  <a:gd name="T66" fmla="*/ 144 w 934"/>
                  <a:gd name="T67" fmla="*/ 824 h 1179"/>
                  <a:gd name="T68" fmla="*/ 142 w 934"/>
                  <a:gd name="T69" fmla="*/ 795 h 1179"/>
                  <a:gd name="T70" fmla="*/ 139 w 934"/>
                  <a:gd name="T71" fmla="*/ 762 h 1179"/>
                  <a:gd name="T72" fmla="*/ 136 w 934"/>
                  <a:gd name="T73" fmla="*/ 731 h 1179"/>
                  <a:gd name="T74" fmla="*/ 136 w 934"/>
                  <a:gd name="T75" fmla="*/ 699 h 1179"/>
                  <a:gd name="T76" fmla="*/ 136 w 934"/>
                  <a:gd name="T77" fmla="*/ 667 h 1179"/>
                  <a:gd name="T78" fmla="*/ 136 w 934"/>
                  <a:gd name="T79" fmla="*/ 626 h 1179"/>
                  <a:gd name="T80" fmla="*/ 138 w 934"/>
                  <a:gd name="T81" fmla="*/ 589 h 1179"/>
                  <a:gd name="T82" fmla="*/ 139 w 934"/>
                  <a:gd name="T83" fmla="*/ 564 h 1179"/>
                  <a:gd name="T84" fmla="*/ 142 w 934"/>
                  <a:gd name="T85" fmla="*/ 534 h 1179"/>
                  <a:gd name="T86" fmla="*/ 144 w 934"/>
                  <a:gd name="T87" fmla="*/ 506 h 1179"/>
                  <a:gd name="T88" fmla="*/ 148 w 934"/>
                  <a:gd name="T89" fmla="*/ 471 h 1179"/>
                  <a:gd name="T90" fmla="*/ 154 w 934"/>
                  <a:gd name="T91" fmla="*/ 441 h 1179"/>
                  <a:gd name="T92" fmla="*/ 159 w 934"/>
                  <a:gd name="T93" fmla="*/ 414 h 1179"/>
                  <a:gd name="T94" fmla="*/ 166 w 934"/>
                  <a:gd name="T95" fmla="*/ 380 h 1179"/>
                  <a:gd name="T96" fmla="*/ 173 w 934"/>
                  <a:gd name="T97" fmla="*/ 353 h 1179"/>
                  <a:gd name="T98" fmla="*/ 180 w 934"/>
                  <a:gd name="T99" fmla="*/ 320 h 1179"/>
                  <a:gd name="T100" fmla="*/ 188 w 934"/>
                  <a:gd name="T101" fmla="*/ 292 h 1179"/>
                  <a:gd name="T102" fmla="*/ 198 w 934"/>
                  <a:gd name="T103" fmla="*/ 262 h 1179"/>
                  <a:gd name="T104" fmla="*/ 207 w 934"/>
                  <a:gd name="T105" fmla="*/ 232 h 1179"/>
                  <a:gd name="T106" fmla="*/ 221 w 934"/>
                  <a:gd name="T107" fmla="*/ 195 h 1179"/>
                  <a:gd name="T108" fmla="*/ 0 w 934"/>
                  <a:gd name="T109" fmla="*/ 103 h 1179"/>
                  <a:gd name="T110" fmla="*/ 581 w 934"/>
                  <a:gd name="T111" fmla="*/ 0 h 1179"/>
                  <a:gd name="T112" fmla="*/ 934 w 934"/>
                  <a:gd name="T113" fmla="*/ 488 h 117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34"/>
                  <a:gd name="T172" fmla="*/ 0 h 1179"/>
                  <a:gd name="T173" fmla="*/ 934 w 934"/>
                  <a:gd name="T174" fmla="*/ 1179 h 1179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34" h="1179">
                    <a:moveTo>
                      <a:pt x="934" y="488"/>
                    </a:moveTo>
                    <a:lnTo>
                      <a:pt x="696" y="391"/>
                    </a:lnTo>
                    <a:lnTo>
                      <a:pt x="687" y="413"/>
                    </a:lnTo>
                    <a:lnTo>
                      <a:pt x="681" y="435"/>
                    </a:lnTo>
                    <a:lnTo>
                      <a:pt x="674" y="458"/>
                    </a:lnTo>
                    <a:lnTo>
                      <a:pt x="669" y="482"/>
                    </a:lnTo>
                    <a:lnTo>
                      <a:pt x="662" y="514"/>
                    </a:lnTo>
                    <a:lnTo>
                      <a:pt x="658" y="540"/>
                    </a:lnTo>
                    <a:lnTo>
                      <a:pt x="654" y="568"/>
                    </a:lnTo>
                    <a:lnTo>
                      <a:pt x="651" y="600"/>
                    </a:lnTo>
                    <a:lnTo>
                      <a:pt x="648" y="633"/>
                    </a:lnTo>
                    <a:lnTo>
                      <a:pt x="648" y="691"/>
                    </a:lnTo>
                    <a:lnTo>
                      <a:pt x="650" y="721"/>
                    </a:lnTo>
                    <a:lnTo>
                      <a:pt x="651" y="750"/>
                    </a:lnTo>
                    <a:lnTo>
                      <a:pt x="655" y="779"/>
                    </a:lnTo>
                    <a:lnTo>
                      <a:pt x="661" y="807"/>
                    </a:lnTo>
                    <a:lnTo>
                      <a:pt x="666" y="835"/>
                    </a:lnTo>
                    <a:lnTo>
                      <a:pt x="673" y="867"/>
                    </a:lnTo>
                    <a:lnTo>
                      <a:pt x="682" y="897"/>
                    </a:lnTo>
                    <a:lnTo>
                      <a:pt x="236" y="1179"/>
                    </a:lnTo>
                    <a:lnTo>
                      <a:pt x="226" y="1150"/>
                    </a:lnTo>
                    <a:lnTo>
                      <a:pt x="217" y="1126"/>
                    </a:lnTo>
                    <a:lnTo>
                      <a:pt x="209" y="1102"/>
                    </a:lnTo>
                    <a:lnTo>
                      <a:pt x="200" y="1076"/>
                    </a:lnTo>
                    <a:lnTo>
                      <a:pt x="194" y="1055"/>
                    </a:lnTo>
                    <a:lnTo>
                      <a:pt x="185" y="1030"/>
                    </a:lnTo>
                    <a:lnTo>
                      <a:pt x="180" y="1007"/>
                    </a:lnTo>
                    <a:lnTo>
                      <a:pt x="174" y="985"/>
                    </a:lnTo>
                    <a:lnTo>
                      <a:pt x="169" y="962"/>
                    </a:lnTo>
                    <a:lnTo>
                      <a:pt x="162" y="934"/>
                    </a:lnTo>
                    <a:lnTo>
                      <a:pt x="158" y="906"/>
                    </a:lnTo>
                    <a:lnTo>
                      <a:pt x="153" y="880"/>
                    </a:lnTo>
                    <a:lnTo>
                      <a:pt x="147" y="854"/>
                    </a:lnTo>
                    <a:lnTo>
                      <a:pt x="144" y="824"/>
                    </a:lnTo>
                    <a:lnTo>
                      <a:pt x="142" y="795"/>
                    </a:lnTo>
                    <a:lnTo>
                      <a:pt x="139" y="762"/>
                    </a:lnTo>
                    <a:lnTo>
                      <a:pt x="136" y="731"/>
                    </a:lnTo>
                    <a:lnTo>
                      <a:pt x="136" y="699"/>
                    </a:lnTo>
                    <a:lnTo>
                      <a:pt x="136" y="667"/>
                    </a:lnTo>
                    <a:lnTo>
                      <a:pt x="136" y="626"/>
                    </a:lnTo>
                    <a:lnTo>
                      <a:pt x="138" y="589"/>
                    </a:lnTo>
                    <a:lnTo>
                      <a:pt x="139" y="564"/>
                    </a:lnTo>
                    <a:lnTo>
                      <a:pt x="142" y="534"/>
                    </a:lnTo>
                    <a:lnTo>
                      <a:pt x="144" y="506"/>
                    </a:lnTo>
                    <a:lnTo>
                      <a:pt x="148" y="471"/>
                    </a:lnTo>
                    <a:lnTo>
                      <a:pt x="154" y="441"/>
                    </a:lnTo>
                    <a:lnTo>
                      <a:pt x="159" y="414"/>
                    </a:lnTo>
                    <a:lnTo>
                      <a:pt x="166" y="380"/>
                    </a:lnTo>
                    <a:lnTo>
                      <a:pt x="173" y="353"/>
                    </a:lnTo>
                    <a:lnTo>
                      <a:pt x="180" y="320"/>
                    </a:lnTo>
                    <a:lnTo>
                      <a:pt x="188" y="292"/>
                    </a:lnTo>
                    <a:lnTo>
                      <a:pt x="198" y="262"/>
                    </a:lnTo>
                    <a:lnTo>
                      <a:pt x="207" y="232"/>
                    </a:lnTo>
                    <a:lnTo>
                      <a:pt x="221" y="195"/>
                    </a:lnTo>
                    <a:lnTo>
                      <a:pt x="0" y="103"/>
                    </a:lnTo>
                    <a:lnTo>
                      <a:pt x="581" y="0"/>
                    </a:lnTo>
                    <a:lnTo>
                      <a:pt x="934" y="488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36" name="Freeform 27"/>
              <p:cNvSpPr>
                <a:spLocks/>
              </p:cNvSpPr>
              <p:nvPr/>
            </p:nvSpPr>
            <p:spPr bwMode="auto">
              <a:xfrm>
                <a:off x="4634" y="883"/>
                <a:ext cx="211" cy="202"/>
              </a:xfrm>
              <a:custGeom>
                <a:avLst/>
                <a:gdLst>
                  <a:gd name="T0" fmla="*/ 843 w 1061"/>
                  <a:gd name="T1" fmla="*/ 1010 h 1010"/>
                  <a:gd name="T2" fmla="*/ 821 w 1061"/>
                  <a:gd name="T3" fmla="*/ 999 h 1010"/>
                  <a:gd name="T4" fmla="*/ 803 w 1061"/>
                  <a:gd name="T5" fmla="*/ 989 h 1010"/>
                  <a:gd name="T6" fmla="*/ 784 w 1061"/>
                  <a:gd name="T7" fmla="*/ 980 h 1010"/>
                  <a:gd name="T8" fmla="*/ 766 w 1061"/>
                  <a:gd name="T9" fmla="*/ 970 h 1010"/>
                  <a:gd name="T10" fmla="*/ 747 w 1061"/>
                  <a:gd name="T11" fmla="*/ 959 h 1010"/>
                  <a:gd name="T12" fmla="*/ 728 w 1061"/>
                  <a:gd name="T13" fmla="*/ 948 h 1010"/>
                  <a:gd name="T14" fmla="*/ 710 w 1061"/>
                  <a:gd name="T15" fmla="*/ 936 h 1010"/>
                  <a:gd name="T16" fmla="*/ 691 w 1061"/>
                  <a:gd name="T17" fmla="*/ 925 h 1010"/>
                  <a:gd name="T18" fmla="*/ 670 w 1061"/>
                  <a:gd name="T19" fmla="*/ 910 h 1010"/>
                  <a:gd name="T20" fmla="*/ 647 w 1061"/>
                  <a:gd name="T21" fmla="*/ 895 h 1010"/>
                  <a:gd name="T22" fmla="*/ 629 w 1061"/>
                  <a:gd name="T23" fmla="*/ 881 h 1010"/>
                  <a:gd name="T24" fmla="*/ 612 w 1061"/>
                  <a:gd name="T25" fmla="*/ 866 h 1010"/>
                  <a:gd name="T26" fmla="*/ 591 w 1061"/>
                  <a:gd name="T27" fmla="*/ 851 h 1010"/>
                  <a:gd name="T28" fmla="*/ 569 w 1061"/>
                  <a:gd name="T29" fmla="*/ 835 h 1010"/>
                  <a:gd name="T30" fmla="*/ 550 w 1061"/>
                  <a:gd name="T31" fmla="*/ 819 h 1010"/>
                  <a:gd name="T32" fmla="*/ 530 w 1061"/>
                  <a:gd name="T33" fmla="*/ 801 h 1010"/>
                  <a:gd name="T34" fmla="*/ 513 w 1061"/>
                  <a:gd name="T35" fmla="*/ 786 h 1010"/>
                  <a:gd name="T36" fmla="*/ 490 w 1061"/>
                  <a:gd name="T37" fmla="*/ 764 h 1010"/>
                  <a:gd name="T38" fmla="*/ 471 w 1061"/>
                  <a:gd name="T39" fmla="*/ 746 h 1010"/>
                  <a:gd name="T40" fmla="*/ 455 w 1061"/>
                  <a:gd name="T41" fmla="*/ 728 h 1010"/>
                  <a:gd name="T42" fmla="*/ 436 w 1061"/>
                  <a:gd name="T43" fmla="*/ 708 h 1010"/>
                  <a:gd name="T44" fmla="*/ 422 w 1061"/>
                  <a:gd name="T45" fmla="*/ 693 h 1010"/>
                  <a:gd name="T46" fmla="*/ 406 w 1061"/>
                  <a:gd name="T47" fmla="*/ 674 h 1010"/>
                  <a:gd name="T48" fmla="*/ 389 w 1061"/>
                  <a:gd name="T49" fmla="*/ 655 h 1010"/>
                  <a:gd name="T50" fmla="*/ 371 w 1061"/>
                  <a:gd name="T51" fmla="*/ 631 h 1010"/>
                  <a:gd name="T52" fmla="*/ 355 w 1061"/>
                  <a:gd name="T53" fmla="*/ 612 h 1010"/>
                  <a:gd name="T54" fmla="*/ 339 w 1061"/>
                  <a:gd name="T55" fmla="*/ 590 h 1010"/>
                  <a:gd name="T56" fmla="*/ 320 w 1061"/>
                  <a:gd name="T57" fmla="*/ 564 h 1010"/>
                  <a:gd name="T58" fmla="*/ 303 w 1061"/>
                  <a:gd name="T59" fmla="*/ 541 h 1010"/>
                  <a:gd name="T60" fmla="*/ 285 w 1061"/>
                  <a:gd name="T61" fmla="*/ 515 h 1010"/>
                  <a:gd name="T62" fmla="*/ 269 w 1061"/>
                  <a:gd name="T63" fmla="*/ 489 h 1010"/>
                  <a:gd name="T64" fmla="*/ 254 w 1061"/>
                  <a:gd name="T65" fmla="*/ 462 h 1010"/>
                  <a:gd name="T66" fmla="*/ 238 w 1061"/>
                  <a:gd name="T67" fmla="*/ 433 h 1010"/>
                  <a:gd name="T68" fmla="*/ 227 w 1061"/>
                  <a:gd name="T69" fmla="*/ 409 h 1010"/>
                  <a:gd name="T70" fmla="*/ 213 w 1061"/>
                  <a:gd name="T71" fmla="*/ 386 h 1010"/>
                  <a:gd name="T72" fmla="*/ 202 w 1061"/>
                  <a:gd name="T73" fmla="*/ 360 h 1010"/>
                  <a:gd name="T74" fmla="*/ 0 w 1061"/>
                  <a:gd name="T75" fmla="*/ 455 h 1010"/>
                  <a:gd name="T76" fmla="*/ 333 w 1061"/>
                  <a:gd name="T77" fmla="*/ 0 h 1010"/>
                  <a:gd name="T78" fmla="*/ 897 w 1061"/>
                  <a:gd name="T79" fmla="*/ 50 h 1010"/>
                  <a:gd name="T80" fmla="*/ 670 w 1061"/>
                  <a:gd name="T81" fmla="*/ 151 h 1010"/>
                  <a:gd name="T82" fmla="*/ 684 w 1061"/>
                  <a:gd name="T83" fmla="*/ 179 h 1010"/>
                  <a:gd name="T84" fmla="*/ 700 w 1061"/>
                  <a:gd name="T85" fmla="*/ 209 h 1010"/>
                  <a:gd name="T86" fmla="*/ 721 w 1061"/>
                  <a:gd name="T87" fmla="*/ 242 h 1010"/>
                  <a:gd name="T88" fmla="*/ 744 w 1061"/>
                  <a:gd name="T89" fmla="*/ 278 h 1010"/>
                  <a:gd name="T90" fmla="*/ 765 w 1061"/>
                  <a:gd name="T91" fmla="*/ 305 h 1010"/>
                  <a:gd name="T92" fmla="*/ 788 w 1061"/>
                  <a:gd name="T93" fmla="*/ 332 h 1010"/>
                  <a:gd name="T94" fmla="*/ 810 w 1061"/>
                  <a:gd name="T95" fmla="*/ 360 h 1010"/>
                  <a:gd name="T96" fmla="*/ 833 w 1061"/>
                  <a:gd name="T97" fmla="*/ 383 h 1010"/>
                  <a:gd name="T98" fmla="*/ 858 w 1061"/>
                  <a:gd name="T99" fmla="*/ 405 h 1010"/>
                  <a:gd name="T100" fmla="*/ 883 w 1061"/>
                  <a:gd name="T101" fmla="*/ 429 h 1010"/>
                  <a:gd name="T102" fmla="*/ 909 w 1061"/>
                  <a:gd name="T103" fmla="*/ 450 h 1010"/>
                  <a:gd name="T104" fmla="*/ 934 w 1061"/>
                  <a:gd name="T105" fmla="*/ 470 h 1010"/>
                  <a:gd name="T106" fmla="*/ 959 w 1061"/>
                  <a:gd name="T107" fmla="*/ 488 h 1010"/>
                  <a:gd name="T108" fmla="*/ 989 w 1061"/>
                  <a:gd name="T109" fmla="*/ 507 h 1010"/>
                  <a:gd name="T110" fmla="*/ 1019 w 1061"/>
                  <a:gd name="T111" fmla="*/ 525 h 1010"/>
                  <a:gd name="T112" fmla="*/ 1041 w 1061"/>
                  <a:gd name="T113" fmla="*/ 534 h 1010"/>
                  <a:gd name="T114" fmla="*/ 1061 w 1061"/>
                  <a:gd name="T115" fmla="*/ 545 h 1010"/>
                  <a:gd name="T116" fmla="*/ 843 w 1061"/>
                  <a:gd name="T117" fmla="*/ 1010 h 101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061"/>
                  <a:gd name="T178" fmla="*/ 0 h 1010"/>
                  <a:gd name="T179" fmla="*/ 1061 w 1061"/>
                  <a:gd name="T180" fmla="*/ 1010 h 101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061" h="1010">
                    <a:moveTo>
                      <a:pt x="843" y="1010"/>
                    </a:moveTo>
                    <a:lnTo>
                      <a:pt x="821" y="999"/>
                    </a:lnTo>
                    <a:lnTo>
                      <a:pt x="803" y="989"/>
                    </a:lnTo>
                    <a:lnTo>
                      <a:pt x="784" y="980"/>
                    </a:lnTo>
                    <a:lnTo>
                      <a:pt x="766" y="970"/>
                    </a:lnTo>
                    <a:lnTo>
                      <a:pt x="747" y="959"/>
                    </a:lnTo>
                    <a:lnTo>
                      <a:pt x="728" y="948"/>
                    </a:lnTo>
                    <a:lnTo>
                      <a:pt x="710" y="936"/>
                    </a:lnTo>
                    <a:lnTo>
                      <a:pt x="691" y="925"/>
                    </a:lnTo>
                    <a:lnTo>
                      <a:pt x="670" y="910"/>
                    </a:lnTo>
                    <a:lnTo>
                      <a:pt x="647" y="895"/>
                    </a:lnTo>
                    <a:lnTo>
                      <a:pt x="629" y="881"/>
                    </a:lnTo>
                    <a:lnTo>
                      <a:pt x="612" y="866"/>
                    </a:lnTo>
                    <a:lnTo>
                      <a:pt x="591" y="851"/>
                    </a:lnTo>
                    <a:lnTo>
                      <a:pt x="569" y="835"/>
                    </a:lnTo>
                    <a:lnTo>
                      <a:pt x="550" y="819"/>
                    </a:lnTo>
                    <a:lnTo>
                      <a:pt x="530" y="801"/>
                    </a:lnTo>
                    <a:lnTo>
                      <a:pt x="513" y="786"/>
                    </a:lnTo>
                    <a:lnTo>
                      <a:pt x="490" y="764"/>
                    </a:lnTo>
                    <a:lnTo>
                      <a:pt x="471" y="746"/>
                    </a:lnTo>
                    <a:lnTo>
                      <a:pt x="455" y="728"/>
                    </a:lnTo>
                    <a:lnTo>
                      <a:pt x="436" y="708"/>
                    </a:lnTo>
                    <a:lnTo>
                      <a:pt x="422" y="693"/>
                    </a:lnTo>
                    <a:lnTo>
                      <a:pt x="406" y="674"/>
                    </a:lnTo>
                    <a:lnTo>
                      <a:pt x="389" y="655"/>
                    </a:lnTo>
                    <a:lnTo>
                      <a:pt x="371" y="631"/>
                    </a:lnTo>
                    <a:lnTo>
                      <a:pt x="355" y="612"/>
                    </a:lnTo>
                    <a:lnTo>
                      <a:pt x="339" y="590"/>
                    </a:lnTo>
                    <a:lnTo>
                      <a:pt x="320" y="564"/>
                    </a:lnTo>
                    <a:lnTo>
                      <a:pt x="303" y="541"/>
                    </a:lnTo>
                    <a:lnTo>
                      <a:pt x="285" y="515"/>
                    </a:lnTo>
                    <a:lnTo>
                      <a:pt x="269" y="489"/>
                    </a:lnTo>
                    <a:lnTo>
                      <a:pt x="254" y="462"/>
                    </a:lnTo>
                    <a:lnTo>
                      <a:pt x="238" y="433"/>
                    </a:lnTo>
                    <a:lnTo>
                      <a:pt x="227" y="409"/>
                    </a:lnTo>
                    <a:lnTo>
                      <a:pt x="213" y="386"/>
                    </a:lnTo>
                    <a:lnTo>
                      <a:pt x="202" y="360"/>
                    </a:lnTo>
                    <a:lnTo>
                      <a:pt x="0" y="455"/>
                    </a:lnTo>
                    <a:lnTo>
                      <a:pt x="333" y="0"/>
                    </a:lnTo>
                    <a:lnTo>
                      <a:pt x="897" y="50"/>
                    </a:lnTo>
                    <a:lnTo>
                      <a:pt x="670" y="151"/>
                    </a:lnTo>
                    <a:lnTo>
                      <a:pt x="684" y="179"/>
                    </a:lnTo>
                    <a:lnTo>
                      <a:pt x="700" y="209"/>
                    </a:lnTo>
                    <a:lnTo>
                      <a:pt x="721" y="242"/>
                    </a:lnTo>
                    <a:lnTo>
                      <a:pt x="744" y="278"/>
                    </a:lnTo>
                    <a:lnTo>
                      <a:pt x="765" y="305"/>
                    </a:lnTo>
                    <a:lnTo>
                      <a:pt x="788" y="332"/>
                    </a:lnTo>
                    <a:lnTo>
                      <a:pt x="810" y="360"/>
                    </a:lnTo>
                    <a:lnTo>
                      <a:pt x="833" y="383"/>
                    </a:lnTo>
                    <a:lnTo>
                      <a:pt x="858" y="405"/>
                    </a:lnTo>
                    <a:lnTo>
                      <a:pt x="883" y="429"/>
                    </a:lnTo>
                    <a:lnTo>
                      <a:pt x="909" y="450"/>
                    </a:lnTo>
                    <a:lnTo>
                      <a:pt x="934" y="470"/>
                    </a:lnTo>
                    <a:lnTo>
                      <a:pt x="959" y="488"/>
                    </a:lnTo>
                    <a:lnTo>
                      <a:pt x="989" y="507"/>
                    </a:lnTo>
                    <a:lnTo>
                      <a:pt x="1019" y="525"/>
                    </a:lnTo>
                    <a:lnTo>
                      <a:pt x="1041" y="534"/>
                    </a:lnTo>
                    <a:lnTo>
                      <a:pt x="1061" y="545"/>
                    </a:lnTo>
                    <a:lnTo>
                      <a:pt x="843" y="1010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37" name="Freeform 28"/>
              <p:cNvSpPr>
                <a:spLocks/>
              </p:cNvSpPr>
              <p:nvPr/>
            </p:nvSpPr>
            <p:spPr bwMode="auto">
              <a:xfrm>
                <a:off x="4875" y="981"/>
                <a:ext cx="229" cy="184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38" name="Freeform 29"/>
              <p:cNvSpPr>
                <a:spLocks/>
              </p:cNvSpPr>
              <p:nvPr/>
            </p:nvSpPr>
            <p:spPr bwMode="auto">
              <a:xfrm>
                <a:off x="5126" y="935"/>
                <a:ext cx="199" cy="199"/>
              </a:xfrm>
              <a:custGeom>
                <a:avLst/>
                <a:gdLst>
                  <a:gd name="T0" fmla="*/ 1001 w 1001"/>
                  <a:gd name="T1" fmla="*/ 219 h 1001"/>
                  <a:gd name="T2" fmla="*/ 989 w 1001"/>
                  <a:gd name="T3" fmla="*/ 241 h 1001"/>
                  <a:gd name="T4" fmla="*/ 981 w 1001"/>
                  <a:gd name="T5" fmla="*/ 259 h 1001"/>
                  <a:gd name="T6" fmla="*/ 970 w 1001"/>
                  <a:gd name="T7" fmla="*/ 278 h 1001"/>
                  <a:gd name="T8" fmla="*/ 962 w 1001"/>
                  <a:gd name="T9" fmla="*/ 296 h 1001"/>
                  <a:gd name="T10" fmla="*/ 951 w 1001"/>
                  <a:gd name="T11" fmla="*/ 315 h 1001"/>
                  <a:gd name="T12" fmla="*/ 939 w 1001"/>
                  <a:gd name="T13" fmla="*/ 334 h 1001"/>
                  <a:gd name="T14" fmla="*/ 928 w 1001"/>
                  <a:gd name="T15" fmla="*/ 352 h 1001"/>
                  <a:gd name="T16" fmla="*/ 915 w 1001"/>
                  <a:gd name="T17" fmla="*/ 371 h 1001"/>
                  <a:gd name="T18" fmla="*/ 900 w 1001"/>
                  <a:gd name="T19" fmla="*/ 391 h 1001"/>
                  <a:gd name="T20" fmla="*/ 885 w 1001"/>
                  <a:gd name="T21" fmla="*/ 413 h 1001"/>
                  <a:gd name="T22" fmla="*/ 873 w 1001"/>
                  <a:gd name="T23" fmla="*/ 431 h 1001"/>
                  <a:gd name="T24" fmla="*/ 858 w 1001"/>
                  <a:gd name="T25" fmla="*/ 449 h 1001"/>
                  <a:gd name="T26" fmla="*/ 842 w 1001"/>
                  <a:gd name="T27" fmla="*/ 471 h 1001"/>
                  <a:gd name="T28" fmla="*/ 825 w 1001"/>
                  <a:gd name="T29" fmla="*/ 493 h 1001"/>
                  <a:gd name="T30" fmla="*/ 809 w 1001"/>
                  <a:gd name="T31" fmla="*/ 512 h 1001"/>
                  <a:gd name="T32" fmla="*/ 791 w 1001"/>
                  <a:gd name="T33" fmla="*/ 532 h 1001"/>
                  <a:gd name="T34" fmla="*/ 776 w 1001"/>
                  <a:gd name="T35" fmla="*/ 549 h 1001"/>
                  <a:gd name="T36" fmla="*/ 754 w 1001"/>
                  <a:gd name="T37" fmla="*/ 572 h 1001"/>
                  <a:gd name="T38" fmla="*/ 736 w 1001"/>
                  <a:gd name="T39" fmla="*/ 591 h 1001"/>
                  <a:gd name="T40" fmla="*/ 719 w 1001"/>
                  <a:gd name="T41" fmla="*/ 607 h 1001"/>
                  <a:gd name="T42" fmla="*/ 698 w 1001"/>
                  <a:gd name="T43" fmla="*/ 626 h 1001"/>
                  <a:gd name="T44" fmla="*/ 683 w 1001"/>
                  <a:gd name="T45" fmla="*/ 640 h 1001"/>
                  <a:gd name="T46" fmla="*/ 664 w 1001"/>
                  <a:gd name="T47" fmla="*/ 656 h 1001"/>
                  <a:gd name="T48" fmla="*/ 645 w 1001"/>
                  <a:gd name="T49" fmla="*/ 673 h 1001"/>
                  <a:gd name="T50" fmla="*/ 623 w 1001"/>
                  <a:gd name="T51" fmla="*/ 691 h 1001"/>
                  <a:gd name="T52" fmla="*/ 604 w 1001"/>
                  <a:gd name="T53" fmla="*/ 706 h 1001"/>
                  <a:gd name="T54" fmla="*/ 582 w 1001"/>
                  <a:gd name="T55" fmla="*/ 722 h 1001"/>
                  <a:gd name="T56" fmla="*/ 555 w 1001"/>
                  <a:gd name="T57" fmla="*/ 741 h 1001"/>
                  <a:gd name="T58" fmla="*/ 532 w 1001"/>
                  <a:gd name="T59" fmla="*/ 758 h 1001"/>
                  <a:gd name="T60" fmla="*/ 507 w 1001"/>
                  <a:gd name="T61" fmla="*/ 775 h 1001"/>
                  <a:gd name="T62" fmla="*/ 481 w 1001"/>
                  <a:gd name="T63" fmla="*/ 793 h 1001"/>
                  <a:gd name="T64" fmla="*/ 454 w 1001"/>
                  <a:gd name="T65" fmla="*/ 808 h 1001"/>
                  <a:gd name="T66" fmla="*/ 592 w 1001"/>
                  <a:gd name="T67" fmla="*/ 1001 h 1001"/>
                  <a:gd name="T68" fmla="*/ 41 w 1001"/>
                  <a:gd name="T69" fmla="*/ 753 h 1001"/>
                  <a:gd name="T70" fmla="*/ 0 w 1001"/>
                  <a:gd name="T71" fmla="*/ 264 h 1001"/>
                  <a:gd name="T72" fmla="*/ 115 w 1001"/>
                  <a:gd name="T73" fmla="*/ 402 h 1001"/>
                  <a:gd name="T74" fmla="*/ 141 w 1001"/>
                  <a:gd name="T75" fmla="*/ 390 h 1001"/>
                  <a:gd name="T76" fmla="*/ 167 w 1001"/>
                  <a:gd name="T77" fmla="*/ 376 h 1001"/>
                  <a:gd name="T78" fmla="*/ 201 w 1001"/>
                  <a:gd name="T79" fmla="*/ 360 h 1001"/>
                  <a:gd name="T80" fmla="*/ 234 w 1001"/>
                  <a:gd name="T81" fmla="*/ 341 h 1001"/>
                  <a:gd name="T82" fmla="*/ 268 w 1001"/>
                  <a:gd name="T83" fmla="*/ 318 h 1001"/>
                  <a:gd name="T84" fmla="*/ 297 w 1001"/>
                  <a:gd name="T85" fmla="*/ 297 h 1001"/>
                  <a:gd name="T86" fmla="*/ 324 w 1001"/>
                  <a:gd name="T87" fmla="*/ 274 h 1001"/>
                  <a:gd name="T88" fmla="*/ 351 w 1001"/>
                  <a:gd name="T89" fmla="*/ 251 h 1001"/>
                  <a:gd name="T90" fmla="*/ 373 w 1001"/>
                  <a:gd name="T91" fmla="*/ 229 h 1001"/>
                  <a:gd name="T92" fmla="*/ 396 w 1001"/>
                  <a:gd name="T93" fmla="*/ 204 h 1001"/>
                  <a:gd name="T94" fmla="*/ 421 w 1001"/>
                  <a:gd name="T95" fmla="*/ 177 h 1001"/>
                  <a:gd name="T96" fmla="*/ 441 w 1001"/>
                  <a:gd name="T97" fmla="*/ 152 h 1001"/>
                  <a:gd name="T98" fmla="*/ 462 w 1001"/>
                  <a:gd name="T99" fmla="*/ 127 h 1001"/>
                  <a:gd name="T100" fmla="*/ 480 w 1001"/>
                  <a:gd name="T101" fmla="*/ 103 h 1001"/>
                  <a:gd name="T102" fmla="*/ 499 w 1001"/>
                  <a:gd name="T103" fmla="*/ 72 h 1001"/>
                  <a:gd name="T104" fmla="*/ 517 w 1001"/>
                  <a:gd name="T105" fmla="*/ 43 h 1001"/>
                  <a:gd name="T106" fmla="*/ 526 w 1001"/>
                  <a:gd name="T107" fmla="*/ 21 h 1001"/>
                  <a:gd name="T108" fmla="*/ 536 w 1001"/>
                  <a:gd name="T109" fmla="*/ 0 h 1001"/>
                  <a:gd name="T110" fmla="*/ 1001 w 1001"/>
                  <a:gd name="T111" fmla="*/ 219 h 1001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01"/>
                  <a:gd name="T169" fmla="*/ 0 h 1001"/>
                  <a:gd name="T170" fmla="*/ 1001 w 1001"/>
                  <a:gd name="T171" fmla="*/ 1001 h 1001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01" h="1001">
                    <a:moveTo>
                      <a:pt x="1001" y="219"/>
                    </a:moveTo>
                    <a:lnTo>
                      <a:pt x="989" y="241"/>
                    </a:lnTo>
                    <a:lnTo>
                      <a:pt x="981" y="259"/>
                    </a:lnTo>
                    <a:lnTo>
                      <a:pt x="970" y="278"/>
                    </a:lnTo>
                    <a:lnTo>
                      <a:pt x="962" y="296"/>
                    </a:lnTo>
                    <a:lnTo>
                      <a:pt x="951" y="315"/>
                    </a:lnTo>
                    <a:lnTo>
                      <a:pt x="939" y="334"/>
                    </a:lnTo>
                    <a:lnTo>
                      <a:pt x="928" y="352"/>
                    </a:lnTo>
                    <a:lnTo>
                      <a:pt x="915" y="371"/>
                    </a:lnTo>
                    <a:lnTo>
                      <a:pt x="900" y="391"/>
                    </a:lnTo>
                    <a:lnTo>
                      <a:pt x="885" y="413"/>
                    </a:lnTo>
                    <a:lnTo>
                      <a:pt x="873" y="431"/>
                    </a:lnTo>
                    <a:lnTo>
                      <a:pt x="858" y="449"/>
                    </a:lnTo>
                    <a:lnTo>
                      <a:pt x="842" y="471"/>
                    </a:lnTo>
                    <a:lnTo>
                      <a:pt x="825" y="493"/>
                    </a:lnTo>
                    <a:lnTo>
                      <a:pt x="809" y="512"/>
                    </a:lnTo>
                    <a:lnTo>
                      <a:pt x="791" y="532"/>
                    </a:lnTo>
                    <a:lnTo>
                      <a:pt x="776" y="549"/>
                    </a:lnTo>
                    <a:lnTo>
                      <a:pt x="754" y="572"/>
                    </a:lnTo>
                    <a:lnTo>
                      <a:pt x="736" y="591"/>
                    </a:lnTo>
                    <a:lnTo>
                      <a:pt x="719" y="607"/>
                    </a:lnTo>
                    <a:lnTo>
                      <a:pt x="698" y="626"/>
                    </a:lnTo>
                    <a:lnTo>
                      <a:pt x="683" y="640"/>
                    </a:lnTo>
                    <a:lnTo>
                      <a:pt x="664" y="656"/>
                    </a:lnTo>
                    <a:lnTo>
                      <a:pt x="645" y="673"/>
                    </a:lnTo>
                    <a:lnTo>
                      <a:pt x="623" y="691"/>
                    </a:lnTo>
                    <a:lnTo>
                      <a:pt x="604" y="706"/>
                    </a:lnTo>
                    <a:lnTo>
                      <a:pt x="582" y="722"/>
                    </a:lnTo>
                    <a:lnTo>
                      <a:pt x="555" y="741"/>
                    </a:lnTo>
                    <a:lnTo>
                      <a:pt x="532" y="758"/>
                    </a:lnTo>
                    <a:lnTo>
                      <a:pt x="507" y="775"/>
                    </a:lnTo>
                    <a:lnTo>
                      <a:pt x="481" y="793"/>
                    </a:lnTo>
                    <a:lnTo>
                      <a:pt x="454" y="808"/>
                    </a:lnTo>
                    <a:lnTo>
                      <a:pt x="592" y="1001"/>
                    </a:lnTo>
                    <a:lnTo>
                      <a:pt x="41" y="753"/>
                    </a:lnTo>
                    <a:lnTo>
                      <a:pt x="0" y="264"/>
                    </a:lnTo>
                    <a:lnTo>
                      <a:pt x="115" y="402"/>
                    </a:lnTo>
                    <a:lnTo>
                      <a:pt x="141" y="390"/>
                    </a:lnTo>
                    <a:lnTo>
                      <a:pt x="167" y="376"/>
                    </a:lnTo>
                    <a:lnTo>
                      <a:pt x="201" y="360"/>
                    </a:lnTo>
                    <a:lnTo>
                      <a:pt x="234" y="341"/>
                    </a:lnTo>
                    <a:lnTo>
                      <a:pt x="268" y="318"/>
                    </a:lnTo>
                    <a:lnTo>
                      <a:pt x="297" y="297"/>
                    </a:lnTo>
                    <a:lnTo>
                      <a:pt x="324" y="274"/>
                    </a:lnTo>
                    <a:lnTo>
                      <a:pt x="351" y="251"/>
                    </a:lnTo>
                    <a:lnTo>
                      <a:pt x="373" y="229"/>
                    </a:lnTo>
                    <a:lnTo>
                      <a:pt x="396" y="204"/>
                    </a:lnTo>
                    <a:lnTo>
                      <a:pt x="421" y="177"/>
                    </a:lnTo>
                    <a:lnTo>
                      <a:pt x="441" y="152"/>
                    </a:lnTo>
                    <a:lnTo>
                      <a:pt x="462" y="127"/>
                    </a:lnTo>
                    <a:lnTo>
                      <a:pt x="480" y="103"/>
                    </a:lnTo>
                    <a:lnTo>
                      <a:pt x="499" y="72"/>
                    </a:lnTo>
                    <a:lnTo>
                      <a:pt x="517" y="43"/>
                    </a:lnTo>
                    <a:lnTo>
                      <a:pt x="526" y="21"/>
                    </a:lnTo>
                    <a:lnTo>
                      <a:pt x="536" y="0"/>
                    </a:lnTo>
                    <a:lnTo>
                      <a:pt x="1001" y="219"/>
                    </a:lnTo>
                    <a:close/>
                  </a:path>
                </a:pathLst>
              </a:custGeom>
              <a:solidFill>
                <a:srgbClr val="CC0099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39" name="Freeform 30"/>
              <p:cNvSpPr>
                <a:spLocks/>
              </p:cNvSpPr>
              <p:nvPr/>
            </p:nvSpPr>
            <p:spPr bwMode="auto">
              <a:xfrm>
                <a:off x="5227" y="679"/>
                <a:ext cx="184" cy="233"/>
              </a:xfrm>
              <a:custGeom>
                <a:avLst/>
                <a:gdLst>
                  <a:gd name="T0" fmla="*/ 0 w 923"/>
                  <a:gd name="T1" fmla="*/ 740 h 1165"/>
                  <a:gd name="T2" fmla="*/ 229 w 923"/>
                  <a:gd name="T3" fmla="*/ 826 h 1165"/>
                  <a:gd name="T4" fmla="*/ 242 w 923"/>
                  <a:gd name="T5" fmla="*/ 798 h 1165"/>
                  <a:gd name="T6" fmla="*/ 251 w 923"/>
                  <a:gd name="T7" fmla="*/ 770 h 1165"/>
                  <a:gd name="T8" fmla="*/ 258 w 923"/>
                  <a:gd name="T9" fmla="*/ 744 h 1165"/>
                  <a:gd name="T10" fmla="*/ 265 w 923"/>
                  <a:gd name="T11" fmla="*/ 721 h 1165"/>
                  <a:gd name="T12" fmla="*/ 272 w 923"/>
                  <a:gd name="T13" fmla="*/ 695 h 1165"/>
                  <a:gd name="T14" fmla="*/ 277 w 923"/>
                  <a:gd name="T15" fmla="*/ 665 h 1165"/>
                  <a:gd name="T16" fmla="*/ 281 w 923"/>
                  <a:gd name="T17" fmla="*/ 638 h 1165"/>
                  <a:gd name="T18" fmla="*/ 285 w 923"/>
                  <a:gd name="T19" fmla="*/ 610 h 1165"/>
                  <a:gd name="T20" fmla="*/ 289 w 923"/>
                  <a:gd name="T21" fmla="*/ 579 h 1165"/>
                  <a:gd name="T22" fmla="*/ 291 w 923"/>
                  <a:gd name="T23" fmla="*/ 546 h 1165"/>
                  <a:gd name="T24" fmla="*/ 291 w 923"/>
                  <a:gd name="T25" fmla="*/ 488 h 1165"/>
                  <a:gd name="T26" fmla="*/ 289 w 923"/>
                  <a:gd name="T27" fmla="*/ 456 h 1165"/>
                  <a:gd name="T28" fmla="*/ 288 w 923"/>
                  <a:gd name="T29" fmla="*/ 429 h 1165"/>
                  <a:gd name="T30" fmla="*/ 284 w 923"/>
                  <a:gd name="T31" fmla="*/ 400 h 1165"/>
                  <a:gd name="T32" fmla="*/ 279 w 923"/>
                  <a:gd name="T33" fmla="*/ 370 h 1165"/>
                  <a:gd name="T34" fmla="*/ 273 w 923"/>
                  <a:gd name="T35" fmla="*/ 344 h 1165"/>
                  <a:gd name="T36" fmla="*/ 266 w 923"/>
                  <a:gd name="T37" fmla="*/ 311 h 1165"/>
                  <a:gd name="T38" fmla="*/ 257 w 923"/>
                  <a:gd name="T39" fmla="*/ 280 h 1165"/>
                  <a:gd name="T40" fmla="*/ 702 w 923"/>
                  <a:gd name="T41" fmla="*/ 0 h 1165"/>
                  <a:gd name="T42" fmla="*/ 713 w 923"/>
                  <a:gd name="T43" fmla="*/ 27 h 1165"/>
                  <a:gd name="T44" fmla="*/ 722 w 923"/>
                  <a:gd name="T45" fmla="*/ 53 h 1165"/>
                  <a:gd name="T46" fmla="*/ 731 w 923"/>
                  <a:gd name="T47" fmla="*/ 76 h 1165"/>
                  <a:gd name="T48" fmla="*/ 739 w 923"/>
                  <a:gd name="T49" fmla="*/ 101 h 1165"/>
                  <a:gd name="T50" fmla="*/ 746 w 923"/>
                  <a:gd name="T51" fmla="*/ 124 h 1165"/>
                  <a:gd name="T52" fmla="*/ 754 w 923"/>
                  <a:gd name="T53" fmla="*/ 149 h 1165"/>
                  <a:gd name="T54" fmla="*/ 759 w 923"/>
                  <a:gd name="T55" fmla="*/ 171 h 1165"/>
                  <a:gd name="T56" fmla="*/ 765 w 923"/>
                  <a:gd name="T57" fmla="*/ 194 h 1165"/>
                  <a:gd name="T58" fmla="*/ 770 w 923"/>
                  <a:gd name="T59" fmla="*/ 217 h 1165"/>
                  <a:gd name="T60" fmla="*/ 777 w 923"/>
                  <a:gd name="T61" fmla="*/ 243 h 1165"/>
                  <a:gd name="T62" fmla="*/ 781 w 923"/>
                  <a:gd name="T63" fmla="*/ 273 h 1165"/>
                  <a:gd name="T64" fmla="*/ 787 w 923"/>
                  <a:gd name="T65" fmla="*/ 298 h 1165"/>
                  <a:gd name="T66" fmla="*/ 792 w 923"/>
                  <a:gd name="T67" fmla="*/ 325 h 1165"/>
                  <a:gd name="T68" fmla="*/ 796 w 923"/>
                  <a:gd name="T69" fmla="*/ 354 h 1165"/>
                  <a:gd name="T70" fmla="*/ 797 w 923"/>
                  <a:gd name="T71" fmla="*/ 384 h 1165"/>
                  <a:gd name="T72" fmla="*/ 800 w 923"/>
                  <a:gd name="T73" fmla="*/ 416 h 1165"/>
                  <a:gd name="T74" fmla="*/ 803 w 923"/>
                  <a:gd name="T75" fmla="*/ 448 h 1165"/>
                  <a:gd name="T76" fmla="*/ 803 w 923"/>
                  <a:gd name="T77" fmla="*/ 478 h 1165"/>
                  <a:gd name="T78" fmla="*/ 803 w 923"/>
                  <a:gd name="T79" fmla="*/ 511 h 1165"/>
                  <a:gd name="T80" fmla="*/ 803 w 923"/>
                  <a:gd name="T81" fmla="*/ 552 h 1165"/>
                  <a:gd name="T82" fmla="*/ 802 w 923"/>
                  <a:gd name="T83" fmla="*/ 589 h 1165"/>
                  <a:gd name="T84" fmla="*/ 800 w 923"/>
                  <a:gd name="T85" fmla="*/ 615 h 1165"/>
                  <a:gd name="T86" fmla="*/ 797 w 923"/>
                  <a:gd name="T87" fmla="*/ 643 h 1165"/>
                  <a:gd name="T88" fmla="*/ 796 w 923"/>
                  <a:gd name="T89" fmla="*/ 673 h 1165"/>
                  <a:gd name="T90" fmla="*/ 791 w 923"/>
                  <a:gd name="T91" fmla="*/ 707 h 1165"/>
                  <a:gd name="T92" fmla="*/ 785 w 923"/>
                  <a:gd name="T93" fmla="*/ 736 h 1165"/>
                  <a:gd name="T94" fmla="*/ 780 w 923"/>
                  <a:gd name="T95" fmla="*/ 765 h 1165"/>
                  <a:gd name="T96" fmla="*/ 773 w 923"/>
                  <a:gd name="T97" fmla="*/ 799 h 1165"/>
                  <a:gd name="T98" fmla="*/ 766 w 923"/>
                  <a:gd name="T99" fmla="*/ 825 h 1165"/>
                  <a:gd name="T100" fmla="*/ 759 w 923"/>
                  <a:gd name="T101" fmla="*/ 858 h 1165"/>
                  <a:gd name="T102" fmla="*/ 751 w 923"/>
                  <a:gd name="T103" fmla="*/ 886 h 1165"/>
                  <a:gd name="T104" fmla="*/ 741 w 923"/>
                  <a:gd name="T105" fmla="*/ 915 h 1165"/>
                  <a:gd name="T106" fmla="*/ 732 w 923"/>
                  <a:gd name="T107" fmla="*/ 945 h 1165"/>
                  <a:gd name="T108" fmla="*/ 720 w 923"/>
                  <a:gd name="T109" fmla="*/ 982 h 1165"/>
                  <a:gd name="T110" fmla="*/ 706 w 923"/>
                  <a:gd name="T111" fmla="*/ 1019 h 1165"/>
                  <a:gd name="T112" fmla="*/ 923 w 923"/>
                  <a:gd name="T113" fmla="*/ 1108 h 1165"/>
                  <a:gd name="T114" fmla="*/ 378 w 923"/>
                  <a:gd name="T115" fmla="*/ 1165 h 1165"/>
                  <a:gd name="T116" fmla="*/ 0 w 923"/>
                  <a:gd name="T117" fmla="*/ 740 h 116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923"/>
                  <a:gd name="T178" fmla="*/ 0 h 1165"/>
                  <a:gd name="T179" fmla="*/ 923 w 923"/>
                  <a:gd name="T180" fmla="*/ 1165 h 116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923" h="1165">
                    <a:moveTo>
                      <a:pt x="0" y="740"/>
                    </a:moveTo>
                    <a:lnTo>
                      <a:pt x="229" y="826"/>
                    </a:lnTo>
                    <a:lnTo>
                      <a:pt x="242" y="798"/>
                    </a:lnTo>
                    <a:lnTo>
                      <a:pt x="251" y="770"/>
                    </a:lnTo>
                    <a:lnTo>
                      <a:pt x="258" y="744"/>
                    </a:lnTo>
                    <a:lnTo>
                      <a:pt x="265" y="721"/>
                    </a:lnTo>
                    <a:lnTo>
                      <a:pt x="272" y="695"/>
                    </a:lnTo>
                    <a:lnTo>
                      <a:pt x="277" y="665"/>
                    </a:lnTo>
                    <a:lnTo>
                      <a:pt x="281" y="638"/>
                    </a:lnTo>
                    <a:lnTo>
                      <a:pt x="285" y="610"/>
                    </a:lnTo>
                    <a:lnTo>
                      <a:pt x="289" y="579"/>
                    </a:lnTo>
                    <a:lnTo>
                      <a:pt x="291" y="546"/>
                    </a:lnTo>
                    <a:lnTo>
                      <a:pt x="291" y="488"/>
                    </a:lnTo>
                    <a:lnTo>
                      <a:pt x="289" y="456"/>
                    </a:lnTo>
                    <a:lnTo>
                      <a:pt x="288" y="429"/>
                    </a:lnTo>
                    <a:lnTo>
                      <a:pt x="284" y="400"/>
                    </a:lnTo>
                    <a:lnTo>
                      <a:pt x="279" y="370"/>
                    </a:lnTo>
                    <a:lnTo>
                      <a:pt x="273" y="344"/>
                    </a:lnTo>
                    <a:lnTo>
                      <a:pt x="266" y="311"/>
                    </a:lnTo>
                    <a:lnTo>
                      <a:pt x="257" y="280"/>
                    </a:lnTo>
                    <a:lnTo>
                      <a:pt x="702" y="0"/>
                    </a:lnTo>
                    <a:lnTo>
                      <a:pt x="713" y="27"/>
                    </a:lnTo>
                    <a:lnTo>
                      <a:pt x="722" y="53"/>
                    </a:lnTo>
                    <a:lnTo>
                      <a:pt x="731" y="76"/>
                    </a:lnTo>
                    <a:lnTo>
                      <a:pt x="739" y="101"/>
                    </a:lnTo>
                    <a:lnTo>
                      <a:pt x="746" y="124"/>
                    </a:lnTo>
                    <a:lnTo>
                      <a:pt x="754" y="149"/>
                    </a:lnTo>
                    <a:lnTo>
                      <a:pt x="759" y="171"/>
                    </a:lnTo>
                    <a:lnTo>
                      <a:pt x="765" y="194"/>
                    </a:lnTo>
                    <a:lnTo>
                      <a:pt x="770" y="217"/>
                    </a:lnTo>
                    <a:lnTo>
                      <a:pt x="777" y="243"/>
                    </a:lnTo>
                    <a:lnTo>
                      <a:pt x="781" y="273"/>
                    </a:lnTo>
                    <a:lnTo>
                      <a:pt x="787" y="298"/>
                    </a:lnTo>
                    <a:lnTo>
                      <a:pt x="792" y="325"/>
                    </a:lnTo>
                    <a:lnTo>
                      <a:pt x="796" y="354"/>
                    </a:lnTo>
                    <a:lnTo>
                      <a:pt x="797" y="384"/>
                    </a:lnTo>
                    <a:lnTo>
                      <a:pt x="800" y="416"/>
                    </a:lnTo>
                    <a:lnTo>
                      <a:pt x="803" y="448"/>
                    </a:lnTo>
                    <a:lnTo>
                      <a:pt x="803" y="478"/>
                    </a:lnTo>
                    <a:lnTo>
                      <a:pt x="803" y="511"/>
                    </a:lnTo>
                    <a:lnTo>
                      <a:pt x="803" y="552"/>
                    </a:lnTo>
                    <a:lnTo>
                      <a:pt x="802" y="589"/>
                    </a:lnTo>
                    <a:lnTo>
                      <a:pt x="800" y="615"/>
                    </a:lnTo>
                    <a:lnTo>
                      <a:pt x="797" y="643"/>
                    </a:lnTo>
                    <a:lnTo>
                      <a:pt x="796" y="673"/>
                    </a:lnTo>
                    <a:lnTo>
                      <a:pt x="791" y="707"/>
                    </a:lnTo>
                    <a:lnTo>
                      <a:pt x="785" y="736"/>
                    </a:lnTo>
                    <a:lnTo>
                      <a:pt x="780" y="765"/>
                    </a:lnTo>
                    <a:lnTo>
                      <a:pt x="773" y="799"/>
                    </a:lnTo>
                    <a:lnTo>
                      <a:pt x="766" y="825"/>
                    </a:lnTo>
                    <a:lnTo>
                      <a:pt x="759" y="858"/>
                    </a:lnTo>
                    <a:lnTo>
                      <a:pt x="751" y="886"/>
                    </a:lnTo>
                    <a:lnTo>
                      <a:pt x="741" y="915"/>
                    </a:lnTo>
                    <a:lnTo>
                      <a:pt x="732" y="945"/>
                    </a:lnTo>
                    <a:lnTo>
                      <a:pt x="720" y="982"/>
                    </a:lnTo>
                    <a:lnTo>
                      <a:pt x="706" y="1019"/>
                    </a:lnTo>
                    <a:lnTo>
                      <a:pt x="923" y="1108"/>
                    </a:lnTo>
                    <a:lnTo>
                      <a:pt x="378" y="1165"/>
                    </a:lnTo>
                    <a:lnTo>
                      <a:pt x="0" y="740"/>
                    </a:lnTo>
                    <a:close/>
                  </a:path>
                </a:pathLst>
              </a:custGeom>
              <a:solidFill>
                <a:srgbClr val="FF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40" name="Freeform 31"/>
              <p:cNvSpPr>
                <a:spLocks/>
              </p:cNvSpPr>
              <p:nvPr/>
            </p:nvSpPr>
            <p:spPr bwMode="auto">
              <a:xfrm>
                <a:off x="5173" y="463"/>
                <a:ext cx="215" cy="204"/>
              </a:xfrm>
              <a:custGeom>
                <a:avLst/>
                <a:gdLst>
                  <a:gd name="T0" fmla="*/ 219 w 1080"/>
                  <a:gd name="T1" fmla="*/ 0 h 1028"/>
                  <a:gd name="T2" fmla="*/ 241 w 1080"/>
                  <a:gd name="T3" fmla="*/ 11 h 1028"/>
                  <a:gd name="T4" fmla="*/ 259 w 1080"/>
                  <a:gd name="T5" fmla="*/ 20 h 1028"/>
                  <a:gd name="T6" fmla="*/ 278 w 1080"/>
                  <a:gd name="T7" fmla="*/ 30 h 1028"/>
                  <a:gd name="T8" fmla="*/ 296 w 1080"/>
                  <a:gd name="T9" fmla="*/ 39 h 1028"/>
                  <a:gd name="T10" fmla="*/ 315 w 1080"/>
                  <a:gd name="T11" fmla="*/ 50 h 1028"/>
                  <a:gd name="T12" fmla="*/ 333 w 1080"/>
                  <a:gd name="T13" fmla="*/ 63 h 1028"/>
                  <a:gd name="T14" fmla="*/ 351 w 1080"/>
                  <a:gd name="T15" fmla="*/ 74 h 1028"/>
                  <a:gd name="T16" fmla="*/ 368 w 1080"/>
                  <a:gd name="T17" fmla="*/ 85 h 1028"/>
                  <a:gd name="T18" fmla="*/ 390 w 1080"/>
                  <a:gd name="T19" fmla="*/ 100 h 1028"/>
                  <a:gd name="T20" fmla="*/ 413 w 1080"/>
                  <a:gd name="T21" fmla="*/ 116 h 1028"/>
                  <a:gd name="T22" fmla="*/ 431 w 1080"/>
                  <a:gd name="T23" fmla="*/ 128 h 1028"/>
                  <a:gd name="T24" fmla="*/ 449 w 1080"/>
                  <a:gd name="T25" fmla="*/ 143 h 1028"/>
                  <a:gd name="T26" fmla="*/ 471 w 1080"/>
                  <a:gd name="T27" fmla="*/ 158 h 1028"/>
                  <a:gd name="T28" fmla="*/ 493 w 1080"/>
                  <a:gd name="T29" fmla="*/ 175 h 1028"/>
                  <a:gd name="T30" fmla="*/ 512 w 1080"/>
                  <a:gd name="T31" fmla="*/ 191 h 1028"/>
                  <a:gd name="T32" fmla="*/ 531 w 1080"/>
                  <a:gd name="T33" fmla="*/ 209 h 1028"/>
                  <a:gd name="T34" fmla="*/ 549 w 1080"/>
                  <a:gd name="T35" fmla="*/ 225 h 1028"/>
                  <a:gd name="T36" fmla="*/ 570 w 1080"/>
                  <a:gd name="T37" fmla="*/ 246 h 1028"/>
                  <a:gd name="T38" fmla="*/ 590 w 1080"/>
                  <a:gd name="T39" fmla="*/ 263 h 1028"/>
                  <a:gd name="T40" fmla="*/ 606 w 1080"/>
                  <a:gd name="T41" fmla="*/ 281 h 1028"/>
                  <a:gd name="T42" fmla="*/ 625 w 1080"/>
                  <a:gd name="T43" fmla="*/ 302 h 1028"/>
                  <a:gd name="T44" fmla="*/ 640 w 1080"/>
                  <a:gd name="T45" fmla="*/ 317 h 1028"/>
                  <a:gd name="T46" fmla="*/ 656 w 1080"/>
                  <a:gd name="T47" fmla="*/ 336 h 1028"/>
                  <a:gd name="T48" fmla="*/ 673 w 1080"/>
                  <a:gd name="T49" fmla="*/ 355 h 1028"/>
                  <a:gd name="T50" fmla="*/ 691 w 1080"/>
                  <a:gd name="T51" fmla="*/ 378 h 1028"/>
                  <a:gd name="T52" fmla="*/ 706 w 1080"/>
                  <a:gd name="T53" fmla="*/ 397 h 1028"/>
                  <a:gd name="T54" fmla="*/ 722 w 1080"/>
                  <a:gd name="T55" fmla="*/ 419 h 1028"/>
                  <a:gd name="T56" fmla="*/ 741 w 1080"/>
                  <a:gd name="T57" fmla="*/ 445 h 1028"/>
                  <a:gd name="T58" fmla="*/ 758 w 1080"/>
                  <a:gd name="T59" fmla="*/ 468 h 1028"/>
                  <a:gd name="T60" fmla="*/ 775 w 1080"/>
                  <a:gd name="T61" fmla="*/ 494 h 1028"/>
                  <a:gd name="T62" fmla="*/ 792 w 1080"/>
                  <a:gd name="T63" fmla="*/ 520 h 1028"/>
                  <a:gd name="T64" fmla="*/ 807 w 1080"/>
                  <a:gd name="T65" fmla="*/ 548 h 1028"/>
                  <a:gd name="T66" fmla="*/ 823 w 1080"/>
                  <a:gd name="T67" fmla="*/ 576 h 1028"/>
                  <a:gd name="T68" fmla="*/ 835 w 1080"/>
                  <a:gd name="T69" fmla="*/ 601 h 1028"/>
                  <a:gd name="T70" fmla="*/ 848 w 1080"/>
                  <a:gd name="T71" fmla="*/ 624 h 1028"/>
                  <a:gd name="T72" fmla="*/ 859 w 1080"/>
                  <a:gd name="T73" fmla="*/ 651 h 1028"/>
                  <a:gd name="T74" fmla="*/ 865 w 1080"/>
                  <a:gd name="T75" fmla="*/ 670 h 1028"/>
                  <a:gd name="T76" fmla="*/ 1080 w 1080"/>
                  <a:gd name="T77" fmla="*/ 586 h 1028"/>
                  <a:gd name="T78" fmla="*/ 747 w 1080"/>
                  <a:gd name="T79" fmla="*/ 1028 h 1028"/>
                  <a:gd name="T80" fmla="*/ 157 w 1080"/>
                  <a:gd name="T81" fmla="*/ 956 h 1028"/>
                  <a:gd name="T82" fmla="*/ 390 w 1080"/>
                  <a:gd name="T83" fmla="*/ 862 h 1028"/>
                  <a:gd name="T84" fmla="*/ 375 w 1080"/>
                  <a:gd name="T85" fmla="*/ 830 h 1028"/>
                  <a:gd name="T86" fmla="*/ 360 w 1080"/>
                  <a:gd name="T87" fmla="*/ 800 h 1028"/>
                  <a:gd name="T88" fmla="*/ 340 w 1080"/>
                  <a:gd name="T89" fmla="*/ 767 h 1028"/>
                  <a:gd name="T90" fmla="*/ 316 w 1080"/>
                  <a:gd name="T91" fmla="*/ 733 h 1028"/>
                  <a:gd name="T92" fmla="*/ 296 w 1080"/>
                  <a:gd name="T93" fmla="*/ 705 h 1028"/>
                  <a:gd name="T94" fmla="*/ 274 w 1080"/>
                  <a:gd name="T95" fmla="*/ 677 h 1028"/>
                  <a:gd name="T96" fmla="*/ 251 w 1080"/>
                  <a:gd name="T97" fmla="*/ 650 h 1028"/>
                  <a:gd name="T98" fmla="*/ 228 w 1080"/>
                  <a:gd name="T99" fmla="*/ 627 h 1028"/>
                  <a:gd name="T100" fmla="*/ 204 w 1080"/>
                  <a:gd name="T101" fmla="*/ 605 h 1028"/>
                  <a:gd name="T102" fmla="*/ 177 w 1080"/>
                  <a:gd name="T103" fmla="*/ 580 h 1028"/>
                  <a:gd name="T104" fmla="*/ 151 w 1080"/>
                  <a:gd name="T105" fmla="*/ 560 h 1028"/>
                  <a:gd name="T106" fmla="*/ 127 w 1080"/>
                  <a:gd name="T107" fmla="*/ 539 h 1028"/>
                  <a:gd name="T108" fmla="*/ 102 w 1080"/>
                  <a:gd name="T109" fmla="*/ 522 h 1028"/>
                  <a:gd name="T110" fmla="*/ 72 w 1080"/>
                  <a:gd name="T111" fmla="*/ 502 h 1028"/>
                  <a:gd name="T112" fmla="*/ 42 w 1080"/>
                  <a:gd name="T113" fmla="*/ 485 h 1028"/>
                  <a:gd name="T114" fmla="*/ 21 w 1080"/>
                  <a:gd name="T115" fmla="*/ 475 h 1028"/>
                  <a:gd name="T116" fmla="*/ 0 w 1080"/>
                  <a:gd name="T117" fmla="*/ 463 h 1028"/>
                  <a:gd name="T118" fmla="*/ 219 w 1080"/>
                  <a:gd name="T119" fmla="*/ 0 h 102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80"/>
                  <a:gd name="T181" fmla="*/ 0 h 1028"/>
                  <a:gd name="T182" fmla="*/ 1080 w 1080"/>
                  <a:gd name="T183" fmla="*/ 1028 h 102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80" h="1028">
                    <a:moveTo>
                      <a:pt x="219" y="0"/>
                    </a:moveTo>
                    <a:lnTo>
                      <a:pt x="241" y="11"/>
                    </a:lnTo>
                    <a:lnTo>
                      <a:pt x="259" y="20"/>
                    </a:lnTo>
                    <a:lnTo>
                      <a:pt x="278" y="30"/>
                    </a:lnTo>
                    <a:lnTo>
                      <a:pt x="296" y="39"/>
                    </a:lnTo>
                    <a:lnTo>
                      <a:pt x="315" y="50"/>
                    </a:lnTo>
                    <a:lnTo>
                      <a:pt x="333" y="63"/>
                    </a:lnTo>
                    <a:lnTo>
                      <a:pt x="351" y="74"/>
                    </a:lnTo>
                    <a:lnTo>
                      <a:pt x="368" y="85"/>
                    </a:lnTo>
                    <a:lnTo>
                      <a:pt x="390" y="100"/>
                    </a:lnTo>
                    <a:lnTo>
                      <a:pt x="413" y="116"/>
                    </a:lnTo>
                    <a:lnTo>
                      <a:pt x="431" y="128"/>
                    </a:lnTo>
                    <a:lnTo>
                      <a:pt x="449" y="143"/>
                    </a:lnTo>
                    <a:lnTo>
                      <a:pt x="471" y="158"/>
                    </a:lnTo>
                    <a:lnTo>
                      <a:pt x="493" y="175"/>
                    </a:lnTo>
                    <a:lnTo>
                      <a:pt x="512" y="191"/>
                    </a:lnTo>
                    <a:lnTo>
                      <a:pt x="531" y="209"/>
                    </a:lnTo>
                    <a:lnTo>
                      <a:pt x="549" y="225"/>
                    </a:lnTo>
                    <a:lnTo>
                      <a:pt x="570" y="246"/>
                    </a:lnTo>
                    <a:lnTo>
                      <a:pt x="590" y="263"/>
                    </a:lnTo>
                    <a:lnTo>
                      <a:pt x="606" y="281"/>
                    </a:lnTo>
                    <a:lnTo>
                      <a:pt x="625" y="302"/>
                    </a:lnTo>
                    <a:lnTo>
                      <a:pt x="640" y="317"/>
                    </a:lnTo>
                    <a:lnTo>
                      <a:pt x="656" y="336"/>
                    </a:lnTo>
                    <a:lnTo>
                      <a:pt x="673" y="355"/>
                    </a:lnTo>
                    <a:lnTo>
                      <a:pt x="691" y="378"/>
                    </a:lnTo>
                    <a:lnTo>
                      <a:pt x="706" y="397"/>
                    </a:lnTo>
                    <a:lnTo>
                      <a:pt x="722" y="419"/>
                    </a:lnTo>
                    <a:lnTo>
                      <a:pt x="741" y="445"/>
                    </a:lnTo>
                    <a:lnTo>
                      <a:pt x="758" y="468"/>
                    </a:lnTo>
                    <a:lnTo>
                      <a:pt x="775" y="494"/>
                    </a:lnTo>
                    <a:lnTo>
                      <a:pt x="792" y="520"/>
                    </a:lnTo>
                    <a:lnTo>
                      <a:pt x="807" y="548"/>
                    </a:lnTo>
                    <a:lnTo>
                      <a:pt x="823" y="576"/>
                    </a:lnTo>
                    <a:lnTo>
                      <a:pt x="835" y="601"/>
                    </a:lnTo>
                    <a:lnTo>
                      <a:pt x="848" y="624"/>
                    </a:lnTo>
                    <a:lnTo>
                      <a:pt x="859" y="651"/>
                    </a:lnTo>
                    <a:lnTo>
                      <a:pt x="865" y="670"/>
                    </a:lnTo>
                    <a:lnTo>
                      <a:pt x="1080" y="586"/>
                    </a:lnTo>
                    <a:lnTo>
                      <a:pt x="747" y="1028"/>
                    </a:lnTo>
                    <a:lnTo>
                      <a:pt x="157" y="956"/>
                    </a:lnTo>
                    <a:lnTo>
                      <a:pt x="390" y="862"/>
                    </a:lnTo>
                    <a:lnTo>
                      <a:pt x="375" y="830"/>
                    </a:lnTo>
                    <a:lnTo>
                      <a:pt x="360" y="800"/>
                    </a:lnTo>
                    <a:lnTo>
                      <a:pt x="340" y="767"/>
                    </a:lnTo>
                    <a:lnTo>
                      <a:pt x="316" y="733"/>
                    </a:lnTo>
                    <a:lnTo>
                      <a:pt x="296" y="705"/>
                    </a:lnTo>
                    <a:lnTo>
                      <a:pt x="274" y="677"/>
                    </a:lnTo>
                    <a:lnTo>
                      <a:pt x="251" y="650"/>
                    </a:lnTo>
                    <a:lnTo>
                      <a:pt x="228" y="627"/>
                    </a:lnTo>
                    <a:lnTo>
                      <a:pt x="204" y="605"/>
                    </a:lnTo>
                    <a:lnTo>
                      <a:pt x="177" y="580"/>
                    </a:lnTo>
                    <a:lnTo>
                      <a:pt x="151" y="560"/>
                    </a:lnTo>
                    <a:lnTo>
                      <a:pt x="127" y="539"/>
                    </a:lnTo>
                    <a:lnTo>
                      <a:pt x="102" y="522"/>
                    </a:lnTo>
                    <a:lnTo>
                      <a:pt x="72" y="502"/>
                    </a:lnTo>
                    <a:lnTo>
                      <a:pt x="42" y="485"/>
                    </a:lnTo>
                    <a:lnTo>
                      <a:pt x="21" y="475"/>
                    </a:lnTo>
                    <a:lnTo>
                      <a:pt x="0" y="463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FF99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41" name="Freeform 32"/>
              <p:cNvSpPr>
                <a:spLocks/>
              </p:cNvSpPr>
              <p:nvPr/>
            </p:nvSpPr>
            <p:spPr bwMode="auto">
              <a:xfrm flipH="1" flipV="1">
                <a:off x="4936" y="388"/>
                <a:ext cx="211" cy="173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rgbClr val="FFFF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5128" name="Text Box 34"/>
            <p:cNvSpPr txBox="1">
              <a:spLocks noChangeArrowheads="1"/>
            </p:cNvSpPr>
            <p:nvPr/>
          </p:nvSpPr>
          <p:spPr bwMode="auto">
            <a:xfrm>
              <a:off x="6613525" y="4879975"/>
              <a:ext cx="746125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Arial" charset="0"/>
                </a:rPr>
                <a:t>Calculate</a:t>
              </a:r>
            </a:p>
            <a:p>
              <a:pPr eaLnBrk="0" hangingPunct="0"/>
              <a:r>
                <a:rPr lang="en-US" sz="1000" b="1">
                  <a:latin typeface="Arial" charset="0"/>
                </a:rPr>
                <a:t>Forecast</a:t>
              </a:r>
            </a:p>
          </p:txBody>
        </p:sp>
        <p:sp>
          <p:nvSpPr>
            <p:cNvPr id="5129" name="Text Box 35"/>
            <p:cNvSpPr txBox="1">
              <a:spLocks noChangeArrowheads="1"/>
            </p:cNvSpPr>
            <p:nvPr/>
          </p:nvSpPr>
          <p:spPr bwMode="auto">
            <a:xfrm>
              <a:off x="6380163" y="5435600"/>
              <a:ext cx="661987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bg2"/>
                  </a:solidFill>
                  <a:latin typeface="Arial" charset="0"/>
                </a:rPr>
                <a:t>Analyze</a:t>
              </a:r>
            </a:p>
            <a:p>
              <a:pPr eaLnBrk="0" hangingPunct="0"/>
              <a:r>
                <a:rPr lang="en-US" sz="1000" b="1">
                  <a:solidFill>
                    <a:schemeClr val="bg2"/>
                  </a:solidFill>
                  <a:latin typeface="Arial" charset="0"/>
                </a:rPr>
                <a:t>History</a:t>
              </a:r>
            </a:p>
          </p:txBody>
        </p:sp>
        <p:sp>
          <p:nvSpPr>
            <p:cNvPr id="5130" name="Text Box 36"/>
            <p:cNvSpPr txBox="1">
              <a:spLocks noChangeArrowheads="1"/>
            </p:cNvSpPr>
            <p:nvPr/>
          </p:nvSpPr>
          <p:spPr bwMode="auto">
            <a:xfrm>
              <a:off x="6735763" y="6103938"/>
              <a:ext cx="711200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bg2"/>
                  </a:solidFill>
                  <a:latin typeface="Arial" charset="0"/>
                </a:rPr>
                <a:t>Define</a:t>
              </a:r>
            </a:p>
            <a:p>
              <a:pPr eaLnBrk="0" hangingPunct="0"/>
              <a:r>
                <a:rPr lang="en-US" sz="1000" b="1">
                  <a:solidFill>
                    <a:schemeClr val="bg2"/>
                  </a:solidFill>
                  <a:latin typeface="Arial" charset="0"/>
                </a:rPr>
                <a:t>Forecast</a:t>
              </a:r>
            </a:p>
            <a:p>
              <a:pPr eaLnBrk="0" hangingPunct="0"/>
              <a:r>
                <a:rPr lang="en-US" sz="1000" b="1">
                  <a:solidFill>
                    <a:schemeClr val="bg2"/>
                  </a:solidFill>
                  <a:latin typeface="Arial" charset="0"/>
                </a:rPr>
                <a:t>Criteria</a:t>
              </a:r>
            </a:p>
          </p:txBody>
        </p:sp>
        <p:sp>
          <p:nvSpPr>
            <p:cNvPr id="5131" name="Text Box 37"/>
            <p:cNvSpPr txBox="1">
              <a:spLocks noChangeArrowheads="1"/>
            </p:cNvSpPr>
            <p:nvPr/>
          </p:nvSpPr>
          <p:spPr bwMode="auto">
            <a:xfrm>
              <a:off x="7897813" y="4857750"/>
              <a:ext cx="71120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Arial" charset="0"/>
                </a:rPr>
                <a:t>Modify</a:t>
              </a:r>
            </a:p>
            <a:p>
              <a:pPr eaLnBrk="0" hangingPunct="0"/>
              <a:r>
                <a:rPr lang="en-US" sz="1000" b="1">
                  <a:latin typeface="Arial" charset="0"/>
                </a:rPr>
                <a:t>Forecast</a:t>
              </a:r>
            </a:p>
          </p:txBody>
        </p:sp>
        <p:sp>
          <p:nvSpPr>
            <p:cNvPr id="5132" name="Text Box 38"/>
            <p:cNvSpPr txBox="1">
              <a:spLocks noChangeArrowheads="1"/>
            </p:cNvSpPr>
            <p:nvPr/>
          </p:nvSpPr>
          <p:spPr bwMode="auto">
            <a:xfrm>
              <a:off x="8205788" y="5462588"/>
              <a:ext cx="614362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Arial" charset="0"/>
                </a:rPr>
                <a:t>Update</a:t>
              </a:r>
            </a:p>
            <a:p>
              <a:pPr eaLnBrk="0" hangingPunct="0"/>
              <a:r>
                <a:rPr lang="en-US" sz="1000" b="1">
                  <a:latin typeface="Arial" charset="0"/>
                </a:rPr>
                <a:t>MRP</a:t>
              </a:r>
            </a:p>
          </p:txBody>
        </p:sp>
        <p:sp>
          <p:nvSpPr>
            <p:cNvPr id="5133" name="Text Box 39"/>
            <p:cNvSpPr txBox="1">
              <a:spLocks noChangeArrowheads="1"/>
            </p:cNvSpPr>
            <p:nvPr/>
          </p:nvSpPr>
          <p:spPr bwMode="auto">
            <a:xfrm>
              <a:off x="8005763" y="6110288"/>
              <a:ext cx="727075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 dirty="0">
                  <a:latin typeface="Arial" charset="0"/>
                </a:rPr>
                <a:t>Add New</a:t>
              </a:r>
            </a:p>
            <a:p>
              <a:pPr eaLnBrk="0" hangingPunct="0"/>
              <a:r>
                <a:rPr lang="en-US" sz="1000" b="1" dirty="0">
                  <a:latin typeface="Arial" charset="0"/>
                </a:rPr>
                <a:t>Forecast</a:t>
              </a:r>
            </a:p>
            <a:p>
              <a:pPr eaLnBrk="0" hangingPunct="0"/>
              <a:r>
                <a:rPr lang="en-US" sz="1000" b="1" dirty="0">
                  <a:latin typeface="Arial" charset="0"/>
                </a:rPr>
                <a:t>Methods</a:t>
              </a:r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Detail records are loaded to summary forecast files in terms of units</a:t>
            </a:r>
          </a:p>
          <a:p>
            <a:pPr eaLnBrk="1" hangingPunct="1"/>
            <a:r>
              <a:rPr lang="en-US" smtClean="0"/>
              <a:t>Three loading methods to break the monthly forecast quantities into weekly quantities used by MRP:</a:t>
            </a:r>
          </a:p>
        </p:txBody>
      </p:sp>
      <p:sp>
        <p:nvSpPr>
          <p:cNvPr id="327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Loading Methods for Detail Records</a:t>
            </a:r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FS-PR-300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581025" y="3413125"/>
            <a:ext cx="7962900" cy="2654300"/>
            <a:chOff x="581025" y="3917950"/>
            <a:chExt cx="7962900" cy="2654300"/>
          </a:xfrm>
        </p:grpSpPr>
        <p:sp>
          <p:nvSpPr>
            <p:cNvPr id="159750" name="Rectangle 6"/>
            <p:cNvSpPr>
              <a:spLocks noChangeArrowheads="1"/>
            </p:cNvSpPr>
            <p:nvPr/>
          </p:nvSpPr>
          <p:spPr bwMode="auto">
            <a:xfrm>
              <a:off x="581025" y="3917950"/>
              <a:ext cx="7962900" cy="26543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32774" name="Rectangle 4"/>
            <p:cNvSpPr>
              <a:spLocks noChangeArrowheads="1"/>
            </p:cNvSpPr>
            <p:nvPr/>
          </p:nvSpPr>
          <p:spPr bwMode="auto">
            <a:xfrm>
              <a:off x="655638" y="4016375"/>
              <a:ext cx="2935100" cy="230575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800" b="1" dirty="0">
                  <a:latin typeface="+mj-lt"/>
                </a:rPr>
                <a:t>1.                         </a:t>
              </a:r>
              <a:r>
                <a:rPr lang="en-US" sz="1800" b="1" dirty="0">
                  <a:solidFill>
                    <a:srgbClr val="CC0000"/>
                  </a:solidFill>
                  <a:latin typeface="+mj-lt"/>
                </a:rPr>
                <a:t>(</a:t>
              </a:r>
              <a:r>
                <a:rPr lang="en-US" sz="1800" b="1" dirty="0">
                  <a:solidFill>
                    <a:schemeClr val="accent6"/>
                  </a:solidFill>
                  <a:latin typeface="+mj-lt"/>
                </a:rPr>
                <a:t>default)</a:t>
              </a:r>
            </a:p>
            <a:p>
              <a:pPr algn="l" eaLnBrk="0" hangingPunct="0"/>
              <a:endParaRPr lang="en-US" sz="1800" b="1" dirty="0">
                <a:latin typeface="+mj-lt"/>
              </a:endParaRPr>
            </a:p>
            <a:p>
              <a:pPr algn="l" eaLnBrk="0" hangingPunct="0"/>
              <a:endParaRPr lang="en-US" sz="1800" b="1" dirty="0">
                <a:latin typeface="+mj-lt"/>
              </a:endParaRPr>
            </a:p>
            <a:p>
              <a:pPr algn="l" eaLnBrk="0" hangingPunct="0"/>
              <a:endParaRPr lang="en-US" sz="1800" b="1" dirty="0">
                <a:latin typeface="+mj-lt"/>
              </a:endParaRPr>
            </a:p>
            <a:p>
              <a:pPr algn="l" eaLnBrk="0" hangingPunct="0"/>
              <a:r>
                <a:rPr lang="en-US" sz="1800" b="1" dirty="0">
                  <a:latin typeface="+mj-lt"/>
                </a:rPr>
                <a:t>2.  </a:t>
              </a:r>
            </a:p>
            <a:p>
              <a:pPr algn="l" eaLnBrk="0" hangingPunct="0"/>
              <a:endParaRPr lang="en-US" sz="1800" b="1" dirty="0">
                <a:latin typeface="+mj-lt"/>
              </a:endParaRPr>
            </a:p>
            <a:p>
              <a:pPr algn="l" eaLnBrk="0" hangingPunct="0"/>
              <a:endParaRPr lang="en-US" sz="1800" b="1" dirty="0">
                <a:latin typeface="+mj-lt"/>
              </a:endParaRPr>
            </a:p>
            <a:p>
              <a:pPr algn="l" eaLnBrk="0" hangingPunct="0"/>
              <a:r>
                <a:rPr lang="en-US" sz="1800" b="1" dirty="0">
                  <a:latin typeface="+mj-lt"/>
                </a:rPr>
                <a:t>3.  </a:t>
              </a:r>
            </a:p>
          </p:txBody>
        </p:sp>
        <p:sp>
          <p:nvSpPr>
            <p:cNvPr id="32775" name="Rectangle 5"/>
            <p:cNvSpPr>
              <a:spLocks noChangeArrowheads="1"/>
            </p:cNvSpPr>
            <p:nvPr/>
          </p:nvSpPr>
          <p:spPr bwMode="auto">
            <a:xfrm>
              <a:off x="3627438" y="3959225"/>
              <a:ext cx="4895850" cy="25606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800" b="1" dirty="0">
                  <a:latin typeface="+mj-lt"/>
                </a:rPr>
                <a:t>Monthly forecast broken into </a:t>
              </a:r>
              <a:r>
                <a:rPr lang="en-US" sz="1800" b="1" dirty="0">
                  <a:solidFill>
                    <a:schemeClr val="accent6"/>
                  </a:solidFill>
                  <a:latin typeface="+mj-lt"/>
                </a:rPr>
                <a:t>daily</a:t>
              </a:r>
            </a:p>
            <a:p>
              <a:pPr algn="l" eaLnBrk="0" hangingPunct="0"/>
              <a:r>
                <a:rPr lang="en-US" sz="1800" b="1" dirty="0">
                  <a:solidFill>
                    <a:schemeClr val="accent6"/>
                  </a:solidFill>
                  <a:latin typeface="+mj-lt"/>
                </a:rPr>
                <a:t>averages</a:t>
              </a:r>
              <a:r>
                <a:rPr lang="en-US" sz="1800" b="1" dirty="0">
                  <a:latin typeface="+mj-lt"/>
                </a:rPr>
                <a:t> and rolled into </a:t>
              </a:r>
              <a:r>
                <a:rPr lang="en-US" sz="1800" b="1" dirty="0">
                  <a:solidFill>
                    <a:schemeClr val="accent6"/>
                  </a:solidFill>
                  <a:latin typeface="+mj-lt"/>
                </a:rPr>
                <a:t>weekly buckets</a:t>
              </a:r>
            </a:p>
            <a:p>
              <a:pPr algn="l" eaLnBrk="0" hangingPunct="0"/>
              <a:r>
                <a:rPr lang="en-US" sz="1800" b="1" dirty="0">
                  <a:latin typeface="+mj-lt"/>
                </a:rPr>
                <a:t>starting on Monday</a:t>
              </a:r>
            </a:p>
            <a:p>
              <a:pPr algn="l" eaLnBrk="0" hangingPunct="0"/>
              <a:endParaRPr lang="en-US" sz="1800" b="1" dirty="0">
                <a:latin typeface="+mj-lt"/>
              </a:endParaRPr>
            </a:p>
            <a:p>
              <a:pPr algn="l" eaLnBrk="0" hangingPunct="0"/>
              <a:r>
                <a:rPr lang="en-US" sz="1800" b="1" dirty="0">
                  <a:latin typeface="+mj-lt"/>
                </a:rPr>
                <a:t>Monthly forecast loaded into the</a:t>
              </a:r>
              <a:r>
                <a:rPr lang="en-US" sz="1800" b="1" dirty="0">
                  <a:solidFill>
                    <a:schemeClr val="accent1"/>
                  </a:solidFill>
                  <a:latin typeface="+mj-lt"/>
                </a:rPr>
                <a:t> last</a:t>
              </a:r>
            </a:p>
            <a:p>
              <a:pPr algn="l" eaLnBrk="0" hangingPunct="0"/>
              <a:r>
                <a:rPr lang="en-US" sz="1800" b="1" dirty="0">
                  <a:latin typeface="+mj-lt"/>
                </a:rPr>
                <a:t>week of the month appearing on Monday</a:t>
              </a:r>
            </a:p>
            <a:p>
              <a:pPr algn="l" eaLnBrk="0" hangingPunct="0"/>
              <a:endParaRPr lang="en-US" sz="1800" b="1" dirty="0">
                <a:latin typeface="+mj-lt"/>
              </a:endParaRPr>
            </a:p>
            <a:p>
              <a:pPr algn="l" eaLnBrk="0" hangingPunct="0"/>
              <a:r>
                <a:rPr lang="en-US" sz="1800" b="1" dirty="0">
                  <a:latin typeface="+mj-lt"/>
                </a:rPr>
                <a:t>Monthly forecast loaded into the </a:t>
              </a:r>
              <a:r>
                <a:rPr lang="en-US" sz="1800" b="1" dirty="0">
                  <a:solidFill>
                    <a:schemeClr val="accent3"/>
                  </a:solidFill>
                  <a:latin typeface="+mj-lt"/>
                </a:rPr>
                <a:t>first</a:t>
              </a:r>
            </a:p>
            <a:p>
              <a:pPr algn="l" eaLnBrk="0" hangingPunct="0"/>
              <a:r>
                <a:rPr lang="en-US" sz="1800" b="1" dirty="0">
                  <a:latin typeface="+mj-lt"/>
                </a:rPr>
                <a:t>week of the month appearing on Monday</a:t>
              </a:r>
            </a:p>
          </p:txBody>
        </p:sp>
        <p:grpSp>
          <p:nvGrpSpPr>
            <p:cNvPr id="32776" name="Group 7"/>
            <p:cNvGrpSpPr>
              <a:grpSpLocks/>
            </p:cNvGrpSpPr>
            <p:nvPr/>
          </p:nvGrpSpPr>
          <p:grpSpPr bwMode="auto">
            <a:xfrm>
              <a:off x="989013" y="4019550"/>
              <a:ext cx="1925638" cy="2278063"/>
              <a:chOff x="715" y="2257"/>
              <a:chExt cx="1213" cy="1435"/>
            </a:xfrm>
          </p:grpSpPr>
          <p:sp>
            <p:nvSpPr>
              <p:cNvPr id="159752" name="Rectangle 8"/>
              <p:cNvSpPr>
                <a:spLocks noChangeArrowheads="1"/>
              </p:cNvSpPr>
              <p:nvPr/>
            </p:nvSpPr>
            <p:spPr bwMode="auto">
              <a:xfrm>
                <a:off x="717" y="2257"/>
                <a:ext cx="952" cy="237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89803" dir="2700000" algn="ctr" rotWithShape="0">
                  <a:schemeClr val="accent6"/>
                </a:outerShdw>
              </a:effectLst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>
                  <a:defRPr/>
                </a:pPr>
                <a:r>
                  <a:rPr lang="en-US" sz="1800" b="1">
                    <a:latin typeface="+mj-lt"/>
                  </a:rPr>
                  <a:t>Autospread</a:t>
                </a:r>
              </a:p>
            </p:txBody>
          </p:sp>
          <p:sp>
            <p:nvSpPr>
              <p:cNvPr id="159753" name="Rectangle 9"/>
              <p:cNvSpPr>
                <a:spLocks noChangeArrowheads="1"/>
              </p:cNvSpPr>
              <p:nvPr/>
            </p:nvSpPr>
            <p:spPr bwMode="auto">
              <a:xfrm>
                <a:off x="715" y="2948"/>
                <a:ext cx="1213" cy="231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89803" dir="2700000" algn="ctr" rotWithShape="0">
                  <a:schemeClr val="accent1"/>
                </a:outerShdw>
              </a:effectLst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>
                  <a:defRPr/>
                </a:pPr>
                <a:r>
                  <a:rPr lang="en-US" sz="1800" b="1">
                    <a:latin typeface="+mj-lt"/>
                  </a:rPr>
                  <a:t>Load Last Week</a:t>
                </a:r>
              </a:p>
            </p:txBody>
          </p:sp>
          <p:sp>
            <p:nvSpPr>
              <p:cNvPr id="159754" name="Rectangle 10"/>
              <p:cNvSpPr>
                <a:spLocks noChangeArrowheads="1"/>
              </p:cNvSpPr>
              <p:nvPr/>
            </p:nvSpPr>
            <p:spPr bwMode="auto">
              <a:xfrm>
                <a:off x="717" y="3461"/>
                <a:ext cx="1205" cy="231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89803" dir="2700000" algn="ctr" rotWithShape="0">
                  <a:schemeClr val="accent3"/>
                </a:outerShdw>
              </a:effectLst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>
                  <a:defRPr/>
                </a:pPr>
                <a:r>
                  <a:rPr lang="en-US" sz="1800" b="1">
                    <a:latin typeface="+mj-lt"/>
                  </a:rPr>
                  <a:t>Load First Week</a:t>
                </a:r>
              </a:p>
            </p:txBody>
          </p:sp>
        </p:grp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Example Loading Methods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FS-PR-310</a:t>
            </a:r>
          </a:p>
        </p:txBody>
      </p:sp>
      <p:graphicFrame>
        <p:nvGraphicFramePr>
          <p:cNvPr id="160904" name="Group 136"/>
          <p:cNvGraphicFramePr>
            <a:graphicFrameLocks noGrp="1"/>
          </p:cNvGraphicFramePr>
          <p:nvPr>
            <p:ph type="tbl" idx="4294967295"/>
          </p:nvPr>
        </p:nvGraphicFramePr>
        <p:xfrm>
          <a:off x="2790825" y="1982788"/>
          <a:ext cx="5800725" cy="3470276"/>
        </p:xfrm>
        <a:graphic>
          <a:graphicData uri="http://schemas.openxmlformats.org/drawingml/2006/table">
            <a:tbl>
              <a:tblPr/>
              <a:tblGrid>
                <a:gridCol w="950913"/>
                <a:gridCol w="808037"/>
                <a:gridCol w="809625"/>
                <a:gridCol w="806450"/>
                <a:gridCol w="809625"/>
                <a:gridCol w="808038"/>
                <a:gridCol w="808037"/>
              </a:tblGrid>
              <a:tr h="495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+mj-lt"/>
                        </a:rPr>
                        <a:t>SUN</a:t>
                      </a:r>
                    </a:p>
                  </a:txBody>
                  <a:tcPr marL="0" marR="0" marT="91440" marB="91440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+mj-lt"/>
                        </a:rPr>
                        <a:t>MON</a:t>
                      </a:r>
                    </a:p>
                  </a:txBody>
                  <a:tcPr marL="0" marR="0" marT="91440" marB="91440" anchor="b" horzOverflow="overflow">
                    <a:lnL cap="flat">
                      <a:noFill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+mj-lt"/>
                        </a:rPr>
                        <a:t>TUES</a:t>
                      </a:r>
                    </a:p>
                  </a:txBody>
                  <a:tcPr marL="0" marR="0" marT="91440" marB="91440" anchor="b" horzOverflow="overflow">
                    <a:lnL cap="flat">
                      <a:noFill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+mj-lt"/>
                        </a:rPr>
                        <a:t>WED</a:t>
                      </a:r>
                    </a:p>
                  </a:txBody>
                  <a:tcPr marL="0" marR="0" marT="91440" marB="91440" anchor="b" horzOverflow="overflow">
                    <a:lnL cap="flat">
                      <a:noFill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+mj-lt"/>
                        </a:rPr>
                        <a:t>THURS</a:t>
                      </a:r>
                    </a:p>
                  </a:txBody>
                  <a:tcPr marL="0" marR="0" marT="91440" marB="91440" anchor="b" horzOverflow="overflow">
                    <a:lnL cap="flat">
                      <a:noFill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+mj-lt"/>
                        </a:rPr>
                        <a:t>FRI</a:t>
                      </a:r>
                    </a:p>
                  </a:txBody>
                  <a:tcPr marL="0" marR="0" marT="91440" marB="91440" anchor="b" horzOverflow="overflow">
                    <a:lnL cap="flat">
                      <a:noFill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+mj-lt"/>
                        </a:rPr>
                        <a:t>SAT</a:t>
                      </a:r>
                    </a:p>
                  </a:txBody>
                  <a:tcPr marL="0" marR="0" marT="91440" marB="91440" anchor="b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91440" marB="9144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6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</a:t>
                      </a:r>
                    </a:p>
                  </a:txBody>
                  <a:tcPr marL="0" marR="0" marT="91440" marB="9144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</a:t>
                      </a:r>
                    </a:p>
                  </a:txBody>
                  <a:tcPr marL="0" marR="0" marT="91440" marB="9144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12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13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14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15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6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16</a:t>
                      </a:r>
                    </a:p>
                  </a:txBody>
                  <a:tcPr marL="0" marR="0" marT="91440" marB="9144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17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18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19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21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22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23</a:t>
                      </a:r>
                    </a:p>
                  </a:txBody>
                  <a:tcPr marL="0" marR="0" marT="91440" marB="9144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24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25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26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27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28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29</a:t>
                      </a: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30</a:t>
                      </a:r>
                    </a:p>
                  </a:txBody>
                  <a:tcPr marL="0" marR="0" marT="91440" marB="9144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91440" marB="9144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0786" name="Rectangle 18"/>
          <p:cNvSpPr>
            <a:spLocks noChangeArrowheads="1"/>
          </p:cNvSpPr>
          <p:nvPr/>
        </p:nvSpPr>
        <p:spPr bwMode="auto">
          <a:xfrm>
            <a:off x="288925" y="1304925"/>
            <a:ext cx="1554163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89803" dir="2700000" algn="ctr" rotWithShape="0">
              <a:schemeClr val="bg2"/>
            </a:outerShdw>
          </a:effectLst>
        </p:spPr>
        <p:txBody>
          <a:bodyPr lIns="90488" tIns="44450" rIns="90488" bIns="44450" anchor="ctr" anchorCtr="1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600">
                <a:latin typeface="+mj-lt"/>
              </a:rPr>
              <a:t>Autospread</a:t>
            </a:r>
          </a:p>
        </p:txBody>
      </p:sp>
      <p:cxnSp>
        <p:nvCxnSpPr>
          <p:cNvPr id="33797" name="AutoShape 19"/>
          <p:cNvCxnSpPr>
            <a:cxnSpLocks noChangeShapeType="1"/>
            <a:stCxn id="160786" idx="3"/>
            <a:endCxn id="33866" idx="0"/>
          </p:cNvCxnSpPr>
          <p:nvPr/>
        </p:nvCxnSpPr>
        <p:spPr bwMode="auto">
          <a:xfrm>
            <a:off x="1843088" y="1647825"/>
            <a:ext cx="1481137" cy="228600"/>
          </a:xfrm>
          <a:prstGeom prst="bentConnector2">
            <a:avLst/>
          </a:prstGeom>
          <a:noFill/>
          <a:ln w="317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160795" name="Rectangle 27"/>
          <p:cNvSpPr>
            <a:spLocks noChangeArrowheads="1"/>
          </p:cNvSpPr>
          <p:nvPr/>
        </p:nvSpPr>
        <p:spPr bwMode="auto">
          <a:xfrm>
            <a:off x="296863" y="4113213"/>
            <a:ext cx="1554162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89803" dir="2700000" algn="ctr" rotWithShape="0">
              <a:schemeClr val="bg2"/>
            </a:outerShdw>
          </a:effectLst>
        </p:spPr>
        <p:txBody>
          <a:bodyPr lIns="90488" tIns="44450" rIns="90488" bIns="44450" anchor="ctr" anchorCtr="1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600">
                <a:latin typeface="+mj-lt"/>
              </a:rPr>
              <a:t>Load Last Week</a:t>
            </a:r>
          </a:p>
        </p:txBody>
      </p:sp>
      <p:sp>
        <p:nvSpPr>
          <p:cNvPr id="160801" name="Rectangle 33"/>
          <p:cNvSpPr>
            <a:spLocks noChangeArrowheads="1"/>
          </p:cNvSpPr>
          <p:nvPr/>
        </p:nvSpPr>
        <p:spPr bwMode="auto">
          <a:xfrm>
            <a:off x="284163" y="3130550"/>
            <a:ext cx="1554162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89803" dir="2700000" algn="ctr" rotWithShape="0">
              <a:schemeClr val="bg2"/>
            </a:outerShdw>
          </a:effectLst>
        </p:spPr>
        <p:txBody>
          <a:bodyPr lIns="90488" tIns="44450" rIns="90488" bIns="44450" anchor="ctr" anchorCtr="1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600">
                <a:latin typeface="+mj-lt"/>
              </a:rPr>
              <a:t>Load First Week</a:t>
            </a:r>
          </a:p>
        </p:txBody>
      </p:sp>
      <p:sp>
        <p:nvSpPr>
          <p:cNvPr id="33866" name="AutoShape 114"/>
          <p:cNvSpPr>
            <a:spLocks noChangeArrowheads="1"/>
          </p:cNvSpPr>
          <p:nvPr/>
        </p:nvSpPr>
        <p:spPr bwMode="auto">
          <a:xfrm>
            <a:off x="2857500" y="1895475"/>
            <a:ext cx="933450" cy="3810000"/>
          </a:xfrm>
          <a:prstGeom prst="roundRect">
            <a:avLst>
              <a:gd name="adj" fmla="val 16667"/>
            </a:avLst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3867" name="AutoShape 115"/>
          <p:cNvSpPr>
            <a:spLocks noChangeArrowheads="1"/>
          </p:cNvSpPr>
          <p:nvPr/>
        </p:nvSpPr>
        <p:spPr bwMode="auto">
          <a:xfrm>
            <a:off x="3095625" y="3067050"/>
            <a:ext cx="457200" cy="295275"/>
          </a:xfrm>
          <a:prstGeom prst="roundRect">
            <a:avLst>
              <a:gd name="adj" fmla="val 16667"/>
            </a:avLst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3868" name="AutoShape 116"/>
          <p:cNvSpPr>
            <a:spLocks noChangeArrowheads="1"/>
          </p:cNvSpPr>
          <p:nvPr/>
        </p:nvSpPr>
        <p:spPr bwMode="auto">
          <a:xfrm>
            <a:off x="3086100" y="4572000"/>
            <a:ext cx="457200" cy="295275"/>
          </a:xfrm>
          <a:prstGeom prst="roundRect">
            <a:avLst>
              <a:gd name="adj" fmla="val 16667"/>
            </a:avLst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33869" name="AutoShape 39"/>
          <p:cNvCxnSpPr>
            <a:cxnSpLocks noChangeShapeType="1"/>
            <a:stCxn id="160795" idx="3"/>
            <a:endCxn id="33868" idx="1"/>
          </p:cNvCxnSpPr>
          <p:nvPr/>
        </p:nvCxnSpPr>
        <p:spPr bwMode="auto">
          <a:xfrm>
            <a:off x="1851025" y="4456113"/>
            <a:ext cx="1216025" cy="263525"/>
          </a:xfrm>
          <a:prstGeom prst="bentConnector3">
            <a:avLst>
              <a:gd name="adj1" fmla="val 71019"/>
            </a:avLst>
          </a:prstGeom>
          <a:noFill/>
          <a:ln w="317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cxnSp>
        <p:nvCxnSpPr>
          <p:cNvPr id="33870" name="AutoShape 41"/>
          <p:cNvCxnSpPr>
            <a:cxnSpLocks noChangeShapeType="1"/>
            <a:stCxn id="160801" idx="3"/>
            <a:endCxn id="33867" idx="1"/>
          </p:cNvCxnSpPr>
          <p:nvPr/>
        </p:nvCxnSpPr>
        <p:spPr bwMode="auto">
          <a:xfrm flipV="1">
            <a:off x="1838325" y="3214688"/>
            <a:ext cx="1238250" cy="258762"/>
          </a:xfrm>
          <a:prstGeom prst="bentConnector3">
            <a:avLst>
              <a:gd name="adj1" fmla="val 70894"/>
            </a:avLst>
          </a:prstGeom>
          <a:noFill/>
          <a:ln w="31750">
            <a:solidFill>
              <a:srgbClr val="FF00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Simulation to Summarized Forecast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FS-PR-320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900113" y="1185863"/>
            <a:ext cx="7361237" cy="4719637"/>
            <a:chOff x="823913" y="1585913"/>
            <a:chExt cx="7361237" cy="4719637"/>
          </a:xfrm>
        </p:grpSpPr>
        <p:pic>
          <p:nvPicPr>
            <p:cNvPr id="34820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38213" y="1585913"/>
              <a:ext cx="7246937" cy="4276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6134" name="Rectangle 6"/>
            <p:cNvSpPr>
              <a:spLocks noChangeArrowheads="1"/>
            </p:cNvSpPr>
            <p:nvPr/>
          </p:nvSpPr>
          <p:spPr bwMode="auto">
            <a:xfrm>
              <a:off x="823913" y="5619750"/>
              <a:ext cx="1314450" cy="6858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B2B2B2"/>
              </a:outerShdw>
            </a:effectLst>
          </p:spPr>
          <p:txBody>
            <a:bodyPr wrap="none" anchor="ctr" anchorCtr="1"/>
            <a:lstStyle/>
            <a:p>
              <a:pPr eaLnBrk="0" hangingPunct="0">
                <a:defRPr/>
              </a:pPr>
              <a:r>
                <a:rPr lang="en-US" sz="1600">
                  <a:latin typeface="+mj-lt"/>
                </a:rPr>
                <a:t>Select Site</a:t>
              </a:r>
            </a:p>
            <a:p>
              <a:pPr eaLnBrk="0" hangingPunct="0">
                <a:defRPr/>
              </a:pPr>
              <a:r>
                <a:rPr lang="en-US" sz="1600">
                  <a:latin typeface="+mj-lt"/>
                </a:rPr>
                <a:t>for Updating</a:t>
              </a:r>
            </a:p>
          </p:txBody>
        </p:sp>
        <p:sp>
          <p:nvSpPr>
            <p:cNvPr id="34822" name="Rectangle 7"/>
            <p:cNvSpPr>
              <a:spLocks noChangeArrowheads="1"/>
            </p:cNvSpPr>
            <p:nvPr/>
          </p:nvSpPr>
          <p:spPr bwMode="auto">
            <a:xfrm>
              <a:off x="1014413" y="4067175"/>
              <a:ext cx="1463675" cy="22860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34823" name="AutoShape 8"/>
            <p:cNvCxnSpPr>
              <a:cxnSpLocks noChangeShapeType="1"/>
              <a:stCxn id="176134" idx="1"/>
              <a:endCxn id="34822" idx="1"/>
            </p:cNvCxnSpPr>
            <p:nvPr/>
          </p:nvCxnSpPr>
          <p:spPr bwMode="auto">
            <a:xfrm rot="10800000" flipH="1">
              <a:off x="823913" y="4181475"/>
              <a:ext cx="176212" cy="1781175"/>
            </a:xfrm>
            <a:prstGeom prst="bentConnector3">
              <a:avLst>
                <a:gd name="adj1" fmla="val -129731"/>
              </a:avLst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  <p:sp>
          <p:nvSpPr>
            <p:cNvPr id="34824" name="Rectangle 9"/>
            <p:cNvSpPr>
              <a:spLocks noChangeArrowheads="1"/>
            </p:cNvSpPr>
            <p:nvPr/>
          </p:nvSpPr>
          <p:spPr bwMode="auto">
            <a:xfrm>
              <a:off x="1014413" y="4295775"/>
              <a:ext cx="3402012" cy="219075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6138" name="Rectangle 10"/>
            <p:cNvSpPr>
              <a:spLocks noChangeArrowheads="1"/>
            </p:cNvSpPr>
            <p:nvPr/>
          </p:nvSpPr>
          <p:spPr bwMode="auto">
            <a:xfrm>
              <a:off x="5553075" y="5619750"/>
              <a:ext cx="2400300" cy="6858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B2B2B2"/>
              </a:outerShdw>
            </a:effectLst>
          </p:spPr>
          <p:txBody>
            <a:bodyPr wrap="none" anchor="ctr" anchorCtr="1"/>
            <a:lstStyle/>
            <a:p>
              <a:pPr eaLnBrk="0" hangingPunct="0">
                <a:defRPr/>
              </a:pPr>
              <a:r>
                <a:rPr lang="en-US" sz="1600">
                  <a:latin typeface="+mj-lt"/>
                </a:rPr>
                <a:t>Select Loading Method</a:t>
              </a:r>
            </a:p>
          </p:txBody>
        </p:sp>
        <p:cxnSp>
          <p:nvCxnSpPr>
            <p:cNvPr id="34826" name="AutoShape 11"/>
            <p:cNvCxnSpPr>
              <a:cxnSpLocks noChangeShapeType="1"/>
              <a:stCxn id="176138" idx="1"/>
              <a:endCxn id="34824" idx="3"/>
            </p:cNvCxnSpPr>
            <p:nvPr/>
          </p:nvCxnSpPr>
          <p:spPr bwMode="auto">
            <a:xfrm rot="10800000">
              <a:off x="4416425" y="4405314"/>
              <a:ext cx="1136650" cy="1557337"/>
            </a:xfrm>
            <a:prstGeom prst="bentConnector3">
              <a:avLst>
                <a:gd name="adj1" fmla="val 14804"/>
              </a:avLst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76140" name="Rectangle 12"/>
            <p:cNvSpPr>
              <a:spLocks noChangeArrowheads="1"/>
            </p:cNvSpPr>
            <p:nvPr/>
          </p:nvSpPr>
          <p:spPr bwMode="auto">
            <a:xfrm>
              <a:off x="2413000" y="5619750"/>
              <a:ext cx="2816225" cy="6858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B2B2B2"/>
              </a:outerShdw>
            </a:effectLst>
          </p:spPr>
          <p:txBody>
            <a:bodyPr wrap="none" anchor="ctr" anchorCtr="1"/>
            <a:lstStyle/>
            <a:p>
              <a:pPr algn="l" eaLnBrk="0" hangingPunct="0">
                <a:defRPr/>
              </a:pPr>
              <a:r>
                <a:rPr lang="en-US" sz="1600">
                  <a:latin typeface="+mj-lt"/>
                </a:rPr>
                <a:t>Report = See results only</a:t>
              </a:r>
            </a:p>
            <a:p>
              <a:pPr algn="l" eaLnBrk="0" hangingPunct="0">
                <a:defRPr/>
              </a:pPr>
              <a:r>
                <a:rPr lang="en-US" sz="1600">
                  <a:latin typeface="+mj-lt"/>
                </a:rPr>
                <a:t>Update = Send data to MRP</a:t>
              </a:r>
            </a:p>
          </p:txBody>
        </p:sp>
        <p:sp>
          <p:nvSpPr>
            <p:cNvPr id="34828" name="Rectangle 13"/>
            <p:cNvSpPr>
              <a:spLocks noChangeArrowheads="1"/>
            </p:cNvSpPr>
            <p:nvPr/>
          </p:nvSpPr>
          <p:spPr bwMode="auto">
            <a:xfrm>
              <a:off x="1527175" y="5110163"/>
              <a:ext cx="758825" cy="201612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34829" name="AutoShape 14"/>
            <p:cNvCxnSpPr>
              <a:cxnSpLocks noChangeShapeType="1"/>
              <a:stCxn id="176140" idx="0"/>
              <a:endCxn id="34828" idx="3"/>
            </p:cNvCxnSpPr>
            <p:nvPr/>
          </p:nvCxnSpPr>
          <p:spPr bwMode="auto">
            <a:xfrm rot="16200000" flipV="1">
              <a:off x="2849167" y="4647803"/>
              <a:ext cx="408781" cy="1535113"/>
            </a:xfrm>
            <a:prstGeom prst="bentConnector2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Forecast Maintenance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FS-PR-330</a:t>
            </a:r>
          </a:p>
        </p:txBody>
      </p:sp>
      <p:pic>
        <p:nvPicPr>
          <p:cNvPr id="3584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8700" y="1304925"/>
            <a:ext cx="7064375" cy="33702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blurRad="50800" dist="50800" dir="5400000" algn="ctr" rotWithShape="0">
              <a:schemeClr val="tx1">
                <a:lumMod val="50000"/>
                <a:lumOff val="50000"/>
              </a:schemeClr>
            </a:outerShdw>
          </a:effectLst>
        </p:spPr>
      </p:pic>
      <p:sp>
        <p:nvSpPr>
          <p:cNvPr id="35845" name="Rectangle 4"/>
          <p:cNvSpPr>
            <a:spLocks noChangeArrowheads="1"/>
          </p:cNvSpPr>
          <p:nvPr/>
        </p:nvSpPr>
        <p:spPr bwMode="auto">
          <a:xfrm>
            <a:off x="4638675" y="3081338"/>
            <a:ext cx="1279525" cy="10509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87397" name="Rectangle 5"/>
          <p:cNvSpPr>
            <a:spLocks noChangeArrowheads="1"/>
          </p:cNvSpPr>
          <p:nvPr/>
        </p:nvSpPr>
        <p:spPr bwMode="auto">
          <a:xfrm>
            <a:off x="4869578" y="4739114"/>
            <a:ext cx="3922870" cy="83099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tx1">
                <a:lumMod val="50000"/>
                <a:lumOff val="50000"/>
              </a:schemeClr>
            </a:outerShdw>
          </a:effectLst>
        </p:spPr>
        <p:txBody>
          <a:bodyPr wrap="none" anchor="ctr" anchorCtr="1">
            <a:spAutoFit/>
          </a:bodyPr>
          <a:lstStyle/>
          <a:p>
            <a:pPr eaLnBrk="0" hangingPunct="0">
              <a:defRPr/>
            </a:pPr>
            <a:r>
              <a:rPr lang="en-US" sz="1600">
                <a:latin typeface="+mj-lt"/>
              </a:rPr>
              <a:t>Monthly data from Forecast Summary</a:t>
            </a:r>
          </a:p>
          <a:p>
            <a:pPr eaLnBrk="0" hangingPunct="0">
              <a:defRPr/>
            </a:pPr>
            <a:r>
              <a:rPr lang="en-US" sz="1600">
                <a:latin typeface="+mj-lt"/>
              </a:rPr>
              <a:t>is loaded into weekly buckets for MRP</a:t>
            </a:r>
          </a:p>
          <a:p>
            <a:pPr eaLnBrk="0" hangingPunct="0">
              <a:defRPr/>
            </a:pPr>
            <a:r>
              <a:rPr lang="en-US" sz="1600">
                <a:latin typeface="+mj-lt"/>
              </a:rPr>
              <a:t>after Forecast Summary</a:t>
            </a:r>
          </a:p>
        </p:txBody>
      </p:sp>
      <p:cxnSp>
        <p:nvCxnSpPr>
          <p:cNvPr id="35847" name="AutoShape 6"/>
          <p:cNvCxnSpPr>
            <a:cxnSpLocks noChangeShapeType="1"/>
            <a:stCxn id="187397" idx="0"/>
            <a:endCxn id="35845" idx="3"/>
          </p:cNvCxnSpPr>
          <p:nvPr/>
        </p:nvCxnSpPr>
        <p:spPr bwMode="auto">
          <a:xfrm rot="16200000" flipV="1">
            <a:off x="5808451" y="3716551"/>
            <a:ext cx="1132313" cy="912813"/>
          </a:xfrm>
          <a:prstGeom prst="bentConnector2">
            <a:avLst/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22"/>
          <p:cNvSpPr>
            <a:spLocks noGrp="1"/>
          </p:cNvSpPr>
          <p:nvPr>
            <p:ph idx="1"/>
          </p:nvPr>
        </p:nvSpPr>
        <p:spPr>
          <a:xfrm>
            <a:off x="1819274" y="891610"/>
            <a:ext cx="6867525" cy="5424523"/>
          </a:xfrm>
        </p:spPr>
        <p:txBody>
          <a:bodyPr/>
          <a:lstStyle/>
          <a:p>
            <a:r>
              <a:rPr lang="en-US" dirty="0" smtClean="0"/>
              <a:t>Simulated Forecast Calculation</a:t>
            </a:r>
          </a:p>
          <a:p>
            <a:r>
              <a:rPr lang="en-US" dirty="0" smtClean="0"/>
              <a:t>Simulation to Summarized Forecast</a:t>
            </a:r>
          </a:p>
          <a:p>
            <a:r>
              <a:rPr lang="en-US" b="1" dirty="0" smtClean="0"/>
              <a:t>Run MRP</a:t>
            </a:r>
          </a:p>
          <a:p>
            <a:r>
              <a:rPr lang="en-US" dirty="0" smtClean="0"/>
              <a:t>User Forecast Method Maintenance (optional)</a:t>
            </a:r>
          </a:p>
          <a:p>
            <a:endParaRPr lang="en-US" dirty="0"/>
          </a:p>
        </p:txBody>
      </p:sp>
      <p:sp>
        <p:nvSpPr>
          <p:cNvPr id="368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Forecast Simulation</a:t>
            </a:r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FS-PR-340</a:t>
            </a:r>
          </a:p>
        </p:txBody>
      </p:sp>
      <p:sp>
        <p:nvSpPr>
          <p:cNvPr id="161798" name="Line 6"/>
          <p:cNvSpPr>
            <a:spLocks noChangeShapeType="1"/>
          </p:cNvSpPr>
          <p:nvPr/>
        </p:nvSpPr>
        <p:spPr bwMode="auto">
          <a:xfrm>
            <a:off x="1104900" y="82296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6608763" y="4340225"/>
            <a:ext cx="2439987" cy="2043113"/>
            <a:chOff x="6380163" y="4625975"/>
            <a:chExt cx="2439987" cy="2043113"/>
          </a:xfrm>
        </p:grpSpPr>
        <p:sp>
          <p:nvSpPr>
            <p:cNvPr id="36871" name="Rectangle 7"/>
            <p:cNvSpPr>
              <a:spLocks noChangeArrowheads="1"/>
            </p:cNvSpPr>
            <p:nvPr/>
          </p:nvSpPr>
          <p:spPr bwMode="auto">
            <a:xfrm>
              <a:off x="6519863" y="4625975"/>
              <a:ext cx="227647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200" b="1">
                  <a:solidFill>
                    <a:srgbClr val="5A87C6"/>
                  </a:solidFill>
                  <a:latin typeface="Arial" charset="0"/>
                </a:rPr>
                <a:t>QAD Enterprise Applications</a:t>
              </a:r>
            </a:p>
          </p:txBody>
        </p:sp>
        <p:grpSp>
          <p:nvGrpSpPr>
            <p:cNvPr id="36872" name="Group 8"/>
            <p:cNvGrpSpPr>
              <a:grpSpLocks/>
            </p:cNvGrpSpPr>
            <p:nvPr/>
          </p:nvGrpSpPr>
          <p:grpSpPr bwMode="auto">
            <a:xfrm>
              <a:off x="7011988" y="5051425"/>
              <a:ext cx="1254125" cy="1233488"/>
              <a:chOff x="4621" y="388"/>
              <a:chExt cx="790" cy="777"/>
            </a:xfrm>
          </p:grpSpPr>
          <p:sp>
            <p:nvSpPr>
              <p:cNvPr id="36879" name="Freeform 9"/>
              <p:cNvSpPr>
                <a:spLocks/>
              </p:cNvSpPr>
              <p:nvPr/>
            </p:nvSpPr>
            <p:spPr bwMode="auto">
              <a:xfrm>
                <a:off x="4700" y="405"/>
                <a:ext cx="212" cy="211"/>
              </a:xfrm>
              <a:custGeom>
                <a:avLst/>
                <a:gdLst>
                  <a:gd name="T0" fmla="*/ 0 w 1061"/>
                  <a:gd name="T1" fmla="*/ 839 h 1059"/>
                  <a:gd name="T2" fmla="*/ 11 w 1061"/>
                  <a:gd name="T3" fmla="*/ 817 h 1059"/>
                  <a:gd name="T4" fmla="*/ 20 w 1061"/>
                  <a:gd name="T5" fmla="*/ 799 h 1059"/>
                  <a:gd name="T6" fmla="*/ 30 w 1061"/>
                  <a:gd name="T7" fmla="*/ 780 h 1059"/>
                  <a:gd name="T8" fmla="*/ 39 w 1061"/>
                  <a:gd name="T9" fmla="*/ 763 h 1059"/>
                  <a:gd name="T10" fmla="*/ 50 w 1061"/>
                  <a:gd name="T11" fmla="*/ 743 h 1059"/>
                  <a:gd name="T12" fmla="*/ 63 w 1061"/>
                  <a:gd name="T13" fmla="*/ 724 h 1059"/>
                  <a:gd name="T14" fmla="*/ 74 w 1061"/>
                  <a:gd name="T15" fmla="*/ 707 h 1059"/>
                  <a:gd name="T16" fmla="*/ 84 w 1061"/>
                  <a:gd name="T17" fmla="*/ 687 h 1059"/>
                  <a:gd name="T18" fmla="*/ 100 w 1061"/>
                  <a:gd name="T19" fmla="*/ 666 h 1059"/>
                  <a:gd name="T20" fmla="*/ 116 w 1061"/>
                  <a:gd name="T21" fmla="*/ 644 h 1059"/>
                  <a:gd name="T22" fmla="*/ 128 w 1061"/>
                  <a:gd name="T23" fmla="*/ 626 h 1059"/>
                  <a:gd name="T24" fmla="*/ 143 w 1061"/>
                  <a:gd name="T25" fmla="*/ 608 h 1059"/>
                  <a:gd name="T26" fmla="*/ 158 w 1061"/>
                  <a:gd name="T27" fmla="*/ 588 h 1059"/>
                  <a:gd name="T28" fmla="*/ 175 w 1061"/>
                  <a:gd name="T29" fmla="*/ 566 h 1059"/>
                  <a:gd name="T30" fmla="*/ 191 w 1061"/>
                  <a:gd name="T31" fmla="*/ 547 h 1059"/>
                  <a:gd name="T32" fmla="*/ 209 w 1061"/>
                  <a:gd name="T33" fmla="*/ 526 h 1059"/>
                  <a:gd name="T34" fmla="*/ 225 w 1061"/>
                  <a:gd name="T35" fmla="*/ 510 h 1059"/>
                  <a:gd name="T36" fmla="*/ 246 w 1061"/>
                  <a:gd name="T37" fmla="*/ 487 h 1059"/>
                  <a:gd name="T38" fmla="*/ 263 w 1061"/>
                  <a:gd name="T39" fmla="*/ 468 h 1059"/>
                  <a:gd name="T40" fmla="*/ 281 w 1061"/>
                  <a:gd name="T41" fmla="*/ 451 h 1059"/>
                  <a:gd name="T42" fmla="*/ 302 w 1061"/>
                  <a:gd name="T43" fmla="*/ 432 h 1059"/>
                  <a:gd name="T44" fmla="*/ 317 w 1061"/>
                  <a:gd name="T45" fmla="*/ 418 h 1059"/>
                  <a:gd name="T46" fmla="*/ 336 w 1061"/>
                  <a:gd name="T47" fmla="*/ 402 h 1059"/>
                  <a:gd name="T48" fmla="*/ 355 w 1061"/>
                  <a:gd name="T49" fmla="*/ 386 h 1059"/>
                  <a:gd name="T50" fmla="*/ 378 w 1061"/>
                  <a:gd name="T51" fmla="*/ 368 h 1059"/>
                  <a:gd name="T52" fmla="*/ 397 w 1061"/>
                  <a:gd name="T53" fmla="*/ 353 h 1059"/>
                  <a:gd name="T54" fmla="*/ 419 w 1061"/>
                  <a:gd name="T55" fmla="*/ 335 h 1059"/>
                  <a:gd name="T56" fmla="*/ 445 w 1061"/>
                  <a:gd name="T57" fmla="*/ 317 h 1059"/>
                  <a:gd name="T58" fmla="*/ 468 w 1061"/>
                  <a:gd name="T59" fmla="*/ 300 h 1059"/>
                  <a:gd name="T60" fmla="*/ 494 w 1061"/>
                  <a:gd name="T61" fmla="*/ 282 h 1059"/>
                  <a:gd name="T62" fmla="*/ 520 w 1061"/>
                  <a:gd name="T63" fmla="*/ 265 h 1059"/>
                  <a:gd name="T64" fmla="*/ 547 w 1061"/>
                  <a:gd name="T65" fmla="*/ 250 h 1059"/>
                  <a:gd name="T66" fmla="*/ 576 w 1061"/>
                  <a:gd name="T67" fmla="*/ 234 h 1059"/>
                  <a:gd name="T68" fmla="*/ 601 w 1061"/>
                  <a:gd name="T69" fmla="*/ 223 h 1059"/>
                  <a:gd name="T70" fmla="*/ 624 w 1061"/>
                  <a:gd name="T71" fmla="*/ 209 h 1059"/>
                  <a:gd name="T72" fmla="*/ 651 w 1061"/>
                  <a:gd name="T73" fmla="*/ 199 h 1059"/>
                  <a:gd name="T74" fmla="*/ 670 w 1061"/>
                  <a:gd name="T75" fmla="*/ 190 h 1059"/>
                  <a:gd name="T76" fmla="*/ 588 w 1061"/>
                  <a:gd name="T77" fmla="*/ 0 h 1059"/>
                  <a:gd name="T78" fmla="*/ 1061 w 1061"/>
                  <a:gd name="T79" fmla="*/ 271 h 1059"/>
                  <a:gd name="T80" fmla="*/ 938 w 1061"/>
                  <a:gd name="T81" fmla="*/ 832 h 1059"/>
                  <a:gd name="T82" fmla="*/ 861 w 1061"/>
                  <a:gd name="T83" fmla="*/ 666 h 1059"/>
                  <a:gd name="T84" fmla="*/ 830 w 1061"/>
                  <a:gd name="T85" fmla="*/ 681 h 1059"/>
                  <a:gd name="T86" fmla="*/ 800 w 1061"/>
                  <a:gd name="T87" fmla="*/ 697 h 1059"/>
                  <a:gd name="T88" fmla="*/ 767 w 1061"/>
                  <a:gd name="T89" fmla="*/ 718 h 1059"/>
                  <a:gd name="T90" fmla="*/ 732 w 1061"/>
                  <a:gd name="T91" fmla="*/ 741 h 1059"/>
                  <a:gd name="T92" fmla="*/ 704 w 1061"/>
                  <a:gd name="T93" fmla="*/ 761 h 1059"/>
                  <a:gd name="T94" fmla="*/ 677 w 1061"/>
                  <a:gd name="T95" fmla="*/ 784 h 1059"/>
                  <a:gd name="T96" fmla="*/ 650 w 1061"/>
                  <a:gd name="T97" fmla="*/ 806 h 1059"/>
                  <a:gd name="T98" fmla="*/ 627 w 1061"/>
                  <a:gd name="T99" fmla="*/ 830 h 1059"/>
                  <a:gd name="T100" fmla="*/ 605 w 1061"/>
                  <a:gd name="T101" fmla="*/ 854 h 1059"/>
                  <a:gd name="T102" fmla="*/ 580 w 1061"/>
                  <a:gd name="T103" fmla="*/ 880 h 1059"/>
                  <a:gd name="T104" fmla="*/ 560 w 1061"/>
                  <a:gd name="T105" fmla="*/ 906 h 1059"/>
                  <a:gd name="T106" fmla="*/ 539 w 1061"/>
                  <a:gd name="T107" fmla="*/ 932 h 1059"/>
                  <a:gd name="T108" fmla="*/ 521 w 1061"/>
                  <a:gd name="T109" fmla="*/ 955 h 1059"/>
                  <a:gd name="T110" fmla="*/ 502 w 1061"/>
                  <a:gd name="T111" fmla="*/ 987 h 1059"/>
                  <a:gd name="T112" fmla="*/ 485 w 1061"/>
                  <a:gd name="T113" fmla="*/ 1015 h 1059"/>
                  <a:gd name="T114" fmla="*/ 475 w 1061"/>
                  <a:gd name="T115" fmla="*/ 1037 h 1059"/>
                  <a:gd name="T116" fmla="*/ 463 w 1061"/>
                  <a:gd name="T117" fmla="*/ 1059 h 1059"/>
                  <a:gd name="T118" fmla="*/ 0 w 1061"/>
                  <a:gd name="T119" fmla="*/ 839 h 1059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61"/>
                  <a:gd name="T181" fmla="*/ 0 h 1059"/>
                  <a:gd name="T182" fmla="*/ 1061 w 1061"/>
                  <a:gd name="T183" fmla="*/ 1059 h 1059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61" h="1059">
                    <a:moveTo>
                      <a:pt x="0" y="839"/>
                    </a:moveTo>
                    <a:lnTo>
                      <a:pt x="11" y="817"/>
                    </a:lnTo>
                    <a:lnTo>
                      <a:pt x="20" y="799"/>
                    </a:lnTo>
                    <a:lnTo>
                      <a:pt x="30" y="780"/>
                    </a:lnTo>
                    <a:lnTo>
                      <a:pt x="39" y="763"/>
                    </a:lnTo>
                    <a:lnTo>
                      <a:pt x="50" y="743"/>
                    </a:lnTo>
                    <a:lnTo>
                      <a:pt x="63" y="724"/>
                    </a:lnTo>
                    <a:lnTo>
                      <a:pt x="74" y="707"/>
                    </a:lnTo>
                    <a:lnTo>
                      <a:pt x="84" y="687"/>
                    </a:lnTo>
                    <a:lnTo>
                      <a:pt x="100" y="666"/>
                    </a:lnTo>
                    <a:lnTo>
                      <a:pt x="116" y="644"/>
                    </a:lnTo>
                    <a:lnTo>
                      <a:pt x="128" y="626"/>
                    </a:lnTo>
                    <a:lnTo>
                      <a:pt x="143" y="608"/>
                    </a:lnTo>
                    <a:lnTo>
                      <a:pt x="158" y="588"/>
                    </a:lnTo>
                    <a:lnTo>
                      <a:pt x="175" y="566"/>
                    </a:lnTo>
                    <a:lnTo>
                      <a:pt x="191" y="547"/>
                    </a:lnTo>
                    <a:lnTo>
                      <a:pt x="209" y="526"/>
                    </a:lnTo>
                    <a:lnTo>
                      <a:pt x="225" y="510"/>
                    </a:lnTo>
                    <a:lnTo>
                      <a:pt x="246" y="487"/>
                    </a:lnTo>
                    <a:lnTo>
                      <a:pt x="263" y="468"/>
                    </a:lnTo>
                    <a:lnTo>
                      <a:pt x="281" y="451"/>
                    </a:lnTo>
                    <a:lnTo>
                      <a:pt x="302" y="432"/>
                    </a:lnTo>
                    <a:lnTo>
                      <a:pt x="317" y="418"/>
                    </a:lnTo>
                    <a:lnTo>
                      <a:pt x="336" y="402"/>
                    </a:lnTo>
                    <a:lnTo>
                      <a:pt x="355" y="386"/>
                    </a:lnTo>
                    <a:lnTo>
                      <a:pt x="378" y="368"/>
                    </a:lnTo>
                    <a:lnTo>
                      <a:pt x="397" y="353"/>
                    </a:lnTo>
                    <a:lnTo>
                      <a:pt x="419" y="335"/>
                    </a:lnTo>
                    <a:lnTo>
                      <a:pt x="445" y="317"/>
                    </a:lnTo>
                    <a:lnTo>
                      <a:pt x="468" y="300"/>
                    </a:lnTo>
                    <a:lnTo>
                      <a:pt x="494" y="282"/>
                    </a:lnTo>
                    <a:lnTo>
                      <a:pt x="520" y="265"/>
                    </a:lnTo>
                    <a:lnTo>
                      <a:pt x="547" y="250"/>
                    </a:lnTo>
                    <a:lnTo>
                      <a:pt x="576" y="234"/>
                    </a:lnTo>
                    <a:lnTo>
                      <a:pt x="601" y="223"/>
                    </a:lnTo>
                    <a:lnTo>
                      <a:pt x="624" y="209"/>
                    </a:lnTo>
                    <a:lnTo>
                      <a:pt x="651" y="199"/>
                    </a:lnTo>
                    <a:lnTo>
                      <a:pt x="670" y="190"/>
                    </a:lnTo>
                    <a:lnTo>
                      <a:pt x="588" y="0"/>
                    </a:lnTo>
                    <a:lnTo>
                      <a:pt x="1061" y="271"/>
                    </a:lnTo>
                    <a:lnTo>
                      <a:pt x="938" y="832"/>
                    </a:lnTo>
                    <a:lnTo>
                      <a:pt x="861" y="666"/>
                    </a:lnTo>
                    <a:lnTo>
                      <a:pt x="830" y="681"/>
                    </a:lnTo>
                    <a:lnTo>
                      <a:pt x="800" y="697"/>
                    </a:lnTo>
                    <a:lnTo>
                      <a:pt x="767" y="718"/>
                    </a:lnTo>
                    <a:lnTo>
                      <a:pt x="732" y="741"/>
                    </a:lnTo>
                    <a:lnTo>
                      <a:pt x="704" y="761"/>
                    </a:lnTo>
                    <a:lnTo>
                      <a:pt x="677" y="784"/>
                    </a:lnTo>
                    <a:lnTo>
                      <a:pt x="650" y="806"/>
                    </a:lnTo>
                    <a:lnTo>
                      <a:pt x="627" y="830"/>
                    </a:lnTo>
                    <a:lnTo>
                      <a:pt x="605" y="854"/>
                    </a:lnTo>
                    <a:lnTo>
                      <a:pt x="580" y="880"/>
                    </a:lnTo>
                    <a:lnTo>
                      <a:pt x="560" y="906"/>
                    </a:lnTo>
                    <a:lnTo>
                      <a:pt x="539" y="932"/>
                    </a:lnTo>
                    <a:lnTo>
                      <a:pt x="521" y="955"/>
                    </a:lnTo>
                    <a:lnTo>
                      <a:pt x="502" y="987"/>
                    </a:lnTo>
                    <a:lnTo>
                      <a:pt x="485" y="1015"/>
                    </a:lnTo>
                    <a:lnTo>
                      <a:pt x="475" y="1037"/>
                    </a:lnTo>
                    <a:lnTo>
                      <a:pt x="463" y="1059"/>
                    </a:lnTo>
                    <a:lnTo>
                      <a:pt x="0" y="839"/>
                    </a:lnTo>
                    <a:close/>
                  </a:path>
                </a:pathLst>
              </a:custGeom>
              <a:solidFill>
                <a:srgbClr val="99CC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80" name="Freeform 10"/>
              <p:cNvSpPr>
                <a:spLocks/>
              </p:cNvSpPr>
              <p:nvPr/>
            </p:nvSpPr>
            <p:spPr bwMode="auto">
              <a:xfrm>
                <a:off x="4621" y="642"/>
                <a:ext cx="186" cy="234"/>
              </a:xfrm>
              <a:custGeom>
                <a:avLst/>
                <a:gdLst>
                  <a:gd name="T0" fmla="*/ 934 w 934"/>
                  <a:gd name="T1" fmla="*/ 488 h 1179"/>
                  <a:gd name="T2" fmla="*/ 696 w 934"/>
                  <a:gd name="T3" fmla="*/ 391 h 1179"/>
                  <a:gd name="T4" fmla="*/ 687 w 934"/>
                  <a:gd name="T5" fmla="*/ 413 h 1179"/>
                  <a:gd name="T6" fmla="*/ 681 w 934"/>
                  <a:gd name="T7" fmla="*/ 435 h 1179"/>
                  <a:gd name="T8" fmla="*/ 674 w 934"/>
                  <a:gd name="T9" fmla="*/ 458 h 1179"/>
                  <a:gd name="T10" fmla="*/ 669 w 934"/>
                  <a:gd name="T11" fmla="*/ 482 h 1179"/>
                  <a:gd name="T12" fmla="*/ 662 w 934"/>
                  <a:gd name="T13" fmla="*/ 514 h 1179"/>
                  <a:gd name="T14" fmla="*/ 658 w 934"/>
                  <a:gd name="T15" fmla="*/ 540 h 1179"/>
                  <a:gd name="T16" fmla="*/ 654 w 934"/>
                  <a:gd name="T17" fmla="*/ 568 h 1179"/>
                  <a:gd name="T18" fmla="*/ 651 w 934"/>
                  <a:gd name="T19" fmla="*/ 600 h 1179"/>
                  <a:gd name="T20" fmla="*/ 648 w 934"/>
                  <a:gd name="T21" fmla="*/ 633 h 1179"/>
                  <a:gd name="T22" fmla="*/ 648 w 934"/>
                  <a:gd name="T23" fmla="*/ 691 h 1179"/>
                  <a:gd name="T24" fmla="*/ 650 w 934"/>
                  <a:gd name="T25" fmla="*/ 721 h 1179"/>
                  <a:gd name="T26" fmla="*/ 651 w 934"/>
                  <a:gd name="T27" fmla="*/ 750 h 1179"/>
                  <a:gd name="T28" fmla="*/ 655 w 934"/>
                  <a:gd name="T29" fmla="*/ 779 h 1179"/>
                  <a:gd name="T30" fmla="*/ 661 w 934"/>
                  <a:gd name="T31" fmla="*/ 807 h 1179"/>
                  <a:gd name="T32" fmla="*/ 666 w 934"/>
                  <a:gd name="T33" fmla="*/ 835 h 1179"/>
                  <a:gd name="T34" fmla="*/ 673 w 934"/>
                  <a:gd name="T35" fmla="*/ 867 h 1179"/>
                  <a:gd name="T36" fmla="*/ 682 w 934"/>
                  <a:gd name="T37" fmla="*/ 897 h 1179"/>
                  <a:gd name="T38" fmla="*/ 236 w 934"/>
                  <a:gd name="T39" fmla="*/ 1179 h 1179"/>
                  <a:gd name="T40" fmla="*/ 226 w 934"/>
                  <a:gd name="T41" fmla="*/ 1150 h 1179"/>
                  <a:gd name="T42" fmla="*/ 217 w 934"/>
                  <a:gd name="T43" fmla="*/ 1126 h 1179"/>
                  <a:gd name="T44" fmla="*/ 209 w 934"/>
                  <a:gd name="T45" fmla="*/ 1102 h 1179"/>
                  <a:gd name="T46" fmla="*/ 200 w 934"/>
                  <a:gd name="T47" fmla="*/ 1076 h 1179"/>
                  <a:gd name="T48" fmla="*/ 194 w 934"/>
                  <a:gd name="T49" fmla="*/ 1055 h 1179"/>
                  <a:gd name="T50" fmla="*/ 185 w 934"/>
                  <a:gd name="T51" fmla="*/ 1030 h 1179"/>
                  <a:gd name="T52" fmla="*/ 180 w 934"/>
                  <a:gd name="T53" fmla="*/ 1007 h 1179"/>
                  <a:gd name="T54" fmla="*/ 174 w 934"/>
                  <a:gd name="T55" fmla="*/ 985 h 1179"/>
                  <a:gd name="T56" fmla="*/ 169 w 934"/>
                  <a:gd name="T57" fmla="*/ 962 h 1179"/>
                  <a:gd name="T58" fmla="*/ 162 w 934"/>
                  <a:gd name="T59" fmla="*/ 934 h 1179"/>
                  <a:gd name="T60" fmla="*/ 158 w 934"/>
                  <a:gd name="T61" fmla="*/ 906 h 1179"/>
                  <a:gd name="T62" fmla="*/ 153 w 934"/>
                  <a:gd name="T63" fmla="*/ 880 h 1179"/>
                  <a:gd name="T64" fmla="*/ 147 w 934"/>
                  <a:gd name="T65" fmla="*/ 854 h 1179"/>
                  <a:gd name="T66" fmla="*/ 144 w 934"/>
                  <a:gd name="T67" fmla="*/ 824 h 1179"/>
                  <a:gd name="T68" fmla="*/ 142 w 934"/>
                  <a:gd name="T69" fmla="*/ 795 h 1179"/>
                  <a:gd name="T70" fmla="*/ 139 w 934"/>
                  <a:gd name="T71" fmla="*/ 762 h 1179"/>
                  <a:gd name="T72" fmla="*/ 136 w 934"/>
                  <a:gd name="T73" fmla="*/ 731 h 1179"/>
                  <a:gd name="T74" fmla="*/ 136 w 934"/>
                  <a:gd name="T75" fmla="*/ 699 h 1179"/>
                  <a:gd name="T76" fmla="*/ 136 w 934"/>
                  <a:gd name="T77" fmla="*/ 667 h 1179"/>
                  <a:gd name="T78" fmla="*/ 136 w 934"/>
                  <a:gd name="T79" fmla="*/ 626 h 1179"/>
                  <a:gd name="T80" fmla="*/ 138 w 934"/>
                  <a:gd name="T81" fmla="*/ 589 h 1179"/>
                  <a:gd name="T82" fmla="*/ 139 w 934"/>
                  <a:gd name="T83" fmla="*/ 564 h 1179"/>
                  <a:gd name="T84" fmla="*/ 142 w 934"/>
                  <a:gd name="T85" fmla="*/ 534 h 1179"/>
                  <a:gd name="T86" fmla="*/ 144 w 934"/>
                  <a:gd name="T87" fmla="*/ 506 h 1179"/>
                  <a:gd name="T88" fmla="*/ 148 w 934"/>
                  <a:gd name="T89" fmla="*/ 471 h 1179"/>
                  <a:gd name="T90" fmla="*/ 154 w 934"/>
                  <a:gd name="T91" fmla="*/ 441 h 1179"/>
                  <a:gd name="T92" fmla="*/ 159 w 934"/>
                  <a:gd name="T93" fmla="*/ 414 h 1179"/>
                  <a:gd name="T94" fmla="*/ 166 w 934"/>
                  <a:gd name="T95" fmla="*/ 380 h 1179"/>
                  <a:gd name="T96" fmla="*/ 173 w 934"/>
                  <a:gd name="T97" fmla="*/ 353 h 1179"/>
                  <a:gd name="T98" fmla="*/ 180 w 934"/>
                  <a:gd name="T99" fmla="*/ 320 h 1179"/>
                  <a:gd name="T100" fmla="*/ 188 w 934"/>
                  <a:gd name="T101" fmla="*/ 292 h 1179"/>
                  <a:gd name="T102" fmla="*/ 198 w 934"/>
                  <a:gd name="T103" fmla="*/ 262 h 1179"/>
                  <a:gd name="T104" fmla="*/ 207 w 934"/>
                  <a:gd name="T105" fmla="*/ 232 h 1179"/>
                  <a:gd name="T106" fmla="*/ 221 w 934"/>
                  <a:gd name="T107" fmla="*/ 195 h 1179"/>
                  <a:gd name="T108" fmla="*/ 0 w 934"/>
                  <a:gd name="T109" fmla="*/ 103 h 1179"/>
                  <a:gd name="T110" fmla="*/ 581 w 934"/>
                  <a:gd name="T111" fmla="*/ 0 h 1179"/>
                  <a:gd name="T112" fmla="*/ 934 w 934"/>
                  <a:gd name="T113" fmla="*/ 488 h 117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34"/>
                  <a:gd name="T172" fmla="*/ 0 h 1179"/>
                  <a:gd name="T173" fmla="*/ 934 w 934"/>
                  <a:gd name="T174" fmla="*/ 1179 h 1179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34" h="1179">
                    <a:moveTo>
                      <a:pt x="934" y="488"/>
                    </a:moveTo>
                    <a:lnTo>
                      <a:pt x="696" y="391"/>
                    </a:lnTo>
                    <a:lnTo>
                      <a:pt x="687" y="413"/>
                    </a:lnTo>
                    <a:lnTo>
                      <a:pt x="681" y="435"/>
                    </a:lnTo>
                    <a:lnTo>
                      <a:pt x="674" y="458"/>
                    </a:lnTo>
                    <a:lnTo>
                      <a:pt x="669" y="482"/>
                    </a:lnTo>
                    <a:lnTo>
                      <a:pt x="662" y="514"/>
                    </a:lnTo>
                    <a:lnTo>
                      <a:pt x="658" y="540"/>
                    </a:lnTo>
                    <a:lnTo>
                      <a:pt x="654" y="568"/>
                    </a:lnTo>
                    <a:lnTo>
                      <a:pt x="651" y="600"/>
                    </a:lnTo>
                    <a:lnTo>
                      <a:pt x="648" y="633"/>
                    </a:lnTo>
                    <a:lnTo>
                      <a:pt x="648" y="691"/>
                    </a:lnTo>
                    <a:lnTo>
                      <a:pt x="650" y="721"/>
                    </a:lnTo>
                    <a:lnTo>
                      <a:pt x="651" y="750"/>
                    </a:lnTo>
                    <a:lnTo>
                      <a:pt x="655" y="779"/>
                    </a:lnTo>
                    <a:lnTo>
                      <a:pt x="661" y="807"/>
                    </a:lnTo>
                    <a:lnTo>
                      <a:pt x="666" y="835"/>
                    </a:lnTo>
                    <a:lnTo>
                      <a:pt x="673" y="867"/>
                    </a:lnTo>
                    <a:lnTo>
                      <a:pt x="682" y="897"/>
                    </a:lnTo>
                    <a:lnTo>
                      <a:pt x="236" y="1179"/>
                    </a:lnTo>
                    <a:lnTo>
                      <a:pt x="226" y="1150"/>
                    </a:lnTo>
                    <a:lnTo>
                      <a:pt x="217" y="1126"/>
                    </a:lnTo>
                    <a:lnTo>
                      <a:pt x="209" y="1102"/>
                    </a:lnTo>
                    <a:lnTo>
                      <a:pt x="200" y="1076"/>
                    </a:lnTo>
                    <a:lnTo>
                      <a:pt x="194" y="1055"/>
                    </a:lnTo>
                    <a:lnTo>
                      <a:pt x="185" y="1030"/>
                    </a:lnTo>
                    <a:lnTo>
                      <a:pt x="180" y="1007"/>
                    </a:lnTo>
                    <a:lnTo>
                      <a:pt x="174" y="985"/>
                    </a:lnTo>
                    <a:lnTo>
                      <a:pt x="169" y="962"/>
                    </a:lnTo>
                    <a:lnTo>
                      <a:pt x="162" y="934"/>
                    </a:lnTo>
                    <a:lnTo>
                      <a:pt x="158" y="906"/>
                    </a:lnTo>
                    <a:lnTo>
                      <a:pt x="153" y="880"/>
                    </a:lnTo>
                    <a:lnTo>
                      <a:pt x="147" y="854"/>
                    </a:lnTo>
                    <a:lnTo>
                      <a:pt x="144" y="824"/>
                    </a:lnTo>
                    <a:lnTo>
                      <a:pt x="142" y="795"/>
                    </a:lnTo>
                    <a:lnTo>
                      <a:pt x="139" y="762"/>
                    </a:lnTo>
                    <a:lnTo>
                      <a:pt x="136" y="731"/>
                    </a:lnTo>
                    <a:lnTo>
                      <a:pt x="136" y="699"/>
                    </a:lnTo>
                    <a:lnTo>
                      <a:pt x="136" y="667"/>
                    </a:lnTo>
                    <a:lnTo>
                      <a:pt x="136" y="626"/>
                    </a:lnTo>
                    <a:lnTo>
                      <a:pt x="138" y="589"/>
                    </a:lnTo>
                    <a:lnTo>
                      <a:pt x="139" y="564"/>
                    </a:lnTo>
                    <a:lnTo>
                      <a:pt x="142" y="534"/>
                    </a:lnTo>
                    <a:lnTo>
                      <a:pt x="144" y="506"/>
                    </a:lnTo>
                    <a:lnTo>
                      <a:pt x="148" y="471"/>
                    </a:lnTo>
                    <a:lnTo>
                      <a:pt x="154" y="441"/>
                    </a:lnTo>
                    <a:lnTo>
                      <a:pt x="159" y="414"/>
                    </a:lnTo>
                    <a:lnTo>
                      <a:pt x="166" y="380"/>
                    </a:lnTo>
                    <a:lnTo>
                      <a:pt x="173" y="353"/>
                    </a:lnTo>
                    <a:lnTo>
                      <a:pt x="180" y="320"/>
                    </a:lnTo>
                    <a:lnTo>
                      <a:pt x="188" y="292"/>
                    </a:lnTo>
                    <a:lnTo>
                      <a:pt x="198" y="262"/>
                    </a:lnTo>
                    <a:lnTo>
                      <a:pt x="207" y="232"/>
                    </a:lnTo>
                    <a:lnTo>
                      <a:pt x="221" y="195"/>
                    </a:lnTo>
                    <a:lnTo>
                      <a:pt x="0" y="103"/>
                    </a:lnTo>
                    <a:lnTo>
                      <a:pt x="581" y="0"/>
                    </a:lnTo>
                    <a:lnTo>
                      <a:pt x="934" y="488"/>
                    </a:lnTo>
                    <a:close/>
                  </a:path>
                </a:pathLst>
              </a:custGeom>
              <a:solidFill>
                <a:schemeClr val="folHlink"/>
              </a:solidFill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81" name="Freeform 11"/>
              <p:cNvSpPr>
                <a:spLocks/>
              </p:cNvSpPr>
              <p:nvPr/>
            </p:nvSpPr>
            <p:spPr bwMode="auto">
              <a:xfrm>
                <a:off x="4634" y="883"/>
                <a:ext cx="211" cy="202"/>
              </a:xfrm>
              <a:custGeom>
                <a:avLst/>
                <a:gdLst>
                  <a:gd name="T0" fmla="*/ 843 w 1061"/>
                  <a:gd name="T1" fmla="*/ 1010 h 1010"/>
                  <a:gd name="T2" fmla="*/ 821 w 1061"/>
                  <a:gd name="T3" fmla="*/ 999 h 1010"/>
                  <a:gd name="T4" fmla="*/ 803 w 1061"/>
                  <a:gd name="T5" fmla="*/ 989 h 1010"/>
                  <a:gd name="T6" fmla="*/ 784 w 1061"/>
                  <a:gd name="T7" fmla="*/ 980 h 1010"/>
                  <a:gd name="T8" fmla="*/ 766 w 1061"/>
                  <a:gd name="T9" fmla="*/ 970 h 1010"/>
                  <a:gd name="T10" fmla="*/ 747 w 1061"/>
                  <a:gd name="T11" fmla="*/ 959 h 1010"/>
                  <a:gd name="T12" fmla="*/ 728 w 1061"/>
                  <a:gd name="T13" fmla="*/ 948 h 1010"/>
                  <a:gd name="T14" fmla="*/ 710 w 1061"/>
                  <a:gd name="T15" fmla="*/ 936 h 1010"/>
                  <a:gd name="T16" fmla="*/ 691 w 1061"/>
                  <a:gd name="T17" fmla="*/ 925 h 1010"/>
                  <a:gd name="T18" fmla="*/ 670 w 1061"/>
                  <a:gd name="T19" fmla="*/ 910 h 1010"/>
                  <a:gd name="T20" fmla="*/ 647 w 1061"/>
                  <a:gd name="T21" fmla="*/ 895 h 1010"/>
                  <a:gd name="T22" fmla="*/ 629 w 1061"/>
                  <a:gd name="T23" fmla="*/ 881 h 1010"/>
                  <a:gd name="T24" fmla="*/ 612 w 1061"/>
                  <a:gd name="T25" fmla="*/ 866 h 1010"/>
                  <a:gd name="T26" fmla="*/ 591 w 1061"/>
                  <a:gd name="T27" fmla="*/ 851 h 1010"/>
                  <a:gd name="T28" fmla="*/ 569 w 1061"/>
                  <a:gd name="T29" fmla="*/ 835 h 1010"/>
                  <a:gd name="T30" fmla="*/ 550 w 1061"/>
                  <a:gd name="T31" fmla="*/ 819 h 1010"/>
                  <a:gd name="T32" fmla="*/ 530 w 1061"/>
                  <a:gd name="T33" fmla="*/ 801 h 1010"/>
                  <a:gd name="T34" fmla="*/ 513 w 1061"/>
                  <a:gd name="T35" fmla="*/ 786 h 1010"/>
                  <a:gd name="T36" fmla="*/ 490 w 1061"/>
                  <a:gd name="T37" fmla="*/ 764 h 1010"/>
                  <a:gd name="T38" fmla="*/ 471 w 1061"/>
                  <a:gd name="T39" fmla="*/ 746 h 1010"/>
                  <a:gd name="T40" fmla="*/ 455 w 1061"/>
                  <a:gd name="T41" fmla="*/ 728 h 1010"/>
                  <a:gd name="T42" fmla="*/ 436 w 1061"/>
                  <a:gd name="T43" fmla="*/ 708 h 1010"/>
                  <a:gd name="T44" fmla="*/ 422 w 1061"/>
                  <a:gd name="T45" fmla="*/ 693 h 1010"/>
                  <a:gd name="T46" fmla="*/ 406 w 1061"/>
                  <a:gd name="T47" fmla="*/ 674 h 1010"/>
                  <a:gd name="T48" fmla="*/ 389 w 1061"/>
                  <a:gd name="T49" fmla="*/ 655 h 1010"/>
                  <a:gd name="T50" fmla="*/ 371 w 1061"/>
                  <a:gd name="T51" fmla="*/ 631 h 1010"/>
                  <a:gd name="T52" fmla="*/ 355 w 1061"/>
                  <a:gd name="T53" fmla="*/ 612 h 1010"/>
                  <a:gd name="T54" fmla="*/ 339 w 1061"/>
                  <a:gd name="T55" fmla="*/ 590 h 1010"/>
                  <a:gd name="T56" fmla="*/ 320 w 1061"/>
                  <a:gd name="T57" fmla="*/ 564 h 1010"/>
                  <a:gd name="T58" fmla="*/ 303 w 1061"/>
                  <a:gd name="T59" fmla="*/ 541 h 1010"/>
                  <a:gd name="T60" fmla="*/ 285 w 1061"/>
                  <a:gd name="T61" fmla="*/ 515 h 1010"/>
                  <a:gd name="T62" fmla="*/ 269 w 1061"/>
                  <a:gd name="T63" fmla="*/ 489 h 1010"/>
                  <a:gd name="T64" fmla="*/ 254 w 1061"/>
                  <a:gd name="T65" fmla="*/ 462 h 1010"/>
                  <a:gd name="T66" fmla="*/ 238 w 1061"/>
                  <a:gd name="T67" fmla="*/ 433 h 1010"/>
                  <a:gd name="T68" fmla="*/ 227 w 1061"/>
                  <a:gd name="T69" fmla="*/ 409 h 1010"/>
                  <a:gd name="T70" fmla="*/ 213 w 1061"/>
                  <a:gd name="T71" fmla="*/ 386 h 1010"/>
                  <a:gd name="T72" fmla="*/ 202 w 1061"/>
                  <a:gd name="T73" fmla="*/ 360 h 1010"/>
                  <a:gd name="T74" fmla="*/ 0 w 1061"/>
                  <a:gd name="T75" fmla="*/ 455 h 1010"/>
                  <a:gd name="T76" fmla="*/ 333 w 1061"/>
                  <a:gd name="T77" fmla="*/ 0 h 1010"/>
                  <a:gd name="T78" fmla="*/ 897 w 1061"/>
                  <a:gd name="T79" fmla="*/ 50 h 1010"/>
                  <a:gd name="T80" fmla="*/ 670 w 1061"/>
                  <a:gd name="T81" fmla="*/ 151 h 1010"/>
                  <a:gd name="T82" fmla="*/ 684 w 1061"/>
                  <a:gd name="T83" fmla="*/ 179 h 1010"/>
                  <a:gd name="T84" fmla="*/ 700 w 1061"/>
                  <a:gd name="T85" fmla="*/ 209 h 1010"/>
                  <a:gd name="T86" fmla="*/ 721 w 1061"/>
                  <a:gd name="T87" fmla="*/ 242 h 1010"/>
                  <a:gd name="T88" fmla="*/ 744 w 1061"/>
                  <a:gd name="T89" fmla="*/ 278 h 1010"/>
                  <a:gd name="T90" fmla="*/ 765 w 1061"/>
                  <a:gd name="T91" fmla="*/ 305 h 1010"/>
                  <a:gd name="T92" fmla="*/ 788 w 1061"/>
                  <a:gd name="T93" fmla="*/ 332 h 1010"/>
                  <a:gd name="T94" fmla="*/ 810 w 1061"/>
                  <a:gd name="T95" fmla="*/ 360 h 1010"/>
                  <a:gd name="T96" fmla="*/ 833 w 1061"/>
                  <a:gd name="T97" fmla="*/ 383 h 1010"/>
                  <a:gd name="T98" fmla="*/ 858 w 1061"/>
                  <a:gd name="T99" fmla="*/ 405 h 1010"/>
                  <a:gd name="T100" fmla="*/ 883 w 1061"/>
                  <a:gd name="T101" fmla="*/ 429 h 1010"/>
                  <a:gd name="T102" fmla="*/ 909 w 1061"/>
                  <a:gd name="T103" fmla="*/ 450 h 1010"/>
                  <a:gd name="T104" fmla="*/ 934 w 1061"/>
                  <a:gd name="T105" fmla="*/ 470 h 1010"/>
                  <a:gd name="T106" fmla="*/ 959 w 1061"/>
                  <a:gd name="T107" fmla="*/ 488 h 1010"/>
                  <a:gd name="T108" fmla="*/ 989 w 1061"/>
                  <a:gd name="T109" fmla="*/ 507 h 1010"/>
                  <a:gd name="T110" fmla="*/ 1019 w 1061"/>
                  <a:gd name="T111" fmla="*/ 525 h 1010"/>
                  <a:gd name="T112" fmla="*/ 1041 w 1061"/>
                  <a:gd name="T113" fmla="*/ 534 h 1010"/>
                  <a:gd name="T114" fmla="*/ 1061 w 1061"/>
                  <a:gd name="T115" fmla="*/ 545 h 1010"/>
                  <a:gd name="T116" fmla="*/ 843 w 1061"/>
                  <a:gd name="T117" fmla="*/ 1010 h 101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061"/>
                  <a:gd name="T178" fmla="*/ 0 h 1010"/>
                  <a:gd name="T179" fmla="*/ 1061 w 1061"/>
                  <a:gd name="T180" fmla="*/ 1010 h 101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061" h="1010">
                    <a:moveTo>
                      <a:pt x="843" y="1010"/>
                    </a:moveTo>
                    <a:lnTo>
                      <a:pt x="821" y="999"/>
                    </a:lnTo>
                    <a:lnTo>
                      <a:pt x="803" y="989"/>
                    </a:lnTo>
                    <a:lnTo>
                      <a:pt x="784" y="980"/>
                    </a:lnTo>
                    <a:lnTo>
                      <a:pt x="766" y="970"/>
                    </a:lnTo>
                    <a:lnTo>
                      <a:pt x="747" y="959"/>
                    </a:lnTo>
                    <a:lnTo>
                      <a:pt x="728" y="948"/>
                    </a:lnTo>
                    <a:lnTo>
                      <a:pt x="710" y="936"/>
                    </a:lnTo>
                    <a:lnTo>
                      <a:pt x="691" y="925"/>
                    </a:lnTo>
                    <a:lnTo>
                      <a:pt x="670" y="910"/>
                    </a:lnTo>
                    <a:lnTo>
                      <a:pt x="647" y="895"/>
                    </a:lnTo>
                    <a:lnTo>
                      <a:pt x="629" y="881"/>
                    </a:lnTo>
                    <a:lnTo>
                      <a:pt x="612" y="866"/>
                    </a:lnTo>
                    <a:lnTo>
                      <a:pt x="591" y="851"/>
                    </a:lnTo>
                    <a:lnTo>
                      <a:pt x="569" y="835"/>
                    </a:lnTo>
                    <a:lnTo>
                      <a:pt x="550" y="819"/>
                    </a:lnTo>
                    <a:lnTo>
                      <a:pt x="530" y="801"/>
                    </a:lnTo>
                    <a:lnTo>
                      <a:pt x="513" y="786"/>
                    </a:lnTo>
                    <a:lnTo>
                      <a:pt x="490" y="764"/>
                    </a:lnTo>
                    <a:lnTo>
                      <a:pt x="471" y="746"/>
                    </a:lnTo>
                    <a:lnTo>
                      <a:pt x="455" y="728"/>
                    </a:lnTo>
                    <a:lnTo>
                      <a:pt x="436" y="708"/>
                    </a:lnTo>
                    <a:lnTo>
                      <a:pt x="422" y="693"/>
                    </a:lnTo>
                    <a:lnTo>
                      <a:pt x="406" y="674"/>
                    </a:lnTo>
                    <a:lnTo>
                      <a:pt x="389" y="655"/>
                    </a:lnTo>
                    <a:lnTo>
                      <a:pt x="371" y="631"/>
                    </a:lnTo>
                    <a:lnTo>
                      <a:pt x="355" y="612"/>
                    </a:lnTo>
                    <a:lnTo>
                      <a:pt x="339" y="590"/>
                    </a:lnTo>
                    <a:lnTo>
                      <a:pt x="320" y="564"/>
                    </a:lnTo>
                    <a:lnTo>
                      <a:pt x="303" y="541"/>
                    </a:lnTo>
                    <a:lnTo>
                      <a:pt x="285" y="515"/>
                    </a:lnTo>
                    <a:lnTo>
                      <a:pt x="269" y="489"/>
                    </a:lnTo>
                    <a:lnTo>
                      <a:pt x="254" y="462"/>
                    </a:lnTo>
                    <a:lnTo>
                      <a:pt x="238" y="433"/>
                    </a:lnTo>
                    <a:lnTo>
                      <a:pt x="227" y="409"/>
                    </a:lnTo>
                    <a:lnTo>
                      <a:pt x="213" y="386"/>
                    </a:lnTo>
                    <a:lnTo>
                      <a:pt x="202" y="360"/>
                    </a:lnTo>
                    <a:lnTo>
                      <a:pt x="0" y="455"/>
                    </a:lnTo>
                    <a:lnTo>
                      <a:pt x="333" y="0"/>
                    </a:lnTo>
                    <a:lnTo>
                      <a:pt x="897" y="50"/>
                    </a:lnTo>
                    <a:lnTo>
                      <a:pt x="670" y="151"/>
                    </a:lnTo>
                    <a:lnTo>
                      <a:pt x="684" y="179"/>
                    </a:lnTo>
                    <a:lnTo>
                      <a:pt x="700" y="209"/>
                    </a:lnTo>
                    <a:lnTo>
                      <a:pt x="721" y="242"/>
                    </a:lnTo>
                    <a:lnTo>
                      <a:pt x="744" y="278"/>
                    </a:lnTo>
                    <a:lnTo>
                      <a:pt x="765" y="305"/>
                    </a:lnTo>
                    <a:lnTo>
                      <a:pt x="788" y="332"/>
                    </a:lnTo>
                    <a:lnTo>
                      <a:pt x="810" y="360"/>
                    </a:lnTo>
                    <a:lnTo>
                      <a:pt x="833" y="383"/>
                    </a:lnTo>
                    <a:lnTo>
                      <a:pt x="858" y="405"/>
                    </a:lnTo>
                    <a:lnTo>
                      <a:pt x="883" y="429"/>
                    </a:lnTo>
                    <a:lnTo>
                      <a:pt x="909" y="450"/>
                    </a:lnTo>
                    <a:lnTo>
                      <a:pt x="934" y="470"/>
                    </a:lnTo>
                    <a:lnTo>
                      <a:pt x="959" y="488"/>
                    </a:lnTo>
                    <a:lnTo>
                      <a:pt x="989" y="507"/>
                    </a:lnTo>
                    <a:lnTo>
                      <a:pt x="1019" y="525"/>
                    </a:lnTo>
                    <a:lnTo>
                      <a:pt x="1041" y="534"/>
                    </a:lnTo>
                    <a:lnTo>
                      <a:pt x="1061" y="545"/>
                    </a:lnTo>
                    <a:lnTo>
                      <a:pt x="843" y="1010"/>
                    </a:lnTo>
                    <a:close/>
                  </a:path>
                </a:pathLst>
              </a:custGeom>
              <a:solidFill>
                <a:schemeClr val="folHlink"/>
              </a:solidFill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82" name="Freeform 12"/>
              <p:cNvSpPr>
                <a:spLocks/>
              </p:cNvSpPr>
              <p:nvPr/>
            </p:nvSpPr>
            <p:spPr bwMode="auto">
              <a:xfrm>
                <a:off x="4875" y="981"/>
                <a:ext cx="229" cy="184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83" name="Freeform 13"/>
              <p:cNvSpPr>
                <a:spLocks/>
              </p:cNvSpPr>
              <p:nvPr/>
            </p:nvSpPr>
            <p:spPr bwMode="auto">
              <a:xfrm>
                <a:off x="5126" y="935"/>
                <a:ext cx="199" cy="199"/>
              </a:xfrm>
              <a:custGeom>
                <a:avLst/>
                <a:gdLst>
                  <a:gd name="T0" fmla="*/ 1001 w 1001"/>
                  <a:gd name="T1" fmla="*/ 219 h 1001"/>
                  <a:gd name="T2" fmla="*/ 989 w 1001"/>
                  <a:gd name="T3" fmla="*/ 241 h 1001"/>
                  <a:gd name="T4" fmla="*/ 981 w 1001"/>
                  <a:gd name="T5" fmla="*/ 259 h 1001"/>
                  <a:gd name="T6" fmla="*/ 970 w 1001"/>
                  <a:gd name="T7" fmla="*/ 278 h 1001"/>
                  <a:gd name="T8" fmla="*/ 962 w 1001"/>
                  <a:gd name="T9" fmla="*/ 296 h 1001"/>
                  <a:gd name="T10" fmla="*/ 951 w 1001"/>
                  <a:gd name="T11" fmla="*/ 315 h 1001"/>
                  <a:gd name="T12" fmla="*/ 939 w 1001"/>
                  <a:gd name="T13" fmla="*/ 334 h 1001"/>
                  <a:gd name="T14" fmla="*/ 928 w 1001"/>
                  <a:gd name="T15" fmla="*/ 352 h 1001"/>
                  <a:gd name="T16" fmla="*/ 915 w 1001"/>
                  <a:gd name="T17" fmla="*/ 371 h 1001"/>
                  <a:gd name="T18" fmla="*/ 900 w 1001"/>
                  <a:gd name="T19" fmla="*/ 391 h 1001"/>
                  <a:gd name="T20" fmla="*/ 885 w 1001"/>
                  <a:gd name="T21" fmla="*/ 413 h 1001"/>
                  <a:gd name="T22" fmla="*/ 873 w 1001"/>
                  <a:gd name="T23" fmla="*/ 431 h 1001"/>
                  <a:gd name="T24" fmla="*/ 858 w 1001"/>
                  <a:gd name="T25" fmla="*/ 449 h 1001"/>
                  <a:gd name="T26" fmla="*/ 842 w 1001"/>
                  <a:gd name="T27" fmla="*/ 471 h 1001"/>
                  <a:gd name="T28" fmla="*/ 825 w 1001"/>
                  <a:gd name="T29" fmla="*/ 493 h 1001"/>
                  <a:gd name="T30" fmla="*/ 809 w 1001"/>
                  <a:gd name="T31" fmla="*/ 512 h 1001"/>
                  <a:gd name="T32" fmla="*/ 791 w 1001"/>
                  <a:gd name="T33" fmla="*/ 532 h 1001"/>
                  <a:gd name="T34" fmla="*/ 776 w 1001"/>
                  <a:gd name="T35" fmla="*/ 549 h 1001"/>
                  <a:gd name="T36" fmla="*/ 754 w 1001"/>
                  <a:gd name="T37" fmla="*/ 572 h 1001"/>
                  <a:gd name="T38" fmla="*/ 736 w 1001"/>
                  <a:gd name="T39" fmla="*/ 591 h 1001"/>
                  <a:gd name="T40" fmla="*/ 719 w 1001"/>
                  <a:gd name="T41" fmla="*/ 607 h 1001"/>
                  <a:gd name="T42" fmla="*/ 698 w 1001"/>
                  <a:gd name="T43" fmla="*/ 626 h 1001"/>
                  <a:gd name="T44" fmla="*/ 683 w 1001"/>
                  <a:gd name="T45" fmla="*/ 640 h 1001"/>
                  <a:gd name="T46" fmla="*/ 664 w 1001"/>
                  <a:gd name="T47" fmla="*/ 656 h 1001"/>
                  <a:gd name="T48" fmla="*/ 645 w 1001"/>
                  <a:gd name="T49" fmla="*/ 673 h 1001"/>
                  <a:gd name="T50" fmla="*/ 623 w 1001"/>
                  <a:gd name="T51" fmla="*/ 691 h 1001"/>
                  <a:gd name="T52" fmla="*/ 604 w 1001"/>
                  <a:gd name="T53" fmla="*/ 706 h 1001"/>
                  <a:gd name="T54" fmla="*/ 582 w 1001"/>
                  <a:gd name="T55" fmla="*/ 722 h 1001"/>
                  <a:gd name="T56" fmla="*/ 555 w 1001"/>
                  <a:gd name="T57" fmla="*/ 741 h 1001"/>
                  <a:gd name="T58" fmla="*/ 532 w 1001"/>
                  <a:gd name="T59" fmla="*/ 758 h 1001"/>
                  <a:gd name="T60" fmla="*/ 507 w 1001"/>
                  <a:gd name="T61" fmla="*/ 775 h 1001"/>
                  <a:gd name="T62" fmla="*/ 481 w 1001"/>
                  <a:gd name="T63" fmla="*/ 793 h 1001"/>
                  <a:gd name="T64" fmla="*/ 454 w 1001"/>
                  <a:gd name="T65" fmla="*/ 808 h 1001"/>
                  <a:gd name="T66" fmla="*/ 592 w 1001"/>
                  <a:gd name="T67" fmla="*/ 1001 h 1001"/>
                  <a:gd name="T68" fmla="*/ 41 w 1001"/>
                  <a:gd name="T69" fmla="*/ 753 h 1001"/>
                  <a:gd name="T70" fmla="*/ 0 w 1001"/>
                  <a:gd name="T71" fmla="*/ 264 h 1001"/>
                  <a:gd name="T72" fmla="*/ 115 w 1001"/>
                  <a:gd name="T73" fmla="*/ 402 h 1001"/>
                  <a:gd name="T74" fmla="*/ 141 w 1001"/>
                  <a:gd name="T75" fmla="*/ 390 h 1001"/>
                  <a:gd name="T76" fmla="*/ 167 w 1001"/>
                  <a:gd name="T77" fmla="*/ 376 h 1001"/>
                  <a:gd name="T78" fmla="*/ 201 w 1001"/>
                  <a:gd name="T79" fmla="*/ 360 h 1001"/>
                  <a:gd name="T80" fmla="*/ 234 w 1001"/>
                  <a:gd name="T81" fmla="*/ 341 h 1001"/>
                  <a:gd name="T82" fmla="*/ 268 w 1001"/>
                  <a:gd name="T83" fmla="*/ 318 h 1001"/>
                  <a:gd name="T84" fmla="*/ 297 w 1001"/>
                  <a:gd name="T85" fmla="*/ 297 h 1001"/>
                  <a:gd name="T86" fmla="*/ 324 w 1001"/>
                  <a:gd name="T87" fmla="*/ 274 h 1001"/>
                  <a:gd name="T88" fmla="*/ 351 w 1001"/>
                  <a:gd name="T89" fmla="*/ 251 h 1001"/>
                  <a:gd name="T90" fmla="*/ 373 w 1001"/>
                  <a:gd name="T91" fmla="*/ 229 h 1001"/>
                  <a:gd name="T92" fmla="*/ 396 w 1001"/>
                  <a:gd name="T93" fmla="*/ 204 h 1001"/>
                  <a:gd name="T94" fmla="*/ 421 w 1001"/>
                  <a:gd name="T95" fmla="*/ 177 h 1001"/>
                  <a:gd name="T96" fmla="*/ 441 w 1001"/>
                  <a:gd name="T97" fmla="*/ 152 h 1001"/>
                  <a:gd name="T98" fmla="*/ 462 w 1001"/>
                  <a:gd name="T99" fmla="*/ 127 h 1001"/>
                  <a:gd name="T100" fmla="*/ 480 w 1001"/>
                  <a:gd name="T101" fmla="*/ 103 h 1001"/>
                  <a:gd name="T102" fmla="*/ 499 w 1001"/>
                  <a:gd name="T103" fmla="*/ 72 h 1001"/>
                  <a:gd name="T104" fmla="*/ 517 w 1001"/>
                  <a:gd name="T105" fmla="*/ 43 h 1001"/>
                  <a:gd name="T106" fmla="*/ 526 w 1001"/>
                  <a:gd name="T107" fmla="*/ 21 h 1001"/>
                  <a:gd name="T108" fmla="*/ 536 w 1001"/>
                  <a:gd name="T109" fmla="*/ 0 h 1001"/>
                  <a:gd name="T110" fmla="*/ 1001 w 1001"/>
                  <a:gd name="T111" fmla="*/ 219 h 1001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01"/>
                  <a:gd name="T169" fmla="*/ 0 h 1001"/>
                  <a:gd name="T170" fmla="*/ 1001 w 1001"/>
                  <a:gd name="T171" fmla="*/ 1001 h 1001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01" h="1001">
                    <a:moveTo>
                      <a:pt x="1001" y="219"/>
                    </a:moveTo>
                    <a:lnTo>
                      <a:pt x="989" y="241"/>
                    </a:lnTo>
                    <a:lnTo>
                      <a:pt x="981" y="259"/>
                    </a:lnTo>
                    <a:lnTo>
                      <a:pt x="970" y="278"/>
                    </a:lnTo>
                    <a:lnTo>
                      <a:pt x="962" y="296"/>
                    </a:lnTo>
                    <a:lnTo>
                      <a:pt x="951" y="315"/>
                    </a:lnTo>
                    <a:lnTo>
                      <a:pt x="939" y="334"/>
                    </a:lnTo>
                    <a:lnTo>
                      <a:pt x="928" y="352"/>
                    </a:lnTo>
                    <a:lnTo>
                      <a:pt x="915" y="371"/>
                    </a:lnTo>
                    <a:lnTo>
                      <a:pt x="900" y="391"/>
                    </a:lnTo>
                    <a:lnTo>
                      <a:pt x="885" y="413"/>
                    </a:lnTo>
                    <a:lnTo>
                      <a:pt x="873" y="431"/>
                    </a:lnTo>
                    <a:lnTo>
                      <a:pt x="858" y="449"/>
                    </a:lnTo>
                    <a:lnTo>
                      <a:pt x="842" y="471"/>
                    </a:lnTo>
                    <a:lnTo>
                      <a:pt x="825" y="493"/>
                    </a:lnTo>
                    <a:lnTo>
                      <a:pt x="809" y="512"/>
                    </a:lnTo>
                    <a:lnTo>
                      <a:pt x="791" y="532"/>
                    </a:lnTo>
                    <a:lnTo>
                      <a:pt x="776" y="549"/>
                    </a:lnTo>
                    <a:lnTo>
                      <a:pt x="754" y="572"/>
                    </a:lnTo>
                    <a:lnTo>
                      <a:pt x="736" y="591"/>
                    </a:lnTo>
                    <a:lnTo>
                      <a:pt x="719" y="607"/>
                    </a:lnTo>
                    <a:lnTo>
                      <a:pt x="698" y="626"/>
                    </a:lnTo>
                    <a:lnTo>
                      <a:pt x="683" y="640"/>
                    </a:lnTo>
                    <a:lnTo>
                      <a:pt x="664" y="656"/>
                    </a:lnTo>
                    <a:lnTo>
                      <a:pt x="645" y="673"/>
                    </a:lnTo>
                    <a:lnTo>
                      <a:pt x="623" y="691"/>
                    </a:lnTo>
                    <a:lnTo>
                      <a:pt x="604" y="706"/>
                    </a:lnTo>
                    <a:lnTo>
                      <a:pt x="582" y="722"/>
                    </a:lnTo>
                    <a:lnTo>
                      <a:pt x="555" y="741"/>
                    </a:lnTo>
                    <a:lnTo>
                      <a:pt x="532" y="758"/>
                    </a:lnTo>
                    <a:lnTo>
                      <a:pt x="507" y="775"/>
                    </a:lnTo>
                    <a:lnTo>
                      <a:pt x="481" y="793"/>
                    </a:lnTo>
                    <a:lnTo>
                      <a:pt x="454" y="808"/>
                    </a:lnTo>
                    <a:lnTo>
                      <a:pt x="592" y="1001"/>
                    </a:lnTo>
                    <a:lnTo>
                      <a:pt x="41" y="753"/>
                    </a:lnTo>
                    <a:lnTo>
                      <a:pt x="0" y="264"/>
                    </a:lnTo>
                    <a:lnTo>
                      <a:pt x="115" y="402"/>
                    </a:lnTo>
                    <a:lnTo>
                      <a:pt x="141" y="390"/>
                    </a:lnTo>
                    <a:lnTo>
                      <a:pt x="167" y="376"/>
                    </a:lnTo>
                    <a:lnTo>
                      <a:pt x="201" y="360"/>
                    </a:lnTo>
                    <a:lnTo>
                      <a:pt x="234" y="341"/>
                    </a:lnTo>
                    <a:lnTo>
                      <a:pt x="268" y="318"/>
                    </a:lnTo>
                    <a:lnTo>
                      <a:pt x="297" y="297"/>
                    </a:lnTo>
                    <a:lnTo>
                      <a:pt x="324" y="274"/>
                    </a:lnTo>
                    <a:lnTo>
                      <a:pt x="351" y="251"/>
                    </a:lnTo>
                    <a:lnTo>
                      <a:pt x="373" y="229"/>
                    </a:lnTo>
                    <a:lnTo>
                      <a:pt x="396" y="204"/>
                    </a:lnTo>
                    <a:lnTo>
                      <a:pt x="421" y="177"/>
                    </a:lnTo>
                    <a:lnTo>
                      <a:pt x="441" y="152"/>
                    </a:lnTo>
                    <a:lnTo>
                      <a:pt x="462" y="127"/>
                    </a:lnTo>
                    <a:lnTo>
                      <a:pt x="480" y="103"/>
                    </a:lnTo>
                    <a:lnTo>
                      <a:pt x="499" y="72"/>
                    </a:lnTo>
                    <a:lnTo>
                      <a:pt x="517" y="43"/>
                    </a:lnTo>
                    <a:lnTo>
                      <a:pt x="526" y="21"/>
                    </a:lnTo>
                    <a:lnTo>
                      <a:pt x="536" y="0"/>
                    </a:lnTo>
                    <a:lnTo>
                      <a:pt x="1001" y="219"/>
                    </a:lnTo>
                    <a:close/>
                  </a:path>
                </a:pathLst>
              </a:custGeom>
              <a:solidFill>
                <a:srgbClr val="CC0099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84" name="Freeform 14"/>
              <p:cNvSpPr>
                <a:spLocks/>
              </p:cNvSpPr>
              <p:nvPr/>
            </p:nvSpPr>
            <p:spPr bwMode="auto">
              <a:xfrm>
                <a:off x="5227" y="679"/>
                <a:ext cx="184" cy="233"/>
              </a:xfrm>
              <a:custGeom>
                <a:avLst/>
                <a:gdLst>
                  <a:gd name="T0" fmla="*/ 0 w 923"/>
                  <a:gd name="T1" fmla="*/ 740 h 1165"/>
                  <a:gd name="T2" fmla="*/ 229 w 923"/>
                  <a:gd name="T3" fmla="*/ 826 h 1165"/>
                  <a:gd name="T4" fmla="*/ 242 w 923"/>
                  <a:gd name="T5" fmla="*/ 798 h 1165"/>
                  <a:gd name="T6" fmla="*/ 251 w 923"/>
                  <a:gd name="T7" fmla="*/ 770 h 1165"/>
                  <a:gd name="T8" fmla="*/ 258 w 923"/>
                  <a:gd name="T9" fmla="*/ 744 h 1165"/>
                  <a:gd name="T10" fmla="*/ 265 w 923"/>
                  <a:gd name="T11" fmla="*/ 721 h 1165"/>
                  <a:gd name="T12" fmla="*/ 272 w 923"/>
                  <a:gd name="T13" fmla="*/ 695 h 1165"/>
                  <a:gd name="T14" fmla="*/ 277 w 923"/>
                  <a:gd name="T15" fmla="*/ 665 h 1165"/>
                  <a:gd name="T16" fmla="*/ 281 w 923"/>
                  <a:gd name="T17" fmla="*/ 638 h 1165"/>
                  <a:gd name="T18" fmla="*/ 285 w 923"/>
                  <a:gd name="T19" fmla="*/ 610 h 1165"/>
                  <a:gd name="T20" fmla="*/ 289 w 923"/>
                  <a:gd name="T21" fmla="*/ 579 h 1165"/>
                  <a:gd name="T22" fmla="*/ 291 w 923"/>
                  <a:gd name="T23" fmla="*/ 546 h 1165"/>
                  <a:gd name="T24" fmla="*/ 291 w 923"/>
                  <a:gd name="T25" fmla="*/ 488 h 1165"/>
                  <a:gd name="T26" fmla="*/ 289 w 923"/>
                  <a:gd name="T27" fmla="*/ 456 h 1165"/>
                  <a:gd name="T28" fmla="*/ 288 w 923"/>
                  <a:gd name="T29" fmla="*/ 429 h 1165"/>
                  <a:gd name="T30" fmla="*/ 284 w 923"/>
                  <a:gd name="T31" fmla="*/ 400 h 1165"/>
                  <a:gd name="T32" fmla="*/ 279 w 923"/>
                  <a:gd name="T33" fmla="*/ 370 h 1165"/>
                  <a:gd name="T34" fmla="*/ 273 w 923"/>
                  <a:gd name="T35" fmla="*/ 344 h 1165"/>
                  <a:gd name="T36" fmla="*/ 266 w 923"/>
                  <a:gd name="T37" fmla="*/ 311 h 1165"/>
                  <a:gd name="T38" fmla="*/ 257 w 923"/>
                  <a:gd name="T39" fmla="*/ 280 h 1165"/>
                  <a:gd name="T40" fmla="*/ 702 w 923"/>
                  <a:gd name="T41" fmla="*/ 0 h 1165"/>
                  <a:gd name="T42" fmla="*/ 713 w 923"/>
                  <a:gd name="T43" fmla="*/ 27 h 1165"/>
                  <a:gd name="T44" fmla="*/ 722 w 923"/>
                  <a:gd name="T45" fmla="*/ 53 h 1165"/>
                  <a:gd name="T46" fmla="*/ 731 w 923"/>
                  <a:gd name="T47" fmla="*/ 76 h 1165"/>
                  <a:gd name="T48" fmla="*/ 739 w 923"/>
                  <a:gd name="T49" fmla="*/ 101 h 1165"/>
                  <a:gd name="T50" fmla="*/ 746 w 923"/>
                  <a:gd name="T51" fmla="*/ 124 h 1165"/>
                  <a:gd name="T52" fmla="*/ 754 w 923"/>
                  <a:gd name="T53" fmla="*/ 149 h 1165"/>
                  <a:gd name="T54" fmla="*/ 759 w 923"/>
                  <a:gd name="T55" fmla="*/ 171 h 1165"/>
                  <a:gd name="T56" fmla="*/ 765 w 923"/>
                  <a:gd name="T57" fmla="*/ 194 h 1165"/>
                  <a:gd name="T58" fmla="*/ 770 w 923"/>
                  <a:gd name="T59" fmla="*/ 217 h 1165"/>
                  <a:gd name="T60" fmla="*/ 777 w 923"/>
                  <a:gd name="T61" fmla="*/ 243 h 1165"/>
                  <a:gd name="T62" fmla="*/ 781 w 923"/>
                  <a:gd name="T63" fmla="*/ 273 h 1165"/>
                  <a:gd name="T64" fmla="*/ 787 w 923"/>
                  <a:gd name="T65" fmla="*/ 298 h 1165"/>
                  <a:gd name="T66" fmla="*/ 792 w 923"/>
                  <a:gd name="T67" fmla="*/ 325 h 1165"/>
                  <a:gd name="T68" fmla="*/ 796 w 923"/>
                  <a:gd name="T69" fmla="*/ 354 h 1165"/>
                  <a:gd name="T70" fmla="*/ 797 w 923"/>
                  <a:gd name="T71" fmla="*/ 384 h 1165"/>
                  <a:gd name="T72" fmla="*/ 800 w 923"/>
                  <a:gd name="T73" fmla="*/ 416 h 1165"/>
                  <a:gd name="T74" fmla="*/ 803 w 923"/>
                  <a:gd name="T75" fmla="*/ 448 h 1165"/>
                  <a:gd name="T76" fmla="*/ 803 w 923"/>
                  <a:gd name="T77" fmla="*/ 478 h 1165"/>
                  <a:gd name="T78" fmla="*/ 803 w 923"/>
                  <a:gd name="T79" fmla="*/ 511 h 1165"/>
                  <a:gd name="T80" fmla="*/ 803 w 923"/>
                  <a:gd name="T81" fmla="*/ 552 h 1165"/>
                  <a:gd name="T82" fmla="*/ 802 w 923"/>
                  <a:gd name="T83" fmla="*/ 589 h 1165"/>
                  <a:gd name="T84" fmla="*/ 800 w 923"/>
                  <a:gd name="T85" fmla="*/ 615 h 1165"/>
                  <a:gd name="T86" fmla="*/ 797 w 923"/>
                  <a:gd name="T87" fmla="*/ 643 h 1165"/>
                  <a:gd name="T88" fmla="*/ 796 w 923"/>
                  <a:gd name="T89" fmla="*/ 673 h 1165"/>
                  <a:gd name="T90" fmla="*/ 791 w 923"/>
                  <a:gd name="T91" fmla="*/ 707 h 1165"/>
                  <a:gd name="T92" fmla="*/ 785 w 923"/>
                  <a:gd name="T93" fmla="*/ 736 h 1165"/>
                  <a:gd name="T94" fmla="*/ 780 w 923"/>
                  <a:gd name="T95" fmla="*/ 765 h 1165"/>
                  <a:gd name="T96" fmla="*/ 773 w 923"/>
                  <a:gd name="T97" fmla="*/ 799 h 1165"/>
                  <a:gd name="T98" fmla="*/ 766 w 923"/>
                  <a:gd name="T99" fmla="*/ 825 h 1165"/>
                  <a:gd name="T100" fmla="*/ 759 w 923"/>
                  <a:gd name="T101" fmla="*/ 858 h 1165"/>
                  <a:gd name="T102" fmla="*/ 751 w 923"/>
                  <a:gd name="T103" fmla="*/ 886 h 1165"/>
                  <a:gd name="T104" fmla="*/ 741 w 923"/>
                  <a:gd name="T105" fmla="*/ 915 h 1165"/>
                  <a:gd name="T106" fmla="*/ 732 w 923"/>
                  <a:gd name="T107" fmla="*/ 945 h 1165"/>
                  <a:gd name="T108" fmla="*/ 720 w 923"/>
                  <a:gd name="T109" fmla="*/ 982 h 1165"/>
                  <a:gd name="T110" fmla="*/ 706 w 923"/>
                  <a:gd name="T111" fmla="*/ 1019 h 1165"/>
                  <a:gd name="T112" fmla="*/ 923 w 923"/>
                  <a:gd name="T113" fmla="*/ 1108 h 1165"/>
                  <a:gd name="T114" fmla="*/ 378 w 923"/>
                  <a:gd name="T115" fmla="*/ 1165 h 1165"/>
                  <a:gd name="T116" fmla="*/ 0 w 923"/>
                  <a:gd name="T117" fmla="*/ 740 h 116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923"/>
                  <a:gd name="T178" fmla="*/ 0 h 1165"/>
                  <a:gd name="T179" fmla="*/ 923 w 923"/>
                  <a:gd name="T180" fmla="*/ 1165 h 116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923" h="1165">
                    <a:moveTo>
                      <a:pt x="0" y="740"/>
                    </a:moveTo>
                    <a:lnTo>
                      <a:pt x="229" y="826"/>
                    </a:lnTo>
                    <a:lnTo>
                      <a:pt x="242" y="798"/>
                    </a:lnTo>
                    <a:lnTo>
                      <a:pt x="251" y="770"/>
                    </a:lnTo>
                    <a:lnTo>
                      <a:pt x="258" y="744"/>
                    </a:lnTo>
                    <a:lnTo>
                      <a:pt x="265" y="721"/>
                    </a:lnTo>
                    <a:lnTo>
                      <a:pt x="272" y="695"/>
                    </a:lnTo>
                    <a:lnTo>
                      <a:pt x="277" y="665"/>
                    </a:lnTo>
                    <a:lnTo>
                      <a:pt x="281" y="638"/>
                    </a:lnTo>
                    <a:lnTo>
                      <a:pt x="285" y="610"/>
                    </a:lnTo>
                    <a:lnTo>
                      <a:pt x="289" y="579"/>
                    </a:lnTo>
                    <a:lnTo>
                      <a:pt x="291" y="546"/>
                    </a:lnTo>
                    <a:lnTo>
                      <a:pt x="291" y="488"/>
                    </a:lnTo>
                    <a:lnTo>
                      <a:pt x="289" y="456"/>
                    </a:lnTo>
                    <a:lnTo>
                      <a:pt x="288" y="429"/>
                    </a:lnTo>
                    <a:lnTo>
                      <a:pt x="284" y="400"/>
                    </a:lnTo>
                    <a:lnTo>
                      <a:pt x="279" y="370"/>
                    </a:lnTo>
                    <a:lnTo>
                      <a:pt x="273" y="344"/>
                    </a:lnTo>
                    <a:lnTo>
                      <a:pt x="266" y="311"/>
                    </a:lnTo>
                    <a:lnTo>
                      <a:pt x="257" y="280"/>
                    </a:lnTo>
                    <a:lnTo>
                      <a:pt x="702" y="0"/>
                    </a:lnTo>
                    <a:lnTo>
                      <a:pt x="713" y="27"/>
                    </a:lnTo>
                    <a:lnTo>
                      <a:pt x="722" y="53"/>
                    </a:lnTo>
                    <a:lnTo>
                      <a:pt x="731" y="76"/>
                    </a:lnTo>
                    <a:lnTo>
                      <a:pt x="739" y="101"/>
                    </a:lnTo>
                    <a:lnTo>
                      <a:pt x="746" y="124"/>
                    </a:lnTo>
                    <a:lnTo>
                      <a:pt x="754" y="149"/>
                    </a:lnTo>
                    <a:lnTo>
                      <a:pt x="759" y="171"/>
                    </a:lnTo>
                    <a:lnTo>
                      <a:pt x="765" y="194"/>
                    </a:lnTo>
                    <a:lnTo>
                      <a:pt x="770" y="217"/>
                    </a:lnTo>
                    <a:lnTo>
                      <a:pt x="777" y="243"/>
                    </a:lnTo>
                    <a:lnTo>
                      <a:pt x="781" y="273"/>
                    </a:lnTo>
                    <a:lnTo>
                      <a:pt x="787" y="298"/>
                    </a:lnTo>
                    <a:lnTo>
                      <a:pt x="792" y="325"/>
                    </a:lnTo>
                    <a:lnTo>
                      <a:pt x="796" y="354"/>
                    </a:lnTo>
                    <a:lnTo>
                      <a:pt x="797" y="384"/>
                    </a:lnTo>
                    <a:lnTo>
                      <a:pt x="800" y="416"/>
                    </a:lnTo>
                    <a:lnTo>
                      <a:pt x="803" y="448"/>
                    </a:lnTo>
                    <a:lnTo>
                      <a:pt x="803" y="478"/>
                    </a:lnTo>
                    <a:lnTo>
                      <a:pt x="803" y="511"/>
                    </a:lnTo>
                    <a:lnTo>
                      <a:pt x="803" y="552"/>
                    </a:lnTo>
                    <a:lnTo>
                      <a:pt x="802" y="589"/>
                    </a:lnTo>
                    <a:lnTo>
                      <a:pt x="800" y="615"/>
                    </a:lnTo>
                    <a:lnTo>
                      <a:pt x="797" y="643"/>
                    </a:lnTo>
                    <a:lnTo>
                      <a:pt x="796" y="673"/>
                    </a:lnTo>
                    <a:lnTo>
                      <a:pt x="791" y="707"/>
                    </a:lnTo>
                    <a:lnTo>
                      <a:pt x="785" y="736"/>
                    </a:lnTo>
                    <a:lnTo>
                      <a:pt x="780" y="765"/>
                    </a:lnTo>
                    <a:lnTo>
                      <a:pt x="773" y="799"/>
                    </a:lnTo>
                    <a:lnTo>
                      <a:pt x="766" y="825"/>
                    </a:lnTo>
                    <a:lnTo>
                      <a:pt x="759" y="858"/>
                    </a:lnTo>
                    <a:lnTo>
                      <a:pt x="751" y="886"/>
                    </a:lnTo>
                    <a:lnTo>
                      <a:pt x="741" y="915"/>
                    </a:lnTo>
                    <a:lnTo>
                      <a:pt x="732" y="945"/>
                    </a:lnTo>
                    <a:lnTo>
                      <a:pt x="720" y="982"/>
                    </a:lnTo>
                    <a:lnTo>
                      <a:pt x="706" y="1019"/>
                    </a:lnTo>
                    <a:lnTo>
                      <a:pt x="923" y="1108"/>
                    </a:lnTo>
                    <a:lnTo>
                      <a:pt x="378" y="1165"/>
                    </a:lnTo>
                    <a:lnTo>
                      <a:pt x="0" y="740"/>
                    </a:lnTo>
                    <a:close/>
                  </a:path>
                </a:pathLst>
              </a:custGeom>
              <a:solidFill>
                <a:srgbClr val="FF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85" name="Freeform 15"/>
              <p:cNvSpPr>
                <a:spLocks/>
              </p:cNvSpPr>
              <p:nvPr/>
            </p:nvSpPr>
            <p:spPr bwMode="auto">
              <a:xfrm>
                <a:off x="5173" y="463"/>
                <a:ext cx="215" cy="204"/>
              </a:xfrm>
              <a:custGeom>
                <a:avLst/>
                <a:gdLst>
                  <a:gd name="T0" fmla="*/ 219 w 1080"/>
                  <a:gd name="T1" fmla="*/ 0 h 1028"/>
                  <a:gd name="T2" fmla="*/ 241 w 1080"/>
                  <a:gd name="T3" fmla="*/ 11 h 1028"/>
                  <a:gd name="T4" fmla="*/ 259 w 1080"/>
                  <a:gd name="T5" fmla="*/ 20 h 1028"/>
                  <a:gd name="T6" fmla="*/ 278 w 1080"/>
                  <a:gd name="T7" fmla="*/ 30 h 1028"/>
                  <a:gd name="T8" fmla="*/ 296 w 1080"/>
                  <a:gd name="T9" fmla="*/ 39 h 1028"/>
                  <a:gd name="T10" fmla="*/ 315 w 1080"/>
                  <a:gd name="T11" fmla="*/ 50 h 1028"/>
                  <a:gd name="T12" fmla="*/ 333 w 1080"/>
                  <a:gd name="T13" fmla="*/ 63 h 1028"/>
                  <a:gd name="T14" fmla="*/ 351 w 1080"/>
                  <a:gd name="T15" fmla="*/ 74 h 1028"/>
                  <a:gd name="T16" fmla="*/ 368 w 1080"/>
                  <a:gd name="T17" fmla="*/ 85 h 1028"/>
                  <a:gd name="T18" fmla="*/ 390 w 1080"/>
                  <a:gd name="T19" fmla="*/ 100 h 1028"/>
                  <a:gd name="T20" fmla="*/ 413 w 1080"/>
                  <a:gd name="T21" fmla="*/ 116 h 1028"/>
                  <a:gd name="T22" fmla="*/ 431 w 1080"/>
                  <a:gd name="T23" fmla="*/ 128 h 1028"/>
                  <a:gd name="T24" fmla="*/ 449 w 1080"/>
                  <a:gd name="T25" fmla="*/ 143 h 1028"/>
                  <a:gd name="T26" fmla="*/ 471 w 1080"/>
                  <a:gd name="T27" fmla="*/ 158 h 1028"/>
                  <a:gd name="T28" fmla="*/ 493 w 1080"/>
                  <a:gd name="T29" fmla="*/ 175 h 1028"/>
                  <a:gd name="T30" fmla="*/ 512 w 1080"/>
                  <a:gd name="T31" fmla="*/ 191 h 1028"/>
                  <a:gd name="T32" fmla="*/ 531 w 1080"/>
                  <a:gd name="T33" fmla="*/ 209 h 1028"/>
                  <a:gd name="T34" fmla="*/ 549 w 1080"/>
                  <a:gd name="T35" fmla="*/ 225 h 1028"/>
                  <a:gd name="T36" fmla="*/ 570 w 1080"/>
                  <a:gd name="T37" fmla="*/ 246 h 1028"/>
                  <a:gd name="T38" fmla="*/ 590 w 1080"/>
                  <a:gd name="T39" fmla="*/ 263 h 1028"/>
                  <a:gd name="T40" fmla="*/ 606 w 1080"/>
                  <a:gd name="T41" fmla="*/ 281 h 1028"/>
                  <a:gd name="T42" fmla="*/ 625 w 1080"/>
                  <a:gd name="T43" fmla="*/ 302 h 1028"/>
                  <a:gd name="T44" fmla="*/ 640 w 1080"/>
                  <a:gd name="T45" fmla="*/ 317 h 1028"/>
                  <a:gd name="T46" fmla="*/ 656 w 1080"/>
                  <a:gd name="T47" fmla="*/ 336 h 1028"/>
                  <a:gd name="T48" fmla="*/ 673 w 1080"/>
                  <a:gd name="T49" fmla="*/ 355 h 1028"/>
                  <a:gd name="T50" fmla="*/ 691 w 1080"/>
                  <a:gd name="T51" fmla="*/ 378 h 1028"/>
                  <a:gd name="T52" fmla="*/ 706 w 1080"/>
                  <a:gd name="T53" fmla="*/ 397 h 1028"/>
                  <a:gd name="T54" fmla="*/ 722 w 1080"/>
                  <a:gd name="T55" fmla="*/ 419 h 1028"/>
                  <a:gd name="T56" fmla="*/ 741 w 1080"/>
                  <a:gd name="T57" fmla="*/ 445 h 1028"/>
                  <a:gd name="T58" fmla="*/ 758 w 1080"/>
                  <a:gd name="T59" fmla="*/ 468 h 1028"/>
                  <a:gd name="T60" fmla="*/ 775 w 1080"/>
                  <a:gd name="T61" fmla="*/ 494 h 1028"/>
                  <a:gd name="T62" fmla="*/ 792 w 1080"/>
                  <a:gd name="T63" fmla="*/ 520 h 1028"/>
                  <a:gd name="T64" fmla="*/ 807 w 1080"/>
                  <a:gd name="T65" fmla="*/ 548 h 1028"/>
                  <a:gd name="T66" fmla="*/ 823 w 1080"/>
                  <a:gd name="T67" fmla="*/ 576 h 1028"/>
                  <a:gd name="T68" fmla="*/ 835 w 1080"/>
                  <a:gd name="T69" fmla="*/ 601 h 1028"/>
                  <a:gd name="T70" fmla="*/ 848 w 1080"/>
                  <a:gd name="T71" fmla="*/ 624 h 1028"/>
                  <a:gd name="T72" fmla="*/ 859 w 1080"/>
                  <a:gd name="T73" fmla="*/ 651 h 1028"/>
                  <a:gd name="T74" fmla="*/ 865 w 1080"/>
                  <a:gd name="T75" fmla="*/ 670 h 1028"/>
                  <a:gd name="T76" fmla="*/ 1080 w 1080"/>
                  <a:gd name="T77" fmla="*/ 586 h 1028"/>
                  <a:gd name="T78" fmla="*/ 747 w 1080"/>
                  <a:gd name="T79" fmla="*/ 1028 h 1028"/>
                  <a:gd name="T80" fmla="*/ 157 w 1080"/>
                  <a:gd name="T81" fmla="*/ 956 h 1028"/>
                  <a:gd name="T82" fmla="*/ 390 w 1080"/>
                  <a:gd name="T83" fmla="*/ 862 h 1028"/>
                  <a:gd name="T84" fmla="*/ 375 w 1080"/>
                  <a:gd name="T85" fmla="*/ 830 h 1028"/>
                  <a:gd name="T86" fmla="*/ 360 w 1080"/>
                  <a:gd name="T87" fmla="*/ 800 h 1028"/>
                  <a:gd name="T88" fmla="*/ 340 w 1080"/>
                  <a:gd name="T89" fmla="*/ 767 h 1028"/>
                  <a:gd name="T90" fmla="*/ 316 w 1080"/>
                  <a:gd name="T91" fmla="*/ 733 h 1028"/>
                  <a:gd name="T92" fmla="*/ 296 w 1080"/>
                  <a:gd name="T93" fmla="*/ 705 h 1028"/>
                  <a:gd name="T94" fmla="*/ 274 w 1080"/>
                  <a:gd name="T95" fmla="*/ 677 h 1028"/>
                  <a:gd name="T96" fmla="*/ 251 w 1080"/>
                  <a:gd name="T97" fmla="*/ 650 h 1028"/>
                  <a:gd name="T98" fmla="*/ 228 w 1080"/>
                  <a:gd name="T99" fmla="*/ 627 h 1028"/>
                  <a:gd name="T100" fmla="*/ 204 w 1080"/>
                  <a:gd name="T101" fmla="*/ 605 h 1028"/>
                  <a:gd name="T102" fmla="*/ 177 w 1080"/>
                  <a:gd name="T103" fmla="*/ 580 h 1028"/>
                  <a:gd name="T104" fmla="*/ 151 w 1080"/>
                  <a:gd name="T105" fmla="*/ 560 h 1028"/>
                  <a:gd name="T106" fmla="*/ 127 w 1080"/>
                  <a:gd name="T107" fmla="*/ 539 h 1028"/>
                  <a:gd name="T108" fmla="*/ 102 w 1080"/>
                  <a:gd name="T109" fmla="*/ 522 h 1028"/>
                  <a:gd name="T110" fmla="*/ 72 w 1080"/>
                  <a:gd name="T111" fmla="*/ 502 h 1028"/>
                  <a:gd name="T112" fmla="*/ 42 w 1080"/>
                  <a:gd name="T113" fmla="*/ 485 h 1028"/>
                  <a:gd name="T114" fmla="*/ 21 w 1080"/>
                  <a:gd name="T115" fmla="*/ 475 h 1028"/>
                  <a:gd name="T116" fmla="*/ 0 w 1080"/>
                  <a:gd name="T117" fmla="*/ 463 h 1028"/>
                  <a:gd name="T118" fmla="*/ 219 w 1080"/>
                  <a:gd name="T119" fmla="*/ 0 h 102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80"/>
                  <a:gd name="T181" fmla="*/ 0 h 1028"/>
                  <a:gd name="T182" fmla="*/ 1080 w 1080"/>
                  <a:gd name="T183" fmla="*/ 1028 h 102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80" h="1028">
                    <a:moveTo>
                      <a:pt x="219" y="0"/>
                    </a:moveTo>
                    <a:lnTo>
                      <a:pt x="241" y="11"/>
                    </a:lnTo>
                    <a:lnTo>
                      <a:pt x="259" y="20"/>
                    </a:lnTo>
                    <a:lnTo>
                      <a:pt x="278" y="30"/>
                    </a:lnTo>
                    <a:lnTo>
                      <a:pt x="296" y="39"/>
                    </a:lnTo>
                    <a:lnTo>
                      <a:pt x="315" y="50"/>
                    </a:lnTo>
                    <a:lnTo>
                      <a:pt x="333" y="63"/>
                    </a:lnTo>
                    <a:lnTo>
                      <a:pt x="351" y="74"/>
                    </a:lnTo>
                    <a:lnTo>
                      <a:pt x="368" y="85"/>
                    </a:lnTo>
                    <a:lnTo>
                      <a:pt x="390" y="100"/>
                    </a:lnTo>
                    <a:lnTo>
                      <a:pt x="413" y="116"/>
                    </a:lnTo>
                    <a:lnTo>
                      <a:pt x="431" y="128"/>
                    </a:lnTo>
                    <a:lnTo>
                      <a:pt x="449" y="143"/>
                    </a:lnTo>
                    <a:lnTo>
                      <a:pt x="471" y="158"/>
                    </a:lnTo>
                    <a:lnTo>
                      <a:pt x="493" y="175"/>
                    </a:lnTo>
                    <a:lnTo>
                      <a:pt x="512" y="191"/>
                    </a:lnTo>
                    <a:lnTo>
                      <a:pt x="531" y="209"/>
                    </a:lnTo>
                    <a:lnTo>
                      <a:pt x="549" y="225"/>
                    </a:lnTo>
                    <a:lnTo>
                      <a:pt x="570" y="246"/>
                    </a:lnTo>
                    <a:lnTo>
                      <a:pt x="590" y="263"/>
                    </a:lnTo>
                    <a:lnTo>
                      <a:pt x="606" y="281"/>
                    </a:lnTo>
                    <a:lnTo>
                      <a:pt x="625" y="302"/>
                    </a:lnTo>
                    <a:lnTo>
                      <a:pt x="640" y="317"/>
                    </a:lnTo>
                    <a:lnTo>
                      <a:pt x="656" y="336"/>
                    </a:lnTo>
                    <a:lnTo>
                      <a:pt x="673" y="355"/>
                    </a:lnTo>
                    <a:lnTo>
                      <a:pt x="691" y="378"/>
                    </a:lnTo>
                    <a:lnTo>
                      <a:pt x="706" y="397"/>
                    </a:lnTo>
                    <a:lnTo>
                      <a:pt x="722" y="419"/>
                    </a:lnTo>
                    <a:lnTo>
                      <a:pt x="741" y="445"/>
                    </a:lnTo>
                    <a:lnTo>
                      <a:pt x="758" y="468"/>
                    </a:lnTo>
                    <a:lnTo>
                      <a:pt x="775" y="494"/>
                    </a:lnTo>
                    <a:lnTo>
                      <a:pt x="792" y="520"/>
                    </a:lnTo>
                    <a:lnTo>
                      <a:pt x="807" y="548"/>
                    </a:lnTo>
                    <a:lnTo>
                      <a:pt x="823" y="576"/>
                    </a:lnTo>
                    <a:lnTo>
                      <a:pt x="835" y="601"/>
                    </a:lnTo>
                    <a:lnTo>
                      <a:pt x="848" y="624"/>
                    </a:lnTo>
                    <a:lnTo>
                      <a:pt x="859" y="651"/>
                    </a:lnTo>
                    <a:lnTo>
                      <a:pt x="865" y="670"/>
                    </a:lnTo>
                    <a:lnTo>
                      <a:pt x="1080" y="586"/>
                    </a:lnTo>
                    <a:lnTo>
                      <a:pt x="747" y="1028"/>
                    </a:lnTo>
                    <a:lnTo>
                      <a:pt x="157" y="956"/>
                    </a:lnTo>
                    <a:lnTo>
                      <a:pt x="390" y="862"/>
                    </a:lnTo>
                    <a:lnTo>
                      <a:pt x="375" y="830"/>
                    </a:lnTo>
                    <a:lnTo>
                      <a:pt x="360" y="800"/>
                    </a:lnTo>
                    <a:lnTo>
                      <a:pt x="340" y="767"/>
                    </a:lnTo>
                    <a:lnTo>
                      <a:pt x="316" y="733"/>
                    </a:lnTo>
                    <a:lnTo>
                      <a:pt x="296" y="705"/>
                    </a:lnTo>
                    <a:lnTo>
                      <a:pt x="274" y="677"/>
                    </a:lnTo>
                    <a:lnTo>
                      <a:pt x="251" y="650"/>
                    </a:lnTo>
                    <a:lnTo>
                      <a:pt x="228" y="627"/>
                    </a:lnTo>
                    <a:lnTo>
                      <a:pt x="204" y="605"/>
                    </a:lnTo>
                    <a:lnTo>
                      <a:pt x="177" y="580"/>
                    </a:lnTo>
                    <a:lnTo>
                      <a:pt x="151" y="560"/>
                    </a:lnTo>
                    <a:lnTo>
                      <a:pt x="127" y="539"/>
                    </a:lnTo>
                    <a:lnTo>
                      <a:pt x="102" y="522"/>
                    </a:lnTo>
                    <a:lnTo>
                      <a:pt x="72" y="502"/>
                    </a:lnTo>
                    <a:lnTo>
                      <a:pt x="42" y="485"/>
                    </a:lnTo>
                    <a:lnTo>
                      <a:pt x="21" y="475"/>
                    </a:lnTo>
                    <a:lnTo>
                      <a:pt x="0" y="463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FF99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86" name="Freeform 16"/>
              <p:cNvSpPr>
                <a:spLocks/>
              </p:cNvSpPr>
              <p:nvPr/>
            </p:nvSpPr>
            <p:spPr bwMode="auto">
              <a:xfrm flipH="1" flipV="1">
                <a:off x="4936" y="388"/>
                <a:ext cx="211" cy="173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rgbClr val="FFFF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6873" name="Text Box 17"/>
            <p:cNvSpPr txBox="1">
              <a:spLocks noChangeArrowheads="1"/>
            </p:cNvSpPr>
            <p:nvPr/>
          </p:nvSpPr>
          <p:spPr bwMode="auto">
            <a:xfrm>
              <a:off x="6613525" y="4822825"/>
              <a:ext cx="746125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Calculate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Forecast</a:t>
              </a:r>
            </a:p>
          </p:txBody>
        </p:sp>
        <p:sp>
          <p:nvSpPr>
            <p:cNvPr id="36874" name="Text Box 18"/>
            <p:cNvSpPr txBox="1">
              <a:spLocks noChangeArrowheads="1"/>
            </p:cNvSpPr>
            <p:nvPr/>
          </p:nvSpPr>
          <p:spPr bwMode="auto">
            <a:xfrm>
              <a:off x="6380163" y="5445125"/>
              <a:ext cx="661987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Analyze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History</a:t>
              </a:r>
            </a:p>
          </p:txBody>
        </p:sp>
        <p:sp>
          <p:nvSpPr>
            <p:cNvPr id="36875" name="Text Box 19"/>
            <p:cNvSpPr txBox="1">
              <a:spLocks noChangeArrowheads="1"/>
            </p:cNvSpPr>
            <p:nvPr/>
          </p:nvSpPr>
          <p:spPr bwMode="auto">
            <a:xfrm>
              <a:off x="6735763" y="6113463"/>
              <a:ext cx="711200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Define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Forecast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Criteria</a:t>
              </a:r>
            </a:p>
          </p:txBody>
        </p:sp>
        <p:sp>
          <p:nvSpPr>
            <p:cNvPr id="36876" name="Text Box 20"/>
            <p:cNvSpPr txBox="1">
              <a:spLocks noChangeArrowheads="1"/>
            </p:cNvSpPr>
            <p:nvPr/>
          </p:nvSpPr>
          <p:spPr bwMode="auto">
            <a:xfrm>
              <a:off x="7897813" y="4800600"/>
              <a:ext cx="71120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Arial" charset="0"/>
                </a:rPr>
                <a:t>Modify</a:t>
              </a:r>
            </a:p>
            <a:p>
              <a:pPr eaLnBrk="0" hangingPunct="0"/>
              <a:r>
                <a:rPr lang="en-US" sz="1000" b="1">
                  <a:latin typeface="Arial" charset="0"/>
                </a:rPr>
                <a:t>Forecast</a:t>
              </a:r>
            </a:p>
          </p:txBody>
        </p:sp>
        <p:sp>
          <p:nvSpPr>
            <p:cNvPr id="36877" name="Text Box 21"/>
            <p:cNvSpPr txBox="1">
              <a:spLocks noChangeArrowheads="1"/>
            </p:cNvSpPr>
            <p:nvPr/>
          </p:nvSpPr>
          <p:spPr bwMode="auto">
            <a:xfrm>
              <a:off x="8205788" y="5472113"/>
              <a:ext cx="614362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Update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MRP</a:t>
              </a:r>
            </a:p>
          </p:txBody>
        </p:sp>
        <p:sp>
          <p:nvSpPr>
            <p:cNvPr id="36878" name="Text Box 22"/>
            <p:cNvSpPr txBox="1">
              <a:spLocks noChangeArrowheads="1"/>
            </p:cNvSpPr>
            <p:nvPr/>
          </p:nvSpPr>
          <p:spPr bwMode="auto">
            <a:xfrm>
              <a:off x="8005763" y="6119813"/>
              <a:ext cx="727075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Add New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Forecast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Methods</a:t>
              </a:r>
            </a:p>
          </p:txBody>
        </p:sp>
      </p:grp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Materials Requirements Plan(MRP) Menu</a:t>
            </a:r>
          </a:p>
        </p:txBody>
      </p:sp>
      <p:sp>
        <p:nvSpPr>
          <p:cNvPr id="378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FS-PR-350</a:t>
            </a:r>
          </a:p>
        </p:txBody>
      </p:sp>
      <p:pic>
        <p:nvPicPr>
          <p:cNvPr id="3789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02125" y="1443038"/>
            <a:ext cx="2360613" cy="387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8181" name="Rectangle 5"/>
          <p:cNvSpPr>
            <a:spLocks noChangeArrowheads="1"/>
          </p:cNvSpPr>
          <p:nvPr/>
        </p:nvSpPr>
        <p:spPr bwMode="auto">
          <a:xfrm>
            <a:off x="1576388" y="2351088"/>
            <a:ext cx="2312987" cy="11779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50000"/>
                <a:lumOff val="50000"/>
              </a:schemeClr>
            </a:outerShdw>
          </a:effectLst>
        </p:spPr>
        <p:txBody>
          <a:bodyPr lIns="0" rIns="0" anchor="ctr" anchorCtr="1"/>
          <a:lstStyle/>
          <a:p>
            <a:pPr eaLnBrk="0" hangingPunct="0">
              <a:defRPr/>
            </a:pPr>
            <a:r>
              <a:rPr lang="en-US" sz="1600" dirty="0">
                <a:latin typeface="+mj-lt"/>
              </a:rPr>
              <a:t>Choose Net Change, Regenerate, or Selective Materials Plan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solidFill>
                  <a:srgbClr val="FF0000"/>
                </a:solidFill>
                <a:latin typeface="+mj-lt"/>
              </a:rPr>
              <a:t>(various MRP modes)</a:t>
            </a:r>
            <a:endParaRPr lang="en-US" sz="1600" dirty="0">
              <a:latin typeface="+mj-lt"/>
            </a:endParaRPr>
          </a:p>
        </p:txBody>
      </p:sp>
      <p:sp>
        <p:nvSpPr>
          <p:cNvPr id="37894" name="Rectangle 7"/>
          <p:cNvSpPr>
            <a:spLocks noChangeArrowheads="1"/>
          </p:cNvSpPr>
          <p:nvPr/>
        </p:nvSpPr>
        <p:spPr bwMode="auto">
          <a:xfrm>
            <a:off x="4581525" y="3689350"/>
            <a:ext cx="1800225" cy="538163"/>
          </a:xfrm>
          <a:prstGeom prst="rect">
            <a:avLst/>
          </a:prstGeom>
          <a:noFill/>
          <a:ln w="3810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37895" name="AutoShape 8"/>
          <p:cNvCxnSpPr>
            <a:cxnSpLocks noChangeShapeType="1"/>
            <a:stCxn id="178181" idx="2"/>
            <a:endCxn id="37894" idx="1"/>
          </p:cNvCxnSpPr>
          <p:nvPr/>
        </p:nvCxnSpPr>
        <p:spPr bwMode="auto">
          <a:xfrm rot="16200000" flipH="1">
            <a:off x="3432969" y="2829719"/>
            <a:ext cx="430212" cy="1828800"/>
          </a:xfrm>
          <a:prstGeom prst="bentConnector2">
            <a:avLst/>
          </a:prstGeom>
          <a:noFill/>
          <a:ln w="317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grpSp>
        <p:nvGrpSpPr>
          <p:cNvPr id="37896" name="Group 9"/>
          <p:cNvGrpSpPr>
            <a:grpSpLocks/>
          </p:cNvGrpSpPr>
          <p:nvPr/>
        </p:nvGrpSpPr>
        <p:grpSpPr bwMode="auto">
          <a:xfrm>
            <a:off x="7823200" y="5283200"/>
            <a:ext cx="858838" cy="412749"/>
            <a:chOff x="5227" y="470"/>
            <a:chExt cx="541" cy="260"/>
          </a:xfrm>
        </p:grpSpPr>
        <p:sp>
          <p:nvSpPr>
            <p:cNvPr id="37897" name="Freeform 10"/>
            <p:cNvSpPr>
              <a:spLocks/>
            </p:cNvSpPr>
            <p:nvPr/>
          </p:nvSpPr>
          <p:spPr bwMode="auto">
            <a:xfrm>
              <a:off x="5227" y="497"/>
              <a:ext cx="184" cy="233"/>
            </a:xfrm>
            <a:custGeom>
              <a:avLst/>
              <a:gdLst>
                <a:gd name="T0" fmla="*/ 0 w 923"/>
                <a:gd name="T1" fmla="*/ 740 h 1165"/>
                <a:gd name="T2" fmla="*/ 229 w 923"/>
                <a:gd name="T3" fmla="*/ 826 h 1165"/>
                <a:gd name="T4" fmla="*/ 242 w 923"/>
                <a:gd name="T5" fmla="*/ 798 h 1165"/>
                <a:gd name="T6" fmla="*/ 251 w 923"/>
                <a:gd name="T7" fmla="*/ 770 h 1165"/>
                <a:gd name="T8" fmla="*/ 258 w 923"/>
                <a:gd name="T9" fmla="*/ 744 h 1165"/>
                <a:gd name="T10" fmla="*/ 265 w 923"/>
                <a:gd name="T11" fmla="*/ 721 h 1165"/>
                <a:gd name="T12" fmla="*/ 272 w 923"/>
                <a:gd name="T13" fmla="*/ 695 h 1165"/>
                <a:gd name="T14" fmla="*/ 277 w 923"/>
                <a:gd name="T15" fmla="*/ 665 h 1165"/>
                <a:gd name="T16" fmla="*/ 281 w 923"/>
                <a:gd name="T17" fmla="*/ 638 h 1165"/>
                <a:gd name="T18" fmla="*/ 285 w 923"/>
                <a:gd name="T19" fmla="*/ 610 h 1165"/>
                <a:gd name="T20" fmla="*/ 289 w 923"/>
                <a:gd name="T21" fmla="*/ 579 h 1165"/>
                <a:gd name="T22" fmla="*/ 291 w 923"/>
                <a:gd name="T23" fmla="*/ 546 h 1165"/>
                <a:gd name="T24" fmla="*/ 291 w 923"/>
                <a:gd name="T25" fmla="*/ 488 h 1165"/>
                <a:gd name="T26" fmla="*/ 289 w 923"/>
                <a:gd name="T27" fmla="*/ 456 h 1165"/>
                <a:gd name="T28" fmla="*/ 288 w 923"/>
                <a:gd name="T29" fmla="*/ 429 h 1165"/>
                <a:gd name="T30" fmla="*/ 284 w 923"/>
                <a:gd name="T31" fmla="*/ 400 h 1165"/>
                <a:gd name="T32" fmla="*/ 279 w 923"/>
                <a:gd name="T33" fmla="*/ 370 h 1165"/>
                <a:gd name="T34" fmla="*/ 273 w 923"/>
                <a:gd name="T35" fmla="*/ 344 h 1165"/>
                <a:gd name="T36" fmla="*/ 266 w 923"/>
                <a:gd name="T37" fmla="*/ 311 h 1165"/>
                <a:gd name="T38" fmla="*/ 257 w 923"/>
                <a:gd name="T39" fmla="*/ 280 h 1165"/>
                <a:gd name="T40" fmla="*/ 702 w 923"/>
                <a:gd name="T41" fmla="*/ 0 h 1165"/>
                <a:gd name="T42" fmla="*/ 713 w 923"/>
                <a:gd name="T43" fmla="*/ 27 h 1165"/>
                <a:gd name="T44" fmla="*/ 722 w 923"/>
                <a:gd name="T45" fmla="*/ 53 h 1165"/>
                <a:gd name="T46" fmla="*/ 731 w 923"/>
                <a:gd name="T47" fmla="*/ 76 h 1165"/>
                <a:gd name="T48" fmla="*/ 739 w 923"/>
                <a:gd name="T49" fmla="*/ 101 h 1165"/>
                <a:gd name="T50" fmla="*/ 746 w 923"/>
                <a:gd name="T51" fmla="*/ 124 h 1165"/>
                <a:gd name="T52" fmla="*/ 754 w 923"/>
                <a:gd name="T53" fmla="*/ 149 h 1165"/>
                <a:gd name="T54" fmla="*/ 759 w 923"/>
                <a:gd name="T55" fmla="*/ 171 h 1165"/>
                <a:gd name="T56" fmla="*/ 765 w 923"/>
                <a:gd name="T57" fmla="*/ 194 h 1165"/>
                <a:gd name="T58" fmla="*/ 770 w 923"/>
                <a:gd name="T59" fmla="*/ 217 h 1165"/>
                <a:gd name="T60" fmla="*/ 777 w 923"/>
                <a:gd name="T61" fmla="*/ 243 h 1165"/>
                <a:gd name="T62" fmla="*/ 781 w 923"/>
                <a:gd name="T63" fmla="*/ 273 h 1165"/>
                <a:gd name="T64" fmla="*/ 787 w 923"/>
                <a:gd name="T65" fmla="*/ 298 h 1165"/>
                <a:gd name="T66" fmla="*/ 792 w 923"/>
                <a:gd name="T67" fmla="*/ 325 h 1165"/>
                <a:gd name="T68" fmla="*/ 796 w 923"/>
                <a:gd name="T69" fmla="*/ 354 h 1165"/>
                <a:gd name="T70" fmla="*/ 797 w 923"/>
                <a:gd name="T71" fmla="*/ 384 h 1165"/>
                <a:gd name="T72" fmla="*/ 800 w 923"/>
                <a:gd name="T73" fmla="*/ 416 h 1165"/>
                <a:gd name="T74" fmla="*/ 803 w 923"/>
                <a:gd name="T75" fmla="*/ 448 h 1165"/>
                <a:gd name="T76" fmla="*/ 803 w 923"/>
                <a:gd name="T77" fmla="*/ 478 h 1165"/>
                <a:gd name="T78" fmla="*/ 803 w 923"/>
                <a:gd name="T79" fmla="*/ 511 h 1165"/>
                <a:gd name="T80" fmla="*/ 803 w 923"/>
                <a:gd name="T81" fmla="*/ 552 h 1165"/>
                <a:gd name="T82" fmla="*/ 802 w 923"/>
                <a:gd name="T83" fmla="*/ 589 h 1165"/>
                <a:gd name="T84" fmla="*/ 800 w 923"/>
                <a:gd name="T85" fmla="*/ 615 h 1165"/>
                <a:gd name="T86" fmla="*/ 797 w 923"/>
                <a:gd name="T87" fmla="*/ 643 h 1165"/>
                <a:gd name="T88" fmla="*/ 796 w 923"/>
                <a:gd name="T89" fmla="*/ 673 h 1165"/>
                <a:gd name="T90" fmla="*/ 791 w 923"/>
                <a:gd name="T91" fmla="*/ 707 h 1165"/>
                <a:gd name="T92" fmla="*/ 785 w 923"/>
                <a:gd name="T93" fmla="*/ 736 h 1165"/>
                <a:gd name="T94" fmla="*/ 780 w 923"/>
                <a:gd name="T95" fmla="*/ 765 h 1165"/>
                <a:gd name="T96" fmla="*/ 773 w 923"/>
                <a:gd name="T97" fmla="*/ 799 h 1165"/>
                <a:gd name="T98" fmla="*/ 766 w 923"/>
                <a:gd name="T99" fmla="*/ 825 h 1165"/>
                <a:gd name="T100" fmla="*/ 759 w 923"/>
                <a:gd name="T101" fmla="*/ 858 h 1165"/>
                <a:gd name="T102" fmla="*/ 751 w 923"/>
                <a:gd name="T103" fmla="*/ 886 h 1165"/>
                <a:gd name="T104" fmla="*/ 741 w 923"/>
                <a:gd name="T105" fmla="*/ 915 h 1165"/>
                <a:gd name="T106" fmla="*/ 732 w 923"/>
                <a:gd name="T107" fmla="*/ 945 h 1165"/>
                <a:gd name="T108" fmla="*/ 720 w 923"/>
                <a:gd name="T109" fmla="*/ 982 h 1165"/>
                <a:gd name="T110" fmla="*/ 706 w 923"/>
                <a:gd name="T111" fmla="*/ 1019 h 1165"/>
                <a:gd name="T112" fmla="*/ 923 w 923"/>
                <a:gd name="T113" fmla="*/ 1108 h 1165"/>
                <a:gd name="T114" fmla="*/ 378 w 923"/>
                <a:gd name="T115" fmla="*/ 1165 h 1165"/>
                <a:gd name="T116" fmla="*/ 0 w 923"/>
                <a:gd name="T117" fmla="*/ 740 h 116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923"/>
                <a:gd name="T178" fmla="*/ 0 h 1165"/>
                <a:gd name="T179" fmla="*/ 923 w 923"/>
                <a:gd name="T180" fmla="*/ 1165 h 116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923" h="1165">
                  <a:moveTo>
                    <a:pt x="0" y="740"/>
                  </a:moveTo>
                  <a:lnTo>
                    <a:pt x="229" y="826"/>
                  </a:lnTo>
                  <a:lnTo>
                    <a:pt x="242" y="798"/>
                  </a:lnTo>
                  <a:lnTo>
                    <a:pt x="251" y="770"/>
                  </a:lnTo>
                  <a:lnTo>
                    <a:pt x="258" y="744"/>
                  </a:lnTo>
                  <a:lnTo>
                    <a:pt x="265" y="721"/>
                  </a:lnTo>
                  <a:lnTo>
                    <a:pt x="272" y="695"/>
                  </a:lnTo>
                  <a:lnTo>
                    <a:pt x="277" y="665"/>
                  </a:lnTo>
                  <a:lnTo>
                    <a:pt x="281" y="638"/>
                  </a:lnTo>
                  <a:lnTo>
                    <a:pt x="285" y="610"/>
                  </a:lnTo>
                  <a:lnTo>
                    <a:pt x="289" y="579"/>
                  </a:lnTo>
                  <a:lnTo>
                    <a:pt x="291" y="546"/>
                  </a:lnTo>
                  <a:lnTo>
                    <a:pt x="291" y="488"/>
                  </a:lnTo>
                  <a:lnTo>
                    <a:pt x="289" y="456"/>
                  </a:lnTo>
                  <a:lnTo>
                    <a:pt x="288" y="429"/>
                  </a:lnTo>
                  <a:lnTo>
                    <a:pt x="284" y="400"/>
                  </a:lnTo>
                  <a:lnTo>
                    <a:pt x="279" y="370"/>
                  </a:lnTo>
                  <a:lnTo>
                    <a:pt x="273" y="344"/>
                  </a:lnTo>
                  <a:lnTo>
                    <a:pt x="266" y="311"/>
                  </a:lnTo>
                  <a:lnTo>
                    <a:pt x="257" y="280"/>
                  </a:lnTo>
                  <a:lnTo>
                    <a:pt x="702" y="0"/>
                  </a:lnTo>
                  <a:lnTo>
                    <a:pt x="713" y="27"/>
                  </a:lnTo>
                  <a:lnTo>
                    <a:pt x="722" y="53"/>
                  </a:lnTo>
                  <a:lnTo>
                    <a:pt x="731" y="76"/>
                  </a:lnTo>
                  <a:lnTo>
                    <a:pt x="739" y="101"/>
                  </a:lnTo>
                  <a:lnTo>
                    <a:pt x="746" y="124"/>
                  </a:lnTo>
                  <a:lnTo>
                    <a:pt x="754" y="149"/>
                  </a:lnTo>
                  <a:lnTo>
                    <a:pt x="759" y="171"/>
                  </a:lnTo>
                  <a:lnTo>
                    <a:pt x="765" y="194"/>
                  </a:lnTo>
                  <a:lnTo>
                    <a:pt x="770" y="217"/>
                  </a:lnTo>
                  <a:lnTo>
                    <a:pt x="777" y="243"/>
                  </a:lnTo>
                  <a:lnTo>
                    <a:pt x="781" y="273"/>
                  </a:lnTo>
                  <a:lnTo>
                    <a:pt x="787" y="298"/>
                  </a:lnTo>
                  <a:lnTo>
                    <a:pt x="792" y="325"/>
                  </a:lnTo>
                  <a:lnTo>
                    <a:pt x="796" y="354"/>
                  </a:lnTo>
                  <a:lnTo>
                    <a:pt x="797" y="384"/>
                  </a:lnTo>
                  <a:lnTo>
                    <a:pt x="800" y="416"/>
                  </a:lnTo>
                  <a:lnTo>
                    <a:pt x="803" y="448"/>
                  </a:lnTo>
                  <a:lnTo>
                    <a:pt x="803" y="478"/>
                  </a:lnTo>
                  <a:lnTo>
                    <a:pt x="803" y="511"/>
                  </a:lnTo>
                  <a:lnTo>
                    <a:pt x="803" y="552"/>
                  </a:lnTo>
                  <a:lnTo>
                    <a:pt x="802" y="589"/>
                  </a:lnTo>
                  <a:lnTo>
                    <a:pt x="800" y="615"/>
                  </a:lnTo>
                  <a:lnTo>
                    <a:pt x="797" y="643"/>
                  </a:lnTo>
                  <a:lnTo>
                    <a:pt x="796" y="673"/>
                  </a:lnTo>
                  <a:lnTo>
                    <a:pt x="791" y="707"/>
                  </a:lnTo>
                  <a:lnTo>
                    <a:pt x="785" y="736"/>
                  </a:lnTo>
                  <a:lnTo>
                    <a:pt x="780" y="765"/>
                  </a:lnTo>
                  <a:lnTo>
                    <a:pt x="773" y="799"/>
                  </a:lnTo>
                  <a:lnTo>
                    <a:pt x="766" y="825"/>
                  </a:lnTo>
                  <a:lnTo>
                    <a:pt x="759" y="858"/>
                  </a:lnTo>
                  <a:lnTo>
                    <a:pt x="751" y="886"/>
                  </a:lnTo>
                  <a:lnTo>
                    <a:pt x="741" y="915"/>
                  </a:lnTo>
                  <a:lnTo>
                    <a:pt x="732" y="945"/>
                  </a:lnTo>
                  <a:lnTo>
                    <a:pt x="720" y="982"/>
                  </a:lnTo>
                  <a:lnTo>
                    <a:pt x="706" y="1019"/>
                  </a:lnTo>
                  <a:lnTo>
                    <a:pt x="923" y="1108"/>
                  </a:lnTo>
                  <a:lnTo>
                    <a:pt x="378" y="1165"/>
                  </a:lnTo>
                  <a:lnTo>
                    <a:pt x="0" y="74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7898" name="Text Box 11"/>
            <p:cNvSpPr txBox="1">
              <a:spLocks noChangeArrowheads="1"/>
            </p:cNvSpPr>
            <p:nvPr/>
          </p:nvSpPr>
          <p:spPr bwMode="auto">
            <a:xfrm>
              <a:off x="5364" y="470"/>
              <a:ext cx="404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+mj-lt"/>
                </a:rPr>
                <a:t>Update</a:t>
              </a:r>
            </a:p>
            <a:p>
              <a:pPr eaLnBrk="0" hangingPunct="0"/>
              <a:r>
                <a:rPr lang="en-US" sz="1000" b="1">
                  <a:latin typeface="+mj-lt"/>
                </a:rPr>
                <a:t>MRP</a:t>
              </a:r>
            </a:p>
          </p:txBody>
        </p:sp>
      </p:grp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22"/>
          <p:cNvSpPr>
            <a:spLocks noGrp="1"/>
          </p:cNvSpPr>
          <p:nvPr>
            <p:ph idx="1"/>
          </p:nvPr>
        </p:nvSpPr>
        <p:spPr>
          <a:xfrm>
            <a:off x="1819274" y="891610"/>
            <a:ext cx="6867525" cy="5424523"/>
          </a:xfrm>
        </p:spPr>
        <p:txBody>
          <a:bodyPr/>
          <a:lstStyle/>
          <a:p>
            <a:r>
              <a:rPr lang="en-US" dirty="0" smtClean="0"/>
              <a:t>Simulated Forecast Calculation</a:t>
            </a:r>
          </a:p>
          <a:p>
            <a:r>
              <a:rPr lang="en-US" dirty="0" smtClean="0"/>
              <a:t>Simulation to Summarized Forecast</a:t>
            </a:r>
          </a:p>
          <a:p>
            <a:r>
              <a:rPr lang="en-US" dirty="0" smtClean="0"/>
              <a:t>Run MRP</a:t>
            </a:r>
          </a:p>
          <a:p>
            <a:r>
              <a:rPr lang="en-US" b="1" dirty="0" smtClean="0"/>
              <a:t>User Forecast Method Maintenance (optional)</a:t>
            </a:r>
          </a:p>
          <a:p>
            <a:endParaRPr lang="en-US" dirty="0"/>
          </a:p>
        </p:txBody>
      </p:sp>
      <p:sp>
        <p:nvSpPr>
          <p:cNvPr id="389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Forecast Simulation</a:t>
            </a: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FS-PR-360</a:t>
            </a:r>
          </a:p>
        </p:txBody>
      </p:sp>
      <p:sp>
        <p:nvSpPr>
          <p:cNvPr id="162822" name="Line 6"/>
          <p:cNvSpPr>
            <a:spLocks noChangeShapeType="1"/>
          </p:cNvSpPr>
          <p:nvPr/>
        </p:nvSpPr>
        <p:spPr bwMode="auto">
          <a:xfrm>
            <a:off x="1104900" y="82296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6599238" y="4368800"/>
            <a:ext cx="2439987" cy="2043113"/>
            <a:chOff x="6380163" y="4625975"/>
            <a:chExt cx="2439987" cy="2043113"/>
          </a:xfrm>
        </p:grpSpPr>
        <p:sp>
          <p:nvSpPr>
            <p:cNvPr id="38919" name="Rectangle 7"/>
            <p:cNvSpPr>
              <a:spLocks noChangeArrowheads="1"/>
            </p:cNvSpPr>
            <p:nvPr/>
          </p:nvSpPr>
          <p:spPr bwMode="auto">
            <a:xfrm>
              <a:off x="6519863" y="4625975"/>
              <a:ext cx="227647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200" b="1">
                  <a:solidFill>
                    <a:schemeClr val="hlink"/>
                  </a:solidFill>
                  <a:latin typeface="Arial" charset="0"/>
                </a:rPr>
                <a:t>QAD Enterprise Applications</a:t>
              </a:r>
            </a:p>
          </p:txBody>
        </p:sp>
        <p:grpSp>
          <p:nvGrpSpPr>
            <p:cNvPr id="38920" name="Group 8"/>
            <p:cNvGrpSpPr>
              <a:grpSpLocks/>
            </p:cNvGrpSpPr>
            <p:nvPr/>
          </p:nvGrpSpPr>
          <p:grpSpPr bwMode="auto">
            <a:xfrm>
              <a:off x="7011988" y="5051425"/>
              <a:ext cx="1254125" cy="1233488"/>
              <a:chOff x="4621" y="388"/>
              <a:chExt cx="790" cy="777"/>
            </a:xfrm>
          </p:grpSpPr>
          <p:sp>
            <p:nvSpPr>
              <p:cNvPr id="38927" name="Freeform 9"/>
              <p:cNvSpPr>
                <a:spLocks/>
              </p:cNvSpPr>
              <p:nvPr/>
            </p:nvSpPr>
            <p:spPr bwMode="auto">
              <a:xfrm>
                <a:off x="4700" y="405"/>
                <a:ext cx="212" cy="211"/>
              </a:xfrm>
              <a:custGeom>
                <a:avLst/>
                <a:gdLst>
                  <a:gd name="T0" fmla="*/ 0 w 1061"/>
                  <a:gd name="T1" fmla="*/ 839 h 1059"/>
                  <a:gd name="T2" fmla="*/ 11 w 1061"/>
                  <a:gd name="T3" fmla="*/ 817 h 1059"/>
                  <a:gd name="T4" fmla="*/ 20 w 1061"/>
                  <a:gd name="T5" fmla="*/ 799 h 1059"/>
                  <a:gd name="T6" fmla="*/ 30 w 1061"/>
                  <a:gd name="T7" fmla="*/ 780 h 1059"/>
                  <a:gd name="T8" fmla="*/ 39 w 1061"/>
                  <a:gd name="T9" fmla="*/ 763 h 1059"/>
                  <a:gd name="T10" fmla="*/ 50 w 1061"/>
                  <a:gd name="T11" fmla="*/ 743 h 1059"/>
                  <a:gd name="T12" fmla="*/ 63 w 1061"/>
                  <a:gd name="T13" fmla="*/ 724 h 1059"/>
                  <a:gd name="T14" fmla="*/ 74 w 1061"/>
                  <a:gd name="T15" fmla="*/ 707 h 1059"/>
                  <a:gd name="T16" fmla="*/ 84 w 1061"/>
                  <a:gd name="T17" fmla="*/ 687 h 1059"/>
                  <a:gd name="T18" fmla="*/ 100 w 1061"/>
                  <a:gd name="T19" fmla="*/ 666 h 1059"/>
                  <a:gd name="T20" fmla="*/ 116 w 1061"/>
                  <a:gd name="T21" fmla="*/ 644 h 1059"/>
                  <a:gd name="T22" fmla="*/ 128 w 1061"/>
                  <a:gd name="T23" fmla="*/ 626 h 1059"/>
                  <a:gd name="T24" fmla="*/ 143 w 1061"/>
                  <a:gd name="T25" fmla="*/ 608 h 1059"/>
                  <a:gd name="T26" fmla="*/ 158 w 1061"/>
                  <a:gd name="T27" fmla="*/ 588 h 1059"/>
                  <a:gd name="T28" fmla="*/ 175 w 1061"/>
                  <a:gd name="T29" fmla="*/ 566 h 1059"/>
                  <a:gd name="T30" fmla="*/ 191 w 1061"/>
                  <a:gd name="T31" fmla="*/ 547 h 1059"/>
                  <a:gd name="T32" fmla="*/ 209 w 1061"/>
                  <a:gd name="T33" fmla="*/ 526 h 1059"/>
                  <a:gd name="T34" fmla="*/ 225 w 1061"/>
                  <a:gd name="T35" fmla="*/ 510 h 1059"/>
                  <a:gd name="T36" fmla="*/ 246 w 1061"/>
                  <a:gd name="T37" fmla="*/ 487 h 1059"/>
                  <a:gd name="T38" fmla="*/ 263 w 1061"/>
                  <a:gd name="T39" fmla="*/ 468 h 1059"/>
                  <a:gd name="T40" fmla="*/ 281 w 1061"/>
                  <a:gd name="T41" fmla="*/ 451 h 1059"/>
                  <a:gd name="T42" fmla="*/ 302 w 1061"/>
                  <a:gd name="T43" fmla="*/ 432 h 1059"/>
                  <a:gd name="T44" fmla="*/ 317 w 1061"/>
                  <a:gd name="T45" fmla="*/ 418 h 1059"/>
                  <a:gd name="T46" fmla="*/ 336 w 1061"/>
                  <a:gd name="T47" fmla="*/ 402 h 1059"/>
                  <a:gd name="T48" fmla="*/ 355 w 1061"/>
                  <a:gd name="T49" fmla="*/ 386 h 1059"/>
                  <a:gd name="T50" fmla="*/ 378 w 1061"/>
                  <a:gd name="T51" fmla="*/ 368 h 1059"/>
                  <a:gd name="T52" fmla="*/ 397 w 1061"/>
                  <a:gd name="T53" fmla="*/ 353 h 1059"/>
                  <a:gd name="T54" fmla="*/ 419 w 1061"/>
                  <a:gd name="T55" fmla="*/ 335 h 1059"/>
                  <a:gd name="T56" fmla="*/ 445 w 1061"/>
                  <a:gd name="T57" fmla="*/ 317 h 1059"/>
                  <a:gd name="T58" fmla="*/ 468 w 1061"/>
                  <a:gd name="T59" fmla="*/ 300 h 1059"/>
                  <a:gd name="T60" fmla="*/ 494 w 1061"/>
                  <a:gd name="T61" fmla="*/ 282 h 1059"/>
                  <a:gd name="T62" fmla="*/ 520 w 1061"/>
                  <a:gd name="T63" fmla="*/ 265 h 1059"/>
                  <a:gd name="T64" fmla="*/ 547 w 1061"/>
                  <a:gd name="T65" fmla="*/ 250 h 1059"/>
                  <a:gd name="T66" fmla="*/ 576 w 1061"/>
                  <a:gd name="T67" fmla="*/ 234 h 1059"/>
                  <a:gd name="T68" fmla="*/ 601 w 1061"/>
                  <a:gd name="T69" fmla="*/ 223 h 1059"/>
                  <a:gd name="T70" fmla="*/ 624 w 1061"/>
                  <a:gd name="T71" fmla="*/ 209 h 1059"/>
                  <a:gd name="T72" fmla="*/ 651 w 1061"/>
                  <a:gd name="T73" fmla="*/ 199 h 1059"/>
                  <a:gd name="T74" fmla="*/ 670 w 1061"/>
                  <a:gd name="T75" fmla="*/ 190 h 1059"/>
                  <a:gd name="T76" fmla="*/ 588 w 1061"/>
                  <a:gd name="T77" fmla="*/ 0 h 1059"/>
                  <a:gd name="T78" fmla="*/ 1061 w 1061"/>
                  <a:gd name="T79" fmla="*/ 271 h 1059"/>
                  <a:gd name="T80" fmla="*/ 938 w 1061"/>
                  <a:gd name="T81" fmla="*/ 832 h 1059"/>
                  <a:gd name="T82" fmla="*/ 861 w 1061"/>
                  <a:gd name="T83" fmla="*/ 666 h 1059"/>
                  <a:gd name="T84" fmla="*/ 830 w 1061"/>
                  <a:gd name="T85" fmla="*/ 681 h 1059"/>
                  <a:gd name="T86" fmla="*/ 800 w 1061"/>
                  <a:gd name="T87" fmla="*/ 697 h 1059"/>
                  <a:gd name="T88" fmla="*/ 767 w 1061"/>
                  <a:gd name="T89" fmla="*/ 718 h 1059"/>
                  <a:gd name="T90" fmla="*/ 732 w 1061"/>
                  <a:gd name="T91" fmla="*/ 741 h 1059"/>
                  <a:gd name="T92" fmla="*/ 704 w 1061"/>
                  <a:gd name="T93" fmla="*/ 761 h 1059"/>
                  <a:gd name="T94" fmla="*/ 677 w 1061"/>
                  <a:gd name="T95" fmla="*/ 784 h 1059"/>
                  <a:gd name="T96" fmla="*/ 650 w 1061"/>
                  <a:gd name="T97" fmla="*/ 806 h 1059"/>
                  <a:gd name="T98" fmla="*/ 627 w 1061"/>
                  <a:gd name="T99" fmla="*/ 830 h 1059"/>
                  <a:gd name="T100" fmla="*/ 605 w 1061"/>
                  <a:gd name="T101" fmla="*/ 854 h 1059"/>
                  <a:gd name="T102" fmla="*/ 580 w 1061"/>
                  <a:gd name="T103" fmla="*/ 880 h 1059"/>
                  <a:gd name="T104" fmla="*/ 560 w 1061"/>
                  <a:gd name="T105" fmla="*/ 906 h 1059"/>
                  <a:gd name="T106" fmla="*/ 539 w 1061"/>
                  <a:gd name="T107" fmla="*/ 932 h 1059"/>
                  <a:gd name="T108" fmla="*/ 521 w 1061"/>
                  <a:gd name="T109" fmla="*/ 955 h 1059"/>
                  <a:gd name="T110" fmla="*/ 502 w 1061"/>
                  <a:gd name="T111" fmla="*/ 987 h 1059"/>
                  <a:gd name="T112" fmla="*/ 485 w 1061"/>
                  <a:gd name="T113" fmla="*/ 1015 h 1059"/>
                  <a:gd name="T114" fmla="*/ 475 w 1061"/>
                  <a:gd name="T115" fmla="*/ 1037 h 1059"/>
                  <a:gd name="T116" fmla="*/ 463 w 1061"/>
                  <a:gd name="T117" fmla="*/ 1059 h 1059"/>
                  <a:gd name="T118" fmla="*/ 0 w 1061"/>
                  <a:gd name="T119" fmla="*/ 839 h 1059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61"/>
                  <a:gd name="T181" fmla="*/ 0 h 1059"/>
                  <a:gd name="T182" fmla="*/ 1061 w 1061"/>
                  <a:gd name="T183" fmla="*/ 1059 h 1059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61" h="1059">
                    <a:moveTo>
                      <a:pt x="0" y="839"/>
                    </a:moveTo>
                    <a:lnTo>
                      <a:pt x="11" y="817"/>
                    </a:lnTo>
                    <a:lnTo>
                      <a:pt x="20" y="799"/>
                    </a:lnTo>
                    <a:lnTo>
                      <a:pt x="30" y="780"/>
                    </a:lnTo>
                    <a:lnTo>
                      <a:pt x="39" y="763"/>
                    </a:lnTo>
                    <a:lnTo>
                      <a:pt x="50" y="743"/>
                    </a:lnTo>
                    <a:lnTo>
                      <a:pt x="63" y="724"/>
                    </a:lnTo>
                    <a:lnTo>
                      <a:pt x="74" y="707"/>
                    </a:lnTo>
                    <a:lnTo>
                      <a:pt x="84" y="687"/>
                    </a:lnTo>
                    <a:lnTo>
                      <a:pt x="100" y="666"/>
                    </a:lnTo>
                    <a:lnTo>
                      <a:pt x="116" y="644"/>
                    </a:lnTo>
                    <a:lnTo>
                      <a:pt x="128" y="626"/>
                    </a:lnTo>
                    <a:lnTo>
                      <a:pt x="143" y="608"/>
                    </a:lnTo>
                    <a:lnTo>
                      <a:pt x="158" y="588"/>
                    </a:lnTo>
                    <a:lnTo>
                      <a:pt x="175" y="566"/>
                    </a:lnTo>
                    <a:lnTo>
                      <a:pt x="191" y="547"/>
                    </a:lnTo>
                    <a:lnTo>
                      <a:pt x="209" y="526"/>
                    </a:lnTo>
                    <a:lnTo>
                      <a:pt x="225" y="510"/>
                    </a:lnTo>
                    <a:lnTo>
                      <a:pt x="246" y="487"/>
                    </a:lnTo>
                    <a:lnTo>
                      <a:pt x="263" y="468"/>
                    </a:lnTo>
                    <a:lnTo>
                      <a:pt x="281" y="451"/>
                    </a:lnTo>
                    <a:lnTo>
                      <a:pt x="302" y="432"/>
                    </a:lnTo>
                    <a:lnTo>
                      <a:pt x="317" y="418"/>
                    </a:lnTo>
                    <a:lnTo>
                      <a:pt x="336" y="402"/>
                    </a:lnTo>
                    <a:lnTo>
                      <a:pt x="355" y="386"/>
                    </a:lnTo>
                    <a:lnTo>
                      <a:pt x="378" y="368"/>
                    </a:lnTo>
                    <a:lnTo>
                      <a:pt x="397" y="353"/>
                    </a:lnTo>
                    <a:lnTo>
                      <a:pt x="419" y="335"/>
                    </a:lnTo>
                    <a:lnTo>
                      <a:pt x="445" y="317"/>
                    </a:lnTo>
                    <a:lnTo>
                      <a:pt x="468" y="300"/>
                    </a:lnTo>
                    <a:lnTo>
                      <a:pt x="494" y="282"/>
                    </a:lnTo>
                    <a:lnTo>
                      <a:pt x="520" y="265"/>
                    </a:lnTo>
                    <a:lnTo>
                      <a:pt x="547" y="250"/>
                    </a:lnTo>
                    <a:lnTo>
                      <a:pt x="576" y="234"/>
                    </a:lnTo>
                    <a:lnTo>
                      <a:pt x="601" y="223"/>
                    </a:lnTo>
                    <a:lnTo>
                      <a:pt x="624" y="209"/>
                    </a:lnTo>
                    <a:lnTo>
                      <a:pt x="651" y="199"/>
                    </a:lnTo>
                    <a:lnTo>
                      <a:pt x="670" y="190"/>
                    </a:lnTo>
                    <a:lnTo>
                      <a:pt x="588" y="0"/>
                    </a:lnTo>
                    <a:lnTo>
                      <a:pt x="1061" y="271"/>
                    </a:lnTo>
                    <a:lnTo>
                      <a:pt x="938" y="832"/>
                    </a:lnTo>
                    <a:lnTo>
                      <a:pt x="861" y="666"/>
                    </a:lnTo>
                    <a:lnTo>
                      <a:pt x="830" y="681"/>
                    </a:lnTo>
                    <a:lnTo>
                      <a:pt x="800" y="697"/>
                    </a:lnTo>
                    <a:lnTo>
                      <a:pt x="767" y="718"/>
                    </a:lnTo>
                    <a:lnTo>
                      <a:pt x="732" y="741"/>
                    </a:lnTo>
                    <a:lnTo>
                      <a:pt x="704" y="761"/>
                    </a:lnTo>
                    <a:lnTo>
                      <a:pt x="677" y="784"/>
                    </a:lnTo>
                    <a:lnTo>
                      <a:pt x="650" y="806"/>
                    </a:lnTo>
                    <a:lnTo>
                      <a:pt x="627" y="830"/>
                    </a:lnTo>
                    <a:lnTo>
                      <a:pt x="605" y="854"/>
                    </a:lnTo>
                    <a:lnTo>
                      <a:pt x="580" y="880"/>
                    </a:lnTo>
                    <a:lnTo>
                      <a:pt x="560" y="906"/>
                    </a:lnTo>
                    <a:lnTo>
                      <a:pt x="539" y="932"/>
                    </a:lnTo>
                    <a:lnTo>
                      <a:pt x="521" y="955"/>
                    </a:lnTo>
                    <a:lnTo>
                      <a:pt x="502" y="987"/>
                    </a:lnTo>
                    <a:lnTo>
                      <a:pt x="485" y="1015"/>
                    </a:lnTo>
                    <a:lnTo>
                      <a:pt x="475" y="1037"/>
                    </a:lnTo>
                    <a:lnTo>
                      <a:pt x="463" y="1059"/>
                    </a:lnTo>
                    <a:lnTo>
                      <a:pt x="0" y="839"/>
                    </a:lnTo>
                    <a:close/>
                  </a:path>
                </a:pathLst>
              </a:custGeom>
              <a:solidFill>
                <a:srgbClr val="99CC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28" name="Freeform 10"/>
              <p:cNvSpPr>
                <a:spLocks/>
              </p:cNvSpPr>
              <p:nvPr/>
            </p:nvSpPr>
            <p:spPr bwMode="auto">
              <a:xfrm>
                <a:off x="4621" y="642"/>
                <a:ext cx="186" cy="234"/>
              </a:xfrm>
              <a:custGeom>
                <a:avLst/>
                <a:gdLst>
                  <a:gd name="T0" fmla="*/ 934 w 934"/>
                  <a:gd name="T1" fmla="*/ 488 h 1179"/>
                  <a:gd name="T2" fmla="*/ 696 w 934"/>
                  <a:gd name="T3" fmla="*/ 391 h 1179"/>
                  <a:gd name="T4" fmla="*/ 687 w 934"/>
                  <a:gd name="T5" fmla="*/ 413 h 1179"/>
                  <a:gd name="T6" fmla="*/ 681 w 934"/>
                  <a:gd name="T7" fmla="*/ 435 h 1179"/>
                  <a:gd name="T8" fmla="*/ 674 w 934"/>
                  <a:gd name="T9" fmla="*/ 458 h 1179"/>
                  <a:gd name="T10" fmla="*/ 669 w 934"/>
                  <a:gd name="T11" fmla="*/ 482 h 1179"/>
                  <a:gd name="T12" fmla="*/ 662 w 934"/>
                  <a:gd name="T13" fmla="*/ 514 h 1179"/>
                  <a:gd name="T14" fmla="*/ 658 w 934"/>
                  <a:gd name="T15" fmla="*/ 540 h 1179"/>
                  <a:gd name="T16" fmla="*/ 654 w 934"/>
                  <a:gd name="T17" fmla="*/ 568 h 1179"/>
                  <a:gd name="T18" fmla="*/ 651 w 934"/>
                  <a:gd name="T19" fmla="*/ 600 h 1179"/>
                  <a:gd name="T20" fmla="*/ 648 w 934"/>
                  <a:gd name="T21" fmla="*/ 633 h 1179"/>
                  <a:gd name="T22" fmla="*/ 648 w 934"/>
                  <a:gd name="T23" fmla="*/ 691 h 1179"/>
                  <a:gd name="T24" fmla="*/ 650 w 934"/>
                  <a:gd name="T25" fmla="*/ 721 h 1179"/>
                  <a:gd name="T26" fmla="*/ 651 w 934"/>
                  <a:gd name="T27" fmla="*/ 750 h 1179"/>
                  <a:gd name="T28" fmla="*/ 655 w 934"/>
                  <a:gd name="T29" fmla="*/ 779 h 1179"/>
                  <a:gd name="T30" fmla="*/ 661 w 934"/>
                  <a:gd name="T31" fmla="*/ 807 h 1179"/>
                  <a:gd name="T32" fmla="*/ 666 w 934"/>
                  <a:gd name="T33" fmla="*/ 835 h 1179"/>
                  <a:gd name="T34" fmla="*/ 673 w 934"/>
                  <a:gd name="T35" fmla="*/ 867 h 1179"/>
                  <a:gd name="T36" fmla="*/ 682 w 934"/>
                  <a:gd name="T37" fmla="*/ 897 h 1179"/>
                  <a:gd name="T38" fmla="*/ 236 w 934"/>
                  <a:gd name="T39" fmla="*/ 1179 h 1179"/>
                  <a:gd name="T40" fmla="*/ 226 w 934"/>
                  <a:gd name="T41" fmla="*/ 1150 h 1179"/>
                  <a:gd name="T42" fmla="*/ 217 w 934"/>
                  <a:gd name="T43" fmla="*/ 1126 h 1179"/>
                  <a:gd name="T44" fmla="*/ 209 w 934"/>
                  <a:gd name="T45" fmla="*/ 1102 h 1179"/>
                  <a:gd name="T46" fmla="*/ 200 w 934"/>
                  <a:gd name="T47" fmla="*/ 1076 h 1179"/>
                  <a:gd name="T48" fmla="*/ 194 w 934"/>
                  <a:gd name="T49" fmla="*/ 1055 h 1179"/>
                  <a:gd name="T50" fmla="*/ 185 w 934"/>
                  <a:gd name="T51" fmla="*/ 1030 h 1179"/>
                  <a:gd name="T52" fmla="*/ 180 w 934"/>
                  <a:gd name="T53" fmla="*/ 1007 h 1179"/>
                  <a:gd name="T54" fmla="*/ 174 w 934"/>
                  <a:gd name="T55" fmla="*/ 985 h 1179"/>
                  <a:gd name="T56" fmla="*/ 169 w 934"/>
                  <a:gd name="T57" fmla="*/ 962 h 1179"/>
                  <a:gd name="T58" fmla="*/ 162 w 934"/>
                  <a:gd name="T59" fmla="*/ 934 h 1179"/>
                  <a:gd name="T60" fmla="*/ 158 w 934"/>
                  <a:gd name="T61" fmla="*/ 906 h 1179"/>
                  <a:gd name="T62" fmla="*/ 153 w 934"/>
                  <a:gd name="T63" fmla="*/ 880 h 1179"/>
                  <a:gd name="T64" fmla="*/ 147 w 934"/>
                  <a:gd name="T65" fmla="*/ 854 h 1179"/>
                  <a:gd name="T66" fmla="*/ 144 w 934"/>
                  <a:gd name="T67" fmla="*/ 824 h 1179"/>
                  <a:gd name="T68" fmla="*/ 142 w 934"/>
                  <a:gd name="T69" fmla="*/ 795 h 1179"/>
                  <a:gd name="T70" fmla="*/ 139 w 934"/>
                  <a:gd name="T71" fmla="*/ 762 h 1179"/>
                  <a:gd name="T72" fmla="*/ 136 w 934"/>
                  <a:gd name="T73" fmla="*/ 731 h 1179"/>
                  <a:gd name="T74" fmla="*/ 136 w 934"/>
                  <a:gd name="T75" fmla="*/ 699 h 1179"/>
                  <a:gd name="T76" fmla="*/ 136 w 934"/>
                  <a:gd name="T77" fmla="*/ 667 h 1179"/>
                  <a:gd name="T78" fmla="*/ 136 w 934"/>
                  <a:gd name="T79" fmla="*/ 626 h 1179"/>
                  <a:gd name="T80" fmla="*/ 138 w 934"/>
                  <a:gd name="T81" fmla="*/ 589 h 1179"/>
                  <a:gd name="T82" fmla="*/ 139 w 934"/>
                  <a:gd name="T83" fmla="*/ 564 h 1179"/>
                  <a:gd name="T84" fmla="*/ 142 w 934"/>
                  <a:gd name="T85" fmla="*/ 534 h 1179"/>
                  <a:gd name="T86" fmla="*/ 144 w 934"/>
                  <a:gd name="T87" fmla="*/ 506 h 1179"/>
                  <a:gd name="T88" fmla="*/ 148 w 934"/>
                  <a:gd name="T89" fmla="*/ 471 h 1179"/>
                  <a:gd name="T90" fmla="*/ 154 w 934"/>
                  <a:gd name="T91" fmla="*/ 441 h 1179"/>
                  <a:gd name="T92" fmla="*/ 159 w 934"/>
                  <a:gd name="T93" fmla="*/ 414 h 1179"/>
                  <a:gd name="T94" fmla="*/ 166 w 934"/>
                  <a:gd name="T95" fmla="*/ 380 h 1179"/>
                  <a:gd name="T96" fmla="*/ 173 w 934"/>
                  <a:gd name="T97" fmla="*/ 353 h 1179"/>
                  <a:gd name="T98" fmla="*/ 180 w 934"/>
                  <a:gd name="T99" fmla="*/ 320 h 1179"/>
                  <a:gd name="T100" fmla="*/ 188 w 934"/>
                  <a:gd name="T101" fmla="*/ 292 h 1179"/>
                  <a:gd name="T102" fmla="*/ 198 w 934"/>
                  <a:gd name="T103" fmla="*/ 262 h 1179"/>
                  <a:gd name="T104" fmla="*/ 207 w 934"/>
                  <a:gd name="T105" fmla="*/ 232 h 1179"/>
                  <a:gd name="T106" fmla="*/ 221 w 934"/>
                  <a:gd name="T107" fmla="*/ 195 h 1179"/>
                  <a:gd name="T108" fmla="*/ 0 w 934"/>
                  <a:gd name="T109" fmla="*/ 103 h 1179"/>
                  <a:gd name="T110" fmla="*/ 581 w 934"/>
                  <a:gd name="T111" fmla="*/ 0 h 1179"/>
                  <a:gd name="T112" fmla="*/ 934 w 934"/>
                  <a:gd name="T113" fmla="*/ 488 h 117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34"/>
                  <a:gd name="T172" fmla="*/ 0 h 1179"/>
                  <a:gd name="T173" fmla="*/ 934 w 934"/>
                  <a:gd name="T174" fmla="*/ 1179 h 1179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34" h="1179">
                    <a:moveTo>
                      <a:pt x="934" y="488"/>
                    </a:moveTo>
                    <a:lnTo>
                      <a:pt x="696" y="391"/>
                    </a:lnTo>
                    <a:lnTo>
                      <a:pt x="687" y="413"/>
                    </a:lnTo>
                    <a:lnTo>
                      <a:pt x="681" y="435"/>
                    </a:lnTo>
                    <a:lnTo>
                      <a:pt x="674" y="458"/>
                    </a:lnTo>
                    <a:lnTo>
                      <a:pt x="669" y="482"/>
                    </a:lnTo>
                    <a:lnTo>
                      <a:pt x="662" y="514"/>
                    </a:lnTo>
                    <a:lnTo>
                      <a:pt x="658" y="540"/>
                    </a:lnTo>
                    <a:lnTo>
                      <a:pt x="654" y="568"/>
                    </a:lnTo>
                    <a:lnTo>
                      <a:pt x="651" y="600"/>
                    </a:lnTo>
                    <a:lnTo>
                      <a:pt x="648" y="633"/>
                    </a:lnTo>
                    <a:lnTo>
                      <a:pt x="648" y="691"/>
                    </a:lnTo>
                    <a:lnTo>
                      <a:pt x="650" y="721"/>
                    </a:lnTo>
                    <a:lnTo>
                      <a:pt x="651" y="750"/>
                    </a:lnTo>
                    <a:lnTo>
                      <a:pt x="655" y="779"/>
                    </a:lnTo>
                    <a:lnTo>
                      <a:pt x="661" y="807"/>
                    </a:lnTo>
                    <a:lnTo>
                      <a:pt x="666" y="835"/>
                    </a:lnTo>
                    <a:lnTo>
                      <a:pt x="673" y="867"/>
                    </a:lnTo>
                    <a:lnTo>
                      <a:pt x="682" y="897"/>
                    </a:lnTo>
                    <a:lnTo>
                      <a:pt x="236" y="1179"/>
                    </a:lnTo>
                    <a:lnTo>
                      <a:pt x="226" y="1150"/>
                    </a:lnTo>
                    <a:lnTo>
                      <a:pt x="217" y="1126"/>
                    </a:lnTo>
                    <a:lnTo>
                      <a:pt x="209" y="1102"/>
                    </a:lnTo>
                    <a:lnTo>
                      <a:pt x="200" y="1076"/>
                    </a:lnTo>
                    <a:lnTo>
                      <a:pt x="194" y="1055"/>
                    </a:lnTo>
                    <a:lnTo>
                      <a:pt x="185" y="1030"/>
                    </a:lnTo>
                    <a:lnTo>
                      <a:pt x="180" y="1007"/>
                    </a:lnTo>
                    <a:lnTo>
                      <a:pt x="174" y="985"/>
                    </a:lnTo>
                    <a:lnTo>
                      <a:pt x="169" y="962"/>
                    </a:lnTo>
                    <a:lnTo>
                      <a:pt x="162" y="934"/>
                    </a:lnTo>
                    <a:lnTo>
                      <a:pt x="158" y="906"/>
                    </a:lnTo>
                    <a:lnTo>
                      <a:pt x="153" y="880"/>
                    </a:lnTo>
                    <a:lnTo>
                      <a:pt x="147" y="854"/>
                    </a:lnTo>
                    <a:lnTo>
                      <a:pt x="144" y="824"/>
                    </a:lnTo>
                    <a:lnTo>
                      <a:pt x="142" y="795"/>
                    </a:lnTo>
                    <a:lnTo>
                      <a:pt x="139" y="762"/>
                    </a:lnTo>
                    <a:lnTo>
                      <a:pt x="136" y="731"/>
                    </a:lnTo>
                    <a:lnTo>
                      <a:pt x="136" y="699"/>
                    </a:lnTo>
                    <a:lnTo>
                      <a:pt x="136" y="667"/>
                    </a:lnTo>
                    <a:lnTo>
                      <a:pt x="136" y="626"/>
                    </a:lnTo>
                    <a:lnTo>
                      <a:pt x="138" y="589"/>
                    </a:lnTo>
                    <a:lnTo>
                      <a:pt x="139" y="564"/>
                    </a:lnTo>
                    <a:lnTo>
                      <a:pt x="142" y="534"/>
                    </a:lnTo>
                    <a:lnTo>
                      <a:pt x="144" y="506"/>
                    </a:lnTo>
                    <a:lnTo>
                      <a:pt x="148" y="471"/>
                    </a:lnTo>
                    <a:lnTo>
                      <a:pt x="154" y="441"/>
                    </a:lnTo>
                    <a:lnTo>
                      <a:pt x="159" y="414"/>
                    </a:lnTo>
                    <a:lnTo>
                      <a:pt x="166" y="380"/>
                    </a:lnTo>
                    <a:lnTo>
                      <a:pt x="173" y="353"/>
                    </a:lnTo>
                    <a:lnTo>
                      <a:pt x="180" y="320"/>
                    </a:lnTo>
                    <a:lnTo>
                      <a:pt x="188" y="292"/>
                    </a:lnTo>
                    <a:lnTo>
                      <a:pt x="198" y="262"/>
                    </a:lnTo>
                    <a:lnTo>
                      <a:pt x="207" y="232"/>
                    </a:lnTo>
                    <a:lnTo>
                      <a:pt x="221" y="195"/>
                    </a:lnTo>
                    <a:lnTo>
                      <a:pt x="0" y="103"/>
                    </a:lnTo>
                    <a:lnTo>
                      <a:pt x="581" y="0"/>
                    </a:lnTo>
                    <a:lnTo>
                      <a:pt x="934" y="488"/>
                    </a:lnTo>
                    <a:close/>
                  </a:path>
                </a:pathLst>
              </a:custGeom>
              <a:solidFill>
                <a:schemeClr val="folHlink"/>
              </a:solidFill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29" name="Freeform 11"/>
              <p:cNvSpPr>
                <a:spLocks/>
              </p:cNvSpPr>
              <p:nvPr/>
            </p:nvSpPr>
            <p:spPr bwMode="auto">
              <a:xfrm>
                <a:off x="4634" y="883"/>
                <a:ext cx="211" cy="202"/>
              </a:xfrm>
              <a:custGeom>
                <a:avLst/>
                <a:gdLst>
                  <a:gd name="T0" fmla="*/ 843 w 1061"/>
                  <a:gd name="T1" fmla="*/ 1010 h 1010"/>
                  <a:gd name="T2" fmla="*/ 821 w 1061"/>
                  <a:gd name="T3" fmla="*/ 999 h 1010"/>
                  <a:gd name="T4" fmla="*/ 803 w 1061"/>
                  <a:gd name="T5" fmla="*/ 989 h 1010"/>
                  <a:gd name="T6" fmla="*/ 784 w 1061"/>
                  <a:gd name="T7" fmla="*/ 980 h 1010"/>
                  <a:gd name="T8" fmla="*/ 766 w 1061"/>
                  <a:gd name="T9" fmla="*/ 970 h 1010"/>
                  <a:gd name="T10" fmla="*/ 747 w 1061"/>
                  <a:gd name="T11" fmla="*/ 959 h 1010"/>
                  <a:gd name="T12" fmla="*/ 728 w 1061"/>
                  <a:gd name="T13" fmla="*/ 948 h 1010"/>
                  <a:gd name="T14" fmla="*/ 710 w 1061"/>
                  <a:gd name="T15" fmla="*/ 936 h 1010"/>
                  <a:gd name="T16" fmla="*/ 691 w 1061"/>
                  <a:gd name="T17" fmla="*/ 925 h 1010"/>
                  <a:gd name="T18" fmla="*/ 670 w 1061"/>
                  <a:gd name="T19" fmla="*/ 910 h 1010"/>
                  <a:gd name="T20" fmla="*/ 647 w 1061"/>
                  <a:gd name="T21" fmla="*/ 895 h 1010"/>
                  <a:gd name="T22" fmla="*/ 629 w 1061"/>
                  <a:gd name="T23" fmla="*/ 881 h 1010"/>
                  <a:gd name="T24" fmla="*/ 612 w 1061"/>
                  <a:gd name="T25" fmla="*/ 866 h 1010"/>
                  <a:gd name="T26" fmla="*/ 591 w 1061"/>
                  <a:gd name="T27" fmla="*/ 851 h 1010"/>
                  <a:gd name="T28" fmla="*/ 569 w 1061"/>
                  <a:gd name="T29" fmla="*/ 835 h 1010"/>
                  <a:gd name="T30" fmla="*/ 550 w 1061"/>
                  <a:gd name="T31" fmla="*/ 819 h 1010"/>
                  <a:gd name="T32" fmla="*/ 530 w 1061"/>
                  <a:gd name="T33" fmla="*/ 801 h 1010"/>
                  <a:gd name="T34" fmla="*/ 513 w 1061"/>
                  <a:gd name="T35" fmla="*/ 786 h 1010"/>
                  <a:gd name="T36" fmla="*/ 490 w 1061"/>
                  <a:gd name="T37" fmla="*/ 764 h 1010"/>
                  <a:gd name="T38" fmla="*/ 471 w 1061"/>
                  <a:gd name="T39" fmla="*/ 746 h 1010"/>
                  <a:gd name="T40" fmla="*/ 455 w 1061"/>
                  <a:gd name="T41" fmla="*/ 728 h 1010"/>
                  <a:gd name="T42" fmla="*/ 436 w 1061"/>
                  <a:gd name="T43" fmla="*/ 708 h 1010"/>
                  <a:gd name="T44" fmla="*/ 422 w 1061"/>
                  <a:gd name="T45" fmla="*/ 693 h 1010"/>
                  <a:gd name="T46" fmla="*/ 406 w 1061"/>
                  <a:gd name="T47" fmla="*/ 674 h 1010"/>
                  <a:gd name="T48" fmla="*/ 389 w 1061"/>
                  <a:gd name="T49" fmla="*/ 655 h 1010"/>
                  <a:gd name="T50" fmla="*/ 371 w 1061"/>
                  <a:gd name="T51" fmla="*/ 631 h 1010"/>
                  <a:gd name="T52" fmla="*/ 355 w 1061"/>
                  <a:gd name="T53" fmla="*/ 612 h 1010"/>
                  <a:gd name="T54" fmla="*/ 339 w 1061"/>
                  <a:gd name="T55" fmla="*/ 590 h 1010"/>
                  <a:gd name="T56" fmla="*/ 320 w 1061"/>
                  <a:gd name="T57" fmla="*/ 564 h 1010"/>
                  <a:gd name="T58" fmla="*/ 303 w 1061"/>
                  <a:gd name="T59" fmla="*/ 541 h 1010"/>
                  <a:gd name="T60" fmla="*/ 285 w 1061"/>
                  <a:gd name="T61" fmla="*/ 515 h 1010"/>
                  <a:gd name="T62" fmla="*/ 269 w 1061"/>
                  <a:gd name="T63" fmla="*/ 489 h 1010"/>
                  <a:gd name="T64" fmla="*/ 254 w 1061"/>
                  <a:gd name="T65" fmla="*/ 462 h 1010"/>
                  <a:gd name="T66" fmla="*/ 238 w 1061"/>
                  <a:gd name="T67" fmla="*/ 433 h 1010"/>
                  <a:gd name="T68" fmla="*/ 227 w 1061"/>
                  <a:gd name="T69" fmla="*/ 409 h 1010"/>
                  <a:gd name="T70" fmla="*/ 213 w 1061"/>
                  <a:gd name="T71" fmla="*/ 386 h 1010"/>
                  <a:gd name="T72" fmla="*/ 202 w 1061"/>
                  <a:gd name="T73" fmla="*/ 360 h 1010"/>
                  <a:gd name="T74" fmla="*/ 0 w 1061"/>
                  <a:gd name="T75" fmla="*/ 455 h 1010"/>
                  <a:gd name="T76" fmla="*/ 333 w 1061"/>
                  <a:gd name="T77" fmla="*/ 0 h 1010"/>
                  <a:gd name="T78" fmla="*/ 897 w 1061"/>
                  <a:gd name="T79" fmla="*/ 50 h 1010"/>
                  <a:gd name="T80" fmla="*/ 670 w 1061"/>
                  <a:gd name="T81" fmla="*/ 151 h 1010"/>
                  <a:gd name="T82" fmla="*/ 684 w 1061"/>
                  <a:gd name="T83" fmla="*/ 179 h 1010"/>
                  <a:gd name="T84" fmla="*/ 700 w 1061"/>
                  <a:gd name="T85" fmla="*/ 209 h 1010"/>
                  <a:gd name="T86" fmla="*/ 721 w 1061"/>
                  <a:gd name="T87" fmla="*/ 242 h 1010"/>
                  <a:gd name="T88" fmla="*/ 744 w 1061"/>
                  <a:gd name="T89" fmla="*/ 278 h 1010"/>
                  <a:gd name="T90" fmla="*/ 765 w 1061"/>
                  <a:gd name="T91" fmla="*/ 305 h 1010"/>
                  <a:gd name="T92" fmla="*/ 788 w 1061"/>
                  <a:gd name="T93" fmla="*/ 332 h 1010"/>
                  <a:gd name="T94" fmla="*/ 810 w 1061"/>
                  <a:gd name="T95" fmla="*/ 360 h 1010"/>
                  <a:gd name="T96" fmla="*/ 833 w 1061"/>
                  <a:gd name="T97" fmla="*/ 383 h 1010"/>
                  <a:gd name="T98" fmla="*/ 858 w 1061"/>
                  <a:gd name="T99" fmla="*/ 405 h 1010"/>
                  <a:gd name="T100" fmla="*/ 883 w 1061"/>
                  <a:gd name="T101" fmla="*/ 429 h 1010"/>
                  <a:gd name="T102" fmla="*/ 909 w 1061"/>
                  <a:gd name="T103" fmla="*/ 450 h 1010"/>
                  <a:gd name="T104" fmla="*/ 934 w 1061"/>
                  <a:gd name="T105" fmla="*/ 470 h 1010"/>
                  <a:gd name="T106" fmla="*/ 959 w 1061"/>
                  <a:gd name="T107" fmla="*/ 488 h 1010"/>
                  <a:gd name="T108" fmla="*/ 989 w 1061"/>
                  <a:gd name="T109" fmla="*/ 507 h 1010"/>
                  <a:gd name="T110" fmla="*/ 1019 w 1061"/>
                  <a:gd name="T111" fmla="*/ 525 h 1010"/>
                  <a:gd name="T112" fmla="*/ 1041 w 1061"/>
                  <a:gd name="T113" fmla="*/ 534 h 1010"/>
                  <a:gd name="T114" fmla="*/ 1061 w 1061"/>
                  <a:gd name="T115" fmla="*/ 545 h 1010"/>
                  <a:gd name="T116" fmla="*/ 843 w 1061"/>
                  <a:gd name="T117" fmla="*/ 1010 h 101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061"/>
                  <a:gd name="T178" fmla="*/ 0 h 1010"/>
                  <a:gd name="T179" fmla="*/ 1061 w 1061"/>
                  <a:gd name="T180" fmla="*/ 1010 h 101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061" h="1010">
                    <a:moveTo>
                      <a:pt x="843" y="1010"/>
                    </a:moveTo>
                    <a:lnTo>
                      <a:pt x="821" y="999"/>
                    </a:lnTo>
                    <a:lnTo>
                      <a:pt x="803" y="989"/>
                    </a:lnTo>
                    <a:lnTo>
                      <a:pt x="784" y="980"/>
                    </a:lnTo>
                    <a:lnTo>
                      <a:pt x="766" y="970"/>
                    </a:lnTo>
                    <a:lnTo>
                      <a:pt x="747" y="959"/>
                    </a:lnTo>
                    <a:lnTo>
                      <a:pt x="728" y="948"/>
                    </a:lnTo>
                    <a:lnTo>
                      <a:pt x="710" y="936"/>
                    </a:lnTo>
                    <a:lnTo>
                      <a:pt x="691" y="925"/>
                    </a:lnTo>
                    <a:lnTo>
                      <a:pt x="670" y="910"/>
                    </a:lnTo>
                    <a:lnTo>
                      <a:pt x="647" y="895"/>
                    </a:lnTo>
                    <a:lnTo>
                      <a:pt x="629" y="881"/>
                    </a:lnTo>
                    <a:lnTo>
                      <a:pt x="612" y="866"/>
                    </a:lnTo>
                    <a:lnTo>
                      <a:pt x="591" y="851"/>
                    </a:lnTo>
                    <a:lnTo>
                      <a:pt x="569" y="835"/>
                    </a:lnTo>
                    <a:lnTo>
                      <a:pt x="550" y="819"/>
                    </a:lnTo>
                    <a:lnTo>
                      <a:pt x="530" y="801"/>
                    </a:lnTo>
                    <a:lnTo>
                      <a:pt x="513" y="786"/>
                    </a:lnTo>
                    <a:lnTo>
                      <a:pt x="490" y="764"/>
                    </a:lnTo>
                    <a:lnTo>
                      <a:pt x="471" y="746"/>
                    </a:lnTo>
                    <a:lnTo>
                      <a:pt x="455" y="728"/>
                    </a:lnTo>
                    <a:lnTo>
                      <a:pt x="436" y="708"/>
                    </a:lnTo>
                    <a:lnTo>
                      <a:pt x="422" y="693"/>
                    </a:lnTo>
                    <a:lnTo>
                      <a:pt x="406" y="674"/>
                    </a:lnTo>
                    <a:lnTo>
                      <a:pt x="389" y="655"/>
                    </a:lnTo>
                    <a:lnTo>
                      <a:pt x="371" y="631"/>
                    </a:lnTo>
                    <a:lnTo>
                      <a:pt x="355" y="612"/>
                    </a:lnTo>
                    <a:lnTo>
                      <a:pt x="339" y="590"/>
                    </a:lnTo>
                    <a:lnTo>
                      <a:pt x="320" y="564"/>
                    </a:lnTo>
                    <a:lnTo>
                      <a:pt x="303" y="541"/>
                    </a:lnTo>
                    <a:lnTo>
                      <a:pt x="285" y="515"/>
                    </a:lnTo>
                    <a:lnTo>
                      <a:pt x="269" y="489"/>
                    </a:lnTo>
                    <a:lnTo>
                      <a:pt x="254" y="462"/>
                    </a:lnTo>
                    <a:lnTo>
                      <a:pt x="238" y="433"/>
                    </a:lnTo>
                    <a:lnTo>
                      <a:pt x="227" y="409"/>
                    </a:lnTo>
                    <a:lnTo>
                      <a:pt x="213" y="386"/>
                    </a:lnTo>
                    <a:lnTo>
                      <a:pt x="202" y="360"/>
                    </a:lnTo>
                    <a:lnTo>
                      <a:pt x="0" y="455"/>
                    </a:lnTo>
                    <a:lnTo>
                      <a:pt x="333" y="0"/>
                    </a:lnTo>
                    <a:lnTo>
                      <a:pt x="897" y="50"/>
                    </a:lnTo>
                    <a:lnTo>
                      <a:pt x="670" y="151"/>
                    </a:lnTo>
                    <a:lnTo>
                      <a:pt x="684" y="179"/>
                    </a:lnTo>
                    <a:lnTo>
                      <a:pt x="700" y="209"/>
                    </a:lnTo>
                    <a:lnTo>
                      <a:pt x="721" y="242"/>
                    </a:lnTo>
                    <a:lnTo>
                      <a:pt x="744" y="278"/>
                    </a:lnTo>
                    <a:lnTo>
                      <a:pt x="765" y="305"/>
                    </a:lnTo>
                    <a:lnTo>
                      <a:pt x="788" y="332"/>
                    </a:lnTo>
                    <a:lnTo>
                      <a:pt x="810" y="360"/>
                    </a:lnTo>
                    <a:lnTo>
                      <a:pt x="833" y="383"/>
                    </a:lnTo>
                    <a:lnTo>
                      <a:pt x="858" y="405"/>
                    </a:lnTo>
                    <a:lnTo>
                      <a:pt x="883" y="429"/>
                    </a:lnTo>
                    <a:lnTo>
                      <a:pt x="909" y="450"/>
                    </a:lnTo>
                    <a:lnTo>
                      <a:pt x="934" y="470"/>
                    </a:lnTo>
                    <a:lnTo>
                      <a:pt x="959" y="488"/>
                    </a:lnTo>
                    <a:lnTo>
                      <a:pt x="989" y="507"/>
                    </a:lnTo>
                    <a:lnTo>
                      <a:pt x="1019" y="525"/>
                    </a:lnTo>
                    <a:lnTo>
                      <a:pt x="1041" y="534"/>
                    </a:lnTo>
                    <a:lnTo>
                      <a:pt x="1061" y="545"/>
                    </a:lnTo>
                    <a:lnTo>
                      <a:pt x="843" y="1010"/>
                    </a:lnTo>
                    <a:close/>
                  </a:path>
                </a:pathLst>
              </a:custGeom>
              <a:solidFill>
                <a:schemeClr val="folHlink"/>
              </a:solidFill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30" name="Freeform 12"/>
              <p:cNvSpPr>
                <a:spLocks/>
              </p:cNvSpPr>
              <p:nvPr/>
            </p:nvSpPr>
            <p:spPr bwMode="auto">
              <a:xfrm>
                <a:off x="4875" y="981"/>
                <a:ext cx="229" cy="184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31" name="Freeform 13"/>
              <p:cNvSpPr>
                <a:spLocks/>
              </p:cNvSpPr>
              <p:nvPr/>
            </p:nvSpPr>
            <p:spPr bwMode="auto">
              <a:xfrm>
                <a:off x="5126" y="935"/>
                <a:ext cx="199" cy="199"/>
              </a:xfrm>
              <a:custGeom>
                <a:avLst/>
                <a:gdLst>
                  <a:gd name="T0" fmla="*/ 1001 w 1001"/>
                  <a:gd name="T1" fmla="*/ 219 h 1001"/>
                  <a:gd name="T2" fmla="*/ 989 w 1001"/>
                  <a:gd name="T3" fmla="*/ 241 h 1001"/>
                  <a:gd name="T4" fmla="*/ 981 w 1001"/>
                  <a:gd name="T5" fmla="*/ 259 h 1001"/>
                  <a:gd name="T6" fmla="*/ 970 w 1001"/>
                  <a:gd name="T7" fmla="*/ 278 h 1001"/>
                  <a:gd name="T8" fmla="*/ 962 w 1001"/>
                  <a:gd name="T9" fmla="*/ 296 h 1001"/>
                  <a:gd name="T10" fmla="*/ 951 w 1001"/>
                  <a:gd name="T11" fmla="*/ 315 h 1001"/>
                  <a:gd name="T12" fmla="*/ 939 w 1001"/>
                  <a:gd name="T13" fmla="*/ 334 h 1001"/>
                  <a:gd name="T14" fmla="*/ 928 w 1001"/>
                  <a:gd name="T15" fmla="*/ 352 h 1001"/>
                  <a:gd name="T16" fmla="*/ 915 w 1001"/>
                  <a:gd name="T17" fmla="*/ 371 h 1001"/>
                  <a:gd name="T18" fmla="*/ 900 w 1001"/>
                  <a:gd name="T19" fmla="*/ 391 h 1001"/>
                  <a:gd name="T20" fmla="*/ 885 w 1001"/>
                  <a:gd name="T21" fmla="*/ 413 h 1001"/>
                  <a:gd name="T22" fmla="*/ 873 w 1001"/>
                  <a:gd name="T23" fmla="*/ 431 h 1001"/>
                  <a:gd name="T24" fmla="*/ 858 w 1001"/>
                  <a:gd name="T25" fmla="*/ 449 h 1001"/>
                  <a:gd name="T26" fmla="*/ 842 w 1001"/>
                  <a:gd name="T27" fmla="*/ 471 h 1001"/>
                  <a:gd name="T28" fmla="*/ 825 w 1001"/>
                  <a:gd name="T29" fmla="*/ 493 h 1001"/>
                  <a:gd name="T30" fmla="*/ 809 w 1001"/>
                  <a:gd name="T31" fmla="*/ 512 h 1001"/>
                  <a:gd name="T32" fmla="*/ 791 w 1001"/>
                  <a:gd name="T33" fmla="*/ 532 h 1001"/>
                  <a:gd name="T34" fmla="*/ 776 w 1001"/>
                  <a:gd name="T35" fmla="*/ 549 h 1001"/>
                  <a:gd name="T36" fmla="*/ 754 w 1001"/>
                  <a:gd name="T37" fmla="*/ 572 h 1001"/>
                  <a:gd name="T38" fmla="*/ 736 w 1001"/>
                  <a:gd name="T39" fmla="*/ 591 h 1001"/>
                  <a:gd name="T40" fmla="*/ 719 w 1001"/>
                  <a:gd name="T41" fmla="*/ 607 h 1001"/>
                  <a:gd name="T42" fmla="*/ 698 w 1001"/>
                  <a:gd name="T43" fmla="*/ 626 h 1001"/>
                  <a:gd name="T44" fmla="*/ 683 w 1001"/>
                  <a:gd name="T45" fmla="*/ 640 h 1001"/>
                  <a:gd name="T46" fmla="*/ 664 w 1001"/>
                  <a:gd name="T47" fmla="*/ 656 h 1001"/>
                  <a:gd name="T48" fmla="*/ 645 w 1001"/>
                  <a:gd name="T49" fmla="*/ 673 h 1001"/>
                  <a:gd name="T50" fmla="*/ 623 w 1001"/>
                  <a:gd name="T51" fmla="*/ 691 h 1001"/>
                  <a:gd name="T52" fmla="*/ 604 w 1001"/>
                  <a:gd name="T53" fmla="*/ 706 h 1001"/>
                  <a:gd name="T54" fmla="*/ 582 w 1001"/>
                  <a:gd name="T55" fmla="*/ 722 h 1001"/>
                  <a:gd name="T56" fmla="*/ 555 w 1001"/>
                  <a:gd name="T57" fmla="*/ 741 h 1001"/>
                  <a:gd name="T58" fmla="*/ 532 w 1001"/>
                  <a:gd name="T59" fmla="*/ 758 h 1001"/>
                  <a:gd name="T60" fmla="*/ 507 w 1001"/>
                  <a:gd name="T61" fmla="*/ 775 h 1001"/>
                  <a:gd name="T62" fmla="*/ 481 w 1001"/>
                  <a:gd name="T63" fmla="*/ 793 h 1001"/>
                  <a:gd name="T64" fmla="*/ 454 w 1001"/>
                  <a:gd name="T65" fmla="*/ 808 h 1001"/>
                  <a:gd name="T66" fmla="*/ 592 w 1001"/>
                  <a:gd name="T67" fmla="*/ 1001 h 1001"/>
                  <a:gd name="T68" fmla="*/ 41 w 1001"/>
                  <a:gd name="T69" fmla="*/ 753 h 1001"/>
                  <a:gd name="T70" fmla="*/ 0 w 1001"/>
                  <a:gd name="T71" fmla="*/ 264 h 1001"/>
                  <a:gd name="T72" fmla="*/ 115 w 1001"/>
                  <a:gd name="T73" fmla="*/ 402 h 1001"/>
                  <a:gd name="T74" fmla="*/ 141 w 1001"/>
                  <a:gd name="T75" fmla="*/ 390 h 1001"/>
                  <a:gd name="T76" fmla="*/ 167 w 1001"/>
                  <a:gd name="T77" fmla="*/ 376 h 1001"/>
                  <a:gd name="T78" fmla="*/ 201 w 1001"/>
                  <a:gd name="T79" fmla="*/ 360 h 1001"/>
                  <a:gd name="T80" fmla="*/ 234 w 1001"/>
                  <a:gd name="T81" fmla="*/ 341 h 1001"/>
                  <a:gd name="T82" fmla="*/ 268 w 1001"/>
                  <a:gd name="T83" fmla="*/ 318 h 1001"/>
                  <a:gd name="T84" fmla="*/ 297 w 1001"/>
                  <a:gd name="T85" fmla="*/ 297 h 1001"/>
                  <a:gd name="T86" fmla="*/ 324 w 1001"/>
                  <a:gd name="T87" fmla="*/ 274 h 1001"/>
                  <a:gd name="T88" fmla="*/ 351 w 1001"/>
                  <a:gd name="T89" fmla="*/ 251 h 1001"/>
                  <a:gd name="T90" fmla="*/ 373 w 1001"/>
                  <a:gd name="T91" fmla="*/ 229 h 1001"/>
                  <a:gd name="T92" fmla="*/ 396 w 1001"/>
                  <a:gd name="T93" fmla="*/ 204 h 1001"/>
                  <a:gd name="T94" fmla="*/ 421 w 1001"/>
                  <a:gd name="T95" fmla="*/ 177 h 1001"/>
                  <a:gd name="T96" fmla="*/ 441 w 1001"/>
                  <a:gd name="T97" fmla="*/ 152 h 1001"/>
                  <a:gd name="T98" fmla="*/ 462 w 1001"/>
                  <a:gd name="T99" fmla="*/ 127 h 1001"/>
                  <a:gd name="T100" fmla="*/ 480 w 1001"/>
                  <a:gd name="T101" fmla="*/ 103 h 1001"/>
                  <a:gd name="T102" fmla="*/ 499 w 1001"/>
                  <a:gd name="T103" fmla="*/ 72 h 1001"/>
                  <a:gd name="T104" fmla="*/ 517 w 1001"/>
                  <a:gd name="T105" fmla="*/ 43 h 1001"/>
                  <a:gd name="T106" fmla="*/ 526 w 1001"/>
                  <a:gd name="T107" fmla="*/ 21 h 1001"/>
                  <a:gd name="T108" fmla="*/ 536 w 1001"/>
                  <a:gd name="T109" fmla="*/ 0 h 1001"/>
                  <a:gd name="T110" fmla="*/ 1001 w 1001"/>
                  <a:gd name="T111" fmla="*/ 219 h 1001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01"/>
                  <a:gd name="T169" fmla="*/ 0 h 1001"/>
                  <a:gd name="T170" fmla="*/ 1001 w 1001"/>
                  <a:gd name="T171" fmla="*/ 1001 h 1001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01" h="1001">
                    <a:moveTo>
                      <a:pt x="1001" y="219"/>
                    </a:moveTo>
                    <a:lnTo>
                      <a:pt x="989" y="241"/>
                    </a:lnTo>
                    <a:lnTo>
                      <a:pt x="981" y="259"/>
                    </a:lnTo>
                    <a:lnTo>
                      <a:pt x="970" y="278"/>
                    </a:lnTo>
                    <a:lnTo>
                      <a:pt x="962" y="296"/>
                    </a:lnTo>
                    <a:lnTo>
                      <a:pt x="951" y="315"/>
                    </a:lnTo>
                    <a:lnTo>
                      <a:pt x="939" y="334"/>
                    </a:lnTo>
                    <a:lnTo>
                      <a:pt x="928" y="352"/>
                    </a:lnTo>
                    <a:lnTo>
                      <a:pt x="915" y="371"/>
                    </a:lnTo>
                    <a:lnTo>
                      <a:pt x="900" y="391"/>
                    </a:lnTo>
                    <a:lnTo>
                      <a:pt x="885" y="413"/>
                    </a:lnTo>
                    <a:lnTo>
                      <a:pt x="873" y="431"/>
                    </a:lnTo>
                    <a:lnTo>
                      <a:pt x="858" y="449"/>
                    </a:lnTo>
                    <a:lnTo>
                      <a:pt x="842" y="471"/>
                    </a:lnTo>
                    <a:lnTo>
                      <a:pt x="825" y="493"/>
                    </a:lnTo>
                    <a:lnTo>
                      <a:pt x="809" y="512"/>
                    </a:lnTo>
                    <a:lnTo>
                      <a:pt x="791" y="532"/>
                    </a:lnTo>
                    <a:lnTo>
                      <a:pt x="776" y="549"/>
                    </a:lnTo>
                    <a:lnTo>
                      <a:pt x="754" y="572"/>
                    </a:lnTo>
                    <a:lnTo>
                      <a:pt x="736" y="591"/>
                    </a:lnTo>
                    <a:lnTo>
                      <a:pt x="719" y="607"/>
                    </a:lnTo>
                    <a:lnTo>
                      <a:pt x="698" y="626"/>
                    </a:lnTo>
                    <a:lnTo>
                      <a:pt x="683" y="640"/>
                    </a:lnTo>
                    <a:lnTo>
                      <a:pt x="664" y="656"/>
                    </a:lnTo>
                    <a:lnTo>
                      <a:pt x="645" y="673"/>
                    </a:lnTo>
                    <a:lnTo>
                      <a:pt x="623" y="691"/>
                    </a:lnTo>
                    <a:lnTo>
                      <a:pt x="604" y="706"/>
                    </a:lnTo>
                    <a:lnTo>
                      <a:pt x="582" y="722"/>
                    </a:lnTo>
                    <a:lnTo>
                      <a:pt x="555" y="741"/>
                    </a:lnTo>
                    <a:lnTo>
                      <a:pt x="532" y="758"/>
                    </a:lnTo>
                    <a:lnTo>
                      <a:pt x="507" y="775"/>
                    </a:lnTo>
                    <a:lnTo>
                      <a:pt x="481" y="793"/>
                    </a:lnTo>
                    <a:lnTo>
                      <a:pt x="454" y="808"/>
                    </a:lnTo>
                    <a:lnTo>
                      <a:pt x="592" y="1001"/>
                    </a:lnTo>
                    <a:lnTo>
                      <a:pt x="41" y="753"/>
                    </a:lnTo>
                    <a:lnTo>
                      <a:pt x="0" y="264"/>
                    </a:lnTo>
                    <a:lnTo>
                      <a:pt x="115" y="402"/>
                    </a:lnTo>
                    <a:lnTo>
                      <a:pt x="141" y="390"/>
                    </a:lnTo>
                    <a:lnTo>
                      <a:pt x="167" y="376"/>
                    </a:lnTo>
                    <a:lnTo>
                      <a:pt x="201" y="360"/>
                    </a:lnTo>
                    <a:lnTo>
                      <a:pt x="234" y="341"/>
                    </a:lnTo>
                    <a:lnTo>
                      <a:pt x="268" y="318"/>
                    </a:lnTo>
                    <a:lnTo>
                      <a:pt x="297" y="297"/>
                    </a:lnTo>
                    <a:lnTo>
                      <a:pt x="324" y="274"/>
                    </a:lnTo>
                    <a:lnTo>
                      <a:pt x="351" y="251"/>
                    </a:lnTo>
                    <a:lnTo>
                      <a:pt x="373" y="229"/>
                    </a:lnTo>
                    <a:lnTo>
                      <a:pt x="396" y="204"/>
                    </a:lnTo>
                    <a:lnTo>
                      <a:pt x="421" y="177"/>
                    </a:lnTo>
                    <a:lnTo>
                      <a:pt x="441" y="152"/>
                    </a:lnTo>
                    <a:lnTo>
                      <a:pt x="462" y="127"/>
                    </a:lnTo>
                    <a:lnTo>
                      <a:pt x="480" y="103"/>
                    </a:lnTo>
                    <a:lnTo>
                      <a:pt x="499" y="72"/>
                    </a:lnTo>
                    <a:lnTo>
                      <a:pt x="517" y="43"/>
                    </a:lnTo>
                    <a:lnTo>
                      <a:pt x="526" y="21"/>
                    </a:lnTo>
                    <a:lnTo>
                      <a:pt x="536" y="0"/>
                    </a:lnTo>
                    <a:lnTo>
                      <a:pt x="1001" y="219"/>
                    </a:lnTo>
                    <a:close/>
                  </a:path>
                </a:pathLst>
              </a:custGeom>
              <a:solidFill>
                <a:srgbClr val="CC0099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32" name="Freeform 14"/>
              <p:cNvSpPr>
                <a:spLocks/>
              </p:cNvSpPr>
              <p:nvPr/>
            </p:nvSpPr>
            <p:spPr bwMode="auto">
              <a:xfrm>
                <a:off x="5227" y="679"/>
                <a:ext cx="184" cy="233"/>
              </a:xfrm>
              <a:custGeom>
                <a:avLst/>
                <a:gdLst>
                  <a:gd name="T0" fmla="*/ 0 w 923"/>
                  <a:gd name="T1" fmla="*/ 740 h 1165"/>
                  <a:gd name="T2" fmla="*/ 229 w 923"/>
                  <a:gd name="T3" fmla="*/ 826 h 1165"/>
                  <a:gd name="T4" fmla="*/ 242 w 923"/>
                  <a:gd name="T5" fmla="*/ 798 h 1165"/>
                  <a:gd name="T6" fmla="*/ 251 w 923"/>
                  <a:gd name="T7" fmla="*/ 770 h 1165"/>
                  <a:gd name="T8" fmla="*/ 258 w 923"/>
                  <a:gd name="T9" fmla="*/ 744 h 1165"/>
                  <a:gd name="T10" fmla="*/ 265 w 923"/>
                  <a:gd name="T11" fmla="*/ 721 h 1165"/>
                  <a:gd name="T12" fmla="*/ 272 w 923"/>
                  <a:gd name="T13" fmla="*/ 695 h 1165"/>
                  <a:gd name="T14" fmla="*/ 277 w 923"/>
                  <a:gd name="T15" fmla="*/ 665 h 1165"/>
                  <a:gd name="T16" fmla="*/ 281 w 923"/>
                  <a:gd name="T17" fmla="*/ 638 h 1165"/>
                  <a:gd name="T18" fmla="*/ 285 w 923"/>
                  <a:gd name="T19" fmla="*/ 610 h 1165"/>
                  <a:gd name="T20" fmla="*/ 289 w 923"/>
                  <a:gd name="T21" fmla="*/ 579 h 1165"/>
                  <a:gd name="T22" fmla="*/ 291 w 923"/>
                  <a:gd name="T23" fmla="*/ 546 h 1165"/>
                  <a:gd name="T24" fmla="*/ 291 w 923"/>
                  <a:gd name="T25" fmla="*/ 488 h 1165"/>
                  <a:gd name="T26" fmla="*/ 289 w 923"/>
                  <a:gd name="T27" fmla="*/ 456 h 1165"/>
                  <a:gd name="T28" fmla="*/ 288 w 923"/>
                  <a:gd name="T29" fmla="*/ 429 h 1165"/>
                  <a:gd name="T30" fmla="*/ 284 w 923"/>
                  <a:gd name="T31" fmla="*/ 400 h 1165"/>
                  <a:gd name="T32" fmla="*/ 279 w 923"/>
                  <a:gd name="T33" fmla="*/ 370 h 1165"/>
                  <a:gd name="T34" fmla="*/ 273 w 923"/>
                  <a:gd name="T35" fmla="*/ 344 h 1165"/>
                  <a:gd name="T36" fmla="*/ 266 w 923"/>
                  <a:gd name="T37" fmla="*/ 311 h 1165"/>
                  <a:gd name="T38" fmla="*/ 257 w 923"/>
                  <a:gd name="T39" fmla="*/ 280 h 1165"/>
                  <a:gd name="T40" fmla="*/ 702 w 923"/>
                  <a:gd name="T41" fmla="*/ 0 h 1165"/>
                  <a:gd name="T42" fmla="*/ 713 w 923"/>
                  <a:gd name="T43" fmla="*/ 27 h 1165"/>
                  <a:gd name="T44" fmla="*/ 722 w 923"/>
                  <a:gd name="T45" fmla="*/ 53 h 1165"/>
                  <a:gd name="T46" fmla="*/ 731 w 923"/>
                  <a:gd name="T47" fmla="*/ 76 h 1165"/>
                  <a:gd name="T48" fmla="*/ 739 w 923"/>
                  <a:gd name="T49" fmla="*/ 101 h 1165"/>
                  <a:gd name="T50" fmla="*/ 746 w 923"/>
                  <a:gd name="T51" fmla="*/ 124 h 1165"/>
                  <a:gd name="T52" fmla="*/ 754 w 923"/>
                  <a:gd name="T53" fmla="*/ 149 h 1165"/>
                  <a:gd name="T54" fmla="*/ 759 w 923"/>
                  <a:gd name="T55" fmla="*/ 171 h 1165"/>
                  <a:gd name="T56" fmla="*/ 765 w 923"/>
                  <a:gd name="T57" fmla="*/ 194 h 1165"/>
                  <a:gd name="T58" fmla="*/ 770 w 923"/>
                  <a:gd name="T59" fmla="*/ 217 h 1165"/>
                  <a:gd name="T60" fmla="*/ 777 w 923"/>
                  <a:gd name="T61" fmla="*/ 243 h 1165"/>
                  <a:gd name="T62" fmla="*/ 781 w 923"/>
                  <a:gd name="T63" fmla="*/ 273 h 1165"/>
                  <a:gd name="T64" fmla="*/ 787 w 923"/>
                  <a:gd name="T65" fmla="*/ 298 h 1165"/>
                  <a:gd name="T66" fmla="*/ 792 w 923"/>
                  <a:gd name="T67" fmla="*/ 325 h 1165"/>
                  <a:gd name="T68" fmla="*/ 796 w 923"/>
                  <a:gd name="T69" fmla="*/ 354 h 1165"/>
                  <a:gd name="T70" fmla="*/ 797 w 923"/>
                  <a:gd name="T71" fmla="*/ 384 h 1165"/>
                  <a:gd name="T72" fmla="*/ 800 w 923"/>
                  <a:gd name="T73" fmla="*/ 416 h 1165"/>
                  <a:gd name="T74" fmla="*/ 803 w 923"/>
                  <a:gd name="T75" fmla="*/ 448 h 1165"/>
                  <a:gd name="T76" fmla="*/ 803 w 923"/>
                  <a:gd name="T77" fmla="*/ 478 h 1165"/>
                  <a:gd name="T78" fmla="*/ 803 w 923"/>
                  <a:gd name="T79" fmla="*/ 511 h 1165"/>
                  <a:gd name="T80" fmla="*/ 803 w 923"/>
                  <a:gd name="T81" fmla="*/ 552 h 1165"/>
                  <a:gd name="T82" fmla="*/ 802 w 923"/>
                  <a:gd name="T83" fmla="*/ 589 h 1165"/>
                  <a:gd name="T84" fmla="*/ 800 w 923"/>
                  <a:gd name="T85" fmla="*/ 615 h 1165"/>
                  <a:gd name="T86" fmla="*/ 797 w 923"/>
                  <a:gd name="T87" fmla="*/ 643 h 1165"/>
                  <a:gd name="T88" fmla="*/ 796 w 923"/>
                  <a:gd name="T89" fmla="*/ 673 h 1165"/>
                  <a:gd name="T90" fmla="*/ 791 w 923"/>
                  <a:gd name="T91" fmla="*/ 707 h 1165"/>
                  <a:gd name="T92" fmla="*/ 785 w 923"/>
                  <a:gd name="T93" fmla="*/ 736 h 1165"/>
                  <a:gd name="T94" fmla="*/ 780 w 923"/>
                  <a:gd name="T95" fmla="*/ 765 h 1165"/>
                  <a:gd name="T96" fmla="*/ 773 w 923"/>
                  <a:gd name="T97" fmla="*/ 799 h 1165"/>
                  <a:gd name="T98" fmla="*/ 766 w 923"/>
                  <a:gd name="T99" fmla="*/ 825 h 1165"/>
                  <a:gd name="T100" fmla="*/ 759 w 923"/>
                  <a:gd name="T101" fmla="*/ 858 h 1165"/>
                  <a:gd name="T102" fmla="*/ 751 w 923"/>
                  <a:gd name="T103" fmla="*/ 886 h 1165"/>
                  <a:gd name="T104" fmla="*/ 741 w 923"/>
                  <a:gd name="T105" fmla="*/ 915 h 1165"/>
                  <a:gd name="T106" fmla="*/ 732 w 923"/>
                  <a:gd name="T107" fmla="*/ 945 h 1165"/>
                  <a:gd name="T108" fmla="*/ 720 w 923"/>
                  <a:gd name="T109" fmla="*/ 982 h 1165"/>
                  <a:gd name="T110" fmla="*/ 706 w 923"/>
                  <a:gd name="T111" fmla="*/ 1019 h 1165"/>
                  <a:gd name="T112" fmla="*/ 923 w 923"/>
                  <a:gd name="T113" fmla="*/ 1108 h 1165"/>
                  <a:gd name="T114" fmla="*/ 378 w 923"/>
                  <a:gd name="T115" fmla="*/ 1165 h 1165"/>
                  <a:gd name="T116" fmla="*/ 0 w 923"/>
                  <a:gd name="T117" fmla="*/ 740 h 116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923"/>
                  <a:gd name="T178" fmla="*/ 0 h 1165"/>
                  <a:gd name="T179" fmla="*/ 923 w 923"/>
                  <a:gd name="T180" fmla="*/ 1165 h 116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923" h="1165">
                    <a:moveTo>
                      <a:pt x="0" y="740"/>
                    </a:moveTo>
                    <a:lnTo>
                      <a:pt x="229" y="826"/>
                    </a:lnTo>
                    <a:lnTo>
                      <a:pt x="242" y="798"/>
                    </a:lnTo>
                    <a:lnTo>
                      <a:pt x="251" y="770"/>
                    </a:lnTo>
                    <a:lnTo>
                      <a:pt x="258" y="744"/>
                    </a:lnTo>
                    <a:lnTo>
                      <a:pt x="265" y="721"/>
                    </a:lnTo>
                    <a:lnTo>
                      <a:pt x="272" y="695"/>
                    </a:lnTo>
                    <a:lnTo>
                      <a:pt x="277" y="665"/>
                    </a:lnTo>
                    <a:lnTo>
                      <a:pt x="281" y="638"/>
                    </a:lnTo>
                    <a:lnTo>
                      <a:pt x="285" y="610"/>
                    </a:lnTo>
                    <a:lnTo>
                      <a:pt x="289" y="579"/>
                    </a:lnTo>
                    <a:lnTo>
                      <a:pt x="291" y="546"/>
                    </a:lnTo>
                    <a:lnTo>
                      <a:pt x="291" y="488"/>
                    </a:lnTo>
                    <a:lnTo>
                      <a:pt x="289" y="456"/>
                    </a:lnTo>
                    <a:lnTo>
                      <a:pt x="288" y="429"/>
                    </a:lnTo>
                    <a:lnTo>
                      <a:pt x="284" y="400"/>
                    </a:lnTo>
                    <a:lnTo>
                      <a:pt x="279" y="370"/>
                    </a:lnTo>
                    <a:lnTo>
                      <a:pt x="273" y="344"/>
                    </a:lnTo>
                    <a:lnTo>
                      <a:pt x="266" y="311"/>
                    </a:lnTo>
                    <a:lnTo>
                      <a:pt x="257" y="280"/>
                    </a:lnTo>
                    <a:lnTo>
                      <a:pt x="702" y="0"/>
                    </a:lnTo>
                    <a:lnTo>
                      <a:pt x="713" y="27"/>
                    </a:lnTo>
                    <a:lnTo>
                      <a:pt x="722" y="53"/>
                    </a:lnTo>
                    <a:lnTo>
                      <a:pt x="731" y="76"/>
                    </a:lnTo>
                    <a:lnTo>
                      <a:pt x="739" y="101"/>
                    </a:lnTo>
                    <a:lnTo>
                      <a:pt x="746" y="124"/>
                    </a:lnTo>
                    <a:lnTo>
                      <a:pt x="754" y="149"/>
                    </a:lnTo>
                    <a:lnTo>
                      <a:pt x="759" y="171"/>
                    </a:lnTo>
                    <a:lnTo>
                      <a:pt x="765" y="194"/>
                    </a:lnTo>
                    <a:lnTo>
                      <a:pt x="770" y="217"/>
                    </a:lnTo>
                    <a:lnTo>
                      <a:pt x="777" y="243"/>
                    </a:lnTo>
                    <a:lnTo>
                      <a:pt x="781" y="273"/>
                    </a:lnTo>
                    <a:lnTo>
                      <a:pt x="787" y="298"/>
                    </a:lnTo>
                    <a:lnTo>
                      <a:pt x="792" y="325"/>
                    </a:lnTo>
                    <a:lnTo>
                      <a:pt x="796" y="354"/>
                    </a:lnTo>
                    <a:lnTo>
                      <a:pt x="797" y="384"/>
                    </a:lnTo>
                    <a:lnTo>
                      <a:pt x="800" y="416"/>
                    </a:lnTo>
                    <a:lnTo>
                      <a:pt x="803" y="448"/>
                    </a:lnTo>
                    <a:lnTo>
                      <a:pt x="803" y="478"/>
                    </a:lnTo>
                    <a:lnTo>
                      <a:pt x="803" y="511"/>
                    </a:lnTo>
                    <a:lnTo>
                      <a:pt x="803" y="552"/>
                    </a:lnTo>
                    <a:lnTo>
                      <a:pt x="802" y="589"/>
                    </a:lnTo>
                    <a:lnTo>
                      <a:pt x="800" y="615"/>
                    </a:lnTo>
                    <a:lnTo>
                      <a:pt x="797" y="643"/>
                    </a:lnTo>
                    <a:lnTo>
                      <a:pt x="796" y="673"/>
                    </a:lnTo>
                    <a:lnTo>
                      <a:pt x="791" y="707"/>
                    </a:lnTo>
                    <a:lnTo>
                      <a:pt x="785" y="736"/>
                    </a:lnTo>
                    <a:lnTo>
                      <a:pt x="780" y="765"/>
                    </a:lnTo>
                    <a:lnTo>
                      <a:pt x="773" y="799"/>
                    </a:lnTo>
                    <a:lnTo>
                      <a:pt x="766" y="825"/>
                    </a:lnTo>
                    <a:lnTo>
                      <a:pt x="759" y="858"/>
                    </a:lnTo>
                    <a:lnTo>
                      <a:pt x="751" y="886"/>
                    </a:lnTo>
                    <a:lnTo>
                      <a:pt x="741" y="915"/>
                    </a:lnTo>
                    <a:lnTo>
                      <a:pt x="732" y="945"/>
                    </a:lnTo>
                    <a:lnTo>
                      <a:pt x="720" y="982"/>
                    </a:lnTo>
                    <a:lnTo>
                      <a:pt x="706" y="1019"/>
                    </a:lnTo>
                    <a:lnTo>
                      <a:pt x="923" y="1108"/>
                    </a:lnTo>
                    <a:lnTo>
                      <a:pt x="378" y="1165"/>
                    </a:lnTo>
                    <a:lnTo>
                      <a:pt x="0" y="740"/>
                    </a:lnTo>
                    <a:close/>
                  </a:path>
                </a:pathLst>
              </a:custGeom>
              <a:solidFill>
                <a:srgbClr val="FF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33" name="Freeform 15"/>
              <p:cNvSpPr>
                <a:spLocks/>
              </p:cNvSpPr>
              <p:nvPr/>
            </p:nvSpPr>
            <p:spPr bwMode="auto">
              <a:xfrm>
                <a:off x="5173" y="463"/>
                <a:ext cx="215" cy="204"/>
              </a:xfrm>
              <a:custGeom>
                <a:avLst/>
                <a:gdLst>
                  <a:gd name="T0" fmla="*/ 219 w 1080"/>
                  <a:gd name="T1" fmla="*/ 0 h 1028"/>
                  <a:gd name="T2" fmla="*/ 241 w 1080"/>
                  <a:gd name="T3" fmla="*/ 11 h 1028"/>
                  <a:gd name="T4" fmla="*/ 259 w 1080"/>
                  <a:gd name="T5" fmla="*/ 20 h 1028"/>
                  <a:gd name="T6" fmla="*/ 278 w 1080"/>
                  <a:gd name="T7" fmla="*/ 30 h 1028"/>
                  <a:gd name="T8" fmla="*/ 296 w 1080"/>
                  <a:gd name="T9" fmla="*/ 39 h 1028"/>
                  <a:gd name="T10" fmla="*/ 315 w 1080"/>
                  <a:gd name="T11" fmla="*/ 50 h 1028"/>
                  <a:gd name="T12" fmla="*/ 333 w 1080"/>
                  <a:gd name="T13" fmla="*/ 63 h 1028"/>
                  <a:gd name="T14" fmla="*/ 351 w 1080"/>
                  <a:gd name="T15" fmla="*/ 74 h 1028"/>
                  <a:gd name="T16" fmla="*/ 368 w 1080"/>
                  <a:gd name="T17" fmla="*/ 85 h 1028"/>
                  <a:gd name="T18" fmla="*/ 390 w 1080"/>
                  <a:gd name="T19" fmla="*/ 100 h 1028"/>
                  <a:gd name="T20" fmla="*/ 413 w 1080"/>
                  <a:gd name="T21" fmla="*/ 116 h 1028"/>
                  <a:gd name="T22" fmla="*/ 431 w 1080"/>
                  <a:gd name="T23" fmla="*/ 128 h 1028"/>
                  <a:gd name="T24" fmla="*/ 449 w 1080"/>
                  <a:gd name="T25" fmla="*/ 143 h 1028"/>
                  <a:gd name="T26" fmla="*/ 471 w 1080"/>
                  <a:gd name="T27" fmla="*/ 158 h 1028"/>
                  <a:gd name="T28" fmla="*/ 493 w 1080"/>
                  <a:gd name="T29" fmla="*/ 175 h 1028"/>
                  <a:gd name="T30" fmla="*/ 512 w 1080"/>
                  <a:gd name="T31" fmla="*/ 191 h 1028"/>
                  <a:gd name="T32" fmla="*/ 531 w 1080"/>
                  <a:gd name="T33" fmla="*/ 209 h 1028"/>
                  <a:gd name="T34" fmla="*/ 549 w 1080"/>
                  <a:gd name="T35" fmla="*/ 225 h 1028"/>
                  <a:gd name="T36" fmla="*/ 570 w 1080"/>
                  <a:gd name="T37" fmla="*/ 246 h 1028"/>
                  <a:gd name="T38" fmla="*/ 590 w 1080"/>
                  <a:gd name="T39" fmla="*/ 263 h 1028"/>
                  <a:gd name="T40" fmla="*/ 606 w 1080"/>
                  <a:gd name="T41" fmla="*/ 281 h 1028"/>
                  <a:gd name="T42" fmla="*/ 625 w 1080"/>
                  <a:gd name="T43" fmla="*/ 302 h 1028"/>
                  <a:gd name="T44" fmla="*/ 640 w 1080"/>
                  <a:gd name="T45" fmla="*/ 317 h 1028"/>
                  <a:gd name="T46" fmla="*/ 656 w 1080"/>
                  <a:gd name="T47" fmla="*/ 336 h 1028"/>
                  <a:gd name="T48" fmla="*/ 673 w 1080"/>
                  <a:gd name="T49" fmla="*/ 355 h 1028"/>
                  <a:gd name="T50" fmla="*/ 691 w 1080"/>
                  <a:gd name="T51" fmla="*/ 378 h 1028"/>
                  <a:gd name="T52" fmla="*/ 706 w 1080"/>
                  <a:gd name="T53" fmla="*/ 397 h 1028"/>
                  <a:gd name="T54" fmla="*/ 722 w 1080"/>
                  <a:gd name="T55" fmla="*/ 419 h 1028"/>
                  <a:gd name="T56" fmla="*/ 741 w 1080"/>
                  <a:gd name="T57" fmla="*/ 445 h 1028"/>
                  <a:gd name="T58" fmla="*/ 758 w 1080"/>
                  <a:gd name="T59" fmla="*/ 468 h 1028"/>
                  <a:gd name="T60" fmla="*/ 775 w 1080"/>
                  <a:gd name="T61" fmla="*/ 494 h 1028"/>
                  <a:gd name="T62" fmla="*/ 792 w 1080"/>
                  <a:gd name="T63" fmla="*/ 520 h 1028"/>
                  <a:gd name="T64" fmla="*/ 807 w 1080"/>
                  <a:gd name="T65" fmla="*/ 548 h 1028"/>
                  <a:gd name="T66" fmla="*/ 823 w 1080"/>
                  <a:gd name="T67" fmla="*/ 576 h 1028"/>
                  <a:gd name="T68" fmla="*/ 835 w 1080"/>
                  <a:gd name="T69" fmla="*/ 601 h 1028"/>
                  <a:gd name="T70" fmla="*/ 848 w 1080"/>
                  <a:gd name="T71" fmla="*/ 624 h 1028"/>
                  <a:gd name="T72" fmla="*/ 859 w 1080"/>
                  <a:gd name="T73" fmla="*/ 651 h 1028"/>
                  <a:gd name="T74" fmla="*/ 865 w 1080"/>
                  <a:gd name="T75" fmla="*/ 670 h 1028"/>
                  <a:gd name="T76" fmla="*/ 1080 w 1080"/>
                  <a:gd name="T77" fmla="*/ 586 h 1028"/>
                  <a:gd name="T78" fmla="*/ 747 w 1080"/>
                  <a:gd name="T79" fmla="*/ 1028 h 1028"/>
                  <a:gd name="T80" fmla="*/ 157 w 1080"/>
                  <a:gd name="T81" fmla="*/ 956 h 1028"/>
                  <a:gd name="T82" fmla="*/ 390 w 1080"/>
                  <a:gd name="T83" fmla="*/ 862 h 1028"/>
                  <a:gd name="T84" fmla="*/ 375 w 1080"/>
                  <a:gd name="T85" fmla="*/ 830 h 1028"/>
                  <a:gd name="T86" fmla="*/ 360 w 1080"/>
                  <a:gd name="T87" fmla="*/ 800 h 1028"/>
                  <a:gd name="T88" fmla="*/ 340 w 1080"/>
                  <a:gd name="T89" fmla="*/ 767 h 1028"/>
                  <a:gd name="T90" fmla="*/ 316 w 1080"/>
                  <a:gd name="T91" fmla="*/ 733 h 1028"/>
                  <a:gd name="T92" fmla="*/ 296 w 1080"/>
                  <a:gd name="T93" fmla="*/ 705 h 1028"/>
                  <a:gd name="T94" fmla="*/ 274 w 1080"/>
                  <a:gd name="T95" fmla="*/ 677 h 1028"/>
                  <a:gd name="T96" fmla="*/ 251 w 1080"/>
                  <a:gd name="T97" fmla="*/ 650 h 1028"/>
                  <a:gd name="T98" fmla="*/ 228 w 1080"/>
                  <a:gd name="T99" fmla="*/ 627 h 1028"/>
                  <a:gd name="T100" fmla="*/ 204 w 1080"/>
                  <a:gd name="T101" fmla="*/ 605 h 1028"/>
                  <a:gd name="T102" fmla="*/ 177 w 1080"/>
                  <a:gd name="T103" fmla="*/ 580 h 1028"/>
                  <a:gd name="T104" fmla="*/ 151 w 1080"/>
                  <a:gd name="T105" fmla="*/ 560 h 1028"/>
                  <a:gd name="T106" fmla="*/ 127 w 1080"/>
                  <a:gd name="T107" fmla="*/ 539 h 1028"/>
                  <a:gd name="T108" fmla="*/ 102 w 1080"/>
                  <a:gd name="T109" fmla="*/ 522 h 1028"/>
                  <a:gd name="T110" fmla="*/ 72 w 1080"/>
                  <a:gd name="T111" fmla="*/ 502 h 1028"/>
                  <a:gd name="T112" fmla="*/ 42 w 1080"/>
                  <a:gd name="T113" fmla="*/ 485 h 1028"/>
                  <a:gd name="T114" fmla="*/ 21 w 1080"/>
                  <a:gd name="T115" fmla="*/ 475 h 1028"/>
                  <a:gd name="T116" fmla="*/ 0 w 1080"/>
                  <a:gd name="T117" fmla="*/ 463 h 1028"/>
                  <a:gd name="T118" fmla="*/ 219 w 1080"/>
                  <a:gd name="T119" fmla="*/ 0 h 102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80"/>
                  <a:gd name="T181" fmla="*/ 0 h 1028"/>
                  <a:gd name="T182" fmla="*/ 1080 w 1080"/>
                  <a:gd name="T183" fmla="*/ 1028 h 102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80" h="1028">
                    <a:moveTo>
                      <a:pt x="219" y="0"/>
                    </a:moveTo>
                    <a:lnTo>
                      <a:pt x="241" y="11"/>
                    </a:lnTo>
                    <a:lnTo>
                      <a:pt x="259" y="20"/>
                    </a:lnTo>
                    <a:lnTo>
                      <a:pt x="278" y="30"/>
                    </a:lnTo>
                    <a:lnTo>
                      <a:pt x="296" y="39"/>
                    </a:lnTo>
                    <a:lnTo>
                      <a:pt x="315" y="50"/>
                    </a:lnTo>
                    <a:lnTo>
                      <a:pt x="333" y="63"/>
                    </a:lnTo>
                    <a:lnTo>
                      <a:pt x="351" y="74"/>
                    </a:lnTo>
                    <a:lnTo>
                      <a:pt x="368" y="85"/>
                    </a:lnTo>
                    <a:lnTo>
                      <a:pt x="390" y="100"/>
                    </a:lnTo>
                    <a:lnTo>
                      <a:pt x="413" y="116"/>
                    </a:lnTo>
                    <a:lnTo>
                      <a:pt x="431" y="128"/>
                    </a:lnTo>
                    <a:lnTo>
                      <a:pt x="449" y="143"/>
                    </a:lnTo>
                    <a:lnTo>
                      <a:pt x="471" y="158"/>
                    </a:lnTo>
                    <a:lnTo>
                      <a:pt x="493" y="175"/>
                    </a:lnTo>
                    <a:lnTo>
                      <a:pt x="512" y="191"/>
                    </a:lnTo>
                    <a:lnTo>
                      <a:pt x="531" y="209"/>
                    </a:lnTo>
                    <a:lnTo>
                      <a:pt x="549" y="225"/>
                    </a:lnTo>
                    <a:lnTo>
                      <a:pt x="570" y="246"/>
                    </a:lnTo>
                    <a:lnTo>
                      <a:pt x="590" y="263"/>
                    </a:lnTo>
                    <a:lnTo>
                      <a:pt x="606" y="281"/>
                    </a:lnTo>
                    <a:lnTo>
                      <a:pt x="625" y="302"/>
                    </a:lnTo>
                    <a:lnTo>
                      <a:pt x="640" y="317"/>
                    </a:lnTo>
                    <a:lnTo>
                      <a:pt x="656" y="336"/>
                    </a:lnTo>
                    <a:lnTo>
                      <a:pt x="673" y="355"/>
                    </a:lnTo>
                    <a:lnTo>
                      <a:pt x="691" y="378"/>
                    </a:lnTo>
                    <a:lnTo>
                      <a:pt x="706" y="397"/>
                    </a:lnTo>
                    <a:lnTo>
                      <a:pt x="722" y="419"/>
                    </a:lnTo>
                    <a:lnTo>
                      <a:pt x="741" y="445"/>
                    </a:lnTo>
                    <a:lnTo>
                      <a:pt x="758" y="468"/>
                    </a:lnTo>
                    <a:lnTo>
                      <a:pt x="775" y="494"/>
                    </a:lnTo>
                    <a:lnTo>
                      <a:pt x="792" y="520"/>
                    </a:lnTo>
                    <a:lnTo>
                      <a:pt x="807" y="548"/>
                    </a:lnTo>
                    <a:lnTo>
                      <a:pt x="823" y="576"/>
                    </a:lnTo>
                    <a:lnTo>
                      <a:pt x="835" y="601"/>
                    </a:lnTo>
                    <a:lnTo>
                      <a:pt x="848" y="624"/>
                    </a:lnTo>
                    <a:lnTo>
                      <a:pt x="859" y="651"/>
                    </a:lnTo>
                    <a:lnTo>
                      <a:pt x="865" y="670"/>
                    </a:lnTo>
                    <a:lnTo>
                      <a:pt x="1080" y="586"/>
                    </a:lnTo>
                    <a:lnTo>
                      <a:pt x="747" y="1028"/>
                    </a:lnTo>
                    <a:lnTo>
                      <a:pt x="157" y="956"/>
                    </a:lnTo>
                    <a:lnTo>
                      <a:pt x="390" y="862"/>
                    </a:lnTo>
                    <a:lnTo>
                      <a:pt x="375" y="830"/>
                    </a:lnTo>
                    <a:lnTo>
                      <a:pt x="360" y="800"/>
                    </a:lnTo>
                    <a:lnTo>
                      <a:pt x="340" y="767"/>
                    </a:lnTo>
                    <a:lnTo>
                      <a:pt x="316" y="733"/>
                    </a:lnTo>
                    <a:lnTo>
                      <a:pt x="296" y="705"/>
                    </a:lnTo>
                    <a:lnTo>
                      <a:pt x="274" y="677"/>
                    </a:lnTo>
                    <a:lnTo>
                      <a:pt x="251" y="650"/>
                    </a:lnTo>
                    <a:lnTo>
                      <a:pt x="228" y="627"/>
                    </a:lnTo>
                    <a:lnTo>
                      <a:pt x="204" y="605"/>
                    </a:lnTo>
                    <a:lnTo>
                      <a:pt x="177" y="580"/>
                    </a:lnTo>
                    <a:lnTo>
                      <a:pt x="151" y="560"/>
                    </a:lnTo>
                    <a:lnTo>
                      <a:pt x="127" y="539"/>
                    </a:lnTo>
                    <a:lnTo>
                      <a:pt x="102" y="522"/>
                    </a:lnTo>
                    <a:lnTo>
                      <a:pt x="72" y="502"/>
                    </a:lnTo>
                    <a:lnTo>
                      <a:pt x="42" y="485"/>
                    </a:lnTo>
                    <a:lnTo>
                      <a:pt x="21" y="475"/>
                    </a:lnTo>
                    <a:lnTo>
                      <a:pt x="0" y="463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FF99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34" name="Freeform 16"/>
              <p:cNvSpPr>
                <a:spLocks/>
              </p:cNvSpPr>
              <p:nvPr/>
            </p:nvSpPr>
            <p:spPr bwMode="auto">
              <a:xfrm flipH="1" flipV="1">
                <a:off x="4936" y="388"/>
                <a:ext cx="211" cy="173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rgbClr val="FFFF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8921" name="Text Box 17"/>
            <p:cNvSpPr txBox="1">
              <a:spLocks noChangeArrowheads="1"/>
            </p:cNvSpPr>
            <p:nvPr/>
          </p:nvSpPr>
          <p:spPr bwMode="auto">
            <a:xfrm>
              <a:off x="6613525" y="4822825"/>
              <a:ext cx="746125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Calculate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Forecast</a:t>
              </a:r>
            </a:p>
          </p:txBody>
        </p:sp>
        <p:sp>
          <p:nvSpPr>
            <p:cNvPr id="38922" name="Text Box 18"/>
            <p:cNvSpPr txBox="1">
              <a:spLocks noChangeArrowheads="1"/>
            </p:cNvSpPr>
            <p:nvPr/>
          </p:nvSpPr>
          <p:spPr bwMode="auto">
            <a:xfrm>
              <a:off x="6380163" y="5445125"/>
              <a:ext cx="661987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Analyze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History</a:t>
              </a:r>
            </a:p>
          </p:txBody>
        </p:sp>
        <p:sp>
          <p:nvSpPr>
            <p:cNvPr id="38923" name="Text Box 19"/>
            <p:cNvSpPr txBox="1">
              <a:spLocks noChangeArrowheads="1"/>
            </p:cNvSpPr>
            <p:nvPr/>
          </p:nvSpPr>
          <p:spPr bwMode="auto">
            <a:xfrm>
              <a:off x="6735763" y="6113463"/>
              <a:ext cx="711200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Define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Forecast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Criteria</a:t>
              </a:r>
            </a:p>
          </p:txBody>
        </p:sp>
        <p:sp>
          <p:nvSpPr>
            <p:cNvPr id="38924" name="Text Box 20"/>
            <p:cNvSpPr txBox="1">
              <a:spLocks noChangeArrowheads="1"/>
            </p:cNvSpPr>
            <p:nvPr/>
          </p:nvSpPr>
          <p:spPr bwMode="auto">
            <a:xfrm>
              <a:off x="7897813" y="4800600"/>
              <a:ext cx="71120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Arial" charset="0"/>
                </a:rPr>
                <a:t>Modify</a:t>
              </a:r>
            </a:p>
            <a:p>
              <a:pPr eaLnBrk="0" hangingPunct="0"/>
              <a:r>
                <a:rPr lang="en-US" sz="1000" b="1">
                  <a:latin typeface="Arial" charset="0"/>
                </a:rPr>
                <a:t>Forecast</a:t>
              </a:r>
            </a:p>
          </p:txBody>
        </p:sp>
        <p:sp>
          <p:nvSpPr>
            <p:cNvPr id="38925" name="Text Box 21"/>
            <p:cNvSpPr txBox="1">
              <a:spLocks noChangeArrowheads="1"/>
            </p:cNvSpPr>
            <p:nvPr/>
          </p:nvSpPr>
          <p:spPr bwMode="auto">
            <a:xfrm>
              <a:off x="8205788" y="5472113"/>
              <a:ext cx="614362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Update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MRP</a:t>
              </a:r>
            </a:p>
          </p:txBody>
        </p:sp>
        <p:sp>
          <p:nvSpPr>
            <p:cNvPr id="38926" name="Text Box 22"/>
            <p:cNvSpPr txBox="1">
              <a:spLocks noChangeArrowheads="1"/>
            </p:cNvSpPr>
            <p:nvPr/>
          </p:nvSpPr>
          <p:spPr bwMode="auto">
            <a:xfrm>
              <a:off x="8005763" y="6119813"/>
              <a:ext cx="727075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Add New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Forecast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Methods</a:t>
              </a:r>
            </a:p>
          </p:txBody>
        </p:sp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Add New Forecast Methods</a:t>
            </a:r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FS-PR-370</a:t>
            </a:r>
          </a:p>
        </p:txBody>
      </p:sp>
      <p:pic>
        <p:nvPicPr>
          <p:cNvPr id="39941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7263" y="3748088"/>
            <a:ext cx="7207250" cy="237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2" name="Rectangle 5"/>
          <p:cNvSpPr>
            <a:spLocks noChangeArrowheads="1"/>
          </p:cNvSpPr>
          <p:nvPr/>
        </p:nvSpPr>
        <p:spPr bwMode="auto">
          <a:xfrm>
            <a:off x="3694113" y="5384800"/>
            <a:ext cx="2981325" cy="236538"/>
          </a:xfrm>
          <a:prstGeom prst="rect">
            <a:avLst/>
          </a:prstGeom>
          <a:noFill/>
          <a:ln w="3810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9943" name="Rectangle 6"/>
          <p:cNvSpPr>
            <a:spLocks noChangeArrowheads="1"/>
          </p:cNvSpPr>
          <p:nvPr/>
        </p:nvSpPr>
        <p:spPr bwMode="auto">
          <a:xfrm>
            <a:off x="3341688" y="3384550"/>
            <a:ext cx="201612" cy="219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39944" name="AutoShape 7"/>
          <p:cNvCxnSpPr>
            <a:cxnSpLocks noChangeShapeType="1"/>
            <a:stCxn id="39943" idx="3"/>
            <a:endCxn id="39942" idx="3"/>
          </p:cNvCxnSpPr>
          <p:nvPr/>
        </p:nvCxnSpPr>
        <p:spPr bwMode="auto">
          <a:xfrm>
            <a:off x="3543300" y="3494088"/>
            <a:ext cx="3132138" cy="2008981"/>
          </a:xfrm>
          <a:prstGeom prst="bentConnector3">
            <a:avLst>
              <a:gd name="adj1" fmla="val 107299"/>
            </a:avLst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Allows you to incorporate your own expertise into the system</a:t>
            </a:r>
          </a:p>
          <a:p>
            <a:pPr lvl="1"/>
            <a:r>
              <a:rPr lang="en-US" sz="2000" dirty="0" smtClean="0"/>
              <a:t>User Forecast Method Maintenance</a:t>
            </a:r>
          </a:p>
          <a:p>
            <a:pPr lvl="1"/>
            <a:r>
              <a:rPr lang="en-US" sz="2000" dirty="0" smtClean="0"/>
              <a:t>You supply PROGRESS program</a:t>
            </a:r>
          </a:p>
          <a:p>
            <a:r>
              <a:rPr lang="en-US" sz="2400" dirty="0" smtClean="0"/>
              <a:t>Provide a method number</a:t>
            </a:r>
          </a:p>
          <a:p>
            <a:r>
              <a:rPr lang="en-US" sz="2400" dirty="0" smtClean="0"/>
              <a:t>User factors (1) and (2) are reserved for your forecast methods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User Forecast Method Maintenance</a:t>
            </a:r>
          </a:p>
        </p:txBody>
      </p:sp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FS-PR-380</a:t>
            </a:r>
          </a:p>
        </p:txBody>
      </p:sp>
      <p:pic>
        <p:nvPicPr>
          <p:cNvPr id="40963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7263" y="2395538"/>
            <a:ext cx="7227887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29" name="Rectangle 5"/>
          <p:cNvSpPr>
            <a:spLocks noChangeArrowheads="1"/>
          </p:cNvSpPr>
          <p:nvPr/>
        </p:nvSpPr>
        <p:spPr bwMode="auto">
          <a:xfrm>
            <a:off x="4636810" y="3731051"/>
            <a:ext cx="2815194" cy="83099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 anchorCtr="1">
            <a:spAutoFit/>
          </a:bodyPr>
          <a:lstStyle/>
          <a:p>
            <a:pPr eaLnBrk="0" hangingPunct="0">
              <a:defRPr/>
            </a:pPr>
            <a:r>
              <a:rPr lang="en-US" sz="1600">
                <a:latin typeface="+mj-lt"/>
              </a:rPr>
              <a:t>Select a new Method </a:t>
            </a:r>
          </a:p>
          <a:p>
            <a:pPr eaLnBrk="0" hangingPunct="0">
              <a:defRPr/>
            </a:pPr>
            <a:r>
              <a:rPr lang="en-US" sz="1600">
                <a:latin typeface="+mj-lt"/>
              </a:rPr>
              <a:t>number </a:t>
            </a:r>
            <a:r>
              <a:rPr lang="en-US" sz="1600" b="1">
                <a:latin typeface="+mj-lt"/>
              </a:rPr>
              <a:t>XX</a:t>
            </a:r>
            <a:r>
              <a:rPr lang="en-US" sz="1600">
                <a:latin typeface="+mj-lt"/>
              </a:rPr>
              <a:t> to correspond </a:t>
            </a:r>
          </a:p>
          <a:p>
            <a:pPr eaLnBrk="0" hangingPunct="0">
              <a:defRPr/>
            </a:pPr>
            <a:r>
              <a:rPr lang="en-US" sz="1600">
                <a:latin typeface="+mj-lt"/>
              </a:rPr>
              <a:t>with existing </a:t>
            </a:r>
            <a:r>
              <a:rPr lang="en-US" sz="1600" b="1">
                <a:latin typeface="+mj-lt"/>
              </a:rPr>
              <a:t>ffcalcXX.p</a:t>
            </a:r>
            <a:r>
              <a:rPr lang="en-US" sz="1600">
                <a:latin typeface="+mj-lt"/>
              </a:rPr>
              <a:t> </a:t>
            </a:r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1014413" y="3436938"/>
            <a:ext cx="1709737" cy="192087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40967" name="AutoShape 7"/>
          <p:cNvCxnSpPr>
            <a:cxnSpLocks noChangeShapeType="1"/>
            <a:stCxn id="180229" idx="1"/>
            <a:endCxn id="40966" idx="3"/>
          </p:cNvCxnSpPr>
          <p:nvPr/>
        </p:nvCxnSpPr>
        <p:spPr bwMode="auto">
          <a:xfrm rot="10800000">
            <a:off x="2724150" y="3532982"/>
            <a:ext cx="1912660" cy="613568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Name of the program must be ffcalcXX.p</a:t>
            </a:r>
          </a:p>
          <a:p>
            <a:pPr lvl="1" eaLnBrk="1" hangingPunct="1"/>
            <a:r>
              <a:rPr lang="en-US" sz="2000" smtClean="0"/>
              <a:t>XX is the forecast method</a:t>
            </a:r>
          </a:p>
          <a:p>
            <a:pPr lvl="1" eaLnBrk="1" hangingPunct="1"/>
            <a:r>
              <a:rPr lang="en-US" sz="2000" smtClean="0"/>
              <a:t>Forecast method must be between 51-99</a:t>
            </a:r>
          </a:p>
          <a:p>
            <a:pPr eaLnBrk="1" hangingPunct="1"/>
            <a:r>
              <a:rPr lang="en-US" sz="2400" smtClean="0"/>
              <a:t>Procedure must be written and accessible to QAD Enterprise Applications before the method number is defined in User Forecast Method Maintenance</a:t>
            </a:r>
          </a:p>
          <a:p>
            <a:pPr eaLnBrk="1" hangingPunct="1"/>
            <a:r>
              <a:rPr lang="en-US" sz="2400" smtClean="0"/>
              <a:t>Procedure must use an array named </a:t>
            </a:r>
            <a:br>
              <a:rPr lang="en-US" sz="2400" smtClean="0"/>
            </a:br>
            <a:r>
              <a:rPr lang="en-US" sz="2400" smtClean="0"/>
              <a:t>calc[1-60] as the historical data input and an array fcast[1-12] for the calculated output</a:t>
            </a:r>
          </a:p>
          <a:p>
            <a:pPr eaLnBrk="1" hangingPunct="1"/>
            <a:r>
              <a:rPr lang="en-US" sz="2400" smtClean="0"/>
              <a:t>Procedure must include the following files at the beginning of the procedure</a:t>
            </a:r>
          </a:p>
          <a:p>
            <a:pPr lvl="1" eaLnBrk="1" hangingPunct="1"/>
            <a:r>
              <a:rPr lang="en-US" sz="2000" smtClean="0"/>
              <a:t>fcalvar.i and ffvar.i</a:t>
            </a:r>
          </a:p>
        </p:txBody>
      </p:sp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Rules for Adding Methods</a:t>
            </a:r>
          </a:p>
        </p:txBody>
      </p:sp>
      <p:sp>
        <p:nvSpPr>
          <p:cNvPr id="419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FS-PR-390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22"/>
          <p:cNvSpPr>
            <a:spLocks noGrp="1"/>
          </p:cNvSpPr>
          <p:nvPr>
            <p:ph idx="1"/>
          </p:nvPr>
        </p:nvSpPr>
        <p:spPr>
          <a:xfrm>
            <a:off x="1800224" y="891610"/>
            <a:ext cx="6886575" cy="5424523"/>
          </a:xfrm>
        </p:spPr>
        <p:txBody>
          <a:bodyPr>
            <a:normAutofit/>
          </a:bodyPr>
          <a:lstStyle/>
          <a:p>
            <a:r>
              <a:rPr lang="en-US" sz="2400" b="1" dirty="0" smtClean="0"/>
              <a:t>Simulated Forecast Calculation</a:t>
            </a:r>
          </a:p>
          <a:p>
            <a:pPr lvl="1"/>
            <a:r>
              <a:rPr lang="en-US" sz="2000" dirty="0" smtClean="0"/>
              <a:t>CIM Data Load</a:t>
            </a:r>
          </a:p>
          <a:p>
            <a:pPr lvl="1"/>
            <a:r>
              <a:rPr lang="en-US" sz="2000" dirty="0" smtClean="0"/>
              <a:t>Detail Forecast Maintenance (optional)</a:t>
            </a:r>
          </a:p>
          <a:p>
            <a:pPr lvl="1"/>
            <a:r>
              <a:rPr lang="en-US" sz="2000" dirty="0" smtClean="0"/>
              <a:t>Simulation to Simulation Copy (optional)</a:t>
            </a:r>
          </a:p>
          <a:p>
            <a:pPr lvl="1"/>
            <a:r>
              <a:rPr lang="en-US" sz="2000" dirty="0" smtClean="0"/>
              <a:t>Single Item Simulation Copy (optional)</a:t>
            </a:r>
          </a:p>
          <a:p>
            <a:pPr lvl="1"/>
            <a:r>
              <a:rPr lang="en-US" sz="2000" dirty="0" smtClean="0"/>
              <a:t>Detail Forecast Report (optional)</a:t>
            </a:r>
          </a:p>
          <a:p>
            <a:r>
              <a:rPr lang="en-US" sz="2400" dirty="0" smtClean="0"/>
              <a:t>Simulation to Summarized Forecast</a:t>
            </a:r>
          </a:p>
          <a:p>
            <a:r>
              <a:rPr lang="en-US" sz="2400" dirty="0" smtClean="0"/>
              <a:t>Run MRP</a:t>
            </a:r>
          </a:p>
          <a:p>
            <a:r>
              <a:rPr lang="en-US" sz="2400" dirty="0" smtClean="0"/>
              <a:t>User Forecast Method Maintenance (optional)</a:t>
            </a:r>
          </a:p>
          <a:p>
            <a:endParaRPr lang="en-US" sz="2400" dirty="0"/>
          </a:p>
        </p:txBody>
      </p:sp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Forecast Simulation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FS-PR-040</a:t>
            </a:r>
          </a:p>
        </p:txBody>
      </p:sp>
      <p:sp>
        <p:nvSpPr>
          <p:cNvPr id="139270" name="Line 6"/>
          <p:cNvSpPr>
            <a:spLocks noChangeShapeType="1"/>
          </p:cNvSpPr>
          <p:nvPr/>
        </p:nvSpPr>
        <p:spPr bwMode="auto">
          <a:xfrm>
            <a:off x="1104900" y="82296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6570663" y="4473575"/>
            <a:ext cx="2439987" cy="1947863"/>
            <a:chOff x="6380163" y="4721225"/>
            <a:chExt cx="2439987" cy="1947863"/>
          </a:xfrm>
        </p:grpSpPr>
        <p:sp>
          <p:nvSpPr>
            <p:cNvPr id="6151" name="Rectangle 7"/>
            <p:cNvSpPr>
              <a:spLocks noChangeArrowheads="1"/>
            </p:cNvSpPr>
            <p:nvPr/>
          </p:nvSpPr>
          <p:spPr bwMode="auto">
            <a:xfrm>
              <a:off x="6519863" y="4721225"/>
              <a:ext cx="227647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200" b="1">
                  <a:solidFill>
                    <a:srgbClr val="5A87C6"/>
                  </a:solidFill>
                  <a:latin typeface="Arial" charset="0"/>
                </a:rPr>
                <a:t>QAD Enterprise Applications</a:t>
              </a:r>
            </a:p>
          </p:txBody>
        </p:sp>
        <p:grpSp>
          <p:nvGrpSpPr>
            <p:cNvPr id="6152" name="Group 8"/>
            <p:cNvGrpSpPr>
              <a:grpSpLocks/>
            </p:cNvGrpSpPr>
            <p:nvPr/>
          </p:nvGrpSpPr>
          <p:grpSpPr bwMode="auto">
            <a:xfrm>
              <a:off x="7011988" y="5051425"/>
              <a:ext cx="1254125" cy="1233488"/>
              <a:chOff x="4621" y="388"/>
              <a:chExt cx="790" cy="777"/>
            </a:xfrm>
          </p:grpSpPr>
          <p:sp>
            <p:nvSpPr>
              <p:cNvPr id="6159" name="Freeform 9"/>
              <p:cNvSpPr>
                <a:spLocks/>
              </p:cNvSpPr>
              <p:nvPr/>
            </p:nvSpPr>
            <p:spPr bwMode="auto">
              <a:xfrm>
                <a:off x="4700" y="405"/>
                <a:ext cx="212" cy="211"/>
              </a:xfrm>
              <a:custGeom>
                <a:avLst/>
                <a:gdLst>
                  <a:gd name="T0" fmla="*/ 0 w 1061"/>
                  <a:gd name="T1" fmla="*/ 839 h 1059"/>
                  <a:gd name="T2" fmla="*/ 11 w 1061"/>
                  <a:gd name="T3" fmla="*/ 817 h 1059"/>
                  <a:gd name="T4" fmla="*/ 20 w 1061"/>
                  <a:gd name="T5" fmla="*/ 799 h 1059"/>
                  <a:gd name="T6" fmla="*/ 30 w 1061"/>
                  <a:gd name="T7" fmla="*/ 780 h 1059"/>
                  <a:gd name="T8" fmla="*/ 39 w 1061"/>
                  <a:gd name="T9" fmla="*/ 763 h 1059"/>
                  <a:gd name="T10" fmla="*/ 50 w 1061"/>
                  <a:gd name="T11" fmla="*/ 743 h 1059"/>
                  <a:gd name="T12" fmla="*/ 63 w 1061"/>
                  <a:gd name="T13" fmla="*/ 724 h 1059"/>
                  <a:gd name="T14" fmla="*/ 74 w 1061"/>
                  <a:gd name="T15" fmla="*/ 707 h 1059"/>
                  <a:gd name="T16" fmla="*/ 84 w 1061"/>
                  <a:gd name="T17" fmla="*/ 687 h 1059"/>
                  <a:gd name="T18" fmla="*/ 100 w 1061"/>
                  <a:gd name="T19" fmla="*/ 666 h 1059"/>
                  <a:gd name="T20" fmla="*/ 116 w 1061"/>
                  <a:gd name="T21" fmla="*/ 644 h 1059"/>
                  <a:gd name="T22" fmla="*/ 128 w 1061"/>
                  <a:gd name="T23" fmla="*/ 626 h 1059"/>
                  <a:gd name="T24" fmla="*/ 143 w 1061"/>
                  <a:gd name="T25" fmla="*/ 608 h 1059"/>
                  <a:gd name="T26" fmla="*/ 158 w 1061"/>
                  <a:gd name="T27" fmla="*/ 588 h 1059"/>
                  <a:gd name="T28" fmla="*/ 175 w 1061"/>
                  <a:gd name="T29" fmla="*/ 566 h 1059"/>
                  <a:gd name="T30" fmla="*/ 191 w 1061"/>
                  <a:gd name="T31" fmla="*/ 547 h 1059"/>
                  <a:gd name="T32" fmla="*/ 209 w 1061"/>
                  <a:gd name="T33" fmla="*/ 526 h 1059"/>
                  <a:gd name="T34" fmla="*/ 225 w 1061"/>
                  <a:gd name="T35" fmla="*/ 510 h 1059"/>
                  <a:gd name="T36" fmla="*/ 246 w 1061"/>
                  <a:gd name="T37" fmla="*/ 487 h 1059"/>
                  <a:gd name="T38" fmla="*/ 263 w 1061"/>
                  <a:gd name="T39" fmla="*/ 468 h 1059"/>
                  <a:gd name="T40" fmla="*/ 281 w 1061"/>
                  <a:gd name="T41" fmla="*/ 451 h 1059"/>
                  <a:gd name="T42" fmla="*/ 302 w 1061"/>
                  <a:gd name="T43" fmla="*/ 432 h 1059"/>
                  <a:gd name="T44" fmla="*/ 317 w 1061"/>
                  <a:gd name="T45" fmla="*/ 418 h 1059"/>
                  <a:gd name="T46" fmla="*/ 336 w 1061"/>
                  <a:gd name="T47" fmla="*/ 402 h 1059"/>
                  <a:gd name="T48" fmla="*/ 355 w 1061"/>
                  <a:gd name="T49" fmla="*/ 386 h 1059"/>
                  <a:gd name="T50" fmla="*/ 378 w 1061"/>
                  <a:gd name="T51" fmla="*/ 368 h 1059"/>
                  <a:gd name="T52" fmla="*/ 397 w 1061"/>
                  <a:gd name="T53" fmla="*/ 353 h 1059"/>
                  <a:gd name="T54" fmla="*/ 419 w 1061"/>
                  <a:gd name="T55" fmla="*/ 335 h 1059"/>
                  <a:gd name="T56" fmla="*/ 445 w 1061"/>
                  <a:gd name="T57" fmla="*/ 317 h 1059"/>
                  <a:gd name="T58" fmla="*/ 468 w 1061"/>
                  <a:gd name="T59" fmla="*/ 300 h 1059"/>
                  <a:gd name="T60" fmla="*/ 494 w 1061"/>
                  <a:gd name="T61" fmla="*/ 282 h 1059"/>
                  <a:gd name="T62" fmla="*/ 520 w 1061"/>
                  <a:gd name="T63" fmla="*/ 265 h 1059"/>
                  <a:gd name="T64" fmla="*/ 547 w 1061"/>
                  <a:gd name="T65" fmla="*/ 250 h 1059"/>
                  <a:gd name="T66" fmla="*/ 576 w 1061"/>
                  <a:gd name="T67" fmla="*/ 234 h 1059"/>
                  <a:gd name="T68" fmla="*/ 601 w 1061"/>
                  <a:gd name="T69" fmla="*/ 223 h 1059"/>
                  <a:gd name="T70" fmla="*/ 624 w 1061"/>
                  <a:gd name="T71" fmla="*/ 209 h 1059"/>
                  <a:gd name="T72" fmla="*/ 651 w 1061"/>
                  <a:gd name="T73" fmla="*/ 199 h 1059"/>
                  <a:gd name="T74" fmla="*/ 670 w 1061"/>
                  <a:gd name="T75" fmla="*/ 190 h 1059"/>
                  <a:gd name="T76" fmla="*/ 588 w 1061"/>
                  <a:gd name="T77" fmla="*/ 0 h 1059"/>
                  <a:gd name="T78" fmla="*/ 1061 w 1061"/>
                  <a:gd name="T79" fmla="*/ 271 h 1059"/>
                  <a:gd name="T80" fmla="*/ 938 w 1061"/>
                  <a:gd name="T81" fmla="*/ 832 h 1059"/>
                  <a:gd name="T82" fmla="*/ 861 w 1061"/>
                  <a:gd name="T83" fmla="*/ 666 h 1059"/>
                  <a:gd name="T84" fmla="*/ 830 w 1061"/>
                  <a:gd name="T85" fmla="*/ 681 h 1059"/>
                  <a:gd name="T86" fmla="*/ 800 w 1061"/>
                  <a:gd name="T87" fmla="*/ 697 h 1059"/>
                  <a:gd name="T88" fmla="*/ 767 w 1061"/>
                  <a:gd name="T89" fmla="*/ 718 h 1059"/>
                  <a:gd name="T90" fmla="*/ 732 w 1061"/>
                  <a:gd name="T91" fmla="*/ 741 h 1059"/>
                  <a:gd name="T92" fmla="*/ 704 w 1061"/>
                  <a:gd name="T93" fmla="*/ 761 h 1059"/>
                  <a:gd name="T94" fmla="*/ 677 w 1061"/>
                  <a:gd name="T95" fmla="*/ 784 h 1059"/>
                  <a:gd name="T96" fmla="*/ 650 w 1061"/>
                  <a:gd name="T97" fmla="*/ 806 h 1059"/>
                  <a:gd name="T98" fmla="*/ 627 w 1061"/>
                  <a:gd name="T99" fmla="*/ 830 h 1059"/>
                  <a:gd name="T100" fmla="*/ 605 w 1061"/>
                  <a:gd name="T101" fmla="*/ 854 h 1059"/>
                  <a:gd name="T102" fmla="*/ 580 w 1061"/>
                  <a:gd name="T103" fmla="*/ 880 h 1059"/>
                  <a:gd name="T104" fmla="*/ 560 w 1061"/>
                  <a:gd name="T105" fmla="*/ 906 h 1059"/>
                  <a:gd name="T106" fmla="*/ 539 w 1061"/>
                  <a:gd name="T107" fmla="*/ 932 h 1059"/>
                  <a:gd name="T108" fmla="*/ 521 w 1061"/>
                  <a:gd name="T109" fmla="*/ 955 h 1059"/>
                  <a:gd name="T110" fmla="*/ 502 w 1061"/>
                  <a:gd name="T111" fmla="*/ 987 h 1059"/>
                  <a:gd name="T112" fmla="*/ 485 w 1061"/>
                  <a:gd name="T113" fmla="*/ 1015 h 1059"/>
                  <a:gd name="T114" fmla="*/ 475 w 1061"/>
                  <a:gd name="T115" fmla="*/ 1037 h 1059"/>
                  <a:gd name="T116" fmla="*/ 463 w 1061"/>
                  <a:gd name="T117" fmla="*/ 1059 h 1059"/>
                  <a:gd name="T118" fmla="*/ 0 w 1061"/>
                  <a:gd name="T119" fmla="*/ 839 h 1059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61"/>
                  <a:gd name="T181" fmla="*/ 0 h 1059"/>
                  <a:gd name="T182" fmla="*/ 1061 w 1061"/>
                  <a:gd name="T183" fmla="*/ 1059 h 1059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61" h="1059">
                    <a:moveTo>
                      <a:pt x="0" y="839"/>
                    </a:moveTo>
                    <a:lnTo>
                      <a:pt x="11" y="817"/>
                    </a:lnTo>
                    <a:lnTo>
                      <a:pt x="20" y="799"/>
                    </a:lnTo>
                    <a:lnTo>
                      <a:pt x="30" y="780"/>
                    </a:lnTo>
                    <a:lnTo>
                      <a:pt x="39" y="763"/>
                    </a:lnTo>
                    <a:lnTo>
                      <a:pt x="50" y="743"/>
                    </a:lnTo>
                    <a:lnTo>
                      <a:pt x="63" y="724"/>
                    </a:lnTo>
                    <a:lnTo>
                      <a:pt x="74" y="707"/>
                    </a:lnTo>
                    <a:lnTo>
                      <a:pt x="84" y="687"/>
                    </a:lnTo>
                    <a:lnTo>
                      <a:pt x="100" y="666"/>
                    </a:lnTo>
                    <a:lnTo>
                      <a:pt x="116" y="644"/>
                    </a:lnTo>
                    <a:lnTo>
                      <a:pt x="128" y="626"/>
                    </a:lnTo>
                    <a:lnTo>
                      <a:pt x="143" y="608"/>
                    </a:lnTo>
                    <a:lnTo>
                      <a:pt x="158" y="588"/>
                    </a:lnTo>
                    <a:lnTo>
                      <a:pt x="175" y="566"/>
                    </a:lnTo>
                    <a:lnTo>
                      <a:pt x="191" y="547"/>
                    </a:lnTo>
                    <a:lnTo>
                      <a:pt x="209" y="526"/>
                    </a:lnTo>
                    <a:lnTo>
                      <a:pt x="225" y="510"/>
                    </a:lnTo>
                    <a:lnTo>
                      <a:pt x="246" y="487"/>
                    </a:lnTo>
                    <a:lnTo>
                      <a:pt x="263" y="468"/>
                    </a:lnTo>
                    <a:lnTo>
                      <a:pt x="281" y="451"/>
                    </a:lnTo>
                    <a:lnTo>
                      <a:pt x="302" y="432"/>
                    </a:lnTo>
                    <a:lnTo>
                      <a:pt x="317" y="418"/>
                    </a:lnTo>
                    <a:lnTo>
                      <a:pt x="336" y="402"/>
                    </a:lnTo>
                    <a:lnTo>
                      <a:pt x="355" y="386"/>
                    </a:lnTo>
                    <a:lnTo>
                      <a:pt x="378" y="368"/>
                    </a:lnTo>
                    <a:lnTo>
                      <a:pt x="397" y="353"/>
                    </a:lnTo>
                    <a:lnTo>
                      <a:pt x="419" y="335"/>
                    </a:lnTo>
                    <a:lnTo>
                      <a:pt x="445" y="317"/>
                    </a:lnTo>
                    <a:lnTo>
                      <a:pt x="468" y="300"/>
                    </a:lnTo>
                    <a:lnTo>
                      <a:pt x="494" y="282"/>
                    </a:lnTo>
                    <a:lnTo>
                      <a:pt x="520" y="265"/>
                    </a:lnTo>
                    <a:lnTo>
                      <a:pt x="547" y="250"/>
                    </a:lnTo>
                    <a:lnTo>
                      <a:pt x="576" y="234"/>
                    </a:lnTo>
                    <a:lnTo>
                      <a:pt x="601" y="223"/>
                    </a:lnTo>
                    <a:lnTo>
                      <a:pt x="624" y="209"/>
                    </a:lnTo>
                    <a:lnTo>
                      <a:pt x="651" y="199"/>
                    </a:lnTo>
                    <a:lnTo>
                      <a:pt x="670" y="190"/>
                    </a:lnTo>
                    <a:lnTo>
                      <a:pt x="588" y="0"/>
                    </a:lnTo>
                    <a:lnTo>
                      <a:pt x="1061" y="271"/>
                    </a:lnTo>
                    <a:lnTo>
                      <a:pt x="938" y="832"/>
                    </a:lnTo>
                    <a:lnTo>
                      <a:pt x="861" y="666"/>
                    </a:lnTo>
                    <a:lnTo>
                      <a:pt x="830" y="681"/>
                    </a:lnTo>
                    <a:lnTo>
                      <a:pt x="800" y="697"/>
                    </a:lnTo>
                    <a:lnTo>
                      <a:pt x="767" y="718"/>
                    </a:lnTo>
                    <a:lnTo>
                      <a:pt x="732" y="741"/>
                    </a:lnTo>
                    <a:lnTo>
                      <a:pt x="704" y="761"/>
                    </a:lnTo>
                    <a:lnTo>
                      <a:pt x="677" y="784"/>
                    </a:lnTo>
                    <a:lnTo>
                      <a:pt x="650" y="806"/>
                    </a:lnTo>
                    <a:lnTo>
                      <a:pt x="627" y="830"/>
                    </a:lnTo>
                    <a:lnTo>
                      <a:pt x="605" y="854"/>
                    </a:lnTo>
                    <a:lnTo>
                      <a:pt x="580" y="880"/>
                    </a:lnTo>
                    <a:lnTo>
                      <a:pt x="560" y="906"/>
                    </a:lnTo>
                    <a:lnTo>
                      <a:pt x="539" y="932"/>
                    </a:lnTo>
                    <a:lnTo>
                      <a:pt x="521" y="955"/>
                    </a:lnTo>
                    <a:lnTo>
                      <a:pt x="502" y="987"/>
                    </a:lnTo>
                    <a:lnTo>
                      <a:pt x="485" y="1015"/>
                    </a:lnTo>
                    <a:lnTo>
                      <a:pt x="475" y="1037"/>
                    </a:lnTo>
                    <a:lnTo>
                      <a:pt x="463" y="1059"/>
                    </a:lnTo>
                    <a:lnTo>
                      <a:pt x="0" y="839"/>
                    </a:lnTo>
                    <a:close/>
                  </a:path>
                </a:pathLst>
              </a:custGeom>
              <a:solidFill>
                <a:srgbClr val="99CC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60" name="Freeform 10"/>
              <p:cNvSpPr>
                <a:spLocks/>
              </p:cNvSpPr>
              <p:nvPr/>
            </p:nvSpPr>
            <p:spPr bwMode="auto">
              <a:xfrm>
                <a:off x="4621" y="642"/>
                <a:ext cx="186" cy="234"/>
              </a:xfrm>
              <a:custGeom>
                <a:avLst/>
                <a:gdLst>
                  <a:gd name="T0" fmla="*/ 934 w 934"/>
                  <a:gd name="T1" fmla="*/ 488 h 1179"/>
                  <a:gd name="T2" fmla="*/ 696 w 934"/>
                  <a:gd name="T3" fmla="*/ 391 h 1179"/>
                  <a:gd name="T4" fmla="*/ 687 w 934"/>
                  <a:gd name="T5" fmla="*/ 413 h 1179"/>
                  <a:gd name="T6" fmla="*/ 681 w 934"/>
                  <a:gd name="T7" fmla="*/ 435 h 1179"/>
                  <a:gd name="T8" fmla="*/ 674 w 934"/>
                  <a:gd name="T9" fmla="*/ 458 h 1179"/>
                  <a:gd name="T10" fmla="*/ 669 w 934"/>
                  <a:gd name="T11" fmla="*/ 482 h 1179"/>
                  <a:gd name="T12" fmla="*/ 662 w 934"/>
                  <a:gd name="T13" fmla="*/ 514 h 1179"/>
                  <a:gd name="T14" fmla="*/ 658 w 934"/>
                  <a:gd name="T15" fmla="*/ 540 h 1179"/>
                  <a:gd name="T16" fmla="*/ 654 w 934"/>
                  <a:gd name="T17" fmla="*/ 568 h 1179"/>
                  <a:gd name="T18" fmla="*/ 651 w 934"/>
                  <a:gd name="T19" fmla="*/ 600 h 1179"/>
                  <a:gd name="T20" fmla="*/ 648 w 934"/>
                  <a:gd name="T21" fmla="*/ 633 h 1179"/>
                  <a:gd name="T22" fmla="*/ 648 w 934"/>
                  <a:gd name="T23" fmla="*/ 691 h 1179"/>
                  <a:gd name="T24" fmla="*/ 650 w 934"/>
                  <a:gd name="T25" fmla="*/ 721 h 1179"/>
                  <a:gd name="T26" fmla="*/ 651 w 934"/>
                  <a:gd name="T27" fmla="*/ 750 h 1179"/>
                  <a:gd name="T28" fmla="*/ 655 w 934"/>
                  <a:gd name="T29" fmla="*/ 779 h 1179"/>
                  <a:gd name="T30" fmla="*/ 661 w 934"/>
                  <a:gd name="T31" fmla="*/ 807 h 1179"/>
                  <a:gd name="T32" fmla="*/ 666 w 934"/>
                  <a:gd name="T33" fmla="*/ 835 h 1179"/>
                  <a:gd name="T34" fmla="*/ 673 w 934"/>
                  <a:gd name="T35" fmla="*/ 867 h 1179"/>
                  <a:gd name="T36" fmla="*/ 682 w 934"/>
                  <a:gd name="T37" fmla="*/ 897 h 1179"/>
                  <a:gd name="T38" fmla="*/ 236 w 934"/>
                  <a:gd name="T39" fmla="*/ 1179 h 1179"/>
                  <a:gd name="T40" fmla="*/ 226 w 934"/>
                  <a:gd name="T41" fmla="*/ 1150 h 1179"/>
                  <a:gd name="T42" fmla="*/ 217 w 934"/>
                  <a:gd name="T43" fmla="*/ 1126 h 1179"/>
                  <a:gd name="T44" fmla="*/ 209 w 934"/>
                  <a:gd name="T45" fmla="*/ 1102 h 1179"/>
                  <a:gd name="T46" fmla="*/ 200 w 934"/>
                  <a:gd name="T47" fmla="*/ 1076 h 1179"/>
                  <a:gd name="T48" fmla="*/ 194 w 934"/>
                  <a:gd name="T49" fmla="*/ 1055 h 1179"/>
                  <a:gd name="T50" fmla="*/ 185 w 934"/>
                  <a:gd name="T51" fmla="*/ 1030 h 1179"/>
                  <a:gd name="T52" fmla="*/ 180 w 934"/>
                  <a:gd name="T53" fmla="*/ 1007 h 1179"/>
                  <a:gd name="T54" fmla="*/ 174 w 934"/>
                  <a:gd name="T55" fmla="*/ 985 h 1179"/>
                  <a:gd name="T56" fmla="*/ 169 w 934"/>
                  <a:gd name="T57" fmla="*/ 962 h 1179"/>
                  <a:gd name="T58" fmla="*/ 162 w 934"/>
                  <a:gd name="T59" fmla="*/ 934 h 1179"/>
                  <a:gd name="T60" fmla="*/ 158 w 934"/>
                  <a:gd name="T61" fmla="*/ 906 h 1179"/>
                  <a:gd name="T62" fmla="*/ 153 w 934"/>
                  <a:gd name="T63" fmla="*/ 880 h 1179"/>
                  <a:gd name="T64" fmla="*/ 147 w 934"/>
                  <a:gd name="T65" fmla="*/ 854 h 1179"/>
                  <a:gd name="T66" fmla="*/ 144 w 934"/>
                  <a:gd name="T67" fmla="*/ 824 h 1179"/>
                  <a:gd name="T68" fmla="*/ 142 w 934"/>
                  <a:gd name="T69" fmla="*/ 795 h 1179"/>
                  <a:gd name="T70" fmla="*/ 139 w 934"/>
                  <a:gd name="T71" fmla="*/ 762 h 1179"/>
                  <a:gd name="T72" fmla="*/ 136 w 934"/>
                  <a:gd name="T73" fmla="*/ 731 h 1179"/>
                  <a:gd name="T74" fmla="*/ 136 w 934"/>
                  <a:gd name="T75" fmla="*/ 699 h 1179"/>
                  <a:gd name="T76" fmla="*/ 136 w 934"/>
                  <a:gd name="T77" fmla="*/ 667 h 1179"/>
                  <a:gd name="T78" fmla="*/ 136 w 934"/>
                  <a:gd name="T79" fmla="*/ 626 h 1179"/>
                  <a:gd name="T80" fmla="*/ 138 w 934"/>
                  <a:gd name="T81" fmla="*/ 589 h 1179"/>
                  <a:gd name="T82" fmla="*/ 139 w 934"/>
                  <a:gd name="T83" fmla="*/ 564 h 1179"/>
                  <a:gd name="T84" fmla="*/ 142 w 934"/>
                  <a:gd name="T85" fmla="*/ 534 h 1179"/>
                  <a:gd name="T86" fmla="*/ 144 w 934"/>
                  <a:gd name="T87" fmla="*/ 506 h 1179"/>
                  <a:gd name="T88" fmla="*/ 148 w 934"/>
                  <a:gd name="T89" fmla="*/ 471 h 1179"/>
                  <a:gd name="T90" fmla="*/ 154 w 934"/>
                  <a:gd name="T91" fmla="*/ 441 h 1179"/>
                  <a:gd name="T92" fmla="*/ 159 w 934"/>
                  <a:gd name="T93" fmla="*/ 414 h 1179"/>
                  <a:gd name="T94" fmla="*/ 166 w 934"/>
                  <a:gd name="T95" fmla="*/ 380 h 1179"/>
                  <a:gd name="T96" fmla="*/ 173 w 934"/>
                  <a:gd name="T97" fmla="*/ 353 h 1179"/>
                  <a:gd name="T98" fmla="*/ 180 w 934"/>
                  <a:gd name="T99" fmla="*/ 320 h 1179"/>
                  <a:gd name="T100" fmla="*/ 188 w 934"/>
                  <a:gd name="T101" fmla="*/ 292 h 1179"/>
                  <a:gd name="T102" fmla="*/ 198 w 934"/>
                  <a:gd name="T103" fmla="*/ 262 h 1179"/>
                  <a:gd name="T104" fmla="*/ 207 w 934"/>
                  <a:gd name="T105" fmla="*/ 232 h 1179"/>
                  <a:gd name="T106" fmla="*/ 221 w 934"/>
                  <a:gd name="T107" fmla="*/ 195 h 1179"/>
                  <a:gd name="T108" fmla="*/ 0 w 934"/>
                  <a:gd name="T109" fmla="*/ 103 h 1179"/>
                  <a:gd name="T110" fmla="*/ 581 w 934"/>
                  <a:gd name="T111" fmla="*/ 0 h 1179"/>
                  <a:gd name="T112" fmla="*/ 934 w 934"/>
                  <a:gd name="T113" fmla="*/ 488 h 117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34"/>
                  <a:gd name="T172" fmla="*/ 0 h 1179"/>
                  <a:gd name="T173" fmla="*/ 934 w 934"/>
                  <a:gd name="T174" fmla="*/ 1179 h 1179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34" h="1179">
                    <a:moveTo>
                      <a:pt x="934" y="488"/>
                    </a:moveTo>
                    <a:lnTo>
                      <a:pt x="696" y="391"/>
                    </a:lnTo>
                    <a:lnTo>
                      <a:pt x="687" y="413"/>
                    </a:lnTo>
                    <a:lnTo>
                      <a:pt x="681" y="435"/>
                    </a:lnTo>
                    <a:lnTo>
                      <a:pt x="674" y="458"/>
                    </a:lnTo>
                    <a:lnTo>
                      <a:pt x="669" y="482"/>
                    </a:lnTo>
                    <a:lnTo>
                      <a:pt x="662" y="514"/>
                    </a:lnTo>
                    <a:lnTo>
                      <a:pt x="658" y="540"/>
                    </a:lnTo>
                    <a:lnTo>
                      <a:pt x="654" y="568"/>
                    </a:lnTo>
                    <a:lnTo>
                      <a:pt x="651" y="600"/>
                    </a:lnTo>
                    <a:lnTo>
                      <a:pt x="648" y="633"/>
                    </a:lnTo>
                    <a:lnTo>
                      <a:pt x="648" y="691"/>
                    </a:lnTo>
                    <a:lnTo>
                      <a:pt x="650" y="721"/>
                    </a:lnTo>
                    <a:lnTo>
                      <a:pt x="651" y="750"/>
                    </a:lnTo>
                    <a:lnTo>
                      <a:pt x="655" y="779"/>
                    </a:lnTo>
                    <a:lnTo>
                      <a:pt x="661" y="807"/>
                    </a:lnTo>
                    <a:lnTo>
                      <a:pt x="666" y="835"/>
                    </a:lnTo>
                    <a:lnTo>
                      <a:pt x="673" y="867"/>
                    </a:lnTo>
                    <a:lnTo>
                      <a:pt x="682" y="897"/>
                    </a:lnTo>
                    <a:lnTo>
                      <a:pt x="236" y="1179"/>
                    </a:lnTo>
                    <a:lnTo>
                      <a:pt x="226" y="1150"/>
                    </a:lnTo>
                    <a:lnTo>
                      <a:pt x="217" y="1126"/>
                    </a:lnTo>
                    <a:lnTo>
                      <a:pt x="209" y="1102"/>
                    </a:lnTo>
                    <a:lnTo>
                      <a:pt x="200" y="1076"/>
                    </a:lnTo>
                    <a:lnTo>
                      <a:pt x="194" y="1055"/>
                    </a:lnTo>
                    <a:lnTo>
                      <a:pt x="185" y="1030"/>
                    </a:lnTo>
                    <a:lnTo>
                      <a:pt x="180" y="1007"/>
                    </a:lnTo>
                    <a:lnTo>
                      <a:pt x="174" y="985"/>
                    </a:lnTo>
                    <a:lnTo>
                      <a:pt x="169" y="962"/>
                    </a:lnTo>
                    <a:lnTo>
                      <a:pt x="162" y="934"/>
                    </a:lnTo>
                    <a:lnTo>
                      <a:pt x="158" y="906"/>
                    </a:lnTo>
                    <a:lnTo>
                      <a:pt x="153" y="880"/>
                    </a:lnTo>
                    <a:lnTo>
                      <a:pt x="147" y="854"/>
                    </a:lnTo>
                    <a:lnTo>
                      <a:pt x="144" y="824"/>
                    </a:lnTo>
                    <a:lnTo>
                      <a:pt x="142" y="795"/>
                    </a:lnTo>
                    <a:lnTo>
                      <a:pt x="139" y="762"/>
                    </a:lnTo>
                    <a:lnTo>
                      <a:pt x="136" y="731"/>
                    </a:lnTo>
                    <a:lnTo>
                      <a:pt x="136" y="699"/>
                    </a:lnTo>
                    <a:lnTo>
                      <a:pt x="136" y="667"/>
                    </a:lnTo>
                    <a:lnTo>
                      <a:pt x="136" y="626"/>
                    </a:lnTo>
                    <a:lnTo>
                      <a:pt x="138" y="589"/>
                    </a:lnTo>
                    <a:lnTo>
                      <a:pt x="139" y="564"/>
                    </a:lnTo>
                    <a:lnTo>
                      <a:pt x="142" y="534"/>
                    </a:lnTo>
                    <a:lnTo>
                      <a:pt x="144" y="506"/>
                    </a:lnTo>
                    <a:lnTo>
                      <a:pt x="148" y="471"/>
                    </a:lnTo>
                    <a:lnTo>
                      <a:pt x="154" y="441"/>
                    </a:lnTo>
                    <a:lnTo>
                      <a:pt x="159" y="414"/>
                    </a:lnTo>
                    <a:lnTo>
                      <a:pt x="166" y="380"/>
                    </a:lnTo>
                    <a:lnTo>
                      <a:pt x="173" y="353"/>
                    </a:lnTo>
                    <a:lnTo>
                      <a:pt x="180" y="320"/>
                    </a:lnTo>
                    <a:lnTo>
                      <a:pt x="188" y="292"/>
                    </a:lnTo>
                    <a:lnTo>
                      <a:pt x="198" y="262"/>
                    </a:lnTo>
                    <a:lnTo>
                      <a:pt x="207" y="232"/>
                    </a:lnTo>
                    <a:lnTo>
                      <a:pt x="221" y="195"/>
                    </a:lnTo>
                    <a:lnTo>
                      <a:pt x="0" y="103"/>
                    </a:lnTo>
                    <a:lnTo>
                      <a:pt x="581" y="0"/>
                    </a:lnTo>
                    <a:lnTo>
                      <a:pt x="934" y="488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61" name="Freeform 11"/>
              <p:cNvSpPr>
                <a:spLocks/>
              </p:cNvSpPr>
              <p:nvPr/>
            </p:nvSpPr>
            <p:spPr bwMode="auto">
              <a:xfrm>
                <a:off x="4634" y="883"/>
                <a:ext cx="211" cy="202"/>
              </a:xfrm>
              <a:custGeom>
                <a:avLst/>
                <a:gdLst>
                  <a:gd name="T0" fmla="*/ 843 w 1061"/>
                  <a:gd name="T1" fmla="*/ 1010 h 1010"/>
                  <a:gd name="T2" fmla="*/ 821 w 1061"/>
                  <a:gd name="T3" fmla="*/ 999 h 1010"/>
                  <a:gd name="T4" fmla="*/ 803 w 1061"/>
                  <a:gd name="T5" fmla="*/ 989 h 1010"/>
                  <a:gd name="T6" fmla="*/ 784 w 1061"/>
                  <a:gd name="T7" fmla="*/ 980 h 1010"/>
                  <a:gd name="T8" fmla="*/ 766 w 1061"/>
                  <a:gd name="T9" fmla="*/ 970 h 1010"/>
                  <a:gd name="T10" fmla="*/ 747 w 1061"/>
                  <a:gd name="T11" fmla="*/ 959 h 1010"/>
                  <a:gd name="T12" fmla="*/ 728 w 1061"/>
                  <a:gd name="T13" fmla="*/ 948 h 1010"/>
                  <a:gd name="T14" fmla="*/ 710 w 1061"/>
                  <a:gd name="T15" fmla="*/ 936 h 1010"/>
                  <a:gd name="T16" fmla="*/ 691 w 1061"/>
                  <a:gd name="T17" fmla="*/ 925 h 1010"/>
                  <a:gd name="T18" fmla="*/ 670 w 1061"/>
                  <a:gd name="T19" fmla="*/ 910 h 1010"/>
                  <a:gd name="T20" fmla="*/ 647 w 1061"/>
                  <a:gd name="T21" fmla="*/ 895 h 1010"/>
                  <a:gd name="T22" fmla="*/ 629 w 1061"/>
                  <a:gd name="T23" fmla="*/ 881 h 1010"/>
                  <a:gd name="T24" fmla="*/ 612 w 1061"/>
                  <a:gd name="T25" fmla="*/ 866 h 1010"/>
                  <a:gd name="T26" fmla="*/ 591 w 1061"/>
                  <a:gd name="T27" fmla="*/ 851 h 1010"/>
                  <a:gd name="T28" fmla="*/ 569 w 1061"/>
                  <a:gd name="T29" fmla="*/ 835 h 1010"/>
                  <a:gd name="T30" fmla="*/ 550 w 1061"/>
                  <a:gd name="T31" fmla="*/ 819 h 1010"/>
                  <a:gd name="T32" fmla="*/ 530 w 1061"/>
                  <a:gd name="T33" fmla="*/ 801 h 1010"/>
                  <a:gd name="T34" fmla="*/ 513 w 1061"/>
                  <a:gd name="T35" fmla="*/ 786 h 1010"/>
                  <a:gd name="T36" fmla="*/ 490 w 1061"/>
                  <a:gd name="T37" fmla="*/ 764 h 1010"/>
                  <a:gd name="T38" fmla="*/ 471 w 1061"/>
                  <a:gd name="T39" fmla="*/ 746 h 1010"/>
                  <a:gd name="T40" fmla="*/ 455 w 1061"/>
                  <a:gd name="T41" fmla="*/ 728 h 1010"/>
                  <a:gd name="T42" fmla="*/ 436 w 1061"/>
                  <a:gd name="T43" fmla="*/ 708 h 1010"/>
                  <a:gd name="T44" fmla="*/ 422 w 1061"/>
                  <a:gd name="T45" fmla="*/ 693 h 1010"/>
                  <a:gd name="T46" fmla="*/ 406 w 1061"/>
                  <a:gd name="T47" fmla="*/ 674 h 1010"/>
                  <a:gd name="T48" fmla="*/ 389 w 1061"/>
                  <a:gd name="T49" fmla="*/ 655 h 1010"/>
                  <a:gd name="T50" fmla="*/ 371 w 1061"/>
                  <a:gd name="T51" fmla="*/ 631 h 1010"/>
                  <a:gd name="T52" fmla="*/ 355 w 1061"/>
                  <a:gd name="T53" fmla="*/ 612 h 1010"/>
                  <a:gd name="T54" fmla="*/ 339 w 1061"/>
                  <a:gd name="T55" fmla="*/ 590 h 1010"/>
                  <a:gd name="T56" fmla="*/ 320 w 1061"/>
                  <a:gd name="T57" fmla="*/ 564 h 1010"/>
                  <a:gd name="T58" fmla="*/ 303 w 1061"/>
                  <a:gd name="T59" fmla="*/ 541 h 1010"/>
                  <a:gd name="T60" fmla="*/ 285 w 1061"/>
                  <a:gd name="T61" fmla="*/ 515 h 1010"/>
                  <a:gd name="T62" fmla="*/ 269 w 1061"/>
                  <a:gd name="T63" fmla="*/ 489 h 1010"/>
                  <a:gd name="T64" fmla="*/ 254 w 1061"/>
                  <a:gd name="T65" fmla="*/ 462 h 1010"/>
                  <a:gd name="T66" fmla="*/ 238 w 1061"/>
                  <a:gd name="T67" fmla="*/ 433 h 1010"/>
                  <a:gd name="T68" fmla="*/ 227 w 1061"/>
                  <a:gd name="T69" fmla="*/ 409 h 1010"/>
                  <a:gd name="T70" fmla="*/ 213 w 1061"/>
                  <a:gd name="T71" fmla="*/ 386 h 1010"/>
                  <a:gd name="T72" fmla="*/ 202 w 1061"/>
                  <a:gd name="T73" fmla="*/ 360 h 1010"/>
                  <a:gd name="T74" fmla="*/ 0 w 1061"/>
                  <a:gd name="T75" fmla="*/ 455 h 1010"/>
                  <a:gd name="T76" fmla="*/ 333 w 1061"/>
                  <a:gd name="T77" fmla="*/ 0 h 1010"/>
                  <a:gd name="T78" fmla="*/ 897 w 1061"/>
                  <a:gd name="T79" fmla="*/ 50 h 1010"/>
                  <a:gd name="T80" fmla="*/ 670 w 1061"/>
                  <a:gd name="T81" fmla="*/ 151 h 1010"/>
                  <a:gd name="T82" fmla="*/ 684 w 1061"/>
                  <a:gd name="T83" fmla="*/ 179 h 1010"/>
                  <a:gd name="T84" fmla="*/ 700 w 1061"/>
                  <a:gd name="T85" fmla="*/ 209 h 1010"/>
                  <a:gd name="T86" fmla="*/ 721 w 1061"/>
                  <a:gd name="T87" fmla="*/ 242 h 1010"/>
                  <a:gd name="T88" fmla="*/ 744 w 1061"/>
                  <a:gd name="T89" fmla="*/ 278 h 1010"/>
                  <a:gd name="T90" fmla="*/ 765 w 1061"/>
                  <a:gd name="T91" fmla="*/ 305 h 1010"/>
                  <a:gd name="T92" fmla="*/ 788 w 1061"/>
                  <a:gd name="T93" fmla="*/ 332 h 1010"/>
                  <a:gd name="T94" fmla="*/ 810 w 1061"/>
                  <a:gd name="T95" fmla="*/ 360 h 1010"/>
                  <a:gd name="T96" fmla="*/ 833 w 1061"/>
                  <a:gd name="T97" fmla="*/ 383 h 1010"/>
                  <a:gd name="T98" fmla="*/ 858 w 1061"/>
                  <a:gd name="T99" fmla="*/ 405 h 1010"/>
                  <a:gd name="T100" fmla="*/ 883 w 1061"/>
                  <a:gd name="T101" fmla="*/ 429 h 1010"/>
                  <a:gd name="T102" fmla="*/ 909 w 1061"/>
                  <a:gd name="T103" fmla="*/ 450 h 1010"/>
                  <a:gd name="T104" fmla="*/ 934 w 1061"/>
                  <a:gd name="T105" fmla="*/ 470 h 1010"/>
                  <a:gd name="T106" fmla="*/ 959 w 1061"/>
                  <a:gd name="T107" fmla="*/ 488 h 1010"/>
                  <a:gd name="T108" fmla="*/ 989 w 1061"/>
                  <a:gd name="T109" fmla="*/ 507 h 1010"/>
                  <a:gd name="T110" fmla="*/ 1019 w 1061"/>
                  <a:gd name="T111" fmla="*/ 525 h 1010"/>
                  <a:gd name="T112" fmla="*/ 1041 w 1061"/>
                  <a:gd name="T113" fmla="*/ 534 h 1010"/>
                  <a:gd name="T114" fmla="*/ 1061 w 1061"/>
                  <a:gd name="T115" fmla="*/ 545 h 1010"/>
                  <a:gd name="T116" fmla="*/ 843 w 1061"/>
                  <a:gd name="T117" fmla="*/ 1010 h 101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061"/>
                  <a:gd name="T178" fmla="*/ 0 h 1010"/>
                  <a:gd name="T179" fmla="*/ 1061 w 1061"/>
                  <a:gd name="T180" fmla="*/ 1010 h 101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061" h="1010">
                    <a:moveTo>
                      <a:pt x="843" y="1010"/>
                    </a:moveTo>
                    <a:lnTo>
                      <a:pt x="821" y="999"/>
                    </a:lnTo>
                    <a:lnTo>
                      <a:pt x="803" y="989"/>
                    </a:lnTo>
                    <a:lnTo>
                      <a:pt x="784" y="980"/>
                    </a:lnTo>
                    <a:lnTo>
                      <a:pt x="766" y="970"/>
                    </a:lnTo>
                    <a:lnTo>
                      <a:pt x="747" y="959"/>
                    </a:lnTo>
                    <a:lnTo>
                      <a:pt x="728" y="948"/>
                    </a:lnTo>
                    <a:lnTo>
                      <a:pt x="710" y="936"/>
                    </a:lnTo>
                    <a:lnTo>
                      <a:pt x="691" y="925"/>
                    </a:lnTo>
                    <a:lnTo>
                      <a:pt x="670" y="910"/>
                    </a:lnTo>
                    <a:lnTo>
                      <a:pt x="647" y="895"/>
                    </a:lnTo>
                    <a:lnTo>
                      <a:pt x="629" y="881"/>
                    </a:lnTo>
                    <a:lnTo>
                      <a:pt x="612" y="866"/>
                    </a:lnTo>
                    <a:lnTo>
                      <a:pt x="591" y="851"/>
                    </a:lnTo>
                    <a:lnTo>
                      <a:pt x="569" y="835"/>
                    </a:lnTo>
                    <a:lnTo>
                      <a:pt x="550" y="819"/>
                    </a:lnTo>
                    <a:lnTo>
                      <a:pt x="530" y="801"/>
                    </a:lnTo>
                    <a:lnTo>
                      <a:pt x="513" y="786"/>
                    </a:lnTo>
                    <a:lnTo>
                      <a:pt x="490" y="764"/>
                    </a:lnTo>
                    <a:lnTo>
                      <a:pt x="471" y="746"/>
                    </a:lnTo>
                    <a:lnTo>
                      <a:pt x="455" y="728"/>
                    </a:lnTo>
                    <a:lnTo>
                      <a:pt x="436" y="708"/>
                    </a:lnTo>
                    <a:lnTo>
                      <a:pt x="422" y="693"/>
                    </a:lnTo>
                    <a:lnTo>
                      <a:pt x="406" y="674"/>
                    </a:lnTo>
                    <a:lnTo>
                      <a:pt x="389" y="655"/>
                    </a:lnTo>
                    <a:lnTo>
                      <a:pt x="371" y="631"/>
                    </a:lnTo>
                    <a:lnTo>
                      <a:pt x="355" y="612"/>
                    </a:lnTo>
                    <a:lnTo>
                      <a:pt x="339" y="590"/>
                    </a:lnTo>
                    <a:lnTo>
                      <a:pt x="320" y="564"/>
                    </a:lnTo>
                    <a:lnTo>
                      <a:pt x="303" y="541"/>
                    </a:lnTo>
                    <a:lnTo>
                      <a:pt x="285" y="515"/>
                    </a:lnTo>
                    <a:lnTo>
                      <a:pt x="269" y="489"/>
                    </a:lnTo>
                    <a:lnTo>
                      <a:pt x="254" y="462"/>
                    </a:lnTo>
                    <a:lnTo>
                      <a:pt x="238" y="433"/>
                    </a:lnTo>
                    <a:lnTo>
                      <a:pt x="227" y="409"/>
                    </a:lnTo>
                    <a:lnTo>
                      <a:pt x="213" y="386"/>
                    </a:lnTo>
                    <a:lnTo>
                      <a:pt x="202" y="360"/>
                    </a:lnTo>
                    <a:lnTo>
                      <a:pt x="0" y="455"/>
                    </a:lnTo>
                    <a:lnTo>
                      <a:pt x="333" y="0"/>
                    </a:lnTo>
                    <a:lnTo>
                      <a:pt x="897" y="50"/>
                    </a:lnTo>
                    <a:lnTo>
                      <a:pt x="670" y="151"/>
                    </a:lnTo>
                    <a:lnTo>
                      <a:pt x="684" y="179"/>
                    </a:lnTo>
                    <a:lnTo>
                      <a:pt x="700" y="209"/>
                    </a:lnTo>
                    <a:lnTo>
                      <a:pt x="721" y="242"/>
                    </a:lnTo>
                    <a:lnTo>
                      <a:pt x="744" y="278"/>
                    </a:lnTo>
                    <a:lnTo>
                      <a:pt x="765" y="305"/>
                    </a:lnTo>
                    <a:lnTo>
                      <a:pt x="788" y="332"/>
                    </a:lnTo>
                    <a:lnTo>
                      <a:pt x="810" y="360"/>
                    </a:lnTo>
                    <a:lnTo>
                      <a:pt x="833" y="383"/>
                    </a:lnTo>
                    <a:lnTo>
                      <a:pt x="858" y="405"/>
                    </a:lnTo>
                    <a:lnTo>
                      <a:pt x="883" y="429"/>
                    </a:lnTo>
                    <a:lnTo>
                      <a:pt x="909" y="450"/>
                    </a:lnTo>
                    <a:lnTo>
                      <a:pt x="934" y="470"/>
                    </a:lnTo>
                    <a:lnTo>
                      <a:pt x="959" y="488"/>
                    </a:lnTo>
                    <a:lnTo>
                      <a:pt x="989" y="507"/>
                    </a:lnTo>
                    <a:lnTo>
                      <a:pt x="1019" y="525"/>
                    </a:lnTo>
                    <a:lnTo>
                      <a:pt x="1041" y="534"/>
                    </a:lnTo>
                    <a:lnTo>
                      <a:pt x="1061" y="545"/>
                    </a:lnTo>
                    <a:lnTo>
                      <a:pt x="843" y="1010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62" name="Freeform 12"/>
              <p:cNvSpPr>
                <a:spLocks/>
              </p:cNvSpPr>
              <p:nvPr/>
            </p:nvSpPr>
            <p:spPr bwMode="auto">
              <a:xfrm>
                <a:off x="4875" y="981"/>
                <a:ext cx="229" cy="184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63" name="Freeform 13"/>
              <p:cNvSpPr>
                <a:spLocks/>
              </p:cNvSpPr>
              <p:nvPr/>
            </p:nvSpPr>
            <p:spPr bwMode="auto">
              <a:xfrm>
                <a:off x="5126" y="935"/>
                <a:ext cx="199" cy="199"/>
              </a:xfrm>
              <a:custGeom>
                <a:avLst/>
                <a:gdLst>
                  <a:gd name="T0" fmla="*/ 1001 w 1001"/>
                  <a:gd name="T1" fmla="*/ 219 h 1001"/>
                  <a:gd name="T2" fmla="*/ 989 w 1001"/>
                  <a:gd name="T3" fmla="*/ 241 h 1001"/>
                  <a:gd name="T4" fmla="*/ 981 w 1001"/>
                  <a:gd name="T5" fmla="*/ 259 h 1001"/>
                  <a:gd name="T6" fmla="*/ 970 w 1001"/>
                  <a:gd name="T7" fmla="*/ 278 h 1001"/>
                  <a:gd name="T8" fmla="*/ 962 w 1001"/>
                  <a:gd name="T9" fmla="*/ 296 h 1001"/>
                  <a:gd name="T10" fmla="*/ 951 w 1001"/>
                  <a:gd name="T11" fmla="*/ 315 h 1001"/>
                  <a:gd name="T12" fmla="*/ 939 w 1001"/>
                  <a:gd name="T13" fmla="*/ 334 h 1001"/>
                  <a:gd name="T14" fmla="*/ 928 w 1001"/>
                  <a:gd name="T15" fmla="*/ 352 h 1001"/>
                  <a:gd name="T16" fmla="*/ 915 w 1001"/>
                  <a:gd name="T17" fmla="*/ 371 h 1001"/>
                  <a:gd name="T18" fmla="*/ 900 w 1001"/>
                  <a:gd name="T19" fmla="*/ 391 h 1001"/>
                  <a:gd name="T20" fmla="*/ 885 w 1001"/>
                  <a:gd name="T21" fmla="*/ 413 h 1001"/>
                  <a:gd name="T22" fmla="*/ 873 w 1001"/>
                  <a:gd name="T23" fmla="*/ 431 h 1001"/>
                  <a:gd name="T24" fmla="*/ 858 w 1001"/>
                  <a:gd name="T25" fmla="*/ 449 h 1001"/>
                  <a:gd name="T26" fmla="*/ 842 w 1001"/>
                  <a:gd name="T27" fmla="*/ 471 h 1001"/>
                  <a:gd name="T28" fmla="*/ 825 w 1001"/>
                  <a:gd name="T29" fmla="*/ 493 h 1001"/>
                  <a:gd name="T30" fmla="*/ 809 w 1001"/>
                  <a:gd name="T31" fmla="*/ 512 h 1001"/>
                  <a:gd name="T32" fmla="*/ 791 w 1001"/>
                  <a:gd name="T33" fmla="*/ 532 h 1001"/>
                  <a:gd name="T34" fmla="*/ 776 w 1001"/>
                  <a:gd name="T35" fmla="*/ 549 h 1001"/>
                  <a:gd name="T36" fmla="*/ 754 w 1001"/>
                  <a:gd name="T37" fmla="*/ 572 h 1001"/>
                  <a:gd name="T38" fmla="*/ 736 w 1001"/>
                  <a:gd name="T39" fmla="*/ 591 h 1001"/>
                  <a:gd name="T40" fmla="*/ 719 w 1001"/>
                  <a:gd name="T41" fmla="*/ 607 h 1001"/>
                  <a:gd name="T42" fmla="*/ 698 w 1001"/>
                  <a:gd name="T43" fmla="*/ 626 h 1001"/>
                  <a:gd name="T44" fmla="*/ 683 w 1001"/>
                  <a:gd name="T45" fmla="*/ 640 h 1001"/>
                  <a:gd name="T46" fmla="*/ 664 w 1001"/>
                  <a:gd name="T47" fmla="*/ 656 h 1001"/>
                  <a:gd name="T48" fmla="*/ 645 w 1001"/>
                  <a:gd name="T49" fmla="*/ 673 h 1001"/>
                  <a:gd name="T50" fmla="*/ 623 w 1001"/>
                  <a:gd name="T51" fmla="*/ 691 h 1001"/>
                  <a:gd name="T52" fmla="*/ 604 w 1001"/>
                  <a:gd name="T53" fmla="*/ 706 h 1001"/>
                  <a:gd name="T54" fmla="*/ 582 w 1001"/>
                  <a:gd name="T55" fmla="*/ 722 h 1001"/>
                  <a:gd name="T56" fmla="*/ 555 w 1001"/>
                  <a:gd name="T57" fmla="*/ 741 h 1001"/>
                  <a:gd name="T58" fmla="*/ 532 w 1001"/>
                  <a:gd name="T59" fmla="*/ 758 h 1001"/>
                  <a:gd name="T60" fmla="*/ 507 w 1001"/>
                  <a:gd name="T61" fmla="*/ 775 h 1001"/>
                  <a:gd name="T62" fmla="*/ 481 w 1001"/>
                  <a:gd name="T63" fmla="*/ 793 h 1001"/>
                  <a:gd name="T64" fmla="*/ 454 w 1001"/>
                  <a:gd name="T65" fmla="*/ 808 h 1001"/>
                  <a:gd name="T66" fmla="*/ 592 w 1001"/>
                  <a:gd name="T67" fmla="*/ 1001 h 1001"/>
                  <a:gd name="T68" fmla="*/ 41 w 1001"/>
                  <a:gd name="T69" fmla="*/ 753 h 1001"/>
                  <a:gd name="T70" fmla="*/ 0 w 1001"/>
                  <a:gd name="T71" fmla="*/ 264 h 1001"/>
                  <a:gd name="T72" fmla="*/ 115 w 1001"/>
                  <a:gd name="T73" fmla="*/ 402 h 1001"/>
                  <a:gd name="T74" fmla="*/ 141 w 1001"/>
                  <a:gd name="T75" fmla="*/ 390 h 1001"/>
                  <a:gd name="T76" fmla="*/ 167 w 1001"/>
                  <a:gd name="T77" fmla="*/ 376 h 1001"/>
                  <a:gd name="T78" fmla="*/ 201 w 1001"/>
                  <a:gd name="T79" fmla="*/ 360 h 1001"/>
                  <a:gd name="T80" fmla="*/ 234 w 1001"/>
                  <a:gd name="T81" fmla="*/ 341 h 1001"/>
                  <a:gd name="T82" fmla="*/ 268 w 1001"/>
                  <a:gd name="T83" fmla="*/ 318 h 1001"/>
                  <a:gd name="T84" fmla="*/ 297 w 1001"/>
                  <a:gd name="T85" fmla="*/ 297 h 1001"/>
                  <a:gd name="T86" fmla="*/ 324 w 1001"/>
                  <a:gd name="T87" fmla="*/ 274 h 1001"/>
                  <a:gd name="T88" fmla="*/ 351 w 1001"/>
                  <a:gd name="T89" fmla="*/ 251 h 1001"/>
                  <a:gd name="T90" fmla="*/ 373 w 1001"/>
                  <a:gd name="T91" fmla="*/ 229 h 1001"/>
                  <a:gd name="T92" fmla="*/ 396 w 1001"/>
                  <a:gd name="T93" fmla="*/ 204 h 1001"/>
                  <a:gd name="T94" fmla="*/ 421 w 1001"/>
                  <a:gd name="T95" fmla="*/ 177 h 1001"/>
                  <a:gd name="T96" fmla="*/ 441 w 1001"/>
                  <a:gd name="T97" fmla="*/ 152 h 1001"/>
                  <a:gd name="T98" fmla="*/ 462 w 1001"/>
                  <a:gd name="T99" fmla="*/ 127 h 1001"/>
                  <a:gd name="T100" fmla="*/ 480 w 1001"/>
                  <a:gd name="T101" fmla="*/ 103 h 1001"/>
                  <a:gd name="T102" fmla="*/ 499 w 1001"/>
                  <a:gd name="T103" fmla="*/ 72 h 1001"/>
                  <a:gd name="T104" fmla="*/ 517 w 1001"/>
                  <a:gd name="T105" fmla="*/ 43 h 1001"/>
                  <a:gd name="T106" fmla="*/ 526 w 1001"/>
                  <a:gd name="T107" fmla="*/ 21 h 1001"/>
                  <a:gd name="T108" fmla="*/ 536 w 1001"/>
                  <a:gd name="T109" fmla="*/ 0 h 1001"/>
                  <a:gd name="T110" fmla="*/ 1001 w 1001"/>
                  <a:gd name="T111" fmla="*/ 219 h 1001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01"/>
                  <a:gd name="T169" fmla="*/ 0 h 1001"/>
                  <a:gd name="T170" fmla="*/ 1001 w 1001"/>
                  <a:gd name="T171" fmla="*/ 1001 h 1001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01" h="1001">
                    <a:moveTo>
                      <a:pt x="1001" y="219"/>
                    </a:moveTo>
                    <a:lnTo>
                      <a:pt x="989" y="241"/>
                    </a:lnTo>
                    <a:lnTo>
                      <a:pt x="981" y="259"/>
                    </a:lnTo>
                    <a:lnTo>
                      <a:pt x="970" y="278"/>
                    </a:lnTo>
                    <a:lnTo>
                      <a:pt x="962" y="296"/>
                    </a:lnTo>
                    <a:lnTo>
                      <a:pt x="951" y="315"/>
                    </a:lnTo>
                    <a:lnTo>
                      <a:pt x="939" y="334"/>
                    </a:lnTo>
                    <a:lnTo>
                      <a:pt x="928" y="352"/>
                    </a:lnTo>
                    <a:lnTo>
                      <a:pt x="915" y="371"/>
                    </a:lnTo>
                    <a:lnTo>
                      <a:pt x="900" y="391"/>
                    </a:lnTo>
                    <a:lnTo>
                      <a:pt x="885" y="413"/>
                    </a:lnTo>
                    <a:lnTo>
                      <a:pt x="873" y="431"/>
                    </a:lnTo>
                    <a:lnTo>
                      <a:pt x="858" y="449"/>
                    </a:lnTo>
                    <a:lnTo>
                      <a:pt x="842" y="471"/>
                    </a:lnTo>
                    <a:lnTo>
                      <a:pt x="825" y="493"/>
                    </a:lnTo>
                    <a:lnTo>
                      <a:pt x="809" y="512"/>
                    </a:lnTo>
                    <a:lnTo>
                      <a:pt x="791" y="532"/>
                    </a:lnTo>
                    <a:lnTo>
                      <a:pt x="776" y="549"/>
                    </a:lnTo>
                    <a:lnTo>
                      <a:pt x="754" y="572"/>
                    </a:lnTo>
                    <a:lnTo>
                      <a:pt x="736" y="591"/>
                    </a:lnTo>
                    <a:lnTo>
                      <a:pt x="719" y="607"/>
                    </a:lnTo>
                    <a:lnTo>
                      <a:pt x="698" y="626"/>
                    </a:lnTo>
                    <a:lnTo>
                      <a:pt x="683" y="640"/>
                    </a:lnTo>
                    <a:lnTo>
                      <a:pt x="664" y="656"/>
                    </a:lnTo>
                    <a:lnTo>
                      <a:pt x="645" y="673"/>
                    </a:lnTo>
                    <a:lnTo>
                      <a:pt x="623" y="691"/>
                    </a:lnTo>
                    <a:lnTo>
                      <a:pt x="604" y="706"/>
                    </a:lnTo>
                    <a:lnTo>
                      <a:pt x="582" y="722"/>
                    </a:lnTo>
                    <a:lnTo>
                      <a:pt x="555" y="741"/>
                    </a:lnTo>
                    <a:lnTo>
                      <a:pt x="532" y="758"/>
                    </a:lnTo>
                    <a:lnTo>
                      <a:pt x="507" y="775"/>
                    </a:lnTo>
                    <a:lnTo>
                      <a:pt x="481" y="793"/>
                    </a:lnTo>
                    <a:lnTo>
                      <a:pt x="454" y="808"/>
                    </a:lnTo>
                    <a:lnTo>
                      <a:pt x="592" y="1001"/>
                    </a:lnTo>
                    <a:lnTo>
                      <a:pt x="41" y="753"/>
                    </a:lnTo>
                    <a:lnTo>
                      <a:pt x="0" y="264"/>
                    </a:lnTo>
                    <a:lnTo>
                      <a:pt x="115" y="402"/>
                    </a:lnTo>
                    <a:lnTo>
                      <a:pt x="141" y="390"/>
                    </a:lnTo>
                    <a:lnTo>
                      <a:pt x="167" y="376"/>
                    </a:lnTo>
                    <a:lnTo>
                      <a:pt x="201" y="360"/>
                    </a:lnTo>
                    <a:lnTo>
                      <a:pt x="234" y="341"/>
                    </a:lnTo>
                    <a:lnTo>
                      <a:pt x="268" y="318"/>
                    </a:lnTo>
                    <a:lnTo>
                      <a:pt x="297" y="297"/>
                    </a:lnTo>
                    <a:lnTo>
                      <a:pt x="324" y="274"/>
                    </a:lnTo>
                    <a:lnTo>
                      <a:pt x="351" y="251"/>
                    </a:lnTo>
                    <a:lnTo>
                      <a:pt x="373" y="229"/>
                    </a:lnTo>
                    <a:lnTo>
                      <a:pt x="396" y="204"/>
                    </a:lnTo>
                    <a:lnTo>
                      <a:pt x="421" y="177"/>
                    </a:lnTo>
                    <a:lnTo>
                      <a:pt x="441" y="152"/>
                    </a:lnTo>
                    <a:lnTo>
                      <a:pt x="462" y="127"/>
                    </a:lnTo>
                    <a:lnTo>
                      <a:pt x="480" y="103"/>
                    </a:lnTo>
                    <a:lnTo>
                      <a:pt x="499" y="72"/>
                    </a:lnTo>
                    <a:lnTo>
                      <a:pt x="517" y="43"/>
                    </a:lnTo>
                    <a:lnTo>
                      <a:pt x="526" y="21"/>
                    </a:lnTo>
                    <a:lnTo>
                      <a:pt x="536" y="0"/>
                    </a:lnTo>
                    <a:lnTo>
                      <a:pt x="1001" y="219"/>
                    </a:lnTo>
                    <a:close/>
                  </a:path>
                </a:pathLst>
              </a:custGeom>
              <a:solidFill>
                <a:srgbClr val="CC0099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64" name="Freeform 14"/>
              <p:cNvSpPr>
                <a:spLocks/>
              </p:cNvSpPr>
              <p:nvPr/>
            </p:nvSpPr>
            <p:spPr bwMode="auto">
              <a:xfrm>
                <a:off x="5227" y="679"/>
                <a:ext cx="184" cy="233"/>
              </a:xfrm>
              <a:custGeom>
                <a:avLst/>
                <a:gdLst>
                  <a:gd name="T0" fmla="*/ 0 w 923"/>
                  <a:gd name="T1" fmla="*/ 740 h 1165"/>
                  <a:gd name="T2" fmla="*/ 229 w 923"/>
                  <a:gd name="T3" fmla="*/ 826 h 1165"/>
                  <a:gd name="T4" fmla="*/ 242 w 923"/>
                  <a:gd name="T5" fmla="*/ 798 h 1165"/>
                  <a:gd name="T6" fmla="*/ 251 w 923"/>
                  <a:gd name="T7" fmla="*/ 770 h 1165"/>
                  <a:gd name="T8" fmla="*/ 258 w 923"/>
                  <a:gd name="T9" fmla="*/ 744 h 1165"/>
                  <a:gd name="T10" fmla="*/ 265 w 923"/>
                  <a:gd name="T11" fmla="*/ 721 h 1165"/>
                  <a:gd name="T12" fmla="*/ 272 w 923"/>
                  <a:gd name="T13" fmla="*/ 695 h 1165"/>
                  <a:gd name="T14" fmla="*/ 277 w 923"/>
                  <a:gd name="T15" fmla="*/ 665 h 1165"/>
                  <a:gd name="T16" fmla="*/ 281 w 923"/>
                  <a:gd name="T17" fmla="*/ 638 h 1165"/>
                  <a:gd name="T18" fmla="*/ 285 w 923"/>
                  <a:gd name="T19" fmla="*/ 610 h 1165"/>
                  <a:gd name="T20" fmla="*/ 289 w 923"/>
                  <a:gd name="T21" fmla="*/ 579 h 1165"/>
                  <a:gd name="T22" fmla="*/ 291 w 923"/>
                  <a:gd name="T23" fmla="*/ 546 h 1165"/>
                  <a:gd name="T24" fmla="*/ 291 w 923"/>
                  <a:gd name="T25" fmla="*/ 488 h 1165"/>
                  <a:gd name="T26" fmla="*/ 289 w 923"/>
                  <a:gd name="T27" fmla="*/ 456 h 1165"/>
                  <a:gd name="T28" fmla="*/ 288 w 923"/>
                  <a:gd name="T29" fmla="*/ 429 h 1165"/>
                  <a:gd name="T30" fmla="*/ 284 w 923"/>
                  <a:gd name="T31" fmla="*/ 400 h 1165"/>
                  <a:gd name="T32" fmla="*/ 279 w 923"/>
                  <a:gd name="T33" fmla="*/ 370 h 1165"/>
                  <a:gd name="T34" fmla="*/ 273 w 923"/>
                  <a:gd name="T35" fmla="*/ 344 h 1165"/>
                  <a:gd name="T36" fmla="*/ 266 w 923"/>
                  <a:gd name="T37" fmla="*/ 311 h 1165"/>
                  <a:gd name="T38" fmla="*/ 257 w 923"/>
                  <a:gd name="T39" fmla="*/ 280 h 1165"/>
                  <a:gd name="T40" fmla="*/ 702 w 923"/>
                  <a:gd name="T41" fmla="*/ 0 h 1165"/>
                  <a:gd name="T42" fmla="*/ 713 w 923"/>
                  <a:gd name="T43" fmla="*/ 27 h 1165"/>
                  <a:gd name="T44" fmla="*/ 722 w 923"/>
                  <a:gd name="T45" fmla="*/ 53 h 1165"/>
                  <a:gd name="T46" fmla="*/ 731 w 923"/>
                  <a:gd name="T47" fmla="*/ 76 h 1165"/>
                  <a:gd name="T48" fmla="*/ 739 w 923"/>
                  <a:gd name="T49" fmla="*/ 101 h 1165"/>
                  <a:gd name="T50" fmla="*/ 746 w 923"/>
                  <a:gd name="T51" fmla="*/ 124 h 1165"/>
                  <a:gd name="T52" fmla="*/ 754 w 923"/>
                  <a:gd name="T53" fmla="*/ 149 h 1165"/>
                  <a:gd name="T54" fmla="*/ 759 w 923"/>
                  <a:gd name="T55" fmla="*/ 171 h 1165"/>
                  <a:gd name="T56" fmla="*/ 765 w 923"/>
                  <a:gd name="T57" fmla="*/ 194 h 1165"/>
                  <a:gd name="T58" fmla="*/ 770 w 923"/>
                  <a:gd name="T59" fmla="*/ 217 h 1165"/>
                  <a:gd name="T60" fmla="*/ 777 w 923"/>
                  <a:gd name="T61" fmla="*/ 243 h 1165"/>
                  <a:gd name="T62" fmla="*/ 781 w 923"/>
                  <a:gd name="T63" fmla="*/ 273 h 1165"/>
                  <a:gd name="T64" fmla="*/ 787 w 923"/>
                  <a:gd name="T65" fmla="*/ 298 h 1165"/>
                  <a:gd name="T66" fmla="*/ 792 w 923"/>
                  <a:gd name="T67" fmla="*/ 325 h 1165"/>
                  <a:gd name="T68" fmla="*/ 796 w 923"/>
                  <a:gd name="T69" fmla="*/ 354 h 1165"/>
                  <a:gd name="T70" fmla="*/ 797 w 923"/>
                  <a:gd name="T71" fmla="*/ 384 h 1165"/>
                  <a:gd name="T72" fmla="*/ 800 w 923"/>
                  <a:gd name="T73" fmla="*/ 416 h 1165"/>
                  <a:gd name="T74" fmla="*/ 803 w 923"/>
                  <a:gd name="T75" fmla="*/ 448 h 1165"/>
                  <a:gd name="T76" fmla="*/ 803 w 923"/>
                  <a:gd name="T77" fmla="*/ 478 h 1165"/>
                  <a:gd name="T78" fmla="*/ 803 w 923"/>
                  <a:gd name="T79" fmla="*/ 511 h 1165"/>
                  <a:gd name="T80" fmla="*/ 803 w 923"/>
                  <a:gd name="T81" fmla="*/ 552 h 1165"/>
                  <a:gd name="T82" fmla="*/ 802 w 923"/>
                  <a:gd name="T83" fmla="*/ 589 h 1165"/>
                  <a:gd name="T84" fmla="*/ 800 w 923"/>
                  <a:gd name="T85" fmla="*/ 615 h 1165"/>
                  <a:gd name="T86" fmla="*/ 797 w 923"/>
                  <a:gd name="T87" fmla="*/ 643 h 1165"/>
                  <a:gd name="T88" fmla="*/ 796 w 923"/>
                  <a:gd name="T89" fmla="*/ 673 h 1165"/>
                  <a:gd name="T90" fmla="*/ 791 w 923"/>
                  <a:gd name="T91" fmla="*/ 707 h 1165"/>
                  <a:gd name="T92" fmla="*/ 785 w 923"/>
                  <a:gd name="T93" fmla="*/ 736 h 1165"/>
                  <a:gd name="T94" fmla="*/ 780 w 923"/>
                  <a:gd name="T95" fmla="*/ 765 h 1165"/>
                  <a:gd name="T96" fmla="*/ 773 w 923"/>
                  <a:gd name="T97" fmla="*/ 799 h 1165"/>
                  <a:gd name="T98" fmla="*/ 766 w 923"/>
                  <a:gd name="T99" fmla="*/ 825 h 1165"/>
                  <a:gd name="T100" fmla="*/ 759 w 923"/>
                  <a:gd name="T101" fmla="*/ 858 h 1165"/>
                  <a:gd name="T102" fmla="*/ 751 w 923"/>
                  <a:gd name="T103" fmla="*/ 886 h 1165"/>
                  <a:gd name="T104" fmla="*/ 741 w 923"/>
                  <a:gd name="T105" fmla="*/ 915 h 1165"/>
                  <a:gd name="T106" fmla="*/ 732 w 923"/>
                  <a:gd name="T107" fmla="*/ 945 h 1165"/>
                  <a:gd name="T108" fmla="*/ 720 w 923"/>
                  <a:gd name="T109" fmla="*/ 982 h 1165"/>
                  <a:gd name="T110" fmla="*/ 706 w 923"/>
                  <a:gd name="T111" fmla="*/ 1019 h 1165"/>
                  <a:gd name="T112" fmla="*/ 923 w 923"/>
                  <a:gd name="T113" fmla="*/ 1108 h 1165"/>
                  <a:gd name="T114" fmla="*/ 378 w 923"/>
                  <a:gd name="T115" fmla="*/ 1165 h 1165"/>
                  <a:gd name="T116" fmla="*/ 0 w 923"/>
                  <a:gd name="T117" fmla="*/ 740 h 116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923"/>
                  <a:gd name="T178" fmla="*/ 0 h 1165"/>
                  <a:gd name="T179" fmla="*/ 923 w 923"/>
                  <a:gd name="T180" fmla="*/ 1165 h 116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923" h="1165">
                    <a:moveTo>
                      <a:pt x="0" y="740"/>
                    </a:moveTo>
                    <a:lnTo>
                      <a:pt x="229" y="826"/>
                    </a:lnTo>
                    <a:lnTo>
                      <a:pt x="242" y="798"/>
                    </a:lnTo>
                    <a:lnTo>
                      <a:pt x="251" y="770"/>
                    </a:lnTo>
                    <a:lnTo>
                      <a:pt x="258" y="744"/>
                    </a:lnTo>
                    <a:lnTo>
                      <a:pt x="265" y="721"/>
                    </a:lnTo>
                    <a:lnTo>
                      <a:pt x="272" y="695"/>
                    </a:lnTo>
                    <a:lnTo>
                      <a:pt x="277" y="665"/>
                    </a:lnTo>
                    <a:lnTo>
                      <a:pt x="281" y="638"/>
                    </a:lnTo>
                    <a:lnTo>
                      <a:pt x="285" y="610"/>
                    </a:lnTo>
                    <a:lnTo>
                      <a:pt x="289" y="579"/>
                    </a:lnTo>
                    <a:lnTo>
                      <a:pt x="291" y="546"/>
                    </a:lnTo>
                    <a:lnTo>
                      <a:pt x="291" y="488"/>
                    </a:lnTo>
                    <a:lnTo>
                      <a:pt x="289" y="456"/>
                    </a:lnTo>
                    <a:lnTo>
                      <a:pt x="288" y="429"/>
                    </a:lnTo>
                    <a:lnTo>
                      <a:pt x="284" y="400"/>
                    </a:lnTo>
                    <a:lnTo>
                      <a:pt x="279" y="370"/>
                    </a:lnTo>
                    <a:lnTo>
                      <a:pt x="273" y="344"/>
                    </a:lnTo>
                    <a:lnTo>
                      <a:pt x="266" y="311"/>
                    </a:lnTo>
                    <a:lnTo>
                      <a:pt x="257" y="280"/>
                    </a:lnTo>
                    <a:lnTo>
                      <a:pt x="702" y="0"/>
                    </a:lnTo>
                    <a:lnTo>
                      <a:pt x="713" y="27"/>
                    </a:lnTo>
                    <a:lnTo>
                      <a:pt x="722" y="53"/>
                    </a:lnTo>
                    <a:lnTo>
                      <a:pt x="731" y="76"/>
                    </a:lnTo>
                    <a:lnTo>
                      <a:pt x="739" y="101"/>
                    </a:lnTo>
                    <a:lnTo>
                      <a:pt x="746" y="124"/>
                    </a:lnTo>
                    <a:lnTo>
                      <a:pt x="754" y="149"/>
                    </a:lnTo>
                    <a:lnTo>
                      <a:pt x="759" y="171"/>
                    </a:lnTo>
                    <a:lnTo>
                      <a:pt x="765" y="194"/>
                    </a:lnTo>
                    <a:lnTo>
                      <a:pt x="770" y="217"/>
                    </a:lnTo>
                    <a:lnTo>
                      <a:pt x="777" y="243"/>
                    </a:lnTo>
                    <a:lnTo>
                      <a:pt x="781" y="273"/>
                    </a:lnTo>
                    <a:lnTo>
                      <a:pt x="787" y="298"/>
                    </a:lnTo>
                    <a:lnTo>
                      <a:pt x="792" y="325"/>
                    </a:lnTo>
                    <a:lnTo>
                      <a:pt x="796" y="354"/>
                    </a:lnTo>
                    <a:lnTo>
                      <a:pt x="797" y="384"/>
                    </a:lnTo>
                    <a:lnTo>
                      <a:pt x="800" y="416"/>
                    </a:lnTo>
                    <a:lnTo>
                      <a:pt x="803" y="448"/>
                    </a:lnTo>
                    <a:lnTo>
                      <a:pt x="803" y="478"/>
                    </a:lnTo>
                    <a:lnTo>
                      <a:pt x="803" y="511"/>
                    </a:lnTo>
                    <a:lnTo>
                      <a:pt x="803" y="552"/>
                    </a:lnTo>
                    <a:lnTo>
                      <a:pt x="802" y="589"/>
                    </a:lnTo>
                    <a:lnTo>
                      <a:pt x="800" y="615"/>
                    </a:lnTo>
                    <a:lnTo>
                      <a:pt x="797" y="643"/>
                    </a:lnTo>
                    <a:lnTo>
                      <a:pt x="796" y="673"/>
                    </a:lnTo>
                    <a:lnTo>
                      <a:pt x="791" y="707"/>
                    </a:lnTo>
                    <a:lnTo>
                      <a:pt x="785" y="736"/>
                    </a:lnTo>
                    <a:lnTo>
                      <a:pt x="780" y="765"/>
                    </a:lnTo>
                    <a:lnTo>
                      <a:pt x="773" y="799"/>
                    </a:lnTo>
                    <a:lnTo>
                      <a:pt x="766" y="825"/>
                    </a:lnTo>
                    <a:lnTo>
                      <a:pt x="759" y="858"/>
                    </a:lnTo>
                    <a:lnTo>
                      <a:pt x="751" y="886"/>
                    </a:lnTo>
                    <a:lnTo>
                      <a:pt x="741" y="915"/>
                    </a:lnTo>
                    <a:lnTo>
                      <a:pt x="732" y="945"/>
                    </a:lnTo>
                    <a:lnTo>
                      <a:pt x="720" y="982"/>
                    </a:lnTo>
                    <a:lnTo>
                      <a:pt x="706" y="1019"/>
                    </a:lnTo>
                    <a:lnTo>
                      <a:pt x="923" y="1108"/>
                    </a:lnTo>
                    <a:lnTo>
                      <a:pt x="378" y="1165"/>
                    </a:lnTo>
                    <a:lnTo>
                      <a:pt x="0" y="740"/>
                    </a:lnTo>
                    <a:close/>
                  </a:path>
                </a:pathLst>
              </a:custGeom>
              <a:solidFill>
                <a:srgbClr val="FF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65" name="Freeform 15"/>
              <p:cNvSpPr>
                <a:spLocks/>
              </p:cNvSpPr>
              <p:nvPr/>
            </p:nvSpPr>
            <p:spPr bwMode="auto">
              <a:xfrm>
                <a:off x="5173" y="463"/>
                <a:ext cx="215" cy="204"/>
              </a:xfrm>
              <a:custGeom>
                <a:avLst/>
                <a:gdLst>
                  <a:gd name="T0" fmla="*/ 219 w 1080"/>
                  <a:gd name="T1" fmla="*/ 0 h 1028"/>
                  <a:gd name="T2" fmla="*/ 241 w 1080"/>
                  <a:gd name="T3" fmla="*/ 11 h 1028"/>
                  <a:gd name="T4" fmla="*/ 259 w 1080"/>
                  <a:gd name="T5" fmla="*/ 20 h 1028"/>
                  <a:gd name="T6" fmla="*/ 278 w 1080"/>
                  <a:gd name="T7" fmla="*/ 30 h 1028"/>
                  <a:gd name="T8" fmla="*/ 296 w 1080"/>
                  <a:gd name="T9" fmla="*/ 39 h 1028"/>
                  <a:gd name="T10" fmla="*/ 315 w 1080"/>
                  <a:gd name="T11" fmla="*/ 50 h 1028"/>
                  <a:gd name="T12" fmla="*/ 333 w 1080"/>
                  <a:gd name="T13" fmla="*/ 63 h 1028"/>
                  <a:gd name="T14" fmla="*/ 351 w 1080"/>
                  <a:gd name="T15" fmla="*/ 74 h 1028"/>
                  <a:gd name="T16" fmla="*/ 368 w 1080"/>
                  <a:gd name="T17" fmla="*/ 85 h 1028"/>
                  <a:gd name="T18" fmla="*/ 390 w 1080"/>
                  <a:gd name="T19" fmla="*/ 100 h 1028"/>
                  <a:gd name="T20" fmla="*/ 413 w 1080"/>
                  <a:gd name="T21" fmla="*/ 116 h 1028"/>
                  <a:gd name="T22" fmla="*/ 431 w 1080"/>
                  <a:gd name="T23" fmla="*/ 128 h 1028"/>
                  <a:gd name="T24" fmla="*/ 449 w 1080"/>
                  <a:gd name="T25" fmla="*/ 143 h 1028"/>
                  <a:gd name="T26" fmla="*/ 471 w 1080"/>
                  <a:gd name="T27" fmla="*/ 158 h 1028"/>
                  <a:gd name="T28" fmla="*/ 493 w 1080"/>
                  <a:gd name="T29" fmla="*/ 175 h 1028"/>
                  <a:gd name="T30" fmla="*/ 512 w 1080"/>
                  <a:gd name="T31" fmla="*/ 191 h 1028"/>
                  <a:gd name="T32" fmla="*/ 531 w 1080"/>
                  <a:gd name="T33" fmla="*/ 209 h 1028"/>
                  <a:gd name="T34" fmla="*/ 549 w 1080"/>
                  <a:gd name="T35" fmla="*/ 225 h 1028"/>
                  <a:gd name="T36" fmla="*/ 570 w 1080"/>
                  <a:gd name="T37" fmla="*/ 246 h 1028"/>
                  <a:gd name="T38" fmla="*/ 590 w 1080"/>
                  <a:gd name="T39" fmla="*/ 263 h 1028"/>
                  <a:gd name="T40" fmla="*/ 606 w 1080"/>
                  <a:gd name="T41" fmla="*/ 281 h 1028"/>
                  <a:gd name="T42" fmla="*/ 625 w 1080"/>
                  <a:gd name="T43" fmla="*/ 302 h 1028"/>
                  <a:gd name="T44" fmla="*/ 640 w 1080"/>
                  <a:gd name="T45" fmla="*/ 317 h 1028"/>
                  <a:gd name="T46" fmla="*/ 656 w 1080"/>
                  <a:gd name="T47" fmla="*/ 336 h 1028"/>
                  <a:gd name="T48" fmla="*/ 673 w 1080"/>
                  <a:gd name="T49" fmla="*/ 355 h 1028"/>
                  <a:gd name="T50" fmla="*/ 691 w 1080"/>
                  <a:gd name="T51" fmla="*/ 378 h 1028"/>
                  <a:gd name="T52" fmla="*/ 706 w 1080"/>
                  <a:gd name="T53" fmla="*/ 397 h 1028"/>
                  <a:gd name="T54" fmla="*/ 722 w 1080"/>
                  <a:gd name="T55" fmla="*/ 419 h 1028"/>
                  <a:gd name="T56" fmla="*/ 741 w 1080"/>
                  <a:gd name="T57" fmla="*/ 445 h 1028"/>
                  <a:gd name="T58" fmla="*/ 758 w 1080"/>
                  <a:gd name="T59" fmla="*/ 468 h 1028"/>
                  <a:gd name="T60" fmla="*/ 775 w 1080"/>
                  <a:gd name="T61" fmla="*/ 494 h 1028"/>
                  <a:gd name="T62" fmla="*/ 792 w 1080"/>
                  <a:gd name="T63" fmla="*/ 520 h 1028"/>
                  <a:gd name="T64" fmla="*/ 807 w 1080"/>
                  <a:gd name="T65" fmla="*/ 548 h 1028"/>
                  <a:gd name="T66" fmla="*/ 823 w 1080"/>
                  <a:gd name="T67" fmla="*/ 576 h 1028"/>
                  <a:gd name="T68" fmla="*/ 835 w 1080"/>
                  <a:gd name="T69" fmla="*/ 601 h 1028"/>
                  <a:gd name="T70" fmla="*/ 848 w 1080"/>
                  <a:gd name="T71" fmla="*/ 624 h 1028"/>
                  <a:gd name="T72" fmla="*/ 859 w 1080"/>
                  <a:gd name="T73" fmla="*/ 651 h 1028"/>
                  <a:gd name="T74" fmla="*/ 865 w 1080"/>
                  <a:gd name="T75" fmla="*/ 670 h 1028"/>
                  <a:gd name="T76" fmla="*/ 1080 w 1080"/>
                  <a:gd name="T77" fmla="*/ 586 h 1028"/>
                  <a:gd name="T78" fmla="*/ 747 w 1080"/>
                  <a:gd name="T79" fmla="*/ 1028 h 1028"/>
                  <a:gd name="T80" fmla="*/ 157 w 1080"/>
                  <a:gd name="T81" fmla="*/ 956 h 1028"/>
                  <a:gd name="T82" fmla="*/ 390 w 1080"/>
                  <a:gd name="T83" fmla="*/ 862 h 1028"/>
                  <a:gd name="T84" fmla="*/ 375 w 1080"/>
                  <a:gd name="T85" fmla="*/ 830 h 1028"/>
                  <a:gd name="T86" fmla="*/ 360 w 1080"/>
                  <a:gd name="T87" fmla="*/ 800 h 1028"/>
                  <a:gd name="T88" fmla="*/ 340 w 1080"/>
                  <a:gd name="T89" fmla="*/ 767 h 1028"/>
                  <a:gd name="T90" fmla="*/ 316 w 1080"/>
                  <a:gd name="T91" fmla="*/ 733 h 1028"/>
                  <a:gd name="T92" fmla="*/ 296 w 1080"/>
                  <a:gd name="T93" fmla="*/ 705 h 1028"/>
                  <a:gd name="T94" fmla="*/ 274 w 1080"/>
                  <a:gd name="T95" fmla="*/ 677 h 1028"/>
                  <a:gd name="T96" fmla="*/ 251 w 1080"/>
                  <a:gd name="T97" fmla="*/ 650 h 1028"/>
                  <a:gd name="T98" fmla="*/ 228 w 1080"/>
                  <a:gd name="T99" fmla="*/ 627 h 1028"/>
                  <a:gd name="T100" fmla="*/ 204 w 1080"/>
                  <a:gd name="T101" fmla="*/ 605 h 1028"/>
                  <a:gd name="T102" fmla="*/ 177 w 1080"/>
                  <a:gd name="T103" fmla="*/ 580 h 1028"/>
                  <a:gd name="T104" fmla="*/ 151 w 1080"/>
                  <a:gd name="T105" fmla="*/ 560 h 1028"/>
                  <a:gd name="T106" fmla="*/ 127 w 1080"/>
                  <a:gd name="T107" fmla="*/ 539 h 1028"/>
                  <a:gd name="T108" fmla="*/ 102 w 1080"/>
                  <a:gd name="T109" fmla="*/ 522 h 1028"/>
                  <a:gd name="T110" fmla="*/ 72 w 1080"/>
                  <a:gd name="T111" fmla="*/ 502 h 1028"/>
                  <a:gd name="T112" fmla="*/ 42 w 1080"/>
                  <a:gd name="T113" fmla="*/ 485 h 1028"/>
                  <a:gd name="T114" fmla="*/ 21 w 1080"/>
                  <a:gd name="T115" fmla="*/ 475 h 1028"/>
                  <a:gd name="T116" fmla="*/ 0 w 1080"/>
                  <a:gd name="T117" fmla="*/ 463 h 1028"/>
                  <a:gd name="T118" fmla="*/ 219 w 1080"/>
                  <a:gd name="T119" fmla="*/ 0 h 102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80"/>
                  <a:gd name="T181" fmla="*/ 0 h 1028"/>
                  <a:gd name="T182" fmla="*/ 1080 w 1080"/>
                  <a:gd name="T183" fmla="*/ 1028 h 102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80" h="1028">
                    <a:moveTo>
                      <a:pt x="219" y="0"/>
                    </a:moveTo>
                    <a:lnTo>
                      <a:pt x="241" y="11"/>
                    </a:lnTo>
                    <a:lnTo>
                      <a:pt x="259" y="20"/>
                    </a:lnTo>
                    <a:lnTo>
                      <a:pt x="278" y="30"/>
                    </a:lnTo>
                    <a:lnTo>
                      <a:pt x="296" y="39"/>
                    </a:lnTo>
                    <a:lnTo>
                      <a:pt x="315" y="50"/>
                    </a:lnTo>
                    <a:lnTo>
                      <a:pt x="333" y="63"/>
                    </a:lnTo>
                    <a:lnTo>
                      <a:pt x="351" y="74"/>
                    </a:lnTo>
                    <a:lnTo>
                      <a:pt x="368" y="85"/>
                    </a:lnTo>
                    <a:lnTo>
                      <a:pt x="390" y="100"/>
                    </a:lnTo>
                    <a:lnTo>
                      <a:pt x="413" y="116"/>
                    </a:lnTo>
                    <a:lnTo>
                      <a:pt x="431" y="128"/>
                    </a:lnTo>
                    <a:lnTo>
                      <a:pt x="449" y="143"/>
                    </a:lnTo>
                    <a:lnTo>
                      <a:pt x="471" y="158"/>
                    </a:lnTo>
                    <a:lnTo>
                      <a:pt x="493" y="175"/>
                    </a:lnTo>
                    <a:lnTo>
                      <a:pt x="512" y="191"/>
                    </a:lnTo>
                    <a:lnTo>
                      <a:pt x="531" y="209"/>
                    </a:lnTo>
                    <a:lnTo>
                      <a:pt x="549" y="225"/>
                    </a:lnTo>
                    <a:lnTo>
                      <a:pt x="570" y="246"/>
                    </a:lnTo>
                    <a:lnTo>
                      <a:pt x="590" y="263"/>
                    </a:lnTo>
                    <a:lnTo>
                      <a:pt x="606" y="281"/>
                    </a:lnTo>
                    <a:lnTo>
                      <a:pt x="625" y="302"/>
                    </a:lnTo>
                    <a:lnTo>
                      <a:pt x="640" y="317"/>
                    </a:lnTo>
                    <a:lnTo>
                      <a:pt x="656" y="336"/>
                    </a:lnTo>
                    <a:lnTo>
                      <a:pt x="673" y="355"/>
                    </a:lnTo>
                    <a:lnTo>
                      <a:pt x="691" y="378"/>
                    </a:lnTo>
                    <a:lnTo>
                      <a:pt x="706" y="397"/>
                    </a:lnTo>
                    <a:lnTo>
                      <a:pt x="722" y="419"/>
                    </a:lnTo>
                    <a:lnTo>
                      <a:pt x="741" y="445"/>
                    </a:lnTo>
                    <a:lnTo>
                      <a:pt x="758" y="468"/>
                    </a:lnTo>
                    <a:lnTo>
                      <a:pt x="775" y="494"/>
                    </a:lnTo>
                    <a:lnTo>
                      <a:pt x="792" y="520"/>
                    </a:lnTo>
                    <a:lnTo>
                      <a:pt x="807" y="548"/>
                    </a:lnTo>
                    <a:lnTo>
                      <a:pt x="823" y="576"/>
                    </a:lnTo>
                    <a:lnTo>
                      <a:pt x="835" y="601"/>
                    </a:lnTo>
                    <a:lnTo>
                      <a:pt x="848" y="624"/>
                    </a:lnTo>
                    <a:lnTo>
                      <a:pt x="859" y="651"/>
                    </a:lnTo>
                    <a:lnTo>
                      <a:pt x="865" y="670"/>
                    </a:lnTo>
                    <a:lnTo>
                      <a:pt x="1080" y="586"/>
                    </a:lnTo>
                    <a:lnTo>
                      <a:pt x="747" y="1028"/>
                    </a:lnTo>
                    <a:lnTo>
                      <a:pt x="157" y="956"/>
                    </a:lnTo>
                    <a:lnTo>
                      <a:pt x="390" y="862"/>
                    </a:lnTo>
                    <a:lnTo>
                      <a:pt x="375" y="830"/>
                    </a:lnTo>
                    <a:lnTo>
                      <a:pt x="360" y="800"/>
                    </a:lnTo>
                    <a:lnTo>
                      <a:pt x="340" y="767"/>
                    </a:lnTo>
                    <a:lnTo>
                      <a:pt x="316" y="733"/>
                    </a:lnTo>
                    <a:lnTo>
                      <a:pt x="296" y="705"/>
                    </a:lnTo>
                    <a:lnTo>
                      <a:pt x="274" y="677"/>
                    </a:lnTo>
                    <a:lnTo>
                      <a:pt x="251" y="650"/>
                    </a:lnTo>
                    <a:lnTo>
                      <a:pt x="228" y="627"/>
                    </a:lnTo>
                    <a:lnTo>
                      <a:pt x="204" y="605"/>
                    </a:lnTo>
                    <a:lnTo>
                      <a:pt x="177" y="580"/>
                    </a:lnTo>
                    <a:lnTo>
                      <a:pt x="151" y="560"/>
                    </a:lnTo>
                    <a:lnTo>
                      <a:pt x="127" y="539"/>
                    </a:lnTo>
                    <a:lnTo>
                      <a:pt x="102" y="522"/>
                    </a:lnTo>
                    <a:lnTo>
                      <a:pt x="72" y="502"/>
                    </a:lnTo>
                    <a:lnTo>
                      <a:pt x="42" y="485"/>
                    </a:lnTo>
                    <a:lnTo>
                      <a:pt x="21" y="475"/>
                    </a:lnTo>
                    <a:lnTo>
                      <a:pt x="0" y="463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FF99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66" name="Freeform 16"/>
              <p:cNvSpPr>
                <a:spLocks/>
              </p:cNvSpPr>
              <p:nvPr/>
            </p:nvSpPr>
            <p:spPr bwMode="auto">
              <a:xfrm flipH="1" flipV="1">
                <a:off x="4936" y="388"/>
                <a:ext cx="211" cy="173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rgbClr val="FFFF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153" name="Text Box 17"/>
            <p:cNvSpPr txBox="1">
              <a:spLocks noChangeArrowheads="1"/>
            </p:cNvSpPr>
            <p:nvPr/>
          </p:nvSpPr>
          <p:spPr bwMode="auto">
            <a:xfrm>
              <a:off x="6613525" y="4879975"/>
              <a:ext cx="746125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Arial" charset="0"/>
                </a:rPr>
                <a:t>Calculate</a:t>
              </a:r>
            </a:p>
            <a:p>
              <a:pPr eaLnBrk="0" hangingPunct="0"/>
              <a:r>
                <a:rPr lang="en-US" sz="1000" b="1">
                  <a:latin typeface="Arial" charset="0"/>
                </a:rPr>
                <a:t>Forecast</a:t>
              </a:r>
            </a:p>
          </p:txBody>
        </p:sp>
        <p:sp>
          <p:nvSpPr>
            <p:cNvPr id="6154" name="Text Box 18"/>
            <p:cNvSpPr txBox="1">
              <a:spLocks noChangeArrowheads="1"/>
            </p:cNvSpPr>
            <p:nvPr/>
          </p:nvSpPr>
          <p:spPr bwMode="auto">
            <a:xfrm>
              <a:off x="6380163" y="5445125"/>
              <a:ext cx="661987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Analyze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History</a:t>
              </a:r>
            </a:p>
          </p:txBody>
        </p:sp>
        <p:sp>
          <p:nvSpPr>
            <p:cNvPr id="6155" name="Text Box 19"/>
            <p:cNvSpPr txBox="1">
              <a:spLocks noChangeArrowheads="1"/>
            </p:cNvSpPr>
            <p:nvPr/>
          </p:nvSpPr>
          <p:spPr bwMode="auto">
            <a:xfrm>
              <a:off x="6735763" y="6113463"/>
              <a:ext cx="711200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Define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Forecast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Criteria</a:t>
              </a:r>
            </a:p>
          </p:txBody>
        </p:sp>
        <p:sp>
          <p:nvSpPr>
            <p:cNvPr id="6156" name="Text Box 20"/>
            <p:cNvSpPr txBox="1">
              <a:spLocks noChangeArrowheads="1"/>
            </p:cNvSpPr>
            <p:nvPr/>
          </p:nvSpPr>
          <p:spPr bwMode="auto">
            <a:xfrm>
              <a:off x="7897813" y="4857750"/>
              <a:ext cx="71120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Modify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Forecast</a:t>
              </a:r>
            </a:p>
          </p:txBody>
        </p:sp>
        <p:sp>
          <p:nvSpPr>
            <p:cNvPr id="6157" name="Text Box 21"/>
            <p:cNvSpPr txBox="1">
              <a:spLocks noChangeArrowheads="1"/>
            </p:cNvSpPr>
            <p:nvPr/>
          </p:nvSpPr>
          <p:spPr bwMode="auto">
            <a:xfrm>
              <a:off x="8205788" y="5472113"/>
              <a:ext cx="614362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Update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MRP</a:t>
              </a:r>
            </a:p>
          </p:txBody>
        </p:sp>
        <p:sp>
          <p:nvSpPr>
            <p:cNvPr id="6158" name="Text Box 22"/>
            <p:cNvSpPr txBox="1">
              <a:spLocks noChangeArrowheads="1"/>
            </p:cNvSpPr>
            <p:nvPr/>
          </p:nvSpPr>
          <p:spPr bwMode="auto">
            <a:xfrm>
              <a:off x="8005763" y="6119813"/>
              <a:ext cx="727075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Add New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Forecast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Arial" charset="0"/>
                </a:rPr>
                <a:t>Methods</a:t>
              </a:r>
            </a:p>
          </p:txBody>
        </p:sp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Detail Forecast Delete/Archive</a:t>
            </a:r>
          </a:p>
        </p:txBody>
      </p:sp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Miscellaneous Functions</a:t>
            </a:r>
          </a:p>
        </p:txBody>
      </p:sp>
      <p:sp>
        <p:nvSpPr>
          <p:cNvPr id="430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FS-PR-400</a:t>
            </a:r>
          </a:p>
        </p:txBody>
      </p:sp>
      <p:grpSp>
        <p:nvGrpSpPr>
          <p:cNvPr id="43013" name="Group 20"/>
          <p:cNvGrpSpPr>
            <a:grpSpLocks/>
          </p:cNvGrpSpPr>
          <p:nvPr/>
        </p:nvGrpSpPr>
        <p:grpSpPr bwMode="auto">
          <a:xfrm>
            <a:off x="6450013" y="4784725"/>
            <a:ext cx="1254125" cy="1233488"/>
            <a:chOff x="4063" y="3014"/>
            <a:chExt cx="790" cy="777"/>
          </a:xfrm>
        </p:grpSpPr>
        <p:sp>
          <p:nvSpPr>
            <p:cNvPr id="43021" name="Freeform 5"/>
            <p:cNvSpPr>
              <a:spLocks/>
            </p:cNvSpPr>
            <p:nvPr/>
          </p:nvSpPr>
          <p:spPr bwMode="auto">
            <a:xfrm>
              <a:off x="4142" y="3031"/>
              <a:ext cx="212" cy="211"/>
            </a:xfrm>
            <a:custGeom>
              <a:avLst/>
              <a:gdLst>
                <a:gd name="T0" fmla="*/ 0 w 1061"/>
                <a:gd name="T1" fmla="*/ 839 h 1059"/>
                <a:gd name="T2" fmla="*/ 11 w 1061"/>
                <a:gd name="T3" fmla="*/ 817 h 1059"/>
                <a:gd name="T4" fmla="*/ 20 w 1061"/>
                <a:gd name="T5" fmla="*/ 799 h 1059"/>
                <a:gd name="T6" fmla="*/ 30 w 1061"/>
                <a:gd name="T7" fmla="*/ 780 h 1059"/>
                <a:gd name="T8" fmla="*/ 39 w 1061"/>
                <a:gd name="T9" fmla="*/ 763 h 1059"/>
                <a:gd name="T10" fmla="*/ 50 w 1061"/>
                <a:gd name="T11" fmla="*/ 743 h 1059"/>
                <a:gd name="T12" fmla="*/ 63 w 1061"/>
                <a:gd name="T13" fmla="*/ 724 h 1059"/>
                <a:gd name="T14" fmla="*/ 74 w 1061"/>
                <a:gd name="T15" fmla="*/ 707 h 1059"/>
                <a:gd name="T16" fmla="*/ 84 w 1061"/>
                <a:gd name="T17" fmla="*/ 687 h 1059"/>
                <a:gd name="T18" fmla="*/ 100 w 1061"/>
                <a:gd name="T19" fmla="*/ 666 h 1059"/>
                <a:gd name="T20" fmla="*/ 116 w 1061"/>
                <a:gd name="T21" fmla="*/ 644 h 1059"/>
                <a:gd name="T22" fmla="*/ 128 w 1061"/>
                <a:gd name="T23" fmla="*/ 626 h 1059"/>
                <a:gd name="T24" fmla="*/ 143 w 1061"/>
                <a:gd name="T25" fmla="*/ 608 h 1059"/>
                <a:gd name="T26" fmla="*/ 158 w 1061"/>
                <a:gd name="T27" fmla="*/ 588 h 1059"/>
                <a:gd name="T28" fmla="*/ 175 w 1061"/>
                <a:gd name="T29" fmla="*/ 566 h 1059"/>
                <a:gd name="T30" fmla="*/ 191 w 1061"/>
                <a:gd name="T31" fmla="*/ 547 h 1059"/>
                <a:gd name="T32" fmla="*/ 209 w 1061"/>
                <a:gd name="T33" fmla="*/ 526 h 1059"/>
                <a:gd name="T34" fmla="*/ 225 w 1061"/>
                <a:gd name="T35" fmla="*/ 510 h 1059"/>
                <a:gd name="T36" fmla="*/ 246 w 1061"/>
                <a:gd name="T37" fmla="*/ 487 h 1059"/>
                <a:gd name="T38" fmla="*/ 263 w 1061"/>
                <a:gd name="T39" fmla="*/ 468 h 1059"/>
                <a:gd name="T40" fmla="*/ 281 w 1061"/>
                <a:gd name="T41" fmla="*/ 451 h 1059"/>
                <a:gd name="T42" fmla="*/ 302 w 1061"/>
                <a:gd name="T43" fmla="*/ 432 h 1059"/>
                <a:gd name="T44" fmla="*/ 317 w 1061"/>
                <a:gd name="T45" fmla="*/ 418 h 1059"/>
                <a:gd name="T46" fmla="*/ 336 w 1061"/>
                <a:gd name="T47" fmla="*/ 402 h 1059"/>
                <a:gd name="T48" fmla="*/ 355 w 1061"/>
                <a:gd name="T49" fmla="*/ 386 h 1059"/>
                <a:gd name="T50" fmla="*/ 378 w 1061"/>
                <a:gd name="T51" fmla="*/ 368 h 1059"/>
                <a:gd name="T52" fmla="*/ 397 w 1061"/>
                <a:gd name="T53" fmla="*/ 353 h 1059"/>
                <a:gd name="T54" fmla="*/ 419 w 1061"/>
                <a:gd name="T55" fmla="*/ 335 h 1059"/>
                <a:gd name="T56" fmla="*/ 445 w 1061"/>
                <a:gd name="T57" fmla="*/ 317 h 1059"/>
                <a:gd name="T58" fmla="*/ 468 w 1061"/>
                <a:gd name="T59" fmla="*/ 300 h 1059"/>
                <a:gd name="T60" fmla="*/ 494 w 1061"/>
                <a:gd name="T61" fmla="*/ 282 h 1059"/>
                <a:gd name="T62" fmla="*/ 520 w 1061"/>
                <a:gd name="T63" fmla="*/ 265 h 1059"/>
                <a:gd name="T64" fmla="*/ 547 w 1061"/>
                <a:gd name="T65" fmla="*/ 250 h 1059"/>
                <a:gd name="T66" fmla="*/ 576 w 1061"/>
                <a:gd name="T67" fmla="*/ 234 h 1059"/>
                <a:gd name="T68" fmla="*/ 601 w 1061"/>
                <a:gd name="T69" fmla="*/ 223 h 1059"/>
                <a:gd name="T70" fmla="*/ 624 w 1061"/>
                <a:gd name="T71" fmla="*/ 209 h 1059"/>
                <a:gd name="T72" fmla="*/ 651 w 1061"/>
                <a:gd name="T73" fmla="*/ 199 h 1059"/>
                <a:gd name="T74" fmla="*/ 670 w 1061"/>
                <a:gd name="T75" fmla="*/ 190 h 1059"/>
                <a:gd name="T76" fmla="*/ 588 w 1061"/>
                <a:gd name="T77" fmla="*/ 0 h 1059"/>
                <a:gd name="T78" fmla="*/ 1061 w 1061"/>
                <a:gd name="T79" fmla="*/ 271 h 1059"/>
                <a:gd name="T80" fmla="*/ 938 w 1061"/>
                <a:gd name="T81" fmla="*/ 832 h 1059"/>
                <a:gd name="T82" fmla="*/ 861 w 1061"/>
                <a:gd name="T83" fmla="*/ 666 h 1059"/>
                <a:gd name="T84" fmla="*/ 830 w 1061"/>
                <a:gd name="T85" fmla="*/ 681 h 1059"/>
                <a:gd name="T86" fmla="*/ 800 w 1061"/>
                <a:gd name="T87" fmla="*/ 697 h 1059"/>
                <a:gd name="T88" fmla="*/ 767 w 1061"/>
                <a:gd name="T89" fmla="*/ 718 h 1059"/>
                <a:gd name="T90" fmla="*/ 732 w 1061"/>
                <a:gd name="T91" fmla="*/ 741 h 1059"/>
                <a:gd name="T92" fmla="*/ 704 w 1061"/>
                <a:gd name="T93" fmla="*/ 761 h 1059"/>
                <a:gd name="T94" fmla="*/ 677 w 1061"/>
                <a:gd name="T95" fmla="*/ 784 h 1059"/>
                <a:gd name="T96" fmla="*/ 650 w 1061"/>
                <a:gd name="T97" fmla="*/ 806 h 1059"/>
                <a:gd name="T98" fmla="*/ 627 w 1061"/>
                <a:gd name="T99" fmla="*/ 830 h 1059"/>
                <a:gd name="T100" fmla="*/ 605 w 1061"/>
                <a:gd name="T101" fmla="*/ 854 h 1059"/>
                <a:gd name="T102" fmla="*/ 580 w 1061"/>
                <a:gd name="T103" fmla="*/ 880 h 1059"/>
                <a:gd name="T104" fmla="*/ 560 w 1061"/>
                <a:gd name="T105" fmla="*/ 906 h 1059"/>
                <a:gd name="T106" fmla="*/ 539 w 1061"/>
                <a:gd name="T107" fmla="*/ 932 h 1059"/>
                <a:gd name="T108" fmla="*/ 521 w 1061"/>
                <a:gd name="T109" fmla="*/ 955 h 1059"/>
                <a:gd name="T110" fmla="*/ 502 w 1061"/>
                <a:gd name="T111" fmla="*/ 987 h 1059"/>
                <a:gd name="T112" fmla="*/ 485 w 1061"/>
                <a:gd name="T113" fmla="*/ 1015 h 1059"/>
                <a:gd name="T114" fmla="*/ 475 w 1061"/>
                <a:gd name="T115" fmla="*/ 1037 h 1059"/>
                <a:gd name="T116" fmla="*/ 463 w 1061"/>
                <a:gd name="T117" fmla="*/ 1059 h 1059"/>
                <a:gd name="T118" fmla="*/ 0 w 1061"/>
                <a:gd name="T119" fmla="*/ 839 h 105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61"/>
                <a:gd name="T181" fmla="*/ 0 h 1059"/>
                <a:gd name="T182" fmla="*/ 1061 w 1061"/>
                <a:gd name="T183" fmla="*/ 1059 h 1059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61" h="1059">
                  <a:moveTo>
                    <a:pt x="0" y="839"/>
                  </a:moveTo>
                  <a:lnTo>
                    <a:pt x="11" y="817"/>
                  </a:lnTo>
                  <a:lnTo>
                    <a:pt x="20" y="799"/>
                  </a:lnTo>
                  <a:lnTo>
                    <a:pt x="30" y="780"/>
                  </a:lnTo>
                  <a:lnTo>
                    <a:pt x="39" y="763"/>
                  </a:lnTo>
                  <a:lnTo>
                    <a:pt x="50" y="743"/>
                  </a:lnTo>
                  <a:lnTo>
                    <a:pt x="63" y="724"/>
                  </a:lnTo>
                  <a:lnTo>
                    <a:pt x="74" y="707"/>
                  </a:lnTo>
                  <a:lnTo>
                    <a:pt x="84" y="687"/>
                  </a:lnTo>
                  <a:lnTo>
                    <a:pt x="100" y="666"/>
                  </a:lnTo>
                  <a:lnTo>
                    <a:pt x="116" y="644"/>
                  </a:lnTo>
                  <a:lnTo>
                    <a:pt x="128" y="626"/>
                  </a:lnTo>
                  <a:lnTo>
                    <a:pt x="143" y="608"/>
                  </a:lnTo>
                  <a:lnTo>
                    <a:pt x="158" y="588"/>
                  </a:lnTo>
                  <a:lnTo>
                    <a:pt x="175" y="566"/>
                  </a:lnTo>
                  <a:lnTo>
                    <a:pt x="191" y="547"/>
                  </a:lnTo>
                  <a:lnTo>
                    <a:pt x="209" y="526"/>
                  </a:lnTo>
                  <a:lnTo>
                    <a:pt x="225" y="510"/>
                  </a:lnTo>
                  <a:lnTo>
                    <a:pt x="246" y="487"/>
                  </a:lnTo>
                  <a:lnTo>
                    <a:pt x="263" y="468"/>
                  </a:lnTo>
                  <a:lnTo>
                    <a:pt x="281" y="451"/>
                  </a:lnTo>
                  <a:lnTo>
                    <a:pt x="302" y="432"/>
                  </a:lnTo>
                  <a:lnTo>
                    <a:pt x="317" y="418"/>
                  </a:lnTo>
                  <a:lnTo>
                    <a:pt x="336" y="402"/>
                  </a:lnTo>
                  <a:lnTo>
                    <a:pt x="355" y="386"/>
                  </a:lnTo>
                  <a:lnTo>
                    <a:pt x="378" y="368"/>
                  </a:lnTo>
                  <a:lnTo>
                    <a:pt x="397" y="353"/>
                  </a:lnTo>
                  <a:lnTo>
                    <a:pt x="419" y="335"/>
                  </a:lnTo>
                  <a:lnTo>
                    <a:pt x="445" y="317"/>
                  </a:lnTo>
                  <a:lnTo>
                    <a:pt x="468" y="300"/>
                  </a:lnTo>
                  <a:lnTo>
                    <a:pt x="494" y="282"/>
                  </a:lnTo>
                  <a:lnTo>
                    <a:pt x="520" y="265"/>
                  </a:lnTo>
                  <a:lnTo>
                    <a:pt x="547" y="250"/>
                  </a:lnTo>
                  <a:lnTo>
                    <a:pt x="576" y="234"/>
                  </a:lnTo>
                  <a:lnTo>
                    <a:pt x="601" y="223"/>
                  </a:lnTo>
                  <a:lnTo>
                    <a:pt x="624" y="209"/>
                  </a:lnTo>
                  <a:lnTo>
                    <a:pt x="651" y="199"/>
                  </a:lnTo>
                  <a:lnTo>
                    <a:pt x="670" y="190"/>
                  </a:lnTo>
                  <a:lnTo>
                    <a:pt x="588" y="0"/>
                  </a:lnTo>
                  <a:lnTo>
                    <a:pt x="1061" y="271"/>
                  </a:lnTo>
                  <a:lnTo>
                    <a:pt x="938" y="832"/>
                  </a:lnTo>
                  <a:lnTo>
                    <a:pt x="861" y="666"/>
                  </a:lnTo>
                  <a:lnTo>
                    <a:pt x="830" y="681"/>
                  </a:lnTo>
                  <a:lnTo>
                    <a:pt x="800" y="697"/>
                  </a:lnTo>
                  <a:lnTo>
                    <a:pt x="767" y="718"/>
                  </a:lnTo>
                  <a:lnTo>
                    <a:pt x="732" y="741"/>
                  </a:lnTo>
                  <a:lnTo>
                    <a:pt x="704" y="761"/>
                  </a:lnTo>
                  <a:lnTo>
                    <a:pt x="677" y="784"/>
                  </a:lnTo>
                  <a:lnTo>
                    <a:pt x="650" y="806"/>
                  </a:lnTo>
                  <a:lnTo>
                    <a:pt x="627" y="830"/>
                  </a:lnTo>
                  <a:lnTo>
                    <a:pt x="605" y="854"/>
                  </a:lnTo>
                  <a:lnTo>
                    <a:pt x="580" y="880"/>
                  </a:lnTo>
                  <a:lnTo>
                    <a:pt x="560" y="906"/>
                  </a:lnTo>
                  <a:lnTo>
                    <a:pt x="539" y="932"/>
                  </a:lnTo>
                  <a:lnTo>
                    <a:pt x="521" y="955"/>
                  </a:lnTo>
                  <a:lnTo>
                    <a:pt x="502" y="987"/>
                  </a:lnTo>
                  <a:lnTo>
                    <a:pt x="485" y="1015"/>
                  </a:lnTo>
                  <a:lnTo>
                    <a:pt x="475" y="1037"/>
                  </a:lnTo>
                  <a:lnTo>
                    <a:pt x="463" y="1059"/>
                  </a:lnTo>
                  <a:lnTo>
                    <a:pt x="0" y="839"/>
                  </a:lnTo>
                  <a:close/>
                </a:path>
              </a:pathLst>
            </a:custGeom>
            <a:solidFill>
              <a:schemeClr val="folHlink"/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22" name="Freeform 6"/>
            <p:cNvSpPr>
              <a:spLocks/>
            </p:cNvSpPr>
            <p:nvPr/>
          </p:nvSpPr>
          <p:spPr bwMode="auto">
            <a:xfrm>
              <a:off x="4063" y="3268"/>
              <a:ext cx="186" cy="234"/>
            </a:xfrm>
            <a:custGeom>
              <a:avLst/>
              <a:gdLst>
                <a:gd name="T0" fmla="*/ 934 w 934"/>
                <a:gd name="T1" fmla="*/ 488 h 1179"/>
                <a:gd name="T2" fmla="*/ 696 w 934"/>
                <a:gd name="T3" fmla="*/ 391 h 1179"/>
                <a:gd name="T4" fmla="*/ 687 w 934"/>
                <a:gd name="T5" fmla="*/ 413 h 1179"/>
                <a:gd name="T6" fmla="*/ 681 w 934"/>
                <a:gd name="T7" fmla="*/ 435 h 1179"/>
                <a:gd name="T8" fmla="*/ 674 w 934"/>
                <a:gd name="T9" fmla="*/ 458 h 1179"/>
                <a:gd name="T10" fmla="*/ 669 w 934"/>
                <a:gd name="T11" fmla="*/ 482 h 1179"/>
                <a:gd name="T12" fmla="*/ 662 w 934"/>
                <a:gd name="T13" fmla="*/ 514 h 1179"/>
                <a:gd name="T14" fmla="*/ 658 w 934"/>
                <a:gd name="T15" fmla="*/ 540 h 1179"/>
                <a:gd name="T16" fmla="*/ 654 w 934"/>
                <a:gd name="T17" fmla="*/ 568 h 1179"/>
                <a:gd name="T18" fmla="*/ 651 w 934"/>
                <a:gd name="T19" fmla="*/ 600 h 1179"/>
                <a:gd name="T20" fmla="*/ 648 w 934"/>
                <a:gd name="T21" fmla="*/ 633 h 1179"/>
                <a:gd name="T22" fmla="*/ 648 w 934"/>
                <a:gd name="T23" fmla="*/ 691 h 1179"/>
                <a:gd name="T24" fmla="*/ 650 w 934"/>
                <a:gd name="T25" fmla="*/ 721 h 1179"/>
                <a:gd name="T26" fmla="*/ 651 w 934"/>
                <a:gd name="T27" fmla="*/ 750 h 1179"/>
                <a:gd name="T28" fmla="*/ 655 w 934"/>
                <a:gd name="T29" fmla="*/ 779 h 1179"/>
                <a:gd name="T30" fmla="*/ 661 w 934"/>
                <a:gd name="T31" fmla="*/ 807 h 1179"/>
                <a:gd name="T32" fmla="*/ 666 w 934"/>
                <a:gd name="T33" fmla="*/ 835 h 1179"/>
                <a:gd name="T34" fmla="*/ 673 w 934"/>
                <a:gd name="T35" fmla="*/ 867 h 1179"/>
                <a:gd name="T36" fmla="*/ 682 w 934"/>
                <a:gd name="T37" fmla="*/ 897 h 1179"/>
                <a:gd name="T38" fmla="*/ 236 w 934"/>
                <a:gd name="T39" fmla="*/ 1179 h 1179"/>
                <a:gd name="T40" fmla="*/ 226 w 934"/>
                <a:gd name="T41" fmla="*/ 1150 h 1179"/>
                <a:gd name="T42" fmla="*/ 217 w 934"/>
                <a:gd name="T43" fmla="*/ 1126 h 1179"/>
                <a:gd name="T44" fmla="*/ 209 w 934"/>
                <a:gd name="T45" fmla="*/ 1102 h 1179"/>
                <a:gd name="T46" fmla="*/ 200 w 934"/>
                <a:gd name="T47" fmla="*/ 1076 h 1179"/>
                <a:gd name="T48" fmla="*/ 194 w 934"/>
                <a:gd name="T49" fmla="*/ 1055 h 1179"/>
                <a:gd name="T50" fmla="*/ 185 w 934"/>
                <a:gd name="T51" fmla="*/ 1030 h 1179"/>
                <a:gd name="T52" fmla="*/ 180 w 934"/>
                <a:gd name="T53" fmla="*/ 1007 h 1179"/>
                <a:gd name="T54" fmla="*/ 174 w 934"/>
                <a:gd name="T55" fmla="*/ 985 h 1179"/>
                <a:gd name="T56" fmla="*/ 169 w 934"/>
                <a:gd name="T57" fmla="*/ 962 h 1179"/>
                <a:gd name="T58" fmla="*/ 162 w 934"/>
                <a:gd name="T59" fmla="*/ 934 h 1179"/>
                <a:gd name="T60" fmla="*/ 158 w 934"/>
                <a:gd name="T61" fmla="*/ 906 h 1179"/>
                <a:gd name="T62" fmla="*/ 153 w 934"/>
                <a:gd name="T63" fmla="*/ 880 h 1179"/>
                <a:gd name="T64" fmla="*/ 147 w 934"/>
                <a:gd name="T65" fmla="*/ 854 h 1179"/>
                <a:gd name="T66" fmla="*/ 144 w 934"/>
                <a:gd name="T67" fmla="*/ 824 h 1179"/>
                <a:gd name="T68" fmla="*/ 142 w 934"/>
                <a:gd name="T69" fmla="*/ 795 h 1179"/>
                <a:gd name="T70" fmla="*/ 139 w 934"/>
                <a:gd name="T71" fmla="*/ 762 h 1179"/>
                <a:gd name="T72" fmla="*/ 136 w 934"/>
                <a:gd name="T73" fmla="*/ 731 h 1179"/>
                <a:gd name="T74" fmla="*/ 136 w 934"/>
                <a:gd name="T75" fmla="*/ 699 h 1179"/>
                <a:gd name="T76" fmla="*/ 136 w 934"/>
                <a:gd name="T77" fmla="*/ 667 h 1179"/>
                <a:gd name="T78" fmla="*/ 136 w 934"/>
                <a:gd name="T79" fmla="*/ 626 h 1179"/>
                <a:gd name="T80" fmla="*/ 138 w 934"/>
                <a:gd name="T81" fmla="*/ 589 h 1179"/>
                <a:gd name="T82" fmla="*/ 139 w 934"/>
                <a:gd name="T83" fmla="*/ 564 h 1179"/>
                <a:gd name="T84" fmla="*/ 142 w 934"/>
                <a:gd name="T85" fmla="*/ 534 h 1179"/>
                <a:gd name="T86" fmla="*/ 144 w 934"/>
                <a:gd name="T87" fmla="*/ 506 h 1179"/>
                <a:gd name="T88" fmla="*/ 148 w 934"/>
                <a:gd name="T89" fmla="*/ 471 h 1179"/>
                <a:gd name="T90" fmla="*/ 154 w 934"/>
                <a:gd name="T91" fmla="*/ 441 h 1179"/>
                <a:gd name="T92" fmla="*/ 159 w 934"/>
                <a:gd name="T93" fmla="*/ 414 h 1179"/>
                <a:gd name="T94" fmla="*/ 166 w 934"/>
                <a:gd name="T95" fmla="*/ 380 h 1179"/>
                <a:gd name="T96" fmla="*/ 173 w 934"/>
                <a:gd name="T97" fmla="*/ 353 h 1179"/>
                <a:gd name="T98" fmla="*/ 180 w 934"/>
                <a:gd name="T99" fmla="*/ 320 h 1179"/>
                <a:gd name="T100" fmla="*/ 188 w 934"/>
                <a:gd name="T101" fmla="*/ 292 h 1179"/>
                <a:gd name="T102" fmla="*/ 198 w 934"/>
                <a:gd name="T103" fmla="*/ 262 h 1179"/>
                <a:gd name="T104" fmla="*/ 207 w 934"/>
                <a:gd name="T105" fmla="*/ 232 h 1179"/>
                <a:gd name="T106" fmla="*/ 221 w 934"/>
                <a:gd name="T107" fmla="*/ 195 h 1179"/>
                <a:gd name="T108" fmla="*/ 0 w 934"/>
                <a:gd name="T109" fmla="*/ 103 h 1179"/>
                <a:gd name="T110" fmla="*/ 581 w 934"/>
                <a:gd name="T111" fmla="*/ 0 h 1179"/>
                <a:gd name="T112" fmla="*/ 934 w 934"/>
                <a:gd name="T113" fmla="*/ 488 h 117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934"/>
                <a:gd name="T172" fmla="*/ 0 h 1179"/>
                <a:gd name="T173" fmla="*/ 934 w 934"/>
                <a:gd name="T174" fmla="*/ 1179 h 117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934" h="1179">
                  <a:moveTo>
                    <a:pt x="934" y="488"/>
                  </a:moveTo>
                  <a:lnTo>
                    <a:pt x="696" y="391"/>
                  </a:lnTo>
                  <a:lnTo>
                    <a:pt x="687" y="413"/>
                  </a:lnTo>
                  <a:lnTo>
                    <a:pt x="681" y="435"/>
                  </a:lnTo>
                  <a:lnTo>
                    <a:pt x="674" y="458"/>
                  </a:lnTo>
                  <a:lnTo>
                    <a:pt x="669" y="482"/>
                  </a:lnTo>
                  <a:lnTo>
                    <a:pt x="662" y="514"/>
                  </a:lnTo>
                  <a:lnTo>
                    <a:pt x="658" y="540"/>
                  </a:lnTo>
                  <a:lnTo>
                    <a:pt x="654" y="568"/>
                  </a:lnTo>
                  <a:lnTo>
                    <a:pt x="651" y="600"/>
                  </a:lnTo>
                  <a:lnTo>
                    <a:pt x="648" y="633"/>
                  </a:lnTo>
                  <a:lnTo>
                    <a:pt x="648" y="691"/>
                  </a:lnTo>
                  <a:lnTo>
                    <a:pt x="650" y="721"/>
                  </a:lnTo>
                  <a:lnTo>
                    <a:pt x="651" y="750"/>
                  </a:lnTo>
                  <a:lnTo>
                    <a:pt x="655" y="779"/>
                  </a:lnTo>
                  <a:lnTo>
                    <a:pt x="661" y="807"/>
                  </a:lnTo>
                  <a:lnTo>
                    <a:pt x="666" y="835"/>
                  </a:lnTo>
                  <a:lnTo>
                    <a:pt x="673" y="867"/>
                  </a:lnTo>
                  <a:lnTo>
                    <a:pt x="682" y="897"/>
                  </a:lnTo>
                  <a:lnTo>
                    <a:pt x="236" y="1179"/>
                  </a:lnTo>
                  <a:lnTo>
                    <a:pt x="226" y="1150"/>
                  </a:lnTo>
                  <a:lnTo>
                    <a:pt x="217" y="1126"/>
                  </a:lnTo>
                  <a:lnTo>
                    <a:pt x="209" y="1102"/>
                  </a:lnTo>
                  <a:lnTo>
                    <a:pt x="200" y="1076"/>
                  </a:lnTo>
                  <a:lnTo>
                    <a:pt x="194" y="1055"/>
                  </a:lnTo>
                  <a:lnTo>
                    <a:pt x="185" y="1030"/>
                  </a:lnTo>
                  <a:lnTo>
                    <a:pt x="180" y="1007"/>
                  </a:lnTo>
                  <a:lnTo>
                    <a:pt x="174" y="985"/>
                  </a:lnTo>
                  <a:lnTo>
                    <a:pt x="169" y="962"/>
                  </a:lnTo>
                  <a:lnTo>
                    <a:pt x="162" y="934"/>
                  </a:lnTo>
                  <a:lnTo>
                    <a:pt x="158" y="906"/>
                  </a:lnTo>
                  <a:lnTo>
                    <a:pt x="153" y="880"/>
                  </a:lnTo>
                  <a:lnTo>
                    <a:pt x="147" y="854"/>
                  </a:lnTo>
                  <a:lnTo>
                    <a:pt x="144" y="824"/>
                  </a:lnTo>
                  <a:lnTo>
                    <a:pt x="142" y="795"/>
                  </a:lnTo>
                  <a:lnTo>
                    <a:pt x="139" y="762"/>
                  </a:lnTo>
                  <a:lnTo>
                    <a:pt x="136" y="731"/>
                  </a:lnTo>
                  <a:lnTo>
                    <a:pt x="136" y="699"/>
                  </a:lnTo>
                  <a:lnTo>
                    <a:pt x="136" y="667"/>
                  </a:lnTo>
                  <a:lnTo>
                    <a:pt x="136" y="626"/>
                  </a:lnTo>
                  <a:lnTo>
                    <a:pt x="138" y="589"/>
                  </a:lnTo>
                  <a:lnTo>
                    <a:pt x="139" y="564"/>
                  </a:lnTo>
                  <a:lnTo>
                    <a:pt x="142" y="534"/>
                  </a:lnTo>
                  <a:lnTo>
                    <a:pt x="144" y="506"/>
                  </a:lnTo>
                  <a:lnTo>
                    <a:pt x="148" y="471"/>
                  </a:lnTo>
                  <a:lnTo>
                    <a:pt x="154" y="441"/>
                  </a:lnTo>
                  <a:lnTo>
                    <a:pt x="159" y="414"/>
                  </a:lnTo>
                  <a:lnTo>
                    <a:pt x="166" y="380"/>
                  </a:lnTo>
                  <a:lnTo>
                    <a:pt x="173" y="353"/>
                  </a:lnTo>
                  <a:lnTo>
                    <a:pt x="180" y="320"/>
                  </a:lnTo>
                  <a:lnTo>
                    <a:pt x="188" y="292"/>
                  </a:lnTo>
                  <a:lnTo>
                    <a:pt x="198" y="262"/>
                  </a:lnTo>
                  <a:lnTo>
                    <a:pt x="207" y="232"/>
                  </a:lnTo>
                  <a:lnTo>
                    <a:pt x="221" y="195"/>
                  </a:lnTo>
                  <a:lnTo>
                    <a:pt x="0" y="103"/>
                  </a:lnTo>
                  <a:lnTo>
                    <a:pt x="581" y="0"/>
                  </a:lnTo>
                  <a:lnTo>
                    <a:pt x="934" y="488"/>
                  </a:lnTo>
                  <a:close/>
                </a:path>
              </a:pathLst>
            </a:custGeom>
            <a:solidFill>
              <a:schemeClr val="folHlink"/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23" name="Freeform 7"/>
            <p:cNvSpPr>
              <a:spLocks/>
            </p:cNvSpPr>
            <p:nvPr/>
          </p:nvSpPr>
          <p:spPr bwMode="auto">
            <a:xfrm>
              <a:off x="4076" y="3509"/>
              <a:ext cx="211" cy="202"/>
            </a:xfrm>
            <a:custGeom>
              <a:avLst/>
              <a:gdLst>
                <a:gd name="T0" fmla="*/ 843 w 1061"/>
                <a:gd name="T1" fmla="*/ 1010 h 1010"/>
                <a:gd name="T2" fmla="*/ 821 w 1061"/>
                <a:gd name="T3" fmla="*/ 999 h 1010"/>
                <a:gd name="T4" fmla="*/ 803 w 1061"/>
                <a:gd name="T5" fmla="*/ 989 h 1010"/>
                <a:gd name="T6" fmla="*/ 784 w 1061"/>
                <a:gd name="T7" fmla="*/ 980 h 1010"/>
                <a:gd name="T8" fmla="*/ 766 w 1061"/>
                <a:gd name="T9" fmla="*/ 970 h 1010"/>
                <a:gd name="T10" fmla="*/ 747 w 1061"/>
                <a:gd name="T11" fmla="*/ 959 h 1010"/>
                <a:gd name="T12" fmla="*/ 728 w 1061"/>
                <a:gd name="T13" fmla="*/ 948 h 1010"/>
                <a:gd name="T14" fmla="*/ 710 w 1061"/>
                <a:gd name="T15" fmla="*/ 936 h 1010"/>
                <a:gd name="T16" fmla="*/ 691 w 1061"/>
                <a:gd name="T17" fmla="*/ 925 h 1010"/>
                <a:gd name="T18" fmla="*/ 670 w 1061"/>
                <a:gd name="T19" fmla="*/ 910 h 1010"/>
                <a:gd name="T20" fmla="*/ 647 w 1061"/>
                <a:gd name="T21" fmla="*/ 895 h 1010"/>
                <a:gd name="T22" fmla="*/ 629 w 1061"/>
                <a:gd name="T23" fmla="*/ 881 h 1010"/>
                <a:gd name="T24" fmla="*/ 612 w 1061"/>
                <a:gd name="T25" fmla="*/ 866 h 1010"/>
                <a:gd name="T26" fmla="*/ 591 w 1061"/>
                <a:gd name="T27" fmla="*/ 851 h 1010"/>
                <a:gd name="T28" fmla="*/ 569 w 1061"/>
                <a:gd name="T29" fmla="*/ 835 h 1010"/>
                <a:gd name="T30" fmla="*/ 550 w 1061"/>
                <a:gd name="T31" fmla="*/ 819 h 1010"/>
                <a:gd name="T32" fmla="*/ 530 w 1061"/>
                <a:gd name="T33" fmla="*/ 801 h 1010"/>
                <a:gd name="T34" fmla="*/ 513 w 1061"/>
                <a:gd name="T35" fmla="*/ 786 h 1010"/>
                <a:gd name="T36" fmla="*/ 490 w 1061"/>
                <a:gd name="T37" fmla="*/ 764 h 1010"/>
                <a:gd name="T38" fmla="*/ 471 w 1061"/>
                <a:gd name="T39" fmla="*/ 746 h 1010"/>
                <a:gd name="T40" fmla="*/ 455 w 1061"/>
                <a:gd name="T41" fmla="*/ 728 h 1010"/>
                <a:gd name="T42" fmla="*/ 436 w 1061"/>
                <a:gd name="T43" fmla="*/ 708 h 1010"/>
                <a:gd name="T44" fmla="*/ 422 w 1061"/>
                <a:gd name="T45" fmla="*/ 693 h 1010"/>
                <a:gd name="T46" fmla="*/ 406 w 1061"/>
                <a:gd name="T47" fmla="*/ 674 h 1010"/>
                <a:gd name="T48" fmla="*/ 389 w 1061"/>
                <a:gd name="T49" fmla="*/ 655 h 1010"/>
                <a:gd name="T50" fmla="*/ 371 w 1061"/>
                <a:gd name="T51" fmla="*/ 631 h 1010"/>
                <a:gd name="T52" fmla="*/ 355 w 1061"/>
                <a:gd name="T53" fmla="*/ 612 h 1010"/>
                <a:gd name="T54" fmla="*/ 339 w 1061"/>
                <a:gd name="T55" fmla="*/ 590 h 1010"/>
                <a:gd name="T56" fmla="*/ 320 w 1061"/>
                <a:gd name="T57" fmla="*/ 564 h 1010"/>
                <a:gd name="T58" fmla="*/ 303 w 1061"/>
                <a:gd name="T59" fmla="*/ 541 h 1010"/>
                <a:gd name="T60" fmla="*/ 285 w 1061"/>
                <a:gd name="T61" fmla="*/ 515 h 1010"/>
                <a:gd name="T62" fmla="*/ 269 w 1061"/>
                <a:gd name="T63" fmla="*/ 489 h 1010"/>
                <a:gd name="T64" fmla="*/ 254 w 1061"/>
                <a:gd name="T65" fmla="*/ 462 h 1010"/>
                <a:gd name="T66" fmla="*/ 238 w 1061"/>
                <a:gd name="T67" fmla="*/ 433 h 1010"/>
                <a:gd name="T68" fmla="*/ 227 w 1061"/>
                <a:gd name="T69" fmla="*/ 409 h 1010"/>
                <a:gd name="T70" fmla="*/ 213 w 1061"/>
                <a:gd name="T71" fmla="*/ 386 h 1010"/>
                <a:gd name="T72" fmla="*/ 202 w 1061"/>
                <a:gd name="T73" fmla="*/ 360 h 1010"/>
                <a:gd name="T74" fmla="*/ 0 w 1061"/>
                <a:gd name="T75" fmla="*/ 455 h 1010"/>
                <a:gd name="T76" fmla="*/ 333 w 1061"/>
                <a:gd name="T77" fmla="*/ 0 h 1010"/>
                <a:gd name="T78" fmla="*/ 897 w 1061"/>
                <a:gd name="T79" fmla="*/ 50 h 1010"/>
                <a:gd name="T80" fmla="*/ 670 w 1061"/>
                <a:gd name="T81" fmla="*/ 151 h 1010"/>
                <a:gd name="T82" fmla="*/ 684 w 1061"/>
                <a:gd name="T83" fmla="*/ 179 h 1010"/>
                <a:gd name="T84" fmla="*/ 700 w 1061"/>
                <a:gd name="T85" fmla="*/ 209 h 1010"/>
                <a:gd name="T86" fmla="*/ 721 w 1061"/>
                <a:gd name="T87" fmla="*/ 242 h 1010"/>
                <a:gd name="T88" fmla="*/ 744 w 1061"/>
                <a:gd name="T89" fmla="*/ 278 h 1010"/>
                <a:gd name="T90" fmla="*/ 765 w 1061"/>
                <a:gd name="T91" fmla="*/ 305 h 1010"/>
                <a:gd name="T92" fmla="*/ 788 w 1061"/>
                <a:gd name="T93" fmla="*/ 332 h 1010"/>
                <a:gd name="T94" fmla="*/ 810 w 1061"/>
                <a:gd name="T95" fmla="*/ 360 h 1010"/>
                <a:gd name="T96" fmla="*/ 833 w 1061"/>
                <a:gd name="T97" fmla="*/ 383 h 1010"/>
                <a:gd name="T98" fmla="*/ 858 w 1061"/>
                <a:gd name="T99" fmla="*/ 405 h 1010"/>
                <a:gd name="T100" fmla="*/ 883 w 1061"/>
                <a:gd name="T101" fmla="*/ 429 h 1010"/>
                <a:gd name="T102" fmla="*/ 909 w 1061"/>
                <a:gd name="T103" fmla="*/ 450 h 1010"/>
                <a:gd name="T104" fmla="*/ 934 w 1061"/>
                <a:gd name="T105" fmla="*/ 470 h 1010"/>
                <a:gd name="T106" fmla="*/ 959 w 1061"/>
                <a:gd name="T107" fmla="*/ 488 h 1010"/>
                <a:gd name="T108" fmla="*/ 989 w 1061"/>
                <a:gd name="T109" fmla="*/ 507 h 1010"/>
                <a:gd name="T110" fmla="*/ 1019 w 1061"/>
                <a:gd name="T111" fmla="*/ 525 h 1010"/>
                <a:gd name="T112" fmla="*/ 1041 w 1061"/>
                <a:gd name="T113" fmla="*/ 534 h 1010"/>
                <a:gd name="T114" fmla="*/ 1061 w 1061"/>
                <a:gd name="T115" fmla="*/ 545 h 1010"/>
                <a:gd name="T116" fmla="*/ 843 w 1061"/>
                <a:gd name="T117" fmla="*/ 1010 h 101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061"/>
                <a:gd name="T178" fmla="*/ 0 h 1010"/>
                <a:gd name="T179" fmla="*/ 1061 w 1061"/>
                <a:gd name="T180" fmla="*/ 1010 h 101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061" h="1010">
                  <a:moveTo>
                    <a:pt x="843" y="1010"/>
                  </a:moveTo>
                  <a:lnTo>
                    <a:pt x="821" y="999"/>
                  </a:lnTo>
                  <a:lnTo>
                    <a:pt x="803" y="989"/>
                  </a:lnTo>
                  <a:lnTo>
                    <a:pt x="784" y="980"/>
                  </a:lnTo>
                  <a:lnTo>
                    <a:pt x="766" y="970"/>
                  </a:lnTo>
                  <a:lnTo>
                    <a:pt x="747" y="959"/>
                  </a:lnTo>
                  <a:lnTo>
                    <a:pt x="728" y="948"/>
                  </a:lnTo>
                  <a:lnTo>
                    <a:pt x="710" y="936"/>
                  </a:lnTo>
                  <a:lnTo>
                    <a:pt x="691" y="925"/>
                  </a:lnTo>
                  <a:lnTo>
                    <a:pt x="670" y="910"/>
                  </a:lnTo>
                  <a:lnTo>
                    <a:pt x="647" y="895"/>
                  </a:lnTo>
                  <a:lnTo>
                    <a:pt x="629" y="881"/>
                  </a:lnTo>
                  <a:lnTo>
                    <a:pt x="612" y="866"/>
                  </a:lnTo>
                  <a:lnTo>
                    <a:pt x="591" y="851"/>
                  </a:lnTo>
                  <a:lnTo>
                    <a:pt x="569" y="835"/>
                  </a:lnTo>
                  <a:lnTo>
                    <a:pt x="550" y="819"/>
                  </a:lnTo>
                  <a:lnTo>
                    <a:pt x="530" y="801"/>
                  </a:lnTo>
                  <a:lnTo>
                    <a:pt x="513" y="786"/>
                  </a:lnTo>
                  <a:lnTo>
                    <a:pt x="490" y="764"/>
                  </a:lnTo>
                  <a:lnTo>
                    <a:pt x="471" y="746"/>
                  </a:lnTo>
                  <a:lnTo>
                    <a:pt x="455" y="728"/>
                  </a:lnTo>
                  <a:lnTo>
                    <a:pt x="436" y="708"/>
                  </a:lnTo>
                  <a:lnTo>
                    <a:pt x="422" y="693"/>
                  </a:lnTo>
                  <a:lnTo>
                    <a:pt x="406" y="674"/>
                  </a:lnTo>
                  <a:lnTo>
                    <a:pt x="389" y="655"/>
                  </a:lnTo>
                  <a:lnTo>
                    <a:pt x="371" y="631"/>
                  </a:lnTo>
                  <a:lnTo>
                    <a:pt x="355" y="612"/>
                  </a:lnTo>
                  <a:lnTo>
                    <a:pt x="339" y="590"/>
                  </a:lnTo>
                  <a:lnTo>
                    <a:pt x="320" y="564"/>
                  </a:lnTo>
                  <a:lnTo>
                    <a:pt x="303" y="541"/>
                  </a:lnTo>
                  <a:lnTo>
                    <a:pt x="285" y="515"/>
                  </a:lnTo>
                  <a:lnTo>
                    <a:pt x="269" y="489"/>
                  </a:lnTo>
                  <a:lnTo>
                    <a:pt x="254" y="462"/>
                  </a:lnTo>
                  <a:lnTo>
                    <a:pt x="238" y="433"/>
                  </a:lnTo>
                  <a:lnTo>
                    <a:pt x="227" y="409"/>
                  </a:lnTo>
                  <a:lnTo>
                    <a:pt x="213" y="386"/>
                  </a:lnTo>
                  <a:lnTo>
                    <a:pt x="202" y="360"/>
                  </a:lnTo>
                  <a:lnTo>
                    <a:pt x="0" y="455"/>
                  </a:lnTo>
                  <a:lnTo>
                    <a:pt x="333" y="0"/>
                  </a:lnTo>
                  <a:lnTo>
                    <a:pt x="897" y="50"/>
                  </a:lnTo>
                  <a:lnTo>
                    <a:pt x="670" y="151"/>
                  </a:lnTo>
                  <a:lnTo>
                    <a:pt x="684" y="179"/>
                  </a:lnTo>
                  <a:lnTo>
                    <a:pt x="700" y="209"/>
                  </a:lnTo>
                  <a:lnTo>
                    <a:pt x="721" y="242"/>
                  </a:lnTo>
                  <a:lnTo>
                    <a:pt x="744" y="278"/>
                  </a:lnTo>
                  <a:lnTo>
                    <a:pt x="765" y="305"/>
                  </a:lnTo>
                  <a:lnTo>
                    <a:pt x="788" y="332"/>
                  </a:lnTo>
                  <a:lnTo>
                    <a:pt x="810" y="360"/>
                  </a:lnTo>
                  <a:lnTo>
                    <a:pt x="833" y="383"/>
                  </a:lnTo>
                  <a:lnTo>
                    <a:pt x="858" y="405"/>
                  </a:lnTo>
                  <a:lnTo>
                    <a:pt x="883" y="429"/>
                  </a:lnTo>
                  <a:lnTo>
                    <a:pt x="909" y="450"/>
                  </a:lnTo>
                  <a:lnTo>
                    <a:pt x="934" y="470"/>
                  </a:lnTo>
                  <a:lnTo>
                    <a:pt x="959" y="488"/>
                  </a:lnTo>
                  <a:lnTo>
                    <a:pt x="989" y="507"/>
                  </a:lnTo>
                  <a:lnTo>
                    <a:pt x="1019" y="525"/>
                  </a:lnTo>
                  <a:lnTo>
                    <a:pt x="1041" y="534"/>
                  </a:lnTo>
                  <a:lnTo>
                    <a:pt x="1061" y="545"/>
                  </a:lnTo>
                  <a:lnTo>
                    <a:pt x="843" y="1010"/>
                  </a:lnTo>
                  <a:close/>
                </a:path>
              </a:pathLst>
            </a:custGeom>
            <a:solidFill>
              <a:schemeClr val="folHlink"/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24" name="Freeform 8"/>
            <p:cNvSpPr>
              <a:spLocks/>
            </p:cNvSpPr>
            <p:nvPr/>
          </p:nvSpPr>
          <p:spPr bwMode="auto">
            <a:xfrm>
              <a:off x="4317" y="3607"/>
              <a:ext cx="229" cy="184"/>
            </a:xfrm>
            <a:custGeom>
              <a:avLst/>
              <a:gdLst>
                <a:gd name="T0" fmla="*/ 461 w 1152"/>
                <a:gd name="T1" fmla="*/ 0 h 922"/>
                <a:gd name="T2" fmla="*/ 366 w 1152"/>
                <a:gd name="T3" fmla="*/ 237 h 922"/>
                <a:gd name="T4" fmla="*/ 388 w 1152"/>
                <a:gd name="T5" fmla="*/ 247 h 922"/>
                <a:gd name="T6" fmla="*/ 408 w 1152"/>
                <a:gd name="T7" fmla="*/ 252 h 922"/>
                <a:gd name="T8" fmla="*/ 431 w 1152"/>
                <a:gd name="T9" fmla="*/ 259 h 922"/>
                <a:gd name="T10" fmla="*/ 457 w 1152"/>
                <a:gd name="T11" fmla="*/ 266 h 922"/>
                <a:gd name="T12" fmla="*/ 487 w 1152"/>
                <a:gd name="T13" fmla="*/ 272 h 922"/>
                <a:gd name="T14" fmla="*/ 515 w 1152"/>
                <a:gd name="T15" fmla="*/ 276 h 922"/>
                <a:gd name="T16" fmla="*/ 542 w 1152"/>
                <a:gd name="T17" fmla="*/ 280 h 922"/>
                <a:gd name="T18" fmla="*/ 573 w 1152"/>
                <a:gd name="T19" fmla="*/ 284 h 922"/>
                <a:gd name="T20" fmla="*/ 606 w 1152"/>
                <a:gd name="T21" fmla="*/ 287 h 922"/>
                <a:gd name="T22" fmla="*/ 665 w 1152"/>
                <a:gd name="T23" fmla="*/ 287 h 922"/>
                <a:gd name="T24" fmla="*/ 696 w 1152"/>
                <a:gd name="T25" fmla="*/ 285 h 922"/>
                <a:gd name="T26" fmla="*/ 724 w 1152"/>
                <a:gd name="T27" fmla="*/ 283 h 922"/>
                <a:gd name="T28" fmla="*/ 752 w 1152"/>
                <a:gd name="T29" fmla="*/ 278 h 922"/>
                <a:gd name="T30" fmla="*/ 782 w 1152"/>
                <a:gd name="T31" fmla="*/ 273 h 922"/>
                <a:gd name="T32" fmla="*/ 808 w 1152"/>
                <a:gd name="T33" fmla="*/ 269 h 922"/>
                <a:gd name="T34" fmla="*/ 841 w 1152"/>
                <a:gd name="T35" fmla="*/ 261 h 922"/>
                <a:gd name="T36" fmla="*/ 871 w 1152"/>
                <a:gd name="T37" fmla="*/ 251 h 922"/>
                <a:gd name="T38" fmla="*/ 1152 w 1152"/>
                <a:gd name="T39" fmla="*/ 696 h 922"/>
                <a:gd name="T40" fmla="*/ 1125 w 1152"/>
                <a:gd name="T41" fmla="*/ 707 h 922"/>
                <a:gd name="T42" fmla="*/ 1099 w 1152"/>
                <a:gd name="T43" fmla="*/ 717 h 922"/>
                <a:gd name="T44" fmla="*/ 1076 w 1152"/>
                <a:gd name="T45" fmla="*/ 725 h 922"/>
                <a:gd name="T46" fmla="*/ 1051 w 1152"/>
                <a:gd name="T47" fmla="*/ 733 h 922"/>
                <a:gd name="T48" fmla="*/ 1028 w 1152"/>
                <a:gd name="T49" fmla="*/ 740 h 922"/>
                <a:gd name="T50" fmla="*/ 1003 w 1152"/>
                <a:gd name="T51" fmla="*/ 748 h 922"/>
                <a:gd name="T52" fmla="*/ 982 w 1152"/>
                <a:gd name="T53" fmla="*/ 754 h 922"/>
                <a:gd name="T54" fmla="*/ 958 w 1152"/>
                <a:gd name="T55" fmla="*/ 759 h 922"/>
                <a:gd name="T56" fmla="*/ 935 w 1152"/>
                <a:gd name="T57" fmla="*/ 765 h 922"/>
                <a:gd name="T58" fmla="*/ 909 w 1152"/>
                <a:gd name="T59" fmla="*/ 771 h 922"/>
                <a:gd name="T60" fmla="*/ 879 w 1152"/>
                <a:gd name="T61" fmla="*/ 776 h 922"/>
                <a:gd name="T62" fmla="*/ 855 w 1152"/>
                <a:gd name="T63" fmla="*/ 781 h 922"/>
                <a:gd name="T64" fmla="*/ 827 w 1152"/>
                <a:gd name="T65" fmla="*/ 786 h 922"/>
                <a:gd name="T66" fmla="*/ 799 w 1152"/>
                <a:gd name="T67" fmla="*/ 791 h 922"/>
                <a:gd name="T68" fmla="*/ 769 w 1152"/>
                <a:gd name="T69" fmla="*/ 793 h 922"/>
                <a:gd name="T70" fmla="*/ 736 w 1152"/>
                <a:gd name="T71" fmla="*/ 795 h 922"/>
                <a:gd name="T72" fmla="*/ 704 w 1152"/>
                <a:gd name="T73" fmla="*/ 797 h 922"/>
                <a:gd name="T74" fmla="*/ 674 w 1152"/>
                <a:gd name="T75" fmla="*/ 797 h 922"/>
                <a:gd name="T76" fmla="*/ 642 w 1152"/>
                <a:gd name="T77" fmla="*/ 797 h 922"/>
                <a:gd name="T78" fmla="*/ 601 w 1152"/>
                <a:gd name="T79" fmla="*/ 797 h 922"/>
                <a:gd name="T80" fmla="*/ 564 w 1152"/>
                <a:gd name="T81" fmla="*/ 796 h 922"/>
                <a:gd name="T82" fmla="*/ 538 w 1152"/>
                <a:gd name="T83" fmla="*/ 795 h 922"/>
                <a:gd name="T84" fmla="*/ 509 w 1152"/>
                <a:gd name="T85" fmla="*/ 793 h 922"/>
                <a:gd name="T86" fmla="*/ 479 w 1152"/>
                <a:gd name="T87" fmla="*/ 791 h 922"/>
                <a:gd name="T88" fmla="*/ 445 w 1152"/>
                <a:gd name="T89" fmla="*/ 785 h 922"/>
                <a:gd name="T90" fmla="*/ 416 w 1152"/>
                <a:gd name="T91" fmla="*/ 780 h 922"/>
                <a:gd name="T92" fmla="*/ 388 w 1152"/>
                <a:gd name="T93" fmla="*/ 776 h 922"/>
                <a:gd name="T94" fmla="*/ 353 w 1152"/>
                <a:gd name="T95" fmla="*/ 767 h 922"/>
                <a:gd name="T96" fmla="*/ 328 w 1152"/>
                <a:gd name="T97" fmla="*/ 761 h 922"/>
                <a:gd name="T98" fmla="*/ 295 w 1152"/>
                <a:gd name="T99" fmla="*/ 754 h 922"/>
                <a:gd name="T100" fmla="*/ 266 w 1152"/>
                <a:gd name="T101" fmla="*/ 746 h 922"/>
                <a:gd name="T102" fmla="*/ 237 w 1152"/>
                <a:gd name="T103" fmla="*/ 737 h 922"/>
                <a:gd name="T104" fmla="*/ 207 w 1152"/>
                <a:gd name="T105" fmla="*/ 726 h 922"/>
                <a:gd name="T106" fmla="*/ 171 w 1152"/>
                <a:gd name="T107" fmla="*/ 713 h 922"/>
                <a:gd name="T108" fmla="*/ 83 w 1152"/>
                <a:gd name="T109" fmla="*/ 922 h 922"/>
                <a:gd name="T110" fmla="*/ 0 w 1152"/>
                <a:gd name="T111" fmla="*/ 330 h 922"/>
                <a:gd name="T112" fmla="*/ 461 w 1152"/>
                <a:gd name="T113" fmla="*/ 0 h 92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152"/>
                <a:gd name="T172" fmla="*/ 0 h 922"/>
                <a:gd name="T173" fmla="*/ 1152 w 1152"/>
                <a:gd name="T174" fmla="*/ 922 h 92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152" h="922">
                  <a:moveTo>
                    <a:pt x="461" y="0"/>
                  </a:moveTo>
                  <a:lnTo>
                    <a:pt x="366" y="237"/>
                  </a:lnTo>
                  <a:lnTo>
                    <a:pt x="388" y="247"/>
                  </a:lnTo>
                  <a:lnTo>
                    <a:pt x="408" y="252"/>
                  </a:lnTo>
                  <a:lnTo>
                    <a:pt x="431" y="259"/>
                  </a:lnTo>
                  <a:lnTo>
                    <a:pt x="457" y="266"/>
                  </a:lnTo>
                  <a:lnTo>
                    <a:pt x="487" y="272"/>
                  </a:lnTo>
                  <a:lnTo>
                    <a:pt x="515" y="276"/>
                  </a:lnTo>
                  <a:lnTo>
                    <a:pt x="542" y="280"/>
                  </a:lnTo>
                  <a:lnTo>
                    <a:pt x="573" y="284"/>
                  </a:lnTo>
                  <a:lnTo>
                    <a:pt x="606" y="287"/>
                  </a:lnTo>
                  <a:lnTo>
                    <a:pt x="665" y="287"/>
                  </a:lnTo>
                  <a:lnTo>
                    <a:pt x="696" y="285"/>
                  </a:lnTo>
                  <a:lnTo>
                    <a:pt x="724" y="283"/>
                  </a:lnTo>
                  <a:lnTo>
                    <a:pt x="752" y="278"/>
                  </a:lnTo>
                  <a:lnTo>
                    <a:pt x="782" y="273"/>
                  </a:lnTo>
                  <a:lnTo>
                    <a:pt x="808" y="269"/>
                  </a:lnTo>
                  <a:lnTo>
                    <a:pt x="841" y="261"/>
                  </a:lnTo>
                  <a:lnTo>
                    <a:pt x="871" y="251"/>
                  </a:lnTo>
                  <a:lnTo>
                    <a:pt x="1152" y="696"/>
                  </a:lnTo>
                  <a:lnTo>
                    <a:pt x="1125" y="707"/>
                  </a:lnTo>
                  <a:lnTo>
                    <a:pt x="1099" y="717"/>
                  </a:lnTo>
                  <a:lnTo>
                    <a:pt x="1076" y="725"/>
                  </a:lnTo>
                  <a:lnTo>
                    <a:pt x="1051" y="733"/>
                  </a:lnTo>
                  <a:lnTo>
                    <a:pt x="1028" y="740"/>
                  </a:lnTo>
                  <a:lnTo>
                    <a:pt x="1003" y="748"/>
                  </a:lnTo>
                  <a:lnTo>
                    <a:pt x="982" y="754"/>
                  </a:lnTo>
                  <a:lnTo>
                    <a:pt x="958" y="759"/>
                  </a:lnTo>
                  <a:lnTo>
                    <a:pt x="935" y="765"/>
                  </a:lnTo>
                  <a:lnTo>
                    <a:pt x="909" y="771"/>
                  </a:lnTo>
                  <a:lnTo>
                    <a:pt x="879" y="776"/>
                  </a:lnTo>
                  <a:lnTo>
                    <a:pt x="855" y="781"/>
                  </a:lnTo>
                  <a:lnTo>
                    <a:pt x="827" y="786"/>
                  </a:lnTo>
                  <a:lnTo>
                    <a:pt x="799" y="791"/>
                  </a:lnTo>
                  <a:lnTo>
                    <a:pt x="769" y="793"/>
                  </a:lnTo>
                  <a:lnTo>
                    <a:pt x="736" y="795"/>
                  </a:lnTo>
                  <a:lnTo>
                    <a:pt x="704" y="797"/>
                  </a:lnTo>
                  <a:lnTo>
                    <a:pt x="674" y="797"/>
                  </a:lnTo>
                  <a:lnTo>
                    <a:pt x="642" y="797"/>
                  </a:lnTo>
                  <a:lnTo>
                    <a:pt x="601" y="797"/>
                  </a:lnTo>
                  <a:lnTo>
                    <a:pt x="564" y="796"/>
                  </a:lnTo>
                  <a:lnTo>
                    <a:pt x="538" y="795"/>
                  </a:lnTo>
                  <a:lnTo>
                    <a:pt x="509" y="793"/>
                  </a:lnTo>
                  <a:lnTo>
                    <a:pt x="479" y="791"/>
                  </a:lnTo>
                  <a:lnTo>
                    <a:pt x="445" y="785"/>
                  </a:lnTo>
                  <a:lnTo>
                    <a:pt x="416" y="780"/>
                  </a:lnTo>
                  <a:lnTo>
                    <a:pt x="388" y="776"/>
                  </a:lnTo>
                  <a:lnTo>
                    <a:pt x="353" y="767"/>
                  </a:lnTo>
                  <a:lnTo>
                    <a:pt x="328" y="761"/>
                  </a:lnTo>
                  <a:lnTo>
                    <a:pt x="295" y="754"/>
                  </a:lnTo>
                  <a:lnTo>
                    <a:pt x="266" y="746"/>
                  </a:lnTo>
                  <a:lnTo>
                    <a:pt x="237" y="737"/>
                  </a:lnTo>
                  <a:lnTo>
                    <a:pt x="207" y="726"/>
                  </a:lnTo>
                  <a:lnTo>
                    <a:pt x="171" y="713"/>
                  </a:lnTo>
                  <a:lnTo>
                    <a:pt x="83" y="922"/>
                  </a:lnTo>
                  <a:lnTo>
                    <a:pt x="0" y="330"/>
                  </a:lnTo>
                  <a:lnTo>
                    <a:pt x="461" y="0"/>
                  </a:lnTo>
                  <a:close/>
                </a:path>
              </a:pathLst>
            </a:custGeom>
            <a:solidFill>
              <a:schemeClr val="folHlink"/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25" name="Freeform 9"/>
            <p:cNvSpPr>
              <a:spLocks/>
            </p:cNvSpPr>
            <p:nvPr/>
          </p:nvSpPr>
          <p:spPr bwMode="auto">
            <a:xfrm>
              <a:off x="4568" y="3561"/>
              <a:ext cx="199" cy="199"/>
            </a:xfrm>
            <a:custGeom>
              <a:avLst/>
              <a:gdLst>
                <a:gd name="T0" fmla="*/ 1001 w 1001"/>
                <a:gd name="T1" fmla="*/ 219 h 1001"/>
                <a:gd name="T2" fmla="*/ 989 w 1001"/>
                <a:gd name="T3" fmla="*/ 241 h 1001"/>
                <a:gd name="T4" fmla="*/ 981 w 1001"/>
                <a:gd name="T5" fmla="*/ 259 h 1001"/>
                <a:gd name="T6" fmla="*/ 970 w 1001"/>
                <a:gd name="T7" fmla="*/ 278 h 1001"/>
                <a:gd name="T8" fmla="*/ 962 w 1001"/>
                <a:gd name="T9" fmla="*/ 296 h 1001"/>
                <a:gd name="T10" fmla="*/ 951 w 1001"/>
                <a:gd name="T11" fmla="*/ 315 h 1001"/>
                <a:gd name="T12" fmla="*/ 939 w 1001"/>
                <a:gd name="T13" fmla="*/ 334 h 1001"/>
                <a:gd name="T14" fmla="*/ 928 w 1001"/>
                <a:gd name="T15" fmla="*/ 352 h 1001"/>
                <a:gd name="T16" fmla="*/ 915 w 1001"/>
                <a:gd name="T17" fmla="*/ 371 h 1001"/>
                <a:gd name="T18" fmla="*/ 900 w 1001"/>
                <a:gd name="T19" fmla="*/ 391 h 1001"/>
                <a:gd name="T20" fmla="*/ 885 w 1001"/>
                <a:gd name="T21" fmla="*/ 413 h 1001"/>
                <a:gd name="T22" fmla="*/ 873 w 1001"/>
                <a:gd name="T23" fmla="*/ 431 h 1001"/>
                <a:gd name="T24" fmla="*/ 858 w 1001"/>
                <a:gd name="T25" fmla="*/ 449 h 1001"/>
                <a:gd name="T26" fmla="*/ 842 w 1001"/>
                <a:gd name="T27" fmla="*/ 471 h 1001"/>
                <a:gd name="T28" fmla="*/ 825 w 1001"/>
                <a:gd name="T29" fmla="*/ 493 h 1001"/>
                <a:gd name="T30" fmla="*/ 809 w 1001"/>
                <a:gd name="T31" fmla="*/ 512 h 1001"/>
                <a:gd name="T32" fmla="*/ 791 w 1001"/>
                <a:gd name="T33" fmla="*/ 532 h 1001"/>
                <a:gd name="T34" fmla="*/ 776 w 1001"/>
                <a:gd name="T35" fmla="*/ 549 h 1001"/>
                <a:gd name="T36" fmla="*/ 754 w 1001"/>
                <a:gd name="T37" fmla="*/ 572 h 1001"/>
                <a:gd name="T38" fmla="*/ 736 w 1001"/>
                <a:gd name="T39" fmla="*/ 591 h 1001"/>
                <a:gd name="T40" fmla="*/ 719 w 1001"/>
                <a:gd name="T41" fmla="*/ 607 h 1001"/>
                <a:gd name="T42" fmla="*/ 698 w 1001"/>
                <a:gd name="T43" fmla="*/ 626 h 1001"/>
                <a:gd name="T44" fmla="*/ 683 w 1001"/>
                <a:gd name="T45" fmla="*/ 640 h 1001"/>
                <a:gd name="T46" fmla="*/ 664 w 1001"/>
                <a:gd name="T47" fmla="*/ 656 h 1001"/>
                <a:gd name="T48" fmla="*/ 645 w 1001"/>
                <a:gd name="T49" fmla="*/ 673 h 1001"/>
                <a:gd name="T50" fmla="*/ 623 w 1001"/>
                <a:gd name="T51" fmla="*/ 691 h 1001"/>
                <a:gd name="T52" fmla="*/ 604 w 1001"/>
                <a:gd name="T53" fmla="*/ 706 h 1001"/>
                <a:gd name="T54" fmla="*/ 582 w 1001"/>
                <a:gd name="T55" fmla="*/ 722 h 1001"/>
                <a:gd name="T56" fmla="*/ 555 w 1001"/>
                <a:gd name="T57" fmla="*/ 741 h 1001"/>
                <a:gd name="T58" fmla="*/ 532 w 1001"/>
                <a:gd name="T59" fmla="*/ 758 h 1001"/>
                <a:gd name="T60" fmla="*/ 507 w 1001"/>
                <a:gd name="T61" fmla="*/ 775 h 1001"/>
                <a:gd name="T62" fmla="*/ 481 w 1001"/>
                <a:gd name="T63" fmla="*/ 793 h 1001"/>
                <a:gd name="T64" fmla="*/ 454 w 1001"/>
                <a:gd name="T65" fmla="*/ 808 h 1001"/>
                <a:gd name="T66" fmla="*/ 592 w 1001"/>
                <a:gd name="T67" fmla="*/ 1001 h 1001"/>
                <a:gd name="T68" fmla="*/ 41 w 1001"/>
                <a:gd name="T69" fmla="*/ 753 h 1001"/>
                <a:gd name="T70" fmla="*/ 0 w 1001"/>
                <a:gd name="T71" fmla="*/ 264 h 1001"/>
                <a:gd name="T72" fmla="*/ 115 w 1001"/>
                <a:gd name="T73" fmla="*/ 402 h 1001"/>
                <a:gd name="T74" fmla="*/ 141 w 1001"/>
                <a:gd name="T75" fmla="*/ 390 h 1001"/>
                <a:gd name="T76" fmla="*/ 167 w 1001"/>
                <a:gd name="T77" fmla="*/ 376 h 1001"/>
                <a:gd name="T78" fmla="*/ 201 w 1001"/>
                <a:gd name="T79" fmla="*/ 360 h 1001"/>
                <a:gd name="T80" fmla="*/ 234 w 1001"/>
                <a:gd name="T81" fmla="*/ 341 h 1001"/>
                <a:gd name="T82" fmla="*/ 268 w 1001"/>
                <a:gd name="T83" fmla="*/ 318 h 1001"/>
                <a:gd name="T84" fmla="*/ 297 w 1001"/>
                <a:gd name="T85" fmla="*/ 297 h 1001"/>
                <a:gd name="T86" fmla="*/ 324 w 1001"/>
                <a:gd name="T87" fmla="*/ 274 h 1001"/>
                <a:gd name="T88" fmla="*/ 351 w 1001"/>
                <a:gd name="T89" fmla="*/ 251 h 1001"/>
                <a:gd name="T90" fmla="*/ 373 w 1001"/>
                <a:gd name="T91" fmla="*/ 229 h 1001"/>
                <a:gd name="T92" fmla="*/ 396 w 1001"/>
                <a:gd name="T93" fmla="*/ 204 h 1001"/>
                <a:gd name="T94" fmla="*/ 421 w 1001"/>
                <a:gd name="T95" fmla="*/ 177 h 1001"/>
                <a:gd name="T96" fmla="*/ 441 w 1001"/>
                <a:gd name="T97" fmla="*/ 152 h 1001"/>
                <a:gd name="T98" fmla="*/ 462 w 1001"/>
                <a:gd name="T99" fmla="*/ 127 h 1001"/>
                <a:gd name="T100" fmla="*/ 480 w 1001"/>
                <a:gd name="T101" fmla="*/ 103 h 1001"/>
                <a:gd name="T102" fmla="*/ 499 w 1001"/>
                <a:gd name="T103" fmla="*/ 72 h 1001"/>
                <a:gd name="T104" fmla="*/ 517 w 1001"/>
                <a:gd name="T105" fmla="*/ 43 h 1001"/>
                <a:gd name="T106" fmla="*/ 526 w 1001"/>
                <a:gd name="T107" fmla="*/ 21 h 1001"/>
                <a:gd name="T108" fmla="*/ 536 w 1001"/>
                <a:gd name="T109" fmla="*/ 0 h 1001"/>
                <a:gd name="T110" fmla="*/ 1001 w 1001"/>
                <a:gd name="T111" fmla="*/ 219 h 100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01"/>
                <a:gd name="T169" fmla="*/ 0 h 1001"/>
                <a:gd name="T170" fmla="*/ 1001 w 1001"/>
                <a:gd name="T171" fmla="*/ 1001 h 1001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01" h="1001">
                  <a:moveTo>
                    <a:pt x="1001" y="219"/>
                  </a:moveTo>
                  <a:lnTo>
                    <a:pt x="989" y="241"/>
                  </a:lnTo>
                  <a:lnTo>
                    <a:pt x="981" y="259"/>
                  </a:lnTo>
                  <a:lnTo>
                    <a:pt x="970" y="278"/>
                  </a:lnTo>
                  <a:lnTo>
                    <a:pt x="962" y="296"/>
                  </a:lnTo>
                  <a:lnTo>
                    <a:pt x="951" y="315"/>
                  </a:lnTo>
                  <a:lnTo>
                    <a:pt x="939" y="334"/>
                  </a:lnTo>
                  <a:lnTo>
                    <a:pt x="928" y="352"/>
                  </a:lnTo>
                  <a:lnTo>
                    <a:pt x="915" y="371"/>
                  </a:lnTo>
                  <a:lnTo>
                    <a:pt x="900" y="391"/>
                  </a:lnTo>
                  <a:lnTo>
                    <a:pt x="885" y="413"/>
                  </a:lnTo>
                  <a:lnTo>
                    <a:pt x="873" y="431"/>
                  </a:lnTo>
                  <a:lnTo>
                    <a:pt x="858" y="449"/>
                  </a:lnTo>
                  <a:lnTo>
                    <a:pt x="842" y="471"/>
                  </a:lnTo>
                  <a:lnTo>
                    <a:pt x="825" y="493"/>
                  </a:lnTo>
                  <a:lnTo>
                    <a:pt x="809" y="512"/>
                  </a:lnTo>
                  <a:lnTo>
                    <a:pt x="791" y="532"/>
                  </a:lnTo>
                  <a:lnTo>
                    <a:pt x="776" y="549"/>
                  </a:lnTo>
                  <a:lnTo>
                    <a:pt x="754" y="572"/>
                  </a:lnTo>
                  <a:lnTo>
                    <a:pt x="736" y="591"/>
                  </a:lnTo>
                  <a:lnTo>
                    <a:pt x="719" y="607"/>
                  </a:lnTo>
                  <a:lnTo>
                    <a:pt x="698" y="626"/>
                  </a:lnTo>
                  <a:lnTo>
                    <a:pt x="683" y="640"/>
                  </a:lnTo>
                  <a:lnTo>
                    <a:pt x="664" y="656"/>
                  </a:lnTo>
                  <a:lnTo>
                    <a:pt x="645" y="673"/>
                  </a:lnTo>
                  <a:lnTo>
                    <a:pt x="623" y="691"/>
                  </a:lnTo>
                  <a:lnTo>
                    <a:pt x="604" y="706"/>
                  </a:lnTo>
                  <a:lnTo>
                    <a:pt x="582" y="722"/>
                  </a:lnTo>
                  <a:lnTo>
                    <a:pt x="555" y="741"/>
                  </a:lnTo>
                  <a:lnTo>
                    <a:pt x="532" y="758"/>
                  </a:lnTo>
                  <a:lnTo>
                    <a:pt x="507" y="775"/>
                  </a:lnTo>
                  <a:lnTo>
                    <a:pt x="481" y="793"/>
                  </a:lnTo>
                  <a:lnTo>
                    <a:pt x="454" y="808"/>
                  </a:lnTo>
                  <a:lnTo>
                    <a:pt x="592" y="1001"/>
                  </a:lnTo>
                  <a:lnTo>
                    <a:pt x="41" y="753"/>
                  </a:lnTo>
                  <a:lnTo>
                    <a:pt x="0" y="264"/>
                  </a:lnTo>
                  <a:lnTo>
                    <a:pt x="115" y="402"/>
                  </a:lnTo>
                  <a:lnTo>
                    <a:pt x="141" y="390"/>
                  </a:lnTo>
                  <a:lnTo>
                    <a:pt x="167" y="376"/>
                  </a:lnTo>
                  <a:lnTo>
                    <a:pt x="201" y="360"/>
                  </a:lnTo>
                  <a:lnTo>
                    <a:pt x="234" y="341"/>
                  </a:lnTo>
                  <a:lnTo>
                    <a:pt x="268" y="318"/>
                  </a:lnTo>
                  <a:lnTo>
                    <a:pt x="297" y="297"/>
                  </a:lnTo>
                  <a:lnTo>
                    <a:pt x="324" y="274"/>
                  </a:lnTo>
                  <a:lnTo>
                    <a:pt x="351" y="251"/>
                  </a:lnTo>
                  <a:lnTo>
                    <a:pt x="373" y="229"/>
                  </a:lnTo>
                  <a:lnTo>
                    <a:pt x="396" y="204"/>
                  </a:lnTo>
                  <a:lnTo>
                    <a:pt x="421" y="177"/>
                  </a:lnTo>
                  <a:lnTo>
                    <a:pt x="441" y="152"/>
                  </a:lnTo>
                  <a:lnTo>
                    <a:pt x="462" y="127"/>
                  </a:lnTo>
                  <a:lnTo>
                    <a:pt x="480" y="103"/>
                  </a:lnTo>
                  <a:lnTo>
                    <a:pt x="499" y="72"/>
                  </a:lnTo>
                  <a:lnTo>
                    <a:pt x="517" y="43"/>
                  </a:lnTo>
                  <a:lnTo>
                    <a:pt x="526" y="21"/>
                  </a:lnTo>
                  <a:lnTo>
                    <a:pt x="536" y="0"/>
                  </a:lnTo>
                  <a:lnTo>
                    <a:pt x="1001" y="219"/>
                  </a:lnTo>
                  <a:close/>
                </a:path>
              </a:pathLst>
            </a:custGeom>
            <a:solidFill>
              <a:schemeClr val="folHlink"/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26" name="Freeform 10"/>
            <p:cNvSpPr>
              <a:spLocks/>
            </p:cNvSpPr>
            <p:nvPr/>
          </p:nvSpPr>
          <p:spPr bwMode="auto">
            <a:xfrm>
              <a:off x="4669" y="3305"/>
              <a:ext cx="184" cy="233"/>
            </a:xfrm>
            <a:custGeom>
              <a:avLst/>
              <a:gdLst>
                <a:gd name="T0" fmla="*/ 0 w 923"/>
                <a:gd name="T1" fmla="*/ 740 h 1165"/>
                <a:gd name="T2" fmla="*/ 229 w 923"/>
                <a:gd name="T3" fmla="*/ 826 h 1165"/>
                <a:gd name="T4" fmla="*/ 242 w 923"/>
                <a:gd name="T5" fmla="*/ 798 h 1165"/>
                <a:gd name="T6" fmla="*/ 251 w 923"/>
                <a:gd name="T7" fmla="*/ 770 h 1165"/>
                <a:gd name="T8" fmla="*/ 258 w 923"/>
                <a:gd name="T9" fmla="*/ 744 h 1165"/>
                <a:gd name="T10" fmla="*/ 265 w 923"/>
                <a:gd name="T11" fmla="*/ 721 h 1165"/>
                <a:gd name="T12" fmla="*/ 272 w 923"/>
                <a:gd name="T13" fmla="*/ 695 h 1165"/>
                <a:gd name="T14" fmla="*/ 277 w 923"/>
                <a:gd name="T15" fmla="*/ 665 h 1165"/>
                <a:gd name="T16" fmla="*/ 281 w 923"/>
                <a:gd name="T17" fmla="*/ 638 h 1165"/>
                <a:gd name="T18" fmla="*/ 285 w 923"/>
                <a:gd name="T19" fmla="*/ 610 h 1165"/>
                <a:gd name="T20" fmla="*/ 289 w 923"/>
                <a:gd name="T21" fmla="*/ 579 h 1165"/>
                <a:gd name="T22" fmla="*/ 291 w 923"/>
                <a:gd name="T23" fmla="*/ 546 h 1165"/>
                <a:gd name="T24" fmla="*/ 291 w 923"/>
                <a:gd name="T25" fmla="*/ 488 h 1165"/>
                <a:gd name="T26" fmla="*/ 289 w 923"/>
                <a:gd name="T27" fmla="*/ 456 h 1165"/>
                <a:gd name="T28" fmla="*/ 288 w 923"/>
                <a:gd name="T29" fmla="*/ 429 h 1165"/>
                <a:gd name="T30" fmla="*/ 284 w 923"/>
                <a:gd name="T31" fmla="*/ 400 h 1165"/>
                <a:gd name="T32" fmla="*/ 279 w 923"/>
                <a:gd name="T33" fmla="*/ 370 h 1165"/>
                <a:gd name="T34" fmla="*/ 273 w 923"/>
                <a:gd name="T35" fmla="*/ 344 h 1165"/>
                <a:gd name="T36" fmla="*/ 266 w 923"/>
                <a:gd name="T37" fmla="*/ 311 h 1165"/>
                <a:gd name="T38" fmla="*/ 257 w 923"/>
                <a:gd name="T39" fmla="*/ 280 h 1165"/>
                <a:gd name="T40" fmla="*/ 702 w 923"/>
                <a:gd name="T41" fmla="*/ 0 h 1165"/>
                <a:gd name="T42" fmla="*/ 713 w 923"/>
                <a:gd name="T43" fmla="*/ 27 h 1165"/>
                <a:gd name="T44" fmla="*/ 722 w 923"/>
                <a:gd name="T45" fmla="*/ 53 h 1165"/>
                <a:gd name="T46" fmla="*/ 731 w 923"/>
                <a:gd name="T47" fmla="*/ 76 h 1165"/>
                <a:gd name="T48" fmla="*/ 739 w 923"/>
                <a:gd name="T49" fmla="*/ 101 h 1165"/>
                <a:gd name="T50" fmla="*/ 746 w 923"/>
                <a:gd name="T51" fmla="*/ 124 h 1165"/>
                <a:gd name="T52" fmla="*/ 754 w 923"/>
                <a:gd name="T53" fmla="*/ 149 h 1165"/>
                <a:gd name="T54" fmla="*/ 759 w 923"/>
                <a:gd name="T55" fmla="*/ 171 h 1165"/>
                <a:gd name="T56" fmla="*/ 765 w 923"/>
                <a:gd name="T57" fmla="*/ 194 h 1165"/>
                <a:gd name="T58" fmla="*/ 770 w 923"/>
                <a:gd name="T59" fmla="*/ 217 h 1165"/>
                <a:gd name="T60" fmla="*/ 777 w 923"/>
                <a:gd name="T61" fmla="*/ 243 h 1165"/>
                <a:gd name="T62" fmla="*/ 781 w 923"/>
                <a:gd name="T63" fmla="*/ 273 h 1165"/>
                <a:gd name="T64" fmla="*/ 787 w 923"/>
                <a:gd name="T65" fmla="*/ 298 h 1165"/>
                <a:gd name="T66" fmla="*/ 792 w 923"/>
                <a:gd name="T67" fmla="*/ 325 h 1165"/>
                <a:gd name="T68" fmla="*/ 796 w 923"/>
                <a:gd name="T69" fmla="*/ 354 h 1165"/>
                <a:gd name="T70" fmla="*/ 797 w 923"/>
                <a:gd name="T71" fmla="*/ 384 h 1165"/>
                <a:gd name="T72" fmla="*/ 800 w 923"/>
                <a:gd name="T73" fmla="*/ 416 h 1165"/>
                <a:gd name="T74" fmla="*/ 803 w 923"/>
                <a:gd name="T75" fmla="*/ 448 h 1165"/>
                <a:gd name="T76" fmla="*/ 803 w 923"/>
                <a:gd name="T77" fmla="*/ 478 h 1165"/>
                <a:gd name="T78" fmla="*/ 803 w 923"/>
                <a:gd name="T79" fmla="*/ 511 h 1165"/>
                <a:gd name="T80" fmla="*/ 803 w 923"/>
                <a:gd name="T81" fmla="*/ 552 h 1165"/>
                <a:gd name="T82" fmla="*/ 802 w 923"/>
                <a:gd name="T83" fmla="*/ 589 h 1165"/>
                <a:gd name="T84" fmla="*/ 800 w 923"/>
                <a:gd name="T85" fmla="*/ 615 h 1165"/>
                <a:gd name="T86" fmla="*/ 797 w 923"/>
                <a:gd name="T87" fmla="*/ 643 h 1165"/>
                <a:gd name="T88" fmla="*/ 796 w 923"/>
                <a:gd name="T89" fmla="*/ 673 h 1165"/>
                <a:gd name="T90" fmla="*/ 791 w 923"/>
                <a:gd name="T91" fmla="*/ 707 h 1165"/>
                <a:gd name="T92" fmla="*/ 785 w 923"/>
                <a:gd name="T93" fmla="*/ 736 h 1165"/>
                <a:gd name="T94" fmla="*/ 780 w 923"/>
                <a:gd name="T95" fmla="*/ 765 h 1165"/>
                <a:gd name="T96" fmla="*/ 773 w 923"/>
                <a:gd name="T97" fmla="*/ 799 h 1165"/>
                <a:gd name="T98" fmla="*/ 766 w 923"/>
                <a:gd name="T99" fmla="*/ 825 h 1165"/>
                <a:gd name="T100" fmla="*/ 759 w 923"/>
                <a:gd name="T101" fmla="*/ 858 h 1165"/>
                <a:gd name="T102" fmla="*/ 751 w 923"/>
                <a:gd name="T103" fmla="*/ 886 h 1165"/>
                <a:gd name="T104" fmla="*/ 741 w 923"/>
                <a:gd name="T105" fmla="*/ 915 h 1165"/>
                <a:gd name="T106" fmla="*/ 732 w 923"/>
                <a:gd name="T107" fmla="*/ 945 h 1165"/>
                <a:gd name="T108" fmla="*/ 720 w 923"/>
                <a:gd name="T109" fmla="*/ 982 h 1165"/>
                <a:gd name="T110" fmla="*/ 706 w 923"/>
                <a:gd name="T111" fmla="*/ 1019 h 1165"/>
                <a:gd name="T112" fmla="*/ 923 w 923"/>
                <a:gd name="T113" fmla="*/ 1108 h 1165"/>
                <a:gd name="T114" fmla="*/ 378 w 923"/>
                <a:gd name="T115" fmla="*/ 1165 h 1165"/>
                <a:gd name="T116" fmla="*/ 0 w 923"/>
                <a:gd name="T117" fmla="*/ 740 h 116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923"/>
                <a:gd name="T178" fmla="*/ 0 h 1165"/>
                <a:gd name="T179" fmla="*/ 923 w 923"/>
                <a:gd name="T180" fmla="*/ 1165 h 116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923" h="1165">
                  <a:moveTo>
                    <a:pt x="0" y="740"/>
                  </a:moveTo>
                  <a:lnTo>
                    <a:pt x="229" y="826"/>
                  </a:lnTo>
                  <a:lnTo>
                    <a:pt x="242" y="798"/>
                  </a:lnTo>
                  <a:lnTo>
                    <a:pt x="251" y="770"/>
                  </a:lnTo>
                  <a:lnTo>
                    <a:pt x="258" y="744"/>
                  </a:lnTo>
                  <a:lnTo>
                    <a:pt x="265" y="721"/>
                  </a:lnTo>
                  <a:lnTo>
                    <a:pt x="272" y="695"/>
                  </a:lnTo>
                  <a:lnTo>
                    <a:pt x="277" y="665"/>
                  </a:lnTo>
                  <a:lnTo>
                    <a:pt x="281" y="638"/>
                  </a:lnTo>
                  <a:lnTo>
                    <a:pt x="285" y="610"/>
                  </a:lnTo>
                  <a:lnTo>
                    <a:pt x="289" y="579"/>
                  </a:lnTo>
                  <a:lnTo>
                    <a:pt x="291" y="546"/>
                  </a:lnTo>
                  <a:lnTo>
                    <a:pt x="291" y="488"/>
                  </a:lnTo>
                  <a:lnTo>
                    <a:pt x="289" y="456"/>
                  </a:lnTo>
                  <a:lnTo>
                    <a:pt x="288" y="429"/>
                  </a:lnTo>
                  <a:lnTo>
                    <a:pt x="284" y="400"/>
                  </a:lnTo>
                  <a:lnTo>
                    <a:pt x="279" y="370"/>
                  </a:lnTo>
                  <a:lnTo>
                    <a:pt x="273" y="344"/>
                  </a:lnTo>
                  <a:lnTo>
                    <a:pt x="266" y="311"/>
                  </a:lnTo>
                  <a:lnTo>
                    <a:pt x="257" y="280"/>
                  </a:lnTo>
                  <a:lnTo>
                    <a:pt x="702" y="0"/>
                  </a:lnTo>
                  <a:lnTo>
                    <a:pt x="713" y="27"/>
                  </a:lnTo>
                  <a:lnTo>
                    <a:pt x="722" y="53"/>
                  </a:lnTo>
                  <a:lnTo>
                    <a:pt x="731" y="76"/>
                  </a:lnTo>
                  <a:lnTo>
                    <a:pt x="739" y="101"/>
                  </a:lnTo>
                  <a:lnTo>
                    <a:pt x="746" y="124"/>
                  </a:lnTo>
                  <a:lnTo>
                    <a:pt x="754" y="149"/>
                  </a:lnTo>
                  <a:lnTo>
                    <a:pt x="759" y="171"/>
                  </a:lnTo>
                  <a:lnTo>
                    <a:pt x="765" y="194"/>
                  </a:lnTo>
                  <a:lnTo>
                    <a:pt x="770" y="217"/>
                  </a:lnTo>
                  <a:lnTo>
                    <a:pt x="777" y="243"/>
                  </a:lnTo>
                  <a:lnTo>
                    <a:pt x="781" y="273"/>
                  </a:lnTo>
                  <a:lnTo>
                    <a:pt x="787" y="298"/>
                  </a:lnTo>
                  <a:lnTo>
                    <a:pt x="792" y="325"/>
                  </a:lnTo>
                  <a:lnTo>
                    <a:pt x="796" y="354"/>
                  </a:lnTo>
                  <a:lnTo>
                    <a:pt x="797" y="384"/>
                  </a:lnTo>
                  <a:lnTo>
                    <a:pt x="800" y="416"/>
                  </a:lnTo>
                  <a:lnTo>
                    <a:pt x="803" y="448"/>
                  </a:lnTo>
                  <a:lnTo>
                    <a:pt x="803" y="478"/>
                  </a:lnTo>
                  <a:lnTo>
                    <a:pt x="803" y="511"/>
                  </a:lnTo>
                  <a:lnTo>
                    <a:pt x="803" y="552"/>
                  </a:lnTo>
                  <a:lnTo>
                    <a:pt x="802" y="589"/>
                  </a:lnTo>
                  <a:lnTo>
                    <a:pt x="800" y="615"/>
                  </a:lnTo>
                  <a:lnTo>
                    <a:pt x="797" y="643"/>
                  </a:lnTo>
                  <a:lnTo>
                    <a:pt x="796" y="673"/>
                  </a:lnTo>
                  <a:lnTo>
                    <a:pt x="791" y="707"/>
                  </a:lnTo>
                  <a:lnTo>
                    <a:pt x="785" y="736"/>
                  </a:lnTo>
                  <a:lnTo>
                    <a:pt x="780" y="765"/>
                  </a:lnTo>
                  <a:lnTo>
                    <a:pt x="773" y="799"/>
                  </a:lnTo>
                  <a:lnTo>
                    <a:pt x="766" y="825"/>
                  </a:lnTo>
                  <a:lnTo>
                    <a:pt x="759" y="858"/>
                  </a:lnTo>
                  <a:lnTo>
                    <a:pt x="751" y="886"/>
                  </a:lnTo>
                  <a:lnTo>
                    <a:pt x="741" y="915"/>
                  </a:lnTo>
                  <a:lnTo>
                    <a:pt x="732" y="945"/>
                  </a:lnTo>
                  <a:lnTo>
                    <a:pt x="720" y="982"/>
                  </a:lnTo>
                  <a:lnTo>
                    <a:pt x="706" y="1019"/>
                  </a:lnTo>
                  <a:lnTo>
                    <a:pt x="923" y="1108"/>
                  </a:lnTo>
                  <a:lnTo>
                    <a:pt x="378" y="1165"/>
                  </a:lnTo>
                  <a:lnTo>
                    <a:pt x="0" y="740"/>
                  </a:lnTo>
                  <a:close/>
                </a:path>
              </a:pathLst>
            </a:custGeom>
            <a:solidFill>
              <a:schemeClr val="folHlink"/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27" name="Freeform 11"/>
            <p:cNvSpPr>
              <a:spLocks/>
            </p:cNvSpPr>
            <p:nvPr/>
          </p:nvSpPr>
          <p:spPr bwMode="auto">
            <a:xfrm>
              <a:off x="4615" y="3089"/>
              <a:ext cx="215" cy="204"/>
            </a:xfrm>
            <a:custGeom>
              <a:avLst/>
              <a:gdLst>
                <a:gd name="T0" fmla="*/ 219 w 1080"/>
                <a:gd name="T1" fmla="*/ 0 h 1028"/>
                <a:gd name="T2" fmla="*/ 241 w 1080"/>
                <a:gd name="T3" fmla="*/ 11 h 1028"/>
                <a:gd name="T4" fmla="*/ 259 w 1080"/>
                <a:gd name="T5" fmla="*/ 20 h 1028"/>
                <a:gd name="T6" fmla="*/ 278 w 1080"/>
                <a:gd name="T7" fmla="*/ 30 h 1028"/>
                <a:gd name="T8" fmla="*/ 296 w 1080"/>
                <a:gd name="T9" fmla="*/ 39 h 1028"/>
                <a:gd name="T10" fmla="*/ 315 w 1080"/>
                <a:gd name="T11" fmla="*/ 50 h 1028"/>
                <a:gd name="T12" fmla="*/ 333 w 1080"/>
                <a:gd name="T13" fmla="*/ 63 h 1028"/>
                <a:gd name="T14" fmla="*/ 351 w 1080"/>
                <a:gd name="T15" fmla="*/ 74 h 1028"/>
                <a:gd name="T16" fmla="*/ 368 w 1080"/>
                <a:gd name="T17" fmla="*/ 85 h 1028"/>
                <a:gd name="T18" fmla="*/ 390 w 1080"/>
                <a:gd name="T19" fmla="*/ 100 h 1028"/>
                <a:gd name="T20" fmla="*/ 413 w 1080"/>
                <a:gd name="T21" fmla="*/ 116 h 1028"/>
                <a:gd name="T22" fmla="*/ 431 w 1080"/>
                <a:gd name="T23" fmla="*/ 128 h 1028"/>
                <a:gd name="T24" fmla="*/ 449 w 1080"/>
                <a:gd name="T25" fmla="*/ 143 h 1028"/>
                <a:gd name="T26" fmla="*/ 471 w 1080"/>
                <a:gd name="T27" fmla="*/ 158 h 1028"/>
                <a:gd name="T28" fmla="*/ 493 w 1080"/>
                <a:gd name="T29" fmla="*/ 175 h 1028"/>
                <a:gd name="T30" fmla="*/ 512 w 1080"/>
                <a:gd name="T31" fmla="*/ 191 h 1028"/>
                <a:gd name="T32" fmla="*/ 531 w 1080"/>
                <a:gd name="T33" fmla="*/ 209 h 1028"/>
                <a:gd name="T34" fmla="*/ 549 w 1080"/>
                <a:gd name="T35" fmla="*/ 225 h 1028"/>
                <a:gd name="T36" fmla="*/ 570 w 1080"/>
                <a:gd name="T37" fmla="*/ 246 h 1028"/>
                <a:gd name="T38" fmla="*/ 590 w 1080"/>
                <a:gd name="T39" fmla="*/ 263 h 1028"/>
                <a:gd name="T40" fmla="*/ 606 w 1080"/>
                <a:gd name="T41" fmla="*/ 281 h 1028"/>
                <a:gd name="T42" fmla="*/ 625 w 1080"/>
                <a:gd name="T43" fmla="*/ 302 h 1028"/>
                <a:gd name="T44" fmla="*/ 640 w 1080"/>
                <a:gd name="T45" fmla="*/ 317 h 1028"/>
                <a:gd name="T46" fmla="*/ 656 w 1080"/>
                <a:gd name="T47" fmla="*/ 336 h 1028"/>
                <a:gd name="T48" fmla="*/ 673 w 1080"/>
                <a:gd name="T49" fmla="*/ 355 h 1028"/>
                <a:gd name="T50" fmla="*/ 691 w 1080"/>
                <a:gd name="T51" fmla="*/ 378 h 1028"/>
                <a:gd name="T52" fmla="*/ 706 w 1080"/>
                <a:gd name="T53" fmla="*/ 397 h 1028"/>
                <a:gd name="T54" fmla="*/ 722 w 1080"/>
                <a:gd name="T55" fmla="*/ 419 h 1028"/>
                <a:gd name="T56" fmla="*/ 741 w 1080"/>
                <a:gd name="T57" fmla="*/ 445 h 1028"/>
                <a:gd name="T58" fmla="*/ 758 w 1080"/>
                <a:gd name="T59" fmla="*/ 468 h 1028"/>
                <a:gd name="T60" fmla="*/ 775 w 1080"/>
                <a:gd name="T61" fmla="*/ 494 h 1028"/>
                <a:gd name="T62" fmla="*/ 792 w 1080"/>
                <a:gd name="T63" fmla="*/ 520 h 1028"/>
                <a:gd name="T64" fmla="*/ 807 w 1080"/>
                <a:gd name="T65" fmla="*/ 548 h 1028"/>
                <a:gd name="T66" fmla="*/ 823 w 1080"/>
                <a:gd name="T67" fmla="*/ 576 h 1028"/>
                <a:gd name="T68" fmla="*/ 835 w 1080"/>
                <a:gd name="T69" fmla="*/ 601 h 1028"/>
                <a:gd name="T70" fmla="*/ 848 w 1080"/>
                <a:gd name="T71" fmla="*/ 624 h 1028"/>
                <a:gd name="T72" fmla="*/ 859 w 1080"/>
                <a:gd name="T73" fmla="*/ 651 h 1028"/>
                <a:gd name="T74" fmla="*/ 865 w 1080"/>
                <a:gd name="T75" fmla="*/ 670 h 1028"/>
                <a:gd name="T76" fmla="*/ 1080 w 1080"/>
                <a:gd name="T77" fmla="*/ 586 h 1028"/>
                <a:gd name="T78" fmla="*/ 747 w 1080"/>
                <a:gd name="T79" fmla="*/ 1028 h 1028"/>
                <a:gd name="T80" fmla="*/ 157 w 1080"/>
                <a:gd name="T81" fmla="*/ 956 h 1028"/>
                <a:gd name="T82" fmla="*/ 390 w 1080"/>
                <a:gd name="T83" fmla="*/ 862 h 1028"/>
                <a:gd name="T84" fmla="*/ 375 w 1080"/>
                <a:gd name="T85" fmla="*/ 830 h 1028"/>
                <a:gd name="T86" fmla="*/ 360 w 1080"/>
                <a:gd name="T87" fmla="*/ 800 h 1028"/>
                <a:gd name="T88" fmla="*/ 340 w 1080"/>
                <a:gd name="T89" fmla="*/ 767 h 1028"/>
                <a:gd name="T90" fmla="*/ 316 w 1080"/>
                <a:gd name="T91" fmla="*/ 733 h 1028"/>
                <a:gd name="T92" fmla="*/ 296 w 1080"/>
                <a:gd name="T93" fmla="*/ 705 h 1028"/>
                <a:gd name="T94" fmla="*/ 274 w 1080"/>
                <a:gd name="T95" fmla="*/ 677 h 1028"/>
                <a:gd name="T96" fmla="*/ 251 w 1080"/>
                <a:gd name="T97" fmla="*/ 650 h 1028"/>
                <a:gd name="T98" fmla="*/ 228 w 1080"/>
                <a:gd name="T99" fmla="*/ 627 h 1028"/>
                <a:gd name="T100" fmla="*/ 204 w 1080"/>
                <a:gd name="T101" fmla="*/ 605 h 1028"/>
                <a:gd name="T102" fmla="*/ 177 w 1080"/>
                <a:gd name="T103" fmla="*/ 580 h 1028"/>
                <a:gd name="T104" fmla="*/ 151 w 1080"/>
                <a:gd name="T105" fmla="*/ 560 h 1028"/>
                <a:gd name="T106" fmla="*/ 127 w 1080"/>
                <a:gd name="T107" fmla="*/ 539 h 1028"/>
                <a:gd name="T108" fmla="*/ 102 w 1080"/>
                <a:gd name="T109" fmla="*/ 522 h 1028"/>
                <a:gd name="T110" fmla="*/ 72 w 1080"/>
                <a:gd name="T111" fmla="*/ 502 h 1028"/>
                <a:gd name="T112" fmla="*/ 42 w 1080"/>
                <a:gd name="T113" fmla="*/ 485 h 1028"/>
                <a:gd name="T114" fmla="*/ 21 w 1080"/>
                <a:gd name="T115" fmla="*/ 475 h 1028"/>
                <a:gd name="T116" fmla="*/ 0 w 1080"/>
                <a:gd name="T117" fmla="*/ 463 h 1028"/>
                <a:gd name="T118" fmla="*/ 219 w 1080"/>
                <a:gd name="T119" fmla="*/ 0 h 102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0"/>
                <a:gd name="T181" fmla="*/ 0 h 1028"/>
                <a:gd name="T182" fmla="*/ 1080 w 1080"/>
                <a:gd name="T183" fmla="*/ 1028 h 102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0" h="1028">
                  <a:moveTo>
                    <a:pt x="219" y="0"/>
                  </a:moveTo>
                  <a:lnTo>
                    <a:pt x="241" y="11"/>
                  </a:lnTo>
                  <a:lnTo>
                    <a:pt x="259" y="20"/>
                  </a:lnTo>
                  <a:lnTo>
                    <a:pt x="278" y="30"/>
                  </a:lnTo>
                  <a:lnTo>
                    <a:pt x="296" y="39"/>
                  </a:lnTo>
                  <a:lnTo>
                    <a:pt x="315" y="50"/>
                  </a:lnTo>
                  <a:lnTo>
                    <a:pt x="333" y="63"/>
                  </a:lnTo>
                  <a:lnTo>
                    <a:pt x="351" y="74"/>
                  </a:lnTo>
                  <a:lnTo>
                    <a:pt x="368" y="85"/>
                  </a:lnTo>
                  <a:lnTo>
                    <a:pt x="390" y="100"/>
                  </a:lnTo>
                  <a:lnTo>
                    <a:pt x="413" y="116"/>
                  </a:lnTo>
                  <a:lnTo>
                    <a:pt x="431" y="128"/>
                  </a:lnTo>
                  <a:lnTo>
                    <a:pt x="449" y="143"/>
                  </a:lnTo>
                  <a:lnTo>
                    <a:pt x="471" y="158"/>
                  </a:lnTo>
                  <a:lnTo>
                    <a:pt x="493" y="175"/>
                  </a:lnTo>
                  <a:lnTo>
                    <a:pt x="512" y="191"/>
                  </a:lnTo>
                  <a:lnTo>
                    <a:pt x="531" y="209"/>
                  </a:lnTo>
                  <a:lnTo>
                    <a:pt x="549" y="225"/>
                  </a:lnTo>
                  <a:lnTo>
                    <a:pt x="570" y="246"/>
                  </a:lnTo>
                  <a:lnTo>
                    <a:pt x="590" y="263"/>
                  </a:lnTo>
                  <a:lnTo>
                    <a:pt x="606" y="281"/>
                  </a:lnTo>
                  <a:lnTo>
                    <a:pt x="625" y="302"/>
                  </a:lnTo>
                  <a:lnTo>
                    <a:pt x="640" y="317"/>
                  </a:lnTo>
                  <a:lnTo>
                    <a:pt x="656" y="336"/>
                  </a:lnTo>
                  <a:lnTo>
                    <a:pt x="673" y="355"/>
                  </a:lnTo>
                  <a:lnTo>
                    <a:pt x="691" y="378"/>
                  </a:lnTo>
                  <a:lnTo>
                    <a:pt x="706" y="397"/>
                  </a:lnTo>
                  <a:lnTo>
                    <a:pt x="722" y="419"/>
                  </a:lnTo>
                  <a:lnTo>
                    <a:pt x="741" y="445"/>
                  </a:lnTo>
                  <a:lnTo>
                    <a:pt x="758" y="468"/>
                  </a:lnTo>
                  <a:lnTo>
                    <a:pt x="775" y="494"/>
                  </a:lnTo>
                  <a:lnTo>
                    <a:pt x="792" y="520"/>
                  </a:lnTo>
                  <a:lnTo>
                    <a:pt x="807" y="548"/>
                  </a:lnTo>
                  <a:lnTo>
                    <a:pt x="823" y="576"/>
                  </a:lnTo>
                  <a:lnTo>
                    <a:pt x="835" y="601"/>
                  </a:lnTo>
                  <a:lnTo>
                    <a:pt x="848" y="624"/>
                  </a:lnTo>
                  <a:lnTo>
                    <a:pt x="859" y="651"/>
                  </a:lnTo>
                  <a:lnTo>
                    <a:pt x="865" y="670"/>
                  </a:lnTo>
                  <a:lnTo>
                    <a:pt x="1080" y="586"/>
                  </a:lnTo>
                  <a:lnTo>
                    <a:pt x="747" y="1028"/>
                  </a:lnTo>
                  <a:lnTo>
                    <a:pt x="157" y="956"/>
                  </a:lnTo>
                  <a:lnTo>
                    <a:pt x="390" y="862"/>
                  </a:lnTo>
                  <a:lnTo>
                    <a:pt x="375" y="830"/>
                  </a:lnTo>
                  <a:lnTo>
                    <a:pt x="360" y="800"/>
                  </a:lnTo>
                  <a:lnTo>
                    <a:pt x="340" y="767"/>
                  </a:lnTo>
                  <a:lnTo>
                    <a:pt x="316" y="733"/>
                  </a:lnTo>
                  <a:lnTo>
                    <a:pt x="296" y="705"/>
                  </a:lnTo>
                  <a:lnTo>
                    <a:pt x="274" y="677"/>
                  </a:lnTo>
                  <a:lnTo>
                    <a:pt x="251" y="650"/>
                  </a:lnTo>
                  <a:lnTo>
                    <a:pt x="228" y="627"/>
                  </a:lnTo>
                  <a:lnTo>
                    <a:pt x="204" y="605"/>
                  </a:lnTo>
                  <a:lnTo>
                    <a:pt x="177" y="580"/>
                  </a:lnTo>
                  <a:lnTo>
                    <a:pt x="151" y="560"/>
                  </a:lnTo>
                  <a:lnTo>
                    <a:pt x="127" y="539"/>
                  </a:lnTo>
                  <a:lnTo>
                    <a:pt x="102" y="522"/>
                  </a:lnTo>
                  <a:lnTo>
                    <a:pt x="72" y="502"/>
                  </a:lnTo>
                  <a:lnTo>
                    <a:pt x="42" y="485"/>
                  </a:lnTo>
                  <a:lnTo>
                    <a:pt x="21" y="475"/>
                  </a:lnTo>
                  <a:lnTo>
                    <a:pt x="0" y="463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chemeClr val="folHlink"/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28" name="Freeform 12"/>
            <p:cNvSpPr>
              <a:spLocks/>
            </p:cNvSpPr>
            <p:nvPr/>
          </p:nvSpPr>
          <p:spPr bwMode="auto">
            <a:xfrm flipH="1" flipV="1">
              <a:off x="4378" y="3014"/>
              <a:ext cx="211" cy="173"/>
            </a:xfrm>
            <a:custGeom>
              <a:avLst/>
              <a:gdLst>
                <a:gd name="T0" fmla="*/ 461 w 1152"/>
                <a:gd name="T1" fmla="*/ 0 h 922"/>
                <a:gd name="T2" fmla="*/ 366 w 1152"/>
                <a:gd name="T3" fmla="*/ 237 h 922"/>
                <a:gd name="T4" fmla="*/ 388 w 1152"/>
                <a:gd name="T5" fmla="*/ 247 h 922"/>
                <a:gd name="T6" fmla="*/ 408 w 1152"/>
                <a:gd name="T7" fmla="*/ 252 h 922"/>
                <a:gd name="T8" fmla="*/ 431 w 1152"/>
                <a:gd name="T9" fmla="*/ 259 h 922"/>
                <a:gd name="T10" fmla="*/ 457 w 1152"/>
                <a:gd name="T11" fmla="*/ 266 h 922"/>
                <a:gd name="T12" fmla="*/ 487 w 1152"/>
                <a:gd name="T13" fmla="*/ 272 h 922"/>
                <a:gd name="T14" fmla="*/ 515 w 1152"/>
                <a:gd name="T15" fmla="*/ 276 h 922"/>
                <a:gd name="T16" fmla="*/ 542 w 1152"/>
                <a:gd name="T17" fmla="*/ 280 h 922"/>
                <a:gd name="T18" fmla="*/ 573 w 1152"/>
                <a:gd name="T19" fmla="*/ 284 h 922"/>
                <a:gd name="T20" fmla="*/ 606 w 1152"/>
                <a:gd name="T21" fmla="*/ 287 h 922"/>
                <a:gd name="T22" fmla="*/ 665 w 1152"/>
                <a:gd name="T23" fmla="*/ 287 h 922"/>
                <a:gd name="T24" fmla="*/ 696 w 1152"/>
                <a:gd name="T25" fmla="*/ 285 h 922"/>
                <a:gd name="T26" fmla="*/ 724 w 1152"/>
                <a:gd name="T27" fmla="*/ 283 h 922"/>
                <a:gd name="T28" fmla="*/ 752 w 1152"/>
                <a:gd name="T29" fmla="*/ 278 h 922"/>
                <a:gd name="T30" fmla="*/ 782 w 1152"/>
                <a:gd name="T31" fmla="*/ 273 h 922"/>
                <a:gd name="T32" fmla="*/ 808 w 1152"/>
                <a:gd name="T33" fmla="*/ 269 h 922"/>
                <a:gd name="T34" fmla="*/ 841 w 1152"/>
                <a:gd name="T35" fmla="*/ 261 h 922"/>
                <a:gd name="T36" fmla="*/ 871 w 1152"/>
                <a:gd name="T37" fmla="*/ 251 h 922"/>
                <a:gd name="T38" fmla="*/ 1152 w 1152"/>
                <a:gd name="T39" fmla="*/ 696 h 922"/>
                <a:gd name="T40" fmla="*/ 1125 w 1152"/>
                <a:gd name="T41" fmla="*/ 707 h 922"/>
                <a:gd name="T42" fmla="*/ 1099 w 1152"/>
                <a:gd name="T43" fmla="*/ 717 h 922"/>
                <a:gd name="T44" fmla="*/ 1076 w 1152"/>
                <a:gd name="T45" fmla="*/ 725 h 922"/>
                <a:gd name="T46" fmla="*/ 1051 w 1152"/>
                <a:gd name="T47" fmla="*/ 733 h 922"/>
                <a:gd name="T48" fmla="*/ 1028 w 1152"/>
                <a:gd name="T49" fmla="*/ 740 h 922"/>
                <a:gd name="T50" fmla="*/ 1003 w 1152"/>
                <a:gd name="T51" fmla="*/ 748 h 922"/>
                <a:gd name="T52" fmla="*/ 982 w 1152"/>
                <a:gd name="T53" fmla="*/ 754 h 922"/>
                <a:gd name="T54" fmla="*/ 958 w 1152"/>
                <a:gd name="T55" fmla="*/ 759 h 922"/>
                <a:gd name="T56" fmla="*/ 935 w 1152"/>
                <a:gd name="T57" fmla="*/ 765 h 922"/>
                <a:gd name="T58" fmla="*/ 909 w 1152"/>
                <a:gd name="T59" fmla="*/ 771 h 922"/>
                <a:gd name="T60" fmla="*/ 879 w 1152"/>
                <a:gd name="T61" fmla="*/ 776 h 922"/>
                <a:gd name="T62" fmla="*/ 855 w 1152"/>
                <a:gd name="T63" fmla="*/ 781 h 922"/>
                <a:gd name="T64" fmla="*/ 827 w 1152"/>
                <a:gd name="T65" fmla="*/ 786 h 922"/>
                <a:gd name="T66" fmla="*/ 799 w 1152"/>
                <a:gd name="T67" fmla="*/ 791 h 922"/>
                <a:gd name="T68" fmla="*/ 769 w 1152"/>
                <a:gd name="T69" fmla="*/ 793 h 922"/>
                <a:gd name="T70" fmla="*/ 736 w 1152"/>
                <a:gd name="T71" fmla="*/ 795 h 922"/>
                <a:gd name="T72" fmla="*/ 704 w 1152"/>
                <a:gd name="T73" fmla="*/ 797 h 922"/>
                <a:gd name="T74" fmla="*/ 674 w 1152"/>
                <a:gd name="T75" fmla="*/ 797 h 922"/>
                <a:gd name="T76" fmla="*/ 642 w 1152"/>
                <a:gd name="T77" fmla="*/ 797 h 922"/>
                <a:gd name="T78" fmla="*/ 601 w 1152"/>
                <a:gd name="T79" fmla="*/ 797 h 922"/>
                <a:gd name="T80" fmla="*/ 564 w 1152"/>
                <a:gd name="T81" fmla="*/ 796 h 922"/>
                <a:gd name="T82" fmla="*/ 538 w 1152"/>
                <a:gd name="T83" fmla="*/ 795 h 922"/>
                <a:gd name="T84" fmla="*/ 509 w 1152"/>
                <a:gd name="T85" fmla="*/ 793 h 922"/>
                <a:gd name="T86" fmla="*/ 479 w 1152"/>
                <a:gd name="T87" fmla="*/ 791 h 922"/>
                <a:gd name="T88" fmla="*/ 445 w 1152"/>
                <a:gd name="T89" fmla="*/ 785 h 922"/>
                <a:gd name="T90" fmla="*/ 416 w 1152"/>
                <a:gd name="T91" fmla="*/ 780 h 922"/>
                <a:gd name="T92" fmla="*/ 388 w 1152"/>
                <a:gd name="T93" fmla="*/ 776 h 922"/>
                <a:gd name="T94" fmla="*/ 353 w 1152"/>
                <a:gd name="T95" fmla="*/ 767 h 922"/>
                <a:gd name="T96" fmla="*/ 328 w 1152"/>
                <a:gd name="T97" fmla="*/ 761 h 922"/>
                <a:gd name="T98" fmla="*/ 295 w 1152"/>
                <a:gd name="T99" fmla="*/ 754 h 922"/>
                <a:gd name="T100" fmla="*/ 266 w 1152"/>
                <a:gd name="T101" fmla="*/ 746 h 922"/>
                <a:gd name="T102" fmla="*/ 237 w 1152"/>
                <a:gd name="T103" fmla="*/ 737 h 922"/>
                <a:gd name="T104" fmla="*/ 207 w 1152"/>
                <a:gd name="T105" fmla="*/ 726 h 922"/>
                <a:gd name="T106" fmla="*/ 171 w 1152"/>
                <a:gd name="T107" fmla="*/ 713 h 922"/>
                <a:gd name="T108" fmla="*/ 83 w 1152"/>
                <a:gd name="T109" fmla="*/ 922 h 922"/>
                <a:gd name="T110" fmla="*/ 0 w 1152"/>
                <a:gd name="T111" fmla="*/ 330 h 922"/>
                <a:gd name="T112" fmla="*/ 461 w 1152"/>
                <a:gd name="T113" fmla="*/ 0 h 92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152"/>
                <a:gd name="T172" fmla="*/ 0 h 922"/>
                <a:gd name="T173" fmla="*/ 1152 w 1152"/>
                <a:gd name="T174" fmla="*/ 922 h 92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152" h="922">
                  <a:moveTo>
                    <a:pt x="461" y="0"/>
                  </a:moveTo>
                  <a:lnTo>
                    <a:pt x="366" y="237"/>
                  </a:lnTo>
                  <a:lnTo>
                    <a:pt x="388" y="247"/>
                  </a:lnTo>
                  <a:lnTo>
                    <a:pt x="408" y="252"/>
                  </a:lnTo>
                  <a:lnTo>
                    <a:pt x="431" y="259"/>
                  </a:lnTo>
                  <a:lnTo>
                    <a:pt x="457" y="266"/>
                  </a:lnTo>
                  <a:lnTo>
                    <a:pt x="487" y="272"/>
                  </a:lnTo>
                  <a:lnTo>
                    <a:pt x="515" y="276"/>
                  </a:lnTo>
                  <a:lnTo>
                    <a:pt x="542" y="280"/>
                  </a:lnTo>
                  <a:lnTo>
                    <a:pt x="573" y="284"/>
                  </a:lnTo>
                  <a:lnTo>
                    <a:pt x="606" y="287"/>
                  </a:lnTo>
                  <a:lnTo>
                    <a:pt x="665" y="287"/>
                  </a:lnTo>
                  <a:lnTo>
                    <a:pt x="696" y="285"/>
                  </a:lnTo>
                  <a:lnTo>
                    <a:pt x="724" y="283"/>
                  </a:lnTo>
                  <a:lnTo>
                    <a:pt x="752" y="278"/>
                  </a:lnTo>
                  <a:lnTo>
                    <a:pt x="782" y="273"/>
                  </a:lnTo>
                  <a:lnTo>
                    <a:pt x="808" y="269"/>
                  </a:lnTo>
                  <a:lnTo>
                    <a:pt x="841" y="261"/>
                  </a:lnTo>
                  <a:lnTo>
                    <a:pt x="871" y="251"/>
                  </a:lnTo>
                  <a:lnTo>
                    <a:pt x="1152" y="696"/>
                  </a:lnTo>
                  <a:lnTo>
                    <a:pt x="1125" y="707"/>
                  </a:lnTo>
                  <a:lnTo>
                    <a:pt x="1099" y="717"/>
                  </a:lnTo>
                  <a:lnTo>
                    <a:pt x="1076" y="725"/>
                  </a:lnTo>
                  <a:lnTo>
                    <a:pt x="1051" y="733"/>
                  </a:lnTo>
                  <a:lnTo>
                    <a:pt x="1028" y="740"/>
                  </a:lnTo>
                  <a:lnTo>
                    <a:pt x="1003" y="748"/>
                  </a:lnTo>
                  <a:lnTo>
                    <a:pt x="982" y="754"/>
                  </a:lnTo>
                  <a:lnTo>
                    <a:pt x="958" y="759"/>
                  </a:lnTo>
                  <a:lnTo>
                    <a:pt x="935" y="765"/>
                  </a:lnTo>
                  <a:lnTo>
                    <a:pt x="909" y="771"/>
                  </a:lnTo>
                  <a:lnTo>
                    <a:pt x="879" y="776"/>
                  </a:lnTo>
                  <a:lnTo>
                    <a:pt x="855" y="781"/>
                  </a:lnTo>
                  <a:lnTo>
                    <a:pt x="827" y="786"/>
                  </a:lnTo>
                  <a:lnTo>
                    <a:pt x="799" y="791"/>
                  </a:lnTo>
                  <a:lnTo>
                    <a:pt x="769" y="793"/>
                  </a:lnTo>
                  <a:lnTo>
                    <a:pt x="736" y="795"/>
                  </a:lnTo>
                  <a:lnTo>
                    <a:pt x="704" y="797"/>
                  </a:lnTo>
                  <a:lnTo>
                    <a:pt x="674" y="797"/>
                  </a:lnTo>
                  <a:lnTo>
                    <a:pt x="642" y="797"/>
                  </a:lnTo>
                  <a:lnTo>
                    <a:pt x="601" y="797"/>
                  </a:lnTo>
                  <a:lnTo>
                    <a:pt x="564" y="796"/>
                  </a:lnTo>
                  <a:lnTo>
                    <a:pt x="538" y="795"/>
                  </a:lnTo>
                  <a:lnTo>
                    <a:pt x="509" y="793"/>
                  </a:lnTo>
                  <a:lnTo>
                    <a:pt x="479" y="791"/>
                  </a:lnTo>
                  <a:lnTo>
                    <a:pt x="445" y="785"/>
                  </a:lnTo>
                  <a:lnTo>
                    <a:pt x="416" y="780"/>
                  </a:lnTo>
                  <a:lnTo>
                    <a:pt x="388" y="776"/>
                  </a:lnTo>
                  <a:lnTo>
                    <a:pt x="353" y="767"/>
                  </a:lnTo>
                  <a:lnTo>
                    <a:pt x="328" y="761"/>
                  </a:lnTo>
                  <a:lnTo>
                    <a:pt x="295" y="754"/>
                  </a:lnTo>
                  <a:lnTo>
                    <a:pt x="266" y="746"/>
                  </a:lnTo>
                  <a:lnTo>
                    <a:pt x="237" y="737"/>
                  </a:lnTo>
                  <a:lnTo>
                    <a:pt x="207" y="726"/>
                  </a:lnTo>
                  <a:lnTo>
                    <a:pt x="171" y="713"/>
                  </a:lnTo>
                  <a:lnTo>
                    <a:pt x="83" y="922"/>
                  </a:lnTo>
                  <a:lnTo>
                    <a:pt x="0" y="330"/>
                  </a:lnTo>
                  <a:lnTo>
                    <a:pt x="461" y="0"/>
                  </a:lnTo>
                  <a:close/>
                </a:path>
              </a:pathLst>
            </a:custGeom>
            <a:solidFill>
              <a:schemeClr val="folHlink"/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3014" name="Rectangle 13"/>
          <p:cNvSpPr>
            <a:spLocks noChangeArrowheads="1"/>
          </p:cNvSpPr>
          <p:nvPr/>
        </p:nvSpPr>
        <p:spPr bwMode="auto">
          <a:xfrm>
            <a:off x="5961063" y="4302125"/>
            <a:ext cx="22764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1200" b="1">
                <a:solidFill>
                  <a:schemeClr val="bg2"/>
                </a:solidFill>
                <a:latin typeface="Arial" charset="0"/>
              </a:rPr>
              <a:t>QAD Enterprise Applications</a:t>
            </a:r>
            <a:endParaRPr lang="en-US" sz="1200" b="1">
              <a:latin typeface="Arial" charset="0"/>
            </a:endParaRPr>
          </a:p>
        </p:txBody>
      </p:sp>
      <p:sp>
        <p:nvSpPr>
          <p:cNvPr id="43015" name="Text Box 14"/>
          <p:cNvSpPr txBox="1">
            <a:spLocks noChangeArrowheads="1"/>
          </p:cNvSpPr>
          <p:nvPr/>
        </p:nvSpPr>
        <p:spPr bwMode="auto">
          <a:xfrm>
            <a:off x="6051550" y="4556125"/>
            <a:ext cx="746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bg2"/>
                </a:solidFill>
                <a:latin typeface="Arial" charset="0"/>
              </a:rPr>
              <a:t>Calculate</a:t>
            </a:r>
          </a:p>
          <a:p>
            <a:pPr eaLnBrk="0" hangingPunct="0"/>
            <a:r>
              <a:rPr lang="en-US" sz="1000" b="1">
                <a:solidFill>
                  <a:schemeClr val="bg2"/>
                </a:solidFill>
                <a:latin typeface="Arial" charset="0"/>
              </a:rPr>
              <a:t>Forecast</a:t>
            </a:r>
          </a:p>
        </p:txBody>
      </p:sp>
      <p:sp>
        <p:nvSpPr>
          <p:cNvPr id="43016" name="Text Box 15"/>
          <p:cNvSpPr txBox="1">
            <a:spLocks noChangeArrowheads="1"/>
          </p:cNvSpPr>
          <p:nvPr/>
        </p:nvSpPr>
        <p:spPr bwMode="auto">
          <a:xfrm>
            <a:off x="5818188" y="5178425"/>
            <a:ext cx="6619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bg2"/>
                </a:solidFill>
                <a:latin typeface="Arial" charset="0"/>
              </a:rPr>
              <a:t>Analyze</a:t>
            </a:r>
          </a:p>
          <a:p>
            <a:pPr eaLnBrk="0" hangingPunct="0"/>
            <a:r>
              <a:rPr lang="en-US" sz="1000" b="1">
                <a:solidFill>
                  <a:schemeClr val="bg2"/>
                </a:solidFill>
                <a:latin typeface="Arial" charset="0"/>
              </a:rPr>
              <a:t>History</a:t>
            </a:r>
          </a:p>
        </p:txBody>
      </p:sp>
      <p:sp>
        <p:nvSpPr>
          <p:cNvPr id="43017" name="Text Box 16"/>
          <p:cNvSpPr txBox="1">
            <a:spLocks noChangeArrowheads="1"/>
          </p:cNvSpPr>
          <p:nvPr/>
        </p:nvSpPr>
        <p:spPr bwMode="auto">
          <a:xfrm>
            <a:off x="6173788" y="5846763"/>
            <a:ext cx="7112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bg2"/>
                </a:solidFill>
                <a:latin typeface="Arial" charset="0"/>
              </a:rPr>
              <a:t>Define</a:t>
            </a:r>
          </a:p>
          <a:p>
            <a:pPr eaLnBrk="0" hangingPunct="0"/>
            <a:r>
              <a:rPr lang="en-US" sz="1000" b="1">
                <a:solidFill>
                  <a:schemeClr val="bg2"/>
                </a:solidFill>
                <a:latin typeface="Arial" charset="0"/>
              </a:rPr>
              <a:t>Forecast</a:t>
            </a:r>
          </a:p>
          <a:p>
            <a:pPr eaLnBrk="0" hangingPunct="0"/>
            <a:r>
              <a:rPr lang="en-US" sz="1000" b="1">
                <a:solidFill>
                  <a:schemeClr val="bg2"/>
                </a:solidFill>
                <a:latin typeface="Arial" charset="0"/>
              </a:rPr>
              <a:t>Criteria</a:t>
            </a:r>
          </a:p>
        </p:txBody>
      </p:sp>
      <p:sp>
        <p:nvSpPr>
          <p:cNvPr id="43018" name="Text Box 17"/>
          <p:cNvSpPr txBox="1">
            <a:spLocks noChangeArrowheads="1"/>
          </p:cNvSpPr>
          <p:nvPr/>
        </p:nvSpPr>
        <p:spPr bwMode="auto">
          <a:xfrm>
            <a:off x="7335838" y="4533900"/>
            <a:ext cx="71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bg2"/>
                </a:solidFill>
                <a:latin typeface="Arial" charset="0"/>
              </a:rPr>
              <a:t>Modify</a:t>
            </a:r>
          </a:p>
          <a:p>
            <a:pPr eaLnBrk="0" hangingPunct="0"/>
            <a:r>
              <a:rPr lang="en-US" sz="1000" b="1">
                <a:solidFill>
                  <a:schemeClr val="bg2"/>
                </a:solidFill>
                <a:latin typeface="Arial" charset="0"/>
              </a:rPr>
              <a:t>Forecast</a:t>
            </a:r>
          </a:p>
        </p:txBody>
      </p:sp>
      <p:sp>
        <p:nvSpPr>
          <p:cNvPr id="43019" name="Text Box 18"/>
          <p:cNvSpPr txBox="1">
            <a:spLocks noChangeArrowheads="1"/>
          </p:cNvSpPr>
          <p:nvPr/>
        </p:nvSpPr>
        <p:spPr bwMode="auto">
          <a:xfrm>
            <a:off x="7643813" y="5205413"/>
            <a:ext cx="6143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bg2"/>
                </a:solidFill>
                <a:latin typeface="Arial" charset="0"/>
              </a:rPr>
              <a:t>Update</a:t>
            </a:r>
          </a:p>
          <a:p>
            <a:pPr eaLnBrk="0" hangingPunct="0"/>
            <a:r>
              <a:rPr lang="en-US" sz="1000" b="1">
                <a:solidFill>
                  <a:schemeClr val="bg2"/>
                </a:solidFill>
                <a:latin typeface="Arial" charset="0"/>
              </a:rPr>
              <a:t>MRP</a:t>
            </a:r>
          </a:p>
        </p:txBody>
      </p:sp>
      <p:sp>
        <p:nvSpPr>
          <p:cNvPr id="43020" name="Text Box 19"/>
          <p:cNvSpPr txBox="1">
            <a:spLocks noChangeArrowheads="1"/>
          </p:cNvSpPr>
          <p:nvPr/>
        </p:nvSpPr>
        <p:spPr bwMode="auto">
          <a:xfrm>
            <a:off x="7443788" y="5853113"/>
            <a:ext cx="7270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bg2"/>
                </a:solidFill>
                <a:latin typeface="Arial" charset="0"/>
              </a:rPr>
              <a:t>Add New</a:t>
            </a:r>
          </a:p>
          <a:p>
            <a:pPr eaLnBrk="0" hangingPunct="0"/>
            <a:r>
              <a:rPr lang="en-US" sz="1000" b="1">
                <a:solidFill>
                  <a:schemeClr val="bg2"/>
                </a:solidFill>
                <a:latin typeface="Arial" charset="0"/>
              </a:rPr>
              <a:t>Forecast</a:t>
            </a:r>
          </a:p>
          <a:p>
            <a:pPr eaLnBrk="0" hangingPunct="0"/>
            <a:r>
              <a:rPr lang="en-US" sz="1000" b="1">
                <a:solidFill>
                  <a:schemeClr val="bg2"/>
                </a:solidFill>
                <a:latin typeface="Arial" charset="0"/>
              </a:rPr>
              <a:t>Methods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Detail Forecast Delete/Archive</a:t>
            </a:r>
          </a:p>
        </p:txBody>
      </p:sp>
      <p:sp>
        <p:nvSpPr>
          <p:cNvPr id="440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FS-PR-410</a:t>
            </a:r>
          </a:p>
        </p:txBody>
      </p:sp>
      <p:pic>
        <p:nvPicPr>
          <p:cNvPr id="4403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00" y="1938338"/>
            <a:ext cx="7237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1"/>
          <p:cNvSpPr>
            <a:spLocks noGrp="1"/>
          </p:cNvSpPr>
          <p:nvPr>
            <p:ph idx="1"/>
          </p:nvPr>
        </p:nvSpPr>
        <p:spPr>
          <a:xfrm>
            <a:off x="1819274" y="891610"/>
            <a:ext cx="6867525" cy="5424523"/>
          </a:xfrm>
        </p:spPr>
        <p:txBody>
          <a:bodyPr/>
          <a:lstStyle/>
          <a:p>
            <a:r>
              <a:rPr lang="en-US" dirty="0" smtClean="0"/>
              <a:t>Simulated Forecast Calculation</a:t>
            </a:r>
          </a:p>
          <a:p>
            <a:r>
              <a:rPr lang="en-US" dirty="0" smtClean="0"/>
              <a:t>Simulation to Summarized Forecast</a:t>
            </a:r>
          </a:p>
          <a:p>
            <a:r>
              <a:rPr lang="en-US" dirty="0" smtClean="0"/>
              <a:t>Run MRP</a:t>
            </a:r>
          </a:p>
          <a:p>
            <a:r>
              <a:rPr lang="en-US" dirty="0" smtClean="0"/>
              <a:t>User Forecast Method Maintenance (optional)</a:t>
            </a:r>
          </a:p>
          <a:p>
            <a:endParaRPr lang="en-US" dirty="0"/>
          </a:p>
        </p:txBody>
      </p:sp>
      <p:sp>
        <p:nvSpPr>
          <p:cNvPr id="450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Forecast Simulation Processing: Summary</a:t>
            </a:r>
          </a:p>
        </p:txBody>
      </p:sp>
      <p:sp>
        <p:nvSpPr>
          <p:cNvPr id="450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FS-PR-420</a:t>
            </a:r>
          </a:p>
        </p:txBody>
      </p:sp>
      <p:sp>
        <p:nvSpPr>
          <p:cNvPr id="165894" name="Line 6"/>
          <p:cNvSpPr>
            <a:spLocks noChangeShapeType="1"/>
          </p:cNvSpPr>
          <p:nvPr/>
        </p:nvSpPr>
        <p:spPr bwMode="auto">
          <a:xfrm>
            <a:off x="1104900" y="82296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6608763" y="4311650"/>
            <a:ext cx="2439987" cy="2043113"/>
            <a:chOff x="6380163" y="4625975"/>
            <a:chExt cx="2439987" cy="2043113"/>
          </a:xfrm>
        </p:grpSpPr>
        <p:sp>
          <p:nvSpPr>
            <p:cNvPr id="45062" name="Rectangle 7"/>
            <p:cNvSpPr>
              <a:spLocks noChangeArrowheads="1"/>
            </p:cNvSpPr>
            <p:nvPr/>
          </p:nvSpPr>
          <p:spPr bwMode="auto">
            <a:xfrm>
              <a:off x="6519863" y="4625975"/>
              <a:ext cx="227647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200" b="1">
                  <a:solidFill>
                    <a:srgbClr val="0033CC"/>
                  </a:solidFill>
                  <a:latin typeface="Arial" charset="0"/>
                </a:rPr>
                <a:t>QAD Enterprise Applications</a:t>
              </a:r>
            </a:p>
          </p:txBody>
        </p:sp>
        <p:grpSp>
          <p:nvGrpSpPr>
            <p:cNvPr id="45063" name="Group 8"/>
            <p:cNvGrpSpPr>
              <a:grpSpLocks/>
            </p:cNvGrpSpPr>
            <p:nvPr/>
          </p:nvGrpSpPr>
          <p:grpSpPr bwMode="auto">
            <a:xfrm>
              <a:off x="7011988" y="5051425"/>
              <a:ext cx="1254125" cy="1233488"/>
              <a:chOff x="4621" y="388"/>
              <a:chExt cx="790" cy="777"/>
            </a:xfrm>
          </p:grpSpPr>
          <p:sp>
            <p:nvSpPr>
              <p:cNvPr id="45070" name="Freeform 9"/>
              <p:cNvSpPr>
                <a:spLocks/>
              </p:cNvSpPr>
              <p:nvPr/>
            </p:nvSpPr>
            <p:spPr bwMode="auto">
              <a:xfrm>
                <a:off x="4700" y="405"/>
                <a:ext cx="212" cy="211"/>
              </a:xfrm>
              <a:custGeom>
                <a:avLst/>
                <a:gdLst>
                  <a:gd name="T0" fmla="*/ 0 w 1061"/>
                  <a:gd name="T1" fmla="*/ 839 h 1059"/>
                  <a:gd name="T2" fmla="*/ 11 w 1061"/>
                  <a:gd name="T3" fmla="*/ 817 h 1059"/>
                  <a:gd name="T4" fmla="*/ 20 w 1061"/>
                  <a:gd name="T5" fmla="*/ 799 h 1059"/>
                  <a:gd name="T6" fmla="*/ 30 w 1061"/>
                  <a:gd name="T7" fmla="*/ 780 h 1059"/>
                  <a:gd name="T8" fmla="*/ 39 w 1061"/>
                  <a:gd name="T9" fmla="*/ 763 h 1059"/>
                  <a:gd name="T10" fmla="*/ 50 w 1061"/>
                  <a:gd name="T11" fmla="*/ 743 h 1059"/>
                  <a:gd name="T12" fmla="*/ 63 w 1061"/>
                  <a:gd name="T13" fmla="*/ 724 h 1059"/>
                  <a:gd name="T14" fmla="*/ 74 w 1061"/>
                  <a:gd name="T15" fmla="*/ 707 h 1059"/>
                  <a:gd name="T16" fmla="*/ 84 w 1061"/>
                  <a:gd name="T17" fmla="*/ 687 h 1059"/>
                  <a:gd name="T18" fmla="*/ 100 w 1061"/>
                  <a:gd name="T19" fmla="*/ 666 h 1059"/>
                  <a:gd name="T20" fmla="*/ 116 w 1061"/>
                  <a:gd name="T21" fmla="*/ 644 h 1059"/>
                  <a:gd name="T22" fmla="*/ 128 w 1061"/>
                  <a:gd name="T23" fmla="*/ 626 h 1059"/>
                  <a:gd name="T24" fmla="*/ 143 w 1061"/>
                  <a:gd name="T25" fmla="*/ 608 h 1059"/>
                  <a:gd name="T26" fmla="*/ 158 w 1061"/>
                  <a:gd name="T27" fmla="*/ 588 h 1059"/>
                  <a:gd name="T28" fmla="*/ 175 w 1061"/>
                  <a:gd name="T29" fmla="*/ 566 h 1059"/>
                  <a:gd name="T30" fmla="*/ 191 w 1061"/>
                  <a:gd name="T31" fmla="*/ 547 h 1059"/>
                  <a:gd name="T32" fmla="*/ 209 w 1061"/>
                  <a:gd name="T33" fmla="*/ 526 h 1059"/>
                  <a:gd name="T34" fmla="*/ 225 w 1061"/>
                  <a:gd name="T35" fmla="*/ 510 h 1059"/>
                  <a:gd name="T36" fmla="*/ 246 w 1061"/>
                  <a:gd name="T37" fmla="*/ 487 h 1059"/>
                  <a:gd name="T38" fmla="*/ 263 w 1061"/>
                  <a:gd name="T39" fmla="*/ 468 h 1059"/>
                  <a:gd name="T40" fmla="*/ 281 w 1061"/>
                  <a:gd name="T41" fmla="*/ 451 h 1059"/>
                  <a:gd name="T42" fmla="*/ 302 w 1061"/>
                  <a:gd name="T43" fmla="*/ 432 h 1059"/>
                  <a:gd name="T44" fmla="*/ 317 w 1061"/>
                  <a:gd name="T45" fmla="*/ 418 h 1059"/>
                  <a:gd name="T46" fmla="*/ 336 w 1061"/>
                  <a:gd name="T47" fmla="*/ 402 h 1059"/>
                  <a:gd name="T48" fmla="*/ 355 w 1061"/>
                  <a:gd name="T49" fmla="*/ 386 h 1059"/>
                  <a:gd name="T50" fmla="*/ 378 w 1061"/>
                  <a:gd name="T51" fmla="*/ 368 h 1059"/>
                  <a:gd name="T52" fmla="*/ 397 w 1061"/>
                  <a:gd name="T53" fmla="*/ 353 h 1059"/>
                  <a:gd name="T54" fmla="*/ 419 w 1061"/>
                  <a:gd name="T55" fmla="*/ 335 h 1059"/>
                  <a:gd name="T56" fmla="*/ 445 w 1061"/>
                  <a:gd name="T57" fmla="*/ 317 h 1059"/>
                  <a:gd name="T58" fmla="*/ 468 w 1061"/>
                  <a:gd name="T59" fmla="*/ 300 h 1059"/>
                  <a:gd name="T60" fmla="*/ 494 w 1061"/>
                  <a:gd name="T61" fmla="*/ 282 h 1059"/>
                  <a:gd name="T62" fmla="*/ 520 w 1061"/>
                  <a:gd name="T63" fmla="*/ 265 h 1059"/>
                  <a:gd name="T64" fmla="*/ 547 w 1061"/>
                  <a:gd name="T65" fmla="*/ 250 h 1059"/>
                  <a:gd name="T66" fmla="*/ 576 w 1061"/>
                  <a:gd name="T67" fmla="*/ 234 h 1059"/>
                  <a:gd name="T68" fmla="*/ 601 w 1061"/>
                  <a:gd name="T69" fmla="*/ 223 h 1059"/>
                  <a:gd name="T70" fmla="*/ 624 w 1061"/>
                  <a:gd name="T71" fmla="*/ 209 h 1059"/>
                  <a:gd name="T72" fmla="*/ 651 w 1061"/>
                  <a:gd name="T73" fmla="*/ 199 h 1059"/>
                  <a:gd name="T74" fmla="*/ 670 w 1061"/>
                  <a:gd name="T75" fmla="*/ 190 h 1059"/>
                  <a:gd name="T76" fmla="*/ 588 w 1061"/>
                  <a:gd name="T77" fmla="*/ 0 h 1059"/>
                  <a:gd name="T78" fmla="*/ 1061 w 1061"/>
                  <a:gd name="T79" fmla="*/ 271 h 1059"/>
                  <a:gd name="T80" fmla="*/ 938 w 1061"/>
                  <a:gd name="T81" fmla="*/ 832 h 1059"/>
                  <a:gd name="T82" fmla="*/ 861 w 1061"/>
                  <a:gd name="T83" fmla="*/ 666 h 1059"/>
                  <a:gd name="T84" fmla="*/ 830 w 1061"/>
                  <a:gd name="T85" fmla="*/ 681 h 1059"/>
                  <a:gd name="T86" fmla="*/ 800 w 1061"/>
                  <a:gd name="T87" fmla="*/ 697 h 1059"/>
                  <a:gd name="T88" fmla="*/ 767 w 1061"/>
                  <a:gd name="T89" fmla="*/ 718 h 1059"/>
                  <a:gd name="T90" fmla="*/ 732 w 1061"/>
                  <a:gd name="T91" fmla="*/ 741 h 1059"/>
                  <a:gd name="T92" fmla="*/ 704 w 1061"/>
                  <a:gd name="T93" fmla="*/ 761 h 1059"/>
                  <a:gd name="T94" fmla="*/ 677 w 1061"/>
                  <a:gd name="T95" fmla="*/ 784 h 1059"/>
                  <a:gd name="T96" fmla="*/ 650 w 1061"/>
                  <a:gd name="T97" fmla="*/ 806 h 1059"/>
                  <a:gd name="T98" fmla="*/ 627 w 1061"/>
                  <a:gd name="T99" fmla="*/ 830 h 1059"/>
                  <a:gd name="T100" fmla="*/ 605 w 1061"/>
                  <a:gd name="T101" fmla="*/ 854 h 1059"/>
                  <a:gd name="T102" fmla="*/ 580 w 1061"/>
                  <a:gd name="T103" fmla="*/ 880 h 1059"/>
                  <a:gd name="T104" fmla="*/ 560 w 1061"/>
                  <a:gd name="T105" fmla="*/ 906 h 1059"/>
                  <a:gd name="T106" fmla="*/ 539 w 1061"/>
                  <a:gd name="T107" fmla="*/ 932 h 1059"/>
                  <a:gd name="T108" fmla="*/ 521 w 1061"/>
                  <a:gd name="T109" fmla="*/ 955 h 1059"/>
                  <a:gd name="T110" fmla="*/ 502 w 1061"/>
                  <a:gd name="T111" fmla="*/ 987 h 1059"/>
                  <a:gd name="T112" fmla="*/ 485 w 1061"/>
                  <a:gd name="T113" fmla="*/ 1015 h 1059"/>
                  <a:gd name="T114" fmla="*/ 475 w 1061"/>
                  <a:gd name="T115" fmla="*/ 1037 h 1059"/>
                  <a:gd name="T116" fmla="*/ 463 w 1061"/>
                  <a:gd name="T117" fmla="*/ 1059 h 1059"/>
                  <a:gd name="T118" fmla="*/ 0 w 1061"/>
                  <a:gd name="T119" fmla="*/ 839 h 1059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61"/>
                  <a:gd name="T181" fmla="*/ 0 h 1059"/>
                  <a:gd name="T182" fmla="*/ 1061 w 1061"/>
                  <a:gd name="T183" fmla="*/ 1059 h 1059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61" h="1059">
                    <a:moveTo>
                      <a:pt x="0" y="839"/>
                    </a:moveTo>
                    <a:lnTo>
                      <a:pt x="11" y="817"/>
                    </a:lnTo>
                    <a:lnTo>
                      <a:pt x="20" y="799"/>
                    </a:lnTo>
                    <a:lnTo>
                      <a:pt x="30" y="780"/>
                    </a:lnTo>
                    <a:lnTo>
                      <a:pt x="39" y="763"/>
                    </a:lnTo>
                    <a:lnTo>
                      <a:pt x="50" y="743"/>
                    </a:lnTo>
                    <a:lnTo>
                      <a:pt x="63" y="724"/>
                    </a:lnTo>
                    <a:lnTo>
                      <a:pt x="74" y="707"/>
                    </a:lnTo>
                    <a:lnTo>
                      <a:pt x="84" y="687"/>
                    </a:lnTo>
                    <a:lnTo>
                      <a:pt x="100" y="666"/>
                    </a:lnTo>
                    <a:lnTo>
                      <a:pt x="116" y="644"/>
                    </a:lnTo>
                    <a:lnTo>
                      <a:pt x="128" y="626"/>
                    </a:lnTo>
                    <a:lnTo>
                      <a:pt x="143" y="608"/>
                    </a:lnTo>
                    <a:lnTo>
                      <a:pt x="158" y="588"/>
                    </a:lnTo>
                    <a:lnTo>
                      <a:pt x="175" y="566"/>
                    </a:lnTo>
                    <a:lnTo>
                      <a:pt x="191" y="547"/>
                    </a:lnTo>
                    <a:lnTo>
                      <a:pt x="209" y="526"/>
                    </a:lnTo>
                    <a:lnTo>
                      <a:pt x="225" y="510"/>
                    </a:lnTo>
                    <a:lnTo>
                      <a:pt x="246" y="487"/>
                    </a:lnTo>
                    <a:lnTo>
                      <a:pt x="263" y="468"/>
                    </a:lnTo>
                    <a:lnTo>
                      <a:pt x="281" y="451"/>
                    </a:lnTo>
                    <a:lnTo>
                      <a:pt x="302" y="432"/>
                    </a:lnTo>
                    <a:lnTo>
                      <a:pt x="317" y="418"/>
                    </a:lnTo>
                    <a:lnTo>
                      <a:pt x="336" y="402"/>
                    </a:lnTo>
                    <a:lnTo>
                      <a:pt x="355" y="386"/>
                    </a:lnTo>
                    <a:lnTo>
                      <a:pt x="378" y="368"/>
                    </a:lnTo>
                    <a:lnTo>
                      <a:pt x="397" y="353"/>
                    </a:lnTo>
                    <a:lnTo>
                      <a:pt x="419" y="335"/>
                    </a:lnTo>
                    <a:lnTo>
                      <a:pt x="445" y="317"/>
                    </a:lnTo>
                    <a:lnTo>
                      <a:pt x="468" y="300"/>
                    </a:lnTo>
                    <a:lnTo>
                      <a:pt x="494" y="282"/>
                    </a:lnTo>
                    <a:lnTo>
                      <a:pt x="520" y="265"/>
                    </a:lnTo>
                    <a:lnTo>
                      <a:pt x="547" y="250"/>
                    </a:lnTo>
                    <a:lnTo>
                      <a:pt x="576" y="234"/>
                    </a:lnTo>
                    <a:lnTo>
                      <a:pt x="601" y="223"/>
                    </a:lnTo>
                    <a:lnTo>
                      <a:pt x="624" y="209"/>
                    </a:lnTo>
                    <a:lnTo>
                      <a:pt x="651" y="199"/>
                    </a:lnTo>
                    <a:lnTo>
                      <a:pt x="670" y="190"/>
                    </a:lnTo>
                    <a:lnTo>
                      <a:pt x="588" y="0"/>
                    </a:lnTo>
                    <a:lnTo>
                      <a:pt x="1061" y="271"/>
                    </a:lnTo>
                    <a:lnTo>
                      <a:pt x="938" y="832"/>
                    </a:lnTo>
                    <a:lnTo>
                      <a:pt x="861" y="666"/>
                    </a:lnTo>
                    <a:lnTo>
                      <a:pt x="830" y="681"/>
                    </a:lnTo>
                    <a:lnTo>
                      <a:pt x="800" y="697"/>
                    </a:lnTo>
                    <a:lnTo>
                      <a:pt x="767" y="718"/>
                    </a:lnTo>
                    <a:lnTo>
                      <a:pt x="732" y="741"/>
                    </a:lnTo>
                    <a:lnTo>
                      <a:pt x="704" y="761"/>
                    </a:lnTo>
                    <a:lnTo>
                      <a:pt x="677" y="784"/>
                    </a:lnTo>
                    <a:lnTo>
                      <a:pt x="650" y="806"/>
                    </a:lnTo>
                    <a:lnTo>
                      <a:pt x="627" y="830"/>
                    </a:lnTo>
                    <a:lnTo>
                      <a:pt x="605" y="854"/>
                    </a:lnTo>
                    <a:lnTo>
                      <a:pt x="580" y="880"/>
                    </a:lnTo>
                    <a:lnTo>
                      <a:pt x="560" y="906"/>
                    </a:lnTo>
                    <a:lnTo>
                      <a:pt x="539" y="932"/>
                    </a:lnTo>
                    <a:lnTo>
                      <a:pt x="521" y="955"/>
                    </a:lnTo>
                    <a:lnTo>
                      <a:pt x="502" y="987"/>
                    </a:lnTo>
                    <a:lnTo>
                      <a:pt x="485" y="1015"/>
                    </a:lnTo>
                    <a:lnTo>
                      <a:pt x="475" y="1037"/>
                    </a:lnTo>
                    <a:lnTo>
                      <a:pt x="463" y="1059"/>
                    </a:lnTo>
                    <a:lnTo>
                      <a:pt x="0" y="839"/>
                    </a:lnTo>
                    <a:close/>
                  </a:path>
                </a:pathLst>
              </a:custGeom>
              <a:solidFill>
                <a:srgbClr val="99CC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071" name="Freeform 10"/>
              <p:cNvSpPr>
                <a:spLocks/>
              </p:cNvSpPr>
              <p:nvPr/>
            </p:nvSpPr>
            <p:spPr bwMode="auto">
              <a:xfrm>
                <a:off x="4621" y="642"/>
                <a:ext cx="186" cy="234"/>
              </a:xfrm>
              <a:custGeom>
                <a:avLst/>
                <a:gdLst>
                  <a:gd name="T0" fmla="*/ 934 w 934"/>
                  <a:gd name="T1" fmla="*/ 488 h 1179"/>
                  <a:gd name="T2" fmla="*/ 696 w 934"/>
                  <a:gd name="T3" fmla="*/ 391 h 1179"/>
                  <a:gd name="T4" fmla="*/ 687 w 934"/>
                  <a:gd name="T5" fmla="*/ 413 h 1179"/>
                  <a:gd name="T6" fmla="*/ 681 w 934"/>
                  <a:gd name="T7" fmla="*/ 435 h 1179"/>
                  <a:gd name="T8" fmla="*/ 674 w 934"/>
                  <a:gd name="T9" fmla="*/ 458 h 1179"/>
                  <a:gd name="T10" fmla="*/ 669 w 934"/>
                  <a:gd name="T11" fmla="*/ 482 h 1179"/>
                  <a:gd name="T12" fmla="*/ 662 w 934"/>
                  <a:gd name="T13" fmla="*/ 514 h 1179"/>
                  <a:gd name="T14" fmla="*/ 658 w 934"/>
                  <a:gd name="T15" fmla="*/ 540 h 1179"/>
                  <a:gd name="T16" fmla="*/ 654 w 934"/>
                  <a:gd name="T17" fmla="*/ 568 h 1179"/>
                  <a:gd name="T18" fmla="*/ 651 w 934"/>
                  <a:gd name="T19" fmla="*/ 600 h 1179"/>
                  <a:gd name="T20" fmla="*/ 648 w 934"/>
                  <a:gd name="T21" fmla="*/ 633 h 1179"/>
                  <a:gd name="T22" fmla="*/ 648 w 934"/>
                  <a:gd name="T23" fmla="*/ 691 h 1179"/>
                  <a:gd name="T24" fmla="*/ 650 w 934"/>
                  <a:gd name="T25" fmla="*/ 721 h 1179"/>
                  <a:gd name="T26" fmla="*/ 651 w 934"/>
                  <a:gd name="T27" fmla="*/ 750 h 1179"/>
                  <a:gd name="T28" fmla="*/ 655 w 934"/>
                  <a:gd name="T29" fmla="*/ 779 h 1179"/>
                  <a:gd name="T30" fmla="*/ 661 w 934"/>
                  <a:gd name="T31" fmla="*/ 807 h 1179"/>
                  <a:gd name="T32" fmla="*/ 666 w 934"/>
                  <a:gd name="T33" fmla="*/ 835 h 1179"/>
                  <a:gd name="T34" fmla="*/ 673 w 934"/>
                  <a:gd name="T35" fmla="*/ 867 h 1179"/>
                  <a:gd name="T36" fmla="*/ 682 w 934"/>
                  <a:gd name="T37" fmla="*/ 897 h 1179"/>
                  <a:gd name="T38" fmla="*/ 236 w 934"/>
                  <a:gd name="T39" fmla="*/ 1179 h 1179"/>
                  <a:gd name="T40" fmla="*/ 226 w 934"/>
                  <a:gd name="T41" fmla="*/ 1150 h 1179"/>
                  <a:gd name="T42" fmla="*/ 217 w 934"/>
                  <a:gd name="T43" fmla="*/ 1126 h 1179"/>
                  <a:gd name="T44" fmla="*/ 209 w 934"/>
                  <a:gd name="T45" fmla="*/ 1102 h 1179"/>
                  <a:gd name="T46" fmla="*/ 200 w 934"/>
                  <a:gd name="T47" fmla="*/ 1076 h 1179"/>
                  <a:gd name="T48" fmla="*/ 194 w 934"/>
                  <a:gd name="T49" fmla="*/ 1055 h 1179"/>
                  <a:gd name="T50" fmla="*/ 185 w 934"/>
                  <a:gd name="T51" fmla="*/ 1030 h 1179"/>
                  <a:gd name="T52" fmla="*/ 180 w 934"/>
                  <a:gd name="T53" fmla="*/ 1007 h 1179"/>
                  <a:gd name="T54" fmla="*/ 174 w 934"/>
                  <a:gd name="T55" fmla="*/ 985 h 1179"/>
                  <a:gd name="T56" fmla="*/ 169 w 934"/>
                  <a:gd name="T57" fmla="*/ 962 h 1179"/>
                  <a:gd name="T58" fmla="*/ 162 w 934"/>
                  <a:gd name="T59" fmla="*/ 934 h 1179"/>
                  <a:gd name="T60" fmla="*/ 158 w 934"/>
                  <a:gd name="T61" fmla="*/ 906 h 1179"/>
                  <a:gd name="T62" fmla="*/ 153 w 934"/>
                  <a:gd name="T63" fmla="*/ 880 h 1179"/>
                  <a:gd name="T64" fmla="*/ 147 w 934"/>
                  <a:gd name="T65" fmla="*/ 854 h 1179"/>
                  <a:gd name="T66" fmla="*/ 144 w 934"/>
                  <a:gd name="T67" fmla="*/ 824 h 1179"/>
                  <a:gd name="T68" fmla="*/ 142 w 934"/>
                  <a:gd name="T69" fmla="*/ 795 h 1179"/>
                  <a:gd name="T70" fmla="*/ 139 w 934"/>
                  <a:gd name="T71" fmla="*/ 762 h 1179"/>
                  <a:gd name="T72" fmla="*/ 136 w 934"/>
                  <a:gd name="T73" fmla="*/ 731 h 1179"/>
                  <a:gd name="T74" fmla="*/ 136 w 934"/>
                  <a:gd name="T75" fmla="*/ 699 h 1179"/>
                  <a:gd name="T76" fmla="*/ 136 w 934"/>
                  <a:gd name="T77" fmla="*/ 667 h 1179"/>
                  <a:gd name="T78" fmla="*/ 136 w 934"/>
                  <a:gd name="T79" fmla="*/ 626 h 1179"/>
                  <a:gd name="T80" fmla="*/ 138 w 934"/>
                  <a:gd name="T81" fmla="*/ 589 h 1179"/>
                  <a:gd name="T82" fmla="*/ 139 w 934"/>
                  <a:gd name="T83" fmla="*/ 564 h 1179"/>
                  <a:gd name="T84" fmla="*/ 142 w 934"/>
                  <a:gd name="T85" fmla="*/ 534 h 1179"/>
                  <a:gd name="T86" fmla="*/ 144 w 934"/>
                  <a:gd name="T87" fmla="*/ 506 h 1179"/>
                  <a:gd name="T88" fmla="*/ 148 w 934"/>
                  <a:gd name="T89" fmla="*/ 471 h 1179"/>
                  <a:gd name="T90" fmla="*/ 154 w 934"/>
                  <a:gd name="T91" fmla="*/ 441 h 1179"/>
                  <a:gd name="T92" fmla="*/ 159 w 934"/>
                  <a:gd name="T93" fmla="*/ 414 h 1179"/>
                  <a:gd name="T94" fmla="*/ 166 w 934"/>
                  <a:gd name="T95" fmla="*/ 380 h 1179"/>
                  <a:gd name="T96" fmla="*/ 173 w 934"/>
                  <a:gd name="T97" fmla="*/ 353 h 1179"/>
                  <a:gd name="T98" fmla="*/ 180 w 934"/>
                  <a:gd name="T99" fmla="*/ 320 h 1179"/>
                  <a:gd name="T100" fmla="*/ 188 w 934"/>
                  <a:gd name="T101" fmla="*/ 292 h 1179"/>
                  <a:gd name="T102" fmla="*/ 198 w 934"/>
                  <a:gd name="T103" fmla="*/ 262 h 1179"/>
                  <a:gd name="T104" fmla="*/ 207 w 934"/>
                  <a:gd name="T105" fmla="*/ 232 h 1179"/>
                  <a:gd name="T106" fmla="*/ 221 w 934"/>
                  <a:gd name="T107" fmla="*/ 195 h 1179"/>
                  <a:gd name="T108" fmla="*/ 0 w 934"/>
                  <a:gd name="T109" fmla="*/ 103 h 1179"/>
                  <a:gd name="T110" fmla="*/ 581 w 934"/>
                  <a:gd name="T111" fmla="*/ 0 h 1179"/>
                  <a:gd name="T112" fmla="*/ 934 w 934"/>
                  <a:gd name="T113" fmla="*/ 488 h 117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34"/>
                  <a:gd name="T172" fmla="*/ 0 h 1179"/>
                  <a:gd name="T173" fmla="*/ 934 w 934"/>
                  <a:gd name="T174" fmla="*/ 1179 h 1179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34" h="1179">
                    <a:moveTo>
                      <a:pt x="934" y="488"/>
                    </a:moveTo>
                    <a:lnTo>
                      <a:pt x="696" y="391"/>
                    </a:lnTo>
                    <a:lnTo>
                      <a:pt x="687" y="413"/>
                    </a:lnTo>
                    <a:lnTo>
                      <a:pt x="681" y="435"/>
                    </a:lnTo>
                    <a:lnTo>
                      <a:pt x="674" y="458"/>
                    </a:lnTo>
                    <a:lnTo>
                      <a:pt x="669" y="482"/>
                    </a:lnTo>
                    <a:lnTo>
                      <a:pt x="662" y="514"/>
                    </a:lnTo>
                    <a:lnTo>
                      <a:pt x="658" y="540"/>
                    </a:lnTo>
                    <a:lnTo>
                      <a:pt x="654" y="568"/>
                    </a:lnTo>
                    <a:lnTo>
                      <a:pt x="651" y="600"/>
                    </a:lnTo>
                    <a:lnTo>
                      <a:pt x="648" y="633"/>
                    </a:lnTo>
                    <a:lnTo>
                      <a:pt x="648" y="691"/>
                    </a:lnTo>
                    <a:lnTo>
                      <a:pt x="650" y="721"/>
                    </a:lnTo>
                    <a:lnTo>
                      <a:pt x="651" y="750"/>
                    </a:lnTo>
                    <a:lnTo>
                      <a:pt x="655" y="779"/>
                    </a:lnTo>
                    <a:lnTo>
                      <a:pt x="661" y="807"/>
                    </a:lnTo>
                    <a:lnTo>
                      <a:pt x="666" y="835"/>
                    </a:lnTo>
                    <a:lnTo>
                      <a:pt x="673" y="867"/>
                    </a:lnTo>
                    <a:lnTo>
                      <a:pt x="682" y="897"/>
                    </a:lnTo>
                    <a:lnTo>
                      <a:pt x="236" y="1179"/>
                    </a:lnTo>
                    <a:lnTo>
                      <a:pt x="226" y="1150"/>
                    </a:lnTo>
                    <a:lnTo>
                      <a:pt x="217" y="1126"/>
                    </a:lnTo>
                    <a:lnTo>
                      <a:pt x="209" y="1102"/>
                    </a:lnTo>
                    <a:lnTo>
                      <a:pt x="200" y="1076"/>
                    </a:lnTo>
                    <a:lnTo>
                      <a:pt x="194" y="1055"/>
                    </a:lnTo>
                    <a:lnTo>
                      <a:pt x="185" y="1030"/>
                    </a:lnTo>
                    <a:lnTo>
                      <a:pt x="180" y="1007"/>
                    </a:lnTo>
                    <a:lnTo>
                      <a:pt x="174" y="985"/>
                    </a:lnTo>
                    <a:lnTo>
                      <a:pt x="169" y="962"/>
                    </a:lnTo>
                    <a:lnTo>
                      <a:pt x="162" y="934"/>
                    </a:lnTo>
                    <a:lnTo>
                      <a:pt x="158" y="906"/>
                    </a:lnTo>
                    <a:lnTo>
                      <a:pt x="153" y="880"/>
                    </a:lnTo>
                    <a:lnTo>
                      <a:pt x="147" y="854"/>
                    </a:lnTo>
                    <a:lnTo>
                      <a:pt x="144" y="824"/>
                    </a:lnTo>
                    <a:lnTo>
                      <a:pt x="142" y="795"/>
                    </a:lnTo>
                    <a:lnTo>
                      <a:pt x="139" y="762"/>
                    </a:lnTo>
                    <a:lnTo>
                      <a:pt x="136" y="731"/>
                    </a:lnTo>
                    <a:lnTo>
                      <a:pt x="136" y="699"/>
                    </a:lnTo>
                    <a:lnTo>
                      <a:pt x="136" y="667"/>
                    </a:lnTo>
                    <a:lnTo>
                      <a:pt x="136" y="626"/>
                    </a:lnTo>
                    <a:lnTo>
                      <a:pt x="138" y="589"/>
                    </a:lnTo>
                    <a:lnTo>
                      <a:pt x="139" y="564"/>
                    </a:lnTo>
                    <a:lnTo>
                      <a:pt x="142" y="534"/>
                    </a:lnTo>
                    <a:lnTo>
                      <a:pt x="144" y="506"/>
                    </a:lnTo>
                    <a:lnTo>
                      <a:pt x="148" y="471"/>
                    </a:lnTo>
                    <a:lnTo>
                      <a:pt x="154" y="441"/>
                    </a:lnTo>
                    <a:lnTo>
                      <a:pt x="159" y="414"/>
                    </a:lnTo>
                    <a:lnTo>
                      <a:pt x="166" y="380"/>
                    </a:lnTo>
                    <a:lnTo>
                      <a:pt x="173" y="353"/>
                    </a:lnTo>
                    <a:lnTo>
                      <a:pt x="180" y="320"/>
                    </a:lnTo>
                    <a:lnTo>
                      <a:pt x="188" y="292"/>
                    </a:lnTo>
                    <a:lnTo>
                      <a:pt x="198" y="262"/>
                    </a:lnTo>
                    <a:lnTo>
                      <a:pt x="207" y="232"/>
                    </a:lnTo>
                    <a:lnTo>
                      <a:pt x="221" y="195"/>
                    </a:lnTo>
                    <a:lnTo>
                      <a:pt x="0" y="103"/>
                    </a:lnTo>
                    <a:lnTo>
                      <a:pt x="581" y="0"/>
                    </a:lnTo>
                    <a:lnTo>
                      <a:pt x="934" y="488"/>
                    </a:lnTo>
                    <a:close/>
                  </a:path>
                </a:pathLst>
              </a:custGeom>
              <a:solidFill>
                <a:schemeClr val="folHlink"/>
              </a:solidFill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072" name="Freeform 11"/>
              <p:cNvSpPr>
                <a:spLocks/>
              </p:cNvSpPr>
              <p:nvPr/>
            </p:nvSpPr>
            <p:spPr bwMode="auto">
              <a:xfrm>
                <a:off x="4634" y="883"/>
                <a:ext cx="211" cy="202"/>
              </a:xfrm>
              <a:custGeom>
                <a:avLst/>
                <a:gdLst>
                  <a:gd name="T0" fmla="*/ 843 w 1061"/>
                  <a:gd name="T1" fmla="*/ 1010 h 1010"/>
                  <a:gd name="T2" fmla="*/ 821 w 1061"/>
                  <a:gd name="T3" fmla="*/ 999 h 1010"/>
                  <a:gd name="T4" fmla="*/ 803 w 1061"/>
                  <a:gd name="T5" fmla="*/ 989 h 1010"/>
                  <a:gd name="T6" fmla="*/ 784 w 1061"/>
                  <a:gd name="T7" fmla="*/ 980 h 1010"/>
                  <a:gd name="T8" fmla="*/ 766 w 1061"/>
                  <a:gd name="T9" fmla="*/ 970 h 1010"/>
                  <a:gd name="T10" fmla="*/ 747 w 1061"/>
                  <a:gd name="T11" fmla="*/ 959 h 1010"/>
                  <a:gd name="T12" fmla="*/ 728 w 1061"/>
                  <a:gd name="T13" fmla="*/ 948 h 1010"/>
                  <a:gd name="T14" fmla="*/ 710 w 1061"/>
                  <a:gd name="T15" fmla="*/ 936 h 1010"/>
                  <a:gd name="T16" fmla="*/ 691 w 1061"/>
                  <a:gd name="T17" fmla="*/ 925 h 1010"/>
                  <a:gd name="T18" fmla="*/ 670 w 1061"/>
                  <a:gd name="T19" fmla="*/ 910 h 1010"/>
                  <a:gd name="T20" fmla="*/ 647 w 1061"/>
                  <a:gd name="T21" fmla="*/ 895 h 1010"/>
                  <a:gd name="T22" fmla="*/ 629 w 1061"/>
                  <a:gd name="T23" fmla="*/ 881 h 1010"/>
                  <a:gd name="T24" fmla="*/ 612 w 1061"/>
                  <a:gd name="T25" fmla="*/ 866 h 1010"/>
                  <a:gd name="T26" fmla="*/ 591 w 1061"/>
                  <a:gd name="T27" fmla="*/ 851 h 1010"/>
                  <a:gd name="T28" fmla="*/ 569 w 1061"/>
                  <a:gd name="T29" fmla="*/ 835 h 1010"/>
                  <a:gd name="T30" fmla="*/ 550 w 1061"/>
                  <a:gd name="T31" fmla="*/ 819 h 1010"/>
                  <a:gd name="T32" fmla="*/ 530 w 1061"/>
                  <a:gd name="T33" fmla="*/ 801 h 1010"/>
                  <a:gd name="T34" fmla="*/ 513 w 1061"/>
                  <a:gd name="T35" fmla="*/ 786 h 1010"/>
                  <a:gd name="T36" fmla="*/ 490 w 1061"/>
                  <a:gd name="T37" fmla="*/ 764 h 1010"/>
                  <a:gd name="T38" fmla="*/ 471 w 1061"/>
                  <a:gd name="T39" fmla="*/ 746 h 1010"/>
                  <a:gd name="T40" fmla="*/ 455 w 1061"/>
                  <a:gd name="T41" fmla="*/ 728 h 1010"/>
                  <a:gd name="T42" fmla="*/ 436 w 1061"/>
                  <a:gd name="T43" fmla="*/ 708 h 1010"/>
                  <a:gd name="T44" fmla="*/ 422 w 1061"/>
                  <a:gd name="T45" fmla="*/ 693 h 1010"/>
                  <a:gd name="T46" fmla="*/ 406 w 1061"/>
                  <a:gd name="T47" fmla="*/ 674 h 1010"/>
                  <a:gd name="T48" fmla="*/ 389 w 1061"/>
                  <a:gd name="T49" fmla="*/ 655 h 1010"/>
                  <a:gd name="T50" fmla="*/ 371 w 1061"/>
                  <a:gd name="T51" fmla="*/ 631 h 1010"/>
                  <a:gd name="T52" fmla="*/ 355 w 1061"/>
                  <a:gd name="T53" fmla="*/ 612 h 1010"/>
                  <a:gd name="T54" fmla="*/ 339 w 1061"/>
                  <a:gd name="T55" fmla="*/ 590 h 1010"/>
                  <a:gd name="T56" fmla="*/ 320 w 1061"/>
                  <a:gd name="T57" fmla="*/ 564 h 1010"/>
                  <a:gd name="T58" fmla="*/ 303 w 1061"/>
                  <a:gd name="T59" fmla="*/ 541 h 1010"/>
                  <a:gd name="T60" fmla="*/ 285 w 1061"/>
                  <a:gd name="T61" fmla="*/ 515 h 1010"/>
                  <a:gd name="T62" fmla="*/ 269 w 1061"/>
                  <a:gd name="T63" fmla="*/ 489 h 1010"/>
                  <a:gd name="T64" fmla="*/ 254 w 1061"/>
                  <a:gd name="T65" fmla="*/ 462 h 1010"/>
                  <a:gd name="T66" fmla="*/ 238 w 1061"/>
                  <a:gd name="T67" fmla="*/ 433 h 1010"/>
                  <a:gd name="T68" fmla="*/ 227 w 1061"/>
                  <a:gd name="T69" fmla="*/ 409 h 1010"/>
                  <a:gd name="T70" fmla="*/ 213 w 1061"/>
                  <a:gd name="T71" fmla="*/ 386 h 1010"/>
                  <a:gd name="T72" fmla="*/ 202 w 1061"/>
                  <a:gd name="T73" fmla="*/ 360 h 1010"/>
                  <a:gd name="T74" fmla="*/ 0 w 1061"/>
                  <a:gd name="T75" fmla="*/ 455 h 1010"/>
                  <a:gd name="T76" fmla="*/ 333 w 1061"/>
                  <a:gd name="T77" fmla="*/ 0 h 1010"/>
                  <a:gd name="T78" fmla="*/ 897 w 1061"/>
                  <a:gd name="T79" fmla="*/ 50 h 1010"/>
                  <a:gd name="T80" fmla="*/ 670 w 1061"/>
                  <a:gd name="T81" fmla="*/ 151 h 1010"/>
                  <a:gd name="T82" fmla="*/ 684 w 1061"/>
                  <a:gd name="T83" fmla="*/ 179 h 1010"/>
                  <a:gd name="T84" fmla="*/ 700 w 1061"/>
                  <a:gd name="T85" fmla="*/ 209 h 1010"/>
                  <a:gd name="T86" fmla="*/ 721 w 1061"/>
                  <a:gd name="T87" fmla="*/ 242 h 1010"/>
                  <a:gd name="T88" fmla="*/ 744 w 1061"/>
                  <a:gd name="T89" fmla="*/ 278 h 1010"/>
                  <a:gd name="T90" fmla="*/ 765 w 1061"/>
                  <a:gd name="T91" fmla="*/ 305 h 1010"/>
                  <a:gd name="T92" fmla="*/ 788 w 1061"/>
                  <a:gd name="T93" fmla="*/ 332 h 1010"/>
                  <a:gd name="T94" fmla="*/ 810 w 1061"/>
                  <a:gd name="T95" fmla="*/ 360 h 1010"/>
                  <a:gd name="T96" fmla="*/ 833 w 1061"/>
                  <a:gd name="T97" fmla="*/ 383 h 1010"/>
                  <a:gd name="T98" fmla="*/ 858 w 1061"/>
                  <a:gd name="T99" fmla="*/ 405 h 1010"/>
                  <a:gd name="T100" fmla="*/ 883 w 1061"/>
                  <a:gd name="T101" fmla="*/ 429 h 1010"/>
                  <a:gd name="T102" fmla="*/ 909 w 1061"/>
                  <a:gd name="T103" fmla="*/ 450 h 1010"/>
                  <a:gd name="T104" fmla="*/ 934 w 1061"/>
                  <a:gd name="T105" fmla="*/ 470 h 1010"/>
                  <a:gd name="T106" fmla="*/ 959 w 1061"/>
                  <a:gd name="T107" fmla="*/ 488 h 1010"/>
                  <a:gd name="T108" fmla="*/ 989 w 1061"/>
                  <a:gd name="T109" fmla="*/ 507 h 1010"/>
                  <a:gd name="T110" fmla="*/ 1019 w 1061"/>
                  <a:gd name="T111" fmla="*/ 525 h 1010"/>
                  <a:gd name="T112" fmla="*/ 1041 w 1061"/>
                  <a:gd name="T113" fmla="*/ 534 h 1010"/>
                  <a:gd name="T114" fmla="*/ 1061 w 1061"/>
                  <a:gd name="T115" fmla="*/ 545 h 1010"/>
                  <a:gd name="T116" fmla="*/ 843 w 1061"/>
                  <a:gd name="T117" fmla="*/ 1010 h 101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061"/>
                  <a:gd name="T178" fmla="*/ 0 h 1010"/>
                  <a:gd name="T179" fmla="*/ 1061 w 1061"/>
                  <a:gd name="T180" fmla="*/ 1010 h 101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061" h="1010">
                    <a:moveTo>
                      <a:pt x="843" y="1010"/>
                    </a:moveTo>
                    <a:lnTo>
                      <a:pt x="821" y="999"/>
                    </a:lnTo>
                    <a:lnTo>
                      <a:pt x="803" y="989"/>
                    </a:lnTo>
                    <a:lnTo>
                      <a:pt x="784" y="980"/>
                    </a:lnTo>
                    <a:lnTo>
                      <a:pt x="766" y="970"/>
                    </a:lnTo>
                    <a:lnTo>
                      <a:pt x="747" y="959"/>
                    </a:lnTo>
                    <a:lnTo>
                      <a:pt x="728" y="948"/>
                    </a:lnTo>
                    <a:lnTo>
                      <a:pt x="710" y="936"/>
                    </a:lnTo>
                    <a:lnTo>
                      <a:pt x="691" y="925"/>
                    </a:lnTo>
                    <a:lnTo>
                      <a:pt x="670" y="910"/>
                    </a:lnTo>
                    <a:lnTo>
                      <a:pt x="647" y="895"/>
                    </a:lnTo>
                    <a:lnTo>
                      <a:pt x="629" y="881"/>
                    </a:lnTo>
                    <a:lnTo>
                      <a:pt x="612" y="866"/>
                    </a:lnTo>
                    <a:lnTo>
                      <a:pt x="591" y="851"/>
                    </a:lnTo>
                    <a:lnTo>
                      <a:pt x="569" y="835"/>
                    </a:lnTo>
                    <a:lnTo>
                      <a:pt x="550" y="819"/>
                    </a:lnTo>
                    <a:lnTo>
                      <a:pt x="530" y="801"/>
                    </a:lnTo>
                    <a:lnTo>
                      <a:pt x="513" y="786"/>
                    </a:lnTo>
                    <a:lnTo>
                      <a:pt x="490" y="764"/>
                    </a:lnTo>
                    <a:lnTo>
                      <a:pt x="471" y="746"/>
                    </a:lnTo>
                    <a:lnTo>
                      <a:pt x="455" y="728"/>
                    </a:lnTo>
                    <a:lnTo>
                      <a:pt x="436" y="708"/>
                    </a:lnTo>
                    <a:lnTo>
                      <a:pt x="422" y="693"/>
                    </a:lnTo>
                    <a:lnTo>
                      <a:pt x="406" y="674"/>
                    </a:lnTo>
                    <a:lnTo>
                      <a:pt x="389" y="655"/>
                    </a:lnTo>
                    <a:lnTo>
                      <a:pt x="371" y="631"/>
                    </a:lnTo>
                    <a:lnTo>
                      <a:pt x="355" y="612"/>
                    </a:lnTo>
                    <a:lnTo>
                      <a:pt x="339" y="590"/>
                    </a:lnTo>
                    <a:lnTo>
                      <a:pt x="320" y="564"/>
                    </a:lnTo>
                    <a:lnTo>
                      <a:pt x="303" y="541"/>
                    </a:lnTo>
                    <a:lnTo>
                      <a:pt x="285" y="515"/>
                    </a:lnTo>
                    <a:lnTo>
                      <a:pt x="269" y="489"/>
                    </a:lnTo>
                    <a:lnTo>
                      <a:pt x="254" y="462"/>
                    </a:lnTo>
                    <a:lnTo>
                      <a:pt x="238" y="433"/>
                    </a:lnTo>
                    <a:lnTo>
                      <a:pt x="227" y="409"/>
                    </a:lnTo>
                    <a:lnTo>
                      <a:pt x="213" y="386"/>
                    </a:lnTo>
                    <a:lnTo>
                      <a:pt x="202" y="360"/>
                    </a:lnTo>
                    <a:lnTo>
                      <a:pt x="0" y="455"/>
                    </a:lnTo>
                    <a:lnTo>
                      <a:pt x="333" y="0"/>
                    </a:lnTo>
                    <a:lnTo>
                      <a:pt x="897" y="50"/>
                    </a:lnTo>
                    <a:lnTo>
                      <a:pt x="670" y="151"/>
                    </a:lnTo>
                    <a:lnTo>
                      <a:pt x="684" y="179"/>
                    </a:lnTo>
                    <a:lnTo>
                      <a:pt x="700" y="209"/>
                    </a:lnTo>
                    <a:lnTo>
                      <a:pt x="721" y="242"/>
                    </a:lnTo>
                    <a:lnTo>
                      <a:pt x="744" y="278"/>
                    </a:lnTo>
                    <a:lnTo>
                      <a:pt x="765" y="305"/>
                    </a:lnTo>
                    <a:lnTo>
                      <a:pt x="788" y="332"/>
                    </a:lnTo>
                    <a:lnTo>
                      <a:pt x="810" y="360"/>
                    </a:lnTo>
                    <a:lnTo>
                      <a:pt x="833" y="383"/>
                    </a:lnTo>
                    <a:lnTo>
                      <a:pt x="858" y="405"/>
                    </a:lnTo>
                    <a:lnTo>
                      <a:pt x="883" y="429"/>
                    </a:lnTo>
                    <a:lnTo>
                      <a:pt x="909" y="450"/>
                    </a:lnTo>
                    <a:lnTo>
                      <a:pt x="934" y="470"/>
                    </a:lnTo>
                    <a:lnTo>
                      <a:pt x="959" y="488"/>
                    </a:lnTo>
                    <a:lnTo>
                      <a:pt x="989" y="507"/>
                    </a:lnTo>
                    <a:lnTo>
                      <a:pt x="1019" y="525"/>
                    </a:lnTo>
                    <a:lnTo>
                      <a:pt x="1041" y="534"/>
                    </a:lnTo>
                    <a:lnTo>
                      <a:pt x="1061" y="545"/>
                    </a:lnTo>
                    <a:lnTo>
                      <a:pt x="843" y="1010"/>
                    </a:lnTo>
                    <a:close/>
                  </a:path>
                </a:pathLst>
              </a:custGeom>
              <a:solidFill>
                <a:schemeClr val="folHlink"/>
              </a:solidFill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073" name="Freeform 12"/>
              <p:cNvSpPr>
                <a:spLocks/>
              </p:cNvSpPr>
              <p:nvPr/>
            </p:nvSpPr>
            <p:spPr bwMode="auto">
              <a:xfrm>
                <a:off x="4875" y="981"/>
                <a:ext cx="229" cy="184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074" name="Freeform 13"/>
              <p:cNvSpPr>
                <a:spLocks/>
              </p:cNvSpPr>
              <p:nvPr/>
            </p:nvSpPr>
            <p:spPr bwMode="auto">
              <a:xfrm>
                <a:off x="5126" y="935"/>
                <a:ext cx="199" cy="199"/>
              </a:xfrm>
              <a:custGeom>
                <a:avLst/>
                <a:gdLst>
                  <a:gd name="T0" fmla="*/ 1001 w 1001"/>
                  <a:gd name="T1" fmla="*/ 219 h 1001"/>
                  <a:gd name="T2" fmla="*/ 989 w 1001"/>
                  <a:gd name="T3" fmla="*/ 241 h 1001"/>
                  <a:gd name="T4" fmla="*/ 981 w 1001"/>
                  <a:gd name="T5" fmla="*/ 259 h 1001"/>
                  <a:gd name="T6" fmla="*/ 970 w 1001"/>
                  <a:gd name="T7" fmla="*/ 278 h 1001"/>
                  <a:gd name="T8" fmla="*/ 962 w 1001"/>
                  <a:gd name="T9" fmla="*/ 296 h 1001"/>
                  <a:gd name="T10" fmla="*/ 951 w 1001"/>
                  <a:gd name="T11" fmla="*/ 315 h 1001"/>
                  <a:gd name="T12" fmla="*/ 939 w 1001"/>
                  <a:gd name="T13" fmla="*/ 334 h 1001"/>
                  <a:gd name="T14" fmla="*/ 928 w 1001"/>
                  <a:gd name="T15" fmla="*/ 352 h 1001"/>
                  <a:gd name="T16" fmla="*/ 915 w 1001"/>
                  <a:gd name="T17" fmla="*/ 371 h 1001"/>
                  <a:gd name="T18" fmla="*/ 900 w 1001"/>
                  <a:gd name="T19" fmla="*/ 391 h 1001"/>
                  <a:gd name="T20" fmla="*/ 885 w 1001"/>
                  <a:gd name="T21" fmla="*/ 413 h 1001"/>
                  <a:gd name="T22" fmla="*/ 873 w 1001"/>
                  <a:gd name="T23" fmla="*/ 431 h 1001"/>
                  <a:gd name="T24" fmla="*/ 858 w 1001"/>
                  <a:gd name="T25" fmla="*/ 449 h 1001"/>
                  <a:gd name="T26" fmla="*/ 842 w 1001"/>
                  <a:gd name="T27" fmla="*/ 471 h 1001"/>
                  <a:gd name="T28" fmla="*/ 825 w 1001"/>
                  <a:gd name="T29" fmla="*/ 493 h 1001"/>
                  <a:gd name="T30" fmla="*/ 809 w 1001"/>
                  <a:gd name="T31" fmla="*/ 512 h 1001"/>
                  <a:gd name="T32" fmla="*/ 791 w 1001"/>
                  <a:gd name="T33" fmla="*/ 532 h 1001"/>
                  <a:gd name="T34" fmla="*/ 776 w 1001"/>
                  <a:gd name="T35" fmla="*/ 549 h 1001"/>
                  <a:gd name="T36" fmla="*/ 754 w 1001"/>
                  <a:gd name="T37" fmla="*/ 572 h 1001"/>
                  <a:gd name="T38" fmla="*/ 736 w 1001"/>
                  <a:gd name="T39" fmla="*/ 591 h 1001"/>
                  <a:gd name="T40" fmla="*/ 719 w 1001"/>
                  <a:gd name="T41" fmla="*/ 607 h 1001"/>
                  <a:gd name="T42" fmla="*/ 698 w 1001"/>
                  <a:gd name="T43" fmla="*/ 626 h 1001"/>
                  <a:gd name="T44" fmla="*/ 683 w 1001"/>
                  <a:gd name="T45" fmla="*/ 640 h 1001"/>
                  <a:gd name="T46" fmla="*/ 664 w 1001"/>
                  <a:gd name="T47" fmla="*/ 656 h 1001"/>
                  <a:gd name="T48" fmla="*/ 645 w 1001"/>
                  <a:gd name="T49" fmla="*/ 673 h 1001"/>
                  <a:gd name="T50" fmla="*/ 623 w 1001"/>
                  <a:gd name="T51" fmla="*/ 691 h 1001"/>
                  <a:gd name="T52" fmla="*/ 604 w 1001"/>
                  <a:gd name="T53" fmla="*/ 706 h 1001"/>
                  <a:gd name="T54" fmla="*/ 582 w 1001"/>
                  <a:gd name="T55" fmla="*/ 722 h 1001"/>
                  <a:gd name="T56" fmla="*/ 555 w 1001"/>
                  <a:gd name="T57" fmla="*/ 741 h 1001"/>
                  <a:gd name="T58" fmla="*/ 532 w 1001"/>
                  <a:gd name="T59" fmla="*/ 758 h 1001"/>
                  <a:gd name="T60" fmla="*/ 507 w 1001"/>
                  <a:gd name="T61" fmla="*/ 775 h 1001"/>
                  <a:gd name="T62" fmla="*/ 481 w 1001"/>
                  <a:gd name="T63" fmla="*/ 793 h 1001"/>
                  <a:gd name="T64" fmla="*/ 454 w 1001"/>
                  <a:gd name="T65" fmla="*/ 808 h 1001"/>
                  <a:gd name="T66" fmla="*/ 592 w 1001"/>
                  <a:gd name="T67" fmla="*/ 1001 h 1001"/>
                  <a:gd name="T68" fmla="*/ 41 w 1001"/>
                  <a:gd name="T69" fmla="*/ 753 h 1001"/>
                  <a:gd name="T70" fmla="*/ 0 w 1001"/>
                  <a:gd name="T71" fmla="*/ 264 h 1001"/>
                  <a:gd name="T72" fmla="*/ 115 w 1001"/>
                  <a:gd name="T73" fmla="*/ 402 h 1001"/>
                  <a:gd name="T74" fmla="*/ 141 w 1001"/>
                  <a:gd name="T75" fmla="*/ 390 h 1001"/>
                  <a:gd name="T76" fmla="*/ 167 w 1001"/>
                  <a:gd name="T77" fmla="*/ 376 h 1001"/>
                  <a:gd name="T78" fmla="*/ 201 w 1001"/>
                  <a:gd name="T79" fmla="*/ 360 h 1001"/>
                  <a:gd name="T80" fmla="*/ 234 w 1001"/>
                  <a:gd name="T81" fmla="*/ 341 h 1001"/>
                  <a:gd name="T82" fmla="*/ 268 w 1001"/>
                  <a:gd name="T83" fmla="*/ 318 h 1001"/>
                  <a:gd name="T84" fmla="*/ 297 w 1001"/>
                  <a:gd name="T85" fmla="*/ 297 h 1001"/>
                  <a:gd name="T86" fmla="*/ 324 w 1001"/>
                  <a:gd name="T87" fmla="*/ 274 h 1001"/>
                  <a:gd name="T88" fmla="*/ 351 w 1001"/>
                  <a:gd name="T89" fmla="*/ 251 h 1001"/>
                  <a:gd name="T90" fmla="*/ 373 w 1001"/>
                  <a:gd name="T91" fmla="*/ 229 h 1001"/>
                  <a:gd name="T92" fmla="*/ 396 w 1001"/>
                  <a:gd name="T93" fmla="*/ 204 h 1001"/>
                  <a:gd name="T94" fmla="*/ 421 w 1001"/>
                  <a:gd name="T95" fmla="*/ 177 h 1001"/>
                  <a:gd name="T96" fmla="*/ 441 w 1001"/>
                  <a:gd name="T97" fmla="*/ 152 h 1001"/>
                  <a:gd name="T98" fmla="*/ 462 w 1001"/>
                  <a:gd name="T99" fmla="*/ 127 h 1001"/>
                  <a:gd name="T100" fmla="*/ 480 w 1001"/>
                  <a:gd name="T101" fmla="*/ 103 h 1001"/>
                  <a:gd name="T102" fmla="*/ 499 w 1001"/>
                  <a:gd name="T103" fmla="*/ 72 h 1001"/>
                  <a:gd name="T104" fmla="*/ 517 w 1001"/>
                  <a:gd name="T105" fmla="*/ 43 h 1001"/>
                  <a:gd name="T106" fmla="*/ 526 w 1001"/>
                  <a:gd name="T107" fmla="*/ 21 h 1001"/>
                  <a:gd name="T108" fmla="*/ 536 w 1001"/>
                  <a:gd name="T109" fmla="*/ 0 h 1001"/>
                  <a:gd name="T110" fmla="*/ 1001 w 1001"/>
                  <a:gd name="T111" fmla="*/ 219 h 1001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01"/>
                  <a:gd name="T169" fmla="*/ 0 h 1001"/>
                  <a:gd name="T170" fmla="*/ 1001 w 1001"/>
                  <a:gd name="T171" fmla="*/ 1001 h 1001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01" h="1001">
                    <a:moveTo>
                      <a:pt x="1001" y="219"/>
                    </a:moveTo>
                    <a:lnTo>
                      <a:pt x="989" y="241"/>
                    </a:lnTo>
                    <a:lnTo>
                      <a:pt x="981" y="259"/>
                    </a:lnTo>
                    <a:lnTo>
                      <a:pt x="970" y="278"/>
                    </a:lnTo>
                    <a:lnTo>
                      <a:pt x="962" y="296"/>
                    </a:lnTo>
                    <a:lnTo>
                      <a:pt x="951" y="315"/>
                    </a:lnTo>
                    <a:lnTo>
                      <a:pt x="939" y="334"/>
                    </a:lnTo>
                    <a:lnTo>
                      <a:pt x="928" y="352"/>
                    </a:lnTo>
                    <a:lnTo>
                      <a:pt x="915" y="371"/>
                    </a:lnTo>
                    <a:lnTo>
                      <a:pt x="900" y="391"/>
                    </a:lnTo>
                    <a:lnTo>
                      <a:pt x="885" y="413"/>
                    </a:lnTo>
                    <a:lnTo>
                      <a:pt x="873" y="431"/>
                    </a:lnTo>
                    <a:lnTo>
                      <a:pt x="858" y="449"/>
                    </a:lnTo>
                    <a:lnTo>
                      <a:pt x="842" y="471"/>
                    </a:lnTo>
                    <a:lnTo>
                      <a:pt x="825" y="493"/>
                    </a:lnTo>
                    <a:lnTo>
                      <a:pt x="809" y="512"/>
                    </a:lnTo>
                    <a:lnTo>
                      <a:pt x="791" y="532"/>
                    </a:lnTo>
                    <a:lnTo>
                      <a:pt x="776" y="549"/>
                    </a:lnTo>
                    <a:lnTo>
                      <a:pt x="754" y="572"/>
                    </a:lnTo>
                    <a:lnTo>
                      <a:pt x="736" y="591"/>
                    </a:lnTo>
                    <a:lnTo>
                      <a:pt x="719" y="607"/>
                    </a:lnTo>
                    <a:lnTo>
                      <a:pt x="698" y="626"/>
                    </a:lnTo>
                    <a:lnTo>
                      <a:pt x="683" y="640"/>
                    </a:lnTo>
                    <a:lnTo>
                      <a:pt x="664" y="656"/>
                    </a:lnTo>
                    <a:lnTo>
                      <a:pt x="645" y="673"/>
                    </a:lnTo>
                    <a:lnTo>
                      <a:pt x="623" y="691"/>
                    </a:lnTo>
                    <a:lnTo>
                      <a:pt x="604" y="706"/>
                    </a:lnTo>
                    <a:lnTo>
                      <a:pt x="582" y="722"/>
                    </a:lnTo>
                    <a:lnTo>
                      <a:pt x="555" y="741"/>
                    </a:lnTo>
                    <a:lnTo>
                      <a:pt x="532" y="758"/>
                    </a:lnTo>
                    <a:lnTo>
                      <a:pt x="507" y="775"/>
                    </a:lnTo>
                    <a:lnTo>
                      <a:pt x="481" y="793"/>
                    </a:lnTo>
                    <a:lnTo>
                      <a:pt x="454" y="808"/>
                    </a:lnTo>
                    <a:lnTo>
                      <a:pt x="592" y="1001"/>
                    </a:lnTo>
                    <a:lnTo>
                      <a:pt x="41" y="753"/>
                    </a:lnTo>
                    <a:lnTo>
                      <a:pt x="0" y="264"/>
                    </a:lnTo>
                    <a:lnTo>
                      <a:pt x="115" y="402"/>
                    </a:lnTo>
                    <a:lnTo>
                      <a:pt x="141" y="390"/>
                    </a:lnTo>
                    <a:lnTo>
                      <a:pt x="167" y="376"/>
                    </a:lnTo>
                    <a:lnTo>
                      <a:pt x="201" y="360"/>
                    </a:lnTo>
                    <a:lnTo>
                      <a:pt x="234" y="341"/>
                    </a:lnTo>
                    <a:lnTo>
                      <a:pt x="268" y="318"/>
                    </a:lnTo>
                    <a:lnTo>
                      <a:pt x="297" y="297"/>
                    </a:lnTo>
                    <a:lnTo>
                      <a:pt x="324" y="274"/>
                    </a:lnTo>
                    <a:lnTo>
                      <a:pt x="351" y="251"/>
                    </a:lnTo>
                    <a:lnTo>
                      <a:pt x="373" y="229"/>
                    </a:lnTo>
                    <a:lnTo>
                      <a:pt x="396" y="204"/>
                    </a:lnTo>
                    <a:lnTo>
                      <a:pt x="421" y="177"/>
                    </a:lnTo>
                    <a:lnTo>
                      <a:pt x="441" y="152"/>
                    </a:lnTo>
                    <a:lnTo>
                      <a:pt x="462" y="127"/>
                    </a:lnTo>
                    <a:lnTo>
                      <a:pt x="480" y="103"/>
                    </a:lnTo>
                    <a:lnTo>
                      <a:pt x="499" y="72"/>
                    </a:lnTo>
                    <a:lnTo>
                      <a:pt x="517" y="43"/>
                    </a:lnTo>
                    <a:lnTo>
                      <a:pt x="526" y="21"/>
                    </a:lnTo>
                    <a:lnTo>
                      <a:pt x="536" y="0"/>
                    </a:lnTo>
                    <a:lnTo>
                      <a:pt x="1001" y="219"/>
                    </a:lnTo>
                    <a:close/>
                  </a:path>
                </a:pathLst>
              </a:custGeom>
              <a:solidFill>
                <a:srgbClr val="CC0099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075" name="Freeform 14"/>
              <p:cNvSpPr>
                <a:spLocks/>
              </p:cNvSpPr>
              <p:nvPr/>
            </p:nvSpPr>
            <p:spPr bwMode="auto">
              <a:xfrm>
                <a:off x="5227" y="679"/>
                <a:ext cx="184" cy="233"/>
              </a:xfrm>
              <a:custGeom>
                <a:avLst/>
                <a:gdLst>
                  <a:gd name="T0" fmla="*/ 0 w 923"/>
                  <a:gd name="T1" fmla="*/ 740 h 1165"/>
                  <a:gd name="T2" fmla="*/ 229 w 923"/>
                  <a:gd name="T3" fmla="*/ 826 h 1165"/>
                  <a:gd name="T4" fmla="*/ 242 w 923"/>
                  <a:gd name="T5" fmla="*/ 798 h 1165"/>
                  <a:gd name="T6" fmla="*/ 251 w 923"/>
                  <a:gd name="T7" fmla="*/ 770 h 1165"/>
                  <a:gd name="T8" fmla="*/ 258 w 923"/>
                  <a:gd name="T9" fmla="*/ 744 h 1165"/>
                  <a:gd name="T10" fmla="*/ 265 w 923"/>
                  <a:gd name="T11" fmla="*/ 721 h 1165"/>
                  <a:gd name="T12" fmla="*/ 272 w 923"/>
                  <a:gd name="T13" fmla="*/ 695 h 1165"/>
                  <a:gd name="T14" fmla="*/ 277 w 923"/>
                  <a:gd name="T15" fmla="*/ 665 h 1165"/>
                  <a:gd name="T16" fmla="*/ 281 w 923"/>
                  <a:gd name="T17" fmla="*/ 638 h 1165"/>
                  <a:gd name="T18" fmla="*/ 285 w 923"/>
                  <a:gd name="T19" fmla="*/ 610 h 1165"/>
                  <a:gd name="T20" fmla="*/ 289 w 923"/>
                  <a:gd name="T21" fmla="*/ 579 h 1165"/>
                  <a:gd name="T22" fmla="*/ 291 w 923"/>
                  <a:gd name="T23" fmla="*/ 546 h 1165"/>
                  <a:gd name="T24" fmla="*/ 291 w 923"/>
                  <a:gd name="T25" fmla="*/ 488 h 1165"/>
                  <a:gd name="T26" fmla="*/ 289 w 923"/>
                  <a:gd name="T27" fmla="*/ 456 h 1165"/>
                  <a:gd name="T28" fmla="*/ 288 w 923"/>
                  <a:gd name="T29" fmla="*/ 429 h 1165"/>
                  <a:gd name="T30" fmla="*/ 284 w 923"/>
                  <a:gd name="T31" fmla="*/ 400 h 1165"/>
                  <a:gd name="T32" fmla="*/ 279 w 923"/>
                  <a:gd name="T33" fmla="*/ 370 h 1165"/>
                  <a:gd name="T34" fmla="*/ 273 w 923"/>
                  <a:gd name="T35" fmla="*/ 344 h 1165"/>
                  <a:gd name="T36" fmla="*/ 266 w 923"/>
                  <a:gd name="T37" fmla="*/ 311 h 1165"/>
                  <a:gd name="T38" fmla="*/ 257 w 923"/>
                  <a:gd name="T39" fmla="*/ 280 h 1165"/>
                  <a:gd name="T40" fmla="*/ 702 w 923"/>
                  <a:gd name="T41" fmla="*/ 0 h 1165"/>
                  <a:gd name="T42" fmla="*/ 713 w 923"/>
                  <a:gd name="T43" fmla="*/ 27 h 1165"/>
                  <a:gd name="T44" fmla="*/ 722 w 923"/>
                  <a:gd name="T45" fmla="*/ 53 h 1165"/>
                  <a:gd name="T46" fmla="*/ 731 w 923"/>
                  <a:gd name="T47" fmla="*/ 76 h 1165"/>
                  <a:gd name="T48" fmla="*/ 739 w 923"/>
                  <a:gd name="T49" fmla="*/ 101 h 1165"/>
                  <a:gd name="T50" fmla="*/ 746 w 923"/>
                  <a:gd name="T51" fmla="*/ 124 h 1165"/>
                  <a:gd name="T52" fmla="*/ 754 w 923"/>
                  <a:gd name="T53" fmla="*/ 149 h 1165"/>
                  <a:gd name="T54" fmla="*/ 759 w 923"/>
                  <a:gd name="T55" fmla="*/ 171 h 1165"/>
                  <a:gd name="T56" fmla="*/ 765 w 923"/>
                  <a:gd name="T57" fmla="*/ 194 h 1165"/>
                  <a:gd name="T58" fmla="*/ 770 w 923"/>
                  <a:gd name="T59" fmla="*/ 217 h 1165"/>
                  <a:gd name="T60" fmla="*/ 777 w 923"/>
                  <a:gd name="T61" fmla="*/ 243 h 1165"/>
                  <a:gd name="T62" fmla="*/ 781 w 923"/>
                  <a:gd name="T63" fmla="*/ 273 h 1165"/>
                  <a:gd name="T64" fmla="*/ 787 w 923"/>
                  <a:gd name="T65" fmla="*/ 298 h 1165"/>
                  <a:gd name="T66" fmla="*/ 792 w 923"/>
                  <a:gd name="T67" fmla="*/ 325 h 1165"/>
                  <a:gd name="T68" fmla="*/ 796 w 923"/>
                  <a:gd name="T69" fmla="*/ 354 h 1165"/>
                  <a:gd name="T70" fmla="*/ 797 w 923"/>
                  <a:gd name="T71" fmla="*/ 384 h 1165"/>
                  <a:gd name="T72" fmla="*/ 800 w 923"/>
                  <a:gd name="T73" fmla="*/ 416 h 1165"/>
                  <a:gd name="T74" fmla="*/ 803 w 923"/>
                  <a:gd name="T75" fmla="*/ 448 h 1165"/>
                  <a:gd name="T76" fmla="*/ 803 w 923"/>
                  <a:gd name="T77" fmla="*/ 478 h 1165"/>
                  <a:gd name="T78" fmla="*/ 803 w 923"/>
                  <a:gd name="T79" fmla="*/ 511 h 1165"/>
                  <a:gd name="T80" fmla="*/ 803 w 923"/>
                  <a:gd name="T81" fmla="*/ 552 h 1165"/>
                  <a:gd name="T82" fmla="*/ 802 w 923"/>
                  <a:gd name="T83" fmla="*/ 589 h 1165"/>
                  <a:gd name="T84" fmla="*/ 800 w 923"/>
                  <a:gd name="T85" fmla="*/ 615 h 1165"/>
                  <a:gd name="T86" fmla="*/ 797 w 923"/>
                  <a:gd name="T87" fmla="*/ 643 h 1165"/>
                  <a:gd name="T88" fmla="*/ 796 w 923"/>
                  <a:gd name="T89" fmla="*/ 673 h 1165"/>
                  <a:gd name="T90" fmla="*/ 791 w 923"/>
                  <a:gd name="T91" fmla="*/ 707 h 1165"/>
                  <a:gd name="T92" fmla="*/ 785 w 923"/>
                  <a:gd name="T93" fmla="*/ 736 h 1165"/>
                  <a:gd name="T94" fmla="*/ 780 w 923"/>
                  <a:gd name="T95" fmla="*/ 765 h 1165"/>
                  <a:gd name="T96" fmla="*/ 773 w 923"/>
                  <a:gd name="T97" fmla="*/ 799 h 1165"/>
                  <a:gd name="T98" fmla="*/ 766 w 923"/>
                  <a:gd name="T99" fmla="*/ 825 h 1165"/>
                  <a:gd name="T100" fmla="*/ 759 w 923"/>
                  <a:gd name="T101" fmla="*/ 858 h 1165"/>
                  <a:gd name="T102" fmla="*/ 751 w 923"/>
                  <a:gd name="T103" fmla="*/ 886 h 1165"/>
                  <a:gd name="T104" fmla="*/ 741 w 923"/>
                  <a:gd name="T105" fmla="*/ 915 h 1165"/>
                  <a:gd name="T106" fmla="*/ 732 w 923"/>
                  <a:gd name="T107" fmla="*/ 945 h 1165"/>
                  <a:gd name="T108" fmla="*/ 720 w 923"/>
                  <a:gd name="T109" fmla="*/ 982 h 1165"/>
                  <a:gd name="T110" fmla="*/ 706 w 923"/>
                  <a:gd name="T111" fmla="*/ 1019 h 1165"/>
                  <a:gd name="T112" fmla="*/ 923 w 923"/>
                  <a:gd name="T113" fmla="*/ 1108 h 1165"/>
                  <a:gd name="T114" fmla="*/ 378 w 923"/>
                  <a:gd name="T115" fmla="*/ 1165 h 1165"/>
                  <a:gd name="T116" fmla="*/ 0 w 923"/>
                  <a:gd name="T117" fmla="*/ 740 h 116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923"/>
                  <a:gd name="T178" fmla="*/ 0 h 1165"/>
                  <a:gd name="T179" fmla="*/ 923 w 923"/>
                  <a:gd name="T180" fmla="*/ 1165 h 116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923" h="1165">
                    <a:moveTo>
                      <a:pt x="0" y="740"/>
                    </a:moveTo>
                    <a:lnTo>
                      <a:pt x="229" y="826"/>
                    </a:lnTo>
                    <a:lnTo>
                      <a:pt x="242" y="798"/>
                    </a:lnTo>
                    <a:lnTo>
                      <a:pt x="251" y="770"/>
                    </a:lnTo>
                    <a:lnTo>
                      <a:pt x="258" y="744"/>
                    </a:lnTo>
                    <a:lnTo>
                      <a:pt x="265" y="721"/>
                    </a:lnTo>
                    <a:lnTo>
                      <a:pt x="272" y="695"/>
                    </a:lnTo>
                    <a:lnTo>
                      <a:pt x="277" y="665"/>
                    </a:lnTo>
                    <a:lnTo>
                      <a:pt x="281" y="638"/>
                    </a:lnTo>
                    <a:lnTo>
                      <a:pt x="285" y="610"/>
                    </a:lnTo>
                    <a:lnTo>
                      <a:pt x="289" y="579"/>
                    </a:lnTo>
                    <a:lnTo>
                      <a:pt x="291" y="546"/>
                    </a:lnTo>
                    <a:lnTo>
                      <a:pt x="291" y="488"/>
                    </a:lnTo>
                    <a:lnTo>
                      <a:pt x="289" y="456"/>
                    </a:lnTo>
                    <a:lnTo>
                      <a:pt x="288" y="429"/>
                    </a:lnTo>
                    <a:lnTo>
                      <a:pt x="284" y="400"/>
                    </a:lnTo>
                    <a:lnTo>
                      <a:pt x="279" y="370"/>
                    </a:lnTo>
                    <a:lnTo>
                      <a:pt x="273" y="344"/>
                    </a:lnTo>
                    <a:lnTo>
                      <a:pt x="266" y="311"/>
                    </a:lnTo>
                    <a:lnTo>
                      <a:pt x="257" y="280"/>
                    </a:lnTo>
                    <a:lnTo>
                      <a:pt x="702" y="0"/>
                    </a:lnTo>
                    <a:lnTo>
                      <a:pt x="713" y="27"/>
                    </a:lnTo>
                    <a:lnTo>
                      <a:pt x="722" y="53"/>
                    </a:lnTo>
                    <a:lnTo>
                      <a:pt x="731" y="76"/>
                    </a:lnTo>
                    <a:lnTo>
                      <a:pt x="739" y="101"/>
                    </a:lnTo>
                    <a:lnTo>
                      <a:pt x="746" y="124"/>
                    </a:lnTo>
                    <a:lnTo>
                      <a:pt x="754" y="149"/>
                    </a:lnTo>
                    <a:lnTo>
                      <a:pt x="759" y="171"/>
                    </a:lnTo>
                    <a:lnTo>
                      <a:pt x="765" y="194"/>
                    </a:lnTo>
                    <a:lnTo>
                      <a:pt x="770" y="217"/>
                    </a:lnTo>
                    <a:lnTo>
                      <a:pt x="777" y="243"/>
                    </a:lnTo>
                    <a:lnTo>
                      <a:pt x="781" y="273"/>
                    </a:lnTo>
                    <a:lnTo>
                      <a:pt x="787" y="298"/>
                    </a:lnTo>
                    <a:lnTo>
                      <a:pt x="792" y="325"/>
                    </a:lnTo>
                    <a:lnTo>
                      <a:pt x="796" y="354"/>
                    </a:lnTo>
                    <a:lnTo>
                      <a:pt x="797" y="384"/>
                    </a:lnTo>
                    <a:lnTo>
                      <a:pt x="800" y="416"/>
                    </a:lnTo>
                    <a:lnTo>
                      <a:pt x="803" y="448"/>
                    </a:lnTo>
                    <a:lnTo>
                      <a:pt x="803" y="478"/>
                    </a:lnTo>
                    <a:lnTo>
                      <a:pt x="803" y="511"/>
                    </a:lnTo>
                    <a:lnTo>
                      <a:pt x="803" y="552"/>
                    </a:lnTo>
                    <a:lnTo>
                      <a:pt x="802" y="589"/>
                    </a:lnTo>
                    <a:lnTo>
                      <a:pt x="800" y="615"/>
                    </a:lnTo>
                    <a:lnTo>
                      <a:pt x="797" y="643"/>
                    </a:lnTo>
                    <a:lnTo>
                      <a:pt x="796" y="673"/>
                    </a:lnTo>
                    <a:lnTo>
                      <a:pt x="791" y="707"/>
                    </a:lnTo>
                    <a:lnTo>
                      <a:pt x="785" y="736"/>
                    </a:lnTo>
                    <a:lnTo>
                      <a:pt x="780" y="765"/>
                    </a:lnTo>
                    <a:lnTo>
                      <a:pt x="773" y="799"/>
                    </a:lnTo>
                    <a:lnTo>
                      <a:pt x="766" y="825"/>
                    </a:lnTo>
                    <a:lnTo>
                      <a:pt x="759" y="858"/>
                    </a:lnTo>
                    <a:lnTo>
                      <a:pt x="751" y="886"/>
                    </a:lnTo>
                    <a:lnTo>
                      <a:pt x="741" y="915"/>
                    </a:lnTo>
                    <a:lnTo>
                      <a:pt x="732" y="945"/>
                    </a:lnTo>
                    <a:lnTo>
                      <a:pt x="720" y="982"/>
                    </a:lnTo>
                    <a:lnTo>
                      <a:pt x="706" y="1019"/>
                    </a:lnTo>
                    <a:lnTo>
                      <a:pt x="923" y="1108"/>
                    </a:lnTo>
                    <a:lnTo>
                      <a:pt x="378" y="1165"/>
                    </a:lnTo>
                    <a:lnTo>
                      <a:pt x="0" y="740"/>
                    </a:lnTo>
                    <a:close/>
                  </a:path>
                </a:pathLst>
              </a:custGeom>
              <a:solidFill>
                <a:srgbClr val="FF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076" name="Freeform 15"/>
              <p:cNvSpPr>
                <a:spLocks/>
              </p:cNvSpPr>
              <p:nvPr/>
            </p:nvSpPr>
            <p:spPr bwMode="auto">
              <a:xfrm>
                <a:off x="5173" y="463"/>
                <a:ext cx="215" cy="204"/>
              </a:xfrm>
              <a:custGeom>
                <a:avLst/>
                <a:gdLst>
                  <a:gd name="T0" fmla="*/ 219 w 1080"/>
                  <a:gd name="T1" fmla="*/ 0 h 1028"/>
                  <a:gd name="T2" fmla="*/ 241 w 1080"/>
                  <a:gd name="T3" fmla="*/ 11 h 1028"/>
                  <a:gd name="T4" fmla="*/ 259 w 1080"/>
                  <a:gd name="T5" fmla="*/ 20 h 1028"/>
                  <a:gd name="T6" fmla="*/ 278 w 1080"/>
                  <a:gd name="T7" fmla="*/ 30 h 1028"/>
                  <a:gd name="T8" fmla="*/ 296 w 1080"/>
                  <a:gd name="T9" fmla="*/ 39 h 1028"/>
                  <a:gd name="T10" fmla="*/ 315 w 1080"/>
                  <a:gd name="T11" fmla="*/ 50 h 1028"/>
                  <a:gd name="T12" fmla="*/ 333 w 1080"/>
                  <a:gd name="T13" fmla="*/ 63 h 1028"/>
                  <a:gd name="T14" fmla="*/ 351 w 1080"/>
                  <a:gd name="T15" fmla="*/ 74 h 1028"/>
                  <a:gd name="T16" fmla="*/ 368 w 1080"/>
                  <a:gd name="T17" fmla="*/ 85 h 1028"/>
                  <a:gd name="T18" fmla="*/ 390 w 1080"/>
                  <a:gd name="T19" fmla="*/ 100 h 1028"/>
                  <a:gd name="T20" fmla="*/ 413 w 1080"/>
                  <a:gd name="T21" fmla="*/ 116 h 1028"/>
                  <a:gd name="T22" fmla="*/ 431 w 1080"/>
                  <a:gd name="T23" fmla="*/ 128 h 1028"/>
                  <a:gd name="T24" fmla="*/ 449 w 1080"/>
                  <a:gd name="T25" fmla="*/ 143 h 1028"/>
                  <a:gd name="T26" fmla="*/ 471 w 1080"/>
                  <a:gd name="T27" fmla="*/ 158 h 1028"/>
                  <a:gd name="T28" fmla="*/ 493 w 1080"/>
                  <a:gd name="T29" fmla="*/ 175 h 1028"/>
                  <a:gd name="T30" fmla="*/ 512 w 1080"/>
                  <a:gd name="T31" fmla="*/ 191 h 1028"/>
                  <a:gd name="T32" fmla="*/ 531 w 1080"/>
                  <a:gd name="T33" fmla="*/ 209 h 1028"/>
                  <a:gd name="T34" fmla="*/ 549 w 1080"/>
                  <a:gd name="T35" fmla="*/ 225 h 1028"/>
                  <a:gd name="T36" fmla="*/ 570 w 1080"/>
                  <a:gd name="T37" fmla="*/ 246 h 1028"/>
                  <a:gd name="T38" fmla="*/ 590 w 1080"/>
                  <a:gd name="T39" fmla="*/ 263 h 1028"/>
                  <a:gd name="T40" fmla="*/ 606 w 1080"/>
                  <a:gd name="T41" fmla="*/ 281 h 1028"/>
                  <a:gd name="T42" fmla="*/ 625 w 1080"/>
                  <a:gd name="T43" fmla="*/ 302 h 1028"/>
                  <a:gd name="T44" fmla="*/ 640 w 1080"/>
                  <a:gd name="T45" fmla="*/ 317 h 1028"/>
                  <a:gd name="T46" fmla="*/ 656 w 1080"/>
                  <a:gd name="T47" fmla="*/ 336 h 1028"/>
                  <a:gd name="T48" fmla="*/ 673 w 1080"/>
                  <a:gd name="T49" fmla="*/ 355 h 1028"/>
                  <a:gd name="T50" fmla="*/ 691 w 1080"/>
                  <a:gd name="T51" fmla="*/ 378 h 1028"/>
                  <a:gd name="T52" fmla="*/ 706 w 1080"/>
                  <a:gd name="T53" fmla="*/ 397 h 1028"/>
                  <a:gd name="T54" fmla="*/ 722 w 1080"/>
                  <a:gd name="T55" fmla="*/ 419 h 1028"/>
                  <a:gd name="T56" fmla="*/ 741 w 1080"/>
                  <a:gd name="T57" fmla="*/ 445 h 1028"/>
                  <a:gd name="T58" fmla="*/ 758 w 1080"/>
                  <a:gd name="T59" fmla="*/ 468 h 1028"/>
                  <a:gd name="T60" fmla="*/ 775 w 1080"/>
                  <a:gd name="T61" fmla="*/ 494 h 1028"/>
                  <a:gd name="T62" fmla="*/ 792 w 1080"/>
                  <a:gd name="T63" fmla="*/ 520 h 1028"/>
                  <a:gd name="T64" fmla="*/ 807 w 1080"/>
                  <a:gd name="T65" fmla="*/ 548 h 1028"/>
                  <a:gd name="T66" fmla="*/ 823 w 1080"/>
                  <a:gd name="T67" fmla="*/ 576 h 1028"/>
                  <a:gd name="T68" fmla="*/ 835 w 1080"/>
                  <a:gd name="T69" fmla="*/ 601 h 1028"/>
                  <a:gd name="T70" fmla="*/ 848 w 1080"/>
                  <a:gd name="T71" fmla="*/ 624 h 1028"/>
                  <a:gd name="T72" fmla="*/ 859 w 1080"/>
                  <a:gd name="T73" fmla="*/ 651 h 1028"/>
                  <a:gd name="T74" fmla="*/ 865 w 1080"/>
                  <a:gd name="T75" fmla="*/ 670 h 1028"/>
                  <a:gd name="T76" fmla="*/ 1080 w 1080"/>
                  <a:gd name="T77" fmla="*/ 586 h 1028"/>
                  <a:gd name="T78" fmla="*/ 747 w 1080"/>
                  <a:gd name="T79" fmla="*/ 1028 h 1028"/>
                  <a:gd name="T80" fmla="*/ 157 w 1080"/>
                  <a:gd name="T81" fmla="*/ 956 h 1028"/>
                  <a:gd name="T82" fmla="*/ 390 w 1080"/>
                  <a:gd name="T83" fmla="*/ 862 h 1028"/>
                  <a:gd name="T84" fmla="*/ 375 w 1080"/>
                  <a:gd name="T85" fmla="*/ 830 h 1028"/>
                  <a:gd name="T86" fmla="*/ 360 w 1080"/>
                  <a:gd name="T87" fmla="*/ 800 h 1028"/>
                  <a:gd name="T88" fmla="*/ 340 w 1080"/>
                  <a:gd name="T89" fmla="*/ 767 h 1028"/>
                  <a:gd name="T90" fmla="*/ 316 w 1080"/>
                  <a:gd name="T91" fmla="*/ 733 h 1028"/>
                  <a:gd name="T92" fmla="*/ 296 w 1080"/>
                  <a:gd name="T93" fmla="*/ 705 h 1028"/>
                  <a:gd name="T94" fmla="*/ 274 w 1080"/>
                  <a:gd name="T95" fmla="*/ 677 h 1028"/>
                  <a:gd name="T96" fmla="*/ 251 w 1080"/>
                  <a:gd name="T97" fmla="*/ 650 h 1028"/>
                  <a:gd name="T98" fmla="*/ 228 w 1080"/>
                  <a:gd name="T99" fmla="*/ 627 h 1028"/>
                  <a:gd name="T100" fmla="*/ 204 w 1080"/>
                  <a:gd name="T101" fmla="*/ 605 h 1028"/>
                  <a:gd name="T102" fmla="*/ 177 w 1080"/>
                  <a:gd name="T103" fmla="*/ 580 h 1028"/>
                  <a:gd name="T104" fmla="*/ 151 w 1080"/>
                  <a:gd name="T105" fmla="*/ 560 h 1028"/>
                  <a:gd name="T106" fmla="*/ 127 w 1080"/>
                  <a:gd name="T107" fmla="*/ 539 h 1028"/>
                  <a:gd name="T108" fmla="*/ 102 w 1080"/>
                  <a:gd name="T109" fmla="*/ 522 h 1028"/>
                  <a:gd name="T110" fmla="*/ 72 w 1080"/>
                  <a:gd name="T111" fmla="*/ 502 h 1028"/>
                  <a:gd name="T112" fmla="*/ 42 w 1080"/>
                  <a:gd name="T113" fmla="*/ 485 h 1028"/>
                  <a:gd name="T114" fmla="*/ 21 w 1080"/>
                  <a:gd name="T115" fmla="*/ 475 h 1028"/>
                  <a:gd name="T116" fmla="*/ 0 w 1080"/>
                  <a:gd name="T117" fmla="*/ 463 h 1028"/>
                  <a:gd name="T118" fmla="*/ 219 w 1080"/>
                  <a:gd name="T119" fmla="*/ 0 h 102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80"/>
                  <a:gd name="T181" fmla="*/ 0 h 1028"/>
                  <a:gd name="T182" fmla="*/ 1080 w 1080"/>
                  <a:gd name="T183" fmla="*/ 1028 h 102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80" h="1028">
                    <a:moveTo>
                      <a:pt x="219" y="0"/>
                    </a:moveTo>
                    <a:lnTo>
                      <a:pt x="241" y="11"/>
                    </a:lnTo>
                    <a:lnTo>
                      <a:pt x="259" y="20"/>
                    </a:lnTo>
                    <a:lnTo>
                      <a:pt x="278" y="30"/>
                    </a:lnTo>
                    <a:lnTo>
                      <a:pt x="296" y="39"/>
                    </a:lnTo>
                    <a:lnTo>
                      <a:pt x="315" y="50"/>
                    </a:lnTo>
                    <a:lnTo>
                      <a:pt x="333" y="63"/>
                    </a:lnTo>
                    <a:lnTo>
                      <a:pt x="351" y="74"/>
                    </a:lnTo>
                    <a:lnTo>
                      <a:pt x="368" y="85"/>
                    </a:lnTo>
                    <a:lnTo>
                      <a:pt x="390" y="100"/>
                    </a:lnTo>
                    <a:lnTo>
                      <a:pt x="413" y="116"/>
                    </a:lnTo>
                    <a:lnTo>
                      <a:pt x="431" y="128"/>
                    </a:lnTo>
                    <a:lnTo>
                      <a:pt x="449" y="143"/>
                    </a:lnTo>
                    <a:lnTo>
                      <a:pt x="471" y="158"/>
                    </a:lnTo>
                    <a:lnTo>
                      <a:pt x="493" y="175"/>
                    </a:lnTo>
                    <a:lnTo>
                      <a:pt x="512" y="191"/>
                    </a:lnTo>
                    <a:lnTo>
                      <a:pt x="531" y="209"/>
                    </a:lnTo>
                    <a:lnTo>
                      <a:pt x="549" y="225"/>
                    </a:lnTo>
                    <a:lnTo>
                      <a:pt x="570" y="246"/>
                    </a:lnTo>
                    <a:lnTo>
                      <a:pt x="590" y="263"/>
                    </a:lnTo>
                    <a:lnTo>
                      <a:pt x="606" y="281"/>
                    </a:lnTo>
                    <a:lnTo>
                      <a:pt x="625" y="302"/>
                    </a:lnTo>
                    <a:lnTo>
                      <a:pt x="640" y="317"/>
                    </a:lnTo>
                    <a:lnTo>
                      <a:pt x="656" y="336"/>
                    </a:lnTo>
                    <a:lnTo>
                      <a:pt x="673" y="355"/>
                    </a:lnTo>
                    <a:lnTo>
                      <a:pt x="691" y="378"/>
                    </a:lnTo>
                    <a:lnTo>
                      <a:pt x="706" y="397"/>
                    </a:lnTo>
                    <a:lnTo>
                      <a:pt x="722" y="419"/>
                    </a:lnTo>
                    <a:lnTo>
                      <a:pt x="741" y="445"/>
                    </a:lnTo>
                    <a:lnTo>
                      <a:pt x="758" y="468"/>
                    </a:lnTo>
                    <a:lnTo>
                      <a:pt x="775" y="494"/>
                    </a:lnTo>
                    <a:lnTo>
                      <a:pt x="792" y="520"/>
                    </a:lnTo>
                    <a:lnTo>
                      <a:pt x="807" y="548"/>
                    </a:lnTo>
                    <a:lnTo>
                      <a:pt x="823" y="576"/>
                    </a:lnTo>
                    <a:lnTo>
                      <a:pt x="835" y="601"/>
                    </a:lnTo>
                    <a:lnTo>
                      <a:pt x="848" y="624"/>
                    </a:lnTo>
                    <a:lnTo>
                      <a:pt x="859" y="651"/>
                    </a:lnTo>
                    <a:lnTo>
                      <a:pt x="865" y="670"/>
                    </a:lnTo>
                    <a:lnTo>
                      <a:pt x="1080" y="586"/>
                    </a:lnTo>
                    <a:lnTo>
                      <a:pt x="747" y="1028"/>
                    </a:lnTo>
                    <a:lnTo>
                      <a:pt x="157" y="956"/>
                    </a:lnTo>
                    <a:lnTo>
                      <a:pt x="390" y="862"/>
                    </a:lnTo>
                    <a:lnTo>
                      <a:pt x="375" y="830"/>
                    </a:lnTo>
                    <a:lnTo>
                      <a:pt x="360" y="800"/>
                    </a:lnTo>
                    <a:lnTo>
                      <a:pt x="340" y="767"/>
                    </a:lnTo>
                    <a:lnTo>
                      <a:pt x="316" y="733"/>
                    </a:lnTo>
                    <a:lnTo>
                      <a:pt x="296" y="705"/>
                    </a:lnTo>
                    <a:lnTo>
                      <a:pt x="274" y="677"/>
                    </a:lnTo>
                    <a:lnTo>
                      <a:pt x="251" y="650"/>
                    </a:lnTo>
                    <a:lnTo>
                      <a:pt x="228" y="627"/>
                    </a:lnTo>
                    <a:lnTo>
                      <a:pt x="204" y="605"/>
                    </a:lnTo>
                    <a:lnTo>
                      <a:pt x="177" y="580"/>
                    </a:lnTo>
                    <a:lnTo>
                      <a:pt x="151" y="560"/>
                    </a:lnTo>
                    <a:lnTo>
                      <a:pt x="127" y="539"/>
                    </a:lnTo>
                    <a:lnTo>
                      <a:pt x="102" y="522"/>
                    </a:lnTo>
                    <a:lnTo>
                      <a:pt x="72" y="502"/>
                    </a:lnTo>
                    <a:lnTo>
                      <a:pt x="42" y="485"/>
                    </a:lnTo>
                    <a:lnTo>
                      <a:pt x="21" y="475"/>
                    </a:lnTo>
                    <a:lnTo>
                      <a:pt x="0" y="463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FF99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077" name="Freeform 16"/>
              <p:cNvSpPr>
                <a:spLocks/>
              </p:cNvSpPr>
              <p:nvPr/>
            </p:nvSpPr>
            <p:spPr bwMode="auto">
              <a:xfrm flipH="1" flipV="1">
                <a:off x="4936" y="388"/>
                <a:ext cx="211" cy="173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rgbClr val="FFFF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45064" name="Text Box 17"/>
            <p:cNvSpPr txBox="1">
              <a:spLocks noChangeArrowheads="1"/>
            </p:cNvSpPr>
            <p:nvPr/>
          </p:nvSpPr>
          <p:spPr bwMode="auto">
            <a:xfrm>
              <a:off x="6613525" y="4822825"/>
              <a:ext cx="746125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Arial" charset="0"/>
                </a:rPr>
                <a:t>Calculate</a:t>
              </a:r>
            </a:p>
            <a:p>
              <a:pPr eaLnBrk="0" hangingPunct="0"/>
              <a:r>
                <a:rPr lang="en-US" sz="1000" b="1">
                  <a:latin typeface="Arial" charset="0"/>
                </a:rPr>
                <a:t>Forecast</a:t>
              </a:r>
            </a:p>
          </p:txBody>
        </p:sp>
        <p:sp>
          <p:nvSpPr>
            <p:cNvPr id="45065" name="Text Box 18"/>
            <p:cNvSpPr txBox="1">
              <a:spLocks noChangeArrowheads="1"/>
            </p:cNvSpPr>
            <p:nvPr/>
          </p:nvSpPr>
          <p:spPr bwMode="auto">
            <a:xfrm>
              <a:off x="6380163" y="5445125"/>
              <a:ext cx="661987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Arial" charset="0"/>
                </a:rPr>
                <a:t>Analyze</a:t>
              </a:r>
            </a:p>
            <a:p>
              <a:pPr eaLnBrk="0" hangingPunct="0"/>
              <a:r>
                <a:rPr lang="en-US" sz="1000" b="1">
                  <a:latin typeface="Arial" charset="0"/>
                </a:rPr>
                <a:t>History</a:t>
              </a:r>
            </a:p>
          </p:txBody>
        </p:sp>
        <p:sp>
          <p:nvSpPr>
            <p:cNvPr id="45066" name="Text Box 19"/>
            <p:cNvSpPr txBox="1">
              <a:spLocks noChangeArrowheads="1"/>
            </p:cNvSpPr>
            <p:nvPr/>
          </p:nvSpPr>
          <p:spPr bwMode="auto">
            <a:xfrm>
              <a:off x="6735763" y="6113463"/>
              <a:ext cx="711200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Arial" charset="0"/>
                </a:rPr>
                <a:t>Define</a:t>
              </a:r>
            </a:p>
            <a:p>
              <a:pPr eaLnBrk="0" hangingPunct="0"/>
              <a:r>
                <a:rPr lang="en-US" sz="1000" b="1">
                  <a:latin typeface="Arial" charset="0"/>
                </a:rPr>
                <a:t>Forecast</a:t>
              </a:r>
            </a:p>
            <a:p>
              <a:pPr eaLnBrk="0" hangingPunct="0"/>
              <a:r>
                <a:rPr lang="en-US" sz="1000" b="1">
                  <a:latin typeface="Arial" charset="0"/>
                </a:rPr>
                <a:t>Criteria</a:t>
              </a:r>
            </a:p>
          </p:txBody>
        </p:sp>
        <p:sp>
          <p:nvSpPr>
            <p:cNvPr id="45067" name="Text Box 20"/>
            <p:cNvSpPr txBox="1">
              <a:spLocks noChangeArrowheads="1"/>
            </p:cNvSpPr>
            <p:nvPr/>
          </p:nvSpPr>
          <p:spPr bwMode="auto">
            <a:xfrm>
              <a:off x="7897813" y="4800600"/>
              <a:ext cx="71120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Arial" charset="0"/>
                </a:rPr>
                <a:t>Modify</a:t>
              </a:r>
            </a:p>
            <a:p>
              <a:pPr eaLnBrk="0" hangingPunct="0"/>
              <a:r>
                <a:rPr lang="en-US" sz="1000" b="1">
                  <a:latin typeface="Arial" charset="0"/>
                </a:rPr>
                <a:t>Forecast</a:t>
              </a:r>
            </a:p>
          </p:txBody>
        </p:sp>
        <p:sp>
          <p:nvSpPr>
            <p:cNvPr id="45068" name="Text Box 21"/>
            <p:cNvSpPr txBox="1">
              <a:spLocks noChangeArrowheads="1"/>
            </p:cNvSpPr>
            <p:nvPr/>
          </p:nvSpPr>
          <p:spPr bwMode="auto">
            <a:xfrm>
              <a:off x="8205788" y="5472113"/>
              <a:ext cx="614362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Arial" charset="0"/>
                </a:rPr>
                <a:t>Update</a:t>
              </a:r>
            </a:p>
            <a:p>
              <a:pPr eaLnBrk="0" hangingPunct="0"/>
              <a:r>
                <a:rPr lang="en-US" sz="1000" b="1">
                  <a:latin typeface="Arial" charset="0"/>
                </a:rPr>
                <a:t>MRP</a:t>
              </a:r>
            </a:p>
          </p:txBody>
        </p:sp>
        <p:sp>
          <p:nvSpPr>
            <p:cNvPr id="45069" name="Text Box 22"/>
            <p:cNvSpPr txBox="1">
              <a:spLocks noChangeArrowheads="1"/>
            </p:cNvSpPr>
            <p:nvPr/>
          </p:nvSpPr>
          <p:spPr bwMode="auto">
            <a:xfrm>
              <a:off x="8005763" y="6119813"/>
              <a:ext cx="727075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Arial" charset="0"/>
                </a:rPr>
                <a:t>Add New</a:t>
              </a:r>
            </a:p>
            <a:p>
              <a:pPr eaLnBrk="0" hangingPunct="0"/>
              <a:r>
                <a:rPr lang="en-US" sz="1000" b="1">
                  <a:latin typeface="Arial" charset="0"/>
                </a:rPr>
                <a:t>Forecast</a:t>
              </a:r>
            </a:p>
            <a:p>
              <a:pPr eaLnBrk="0" hangingPunct="0"/>
              <a:r>
                <a:rPr lang="en-US" sz="1000" b="1">
                  <a:latin typeface="Arial" charset="0"/>
                </a:rPr>
                <a:t>Methods</a:t>
              </a:r>
            </a:p>
          </p:txBody>
        </p:sp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Forecast Simulation Loop System: Summary</a:t>
            </a:r>
          </a:p>
        </p:txBody>
      </p:sp>
      <p:sp>
        <p:nvSpPr>
          <p:cNvPr id="460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FS-PR-430</a:t>
            </a:r>
          </a:p>
        </p:txBody>
      </p:sp>
      <p:grpSp>
        <p:nvGrpSpPr>
          <p:cNvPr id="46084" name="Group 27"/>
          <p:cNvGrpSpPr>
            <a:grpSpLocks/>
          </p:cNvGrpSpPr>
          <p:nvPr/>
        </p:nvGrpSpPr>
        <p:grpSpPr bwMode="auto">
          <a:xfrm>
            <a:off x="1041400" y="1431925"/>
            <a:ext cx="7075488" cy="4235450"/>
            <a:chOff x="740" y="1214"/>
            <a:chExt cx="4457" cy="2668"/>
          </a:xfrm>
        </p:grpSpPr>
        <p:grpSp>
          <p:nvGrpSpPr>
            <p:cNvPr id="46085" name="Group 26"/>
            <p:cNvGrpSpPr>
              <a:grpSpLocks/>
            </p:cNvGrpSpPr>
            <p:nvPr/>
          </p:nvGrpSpPr>
          <p:grpSpPr bwMode="auto">
            <a:xfrm>
              <a:off x="1721" y="1360"/>
              <a:ext cx="2305" cy="2203"/>
              <a:chOff x="1721" y="1360"/>
              <a:chExt cx="2305" cy="2203"/>
            </a:xfrm>
          </p:grpSpPr>
          <p:grpSp>
            <p:nvGrpSpPr>
              <p:cNvPr id="46092" name="Group 25"/>
              <p:cNvGrpSpPr>
                <a:grpSpLocks/>
              </p:cNvGrpSpPr>
              <p:nvPr/>
            </p:nvGrpSpPr>
            <p:grpSpPr bwMode="auto">
              <a:xfrm>
                <a:off x="1721" y="1360"/>
                <a:ext cx="2305" cy="2203"/>
                <a:chOff x="1613" y="1360"/>
                <a:chExt cx="2305" cy="2203"/>
              </a:xfrm>
            </p:grpSpPr>
            <p:sp>
              <p:nvSpPr>
                <p:cNvPr id="46094" name="Freeform 6"/>
                <p:cNvSpPr>
                  <a:spLocks/>
                </p:cNvSpPr>
                <p:nvPr/>
              </p:nvSpPr>
              <p:spPr bwMode="auto">
                <a:xfrm>
                  <a:off x="1844" y="1408"/>
                  <a:ext cx="617" cy="599"/>
                </a:xfrm>
                <a:custGeom>
                  <a:avLst/>
                  <a:gdLst>
                    <a:gd name="T0" fmla="*/ 0 w 1061"/>
                    <a:gd name="T1" fmla="*/ 839 h 1059"/>
                    <a:gd name="T2" fmla="*/ 11 w 1061"/>
                    <a:gd name="T3" fmla="*/ 817 h 1059"/>
                    <a:gd name="T4" fmla="*/ 20 w 1061"/>
                    <a:gd name="T5" fmla="*/ 799 h 1059"/>
                    <a:gd name="T6" fmla="*/ 30 w 1061"/>
                    <a:gd name="T7" fmla="*/ 780 h 1059"/>
                    <a:gd name="T8" fmla="*/ 39 w 1061"/>
                    <a:gd name="T9" fmla="*/ 763 h 1059"/>
                    <a:gd name="T10" fmla="*/ 50 w 1061"/>
                    <a:gd name="T11" fmla="*/ 743 h 1059"/>
                    <a:gd name="T12" fmla="*/ 63 w 1061"/>
                    <a:gd name="T13" fmla="*/ 724 h 1059"/>
                    <a:gd name="T14" fmla="*/ 74 w 1061"/>
                    <a:gd name="T15" fmla="*/ 707 h 1059"/>
                    <a:gd name="T16" fmla="*/ 84 w 1061"/>
                    <a:gd name="T17" fmla="*/ 687 h 1059"/>
                    <a:gd name="T18" fmla="*/ 100 w 1061"/>
                    <a:gd name="T19" fmla="*/ 666 h 1059"/>
                    <a:gd name="T20" fmla="*/ 116 w 1061"/>
                    <a:gd name="T21" fmla="*/ 644 h 1059"/>
                    <a:gd name="T22" fmla="*/ 128 w 1061"/>
                    <a:gd name="T23" fmla="*/ 626 h 1059"/>
                    <a:gd name="T24" fmla="*/ 143 w 1061"/>
                    <a:gd name="T25" fmla="*/ 608 h 1059"/>
                    <a:gd name="T26" fmla="*/ 158 w 1061"/>
                    <a:gd name="T27" fmla="*/ 588 h 1059"/>
                    <a:gd name="T28" fmla="*/ 175 w 1061"/>
                    <a:gd name="T29" fmla="*/ 566 h 1059"/>
                    <a:gd name="T30" fmla="*/ 191 w 1061"/>
                    <a:gd name="T31" fmla="*/ 547 h 1059"/>
                    <a:gd name="T32" fmla="*/ 209 w 1061"/>
                    <a:gd name="T33" fmla="*/ 526 h 1059"/>
                    <a:gd name="T34" fmla="*/ 225 w 1061"/>
                    <a:gd name="T35" fmla="*/ 510 h 1059"/>
                    <a:gd name="T36" fmla="*/ 246 w 1061"/>
                    <a:gd name="T37" fmla="*/ 487 h 1059"/>
                    <a:gd name="T38" fmla="*/ 263 w 1061"/>
                    <a:gd name="T39" fmla="*/ 468 h 1059"/>
                    <a:gd name="T40" fmla="*/ 281 w 1061"/>
                    <a:gd name="T41" fmla="*/ 451 h 1059"/>
                    <a:gd name="T42" fmla="*/ 302 w 1061"/>
                    <a:gd name="T43" fmla="*/ 432 h 1059"/>
                    <a:gd name="T44" fmla="*/ 317 w 1061"/>
                    <a:gd name="T45" fmla="*/ 418 h 1059"/>
                    <a:gd name="T46" fmla="*/ 336 w 1061"/>
                    <a:gd name="T47" fmla="*/ 402 h 1059"/>
                    <a:gd name="T48" fmla="*/ 355 w 1061"/>
                    <a:gd name="T49" fmla="*/ 386 h 1059"/>
                    <a:gd name="T50" fmla="*/ 378 w 1061"/>
                    <a:gd name="T51" fmla="*/ 368 h 1059"/>
                    <a:gd name="T52" fmla="*/ 397 w 1061"/>
                    <a:gd name="T53" fmla="*/ 353 h 1059"/>
                    <a:gd name="T54" fmla="*/ 419 w 1061"/>
                    <a:gd name="T55" fmla="*/ 335 h 1059"/>
                    <a:gd name="T56" fmla="*/ 445 w 1061"/>
                    <a:gd name="T57" fmla="*/ 317 h 1059"/>
                    <a:gd name="T58" fmla="*/ 468 w 1061"/>
                    <a:gd name="T59" fmla="*/ 300 h 1059"/>
                    <a:gd name="T60" fmla="*/ 494 w 1061"/>
                    <a:gd name="T61" fmla="*/ 282 h 1059"/>
                    <a:gd name="T62" fmla="*/ 520 w 1061"/>
                    <a:gd name="T63" fmla="*/ 265 h 1059"/>
                    <a:gd name="T64" fmla="*/ 547 w 1061"/>
                    <a:gd name="T65" fmla="*/ 250 h 1059"/>
                    <a:gd name="T66" fmla="*/ 576 w 1061"/>
                    <a:gd name="T67" fmla="*/ 234 h 1059"/>
                    <a:gd name="T68" fmla="*/ 601 w 1061"/>
                    <a:gd name="T69" fmla="*/ 223 h 1059"/>
                    <a:gd name="T70" fmla="*/ 624 w 1061"/>
                    <a:gd name="T71" fmla="*/ 209 h 1059"/>
                    <a:gd name="T72" fmla="*/ 651 w 1061"/>
                    <a:gd name="T73" fmla="*/ 199 h 1059"/>
                    <a:gd name="T74" fmla="*/ 670 w 1061"/>
                    <a:gd name="T75" fmla="*/ 190 h 1059"/>
                    <a:gd name="T76" fmla="*/ 588 w 1061"/>
                    <a:gd name="T77" fmla="*/ 0 h 1059"/>
                    <a:gd name="T78" fmla="*/ 1061 w 1061"/>
                    <a:gd name="T79" fmla="*/ 271 h 1059"/>
                    <a:gd name="T80" fmla="*/ 938 w 1061"/>
                    <a:gd name="T81" fmla="*/ 832 h 1059"/>
                    <a:gd name="T82" fmla="*/ 861 w 1061"/>
                    <a:gd name="T83" fmla="*/ 666 h 1059"/>
                    <a:gd name="T84" fmla="*/ 830 w 1061"/>
                    <a:gd name="T85" fmla="*/ 681 h 1059"/>
                    <a:gd name="T86" fmla="*/ 800 w 1061"/>
                    <a:gd name="T87" fmla="*/ 697 h 1059"/>
                    <a:gd name="T88" fmla="*/ 767 w 1061"/>
                    <a:gd name="T89" fmla="*/ 718 h 1059"/>
                    <a:gd name="T90" fmla="*/ 732 w 1061"/>
                    <a:gd name="T91" fmla="*/ 741 h 1059"/>
                    <a:gd name="T92" fmla="*/ 704 w 1061"/>
                    <a:gd name="T93" fmla="*/ 761 h 1059"/>
                    <a:gd name="T94" fmla="*/ 677 w 1061"/>
                    <a:gd name="T95" fmla="*/ 784 h 1059"/>
                    <a:gd name="T96" fmla="*/ 650 w 1061"/>
                    <a:gd name="T97" fmla="*/ 806 h 1059"/>
                    <a:gd name="T98" fmla="*/ 627 w 1061"/>
                    <a:gd name="T99" fmla="*/ 830 h 1059"/>
                    <a:gd name="T100" fmla="*/ 605 w 1061"/>
                    <a:gd name="T101" fmla="*/ 854 h 1059"/>
                    <a:gd name="T102" fmla="*/ 580 w 1061"/>
                    <a:gd name="T103" fmla="*/ 880 h 1059"/>
                    <a:gd name="T104" fmla="*/ 560 w 1061"/>
                    <a:gd name="T105" fmla="*/ 906 h 1059"/>
                    <a:gd name="T106" fmla="*/ 539 w 1061"/>
                    <a:gd name="T107" fmla="*/ 932 h 1059"/>
                    <a:gd name="T108" fmla="*/ 521 w 1061"/>
                    <a:gd name="T109" fmla="*/ 955 h 1059"/>
                    <a:gd name="T110" fmla="*/ 502 w 1061"/>
                    <a:gd name="T111" fmla="*/ 987 h 1059"/>
                    <a:gd name="T112" fmla="*/ 485 w 1061"/>
                    <a:gd name="T113" fmla="*/ 1015 h 1059"/>
                    <a:gd name="T114" fmla="*/ 475 w 1061"/>
                    <a:gd name="T115" fmla="*/ 1037 h 1059"/>
                    <a:gd name="T116" fmla="*/ 463 w 1061"/>
                    <a:gd name="T117" fmla="*/ 1059 h 1059"/>
                    <a:gd name="T118" fmla="*/ 0 w 1061"/>
                    <a:gd name="T119" fmla="*/ 839 h 1059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1061"/>
                    <a:gd name="T181" fmla="*/ 0 h 1059"/>
                    <a:gd name="T182" fmla="*/ 1061 w 1061"/>
                    <a:gd name="T183" fmla="*/ 1059 h 1059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1061" h="1059">
                      <a:moveTo>
                        <a:pt x="0" y="839"/>
                      </a:moveTo>
                      <a:lnTo>
                        <a:pt x="11" y="817"/>
                      </a:lnTo>
                      <a:lnTo>
                        <a:pt x="20" y="799"/>
                      </a:lnTo>
                      <a:lnTo>
                        <a:pt x="30" y="780"/>
                      </a:lnTo>
                      <a:lnTo>
                        <a:pt x="39" y="763"/>
                      </a:lnTo>
                      <a:lnTo>
                        <a:pt x="50" y="743"/>
                      </a:lnTo>
                      <a:lnTo>
                        <a:pt x="63" y="724"/>
                      </a:lnTo>
                      <a:lnTo>
                        <a:pt x="74" y="707"/>
                      </a:lnTo>
                      <a:lnTo>
                        <a:pt x="84" y="687"/>
                      </a:lnTo>
                      <a:lnTo>
                        <a:pt x="100" y="666"/>
                      </a:lnTo>
                      <a:lnTo>
                        <a:pt x="116" y="644"/>
                      </a:lnTo>
                      <a:lnTo>
                        <a:pt x="128" y="626"/>
                      </a:lnTo>
                      <a:lnTo>
                        <a:pt x="143" y="608"/>
                      </a:lnTo>
                      <a:lnTo>
                        <a:pt x="158" y="588"/>
                      </a:lnTo>
                      <a:lnTo>
                        <a:pt x="175" y="566"/>
                      </a:lnTo>
                      <a:lnTo>
                        <a:pt x="191" y="547"/>
                      </a:lnTo>
                      <a:lnTo>
                        <a:pt x="209" y="526"/>
                      </a:lnTo>
                      <a:lnTo>
                        <a:pt x="225" y="510"/>
                      </a:lnTo>
                      <a:lnTo>
                        <a:pt x="246" y="487"/>
                      </a:lnTo>
                      <a:lnTo>
                        <a:pt x="263" y="468"/>
                      </a:lnTo>
                      <a:lnTo>
                        <a:pt x="281" y="451"/>
                      </a:lnTo>
                      <a:lnTo>
                        <a:pt x="302" y="432"/>
                      </a:lnTo>
                      <a:lnTo>
                        <a:pt x="317" y="418"/>
                      </a:lnTo>
                      <a:lnTo>
                        <a:pt x="336" y="402"/>
                      </a:lnTo>
                      <a:lnTo>
                        <a:pt x="355" y="386"/>
                      </a:lnTo>
                      <a:lnTo>
                        <a:pt x="378" y="368"/>
                      </a:lnTo>
                      <a:lnTo>
                        <a:pt x="397" y="353"/>
                      </a:lnTo>
                      <a:lnTo>
                        <a:pt x="419" y="335"/>
                      </a:lnTo>
                      <a:lnTo>
                        <a:pt x="445" y="317"/>
                      </a:lnTo>
                      <a:lnTo>
                        <a:pt x="468" y="300"/>
                      </a:lnTo>
                      <a:lnTo>
                        <a:pt x="494" y="282"/>
                      </a:lnTo>
                      <a:lnTo>
                        <a:pt x="520" y="265"/>
                      </a:lnTo>
                      <a:lnTo>
                        <a:pt x="547" y="250"/>
                      </a:lnTo>
                      <a:lnTo>
                        <a:pt x="576" y="234"/>
                      </a:lnTo>
                      <a:lnTo>
                        <a:pt x="601" y="223"/>
                      </a:lnTo>
                      <a:lnTo>
                        <a:pt x="624" y="209"/>
                      </a:lnTo>
                      <a:lnTo>
                        <a:pt x="651" y="199"/>
                      </a:lnTo>
                      <a:lnTo>
                        <a:pt x="670" y="190"/>
                      </a:lnTo>
                      <a:lnTo>
                        <a:pt x="588" y="0"/>
                      </a:lnTo>
                      <a:lnTo>
                        <a:pt x="1061" y="271"/>
                      </a:lnTo>
                      <a:lnTo>
                        <a:pt x="938" y="832"/>
                      </a:lnTo>
                      <a:lnTo>
                        <a:pt x="861" y="666"/>
                      </a:lnTo>
                      <a:lnTo>
                        <a:pt x="830" y="681"/>
                      </a:lnTo>
                      <a:lnTo>
                        <a:pt x="800" y="697"/>
                      </a:lnTo>
                      <a:lnTo>
                        <a:pt x="767" y="718"/>
                      </a:lnTo>
                      <a:lnTo>
                        <a:pt x="732" y="741"/>
                      </a:lnTo>
                      <a:lnTo>
                        <a:pt x="704" y="761"/>
                      </a:lnTo>
                      <a:lnTo>
                        <a:pt x="677" y="784"/>
                      </a:lnTo>
                      <a:lnTo>
                        <a:pt x="650" y="806"/>
                      </a:lnTo>
                      <a:lnTo>
                        <a:pt x="627" y="830"/>
                      </a:lnTo>
                      <a:lnTo>
                        <a:pt x="605" y="854"/>
                      </a:lnTo>
                      <a:lnTo>
                        <a:pt x="580" y="880"/>
                      </a:lnTo>
                      <a:lnTo>
                        <a:pt x="560" y="906"/>
                      </a:lnTo>
                      <a:lnTo>
                        <a:pt x="539" y="932"/>
                      </a:lnTo>
                      <a:lnTo>
                        <a:pt x="521" y="955"/>
                      </a:lnTo>
                      <a:lnTo>
                        <a:pt x="502" y="987"/>
                      </a:lnTo>
                      <a:lnTo>
                        <a:pt x="485" y="1015"/>
                      </a:lnTo>
                      <a:lnTo>
                        <a:pt x="475" y="1037"/>
                      </a:lnTo>
                      <a:lnTo>
                        <a:pt x="463" y="1059"/>
                      </a:lnTo>
                      <a:lnTo>
                        <a:pt x="0" y="839"/>
                      </a:lnTo>
                      <a:close/>
                    </a:path>
                  </a:pathLst>
                </a:custGeom>
                <a:solidFill>
                  <a:srgbClr val="99CC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6095" name="Freeform 7"/>
                <p:cNvSpPr>
                  <a:spLocks/>
                </p:cNvSpPr>
                <p:nvPr/>
              </p:nvSpPr>
              <p:spPr bwMode="auto">
                <a:xfrm>
                  <a:off x="1613" y="2079"/>
                  <a:ext cx="543" cy="665"/>
                </a:xfrm>
                <a:custGeom>
                  <a:avLst/>
                  <a:gdLst>
                    <a:gd name="T0" fmla="*/ 934 w 934"/>
                    <a:gd name="T1" fmla="*/ 488 h 1179"/>
                    <a:gd name="T2" fmla="*/ 696 w 934"/>
                    <a:gd name="T3" fmla="*/ 391 h 1179"/>
                    <a:gd name="T4" fmla="*/ 687 w 934"/>
                    <a:gd name="T5" fmla="*/ 413 h 1179"/>
                    <a:gd name="T6" fmla="*/ 681 w 934"/>
                    <a:gd name="T7" fmla="*/ 435 h 1179"/>
                    <a:gd name="T8" fmla="*/ 674 w 934"/>
                    <a:gd name="T9" fmla="*/ 458 h 1179"/>
                    <a:gd name="T10" fmla="*/ 669 w 934"/>
                    <a:gd name="T11" fmla="*/ 482 h 1179"/>
                    <a:gd name="T12" fmla="*/ 662 w 934"/>
                    <a:gd name="T13" fmla="*/ 514 h 1179"/>
                    <a:gd name="T14" fmla="*/ 658 w 934"/>
                    <a:gd name="T15" fmla="*/ 540 h 1179"/>
                    <a:gd name="T16" fmla="*/ 654 w 934"/>
                    <a:gd name="T17" fmla="*/ 568 h 1179"/>
                    <a:gd name="T18" fmla="*/ 651 w 934"/>
                    <a:gd name="T19" fmla="*/ 600 h 1179"/>
                    <a:gd name="T20" fmla="*/ 648 w 934"/>
                    <a:gd name="T21" fmla="*/ 633 h 1179"/>
                    <a:gd name="T22" fmla="*/ 648 w 934"/>
                    <a:gd name="T23" fmla="*/ 691 h 1179"/>
                    <a:gd name="T24" fmla="*/ 650 w 934"/>
                    <a:gd name="T25" fmla="*/ 721 h 1179"/>
                    <a:gd name="T26" fmla="*/ 651 w 934"/>
                    <a:gd name="T27" fmla="*/ 750 h 1179"/>
                    <a:gd name="T28" fmla="*/ 655 w 934"/>
                    <a:gd name="T29" fmla="*/ 779 h 1179"/>
                    <a:gd name="T30" fmla="*/ 661 w 934"/>
                    <a:gd name="T31" fmla="*/ 807 h 1179"/>
                    <a:gd name="T32" fmla="*/ 666 w 934"/>
                    <a:gd name="T33" fmla="*/ 835 h 1179"/>
                    <a:gd name="T34" fmla="*/ 673 w 934"/>
                    <a:gd name="T35" fmla="*/ 867 h 1179"/>
                    <a:gd name="T36" fmla="*/ 682 w 934"/>
                    <a:gd name="T37" fmla="*/ 897 h 1179"/>
                    <a:gd name="T38" fmla="*/ 236 w 934"/>
                    <a:gd name="T39" fmla="*/ 1179 h 1179"/>
                    <a:gd name="T40" fmla="*/ 226 w 934"/>
                    <a:gd name="T41" fmla="*/ 1150 h 1179"/>
                    <a:gd name="T42" fmla="*/ 217 w 934"/>
                    <a:gd name="T43" fmla="*/ 1126 h 1179"/>
                    <a:gd name="T44" fmla="*/ 209 w 934"/>
                    <a:gd name="T45" fmla="*/ 1102 h 1179"/>
                    <a:gd name="T46" fmla="*/ 200 w 934"/>
                    <a:gd name="T47" fmla="*/ 1076 h 1179"/>
                    <a:gd name="T48" fmla="*/ 194 w 934"/>
                    <a:gd name="T49" fmla="*/ 1055 h 1179"/>
                    <a:gd name="T50" fmla="*/ 185 w 934"/>
                    <a:gd name="T51" fmla="*/ 1030 h 1179"/>
                    <a:gd name="T52" fmla="*/ 180 w 934"/>
                    <a:gd name="T53" fmla="*/ 1007 h 1179"/>
                    <a:gd name="T54" fmla="*/ 174 w 934"/>
                    <a:gd name="T55" fmla="*/ 985 h 1179"/>
                    <a:gd name="T56" fmla="*/ 169 w 934"/>
                    <a:gd name="T57" fmla="*/ 962 h 1179"/>
                    <a:gd name="T58" fmla="*/ 162 w 934"/>
                    <a:gd name="T59" fmla="*/ 934 h 1179"/>
                    <a:gd name="T60" fmla="*/ 158 w 934"/>
                    <a:gd name="T61" fmla="*/ 906 h 1179"/>
                    <a:gd name="T62" fmla="*/ 153 w 934"/>
                    <a:gd name="T63" fmla="*/ 880 h 1179"/>
                    <a:gd name="T64" fmla="*/ 147 w 934"/>
                    <a:gd name="T65" fmla="*/ 854 h 1179"/>
                    <a:gd name="T66" fmla="*/ 144 w 934"/>
                    <a:gd name="T67" fmla="*/ 824 h 1179"/>
                    <a:gd name="T68" fmla="*/ 142 w 934"/>
                    <a:gd name="T69" fmla="*/ 795 h 1179"/>
                    <a:gd name="T70" fmla="*/ 139 w 934"/>
                    <a:gd name="T71" fmla="*/ 762 h 1179"/>
                    <a:gd name="T72" fmla="*/ 136 w 934"/>
                    <a:gd name="T73" fmla="*/ 731 h 1179"/>
                    <a:gd name="T74" fmla="*/ 136 w 934"/>
                    <a:gd name="T75" fmla="*/ 699 h 1179"/>
                    <a:gd name="T76" fmla="*/ 136 w 934"/>
                    <a:gd name="T77" fmla="*/ 667 h 1179"/>
                    <a:gd name="T78" fmla="*/ 136 w 934"/>
                    <a:gd name="T79" fmla="*/ 626 h 1179"/>
                    <a:gd name="T80" fmla="*/ 138 w 934"/>
                    <a:gd name="T81" fmla="*/ 589 h 1179"/>
                    <a:gd name="T82" fmla="*/ 139 w 934"/>
                    <a:gd name="T83" fmla="*/ 564 h 1179"/>
                    <a:gd name="T84" fmla="*/ 142 w 934"/>
                    <a:gd name="T85" fmla="*/ 534 h 1179"/>
                    <a:gd name="T86" fmla="*/ 144 w 934"/>
                    <a:gd name="T87" fmla="*/ 506 h 1179"/>
                    <a:gd name="T88" fmla="*/ 148 w 934"/>
                    <a:gd name="T89" fmla="*/ 471 h 1179"/>
                    <a:gd name="T90" fmla="*/ 154 w 934"/>
                    <a:gd name="T91" fmla="*/ 441 h 1179"/>
                    <a:gd name="T92" fmla="*/ 159 w 934"/>
                    <a:gd name="T93" fmla="*/ 414 h 1179"/>
                    <a:gd name="T94" fmla="*/ 166 w 934"/>
                    <a:gd name="T95" fmla="*/ 380 h 1179"/>
                    <a:gd name="T96" fmla="*/ 173 w 934"/>
                    <a:gd name="T97" fmla="*/ 353 h 1179"/>
                    <a:gd name="T98" fmla="*/ 180 w 934"/>
                    <a:gd name="T99" fmla="*/ 320 h 1179"/>
                    <a:gd name="T100" fmla="*/ 188 w 934"/>
                    <a:gd name="T101" fmla="*/ 292 h 1179"/>
                    <a:gd name="T102" fmla="*/ 198 w 934"/>
                    <a:gd name="T103" fmla="*/ 262 h 1179"/>
                    <a:gd name="T104" fmla="*/ 207 w 934"/>
                    <a:gd name="T105" fmla="*/ 232 h 1179"/>
                    <a:gd name="T106" fmla="*/ 221 w 934"/>
                    <a:gd name="T107" fmla="*/ 195 h 1179"/>
                    <a:gd name="T108" fmla="*/ 0 w 934"/>
                    <a:gd name="T109" fmla="*/ 103 h 1179"/>
                    <a:gd name="T110" fmla="*/ 581 w 934"/>
                    <a:gd name="T111" fmla="*/ 0 h 1179"/>
                    <a:gd name="T112" fmla="*/ 934 w 934"/>
                    <a:gd name="T113" fmla="*/ 488 h 1179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934"/>
                    <a:gd name="T172" fmla="*/ 0 h 1179"/>
                    <a:gd name="T173" fmla="*/ 934 w 934"/>
                    <a:gd name="T174" fmla="*/ 1179 h 1179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934" h="1179">
                      <a:moveTo>
                        <a:pt x="934" y="488"/>
                      </a:moveTo>
                      <a:lnTo>
                        <a:pt x="696" y="391"/>
                      </a:lnTo>
                      <a:lnTo>
                        <a:pt x="687" y="413"/>
                      </a:lnTo>
                      <a:lnTo>
                        <a:pt x="681" y="435"/>
                      </a:lnTo>
                      <a:lnTo>
                        <a:pt x="674" y="458"/>
                      </a:lnTo>
                      <a:lnTo>
                        <a:pt x="669" y="482"/>
                      </a:lnTo>
                      <a:lnTo>
                        <a:pt x="662" y="514"/>
                      </a:lnTo>
                      <a:lnTo>
                        <a:pt x="658" y="540"/>
                      </a:lnTo>
                      <a:lnTo>
                        <a:pt x="654" y="568"/>
                      </a:lnTo>
                      <a:lnTo>
                        <a:pt x="651" y="600"/>
                      </a:lnTo>
                      <a:lnTo>
                        <a:pt x="648" y="633"/>
                      </a:lnTo>
                      <a:lnTo>
                        <a:pt x="648" y="691"/>
                      </a:lnTo>
                      <a:lnTo>
                        <a:pt x="650" y="721"/>
                      </a:lnTo>
                      <a:lnTo>
                        <a:pt x="651" y="750"/>
                      </a:lnTo>
                      <a:lnTo>
                        <a:pt x="655" y="779"/>
                      </a:lnTo>
                      <a:lnTo>
                        <a:pt x="661" y="807"/>
                      </a:lnTo>
                      <a:lnTo>
                        <a:pt x="666" y="835"/>
                      </a:lnTo>
                      <a:lnTo>
                        <a:pt x="673" y="867"/>
                      </a:lnTo>
                      <a:lnTo>
                        <a:pt x="682" y="897"/>
                      </a:lnTo>
                      <a:lnTo>
                        <a:pt x="236" y="1179"/>
                      </a:lnTo>
                      <a:lnTo>
                        <a:pt x="226" y="1150"/>
                      </a:lnTo>
                      <a:lnTo>
                        <a:pt x="217" y="1126"/>
                      </a:lnTo>
                      <a:lnTo>
                        <a:pt x="209" y="1102"/>
                      </a:lnTo>
                      <a:lnTo>
                        <a:pt x="200" y="1076"/>
                      </a:lnTo>
                      <a:lnTo>
                        <a:pt x="194" y="1055"/>
                      </a:lnTo>
                      <a:lnTo>
                        <a:pt x="185" y="1030"/>
                      </a:lnTo>
                      <a:lnTo>
                        <a:pt x="180" y="1007"/>
                      </a:lnTo>
                      <a:lnTo>
                        <a:pt x="174" y="985"/>
                      </a:lnTo>
                      <a:lnTo>
                        <a:pt x="169" y="962"/>
                      </a:lnTo>
                      <a:lnTo>
                        <a:pt x="162" y="934"/>
                      </a:lnTo>
                      <a:lnTo>
                        <a:pt x="158" y="906"/>
                      </a:lnTo>
                      <a:lnTo>
                        <a:pt x="153" y="880"/>
                      </a:lnTo>
                      <a:lnTo>
                        <a:pt x="147" y="854"/>
                      </a:lnTo>
                      <a:lnTo>
                        <a:pt x="144" y="824"/>
                      </a:lnTo>
                      <a:lnTo>
                        <a:pt x="142" y="795"/>
                      </a:lnTo>
                      <a:lnTo>
                        <a:pt x="139" y="762"/>
                      </a:lnTo>
                      <a:lnTo>
                        <a:pt x="136" y="731"/>
                      </a:lnTo>
                      <a:lnTo>
                        <a:pt x="136" y="699"/>
                      </a:lnTo>
                      <a:lnTo>
                        <a:pt x="136" y="667"/>
                      </a:lnTo>
                      <a:lnTo>
                        <a:pt x="136" y="626"/>
                      </a:lnTo>
                      <a:lnTo>
                        <a:pt x="138" y="589"/>
                      </a:lnTo>
                      <a:lnTo>
                        <a:pt x="139" y="564"/>
                      </a:lnTo>
                      <a:lnTo>
                        <a:pt x="142" y="534"/>
                      </a:lnTo>
                      <a:lnTo>
                        <a:pt x="144" y="506"/>
                      </a:lnTo>
                      <a:lnTo>
                        <a:pt x="148" y="471"/>
                      </a:lnTo>
                      <a:lnTo>
                        <a:pt x="154" y="441"/>
                      </a:lnTo>
                      <a:lnTo>
                        <a:pt x="159" y="414"/>
                      </a:lnTo>
                      <a:lnTo>
                        <a:pt x="166" y="380"/>
                      </a:lnTo>
                      <a:lnTo>
                        <a:pt x="173" y="353"/>
                      </a:lnTo>
                      <a:lnTo>
                        <a:pt x="180" y="320"/>
                      </a:lnTo>
                      <a:lnTo>
                        <a:pt x="188" y="292"/>
                      </a:lnTo>
                      <a:lnTo>
                        <a:pt x="198" y="262"/>
                      </a:lnTo>
                      <a:lnTo>
                        <a:pt x="207" y="232"/>
                      </a:lnTo>
                      <a:lnTo>
                        <a:pt x="221" y="195"/>
                      </a:lnTo>
                      <a:lnTo>
                        <a:pt x="0" y="103"/>
                      </a:lnTo>
                      <a:lnTo>
                        <a:pt x="581" y="0"/>
                      </a:lnTo>
                      <a:lnTo>
                        <a:pt x="934" y="488"/>
                      </a:lnTo>
                      <a:close/>
                    </a:path>
                  </a:pathLst>
                </a:custGeom>
                <a:solidFill>
                  <a:srgbClr val="0066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6096" name="Freeform 8"/>
                <p:cNvSpPr>
                  <a:spLocks/>
                </p:cNvSpPr>
                <p:nvPr/>
              </p:nvSpPr>
              <p:spPr bwMode="auto">
                <a:xfrm>
                  <a:off x="1650" y="2763"/>
                  <a:ext cx="617" cy="572"/>
                </a:xfrm>
                <a:custGeom>
                  <a:avLst/>
                  <a:gdLst>
                    <a:gd name="T0" fmla="*/ 843 w 1061"/>
                    <a:gd name="T1" fmla="*/ 1010 h 1010"/>
                    <a:gd name="T2" fmla="*/ 821 w 1061"/>
                    <a:gd name="T3" fmla="*/ 999 h 1010"/>
                    <a:gd name="T4" fmla="*/ 803 w 1061"/>
                    <a:gd name="T5" fmla="*/ 989 h 1010"/>
                    <a:gd name="T6" fmla="*/ 784 w 1061"/>
                    <a:gd name="T7" fmla="*/ 980 h 1010"/>
                    <a:gd name="T8" fmla="*/ 766 w 1061"/>
                    <a:gd name="T9" fmla="*/ 970 h 1010"/>
                    <a:gd name="T10" fmla="*/ 747 w 1061"/>
                    <a:gd name="T11" fmla="*/ 959 h 1010"/>
                    <a:gd name="T12" fmla="*/ 728 w 1061"/>
                    <a:gd name="T13" fmla="*/ 948 h 1010"/>
                    <a:gd name="T14" fmla="*/ 710 w 1061"/>
                    <a:gd name="T15" fmla="*/ 936 h 1010"/>
                    <a:gd name="T16" fmla="*/ 691 w 1061"/>
                    <a:gd name="T17" fmla="*/ 925 h 1010"/>
                    <a:gd name="T18" fmla="*/ 670 w 1061"/>
                    <a:gd name="T19" fmla="*/ 910 h 1010"/>
                    <a:gd name="T20" fmla="*/ 647 w 1061"/>
                    <a:gd name="T21" fmla="*/ 895 h 1010"/>
                    <a:gd name="T22" fmla="*/ 629 w 1061"/>
                    <a:gd name="T23" fmla="*/ 881 h 1010"/>
                    <a:gd name="T24" fmla="*/ 612 w 1061"/>
                    <a:gd name="T25" fmla="*/ 866 h 1010"/>
                    <a:gd name="T26" fmla="*/ 591 w 1061"/>
                    <a:gd name="T27" fmla="*/ 851 h 1010"/>
                    <a:gd name="T28" fmla="*/ 569 w 1061"/>
                    <a:gd name="T29" fmla="*/ 835 h 1010"/>
                    <a:gd name="T30" fmla="*/ 550 w 1061"/>
                    <a:gd name="T31" fmla="*/ 819 h 1010"/>
                    <a:gd name="T32" fmla="*/ 530 w 1061"/>
                    <a:gd name="T33" fmla="*/ 801 h 1010"/>
                    <a:gd name="T34" fmla="*/ 513 w 1061"/>
                    <a:gd name="T35" fmla="*/ 786 h 1010"/>
                    <a:gd name="T36" fmla="*/ 490 w 1061"/>
                    <a:gd name="T37" fmla="*/ 764 h 1010"/>
                    <a:gd name="T38" fmla="*/ 471 w 1061"/>
                    <a:gd name="T39" fmla="*/ 746 h 1010"/>
                    <a:gd name="T40" fmla="*/ 455 w 1061"/>
                    <a:gd name="T41" fmla="*/ 728 h 1010"/>
                    <a:gd name="T42" fmla="*/ 436 w 1061"/>
                    <a:gd name="T43" fmla="*/ 708 h 1010"/>
                    <a:gd name="T44" fmla="*/ 422 w 1061"/>
                    <a:gd name="T45" fmla="*/ 693 h 1010"/>
                    <a:gd name="T46" fmla="*/ 406 w 1061"/>
                    <a:gd name="T47" fmla="*/ 674 h 1010"/>
                    <a:gd name="T48" fmla="*/ 389 w 1061"/>
                    <a:gd name="T49" fmla="*/ 655 h 1010"/>
                    <a:gd name="T50" fmla="*/ 371 w 1061"/>
                    <a:gd name="T51" fmla="*/ 631 h 1010"/>
                    <a:gd name="T52" fmla="*/ 355 w 1061"/>
                    <a:gd name="T53" fmla="*/ 612 h 1010"/>
                    <a:gd name="T54" fmla="*/ 339 w 1061"/>
                    <a:gd name="T55" fmla="*/ 590 h 1010"/>
                    <a:gd name="T56" fmla="*/ 320 w 1061"/>
                    <a:gd name="T57" fmla="*/ 564 h 1010"/>
                    <a:gd name="T58" fmla="*/ 303 w 1061"/>
                    <a:gd name="T59" fmla="*/ 541 h 1010"/>
                    <a:gd name="T60" fmla="*/ 285 w 1061"/>
                    <a:gd name="T61" fmla="*/ 515 h 1010"/>
                    <a:gd name="T62" fmla="*/ 269 w 1061"/>
                    <a:gd name="T63" fmla="*/ 489 h 1010"/>
                    <a:gd name="T64" fmla="*/ 254 w 1061"/>
                    <a:gd name="T65" fmla="*/ 462 h 1010"/>
                    <a:gd name="T66" fmla="*/ 238 w 1061"/>
                    <a:gd name="T67" fmla="*/ 433 h 1010"/>
                    <a:gd name="T68" fmla="*/ 227 w 1061"/>
                    <a:gd name="T69" fmla="*/ 409 h 1010"/>
                    <a:gd name="T70" fmla="*/ 213 w 1061"/>
                    <a:gd name="T71" fmla="*/ 386 h 1010"/>
                    <a:gd name="T72" fmla="*/ 202 w 1061"/>
                    <a:gd name="T73" fmla="*/ 360 h 1010"/>
                    <a:gd name="T74" fmla="*/ 0 w 1061"/>
                    <a:gd name="T75" fmla="*/ 455 h 1010"/>
                    <a:gd name="T76" fmla="*/ 333 w 1061"/>
                    <a:gd name="T77" fmla="*/ 0 h 1010"/>
                    <a:gd name="T78" fmla="*/ 897 w 1061"/>
                    <a:gd name="T79" fmla="*/ 50 h 1010"/>
                    <a:gd name="T80" fmla="*/ 670 w 1061"/>
                    <a:gd name="T81" fmla="*/ 151 h 1010"/>
                    <a:gd name="T82" fmla="*/ 684 w 1061"/>
                    <a:gd name="T83" fmla="*/ 179 h 1010"/>
                    <a:gd name="T84" fmla="*/ 700 w 1061"/>
                    <a:gd name="T85" fmla="*/ 209 h 1010"/>
                    <a:gd name="T86" fmla="*/ 721 w 1061"/>
                    <a:gd name="T87" fmla="*/ 242 h 1010"/>
                    <a:gd name="T88" fmla="*/ 744 w 1061"/>
                    <a:gd name="T89" fmla="*/ 278 h 1010"/>
                    <a:gd name="T90" fmla="*/ 765 w 1061"/>
                    <a:gd name="T91" fmla="*/ 305 h 1010"/>
                    <a:gd name="T92" fmla="*/ 788 w 1061"/>
                    <a:gd name="T93" fmla="*/ 332 h 1010"/>
                    <a:gd name="T94" fmla="*/ 810 w 1061"/>
                    <a:gd name="T95" fmla="*/ 360 h 1010"/>
                    <a:gd name="T96" fmla="*/ 833 w 1061"/>
                    <a:gd name="T97" fmla="*/ 383 h 1010"/>
                    <a:gd name="T98" fmla="*/ 858 w 1061"/>
                    <a:gd name="T99" fmla="*/ 405 h 1010"/>
                    <a:gd name="T100" fmla="*/ 883 w 1061"/>
                    <a:gd name="T101" fmla="*/ 429 h 1010"/>
                    <a:gd name="T102" fmla="*/ 909 w 1061"/>
                    <a:gd name="T103" fmla="*/ 450 h 1010"/>
                    <a:gd name="T104" fmla="*/ 934 w 1061"/>
                    <a:gd name="T105" fmla="*/ 470 h 1010"/>
                    <a:gd name="T106" fmla="*/ 959 w 1061"/>
                    <a:gd name="T107" fmla="*/ 488 h 1010"/>
                    <a:gd name="T108" fmla="*/ 989 w 1061"/>
                    <a:gd name="T109" fmla="*/ 507 h 1010"/>
                    <a:gd name="T110" fmla="*/ 1019 w 1061"/>
                    <a:gd name="T111" fmla="*/ 525 h 1010"/>
                    <a:gd name="T112" fmla="*/ 1041 w 1061"/>
                    <a:gd name="T113" fmla="*/ 534 h 1010"/>
                    <a:gd name="T114" fmla="*/ 1061 w 1061"/>
                    <a:gd name="T115" fmla="*/ 545 h 1010"/>
                    <a:gd name="T116" fmla="*/ 843 w 1061"/>
                    <a:gd name="T117" fmla="*/ 1010 h 1010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1061"/>
                    <a:gd name="T178" fmla="*/ 0 h 1010"/>
                    <a:gd name="T179" fmla="*/ 1061 w 1061"/>
                    <a:gd name="T180" fmla="*/ 1010 h 1010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1061" h="1010">
                      <a:moveTo>
                        <a:pt x="843" y="1010"/>
                      </a:moveTo>
                      <a:lnTo>
                        <a:pt x="821" y="999"/>
                      </a:lnTo>
                      <a:lnTo>
                        <a:pt x="803" y="989"/>
                      </a:lnTo>
                      <a:lnTo>
                        <a:pt x="784" y="980"/>
                      </a:lnTo>
                      <a:lnTo>
                        <a:pt x="766" y="970"/>
                      </a:lnTo>
                      <a:lnTo>
                        <a:pt x="747" y="959"/>
                      </a:lnTo>
                      <a:lnTo>
                        <a:pt x="728" y="948"/>
                      </a:lnTo>
                      <a:lnTo>
                        <a:pt x="710" y="936"/>
                      </a:lnTo>
                      <a:lnTo>
                        <a:pt x="691" y="925"/>
                      </a:lnTo>
                      <a:lnTo>
                        <a:pt x="670" y="910"/>
                      </a:lnTo>
                      <a:lnTo>
                        <a:pt x="647" y="895"/>
                      </a:lnTo>
                      <a:lnTo>
                        <a:pt x="629" y="881"/>
                      </a:lnTo>
                      <a:lnTo>
                        <a:pt x="612" y="866"/>
                      </a:lnTo>
                      <a:lnTo>
                        <a:pt x="591" y="851"/>
                      </a:lnTo>
                      <a:lnTo>
                        <a:pt x="569" y="835"/>
                      </a:lnTo>
                      <a:lnTo>
                        <a:pt x="550" y="819"/>
                      </a:lnTo>
                      <a:lnTo>
                        <a:pt x="530" y="801"/>
                      </a:lnTo>
                      <a:lnTo>
                        <a:pt x="513" y="786"/>
                      </a:lnTo>
                      <a:lnTo>
                        <a:pt x="490" y="764"/>
                      </a:lnTo>
                      <a:lnTo>
                        <a:pt x="471" y="746"/>
                      </a:lnTo>
                      <a:lnTo>
                        <a:pt x="455" y="728"/>
                      </a:lnTo>
                      <a:lnTo>
                        <a:pt x="436" y="708"/>
                      </a:lnTo>
                      <a:lnTo>
                        <a:pt x="422" y="693"/>
                      </a:lnTo>
                      <a:lnTo>
                        <a:pt x="406" y="674"/>
                      </a:lnTo>
                      <a:lnTo>
                        <a:pt x="389" y="655"/>
                      </a:lnTo>
                      <a:lnTo>
                        <a:pt x="371" y="631"/>
                      </a:lnTo>
                      <a:lnTo>
                        <a:pt x="355" y="612"/>
                      </a:lnTo>
                      <a:lnTo>
                        <a:pt x="339" y="590"/>
                      </a:lnTo>
                      <a:lnTo>
                        <a:pt x="320" y="564"/>
                      </a:lnTo>
                      <a:lnTo>
                        <a:pt x="303" y="541"/>
                      </a:lnTo>
                      <a:lnTo>
                        <a:pt x="285" y="515"/>
                      </a:lnTo>
                      <a:lnTo>
                        <a:pt x="269" y="489"/>
                      </a:lnTo>
                      <a:lnTo>
                        <a:pt x="254" y="462"/>
                      </a:lnTo>
                      <a:lnTo>
                        <a:pt x="238" y="433"/>
                      </a:lnTo>
                      <a:lnTo>
                        <a:pt x="227" y="409"/>
                      </a:lnTo>
                      <a:lnTo>
                        <a:pt x="213" y="386"/>
                      </a:lnTo>
                      <a:lnTo>
                        <a:pt x="202" y="360"/>
                      </a:lnTo>
                      <a:lnTo>
                        <a:pt x="0" y="455"/>
                      </a:lnTo>
                      <a:lnTo>
                        <a:pt x="333" y="0"/>
                      </a:lnTo>
                      <a:lnTo>
                        <a:pt x="897" y="50"/>
                      </a:lnTo>
                      <a:lnTo>
                        <a:pt x="670" y="151"/>
                      </a:lnTo>
                      <a:lnTo>
                        <a:pt x="684" y="179"/>
                      </a:lnTo>
                      <a:lnTo>
                        <a:pt x="700" y="209"/>
                      </a:lnTo>
                      <a:lnTo>
                        <a:pt x="721" y="242"/>
                      </a:lnTo>
                      <a:lnTo>
                        <a:pt x="744" y="278"/>
                      </a:lnTo>
                      <a:lnTo>
                        <a:pt x="765" y="305"/>
                      </a:lnTo>
                      <a:lnTo>
                        <a:pt x="788" y="332"/>
                      </a:lnTo>
                      <a:lnTo>
                        <a:pt x="810" y="360"/>
                      </a:lnTo>
                      <a:lnTo>
                        <a:pt x="833" y="383"/>
                      </a:lnTo>
                      <a:lnTo>
                        <a:pt x="858" y="405"/>
                      </a:lnTo>
                      <a:lnTo>
                        <a:pt x="883" y="429"/>
                      </a:lnTo>
                      <a:lnTo>
                        <a:pt x="909" y="450"/>
                      </a:lnTo>
                      <a:lnTo>
                        <a:pt x="934" y="470"/>
                      </a:lnTo>
                      <a:lnTo>
                        <a:pt x="959" y="488"/>
                      </a:lnTo>
                      <a:lnTo>
                        <a:pt x="989" y="507"/>
                      </a:lnTo>
                      <a:lnTo>
                        <a:pt x="1019" y="525"/>
                      </a:lnTo>
                      <a:lnTo>
                        <a:pt x="1041" y="534"/>
                      </a:lnTo>
                      <a:lnTo>
                        <a:pt x="1061" y="545"/>
                      </a:lnTo>
                      <a:lnTo>
                        <a:pt x="843" y="101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6097" name="Freeform 9"/>
                <p:cNvSpPr>
                  <a:spLocks/>
                </p:cNvSpPr>
                <p:nvPr/>
              </p:nvSpPr>
              <p:spPr bwMode="auto">
                <a:xfrm>
                  <a:off x="2354" y="3042"/>
                  <a:ext cx="669" cy="521"/>
                </a:xfrm>
                <a:custGeom>
                  <a:avLst/>
                  <a:gdLst>
                    <a:gd name="T0" fmla="*/ 461 w 1152"/>
                    <a:gd name="T1" fmla="*/ 0 h 922"/>
                    <a:gd name="T2" fmla="*/ 366 w 1152"/>
                    <a:gd name="T3" fmla="*/ 237 h 922"/>
                    <a:gd name="T4" fmla="*/ 388 w 1152"/>
                    <a:gd name="T5" fmla="*/ 247 h 922"/>
                    <a:gd name="T6" fmla="*/ 408 w 1152"/>
                    <a:gd name="T7" fmla="*/ 252 h 922"/>
                    <a:gd name="T8" fmla="*/ 431 w 1152"/>
                    <a:gd name="T9" fmla="*/ 259 h 922"/>
                    <a:gd name="T10" fmla="*/ 457 w 1152"/>
                    <a:gd name="T11" fmla="*/ 266 h 922"/>
                    <a:gd name="T12" fmla="*/ 487 w 1152"/>
                    <a:gd name="T13" fmla="*/ 272 h 922"/>
                    <a:gd name="T14" fmla="*/ 515 w 1152"/>
                    <a:gd name="T15" fmla="*/ 276 h 922"/>
                    <a:gd name="T16" fmla="*/ 542 w 1152"/>
                    <a:gd name="T17" fmla="*/ 280 h 922"/>
                    <a:gd name="T18" fmla="*/ 573 w 1152"/>
                    <a:gd name="T19" fmla="*/ 284 h 922"/>
                    <a:gd name="T20" fmla="*/ 606 w 1152"/>
                    <a:gd name="T21" fmla="*/ 287 h 922"/>
                    <a:gd name="T22" fmla="*/ 665 w 1152"/>
                    <a:gd name="T23" fmla="*/ 287 h 922"/>
                    <a:gd name="T24" fmla="*/ 696 w 1152"/>
                    <a:gd name="T25" fmla="*/ 285 h 922"/>
                    <a:gd name="T26" fmla="*/ 724 w 1152"/>
                    <a:gd name="T27" fmla="*/ 283 h 922"/>
                    <a:gd name="T28" fmla="*/ 752 w 1152"/>
                    <a:gd name="T29" fmla="*/ 278 h 922"/>
                    <a:gd name="T30" fmla="*/ 782 w 1152"/>
                    <a:gd name="T31" fmla="*/ 273 h 922"/>
                    <a:gd name="T32" fmla="*/ 808 w 1152"/>
                    <a:gd name="T33" fmla="*/ 269 h 922"/>
                    <a:gd name="T34" fmla="*/ 841 w 1152"/>
                    <a:gd name="T35" fmla="*/ 261 h 922"/>
                    <a:gd name="T36" fmla="*/ 871 w 1152"/>
                    <a:gd name="T37" fmla="*/ 251 h 922"/>
                    <a:gd name="T38" fmla="*/ 1152 w 1152"/>
                    <a:gd name="T39" fmla="*/ 696 h 922"/>
                    <a:gd name="T40" fmla="*/ 1125 w 1152"/>
                    <a:gd name="T41" fmla="*/ 707 h 922"/>
                    <a:gd name="T42" fmla="*/ 1099 w 1152"/>
                    <a:gd name="T43" fmla="*/ 717 h 922"/>
                    <a:gd name="T44" fmla="*/ 1076 w 1152"/>
                    <a:gd name="T45" fmla="*/ 725 h 922"/>
                    <a:gd name="T46" fmla="*/ 1051 w 1152"/>
                    <a:gd name="T47" fmla="*/ 733 h 922"/>
                    <a:gd name="T48" fmla="*/ 1028 w 1152"/>
                    <a:gd name="T49" fmla="*/ 740 h 922"/>
                    <a:gd name="T50" fmla="*/ 1003 w 1152"/>
                    <a:gd name="T51" fmla="*/ 748 h 922"/>
                    <a:gd name="T52" fmla="*/ 982 w 1152"/>
                    <a:gd name="T53" fmla="*/ 754 h 922"/>
                    <a:gd name="T54" fmla="*/ 958 w 1152"/>
                    <a:gd name="T55" fmla="*/ 759 h 922"/>
                    <a:gd name="T56" fmla="*/ 935 w 1152"/>
                    <a:gd name="T57" fmla="*/ 765 h 922"/>
                    <a:gd name="T58" fmla="*/ 909 w 1152"/>
                    <a:gd name="T59" fmla="*/ 771 h 922"/>
                    <a:gd name="T60" fmla="*/ 879 w 1152"/>
                    <a:gd name="T61" fmla="*/ 776 h 922"/>
                    <a:gd name="T62" fmla="*/ 855 w 1152"/>
                    <a:gd name="T63" fmla="*/ 781 h 922"/>
                    <a:gd name="T64" fmla="*/ 827 w 1152"/>
                    <a:gd name="T65" fmla="*/ 786 h 922"/>
                    <a:gd name="T66" fmla="*/ 799 w 1152"/>
                    <a:gd name="T67" fmla="*/ 791 h 922"/>
                    <a:gd name="T68" fmla="*/ 769 w 1152"/>
                    <a:gd name="T69" fmla="*/ 793 h 922"/>
                    <a:gd name="T70" fmla="*/ 736 w 1152"/>
                    <a:gd name="T71" fmla="*/ 795 h 922"/>
                    <a:gd name="T72" fmla="*/ 704 w 1152"/>
                    <a:gd name="T73" fmla="*/ 797 h 922"/>
                    <a:gd name="T74" fmla="*/ 674 w 1152"/>
                    <a:gd name="T75" fmla="*/ 797 h 922"/>
                    <a:gd name="T76" fmla="*/ 642 w 1152"/>
                    <a:gd name="T77" fmla="*/ 797 h 922"/>
                    <a:gd name="T78" fmla="*/ 601 w 1152"/>
                    <a:gd name="T79" fmla="*/ 797 h 922"/>
                    <a:gd name="T80" fmla="*/ 564 w 1152"/>
                    <a:gd name="T81" fmla="*/ 796 h 922"/>
                    <a:gd name="T82" fmla="*/ 538 w 1152"/>
                    <a:gd name="T83" fmla="*/ 795 h 922"/>
                    <a:gd name="T84" fmla="*/ 509 w 1152"/>
                    <a:gd name="T85" fmla="*/ 793 h 922"/>
                    <a:gd name="T86" fmla="*/ 479 w 1152"/>
                    <a:gd name="T87" fmla="*/ 791 h 922"/>
                    <a:gd name="T88" fmla="*/ 445 w 1152"/>
                    <a:gd name="T89" fmla="*/ 785 h 922"/>
                    <a:gd name="T90" fmla="*/ 416 w 1152"/>
                    <a:gd name="T91" fmla="*/ 780 h 922"/>
                    <a:gd name="T92" fmla="*/ 388 w 1152"/>
                    <a:gd name="T93" fmla="*/ 776 h 922"/>
                    <a:gd name="T94" fmla="*/ 353 w 1152"/>
                    <a:gd name="T95" fmla="*/ 767 h 922"/>
                    <a:gd name="T96" fmla="*/ 328 w 1152"/>
                    <a:gd name="T97" fmla="*/ 761 h 922"/>
                    <a:gd name="T98" fmla="*/ 295 w 1152"/>
                    <a:gd name="T99" fmla="*/ 754 h 922"/>
                    <a:gd name="T100" fmla="*/ 266 w 1152"/>
                    <a:gd name="T101" fmla="*/ 746 h 922"/>
                    <a:gd name="T102" fmla="*/ 237 w 1152"/>
                    <a:gd name="T103" fmla="*/ 737 h 922"/>
                    <a:gd name="T104" fmla="*/ 207 w 1152"/>
                    <a:gd name="T105" fmla="*/ 726 h 922"/>
                    <a:gd name="T106" fmla="*/ 171 w 1152"/>
                    <a:gd name="T107" fmla="*/ 713 h 922"/>
                    <a:gd name="T108" fmla="*/ 83 w 1152"/>
                    <a:gd name="T109" fmla="*/ 922 h 922"/>
                    <a:gd name="T110" fmla="*/ 0 w 1152"/>
                    <a:gd name="T111" fmla="*/ 330 h 922"/>
                    <a:gd name="T112" fmla="*/ 461 w 1152"/>
                    <a:gd name="T113" fmla="*/ 0 h 922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152"/>
                    <a:gd name="T172" fmla="*/ 0 h 922"/>
                    <a:gd name="T173" fmla="*/ 1152 w 1152"/>
                    <a:gd name="T174" fmla="*/ 922 h 922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152" h="922">
                      <a:moveTo>
                        <a:pt x="461" y="0"/>
                      </a:moveTo>
                      <a:lnTo>
                        <a:pt x="366" y="237"/>
                      </a:lnTo>
                      <a:lnTo>
                        <a:pt x="388" y="247"/>
                      </a:lnTo>
                      <a:lnTo>
                        <a:pt x="408" y="252"/>
                      </a:lnTo>
                      <a:lnTo>
                        <a:pt x="431" y="259"/>
                      </a:lnTo>
                      <a:lnTo>
                        <a:pt x="457" y="266"/>
                      </a:lnTo>
                      <a:lnTo>
                        <a:pt x="487" y="272"/>
                      </a:lnTo>
                      <a:lnTo>
                        <a:pt x="515" y="276"/>
                      </a:lnTo>
                      <a:lnTo>
                        <a:pt x="542" y="280"/>
                      </a:lnTo>
                      <a:lnTo>
                        <a:pt x="573" y="284"/>
                      </a:lnTo>
                      <a:lnTo>
                        <a:pt x="606" y="287"/>
                      </a:lnTo>
                      <a:lnTo>
                        <a:pt x="665" y="287"/>
                      </a:lnTo>
                      <a:lnTo>
                        <a:pt x="696" y="285"/>
                      </a:lnTo>
                      <a:lnTo>
                        <a:pt x="724" y="283"/>
                      </a:lnTo>
                      <a:lnTo>
                        <a:pt x="752" y="278"/>
                      </a:lnTo>
                      <a:lnTo>
                        <a:pt x="782" y="273"/>
                      </a:lnTo>
                      <a:lnTo>
                        <a:pt x="808" y="269"/>
                      </a:lnTo>
                      <a:lnTo>
                        <a:pt x="841" y="261"/>
                      </a:lnTo>
                      <a:lnTo>
                        <a:pt x="871" y="251"/>
                      </a:lnTo>
                      <a:lnTo>
                        <a:pt x="1152" y="696"/>
                      </a:lnTo>
                      <a:lnTo>
                        <a:pt x="1125" y="707"/>
                      </a:lnTo>
                      <a:lnTo>
                        <a:pt x="1099" y="717"/>
                      </a:lnTo>
                      <a:lnTo>
                        <a:pt x="1076" y="725"/>
                      </a:lnTo>
                      <a:lnTo>
                        <a:pt x="1051" y="733"/>
                      </a:lnTo>
                      <a:lnTo>
                        <a:pt x="1028" y="740"/>
                      </a:lnTo>
                      <a:lnTo>
                        <a:pt x="1003" y="748"/>
                      </a:lnTo>
                      <a:lnTo>
                        <a:pt x="982" y="754"/>
                      </a:lnTo>
                      <a:lnTo>
                        <a:pt x="958" y="759"/>
                      </a:lnTo>
                      <a:lnTo>
                        <a:pt x="935" y="765"/>
                      </a:lnTo>
                      <a:lnTo>
                        <a:pt x="909" y="771"/>
                      </a:lnTo>
                      <a:lnTo>
                        <a:pt x="879" y="776"/>
                      </a:lnTo>
                      <a:lnTo>
                        <a:pt x="855" y="781"/>
                      </a:lnTo>
                      <a:lnTo>
                        <a:pt x="827" y="786"/>
                      </a:lnTo>
                      <a:lnTo>
                        <a:pt x="799" y="791"/>
                      </a:lnTo>
                      <a:lnTo>
                        <a:pt x="769" y="793"/>
                      </a:lnTo>
                      <a:lnTo>
                        <a:pt x="736" y="795"/>
                      </a:lnTo>
                      <a:lnTo>
                        <a:pt x="704" y="797"/>
                      </a:lnTo>
                      <a:lnTo>
                        <a:pt x="674" y="797"/>
                      </a:lnTo>
                      <a:lnTo>
                        <a:pt x="642" y="797"/>
                      </a:lnTo>
                      <a:lnTo>
                        <a:pt x="601" y="797"/>
                      </a:lnTo>
                      <a:lnTo>
                        <a:pt x="564" y="796"/>
                      </a:lnTo>
                      <a:lnTo>
                        <a:pt x="538" y="795"/>
                      </a:lnTo>
                      <a:lnTo>
                        <a:pt x="509" y="793"/>
                      </a:lnTo>
                      <a:lnTo>
                        <a:pt x="479" y="791"/>
                      </a:lnTo>
                      <a:lnTo>
                        <a:pt x="445" y="785"/>
                      </a:lnTo>
                      <a:lnTo>
                        <a:pt x="416" y="780"/>
                      </a:lnTo>
                      <a:lnTo>
                        <a:pt x="388" y="776"/>
                      </a:lnTo>
                      <a:lnTo>
                        <a:pt x="353" y="767"/>
                      </a:lnTo>
                      <a:lnTo>
                        <a:pt x="328" y="761"/>
                      </a:lnTo>
                      <a:lnTo>
                        <a:pt x="295" y="754"/>
                      </a:lnTo>
                      <a:lnTo>
                        <a:pt x="266" y="746"/>
                      </a:lnTo>
                      <a:lnTo>
                        <a:pt x="237" y="737"/>
                      </a:lnTo>
                      <a:lnTo>
                        <a:pt x="207" y="726"/>
                      </a:lnTo>
                      <a:lnTo>
                        <a:pt x="171" y="713"/>
                      </a:lnTo>
                      <a:lnTo>
                        <a:pt x="83" y="922"/>
                      </a:lnTo>
                      <a:lnTo>
                        <a:pt x="0" y="330"/>
                      </a:lnTo>
                      <a:lnTo>
                        <a:pt x="461" y="0"/>
                      </a:lnTo>
                      <a:close/>
                    </a:path>
                  </a:pathLst>
                </a:custGeom>
                <a:solidFill>
                  <a:srgbClr val="6600FF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6098" name="Freeform 10"/>
                <p:cNvSpPr>
                  <a:spLocks/>
                </p:cNvSpPr>
                <p:nvPr/>
              </p:nvSpPr>
              <p:spPr bwMode="auto">
                <a:xfrm>
                  <a:off x="3086" y="2910"/>
                  <a:ext cx="581" cy="565"/>
                </a:xfrm>
                <a:custGeom>
                  <a:avLst/>
                  <a:gdLst>
                    <a:gd name="T0" fmla="*/ 1001 w 1001"/>
                    <a:gd name="T1" fmla="*/ 219 h 1001"/>
                    <a:gd name="T2" fmla="*/ 989 w 1001"/>
                    <a:gd name="T3" fmla="*/ 241 h 1001"/>
                    <a:gd name="T4" fmla="*/ 981 w 1001"/>
                    <a:gd name="T5" fmla="*/ 259 h 1001"/>
                    <a:gd name="T6" fmla="*/ 970 w 1001"/>
                    <a:gd name="T7" fmla="*/ 278 h 1001"/>
                    <a:gd name="T8" fmla="*/ 962 w 1001"/>
                    <a:gd name="T9" fmla="*/ 296 h 1001"/>
                    <a:gd name="T10" fmla="*/ 951 w 1001"/>
                    <a:gd name="T11" fmla="*/ 315 h 1001"/>
                    <a:gd name="T12" fmla="*/ 939 w 1001"/>
                    <a:gd name="T13" fmla="*/ 334 h 1001"/>
                    <a:gd name="T14" fmla="*/ 928 w 1001"/>
                    <a:gd name="T15" fmla="*/ 352 h 1001"/>
                    <a:gd name="T16" fmla="*/ 915 w 1001"/>
                    <a:gd name="T17" fmla="*/ 371 h 1001"/>
                    <a:gd name="T18" fmla="*/ 900 w 1001"/>
                    <a:gd name="T19" fmla="*/ 391 h 1001"/>
                    <a:gd name="T20" fmla="*/ 885 w 1001"/>
                    <a:gd name="T21" fmla="*/ 413 h 1001"/>
                    <a:gd name="T22" fmla="*/ 873 w 1001"/>
                    <a:gd name="T23" fmla="*/ 431 h 1001"/>
                    <a:gd name="T24" fmla="*/ 858 w 1001"/>
                    <a:gd name="T25" fmla="*/ 449 h 1001"/>
                    <a:gd name="T26" fmla="*/ 842 w 1001"/>
                    <a:gd name="T27" fmla="*/ 471 h 1001"/>
                    <a:gd name="T28" fmla="*/ 825 w 1001"/>
                    <a:gd name="T29" fmla="*/ 493 h 1001"/>
                    <a:gd name="T30" fmla="*/ 809 w 1001"/>
                    <a:gd name="T31" fmla="*/ 512 h 1001"/>
                    <a:gd name="T32" fmla="*/ 791 w 1001"/>
                    <a:gd name="T33" fmla="*/ 532 h 1001"/>
                    <a:gd name="T34" fmla="*/ 776 w 1001"/>
                    <a:gd name="T35" fmla="*/ 549 h 1001"/>
                    <a:gd name="T36" fmla="*/ 754 w 1001"/>
                    <a:gd name="T37" fmla="*/ 572 h 1001"/>
                    <a:gd name="T38" fmla="*/ 736 w 1001"/>
                    <a:gd name="T39" fmla="*/ 591 h 1001"/>
                    <a:gd name="T40" fmla="*/ 719 w 1001"/>
                    <a:gd name="T41" fmla="*/ 607 h 1001"/>
                    <a:gd name="T42" fmla="*/ 698 w 1001"/>
                    <a:gd name="T43" fmla="*/ 626 h 1001"/>
                    <a:gd name="T44" fmla="*/ 683 w 1001"/>
                    <a:gd name="T45" fmla="*/ 640 h 1001"/>
                    <a:gd name="T46" fmla="*/ 664 w 1001"/>
                    <a:gd name="T47" fmla="*/ 656 h 1001"/>
                    <a:gd name="T48" fmla="*/ 645 w 1001"/>
                    <a:gd name="T49" fmla="*/ 673 h 1001"/>
                    <a:gd name="T50" fmla="*/ 623 w 1001"/>
                    <a:gd name="T51" fmla="*/ 691 h 1001"/>
                    <a:gd name="T52" fmla="*/ 604 w 1001"/>
                    <a:gd name="T53" fmla="*/ 706 h 1001"/>
                    <a:gd name="T54" fmla="*/ 582 w 1001"/>
                    <a:gd name="T55" fmla="*/ 722 h 1001"/>
                    <a:gd name="T56" fmla="*/ 555 w 1001"/>
                    <a:gd name="T57" fmla="*/ 741 h 1001"/>
                    <a:gd name="T58" fmla="*/ 532 w 1001"/>
                    <a:gd name="T59" fmla="*/ 758 h 1001"/>
                    <a:gd name="T60" fmla="*/ 507 w 1001"/>
                    <a:gd name="T61" fmla="*/ 775 h 1001"/>
                    <a:gd name="T62" fmla="*/ 481 w 1001"/>
                    <a:gd name="T63" fmla="*/ 793 h 1001"/>
                    <a:gd name="T64" fmla="*/ 454 w 1001"/>
                    <a:gd name="T65" fmla="*/ 808 h 1001"/>
                    <a:gd name="T66" fmla="*/ 592 w 1001"/>
                    <a:gd name="T67" fmla="*/ 1001 h 1001"/>
                    <a:gd name="T68" fmla="*/ 41 w 1001"/>
                    <a:gd name="T69" fmla="*/ 753 h 1001"/>
                    <a:gd name="T70" fmla="*/ 0 w 1001"/>
                    <a:gd name="T71" fmla="*/ 264 h 1001"/>
                    <a:gd name="T72" fmla="*/ 115 w 1001"/>
                    <a:gd name="T73" fmla="*/ 402 h 1001"/>
                    <a:gd name="T74" fmla="*/ 141 w 1001"/>
                    <a:gd name="T75" fmla="*/ 390 h 1001"/>
                    <a:gd name="T76" fmla="*/ 167 w 1001"/>
                    <a:gd name="T77" fmla="*/ 376 h 1001"/>
                    <a:gd name="T78" fmla="*/ 201 w 1001"/>
                    <a:gd name="T79" fmla="*/ 360 h 1001"/>
                    <a:gd name="T80" fmla="*/ 234 w 1001"/>
                    <a:gd name="T81" fmla="*/ 341 h 1001"/>
                    <a:gd name="T82" fmla="*/ 268 w 1001"/>
                    <a:gd name="T83" fmla="*/ 318 h 1001"/>
                    <a:gd name="T84" fmla="*/ 297 w 1001"/>
                    <a:gd name="T85" fmla="*/ 297 h 1001"/>
                    <a:gd name="T86" fmla="*/ 324 w 1001"/>
                    <a:gd name="T87" fmla="*/ 274 h 1001"/>
                    <a:gd name="T88" fmla="*/ 351 w 1001"/>
                    <a:gd name="T89" fmla="*/ 251 h 1001"/>
                    <a:gd name="T90" fmla="*/ 373 w 1001"/>
                    <a:gd name="T91" fmla="*/ 229 h 1001"/>
                    <a:gd name="T92" fmla="*/ 396 w 1001"/>
                    <a:gd name="T93" fmla="*/ 204 h 1001"/>
                    <a:gd name="T94" fmla="*/ 421 w 1001"/>
                    <a:gd name="T95" fmla="*/ 177 h 1001"/>
                    <a:gd name="T96" fmla="*/ 441 w 1001"/>
                    <a:gd name="T97" fmla="*/ 152 h 1001"/>
                    <a:gd name="T98" fmla="*/ 462 w 1001"/>
                    <a:gd name="T99" fmla="*/ 127 h 1001"/>
                    <a:gd name="T100" fmla="*/ 480 w 1001"/>
                    <a:gd name="T101" fmla="*/ 103 h 1001"/>
                    <a:gd name="T102" fmla="*/ 499 w 1001"/>
                    <a:gd name="T103" fmla="*/ 72 h 1001"/>
                    <a:gd name="T104" fmla="*/ 517 w 1001"/>
                    <a:gd name="T105" fmla="*/ 43 h 1001"/>
                    <a:gd name="T106" fmla="*/ 526 w 1001"/>
                    <a:gd name="T107" fmla="*/ 21 h 1001"/>
                    <a:gd name="T108" fmla="*/ 536 w 1001"/>
                    <a:gd name="T109" fmla="*/ 0 h 1001"/>
                    <a:gd name="T110" fmla="*/ 1001 w 1001"/>
                    <a:gd name="T111" fmla="*/ 219 h 1001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001"/>
                    <a:gd name="T169" fmla="*/ 0 h 1001"/>
                    <a:gd name="T170" fmla="*/ 1001 w 1001"/>
                    <a:gd name="T171" fmla="*/ 1001 h 1001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001" h="1001">
                      <a:moveTo>
                        <a:pt x="1001" y="219"/>
                      </a:moveTo>
                      <a:lnTo>
                        <a:pt x="989" y="241"/>
                      </a:lnTo>
                      <a:lnTo>
                        <a:pt x="981" y="259"/>
                      </a:lnTo>
                      <a:lnTo>
                        <a:pt x="970" y="278"/>
                      </a:lnTo>
                      <a:lnTo>
                        <a:pt x="962" y="296"/>
                      </a:lnTo>
                      <a:lnTo>
                        <a:pt x="951" y="315"/>
                      </a:lnTo>
                      <a:lnTo>
                        <a:pt x="939" y="334"/>
                      </a:lnTo>
                      <a:lnTo>
                        <a:pt x="928" y="352"/>
                      </a:lnTo>
                      <a:lnTo>
                        <a:pt x="915" y="371"/>
                      </a:lnTo>
                      <a:lnTo>
                        <a:pt x="900" y="391"/>
                      </a:lnTo>
                      <a:lnTo>
                        <a:pt x="885" y="413"/>
                      </a:lnTo>
                      <a:lnTo>
                        <a:pt x="873" y="431"/>
                      </a:lnTo>
                      <a:lnTo>
                        <a:pt x="858" y="449"/>
                      </a:lnTo>
                      <a:lnTo>
                        <a:pt x="842" y="471"/>
                      </a:lnTo>
                      <a:lnTo>
                        <a:pt x="825" y="493"/>
                      </a:lnTo>
                      <a:lnTo>
                        <a:pt x="809" y="512"/>
                      </a:lnTo>
                      <a:lnTo>
                        <a:pt x="791" y="532"/>
                      </a:lnTo>
                      <a:lnTo>
                        <a:pt x="776" y="549"/>
                      </a:lnTo>
                      <a:lnTo>
                        <a:pt x="754" y="572"/>
                      </a:lnTo>
                      <a:lnTo>
                        <a:pt x="736" y="591"/>
                      </a:lnTo>
                      <a:lnTo>
                        <a:pt x="719" y="607"/>
                      </a:lnTo>
                      <a:lnTo>
                        <a:pt x="698" y="626"/>
                      </a:lnTo>
                      <a:lnTo>
                        <a:pt x="683" y="640"/>
                      </a:lnTo>
                      <a:lnTo>
                        <a:pt x="664" y="656"/>
                      </a:lnTo>
                      <a:lnTo>
                        <a:pt x="645" y="673"/>
                      </a:lnTo>
                      <a:lnTo>
                        <a:pt x="623" y="691"/>
                      </a:lnTo>
                      <a:lnTo>
                        <a:pt x="604" y="706"/>
                      </a:lnTo>
                      <a:lnTo>
                        <a:pt x="582" y="722"/>
                      </a:lnTo>
                      <a:lnTo>
                        <a:pt x="555" y="741"/>
                      </a:lnTo>
                      <a:lnTo>
                        <a:pt x="532" y="758"/>
                      </a:lnTo>
                      <a:lnTo>
                        <a:pt x="507" y="775"/>
                      </a:lnTo>
                      <a:lnTo>
                        <a:pt x="481" y="793"/>
                      </a:lnTo>
                      <a:lnTo>
                        <a:pt x="454" y="808"/>
                      </a:lnTo>
                      <a:lnTo>
                        <a:pt x="592" y="1001"/>
                      </a:lnTo>
                      <a:lnTo>
                        <a:pt x="41" y="753"/>
                      </a:lnTo>
                      <a:lnTo>
                        <a:pt x="0" y="264"/>
                      </a:lnTo>
                      <a:lnTo>
                        <a:pt x="115" y="402"/>
                      </a:lnTo>
                      <a:lnTo>
                        <a:pt x="141" y="390"/>
                      </a:lnTo>
                      <a:lnTo>
                        <a:pt x="167" y="376"/>
                      </a:lnTo>
                      <a:lnTo>
                        <a:pt x="201" y="360"/>
                      </a:lnTo>
                      <a:lnTo>
                        <a:pt x="234" y="341"/>
                      </a:lnTo>
                      <a:lnTo>
                        <a:pt x="268" y="318"/>
                      </a:lnTo>
                      <a:lnTo>
                        <a:pt x="297" y="297"/>
                      </a:lnTo>
                      <a:lnTo>
                        <a:pt x="324" y="274"/>
                      </a:lnTo>
                      <a:lnTo>
                        <a:pt x="351" y="251"/>
                      </a:lnTo>
                      <a:lnTo>
                        <a:pt x="373" y="229"/>
                      </a:lnTo>
                      <a:lnTo>
                        <a:pt x="396" y="204"/>
                      </a:lnTo>
                      <a:lnTo>
                        <a:pt x="421" y="177"/>
                      </a:lnTo>
                      <a:lnTo>
                        <a:pt x="441" y="152"/>
                      </a:lnTo>
                      <a:lnTo>
                        <a:pt x="462" y="127"/>
                      </a:lnTo>
                      <a:lnTo>
                        <a:pt x="480" y="103"/>
                      </a:lnTo>
                      <a:lnTo>
                        <a:pt x="499" y="72"/>
                      </a:lnTo>
                      <a:lnTo>
                        <a:pt x="517" y="43"/>
                      </a:lnTo>
                      <a:lnTo>
                        <a:pt x="526" y="21"/>
                      </a:lnTo>
                      <a:lnTo>
                        <a:pt x="536" y="0"/>
                      </a:lnTo>
                      <a:lnTo>
                        <a:pt x="1001" y="219"/>
                      </a:lnTo>
                      <a:close/>
                    </a:path>
                  </a:pathLst>
                </a:custGeom>
                <a:solidFill>
                  <a:srgbClr val="CC0099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6099" name="Freeform 11"/>
                <p:cNvSpPr>
                  <a:spLocks/>
                </p:cNvSpPr>
                <p:nvPr/>
              </p:nvSpPr>
              <p:spPr bwMode="auto">
                <a:xfrm>
                  <a:off x="3381" y="2186"/>
                  <a:ext cx="537" cy="659"/>
                </a:xfrm>
                <a:custGeom>
                  <a:avLst/>
                  <a:gdLst>
                    <a:gd name="T0" fmla="*/ 0 w 923"/>
                    <a:gd name="T1" fmla="*/ 740 h 1165"/>
                    <a:gd name="T2" fmla="*/ 229 w 923"/>
                    <a:gd name="T3" fmla="*/ 826 h 1165"/>
                    <a:gd name="T4" fmla="*/ 242 w 923"/>
                    <a:gd name="T5" fmla="*/ 798 h 1165"/>
                    <a:gd name="T6" fmla="*/ 251 w 923"/>
                    <a:gd name="T7" fmla="*/ 770 h 1165"/>
                    <a:gd name="T8" fmla="*/ 258 w 923"/>
                    <a:gd name="T9" fmla="*/ 744 h 1165"/>
                    <a:gd name="T10" fmla="*/ 265 w 923"/>
                    <a:gd name="T11" fmla="*/ 721 h 1165"/>
                    <a:gd name="T12" fmla="*/ 272 w 923"/>
                    <a:gd name="T13" fmla="*/ 695 h 1165"/>
                    <a:gd name="T14" fmla="*/ 277 w 923"/>
                    <a:gd name="T15" fmla="*/ 665 h 1165"/>
                    <a:gd name="T16" fmla="*/ 281 w 923"/>
                    <a:gd name="T17" fmla="*/ 638 h 1165"/>
                    <a:gd name="T18" fmla="*/ 285 w 923"/>
                    <a:gd name="T19" fmla="*/ 610 h 1165"/>
                    <a:gd name="T20" fmla="*/ 289 w 923"/>
                    <a:gd name="T21" fmla="*/ 579 h 1165"/>
                    <a:gd name="T22" fmla="*/ 291 w 923"/>
                    <a:gd name="T23" fmla="*/ 546 h 1165"/>
                    <a:gd name="T24" fmla="*/ 291 w 923"/>
                    <a:gd name="T25" fmla="*/ 488 h 1165"/>
                    <a:gd name="T26" fmla="*/ 289 w 923"/>
                    <a:gd name="T27" fmla="*/ 456 h 1165"/>
                    <a:gd name="T28" fmla="*/ 288 w 923"/>
                    <a:gd name="T29" fmla="*/ 429 h 1165"/>
                    <a:gd name="T30" fmla="*/ 284 w 923"/>
                    <a:gd name="T31" fmla="*/ 400 h 1165"/>
                    <a:gd name="T32" fmla="*/ 279 w 923"/>
                    <a:gd name="T33" fmla="*/ 370 h 1165"/>
                    <a:gd name="T34" fmla="*/ 273 w 923"/>
                    <a:gd name="T35" fmla="*/ 344 h 1165"/>
                    <a:gd name="T36" fmla="*/ 266 w 923"/>
                    <a:gd name="T37" fmla="*/ 311 h 1165"/>
                    <a:gd name="T38" fmla="*/ 257 w 923"/>
                    <a:gd name="T39" fmla="*/ 280 h 1165"/>
                    <a:gd name="T40" fmla="*/ 702 w 923"/>
                    <a:gd name="T41" fmla="*/ 0 h 1165"/>
                    <a:gd name="T42" fmla="*/ 713 w 923"/>
                    <a:gd name="T43" fmla="*/ 27 h 1165"/>
                    <a:gd name="T44" fmla="*/ 722 w 923"/>
                    <a:gd name="T45" fmla="*/ 53 h 1165"/>
                    <a:gd name="T46" fmla="*/ 731 w 923"/>
                    <a:gd name="T47" fmla="*/ 76 h 1165"/>
                    <a:gd name="T48" fmla="*/ 739 w 923"/>
                    <a:gd name="T49" fmla="*/ 101 h 1165"/>
                    <a:gd name="T50" fmla="*/ 746 w 923"/>
                    <a:gd name="T51" fmla="*/ 124 h 1165"/>
                    <a:gd name="T52" fmla="*/ 754 w 923"/>
                    <a:gd name="T53" fmla="*/ 149 h 1165"/>
                    <a:gd name="T54" fmla="*/ 759 w 923"/>
                    <a:gd name="T55" fmla="*/ 171 h 1165"/>
                    <a:gd name="T56" fmla="*/ 765 w 923"/>
                    <a:gd name="T57" fmla="*/ 194 h 1165"/>
                    <a:gd name="T58" fmla="*/ 770 w 923"/>
                    <a:gd name="T59" fmla="*/ 217 h 1165"/>
                    <a:gd name="T60" fmla="*/ 777 w 923"/>
                    <a:gd name="T61" fmla="*/ 243 h 1165"/>
                    <a:gd name="T62" fmla="*/ 781 w 923"/>
                    <a:gd name="T63" fmla="*/ 273 h 1165"/>
                    <a:gd name="T64" fmla="*/ 787 w 923"/>
                    <a:gd name="T65" fmla="*/ 298 h 1165"/>
                    <a:gd name="T66" fmla="*/ 792 w 923"/>
                    <a:gd name="T67" fmla="*/ 325 h 1165"/>
                    <a:gd name="T68" fmla="*/ 796 w 923"/>
                    <a:gd name="T69" fmla="*/ 354 h 1165"/>
                    <a:gd name="T70" fmla="*/ 797 w 923"/>
                    <a:gd name="T71" fmla="*/ 384 h 1165"/>
                    <a:gd name="T72" fmla="*/ 800 w 923"/>
                    <a:gd name="T73" fmla="*/ 416 h 1165"/>
                    <a:gd name="T74" fmla="*/ 803 w 923"/>
                    <a:gd name="T75" fmla="*/ 448 h 1165"/>
                    <a:gd name="T76" fmla="*/ 803 w 923"/>
                    <a:gd name="T77" fmla="*/ 478 h 1165"/>
                    <a:gd name="T78" fmla="*/ 803 w 923"/>
                    <a:gd name="T79" fmla="*/ 511 h 1165"/>
                    <a:gd name="T80" fmla="*/ 803 w 923"/>
                    <a:gd name="T81" fmla="*/ 552 h 1165"/>
                    <a:gd name="T82" fmla="*/ 802 w 923"/>
                    <a:gd name="T83" fmla="*/ 589 h 1165"/>
                    <a:gd name="T84" fmla="*/ 800 w 923"/>
                    <a:gd name="T85" fmla="*/ 615 h 1165"/>
                    <a:gd name="T86" fmla="*/ 797 w 923"/>
                    <a:gd name="T87" fmla="*/ 643 h 1165"/>
                    <a:gd name="T88" fmla="*/ 796 w 923"/>
                    <a:gd name="T89" fmla="*/ 673 h 1165"/>
                    <a:gd name="T90" fmla="*/ 791 w 923"/>
                    <a:gd name="T91" fmla="*/ 707 h 1165"/>
                    <a:gd name="T92" fmla="*/ 785 w 923"/>
                    <a:gd name="T93" fmla="*/ 736 h 1165"/>
                    <a:gd name="T94" fmla="*/ 780 w 923"/>
                    <a:gd name="T95" fmla="*/ 765 h 1165"/>
                    <a:gd name="T96" fmla="*/ 773 w 923"/>
                    <a:gd name="T97" fmla="*/ 799 h 1165"/>
                    <a:gd name="T98" fmla="*/ 766 w 923"/>
                    <a:gd name="T99" fmla="*/ 825 h 1165"/>
                    <a:gd name="T100" fmla="*/ 759 w 923"/>
                    <a:gd name="T101" fmla="*/ 858 h 1165"/>
                    <a:gd name="T102" fmla="*/ 751 w 923"/>
                    <a:gd name="T103" fmla="*/ 886 h 1165"/>
                    <a:gd name="T104" fmla="*/ 741 w 923"/>
                    <a:gd name="T105" fmla="*/ 915 h 1165"/>
                    <a:gd name="T106" fmla="*/ 732 w 923"/>
                    <a:gd name="T107" fmla="*/ 945 h 1165"/>
                    <a:gd name="T108" fmla="*/ 720 w 923"/>
                    <a:gd name="T109" fmla="*/ 982 h 1165"/>
                    <a:gd name="T110" fmla="*/ 706 w 923"/>
                    <a:gd name="T111" fmla="*/ 1019 h 1165"/>
                    <a:gd name="T112" fmla="*/ 923 w 923"/>
                    <a:gd name="T113" fmla="*/ 1108 h 1165"/>
                    <a:gd name="T114" fmla="*/ 378 w 923"/>
                    <a:gd name="T115" fmla="*/ 1165 h 1165"/>
                    <a:gd name="T116" fmla="*/ 0 w 923"/>
                    <a:gd name="T117" fmla="*/ 740 h 1165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923"/>
                    <a:gd name="T178" fmla="*/ 0 h 1165"/>
                    <a:gd name="T179" fmla="*/ 923 w 923"/>
                    <a:gd name="T180" fmla="*/ 1165 h 1165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923" h="1165">
                      <a:moveTo>
                        <a:pt x="0" y="740"/>
                      </a:moveTo>
                      <a:lnTo>
                        <a:pt x="229" y="826"/>
                      </a:lnTo>
                      <a:lnTo>
                        <a:pt x="242" y="798"/>
                      </a:lnTo>
                      <a:lnTo>
                        <a:pt x="251" y="770"/>
                      </a:lnTo>
                      <a:lnTo>
                        <a:pt x="258" y="744"/>
                      </a:lnTo>
                      <a:lnTo>
                        <a:pt x="265" y="721"/>
                      </a:lnTo>
                      <a:lnTo>
                        <a:pt x="272" y="695"/>
                      </a:lnTo>
                      <a:lnTo>
                        <a:pt x="277" y="665"/>
                      </a:lnTo>
                      <a:lnTo>
                        <a:pt x="281" y="638"/>
                      </a:lnTo>
                      <a:lnTo>
                        <a:pt x="285" y="610"/>
                      </a:lnTo>
                      <a:lnTo>
                        <a:pt x="289" y="579"/>
                      </a:lnTo>
                      <a:lnTo>
                        <a:pt x="291" y="546"/>
                      </a:lnTo>
                      <a:lnTo>
                        <a:pt x="291" y="488"/>
                      </a:lnTo>
                      <a:lnTo>
                        <a:pt x="289" y="456"/>
                      </a:lnTo>
                      <a:lnTo>
                        <a:pt x="288" y="429"/>
                      </a:lnTo>
                      <a:lnTo>
                        <a:pt x="284" y="400"/>
                      </a:lnTo>
                      <a:lnTo>
                        <a:pt x="279" y="370"/>
                      </a:lnTo>
                      <a:lnTo>
                        <a:pt x="273" y="344"/>
                      </a:lnTo>
                      <a:lnTo>
                        <a:pt x="266" y="311"/>
                      </a:lnTo>
                      <a:lnTo>
                        <a:pt x="257" y="280"/>
                      </a:lnTo>
                      <a:lnTo>
                        <a:pt x="702" y="0"/>
                      </a:lnTo>
                      <a:lnTo>
                        <a:pt x="713" y="27"/>
                      </a:lnTo>
                      <a:lnTo>
                        <a:pt x="722" y="53"/>
                      </a:lnTo>
                      <a:lnTo>
                        <a:pt x="731" y="76"/>
                      </a:lnTo>
                      <a:lnTo>
                        <a:pt x="739" y="101"/>
                      </a:lnTo>
                      <a:lnTo>
                        <a:pt x="746" y="124"/>
                      </a:lnTo>
                      <a:lnTo>
                        <a:pt x="754" y="149"/>
                      </a:lnTo>
                      <a:lnTo>
                        <a:pt x="759" y="171"/>
                      </a:lnTo>
                      <a:lnTo>
                        <a:pt x="765" y="194"/>
                      </a:lnTo>
                      <a:lnTo>
                        <a:pt x="770" y="217"/>
                      </a:lnTo>
                      <a:lnTo>
                        <a:pt x="777" y="243"/>
                      </a:lnTo>
                      <a:lnTo>
                        <a:pt x="781" y="273"/>
                      </a:lnTo>
                      <a:lnTo>
                        <a:pt x="787" y="298"/>
                      </a:lnTo>
                      <a:lnTo>
                        <a:pt x="792" y="325"/>
                      </a:lnTo>
                      <a:lnTo>
                        <a:pt x="796" y="354"/>
                      </a:lnTo>
                      <a:lnTo>
                        <a:pt x="797" y="384"/>
                      </a:lnTo>
                      <a:lnTo>
                        <a:pt x="800" y="416"/>
                      </a:lnTo>
                      <a:lnTo>
                        <a:pt x="803" y="448"/>
                      </a:lnTo>
                      <a:lnTo>
                        <a:pt x="803" y="478"/>
                      </a:lnTo>
                      <a:lnTo>
                        <a:pt x="803" y="511"/>
                      </a:lnTo>
                      <a:lnTo>
                        <a:pt x="803" y="552"/>
                      </a:lnTo>
                      <a:lnTo>
                        <a:pt x="802" y="589"/>
                      </a:lnTo>
                      <a:lnTo>
                        <a:pt x="800" y="615"/>
                      </a:lnTo>
                      <a:lnTo>
                        <a:pt x="797" y="643"/>
                      </a:lnTo>
                      <a:lnTo>
                        <a:pt x="796" y="673"/>
                      </a:lnTo>
                      <a:lnTo>
                        <a:pt x="791" y="707"/>
                      </a:lnTo>
                      <a:lnTo>
                        <a:pt x="785" y="736"/>
                      </a:lnTo>
                      <a:lnTo>
                        <a:pt x="780" y="765"/>
                      </a:lnTo>
                      <a:lnTo>
                        <a:pt x="773" y="799"/>
                      </a:lnTo>
                      <a:lnTo>
                        <a:pt x="766" y="825"/>
                      </a:lnTo>
                      <a:lnTo>
                        <a:pt x="759" y="858"/>
                      </a:lnTo>
                      <a:lnTo>
                        <a:pt x="751" y="886"/>
                      </a:lnTo>
                      <a:lnTo>
                        <a:pt x="741" y="915"/>
                      </a:lnTo>
                      <a:lnTo>
                        <a:pt x="732" y="945"/>
                      </a:lnTo>
                      <a:lnTo>
                        <a:pt x="720" y="982"/>
                      </a:lnTo>
                      <a:lnTo>
                        <a:pt x="706" y="1019"/>
                      </a:lnTo>
                      <a:lnTo>
                        <a:pt x="923" y="1108"/>
                      </a:lnTo>
                      <a:lnTo>
                        <a:pt x="378" y="1165"/>
                      </a:lnTo>
                      <a:lnTo>
                        <a:pt x="0" y="74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6100" name="Freeform 12"/>
                <p:cNvSpPr>
                  <a:spLocks/>
                </p:cNvSpPr>
                <p:nvPr/>
              </p:nvSpPr>
              <p:spPr bwMode="auto">
                <a:xfrm>
                  <a:off x="3225" y="1571"/>
                  <a:ext cx="627" cy="581"/>
                </a:xfrm>
                <a:custGeom>
                  <a:avLst/>
                  <a:gdLst>
                    <a:gd name="T0" fmla="*/ 219 w 1080"/>
                    <a:gd name="T1" fmla="*/ 0 h 1028"/>
                    <a:gd name="T2" fmla="*/ 241 w 1080"/>
                    <a:gd name="T3" fmla="*/ 11 h 1028"/>
                    <a:gd name="T4" fmla="*/ 259 w 1080"/>
                    <a:gd name="T5" fmla="*/ 20 h 1028"/>
                    <a:gd name="T6" fmla="*/ 278 w 1080"/>
                    <a:gd name="T7" fmla="*/ 30 h 1028"/>
                    <a:gd name="T8" fmla="*/ 296 w 1080"/>
                    <a:gd name="T9" fmla="*/ 39 h 1028"/>
                    <a:gd name="T10" fmla="*/ 315 w 1080"/>
                    <a:gd name="T11" fmla="*/ 50 h 1028"/>
                    <a:gd name="T12" fmla="*/ 333 w 1080"/>
                    <a:gd name="T13" fmla="*/ 63 h 1028"/>
                    <a:gd name="T14" fmla="*/ 351 w 1080"/>
                    <a:gd name="T15" fmla="*/ 74 h 1028"/>
                    <a:gd name="T16" fmla="*/ 368 w 1080"/>
                    <a:gd name="T17" fmla="*/ 85 h 1028"/>
                    <a:gd name="T18" fmla="*/ 390 w 1080"/>
                    <a:gd name="T19" fmla="*/ 100 h 1028"/>
                    <a:gd name="T20" fmla="*/ 413 w 1080"/>
                    <a:gd name="T21" fmla="*/ 116 h 1028"/>
                    <a:gd name="T22" fmla="*/ 431 w 1080"/>
                    <a:gd name="T23" fmla="*/ 128 h 1028"/>
                    <a:gd name="T24" fmla="*/ 449 w 1080"/>
                    <a:gd name="T25" fmla="*/ 143 h 1028"/>
                    <a:gd name="T26" fmla="*/ 471 w 1080"/>
                    <a:gd name="T27" fmla="*/ 158 h 1028"/>
                    <a:gd name="T28" fmla="*/ 493 w 1080"/>
                    <a:gd name="T29" fmla="*/ 175 h 1028"/>
                    <a:gd name="T30" fmla="*/ 512 w 1080"/>
                    <a:gd name="T31" fmla="*/ 191 h 1028"/>
                    <a:gd name="T32" fmla="*/ 531 w 1080"/>
                    <a:gd name="T33" fmla="*/ 209 h 1028"/>
                    <a:gd name="T34" fmla="*/ 549 w 1080"/>
                    <a:gd name="T35" fmla="*/ 225 h 1028"/>
                    <a:gd name="T36" fmla="*/ 570 w 1080"/>
                    <a:gd name="T37" fmla="*/ 246 h 1028"/>
                    <a:gd name="T38" fmla="*/ 590 w 1080"/>
                    <a:gd name="T39" fmla="*/ 263 h 1028"/>
                    <a:gd name="T40" fmla="*/ 606 w 1080"/>
                    <a:gd name="T41" fmla="*/ 281 h 1028"/>
                    <a:gd name="T42" fmla="*/ 625 w 1080"/>
                    <a:gd name="T43" fmla="*/ 302 h 1028"/>
                    <a:gd name="T44" fmla="*/ 640 w 1080"/>
                    <a:gd name="T45" fmla="*/ 317 h 1028"/>
                    <a:gd name="T46" fmla="*/ 656 w 1080"/>
                    <a:gd name="T47" fmla="*/ 336 h 1028"/>
                    <a:gd name="T48" fmla="*/ 673 w 1080"/>
                    <a:gd name="T49" fmla="*/ 355 h 1028"/>
                    <a:gd name="T50" fmla="*/ 691 w 1080"/>
                    <a:gd name="T51" fmla="*/ 378 h 1028"/>
                    <a:gd name="T52" fmla="*/ 706 w 1080"/>
                    <a:gd name="T53" fmla="*/ 397 h 1028"/>
                    <a:gd name="T54" fmla="*/ 722 w 1080"/>
                    <a:gd name="T55" fmla="*/ 419 h 1028"/>
                    <a:gd name="T56" fmla="*/ 741 w 1080"/>
                    <a:gd name="T57" fmla="*/ 445 h 1028"/>
                    <a:gd name="T58" fmla="*/ 758 w 1080"/>
                    <a:gd name="T59" fmla="*/ 468 h 1028"/>
                    <a:gd name="T60" fmla="*/ 775 w 1080"/>
                    <a:gd name="T61" fmla="*/ 494 h 1028"/>
                    <a:gd name="T62" fmla="*/ 792 w 1080"/>
                    <a:gd name="T63" fmla="*/ 520 h 1028"/>
                    <a:gd name="T64" fmla="*/ 807 w 1080"/>
                    <a:gd name="T65" fmla="*/ 548 h 1028"/>
                    <a:gd name="T66" fmla="*/ 823 w 1080"/>
                    <a:gd name="T67" fmla="*/ 576 h 1028"/>
                    <a:gd name="T68" fmla="*/ 835 w 1080"/>
                    <a:gd name="T69" fmla="*/ 601 h 1028"/>
                    <a:gd name="T70" fmla="*/ 848 w 1080"/>
                    <a:gd name="T71" fmla="*/ 624 h 1028"/>
                    <a:gd name="T72" fmla="*/ 859 w 1080"/>
                    <a:gd name="T73" fmla="*/ 651 h 1028"/>
                    <a:gd name="T74" fmla="*/ 865 w 1080"/>
                    <a:gd name="T75" fmla="*/ 670 h 1028"/>
                    <a:gd name="T76" fmla="*/ 1080 w 1080"/>
                    <a:gd name="T77" fmla="*/ 586 h 1028"/>
                    <a:gd name="T78" fmla="*/ 747 w 1080"/>
                    <a:gd name="T79" fmla="*/ 1028 h 1028"/>
                    <a:gd name="T80" fmla="*/ 157 w 1080"/>
                    <a:gd name="T81" fmla="*/ 956 h 1028"/>
                    <a:gd name="T82" fmla="*/ 390 w 1080"/>
                    <a:gd name="T83" fmla="*/ 862 h 1028"/>
                    <a:gd name="T84" fmla="*/ 375 w 1080"/>
                    <a:gd name="T85" fmla="*/ 830 h 1028"/>
                    <a:gd name="T86" fmla="*/ 360 w 1080"/>
                    <a:gd name="T87" fmla="*/ 800 h 1028"/>
                    <a:gd name="T88" fmla="*/ 340 w 1080"/>
                    <a:gd name="T89" fmla="*/ 767 h 1028"/>
                    <a:gd name="T90" fmla="*/ 316 w 1080"/>
                    <a:gd name="T91" fmla="*/ 733 h 1028"/>
                    <a:gd name="T92" fmla="*/ 296 w 1080"/>
                    <a:gd name="T93" fmla="*/ 705 h 1028"/>
                    <a:gd name="T94" fmla="*/ 274 w 1080"/>
                    <a:gd name="T95" fmla="*/ 677 h 1028"/>
                    <a:gd name="T96" fmla="*/ 251 w 1080"/>
                    <a:gd name="T97" fmla="*/ 650 h 1028"/>
                    <a:gd name="T98" fmla="*/ 228 w 1080"/>
                    <a:gd name="T99" fmla="*/ 627 h 1028"/>
                    <a:gd name="T100" fmla="*/ 204 w 1080"/>
                    <a:gd name="T101" fmla="*/ 605 h 1028"/>
                    <a:gd name="T102" fmla="*/ 177 w 1080"/>
                    <a:gd name="T103" fmla="*/ 580 h 1028"/>
                    <a:gd name="T104" fmla="*/ 151 w 1080"/>
                    <a:gd name="T105" fmla="*/ 560 h 1028"/>
                    <a:gd name="T106" fmla="*/ 127 w 1080"/>
                    <a:gd name="T107" fmla="*/ 539 h 1028"/>
                    <a:gd name="T108" fmla="*/ 102 w 1080"/>
                    <a:gd name="T109" fmla="*/ 522 h 1028"/>
                    <a:gd name="T110" fmla="*/ 72 w 1080"/>
                    <a:gd name="T111" fmla="*/ 502 h 1028"/>
                    <a:gd name="T112" fmla="*/ 42 w 1080"/>
                    <a:gd name="T113" fmla="*/ 485 h 1028"/>
                    <a:gd name="T114" fmla="*/ 21 w 1080"/>
                    <a:gd name="T115" fmla="*/ 475 h 1028"/>
                    <a:gd name="T116" fmla="*/ 0 w 1080"/>
                    <a:gd name="T117" fmla="*/ 463 h 1028"/>
                    <a:gd name="T118" fmla="*/ 219 w 1080"/>
                    <a:gd name="T119" fmla="*/ 0 h 1028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1080"/>
                    <a:gd name="T181" fmla="*/ 0 h 1028"/>
                    <a:gd name="T182" fmla="*/ 1080 w 1080"/>
                    <a:gd name="T183" fmla="*/ 1028 h 1028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1080" h="1028">
                      <a:moveTo>
                        <a:pt x="219" y="0"/>
                      </a:moveTo>
                      <a:lnTo>
                        <a:pt x="241" y="11"/>
                      </a:lnTo>
                      <a:lnTo>
                        <a:pt x="259" y="20"/>
                      </a:lnTo>
                      <a:lnTo>
                        <a:pt x="278" y="30"/>
                      </a:lnTo>
                      <a:lnTo>
                        <a:pt x="296" y="39"/>
                      </a:lnTo>
                      <a:lnTo>
                        <a:pt x="315" y="50"/>
                      </a:lnTo>
                      <a:lnTo>
                        <a:pt x="333" y="63"/>
                      </a:lnTo>
                      <a:lnTo>
                        <a:pt x="351" y="74"/>
                      </a:lnTo>
                      <a:lnTo>
                        <a:pt x="368" y="85"/>
                      </a:lnTo>
                      <a:lnTo>
                        <a:pt x="390" y="100"/>
                      </a:lnTo>
                      <a:lnTo>
                        <a:pt x="413" y="116"/>
                      </a:lnTo>
                      <a:lnTo>
                        <a:pt x="431" y="128"/>
                      </a:lnTo>
                      <a:lnTo>
                        <a:pt x="449" y="143"/>
                      </a:lnTo>
                      <a:lnTo>
                        <a:pt x="471" y="158"/>
                      </a:lnTo>
                      <a:lnTo>
                        <a:pt x="493" y="175"/>
                      </a:lnTo>
                      <a:lnTo>
                        <a:pt x="512" y="191"/>
                      </a:lnTo>
                      <a:lnTo>
                        <a:pt x="531" y="209"/>
                      </a:lnTo>
                      <a:lnTo>
                        <a:pt x="549" y="225"/>
                      </a:lnTo>
                      <a:lnTo>
                        <a:pt x="570" y="246"/>
                      </a:lnTo>
                      <a:lnTo>
                        <a:pt x="590" y="263"/>
                      </a:lnTo>
                      <a:lnTo>
                        <a:pt x="606" y="281"/>
                      </a:lnTo>
                      <a:lnTo>
                        <a:pt x="625" y="302"/>
                      </a:lnTo>
                      <a:lnTo>
                        <a:pt x="640" y="317"/>
                      </a:lnTo>
                      <a:lnTo>
                        <a:pt x="656" y="336"/>
                      </a:lnTo>
                      <a:lnTo>
                        <a:pt x="673" y="355"/>
                      </a:lnTo>
                      <a:lnTo>
                        <a:pt x="691" y="378"/>
                      </a:lnTo>
                      <a:lnTo>
                        <a:pt x="706" y="397"/>
                      </a:lnTo>
                      <a:lnTo>
                        <a:pt x="722" y="419"/>
                      </a:lnTo>
                      <a:lnTo>
                        <a:pt x="741" y="445"/>
                      </a:lnTo>
                      <a:lnTo>
                        <a:pt x="758" y="468"/>
                      </a:lnTo>
                      <a:lnTo>
                        <a:pt x="775" y="494"/>
                      </a:lnTo>
                      <a:lnTo>
                        <a:pt x="792" y="520"/>
                      </a:lnTo>
                      <a:lnTo>
                        <a:pt x="807" y="548"/>
                      </a:lnTo>
                      <a:lnTo>
                        <a:pt x="823" y="576"/>
                      </a:lnTo>
                      <a:lnTo>
                        <a:pt x="835" y="601"/>
                      </a:lnTo>
                      <a:lnTo>
                        <a:pt x="848" y="624"/>
                      </a:lnTo>
                      <a:lnTo>
                        <a:pt x="859" y="651"/>
                      </a:lnTo>
                      <a:lnTo>
                        <a:pt x="865" y="670"/>
                      </a:lnTo>
                      <a:lnTo>
                        <a:pt x="1080" y="586"/>
                      </a:lnTo>
                      <a:lnTo>
                        <a:pt x="747" y="1028"/>
                      </a:lnTo>
                      <a:lnTo>
                        <a:pt x="157" y="956"/>
                      </a:lnTo>
                      <a:lnTo>
                        <a:pt x="390" y="862"/>
                      </a:lnTo>
                      <a:lnTo>
                        <a:pt x="375" y="830"/>
                      </a:lnTo>
                      <a:lnTo>
                        <a:pt x="360" y="800"/>
                      </a:lnTo>
                      <a:lnTo>
                        <a:pt x="340" y="767"/>
                      </a:lnTo>
                      <a:lnTo>
                        <a:pt x="316" y="733"/>
                      </a:lnTo>
                      <a:lnTo>
                        <a:pt x="296" y="705"/>
                      </a:lnTo>
                      <a:lnTo>
                        <a:pt x="274" y="677"/>
                      </a:lnTo>
                      <a:lnTo>
                        <a:pt x="251" y="650"/>
                      </a:lnTo>
                      <a:lnTo>
                        <a:pt x="228" y="627"/>
                      </a:lnTo>
                      <a:lnTo>
                        <a:pt x="204" y="605"/>
                      </a:lnTo>
                      <a:lnTo>
                        <a:pt x="177" y="580"/>
                      </a:lnTo>
                      <a:lnTo>
                        <a:pt x="151" y="560"/>
                      </a:lnTo>
                      <a:lnTo>
                        <a:pt x="127" y="539"/>
                      </a:lnTo>
                      <a:lnTo>
                        <a:pt x="102" y="522"/>
                      </a:lnTo>
                      <a:lnTo>
                        <a:pt x="72" y="502"/>
                      </a:lnTo>
                      <a:lnTo>
                        <a:pt x="42" y="485"/>
                      </a:lnTo>
                      <a:lnTo>
                        <a:pt x="21" y="475"/>
                      </a:lnTo>
                      <a:lnTo>
                        <a:pt x="0" y="463"/>
                      </a:lnTo>
                      <a:lnTo>
                        <a:pt x="219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6101" name="Freeform 13"/>
                <p:cNvSpPr>
                  <a:spLocks/>
                </p:cNvSpPr>
                <p:nvPr/>
              </p:nvSpPr>
              <p:spPr bwMode="auto">
                <a:xfrm flipH="1" flipV="1">
                  <a:off x="2533" y="1360"/>
                  <a:ext cx="616" cy="490"/>
                </a:xfrm>
                <a:custGeom>
                  <a:avLst/>
                  <a:gdLst>
                    <a:gd name="T0" fmla="*/ 461 w 1152"/>
                    <a:gd name="T1" fmla="*/ 0 h 922"/>
                    <a:gd name="T2" fmla="*/ 366 w 1152"/>
                    <a:gd name="T3" fmla="*/ 237 h 922"/>
                    <a:gd name="T4" fmla="*/ 388 w 1152"/>
                    <a:gd name="T5" fmla="*/ 247 h 922"/>
                    <a:gd name="T6" fmla="*/ 408 w 1152"/>
                    <a:gd name="T7" fmla="*/ 252 h 922"/>
                    <a:gd name="T8" fmla="*/ 431 w 1152"/>
                    <a:gd name="T9" fmla="*/ 259 h 922"/>
                    <a:gd name="T10" fmla="*/ 457 w 1152"/>
                    <a:gd name="T11" fmla="*/ 266 h 922"/>
                    <a:gd name="T12" fmla="*/ 487 w 1152"/>
                    <a:gd name="T13" fmla="*/ 272 h 922"/>
                    <a:gd name="T14" fmla="*/ 515 w 1152"/>
                    <a:gd name="T15" fmla="*/ 276 h 922"/>
                    <a:gd name="T16" fmla="*/ 542 w 1152"/>
                    <a:gd name="T17" fmla="*/ 280 h 922"/>
                    <a:gd name="T18" fmla="*/ 573 w 1152"/>
                    <a:gd name="T19" fmla="*/ 284 h 922"/>
                    <a:gd name="T20" fmla="*/ 606 w 1152"/>
                    <a:gd name="T21" fmla="*/ 287 h 922"/>
                    <a:gd name="T22" fmla="*/ 665 w 1152"/>
                    <a:gd name="T23" fmla="*/ 287 h 922"/>
                    <a:gd name="T24" fmla="*/ 696 w 1152"/>
                    <a:gd name="T25" fmla="*/ 285 h 922"/>
                    <a:gd name="T26" fmla="*/ 724 w 1152"/>
                    <a:gd name="T27" fmla="*/ 283 h 922"/>
                    <a:gd name="T28" fmla="*/ 752 w 1152"/>
                    <a:gd name="T29" fmla="*/ 278 h 922"/>
                    <a:gd name="T30" fmla="*/ 782 w 1152"/>
                    <a:gd name="T31" fmla="*/ 273 h 922"/>
                    <a:gd name="T32" fmla="*/ 808 w 1152"/>
                    <a:gd name="T33" fmla="*/ 269 h 922"/>
                    <a:gd name="T34" fmla="*/ 841 w 1152"/>
                    <a:gd name="T35" fmla="*/ 261 h 922"/>
                    <a:gd name="T36" fmla="*/ 871 w 1152"/>
                    <a:gd name="T37" fmla="*/ 251 h 922"/>
                    <a:gd name="T38" fmla="*/ 1152 w 1152"/>
                    <a:gd name="T39" fmla="*/ 696 h 922"/>
                    <a:gd name="T40" fmla="*/ 1125 w 1152"/>
                    <a:gd name="T41" fmla="*/ 707 h 922"/>
                    <a:gd name="T42" fmla="*/ 1099 w 1152"/>
                    <a:gd name="T43" fmla="*/ 717 h 922"/>
                    <a:gd name="T44" fmla="*/ 1076 w 1152"/>
                    <a:gd name="T45" fmla="*/ 725 h 922"/>
                    <a:gd name="T46" fmla="*/ 1051 w 1152"/>
                    <a:gd name="T47" fmla="*/ 733 h 922"/>
                    <a:gd name="T48" fmla="*/ 1028 w 1152"/>
                    <a:gd name="T49" fmla="*/ 740 h 922"/>
                    <a:gd name="T50" fmla="*/ 1003 w 1152"/>
                    <a:gd name="T51" fmla="*/ 748 h 922"/>
                    <a:gd name="T52" fmla="*/ 982 w 1152"/>
                    <a:gd name="T53" fmla="*/ 754 h 922"/>
                    <a:gd name="T54" fmla="*/ 958 w 1152"/>
                    <a:gd name="T55" fmla="*/ 759 h 922"/>
                    <a:gd name="T56" fmla="*/ 935 w 1152"/>
                    <a:gd name="T57" fmla="*/ 765 h 922"/>
                    <a:gd name="T58" fmla="*/ 909 w 1152"/>
                    <a:gd name="T59" fmla="*/ 771 h 922"/>
                    <a:gd name="T60" fmla="*/ 879 w 1152"/>
                    <a:gd name="T61" fmla="*/ 776 h 922"/>
                    <a:gd name="T62" fmla="*/ 855 w 1152"/>
                    <a:gd name="T63" fmla="*/ 781 h 922"/>
                    <a:gd name="T64" fmla="*/ 827 w 1152"/>
                    <a:gd name="T65" fmla="*/ 786 h 922"/>
                    <a:gd name="T66" fmla="*/ 799 w 1152"/>
                    <a:gd name="T67" fmla="*/ 791 h 922"/>
                    <a:gd name="T68" fmla="*/ 769 w 1152"/>
                    <a:gd name="T69" fmla="*/ 793 h 922"/>
                    <a:gd name="T70" fmla="*/ 736 w 1152"/>
                    <a:gd name="T71" fmla="*/ 795 h 922"/>
                    <a:gd name="T72" fmla="*/ 704 w 1152"/>
                    <a:gd name="T73" fmla="*/ 797 h 922"/>
                    <a:gd name="T74" fmla="*/ 674 w 1152"/>
                    <a:gd name="T75" fmla="*/ 797 h 922"/>
                    <a:gd name="T76" fmla="*/ 642 w 1152"/>
                    <a:gd name="T77" fmla="*/ 797 h 922"/>
                    <a:gd name="T78" fmla="*/ 601 w 1152"/>
                    <a:gd name="T79" fmla="*/ 797 h 922"/>
                    <a:gd name="T80" fmla="*/ 564 w 1152"/>
                    <a:gd name="T81" fmla="*/ 796 h 922"/>
                    <a:gd name="T82" fmla="*/ 538 w 1152"/>
                    <a:gd name="T83" fmla="*/ 795 h 922"/>
                    <a:gd name="T84" fmla="*/ 509 w 1152"/>
                    <a:gd name="T85" fmla="*/ 793 h 922"/>
                    <a:gd name="T86" fmla="*/ 479 w 1152"/>
                    <a:gd name="T87" fmla="*/ 791 h 922"/>
                    <a:gd name="T88" fmla="*/ 445 w 1152"/>
                    <a:gd name="T89" fmla="*/ 785 h 922"/>
                    <a:gd name="T90" fmla="*/ 416 w 1152"/>
                    <a:gd name="T91" fmla="*/ 780 h 922"/>
                    <a:gd name="T92" fmla="*/ 388 w 1152"/>
                    <a:gd name="T93" fmla="*/ 776 h 922"/>
                    <a:gd name="T94" fmla="*/ 353 w 1152"/>
                    <a:gd name="T95" fmla="*/ 767 h 922"/>
                    <a:gd name="T96" fmla="*/ 328 w 1152"/>
                    <a:gd name="T97" fmla="*/ 761 h 922"/>
                    <a:gd name="T98" fmla="*/ 295 w 1152"/>
                    <a:gd name="T99" fmla="*/ 754 h 922"/>
                    <a:gd name="T100" fmla="*/ 266 w 1152"/>
                    <a:gd name="T101" fmla="*/ 746 h 922"/>
                    <a:gd name="T102" fmla="*/ 237 w 1152"/>
                    <a:gd name="T103" fmla="*/ 737 h 922"/>
                    <a:gd name="T104" fmla="*/ 207 w 1152"/>
                    <a:gd name="T105" fmla="*/ 726 h 922"/>
                    <a:gd name="T106" fmla="*/ 171 w 1152"/>
                    <a:gd name="T107" fmla="*/ 713 h 922"/>
                    <a:gd name="T108" fmla="*/ 83 w 1152"/>
                    <a:gd name="T109" fmla="*/ 922 h 922"/>
                    <a:gd name="T110" fmla="*/ 0 w 1152"/>
                    <a:gd name="T111" fmla="*/ 330 h 922"/>
                    <a:gd name="T112" fmla="*/ 461 w 1152"/>
                    <a:gd name="T113" fmla="*/ 0 h 922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152"/>
                    <a:gd name="T172" fmla="*/ 0 h 922"/>
                    <a:gd name="T173" fmla="*/ 1152 w 1152"/>
                    <a:gd name="T174" fmla="*/ 922 h 922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152" h="922">
                      <a:moveTo>
                        <a:pt x="461" y="0"/>
                      </a:moveTo>
                      <a:lnTo>
                        <a:pt x="366" y="237"/>
                      </a:lnTo>
                      <a:lnTo>
                        <a:pt x="388" y="247"/>
                      </a:lnTo>
                      <a:lnTo>
                        <a:pt x="408" y="252"/>
                      </a:lnTo>
                      <a:lnTo>
                        <a:pt x="431" y="259"/>
                      </a:lnTo>
                      <a:lnTo>
                        <a:pt x="457" y="266"/>
                      </a:lnTo>
                      <a:lnTo>
                        <a:pt x="487" y="272"/>
                      </a:lnTo>
                      <a:lnTo>
                        <a:pt x="515" y="276"/>
                      </a:lnTo>
                      <a:lnTo>
                        <a:pt x="542" y="280"/>
                      </a:lnTo>
                      <a:lnTo>
                        <a:pt x="573" y="284"/>
                      </a:lnTo>
                      <a:lnTo>
                        <a:pt x="606" y="287"/>
                      </a:lnTo>
                      <a:lnTo>
                        <a:pt x="665" y="287"/>
                      </a:lnTo>
                      <a:lnTo>
                        <a:pt x="696" y="285"/>
                      </a:lnTo>
                      <a:lnTo>
                        <a:pt x="724" y="283"/>
                      </a:lnTo>
                      <a:lnTo>
                        <a:pt x="752" y="278"/>
                      </a:lnTo>
                      <a:lnTo>
                        <a:pt x="782" y="273"/>
                      </a:lnTo>
                      <a:lnTo>
                        <a:pt x="808" y="269"/>
                      </a:lnTo>
                      <a:lnTo>
                        <a:pt x="841" y="261"/>
                      </a:lnTo>
                      <a:lnTo>
                        <a:pt x="871" y="251"/>
                      </a:lnTo>
                      <a:lnTo>
                        <a:pt x="1152" y="696"/>
                      </a:lnTo>
                      <a:lnTo>
                        <a:pt x="1125" y="707"/>
                      </a:lnTo>
                      <a:lnTo>
                        <a:pt x="1099" y="717"/>
                      </a:lnTo>
                      <a:lnTo>
                        <a:pt x="1076" y="725"/>
                      </a:lnTo>
                      <a:lnTo>
                        <a:pt x="1051" y="733"/>
                      </a:lnTo>
                      <a:lnTo>
                        <a:pt x="1028" y="740"/>
                      </a:lnTo>
                      <a:lnTo>
                        <a:pt x="1003" y="748"/>
                      </a:lnTo>
                      <a:lnTo>
                        <a:pt x="982" y="754"/>
                      </a:lnTo>
                      <a:lnTo>
                        <a:pt x="958" y="759"/>
                      </a:lnTo>
                      <a:lnTo>
                        <a:pt x="935" y="765"/>
                      </a:lnTo>
                      <a:lnTo>
                        <a:pt x="909" y="771"/>
                      </a:lnTo>
                      <a:lnTo>
                        <a:pt x="879" y="776"/>
                      </a:lnTo>
                      <a:lnTo>
                        <a:pt x="855" y="781"/>
                      </a:lnTo>
                      <a:lnTo>
                        <a:pt x="827" y="786"/>
                      </a:lnTo>
                      <a:lnTo>
                        <a:pt x="799" y="791"/>
                      </a:lnTo>
                      <a:lnTo>
                        <a:pt x="769" y="793"/>
                      </a:lnTo>
                      <a:lnTo>
                        <a:pt x="736" y="795"/>
                      </a:lnTo>
                      <a:lnTo>
                        <a:pt x="704" y="797"/>
                      </a:lnTo>
                      <a:lnTo>
                        <a:pt x="674" y="797"/>
                      </a:lnTo>
                      <a:lnTo>
                        <a:pt x="642" y="797"/>
                      </a:lnTo>
                      <a:lnTo>
                        <a:pt x="601" y="797"/>
                      </a:lnTo>
                      <a:lnTo>
                        <a:pt x="564" y="796"/>
                      </a:lnTo>
                      <a:lnTo>
                        <a:pt x="538" y="795"/>
                      </a:lnTo>
                      <a:lnTo>
                        <a:pt x="509" y="793"/>
                      </a:lnTo>
                      <a:lnTo>
                        <a:pt x="479" y="791"/>
                      </a:lnTo>
                      <a:lnTo>
                        <a:pt x="445" y="785"/>
                      </a:lnTo>
                      <a:lnTo>
                        <a:pt x="416" y="780"/>
                      </a:lnTo>
                      <a:lnTo>
                        <a:pt x="388" y="776"/>
                      </a:lnTo>
                      <a:lnTo>
                        <a:pt x="353" y="767"/>
                      </a:lnTo>
                      <a:lnTo>
                        <a:pt x="328" y="761"/>
                      </a:lnTo>
                      <a:lnTo>
                        <a:pt x="295" y="754"/>
                      </a:lnTo>
                      <a:lnTo>
                        <a:pt x="266" y="746"/>
                      </a:lnTo>
                      <a:lnTo>
                        <a:pt x="237" y="737"/>
                      </a:lnTo>
                      <a:lnTo>
                        <a:pt x="207" y="726"/>
                      </a:lnTo>
                      <a:lnTo>
                        <a:pt x="171" y="713"/>
                      </a:lnTo>
                      <a:lnTo>
                        <a:pt x="83" y="922"/>
                      </a:lnTo>
                      <a:lnTo>
                        <a:pt x="0" y="330"/>
                      </a:lnTo>
                      <a:lnTo>
                        <a:pt x="461" y="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46093" name="Rectangle 14"/>
              <p:cNvSpPr>
                <a:spLocks noChangeArrowheads="1"/>
              </p:cNvSpPr>
              <p:nvPr/>
            </p:nvSpPr>
            <p:spPr bwMode="auto">
              <a:xfrm>
                <a:off x="2268" y="2238"/>
                <a:ext cx="1329" cy="4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sz="2000" b="1">
                    <a:latin typeface="+mj-lt"/>
                  </a:rPr>
                  <a:t>QAD Enterprise </a:t>
                </a:r>
              </a:p>
              <a:p>
                <a:pPr eaLnBrk="0" hangingPunct="0"/>
                <a:r>
                  <a:rPr lang="en-US" sz="2000" b="1">
                    <a:latin typeface="+mj-lt"/>
                  </a:rPr>
                  <a:t>Applications</a:t>
                </a:r>
              </a:p>
            </p:txBody>
          </p:sp>
        </p:grpSp>
        <p:sp>
          <p:nvSpPr>
            <p:cNvPr id="46086" name="Text Box 15"/>
            <p:cNvSpPr txBox="1">
              <a:spLocks noChangeArrowheads="1"/>
            </p:cNvSpPr>
            <p:nvPr/>
          </p:nvSpPr>
          <p:spPr bwMode="auto">
            <a:xfrm>
              <a:off x="1020" y="1225"/>
              <a:ext cx="1098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eaLnBrk="0" hangingPunct="0"/>
              <a:r>
                <a:rPr lang="en-US" sz="2400" b="1" dirty="0">
                  <a:latin typeface="+mj-lt"/>
                </a:rPr>
                <a:t>Calculate</a:t>
              </a:r>
            </a:p>
            <a:p>
              <a:pPr eaLnBrk="0" hangingPunct="0"/>
              <a:r>
                <a:rPr lang="en-US" sz="2400" b="1" dirty="0">
                  <a:latin typeface="+mj-lt"/>
                </a:rPr>
                <a:t>Forecast</a:t>
              </a:r>
            </a:p>
          </p:txBody>
        </p:sp>
        <p:sp>
          <p:nvSpPr>
            <p:cNvPr id="46087" name="Text Box 16"/>
            <p:cNvSpPr txBox="1">
              <a:spLocks noChangeArrowheads="1"/>
            </p:cNvSpPr>
            <p:nvPr/>
          </p:nvSpPr>
          <p:spPr bwMode="auto">
            <a:xfrm>
              <a:off x="806" y="2277"/>
              <a:ext cx="885" cy="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eaLnBrk="0" hangingPunct="0"/>
              <a:r>
                <a:rPr lang="en-US" sz="2400" b="1">
                  <a:latin typeface="+mj-lt"/>
                </a:rPr>
                <a:t>Analyze History</a:t>
              </a:r>
            </a:p>
          </p:txBody>
        </p:sp>
        <p:sp>
          <p:nvSpPr>
            <p:cNvPr id="46088" name="Text Box 17"/>
            <p:cNvSpPr txBox="1">
              <a:spLocks noChangeArrowheads="1"/>
            </p:cNvSpPr>
            <p:nvPr/>
          </p:nvSpPr>
          <p:spPr bwMode="auto">
            <a:xfrm>
              <a:off x="740" y="3297"/>
              <a:ext cx="1623" cy="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eaLnBrk="0" hangingPunct="0"/>
              <a:r>
                <a:rPr lang="en-US" sz="2400" b="1">
                  <a:latin typeface="+mj-lt"/>
                </a:rPr>
                <a:t>Define Forecast Criteria</a:t>
              </a:r>
            </a:p>
          </p:txBody>
        </p:sp>
        <p:sp>
          <p:nvSpPr>
            <p:cNvPr id="46089" name="Text Box 18"/>
            <p:cNvSpPr txBox="1">
              <a:spLocks noChangeArrowheads="1"/>
            </p:cNvSpPr>
            <p:nvPr/>
          </p:nvSpPr>
          <p:spPr bwMode="auto">
            <a:xfrm>
              <a:off x="3699" y="1214"/>
              <a:ext cx="943" cy="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eaLnBrk="0" hangingPunct="0"/>
              <a:r>
                <a:rPr lang="en-US" sz="2400" b="1">
                  <a:latin typeface="+mj-lt"/>
                </a:rPr>
                <a:t>Modify</a:t>
              </a:r>
            </a:p>
            <a:p>
              <a:pPr eaLnBrk="0" hangingPunct="0"/>
              <a:r>
                <a:rPr lang="en-US" sz="2400" b="1">
                  <a:latin typeface="+mj-lt"/>
                </a:rPr>
                <a:t>Forecast</a:t>
              </a:r>
            </a:p>
          </p:txBody>
        </p:sp>
        <p:sp>
          <p:nvSpPr>
            <p:cNvPr id="46090" name="Text Box 19"/>
            <p:cNvSpPr txBox="1">
              <a:spLocks noChangeArrowheads="1"/>
            </p:cNvSpPr>
            <p:nvPr/>
          </p:nvSpPr>
          <p:spPr bwMode="auto">
            <a:xfrm>
              <a:off x="4143" y="2275"/>
              <a:ext cx="885" cy="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eaLnBrk="0" hangingPunct="0"/>
              <a:r>
                <a:rPr lang="en-US" sz="2400" b="1">
                  <a:latin typeface="+mj-lt"/>
                </a:rPr>
                <a:t>Update MRP</a:t>
              </a:r>
            </a:p>
          </p:txBody>
        </p:sp>
        <p:sp>
          <p:nvSpPr>
            <p:cNvPr id="46091" name="Text Box 20"/>
            <p:cNvSpPr txBox="1">
              <a:spLocks noChangeArrowheads="1"/>
            </p:cNvSpPr>
            <p:nvPr/>
          </p:nvSpPr>
          <p:spPr bwMode="auto">
            <a:xfrm>
              <a:off x="3297" y="3311"/>
              <a:ext cx="1900" cy="5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eaLnBrk="0" hangingPunct="0"/>
              <a:r>
                <a:rPr lang="en-US" sz="2400" b="1">
                  <a:latin typeface="+mj-lt"/>
                </a:rPr>
                <a:t>Add New</a:t>
              </a:r>
              <a:br>
                <a:rPr lang="en-US" sz="2400" b="1">
                  <a:latin typeface="+mj-lt"/>
                </a:rPr>
              </a:br>
              <a:r>
                <a:rPr lang="en-US" sz="2400" b="1">
                  <a:latin typeface="+mj-lt"/>
                </a:rPr>
                <a:t>Forecast Methods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108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Processing Exercises</a:t>
            </a:r>
          </a:p>
        </p:txBody>
      </p:sp>
      <p:sp>
        <p:nvSpPr>
          <p:cNvPr id="4710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FS-PR-440</a:t>
            </a:r>
          </a:p>
        </p:txBody>
      </p:sp>
      <p:pic>
        <p:nvPicPr>
          <p:cNvPr id="47107" name="Picture 1080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185988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Introduction to Forecast Simulation</a:t>
            </a:r>
          </a:p>
          <a:p>
            <a:pPr eaLnBrk="1" hangingPunct="1"/>
            <a:r>
              <a:rPr lang="en-US" smtClean="0"/>
              <a:t>Business Considerations</a:t>
            </a:r>
          </a:p>
          <a:p>
            <a:pPr eaLnBrk="1" hangingPunct="1"/>
            <a:r>
              <a:rPr lang="en-US" smtClean="0"/>
              <a:t>Set up Forecast Simulation</a:t>
            </a:r>
          </a:p>
          <a:p>
            <a:pPr eaLnBrk="1" hangingPunct="1"/>
            <a:r>
              <a:rPr lang="en-US" smtClean="0"/>
              <a:t>Use Forecast Simulation</a:t>
            </a:r>
          </a:p>
          <a:p>
            <a:pPr eaLnBrk="1" hangingPunct="1"/>
            <a:endParaRPr lang="en-US" smtClean="0"/>
          </a:p>
        </p:txBody>
      </p:sp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400" smtClean="0"/>
              <a:t>Course Overview</a:t>
            </a:r>
          </a:p>
        </p:txBody>
      </p:sp>
      <p:sp>
        <p:nvSpPr>
          <p:cNvPr id="481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FS-PR-450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Simulated Forecast Calculation</a:t>
            </a:r>
          </a:p>
          <a:p>
            <a:pPr lvl="1" eaLnBrk="1" hangingPunct="1"/>
            <a:r>
              <a:rPr lang="en-US" sz="2000" smtClean="0"/>
              <a:t>Enter criteria template ID previously defined</a:t>
            </a:r>
          </a:p>
          <a:p>
            <a:pPr lvl="1" eaLnBrk="1" hangingPunct="1"/>
            <a:r>
              <a:rPr lang="en-US" sz="2000" smtClean="0"/>
              <a:t>Or, define template at time of calculation</a:t>
            </a:r>
          </a:p>
          <a:p>
            <a:pPr eaLnBrk="1" hangingPunct="1"/>
            <a:r>
              <a:rPr lang="en-US" sz="2400" smtClean="0"/>
              <a:t>Forecast generated for every item within the item range</a:t>
            </a:r>
          </a:p>
          <a:p>
            <a:pPr eaLnBrk="1" hangingPunct="1"/>
            <a:r>
              <a:rPr lang="en-US" sz="2400" smtClean="0"/>
              <a:t>A report follows the calculation showing the number of sufficient and insufficient items</a:t>
            </a:r>
          </a:p>
          <a:p>
            <a:pPr eaLnBrk="1" hangingPunct="1"/>
            <a:r>
              <a:rPr lang="en-US" sz="2400" smtClean="0"/>
              <a:t>Template and detail records are updated at the time of calculation</a:t>
            </a:r>
          </a:p>
          <a:p>
            <a:pPr lvl="1" eaLnBrk="1" hangingPunct="1"/>
            <a:r>
              <a:rPr lang="en-US" sz="2000" smtClean="0"/>
              <a:t>Previous template and records are deleted</a:t>
            </a:r>
          </a:p>
          <a:p>
            <a:pPr lvl="1" eaLnBrk="1" hangingPunct="1"/>
            <a:r>
              <a:rPr lang="en-US" sz="2000" smtClean="0"/>
              <a:t>Template is frozen &amp; cannot be further modified in Simulation Criteria Maintenance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Calculating Quantities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FS-PR-050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Calculation analyzes history to predict sales</a:t>
            </a:r>
          </a:p>
          <a:p>
            <a:pPr lvl="1" eaLnBrk="1" hangingPunct="1"/>
            <a:r>
              <a:rPr lang="en-US" sz="2000" smtClean="0"/>
              <a:t>For a given year</a:t>
            </a:r>
          </a:p>
          <a:p>
            <a:pPr lvl="1" eaLnBrk="1" hangingPunct="1"/>
            <a:r>
              <a:rPr lang="en-US" sz="2000" smtClean="0"/>
              <a:t>For the next twelve months</a:t>
            </a:r>
          </a:p>
          <a:p>
            <a:pPr eaLnBrk="1" hangingPunct="1"/>
            <a:r>
              <a:rPr lang="en-US" sz="2400" smtClean="0"/>
              <a:t>Results are only as good as sales data referenced</a:t>
            </a:r>
          </a:p>
          <a:p>
            <a:pPr lvl="1" eaLnBrk="1" hangingPunct="1"/>
            <a:r>
              <a:rPr lang="en-US" sz="2000" smtClean="0"/>
              <a:t>The system requires at least one sales record</a:t>
            </a:r>
          </a:p>
          <a:p>
            <a:pPr lvl="1" eaLnBrk="1" hangingPunct="1"/>
            <a:r>
              <a:rPr lang="en-US" sz="2000" smtClean="0"/>
              <a:t>“Insufficient” items have quantities of zero</a:t>
            </a:r>
          </a:p>
          <a:p>
            <a:pPr eaLnBrk="1" hangingPunct="1"/>
            <a:r>
              <a:rPr lang="en-US" sz="2400" smtClean="0"/>
              <a:t>Calculate forecast frequently for high-cost items</a:t>
            </a:r>
          </a:p>
          <a:p>
            <a:pPr eaLnBrk="1" hangingPunct="1"/>
            <a:r>
              <a:rPr lang="en-US" sz="2400" smtClean="0"/>
              <a:t>Re-calculate when sales data has changed</a:t>
            </a:r>
          </a:p>
          <a:p>
            <a:pPr eaLnBrk="1" hangingPunct="1"/>
            <a:r>
              <a:rPr lang="en-US" sz="2400" smtClean="0"/>
              <a:t>Rolling forecast uses all history up through the previous month</a:t>
            </a:r>
          </a:p>
          <a:p>
            <a:pPr lvl="1" eaLnBrk="1" hangingPunct="1"/>
            <a:r>
              <a:rPr lang="en-US" sz="2000" smtClean="0"/>
              <a:t>Benefit from doing forecast on a monthly basis</a:t>
            </a:r>
          </a:p>
          <a:p>
            <a:pPr eaLnBrk="1" hangingPunct="1"/>
            <a:endParaRPr lang="en-US" sz="2400" smtClean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Calculating Quantities (Continued)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FS-PR-060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Simulated Forecast Calculation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FS-PR-070</a:t>
            </a:r>
          </a:p>
        </p:txBody>
      </p:sp>
      <p:pic>
        <p:nvPicPr>
          <p:cNvPr id="922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00" y="1357313"/>
            <a:ext cx="7237413" cy="429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Forecast quantities may require manipulation to be more reflective of future market demand</a:t>
            </a:r>
          </a:p>
          <a:p>
            <a:pPr eaLnBrk="1" hangingPunct="1"/>
            <a:r>
              <a:rPr lang="en-US" smtClean="0"/>
              <a:t>Especially true when forecast results are based on historical data that included unprecedented sales (abnormal sales demand or outlier)</a:t>
            </a:r>
          </a:p>
          <a:p>
            <a:pPr lvl="1" eaLnBrk="1" hangingPunct="1"/>
            <a:r>
              <a:rPr lang="en-US" smtClean="0"/>
              <a:t>Examples: Sales promotions or natural disasters</a:t>
            </a:r>
          </a:p>
          <a:p>
            <a:pPr eaLnBrk="1" hangingPunct="1"/>
            <a:r>
              <a:rPr lang="en-US" smtClean="0"/>
              <a:t>Typical modifications also include business- appropriate rounding for decimals or for order quantities</a:t>
            </a: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Modify Results Before Running MRP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FS-PR-080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Detail Forecast Maintenance</a:t>
            </a:r>
          </a:p>
          <a:p>
            <a:pPr lvl="1" eaLnBrk="1" hangingPunct="1"/>
            <a:r>
              <a:rPr lang="en-US" smtClean="0"/>
              <a:t>Manually alter the detail records</a:t>
            </a:r>
          </a:p>
          <a:p>
            <a:pPr eaLnBrk="1" hangingPunct="1"/>
            <a:r>
              <a:rPr lang="en-US" smtClean="0"/>
              <a:t>Single Item Simulation Copy</a:t>
            </a:r>
          </a:p>
          <a:p>
            <a:pPr lvl="1" eaLnBrk="1" hangingPunct="1"/>
            <a:r>
              <a:rPr lang="en-US" smtClean="0"/>
              <a:t>Copy forecast quantities of one item to another item</a:t>
            </a:r>
          </a:p>
          <a:p>
            <a:pPr lvl="1" eaLnBrk="1" hangingPunct="1"/>
            <a:r>
              <a:rPr lang="en-US" smtClean="0"/>
              <a:t>Optionally apply a multiplicative factor</a:t>
            </a:r>
          </a:p>
          <a:p>
            <a:pPr eaLnBrk="1" hangingPunct="1"/>
            <a:r>
              <a:rPr lang="en-US" smtClean="0"/>
              <a:t>Simulation to Simulation Copy</a:t>
            </a:r>
          </a:p>
          <a:p>
            <a:pPr lvl="1" eaLnBrk="1" hangingPunct="1"/>
            <a:r>
              <a:rPr lang="en-US" smtClean="0"/>
              <a:t>Replace or combine forecast quantities in one detail record with another</a:t>
            </a:r>
          </a:p>
          <a:p>
            <a:pPr lvl="1" eaLnBrk="1" hangingPunct="1"/>
            <a:r>
              <a:rPr lang="en-US" smtClean="0"/>
              <a:t>Optionally apply a multiplicative factor</a:t>
            </a:r>
          </a:p>
          <a:p>
            <a:pPr eaLnBrk="1" hangingPunct="1"/>
            <a:endParaRPr lang="en-US" smtClean="0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Modification Methods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FS-PR-090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2712</TotalTime>
  <Words>1763</Words>
  <Application>Microsoft Office PowerPoint</Application>
  <PresentationFormat>On-screen Show (4:3)</PresentationFormat>
  <Paragraphs>611</Paragraphs>
  <Slides>45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45</vt:i4>
      </vt:variant>
    </vt:vector>
  </HeadingPairs>
  <TitlesOfParts>
    <vt:vector size="47" baseType="lpstr">
      <vt:lpstr>1_EX06PP_template</vt:lpstr>
      <vt:lpstr>QAD 2010 Template</vt:lpstr>
      <vt:lpstr>Use Forecast Simulation</vt:lpstr>
      <vt:lpstr>Lifecycle: Processing Steps</vt:lpstr>
      <vt:lpstr>Using Forecast Simulation</vt:lpstr>
      <vt:lpstr>Using Forecast Simulation</vt:lpstr>
      <vt:lpstr>Calculating Quantities</vt:lpstr>
      <vt:lpstr>Calculating Quantities (Continued)</vt:lpstr>
      <vt:lpstr>Simulated Forecast Calculation</vt:lpstr>
      <vt:lpstr>Modify Results Before Running MRP</vt:lpstr>
      <vt:lpstr>Modification Methods</vt:lpstr>
      <vt:lpstr>Using Forecast Simulation</vt:lpstr>
      <vt:lpstr>CIM Data Load</vt:lpstr>
      <vt:lpstr>Using Forecast Simulation</vt:lpstr>
      <vt:lpstr>Create Forecast Manually</vt:lpstr>
      <vt:lpstr>Detail Forecast Maintenance</vt:lpstr>
      <vt:lpstr>Copying Forecast Results</vt:lpstr>
      <vt:lpstr>Multiplicative Factors</vt:lpstr>
      <vt:lpstr>Using Forecast Simulation</vt:lpstr>
      <vt:lpstr>Simulation to Simulation Copy</vt:lpstr>
      <vt:lpstr>Simulation to Simulation Copy</vt:lpstr>
      <vt:lpstr>Using Forecast Simulation</vt:lpstr>
      <vt:lpstr>Single Item Simulation Copy</vt:lpstr>
      <vt:lpstr>Single Item Simulation Copy</vt:lpstr>
      <vt:lpstr>Caution!</vt:lpstr>
      <vt:lpstr>Using Forecast Simulation</vt:lpstr>
      <vt:lpstr>Forecast Reports</vt:lpstr>
      <vt:lpstr>Detail Forecast Report</vt:lpstr>
      <vt:lpstr>Detail Forecast Report</vt:lpstr>
      <vt:lpstr>Using Forecast Simulation</vt:lpstr>
      <vt:lpstr>Forecast Summary Driving MRP</vt:lpstr>
      <vt:lpstr>Loading Methods for Detail Records</vt:lpstr>
      <vt:lpstr>Example Loading Methods</vt:lpstr>
      <vt:lpstr>Simulation to Summarized Forecast</vt:lpstr>
      <vt:lpstr>Forecast Maintenance</vt:lpstr>
      <vt:lpstr>Using Forecast Simulation</vt:lpstr>
      <vt:lpstr>Materials Requirements Plan(MRP) Menu</vt:lpstr>
      <vt:lpstr>Using Forecast Simulation</vt:lpstr>
      <vt:lpstr>Add New Forecast Methods</vt:lpstr>
      <vt:lpstr>User Forecast Method Maintenance</vt:lpstr>
      <vt:lpstr>Rules for Adding Methods</vt:lpstr>
      <vt:lpstr>Miscellaneous Functions</vt:lpstr>
      <vt:lpstr>Detail Forecast Delete/Archive</vt:lpstr>
      <vt:lpstr>Forecast Simulation Processing: Summary</vt:lpstr>
      <vt:lpstr>Forecast Simulation Loop System: Summary</vt:lpstr>
      <vt:lpstr>Processing Exercises</vt:lpstr>
      <vt:lpstr>Course Overview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mdf</cp:lastModifiedBy>
  <cp:revision>217</cp:revision>
  <cp:lastPrinted>1999-07-06T23:37:19Z</cp:lastPrinted>
  <dcterms:created xsi:type="dcterms:W3CDTF">1998-03-17T23:27:45Z</dcterms:created>
  <dcterms:modified xsi:type="dcterms:W3CDTF">2011-02-09T18:27:15Z</dcterms:modified>
</cp:coreProperties>
</file>