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4" r:id="rId1"/>
    <p:sldMasterId id="2147483657" r:id="rId2"/>
    <p:sldMasterId id="2147483703" r:id="rId3"/>
  </p:sldMasterIdLst>
  <p:notesMasterIdLst>
    <p:notesMasterId r:id="rId15"/>
  </p:notesMasterIdLst>
  <p:sldIdLst>
    <p:sldId id="290" r:id="rId4"/>
    <p:sldId id="289" r:id="rId5"/>
    <p:sldId id="284" r:id="rId6"/>
    <p:sldId id="291" r:id="rId7"/>
    <p:sldId id="292" r:id="rId8"/>
    <p:sldId id="293" r:id="rId9"/>
    <p:sldId id="294" r:id="rId10"/>
    <p:sldId id="295" r:id="rId11"/>
    <p:sldId id="296" r:id="rId12"/>
    <p:sldId id="278" r:id="rId13"/>
    <p:sldId id="297" r:id="rId14"/>
  </p:sldIdLst>
  <p:sldSz cx="9144000" cy="6858000" type="screen4x3"/>
  <p:notesSz cx="6858000" cy="9144000"/>
  <p:defaultTextStyle>
    <a:defPPr>
      <a:defRPr lang="en-US"/>
    </a:defPPr>
    <a:lvl1pPr algn="ctr" rtl="0" eaLnBrk="0" fontAlgn="base" hangingPunct="0">
      <a:spcBef>
        <a:spcPct val="0"/>
      </a:spcBef>
      <a:spcAft>
        <a:spcPct val="0"/>
      </a:spcAft>
      <a:defRPr kern="1200">
        <a:solidFill>
          <a:schemeClr val="tx1"/>
        </a:solidFill>
        <a:latin typeface="Arial" charset="0"/>
        <a:ea typeface="+mn-ea"/>
        <a:cs typeface="+mn-cs"/>
      </a:defRPr>
    </a:lvl1pPr>
    <a:lvl2pPr marL="457200" algn="ctr" rtl="0" eaLnBrk="0" fontAlgn="base" hangingPunct="0">
      <a:spcBef>
        <a:spcPct val="0"/>
      </a:spcBef>
      <a:spcAft>
        <a:spcPct val="0"/>
      </a:spcAft>
      <a:defRPr kern="1200">
        <a:solidFill>
          <a:schemeClr val="tx1"/>
        </a:solidFill>
        <a:latin typeface="Arial" charset="0"/>
        <a:ea typeface="+mn-ea"/>
        <a:cs typeface="+mn-cs"/>
      </a:defRPr>
    </a:lvl2pPr>
    <a:lvl3pPr marL="914400" algn="ctr" rtl="0" eaLnBrk="0" fontAlgn="base" hangingPunct="0">
      <a:spcBef>
        <a:spcPct val="0"/>
      </a:spcBef>
      <a:spcAft>
        <a:spcPct val="0"/>
      </a:spcAft>
      <a:defRPr kern="1200">
        <a:solidFill>
          <a:schemeClr val="tx1"/>
        </a:solidFill>
        <a:latin typeface="Arial" charset="0"/>
        <a:ea typeface="+mn-ea"/>
        <a:cs typeface="+mn-cs"/>
      </a:defRPr>
    </a:lvl3pPr>
    <a:lvl4pPr marL="1371600" algn="ctr" rtl="0" eaLnBrk="0" fontAlgn="base" hangingPunct="0">
      <a:spcBef>
        <a:spcPct val="0"/>
      </a:spcBef>
      <a:spcAft>
        <a:spcPct val="0"/>
      </a:spcAft>
      <a:defRPr kern="1200">
        <a:solidFill>
          <a:schemeClr val="tx1"/>
        </a:solidFill>
        <a:latin typeface="Arial" charset="0"/>
        <a:ea typeface="+mn-ea"/>
        <a:cs typeface="+mn-cs"/>
      </a:defRPr>
    </a:lvl4pPr>
    <a:lvl5pPr marL="1828800" algn="ctr"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008000"/>
    <a:srgbClr val="FFFFFF"/>
    <a:srgbClr val="FFCC00"/>
    <a:srgbClr val="CCFFCC"/>
    <a:srgbClr val="EAEAEA"/>
    <a:srgbClr val="FF330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100" d="100"/>
          <a:sy n="100" d="100"/>
        </p:scale>
        <p:origin x="-288" y="-114"/>
      </p:cViewPr>
      <p:guideLst>
        <p:guide orient="horz" pos="2159"/>
        <p:guide pos="2878"/>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Times New Roman" pitchFamily="1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Times New Roman" pitchFamily="18" charset="0"/>
              </a:defRPr>
            </a:lvl1pPr>
          </a:lstStyle>
          <a:p>
            <a:pPr>
              <a:defRPr/>
            </a:pPr>
            <a:fld id="{7ECA41C4-23CF-4350-8A1D-7413DF32204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5A1F6C5F-89AA-42B2-B4CD-3760DE016968}" type="slidenum">
              <a:rPr lang="en-US"/>
              <a:pPr/>
              <a:t>2</a:t>
            </a:fld>
            <a:endParaRPr 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457200" y="4343400"/>
            <a:ext cx="5943600" cy="4343400"/>
          </a:xfrm>
          <a:noFill/>
          <a:ln/>
        </p:spPr>
        <p:txBody>
          <a:bodyPr/>
          <a:lstStyle/>
          <a:p>
            <a:pPr eaLnBrk="1" hangingPunct="1"/>
            <a:r>
              <a:rPr lang="en-US" smtClean="0"/>
              <a:t>Keep the copyright slide as the second slide, right after the title, in the first chapter of your training slides.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18B89CB9-4D56-44F3-BFAD-9B1FE6B00BD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E0A91B69-D94A-4D2A-AFC9-FDDE19ED9F6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D0E77771-A077-470D-A4E3-E0DBA867F3B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70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870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901F9B7E-4FC5-487F-8B29-634E8591C70C}"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2008-FS-IN-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2008-FS-IN-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2008-FS-IN-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2008-FS-IN-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2008-FS-IN-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2008-FS-IN-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2008-FS-IN-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6" name="Rectangle 6"/>
          <p:cNvSpPr>
            <a:spLocks noGrp="1" noChangeArrowheads="1"/>
          </p:cNvSpPr>
          <p:nvPr>
            <p:ph type="sldNum" sz="quarter" idx="12"/>
          </p:nvPr>
        </p:nvSpPr>
        <p:spPr>
          <a:ln/>
        </p:spPr>
        <p:txBody>
          <a:bodyPr/>
          <a:lstStyle>
            <a:lvl1pPr>
              <a:defRPr/>
            </a:lvl1pPr>
          </a:lstStyle>
          <a:p>
            <a:pPr>
              <a:defRPr/>
            </a:pPr>
            <a:fld id="{440EFC31-664A-4EBF-9E4D-5FE73B41FABD}"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870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870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7" name="Rectangle 6"/>
          <p:cNvSpPr>
            <a:spLocks noGrp="1" noChangeArrowheads="1"/>
          </p:cNvSpPr>
          <p:nvPr>
            <p:ph type="sldNum" sz="quarter" idx="12"/>
          </p:nvPr>
        </p:nvSpPr>
        <p:spPr>
          <a:ln/>
        </p:spPr>
        <p:txBody>
          <a:bodyPr/>
          <a:lstStyle>
            <a:lvl1pPr>
              <a:defRPr/>
            </a:lvl1pPr>
          </a:lstStyle>
          <a:p>
            <a:pPr>
              <a:defRPr/>
            </a:pPr>
            <a:fld id="{53585269-4AEA-48B2-8D8A-8CC7A2101AF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9" name="Rectangle 6"/>
          <p:cNvSpPr>
            <a:spLocks noGrp="1" noChangeArrowheads="1"/>
          </p:cNvSpPr>
          <p:nvPr>
            <p:ph type="sldNum" sz="quarter" idx="12"/>
          </p:nvPr>
        </p:nvSpPr>
        <p:spPr>
          <a:ln/>
        </p:spPr>
        <p:txBody>
          <a:bodyPr/>
          <a:lstStyle>
            <a:lvl1pPr>
              <a:defRPr/>
            </a:lvl1pPr>
          </a:lstStyle>
          <a:p>
            <a:pPr>
              <a:defRPr/>
            </a:pPr>
            <a:fld id="{4A9538AE-DB91-455A-97BA-1DC9FEF4A82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5" name="Rectangle 6"/>
          <p:cNvSpPr>
            <a:spLocks noGrp="1" noChangeArrowheads="1"/>
          </p:cNvSpPr>
          <p:nvPr>
            <p:ph type="sldNum" sz="quarter" idx="12"/>
          </p:nvPr>
        </p:nvSpPr>
        <p:spPr>
          <a:ln/>
        </p:spPr>
        <p:txBody>
          <a:bodyPr/>
          <a:lstStyle>
            <a:lvl1pPr>
              <a:defRPr/>
            </a:lvl1pPr>
          </a:lstStyle>
          <a:p>
            <a:pPr>
              <a:defRPr/>
            </a:pPr>
            <a:fld id="{2865BC52-7FEC-420E-A579-5341041AB31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4" name="Rectangle 6"/>
          <p:cNvSpPr>
            <a:spLocks noGrp="1" noChangeArrowheads="1"/>
          </p:cNvSpPr>
          <p:nvPr>
            <p:ph type="sldNum" sz="quarter" idx="12"/>
          </p:nvPr>
        </p:nvSpPr>
        <p:spPr>
          <a:ln/>
        </p:spPr>
        <p:txBody>
          <a:bodyPr/>
          <a:lstStyle>
            <a:lvl1pPr>
              <a:defRPr/>
            </a:lvl1pPr>
          </a:lstStyle>
          <a:p>
            <a:pPr>
              <a:defRPr/>
            </a:pPr>
            <a:fld id="{E0278BC5-AA17-47F7-87F2-4B67F020F89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7" name="Rectangle 6"/>
          <p:cNvSpPr>
            <a:spLocks noGrp="1" noChangeArrowheads="1"/>
          </p:cNvSpPr>
          <p:nvPr>
            <p:ph type="sldNum" sz="quarter" idx="12"/>
          </p:nvPr>
        </p:nvSpPr>
        <p:spPr>
          <a:ln/>
        </p:spPr>
        <p:txBody>
          <a:bodyPr/>
          <a:lstStyle>
            <a:lvl1pPr>
              <a:defRPr/>
            </a:lvl1pPr>
          </a:lstStyle>
          <a:p>
            <a:pPr>
              <a:defRPr/>
            </a:pPr>
            <a:fld id="{228ED4D4-D10C-406A-A332-F30EC0CEE3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2008-FS-IN-</a:t>
            </a:r>
          </a:p>
        </p:txBody>
      </p:sp>
      <p:sp>
        <p:nvSpPr>
          <p:cNvPr id="7" name="Rectangle 6"/>
          <p:cNvSpPr>
            <a:spLocks noGrp="1" noChangeArrowheads="1"/>
          </p:cNvSpPr>
          <p:nvPr>
            <p:ph type="sldNum" sz="quarter" idx="12"/>
          </p:nvPr>
        </p:nvSpPr>
        <p:spPr>
          <a:ln/>
        </p:spPr>
        <p:txBody>
          <a:bodyPr/>
          <a:lstStyle>
            <a:lvl1pPr>
              <a:defRPr/>
            </a:lvl1pPr>
          </a:lstStyle>
          <a:p>
            <a:pPr>
              <a:defRPr/>
            </a:pPr>
            <a:fld id="{9371E7C3-70A7-4C5D-A93F-3EDC64D4766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34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atin typeface="Times New Roman" pitchFamily="18" charset="0"/>
              </a:defRPr>
            </a:lvl1pPr>
          </a:lstStyle>
          <a:p>
            <a:pPr>
              <a:defRPr/>
            </a:pPr>
            <a:endParaRPr lang="en-US"/>
          </a:p>
        </p:txBody>
      </p:sp>
      <p:sp>
        <p:nvSpPr>
          <p:cNvPr id="634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Times New Roman" pitchFamily="18" charset="0"/>
              </a:defRPr>
            </a:lvl1pPr>
          </a:lstStyle>
          <a:p>
            <a:pPr>
              <a:defRPr/>
            </a:pPr>
            <a:r>
              <a:rPr lang="en-US"/>
              <a:t>2008-FS-IN-</a:t>
            </a:r>
          </a:p>
        </p:txBody>
      </p:sp>
      <p:sp>
        <p:nvSpPr>
          <p:cNvPr id="634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Times New Roman" pitchFamily="18" charset="0"/>
              </a:defRPr>
            </a:lvl1pPr>
          </a:lstStyle>
          <a:p>
            <a:pPr>
              <a:defRPr/>
            </a:pPr>
            <a:fld id="{A856ECA2-7720-4DF5-8CC3-F32F6F4617F1}" type="slidenum">
              <a:rPr lang="en-US"/>
              <a:pPr>
                <a:defRPr/>
              </a:pPr>
              <a:t>‹#›</a:t>
            </a:fld>
            <a:endParaRPr lang="en-US"/>
          </a:p>
        </p:txBody>
      </p:sp>
      <p:pic>
        <p:nvPicPr>
          <p:cNvPr id="1031" name="Picture 4" descr="06_corp_ppt_Template"/>
          <p:cNvPicPr>
            <a:picLocks noChangeAspect="1" noChangeArrowheads="1"/>
          </p:cNvPicPr>
          <p:nvPr userDrawn="1"/>
        </p:nvPicPr>
        <p:blipFill>
          <a:blip r:embed="rId13" cstate="print"/>
          <a:srcRect/>
          <a:stretch>
            <a:fillRect/>
          </a:stretch>
        </p:blipFill>
        <p:spPr bwMode="auto">
          <a:xfrm>
            <a:off x="0" y="14288"/>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1" r:id="rId1"/>
    <p:sldLayoutId id="2147483690" r:id="rId2"/>
    <p:sldLayoutId id="2147483689" r:id="rId3"/>
    <p:sldLayoutId id="2147483688" r:id="rId4"/>
    <p:sldLayoutId id="2147483687" r:id="rId5"/>
    <p:sldLayoutId id="2147483686" r:id="rId6"/>
    <p:sldLayoutId id="2147483685" r:id="rId7"/>
    <p:sldLayoutId id="2147483684" r:id="rId8"/>
    <p:sldLayoutId id="2147483683" r:id="rId9"/>
    <p:sldLayoutId id="2147483682" r:id="rId10"/>
    <p:sldLayoutId id="2147483681"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602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lang="en-US" sz="1000">
                <a:solidFill>
                  <a:schemeClr val="bg2"/>
                </a:solidFill>
                <a:latin typeface="Tahoma" pitchFamily="34" charset="0"/>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6022" name="Rectangle 6"/>
          <p:cNvSpPr>
            <a:spLocks noGrp="1" noChangeArrowheads="1"/>
          </p:cNvSpPr>
          <p:nvPr>
            <p:ph type="ftr" sz="quarter" idx="3"/>
          </p:nvPr>
        </p:nvSpPr>
        <p:spPr bwMode="auto">
          <a:xfrm>
            <a:off x="7742238" y="6599238"/>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sz="800"/>
            </a:lvl1pPr>
          </a:lstStyle>
          <a:p>
            <a:r>
              <a:rPr lang="en-US"/>
              <a:t>2008-FS-IN-</a:t>
            </a:r>
          </a:p>
        </p:txBody>
      </p:sp>
    </p:spTree>
  </p:cSld>
  <p:clrMap bg1="lt1" tx1="dk1" bg2="lt2" tx2="dk2" accent1="accent1" accent2="accent2" accent3="accent3" accent4="accent4" accent5="accent5" accent6="accent6" hlink="hlink" folHlink="folHlink"/>
  <p:sldLayoutIdLst>
    <p:sldLayoutId id="2147483702" r:id="rId1"/>
    <p:sldLayoutId id="2147483701" r:id="rId2"/>
    <p:sldLayoutId id="2147483700" r:id="rId3"/>
    <p:sldLayoutId id="2147483699" r:id="rId4"/>
    <p:sldLayoutId id="2147483698" r:id="rId5"/>
    <p:sldLayoutId id="2147483697" r:id="rId6"/>
    <p:sldLayoutId id="2147483696" r:id="rId7"/>
    <p:sldLayoutId id="2147483695" r:id="rId8"/>
    <p:sldLayoutId id="2147483694" r:id="rId9"/>
    <p:sldLayoutId id="2147483693" r:id="rId10"/>
    <p:sldLayoutId id="214748369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2008-FS-IN-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3"/>
          <p:cNvSpPr>
            <a:spLocks noGrp="1" noChangeArrowheads="1"/>
          </p:cNvSpPr>
          <p:nvPr>
            <p:ph type="title"/>
          </p:nvPr>
        </p:nvSpPr>
        <p:spPr/>
        <p:txBody>
          <a:bodyPr/>
          <a:lstStyle/>
          <a:p>
            <a:pPr eaLnBrk="1" hangingPunct="1"/>
            <a:r>
              <a:rPr lang="en-US" smtClean="0"/>
              <a:t>Forecasting Simulation</a:t>
            </a:r>
          </a:p>
        </p:txBody>
      </p:sp>
      <p:sp>
        <p:nvSpPr>
          <p:cNvPr id="4099" name="Rectangle 14"/>
          <p:cNvSpPr>
            <a:spLocks noGrp="1" noChangeArrowheads="1"/>
          </p:cNvSpPr>
          <p:nvPr>
            <p:ph type="body" sz="quarter" idx="10"/>
          </p:nvPr>
        </p:nvSpPr>
        <p:spPr/>
        <p:txBody>
          <a:bodyPr/>
          <a:lstStyle/>
          <a:p>
            <a:pPr>
              <a:buClr>
                <a:schemeClr val="bg1"/>
              </a:buClr>
              <a:buFontTx/>
              <a:buNone/>
            </a:pPr>
            <a:r>
              <a:rPr kumimoji="1" lang="en-US" sz="2000" b="1" smtClean="0"/>
              <a:t>QAD Enterprise Applications</a:t>
            </a:r>
            <a:endParaRPr lang="en-US" sz="2000"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Related Courses</a:t>
            </a:r>
          </a:p>
        </p:txBody>
      </p:sp>
      <p:sp>
        <p:nvSpPr>
          <p:cNvPr id="13314" name="Footer Placeholder 2"/>
          <p:cNvSpPr>
            <a:spLocks noGrp="1"/>
          </p:cNvSpPr>
          <p:nvPr>
            <p:ph type="ftr" sz="quarter" idx="10"/>
          </p:nvPr>
        </p:nvSpPr>
        <p:spPr>
          <a:noFill/>
        </p:spPr>
        <p:txBody>
          <a:bodyPr/>
          <a:lstStyle/>
          <a:p>
            <a:pPr defTabSz="865188"/>
            <a:r>
              <a:rPr lang="en-US"/>
              <a:t>FS-IN-100</a:t>
            </a:r>
          </a:p>
        </p:txBody>
      </p:sp>
      <p:grpSp>
        <p:nvGrpSpPr>
          <p:cNvPr id="21" name="Group 20"/>
          <p:cNvGrpSpPr/>
          <p:nvPr/>
        </p:nvGrpSpPr>
        <p:grpSpPr>
          <a:xfrm>
            <a:off x="342900" y="1238250"/>
            <a:ext cx="8458200" cy="4495800"/>
            <a:chOff x="381000" y="1590675"/>
            <a:chExt cx="8458200" cy="4495800"/>
          </a:xfrm>
        </p:grpSpPr>
        <p:sp>
          <p:nvSpPr>
            <p:cNvPr id="39088" name="Rectangle 176" descr="Small grid"/>
            <p:cNvSpPr>
              <a:spLocks noChangeArrowheads="1"/>
            </p:cNvSpPr>
            <p:nvPr/>
          </p:nvSpPr>
          <p:spPr bwMode="auto">
            <a:xfrm>
              <a:off x="381000" y="5106988"/>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eaLnBrk="1" hangingPunct="1">
                <a:defRPr/>
              </a:pPr>
              <a:endParaRPr lang="en-US">
                <a:latin typeface="+mj-lt"/>
              </a:endParaRPr>
            </a:p>
          </p:txBody>
        </p:sp>
        <p:sp>
          <p:nvSpPr>
            <p:cNvPr id="13317" name="Rectangle 177"/>
            <p:cNvSpPr>
              <a:spLocks noChangeArrowheads="1"/>
            </p:cNvSpPr>
            <p:nvPr/>
          </p:nvSpPr>
          <p:spPr bwMode="auto">
            <a:xfrm>
              <a:off x="885825" y="5067300"/>
              <a:ext cx="1535113" cy="581025"/>
            </a:xfrm>
            <a:prstGeom prst="rect">
              <a:avLst/>
            </a:prstGeom>
            <a:noFill/>
            <a:ln w="38100">
              <a:noFill/>
              <a:miter lim="800000"/>
              <a:headEnd/>
              <a:tailEnd/>
            </a:ln>
          </p:spPr>
          <p:txBody>
            <a:bodyPr wrap="none" anchor="ctr">
              <a:spAutoFit/>
            </a:bodyPr>
            <a:lstStyle/>
            <a:p>
              <a:pPr eaLnBrk="1" hangingPunct="1"/>
              <a:r>
                <a:rPr lang="en-US" sz="1600" b="1">
                  <a:solidFill>
                    <a:schemeClr val="tx2"/>
                  </a:solidFill>
                  <a:latin typeface="+mj-lt"/>
                </a:rPr>
                <a:t>= Prerequisite</a:t>
              </a:r>
            </a:p>
            <a:p>
              <a:pPr eaLnBrk="1" hangingPunct="1"/>
              <a:r>
                <a:rPr lang="en-US" sz="1600" b="1">
                  <a:solidFill>
                    <a:schemeClr val="tx2"/>
                  </a:solidFill>
                  <a:latin typeface="+mj-lt"/>
                </a:rPr>
                <a:t> Courses</a:t>
              </a:r>
              <a:endParaRPr lang="en-US" b="1">
                <a:solidFill>
                  <a:schemeClr val="tx2"/>
                </a:solidFill>
                <a:latin typeface="+mj-lt"/>
              </a:endParaRPr>
            </a:p>
          </p:txBody>
        </p:sp>
        <p:sp>
          <p:nvSpPr>
            <p:cNvPr id="39090" name="Rectangle 178"/>
            <p:cNvSpPr>
              <a:spLocks noChangeArrowheads="1"/>
            </p:cNvSpPr>
            <p:nvPr/>
          </p:nvSpPr>
          <p:spPr bwMode="auto">
            <a:xfrm>
              <a:off x="2971800" y="3381375"/>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eaLnBrk="1" hangingPunct="1">
                <a:defRPr/>
              </a:pPr>
              <a:r>
                <a:rPr lang="en-US" b="1">
                  <a:latin typeface="+mj-lt"/>
                </a:rPr>
                <a:t>Forecast Simulation</a:t>
              </a:r>
              <a:endParaRPr lang="en-US">
                <a:latin typeface="+mj-lt"/>
              </a:endParaRPr>
            </a:p>
          </p:txBody>
        </p:sp>
        <p:sp>
          <p:nvSpPr>
            <p:cNvPr id="39091" name="Rectangle 179"/>
            <p:cNvSpPr>
              <a:spLocks noChangeArrowheads="1"/>
            </p:cNvSpPr>
            <p:nvPr/>
          </p:nvSpPr>
          <p:spPr bwMode="auto">
            <a:xfrm>
              <a:off x="6781800" y="345757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r>
                <a:rPr lang="en-US" sz="1600" b="1">
                  <a:latin typeface="+mj-lt"/>
                </a:rPr>
                <a:t>Product Structures and Formulas</a:t>
              </a:r>
              <a:endParaRPr lang="en-US">
                <a:latin typeface="+mj-lt"/>
              </a:endParaRPr>
            </a:p>
          </p:txBody>
        </p:sp>
        <p:sp>
          <p:nvSpPr>
            <p:cNvPr id="39092" name="Rectangle 180"/>
            <p:cNvSpPr>
              <a:spLocks noChangeArrowheads="1"/>
            </p:cNvSpPr>
            <p:nvPr/>
          </p:nvSpPr>
          <p:spPr bwMode="auto">
            <a:xfrm>
              <a:off x="6781800" y="252412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r>
                <a:rPr lang="en-US" sz="1600" b="1">
                  <a:latin typeface="+mj-lt"/>
                </a:rPr>
                <a:t>Work Orders</a:t>
              </a:r>
              <a:endParaRPr lang="en-US">
                <a:latin typeface="+mj-lt"/>
              </a:endParaRPr>
            </a:p>
          </p:txBody>
        </p:sp>
        <p:sp>
          <p:nvSpPr>
            <p:cNvPr id="39093" name="Rectangle 181"/>
            <p:cNvSpPr>
              <a:spLocks noChangeArrowheads="1"/>
            </p:cNvSpPr>
            <p:nvPr/>
          </p:nvSpPr>
          <p:spPr bwMode="auto">
            <a:xfrm>
              <a:off x="6781800" y="159067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lnSpc>
                  <a:spcPct val="90000"/>
                </a:lnSpc>
                <a:defRPr/>
              </a:pPr>
              <a:r>
                <a:rPr lang="en-US" sz="1600" b="1">
                  <a:latin typeface="+mj-lt"/>
                </a:rPr>
                <a:t>Work Centers, Routings, and WO Subcontracting</a:t>
              </a:r>
              <a:endParaRPr lang="en-US">
                <a:latin typeface="+mj-lt"/>
              </a:endParaRPr>
            </a:p>
          </p:txBody>
        </p:sp>
        <p:sp>
          <p:nvSpPr>
            <p:cNvPr id="39094" name="Rectangle 182"/>
            <p:cNvSpPr>
              <a:spLocks noChangeArrowheads="1"/>
            </p:cNvSpPr>
            <p:nvPr/>
          </p:nvSpPr>
          <p:spPr bwMode="auto">
            <a:xfrm>
              <a:off x="6781800" y="439102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r>
                <a:rPr lang="en-US" sz="1600" b="1">
                  <a:latin typeface="+mj-lt"/>
                </a:rPr>
                <a:t>MRP and CRP</a:t>
              </a:r>
              <a:endParaRPr lang="en-US">
                <a:latin typeface="+mj-lt"/>
              </a:endParaRPr>
            </a:p>
          </p:txBody>
        </p:sp>
        <p:sp>
          <p:nvSpPr>
            <p:cNvPr id="39095" name="Rectangle 183" descr="Small grid"/>
            <p:cNvSpPr>
              <a:spLocks noChangeArrowheads="1"/>
            </p:cNvSpPr>
            <p:nvPr/>
          </p:nvSpPr>
          <p:spPr bwMode="auto">
            <a:xfrm>
              <a:off x="381000" y="391477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endParaRPr lang="en-US" sz="1400" b="1">
                <a:latin typeface="+mj-lt"/>
              </a:endParaRPr>
            </a:p>
            <a:p>
              <a:pPr eaLnBrk="1" hangingPunct="1">
                <a:defRPr/>
              </a:pPr>
              <a:r>
                <a:rPr lang="en-US" sz="1600" b="1">
                  <a:latin typeface="+mj-lt"/>
                </a:rPr>
                <a:t>Initial QAD Enterprise Applications Setup</a:t>
              </a:r>
            </a:p>
            <a:p>
              <a:pPr eaLnBrk="1" hangingPunct="1">
                <a:defRPr/>
              </a:pPr>
              <a:endParaRPr lang="en-US">
                <a:latin typeface="+mj-lt"/>
              </a:endParaRPr>
            </a:p>
          </p:txBody>
        </p:sp>
        <p:cxnSp>
          <p:nvCxnSpPr>
            <p:cNvPr id="13324" name="AutoShape 184"/>
            <p:cNvCxnSpPr>
              <a:cxnSpLocks noChangeShapeType="1"/>
              <a:stCxn id="39095" idx="3"/>
              <a:endCxn id="39090" idx="1"/>
            </p:cNvCxnSpPr>
            <p:nvPr/>
          </p:nvCxnSpPr>
          <p:spPr bwMode="auto">
            <a:xfrm flipV="1">
              <a:off x="2438400" y="3838575"/>
              <a:ext cx="533400" cy="457200"/>
            </a:xfrm>
            <a:prstGeom prst="bentConnector3">
              <a:avLst>
                <a:gd name="adj1" fmla="val 50000"/>
              </a:avLst>
            </a:prstGeom>
            <a:noFill/>
            <a:ln w="38100">
              <a:solidFill>
                <a:schemeClr val="tx1"/>
              </a:solidFill>
              <a:miter lim="800000"/>
              <a:headEnd/>
              <a:tailEnd type="triangle" w="med" len="med"/>
            </a:ln>
          </p:spPr>
        </p:cxnSp>
        <p:cxnSp>
          <p:nvCxnSpPr>
            <p:cNvPr id="13325" name="AutoShape 185"/>
            <p:cNvCxnSpPr>
              <a:cxnSpLocks noChangeShapeType="1"/>
              <a:stCxn id="39090" idx="3"/>
              <a:endCxn id="39093" idx="1"/>
            </p:cNvCxnSpPr>
            <p:nvPr/>
          </p:nvCxnSpPr>
          <p:spPr bwMode="auto">
            <a:xfrm flipV="1">
              <a:off x="6145213" y="1971675"/>
              <a:ext cx="636587" cy="1866900"/>
            </a:xfrm>
            <a:prstGeom prst="bentConnector3">
              <a:avLst>
                <a:gd name="adj1" fmla="val 49875"/>
              </a:avLst>
            </a:prstGeom>
            <a:noFill/>
            <a:ln w="38100">
              <a:solidFill>
                <a:schemeClr val="tx1"/>
              </a:solidFill>
              <a:miter lim="800000"/>
              <a:headEnd/>
              <a:tailEnd type="triangle" w="med" len="med"/>
            </a:ln>
          </p:spPr>
        </p:cxnSp>
        <p:cxnSp>
          <p:nvCxnSpPr>
            <p:cNvPr id="13326" name="AutoShape 186"/>
            <p:cNvCxnSpPr>
              <a:cxnSpLocks noChangeShapeType="1"/>
              <a:stCxn id="39090" idx="3"/>
              <a:endCxn id="39092" idx="1"/>
            </p:cNvCxnSpPr>
            <p:nvPr/>
          </p:nvCxnSpPr>
          <p:spPr bwMode="auto">
            <a:xfrm flipV="1">
              <a:off x="6145213" y="2905125"/>
              <a:ext cx="636587" cy="933450"/>
            </a:xfrm>
            <a:prstGeom prst="bentConnector3">
              <a:avLst>
                <a:gd name="adj1" fmla="val 49875"/>
              </a:avLst>
            </a:prstGeom>
            <a:noFill/>
            <a:ln w="38100">
              <a:solidFill>
                <a:schemeClr val="tx1"/>
              </a:solidFill>
              <a:miter lim="800000"/>
              <a:headEnd/>
              <a:tailEnd type="triangle" w="med" len="med"/>
            </a:ln>
          </p:spPr>
        </p:cxnSp>
        <p:cxnSp>
          <p:nvCxnSpPr>
            <p:cNvPr id="13327" name="AutoShape 187"/>
            <p:cNvCxnSpPr>
              <a:cxnSpLocks noChangeShapeType="1"/>
              <a:stCxn id="39090" idx="3"/>
              <a:endCxn id="39091" idx="1"/>
            </p:cNvCxnSpPr>
            <p:nvPr/>
          </p:nvCxnSpPr>
          <p:spPr bwMode="auto">
            <a:xfrm>
              <a:off x="6145213" y="3838575"/>
              <a:ext cx="636587" cy="0"/>
            </a:xfrm>
            <a:prstGeom prst="straightConnector1">
              <a:avLst/>
            </a:prstGeom>
            <a:noFill/>
            <a:ln w="38100">
              <a:solidFill>
                <a:schemeClr val="tx1"/>
              </a:solidFill>
              <a:round/>
              <a:headEnd/>
              <a:tailEnd type="triangle" w="med" len="med"/>
            </a:ln>
          </p:spPr>
        </p:cxnSp>
        <p:cxnSp>
          <p:nvCxnSpPr>
            <p:cNvPr id="13328" name="AutoShape 188"/>
            <p:cNvCxnSpPr>
              <a:cxnSpLocks noChangeShapeType="1"/>
              <a:stCxn id="39090" idx="3"/>
              <a:endCxn id="39094" idx="1"/>
            </p:cNvCxnSpPr>
            <p:nvPr/>
          </p:nvCxnSpPr>
          <p:spPr bwMode="auto">
            <a:xfrm>
              <a:off x="6145213" y="3838575"/>
              <a:ext cx="636587" cy="933450"/>
            </a:xfrm>
            <a:prstGeom prst="bentConnector3">
              <a:avLst>
                <a:gd name="adj1" fmla="val 49875"/>
              </a:avLst>
            </a:prstGeom>
            <a:noFill/>
            <a:ln w="38100">
              <a:solidFill>
                <a:schemeClr val="tx1"/>
              </a:solidFill>
              <a:miter lim="800000"/>
              <a:headEnd/>
              <a:tailEnd type="triangle" w="med" len="med"/>
            </a:ln>
          </p:spPr>
        </p:cxnSp>
        <p:sp>
          <p:nvSpPr>
            <p:cNvPr id="39101" name="Rectangle 189" descr="Small grid"/>
            <p:cNvSpPr>
              <a:spLocks noChangeArrowheads="1"/>
            </p:cNvSpPr>
            <p:nvPr/>
          </p:nvSpPr>
          <p:spPr bwMode="auto">
            <a:xfrm>
              <a:off x="381000" y="298132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endParaRPr lang="en-US" sz="1400" b="1">
                <a:latin typeface="+mj-lt"/>
              </a:endParaRPr>
            </a:p>
            <a:p>
              <a:pPr eaLnBrk="1" hangingPunct="1">
                <a:defRPr/>
              </a:pPr>
              <a:r>
                <a:rPr lang="en-US" sz="1600" b="1">
                  <a:latin typeface="+mj-lt"/>
                </a:rPr>
                <a:t>Sales Order Management</a:t>
              </a:r>
            </a:p>
            <a:p>
              <a:pPr eaLnBrk="1" hangingPunct="1">
                <a:defRPr/>
              </a:pPr>
              <a:endParaRPr lang="en-US">
                <a:latin typeface="+mj-lt"/>
              </a:endParaRPr>
            </a:p>
          </p:txBody>
        </p:sp>
        <p:cxnSp>
          <p:nvCxnSpPr>
            <p:cNvPr id="13330" name="AutoShape 190"/>
            <p:cNvCxnSpPr>
              <a:cxnSpLocks noChangeShapeType="1"/>
              <a:stCxn id="39101" idx="3"/>
              <a:endCxn id="39090" idx="1"/>
            </p:cNvCxnSpPr>
            <p:nvPr/>
          </p:nvCxnSpPr>
          <p:spPr bwMode="auto">
            <a:xfrm>
              <a:off x="2438400" y="3362325"/>
              <a:ext cx="533400" cy="476250"/>
            </a:xfrm>
            <a:prstGeom prst="bentConnector3">
              <a:avLst>
                <a:gd name="adj1" fmla="val 50000"/>
              </a:avLst>
            </a:prstGeom>
            <a:noFill/>
            <a:ln w="38100">
              <a:solidFill>
                <a:schemeClr val="tx1"/>
              </a:solidFill>
              <a:miter lim="800000"/>
              <a:headEnd/>
              <a:tailEnd type="triangle" w="med" len="med"/>
            </a:ln>
          </p:spPr>
        </p:cxnSp>
        <p:sp>
          <p:nvSpPr>
            <p:cNvPr id="39103" name="Rectangle 191"/>
            <p:cNvSpPr>
              <a:spLocks noChangeArrowheads="1"/>
            </p:cNvSpPr>
            <p:nvPr/>
          </p:nvSpPr>
          <p:spPr bwMode="auto">
            <a:xfrm>
              <a:off x="6781800" y="532447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1" hangingPunct="1">
                <a:defRPr/>
              </a:pPr>
              <a:r>
                <a:rPr lang="en-US" sz="1600" b="1">
                  <a:latin typeface="+mj-lt"/>
                </a:rPr>
                <a:t>Master Scheduling and RCCP</a:t>
              </a:r>
              <a:endParaRPr lang="en-US">
                <a:latin typeface="+mj-lt"/>
              </a:endParaRPr>
            </a:p>
          </p:txBody>
        </p:sp>
        <p:cxnSp>
          <p:nvCxnSpPr>
            <p:cNvPr id="13332" name="AutoShape 192"/>
            <p:cNvCxnSpPr>
              <a:cxnSpLocks noChangeShapeType="1"/>
              <a:stCxn id="39090" idx="3"/>
              <a:endCxn id="39103" idx="1"/>
            </p:cNvCxnSpPr>
            <p:nvPr/>
          </p:nvCxnSpPr>
          <p:spPr bwMode="auto">
            <a:xfrm>
              <a:off x="6145213" y="3838575"/>
              <a:ext cx="636587" cy="1866900"/>
            </a:xfrm>
            <a:prstGeom prst="bentConnector3">
              <a:avLst>
                <a:gd name="adj1" fmla="val 49875"/>
              </a:avLst>
            </a:prstGeom>
            <a:noFill/>
            <a:ln w="38100">
              <a:solidFill>
                <a:schemeClr val="tx1"/>
              </a:solidFill>
              <a:miter lim="800000"/>
              <a:headEnd/>
              <a:tailEnd type="triangle" w="med" len="med"/>
            </a:ln>
          </p:spPr>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smtClean="0"/>
              <a:t>Introduction to Forecast Simulation</a:t>
            </a:r>
          </a:p>
          <a:p>
            <a:pPr eaLnBrk="1" hangingPunct="1"/>
            <a:r>
              <a:rPr lang="en-US" smtClean="0"/>
              <a:t>Business Considerations</a:t>
            </a:r>
          </a:p>
          <a:p>
            <a:pPr eaLnBrk="1" hangingPunct="1"/>
            <a:r>
              <a:rPr lang="en-US" smtClean="0"/>
              <a:t>Set up Forecast Simulation</a:t>
            </a:r>
          </a:p>
          <a:p>
            <a:pPr eaLnBrk="1" hangingPunct="1"/>
            <a:r>
              <a:rPr lang="en-US" smtClean="0"/>
              <a:t>Use Forecast Simulation</a:t>
            </a:r>
          </a:p>
          <a:p>
            <a:pPr eaLnBrk="1" hangingPunct="1"/>
            <a:endParaRPr lang="en-US" smtClean="0"/>
          </a:p>
        </p:txBody>
      </p:sp>
      <p:sp>
        <p:nvSpPr>
          <p:cNvPr id="14339" name="Rectangle 2"/>
          <p:cNvSpPr>
            <a:spLocks noGrp="1" noChangeArrowheads="1"/>
          </p:cNvSpPr>
          <p:nvPr>
            <p:ph type="title"/>
          </p:nvPr>
        </p:nvSpPr>
        <p:spPr/>
        <p:txBody>
          <a:bodyPr/>
          <a:lstStyle/>
          <a:p>
            <a:pPr eaLnBrk="1" hangingPunct="1"/>
            <a:r>
              <a:rPr lang="en-US" smtClean="0"/>
              <a:t>Course Overview</a:t>
            </a:r>
          </a:p>
        </p:txBody>
      </p:sp>
      <p:sp>
        <p:nvSpPr>
          <p:cNvPr id="14338" name="Footer Placeholder 3"/>
          <p:cNvSpPr>
            <a:spLocks noGrp="1"/>
          </p:cNvSpPr>
          <p:nvPr>
            <p:ph type="ftr" sz="quarter" idx="10"/>
          </p:nvPr>
        </p:nvSpPr>
        <p:spPr>
          <a:noFill/>
        </p:spPr>
        <p:txBody>
          <a:bodyPr/>
          <a:lstStyle/>
          <a:p>
            <a:pPr defTabSz="865188"/>
            <a:r>
              <a:rPr lang="en-US"/>
              <a:t>FS-IN-110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1"/>
          <p:cNvSpPr>
            <a:spLocks noGrp="1"/>
          </p:cNvSpPr>
          <p:nvPr>
            <p:ph type="ftr" sz="quarter" idx="10"/>
          </p:nvPr>
        </p:nvSpPr>
        <p:spPr>
          <a:noFill/>
        </p:spPr>
        <p:txBody>
          <a:bodyPr/>
          <a:lstStyle/>
          <a:p>
            <a:pPr defTabSz="865188"/>
            <a:r>
              <a:rPr lang="en-US"/>
              <a:t>FS-IN-020</a:t>
            </a:r>
          </a:p>
        </p:txBody>
      </p:sp>
      <p:sp>
        <p:nvSpPr>
          <p:cNvPr id="5123" name="Rectangle 2"/>
          <p:cNvSpPr>
            <a:spLocks noChangeArrowheads="1"/>
          </p:cNvSpPr>
          <p:nvPr/>
        </p:nvSpPr>
        <p:spPr bwMode="auto">
          <a:xfrm>
            <a:off x="192088" y="-28575"/>
            <a:ext cx="8731250" cy="6447919"/>
          </a:xfrm>
          <a:prstGeom prst="rect">
            <a:avLst/>
          </a:prstGeom>
          <a:noFill/>
          <a:ln w="38100">
            <a:noFill/>
            <a:miter lim="800000"/>
            <a:headEnd/>
            <a:tailEnd/>
          </a:ln>
        </p:spPr>
        <p:txBody>
          <a:bodyPr>
            <a:spAutoFit/>
          </a:bodyPr>
          <a:lstStyle/>
          <a:p>
            <a:pPr algn="l">
              <a:spcBef>
                <a:spcPct val="50000"/>
              </a:spcBef>
            </a:pPr>
            <a:r>
              <a:rPr kumimoji="1" lang="en-US" sz="140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a:spcBef>
                <a:spcPct val="50000"/>
              </a:spcBef>
            </a:pPr>
            <a:r>
              <a:rPr kumimoji="1" lang="en-US" sz="14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a:spcBef>
                <a:spcPct val="50000"/>
              </a:spcBef>
            </a:pPr>
            <a:r>
              <a:rPr kumimoji="1" lang="en-US" sz="1400" dirty="0">
                <a:latin typeface="+mj-lt"/>
              </a:rPr>
              <a:t>Some states do not allow the exclusion of implied warranties or the limitation or exclusion of liability for incidental or consequential damages, so the above limitations and exclusion may not be applicable. </a:t>
            </a:r>
          </a:p>
          <a:p>
            <a:pPr algn="l">
              <a:spcBef>
                <a:spcPct val="50000"/>
              </a:spcBef>
            </a:pPr>
            <a:r>
              <a:rPr kumimoji="1" lang="en-US" sz="1400" dirty="0">
                <a:latin typeface="+mj-lt"/>
              </a:rPr>
              <a:t>PROGRESS</a:t>
            </a:r>
            <a:r>
              <a:rPr kumimoji="1" lang="en-US" sz="1400" baseline="30000" dirty="0">
                <a:latin typeface="+mj-lt"/>
              </a:rPr>
              <a:t>®</a:t>
            </a:r>
            <a:r>
              <a:rPr kumimoji="1" lang="en-US" sz="1400" dirty="0">
                <a:latin typeface="+mj-lt"/>
              </a:rPr>
              <a:t> is a registered trademark of Progress Software Corporation. Windows™ is a trademark of Microsoft Corporation. </a:t>
            </a:r>
          </a:p>
          <a:p>
            <a:pPr algn="l">
              <a:spcBef>
                <a:spcPct val="50000"/>
              </a:spcBef>
            </a:pPr>
            <a:r>
              <a:rPr kumimoji="1" lang="en-US" sz="1400" dirty="0">
                <a:latin typeface="+mj-lt"/>
              </a:rPr>
              <a:t>QAD</a:t>
            </a:r>
            <a:r>
              <a:rPr kumimoji="1" lang="en-US" sz="1400" baseline="30000" dirty="0">
                <a:latin typeface="+mj-lt"/>
              </a:rPr>
              <a:t>®</a:t>
            </a:r>
            <a:r>
              <a:rPr kumimoji="1" lang="en-US" sz="1400" dirty="0">
                <a:latin typeface="+mj-lt"/>
              </a:rPr>
              <a:t> and MFG/PRO</a:t>
            </a:r>
            <a:r>
              <a:rPr kumimoji="1" lang="en-US" sz="1400" baseline="30000" dirty="0">
                <a:latin typeface="+mj-lt"/>
              </a:rPr>
              <a:t>® </a:t>
            </a:r>
            <a:r>
              <a:rPr kumimoji="1" lang="en-US" sz="1400" dirty="0">
                <a:latin typeface="+mj-lt"/>
              </a:rPr>
              <a:t>are registered trademarks of QAD Inc. QAD </a:t>
            </a:r>
            <a:r>
              <a:rPr kumimoji="1" lang="en-US" sz="1400" dirty="0" err="1">
                <a:latin typeface="+mj-lt"/>
              </a:rPr>
              <a:t>eQ</a:t>
            </a:r>
            <a:r>
              <a:rPr kumimoji="1" lang="en-US" sz="1400" dirty="0">
                <a:latin typeface="+mj-lt"/>
              </a:rPr>
              <a:t> and the QAD logo are trademarks of QAD Inc. MFGx.net and Supply Visualization are service marks of QAD Inc.</a:t>
            </a:r>
          </a:p>
          <a:p>
            <a:pPr algn="l">
              <a:spcBef>
                <a:spcPct val="50000"/>
              </a:spcBef>
            </a:pPr>
            <a:r>
              <a:rPr kumimoji="1" lang="en-US" sz="1400" dirty="0">
                <a:latin typeface="+mj-lt"/>
              </a:rPr>
              <a:t>All other products and company names are used for identification purposes only, and may be trademarks of their respective owners.</a:t>
            </a:r>
          </a:p>
          <a:p>
            <a:pPr algn="l">
              <a:spcBef>
                <a:spcPct val="50000"/>
              </a:spcBef>
            </a:pPr>
            <a:r>
              <a:rPr kumimoji="1" lang="en-US" sz="1400" dirty="0">
                <a:latin typeface="+mj-lt"/>
              </a:rPr>
              <a:t>© Copyright 2003 by QAD Inc. All Rights Reserved.</a:t>
            </a:r>
            <a:br>
              <a:rPr kumimoji="1" lang="en-US" sz="1400" dirty="0">
                <a:latin typeface="+mj-lt"/>
              </a:rPr>
            </a:br>
            <a:r>
              <a:rPr kumimoji="1" lang="en-US" sz="1400" b="1" dirty="0">
                <a:latin typeface="+mj-lt"/>
              </a:rPr>
              <a:t/>
            </a:r>
            <a:br>
              <a:rPr kumimoji="1" lang="en-US" sz="1400" b="1" dirty="0">
                <a:latin typeface="+mj-lt"/>
              </a:rPr>
            </a:br>
            <a:r>
              <a:rPr kumimoji="1" lang="en-US" sz="1400" dirty="0">
                <a:latin typeface="+mj-lt"/>
              </a:rPr>
              <a:t>QAD Inc.</a:t>
            </a:r>
            <a:br>
              <a:rPr kumimoji="1" lang="en-US" sz="1400" dirty="0">
                <a:latin typeface="+mj-lt"/>
              </a:rPr>
            </a:br>
            <a:r>
              <a:rPr kumimoji="1" lang="en-US" sz="1400" dirty="0">
                <a:latin typeface="+mj-lt"/>
              </a:rPr>
              <a:t>100 Innovation Place</a:t>
            </a:r>
            <a:br>
              <a:rPr kumimoji="1" lang="en-US" sz="1400" dirty="0">
                <a:latin typeface="+mj-lt"/>
              </a:rPr>
            </a:br>
            <a:r>
              <a:rPr kumimoji="1" lang="en-US" sz="1400" dirty="0">
                <a:latin typeface="+mj-lt"/>
              </a:rPr>
              <a:t>Santa Barbara, California 93108</a:t>
            </a:r>
            <a:br>
              <a:rPr kumimoji="1" lang="en-US" sz="1400" dirty="0">
                <a:latin typeface="+mj-lt"/>
              </a:rPr>
            </a:br>
            <a:r>
              <a:rPr kumimoji="1" lang="en-US" sz="1400" dirty="0">
                <a:latin typeface="+mj-lt"/>
              </a:rPr>
              <a:t>Phone (805) 684-6614</a:t>
            </a:r>
            <a:br>
              <a:rPr kumimoji="1" lang="en-US" sz="1400" dirty="0">
                <a:latin typeface="+mj-lt"/>
              </a:rPr>
            </a:br>
            <a:r>
              <a:rPr kumimoji="1" lang="en-US" sz="1400" dirty="0">
                <a:latin typeface="+mj-lt"/>
              </a:rPr>
              <a:t>Fax (805) 684-1890</a:t>
            </a:r>
          </a:p>
          <a:p>
            <a:pPr algn="l">
              <a:spcBef>
                <a:spcPct val="50000"/>
              </a:spcBef>
            </a:pPr>
            <a:r>
              <a:rPr kumimoji="1" lang="en-US" sz="1400" dirty="0">
                <a:latin typeface="+mj-lt"/>
              </a:rPr>
              <a:t>LearningServices@qad.com</a:t>
            </a:r>
            <a:br>
              <a:rPr kumimoji="1" lang="en-US" sz="1400" dirty="0">
                <a:latin typeface="+mj-lt"/>
              </a:rPr>
            </a:br>
            <a:r>
              <a:rPr kumimoji="1" lang="en-US" sz="1400" u="sng"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84"/>
          <p:cNvSpPr>
            <a:spLocks noGrp="1" noChangeArrowheads="1"/>
          </p:cNvSpPr>
          <p:nvPr>
            <p:ph type="title"/>
          </p:nvPr>
        </p:nvSpPr>
        <p:spPr/>
        <p:txBody>
          <a:bodyPr/>
          <a:lstStyle/>
          <a:p>
            <a:pPr eaLnBrk="1" hangingPunct="1"/>
            <a:r>
              <a:rPr lang="en-US" smtClean="0"/>
              <a:t>Facilities</a:t>
            </a:r>
          </a:p>
        </p:txBody>
      </p:sp>
      <p:sp>
        <p:nvSpPr>
          <p:cNvPr id="6146" name="Footer Placeholder 2"/>
          <p:cNvSpPr>
            <a:spLocks noGrp="1"/>
          </p:cNvSpPr>
          <p:nvPr>
            <p:ph type="ftr" sz="quarter" idx="10"/>
          </p:nvPr>
        </p:nvSpPr>
        <p:spPr>
          <a:noFill/>
        </p:spPr>
        <p:txBody>
          <a:bodyPr/>
          <a:lstStyle/>
          <a:p>
            <a:pPr defTabSz="865188"/>
            <a:r>
              <a:rPr lang="en-US"/>
              <a:t>FS-IN-030</a:t>
            </a:r>
          </a:p>
        </p:txBody>
      </p:sp>
      <p:grpSp>
        <p:nvGrpSpPr>
          <p:cNvPr id="6147" name="Group 73"/>
          <p:cNvGrpSpPr>
            <a:grpSpLocks/>
          </p:cNvGrpSpPr>
          <p:nvPr/>
        </p:nvGrpSpPr>
        <p:grpSpPr bwMode="auto">
          <a:xfrm>
            <a:off x="735052" y="1003300"/>
            <a:ext cx="7652238" cy="4881492"/>
            <a:chOff x="287" y="729"/>
            <a:chExt cx="5045" cy="3218"/>
          </a:xfrm>
        </p:grpSpPr>
        <p:grpSp>
          <p:nvGrpSpPr>
            <p:cNvPr id="6149" name="Group 3"/>
            <p:cNvGrpSpPr>
              <a:grpSpLocks/>
            </p:cNvGrpSpPr>
            <p:nvPr/>
          </p:nvGrpSpPr>
          <p:grpSpPr bwMode="auto">
            <a:xfrm>
              <a:off x="287" y="729"/>
              <a:ext cx="1222" cy="1010"/>
              <a:chOff x="287" y="912"/>
              <a:chExt cx="1222" cy="1010"/>
            </a:xfrm>
          </p:grpSpPr>
          <p:pic>
            <p:nvPicPr>
              <p:cNvPr id="6205"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6206" name="Text Box 5"/>
              <p:cNvSpPr txBox="1">
                <a:spLocks noChangeArrowheads="1"/>
              </p:cNvSpPr>
              <p:nvPr/>
            </p:nvSpPr>
            <p:spPr bwMode="auto">
              <a:xfrm>
                <a:off x="287" y="1679"/>
                <a:ext cx="1222" cy="243"/>
              </a:xfrm>
              <a:prstGeom prst="rect">
                <a:avLst/>
              </a:prstGeom>
              <a:noFill/>
              <a:ln w="12700">
                <a:noFill/>
                <a:miter lim="800000"/>
                <a:headEnd/>
                <a:tailEnd/>
              </a:ln>
            </p:spPr>
            <p:txBody>
              <a:bodyPr wrap="none">
                <a:spAutoFit/>
              </a:bodyPr>
              <a:lstStyle/>
              <a:p>
                <a:r>
                  <a:rPr lang="en-US" b="1">
                    <a:latin typeface="+mj-lt"/>
                  </a:rPr>
                  <a:t>Telephone/Fax</a:t>
                </a:r>
              </a:p>
            </p:txBody>
          </p:sp>
        </p:grpSp>
        <p:grpSp>
          <p:nvGrpSpPr>
            <p:cNvPr id="6150" name="Group 6"/>
            <p:cNvGrpSpPr>
              <a:grpSpLocks/>
            </p:cNvGrpSpPr>
            <p:nvPr/>
          </p:nvGrpSpPr>
          <p:grpSpPr bwMode="auto">
            <a:xfrm>
              <a:off x="2418" y="767"/>
              <a:ext cx="960" cy="972"/>
              <a:chOff x="2418" y="950"/>
              <a:chExt cx="960" cy="972"/>
            </a:xfrm>
          </p:grpSpPr>
          <p:pic>
            <p:nvPicPr>
              <p:cNvPr id="6203"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6204" name="Text Box 8"/>
              <p:cNvSpPr txBox="1">
                <a:spLocks noChangeArrowheads="1"/>
              </p:cNvSpPr>
              <p:nvPr/>
            </p:nvSpPr>
            <p:spPr bwMode="auto">
              <a:xfrm>
                <a:off x="2418" y="1679"/>
                <a:ext cx="960" cy="243"/>
              </a:xfrm>
              <a:prstGeom prst="rect">
                <a:avLst/>
              </a:prstGeom>
              <a:noFill/>
              <a:ln w="12700">
                <a:noFill/>
                <a:miter lim="800000"/>
                <a:headEnd/>
                <a:tailEnd/>
              </a:ln>
            </p:spPr>
            <p:txBody>
              <a:bodyPr wrap="none">
                <a:spAutoFit/>
              </a:bodyPr>
              <a:lstStyle/>
              <a:p>
                <a:r>
                  <a:rPr lang="en-US" b="1">
                    <a:latin typeface="+mj-lt"/>
                  </a:rPr>
                  <a:t>Class Hours</a:t>
                </a:r>
              </a:p>
            </p:txBody>
          </p:sp>
        </p:grpSp>
        <p:sp>
          <p:nvSpPr>
            <p:cNvPr id="6151"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lIns="0" tIns="0" rIns="0" bIns="0" anchor="ctr"/>
            <a:lstStyle/>
            <a:p>
              <a:r>
                <a:rPr lang="en-US" sz="4800" b="1">
                  <a:solidFill>
                    <a:srgbClr val="FF3300"/>
                  </a:solidFill>
                  <a:latin typeface="+mj-lt"/>
                </a:rPr>
                <a:t>EXIT</a:t>
              </a:r>
            </a:p>
          </p:txBody>
        </p:sp>
        <p:grpSp>
          <p:nvGrpSpPr>
            <p:cNvPr id="6152" name="Group 10"/>
            <p:cNvGrpSpPr>
              <a:grpSpLocks/>
            </p:cNvGrpSpPr>
            <p:nvPr/>
          </p:nvGrpSpPr>
          <p:grpSpPr bwMode="auto">
            <a:xfrm>
              <a:off x="471" y="1872"/>
              <a:ext cx="854" cy="923"/>
              <a:chOff x="471" y="1872"/>
              <a:chExt cx="854" cy="923"/>
            </a:xfrm>
          </p:grpSpPr>
          <p:sp>
            <p:nvSpPr>
              <p:cNvPr id="6196" name="Text Box 11"/>
              <p:cNvSpPr txBox="1">
                <a:spLocks noChangeArrowheads="1"/>
              </p:cNvSpPr>
              <p:nvPr/>
            </p:nvSpPr>
            <p:spPr bwMode="auto">
              <a:xfrm>
                <a:off x="471" y="2552"/>
                <a:ext cx="854" cy="243"/>
              </a:xfrm>
              <a:prstGeom prst="rect">
                <a:avLst/>
              </a:prstGeom>
              <a:noFill/>
              <a:ln w="12700">
                <a:noFill/>
                <a:miter lim="800000"/>
                <a:headEnd/>
                <a:tailEnd/>
              </a:ln>
            </p:spPr>
            <p:txBody>
              <a:bodyPr wrap="none">
                <a:spAutoFit/>
              </a:bodyPr>
              <a:lstStyle/>
              <a:p>
                <a:r>
                  <a:rPr lang="en-US" b="1">
                    <a:latin typeface="+mj-lt"/>
                  </a:rPr>
                  <a:t>Messages</a:t>
                </a:r>
              </a:p>
            </p:txBody>
          </p:sp>
          <p:grpSp>
            <p:nvGrpSpPr>
              <p:cNvPr id="6197" name="Group 12"/>
              <p:cNvGrpSpPr>
                <a:grpSpLocks/>
              </p:cNvGrpSpPr>
              <p:nvPr/>
            </p:nvGrpSpPr>
            <p:grpSpPr bwMode="auto">
              <a:xfrm>
                <a:off x="567" y="1872"/>
                <a:ext cx="681" cy="679"/>
                <a:chOff x="567" y="1891"/>
                <a:chExt cx="681" cy="679"/>
              </a:xfrm>
            </p:grpSpPr>
            <p:sp>
              <p:nvSpPr>
                <p:cNvPr id="6198"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9" name="Group 14"/>
                <p:cNvGrpSpPr>
                  <a:grpSpLocks/>
                </p:cNvGrpSpPr>
                <p:nvPr/>
              </p:nvGrpSpPr>
              <p:grpSpPr bwMode="auto">
                <a:xfrm>
                  <a:off x="658" y="2064"/>
                  <a:ext cx="494" cy="366"/>
                  <a:chOff x="1581" y="2706"/>
                  <a:chExt cx="494" cy="366"/>
                </a:xfrm>
              </p:grpSpPr>
              <p:sp>
                <p:nvSpPr>
                  <p:cNvPr id="6200"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6201"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6202"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6153" name="Group 18"/>
            <p:cNvGrpSpPr>
              <a:grpSpLocks/>
            </p:cNvGrpSpPr>
            <p:nvPr/>
          </p:nvGrpSpPr>
          <p:grpSpPr bwMode="auto">
            <a:xfrm>
              <a:off x="2535" y="1872"/>
              <a:ext cx="681" cy="920"/>
              <a:chOff x="2535" y="1872"/>
              <a:chExt cx="681" cy="920"/>
            </a:xfrm>
          </p:grpSpPr>
          <p:sp>
            <p:nvSpPr>
              <p:cNvPr id="6188" name="Text Box 19"/>
              <p:cNvSpPr txBox="1">
                <a:spLocks noChangeArrowheads="1"/>
              </p:cNvSpPr>
              <p:nvPr/>
            </p:nvSpPr>
            <p:spPr bwMode="auto">
              <a:xfrm>
                <a:off x="2583" y="2549"/>
                <a:ext cx="612" cy="243"/>
              </a:xfrm>
              <a:prstGeom prst="rect">
                <a:avLst/>
              </a:prstGeom>
              <a:noFill/>
              <a:ln w="12700">
                <a:noFill/>
                <a:miter lim="800000"/>
                <a:headEnd/>
                <a:tailEnd/>
              </a:ln>
            </p:spPr>
            <p:txBody>
              <a:bodyPr wrap="none">
                <a:spAutoFit/>
              </a:bodyPr>
              <a:lstStyle/>
              <a:p>
                <a:r>
                  <a:rPr lang="en-US" b="1">
                    <a:latin typeface="+mj-lt"/>
                  </a:rPr>
                  <a:t>Breaks</a:t>
                </a:r>
              </a:p>
            </p:txBody>
          </p:sp>
          <p:grpSp>
            <p:nvGrpSpPr>
              <p:cNvPr id="6189" name="Group 20"/>
              <p:cNvGrpSpPr>
                <a:grpSpLocks/>
              </p:cNvGrpSpPr>
              <p:nvPr/>
            </p:nvGrpSpPr>
            <p:grpSpPr bwMode="auto">
              <a:xfrm>
                <a:off x="2535" y="1872"/>
                <a:ext cx="681" cy="679"/>
                <a:chOff x="2535" y="1872"/>
                <a:chExt cx="681" cy="679"/>
              </a:xfrm>
            </p:grpSpPr>
            <p:sp>
              <p:nvSpPr>
                <p:cNvPr id="6190"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1" name="Group 22"/>
                <p:cNvGrpSpPr>
                  <a:grpSpLocks/>
                </p:cNvGrpSpPr>
                <p:nvPr/>
              </p:nvGrpSpPr>
              <p:grpSpPr bwMode="auto">
                <a:xfrm>
                  <a:off x="2615" y="2064"/>
                  <a:ext cx="505" cy="295"/>
                  <a:chOff x="2643" y="2080"/>
                  <a:chExt cx="505" cy="295"/>
                </a:xfrm>
              </p:grpSpPr>
              <p:sp>
                <p:nvSpPr>
                  <p:cNvPr id="6192"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6193" name="Group 24"/>
                  <p:cNvGrpSpPr>
                    <a:grpSpLocks/>
                  </p:cNvGrpSpPr>
                  <p:nvPr/>
                </p:nvGrpSpPr>
                <p:grpSpPr bwMode="auto">
                  <a:xfrm>
                    <a:off x="2754" y="2080"/>
                    <a:ext cx="373" cy="234"/>
                    <a:chOff x="2754" y="2080"/>
                    <a:chExt cx="373" cy="234"/>
                  </a:xfrm>
                </p:grpSpPr>
                <p:sp>
                  <p:nvSpPr>
                    <p:cNvPr id="6194"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6195"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6154" name="Group 27"/>
            <p:cNvGrpSpPr>
              <a:grpSpLocks/>
            </p:cNvGrpSpPr>
            <p:nvPr/>
          </p:nvGrpSpPr>
          <p:grpSpPr bwMode="auto">
            <a:xfrm>
              <a:off x="4368" y="768"/>
              <a:ext cx="964" cy="971"/>
              <a:chOff x="4368" y="768"/>
              <a:chExt cx="964" cy="971"/>
            </a:xfrm>
          </p:grpSpPr>
          <p:sp>
            <p:nvSpPr>
              <p:cNvPr id="6184" name="Text Box 28"/>
              <p:cNvSpPr txBox="1">
                <a:spLocks noChangeArrowheads="1"/>
              </p:cNvSpPr>
              <p:nvPr/>
            </p:nvSpPr>
            <p:spPr bwMode="auto">
              <a:xfrm>
                <a:off x="4368" y="1496"/>
                <a:ext cx="964" cy="243"/>
              </a:xfrm>
              <a:prstGeom prst="rect">
                <a:avLst/>
              </a:prstGeom>
              <a:noFill/>
              <a:ln w="12700">
                <a:noFill/>
                <a:miter lim="800000"/>
                <a:headEnd/>
                <a:tailEnd/>
              </a:ln>
            </p:spPr>
            <p:txBody>
              <a:bodyPr wrap="none">
                <a:spAutoFit/>
              </a:bodyPr>
              <a:lstStyle/>
              <a:p>
                <a:r>
                  <a:rPr lang="en-US" b="1">
                    <a:latin typeface="+mj-lt"/>
                  </a:rPr>
                  <a:t>Emergency</a:t>
                </a:r>
              </a:p>
            </p:txBody>
          </p:sp>
          <p:grpSp>
            <p:nvGrpSpPr>
              <p:cNvPr id="6185" name="Group 29"/>
              <p:cNvGrpSpPr>
                <a:grpSpLocks/>
              </p:cNvGrpSpPr>
              <p:nvPr/>
            </p:nvGrpSpPr>
            <p:grpSpPr bwMode="auto">
              <a:xfrm>
                <a:off x="4503" y="768"/>
                <a:ext cx="681" cy="679"/>
                <a:chOff x="3639" y="768"/>
                <a:chExt cx="681" cy="679"/>
              </a:xfrm>
            </p:grpSpPr>
            <p:sp>
              <p:nvSpPr>
                <p:cNvPr id="6186"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6187"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6155" name="Text Box 33"/>
            <p:cNvSpPr txBox="1">
              <a:spLocks noChangeArrowheads="1"/>
            </p:cNvSpPr>
            <p:nvPr/>
          </p:nvSpPr>
          <p:spPr bwMode="auto">
            <a:xfrm>
              <a:off x="4472" y="3704"/>
              <a:ext cx="758" cy="242"/>
            </a:xfrm>
            <a:prstGeom prst="rect">
              <a:avLst/>
            </a:prstGeom>
            <a:noFill/>
            <a:ln w="12700">
              <a:noFill/>
              <a:miter lim="800000"/>
              <a:headEnd/>
              <a:tailEnd/>
            </a:ln>
          </p:spPr>
          <p:txBody>
            <a:bodyPr wrap="none">
              <a:spAutoFit/>
            </a:bodyPr>
            <a:lstStyle/>
            <a:p>
              <a:r>
                <a:rPr lang="en-US" b="1">
                  <a:latin typeface="+mj-lt"/>
                </a:rPr>
                <a:t>Smoking</a:t>
              </a:r>
            </a:p>
          </p:txBody>
        </p:sp>
        <p:sp>
          <p:nvSpPr>
            <p:cNvPr id="6156" name="AutoShape 35"/>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57" name="Group 37"/>
            <p:cNvGrpSpPr>
              <a:grpSpLocks/>
            </p:cNvGrpSpPr>
            <p:nvPr/>
          </p:nvGrpSpPr>
          <p:grpSpPr bwMode="auto">
            <a:xfrm>
              <a:off x="4699" y="3207"/>
              <a:ext cx="337" cy="213"/>
              <a:chOff x="4682" y="3171"/>
              <a:chExt cx="337" cy="213"/>
            </a:xfrm>
          </p:grpSpPr>
          <p:grpSp>
            <p:nvGrpSpPr>
              <p:cNvPr id="6177" name="Group 38"/>
              <p:cNvGrpSpPr>
                <a:grpSpLocks/>
              </p:cNvGrpSpPr>
              <p:nvPr/>
            </p:nvGrpSpPr>
            <p:grpSpPr bwMode="auto">
              <a:xfrm>
                <a:off x="4682" y="3335"/>
                <a:ext cx="337" cy="49"/>
                <a:chOff x="4682" y="3335"/>
                <a:chExt cx="337" cy="49"/>
              </a:xfrm>
            </p:grpSpPr>
            <p:sp>
              <p:nvSpPr>
                <p:cNvPr id="6181"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6182"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6183"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6178" name="Group 42"/>
              <p:cNvGrpSpPr>
                <a:grpSpLocks/>
              </p:cNvGrpSpPr>
              <p:nvPr/>
            </p:nvGrpSpPr>
            <p:grpSpPr bwMode="auto">
              <a:xfrm>
                <a:off x="4822" y="3171"/>
                <a:ext cx="197" cy="158"/>
                <a:chOff x="4822" y="3171"/>
                <a:chExt cx="197" cy="158"/>
              </a:xfrm>
            </p:grpSpPr>
            <p:sp>
              <p:nvSpPr>
                <p:cNvPr id="6179" name="Freeform 4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6180" name="Freeform 4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6158" name="Group 48"/>
            <p:cNvGrpSpPr>
              <a:grpSpLocks/>
            </p:cNvGrpSpPr>
            <p:nvPr/>
          </p:nvGrpSpPr>
          <p:grpSpPr bwMode="auto">
            <a:xfrm>
              <a:off x="2544" y="3017"/>
              <a:ext cx="691" cy="930"/>
              <a:chOff x="2544" y="3017"/>
              <a:chExt cx="691" cy="930"/>
            </a:xfrm>
          </p:grpSpPr>
          <p:sp>
            <p:nvSpPr>
              <p:cNvPr id="6171" name="Text Box 49"/>
              <p:cNvSpPr txBox="1">
                <a:spLocks noChangeArrowheads="1"/>
              </p:cNvSpPr>
              <p:nvPr/>
            </p:nvSpPr>
            <p:spPr bwMode="auto">
              <a:xfrm>
                <a:off x="2562" y="3704"/>
                <a:ext cx="673" cy="243"/>
              </a:xfrm>
              <a:prstGeom prst="rect">
                <a:avLst/>
              </a:prstGeom>
              <a:noFill/>
              <a:ln w="12700">
                <a:noFill/>
                <a:miter lim="800000"/>
                <a:headEnd/>
                <a:tailEnd/>
              </a:ln>
            </p:spPr>
            <p:txBody>
              <a:bodyPr wrap="none">
                <a:spAutoFit/>
              </a:bodyPr>
              <a:lstStyle/>
              <a:p>
                <a:r>
                  <a:rPr lang="en-US" b="1">
                    <a:latin typeface="+mj-lt"/>
                  </a:rPr>
                  <a:t>Parking</a:t>
                </a:r>
              </a:p>
            </p:txBody>
          </p:sp>
          <p:grpSp>
            <p:nvGrpSpPr>
              <p:cNvPr id="6172" name="Group 50"/>
              <p:cNvGrpSpPr>
                <a:grpSpLocks/>
              </p:cNvGrpSpPr>
              <p:nvPr/>
            </p:nvGrpSpPr>
            <p:grpSpPr bwMode="auto">
              <a:xfrm>
                <a:off x="2544" y="3017"/>
                <a:ext cx="681" cy="679"/>
                <a:chOff x="2544" y="3017"/>
                <a:chExt cx="681" cy="679"/>
              </a:xfrm>
            </p:grpSpPr>
            <p:sp>
              <p:nvSpPr>
                <p:cNvPr id="6173"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74" name="Group 52"/>
                <p:cNvGrpSpPr>
                  <a:grpSpLocks/>
                </p:cNvGrpSpPr>
                <p:nvPr/>
              </p:nvGrpSpPr>
              <p:grpSpPr bwMode="auto">
                <a:xfrm>
                  <a:off x="2697" y="3120"/>
                  <a:ext cx="375" cy="497"/>
                  <a:chOff x="2712" y="3093"/>
                  <a:chExt cx="375" cy="497"/>
                </a:xfrm>
              </p:grpSpPr>
              <p:sp>
                <p:nvSpPr>
                  <p:cNvPr id="6175" name="Freeform 53"/>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6176" name="Freeform 54"/>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6159" name="Group 55"/>
            <p:cNvGrpSpPr>
              <a:grpSpLocks/>
            </p:cNvGrpSpPr>
            <p:nvPr/>
          </p:nvGrpSpPr>
          <p:grpSpPr bwMode="auto">
            <a:xfrm>
              <a:off x="462" y="3024"/>
              <a:ext cx="872" cy="923"/>
              <a:chOff x="462" y="3024"/>
              <a:chExt cx="872" cy="923"/>
            </a:xfrm>
          </p:grpSpPr>
          <p:sp>
            <p:nvSpPr>
              <p:cNvPr id="6160" name="Text Box 56"/>
              <p:cNvSpPr txBox="1">
                <a:spLocks noChangeArrowheads="1"/>
              </p:cNvSpPr>
              <p:nvPr/>
            </p:nvSpPr>
            <p:spPr bwMode="auto">
              <a:xfrm>
                <a:off x="462" y="3704"/>
                <a:ext cx="872" cy="243"/>
              </a:xfrm>
              <a:prstGeom prst="rect">
                <a:avLst/>
              </a:prstGeom>
              <a:noFill/>
              <a:ln w="12700">
                <a:noFill/>
                <a:miter lim="800000"/>
                <a:headEnd/>
                <a:tailEnd/>
              </a:ln>
            </p:spPr>
            <p:txBody>
              <a:bodyPr wrap="none">
                <a:spAutoFit/>
              </a:bodyPr>
              <a:lstStyle/>
              <a:p>
                <a:r>
                  <a:rPr lang="en-US" b="1">
                    <a:latin typeface="+mj-lt"/>
                  </a:rPr>
                  <a:t>Restrooms</a:t>
                </a:r>
              </a:p>
            </p:txBody>
          </p:sp>
          <p:grpSp>
            <p:nvGrpSpPr>
              <p:cNvPr id="6161" name="Group 57"/>
              <p:cNvGrpSpPr>
                <a:grpSpLocks/>
              </p:cNvGrpSpPr>
              <p:nvPr/>
            </p:nvGrpSpPr>
            <p:grpSpPr bwMode="auto">
              <a:xfrm>
                <a:off x="567" y="3024"/>
                <a:ext cx="681" cy="679"/>
                <a:chOff x="1440" y="3024"/>
                <a:chExt cx="681" cy="679"/>
              </a:xfrm>
            </p:grpSpPr>
            <p:sp>
              <p:nvSpPr>
                <p:cNvPr id="6162"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63" name="Group 59"/>
                <p:cNvGrpSpPr>
                  <a:grpSpLocks/>
                </p:cNvGrpSpPr>
                <p:nvPr/>
              </p:nvGrpSpPr>
              <p:grpSpPr bwMode="auto">
                <a:xfrm>
                  <a:off x="1505" y="3103"/>
                  <a:ext cx="559" cy="545"/>
                  <a:chOff x="625" y="3069"/>
                  <a:chExt cx="559" cy="545"/>
                </a:xfrm>
              </p:grpSpPr>
              <p:grpSp>
                <p:nvGrpSpPr>
                  <p:cNvPr id="6164" name="Group 60"/>
                  <p:cNvGrpSpPr>
                    <a:grpSpLocks/>
                  </p:cNvGrpSpPr>
                  <p:nvPr/>
                </p:nvGrpSpPr>
                <p:grpSpPr bwMode="auto">
                  <a:xfrm>
                    <a:off x="625" y="3075"/>
                    <a:ext cx="209" cy="539"/>
                    <a:chOff x="625" y="3075"/>
                    <a:chExt cx="209" cy="539"/>
                  </a:xfrm>
                </p:grpSpPr>
                <p:sp>
                  <p:nvSpPr>
                    <p:cNvPr id="6169" name="Freeform 61"/>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6170"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6165" name="Group 63"/>
                  <p:cNvGrpSpPr>
                    <a:grpSpLocks/>
                  </p:cNvGrpSpPr>
                  <p:nvPr/>
                </p:nvGrpSpPr>
                <p:grpSpPr bwMode="auto">
                  <a:xfrm>
                    <a:off x="934" y="3075"/>
                    <a:ext cx="250" cy="538"/>
                    <a:chOff x="934" y="3075"/>
                    <a:chExt cx="250" cy="538"/>
                  </a:xfrm>
                </p:grpSpPr>
                <p:sp>
                  <p:nvSpPr>
                    <p:cNvPr id="6167" name="Freeform 64"/>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6168"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6166"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US" smtClean="0"/>
              <a:t>Introduction to Forecast Simulation</a:t>
            </a:r>
          </a:p>
          <a:p>
            <a:pPr eaLnBrk="1" hangingPunct="1"/>
            <a:r>
              <a:rPr lang="en-US" smtClean="0"/>
              <a:t>Business Considerations</a:t>
            </a:r>
          </a:p>
          <a:p>
            <a:pPr eaLnBrk="1" hangingPunct="1"/>
            <a:r>
              <a:rPr lang="en-US" smtClean="0"/>
              <a:t>Set up Forecast Simulation</a:t>
            </a:r>
          </a:p>
          <a:p>
            <a:pPr eaLnBrk="1" hangingPunct="1"/>
            <a:r>
              <a:rPr lang="en-US" smtClean="0"/>
              <a:t>Use Forecast Simulation</a:t>
            </a:r>
          </a:p>
        </p:txBody>
      </p:sp>
      <p:sp>
        <p:nvSpPr>
          <p:cNvPr id="7171" name="Rectangle 2"/>
          <p:cNvSpPr>
            <a:spLocks noGrp="1" noChangeArrowheads="1"/>
          </p:cNvSpPr>
          <p:nvPr>
            <p:ph type="title"/>
          </p:nvPr>
        </p:nvSpPr>
        <p:spPr/>
        <p:txBody>
          <a:bodyPr/>
          <a:lstStyle/>
          <a:p>
            <a:pPr eaLnBrk="1" hangingPunct="1"/>
            <a:r>
              <a:rPr lang="en-US" smtClean="0"/>
              <a:t>Course Overview</a:t>
            </a:r>
          </a:p>
        </p:txBody>
      </p:sp>
      <p:sp>
        <p:nvSpPr>
          <p:cNvPr id="7170" name="Footer Placeholder 3"/>
          <p:cNvSpPr>
            <a:spLocks noGrp="1"/>
          </p:cNvSpPr>
          <p:nvPr>
            <p:ph type="ftr" sz="quarter" idx="10"/>
          </p:nvPr>
        </p:nvSpPr>
        <p:spPr>
          <a:noFill/>
        </p:spPr>
        <p:txBody>
          <a:bodyPr/>
          <a:lstStyle/>
          <a:p>
            <a:pPr defTabSz="865188"/>
            <a:r>
              <a:rPr lang="en-US"/>
              <a:t>FS-IN-040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normAutofit fontScale="90000"/>
          </a:bodyPr>
          <a:lstStyle/>
          <a:p>
            <a:pPr eaLnBrk="1" hangingPunct="1"/>
            <a:r>
              <a:rPr lang="en-US" sz="2800" smtClean="0"/>
              <a:t>QAD Enterprise Applications General System Flow</a:t>
            </a:r>
          </a:p>
        </p:txBody>
      </p:sp>
      <p:sp>
        <p:nvSpPr>
          <p:cNvPr id="8194" name="Footer Placeholder 2"/>
          <p:cNvSpPr>
            <a:spLocks noGrp="1"/>
          </p:cNvSpPr>
          <p:nvPr>
            <p:ph type="ftr" sz="quarter" idx="10"/>
          </p:nvPr>
        </p:nvSpPr>
        <p:spPr>
          <a:noFill/>
        </p:spPr>
        <p:txBody>
          <a:bodyPr/>
          <a:lstStyle/>
          <a:p>
            <a:pPr defTabSz="865188"/>
            <a:r>
              <a:rPr lang="en-US"/>
              <a:t>FS-IN-050</a:t>
            </a:r>
          </a:p>
        </p:txBody>
      </p:sp>
      <p:grpSp>
        <p:nvGrpSpPr>
          <p:cNvPr id="74" name="Group 73"/>
          <p:cNvGrpSpPr/>
          <p:nvPr/>
        </p:nvGrpSpPr>
        <p:grpSpPr>
          <a:xfrm>
            <a:off x="954088" y="1077913"/>
            <a:ext cx="7224712" cy="5016500"/>
            <a:chOff x="992188" y="1592263"/>
            <a:chExt cx="7224712" cy="5016500"/>
          </a:xfrm>
        </p:grpSpPr>
        <p:sp>
          <p:nvSpPr>
            <p:cNvPr id="70803" name="AutoShape 147"/>
            <p:cNvSpPr>
              <a:spLocks noChangeArrowheads="1"/>
            </p:cNvSpPr>
            <p:nvPr/>
          </p:nvSpPr>
          <p:spPr bwMode="auto">
            <a:xfrm>
              <a:off x="1112838" y="2062163"/>
              <a:ext cx="1828800" cy="1149350"/>
            </a:xfrm>
            <a:prstGeom prst="flowChartMultidocumen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r>
                <a:rPr lang="en-US" sz="1400" b="1">
                  <a:latin typeface="+mj-lt"/>
                </a:rPr>
                <a:t>Sales Orders</a:t>
              </a:r>
            </a:p>
            <a:p>
              <a:pPr>
                <a:defRPr/>
              </a:pPr>
              <a:r>
                <a:rPr lang="en-US" sz="1400" b="1">
                  <a:latin typeface="+mj-lt"/>
                </a:rPr>
                <a:t>(Demand)</a:t>
              </a:r>
            </a:p>
          </p:txBody>
        </p:sp>
        <p:sp>
          <p:nvSpPr>
            <p:cNvPr id="70805" name="AutoShape 149"/>
            <p:cNvSpPr>
              <a:spLocks noChangeArrowheads="1"/>
            </p:cNvSpPr>
            <p:nvPr/>
          </p:nvSpPr>
          <p:spPr bwMode="auto">
            <a:xfrm>
              <a:off x="1155700" y="4078288"/>
              <a:ext cx="1736725" cy="1371600"/>
            </a:xfrm>
            <a:prstGeom prst="flowChartExtract">
              <a:avLst/>
            </a:prstGeom>
            <a:solidFill>
              <a:srgbClr val="FFFFFF"/>
            </a:solidFill>
            <a:ln w="12700">
              <a:solidFill>
                <a:schemeClr val="tx1"/>
              </a:solidFill>
              <a:miter lim="800000"/>
              <a:headEnd/>
              <a:tailEnd/>
            </a:ln>
            <a:effectLst>
              <a:outerShdw dist="119812" dir="1920323" algn="ctr" rotWithShape="0">
                <a:schemeClr val="bg2"/>
              </a:outerShdw>
            </a:effectLst>
          </p:spPr>
          <p:txBody>
            <a:bodyPr wrap="none"/>
            <a:lstStyle/>
            <a:p>
              <a:pPr>
                <a:defRPr/>
              </a:pPr>
              <a:r>
                <a:rPr lang="en-US" sz="1400" b="1">
                  <a:latin typeface="+mj-lt"/>
                </a:rPr>
                <a:t>Extract</a:t>
              </a:r>
            </a:p>
            <a:p>
              <a:pPr>
                <a:defRPr/>
              </a:pPr>
              <a:r>
                <a:rPr lang="en-US" sz="1400" b="1">
                  <a:latin typeface="+mj-lt"/>
                </a:rPr>
                <a:t>History</a:t>
              </a:r>
            </a:p>
          </p:txBody>
        </p:sp>
        <p:sp>
          <p:nvSpPr>
            <p:cNvPr id="70808" name="AutoShape 152"/>
            <p:cNvSpPr>
              <a:spLocks noChangeArrowheads="1"/>
            </p:cNvSpPr>
            <p:nvPr/>
          </p:nvSpPr>
          <p:spPr bwMode="auto">
            <a:xfrm>
              <a:off x="3844925" y="3929063"/>
              <a:ext cx="1419225" cy="914400"/>
            </a:xfrm>
            <a:prstGeom prst="flowChartProcess">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r>
                <a:rPr lang="en-US" sz="1400" b="1">
                  <a:latin typeface="+mj-lt"/>
                </a:rPr>
                <a:t>Forecast</a:t>
              </a:r>
            </a:p>
            <a:p>
              <a:pPr>
                <a:defRPr/>
              </a:pPr>
              <a:r>
                <a:rPr lang="en-US" sz="1400" b="1">
                  <a:latin typeface="+mj-lt"/>
                </a:rPr>
                <a:t>Simulation</a:t>
              </a:r>
            </a:p>
            <a:p>
              <a:pPr>
                <a:defRPr/>
              </a:pPr>
              <a:r>
                <a:rPr lang="en-US" sz="1400" b="1">
                  <a:latin typeface="+mj-lt"/>
                </a:rPr>
                <a:t>Calculation</a:t>
              </a:r>
            </a:p>
          </p:txBody>
        </p:sp>
        <p:sp>
          <p:nvSpPr>
            <p:cNvPr id="70812" name="AutoShape 156"/>
            <p:cNvSpPr>
              <a:spLocks noChangeArrowheads="1"/>
            </p:cNvSpPr>
            <p:nvPr/>
          </p:nvSpPr>
          <p:spPr bwMode="auto">
            <a:xfrm>
              <a:off x="3848100" y="2181225"/>
              <a:ext cx="1419225" cy="914400"/>
            </a:xfrm>
            <a:prstGeom prst="flowChartProcess">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r>
                <a:rPr lang="en-US" sz="1400" b="1">
                  <a:latin typeface="+mj-lt"/>
                </a:rPr>
                <a:t>MRP</a:t>
              </a:r>
            </a:p>
            <a:p>
              <a:pPr>
                <a:defRPr/>
              </a:pPr>
              <a:r>
                <a:rPr lang="en-US" sz="1400" b="1">
                  <a:latin typeface="+mj-lt"/>
                </a:rPr>
                <a:t>Calculation</a:t>
              </a:r>
            </a:p>
          </p:txBody>
        </p:sp>
        <p:sp>
          <p:nvSpPr>
            <p:cNvPr id="70815" name="AutoShape 159"/>
            <p:cNvSpPr>
              <a:spLocks noChangeArrowheads="1"/>
            </p:cNvSpPr>
            <p:nvPr/>
          </p:nvSpPr>
          <p:spPr bwMode="auto">
            <a:xfrm>
              <a:off x="6591300" y="2181225"/>
              <a:ext cx="1419225" cy="914400"/>
            </a:xfrm>
            <a:prstGeom prst="flowChartProcess">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r>
                <a:rPr lang="en-US" sz="1400" b="1">
                  <a:latin typeface="+mj-lt"/>
                </a:rPr>
                <a:t>Manufacturing</a:t>
              </a:r>
            </a:p>
            <a:p>
              <a:pPr>
                <a:defRPr/>
              </a:pPr>
              <a:r>
                <a:rPr lang="en-US" sz="1400" b="1">
                  <a:latin typeface="+mj-lt"/>
                </a:rPr>
                <a:t>(Supply)</a:t>
              </a:r>
            </a:p>
          </p:txBody>
        </p:sp>
        <p:sp>
          <p:nvSpPr>
            <p:cNvPr id="8201" name="Rectangle 188"/>
            <p:cNvSpPr>
              <a:spLocks noChangeArrowheads="1"/>
            </p:cNvSpPr>
            <p:nvPr/>
          </p:nvSpPr>
          <p:spPr bwMode="auto">
            <a:xfrm>
              <a:off x="992188" y="1592263"/>
              <a:ext cx="2057400" cy="317500"/>
            </a:xfrm>
            <a:prstGeom prst="rect">
              <a:avLst/>
            </a:prstGeom>
            <a:solidFill>
              <a:schemeClr val="bg1"/>
            </a:solidFill>
            <a:ln w="12700">
              <a:solidFill>
                <a:schemeClr val="tx1"/>
              </a:solidFill>
              <a:miter lim="800000"/>
              <a:headEnd/>
              <a:tailEnd/>
            </a:ln>
          </p:spPr>
          <p:txBody>
            <a:bodyPr wrap="none" anchor="ctr"/>
            <a:lstStyle/>
            <a:p>
              <a:r>
                <a:rPr lang="en-US" sz="1400" b="1">
                  <a:latin typeface="+mj-lt"/>
                </a:rPr>
                <a:t>(Production Forecast)</a:t>
              </a:r>
            </a:p>
          </p:txBody>
        </p:sp>
        <p:sp>
          <p:nvSpPr>
            <p:cNvPr id="70847" name="AutoShape 191"/>
            <p:cNvSpPr>
              <a:spLocks noChangeArrowheads="1"/>
            </p:cNvSpPr>
            <p:nvPr/>
          </p:nvSpPr>
          <p:spPr bwMode="auto">
            <a:xfrm>
              <a:off x="1112838" y="3451225"/>
              <a:ext cx="1828800" cy="342900"/>
            </a:xfrm>
            <a:prstGeom prst="flowChartProcess">
              <a:avLst/>
            </a:prstGeom>
            <a:solidFill>
              <a:schemeClr val="bg1"/>
            </a:solidFill>
            <a:ln w="12700">
              <a:solidFill>
                <a:schemeClr val="tx1"/>
              </a:solidFill>
              <a:miter lim="800000"/>
              <a:headEnd/>
              <a:tailEnd/>
            </a:ln>
            <a:effectLst>
              <a:outerShdw dist="89803" dir="2700000" algn="ctr" rotWithShape="0">
                <a:schemeClr val="bg2"/>
              </a:outerShdw>
            </a:effectLst>
          </p:spPr>
          <p:txBody>
            <a:bodyPr anchor="ctr"/>
            <a:lstStyle/>
            <a:p>
              <a:pPr>
                <a:defRPr/>
              </a:pPr>
              <a:r>
                <a:rPr lang="en-US" sz="1400" b="1">
                  <a:latin typeface="+mj-lt"/>
                </a:rPr>
                <a:t>Invoice Posting</a:t>
              </a:r>
            </a:p>
          </p:txBody>
        </p:sp>
        <p:grpSp>
          <p:nvGrpSpPr>
            <p:cNvPr id="8203" name="Group 195"/>
            <p:cNvGrpSpPr>
              <a:grpSpLocks/>
            </p:cNvGrpSpPr>
            <p:nvPr/>
          </p:nvGrpSpPr>
          <p:grpSpPr bwMode="auto">
            <a:xfrm>
              <a:off x="1112838" y="5694363"/>
              <a:ext cx="1828800" cy="914400"/>
              <a:chOff x="822" y="2479"/>
              <a:chExt cx="1150" cy="649"/>
            </a:xfrm>
          </p:grpSpPr>
          <p:sp>
            <p:nvSpPr>
              <p:cNvPr id="70852" name="AutoShape 196"/>
              <p:cNvSpPr>
                <a:spLocks noChangeArrowheads="1"/>
              </p:cNvSpPr>
              <p:nvPr/>
            </p:nvSpPr>
            <p:spPr bwMode="auto">
              <a:xfrm>
                <a:off x="822" y="2479"/>
                <a:ext cx="958" cy="457"/>
              </a:xfrm>
              <a:prstGeom prst="flowChartInputOutput">
                <a:avLst/>
              </a:prstGeom>
              <a:solidFill>
                <a:srgbClr val="FFFFFF"/>
              </a:solidFill>
              <a:ln w="12700">
                <a:solidFill>
                  <a:schemeClr val="tx1"/>
                </a:solidFill>
                <a:miter lim="800000"/>
                <a:headEnd/>
                <a:tailEnd/>
              </a:ln>
              <a:effectLst>
                <a:outerShdw dist="89803" dir="2700000" algn="ctr" rotWithShape="0">
                  <a:schemeClr val="bg2"/>
                </a:outerShdw>
              </a:effectLst>
            </p:spPr>
            <p:txBody>
              <a:bodyPr wrap="none" anchor="ctr"/>
              <a:lstStyle/>
              <a:p>
                <a:pPr>
                  <a:defRPr/>
                </a:pPr>
                <a:endParaRPr lang="en-US">
                  <a:latin typeface="+mj-lt"/>
                </a:endParaRPr>
              </a:p>
            </p:txBody>
          </p:sp>
          <p:sp>
            <p:nvSpPr>
              <p:cNvPr id="70853" name="AutoShape 197"/>
              <p:cNvSpPr>
                <a:spLocks noChangeArrowheads="1"/>
              </p:cNvSpPr>
              <p:nvPr/>
            </p:nvSpPr>
            <p:spPr bwMode="auto">
              <a:xfrm>
                <a:off x="918" y="2575"/>
                <a:ext cx="958" cy="457"/>
              </a:xfrm>
              <a:prstGeom prst="flowChartInputOutput">
                <a:avLst/>
              </a:prstGeom>
              <a:solidFill>
                <a:srgbClr val="FFFFFF"/>
              </a:solidFill>
              <a:ln w="12700">
                <a:solidFill>
                  <a:schemeClr val="tx1"/>
                </a:solidFill>
                <a:miter lim="800000"/>
                <a:headEnd/>
                <a:tailEnd/>
              </a:ln>
              <a:effectLst>
                <a:outerShdw dist="89803" dir="2700000" algn="ctr" rotWithShape="0">
                  <a:schemeClr val="bg2"/>
                </a:outerShdw>
              </a:effectLst>
            </p:spPr>
            <p:txBody>
              <a:bodyPr wrap="none" anchor="ctr"/>
              <a:lstStyle/>
              <a:p>
                <a:pPr>
                  <a:defRPr/>
                </a:pPr>
                <a:endParaRPr lang="en-US">
                  <a:latin typeface="+mj-lt"/>
                </a:endParaRPr>
              </a:p>
            </p:txBody>
          </p:sp>
          <p:sp>
            <p:nvSpPr>
              <p:cNvPr id="70854" name="AutoShape 198"/>
              <p:cNvSpPr>
                <a:spLocks noChangeArrowheads="1"/>
              </p:cNvSpPr>
              <p:nvPr/>
            </p:nvSpPr>
            <p:spPr bwMode="auto">
              <a:xfrm>
                <a:off x="1014" y="2671"/>
                <a:ext cx="958" cy="457"/>
              </a:xfrm>
              <a:prstGeom prst="flowChartInputOutput">
                <a:avLst/>
              </a:prstGeom>
              <a:solidFill>
                <a:srgbClr val="FFFFFF"/>
              </a:solidFill>
              <a:ln w="12700">
                <a:solidFill>
                  <a:schemeClr val="tx1"/>
                </a:solidFill>
                <a:miter lim="800000"/>
                <a:headEnd/>
                <a:tailEnd/>
              </a:ln>
              <a:effectLst>
                <a:outerShdw dist="89803" dir="2700000" algn="ctr" rotWithShape="0">
                  <a:schemeClr val="bg2"/>
                </a:outerShdw>
              </a:effectLst>
            </p:spPr>
            <p:txBody>
              <a:bodyPr anchor="ctr"/>
              <a:lstStyle/>
              <a:p>
                <a:pPr>
                  <a:defRPr/>
                </a:pPr>
                <a:r>
                  <a:rPr lang="en-US" sz="1400" b="1">
                    <a:latin typeface="+mj-lt"/>
                  </a:rPr>
                  <a:t>Sales History</a:t>
                </a:r>
              </a:p>
            </p:txBody>
          </p:sp>
        </p:grpSp>
        <p:cxnSp>
          <p:nvCxnSpPr>
            <p:cNvPr id="8204" name="AutoShape 153"/>
            <p:cNvCxnSpPr>
              <a:cxnSpLocks noChangeShapeType="1"/>
              <a:stCxn id="70854" idx="5"/>
              <a:endCxn id="70808" idx="2"/>
            </p:cNvCxnSpPr>
            <p:nvPr/>
          </p:nvCxnSpPr>
          <p:spPr bwMode="auto">
            <a:xfrm flipV="1">
              <a:off x="2786063" y="4843463"/>
              <a:ext cx="1768475" cy="1443037"/>
            </a:xfrm>
            <a:prstGeom prst="bentConnector2">
              <a:avLst/>
            </a:prstGeom>
            <a:noFill/>
            <a:ln w="38100">
              <a:solidFill>
                <a:srgbClr val="5A87C6"/>
              </a:solidFill>
              <a:miter lim="800000"/>
              <a:headEnd/>
              <a:tailEnd type="triangle" w="med" len="med"/>
            </a:ln>
          </p:spPr>
        </p:cxnSp>
        <p:cxnSp>
          <p:nvCxnSpPr>
            <p:cNvPr id="8205" name="AutoShape 155"/>
            <p:cNvCxnSpPr>
              <a:cxnSpLocks noChangeShapeType="1"/>
              <a:stCxn id="70803" idx="3"/>
              <a:endCxn id="70812" idx="1"/>
            </p:cNvCxnSpPr>
            <p:nvPr/>
          </p:nvCxnSpPr>
          <p:spPr bwMode="auto">
            <a:xfrm>
              <a:off x="2941638" y="2636838"/>
              <a:ext cx="906462" cy="1587"/>
            </a:xfrm>
            <a:prstGeom prst="bentConnector3">
              <a:avLst>
                <a:gd name="adj1" fmla="val 49912"/>
              </a:avLst>
            </a:prstGeom>
            <a:noFill/>
            <a:ln w="38100">
              <a:solidFill>
                <a:srgbClr val="5A87C6"/>
              </a:solidFill>
              <a:miter lim="800000"/>
              <a:headEnd/>
              <a:tailEnd type="triangle" w="med" len="med"/>
            </a:ln>
          </p:spPr>
        </p:cxnSp>
        <p:cxnSp>
          <p:nvCxnSpPr>
            <p:cNvPr id="8206" name="AutoShape 157"/>
            <p:cNvCxnSpPr>
              <a:cxnSpLocks noChangeShapeType="1"/>
              <a:stCxn id="70808" idx="0"/>
              <a:endCxn id="70812" idx="2"/>
            </p:cNvCxnSpPr>
            <p:nvPr/>
          </p:nvCxnSpPr>
          <p:spPr bwMode="auto">
            <a:xfrm rot="16200000">
              <a:off x="4139407" y="3510756"/>
              <a:ext cx="833438" cy="3175"/>
            </a:xfrm>
            <a:prstGeom prst="bentConnector3">
              <a:avLst>
                <a:gd name="adj1" fmla="val 49903"/>
              </a:avLst>
            </a:prstGeom>
            <a:noFill/>
            <a:ln w="38100">
              <a:solidFill>
                <a:srgbClr val="5A87C6"/>
              </a:solidFill>
              <a:miter lim="800000"/>
              <a:headEnd/>
              <a:tailEnd type="triangle" w="med" len="med"/>
            </a:ln>
          </p:spPr>
        </p:cxnSp>
        <p:cxnSp>
          <p:nvCxnSpPr>
            <p:cNvPr id="8207" name="AutoShape 160"/>
            <p:cNvCxnSpPr>
              <a:cxnSpLocks noChangeShapeType="1"/>
              <a:stCxn id="70812" idx="3"/>
              <a:endCxn id="70815" idx="1"/>
            </p:cNvCxnSpPr>
            <p:nvPr/>
          </p:nvCxnSpPr>
          <p:spPr bwMode="auto">
            <a:xfrm>
              <a:off x="5267325" y="2638425"/>
              <a:ext cx="1323975" cy="0"/>
            </a:xfrm>
            <a:prstGeom prst="straightConnector1">
              <a:avLst/>
            </a:prstGeom>
            <a:noFill/>
            <a:ln w="38100">
              <a:solidFill>
                <a:srgbClr val="5A87C6"/>
              </a:solidFill>
              <a:round/>
              <a:headEnd/>
              <a:tailEnd type="triangle" w="med" len="med"/>
            </a:ln>
          </p:spPr>
        </p:cxnSp>
        <p:cxnSp>
          <p:nvCxnSpPr>
            <p:cNvPr id="8208" name="AutoShape 187"/>
            <p:cNvCxnSpPr>
              <a:cxnSpLocks noChangeShapeType="1"/>
              <a:stCxn id="8201" idx="1"/>
              <a:endCxn id="70803" idx="1"/>
            </p:cNvCxnSpPr>
            <p:nvPr/>
          </p:nvCxnSpPr>
          <p:spPr bwMode="auto">
            <a:xfrm rot="10800000" flipH="1" flipV="1">
              <a:off x="992188" y="1751013"/>
              <a:ext cx="120650" cy="885825"/>
            </a:xfrm>
            <a:prstGeom prst="bentConnector3">
              <a:avLst>
                <a:gd name="adj1" fmla="val -189472"/>
              </a:avLst>
            </a:prstGeom>
            <a:noFill/>
            <a:ln w="38100">
              <a:solidFill>
                <a:srgbClr val="5A87C6"/>
              </a:solidFill>
              <a:miter lim="800000"/>
              <a:headEnd/>
              <a:tailEnd type="triangle" w="med" len="med"/>
            </a:ln>
          </p:spPr>
        </p:cxnSp>
        <p:cxnSp>
          <p:nvCxnSpPr>
            <p:cNvPr id="8209" name="AutoShape 189"/>
            <p:cNvCxnSpPr>
              <a:cxnSpLocks noChangeShapeType="1"/>
              <a:stCxn id="70812" idx="0"/>
              <a:endCxn id="8201" idx="3"/>
            </p:cNvCxnSpPr>
            <p:nvPr/>
          </p:nvCxnSpPr>
          <p:spPr bwMode="auto">
            <a:xfrm rot="5400000" flipH="1">
              <a:off x="3588545" y="1212056"/>
              <a:ext cx="430212" cy="1508125"/>
            </a:xfrm>
            <a:prstGeom prst="bentConnector2">
              <a:avLst/>
            </a:prstGeom>
            <a:noFill/>
            <a:ln w="38100">
              <a:solidFill>
                <a:srgbClr val="5A87C6"/>
              </a:solidFill>
              <a:miter lim="800000"/>
              <a:headEnd/>
              <a:tailEnd type="triangle" w="med" len="med"/>
            </a:ln>
          </p:spPr>
        </p:cxnSp>
        <p:cxnSp>
          <p:nvCxnSpPr>
            <p:cNvPr id="8210" name="AutoShape 202"/>
            <p:cNvCxnSpPr>
              <a:cxnSpLocks noChangeShapeType="1"/>
              <a:stCxn id="70847" idx="2"/>
              <a:endCxn id="70805" idx="0"/>
            </p:cNvCxnSpPr>
            <p:nvPr/>
          </p:nvCxnSpPr>
          <p:spPr bwMode="auto">
            <a:xfrm rot="5400000">
              <a:off x="1883569" y="3934619"/>
              <a:ext cx="284163" cy="3175"/>
            </a:xfrm>
            <a:prstGeom prst="bentConnector3">
              <a:avLst>
                <a:gd name="adj1" fmla="val 49722"/>
              </a:avLst>
            </a:prstGeom>
            <a:noFill/>
            <a:ln w="38100">
              <a:solidFill>
                <a:srgbClr val="5A87C6"/>
              </a:solidFill>
              <a:miter lim="800000"/>
              <a:headEnd/>
              <a:tailEnd type="triangle" w="med" len="med"/>
            </a:ln>
          </p:spPr>
        </p:cxnSp>
        <p:cxnSp>
          <p:nvCxnSpPr>
            <p:cNvPr id="8211" name="AutoShape 203"/>
            <p:cNvCxnSpPr>
              <a:cxnSpLocks noChangeShapeType="1"/>
              <a:stCxn id="70805" idx="2"/>
              <a:endCxn id="70852" idx="0"/>
            </p:cNvCxnSpPr>
            <p:nvPr/>
          </p:nvCxnSpPr>
          <p:spPr bwMode="auto">
            <a:xfrm rot="16200000" flipH="1">
              <a:off x="1903413" y="5570538"/>
              <a:ext cx="244475" cy="3175"/>
            </a:xfrm>
            <a:prstGeom prst="bentConnector3">
              <a:avLst>
                <a:gd name="adj1" fmla="val 50000"/>
              </a:avLst>
            </a:prstGeom>
            <a:noFill/>
            <a:ln w="38100">
              <a:solidFill>
                <a:srgbClr val="5A87C6"/>
              </a:solidFill>
              <a:miter lim="800000"/>
              <a:headEnd/>
              <a:tailEnd type="triangle" w="med" len="med"/>
            </a:ln>
          </p:spPr>
        </p:cxnSp>
        <p:cxnSp>
          <p:nvCxnSpPr>
            <p:cNvPr id="8212" name="AutoShape 204"/>
            <p:cNvCxnSpPr>
              <a:cxnSpLocks noChangeShapeType="1"/>
              <a:stCxn id="70803" idx="2"/>
              <a:endCxn id="70847" idx="0"/>
            </p:cNvCxnSpPr>
            <p:nvPr/>
          </p:nvCxnSpPr>
          <p:spPr bwMode="auto">
            <a:xfrm rot="5400000">
              <a:off x="1862138" y="3286125"/>
              <a:ext cx="330200" cy="0"/>
            </a:xfrm>
            <a:prstGeom prst="straightConnector1">
              <a:avLst/>
            </a:prstGeom>
            <a:noFill/>
            <a:ln w="38100">
              <a:solidFill>
                <a:srgbClr val="5A87C6"/>
              </a:solidFill>
              <a:round/>
              <a:headEnd/>
              <a:tailEnd type="triangle" w="med" len="med"/>
            </a:ln>
          </p:spPr>
        </p:cxnSp>
        <p:grpSp>
          <p:nvGrpSpPr>
            <p:cNvPr id="8213" name="Group 209"/>
            <p:cNvGrpSpPr>
              <a:grpSpLocks/>
            </p:cNvGrpSpPr>
            <p:nvPr/>
          </p:nvGrpSpPr>
          <p:grpSpPr bwMode="auto">
            <a:xfrm>
              <a:off x="6619875" y="4867275"/>
              <a:ext cx="1597025" cy="1292225"/>
              <a:chOff x="4337" y="513"/>
              <a:chExt cx="1006" cy="814"/>
            </a:xfrm>
          </p:grpSpPr>
          <p:grpSp>
            <p:nvGrpSpPr>
              <p:cNvPr id="8214" name="Group 210"/>
              <p:cNvGrpSpPr>
                <a:grpSpLocks/>
              </p:cNvGrpSpPr>
              <p:nvPr/>
            </p:nvGrpSpPr>
            <p:grpSpPr bwMode="auto">
              <a:xfrm>
                <a:off x="4337" y="513"/>
                <a:ext cx="1006" cy="814"/>
                <a:chOff x="4337" y="513"/>
                <a:chExt cx="1006" cy="814"/>
              </a:xfrm>
            </p:grpSpPr>
            <p:grpSp>
              <p:nvGrpSpPr>
                <p:cNvPr id="8239" name="Group 211"/>
                <p:cNvGrpSpPr>
                  <a:grpSpLocks/>
                </p:cNvGrpSpPr>
                <p:nvPr/>
              </p:nvGrpSpPr>
              <p:grpSpPr bwMode="auto">
                <a:xfrm>
                  <a:off x="4337" y="1029"/>
                  <a:ext cx="363" cy="297"/>
                  <a:chOff x="3655" y="1024"/>
                  <a:chExt cx="377" cy="341"/>
                </a:xfrm>
              </p:grpSpPr>
              <p:sp>
                <p:nvSpPr>
                  <p:cNvPr id="8260" name="Rectangle 212"/>
                  <p:cNvSpPr>
                    <a:spLocks noChangeArrowheads="1"/>
                  </p:cNvSpPr>
                  <p:nvPr/>
                </p:nvSpPr>
                <p:spPr bwMode="auto">
                  <a:xfrm>
                    <a:off x="3655" y="1072"/>
                    <a:ext cx="293" cy="293"/>
                  </a:xfrm>
                  <a:prstGeom prst="rect">
                    <a:avLst/>
                  </a:prstGeom>
                  <a:gradFill rotWithShape="1">
                    <a:gsLst>
                      <a:gs pos="0">
                        <a:srgbClr val="B9B900"/>
                      </a:gs>
                      <a:gs pos="100000">
                        <a:srgbClr val="FFFF00"/>
                      </a:gs>
                    </a:gsLst>
                    <a:lin ang="0" scaled="1"/>
                  </a:gradFill>
                  <a:ln w="4826">
                    <a:solidFill>
                      <a:srgbClr val="000000"/>
                    </a:solidFill>
                    <a:miter lim="800000"/>
                    <a:headEnd/>
                    <a:tailEnd/>
                  </a:ln>
                </p:spPr>
                <p:txBody>
                  <a:bodyPr/>
                  <a:lstStyle/>
                  <a:p>
                    <a:endParaRPr lang="en-US">
                      <a:latin typeface="+mj-lt"/>
                    </a:endParaRPr>
                  </a:p>
                </p:txBody>
              </p:sp>
              <p:sp>
                <p:nvSpPr>
                  <p:cNvPr id="8261" name="Freeform 213"/>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latin typeface="+mj-lt"/>
                    </a:endParaRPr>
                  </a:p>
                </p:txBody>
              </p:sp>
              <p:sp>
                <p:nvSpPr>
                  <p:cNvPr id="8262" name="Freeform 214"/>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latin typeface="+mj-lt"/>
                    </a:endParaRPr>
                  </a:p>
                </p:txBody>
              </p:sp>
            </p:grpSp>
            <p:grpSp>
              <p:nvGrpSpPr>
                <p:cNvPr id="8240" name="Group 215"/>
                <p:cNvGrpSpPr>
                  <a:grpSpLocks/>
                </p:cNvGrpSpPr>
                <p:nvPr/>
              </p:nvGrpSpPr>
              <p:grpSpPr bwMode="auto">
                <a:xfrm>
                  <a:off x="4657" y="1031"/>
                  <a:ext cx="364" cy="296"/>
                  <a:chOff x="3993" y="1010"/>
                  <a:chExt cx="378" cy="340"/>
                </a:xfrm>
              </p:grpSpPr>
              <p:sp>
                <p:nvSpPr>
                  <p:cNvPr id="70872" name="Rectangle 216"/>
                  <p:cNvSpPr>
                    <a:spLocks noChangeArrowheads="1"/>
                  </p:cNvSpPr>
                  <p:nvPr/>
                </p:nvSpPr>
                <p:spPr bwMode="auto">
                  <a:xfrm>
                    <a:off x="3993" y="1057"/>
                    <a:ext cx="294" cy="293"/>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pPr>
                      <a:defRPr/>
                    </a:pPr>
                    <a:endParaRPr lang="en-US">
                      <a:latin typeface="+mj-lt"/>
                    </a:endParaRPr>
                  </a:p>
                </p:txBody>
              </p:sp>
              <p:sp>
                <p:nvSpPr>
                  <p:cNvPr id="70873" name="Freeform 217"/>
                  <p:cNvSpPr>
                    <a:spLocks/>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en-US">
                      <a:latin typeface="+mj-lt"/>
                    </a:endParaRPr>
                  </a:p>
                </p:txBody>
              </p:sp>
              <p:sp>
                <p:nvSpPr>
                  <p:cNvPr id="70874" name="Freeform 218"/>
                  <p:cNvSpPr>
                    <a:spLocks/>
                  </p:cNvSpPr>
                  <p:nvPr/>
                </p:nvSpPr>
                <p:spPr bwMode="auto">
                  <a:xfrm>
                    <a:off x="3993" y="1010"/>
                    <a:ext cx="378" cy="47"/>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en-US">
                      <a:latin typeface="+mj-lt"/>
                    </a:endParaRPr>
                  </a:p>
                </p:txBody>
              </p:sp>
            </p:grpSp>
            <p:grpSp>
              <p:nvGrpSpPr>
                <p:cNvPr id="8241" name="Group 219"/>
                <p:cNvGrpSpPr>
                  <a:grpSpLocks/>
                </p:cNvGrpSpPr>
                <p:nvPr/>
              </p:nvGrpSpPr>
              <p:grpSpPr bwMode="auto">
                <a:xfrm>
                  <a:off x="4502" y="781"/>
                  <a:ext cx="365" cy="287"/>
                  <a:chOff x="3725" y="723"/>
                  <a:chExt cx="378" cy="330"/>
                </a:xfrm>
              </p:grpSpPr>
              <p:sp>
                <p:nvSpPr>
                  <p:cNvPr id="8254" name="Rectangle 220"/>
                  <p:cNvSpPr>
                    <a:spLocks noChangeArrowheads="1"/>
                  </p:cNvSpPr>
                  <p:nvPr/>
                </p:nvSpPr>
                <p:spPr bwMode="auto">
                  <a:xfrm>
                    <a:off x="3726" y="760"/>
                    <a:ext cx="293" cy="293"/>
                  </a:xfrm>
                  <a:prstGeom prst="rect">
                    <a:avLst/>
                  </a:prstGeom>
                  <a:gradFill rotWithShape="1">
                    <a:gsLst>
                      <a:gs pos="0">
                        <a:srgbClr val="B96F00"/>
                      </a:gs>
                      <a:gs pos="100000">
                        <a:srgbClr val="FF9900"/>
                      </a:gs>
                    </a:gsLst>
                    <a:lin ang="0" scaled="1"/>
                  </a:gradFill>
                  <a:ln w="4826">
                    <a:solidFill>
                      <a:srgbClr val="000000"/>
                    </a:solidFill>
                    <a:miter lim="800000"/>
                    <a:headEnd/>
                    <a:tailEnd/>
                  </a:ln>
                </p:spPr>
                <p:txBody>
                  <a:bodyPr/>
                  <a:lstStyle/>
                  <a:p>
                    <a:endParaRPr lang="en-US">
                      <a:latin typeface="+mj-lt"/>
                    </a:endParaRPr>
                  </a:p>
                </p:txBody>
              </p:sp>
              <p:sp>
                <p:nvSpPr>
                  <p:cNvPr id="8255" name="Freeform 221"/>
                  <p:cNvSpPr>
                    <a:spLocks/>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latin typeface="+mj-lt"/>
                    </a:endParaRPr>
                  </a:p>
                </p:txBody>
              </p:sp>
              <p:sp>
                <p:nvSpPr>
                  <p:cNvPr id="8256" name="Freeform 222"/>
                  <p:cNvSpPr>
                    <a:spLocks/>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latin typeface="+mj-lt"/>
                    </a:endParaRPr>
                  </a:p>
                </p:txBody>
              </p:sp>
            </p:grpSp>
            <p:grpSp>
              <p:nvGrpSpPr>
                <p:cNvPr id="8242" name="Group 223"/>
                <p:cNvGrpSpPr>
                  <a:grpSpLocks/>
                </p:cNvGrpSpPr>
                <p:nvPr/>
              </p:nvGrpSpPr>
              <p:grpSpPr bwMode="auto">
                <a:xfrm>
                  <a:off x="4980" y="1039"/>
                  <a:ext cx="363" cy="287"/>
                  <a:chOff x="4324" y="1010"/>
                  <a:chExt cx="377" cy="330"/>
                </a:xfrm>
              </p:grpSpPr>
              <p:sp>
                <p:nvSpPr>
                  <p:cNvPr id="8251" name="Rectangle 224"/>
                  <p:cNvSpPr>
                    <a:spLocks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en-US">
                      <a:latin typeface="+mj-lt"/>
                    </a:endParaRPr>
                  </a:p>
                </p:txBody>
              </p:sp>
              <p:sp>
                <p:nvSpPr>
                  <p:cNvPr id="8252" name="Freeform 225"/>
                  <p:cNvSpPr>
                    <a:spLocks/>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latin typeface="+mj-lt"/>
                    </a:endParaRPr>
                  </a:p>
                </p:txBody>
              </p:sp>
              <p:sp>
                <p:nvSpPr>
                  <p:cNvPr id="8253" name="Freeform 226"/>
                  <p:cNvSpPr>
                    <a:spLocks/>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latin typeface="+mj-lt"/>
                    </a:endParaRPr>
                  </a:p>
                </p:txBody>
              </p:sp>
            </p:grpSp>
            <p:grpSp>
              <p:nvGrpSpPr>
                <p:cNvPr id="8243" name="Group 227"/>
                <p:cNvGrpSpPr>
                  <a:grpSpLocks/>
                </p:cNvGrpSpPr>
                <p:nvPr/>
              </p:nvGrpSpPr>
              <p:grpSpPr bwMode="auto">
                <a:xfrm>
                  <a:off x="4820" y="778"/>
                  <a:ext cx="356" cy="290"/>
                  <a:chOff x="4820" y="778"/>
                  <a:chExt cx="356" cy="290"/>
                </a:xfrm>
              </p:grpSpPr>
              <p:sp>
                <p:nvSpPr>
                  <p:cNvPr id="8248" name="Rectangle 228"/>
                  <p:cNvSpPr>
                    <a:spLocks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en-US">
                      <a:latin typeface="+mj-lt"/>
                    </a:endParaRPr>
                  </a:p>
                </p:txBody>
              </p:sp>
              <p:sp>
                <p:nvSpPr>
                  <p:cNvPr id="8249" name="Freeform 229"/>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latin typeface="+mj-lt"/>
                    </a:endParaRPr>
                  </a:p>
                </p:txBody>
              </p:sp>
              <p:sp>
                <p:nvSpPr>
                  <p:cNvPr id="8250" name="Freeform 230"/>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latin typeface="+mj-lt"/>
                    </a:endParaRPr>
                  </a:p>
                </p:txBody>
              </p:sp>
            </p:grpSp>
            <p:grpSp>
              <p:nvGrpSpPr>
                <p:cNvPr id="8244" name="Group 231"/>
                <p:cNvGrpSpPr>
                  <a:grpSpLocks/>
                </p:cNvGrpSpPr>
                <p:nvPr/>
              </p:nvGrpSpPr>
              <p:grpSpPr bwMode="auto">
                <a:xfrm>
                  <a:off x="4655" y="513"/>
                  <a:ext cx="359" cy="297"/>
                  <a:chOff x="4655" y="513"/>
                  <a:chExt cx="359" cy="297"/>
                </a:xfrm>
              </p:grpSpPr>
              <p:sp>
                <p:nvSpPr>
                  <p:cNvPr id="8245" name="Rectangle 232"/>
                  <p:cNvSpPr>
                    <a:spLocks noChangeArrowheads="1"/>
                  </p:cNvSpPr>
                  <p:nvPr/>
                </p:nvSpPr>
                <p:spPr bwMode="auto">
                  <a:xfrm>
                    <a:off x="4655" y="554"/>
                    <a:ext cx="283" cy="256"/>
                  </a:xfrm>
                  <a:prstGeom prst="rect">
                    <a:avLst/>
                  </a:prstGeom>
                  <a:gradFill rotWithShape="1">
                    <a:gsLst>
                      <a:gs pos="0">
                        <a:srgbClr val="6D00B5"/>
                      </a:gs>
                      <a:gs pos="100000">
                        <a:srgbClr val="9600FA"/>
                      </a:gs>
                    </a:gsLst>
                    <a:lin ang="0" scaled="1"/>
                  </a:gradFill>
                  <a:ln w="4826">
                    <a:solidFill>
                      <a:srgbClr val="000000"/>
                    </a:solidFill>
                    <a:miter lim="800000"/>
                    <a:headEnd/>
                    <a:tailEnd/>
                  </a:ln>
                </p:spPr>
                <p:txBody>
                  <a:bodyPr/>
                  <a:lstStyle/>
                  <a:p>
                    <a:endParaRPr lang="en-US">
                      <a:latin typeface="+mj-lt"/>
                    </a:endParaRPr>
                  </a:p>
                </p:txBody>
              </p:sp>
              <p:sp>
                <p:nvSpPr>
                  <p:cNvPr id="8246" name="Freeform 233"/>
                  <p:cNvSpPr>
                    <a:spLocks/>
                  </p:cNvSpPr>
                  <p:nvPr/>
                </p:nvSpPr>
                <p:spPr bwMode="auto">
                  <a:xfrm>
                    <a:off x="4937" y="513"/>
                    <a:ext cx="73" cy="294"/>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latin typeface="+mj-lt"/>
                    </a:endParaRPr>
                  </a:p>
                </p:txBody>
              </p:sp>
              <p:sp>
                <p:nvSpPr>
                  <p:cNvPr id="8247" name="Freeform 234"/>
                  <p:cNvSpPr>
                    <a:spLocks/>
                  </p:cNvSpPr>
                  <p:nvPr/>
                </p:nvSpPr>
                <p:spPr bwMode="auto">
                  <a:xfrm>
                    <a:off x="4655" y="513"/>
                    <a:ext cx="359" cy="41"/>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latin typeface="+mj-lt"/>
                    </a:endParaRPr>
                  </a:p>
                </p:txBody>
              </p:sp>
            </p:grpSp>
          </p:grpSp>
          <p:grpSp>
            <p:nvGrpSpPr>
              <p:cNvPr id="8215" name="Group 235"/>
              <p:cNvGrpSpPr>
                <a:grpSpLocks/>
              </p:cNvGrpSpPr>
              <p:nvPr/>
            </p:nvGrpSpPr>
            <p:grpSpPr bwMode="auto">
              <a:xfrm>
                <a:off x="4337" y="1029"/>
                <a:ext cx="363" cy="297"/>
                <a:chOff x="3655" y="1024"/>
                <a:chExt cx="377" cy="341"/>
              </a:xfrm>
            </p:grpSpPr>
            <p:sp>
              <p:nvSpPr>
                <p:cNvPr id="8236" name="Rectangle 236"/>
                <p:cNvSpPr>
                  <a:spLocks noChangeArrowheads="1"/>
                </p:cNvSpPr>
                <p:nvPr/>
              </p:nvSpPr>
              <p:spPr bwMode="auto">
                <a:xfrm>
                  <a:off x="3655" y="1072"/>
                  <a:ext cx="293" cy="293"/>
                </a:xfrm>
                <a:prstGeom prst="rect">
                  <a:avLst/>
                </a:prstGeom>
                <a:gradFill rotWithShape="1">
                  <a:gsLst>
                    <a:gs pos="0">
                      <a:srgbClr val="B9B900"/>
                    </a:gs>
                    <a:gs pos="100000">
                      <a:srgbClr val="FFFF00"/>
                    </a:gs>
                  </a:gsLst>
                  <a:lin ang="0" scaled="1"/>
                </a:gradFill>
                <a:ln w="4826">
                  <a:solidFill>
                    <a:srgbClr val="000000"/>
                  </a:solidFill>
                  <a:miter lim="800000"/>
                  <a:headEnd/>
                  <a:tailEnd/>
                </a:ln>
              </p:spPr>
              <p:txBody>
                <a:bodyPr/>
                <a:lstStyle/>
                <a:p>
                  <a:endParaRPr lang="en-US">
                    <a:latin typeface="+mj-lt"/>
                  </a:endParaRPr>
                </a:p>
              </p:txBody>
            </p:sp>
            <p:sp>
              <p:nvSpPr>
                <p:cNvPr id="8237" name="Freeform 237"/>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latin typeface="+mj-lt"/>
                  </a:endParaRPr>
                </a:p>
              </p:txBody>
            </p:sp>
            <p:sp>
              <p:nvSpPr>
                <p:cNvPr id="8238" name="Freeform 238"/>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latin typeface="+mj-lt"/>
                  </a:endParaRPr>
                </a:p>
              </p:txBody>
            </p:sp>
          </p:grpSp>
          <p:grpSp>
            <p:nvGrpSpPr>
              <p:cNvPr id="8216" name="Group 239"/>
              <p:cNvGrpSpPr>
                <a:grpSpLocks/>
              </p:cNvGrpSpPr>
              <p:nvPr/>
            </p:nvGrpSpPr>
            <p:grpSpPr bwMode="auto">
              <a:xfrm>
                <a:off x="4657" y="1031"/>
                <a:ext cx="364" cy="296"/>
                <a:chOff x="3993" y="1010"/>
                <a:chExt cx="378" cy="340"/>
              </a:xfrm>
            </p:grpSpPr>
            <p:sp>
              <p:nvSpPr>
                <p:cNvPr id="70896" name="Rectangle 240"/>
                <p:cNvSpPr>
                  <a:spLocks noChangeArrowheads="1"/>
                </p:cNvSpPr>
                <p:nvPr/>
              </p:nvSpPr>
              <p:spPr bwMode="auto">
                <a:xfrm>
                  <a:off x="3993" y="1057"/>
                  <a:ext cx="294" cy="293"/>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pPr>
                    <a:defRPr/>
                  </a:pPr>
                  <a:endParaRPr lang="en-US">
                    <a:latin typeface="+mj-lt"/>
                  </a:endParaRPr>
                </a:p>
              </p:txBody>
            </p:sp>
            <p:sp>
              <p:nvSpPr>
                <p:cNvPr id="70897" name="Freeform 241"/>
                <p:cNvSpPr>
                  <a:spLocks/>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en-US">
                    <a:latin typeface="+mj-lt"/>
                  </a:endParaRPr>
                </a:p>
              </p:txBody>
            </p:sp>
            <p:sp>
              <p:nvSpPr>
                <p:cNvPr id="70898" name="Freeform 242"/>
                <p:cNvSpPr>
                  <a:spLocks/>
                </p:cNvSpPr>
                <p:nvPr/>
              </p:nvSpPr>
              <p:spPr bwMode="auto">
                <a:xfrm>
                  <a:off x="3993" y="1010"/>
                  <a:ext cx="378" cy="47"/>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en-US">
                    <a:latin typeface="+mj-lt"/>
                  </a:endParaRPr>
                </a:p>
              </p:txBody>
            </p:sp>
          </p:grpSp>
          <p:grpSp>
            <p:nvGrpSpPr>
              <p:cNvPr id="8217" name="Group 243"/>
              <p:cNvGrpSpPr>
                <a:grpSpLocks/>
              </p:cNvGrpSpPr>
              <p:nvPr/>
            </p:nvGrpSpPr>
            <p:grpSpPr bwMode="auto">
              <a:xfrm>
                <a:off x="4502" y="781"/>
                <a:ext cx="365" cy="287"/>
                <a:chOff x="3725" y="723"/>
                <a:chExt cx="378" cy="330"/>
              </a:xfrm>
            </p:grpSpPr>
            <p:sp>
              <p:nvSpPr>
                <p:cNvPr id="8230" name="Rectangle 244"/>
                <p:cNvSpPr>
                  <a:spLocks noChangeArrowheads="1"/>
                </p:cNvSpPr>
                <p:nvPr/>
              </p:nvSpPr>
              <p:spPr bwMode="auto">
                <a:xfrm>
                  <a:off x="3726" y="760"/>
                  <a:ext cx="293" cy="293"/>
                </a:xfrm>
                <a:prstGeom prst="rect">
                  <a:avLst/>
                </a:prstGeom>
                <a:gradFill rotWithShape="1">
                  <a:gsLst>
                    <a:gs pos="0">
                      <a:srgbClr val="B96F00"/>
                    </a:gs>
                    <a:gs pos="100000">
                      <a:srgbClr val="FF9900"/>
                    </a:gs>
                  </a:gsLst>
                  <a:lin ang="0" scaled="1"/>
                </a:gradFill>
                <a:ln w="4826">
                  <a:solidFill>
                    <a:srgbClr val="000000"/>
                  </a:solidFill>
                  <a:miter lim="800000"/>
                  <a:headEnd/>
                  <a:tailEnd/>
                </a:ln>
              </p:spPr>
              <p:txBody>
                <a:bodyPr/>
                <a:lstStyle/>
                <a:p>
                  <a:endParaRPr lang="en-US">
                    <a:latin typeface="+mj-lt"/>
                  </a:endParaRPr>
                </a:p>
              </p:txBody>
            </p:sp>
            <p:sp>
              <p:nvSpPr>
                <p:cNvPr id="8231" name="Freeform 245"/>
                <p:cNvSpPr>
                  <a:spLocks/>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latin typeface="+mj-lt"/>
                  </a:endParaRPr>
                </a:p>
              </p:txBody>
            </p:sp>
            <p:sp>
              <p:nvSpPr>
                <p:cNvPr id="8232" name="Freeform 246"/>
                <p:cNvSpPr>
                  <a:spLocks/>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latin typeface="+mj-lt"/>
                  </a:endParaRPr>
                </a:p>
              </p:txBody>
            </p:sp>
          </p:grpSp>
          <p:grpSp>
            <p:nvGrpSpPr>
              <p:cNvPr id="8218" name="Group 247"/>
              <p:cNvGrpSpPr>
                <a:grpSpLocks/>
              </p:cNvGrpSpPr>
              <p:nvPr/>
            </p:nvGrpSpPr>
            <p:grpSpPr bwMode="auto">
              <a:xfrm>
                <a:off x="4980" y="1039"/>
                <a:ext cx="363" cy="287"/>
                <a:chOff x="4324" y="1010"/>
                <a:chExt cx="377" cy="330"/>
              </a:xfrm>
            </p:grpSpPr>
            <p:sp>
              <p:nvSpPr>
                <p:cNvPr id="8227" name="Rectangle 248"/>
                <p:cNvSpPr>
                  <a:spLocks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en-US">
                    <a:latin typeface="+mj-lt"/>
                  </a:endParaRPr>
                </a:p>
              </p:txBody>
            </p:sp>
            <p:sp>
              <p:nvSpPr>
                <p:cNvPr id="8228" name="Freeform 249"/>
                <p:cNvSpPr>
                  <a:spLocks/>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latin typeface="+mj-lt"/>
                  </a:endParaRPr>
                </a:p>
              </p:txBody>
            </p:sp>
            <p:sp>
              <p:nvSpPr>
                <p:cNvPr id="8229" name="Freeform 250"/>
                <p:cNvSpPr>
                  <a:spLocks/>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latin typeface="+mj-lt"/>
                  </a:endParaRPr>
                </a:p>
              </p:txBody>
            </p:sp>
          </p:grpSp>
          <p:grpSp>
            <p:nvGrpSpPr>
              <p:cNvPr id="8219" name="Group 251"/>
              <p:cNvGrpSpPr>
                <a:grpSpLocks/>
              </p:cNvGrpSpPr>
              <p:nvPr/>
            </p:nvGrpSpPr>
            <p:grpSpPr bwMode="auto">
              <a:xfrm>
                <a:off x="4820" y="778"/>
                <a:ext cx="356" cy="290"/>
                <a:chOff x="4820" y="778"/>
                <a:chExt cx="356" cy="290"/>
              </a:xfrm>
            </p:grpSpPr>
            <p:sp>
              <p:nvSpPr>
                <p:cNvPr id="8224" name="Rectangle 252"/>
                <p:cNvSpPr>
                  <a:spLocks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en-US">
                    <a:latin typeface="+mj-lt"/>
                  </a:endParaRPr>
                </a:p>
              </p:txBody>
            </p:sp>
            <p:sp>
              <p:nvSpPr>
                <p:cNvPr id="8225" name="Freeform 253"/>
                <p:cNvSpPr>
                  <a:spLocks/>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latin typeface="+mj-lt"/>
                  </a:endParaRPr>
                </a:p>
              </p:txBody>
            </p:sp>
            <p:sp>
              <p:nvSpPr>
                <p:cNvPr id="8226" name="Freeform 254"/>
                <p:cNvSpPr>
                  <a:spLocks/>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latin typeface="+mj-lt"/>
                  </a:endParaRPr>
                </a:p>
              </p:txBody>
            </p:sp>
          </p:grpSp>
          <p:grpSp>
            <p:nvGrpSpPr>
              <p:cNvPr id="8220" name="Group 255"/>
              <p:cNvGrpSpPr>
                <a:grpSpLocks/>
              </p:cNvGrpSpPr>
              <p:nvPr/>
            </p:nvGrpSpPr>
            <p:grpSpPr bwMode="auto">
              <a:xfrm>
                <a:off x="4655" y="513"/>
                <a:ext cx="359" cy="297"/>
                <a:chOff x="4655" y="513"/>
                <a:chExt cx="359" cy="297"/>
              </a:xfrm>
            </p:grpSpPr>
            <p:sp>
              <p:nvSpPr>
                <p:cNvPr id="8221" name="Rectangle 256"/>
                <p:cNvSpPr>
                  <a:spLocks noChangeArrowheads="1"/>
                </p:cNvSpPr>
                <p:nvPr/>
              </p:nvSpPr>
              <p:spPr bwMode="auto">
                <a:xfrm>
                  <a:off x="4655" y="554"/>
                  <a:ext cx="283" cy="256"/>
                </a:xfrm>
                <a:prstGeom prst="rect">
                  <a:avLst/>
                </a:prstGeom>
                <a:gradFill rotWithShape="1">
                  <a:gsLst>
                    <a:gs pos="0">
                      <a:srgbClr val="6D00B5"/>
                    </a:gs>
                    <a:gs pos="100000">
                      <a:srgbClr val="9600FA"/>
                    </a:gs>
                  </a:gsLst>
                  <a:lin ang="0" scaled="1"/>
                </a:gradFill>
                <a:ln w="4826">
                  <a:solidFill>
                    <a:srgbClr val="000000"/>
                  </a:solidFill>
                  <a:miter lim="800000"/>
                  <a:headEnd/>
                  <a:tailEnd/>
                </a:ln>
              </p:spPr>
              <p:txBody>
                <a:bodyPr/>
                <a:lstStyle/>
                <a:p>
                  <a:endParaRPr lang="en-US">
                    <a:latin typeface="+mj-lt"/>
                  </a:endParaRPr>
                </a:p>
              </p:txBody>
            </p:sp>
            <p:sp>
              <p:nvSpPr>
                <p:cNvPr id="8222" name="Freeform 257"/>
                <p:cNvSpPr>
                  <a:spLocks/>
                </p:cNvSpPr>
                <p:nvPr/>
              </p:nvSpPr>
              <p:spPr bwMode="auto">
                <a:xfrm>
                  <a:off x="4937" y="513"/>
                  <a:ext cx="73" cy="294"/>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latin typeface="+mj-lt"/>
                  </a:endParaRPr>
                </a:p>
              </p:txBody>
            </p:sp>
            <p:sp>
              <p:nvSpPr>
                <p:cNvPr id="8223" name="Freeform 258"/>
                <p:cNvSpPr>
                  <a:spLocks/>
                </p:cNvSpPr>
                <p:nvPr/>
              </p:nvSpPr>
              <p:spPr bwMode="auto">
                <a:xfrm>
                  <a:off x="4655" y="513"/>
                  <a:ext cx="359" cy="41"/>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latin typeface="+mj-lt"/>
                  </a:endParaRPr>
                </a:p>
              </p:txBody>
            </p:sp>
          </p:gr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smtClean="0"/>
              <a:t>Abnormal sales</a:t>
            </a:r>
          </a:p>
          <a:p>
            <a:pPr eaLnBrk="1" hangingPunct="1"/>
            <a:r>
              <a:rPr lang="en-US" smtClean="0"/>
              <a:t>Forecast consumption</a:t>
            </a:r>
          </a:p>
          <a:p>
            <a:pPr eaLnBrk="1" hangingPunct="1"/>
            <a:r>
              <a:rPr lang="en-US" smtClean="0"/>
              <a:t>Trends and cycles</a:t>
            </a:r>
          </a:p>
          <a:p>
            <a:pPr eaLnBrk="1" hangingPunct="1"/>
            <a:r>
              <a:rPr lang="en-US" smtClean="0"/>
              <a:t>Regression analysis</a:t>
            </a:r>
          </a:p>
        </p:txBody>
      </p:sp>
      <p:sp>
        <p:nvSpPr>
          <p:cNvPr id="9219" name="Rectangle 2"/>
          <p:cNvSpPr>
            <a:spLocks noGrp="1" noChangeArrowheads="1"/>
          </p:cNvSpPr>
          <p:nvPr>
            <p:ph type="title"/>
          </p:nvPr>
        </p:nvSpPr>
        <p:spPr/>
        <p:txBody>
          <a:bodyPr/>
          <a:lstStyle/>
          <a:p>
            <a:pPr eaLnBrk="1" hangingPunct="1"/>
            <a:r>
              <a:rPr lang="en-US" smtClean="0"/>
              <a:t>Terminology</a:t>
            </a:r>
          </a:p>
        </p:txBody>
      </p:sp>
      <p:sp>
        <p:nvSpPr>
          <p:cNvPr id="9218" name="Footer Placeholder 3"/>
          <p:cNvSpPr>
            <a:spLocks noGrp="1"/>
          </p:cNvSpPr>
          <p:nvPr>
            <p:ph type="ftr" sz="quarter" idx="10"/>
          </p:nvPr>
        </p:nvSpPr>
        <p:spPr>
          <a:noFill/>
        </p:spPr>
        <p:txBody>
          <a:bodyPr/>
          <a:lstStyle/>
          <a:p>
            <a:pPr defTabSz="865188"/>
            <a:r>
              <a:rPr lang="en-US"/>
              <a:t>FS-IN-060</a:t>
            </a:r>
          </a:p>
        </p:txBody>
      </p:sp>
      <p:grpSp>
        <p:nvGrpSpPr>
          <p:cNvPr id="9221" name="Group 8"/>
          <p:cNvGrpSpPr>
            <a:grpSpLocks/>
          </p:cNvGrpSpPr>
          <p:nvPr/>
        </p:nvGrpSpPr>
        <p:grpSpPr bwMode="auto">
          <a:xfrm>
            <a:off x="5935663" y="4948238"/>
            <a:ext cx="2732087" cy="1211262"/>
            <a:chOff x="3744" y="2571"/>
            <a:chExt cx="652" cy="289"/>
          </a:xfrm>
        </p:grpSpPr>
        <p:sp>
          <p:nvSpPr>
            <p:cNvPr id="9222" name="Freeform 9"/>
            <p:cNvSpPr>
              <a:spLocks/>
            </p:cNvSpPr>
            <p:nvPr/>
          </p:nvSpPr>
          <p:spPr bwMode="auto">
            <a:xfrm>
              <a:off x="3744" y="2571"/>
              <a:ext cx="652" cy="289"/>
            </a:xfrm>
            <a:custGeom>
              <a:avLst/>
              <a:gdLst>
                <a:gd name="T0" fmla="*/ 262 w 1304"/>
                <a:gd name="T1" fmla="*/ 14 h 578"/>
                <a:gd name="T2" fmla="*/ 327 w 1304"/>
                <a:gd name="T3" fmla="*/ 29 h 578"/>
                <a:gd name="T4" fmla="*/ 386 w 1304"/>
                <a:gd name="T5" fmla="*/ 30 h 578"/>
                <a:gd name="T6" fmla="*/ 442 w 1304"/>
                <a:gd name="T7" fmla="*/ 25 h 578"/>
                <a:gd name="T8" fmla="*/ 494 w 1304"/>
                <a:gd name="T9" fmla="*/ 20 h 578"/>
                <a:gd name="T10" fmla="*/ 542 w 1304"/>
                <a:gd name="T11" fmla="*/ 18 h 578"/>
                <a:gd name="T12" fmla="*/ 588 w 1304"/>
                <a:gd name="T13" fmla="*/ 28 h 578"/>
                <a:gd name="T14" fmla="*/ 632 w 1304"/>
                <a:gd name="T15" fmla="*/ 54 h 578"/>
                <a:gd name="T16" fmla="*/ 674 w 1304"/>
                <a:gd name="T17" fmla="*/ 56 h 578"/>
                <a:gd name="T18" fmla="*/ 712 w 1304"/>
                <a:gd name="T19" fmla="*/ 29 h 578"/>
                <a:gd name="T20" fmla="*/ 746 w 1304"/>
                <a:gd name="T21" fmla="*/ 13 h 578"/>
                <a:gd name="T22" fmla="*/ 777 w 1304"/>
                <a:gd name="T23" fmla="*/ 6 h 578"/>
                <a:gd name="T24" fmla="*/ 803 w 1304"/>
                <a:gd name="T25" fmla="*/ 5 h 578"/>
                <a:gd name="T26" fmla="*/ 830 w 1304"/>
                <a:gd name="T27" fmla="*/ 9 h 578"/>
                <a:gd name="T28" fmla="*/ 856 w 1304"/>
                <a:gd name="T29" fmla="*/ 15 h 578"/>
                <a:gd name="T30" fmla="*/ 886 w 1304"/>
                <a:gd name="T31" fmla="*/ 21 h 578"/>
                <a:gd name="T32" fmla="*/ 920 w 1304"/>
                <a:gd name="T33" fmla="*/ 27 h 578"/>
                <a:gd name="T34" fmla="*/ 958 w 1304"/>
                <a:gd name="T35" fmla="*/ 28 h 578"/>
                <a:gd name="T36" fmla="*/ 1002 w 1304"/>
                <a:gd name="T37" fmla="*/ 25 h 578"/>
                <a:gd name="T38" fmla="*/ 1053 w 1304"/>
                <a:gd name="T39" fmla="*/ 16 h 578"/>
                <a:gd name="T40" fmla="*/ 1085 w 1304"/>
                <a:gd name="T41" fmla="*/ 20 h 578"/>
                <a:gd name="T42" fmla="*/ 1099 w 1304"/>
                <a:gd name="T43" fmla="*/ 46 h 578"/>
                <a:gd name="T44" fmla="*/ 1119 w 1304"/>
                <a:gd name="T45" fmla="*/ 73 h 578"/>
                <a:gd name="T46" fmla="*/ 1138 w 1304"/>
                <a:gd name="T47" fmla="*/ 91 h 578"/>
                <a:gd name="T48" fmla="*/ 1304 w 1304"/>
                <a:gd name="T49" fmla="*/ 551 h 578"/>
                <a:gd name="T50" fmla="*/ 737 w 1304"/>
                <a:gd name="T51" fmla="*/ 552 h 578"/>
                <a:gd name="T52" fmla="*/ 746 w 1304"/>
                <a:gd name="T53" fmla="*/ 560 h 578"/>
                <a:gd name="T54" fmla="*/ 754 w 1304"/>
                <a:gd name="T55" fmla="*/ 569 h 578"/>
                <a:gd name="T56" fmla="*/ 749 w 1304"/>
                <a:gd name="T57" fmla="*/ 577 h 578"/>
                <a:gd name="T58" fmla="*/ 719 w 1304"/>
                <a:gd name="T59" fmla="*/ 578 h 578"/>
                <a:gd name="T60" fmla="*/ 665 w 1304"/>
                <a:gd name="T61" fmla="*/ 578 h 578"/>
                <a:gd name="T62" fmla="*/ 608 w 1304"/>
                <a:gd name="T63" fmla="*/ 578 h 578"/>
                <a:gd name="T64" fmla="*/ 569 w 1304"/>
                <a:gd name="T65" fmla="*/ 578 h 578"/>
                <a:gd name="T66" fmla="*/ 549 w 1304"/>
                <a:gd name="T67" fmla="*/ 577 h 578"/>
                <a:gd name="T68" fmla="*/ 541 w 1304"/>
                <a:gd name="T69" fmla="*/ 569 h 578"/>
                <a:gd name="T70" fmla="*/ 548 w 1304"/>
                <a:gd name="T71" fmla="*/ 560 h 578"/>
                <a:gd name="T72" fmla="*/ 557 w 1304"/>
                <a:gd name="T73" fmla="*/ 552 h 578"/>
                <a:gd name="T74" fmla="*/ 0 w 1304"/>
                <a:gd name="T75" fmla="*/ 551 h 578"/>
                <a:gd name="T76" fmla="*/ 152 w 1304"/>
                <a:gd name="T77" fmla="*/ 86 h 578"/>
                <a:gd name="T78" fmla="*/ 170 w 1304"/>
                <a:gd name="T79" fmla="*/ 74 h 578"/>
                <a:gd name="T80" fmla="*/ 188 w 1304"/>
                <a:gd name="T81" fmla="*/ 55 h 578"/>
                <a:gd name="T82" fmla="*/ 200 w 1304"/>
                <a:gd name="T83" fmla="*/ 33 h 578"/>
                <a:gd name="T84" fmla="*/ 222 w 1304"/>
                <a:gd name="T85" fmla="*/ 24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223" name="Freeform 10"/>
            <p:cNvSpPr>
              <a:spLocks/>
            </p:cNvSpPr>
            <p:nvPr/>
          </p:nvSpPr>
          <p:spPr bwMode="auto">
            <a:xfrm>
              <a:off x="4025" y="2833"/>
              <a:ext cx="84" cy="21"/>
            </a:xfrm>
            <a:custGeom>
              <a:avLst/>
              <a:gdLst>
                <a:gd name="T0" fmla="*/ 0 w 169"/>
                <a:gd name="T1" fmla="*/ 42 h 42"/>
                <a:gd name="T2" fmla="*/ 169 w 169"/>
                <a:gd name="T3" fmla="*/ 42 h 42"/>
                <a:gd name="T4" fmla="*/ 158 w 169"/>
                <a:gd name="T5" fmla="*/ 37 h 42"/>
                <a:gd name="T6" fmla="*/ 148 w 169"/>
                <a:gd name="T7" fmla="*/ 32 h 42"/>
                <a:gd name="T8" fmla="*/ 138 w 169"/>
                <a:gd name="T9" fmla="*/ 25 h 42"/>
                <a:gd name="T10" fmla="*/ 129 w 169"/>
                <a:gd name="T11" fmla="*/ 18 h 42"/>
                <a:gd name="T12" fmla="*/ 119 w 169"/>
                <a:gd name="T13" fmla="*/ 11 h 42"/>
                <a:gd name="T14" fmla="*/ 110 w 169"/>
                <a:gd name="T15" fmla="*/ 5 h 42"/>
                <a:gd name="T16" fmla="*/ 101 w 169"/>
                <a:gd name="T17" fmla="*/ 2 h 42"/>
                <a:gd name="T18" fmla="*/ 91 w 169"/>
                <a:gd name="T19" fmla="*/ 0 h 42"/>
                <a:gd name="T20" fmla="*/ 76 w 169"/>
                <a:gd name="T21" fmla="*/ 2 h 42"/>
                <a:gd name="T22" fmla="*/ 62 w 169"/>
                <a:gd name="T23" fmla="*/ 6 h 42"/>
                <a:gd name="T24" fmla="*/ 50 w 169"/>
                <a:gd name="T25" fmla="*/ 12 h 42"/>
                <a:gd name="T26" fmla="*/ 40 w 169"/>
                <a:gd name="T27" fmla="*/ 18 h 42"/>
                <a:gd name="T28" fmla="*/ 30 w 169"/>
                <a:gd name="T29" fmla="*/ 26 h 42"/>
                <a:gd name="T30" fmla="*/ 20 w 169"/>
                <a:gd name="T31" fmla="*/ 32 h 42"/>
                <a:gd name="T32" fmla="*/ 10 w 169"/>
                <a:gd name="T33" fmla="*/ 37 h 42"/>
                <a:gd name="T34" fmla="*/ 0 w 169"/>
                <a:gd name="T35" fmla="*/ 42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71691" name="Freeform 11"/>
            <p:cNvSpPr>
              <a:spLocks/>
            </p:cNvSpPr>
            <p:nvPr/>
          </p:nvSpPr>
          <p:spPr bwMode="auto">
            <a:xfrm>
              <a:off x="3759" y="2605"/>
              <a:ext cx="81" cy="219"/>
            </a:xfrm>
            <a:custGeom>
              <a:avLst/>
              <a:gdLst/>
              <a:ahLst/>
              <a:cxnLst>
                <a:cxn ang="0">
                  <a:pos x="128" y="32"/>
                </a:cxn>
                <a:cxn ang="0">
                  <a:pos x="0" y="438"/>
                </a:cxn>
                <a:cxn ang="0">
                  <a:pos x="8" y="433"/>
                </a:cxn>
                <a:cxn ang="0">
                  <a:pos x="17" y="426"/>
                </a:cxn>
                <a:cxn ang="0">
                  <a:pos x="26" y="417"/>
                </a:cxn>
                <a:cxn ang="0">
                  <a:pos x="37" y="408"/>
                </a:cxn>
                <a:cxn ang="0">
                  <a:pos x="46" y="398"/>
                </a:cxn>
                <a:cxn ang="0">
                  <a:pos x="55" y="388"/>
                </a:cxn>
                <a:cxn ang="0">
                  <a:pos x="63" y="378"/>
                </a:cxn>
                <a:cxn ang="0">
                  <a:pos x="69" y="369"/>
                </a:cxn>
                <a:cxn ang="0">
                  <a:pos x="162" y="0"/>
                </a:cxn>
                <a:cxn ang="0">
                  <a:pos x="160" y="4"/>
                </a:cxn>
                <a:cxn ang="0">
                  <a:pos x="156" y="8"/>
                </a:cxn>
                <a:cxn ang="0">
                  <a:pos x="152" y="13"/>
                </a:cxn>
                <a:cxn ang="0">
                  <a:pos x="148" y="17"/>
                </a:cxn>
                <a:cxn ang="0">
                  <a:pos x="143" y="22"/>
                </a:cxn>
                <a:cxn ang="0">
                  <a:pos x="138" y="25"/>
                </a:cxn>
                <a:cxn ang="0">
                  <a:pos x="133" y="29"/>
                </a:cxn>
                <a:cxn ang="0">
                  <a:pos x="128" y="32"/>
                </a:cxn>
              </a:cxnLst>
              <a:rect l="0" t="0" r="r" b="b"/>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gradFill rotWithShape="1">
              <a:gsLst>
                <a:gs pos="0">
                  <a:schemeClr val="hlink">
                    <a:gamma/>
                    <a:tint val="36471"/>
                    <a:invGamma/>
                  </a:schemeClr>
                </a:gs>
                <a:gs pos="100000">
                  <a:schemeClr val="hlink"/>
                </a:gs>
              </a:gsLst>
              <a:lin ang="5400000" scaled="1"/>
            </a:gradFill>
            <a:ln w="9525">
              <a:noFill/>
              <a:round/>
              <a:headEnd/>
              <a:tailEnd/>
            </a:ln>
          </p:spPr>
          <p:txBody>
            <a:bodyPr/>
            <a:lstStyle/>
            <a:p>
              <a:pPr>
                <a:defRPr/>
              </a:pPr>
              <a:endParaRPr lang="en-US"/>
            </a:p>
          </p:txBody>
        </p:sp>
        <p:sp>
          <p:nvSpPr>
            <p:cNvPr id="9225" name="Freeform 12"/>
            <p:cNvSpPr>
              <a:spLocks/>
            </p:cNvSpPr>
            <p:nvPr/>
          </p:nvSpPr>
          <p:spPr bwMode="auto">
            <a:xfrm>
              <a:off x="4073" y="2778"/>
              <a:ext cx="268" cy="49"/>
            </a:xfrm>
            <a:custGeom>
              <a:avLst/>
              <a:gdLst>
                <a:gd name="T0" fmla="*/ 0 w 537"/>
                <a:gd name="T1" fmla="*/ 68 h 97"/>
                <a:gd name="T2" fmla="*/ 30 w 537"/>
                <a:gd name="T3" fmla="*/ 41 h 97"/>
                <a:gd name="T4" fmla="*/ 63 w 537"/>
                <a:gd name="T5" fmla="*/ 22 h 97"/>
                <a:gd name="T6" fmla="*/ 98 w 537"/>
                <a:gd name="T7" fmla="*/ 9 h 97"/>
                <a:gd name="T8" fmla="*/ 134 w 537"/>
                <a:gd name="T9" fmla="*/ 2 h 97"/>
                <a:gd name="T10" fmla="*/ 172 w 537"/>
                <a:gd name="T11" fmla="*/ 0 h 97"/>
                <a:gd name="T12" fmla="*/ 210 w 537"/>
                <a:gd name="T13" fmla="*/ 1 h 97"/>
                <a:gd name="T14" fmla="*/ 248 w 537"/>
                <a:gd name="T15" fmla="*/ 6 h 97"/>
                <a:gd name="T16" fmla="*/ 286 w 537"/>
                <a:gd name="T17" fmla="*/ 11 h 97"/>
                <a:gd name="T18" fmla="*/ 322 w 537"/>
                <a:gd name="T19" fmla="*/ 20 h 97"/>
                <a:gd name="T20" fmla="*/ 358 w 537"/>
                <a:gd name="T21" fmla="*/ 29 h 97"/>
                <a:gd name="T22" fmla="*/ 393 w 537"/>
                <a:gd name="T23" fmla="*/ 37 h 97"/>
                <a:gd name="T24" fmla="*/ 425 w 537"/>
                <a:gd name="T25" fmla="*/ 44 h 97"/>
                <a:gd name="T26" fmla="*/ 455 w 537"/>
                <a:gd name="T27" fmla="*/ 48 h 97"/>
                <a:gd name="T28" fmla="*/ 482 w 537"/>
                <a:gd name="T29" fmla="*/ 51 h 97"/>
                <a:gd name="T30" fmla="*/ 507 w 537"/>
                <a:gd name="T31" fmla="*/ 48 h 97"/>
                <a:gd name="T32" fmla="*/ 526 w 537"/>
                <a:gd name="T33" fmla="*/ 43 h 97"/>
                <a:gd name="T34" fmla="*/ 537 w 537"/>
                <a:gd name="T35" fmla="*/ 58 h 97"/>
                <a:gd name="T36" fmla="*/ 512 w 537"/>
                <a:gd name="T37" fmla="*/ 66 h 97"/>
                <a:gd name="T38" fmla="*/ 487 w 537"/>
                <a:gd name="T39" fmla="*/ 68 h 97"/>
                <a:gd name="T40" fmla="*/ 459 w 537"/>
                <a:gd name="T41" fmla="*/ 67 h 97"/>
                <a:gd name="T42" fmla="*/ 431 w 537"/>
                <a:gd name="T43" fmla="*/ 63 h 97"/>
                <a:gd name="T44" fmla="*/ 401 w 537"/>
                <a:gd name="T45" fmla="*/ 58 h 97"/>
                <a:gd name="T46" fmla="*/ 370 w 537"/>
                <a:gd name="T47" fmla="*/ 49 h 97"/>
                <a:gd name="T48" fmla="*/ 337 w 537"/>
                <a:gd name="T49" fmla="*/ 43 h 97"/>
                <a:gd name="T50" fmla="*/ 303 w 537"/>
                <a:gd name="T51" fmla="*/ 35 h 97"/>
                <a:gd name="T52" fmla="*/ 268 w 537"/>
                <a:gd name="T53" fmla="*/ 29 h 97"/>
                <a:gd name="T54" fmla="*/ 233 w 537"/>
                <a:gd name="T55" fmla="*/ 25 h 97"/>
                <a:gd name="T56" fmla="*/ 196 w 537"/>
                <a:gd name="T57" fmla="*/ 24 h 97"/>
                <a:gd name="T58" fmla="*/ 158 w 537"/>
                <a:gd name="T59" fmla="*/ 28 h 97"/>
                <a:gd name="T60" fmla="*/ 120 w 537"/>
                <a:gd name="T61" fmla="*/ 36 h 97"/>
                <a:gd name="T62" fmla="*/ 81 w 537"/>
                <a:gd name="T63" fmla="*/ 49 h 97"/>
                <a:gd name="T64" fmla="*/ 40 w 537"/>
                <a:gd name="T65" fmla="*/ 69 h 97"/>
                <a:gd name="T66" fmla="*/ 0 w 537"/>
                <a:gd name="T67" fmla="*/ 97 h 97"/>
                <a:gd name="T68" fmla="*/ 1 w 537"/>
                <a:gd name="T69" fmla="*/ 91 h 97"/>
                <a:gd name="T70" fmla="*/ 1 w 537"/>
                <a:gd name="T71" fmla="*/ 84 h 97"/>
                <a:gd name="T72" fmla="*/ 1 w 537"/>
                <a:gd name="T73" fmla="*/ 76 h 97"/>
                <a:gd name="T74" fmla="*/ 0 w 537"/>
                <a:gd name="T75" fmla="*/ 68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gradFill rotWithShape="1">
              <a:gsLst>
                <a:gs pos="0">
                  <a:srgbClr val="767676"/>
                </a:gs>
                <a:gs pos="100000">
                  <a:srgbClr val="FFFFFF"/>
                </a:gs>
              </a:gsLst>
              <a:lin ang="0" scaled="1"/>
            </a:gradFill>
            <a:ln w="9525">
              <a:noFill/>
              <a:round/>
              <a:headEnd/>
              <a:tailEnd/>
            </a:ln>
          </p:spPr>
          <p:txBody>
            <a:bodyPr/>
            <a:lstStyle/>
            <a:p>
              <a:endParaRPr lang="en-US"/>
            </a:p>
          </p:txBody>
        </p:sp>
        <p:sp>
          <p:nvSpPr>
            <p:cNvPr id="71693" name="Freeform 13"/>
            <p:cNvSpPr>
              <a:spLocks/>
            </p:cNvSpPr>
            <p:nvPr/>
          </p:nvSpPr>
          <p:spPr bwMode="auto">
            <a:xfrm>
              <a:off x="4077" y="2797"/>
              <a:ext cx="299" cy="44"/>
            </a:xfrm>
            <a:custGeom>
              <a:avLst/>
              <a:gdLst/>
              <a:ahLst/>
              <a:cxnLst>
                <a:cxn ang="0">
                  <a:pos x="0" y="65"/>
                </a:cxn>
                <a:cxn ang="0">
                  <a:pos x="40" y="40"/>
                </a:cxn>
                <a:cxn ang="0">
                  <a:pos x="77" y="22"/>
                </a:cxn>
                <a:cxn ang="0">
                  <a:pos x="115" y="9"/>
                </a:cxn>
                <a:cxn ang="0">
                  <a:pos x="152" y="2"/>
                </a:cxn>
                <a:cxn ang="0">
                  <a:pos x="189" y="0"/>
                </a:cxn>
                <a:cxn ang="0">
                  <a:pos x="225" y="1"/>
                </a:cxn>
                <a:cxn ang="0">
                  <a:pos x="260" y="4"/>
                </a:cxn>
                <a:cxn ang="0">
                  <a:pos x="295" y="10"/>
                </a:cxn>
                <a:cxn ang="0">
                  <a:pos x="328" y="17"/>
                </a:cxn>
                <a:cxn ang="0">
                  <a:pos x="361" y="24"/>
                </a:cxn>
                <a:cxn ang="0">
                  <a:pos x="393" y="31"/>
                </a:cxn>
                <a:cxn ang="0">
                  <a:pos x="423" y="37"/>
                </a:cxn>
                <a:cxn ang="0">
                  <a:pos x="453" y="40"/>
                </a:cxn>
                <a:cxn ang="0">
                  <a:pos x="480" y="40"/>
                </a:cxn>
                <a:cxn ang="0">
                  <a:pos x="508" y="36"/>
                </a:cxn>
                <a:cxn ang="0">
                  <a:pos x="533" y="27"/>
                </a:cxn>
                <a:cxn ang="0">
                  <a:pos x="539" y="32"/>
                </a:cxn>
                <a:cxn ang="0">
                  <a:pos x="545" y="38"/>
                </a:cxn>
                <a:cxn ang="0">
                  <a:pos x="552" y="45"/>
                </a:cxn>
                <a:cxn ang="0">
                  <a:pos x="561" y="53"/>
                </a:cxn>
                <a:cxn ang="0">
                  <a:pos x="569" y="61"/>
                </a:cxn>
                <a:cxn ang="0">
                  <a:pos x="578" y="68"/>
                </a:cxn>
                <a:cxn ang="0">
                  <a:pos x="587" y="75"/>
                </a:cxn>
                <a:cxn ang="0">
                  <a:pos x="598" y="79"/>
                </a:cxn>
                <a:cxn ang="0">
                  <a:pos x="285" y="79"/>
                </a:cxn>
                <a:cxn ang="0">
                  <a:pos x="278" y="74"/>
                </a:cxn>
                <a:cxn ang="0">
                  <a:pos x="269" y="68"/>
                </a:cxn>
                <a:cxn ang="0">
                  <a:pos x="256" y="62"/>
                </a:cxn>
                <a:cxn ang="0">
                  <a:pos x="243" y="59"/>
                </a:cxn>
                <a:cxn ang="0">
                  <a:pos x="227" y="54"/>
                </a:cxn>
                <a:cxn ang="0">
                  <a:pos x="211" y="52"/>
                </a:cxn>
                <a:cxn ang="0">
                  <a:pos x="193" y="51"/>
                </a:cxn>
                <a:cxn ang="0">
                  <a:pos x="175" y="49"/>
                </a:cxn>
                <a:cxn ang="0">
                  <a:pos x="156" y="49"/>
                </a:cxn>
                <a:cxn ang="0">
                  <a:pos x="137" y="52"/>
                </a:cxn>
                <a:cxn ang="0">
                  <a:pos x="119" y="54"/>
                </a:cxn>
                <a:cxn ang="0">
                  <a:pos x="102" y="57"/>
                </a:cxn>
                <a:cxn ang="0">
                  <a:pos x="84" y="63"/>
                </a:cxn>
                <a:cxn ang="0">
                  <a:pos x="68" y="70"/>
                </a:cxn>
                <a:cxn ang="0">
                  <a:pos x="54" y="78"/>
                </a:cxn>
                <a:cxn ang="0">
                  <a:pos x="42" y="89"/>
                </a:cxn>
                <a:cxn ang="0">
                  <a:pos x="38" y="85"/>
                </a:cxn>
                <a:cxn ang="0">
                  <a:pos x="34" y="82"/>
                </a:cxn>
                <a:cxn ang="0">
                  <a:pos x="29" y="79"/>
                </a:cxn>
                <a:cxn ang="0">
                  <a:pos x="25" y="76"/>
                </a:cxn>
                <a:cxn ang="0">
                  <a:pos x="19" y="72"/>
                </a:cxn>
                <a:cxn ang="0">
                  <a:pos x="14" y="70"/>
                </a:cxn>
                <a:cxn ang="0">
                  <a:pos x="7" y="68"/>
                </a:cxn>
                <a:cxn ang="0">
                  <a:pos x="0" y="65"/>
                </a:cxn>
              </a:cxnLst>
              <a:rect l="0" t="0" r="r" b="b"/>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gradFill rotWithShape="1">
              <a:gsLst>
                <a:gs pos="0">
                  <a:schemeClr val="hlink">
                    <a:gamma/>
                    <a:shade val="46275"/>
                    <a:invGamma/>
                  </a:schemeClr>
                </a:gs>
                <a:gs pos="100000">
                  <a:schemeClr val="hlink"/>
                </a:gs>
              </a:gsLst>
              <a:lin ang="0" scaled="1"/>
            </a:gradFill>
            <a:ln w="9525">
              <a:noFill/>
              <a:round/>
              <a:headEnd/>
              <a:tailEnd/>
            </a:ln>
          </p:spPr>
          <p:txBody>
            <a:bodyPr/>
            <a:lstStyle/>
            <a:p>
              <a:pPr>
                <a:defRPr/>
              </a:pPr>
              <a:endParaRPr lang="en-US"/>
            </a:p>
          </p:txBody>
        </p:sp>
        <p:sp>
          <p:nvSpPr>
            <p:cNvPr id="71694" name="Freeform 14"/>
            <p:cNvSpPr>
              <a:spLocks/>
            </p:cNvSpPr>
            <p:nvPr/>
          </p:nvSpPr>
          <p:spPr bwMode="auto">
            <a:xfrm>
              <a:off x="3755" y="2812"/>
              <a:ext cx="300" cy="29"/>
            </a:xfrm>
            <a:custGeom>
              <a:avLst/>
              <a:gdLst/>
              <a:ahLst/>
              <a:cxnLst>
                <a:cxn ang="0">
                  <a:pos x="4" y="43"/>
                </a:cxn>
                <a:cxn ang="0">
                  <a:pos x="17" y="33"/>
                </a:cxn>
                <a:cxn ang="0">
                  <a:pos x="31" y="22"/>
                </a:cxn>
                <a:cxn ang="0">
                  <a:pos x="44" y="11"/>
                </a:cxn>
                <a:cxn ang="0">
                  <a:pos x="110" y="22"/>
                </a:cxn>
                <a:cxn ang="0">
                  <a:pos x="214" y="36"/>
                </a:cxn>
                <a:cxn ang="0">
                  <a:pos x="295" y="33"/>
                </a:cxn>
                <a:cxn ang="0">
                  <a:pos x="357" y="23"/>
                </a:cxn>
                <a:cxn ang="0">
                  <a:pos x="408" y="10"/>
                </a:cxn>
                <a:cxn ang="0">
                  <a:pos x="456" y="1"/>
                </a:cxn>
                <a:cxn ang="0">
                  <a:pos x="506" y="2"/>
                </a:cxn>
                <a:cxn ang="0">
                  <a:pos x="565" y="20"/>
                </a:cxn>
                <a:cxn ang="0">
                  <a:pos x="595" y="38"/>
                </a:cxn>
                <a:cxn ang="0">
                  <a:pos x="583" y="44"/>
                </a:cxn>
                <a:cxn ang="0">
                  <a:pos x="573" y="51"/>
                </a:cxn>
                <a:cxn ang="0">
                  <a:pos x="564" y="55"/>
                </a:cxn>
                <a:cxn ang="0">
                  <a:pos x="553" y="51"/>
                </a:cxn>
                <a:cxn ang="0">
                  <a:pos x="534" y="40"/>
                </a:cxn>
                <a:cxn ang="0">
                  <a:pos x="512" y="33"/>
                </a:cxn>
                <a:cxn ang="0">
                  <a:pos x="489" y="30"/>
                </a:cxn>
                <a:cxn ang="0">
                  <a:pos x="464" y="29"/>
                </a:cxn>
                <a:cxn ang="0">
                  <a:pos x="437" y="30"/>
                </a:cxn>
                <a:cxn ang="0">
                  <a:pos x="412" y="36"/>
                </a:cxn>
                <a:cxn ang="0">
                  <a:pos x="387" y="43"/>
                </a:cxn>
                <a:cxn ang="0">
                  <a:pos x="360" y="47"/>
                </a:cxn>
                <a:cxn ang="0">
                  <a:pos x="316" y="47"/>
                </a:cxn>
                <a:cxn ang="0">
                  <a:pos x="261" y="47"/>
                </a:cxn>
                <a:cxn ang="0">
                  <a:pos x="200" y="47"/>
                </a:cxn>
                <a:cxn ang="0">
                  <a:pos x="138" y="46"/>
                </a:cxn>
                <a:cxn ang="0">
                  <a:pos x="82" y="46"/>
                </a:cxn>
                <a:cxn ang="0">
                  <a:pos x="36" y="46"/>
                </a:cxn>
                <a:cxn ang="0">
                  <a:pos x="7" y="46"/>
                </a:cxn>
              </a:cxnLst>
              <a:rect l="0" t="0" r="r" b="b"/>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gradFill rotWithShape="1">
              <a:gsLst>
                <a:gs pos="0">
                  <a:schemeClr val="hlink"/>
                </a:gs>
                <a:gs pos="100000">
                  <a:schemeClr val="hlink">
                    <a:gamma/>
                    <a:shade val="46275"/>
                    <a:invGamma/>
                  </a:schemeClr>
                </a:gs>
              </a:gsLst>
              <a:lin ang="0" scaled="1"/>
            </a:gradFill>
            <a:ln w="9525">
              <a:noFill/>
              <a:round/>
              <a:headEnd/>
              <a:tailEnd/>
            </a:ln>
          </p:spPr>
          <p:txBody>
            <a:bodyPr/>
            <a:lstStyle/>
            <a:p>
              <a:pPr>
                <a:defRPr/>
              </a:pPr>
              <a:endParaRPr lang="en-US"/>
            </a:p>
          </p:txBody>
        </p:sp>
        <p:sp>
          <p:nvSpPr>
            <p:cNvPr id="9228" name="Freeform 15"/>
            <p:cNvSpPr>
              <a:spLocks/>
            </p:cNvSpPr>
            <p:nvPr/>
          </p:nvSpPr>
          <p:spPr bwMode="auto">
            <a:xfrm>
              <a:off x="3783" y="2783"/>
              <a:ext cx="284" cy="46"/>
            </a:xfrm>
            <a:custGeom>
              <a:avLst/>
              <a:gdLst>
                <a:gd name="T0" fmla="*/ 48 w 569"/>
                <a:gd name="T1" fmla="*/ 29 h 92"/>
                <a:gd name="T2" fmla="*/ 83 w 569"/>
                <a:gd name="T3" fmla="*/ 38 h 92"/>
                <a:gd name="T4" fmla="*/ 114 w 569"/>
                <a:gd name="T5" fmla="*/ 44 h 92"/>
                <a:gd name="T6" fmla="*/ 142 w 569"/>
                <a:gd name="T7" fmla="*/ 47 h 92"/>
                <a:gd name="T8" fmla="*/ 168 w 569"/>
                <a:gd name="T9" fmla="*/ 47 h 92"/>
                <a:gd name="T10" fmla="*/ 195 w 569"/>
                <a:gd name="T11" fmla="*/ 44 h 92"/>
                <a:gd name="T12" fmla="*/ 221 w 569"/>
                <a:gd name="T13" fmla="*/ 38 h 92"/>
                <a:gd name="T14" fmla="*/ 250 w 569"/>
                <a:gd name="T15" fmla="*/ 30 h 92"/>
                <a:gd name="T16" fmla="*/ 281 w 569"/>
                <a:gd name="T17" fmla="*/ 20 h 92"/>
                <a:gd name="T18" fmla="*/ 321 w 569"/>
                <a:gd name="T19" fmla="*/ 10 h 92"/>
                <a:gd name="T20" fmla="*/ 368 w 569"/>
                <a:gd name="T21" fmla="*/ 3 h 92"/>
                <a:gd name="T22" fmla="*/ 417 w 569"/>
                <a:gd name="T23" fmla="*/ 0 h 92"/>
                <a:gd name="T24" fmla="*/ 465 w 569"/>
                <a:gd name="T25" fmla="*/ 3 h 92"/>
                <a:gd name="T26" fmla="*/ 508 w 569"/>
                <a:gd name="T27" fmla="*/ 15 h 92"/>
                <a:gd name="T28" fmla="*/ 542 w 569"/>
                <a:gd name="T29" fmla="*/ 36 h 92"/>
                <a:gd name="T30" fmla="*/ 564 w 569"/>
                <a:gd name="T31" fmla="*/ 68 h 92"/>
                <a:gd name="T32" fmla="*/ 565 w 569"/>
                <a:gd name="T33" fmla="*/ 90 h 92"/>
                <a:gd name="T34" fmla="*/ 558 w 569"/>
                <a:gd name="T35" fmla="*/ 91 h 92"/>
                <a:gd name="T36" fmla="*/ 545 w 569"/>
                <a:gd name="T37" fmla="*/ 84 h 92"/>
                <a:gd name="T38" fmla="*/ 524 w 569"/>
                <a:gd name="T39" fmla="*/ 70 h 92"/>
                <a:gd name="T40" fmla="*/ 500 w 569"/>
                <a:gd name="T41" fmla="*/ 59 h 92"/>
                <a:gd name="T42" fmla="*/ 473 w 569"/>
                <a:gd name="T43" fmla="*/ 51 h 92"/>
                <a:gd name="T44" fmla="*/ 442 w 569"/>
                <a:gd name="T45" fmla="*/ 46 h 92"/>
                <a:gd name="T46" fmla="*/ 408 w 569"/>
                <a:gd name="T47" fmla="*/ 46 h 92"/>
                <a:gd name="T48" fmla="*/ 368 w 569"/>
                <a:gd name="T49" fmla="*/ 52 h 92"/>
                <a:gd name="T50" fmla="*/ 324 w 569"/>
                <a:gd name="T51" fmla="*/ 62 h 92"/>
                <a:gd name="T52" fmla="*/ 281 w 569"/>
                <a:gd name="T53" fmla="*/ 76 h 92"/>
                <a:gd name="T54" fmla="*/ 240 w 569"/>
                <a:gd name="T55" fmla="*/ 82 h 92"/>
                <a:gd name="T56" fmla="*/ 195 w 569"/>
                <a:gd name="T57" fmla="*/ 83 h 92"/>
                <a:gd name="T58" fmla="*/ 150 w 569"/>
                <a:gd name="T59" fmla="*/ 82 h 92"/>
                <a:gd name="T60" fmla="*/ 106 w 569"/>
                <a:gd name="T61" fmla="*/ 77 h 92"/>
                <a:gd name="T62" fmla="*/ 67 w 569"/>
                <a:gd name="T63" fmla="*/ 71 h 92"/>
                <a:gd name="T64" fmla="*/ 33 w 569"/>
                <a:gd name="T65" fmla="*/ 66 h 92"/>
                <a:gd name="T66" fmla="*/ 8 w 569"/>
                <a:gd name="T67" fmla="*/ 61 h 92"/>
                <a:gd name="T68" fmla="*/ 7 w 569"/>
                <a:gd name="T69" fmla="*/ 51 h 92"/>
                <a:gd name="T70" fmla="*/ 24 w 569"/>
                <a:gd name="T71" fmla="*/ 30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gradFill rotWithShape="1">
              <a:gsLst>
                <a:gs pos="0">
                  <a:srgbClr val="FFFFFF"/>
                </a:gs>
                <a:gs pos="100000">
                  <a:srgbClr val="767676"/>
                </a:gs>
              </a:gsLst>
              <a:lin ang="0" scaled="1"/>
            </a:gradFill>
            <a:ln w="9525">
              <a:noFill/>
              <a:round/>
              <a:headEnd/>
              <a:tailEnd/>
            </a:ln>
          </p:spPr>
          <p:txBody>
            <a:bodyPr/>
            <a:lstStyle/>
            <a:p>
              <a:endParaRPr lang="en-US"/>
            </a:p>
          </p:txBody>
        </p:sp>
        <p:sp>
          <p:nvSpPr>
            <p:cNvPr id="9229" name="Freeform 16"/>
            <p:cNvSpPr>
              <a:spLocks/>
            </p:cNvSpPr>
            <p:nvPr/>
          </p:nvSpPr>
          <p:spPr bwMode="auto">
            <a:xfrm>
              <a:off x="4115" y="2827"/>
              <a:ext cx="94" cy="10"/>
            </a:xfrm>
            <a:custGeom>
              <a:avLst/>
              <a:gdLst>
                <a:gd name="T0" fmla="*/ 189 w 189"/>
                <a:gd name="T1" fmla="*/ 19 h 19"/>
                <a:gd name="T2" fmla="*/ 0 w 189"/>
                <a:gd name="T3" fmla="*/ 19 h 19"/>
                <a:gd name="T4" fmla="*/ 9 w 189"/>
                <a:gd name="T5" fmla="*/ 15 h 19"/>
                <a:gd name="T6" fmla="*/ 20 w 189"/>
                <a:gd name="T7" fmla="*/ 10 h 19"/>
                <a:gd name="T8" fmla="*/ 31 w 189"/>
                <a:gd name="T9" fmla="*/ 7 h 19"/>
                <a:gd name="T10" fmla="*/ 44 w 189"/>
                <a:gd name="T11" fmla="*/ 4 h 19"/>
                <a:gd name="T12" fmla="*/ 57 w 189"/>
                <a:gd name="T13" fmla="*/ 2 h 19"/>
                <a:gd name="T14" fmla="*/ 69 w 189"/>
                <a:gd name="T15" fmla="*/ 1 h 19"/>
                <a:gd name="T16" fmla="*/ 83 w 189"/>
                <a:gd name="T17" fmla="*/ 0 h 19"/>
                <a:gd name="T18" fmla="*/ 97 w 189"/>
                <a:gd name="T19" fmla="*/ 0 h 19"/>
                <a:gd name="T20" fmla="*/ 111 w 189"/>
                <a:gd name="T21" fmla="*/ 1 h 19"/>
                <a:gd name="T22" fmla="*/ 123 w 189"/>
                <a:gd name="T23" fmla="*/ 2 h 19"/>
                <a:gd name="T24" fmla="*/ 136 w 189"/>
                <a:gd name="T25" fmla="*/ 3 h 19"/>
                <a:gd name="T26" fmla="*/ 149 w 189"/>
                <a:gd name="T27" fmla="*/ 5 h 19"/>
                <a:gd name="T28" fmla="*/ 160 w 189"/>
                <a:gd name="T29" fmla="*/ 8 h 19"/>
                <a:gd name="T30" fmla="*/ 171 w 189"/>
                <a:gd name="T31" fmla="*/ 11 h 19"/>
                <a:gd name="T32" fmla="*/ 181 w 189"/>
                <a:gd name="T33" fmla="*/ 15 h 19"/>
                <a:gd name="T34" fmla="*/ 189 w 189"/>
                <a:gd name="T35" fmla="*/ 19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0" name="Freeform 17"/>
            <p:cNvSpPr>
              <a:spLocks/>
            </p:cNvSpPr>
            <p:nvPr/>
          </p:nvSpPr>
          <p:spPr bwMode="auto">
            <a:xfrm>
              <a:off x="3962" y="2833"/>
              <a:ext cx="51" cy="4"/>
            </a:xfrm>
            <a:custGeom>
              <a:avLst/>
              <a:gdLst>
                <a:gd name="T0" fmla="*/ 0 w 103"/>
                <a:gd name="T1" fmla="*/ 7 h 8"/>
                <a:gd name="T2" fmla="*/ 13 w 103"/>
                <a:gd name="T3" fmla="*/ 4 h 8"/>
                <a:gd name="T4" fmla="*/ 27 w 103"/>
                <a:gd name="T5" fmla="*/ 3 h 8"/>
                <a:gd name="T6" fmla="*/ 42 w 103"/>
                <a:gd name="T7" fmla="*/ 1 h 8"/>
                <a:gd name="T8" fmla="*/ 57 w 103"/>
                <a:gd name="T9" fmla="*/ 0 h 8"/>
                <a:gd name="T10" fmla="*/ 70 w 103"/>
                <a:gd name="T11" fmla="*/ 1 h 8"/>
                <a:gd name="T12" fmla="*/ 83 w 103"/>
                <a:gd name="T13" fmla="*/ 3 h 8"/>
                <a:gd name="T14" fmla="*/ 93 w 103"/>
                <a:gd name="T15" fmla="*/ 5 h 8"/>
                <a:gd name="T16" fmla="*/ 103 w 103"/>
                <a:gd name="T17" fmla="*/ 8 h 8"/>
                <a:gd name="T18" fmla="*/ 0 w 103"/>
                <a:gd name="T19" fmla="*/ 7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1" name="Freeform 18"/>
            <p:cNvSpPr>
              <a:spLocks/>
            </p:cNvSpPr>
            <p:nvPr/>
          </p:nvSpPr>
          <p:spPr bwMode="auto">
            <a:xfrm>
              <a:off x="4139" y="2581"/>
              <a:ext cx="195" cy="217"/>
            </a:xfrm>
            <a:custGeom>
              <a:avLst/>
              <a:gdLst>
                <a:gd name="T0" fmla="*/ 0 w 390"/>
                <a:gd name="T1" fmla="*/ 0 h 434"/>
                <a:gd name="T2" fmla="*/ 0 w 390"/>
                <a:gd name="T3" fmla="*/ 386 h 434"/>
                <a:gd name="T4" fmla="*/ 26 w 390"/>
                <a:gd name="T5" fmla="*/ 383 h 434"/>
                <a:gd name="T6" fmla="*/ 53 w 390"/>
                <a:gd name="T7" fmla="*/ 382 h 434"/>
                <a:gd name="T8" fmla="*/ 80 w 390"/>
                <a:gd name="T9" fmla="*/ 385 h 434"/>
                <a:gd name="T10" fmla="*/ 108 w 390"/>
                <a:gd name="T11" fmla="*/ 388 h 434"/>
                <a:gd name="T12" fmla="*/ 135 w 390"/>
                <a:gd name="T13" fmla="*/ 393 h 434"/>
                <a:gd name="T14" fmla="*/ 163 w 390"/>
                <a:gd name="T15" fmla="*/ 398 h 434"/>
                <a:gd name="T16" fmla="*/ 190 w 390"/>
                <a:gd name="T17" fmla="*/ 404 h 434"/>
                <a:gd name="T18" fmla="*/ 216 w 390"/>
                <a:gd name="T19" fmla="*/ 410 h 434"/>
                <a:gd name="T20" fmla="*/ 243 w 390"/>
                <a:gd name="T21" fmla="*/ 417 h 434"/>
                <a:gd name="T22" fmla="*/ 267 w 390"/>
                <a:gd name="T23" fmla="*/ 423 h 434"/>
                <a:gd name="T24" fmla="*/ 291 w 390"/>
                <a:gd name="T25" fmla="*/ 427 h 434"/>
                <a:gd name="T26" fmla="*/ 314 w 390"/>
                <a:gd name="T27" fmla="*/ 432 h 434"/>
                <a:gd name="T28" fmla="*/ 336 w 390"/>
                <a:gd name="T29" fmla="*/ 434 h 434"/>
                <a:gd name="T30" fmla="*/ 355 w 390"/>
                <a:gd name="T31" fmla="*/ 434 h 434"/>
                <a:gd name="T32" fmla="*/ 374 w 390"/>
                <a:gd name="T33" fmla="*/ 433 h 434"/>
                <a:gd name="T34" fmla="*/ 390 w 390"/>
                <a:gd name="T35" fmla="*/ 428 h 434"/>
                <a:gd name="T36" fmla="*/ 286 w 390"/>
                <a:gd name="T37" fmla="*/ 4 h 434"/>
                <a:gd name="T38" fmla="*/ 263 w 390"/>
                <a:gd name="T39" fmla="*/ 11 h 434"/>
                <a:gd name="T40" fmla="*/ 240 w 390"/>
                <a:gd name="T41" fmla="*/ 16 h 434"/>
                <a:gd name="T42" fmla="*/ 218 w 390"/>
                <a:gd name="T43" fmla="*/ 19 h 434"/>
                <a:gd name="T44" fmla="*/ 195 w 390"/>
                <a:gd name="T45" fmla="*/ 22 h 434"/>
                <a:gd name="T46" fmla="*/ 175 w 390"/>
                <a:gd name="T47" fmla="*/ 22 h 434"/>
                <a:gd name="T48" fmla="*/ 153 w 390"/>
                <a:gd name="T49" fmla="*/ 22 h 434"/>
                <a:gd name="T50" fmla="*/ 133 w 390"/>
                <a:gd name="T51" fmla="*/ 20 h 434"/>
                <a:gd name="T52" fmla="*/ 114 w 390"/>
                <a:gd name="T53" fmla="*/ 18 h 434"/>
                <a:gd name="T54" fmla="*/ 95 w 390"/>
                <a:gd name="T55" fmla="*/ 16 h 434"/>
                <a:gd name="T56" fmla="*/ 78 w 390"/>
                <a:gd name="T57" fmla="*/ 14 h 434"/>
                <a:gd name="T58" fmla="*/ 61 w 390"/>
                <a:gd name="T59" fmla="*/ 10 h 434"/>
                <a:gd name="T60" fmla="*/ 46 w 390"/>
                <a:gd name="T61" fmla="*/ 8 h 434"/>
                <a:gd name="T62" fmla="*/ 32 w 390"/>
                <a:gd name="T63" fmla="*/ 4 h 434"/>
                <a:gd name="T64" fmla="*/ 20 w 390"/>
                <a:gd name="T65" fmla="*/ 2 h 434"/>
                <a:gd name="T66" fmla="*/ 9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gradFill rotWithShape="1">
              <a:gsLst>
                <a:gs pos="0">
                  <a:srgbClr val="D8D8D8"/>
                </a:gs>
                <a:gs pos="100000">
                  <a:srgbClr val="FFFFFF"/>
                </a:gs>
              </a:gsLst>
              <a:lin ang="0" scaled="1"/>
            </a:gradFill>
            <a:ln w="9525">
              <a:noFill/>
              <a:round/>
              <a:headEnd/>
              <a:tailEnd/>
            </a:ln>
          </p:spPr>
          <p:txBody>
            <a:bodyPr/>
            <a:lstStyle/>
            <a:p>
              <a:endParaRPr lang="en-US"/>
            </a:p>
          </p:txBody>
        </p:sp>
        <p:sp>
          <p:nvSpPr>
            <p:cNvPr id="71699" name="Freeform 19"/>
            <p:cNvSpPr>
              <a:spLocks/>
            </p:cNvSpPr>
            <p:nvPr/>
          </p:nvSpPr>
          <p:spPr bwMode="auto">
            <a:xfrm>
              <a:off x="4290" y="2596"/>
              <a:ext cx="94" cy="241"/>
            </a:xfrm>
            <a:custGeom>
              <a:avLst/>
              <a:gdLst/>
              <a:ahLst/>
              <a:cxnLst>
                <a:cxn ang="0">
                  <a:pos x="0" y="0"/>
                </a:cxn>
                <a:cxn ang="0">
                  <a:pos x="98" y="399"/>
                </a:cxn>
                <a:cxn ang="0">
                  <a:pos x="103" y="404"/>
                </a:cxn>
                <a:cxn ang="0">
                  <a:pos x="111" y="413"/>
                </a:cxn>
                <a:cxn ang="0">
                  <a:pos x="121" y="425"/>
                </a:cxn>
                <a:cxn ang="0">
                  <a:pos x="132" y="437"/>
                </a:cxn>
                <a:cxn ang="0">
                  <a:pos x="145" y="449"/>
                </a:cxn>
                <a:cxn ang="0">
                  <a:pos x="160" y="462"/>
                </a:cxn>
                <a:cxn ang="0">
                  <a:pos x="175" y="472"/>
                </a:cxn>
                <a:cxn ang="0">
                  <a:pos x="190" y="481"/>
                </a:cxn>
                <a:cxn ang="0">
                  <a:pos x="45" y="55"/>
                </a:cxn>
                <a:cxn ang="0">
                  <a:pos x="40" y="51"/>
                </a:cxn>
                <a:cxn ang="0">
                  <a:pos x="35" y="44"/>
                </a:cxn>
                <a:cxn ang="0">
                  <a:pos x="28" y="37"/>
                </a:cxn>
                <a:cxn ang="0">
                  <a:pos x="21" y="29"/>
                </a:cxn>
                <a:cxn ang="0">
                  <a:pos x="15" y="21"/>
                </a:cxn>
                <a:cxn ang="0">
                  <a:pos x="9" y="14"/>
                </a:cxn>
                <a:cxn ang="0">
                  <a:pos x="4" y="6"/>
                </a:cxn>
                <a:cxn ang="0">
                  <a:pos x="0" y="0"/>
                </a:cxn>
              </a:cxnLst>
              <a:rect l="0" t="0" r="r" b="b"/>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gradFill rotWithShape="1">
              <a:gsLst>
                <a:gs pos="0">
                  <a:schemeClr val="hlink">
                    <a:gamma/>
                    <a:tint val="36471"/>
                    <a:invGamma/>
                  </a:schemeClr>
                </a:gs>
                <a:gs pos="100000">
                  <a:schemeClr val="hlink"/>
                </a:gs>
              </a:gsLst>
              <a:lin ang="5400000" scaled="1"/>
            </a:gradFill>
            <a:ln w="9525">
              <a:noFill/>
              <a:round/>
              <a:headEnd/>
              <a:tailEnd/>
            </a:ln>
          </p:spPr>
          <p:txBody>
            <a:bodyPr/>
            <a:lstStyle/>
            <a:p>
              <a:pPr>
                <a:defRPr/>
              </a:pPr>
              <a:endParaRPr lang="en-US"/>
            </a:p>
          </p:txBody>
        </p:sp>
        <p:sp>
          <p:nvSpPr>
            <p:cNvPr id="9233" name="Freeform 20"/>
            <p:cNvSpPr>
              <a:spLocks/>
            </p:cNvSpPr>
            <p:nvPr/>
          </p:nvSpPr>
          <p:spPr bwMode="auto">
            <a:xfrm>
              <a:off x="3852" y="2580"/>
              <a:ext cx="214" cy="222"/>
            </a:xfrm>
            <a:custGeom>
              <a:avLst/>
              <a:gdLst>
                <a:gd name="T0" fmla="*/ 108 w 428"/>
                <a:gd name="T1" fmla="*/ 268 h 444"/>
                <a:gd name="T2" fmla="*/ 57 w 428"/>
                <a:gd name="T3" fmla="*/ 253 h 444"/>
                <a:gd name="T4" fmla="*/ 24 w 428"/>
                <a:gd name="T5" fmla="*/ 226 h 444"/>
                <a:gd name="T6" fmla="*/ 7 w 428"/>
                <a:gd name="T7" fmla="*/ 191 h 444"/>
                <a:gd name="T8" fmla="*/ 0 w 428"/>
                <a:gd name="T9" fmla="*/ 150 h 444"/>
                <a:gd name="T10" fmla="*/ 3 w 428"/>
                <a:gd name="T11" fmla="*/ 108 h 444"/>
                <a:gd name="T12" fmla="*/ 9 w 428"/>
                <a:gd name="T13" fmla="*/ 67 h 444"/>
                <a:gd name="T14" fmla="*/ 17 w 428"/>
                <a:gd name="T15" fmla="*/ 30 h 444"/>
                <a:gd name="T16" fmla="*/ 23 w 428"/>
                <a:gd name="T17" fmla="*/ 0 h 444"/>
                <a:gd name="T18" fmla="*/ 36 w 428"/>
                <a:gd name="T19" fmla="*/ 6 h 444"/>
                <a:gd name="T20" fmla="*/ 47 w 428"/>
                <a:gd name="T21" fmla="*/ 11 h 444"/>
                <a:gd name="T22" fmla="*/ 60 w 428"/>
                <a:gd name="T23" fmla="*/ 15 h 444"/>
                <a:gd name="T24" fmla="*/ 73 w 428"/>
                <a:gd name="T25" fmla="*/ 18 h 444"/>
                <a:gd name="T26" fmla="*/ 85 w 428"/>
                <a:gd name="T27" fmla="*/ 21 h 444"/>
                <a:gd name="T28" fmla="*/ 99 w 428"/>
                <a:gd name="T29" fmla="*/ 23 h 444"/>
                <a:gd name="T30" fmla="*/ 112 w 428"/>
                <a:gd name="T31" fmla="*/ 25 h 444"/>
                <a:gd name="T32" fmla="*/ 125 w 428"/>
                <a:gd name="T33" fmla="*/ 26 h 444"/>
                <a:gd name="T34" fmla="*/ 146 w 428"/>
                <a:gd name="T35" fmla="*/ 26 h 444"/>
                <a:gd name="T36" fmla="*/ 168 w 428"/>
                <a:gd name="T37" fmla="*/ 26 h 444"/>
                <a:gd name="T38" fmla="*/ 190 w 428"/>
                <a:gd name="T39" fmla="*/ 25 h 444"/>
                <a:gd name="T40" fmla="*/ 211 w 428"/>
                <a:gd name="T41" fmla="*/ 22 h 444"/>
                <a:gd name="T42" fmla="*/ 233 w 428"/>
                <a:gd name="T43" fmla="*/ 20 h 444"/>
                <a:gd name="T44" fmla="*/ 253 w 428"/>
                <a:gd name="T45" fmla="*/ 18 h 444"/>
                <a:gd name="T46" fmla="*/ 274 w 428"/>
                <a:gd name="T47" fmla="*/ 17 h 444"/>
                <a:gd name="T48" fmla="*/ 294 w 428"/>
                <a:gd name="T49" fmla="*/ 15 h 444"/>
                <a:gd name="T50" fmla="*/ 313 w 428"/>
                <a:gd name="T51" fmla="*/ 15 h 444"/>
                <a:gd name="T52" fmla="*/ 332 w 428"/>
                <a:gd name="T53" fmla="*/ 18 h 444"/>
                <a:gd name="T54" fmla="*/ 350 w 428"/>
                <a:gd name="T55" fmla="*/ 20 h 444"/>
                <a:gd name="T56" fmla="*/ 367 w 428"/>
                <a:gd name="T57" fmla="*/ 25 h 444"/>
                <a:gd name="T58" fmla="*/ 385 w 428"/>
                <a:gd name="T59" fmla="*/ 33 h 444"/>
                <a:gd name="T60" fmla="*/ 400 w 428"/>
                <a:gd name="T61" fmla="*/ 42 h 444"/>
                <a:gd name="T62" fmla="*/ 415 w 428"/>
                <a:gd name="T63" fmla="*/ 55 h 444"/>
                <a:gd name="T64" fmla="*/ 428 w 428"/>
                <a:gd name="T65" fmla="*/ 70 h 444"/>
                <a:gd name="T66" fmla="*/ 428 w 428"/>
                <a:gd name="T67" fmla="*/ 444 h 444"/>
                <a:gd name="T68" fmla="*/ 405 w 428"/>
                <a:gd name="T69" fmla="*/ 427 h 444"/>
                <a:gd name="T70" fmla="*/ 382 w 428"/>
                <a:gd name="T71" fmla="*/ 413 h 444"/>
                <a:gd name="T72" fmla="*/ 359 w 428"/>
                <a:gd name="T73" fmla="*/ 403 h 444"/>
                <a:gd name="T74" fmla="*/ 336 w 428"/>
                <a:gd name="T75" fmla="*/ 396 h 444"/>
                <a:gd name="T76" fmla="*/ 314 w 428"/>
                <a:gd name="T77" fmla="*/ 390 h 444"/>
                <a:gd name="T78" fmla="*/ 294 w 428"/>
                <a:gd name="T79" fmla="*/ 386 h 444"/>
                <a:gd name="T80" fmla="*/ 273 w 428"/>
                <a:gd name="T81" fmla="*/ 383 h 444"/>
                <a:gd name="T82" fmla="*/ 253 w 428"/>
                <a:gd name="T83" fmla="*/ 380 h 444"/>
                <a:gd name="T84" fmla="*/ 236 w 428"/>
                <a:gd name="T85" fmla="*/ 375 h 444"/>
                <a:gd name="T86" fmla="*/ 219 w 428"/>
                <a:gd name="T87" fmla="*/ 370 h 444"/>
                <a:gd name="T88" fmla="*/ 203 w 428"/>
                <a:gd name="T89" fmla="*/ 362 h 444"/>
                <a:gd name="T90" fmla="*/ 189 w 428"/>
                <a:gd name="T91" fmla="*/ 352 h 444"/>
                <a:gd name="T92" fmla="*/ 176 w 428"/>
                <a:gd name="T93" fmla="*/ 338 h 444"/>
                <a:gd name="T94" fmla="*/ 166 w 428"/>
                <a:gd name="T95" fmla="*/ 321 h 444"/>
                <a:gd name="T96" fmla="*/ 158 w 428"/>
                <a:gd name="T97" fmla="*/ 298 h 444"/>
                <a:gd name="T98" fmla="*/ 151 w 428"/>
                <a:gd name="T99" fmla="*/ 269 h 444"/>
                <a:gd name="T100" fmla="*/ 145 w 428"/>
                <a:gd name="T101" fmla="*/ 269 h 444"/>
                <a:gd name="T102" fmla="*/ 139 w 428"/>
                <a:gd name="T103" fmla="*/ 269 h 444"/>
                <a:gd name="T104" fmla="*/ 134 w 428"/>
                <a:gd name="T105" fmla="*/ 269 h 444"/>
                <a:gd name="T106" fmla="*/ 128 w 428"/>
                <a:gd name="T107" fmla="*/ 269 h 444"/>
                <a:gd name="T108" fmla="*/ 123 w 428"/>
                <a:gd name="T109" fmla="*/ 269 h 444"/>
                <a:gd name="T110" fmla="*/ 118 w 428"/>
                <a:gd name="T111" fmla="*/ 269 h 444"/>
                <a:gd name="T112" fmla="*/ 113 w 428"/>
                <a:gd name="T113" fmla="*/ 268 h 444"/>
                <a:gd name="T114" fmla="*/ 108 w 428"/>
                <a:gd name="T115" fmla="*/ 268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gradFill rotWithShape="1">
              <a:gsLst>
                <a:gs pos="0">
                  <a:srgbClr val="D1D1D1"/>
                </a:gs>
                <a:gs pos="100000">
                  <a:srgbClr val="FFFFFF"/>
                </a:gs>
              </a:gsLst>
              <a:lin ang="0" scaled="1"/>
            </a:gradFill>
            <a:ln w="9525">
              <a:noFill/>
              <a:round/>
              <a:headEnd/>
              <a:tailEnd/>
            </a:ln>
          </p:spPr>
          <p:txBody>
            <a:bodyPr/>
            <a:lstStyle/>
            <a:p>
              <a:endParaRPr lang="en-US"/>
            </a:p>
          </p:txBody>
        </p:sp>
        <p:sp>
          <p:nvSpPr>
            <p:cNvPr id="9234" name="Freeform 21"/>
            <p:cNvSpPr>
              <a:spLocks/>
            </p:cNvSpPr>
            <p:nvPr/>
          </p:nvSpPr>
          <p:spPr bwMode="auto">
            <a:xfrm>
              <a:off x="3854" y="2691"/>
              <a:ext cx="93" cy="72"/>
            </a:xfrm>
            <a:custGeom>
              <a:avLst/>
              <a:gdLst>
                <a:gd name="T0" fmla="*/ 0 w 185"/>
                <a:gd name="T1" fmla="*/ 0 h 145"/>
                <a:gd name="T2" fmla="*/ 9 w 185"/>
                <a:gd name="T3" fmla="*/ 12 h 145"/>
                <a:gd name="T4" fmla="*/ 21 w 185"/>
                <a:gd name="T5" fmla="*/ 24 h 145"/>
                <a:gd name="T6" fmla="*/ 34 w 185"/>
                <a:gd name="T7" fmla="*/ 34 h 145"/>
                <a:gd name="T8" fmla="*/ 50 w 185"/>
                <a:gd name="T9" fmla="*/ 42 h 145"/>
                <a:gd name="T10" fmla="*/ 70 w 185"/>
                <a:gd name="T11" fmla="*/ 51 h 145"/>
                <a:gd name="T12" fmla="*/ 90 w 185"/>
                <a:gd name="T13" fmla="*/ 55 h 145"/>
                <a:gd name="T14" fmla="*/ 113 w 185"/>
                <a:gd name="T15" fmla="*/ 59 h 145"/>
                <a:gd name="T16" fmla="*/ 136 w 185"/>
                <a:gd name="T17" fmla="*/ 59 h 145"/>
                <a:gd name="T18" fmla="*/ 137 w 185"/>
                <a:gd name="T19" fmla="*/ 68 h 145"/>
                <a:gd name="T20" fmla="*/ 139 w 185"/>
                <a:gd name="T21" fmla="*/ 79 h 145"/>
                <a:gd name="T22" fmla="*/ 143 w 185"/>
                <a:gd name="T23" fmla="*/ 90 h 145"/>
                <a:gd name="T24" fmla="*/ 147 w 185"/>
                <a:gd name="T25" fmla="*/ 101 h 145"/>
                <a:gd name="T26" fmla="*/ 153 w 185"/>
                <a:gd name="T27" fmla="*/ 114 h 145"/>
                <a:gd name="T28" fmla="*/ 162 w 185"/>
                <a:gd name="T29" fmla="*/ 124 h 145"/>
                <a:gd name="T30" fmla="*/ 172 w 185"/>
                <a:gd name="T31" fmla="*/ 136 h 145"/>
                <a:gd name="T32" fmla="*/ 185 w 185"/>
                <a:gd name="T33" fmla="*/ 145 h 145"/>
                <a:gd name="T34" fmla="*/ 167 w 185"/>
                <a:gd name="T35" fmla="*/ 142 h 145"/>
                <a:gd name="T36" fmla="*/ 149 w 185"/>
                <a:gd name="T37" fmla="*/ 138 h 145"/>
                <a:gd name="T38" fmla="*/ 133 w 185"/>
                <a:gd name="T39" fmla="*/ 133 h 145"/>
                <a:gd name="T40" fmla="*/ 117 w 185"/>
                <a:gd name="T41" fmla="*/ 128 h 145"/>
                <a:gd name="T42" fmla="*/ 101 w 185"/>
                <a:gd name="T43" fmla="*/ 121 h 145"/>
                <a:gd name="T44" fmla="*/ 87 w 185"/>
                <a:gd name="T45" fmla="*/ 114 h 145"/>
                <a:gd name="T46" fmla="*/ 73 w 185"/>
                <a:gd name="T47" fmla="*/ 106 h 145"/>
                <a:gd name="T48" fmla="*/ 61 w 185"/>
                <a:gd name="T49" fmla="*/ 97 h 145"/>
                <a:gd name="T50" fmla="*/ 49 w 185"/>
                <a:gd name="T51" fmla="*/ 87 h 145"/>
                <a:gd name="T52" fmla="*/ 38 w 185"/>
                <a:gd name="T53" fmla="*/ 77 h 145"/>
                <a:gd name="T54" fmla="*/ 29 w 185"/>
                <a:gd name="T55" fmla="*/ 67 h 145"/>
                <a:gd name="T56" fmla="*/ 21 w 185"/>
                <a:gd name="T57" fmla="*/ 54 h 145"/>
                <a:gd name="T58" fmla="*/ 14 w 185"/>
                <a:gd name="T59" fmla="*/ 42 h 145"/>
                <a:gd name="T60" fmla="*/ 8 w 185"/>
                <a:gd name="T61" fmla="*/ 29 h 145"/>
                <a:gd name="T62" fmla="*/ 3 w 185"/>
                <a:gd name="T63" fmla="*/ 15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B2B2B2"/>
            </a:solidFill>
            <a:ln w="9525">
              <a:noFill/>
              <a:round/>
              <a:headEnd/>
              <a:tailEnd/>
            </a:ln>
          </p:spPr>
          <p:txBody>
            <a:bodyPr/>
            <a:lstStyle/>
            <a:p>
              <a:endParaRPr lang="en-US"/>
            </a:p>
          </p:txBody>
        </p:sp>
        <p:sp>
          <p:nvSpPr>
            <p:cNvPr id="9235" name="Freeform 22"/>
            <p:cNvSpPr>
              <a:spLocks/>
            </p:cNvSpPr>
            <p:nvPr/>
          </p:nvSpPr>
          <p:spPr bwMode="auto">
            <a:xfrm>
              <a:off x="3800" y="2587"/>
              <a:ext cx="197" cy="213"/>
            </a:xfrm>
            <a:custGeom>
              <a:avLst/>
              <a:gdLst>
                <a:gd name="T0" fmla="*/ 99 w 394"/>
                <a:gd name="T1" fmla="*/ 0 h 427"/>
                <a:gd name="T2" fmla="*/ 110 w 394"/>
                <a:gd name="T3" fmla="*/ 3 h 427"/>
                <a:gd name="T4" fmla="*/ 27 w 394"/>
                <a:gd name="T5" fmla="*/ 337 h 427"/>
                <a:gd name="T6" fmla="*/ 36 w 394"/>
                <a:gd name="T7" fmla="*/ 355 h 427"/>
                <a:gd name="T8" fmla="*/ 49 w 394"/>
                <a:gd name="T9" fmla="*/ 370 h 427"/>
                <a:gd name="T10" fmla="*/ 63 w 394"/>
                <a:gd name="T11" fmla="*/ 383 h 427"/>
                <a:gd name="T12" fmla="*/ 80 w 394"/>
                <a:gd name="T13" fmla="*/ 391 h 427"/>
                <a:gd name="T14" fmla="*/ 99 w 394"/>
                <a:gd name="T15" fmla="*/ 397 h 427"/>
                <a:gd name="T16" fmla="*/ 118 w 394"/>
                <a:gd name="T17" fmla="*/ 400 h 427"/>
                <a:gd name="T18" fmla="*/ 139 w 394"/>
                <a:gd name="T19" fmla="*/ 403 h 427"/>
                <a:gd name="T20" fmla="*/ 161 w 394"/>
                <a:gd name="T21" fmla="*/ 401 h 427"/>
                <a:gd name="T22" fmla="*/ 183 w 394"/>
                <a:gd name="T23" fmla="*/ 399 h 427"/>
                <a:gd name="T24" fmla="*/ 206 w 394"/>
                <a:gd name="T25" fmla="*/ 397 h 427"/>
                <a:gd name="T26" fmla="*/ 228 w 394"/>
                <a:gd name="T27" fmla="*/ 392 h 427"/>
                <a:gd name="T28" fmla="*/ 249 w 394"/>
                <a:gd name="T29" fmla="*/ 388 h 427"/>
                <a:gd name="T30" fmla="*/ 271 w 394"/>
                <a:gd name="T31" fmla="*/ 383 h 427"/>
                <a:gd name="T32" fmla="*/ 291 w 394"/>
                <a:gd name="T33" fmla="*/ 378 h 427"/>
                <a:gd name="T34" fmla="*/ 310 w 394"/>
                <a:gd name="T35" fmla="*/ 374 h 427"/>
                <a:gd name="T36" fmla="*/ 328 w 394"/>
                <a:gd name="T37" fmla="*/ 370 h 427"/>
                <a:gd name="T38" fmla="*/ 336 w 394"/>
                <a:gd name="T39" fmla="*/ 371 h 427"/>
                <a:gd name="T40" fmla="*/ 344 w 394"/>
                <a:gd name="T41" fmla="*/ 373 h 427"/>
                <a:gd name="T42" fmla="*/ 352 w 394"/>
                <a:gd name="T43" fmla="*/ 373 h 427"/>
                <a:gd name="T44" fmla="*/ 360 w 394"/>
                <a:gd name="T45" fmla="*/ 374 h 427"/>
                <a:gd name="T46" fmla="*/ 367 w 394"/>
                <a:gd name="T47" fmla="*/ 376 h 427"/>
                <a:gd name="T48" fmla="*/ 375 w 394"/>
                <a:gd name="T49" fmla="*/ 377 h 427"/>
                <a:gd name="T50" fmla="*/ 384 w 394"/>
                <a:gd name="T51" fmla="*/ 379 h 427"/>
                <a:gd name="T52" fmla="*/ 394 w 394"/>
                <a:gd name="T53" fmla="*/ 382 h 427"/>
                <a:gd name="T54" fmla="*/ 363 w 394"/>
                <a:gd name="T55" fmla="*/ 382 h 427"/>
                <a:gd name="T56" fmla="*/ 333 w 394"/>
                <a:gd name="T57" fmla="*/ 384 h 427"/>
                <a:gd name="T58" fmla="*/ 307 w 394"/>
                <a:gd name="T59" fmla="*/ 388 h 427"/>
                <a:gd name="T60" fmla="*/ 283 w 394"/>
                <a:gd name="T61" fmla="*/ 392 h 427"/>
                <a:gd name="T62" fmla="*/ 260 w 394"/>
                <a:gd name="T63" fmla="*/ 398 h 427"/>
                <a:gd name="T64" fmla="*/ 238 w 394"/>
                <a:gd name="T65" fmla="*/ 404 h 427"/>
                <a:gd name="T66" fmla="*/ 216 w 394"/>
                <a:gd name="T67" fmla="*/ 409 h 427"/>
                <a:gd name="T68" fmla="*/ 195 w 394"/>
                <a:gd name="T69" fmla="*/ 415 h 427"/>
                <a:gd name="T70" fmla="*/ 175 w 394"/>
                <a:gd name="T71" fmla="*/ 420 h 427"/>
                <a:gd name="T72" fmla="*/ 154 w 394"/>
                <a:gd name="T73" fmla="*/ 424 h 427"/>
                <a:gd name="T74" fmla="*/ 132 w 394"/>
                <a:gd name="T75" fmla="*/ 427 h 427"/>
                <a:gd name="T76" fmla="*/ 109 w 394"/>
                <a:gd name="T77" fmla="*/ 427 h 427"/>
                <a:gd name="T78" fmla="*/ 85 w 394"/>
                <a:gd name="T79" fmla="*/ 426 h 427"/>
                <a:gd name="T80" fmla="*/ 58 w 394"/>
                <a:gd name="T81" fmla="*/ 421 h 427"/>
                <a:gd name="T82" fmla="*/ 31 w 394"/>
                <a:gd name="T83" fmla="*/ 413 h 427"/>
                <a:gd name="T84" fmla="*/ 0 w 394"/>
                <a:gd name="T85" fmla="*/ 403 h 427"/>
                <a:gd name="T86" fmla="*/ 9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gradFill rotWithShape="1">
              <a:gsLst>
                <a:gs pos="0">
                  <a:srgbClr val="FFFFFF"/>
                </a:gs>
                <a:gs pos="100000">
                  <a:srgbClr val="6C6C6C"/>
                </a:gs>
              </a:gsLst>
              <a:lin ang="0" scaled="1"/>
            </a:gradFill>
            <a:ln w="9525">
              <a:noFill/>
              <a:round/>
              <a:headEnd/>
              <a:tailEnd/>
            </a:ln>
          </p:spPr>
          <p:txBody>
            <a:bodyPr/>
            <a:lstStyle/>
            <a:p>
              <a:endParaRPr lang="en-US"/>
            </a:p>
          </p:txBody>
        </p:sp>
        <p:sp>
          <p:nvSpPr>
            <p:cNvPr id="9236" name="Freeform 23"/>
            <p:cNvSpPr>
              <a:spLocks/>
            </p:cNvSpPr>
            <p:nvPr/>
          </p:nvSpPr>
          <p:spPr bwMode="auto">
            <a:xfrm>
              <a:off x="4072" y="2581"/>
              <a:ext cx="69" cy="224"/>
            </a:xfrm>
            <a:custGeom>
              <a:avLst/>
              <a:gdLst>
                <a:gd name="T0" fmla="*/ 0 w 138"/>
                <a:gd name="T1" fmla="*/ 75 h 448"/>
                <a:gd name="T2" fmla="*/ 21 w 138"/>
                <a:gd name="T3" fmla="*/ 55 h 448"/>
                <a:gd name="T4" fmla="*/ 41 w 138"/>
                <a:gd name="T5" fmla="*/ 39 h 448"/>
                <a:gd name="T6" fmla="*/ 59 w 138"/>
                <a:gd name="T7" fmla="*/ 26 h 448"/>
                <a:gd name="T8" fmla="*/ 77 w 138"/>
                <a:gd name="T9" fmla="*/ 16 h 448"/>
                <a:gd name="T10" fmla="*/ 93 w 138"/>
                <a:gd name="T11" fmla="*/ 9 h 448"/>
                <a:gd name="T12" fmla="*/ 109 w 138"/>
                <a:gd name="T13" fmla="*/ 3 h 448"/>
                <a:gd name="T14" fmla="*/ 124 w 138"/>
                <a:gd name="T15" fmla="*/ 1 h 448"/>
                <a:gd name="T16" fmla="*/ 138 w 138"/>
                <a:gd name="T17" fmla="*/ 0 h 448"/>
                <a:gd name="T18" fmla="*/ 138 w 138"/>
                <a:gd name="T19" fmla="*/ 386 h 448"/>
                <a:gd name="T20" fmla="*/ 122 w 138"/>
                <a:gd name="T21" fmla="*/ 388 h 448"/>
                <a:gd name="T22" fmla="*/ 105 w 138"/>
                <a:gd name="T23" fmla="*/ 391 h 448"/>
                <a:gd name="T24" fmla="*/ 88 w 138"/>
                <a:gd name="T25" fmla="*/ 397 h 448"/>
                <a:gd name="T26" fmla="*/ 71 w 138"/>
                <a:gd name="T27" fmla="*/ 403 h 448"/>
                <a:gd name="T28" fmla="*/ 54 w 138"/>
                <a:gd name="T29" fmla="*/ 411 h 448"/>
                <a:gd name="T30" fmla="*/ 35 w 138"/>
                <a:gd name="T31" fmla="*/ 421 h 448"/>
                <a:gd name="T32" fmla="*/ 18 w 138"/>
                <a:gd name="T33" fmla="*/ 434 h 448"/>
                <a:gd name="T34" fmla="*/ 0 w 138"/>
                <a:gd name="T35" fmla="*/ 448 h 448"/>
                <a:gd name="T36" fmla="*/ 0 w 138"/>
                <a:gd name="T37" fmla="*/ 75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gradFill rotWithShape="1">
              <a:gsLst>
                <a:gs pos="0">
                  <a:srgbClr val="FFFFFF"/>
                </a:gs>
                <a:gs pos="100000">
                  <a:srgbClr val="D8D8D8"/>
                </a:gs>
              </a:gsLst>
              <a:lin ang="0" scaled="1"/>
            </a:gradFill>
            <a:ln w="9525">
              <a:noFill/>
              <a:round/>
              <a:headEnd/>
              <a:tailEnd/>
            </a:ln>
          </p:spPr>
          <p:txBody>
            <a:bodyPr/>
            <a:lstStyle/>
            <a:p>
              <a:endParaRPr lang="en-US"/>
            </a:p>
          </p:txBody>
        </p:sp>
        <p:sp>
          <p:nvSpPr>
            <p:cNvPr id="9237" name="Freeform 24"/>
            <p:cNvSpPr>
              <a:spLocks/>
            </p:cNvSpPr>
            <p:nvPr/>
          </p:nvSpPr>
          <p:spPr bwMode="auto">
            <a:xfrm>
              <a:off x="3820" y="2648"/>
              <a:ext cx="138" cy="135"/>
            </a:xfrm>
            <a:custGeom>
              <a:avLst/>
              <a:gdLst>
                <a:gd name="T0" fmla="*/ 53 w 276"/>
                <a:gd name="T1" fmla="*/ 0 h 268"/>
                <a:gd name="T2" fmla="*/ 49 w 276"/>
                <a:gd name="T3" fmla="*/ 16 h 268"/>
                <a:gd name="T4" fmla="*/ 43 w 276"/>
                <a:gd name="T5" fmla="*/ 43 h 268"/>
                <a:gd name="T6" fmla="*/ 33 w 276"/>
                <a:gd name="T7" fmla="*/ 78 h 268"/>
                <a:gd name="T8" fmla="*/ 24 w 276"/>
                <a:gd name="T9" fmla="*/ 116 h 268"/>
                <a:gd name="T10" fmla="*/ 15 w 276"/>
                <a:gd name="T11" fmla="*/ 152 h 268"/>
                <a:gd name="T12" fmla="*/ 7 w 276"/>
                <a:gd name="T13" fmla="*/ 183 h 268"/>
                <a:gd name="T14" fmla="*/ 2 w 276"/>
                <a:gd name="T15" fmla="*/ 205 h 268"/>
                <a:gd name="T16" fmla="*/ 0 w 276"/>
                <a:gd name="T17" fmla="*/ 213 h 268"/>
                <a:gd name="T18" fmla="*/ 9 w 276"/>
                <a:gd name="T19" fmla="*/ 230 h 268"/>
                <a:gd name="T20" fmla="*/ 22 w 276"/>
                <a:gd name="T21" fmla="*/ 244 h 268"/>
                <a:gd name="T22" fmla="*/ 37 w 276"/>
                <a:gd name="T23" fmla="*/ 254 h 268"/>
                <a:gd name="T24" fmla="*/ 54 w 276"/>
                <a:gd name="T25" fmla="*/ 261 h 268"/>
                <a:gd name="T26" fmla="*/ 74 w 276"/>
                <a:gd name="T27" fmla="*/ 266 h 268"/>
                <a:gd name="T28" fmla="*/ 94 w 276"/>
                <a:gd name="T29" fmla="*/ 268 h 268"/>
                <a:gd name="T30" fmla="*/ 116 w 276"/>
                <a:gd name="T31" fmla="*/ 268 h 268"/>
                <a:gd name="T32" fmla="*/ 138 w 276"/>
                <a:gd name="T33" fmla="*/ 267 h 268"/>
                <a:gd name="T34" fmla="*/ 161 w 276"/>
                <a:gd name="T35" fmla="*/ 265 h 268"/>
                <a:gd name="T36" fmla="*/ 183 w 276"/>
                <a:gd name="T37" fmla="*/ 261 h 268"/>
                <a:gd name="T38" fmla="*/ 204 w 276"/>
                <a:gd name="T39" fmla="*/ 258 h 268"/>
                <a:gd name="T40" fmla="*/ 222 w 276"/>
                <a:gd name="T41" fmla="*/ 253 h 268"/>
                <a:gd name="T42" fmla="*/ 240 w 276"/>
                <a:gd name="T43" fmla="*/ 250 h 268"/>
                <a:gd name="T44" fmla="*/ 255 w 276"/>
                <a:gd name="T45" fmla="*/ 247 h 268"/>
                <a:gd name="T46" fmla="*/ 267 w 276"/>
                <a:gd name="T47" fmla="*/ 245 h 268"/>
                <a:gd name="T48" fmla="*/ 276 w 276"/>
                <a:gd name="T49" fmla="*/ 244 h 268"/>
                <a:gd name="T50" fmla="*/ 250 w 276"/>
                <a:gd name="T51" fmla="*/ 240 h 268"/>
                <a:gd name="T52" fmla="*/ 224 w 276"/>
                <a:gd name="T53" fmla="*/ 236 h 268"/>
                <a:gd name="T54" fmla="*/ 200 w 276"/>
                <a:gd name="T55" fmla="*/ 230 h 268"/>
                <a:gd name="T56" fmla="*/ 177 w 276"/>
                <a:gd name="T57" fmla="*/ 222 h 268"/>
                <a:gd name="T58" fmla="*/ 156 w 276"/>
                <a:gd name="T59" fmla="*/ 214 h 268"/>
                <a:gd name="T60" fmla="*/ 137 w 276"/>
                <a:gd name="T61" fmla="*/ 203 h 268"/>
                <a:gd name="T62" fmla="*/ 120 w 276"/>
                <a:gd name="T63" fmla="*/ 192 h 268"/>
                <a:gd name="T64" fmla="*/ 105 w 276"/>
                <a:gd name="T65" fmla="*/ 178 h 268"/>
                <a:gd name="T66" fmla="*/ 90 w 276"/>
                <a:gd name="T67" fmla="*/ 163 h 268"/>
                <a:gd name="T68" fmla="*/ 78 w 276"/>
                <a:gd name="T69" fmla="*/ 146 h 268"/>
                <a:gd name="T70" fmla="*/ 69 w 276"/>
                <a:gd name="T71" fmla="*/ 127 h 268"/>
                <a:gd name="T72" fmla="*/ 61 w 276"/>
                <a:gd name="T73" fmla="*/ 106 h 268"/>
                <a:gd name="T74" fmla="*/ 55 w 276"/>
                <a:gd name="T75" fmla="*/ 83 h 268"/>
                <a:gd name="T76" fmla="*/ 52 w 276"/>
                <a:gd name="T77" fmla="*/ 57 h 268"/>
                <a:gd name="T78" fmla="*/ 52 w 276"/>
                <a:gd name="T79" fmla="*/ 30 h 268"/>
                <a:gd name="T80" fmla="*/ 5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gradFill rotWithShape="1">
              <a:gsLst>
                <a:gs pos="0">
                  <a:srgbClr val="FFFFFF"/>
                </a:gs>
                <a:gs pos="100000">
                  <a:srgbClr val="6C6C6C"/>
                </a:gs>
              </a:gsLst>
              <a:lin ang="0" scaled="1"/>
            </a:gradFill>
            <a:ln w="9525">
              <a:noFill/>
              <a:round/>
              <a:headEnd/>
              <a:tailEnd/>
            </a:ln>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smtClean="0"/>
              <a:t>Forecast Simulation Life Cycle</a:t>
            </a:r>
          </a:p>
        </p:txBody>
      </p:sp>
      <p:sp>
        <p:nvSpPr>
          <p:cNvPr id="10242" name="Footer Placeholder 3"/>
          <p:cNvSpPr>
            <a:spLocks noGrp="1"/>
          </p:cNvSpPr>
          <p:nvPr>
            <p:ph type="ftr" sz="quarter" idx="10"/>
          </p:nvPr>
        </p:nvSpPr>
        <p:spPr>
          <a:noFill/>
        </p:spPr>
        <p:txBody>
          <a:bodyPr/>
          <a:lstStyle/>
          <a:p>
            <a:pPr defTabSz="865188"/>
            <a:r>
              <a:rPr lang="en-US"/>
              <a:t>FS-IN-070</a:t>
            </a:r>
          </a:p>
        </p:txBody>
      </p:sp>
      <p:grpSp>
        <p:nvGrpSpPr>
          <p:cNvPr id="39" name="Group 38"/>
          <p:cNvGrpSpPr/>
          <p:nvPr/>
        </p:nvGrpSpPr>
        <p:grpSpPr>
          <a:xfrm>
            <a:off x="396875" y="1087438"/>
            <a:ext cx="8331200" cy="4867275"/>
            <a:chOff x="396875" y="1592263"/>
            <a:chExt cx="8331200" cy="4867275"/>
          </a:xfrm>
        </p:grpSpPr>
        <p:sp>
          <p:nvSpPr>
            <p:cNvPr id="73732" name="AutoShape 4"/>
            <p:cNvSpPr>
              <a:spLocks noChangeArrowheads="1"/>
            </p:cNvSpPr>
            <p:nvPr/>
          </p:nvSpPr>
          <p:spPr bwMode="auto">
            <a:xfrm>
              <a:off x="396875" y="260985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Simulation</a:t>
              </a:r>
            </a:p>
            <a:p>
              <a:pPr>
                <a:lnSpc>
                  <a:spcPct val="90000"/>
                </a:lnSpc>
                <a:defRPr/>
              </a:pPr>
              <a:r>
                <a:rPr lang="en-US" sz="1600">
                  <a:latin typeface="+mj-lt"/>
                </a:rPr>
                <a:t>Criteria</a:t>
              </a:r>
            </a:p>
            <a:p>
              <a:pPr>
                <a:lnSpc>
                  <a:spcPct val="90000"/>
                </a:lnSpc>
                <a:defRPr/>
              </a:pPr>
              <a:r>
                <a:rPr lang="en-US" sz="1600">
                  <a:latin typeface="+mj-lt"/>
                </a:rPr>
                <a:t>Maintenance</a:t>
              </a:r>
            </a:p>
          </p:txBody>
        </p:sp>
        <p:sp>
          <p:nvSpPr>
            <p:cNvPr id="73734" name="AutoShape 6"/>
            <p:cNvSpPr>
              <a:spLocks noChangeArrowheads="1"/>
            </p:cNvSpPr>
            <p:nvPr/>
          </p:nvSpPr>
          <p:spPr bwMode="auto">
            <a:xfrm>
              <a:off x="396875" y="3987800"/>
              <a:ext cx="1600200" cy="731838"/>
            </a:xfrm>
            <a:prstGeom prst="flowChartAlternateProcess">
              <a:avLst/>
            </a:prstGeom>
            <a:solidFill>
              <a:srgbClr val="EAEAEA"/>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400">
                  <a:latin typeface="+mj-lt"/>
                </a:rPr>
                <a:t>Simulation</a:t>
              </a:r>
            </a:p>
            <a:p>
              <a:pPr>
                <a:lnSpc>
                  <a:spcPct val="90000"/>
                </a:lnSpc>
                <a:defRPr/>
              </a:pPr>
              <a:r>
                <a:rPr lang="en-US" sz="1400">
                  <a:latin typeface="+mj-lt"/>
                </a:rPr>
                <a:t>Criteria Inquiry</a:t>
              </a:r>
            </a:p>
          </p:txBody>
        </p:sp>
        <p:cxnSp>
          <p:nvCxnSpPr>
            <p:cNvPr id="10246" name="AutoShape 7"/>
            <p:cNvCxnSpPr>
              <a:cxnSpLocks noChangeShapeType="1"/>
              <a:stCxn id="73732" idx="2"/>
              <a:endCxn id="73734" idx="0"/>
            </p:cNvCxnSpPr>
            <p:nvPr/>
          </p:nvCxnSpPr>
          <p:spPr bwMode="auto">
            <a:xfrm>
              <a:off x="1196975" y="3341688"/>
              <a:ext cx="0" cy="646112"/>
            </a:xfrm>
            <a:prstGeom prst="straightConnector1">
              <a:avLst/>
            </a:prstGeom>
            <a:noFill/>
            <a:ln w="38100">
              <a:solidFill>
                <a:srgbClr val="5A87C6"/>
              </a:solidFill>
              <a:prstDash val="sysDot"/>
              <a:round/>
              <a:headEnd/>
              <a:tailEnd type="triangle" w="med" len="med"/>
            </a:ln>
          </p:spPr>
        </p:cxnSp>
        <p:sp>
          <p:nvSpPr>
            <p:cNvPr id="73737" name="AutoShape 9"/>
            <p:cNvSpPr>
              <a:spLocks noChangeArrowheads="1"/>
            </p:cNvSpPr>
            <p:nvPr/>
          </p:nvSpPr>
          <p:spPr bwMode="auto">
            <a:xfrm>
              <a:off x="2574925" y="260985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Simulated</a:t>
              </a:r>
            </a:p>
            <a:p>
              <a:pPr>
                <a:lnSpc>
                  <a:spcPct val="90000"/>
                </a:lnSpc>
                <a:defRPr/>
              </a:pPr>
              <a:r>
                <a:rPr lang="en-US" sz="1600">
                  <a:latin typeface="+mj-lt"/>
                </a:rPr>
                <a:t>Forecast</a:t>
              </a:r>
            </a:p>
            <a:p>
              <a:pPr>
                <a:lnSpc>
                  <a:spcPct val="90000"/>
                </a:lnSpc>
                <a:defRPr/>
              </a:pPr>
              <a:r>
                <a:rPr lang="en-US" sz="1600">
                  <a:latin typeface="+mj-lt"/>
                </a:rPr>
                <a:t>Calculation</a:t>
              </a:r>
            </a:p>
          </p:txBody>
        </p:sp>
        <p:cxnSp>
          <p:nvCxnSpPr>
            <p:cNvPr id="10248" name="AutoShape 10"/>
            <p:cNvCxnSpPr>
              <a:cxnSpLocks noChangeShapeType="1"/>
              <a:stCxn id="73732" idx="3"/>
              <a:endCxn id="73737" idx="1"/>
            </p:cNvCxnSpPr>
            <p:nvPr/>
          </p:nvCxnSpPr>
          <p:spPr bwMode="auto">
            <a:xfrm>
              <a:off x="1997075" y="2976563"/>
              <a:ext cx="577850" cy="0"/>
            </a:xfrm>
            <a:prstGeom prst="straightConnector1">
              <a:avLst/>
            </a:prstGeom>
            <a:noFill/>
            <a:ln w="38100">
              <a:solidFill>
                <a:srgbClr val="5A87C6"/>
              </a:solidFill>
              <a:round/>
              <a:headEnd/>
              <a:tailEnd type="triangle" w="med" len="med"/>
            </a:ln>
          </p:spPr>
        </p:cxnSp>
        <p:sp>
          <p:nvSpPr>
            <p:cNvPr id="73740" name="AutoShape 12"/>
            <p:cNvSpPr>
              <a:spLocks noChangeArrowheads="1"/>
            </p:cNvSpPr>
            <p:nvPr/>
          </p:nvSpPr>
          <p:spPr bwMode="auto">
            <a:xfrm>
              <a:off x="2571750" y="1593850"/>
              <a:ext cx="1600200" cy="731838"/>
            </a:xfrm>
            <a:prstGeom prst="parallelogram">
              <a:avLst>
                <a:gd name="adj" fmla="val 20914"/>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Sales</a:t>
              </a:r>
            </a:p>
            <a:p>
              <a:pPr>
                <a:lnSpc>
                  <a:spcPct val="90000"/>
                </a:lnSpc>
                <a:defRPr/>
              </a:pPr>
              <a:r>
                <a:rPr lang="en-US" sz="1600">
                  <a:latin typeface="+mj-lt"/>
                </a:rPr>
                <a:t>History Data</a:t>
              </a:r>
            </a:p>
          </p:txBody>
        </p:sp>
        <p:cxnSp>
          <p:nvCxnSpPr>
            <p:cNvPr id="10250" name="AutoShape 13"/>
            <p:cNvCxnSpPr>
              <a:cxnSpLocks noChangeShapeType="1"/>
              <a:stCxn id="73740" idx="4"/>
              <a:endCxn id="73737" idx="0"/>
            </p:cNvCxnSpPr>
            <p:nvPr/>
          </p:nvCxnSpPr>
          <p:spPr bwMode="auto">
            <a:xfrm>
              <a:off x="3371850" y="2325688"/>
              <a:ext cx="3175" cy="284162"/>
            </a:xfrm>
            <a:prstGeom prst="straightConnector1">
              <a:avLst/>
            </a:prstGeom>
            <a:noFill/>
            <a:ln w="38100">
              <a:solidFill>
                <a:srgbClr val="5A87C6"/>
              </a:solidFill>
              <a:round/>
              <a:headEnd/>
              <a:tailEnd type="triangle" w="med" len="med"/>
            </a:ln>
          </p:spPr>
        </p:cxnSp>
        <p:sp>
          <p:nvSpPr>
            <p:cNvPr id="73743" name="AutoShape 15"/>
            <p:cNvSpPr>
              <a:spLocks noChangeArrowheads="1"/>
            </p:cNvSpPr>
            <p:nvPr/>
          </p:nvSpPr>
          <p:spPr bwMode="auto">
            <a:xfrm>
              <a:off x="2573338" y="3617913"/>
              <a:ext cx="1600200" cy="731837"/>
            </a:xfrm>
            <a:prstGeom prst="flowChartAlternateProcess">
              <a:avLst/>
            </a:prstGeom>
            <a:solidFill>
              <a:srgbClr val="EAEAEA"/>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400" dirty="0">
                  <a:latin typeface="+mj-lt"/>
                </a:rPr>
                <a:t>Direct Simulated</a:t>
              </a:r>
            </a:p>
            <a:p>
              <a:pPr>
                <a:lnSpc>
                  <a:spcPct val="90000"/>
                </a:lnSpc>
                <a:defRPr/>
              </a:pPr>
              <a:r>
                <a:rPr lang="en-US" sz="1400" dirty="0">
                  <a:latin typeface="+mj-lt"/>
                </a:rPr>
                <a:t>Detail Entry</a:t>
              </a:r>
            </a:p>
            <a:p>
              <a:pPr>
                <a:lnSpc>
                  <a:spcPct val="90000"/>
                </a:lnSpc>
                <a:defRPr/>
              </a:pPr>
              <a:r>
                <a:rPr lang="en-US" sz="1400" dirty="0">
                  <a:solidFill>
                    <a:srgbClr val="FF0000"/>
                  </a:solidFill>
                  <a:latin typeface="+mj-lt"/>
                </a:rPr>
                <a:t>Manually Entered</a:t>
              </a:r>
            </a:p>
          </p:txBody>
        </p:sp>
        <p:sp>
          <p:nvSpPr>
            <p:cNvPr id="73744" name="AutoShape 16"/>
            <p:cNvSpPr>
              <a:spLocks noChangeArrowheads="1"/>
            </p:cNvSpPr>
            <p:nvPr/>
          </p:nvSpPr>
          <p:spPr bwMode="auto">
            <a:xfrm>
              <a:off x="2574925" y="4579938"/>
              <a:ext cx="1600200" cy="731837"/>
            </a:xfrm>
            <a:prstGeom prst="flowChartAlternateProcess">
              <a:avLst/>
            </a:prstGeom>
            <a:solidFill>
              <a:srgbClr val="EAEAEA"/>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400" dirty="0">
                  <a:latin typeface="+mj-lt"/>
                </a:rPr>
                <a:t>Direct Simulated</a:t>
              </a:r>
            </a:p>
            <a:p>
              <a:pPr>
                <a:lnSpc>
                  <a:spcPct val="90000"/>
                </a:lnSpc>
                <a:defRPr/>
              </a:pPr>
              <a:r>
                <a:rPr lang="en-US" sz="1400" dirty="0">
                  <a:latin typeface="+mj-lt"/>
                </a:rPr>
                <a:t>Detail Entry</a:t>
              </a:r>
            </a:p>
            <a:p>
              <a:pPr>
                <a:lnSpc>
                  <a:spcPct val="90000"/>
                </a:lnSpc>
                <a:defRPr/>
              </a:pPr>
              <a:r>
                <a:rPr lang="en-US" sz="1400" dirty="0">
                  <a:solidFill>
                    <a:srgbClr val="FF0000"/>
                  </a:solidFill>
                  <a:latin typeface="+mj-lt"/>
                </a:rPr>
                <a:t>Manually Modified</a:t>
              </a:r>
            </a:p>
          </p:txBody>
        </p:sp>
        <p:sp>
          <p:nvSpPr>
            <p:cNvPr id="73746" name="AutoShape 18"/>
            <p:cNvSpPr>
              <a:spLocks noChangeArrowheads="1"/>
            </p:cNvSpPr>
            <p:nvPr/>
          </p:nvSpPr>
          <p:spPr bwMode="auto">
            <a:xfrm>
              <a:off x="4889500" y="2609850"/>
              <a:ext cx="1371600" cy="1371600"/>
            </a:xfrm>
            <a:prstGeom prst="flowChartMultidocument">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Simulated</a:t>
              </a:r>
            </a:p>
            <a:p>
              <a:pPr>
                <a:lnSpc>
                  <a:spcPct val="90000"/>
                </a:lnSpc>
                <a:defRPr/>
              </a:pPr>
              <a:r>
                <a:rPr lang="en-US" sz="1600">
                  <a:latin typeface="+mj-lt"/>
                </a:rPr>
                <a:t>Forecast</a:t>
              </a:r>
            </a:p>
            <a:p>
              <a:pPr>
                <a:lnSpc>
                  <a:spcPct val="90000"/>
                </a:lnSpc>
                <a:defRPr/>
              </a:pPr>
              <a:r>
                <a:rPr lang="en-US" sz="1600">
                  <a:latin typeface="+mj-lt"/>
                </a:rPr>
                <a:t>Detail</a:t>
              </a:r>
            </a:p>
          </p:txBody>
        </p:sp>
        <p:cxnSp>
          <p:nvCxnSpPr>
            <p:cNvPr id="10254" name="AutoShape 19"/>
            <p:cNvCxnSpPr>
              <a:cxnSpLocks noChangeShapeType="1"/>
              <a:stCxn id="73743" idx="3"/>
              <a:endCxn id="73746" idx="1"/>
            </p:cNvCxnSpPr>
            <p:nvPr/>
          </p:nvCxnSpPr>
          <p:spPr bwMode="auto">
            <a:xfrm flipV="1">
              <a:off x="4173538" y="3295650"/>
              <a:ext cx="715962" cy="688975"/>
            </a:xfrm>
            <a:prstGeom prst="bentConnector3">
              <a:avLst>
                <a:gd name="adj1" fmla="val 49889"/>
              </a:avLst>
            </a:prstGeom>
            <a:noFill/>
            <a:ln w="38100">
              <a:solidFill>
                <a:srgbClr val="5A87C6"/>
              </a:solidFill>
              <a:prstDash val="sysDot"/>
              <a:miter lim="800000"/>
              <a:headEnd/>
              <a:tailEnd type="triangle" w="med" len="med"/>
            </a:ln>
          </p:spPr>
        </p:cxnSp>
        <p:cxnSp>
          <p:nvCxnSpPr>
            <p:cNvPr id="10255" name="AutoShape 20"/>
            <p:cNvCxnSpPr>
              <a:cxnSpLocks noChangeShapeType="1"/>
              <a:stCxn id="73744" idx="3"/>
              <a:endCxn id="73746" idx="1"/>
            </p:cNvCxnSpPr>
            <p:nvPr/>
          </p:nvCxnSpPr>
          <p:spPr bwMode="auto">
            <a:xfrm flipV="1">
              <a:off x="4175125" y="3295650"/>
              <a:ext cx="714375" cy="1651000"/>
            </a:xfrm>
            <a:prstGeom prst="bentConnector3">
              <a:avLst>
                <a:gd name="adj1" fmla="val 50000"/>
              </a:avLst>
            </a:prstGeom>
            <a:noFill/>
            <a:ln w="38100">
              <a:solidFill>
                <a:srgbClr val="5A87C6"/>
              </a:solidFill>
              <a:prstDash val="sysDot"/>
              <a:miter lim="800000"/>
              <a:headEnd/>
              <a:tailEnd type="triangle" w="med" len="med"/>
            </a:ln>
          </p:spPr>
        </p:cxnSp>
        <p:cxnSp>
          <p:nvCxnSpPr>
            <p:cNvPr id="10256" name="AutoShape 21"/>
            <p:cNvCxnSpPr>
              <a:cxnSpLocks noChangeShapeType="1"/>
              <a:stCxn id="73737" idx="3"/>
              <a:endCxn id="73746" idx="1"/>
            </p:cNvCxnSpPr>
            <p:nvPr/>
          </p:nvCxnSpPr>
          <p:spPr bwMode="auto">
            <a:xfrm>
              <a:off x="4175125" y="2976563"/>
              <a:ext cx="714375" cy="319087"/>
            </a:xfrm>
            <a:prstGeom prst="bentConnector3">
              <a:avLst>
                <a:gd name="adj1" fmla="val 50000"/>
              </a:avLst>
            </a:prstGeom>
            <a:noFill/>
            <a:ln w="38100">
              <a:solidFill>
                <a:srgbClr val="5A87C6"/>
              </a:solidFill>
              <a:miter lim="800000"/>
              <a:headEnd/>
              <a:tailEnd type="triangle" w="med" len="med"/>
            </a:ln>
          </p:spPr>
        </p:cxnSp>
        <p:sp>
          <p:nvSpPr>
            <p:cNvPr id="73751" name="AutoShape 23"/>
            <p:cNvSpPr>
              <a:spLocks noChangeArrowheads="1"/>
            </p:cNvSpPr>
            <p:nvPr/>
          </p:nvSpPr>
          <p:spPr bwMode="auto">
            <a:xfrm>
              <a:off x="6819900" y="3025775"/>
              <a:ext cx="1371600" cy="1371600"/>
            </a:xfrm>
            <a:prstGeom prst="flowChartMultidocument">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Simulated</a:t>
              </a:r>
            </a:p>
            <a:p>
              <a:pPr>
                <a:lnSpc>
                  <a:spcPct val="90000"/>
                </a:lnSpc>
                <a:defRPr/>
              </a:pPr>
              <a:r>
                <a:rPr lang="en-US" sz="1600">
                  <a:latin typeface="+mj-lt"/>
                </a:rPr>
                <a:t>Forecast</a:t>
              </a:r>
            </a:p>
            <a:p>
              <a:pPr>
                <a:lnSpc>
                  <a:spcPct val="90000"/>
                </a:lnSpc>
                <a:defRPr/>
              </a:pPr>
              <a:r>
                <a:rPr lang="en-US" sz="1600">
                  <a:latin typeface="+mj-lt"/>
                </a:rPr>
                <a:t>Reports</a:t>
              </a:r>
            </a:p>
          </p:txBody>
        </p:sp>
        <p:cxnSp>
          <p:nvCxnSpPr>
            <p:cNvPr id="10258" name="AutoShape 24"/>
            <p:cNvCxnSpPr>
              <a:cxnSpLocks noChangeShapeType="1"/>
              <a:stCxn id="73746" idx="3"/>
              <a:endCxn id="73751" idx="1"/>
            </p:cNvCxnSpPr>
            <p:nvPr/>
          </p:nvCxnSpPr>
          <p:spPr bwMode="auto">
            <a:xfrm>
              <a:off x="6261100" y="3295650"/>
              <a:ext cx="558800" cy="415925"/>
            </a:xfrm>
            <a:prstGeom prst="bentConnector3">
              <a:avLst>
                <a:gd name="adj1" fmla="val 50000"/>
              </a:avLst>
            </a:prstGeom>
            <a:noFill/>
            <a:ln w="38100">
              <a:solidFill>
                <a:srgbClr val="5A87C6"/>
              </a:solidFill>
              <a:miter lim="800000"/>
              <a:headEnd/>
              <a:tailEnd type="triangle" w="med" len="med"/>
            </a:ln>
          </p:spPr>
        </p:cxnSp>
        <p:cxnSp>
          <p:nvCxnSpPr>
            <p:cNvPr id="10259" name="AutoShape 27"/>
            <p:cNvCxnSpPr>
              <a:cxnSpLocks noChangeShapeType="1"/>
              <a:stCxn id="73746" idx="2"/>
              <a:endCxn id="73754" idx="0"/>
            </p:cNvCxnSpPr>
            <p:nvPr/>
          </p:nvCxnSpPr>
          <p:spPr bwMode="auto">
            <a:xfrm rot="5400000">
              <a:off x="2783682" y="2936081"/>
              <a:ext cx="1854200" cy="3729037"/>
            </a:xfrm>
            <a:prstGeom prst="bentConnector3">
              <a:avLst>
                <a:gd name="adj1" fmla="val 89468"/>
              </a:avLst>
            </a:prstGeom>
            <a:noFill/>
            <a:ln w="38100">
              <a:solidFill>
                <a:srgbClr val="5A87C6"/>
              </a:solidFill>
              <a:miter lim="800000"/>
              <a:headEnd/>
              <a:tailEnd type="triangle" w="med" len="med"/>
            </a:ln>
          </p:spPr>
        </p:cxnSp>
        <p:sp>
          <p:nvSpPr>
            <p:cNvPr id="73760" name="AutoShape 32"/>
            <p:cNvSpPr>
              <a:spLocks noChangeArrowheads="1"/>
            </p:cNvSpPr>
            <p:nvPr/>
          </p:nvSpPr>
          <p:spPr bwMode="auto">
            <a:xfrm>
              <a:off x="4775200" y="1592263"/>
              <a:ext cx="1600200" cy="731837"/>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Simulation</a:t>
              </a:r>
            </a:p>
            <a:p>
              <a:pPr>
                <a:lnSpc>
                  <a:spcPct val="90000"/>
                </a:lnSpc>
                <a:defRPr/>
              </a:pPr>
              <a:r>
                <a:rPr lang="en-US" sz="1600">
                  <a:latin typeface="+mj-lt"/>
                </a:rPr>
                <a:t>to Simulation </a:t>
              </a:r>
            </a:p>
            <a:p>
              <a:pPr>
                <a:lnSpc>
                  <a:spcPct val="90000"/>
                </a:lnSpc>
                <a:defRPr/>
              </a:pPr>
              <a:r>
                <a:rPr lang="en-US" sz="1600">
                  <a:latin typeface="+mj-lt"/>
                </a:rPr>
                <a:t>Copy</a:t>
              </a:r>
            </a:p>
          </p:txBody>
        </p:sp>
        <p:cxnSp>
          <p:nvCxnSpPr>
            <p:cNvPr id="10261" name="AutoShape 33"/>
            <p:cNvCxnSpPr>
              <a:cxnSpLocks noChangeShapeType="1"/>
              <a:stCxn id="73746" idx="0"/>
              <a:endCxn id="73760" idx="2"/>
            </p:cNvCxnSpPr>
            <p:nvPr/>
          </p:nvCxnSpPr>
          <p:spPr bwMode="auto">
            <a:xfrm flipV="1">
              <a:off x="5575300" y="2324100"/>
              <a:ext cx="0" cy="285750"/>
            </a:xfrm>
            <a:prstGeom prst="straightConnector1">
              <a:avLst/>
            </a:prstGeom>
            <a:noFill/>
            <a:ln w="38100">
              <a:solidFill>
                <a:srgbClr val="5A87C6"/>
              </a:solidFill>
              <a:round/>
              <a:headEnd/>
              <a:tailEnd type="triangle" w="med" len="med"/>
            </a:ln>
          </p:spPr>
        </p:cxnSp>
        <p:cxnSp>
          <p:nvCxnSpPr>
            <p:cNvPr id="10262" name="AutoShape 37"/>
            <p:cNvCxnSpPr>
              <a:cxnSpLocks noChangeShapeType="1"/>
            </p:cNvCxnSpPr>
            <p:nvPr/>
          </p:nvCxnSpPr>
          <p:spPr bwMode="auto">
            <a:xfrm>
              <a:off x="5718175" y="2324100"/>
              <a:ext cx="0" cy="285750"/>
            </a:xfrm>
            <a:prstGeom prst="straightConnector1">
              <a:avLst/>
            </a:prstGeom>
            <a:noFill/>
            <a:ln w="38100">
              <a:solidFill>
                <a:srgbClr val="5A87C6"/>
              </a:solidFill>
              <a:round/>
              <a:headEnd/>
              <a:tailEnd type="triangle" w="med" len="med"/>
            </a:ln>
          </p:spPr>
        </p:cxnSp>
        <p:grpSp>
          <p:nvGrpSpPr>
            <p:cNvPr id="10263" name="Group 53"/>
            <p:cNvGrpSpPr>
              <a:grpSpLocks/>
            </p:cNvGrpSpPr>
            <p:nvPr/>
          </p:nvGrpSpPr>
          <p:grpSpPr bwMode="auto">
            <a:xfrm>
              <a:off x="6834188" y="1598613"/>
              <a:ext cx="1893887" cy="1185862"/>
              <a:chOff x="4373" y="928"/>
              <a:chExt cx="1193" cy="747"/>
            </a:xfrm>
          </p:grpSpPr>
          <p:sp>
            <p:nvSpPr>
              <p:cNvPr id="10274" name="AutoShape 39"/>
              <p:cNvSpPr>
                <a:spLocks noChangeArrowheads="1"/>
              </p:cNvSpPr>
              <p:nvPr/>
            </p:nvSpPr>
            <p:spPr bwMode="auto">
              <a:xfrm>
                <a:off x="4373" y="928"/>
                <a:ext cx="1193" cy="747"/>
              </a:xfrm>
              <a:prstGeom prst="roundRect">
                <a:avLst>
                  <a:gd name="adj" fmla="val 9120"/>
                </a:avLst>
              </a:prstGeom>
              <a:solidFill>
                <a:schemeClr val="bg1"/>
              </a:solidFill>
              <a:ln w="38100">
                <a:solidFill>
                  <a:srgbClr val="5A87C6"/>
                </a:solidFill>
                <a:round/>
                <a:headEnd/>
                <a:tailEnd/>
              </a:ln>
            </p:spPr>
            <p:txBody>
              <a:bodyPr wrap="none" anchor="ctr"/>
              <a:lstStyle/>
              <a:p>
                <a:pPr algn="r"/>
                <a:r>
                  <a:rPr lang="en-US" sz="2400" b="1">
                    <a:solidFill>
                      <a:srgbClr val="FF3300"/>
                    </a:solidFill>
                    <a:latin typeface="+mj-lt"/>
                  </a:rPr>
                  <a:t>K</a:t>
                </a:r>
              </a:p>
              <a:p>
                <a:pPr algn="r"/>
                <a:r>
                  <a:rPr lang="en-US" sz="2400" b="1">
                    <a:solidFill>
                      <a:srgbClr val="FF3300"/>
                    </a:solidFill>
                    <a:latin typeface="+mj-lt"/>
                  </a:rPr>
                  <a:t>E</a:t>
                </a:r>
              </a:p>
              <a:p>
                <a:pPr algn="r"/>
                <a:r>
                  <a:rPr lang="en-US" sz="2400" b="1">
                    <a:solidFill>
                      <a:srgbClr val="FF3300"/>
                    </a:solidFill>
                    <a:latin typeface="+mj-lt"/>
                  </a:rPr>
                  <a:t>Y</a:t>
                </a:r>
              </a:p>
            </p:txBody>
          </p:sp>
          <p:sp>
            <p:nvSpPr>
              <p:cNvPr id="10275" name="AutoShape 40"/>
              <p:cNvSpPr>
                <a:spLocks noChangeArrowheads="1"/>
              </p:cNvSpPr>
              <p:nvPr/>
            </p:nvSpPr>
            <p:spPr bwMode="auto">
              <a:xfrm>
                <a:off x="4427" y="1234"/>
                <a:ext cx="369" cy="377"/>
              </a:xfrm>
              <a:prstGeom prst="flowChartMultidocument">
                <a:avLst/>
              </a:prstGeom>
              <a:solidFill>
                <a:schemeClr val="bg1"/>
              </a:solidFill>
              <a:ln w="12700">
                <a:solidFill>
                  <a:schemeClr val="tx1"/>
                </a:solidFill>
                <a:miter lim="800000"/>
                <a:headEnd/>
                <a:tailEnd/>
              </a:ln>
            </p:spPr>
            <p:txBody>
              <a:bodyPr wrap="none" anchor="ctr"/>
              <a:lstStyle/>
              <a:p>
                <a:r>
                  <a:rPr lang="en-US" sz="800">
                    <a:latin typeface="+mj-lt"/>
                  </a:rPr>
                  <a:t>Results</a:t>
                </a:r>
                <a:endParaRPr lang="en-US" sz="1600">
                  <a:latin typeface="+mj-lt"/>
                </a:endParaRPr>
              </a:p>
            </p:txBody>
          </p:sp>
          <p:sp>
            <p:nvSpPr>
              <p:cNvPr id="10276" name="AutoShape 41"/>
              <p:cNvSpPr>
                <a:spLocks noChangeArrowheads="1"/>
              </p:cNvSpPr>
              <p:nvPr/>
            </p:nvSpPr>
            <p:spPr bwMode="auto">
              <a:xfrm>
                <a:off x="4454" y="978"/>
                <a:ext cx="344" cy="200"/>
              </a:xfrm>
              <a:prstGeom prst="flowChartProcess">
                <a:avLst/>
              </a:prstGeom>
              <a:solidFill>
                <a:schemeClr val="bg1"/>
              </a:solidFill>
              <a:ln w="12700">
                <a:solidFill>
                  <a:schemeClr val="tx1"/>
                </a:solidFill>
                <a:miter lim="800000"/>
                <a:headEnd/>
                <a:tailEnd/>
              </a:ln>
            </p:spPr>
            <p:txBody>
              <a:bodyPr wrap="none" anchor="ctr"/>
              <a:lstStyle/>
              <a:p>
                <a:r>
                  <a:rPr lang="en-US" sz="800">
                    <a:latin typeface="+mj-lt"/>
                  </a:rPr>
                  <a:t>Action</a:t>
                </a:r>
                <a:endParaRPr lang="en-US" sz="1600">
                  <a:latin typeface="+mj-lt"/>
                </a:endParaRPr>
              </a:p>
            </p:txBody>
          </p:sp>
          <p:sp>
            <p:nvSpPr>
              <p:cNvPr id="10277" name="AutoShape 42"/>
              <p:cNvSpPr>
                <a:spLocks noChangeArrowheads="1"/>
              </p:cNvSpPr>
              <p:nvPr/>
            </p:nvSpPr>
            <p:spPr bwMode="auto">
              <a:xfrm>
                <a:off x="4866" y="977"/>
                <a:ext cx="376" cy="200"/>
              </a:xfrm>
              <a:prstGeom prst="parallelogram">
                <a:avLst>
                  <a:gd name="adj" fmla="val 17982"/>
                </a:avLst>
              </a:prstGeom>
              <a:solidFill>
                <a:schemeClr val="bg1"/>
              </a:solidFill>
              <a:ln w="12700">
                <a:solidFill>
                  <a:schemeClr val="tx1"/>
                </a:solidFill>
                <a:miter lim="800000"/>
                <a:headEnd/>
                <a:tailEnd/>
              </a:ln>
            </p:spPr>
            <p:txBody>
              <a:bodyPr wrap="none" anchor="ctr"/>
              <a:lstStyle/>
              <a:p>
                <a:r>
                  <a:rPr lang="en-US" sz="800">
                    <a:latin typeface="+mj-lt"/>
                  </a:rPr>
                  <a:t>Data</a:t>
                </a:r>
              </a:p>
            </p:txBody>
          </p:sp>
          <p:sp>
            <p:nvSpPr>
              <p:cNvPr id="10278" name="AutoShape 43"/>
              <p:cNvSpPr>
                <a:spLocks noChangeArrowheads="1"/>
              </p:cNvSpPr>
              <p:nvPr/>
            </p:nvSpPr>
            <p:spPr bwMode="auto">
              <a:xfrm>
                <a:off x="4877" y="1238"/>
                <a:ext cx="354" cy="175"/>
              </a:xfrm>
              <a:prstGeom prst="flowChartAlternateProcess">
                <a:avLst/>
              </a:prstGeom>
              <a:solidFill>
                <a:srgbClr val="EAEAEA"/>
              </a:solidFill>
              <a:ln w="12700">
                <a:solidFill>
                  <a:schemeClr val="tx1"/>
                </a:solidFill>
                <a:miter lim="800000"/>
                <a:headEnd/>
                <a:tailEnd/>
              </a:ln>
            </p:spPr>
            <p:txBody>
              <a:bodyPr wrap="none" anchor="ctr"/>
              <a:lstStyle/>
              <a:p>
                <a:r>
                  <a:rPr lang="en-US" sz="800">
                    <a:latin typeface="+mj-lt"/>
                  </a:rPr>
                  <a:t>Optional</a:t>
                </a:r>
              </a:p>
            </p:txBody>
          </p:sp>
        </p:grpSp>
        <p:sp>
          <p:nvSpPr>
            <p:cNvPr id="10264" name="AutoShape 45"/>
            <p:cNvSpPr>
              <a:spLocks noChangeArrowheads="1"/>
            </p:cNvSpPr>
            <p:nvPr/>
          </p:nvSpPr>
          <p:spPr bwMode="auto">
            <a:xfrm>
              <a:off x="625475" y="1731963"/>
              <a:ext cx="1143000" cy="457200"/>
            </a:xfrm>
            <a:prstGeom prst="flowChartTerminator">
              <a:avLst/>
            </a:prstGeom>
            <a:solidFill>
              <a:srgbClr val="EAEAEA"/>
            </a:solidFill>
            <a:ln w="38100">
              <a:solidFill>
                <a:srgbClr val="5A87C6"/>
              </a:solidFill>
              <a:miter lim="800000"/>
              <a:headEnd/>
              <a:tailEnd/>
            </a:ln>
          </p:spPr>
          <p:txBody>
            <a:bodyPr wrap="none" anchor="ctr"/>
            <a:lstStyle/>
            <a:p>
              <a:pPr>
                <a:lnSpc>
                  <a:spcPct val="90000"/>
                </a:lnSpc>
              </a:pPr>
              <a:r>
                <a:rPr lang="en-US" sz="2000" b="1">
                  <a:solidFill>
                    <a:srgbClr val="FF0000"/>
                  </a:solidFill>
                  <a:latin typeface="+mj-lt"/>
                </a:rPr>
                <a:t>Start</a:t>
              </a:r>
            </a:p>
          </p:txBody>
        </p:sp>
        <p:cxnSp>
          <p:nvCxnSpPr>
            <p:cNvPr id="10265" name="AutoShape 46"/>
            <p:cNvCxnSpPr>
              <a:cxnSpLocks noChangeShapeType="1"/>
              <a:stCxn id="10264" idx="2"/>
              <a:endCxn id="73732" idx="0"/>
            </p:cNvCxnSpPr>
            <p:nvPr/>
          </p:nvCxnSpPr>
          <p:spPr bwMode="auto">
            <a:xfrm>
              <a:off x="1196975" y="2208213"/>
              <a:ext cx="0" cy="401637"/>
            </a:xfrm>
            <a:prstGeom prst="straightConnector1">
              <a:avLst/>
            </a:prstGeom>
            <a:noFill/>
            <a:ln w="38100">
              <a:solidFill>
                <a:srgbClr val="5A87C6"/>
              </a:solidFill>
              <a:round/>
              <a:headEnd/>
              <a:tailEnd type="triangle" w="med" len="med"/>
            </a:ln>
          </p:spPr>
        </p:cxnSp>
        <p:cxnSp>
          <p:nvCxnSpPr>
            <p:cNvPr id="10266" name="AutoShape 47"/>
            <p:cNvCxnSpPr>
              <a:cxnSpLocks noChangeShapeType="1"/>
              <a:stCxn id="10264" idx="3"/>
              <a:endCxn id="73740" idx="5"/>
            </p:cNvCxnSpPr>
            <p:nvPr/>
          </p:nvCxnSpPr>
          <p:spPr bwMode="auto">
            <a:xfrm>
              <a:off x="1787525" y="1960563"/>
              <a:ext cx="860425" cy="0"/>
            </a:xfrm>
            <a:prstGeom prst="straightConnector1">
              <a:avLst/>
            </a:prstGeom>
            <a:noFill/>
            <a:ln w="38100">
              <a:solidFill>
                <a:srgbClr val="5A87C6"/>
              </a:solidFill>
              <a:round/>
              <a:headEnd/>
              <a:tailEnd type="triangle" w="med" len="med"/>
            </a:ln>
          </p:spPr>
        </p:cxnSp>
        <p:sp>
          <p:nvSpPr>
            <p:cNvPr id="73754" name="AutoShape 26"/>
            <p:cNvSpPr>
              <a:spLocks noChangeArrowheads="1"/>
            </p:cNvSpPr>
            <p:nvPr/>
          </p:nvSpPr>
          <p:spPr bwMode="auto">
            <a:xfrm>
              <a:off x="1046163" y="572770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Simulation to</a:t>
              </a:r>
            </a:p>
            <a:p>
              <a:pPr>
                <a:lnSpc>
                  <a:spcPct val="90000"/>
                </a:lnSpc>
                <a:defRPr/>
              </a:pPr>
              <a:r>
                <a:rPr lang="en-US" sz="1600">
                  <a:latin typeface="+mj-lt"/>
                </a:rPr>
                <a:t>Summarized</a:t>
              </a:r>
            </a:p>
            <a:p>
              <a:pPr>
                <a:lnSpc>
                  <a:spcPct val="90000"/>
                </a:lnSpc>
                <a:defRPr/>
              </a:pPr>
              <a:r>
                <a:rPr lang="en-US" sz="1600">
                  <a:latin typeface="+mj-lt"/>
                </a:rPr>
                <a:t>Forecast</a:t>
              </a:r>
            </a:p>
          </p:txBody>
        </p:sp>
        <p:sp>
          <p:nvSpPr>
            <p:cNvPr id="73757" name="AutoShape 29"/>
            <p:cNvSpPr>
              <a:spLocks noChangeArrowheads="1"/>
            </p:cNvSpPr>
            <p:nvPr/>
          </p:nvSpPr>
          <p:spPr bwMode="auto">
            <a:xfrm>
              <a:off x="3068638" y="572770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Summary</a:t>
              </a:r>
            </a:p>
            <a:p>
              <a:pPr>
                <a:lnSpc>
                  <a:spcPct val="90000"/>
                </a:lnSpc>
                <a:defRPr/>
              </a:pPr>
              <a:r>
                <a:rPr lang="en-US" sz="1600">
                  <a:latin typeface="+mj-lt"/>
                </a:rPr>
                <a:t>Forecast</a:t>
              </a:r>
            </a:p>
            <a:p>
              <a:pPr>
                <a:lnSpc>
                  <a:spcPct val="90000"/>
                </a:lnSpc>
                <a:defRPr/>
              </a:pPr>
              <a:r>
                <a:rPr lang="en-US" sz="1600">
                  <a:latin typeface="+mj-lt"/>
                </a:rPr>
                <a:t>Maintenance</a:t>
              </a:r>
            </a:p>
          </p:txBody>
        </p:sp>
        <p:cxnSp>
          <p:nvCxnSpPr>
            <p:cNvPr id="10269" name="AutoShape 30"/>
            <p:cNvCxnSpPr>
              <a:cxnSpLocks noChangeShapeType="1"/>
              <a:stCxn id="73754" idx="3"/>
              <a:endCxn id="73757" idx="1"/>
            </p:cNvCxnSpPr>
            <p:nvPr/>
          </p:nvCxnSpPr>
          <p:spPr bwMode="auto">
            <a:xfrm>
              <a:off x="2646363" y="6094413"/>
              <a:ext cx="422275" cy="0"/>
            </a:xfrm>
            <a:prstGeom prst="straightConnector1">
              <a:avLst/>
            </a:prstGeom>
            <a:noFill/>
            <a:ln w="38100">
              <a:solidFill>
                <a:srgbClr val="5A87C6"/>
              </a:solidFill>
              <a:round/>
              <a:headEnd/>
              <a:tailEnd type="triangle" w="med" len="med"/>
            </a:ln>
          </p:spPr>
        </p:cxnSp>
        <p:cxnSp>
          <p:nvCxnSpPr>
            <p:cNvPr id="10270" name="AutoShape 35"/>
            <p:cNvCxnSpPr>
              <a:cxnSpLocks noChangeShapeType="1"/>
              <a:stCxn id="73757" idx="3"/>
              <a:endCxn id="73764" idx="1"/>
            </p:cNvCxnSpPr>
            <p:nvPr/>
          </p:nvCxnSpPr>
          <p:spPr bwMode="auto">
            <a:xfrm>
              <a:off x="4668838" y="6094413"/>
              <a:ext cx="431800" cy="0"/>
            </a:xfrm>
            <a:prstGeom prst="straightConnector1">
              <a:avLst/>
            </a:prstGeom>
            <a:noFill/>
            <a:ln w="38100">
              <a:solidFill>
                <a:srgbClr val="5A87C6"/>
              </a:solidFill>
              <a:round/>
              <a:headEnd/>
              <a:tailEnd type="triangle" w="med" len="med"/>
            </a:ln>
          </p:spPr>
        </p:cxnSp>
        <p:sp>
          <p:nvSpPr>
            <p:cNvPr id="73764" name="AutoShape 36"/>
            <p:cNvSpPr>
              <a:spLocks noChangeArrowheads="1"/>
            </p:cNvSpPr>
            <p:nvPr/>
          </p:nvSpPr>
          <p:spPr bwMode="auto">
            <a:xfrm>
              <a:off x="5100638" y="5727700"/>
              <a:ext cx="1600200" cy="731838"/>
            </a:xfrm>
            <a:prstGeom prst="flowChartProcess">
              <a:avLst/>
            </a:prstGeom>
            <a:solidFill>
              <a:schemeClr val="bg1"/>
            </a:solidFill>
            <a:ln w="12700">
              <a:solidFill>
                <a:schemeClr val="tx1"/>
              </a:solidFill>
              <a:miter lim="800000"/>
              <a:headEnd/>
              <a:tailEnd/>
            </a:ln>
            <a:effectLst>
              <a:outerShdw dist="107763" dir="2700000" algn="ctr" rotWithShape="0">
                <a:srgbClr val="B2B2B2"/>
              </a:outerShdw>
            </a:effectLst>
          </p:spPr>
          <p:txBody>
            <a:bodyPr wrap="none" lIns="0" rIns="0" anchor="ctr"/>
            <a:lstStyle/>
            <a:p>
              <a:pPr>
                <a:lnSpc>
                  <a:spcPct val="90000"/>
                </a:lnSpc>
                <a:defRPr/>
              </a:pPr>
              <a:r>
                <a:rPr lang="en-US" sz="1600">
                  <a:latin typeface="+mj-lt"/>
                </a:rPr>
                <a:t>MRP</a:t>
              </a:r>
            </a:p>
          </p:txBody>
        </p:sp>
        <p:sp>
          <p:nvSpPr>
            <p:cNvPr id="10272" name="AutoShape 49"/>
            <p:cNvSpPr>
              <a:spLocks noChangeArrowheads="1"/>
            </p:cNvSpPr>
            <p:nvPr/>
          </p:nvSpPr>
          <p:spPr bwMode="auto">
            <a:xfrm>
              <a:off x="7156450" y="5865813"/>
              <a:ext cx="1143000" cy="457200"/>
            </a:xfrm>
            <a:prstGeom prst="flowChartTerminator">
              <a:avLst/>
            </a:prstGeom>
            <a:solidFill>
              <a:srgbClr val="EAEAEA"/>
            </a:solidFill>
            <a:ln w="38100">
              <a:solidFill>
                <a:srgbClr val="5A87C6"/>
              </a:solidFill>
              <a:miter lim="800000"/>
              <a:headEnd/>
              <a:tailEnd/>
            </a:ln>
          </p:spPr>
          <p:txBody>
            <a:bodyPr wrap="none" anchor="ctr"/>
            <a:lstStyle/>
            <a:p>
              <a:pPr>
                <a:lnSpc>
                  <a:spcPct val="90000"/>
                </a:lnSpc>
              </a:pPr>
              <a:r>
                <a:rPr lang="en-US" sz="2000" b="1">
                  <a:solidFill>
                    <a:srgbClr val="FF0000"/>
                  </a:solidFill>
                  <a:latin typeface="+mj-lt"/>
                </a:rPr>
                <a:t>End</a:t>
              </a:r>
            </a:p>
          </p:txBody>
        </p:sp>
        <p:cxnSp>
          <p:nvCxnSpPr>
            <p:cNvPr id="10273" name="AutoShape 50"/>
            <p:cNvCxnSpPr>
              <a:cxnSpLocks noChangeShapeType="1"/>
              <a:stCxn id="73764" idx="3"/>
              <a:endCxn id="10272" idx="1"/>
            </p:cNvCxnSpPr>
            <p:nvPr/>
          </p:nvCxnSpPr>
          <p:spPr bwMode="auto">
            <a:xfrm>
              <a:off x="6700838" y="6094413"/>
              <a:ext cx="436562" cy="0"/>
            </a:xfrm>
            <a:prstGeom prst="straightConnector1">
              <a:avLst/>
            </a:prstGeom>
            <a:noFill/>
            <a:ln w="38100">
              <a:solidFill>
                <a:srgbClr val="5A87C6"/>
              </a:solidFill>
              <a:round/>
              <a:headEnd/>
              <a:tailEnd type="triangle" w="med" len="med"/>
            </a:ln>
          </p:spPr>
        </p:cxn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Forecast Simulation Users</a:t>
            </a:r>
          </a:p>
        </p:txBody>
      </p:sp>
      <p:sp>
        <p:nvSpPr>
          <p:cNvPr id="11266" name="Footer Placeholder 3"/>
          <p:cNvSpPr>
            <a:spLocks noGrp="1"/>
          </p:cNvSpPr>
          <p:nvPr>
            <p:ph type="ftr" sz="quarter" idx="10"/>
          </p:nvPr>
        </p:nvSpPr>
        <p:spPr>
          <a:noFill/>
        </p:spPr>
        <p:txBody>
          <a:bodyPr/>
          <a:lstStyle/>
          <a:p>
            <a:pPr defTabSz="865188"/>
            <a:r>
              <a:rPr lang="en-US"/>
              <a:t>FS-IN-080</a:t>
            </a:r>
          </a:p>
        </p:txBody>
      </p:sp>
      <p:grpSp>
        <p:nvGrpSpPr>
          <p:cNvPr id="25" name="Group 24"/>
          <p:cNvGrpSpPr/>
          <p:nvPr/>
        </p:nvGrpSpPr>
        <p:grpSpPr>
          <a:xfrm>
            <a:off x="904875" y="1149350"/>
            <a:ext cx="7327900" cy="4862513"/>
            <a:chOff x="904875" y="987425"/>
            <a:chExt cx="7327900" cy="4862513"/>
          </a:xfrm>
        </p:grpSpPr>
        <p:sp>
          <p:nvSpPr>
            <p:cNvPr id="74757" name="AutoShape 5"/>
            <p:cNvSpPr>
              <a:spLocks noChangeArrowheads="1"/>
            </p:cNvSpPr>
            <p:nvPr/>
          </p:nvSpPr>
          <p:spPr bwMode="auto">
            <a:xfrm>
              <a:off x="4443413" y="987425"/>
              <a:ext cx="3789362" cy="4862513"/>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a:lnSpc>
                  <a:spcPct val="90000"/>
                </a:lnSpc>
                <a:defRPr/>
              </a:pPr>
              <a:r>
                <a:rPr lang="en-US" sz="2000" b="1">
                  <a:latin typeface="+mj-lt"/>
                </a:rPr>
                <a:t>QAD Enterprise Applications</a:t>
              </a:r>
            </a:p>
          </p:txBody>
        </p:sp>
        <p:sp>
          <p:nvSpPr>
            <p:cNvPr id="74779" name="Text Box 27"/>
            <p:cNvSpPr txBox="1">
              <a:spLocks noChangeArrowheads="1"/>
            </p:cNvSpPr>
            <p:nvPr/>
          </p:nvSpPr>
          <p:spPr bwMode="auto">
            <a:xfrm>
              <a:off x="904875" y="1212850"/>
              <a:ext cx="1828800" cy="868363"/>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a:lnSpc>
                  <a:spcPct val="90000"/>
                </a:lnSpc>
                <a:defRPr/>
              </a:pPr>
              <a:r>
                <a:rPr lang="en-US" sz="2000" b="1">
                  <a:latin typeface="+mj-lt"/>
                </a:rPr>
                <a:t>Sales/ Marketing</a:t>
              </a:r>
            </a:p>
          </p:txBody>
        </p:sp>
        <p:sp>
          <p:nvSpPr>
            <p:cNvPr id="74788" name="Text Box 36"/>
            <p:cNvSpPr txBox="1">
              <a:spLocks noChangeArrowheads="1"/>
            </p:cNvSpPr>
            <p:nvPr/>
          </p:nvSpPr>
          <p:spPr bwMode="auto">
            <a:xfrm>
              <a:off x="904875" y="4413250"/>
              <a:ext cx="1828800" cy="868363"/>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a:lnSpc>
                  <a:spcPct val="90000"/>
                </a:lnSpc>
                <a:defRPr/>
              </a:pPr>
              <a:r>
                <a:rPr lang="en-US" sz="2000" b="1">
                  <a:latin typeface="+mj-lt"/>
                </a:rPr>
                <a:t>Forecasting</a:t>
              </a:r>
            </a:p>
            <a:p>
              <a:pPr>
                <a:lnSpc>
                  <a:spcPct val="90000"/>
                </a:lnSpc>
                <a:defRPr/>
              </a:pPr>
              <a:r>
                <a:rPr lang="en-US" sz="2000" b="1">
                  <a:latin typeface="+mj-lt"/>
                </a:rPr>
                <a:t>Manager</a:t>
              </a:r>
            </a:p>
          </p:txBody>
        </p:sp>
        <p:sp>
          <p:nvSpPr>
            <p:cNvPr id="74790" name="Text Box 38"/>
            <p:cNvSpPr txBox="1">
              <a:spLocks noChangeArrowheads="1"/>
            </p:cNvSpPr>
            <p:nvPr/>
          </p:nvSpPr>
          <p:spPr bwMode="auto">
            <a:xfrm>
              <a:off x="904875" y="2281238"/>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a:lnSpc>
                  <a:spcPct val="90000"/>
                </a:lnSpc>
                <a:defRPr/>
              </a:pPr>
              <a:r>
                <a:rPr lang="en-US" sz="2000" b="1">
                  <a:latin typeface="+mj-lt"/>
                </a:rPr>
                <a:t>Master Scheduler/</a:t>
              </a:r>
            </a:p>
            <a:p>
              <a:pPr>
                <a:lnSpc>
                  <a:spcPct val="90000"/>
                </a:lnSpc>
                <a:defRPr/>
              </a:pPr>
              <a:r>
                <a:rPr lang="en-US" sz="2000" b="1">
                  <a:latin typeface="+mj-lt"/>
                </a:rPr>
                <a:t>Planner</a:t>
              </a:r>
            </a:p>
          </p:txBody>
        </p:sp>
        <p:sp>
          <p:nvSpPr>
            <p:cNvPr id="74806" name="Text Box 54"/>
            <p:cNvSpPr txBox="1">
              <a:spLocks noChangeArrowheads="1"/>
            </p:cNvSpPr>
            <p:nvPr/>
          </p:nvSpPr>
          <p:spPr bwMode="auto">
            <a:xfrm>
              <a:off x="904875" y="3348038"/>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a:lnSpc>
                  <a:spcPct val="90000"/>
                </a:lnSpc>
                <a:defRPr/>
              </a:pPr>
              <a:r>
                <a:rPr lang="en-US" sz="2000" b="1">
                  <a:latin typeface="+mj-lt"/>
                </a:rPr>
                <a:t>Inventory Control Manager</a:t>
              </a:r>
            </a:p>
          </p:txBody>
        </p:sp>
        <p:sp>
          <p:nvSpPr>
            <p:cNvPr id="74822" name="AutoShape 70"/>
            <p:cNvSpPr>
              <a:spLocks noChangeArrowheads="1"/>
            </p:cNvSpPr>
            <p:nvPr/>
          </p:nvSpPr>
          <p:spPr bwMode="auto">
            <a:xfrm>
              <a:off x="4683125" y="142875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Sales History Data</a:t>
              </a:r>
            </a:p>
          </p:txBody>
        </p:sp>
        <p:sp>
          <p:nvSpPr>
            <p:cNvPr id="74823" name="AutoShape 71"/>
            <p:cNvSpPr>
              <a:spLocks noChangeArrowheads="1"/>
            </p:cNvSpPr>
            <p:nvPr/>
          </p:nvSpPr>
          <p:spPr bwMode="auto">
            <a:xfrm>
              <a:off x="4683125" y="207645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Forecasting Reports</a:t>
              </a:r>
            </a:p>
          </p:txBody>
        </p:sp>
        <p:sp>
          <p:nvSpPr>
            <p:cNvPr id="74824" name="AutoShape 72"/>
            <p:cNvSpPr>
              <a:spLocks noChangeArrowheads="1"/>
            </p:cNvSpPr>
            <p:nvPr/>
          </p:nvSpPr>
          <p:spPr bwMode="auto">
            <a:xfrm>
              <a:off x="4683125" y="270510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Simulated Forecast</a:t>
              </a:r>
            </a:p>
          </p:txBody>
        </p:sp>
        <p:sp>
          <p:nvSpPr>
            <p:cNvPr id="74825" name="AutoShape 73"/>
            <p:cNvSpPr>
              <a:spLocks noChangeArrowheads="1"/>
            </p:cNvSpPr>
            <p:nvPr/>
          </p:nvSpPr>
          <p:spPr bwMode="auto">
            <a:xfrm>
              <a:off x="4683125" y="333375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MRP Calculation</a:t>
              </a:r>
            </a:p>
          </p:txBody>
        </p:sp>
        <p:sp>
          <p:nvSpPr>
            <p:cNvPr id="74826" name="AutoShape 74"/>
            <p:cNvSpPr>
              <a:spLocks noChangeArrowheads="1"/>
            </p:cNvSpPr>
            <p:nvPr/>
          </p:nvSpPr>
          <p:spPr bwMode="auto">
            <a:xfrm>
              <a:off x="4683125" y="396240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Simulated Forecast</a:t>
              </a:r>
            </a:p>
          </p:txBody>
        </p:sp>
        <p:sp>
          <p:nvSpPr>
            <p:cNvPr id="74827" name="AutoShape 75"/>
            <p:cNvSpPr>
              <a:spLocks noChangeArrowheads="1"/>
            </p:cNvSpPr>
            <p:nvPr/>
          </p:nvSpPr>
          <p:spPr bwMode="auto">
            <a:xfrm>
              <a:off x="4683125" y="459105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Simulated Detail Entry</a:t>
              </a:r>
            </a:p>
          </p:txBody>
        </p:sp>
        <p:sp>
          <p:nvSpPr>
            <p:cNvPr id="74828" name="AutoShape 76"/>
            <p:cNvSpPr>
              <a:spLocks noChangeArrowheads="1"/>
            </p:cNvSpPr>
            <p:nvPr/>
          </p:nvSpPr>
          <p:spPr bwMode="auto">
            <a:xfrm>
              <a:off x="4683125" y="5219700"/>
              <a:ext cx="3313113" cy="457200"/>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a:defRPr/>
              </a:pPr>
              <a:r>
                <a:rPr lang="en-US" sz="2000">
                  <a:latin typeface="+mj-lt"/>
                </a:rPr>
                <a:t>Simulated Forecast Rpts</a:t>
              </a:r>
            </a:p>
          </p:txBody>
        </p:sp>
        <p:cxnSp>
          <p:nvCxnSpPr>
            <p:cNvPr id="11280" name="AutoShape 12"/>
            <p:cNvCxnSpPr>
              <a:cxnSpLocks noChangeShapeType="1"/>
              <a:stCxn id="74788" idx="3"/>
              <a:endCxn id="74827" idx="1"/>
            </p:cNvCxnSpPr>
            <p:nvPr/>
          </p:nvCxnSpPr>
          <p:spPr bwMode="auto">
            <a:xfrm flipV="1">
              <a:off x="2733675" y="4819650"/>
              <a:ext cx="1949450" cy="28575"/>
            </a:xfrm>
            <a:prstGeom prst="straightConnector1">
              <a:avLst/>
            </a:prstGeom>
            <a:noFill/>
            <a:ln w="38100">
              <a:solidFill>
                <a:schemeClr val="tx2"/>
              </a:solidFill>
              <a:round/>
              <a:headEnd/>
              <a:tailEnd type="triangle" w="med" len="med"/>
            </a:ln>
          </p:spPr>
        </p:cxnSp>
        <p:cxnSp>
          <p:nvCxnSpPr>
            <p:cNvPr id="11281" name="AutoShape 15"/>
            <p:cNvCxnSpPr>
              <a:cxnSpLocks noChangeShapeType="1"/>
              <a:stCxn id="74788" idx="3"/>
              <a:endCxn id="74828" idx="1"/>
            </p:cNvCxnSpPr>
            <p:nvPr/>
          </p:nvCxnSpPr>
          <p:spPr bwMode="auto">
            <a:xfrm>
              <a:off x="2733675" y="4848225"/>
              <a:ext cx="1949450" cy="600075"/>
            </a:xfrm>
            <a:prstGeom prst="straightConnector1">
              <a:avLst/>
            </a:prstGeom>
            <a:noFill/>
            <a:ln w="38100">
              <a:solidFill>
                <a:schemeClr val="tx2"/>
              </a:solidFill>
              <a:round/>
              <a:headEnd/>
              <a:tailEnd type="triangle" w="med" len="med"/>
            </a:ln>
          </p:spPr>
        </p:cxnSp>
        <p:cxnSp>
          <p:nvCxnSpPr>
            <p:cNvPr id="11282" name="AutoShape 18"/>
            <p:cNvCxnSpPr>
              <a:cxnSpLocks noChangeShapeType="1"/>
              <a:stCxn id="74788" idx="3"/>
              <a:endCxn id="74826" idx="1"/>
            </p:cNvCxnSpPr>
            <p:nvPr/>
          </p:nvCxnSpPr>
          <p:spPr bwMode="auto">
            <a:xfrm flipV="1">
              <a:off x="2733675" y="4191000"/>
              <a:ext cx="1949450" cy="657225"/>
            </a:xfrm>
            <a:prstGeom prst="straightConnector1">
              <a:avLst/>
            </a:prstGeom>
            <a:noFill/>
            <a:ln w="38100">
              <a:solidFill>
                <a:schemeClr val="tx2"/>
              </a:solidFill>
              <a:round/>
              <a:headEnd/>
              <a:tailEnd type="triangle" w="med" len="med"/>
            </a:ln>
          </p:spPr>
        </p:cxnSp>
        <p:cxnSp>
          <p:nvCxnSpPr>
            <p:cNvPr id="11283" name="AutoShape 49"/>
            <p:cNvCxnSpPr>
              <a:cxnSpLocks noChangeShapeType="1"/>
              <a:stCxn id="74779" idx="3"/>
              <a:endCxn id="74822" idx="1"/>
            </p:cNvCxnSpPr>
            <p:nvPr/>
          </p:nvCxnSpPr>
          <p:spPr bwMode="auto">
            <a:xfrm>
              <a:off x="2733675" y="1647825"/>
              <a:ext cx="1949450" cy="9525"/>
            </a:xfrm>
            <a:prstGeom prst="straightConnector1">
              <a:avLst/>
            </a:prstGeom>
            <a:noFill/>
            <a:ln w="38100">
              <a:solidFill>
                <a:schemeClr val="tx2"/>
              </a:solidFill>
              <a:round/>
              <a:headEnd/>
              <a:tailEnd type="triangle" w="med" len="med"/>
            </a:ln>
          </p:spPr>
        </p:cxnSp>
        <p:cxnSp>
          <p:nvCxnSpPr>
            <p:cNvPr id="11284" name="AutoShape 52"/>
            <p:cNvCxnSpPr>
              <a:cxnSpLocks noChangeShapeType="1"/>
              <a:stCxn id="74779" idx="3"/>
              <a:endCxn id="74823" idx="1"/>
            </p:cNvCxnSpPr>
            <p:nvPr/>
          </p:nvCxnSpPr>
          <p:spPr bwMode="auto">
            <a:xfrm>
              <a:off x="2733675" y="1647825"/>
              <a:ext cx="1949450" cy="657225"/>
            </a:xfrm>
            <a:prstGeom prst="straightConnector1">
              <a:avLst/>
            </a:prstGeom>
            <a:noFill/>
            <a:ln w="38100">
              <a:solidFill>
                <a:schemeClr val="tx2"/>
              </a:solidFill>
              <a:round/>
              <a:headEnd/>
              <a:tailEnd type="triangle" w="med" len="med"/>
            </a:ln>
          </p:spPr>
        </p:cxnSp>
        <p:grpSp>
          <p:nvGrpSpPr>
            <p:cNvPr id="11285" name="Group 79"/>
            <p:cNvGrpSpPr>
              <a:grpSpLocks/>
            </p:cNvGrpSpPr>
            <p:nvPr/>
          </p:nvGrpSpPr>
          <p:grpSpPr bwMode="auto">
            <a:xfrm>
              <a:off x="2733675" y="2668588"/>
              <a:ext cx="1949450" cy="1162050"/>
              <a:chOff x="1758" y="2059"/>
              <a:chExt cx="1372" cy="732"/>
            </a:xfrm>
          </p:grpSpPr>
          <p:cxnSp>
            <p:nvCxnSpPr>
              <p:cNvPr id="11286" name="AutoShape 8"/>
              <p:cNvCxnSpPr>
                <a:cxnSpLocks noChangeShapeType="1"/>
              </p:cNvCxnSpPr>
              <p:nvPr/>
            </p:nvCxnSpPr>
            <p:spPr bwMode="auto">
              <a:xfrm>
                <a:off x="1758" y="2059"/>
                <a:ext cx="1372" cy="137"/>
              </a:xfrm>
              <a:prstGeom prst="straightConnector1">
                <a:avLst/>
              </a:prstGeom>
              <a:noFill/>
              <a:ln w="38100">
                <a:solidFill>
                  <a:schemeClr val="tx2"/>
                </a:solidFill>
                <a:round/>
                <a:headEnd/>
                <a:tailEnd type="triangle" w="med" len="med"/>
              </a:ln>
            </p:spPr>
          </p:cxnSp>
          <p:cxnSp>
            <p:nvCxnSpPr>
              <p:cNvPr id="11287" name="AutoShape 65"/>
              <p:cNvCxnSpPr>
                <a:cxnSpLocks noChangeShapeType="1"/>
              </p:cNvCxnSpPr>
              <p:nvPr/>
            </p:nvCxnSpPr>
            <p:spPr bwMode="auto">
              <a:xfrm>
                <a:off x="1758" y="2059"/>
                <a:ext cx="1372" cy="533"/>
              </a:xfrm>
              <a:prstGeom prst="straightConnector1">
                <a:avLst/>
              </a:prstGeom>
              <a:noFill/>
              <a:ln w="38100">
                <a:solidFill>
                  <a:schemeClr val="tx2"/>
                </a:solidFill>
                <a:round/>
                <a:headEnd/>
                <a:tailEnd type="triangle" w="med" len="med"/>
              </a:ln>
            </p:spPr>
          </p:cxnSp>
          <p:cxnSp>
            <p:nvCxnSpPr>
              <p:cNvPr id="11288" name="AutoShape 64"/>
              <p:cNvCxnSpPr>
                <a:cxnSpLocks noChangeShapeType="1"/>
              </p:cNvCxnSpPr>
              <p:nvPr/>
            </p:nvCxnSpPr>
            <p:spPr bwMode="auto">
              <a:xfrm flipV="1">
                <a:off x="1758" y="2652"/>
                <a:ext cx="1372" cy="139"/>
              </a:xfrm>
              <a:prstGeom prst="straightConnector1">
                <a:avLst/>
              </a:prstGeom>
              <a:noFill/>
              <a:ln w="38100">
                <a:solidFill>
                  <a:schemeClr val="tx2"/>
                </a:solidFill>
                <a:round/>
                <a:headEnd/>
                <a:tailEnd type="triangle" w="med" len="med"/>
              </a:ln>
            </p:spPr>
          </p:cxnSp>
        </p:gr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Font typeface="Webdings" pitchFamily="18" charset="2"/>
              <a:buNone/>
            </a:pPr>
            <a:r>
              <a:rPr lang="en-US" b="1" smtClean="0"/>
              <a:t>In this course you learn how to:</a:t>
            </a:r>
          </a:p>
          <a:p>
            <a:pPr eaLnBrk="1" hangingPunct="1"/>
            <a:r>
              <a:rPr lang="en-US" smtClean="0"/>
              <a:t>Identify some key business considerations before setting up Forecast Simulation in QAD Enterprise Applications</a:t>
            </a:r>
          </a:p>
          <a:p>
            <a:pPr eaLnBrk="1" hangingPunct="1"/>
            <a:r>
              <a:rPr lang="en-US" smtClean="0"/>
              <a:t>Set up Forecast Simulation in QAD Enterprise Applications</a:t>
            </a:r>
          </a:p>
          <a:p>
            <a:pPr eaLnBrk="1" hangingPunct="1"/>
            <a:r>
              <a:rPr lang="en-US" smtClean="0"/>
              <a:t>Use Forecast Simulation in QAD Enterprise Applications</a:t>
            </a:r>
          </a:p>
          <a:p>
            <a:pPr eaLnBrk="1" hangingPunct="1"/>
            <a:endParaRPr lang="en-US" smtClean="0"/>
          </a:p>
        </p:txBody>
      </p:sp>
      <p:sp>
        <p:nvSpPr>
          <p:cNvPr id="12291" name="Rectangle 2"/>
          <p:cNvSpPr>
            <a:spLocks noGrp="1" noChangeArrowheads="1"/>
          </p:cNvSpPr>
          <p:nvPr>
            <p:ph type="title"/>
          </p:nvPr>
        </p:nvSpPr>
        <p:spPr/>
        <p:txBody>
          <a:bodyPr/>
          <a:lstStyle/>
          <a:p>
            <a:pPr eaLnBrk="1" hangingPunct="1"/>
            <a:r>
              <a:rPr lang="en-US" smtClean="0"/>
              <a:t>Course Objectives</a:t>
            </a:r>
          </a:p>
        </p:txBody>
      </p:sp>
      <p:sp>
        <p:nvSpPr>
          <p:cNvPr id="12290" name="Footer Placeholder 3"/>
          <p:cNvSpPr>
            <a:spLocks noGrp="1"/>
          </p:cNvSpPr>
          <p:nvPr>
            <p:ph type="ftr" sz="quarter" idx="10"/>
          </p:nvPr>
        </p:nvSpPr>
        <p:spPr>
          <a:noFill/>
        </p:spPr>
        <p:txBody>
          <a:bodyPr/>
          <a:lstStyle/>
          <a:p>
            <a:pPr defTabSz="865188"/>
            <a:r>
              <a:rPr lang="en-US"/>
              <a:t>FS-IN-090</a:t>
            </a:r>
          </a:p>
        </p:txBody>
      </p:sp>
    </p:spTree>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outerShdw dist="45791" dir="3378596" algn="ctr" rotWithShape="0">
            <a:schemeClr val="bg2"/>
          </a:outerShdw>
        </a:effectLst>
      </a:spPr>
      <a:bodyPr vert="horz" wrap="none" lIns="0" tIns="0" rIns="0" bIns="0" numCol="1" anchor="ctr" anchorCtr="1" compatLnSpc="1">
        <a:prstTxWarp prst="textNoShape">
          <a:avLst/>
        </a:prstTxWarp>
      </a:bodyPr>
      <a:lstStyle>
        <a:defPPr marL="0" marR="0" indent="0" algn="ctr" defTabSz="8255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outerShdw dist="45791" dir="3378596" algn="ctr" rotWithShape="0">
            <a:schemeClr val="bg2"/>
          </a:outerShdw>
        </a:effectLst>
      </a:spPr>
      <a:bodyPr vert="horz" wrap="none" lIns="0" tIns="0" rIns="0" bIns="0" numCol="1" anchor="ctr" anchorCtr="1" compatLnSpc="1">
        <a:prstTxWarp prst="textNoShape">
          <a:avLst/>
        </a:prstTxWarp>
      </a:bodyPr>
      <a:lstStyle>
        <a:defPPr marL="0" marR="0" indent="0" algn="ctr" defTabSz="8255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outerShdw dist="45791" dir="3378596" algn="ctr" rotWithShape="0">
            <a:schemeClr val="bg2"/>
          </a:outerShdw>
        </a:effectLst>
      </a:spPr>
      <a:bodyPr vert="horz" wrap="none" lIns="0" tIns="0" rIns="0" bIns="0" numCol="1" anchor="ctr" anchorCtr="1" compatLnSpc="1">
        <a:prstTxWarp prst="textNoShape">
          <a:avLst/>
        </a:prstTxWarp>
      </a:bodyPr>
      <a:lstStyle>
        <a:defPPr marL="0" marR="0" indent="0" algn="ctr" defTabSz="8255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outerShdw dist="45791" dir="3378596" algn="ctr" rotWithShape="0">
            <a:schemeClr val="bg2"/>
          </a:outerShdw>
        </a:effectLst>
      </a:spPr>
      <a:bodyPr vert="horz" wrap="none" lIns="0" tIns="0" rIns="0" bIns="0" numCol="1" anchor="ctr" anchorCtr="1" compatLnSpc="1">
        <a:prstTxWarp prst="textNoShape">
          <a:avLst/>
        </a:prstTxWarp>
      </a:bodyPr>
      <a:lstStyle>
        <a:defPPr marL="0" marR="0" indent="0" algn="ctr" defTabSz="8255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I:\train\Published Materials\MFG PRO Appl\eB2-mfgpro\Tools\eB2_sample\slides\eB2 Training.pot</Template>
  <TotalTime>1418</TotalTime>
  <Words>530</Words>
  <Application>Microsoft Office PowerPoint</Application>
  <PresentationFormat>On-screen Show (4:3)</PresentationFormat>
  <Paragraphs>137</Paragraphs>
  <Slides>11</Slides>
  <Notes>1</Notes>
  <HiddenSlides>0</HiddenSlides>
  <MMClips>0</MMClips>
  <ScaleCrop>false</ScaleCrop>
  <HeadingPairs>
    <vt:vector size="4" baseType="variant">
      <vt:variant>
        <vt:lpstr>Theme</vt:lpstr>
      </vt:variant>
      <vt:variant>
        <vt:i4>3</vt:i4>
      </vt:variant>
      <vt:variant>
        <vt:lpstr>Slide Titles</vt:lpstr>
      </vt:variant>
      <vt:variant>
        <vt:i4>11</vt:i4>
      </vt:variant>
    </vt:vector>
  </HeadingPairs>
  <TitlesOfParts>
    <vt:vector size="14" baseType="lpstr">
      <vt:lpstr>Custom Design</vt:lpstr>
      <vt:lpstr>1_EX06PP_template</vt:lpstr>
      <vt:lpstr>QAD 2010 Template</vt:lpstr>
      <vt:lpstr>Forecasting Simulation</vt:lpstr>
      <vt:lpstr>Slide 2</vt:lpstr>
      <vt:lpstr>Facilities</vt:lpstr>
      <vt:lpstr>Course Overview</vt:lpstr>
      <vt:lpstr>QAD Enterprise Applications General System Flow</vt:lpstr>
      <vt:lpstr>Terminology</vt:lpstr>
      <vt:lpstr>Forecast Simulation Life Cycle</vt:lpstr>
      <vt:lpstr>Forecast Simulation Users</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cug</dc:creator>
  <cp:lastModifiedBy>mdf</cp:lastModifiedBy>
  <cp:revision>94</cp:revision>
  <dcterms:created xsi:type="dcterms:W3CDTF">1998-03-17T23:27:45Z</dcterms:created>
  <dcterms:modified xsi:type="dcterms:W3CDTF">2011-02-03T23:32:29Z</dcterms:modified>
</cp:coreProperties>
</file>