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78" r:id="rId2"/>
  </p:sldMasterIdLst>
  <p:notesMasterIdLst>
    <p:notesMasterId r:id="rId46"/>
  </p:notes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62" r:id="rId14"/>
    <p:sldId id="363" r:id="rId15"/>
    <p:sldId id="337" r:id="rId16"/>
    <p:sldId id="338" r:id="rId17"/>
    <p:sldId id="340" r:id="rId18"/>
    <p:sldId id="364" r:id="rId19"/>
    <p:sldId id="341" r:id="rId20"/>
    <p:sldId id="365" r:id="rId21"/>
    <p:sldId id="342" r:id="rId22"/>
    <p:sldId id="343" r:id="rId23"/>
    <p:sldId id="366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67" r:id="rId39"/>
    <p:sldId id="358" r:id="rId40"/>
    <p:sldId id="368" r:id="rId41"/>
    <p:sldId id="359" r:id="rId42"/>
    <p:sldId id="369" r:id="rId43"/>
    <p:sldId id="360" r:id="rId44"/>
    <p:sldId id="361" r:id="rId4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DEF"/>
    <a:srgbClr val="365E9A"/>
    <a:srgbClr val="C00000"/>
    <a:srgbClr val="D60000"/>
    <a:srgbClr val="E20000"/>
    <a:srgbClr val="FF0000"/>
    <a:srgbClr val="CC66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70"/>
        <p:guide orient="horz" pos="1690"/>
        <p:guide pos="2878"/>
        <p:guide pos="5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1764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3760DE3A-C46F-4F84-A7B4-F80D1CB5F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2008-FS-SU-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2008-FS-SU-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2008-FS-SU-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Identify key business considerations before setting up Forecast Simulation in QAD Enterprise Applications</a:t>
            </a:r>
          </a:p>
          <a:p>
            <a:pPr eaLnBrk="1" hangingPunct="1"/>
            <a:r>
              <a:rPr lang="en-US" b="1" dirty="0" smtClean="0"/>
              <a:t>Set up Forecast Simulation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Use Forecast Simulation in QAD Enterprise Applications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Forecast Simulation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FS-SU-100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819275" y="10620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</a:t>
            </a:r>
            <a:r>
              <a:rPr lang="en-US" dirty="0" smtClean="0">
                <a:latin typeface="+mj-lt"/>
              </a:rPr>
              <a:t>Parameters.</a:t>
            </a:r>
            <a:endParaRPr lang="en-US" dirty="0">
              <a:latin typeface="+mj-lt"/>
            </a:endParaRPr>
          </a:p>
        </p:txBody>
      </p:sp>
      <p:sp>
        <p:nvSpPr>
          <p:cNvPr id="136198" name="Line 6"/>
          <p:cNvSpPr>
            <a:spLocks noChangeShapeType="1"/>
          </p:cNvSpPr>
          <p:nvPr/>
        </p:nvSpPr>
        <p:spPr bwMode="auto">
          <a:xfrm>
            <a:off x="1106424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13318" name="Group 23"/>
          <p:cNvGrpSpPr>
            <a:grpSpLocks/>
          </p:cNvGrpSpPr>
          <p:nvPr/>
        </p:nvGrpSpPr>
        <p:grpSpPr bwMode="auto">
          <a:xfrm>
            <a:off x="6202364" y="4311650"/>
            <a:ext cx="2465388" cy="2103438"/>
            <a:chOff x="3907" y="2716"/>
            <a:chExt cx="1553" cy="1325"/>
          </a:xfrm>
        </p:grpSpPr>
        <p:sp>
          <p:nvSpPr>
            <p:cNvPr id="13319" name="Freeform 8"/>
            <p:cNvSpPr>
              <a:spLocks/>
            </p:cNvSpPr>
            <p:nvPr/>
          </p:nvSpPr>
          <p:spPr bwMode="auto">
            <a:xfrm>
              <a:off x="4313" y="3274"/>
              <a:ext cx="186" cy="234"/>
            </a:xfrm>
            <a:custGeom>
              <a:avLst/>
              <a:gdLst>
                <a:gd name="T0" fmla="*/ 934 w 934"/>
                <a:gd name="T1" fmla="*/ 488 h 1179"/>
                <a:gd name="T2" fmla="*/ 696 w 934"/>
                <a:gd name="T3" fmla="*/ 391 h 1179"/>
                <a:gd name="T4" fmla="*/ 687 w 934"/>
                <a:gd name="T5" fmla="*/ 413 h 1179"/>
                <a:gd name="T6" fmla="*/ 681 w 934"/>
                <a:gd name="T7" fmla="*/ 435 h 1179"/>
                <a:gd name="T8" fmla="*/ 674 w 934"/>
                <a:gd name="T9" fmla="*/ 458 h 1179"/>
                <a:gd name="T10" fmla="*/ 669 w 934"/>
                <a:gd name="T11" fmla="*/ 482 h 1179"/>
                <a:gd name="T12" fmla="*/ 662 w 934"/>
                <a:gd name="T13" fmla="*/ 514 h 1179"/>
                <a:gd name="T14" fmla="*/ 658 w 934"/>
                <a:gd name="T15" fmla="*/ 540 h 1179"/>
                <a:gd name="T16" fmla="*/ 654 w 934"/>
                <a:gd name="T17" fmla="*/ 568 h 1179"/>
                <a:gd name="T18" fmla="*/ 651 w 934"/>
                <a:gd name="T19" fmla="*/ 600 h 1179"/>
                <a:gd name="T20" fmla="*/ 648 w 934"/>
                <a:gd name="T21" fmla="*/ 633 h 1179"/>
                <a:gd name="T22" fmla="*/ 648 w 934"/>
                <a:gd name="T23" fmla="*/ 691 h 1179"/>
                <a:gd name="T24" fmla="*/ 650 w 934"/>
                <a:gd name="T25" fmla="*/ 721 h 1179"/>
                <a:gd name="T26" fmla="*/ 651 w 934"/>
                <a:gd name="T27" fmla="*/ 750 h 1179"/>
                <a:gd name="T28" fmla="*/ 655 w 934"/>
                <a:gd name="T29" fmla="*/ 779 h 1179"/>
                <a:gd name="T30" fmla="*/ 661 w 934"/>
                <a:gd name="T31" fmla="*/ 807 h 1179"/>
                <a:gd name="T32" fmla="*/ 666 w 934"/>
                <a:gd name="T33" fmla="*/ 835 h 1179"/>
                <a:gd name="T34" fmla="*/ 673 w 934"/>
                <a:gd name="T35" fmla="*/ 867 h 1179"/>
                <a:gd name="T36" fmla="*/ 682 w 934"/>
                <a:gd name="T37" fmla="*/ 897 h 1179"/>
                <a:gd name="T38" fmla="*/ 236 w 934"/>
                <a:gd name="T39" fmla="*/ 1179 h 1179"/>
                <a:gd name="T40" fmla="*/ 226 w 934"/>
                <a:gd name="T41" fmla="*/ 1150 h 1179"/>
                <a:gd name="T42" fmla="*/ 217 w 934"/>
                <a:gd name="T43" fmla="*/ 1126 h 1179"/>
                <a:gd name="T44" fmla="*/ 209 w 934"/>
                <a:gd name="T45" fmla="*/ 1102 h 1179"/>
                <a:gd name="T46" fmla="*/ 200 w 934"/>
                <a:gd name="T47" fmla="*/ 1076 h 1179"/>
                <a:gd name="T48" fmla="*/ 194 w 934"/>
                <a:gd name="T49" fmla="*/ 1055 h 1179"/>
                <a:gd name="T50" fmla="*/ 185 w 934"/>
                <a:gd name="T51" fmla="*/ 1030 h 1179"/>
                <a:gd name="T52" fmla="*/ 180 w 934"/>
                <a:gd name="T53" fmla="*/ 1007 h 1179"/>
                <a:gd name="T54" fmla="*/ 174 w 934"/>
                <a:gd name="T55" fmla="*/ 985 h 1179"/>
                <a:gd name="T56" fmla="*/ 169 w 934"/>
                <a:gd name="T57" fmla="*/ 962 h 1179"/>
                <a:gd name="T58" fmla="*/ 162 w 934"/>
                <a:gd name="T59" fmla="*/ 934 h 1179"/>
                <a:gd name="T60" fmla="*/ 158 w 934"/>
                <a:gd name="T61" fmla="*/ 906 h 1179"/>
                <a:gd name="T62" fmla="*/ 153 w 934"/>
                <a:gd name="T63" fmla="*/ 880 h 1179"/>
                <a:gd name="T64" fmla="*/ 147 w 934"/>
                <a:gd name="T65" fmla="*/ 854 h 1179"/>
                <a:gd name="T66" fmla="*/ 144 w 934"/>
                <a:gd name="T67" fmla="*/ 824 h 1179"/>
                <a:gd name="T68" fmla="*/ 142 w 934"/>
                <a:gd name="T69" fmla="*/ 795 h 1179"/>
                <a:gd name="T70" fmla="*/ 139 w 934"/>
                <a:gd name="T71" fmla="*/ 762 h 1179"/>
                <a:gd name="T72" fmla="*/ 136 w 934"/>
                <a:gd name="T73" fmla="*/ 731 h 1179"/>
                <a:gd name="T74" fmla="*/ 136 w 934"/>
                <a:gd name="T75" fmla="*/ 699 h 1179"/>
                <a:gd name="T76" fmla="*/ 136 w 934"/>
                <a:gd name="T77" fmla="*/ 667 h 1179"/>
                <a:gd name="T78" fmla="*/ 136 w 934"/>
                <a:gd name="T79" fmla="*/ 626 h 1179"/>
                <a:gd name="T80" fmla="*/ 138 w 934"/>
                <a:gd name="T81" fmla="*/ 589 h 1179"/>
                <a:gd name="T82" fmla="*/ 139 w 934"/>
                <a:gd name="T83" fmla="*/ 564 h 1179"/>
                <a:gd name="T84" fmla="*/ 142 w 934"/>
                <a:gd name="T85" fmla="*/ 534 h 1179"/>
                <a:gd name="T86" fmla="*/ 144 w 934"/>
                <a:gd name="T87" fmla="*/ 506 h 1179"/>
                <a:gd name="T88" fmla="*/ 148 w 934"/>
                <a:gd name="T89" fmla="*/ 471 h 1179"/>
                <a:gd name="T90" fmla="*/ 154 w 934"/>
                <a:gd name="T91" fmla="*/ 441 h 1179"/>
                <a:gd name="T92" fmla="*/ 159 w 934"/>
                <a:gd name="T93" fmla="*/ 414 h 1179"/>
                <a:gd name="T94" fmla="*/ 166 w 934"/>
                <a:gd name="T95" fmla="*/ 380 h 1179"/>
                <a:gd name="T96" fmla="*/ 173 w 934"/>
                <a:gd name="T97" fmla="*/ 353 h 1179"/>
                <a:gd name="T98" fmla="*/ 180 w 934"/>
                <a:gd name="T99" fmla="*/ 320 h 1179"/>
                <a:gd name="T100" fmla="*/ 188 w 934"/>
                <a:gd name="T101" fmla="*/ 292 h 1179"/>
                <a:gd name="T102" fmla="*/ 198 w 934"/>
                <a:gd name="T103" fmla="*/ 262 h 1179"/>
                <a:gd name="T104" fmla="*/ 207 w 934"/>
                <a:gd name="T105" fmla="*/ 232 h 1179"/>
                <a:gd name="T106" fmla="*/ 221 w 934"/>
                <a:gd name="T107" fmla="*/ 195 h 1179"/>
                <a:gd name="T108" fmla="*/ 0 w 934"/>
                <a:gd name="T109" fmla="*/ 103 h 1179"/>
                <a:gd name="T110" fmla="*/ 581 w 934"/>
                <a:gd name="T111" fmla="*/ 0 h 1179"/>
                <a:gd name="T112" fmla="*/ 934 w 934"/>
                <a:gd name="T113" fmla="*/ 488 h 1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4"/>
                <a:gd name="T172" fmla="*/ 0 h 1179"/>
                <a:gd name="T173" fmla="*/ 934 w 934"/>
                <a:gd name="T174" fmla="*/ 1179 h 1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4" h="1179">
                  <a:moveTo>
                    <a:pt x="934" y="488"/>
                  </a:moveTo>
                  <a:lnTo>
                    <a:pt x="696" y="391"/>
                  </a:lnTo>
                  <a:lnTo>
                    <a:pt x="687" y="413"/>
                  </a:lnTo>
                  <a:lnTo>
                    <a:pt x="681" y="435"/>
                  </a:lnTo>
                  <a:lnTo>
                    <a:pt x="674" y="458"/>
                  </a:lnTo>
                  <a:lnTo>
                    <a:pt x="669" y="482"/>
                  </a:lnTo>
                  <a:lnTo>
                    <a:pt x="662" y="514"/>
                  </a:lnTo>
                  <a:lnTo>
                    <a:pt x="658" y="540"/>
                  </a:lnTo>
                  <a:lnTo>
                    <a:pt x="654" y="568"/>
                  </a:lnTo>
                  <a:lnTo>
                    <a:pt x="651" y="600"/>
                  </a:lnTo>
                  <a:lnTo>
                    <a:pt x="648" y="633"/>
                  </a:lnTo>
                  <a:lnTo>
                    <a:pt x="648" y="691"/>
                  </a:lnTo>
                  <a:lnTo>
                    <a:pt x="650" y="721"/>
                  </a:lnTo>
                  <a:lnTo>
                    <a:pt x="651" y="750"/>
                  </a:lnTo>
                  <a:lnTo>
                    <a:pt x="655" y="779"/>
                  </a:lnTo>
                  <a:lnTo>
                    <a:pt x="661" y="807"/>
                  </a:lnTo>
                  <a:lnTo>
                    <a:pt x="666" y="835"/>
                  </a:lnTo>
                  <a:lnTo>
                    <a:pt x="673" y="867"/>
                  </a:lnTo>
                  <a:lnTo>
                    <a:pt x="682" y="897"/>
                  </a:lnTo>
                  <a:lnTo>
                    <a:pt x="236" y="1179"/>
                  </a:lnTo>
                  <a:lnTo>
                    <a:pt x="226" y="1150"/>
                  </a:lnTo>
                  <a:lnTo>
                    <a:pt x="217" y="1126"/>
                  </a:lnTo>
                  <a:lnTo>
                    <a:pt x="209" y="1102"/>
                  </a:lnTo>
                  <a:lnTo>
                    <a:pt x="200" y="1076"/>
                  </a:lnTo>
                  <a:lnTo>
                    <a:pt x="194" y="1055"/>
                  </a:lnTo>
                  <a:lnTo>
                    <a:pt x="185" y="1030"/>
                  </a:lnTo>
                  <a:lnTo>
                    <a:pt x="180" y="1007"/>
                  </a:lnTo>
                  <a:lnTo>
                    <a:pt x="174" y="985"/>
                  </a:lnTo>
                  <a:lnTo>
                    <a:pt x="169" y="962"/>
                  </a:lnTo>
                  <a:lnTo>
                    <a:pt x="162" y="934"/>
                  </a:lnTo>
                  <a:lnTo>
                    <a:pt x="158" y="906"/>
                  </a:lnTo>
                  <a:lnTo>
                    <a:pt x="153" y="880"/>
                  </a:lnTo>
                  <a:lnTo>
                    <a:pt x="147" y="854"/>
                  </a:lnTo>
                  <a:lnTo>
                    <a:pt x="144" y="824"/>
                  </a:lnTo>
                  <a:lnTo>
                    <a:pt x="142" y="795"/>
                  </a:lnTo>
                  <a:lnTo>
                    <a:pt x="139" y="762"/>
                  </a:lnTo>
                  <a:lnTo>
                    <a:pt x="136" y="731"/>
                  </a:lnTo>
                  <a:lnTo>
                    <a:pt x="136" y="699"/>
                  </a:lnTo>
                  <a:lnTo>
                    <a:pt x="136" y="667"/>
                  </a:lnTo>
                  <a:lnTo>
                    <a:pt x="136" y="626"/>
                  </a:lnTo>
                  <a:lnTo>
                    <a:pt x="138" y="589"/>
                  </a:lnTo>
                  <a:lnTo>
                    <a:pt x="139" y="564"/>
                  </a:lnTo>
                  <a:lnTo>
                    <a:pt x="142" y="534"/>
                  </a:lnTo>
                  <a:lnTo>
                    <a:pt x="144" y="506"/>
                  </a:lnTo>
                  <a:lnTo>
                    <a:pt x="148" y="471"/>
                  </a:lnTo>
                  <a:lnTo>
                    <a:pt x="154" y="441"/>
                  </a:lnTo>
                  <a:lnTo>
                    <a:pt x="159" y="414"/>
                  </a:lnTo>
                  <a:lnTo>
                    <a:pt x="166" y="380"/>
                  </a:lnTo>
                  <a:lnTo>
                    <a:pt x="173" y="353"/>
                  </a:lnTo>
                  <a:lnTo>
                    <a:pt x="180" y="320"/>
                  </a:lnTo>
                  <a:lnTo>
                    <a:pt x="188" y="292"/>
                  </a:lnTo>
                  <a:lnTo>
                    <a:pt x="198" y="262"/>
                  </a:lnTo>
                  <a:lnTo>
                    <a:pt x="207" y="232"/>
                  </a:lnTo>
                  <a:lnTo>
                    <a:pt x="221" y="195"/>
                  </a:lnTo>
                  <a:lnTo>
                    <a:pt x="0" y="103"/>
                  </a:lnTo>
                  <a:lnTo>
                    <a:pt x="581" y="0"/>
                  </a:lnTo>
                  <a:lnTo>
                    <a:pt x="934" y="488"/>
                  </a:lnTo>
                  <a:close/>
                </a:path>
              </a:pathLst>
            </a:custGeom>
            <a:solidFill>
              <a:srgbClr val="006600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Freeform 9"/>
            <p:cNvSpPr>
              <a:spLocks/>
            </p:cNvSpPr>
            <p:nvPr/>
          </p:nvSpPr>
          <p:spPr bwMode="auto">
            <a:xfrm>
              <a:off x="4326" y="3515"/>
              <a:ext cx="211" cy="202"/>
            </a:xfrm>
            <a:custGeom>
              <a:avLst/>
              <a:gdLst>
                <a:gd name="T0" fmla="*/ 843 w 1061"/>
                <a:gd name="T1" fmla="*/ 1010 h 1010"/>
                <a:gd name="T2" fmla="*/ 821 w 1061"/>
                <a:gd name="T3" fmla="*/ 999 h 1010"/>
                <a:gd name="T4" fmla="*/ 803 w 1061"/>
                <a:gd name="T5" fmla="*/ 989 h 1010"/>
                <a:gd name="T6" fmla="*/ 784 w 1061"/>
                <a:gd name="T7" fmla="*/ 980 h 1010"/>
                <a:gd name="T8" fmla="*/ 766 w 1061"/>
                <a:gd name="T9" fmla="*/ 970 h 1010"/>
                <a:gd name="T10" fmla="*/ 747 w 1061"/>
                <a:gd name="T11" fmla="*/ 959 h 1010"/>
                <a:gd name="T12" fmla="*/ 728 w 1061"/>
                <a:gd name="T13" fmla="*/ 948 h 1010"/>
                <a:gd name="T14" fmla="*/ 710 w 1061"/>
                <a:gd name="T15" fmla="*/ 936 h 1010"/>
                <a:gd name="T16" fmla="*/ 691 w 1061"/>
                <a:gd name="T17" fmla="*/ 925 h 1010"/>
                <a:gd name="T18" fmla="*/ 670 w 1061"/>
                <a:gd name="T19" fmla="*/ 910 h 1010"/>
                <a:gd name="T20" fmla="*/ 647 w 1061"/>
                <a:gd name="T21" fmla="*/ 895 h 1010"/>
                <a:gd name="T22" fmla="*/ 629 w 1061"/>
                <a:gd name="T23" fmla="*/ 881 h 1010"/>
                <a:gd name="T24" fmla="*/ 612 w 1061"/>
                <a:gd name="T25" fmla="*/ 866 h 1010"/>
                <a:gd name="T26" fmla="*/ 591 w 1061"/>
                <a:gd name="T27" fmla="*/ 851 h 1010"/>
                <a:gd name="T28" fmla="*/ 569 w 1061"/>
                <a:gd name="T29" fmla="*/ 835 h 1010"/>
                <a:gd name="T30" fmla="*/ 550 w 1061"/>
                <a:gd name="T31" fmla="*/ 819 h 1010"/>
                <a:gd name="T32" fmla="*/ 530 w 1061"/>
                <a:gd name="T33" fmla="*/ 801 h 1010"/>
                <a:gd name="T34" fmla="*/ 513 w 1061"/>
                <a:gd name="T35" fmla="*/ 786 h 1010"/>
                <a:gd name="T36" fmla="*/ 490 w 1061"/>
                <a:gd name="T37" fmla="*/ 764 h 1010"/>
                <a:gd name="T38" fmla="*/ 471 w 1061"/>
                <a:gd name="T39" fmla="*/ 746 h 1010"/>
                <a:gd name="T40" fmla="*/ 455 w 1061"/>
                <a:gd name="T41" fmla="*/ 728 h 1010"/>
                <a:gd name="T42" fmla="*/ 436 w 1061"/>
                <a:gd name="T43" fmla="*/ 708 h 1010"/>
                <a:gd name="T44" fmla="*/ 422 w 1061"/>
                <a:gd name="T45" fmla="*/ 693 h 1010"/>
                <a:gd name="T46" fmla="*/ 406 w 1061"/>
                <a:gd name="T47" fmla="*/ 674 h 1010"/>
                <a:gd name="T48" fmla="*/ 389 w 1061"/>
                <a:gd name="T49" fmla="*/ 655 h 1010"/>
                <a:gd name="T50" fmla="*/ 371 w 1061"/>
                <a:gd name="T51" fmla="*/ 631 h 1010"/>
                <a:gd name="T52" fmla="*/ 355 w 1061"/>
                <a:gd name="T53" fmla="*/ 612 h 1010"/>
                <a:gd name="T54" fmla="*/ 339 w 1061"/>
                <a:gd name="T55" fmla="*/ 590 h 1010"/>
                <a:gd name="T56" fmla="*/ 320 w 1061"/>
                <a:gd name="T57" fmla="*/ 564 h 1010"/>
                <a:gd name="T58" fmla="*/ 303 w 1061"/>
                <a:gd name="T59" fmla="*/ 541 h 1010"/>
                <a:gd name="T60" fmla="*/ 285 w 1061"/>
                <a:gd name="T61" fmla="*/ 515 h 1010"/>
                <a:gd name="T62" fmla="*/ 269 w 1061"/>
                <a:gd name="T63" fmla="*/ 489 h 1010"/>
                <a:gd name="T64" fmla="*/ 254 w 1061"/>
                <a:gd name="T65" fmla="*/ 462 h 1010"/>
                <a:gd name="T66" fmla="*/ 238 w 1061"/>
                <a:gd name="T67" fmla="*/ 433 h 1010"/>
                <a:gd name="T68" fmla="*/ 227 w 1061"/>
                <a:gd name="T69" fmla="*/ 409 h 1010"/>
                <a:gd name="T70" fmla="*/ 213 w 1061"/>
                <a:gd name="T71" fmla="*/ 386 h 1010"/>
                <a:gd name="T72" fmla="*/ 202 w 1061"/>
                <a:gd name="T73" fmla="*/ 360 h 1010"/>
                <a:gd name="T74" fmla="*/ 0 w 1061"/>
                <a:gd name="T75" fmla="*/ 455 h 1010"/>
                <a:gd name="T76" fmla="*/ 333 w 1061"/>
                <a:gd name="T77" fmla="*/ 0 h 1010"/>
                <a:gd name="T78" fmla="*/ 897 w 1061"/>
                <a:gd name="T79" fmla="*/ 50 h 1010"/>
                <a:gd name="T80" fmla="*/ 670 w 1061"/>
                <a:gd name="T81" fmla="*/ 151 h 1010"/>
                <a:gd name="T82" fmla="*/ 684 w 1061"/>
                <a:gd name="T83" fmla="*/ 179 h 1010"/>
                <a:gd name="T84" fmla="*/ 700 w 1061"/>
                <a:gd name="T85" fmla="*/ 209 h 1010"/>
                <a:gd name="T86" fmla="*/ 721 w 1061"/>
                <a:gd name="T87" fmla="*/ 242 h 1010"/>
                <a:gd name="T88" fmla="*/ 744 w 1061"/>
                <a:gd name="T89" fmla="*/ 278 h 1010"/>
                <a:gd name="T90" fmla="*/ 765 w 1061"/>
                <a:gd name="T91" fmla="*/ 305 h 1010"/>
                <a:gd name="T92" fmla="*/ 788 w 1061"/>
                <a:gd name="T93" fmla="*/ 332 h 1010"/>
                <a:gd name="T94" fmla="*/ 810 w 1061"/>
                <a:gd name="T95" fmla="*/ 360 h 1010"/>
                <a:gd name="T96" fmla="*/ 833 w 1061"/>
                <a:gd name="T97" fmla="*/ 383 h 1010"/>
                <a:gd name="T98" fmla="*/ 858 w 1061"/>
                <a:gd name="T99" fmla="*/ 405 h 1010"/>
                <a:gd name="T100" fmla="*/ 883 w 1061"/>
                <a:gd name="T101" fmla="*/ 429 h 1010"/>
                <a:gd name="T102" fmla="*/ 909 w 1061"/>
                <a:gd name="T103" fmla="*/ 450 h 1010"/>
                <a:gd name="T104" fmla="*/ 934 w 1061"/>
                <a:gd name="T105" fmla="*/ 470 h 1010"/>
                <a:gd name="T106" fmla="*/ 959 w 1061"/>
                <a:gd name="T107" fmla="*/ 488 h 1010"/>
                <a:gd name="T108" fmla="*/ 989 w 1061"/>
                <a:gd name="T109" fmla="*/ 507 h 1010"/>
                <a:gd name="T110" fmla="*/ 1019 w 1061"/>
                <a:gd name="T111" fmla="*/ 525 h 1010"/>
                <a:gd name="T112" fmla="*/ 1041 w 1061"/>
                <a:gd name="T113" fmla="*/ 534 h 1010"/>
                <a:gd name="T114" fmla="*/ 1061 w 1061"/>
                <a:gd name="T115" fmla="*/ 545 h 1010"/>
                <a:gd name="T116" fmla="*/ 843 w 1061"/>
                <a:gd name="T117" fmla="*/ 1010 h 10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61"/>
                <a:gd name="T178" fmla="*/ 0 h 1010"/>
                <a:gd name="T179" fmla="*/ 1061 w 1061"/>
                <a:gd name="T180" fmla="*/ 1010 h 10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61" h="1010">
                  <a:moveTo>
                    <a:pt x="843" y="1010"/>
                  </a:moveTo>
                  <a:lnTo>
                    <a:pt x="821" y="999"/>
                  </a:lnTo>
                  <a:lnTo>
                    <a:pt x="803" y="989"/>
                  </a:lnTo>
                  <a:lnTo>
                    <a:pt x="784" y="980"/>
                  </a:lnTo>
                  <a:lnTo>
                    <a:pt x="766" y="970"/>
                  </a:lnTo>
                  <a:lnTo>
                    <a:pt x="747" y="959"/>
                  </a:lnTo>
                  <a:lnTo>
                    <a:pt x="728" y="948"/>
                  </a:lnTo>
                  <a:lnTo>
                    <a:pt x="710" y="936"/>
                  </a:lnTo>
                  <a:lnTo>
                    <a:pt x="691" y="925"/>
                  </a:lnTo>
                  <a:lnTo>
                    <a:pt x="670" y="910"/>
                  </a:lnTo>
                  <a:lnTo>
                    <a:pt x="647" y="895"/>
                  </a:lnTo>
                  <a:lnTo>
                    <a:pt x="629" y="881"/>
                  </a:lnTo>
                  <a:lnTo>
                    <a:pt x="612" y="866"/>
                  </a:lnTo>
                  <a:lnTo>
                    <a:pt x="591" y="851"/>
                  </a:lnTo>
                  <a:lnTo>
                    <a:pt x="569" y="835"/>
                  </a:lnTo>
                  <a:lnTo>
                    <a:pt x="550" y="819"/>
                  </a:lnTo>
                  <a:lnTo>
                    <a:pt x="530" y="801"/>
                  </a:lnTo>
                  <a:lnTo>
                    <a:pt x="513" y="786"/>
                  </a:lnTo>
                  <a:lnTo>
                    <a:pt x="490" y="764"/>
                  </a:lnTo>
                  <a:lnTo>
                    <a:pt x="471" y="746"/>
                  </a:lnTo>
                  <a:lnTo>
                    <a:pt x="455" y="728"/>
                  </a:lnTo>
                  <a:lnTo>
                    <a:pt x="436" y="708"/>
                  </a:lnTo>
                  <a:lnTo>
                    <a:pt x="422" y="693"/>
                  </a:lnTo>
                  <a:lnTo>
                    <a:pt x="406" y="674"/>
                  </a:lnTo>
                  <a:lnTo>
                    <a:pt x="389" y="655"/>
                  </a:lnTo>
                  <a:lnTo>
                    <a:pt x="371" y="631"/>
                  </a:lnTo>
                  <a:lnTo>
                    <a:pt x="355" y="612"/>
                  </a:lnTo>
                  <a:lnTo>
                    <a:pt x="339" y="590"/>
                  </a:lnTo>
                  <a:lnTo>
                    <a:pt x="320" y="564"/>
                  </a:lnTo>
                  <a:lnTo>
                    <a:pt x="303" y="541"/>
                  </a:lnTo>
                  <a:lnTo>
                    <a:pt x="285" y="515"/>
                  </a:lnTo>
                  <a:lnTo>
                    <a:pt x="269" y="489"/>
                  </a:lnTo>
                  <a:lnTo>
                    <a:pt x="254" y="462"/>
                  </a:lnTo>
                  <a:lnTo>
                    <a:pt x="238" y="433"/>
                  </a:lnTo>
                  <a:lnTo>
                    <a:pt x="227" y="409"/>
                  </a:lnTo>
                  <a:lnTo>
                    <a:pt x="213" y="386"/>
                  </a:lnTo>
                  <a:lnTo>
                    <a:pt x="202" y="360"/>
                  </a:lnTo>
                  <a:lnTo>
                    <a:pt x="0" y="455"/>
                  </a:lnTo>
                  <a:lnTo>
                    <a:pt x="333" y="0"/>
                  </a:lnTo>
                  <a:lnTo>
                    <a:pt x="897" y="50"/>
                  </a:lnTo>
                  <a:lnTo>
                    <a:pt x="670" y="151"/>
                  </a:lnTo>
                  <a:lnTo>
                    <a:pt x="684" y="179"/>
                  </a:lnTo>
                  <a:lnTo>
                    <a:pt x="700" y="209"/>
                  </a:lnTo>
                  <a:lnTo>
                    <a:pt x="721" y="242"/>
                  </a:lnTo>
                  <a:lnTo>
                    <a:pt x="744" y="278"/>
                  </a:lnTo>
                  <a:lnTo>
                    <a:pt x="765" y="305"/>
                  </a:lnTo>
                  <a:lnTo>
                    <a:pt x="788" y="332"/>
                  </a:lnTo>
                  <a:lnTo>
                    <a:pt x="810" y="360"/>
                  </a:lnTo>
                  <a:lnTo>
                    <a:pt x="833" y="383"/>
                  </a:lnTo>
                  <a:lnTo>
                    <a:pt x="858" y="405"/>
                  </a:lnTo>
                  <a:lnTo>
                    <a:pt x="883" y="429"/>
                  </a:lnTo>
                  <a:lnTo>
                    <a:pt x="909" y="450"/>
                  </a:lnTo>
                  <a:lnTo>
                    <a:pt x="934" y="470"/>
                  </a:lnTo>
                  <a:lnTo>
                    <a:pt x="959" y="488"/>
                  </a:lnTo>
                  <a:lnTo>
                    <a:pt x="989" y="507"/>
                  </a:lnTo>
                  <a:lnTo>
                    <a:pt x="1019" y="525"/>
                  </a:lnTo>
                  <a:lnTo>
                    <a:pt x="1041" y="534"/>
                  </a:lnTo>
                  <a:lnTo>
                    <a:pt x="1061" y="545"/>
                  </a:lnTo>
                  <a:lnTo>
                    <a:pt x="843" y="1010"/>
                  </a:lnTo>
                  <a:close/>
                </a:path>
              </a:pathLst>
            </a:custGeom>
            <a:solidFill>
              <a:srgbClr val="0000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Freeform 10"/>
            <p:cNvSpPr>
              <a:spLocks/>
            </p:cNvSpPr>
            <p:nvPr/>
          </p:nvSpPr>
          <p:spPr bwMode="auto">
            <a:xfrm>
              <a:off x="4567" y="3613"/>
              <a:ext cx="229" cy="184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6600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2" name="Text Box 11"/>
            <p:cNvSpPr txBox="1">
              <a:spLocks noChangeArrowheads="1"/>
            </p:cNvSpPr>
            <p:nvPr/>
          </p:nvSpPr>
          <p:spPr bwMode="auto">
            <a:xfrm>
              <a:off x="3907" y="3267"/>
              <a:ext cx="43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History</a:t>
              </a:r>
            </a:p>
          </p:txBody>
        </p:sp>
        <p:sp>
          <p:nvSpPr>
            <p:cNvPr id="13323" name="Text Box 12"/>
            <p:cNvSpPr txBox="1">
              <a:spLocks noChangeArrowheads="1"/>
            </p:cNvSpPr>
            <p:nvPr/>
          </p:nvSpPr>
          <p:spPr bwMode="auto">
            <a:xfrm>
              <a:off x="4139" y="3689"/>
              <a:ext cx="44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latin typeface="+mj-lt"/>
                </a:rPr>
                <a:t>Define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latin typeface="+mj-lt"/>
                </a:rPr>
                <a:t>Criteria</a:t>
              </a:r>
            </a:p>
          </p:txBody>
        </p:sp>
        <p:sp>
          <p:nvSpPr>
            <p:cNvPr id="13324" name="Freeform 13"/>
            <p:cNvSpPr>
              <a:spLocks/>
            </p:cNvSpPr>
            <p:nvPr/>
          </p:nvSpPr>
          <p:spPr bwMode="auto">
            <a:xfrm>
              <a:off x="4392" y="3037"/>
              <a:ext cx="212" cy="211"/>
            </a:xfrm>
            <a:custGeom>
              <a:avLst/>
              <a:gdLst>
                <a:gd name="T0" fmla="*/ 0 w 1061"/>
                <a:gd name="T1" fmla="*/ 839 h 1059"/>
                <a:gd name="T2" fmla="*/ 11 w 1061"/>
                <a:gd name="T3" fmla="*/ 817 h 1059"/>
                <a:gd name="T4" fmla="*/ 20 w 1061"/>
                <a:gd name="T5" fmla="*/ 799 h 1059"/>
                <a:gd name="T6" fmla="*/ 30 w 1061"/>
                <a:gd name="T7" fmla="*/ 780 h 1059"/>
                <a:gd name="T8" fmla="*/ 39 w 1061"/>
                <a:gd name="T9" fmla="*/ 763 h 1059"/>
                <a:gd name="T10" fmla="*/ 50 w 1061"/>
                <a:gd name="T11" fmla="*/ 743 h 1059"/>
                <a:gd name="T12" fmla="*/ 63 w 1061"/>
                <a:gd name="T13" fmla="*/ 724 h 1059"/>
                <a:gd name="T14" fmla="*/ 74 w 1061"/>
                <a:gd name="T15" fmla="*/ 707 h 1059"/>
                <a:gd name="T16" fmla="*/ 84 w 1061"/>
                <a:gd name="T17" fmla="*/ 687 h 1059"/>
                <a:gd name="T18" fmla="*/ 100 w 1061"/>
                <a:gd name="T19" fmla="*/ 666 h 1059"/>
                <a:gd name="T20" fmla="*/ 116 w 1061"/>
                <a:gd name="T21" fmla="*/ 644 h 1059"/>
                <a:gd name="T22" fmla="*/ 128 w 1061"/>
                <a:gd name="T23" fmla="*/ 626 h 1059"/>
                <a:gd name="T24" fmla="*/ 143 w 1061"/>
                <a:gd name="T25" fmla="*/ 608 h 1059"/>
                <a:gd name="T26" fmla="*/ 158 w 1061"/>
                <a:gd name="T27" fmla="*/ 588 h 1059"/>
                <a:gd name="T28" fmla="*/ 175 w 1061"/>
                <a:gd name="T29" fmla="*/ 566 h 1059"/>
                <a:gd name="T30" fmla="*/ 191 w 1061"/>
                <a:gd name="T31" fmla="*/ 547 h 1059"/>
                <a:gd name="T32" fmla="*/ 209 w 1061"/>
                <a:gd name="T33" fmla="*/ 526 h 1059"/>
                <a:gd name="T34" fmla="*/ 225 w 1061"/>
                <a:gd name="T35" fmla="*/ 510 h 1059"/>
                <a:gd name="T36" fmla="*/ 246 w 1061"/>
                <a:gd name="T37" fmla="*/ 487 h 1059"/>
                <a:gd name="T38" fmla="*/ 263 w 1061"/>
                <a:gd name="T39" fmla="*/ 468 h 1059"/>
                <a:gd name="T40" fmla="*/ 281 w 1061"/>
                <a:gd name="T41" fmla="*/ 451 h 1059"/>
                <a:gd name="T42" fmla="*/ 302 w 1061"/>
                <a:gd name="T43" fmla="*/ 432 h 1059"/>
                <a:gd name="T44" fmla="*/ 317 w 1061"/>
                <a:gd name="T45" fmla="*/ 418 h 1059"/>
                <a:gd name="T46" fmla="*/ 336 w 1061"/>
                <a:gd name="T47" fmla="*/ 402 h 1059"/>
                <a:gd name="T48" fmla="*/ 355 w 1061"/>
                <a:gd name="T49" fmla="*/ 386 h 1059"/>
                <a:gd name="T50" fmla="*/ 378 w 1061"/>
                <a:gd name="T51" fmla="*/ 368 h 1059"/>
                <a:gd name="T52" fmla="*/ 397 w 1061"/>
                <a:gd name="T53" fmla="*/ 353 h 1059"/>
                <a:gd name="T54" fmla="*/ 419 w 1061"/>
                <a:gd name="T55" fmla="*/ 335 h 1059"/>
                <a:gd name="T56" fmla="*/ 445 w 1061"/>
                <a:gd name="T57" fmla="*/ 317 h 1059"/>
                <a:gd name="T58" fmla="*/ 468 w 1061"/>
                <a:gd name="T59" fmla="*/ 300 h 1059"/>
                <a:gd name="T60" fmla="*/ 494 w 1061"/>
                <a:gd name="T61" fmla="*/ 282 h 1059"/>
                <a:gd name="T62" fmla="*/ 520 w 1061"/>
                <a:gd name="T63" fmla="*/ 265 h 1059"/>
                <a:gd name="T64" fmla="*/ 547 w 1061"/>
                <a:gd name="T65" fmla="*/ 250 h 1059"/>
                <a:gd name="T66" fmla="*/ 576 w 1061"/>
                <a:gd name="T67" fmla="*/ 234 h 1059"/>
                <a:gd name="T68" fmla="*/ 601 w 1061"/>
                <a:gd name="T69" fmla="*/ 223 h 1059"/>
                <a:gd name="T70" fmla="*/ 624 w 1061"/>
                <a:gd name="T71" fmla="*/ 209 h 1059"/>
                <a:gd name="T72" fmla="*/ 651 w 1061"/>
                <a:gd name="T73" fmla="*/ 199 h 1059"/>
                <a:gd name="T74" fmla="*/ 670 w 1061"/>
                <a:gd name="T75" fmla="*/ 190 h 1059"/>
                <a:gd name="T76" fmla="*/ 588 w 1061"/>
                <a:gd name="T77" fmla="*/ 0 h 1059"/>
                <a:gd name="T78" fmla="*/ 1061 w 1061"/>
                <a:gd name="T79" fmla="*/ 271 h 1059"/>
                <a:gd name="T80" fmla="*/ 938 w 1061"/>
                <a:gd name="T81" fmla="*/ 832 h 1059"/>
                <a:gd name="T82" fmla="*/ 861 w 1061"/>
                <a:gd name="T83" fmla="*/ 666 h 1059"/>
                <a:gd name="T84" fmla="*/ 830 w 1061"/>
                <a:gd name="T85" fmla="*/ 681 h 1059"/>
                <a:gd name="T86" fmla="*/ 800 w 1061"/>
                <a:gd name="T87" fmla="*/ 697 h 1059"/>
                <a:gd name="T88" fmla="*/ 767 w 1061"/>
                <a:gd name="T89" fmla="*/ 718 h 1059"/>
                <a:gd name="T90" fmla="*/ 732 w 1061"/>
                <a:gd name="T91" fmla="*/ 741 h 1059"/>
                <a:gd name="T92" fmla="*/ 704 w 1061"/>
                <a:gd name="T93" fmla="*/ 761 h 1059"/>
                <a:gd name="T94" fmla="*/ 677 w 1061"/>
                <a:gd name="T95" fmla="*/ 784 h 1059"/>
                <a:gd name="T96" fmla="*/ 650 w 1061"/>
                <a:gd name="T97" fmla="*/ 806 h 1059"/>
                <a:gd name="T98" fmla="*/ 627 w 1061"/>
                <a:gd name="T99" fmla="*/ 830 h 1059"/>
                <a:gd name="T100" fmla="*/ 605 w 1061"/>
                <a:gd name="T101" fmla="*/ 854 h 1059"/>
                <a:gd name="T102" fmla="*/ 580 w 1061"/>
                <a:gd name="T103" fmla="*/ 880 h 1059"/>
                <a:gd name="T104" fmla="*/ 560 w 1061"/>
                <a:gd name="T105" fmla="*/ 906 h 1059"/>
                <a:gd name="T106" fmla="*/ 539 w 1061"/>
                <a:gd name="T107" fmla="*/ 932 h 1059"/>
                <a:gd name="T108" fmla="*/ 521 w 1061"/>
                <a:gd name="T109" fmla="*/ 955 h 1059"/>
                <a:gd name="T110" fmla="*/ 502 w 1061"/>
                <a:gd name="T111" fmla="*/ 987 h 1059"/>
                <a:gd name="T112" fmla="*/ 485 w 1061"/>
                <a:gd name="T113" fmla="*/ 1015 h 1059"/>
                <a:gd name="T114" fmla="*/ 475 w 1061"/>
                <a:gd name="T115" fmla="*/ 1037 h 1059"/>
                <a:gd name="T116" fmla="*/ 463 w 1061"/>
                <a:gd name="T117" fmla="*/ 1059 h 1059"/>
                <a:gd name="T118" fmla="*/ 0 w 1061"/>
                <a:gd name="T119" fmla="*/ 839 h 10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61"/>
                <a:gd name="T181" fmla="*/ 0 h 1059"/>
                <a:gd name="T182" fmla="*/ 1061 w 1061"/>
                <a:gd name="T183" fmla="*/ 1059 h 10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61" h="1059">
                  <a:moveTo>
                    <a:pt x="0" y="839"/>
                  </a:moveTo>
                  <a:lnTo>
                    <a:pt x="11" y="817"/>
                  </a:lnTo>
                  <a:lnTo>
                    <a:pt x="20" y="799"/>
                  </a:lnTo>
                  <a:lnTo>
                    <a:pt x="30" y="780"/>
                  </a:lnTo>
                  <a:lnTo>
                    <a:pt x="39" y="763"/>
                  </a:lnTo>
                  <a:lnTo>
                    <a:pt x="50" y="743"/>
                  </a:lnTo>
                  <a:lnTo>
                    <a:pt x="63" y="724"/>
                  </a:lnTo>
                  <a:lnTo>
                    <a:pt x="74" y="707"/>
                  </a:lnTo>
                  <a:lnTo>
                    <a:pt x="84" y="687"/>
                  </a:lnTo>
                  <a:lnTo>
                    <a:pt x="100" y="666"/>
                  </a:lnTo>
                  <a:lnTo>
                    <a:pt x="116" y="644"/>
                  </a:lnTo>
                  <a:lnTo>
                    <a:pt x="128" y="626"/>
                  </a:lnTo>
                  <a:lnTo>
                    <a:pt x="143" y="608"/>
                  </a:lnTo>
                  <a:lnTo>
                    <a:pt x="158" y="588"/>
                  </a:lnTo>
                  <a:lnTo>
                    <a:pt x="175" y="566"/>
                  </a:lnTo>
                  <a:lnTo>
                    <a:pt x="191" y="547"/>
                  </a:lnTo>
                  <a:lnTo>
                    <a:pt x="209" y="526"/>
                  </a:lnTo>
                  <a:lnTo>
                    <a:pt x="225" y="510"/>
                  </a:lnTo>
                  <a:lnTo>
                    <a:pt x="246" y="487"/>
                  </a:lnTo>
                  <a:lnTo>
                    <a:pt x="263" y="468"/>
                  </a:lnTo>
                  <a:lnTo>
                    <a:pt x="281" y="451"/>
                  </a:lnTo>
                  <a:lnTo>
                    <a:pt x="302" y="432"/>
                  </a:lnTo>
                  <a:lnTo>
                    <a:pt x="317" y="418"/>
                  </a:lnTo>
                  <a:lnTo>
                    <a:pt x="336" y="402"/>
                  </a:lnTo>
                  <a:lnTo>
                    <a:pt x="355" y="386"/>
                  </a:lnTo>
                  <a:lnTo>
                    <a:pt x="378" y="368"/>
                  </a:lnTo>
                  <a:lnTo>
                    <a:pt x="397" y="353"/>
                  </a:lnTo>
                  <a:lnTo>
                    <a:pt x="419" y="335"/>
                  </a:lnTo>
                  <a:lnTo>
                    <a:pt x="445" y="317"/>
                  </a:lnTo>
                  <a:lnTo>
                    <a:pt x="468" y="300"/>
                  </a:lnTo>
                  <a:lnTo>
                    <a:pt x="494" y="282"/>
                  </a:lnTo>
                  <a:lnTo>
                    <a:pt x="520" y="265"/>
                  </a:lnTo>
                  <a:lnTo>
                    <a:pt x="547" y="250"/>
                  </a:lnTo>
                  <a:lnTo>
                    <a:pt x="576" y="234"/>
                  </a:lnTo>
                  <a:lnTo>
                    <a:pt x="601" y="223"/>
                  </a:lnTo>
                  <a:lnTo>
                    <a:pt x="624" y="209"/>
                  </a:lnTo>
                  <a:lnTo>
                    <a:pt x="651" y="199"/>
                  </a:lnTo>
                  <a:lnTo>
                    <a:pt x="670" y="190"/>
                  </a:lnTo>
                  <a:lnTo>
                    <a:pt x="588" y="0"/>
                  </a:lnTo>
                  <a:lnTo>
                    <a:pt x="1061" y="271"/>
                  </a:lnTo>
                  <a:lnTo>
                    <a:pt x="938" y="832"/>
                  </a:lnTo>
                  <a:lnTo>
                    <a:pt x="861" y="666"/>
                  </a:lnTo>
                  <a:lnTo>
                    <a:pt x="830" y="681"/>
                  </a:lnTo>
                  <a:lnTo>
                    <a:pt x="800" y="697"/>
                  </a:lnTo>
                  <a:lnTo>
                    <a:pt x="767" y="718"/>
                  </a:lnTo>
                  <a:lnTo>
                    <a:pt x="732" y="741"/>
                  </a:lnTo>
                  <a:lnTo>
                    <a:pt x="704" y="761"/>
                  </a:lnTo>
                  <a:lnTo>
                    <a:pt x="677" y="784"/>
                  </a:lnTo>
                  <a:lnTo>
                    <a:pt x="650" y="806"/>
                  </a:lnTo>
                  <a:lnTo>
                    <a:pt x="627" y="830"/>
                  </a:lnTo>
                  <a:lnTo>
                    <a:pt x="605" y="854"/>
                  </a:lnTo>
                  <a:lnTo>
                    <a:pt x="580" y="880"/>
                  </a:lnTo>
                  <a:lnTo>
                    <a:pt x="560" y="906"/>
                  </a:lnTo>
                  <a:lnTo>
                    <a:pt x="539" y="932"/>
                  </a:lnTo>
                  <a:lnTo>
                    <a:pt x="521" y="955"/>
                  </a:lnTo>
                  <a:lnTo>
                    <a:pt x="502" y="987"/>
                  </a:lnTo>
                  <a:lnTo>
                    <a:pt x="485" y="1015"/>
                  </a:lnTo>
                  <a:lnTo>
                    <a:pt x="475" y="1037"/>
                  </a:lnTo>
                  <a:lnTo>
                    <a:pt x="463" y="1059"/>
                  </a:lnTo>
                  <a:lnTo>
                    <a:pt x="0" y="839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5" name="Freeform 14"/>
            <p:cNvSpPr>
              <a:spLocks/>
            </p:cNvSpPr>
            <p:nvPr/>
          </p:nvSpPr>
          <p:spPr bwMode="auto">
            <a:xfrm>
              <a:off x="4818" y="3567"/>
              <a:ext cx="199" cy="199"/>
            </a:xfrm>
            <a:custGeom>
              <a:avLst/>
              <a:gdLst>
                <a:gd name="T0" fmla="*/ 1001 w 1001"/>
                <a:gd name="T1" fmla="*/ 219 h 1001"/>
                <a:gd name="T2" fmla="*/ 989 w 1001"/>
                <a:gd name="T3" fmla="*/ 241 h 1001"/>
                <a:gd name="T4" fmla="*/ 981 w 1001"/>
                <a:gd name="T5" fmla="*/ 259 h 1001"/>
                <a:gd name="T6" fmla="*/ 970 w 1001"/>
                <a:gd name="T7" fmla="*/ 278 h 1001"/>
                <a:gd name="T8" fmla="*/ 962 w 1001"/>
                <a:gd name="T9" fmla="*/ 296 h 1001"/>
                <a:gd name="T10" fmla="*/ 951 w 1001"/>
                <a:gd name="T11" fmla="*/ 315 h 1001"/>
                <a:gd name="T12" fmla="*/ 939 w 1001"/>
                <a:gd name="T13" fmla="*/ 334 h 1001"/>
                <a:gd name="T14" fmla="*/ 928 w 1001"/>
                <a:gd name="T15" fmla="*/ 352 h 1001"/>
                <a:gd name="T16" fmla="*/ 915 w 1001"/>
                <a:gd name="T17" fmla="*/ 371 h 1001"/>
                <a:gd name="T18" fmla="*/ 900 w 1001"/>
                <a:gd name="T19" fmla="*/ 391 h 1001"/>
                <a:gd name="T20" fmla="*/ 885 w 1001"/>
                <a:gd name="T21" fmla="*/ 413 h 1001"/>
                <a:gd name="T22" fmla="*/ 873 w 1001"/>
                <a:gd name="T23" fmla="*/ 431 h 1001"/>
                <a:gd name="T24" fmla="*/ 858 w 1001"/>
                <a:gd name="T25" fmla="*/ 449 h 1001"/>
                <a:gd name="T26" fmla="*/ 842 w 1001"/>
                <a:gd name="T27" fmla="*/ 471 h 1001"/>
                <a:gd name="T28" fmla="*/ 825 w 1001"/>
                <a:gd name="T29" fmla="*/ 493 h 1001"/>
                <a:gd name="T30" fmla="*/ 809 w 1001"/>
                <a:gd name="T31" fmla="*/ 512 h 1001"/>
                <a:gd name="T32" fmla="*/ 791 w 1001"/>
                <a:gd name="T33" fmla="*/ 532 h 1001"/>
                <a:gd name="T34" fmla="*/ 776 w 1001"/>
                <a:gd name="T35" fmla="*/ 549 h 1001"/>
                <a:gd name="T36" fmla="*/ 754 w 1001"/>
                <a:gd name="T37" fmla="*/ 572 h 1001"/>
                <a:gd name="T38" fmla="*/ 736 w 1001"/>
                <a:gd name="T39" fmla="*/ 591 h 1001"/>
                <a:gd name="T40" fmla="*/ 719 w 1001"/>
                <a:gd name="T41" fmla="*/ 607 h 1001"/>
                <a:gd name="T42" fmla="*/ 698 w 1001"/>
                <a:gd name="T43" fmla="*/ 626 h 1001"/>
                <a:gd name="T44" fmla="*/ 683 w 1001"/>
                <a:gd name="T45" fmla="*/ 640 h 1001"/>
                <a:gd name="T46" fmla="*/ 664 w 1001"/>
                <a:gd name="T47" fmla="*/ 656 h 1001"/>
                <a:gd name="T48" fmla="*/ 645 w 1001"/>
                <a:gd name="T49" fmla="*/ 673 h 1001"/>
                <a:gd name="T50" fmla="*/ 623 w 1001"/>
                <a:gd name="T51" fmla="*/ 691 h 1001"/>
                <a:gd name="T52" fmla="*/ 604 w 1001"/>
                <a:gd name="T53" fmla="*/ 706 h 1001"/>
                <a:gd name="T54" fmla="*/ 582 w 1001"/>
                <a:gd name="T55" fmla="*/ 722 h 1001"/>
                <a:gd name="T56" fmla="*/ 555 w 1001"/>
                <a:gd name="T57" fmla="*/ 741 h 1001"/>
                <a:gd name="T58" fmla="*/ 532 w 1001"/>
                <a:gd name="T59" fmla="*/ 758 h 1001"/>
                <a:gd name="T60" fmla="*/ 507 w 1001"/>
                <a:gd name="T61" fmla="*/ 775 h 1001"/>
                <a:gd name="T62" fmla="*/ 481 w 1001"/>
                <a:gd name="T63" fmla="*/ 793 h 1001"/>
                <a:gd name="T64" fmla="*/ 454 w 1001"/>
                <a:gd name="T65" fmla="*/ 808 h 1001"/>
                <a:gd name="T66" fmla="*/ 592 w 1001"/>
                <a:gd name="T67" fmla="*/ 1001 h 1001"/>
                <a:gd name="T68" fmla="*/ 41 w 1001"/>
                <a:gd name="T69" fmla="*/ 753 h 1001"/>
                <a:gd name="T70" fmla="*/ 0 w 1001"/>
                <a:gd name="T71" fmla="*/ 264 h 1001"/>
                <a:gd name="T72" fmla="*/ 115 w 1001"/>
                <a:gd name="T73" fmla="*/ 402 h 1001"/>
                <a:gd name="T74" fmla="*/ 141 w 1001"/>
                <a:gd name="T75" fmla="*/ 390 h 1001"/>
                <a:gd name="T76" fmla="*/ 167 w 1001"/>
                <a:gd name="T77" fmla="*/ 376 h 1001"/>
                <a:gd name="T78" fmla="*/ 201 w 1001"/>
                <a:gd name="T79" fmla="*/ 360 h 1001"/>
                <a:gd name="T80" fmla="*/ 234 w 1001"/>
                <a:gd name="T81" fmla="*/ 341 h 1001"/>
                <a:gd name="T82" fmla="*/ 268 w 1001"/>
                <a:gd name="T83" fmla="*/ 318 h 1001"/>
                <a:gd name="T84" fmla="*/ 297 w 1001"/>
                <a:gd name="T85" fmla="*/ 297 h 1001"/>
                <a:gd name="T86" fmla="*/ 324 w 1001"/>
                <a:gd name="T87" fmla="*/ 274 h 1001"/>
                <a:gd name="T88" fmla="*/ 351 w 1001"/>
                <a:gd name="T89" fmla="*/ 251 h 1001"/>
                <a:gd name="T90" fmla="*/ 373 w 1001"/>
                <a:gd name="T91" fmla="*/ 229 h 1001"/>
                <a:gd name="T92" fmla="*/ 396 w 1001"/>
                <a:gd name="T93" fmla="*/ 204 h 1001"/>
                <a:gd name="T94" fmla="*/ 421 w 1001"/>
                <a:gd name="T95" fmla="*/ 177 h 1001"/>
                <a:gd name="T96" fmla="*/ 441 w 1001"/>
                <a:gd name="T97" fmla="*/ 152 h 1001"/>
                <a:gd name="T98" fmla="*/ 462 w 1001"/>
                <a:gd name="T99" fmla="*/ 127 h 1001"/>
                <a:gd name="T100" fmla="*/ 480 w 1001"/>
                <a:gd name="T101" fmla="*/ 103 h 1001"/>
                <a:gd name="T102" fmla="*/ 499 w 1001"/>
                <a:gd name="T103" fmla="*/ 72 h 1001"/>
                <a:gd name="T104" fmla="*/ 517 w 1001"/>
                <a:gd name="T105" fmla="*/ 43 h 1001"/>
                <a:gd name="T106" fmla="*/ 526 w 1001"/>
                <a:gd name="T107" fmla="*/ 21 h 1001"/>
                <a:gd name="T108" fmla="*/ 536 w 1001"/>
                <a:gd name="T109" fmla="*/ 0 h 1001"/>
                <a:gd name="T110" fmla="*/ 1001 w 1001"/>
                <a:gd name="T111" fmla="*/ 219 h 100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01"/>
                <a:gd name="T169" fmla="*/ 0 h 1001"/>
                <a:gd name="T170" fmla="*/ 1001 w 1001"/>
                <a:gd name="T171" fmla="*/ 1001 h 100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01" h="1001">
                  <a:moveTo>
                    <a:pt x="1001" y="219"/>
                  </a:moveTo>
                  <a:lnTo>
                    <a:pt x="989" y="241"/>
                  </a:lnTo>
                  <a:lnTo>
                    <a:pt x="981" y="259"/>
                  </a:lnTo>
                  <a:lnTo>
                    <a:pt x="970" y="278"/>
                  </a:lnTo>
                  <a:lnTo>
                    <a:pt x="962" y="296"/>
                  </a:lnTo>
                  <a:lnTo>
                    <a:pt x="951" y="315"/>
                  </a:lnTo>
                  <a:lnTo>
                    <a:pt x="939" y="334"/>
                  </a:lnTo>
                  <a:lnTo>
                    <a:pt x="928" y="352"/>
                  </a:lnTo>
                  <a:lnTo>
                    <a:pt x="915" y="371"/>
                  </a:lnTo>
                  <a:lnTo>
                    <a:pt x="900" y="391"/>
                  </a:lnTo>
                  <a:lnTo>
                    <a:pt x="885" y="413"/>
                  </a:lnTo>
                  <a:lnTo>
                    <a:pt x="873" y="431"/>
                  </a:lnTo>
                  <a:lnTo>
                    <a:pt x="858" y="449"/>
                  </a:lnTo>
                  <a:lnTo>
                    <a:pt x="842" y="471"/>
                  </a:lnTo>
                  <a:lnTo>
                    <a:pt x="825" y="493"/>
                  </a:lnTo>
                  <a:lnTo>
                    <a:pt x="809" y="512"/>
                  </a:lnTo>
                  <a:lnTo>
                    <a:pt x="791" y="532"/>
                  </a:lnTo>
                  <a:lnTo>
                    <a:pt x="776" y="549"/>
                  </a:lnTo>
                  <a:lnTo>
                    <a:pt x="754" y="572"/>
                  </a:lnTo>
                  <a:lnTo>
                    <a:pt x="736" y="591"/>
                  </a:lnTo>
                  <a:lnTo>
                    <a:pt x="719" y="607"/>
                  </a:lnTo>
                  <a:lnTo>
                    <a:pt x="698" y="626"/>
                  </a:lnTo>
                  <a:lnTo>
                    <a:pt x="683" y="640"/>
                  </a:lnTo>
                  <a:lnTo>
                    <a:pt x="664" y="656"/>
                  </a:lnTo>
                  <a:lnTo>
                    <a:pt x="645" y="673"/>
                  </a:lnTo>
                  <a:lnTo>
                    <a:pt x="623" y="691"/>
                  </a:lnTo>
                  <a:lnTo>
                    <a:pt x="604" y="706"/>
                  </a:lnTo>
                  <a:lnTo>
                    <a:pt x="582" y="722"/>
                  </a:lnTo>
                  <a:lnTo>
                    <a:pt x="555" y="741"/>
                  </a:lnTo>
                  <a:lnTo>
                    <a:pt x="532" y="758"/>
                  </a:lnTo>
                  <a:lnTo>
                    <a:pt x="507" y="775"/>
                  </a:lnTo>
                  <a:lnTo>
                    <a:pt x="481" y="793"/>
                  </a:lnTo>
                  <a:lnTo>
                    <a:pt x="454" y="808"/>
                  </a:lnTo>
                  <a:lnTo>
                    <a:pt x="592" y="1001"/>
                  </a:lnTo>
                  <a:lnTo>
                    <a:pt x="41" y="753"/>
                  </a:lnTo>
                  <a:lnTo>
                    <a:pt x="0" y="264"/>
                  </a:lnTo>
                  <a:lnTo>
                    <a:pt x="115" y="402"/>
                  </a:lnTo>
                  <a:lnTo>
                    <a:pt x="141" y="390"/>
                  </a:lnTo>
                  <a:lnTo>
                    <a:pt x="167" y="376"/>
                  </a:lnTo>
                  <a:lnTo>
                    <a:pt x="201" y="360"/>
                  </a:lnTo>
                  <a:lnTo>
                    <a:pt x="234" y="341"/>
                  </a:lnTo>
                  <a:lnTo>
                    <a:pt x="268" y="318"/>
                  </a:lnTo>
                  <a:lnTo>
                    <a:pt x="297" y="297"/>
                  </a:lnTo>
                  <a:lnTo>
                    <a:pt x="324" y="274"/>
                  </a:lnTo>
                  <a:lnTo>
                    <a:pt x="351" y="251"/>
                  </a:lnTo>
                  <a:lnTo>
                    <a:pt x="373" y="229"/>
                  </a:lnTo>
                  <a:lnTo>
                    <a:pt x="396" y="204"/>
                  </a:lnTo>
                  <a:lnTo>
                    <a:pt x="421" y="177"/>
                  </a:lnTo>
                  <a:lnTo>
                    <a:pt x="441" y="152"/>
                  </a:lnTo>
                  <a:lnTo>
                    <a:pt x="462" y="127"/>
                  </a:lnTo>
                  <a:lnTo>
                    <a:pt x="480" y="103"/>
                  </a:lnTo>
                  <a:lnTo>
                    <a:pt x="499" y="72"/>
                  </a:lnTo>
                  <a:lnTo>
                    <a:pt x="517" y="43"/>
                  </a:lnTo>
                  <a:lnTo>
                    <a:pt x="526" y="21"/>
                  </a:lnTo>
                  <a:lnTo>
                    <a:pt x="536" y="0"/>
                  </a:lnTo>
                  <a:lnTo>
                    <a:pt x="1001" y="219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6" name="Freeform 15"/>
            <p:cNvSpPr>
              <a:spLocks/>
            </p:cNvSpPr>
            <p:nvPr/>
          </p:nvSpPr>
          <p:spPr bwMode="auto">
            <a:xfrm>
              <a:off x="4919" y="3311"/>
              <a:ext cx="184" cy="233"/>
            </a:xfrm>
            <a:custGeom>
              <a:avLst/>
              <a:gdLst>
                <a:gd name="T0" fmla="*/ 0 w 923"/>
                <a:gd name="T1" fmla="*/ 740 h 1165"/>
                <a:gd name="T2" fmla="*/ 229 w 923"/>
                <a:gd name="T3" fmla="*/ 826 h 1165"/>
                <a:gd name="T4" fmla="*/ 242 w 923"/>
                <a:gd name="T5" fmla="*/ 798 h 1165"/>
                <a:gd name="T6" fmla="*/ 251 w 923"/>
                <a:gd name="T7" fmla="*/ 770 h 1165"/>
                <a:gd name="T8" fmla="*/ 258 w 923"/>
                <a:gd name="T9" fmla="*/ 744 h 1165"/>
                <a:gd name="T10" fmla="*/ 265 w 923"/>
                <a:gd name="T11" fmla="*/ 721 h 1165"/>
                <a:gd name="T12" fmla="*/ 272 w 923"/>
                <a:gd name="T13" fmla="*/ 695 h 1165"/>
                <a:gd name="T14" fmla="*/ 277 w 923"/>
                <a:gd name="T15" fmla="*/ 665 h 1165"/>
                <a:gd name="T16" fmla="*/ 281 w 923"/>
                <a:gd name="T17" fmla="*/ 638 h 1165"/>
                <a:gd name="T18" fmla="*/ 285 w 923"/>
                <a:gd name="T19" fmla="*/ 610 h 1165"/>
                <a:gd name="T20" fmla="*/ 289 w 923"/>
                <a:gd name="T21" fmla="*/ 579 h 1165"/>
                <a:gd name="T22" fmla="*/ 291 w 923"/>
                <a:gd name="T23" fmla="*/ 546 h 1165"/>
                <a:gd name="T24" fmla="*/ 291 w 923"/>
                <a:gd name="T25" fmla="*/ 488 h 1165"/>
                <a:gd name="T26" fmla="*/ 289 w 923"/>
                <a:gd name="T27" fmla="*/ 456 h 1165"/>
                <a:gd name="T28" fmla="*/ 288 w 923"/>
                <a:gd name="T29" fmla="*/ 429 h 1165"/>
                <a:gd name="T30" fmla="*/ 284 w 923"/>
                <a:gd name="T31" fmla="*/ 400 h 1165"/>
                <a:gd name="T32" fmla="*/ 279 w 923"/>
                <a:gd name="T33" fmla="*/ 370 h 1165"/>
                <a:gd name="T34" fmla="*/ 273 w 923"/>
                <a:gd name="T35" fmla="*/ 344 h 1165"/>
                <a:gd name="T36" fmla="*/ 266 w 923"/>
                <a:gd name="T37" fmla="*/ 311 h 1165"/>
                <a:gd name="T38" fmla="*/ 257 w 923"/>
                <a:gd name="T39" fmla="*/ 280 h 1165"/>
                <a:gd name="T40" fmla="*/ 702 w 923"/>
                <a:gd name="T41" fmla="*/ 0 h 1165"/>
                <a:gd name="T42" fmla="*/ 713 w 923"/>
                <a:gd name="T43" fmla="*/ 27 h 1165"/>
                <a:gd name="T44" fmla="*/ 722 w 923"/>
                <a:gd name="T45" fmla="*/ 53 h 1165"/>
                <a:gd name="T46" fmla="*/ 731 w 923"/>
                <a:gd name="T47" fmla="*/ 76 h 1165"/>
                <a:gd name="T48" fmla="*/ 739 w 923"/>
                <a:gd name="T49" fmla="*/ 101 h 1165"/>
                <a:gd name="T50" fmla="*/ 746 w 923"/>
                <a:gd name="T51" fmla="*/ 124 h 1165"/>
                <a:gd name="T52" fmla="*/ 754 w 923"/>
                <a:gd name="T53" fmla="*/ 149 h 1165"/>
                <a:gd name="T54" fmla="*/ 759 w 923"/>
                <a:gd name="T55" fmla="*/ 171 h 1165"/>
                <a:gd name="T56" fmla="*/ 765 w 923"/>
                <a:gd name="T57" fmla="*/ 194 h 1165"/>
                <a:gd name="T58" fmla="*/ 770 w 923"/>
                <a:gd name="T59" fmla="*/ 217 h 1165"/>
                <a:gd name="T60" fmla="*/ 777 w 923"/>
                <a:gd name="T61" fmla="*/ 243 h 1165"/>
                <a:gd name="T62" fmla="*/ 781 w 923"/>
                <a:gd name="T63" fmla="*/ 273 h 1165"/>
                <a:gd name="T64" fmla="*/ 787 w 923"/>
                <a:gd name="T65" fmla="*/ 298 h 1165"/>
                <a:gd name="T66" fmla="*/ 792 w 923"/>
                <a:gd name="T67" fmla="*/ 325 h 1165"/>
                <a:gd name="T68" fmla="*/ 796 w 923"/>
                <a:gd name="T69" fmla="*/ 354 h 1165"/>
                <a:gd name="T70" fmla="*/ 797 w 923"/>
                <a:gd name="T71" fmla="*/ 384 h 1165"/>
                <a:gd name="T72" fmla="*/ 800 w 923"/>
                <a:gd name="T73" fmla="*/ 416 h 1165"/>
                <a:gd name="T74" fmla="*/ 803 w 923"/>
                <a:gd name="T75" fmla="*/ 448 h 1165"/>
                <a:gd name="T76" fmla="*/ 803 w 923"/>
                <a:gd name="T77" fmla="*/ 478 h 1165"/>
                <a:gd name="T78" fmla="*/ 803 w 923"/>
                <a:gd name="T79" fmla="*/ 511 h 1165"/>
                <a:gd name="T80" fmla="*/ 803 w 923"/>
                <a:gd name="T81" fmla="*/ 552 h 1165"/>
                <a:gd name="T82" fmla="*/ 802 w 923"/>
                <a:gd name="T83" fmla="*/ 589 h 1165"/>
                <a:gd name="T84" fmla="*/ 800 w 923"/>
                <a:gd name="T85" fmla="*/ 615 h 1165"/>
                <a:gd name="T86" fmla="*/ 797 w 923"/>
                <a:gd name="T87" fmla="*/ 643 h 1165"/>
                <a:gd name="T88" fmla="*/ 796 w 923"/>
                <a:gd name="T89" fmla="*/ 673 h 1165"/>
                <a:gd name="T90" fmla="*/ 791 w 923"/>
                <a:gd name="T91" fmla="*/ 707 h 1165"/>
                <a:gd name="T92" fmla="*/ 785 w 923"/>
                <a:gd name="T93" fmla="*/ 736 h 1165"/>
                <a:gd name="T94" fmla="*/ 780 w 923"/>
                <a:gd name="T95" fmla="*/ 765 h 1165"/>
                <a:gd name="T96" fmla="*/ 773 w 923"/>
                <a:gd name="T97" fmla="*/ 799 h 1165"/>
                <a:gd name="T98" fmla="*/ 766 w 923"/>
                <a:gd name="T99" fmla="*/ 825 h 1165"/>
                <a:gd name="T100" fmla="*/ 759 w 923"/>
                <a:gd name="T101" fmla="*/ 858 h 1165"/>
                <a:gd name="T102" fmla="*/ 751 w 923"/>
                <a:gd name="T103" fmla="*/ 886 h 1165"/>
                <a:gd name="T104" fmla="*/ 741 w 923"/>
                <a:gd name="T105" fmla="*/ 915 h 1165"/>
                <a:gd name="T106" fmla="*/ 732 w 923"/>
                <a:gd name="T107" fmla="*/ 945 h 1165"/>
                <a:gd name="T108" fmla="*/ 720 w 923"/>
                <a:gd name="T109" fmla="*/ 982 h 1165"/>
                <a:gd name="T110" fmla="*/ 706 w 923"/>
                <a:gd name="T111" fmla="*/ 1019 h 1165"/>
                <a:gd name="T112" fmla="*/ 923 w 923"/>
                <a:gd name="T113" fmla="*/ 1108 h 1165"/>
                <a:gd name="T114" fmla="*/ 378 w 923"/>
                <a:gd name="T115" fmla="*/ 1165 h 1165"/>
                <a:gd name="T116" fmla="*/ 0 w 923"/>
                <a:gd name="T117" fmla="*/ 740 h 11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23"/>
                <a:gd name="T178" fmla="*/ 0 h 1165"/>
                <a:gd name="T179" fmla="*/ 923 w 923"/>
                <a:gd name="T180" fmla="*/ 1165 h 11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23" h="1165">
                  <a:moveTo>
                    <a:pt x="0" y="740"/>
                  </a:moveTo>
                  <a:lnTo>
                    <a:pt x="229" y="826"/>
                  </a:lnTo>
                  <a:lnTo>
                    <a:pt x="242" y="798"/>
                  </a:lnTo>
                  <a:lnTo>
                    <a:pt x="251" y="770"/>
                  </a:lnTo>
                  <a:lnTo>
                    <a:pt x="258" y="744"/>
                  </a:lnTo>
                  <a:lnTo>
                    <a:pt x="265" y="721"/>
                  </a:lnTo>
                  <a:lnTo>
                    <a:pt x="272" y="695"/>
                  </a:lnTo>
                  <a:lnTo>
                    <a:pt x="277" y="665"/>
                  </a:lnTo>
                  <a:lnTo>
                    <a:pt x="281" y="638"/>
                  </a:lnTo>
                  <a:lnTo>
                    <a:pt x="285" y="610"/>
                  </a:lnTo>
                  <a:lnTo>
                    <a:pt x="289" y="579"/>
                  </a:lnTo>
                  <a:lnTo>
                    <a:pt x="291" y="546"/>
                  </a:lnTo>
                  <a:lnTo>
                    <a:pt x="291" y="488"/>
                  </a:lnTo>
                  <a:lnTo>
                    <a:pt x="289" y="456"/>
                  </a:lnTo>
                  <a:lnTo>
                    <a:pt x="288" y="429"/>
                  </a:lnTo>
                  <a:lnTo>
                    <a:pt x="284" y="400"/>
                  </a:lnTo>
                  <a:lnTo>
                    <a:pt x="279" y="370"/>
                  </a:lnTo>
                  <a:lnTo>
                    <a:pt x="273" y="344"/>
                  </a:lnTo>
                  <a:lnTo>
                    <a:pt x="266" y="311"/>
                  </a:lnTo>
                  <a:lnTo>
                    <a:pt x="257" y="280"/>
                  </a:lnTo>
                  <a:lnTo>
                    <a:pt x="702" y="0"/>
                  </a:lnTo>
                  <a:lnTo>
                    <a:pt x="713" y="27"/>
                  </a:lnTo>
                  <a:lnTo>
                    <a:pt x="722" y="53"/>
                  </a:lnTo>
                  <a:lnTo>
                    <a:pt x="731" y="76"/>
                  </a:lnTo>
                  <a:lnTo>
                    <a:pt x="739" y="101"/>
                  </a:lnTo>
                  <a:lnTo>
                    <a:pt x="746" y="124"/>
                  </a:lnTo>
                  <a:lnTo>
                    <a:pt x="754" y="149"/>
                  </a:lnTo>
                  <a:lnTo>
                    <a:pt x="759" y="171"/>
                  </a:lnTo>
                  <a:lnTo>
                    <a:pt x="765" y="194"/>
                  </a:lnTo>
                  <a:lnTo>
                    <a:pt x="770" y="217"/>
                  </a:lnTo>
                  <a:lnTo>
                    <a:pt x="777" y="243"/>
                  </a:lnTo>
                  <a:lnTo>
                    <a:pt x="781" y="273"/>
                  </a:lnTo>
                  <a:lnTo>
                    <a:pt x="787" y="298"/>
                  </a:lnTo>
                  <a:lnTo>
                    <a:pt x="792" y="325"/>
                  </a:lnTo>
                  <a:lnTo>
                    <a:pt x="796" y="354"/>
                  </a:lnTo>
                  <a:lnTo>
                    <a:pt x="797" y="384"/>
                  </a:lnTo>
                  <a:lnTo>
                    <a:pt x="800" y="416"/>
                  </a:lnTo>
                  <a:lnTo>
                    <a:pt x="803" y="448"/>
                  </a:lnTo>
                  <a:lnTo>
                    <a:pt x="803" y="478"/>
                  </a:lnTo>
                  <a:lnTo>
                    <a:pt x="803" y="511"/>
                  </a:lnTo>
                  <a:lnTo>
                    <a:pt x="803" y="552"/>
                  </a:lnTo>
                  <a:lnTo>
                    <a:pt x="802" y="589"/>
                  </a:lnTo>
                  <a:lnTo>
                    <a:pt x="800" y="615"/>
                  </a:lnTo>
                  <a:lnTo>
                    <a:pt x="797" y="643"/>
                  </a:lnTo>
                  <a:lnTo>
                    <a:pt x="796" y="673"/>
                  </a:lnTo>
                  <a:lnTo>
                    <a:pt x="791" y="707"/>
                  </a:lnTo>
                  <a:lnTo>
                    <a:pt x="785" y="736"/>
                  </a:lnTo>
                  <a:lnTo>
                    <a:pt x="780" y="765"/>
                  </a:lnTo>
                  <a:lnTo>
                    <a:pt x="773" y="799"/>
                  </a:lnTo>
                  <a:lnTo>
                    <a:pt x="766" y="825"/>
                  </a:lnTo>
                  <a:lnTo>
                    <a:pt x="759" y="858"/>
                  </a:lnTo>
                  <a:lnTo>
                    <a:pt x="751" y="886"/>
                  </a:lnTo>
                  <a:lnTo>
                    <a:pt x="741" y="915"/>
                  </a:lnTo>
                  <a:lnTo>
                    <a:pt x="732" y="945"/>
                  </a:lnTo>
                  <a:lnTo>
                    <a:pt x="720" y="982"/>
                  </a:lnTo>
                  <a:lnTo>
                    <a:pt x="706" y="1019"/>
                  </a:lnTo>
                  <a:lnTo>
                    <a:pt x="923" y="1108"/>
                  </a:lnTo>
                  <a:lnTo>
                    <a:pt x="378" y="1165"/>
                  </a:lnTo>
                  <a:lnTo>
                    <a:pt x="0" y="740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7" name="Freeform 16"/>
            <p:cNvSpPr>
              <a:spLocks/>
            </p:cNvSpPr>
            <p:nvPr/>
          </p:nvSpPr>
          <p:spPr bwMode="auto">
            <a:xfrm>
              <a:off x="4865" y="3095"/>
              <a:ext cx="215" cy="204"/>
            </a:xfrm>
            <a:custGeom>
              <a:avLst/>
              <a:gdLst>
                <a:gd name="T0" fmla="*/ 219 w 1080"/>
                <a:gd name="T1" fmla="*/ 0 h 1028"/>
                <a:gd name="T2" fmla="*/ 241 w 1080"/>
                <a:gd name="T3" fmla="*/ 11 h 1028"/>
                <a:gd name="T4" fmla="*/ 259 w 1080"/>
                <a:gd name="T5" fmla="*/ 20 h 1028"/>
                <a:gd name="T6" fmla="*/ 278 w 1080"/>
                <a:gd name="T7" fmla="*/ 30 h 1028"/>
                <a:gd name="T8" fmla="*/ 296 w 1080"/>
                <a:gd name="T9" fmla="*/ 39 h 1028"/>
                <a:gd name="T10" fmla="*/ 315 w 1080"/>
                <a:gd name="T11" fmla="*/ 50 h 1028"/>
                <a:gd name="T12" fmla="*/ 333 w 1080"/>
                <a:gd name="T13" fmla="*/ 63 h 1028"/>
                <a:gd name="T14" fmla="*/ 351 w 1080"/>
                <a:gd name="T15" fmla="*/ 74 h 1028"/>
                <a:gd name="T16" fmla="*/ 368 w 1080"/>
                <a:gd name="T17" fmla="*/ 85 h 1028"/>
                <a:gd name="T18" fmla="*/ 390 w 1080"/>
                <a:gd name="T19" fmla="*/ 100 h 1028"/>
                <a:gd name="T20" fmla="*/ 413 w 1080"/>
                <a:gd name="T21" fmla="*/ 116 h 1028"/>
                <a:gd name="T22" fmla="*/ 431 w 1080"/>
                <a:gd name="T23" fmla="*/ 128 h 1028"/>
                <a:gd name="T24" fmla="*/ 449 w 1080"/>
                <a:gd name="T25" fmla="*/ 143 h 1028"/>
                <a:gd name="T26" fmla="*/ 471 w 1080"/>
                <a:gd name="T27" fmla="*/ 158 h 1028"/>
                <a:gd name="T28" fmla="*/ 493 w 1080"/>
                <a:gd name="T29" fmla="*/ 175 h 1028"/>
                <a:gd name="T30" fmla="*/ 512 w 1080"/>
                <a:gd name="T31" fmla="*/ 191 h 1028"/>
                <a:gd name="T32" fmla="*/ 531 w 1080"/>
                <a:gd name="T33" fmla="*/ 209 h 1028"/>
                <a:gd name="T34" fmla="*/ 549 w 1080"/>
                <a:gd name="T35" fmla="*/ 225 h 1028"/>
                <a:gd name="T36" fmla="*/ 570 w 1080"/>
                <a:gd name="T37" fmla="*/ 246 h 1028"/>
                <a:gd name="T38" fmla="*/ 590 w 1080"/>
                <a:gd name="T39" fmla="*/ 263 h 1028"/>
                <a:gd name="T40" fmla="*/ 606 w 1080"/>
                <a:gd name="T41" fmla="*/ 281 h 1028"/>
                <a:gd name="T42" fmla="*/ 625 w 1080"/>
                <a:gd name="T43" fmla="*/ 302 h 1028"/>
                <a:gd name="T44" fmla="*/ 640 w 1080"/>
                <a:gd name="T45" fmla="*/ 317 h 1028"/>
                <a:gd name="T46" fmla="*/ 656 w 1080"/>
                <a:gd name="T47" fmla="*/ 336 h 1028"/>
                <a:gd name="T48" fmla="*/ 673 w 1080"/>
                <a:gd name="T49" fmla="*/ 355 h 1028"/>
                <a:gd name="T50" fmla="*/ 691 w 1080"/>
                <a:gd name="T51" fmla="*/ 378 h 1028"/>
                <a:gd name="T52" fmla="*/ 706 w 1080"/>
                <a:gd name="T53" fmla="*/ 397 h 1028"/>
                <a:gd name="T54" fmla="*/ 722 w 1080"/>
                <a:gd name="T55" fmla="*/ 419 h 1028"/>
                <a:gd name="T56" fmla="*/ 741 w 1080"/>
                <a:gd name="T57" fmla="*/ 445 h 1028"/>
                <a:gd name="T58" fmla="*/ 758 w 1080"/>
                <a:gd name="T59" fmla="*/ 468 h 1028"/>
                <a:gd name="T60" fmla="*/ 775 w 1080"/>
                <a:gd name="T61" fmla="*/ 494 h 1028"/>
                <a:gd name="T62" fmla="*/ 792 w 1080"/>
                <a:gd name="T63" fmla="*/ 520 h 1028"/>
                <a:gd name="T64" fmla="*/ 807 w 1080"/>
                <a:gd name="T65" fmla="*/ 548 h 1028"/>
                <a:gd name="T66" fmla="*/ 823 w 1080"/>
                <a:gd name="T67" fmla="*/ 576 h 1028"/>
                <a:gd name="T68" fmla="*/ 835 w 1080"/>
                <a:gd name="T69" fmla="*/ 601 h 1028"/>
                <a:gd name="T70" fmla="*/ 848 w 1080"/>
                <a:gd name="T71" fmla="*/ 624 h 1028"/>
                <a:gd name="T72" fmla="*/ 859 w 1080"/>
                <a:gd name="T73" fmla="*/ 651 h 1028"/>
                <a:gd name="T74" fmla="*/ 865 w 1080"/>
                <a:gd name="T75" fmla="*/ 670 h 1028"/>
                <a:gd name="T76" fmla="*/ 1080 w 1080"/>
                <a:gd name="T77" fmla="*/ 586 h 1028"/>
                <a:gd name="T78" fmla="*/ 747 w 1080"/>
                <a:gd name="T79" fmla="*/ 1028 h 1028"/>
                <a:gd name="T80" fmla="*/ 157 w 1080"/>
                <a:gd name="T81" fmla="*/ 956 h 1028"/>
                <a:gd name="T82" fmla="*/ 390 w 1080"/>
                <a:gd name="T83" fmla="*/ 862 h 1028"/>
                <a:gd name="T84" fmla="*/ 375 w 1080"/>
                <a:gd name="T85" fmla="*/ 830 h 1028"/>
                <a:gd name="T86" fmla="*/ 360 w 1080"/>
                <a:gd name="T87" fmla="*/ 800 h 1028"/>
                <a:gd name="T88" fmla="*/ 340 w 1080"/>
                <a:gd name="T89" fmla="*/ 767 h 1028"/>
                <a:gd name="T90" fmla="*/ 316 w 1080"/>
                <a:gd name="T91" fmla="*/ 733 h 1028"/>
                <a:gd name="T92" fmla="*/ 296 w 1080"/>
                <a:gd name="T93" fmla="*/ 705 h 1028"/>
                <a:gd name="T94" fmla="*/ 274 w 1080"/>
                <a:gd name="T95" fmla="*/ 677 h 1028"/>
                <a:gd name="T96" fmla="*/ 251 w 1080"/>
                <a:gd name="T97" fmla="*/ 650 h 1028"/>
                <a:gd name="T98" fmla="*/ 228 w 1080"/>
                <a:gd name="T99" fmla="*/ 627 h 1028"/>
                <a:gd name="T100" fmla="*/ 204 w 1080"/>
                <a:gd name="T101" fmla="*/ 605 h 1028"/>
                <a:gd name="T102" fmla="*/ 177 w 1080"/>
                <a:gd name="T103" fmla="*/ 580 h 1028"/>
                <a:gd name="T104" fmla="*/ 151 w 1080"/>
                <a:gd name="T105" fmla="*/ 560 h 1028"/>
                <a:gd name="T106" fmla="*/ 127 w 1080"/>
                <a:gd name="T107" fmla="*/ 539 h 1028"/>
                <a:gd name="T108" fmla="*/ 102 w 1080"/>
                <a:gd name="T109" fmla="*/ 522 h 1028"/>
                <a:gd name="T110" fmla="*/ 72 w 1080"/>
                <a:gd name="T111" fmla="*/ 502 h 1028"/>
                <a:gd name="T112" fmla="*/ 42 w 1080"/>
                <a:gd name="T113" fmla="*/ 485 h 1028"/>
                <a:gd name="T114" fmla="*/ 21 w 1080"/>
                <a:gd name="T115" fmla="*/ 475 h 1028"/>
                <a:gd name="T116" fmla="*/ 0 w 1080"/>
                <a:gd name="T117" fmla="*/ 463 h 1028"/>
                <a:gd name="T118" fmla="*/ 219 w 1080"/>
                <a:gd name="T119" fmla="*/ 0 h 10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0"/>
                <a:gd name="T181" fmla="*/ 0 h 1028"/>
                <a:gd name="T182" fmla="*/ 1080 w 1080"/>
                <a:gd name="T183" fmla="*/ 1028 h 10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0" h="1028">
                  <a:moveTo>
                    <a:pt x="219" y="0"/>
                  </a:moveTo>
                  <a:lnTo>
                    <a:pt x="241" y="11"/>
                  </a:lnTo>
                  <a:lnTo>
                    <a:pt x="259" y="20"/>
                  </a:lnTo>
                  <a:lnTo>
                    <a:pt x="278" y="30"/>
                  </a:lnTo>
                  <a:lnTo>
                    <a:pt x="296" y="39"/>
                  </a:lnTo>
                  <a:lnTo>
                    <a:pt x="315" y="50"/>
                  </a:lnTo>
                  <a:lnTo>
                    <a:pt x="333" y="63"/>
                  </a:lnTo>
                  <a:lnTo>
                    <a:pt x="351" y="74"/>
                  </a:lnTo>
                  <a:lnTo>
                    <a:pt x="368" y="85"/>
                  </a:lnTo>
                  <a:lnTo>
                    <a:pt x="390" y="100"/>
                  </a:lnTo>
                  <a:lnTo>
                    <a:pt x="413" y="116"/>
                  </a:lnTo>
                  <a:lnTo>
                    <a:pt x="431" y="128"/>
                  </a:lnTo>
                  <a:lnTo>
                    <a:pt x="449" y="143"/>
                  </a:lnTo>
                  <a:lnTo>
                    <a:pt x="471" y="158"/>
                  </a:lnTo>
                  <a:lnTo>
                    <a:pt x="493" y="175"/>
                  </a:lnTo>
                  <a:lnTo>
                    <a:pt x="512" y="191"/>
                  </a:lnTo>
                  <a:lnTo>
                    <a:pt x="531" y="209"/>
                  </a:lnTo>
                  <a:lnTo>
                    <a:pt x="549" y="225"/>
                  </a:lnTo>
                  <a:lnTo>
                    <a:pt x="570" y="246"/>
                  </a:lnTo>
                  <a:lnTo>
                    <a:pt x="590" y="263"/>
                  </a:lnTo>
                  <a:lnTo>
                    <a:pt x="606" y="281"/>
                  </a:lnTo>
                  <a:lnTo>
                    <a:pt x="625" y="302"/>
                  </a:lnTo>
                  <a:lnTo>
                    <a:pt x="640" y="317"/>
                  </a:lnTo>
                  <a:lnTo>
                    <a:pt x="656" y="336"/>
                  </a:lnTo>
                  <a:lnTo>
                    <a:pt x="673" y="355"/>
                  </a:lnTo>
                  <a:lnTo>
                    <a:pt x="691" y="378"/>
                  </a:lnTo>
                  <a:lnTo>
                    <a:pt x="706" y="397"/>
                  </a:lnTo>
                  <a:lnTo>
                    <a:pt x="722" y="419"/>
                  </a:lnTo>
                  <a:lnTo>
                    <a:pt x="741" y="445"/>
                  </a:lnTo>
                  <a:lnTo>
                    <a:pt x="758" y="468"/>
                  </a:lnTo>
                  <a:lnTo>
                    <a:pt x="775" y="494"/>
                  </a:lnTo>
                  <a:lnTo>
                    <a:pt x="792" y="520"/>
                  </a:lnTo>
                  <a:lnTo>
                    <a:pt x="807" y="548"/>
                  </a:lnTo>
                  <a:lnTo>
                    <a:pt x="823" y="576"/>
                  </a:lnTo>
                  <a:lnTo>
                    <a:pt x="835" y="601"/>
                  </a:lnTo>
                  <a:lnTo>
                    <a:pt x="848" y="624"/>
                  </a:lnTo>
                  <a:lnTo>
                    <a:pt x="859" y="651"/>
                  </a:lnTo>
                  <a:lnTo>
                    <a:pt x="865" y="670"/>
                  </a:lnTo>
                  <a:lnTo>
                    <a:pt x="1080" y="586"/>
                  </a:lnTo>
                  <a:lnTo>
                    <a:pt x="747" y="1028"/>
                  </a:lnTo>
                  <a:lnTo>
                    <a:pt x="157" y="956"/>
                  </a:lnTo>
                  <a:lnTo>
                    <a:pt x="390" y="862"/>
                  </a:lnTo>
                  <a:lnTo>
                    <a:pt x="375" y="830"/>
                  </a:lnTo>
                  <a:lnTo>
                    <a:pt x="360" y="800"/>
                  </a:lnTo>
                  <a:lnTo>
                    <a:pt x="340" y="767"/>
                  </a:lnTo>
                  <a:lnTo>
                    <a:pt x="316" y="733"/>
                  </a:lnTo>
                  <a:lnTo>
                    <a:pt x="296" y="705"/>
                  </a:lnTo>
                  <a:lnTo>
                    <a:pt x="274" y="677"/>
                  </a:lnTo>
                  <a:lnTo>
                    <a:pt x="251" y="650"/>
                  </a:lnTo>
                  <a:lnTo>
                    <a:pt x="228" y="627"/>
                  </a:lnTo>
                  <a:lnTo>
                    <a:pt x="204" y="605"/>
                  </a:lnTo>
                  <a:lnTo>
                    <a:pt x="177" y="580"/>
                  </a:lnTo>
                  <a:lnTo>
                    <a:pt x="151" y="560"/>
                  </a:lnTo>
                  <a:lnTo>
                    <a:pt x="127" y="539"/>
                  </a:lnTo>
                  <a:lnTo>
                    <a:pt x="102" y="522"/>
                  </a:lnTo>
                  <a:lnTo>
                    <a:pt x="72" y="502"/>
                  </a:lnTo>
                  <a:lnTo>
                    <a:pt x="42" y="485"/>
                  </a:lnTo>
                  <a:lnTo>
                    <a:pt x="21" y="475"/>
                  </a:lnTo>
                  <a:lnTo>
                    <a:pt x="0" y="463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8" name="Freeform 17"/>
            <p:cNvSpPr>
              <a:spLocks/>
            </p:cNvSpPr>
            <p:nvPr/>
          </p:nvSpPr>
          <p:spPr bwMode="auto">
            <a:xfrm flipH="1" flipV="1">
              <a:off x="4628" y="3020"/>
              <a:ext cx="211" cy="173"/>
            </a:xfrm>
            <a:custGeom>
              <a:avLst/>
              <a:gdLst>
                <a:gd name="T0" fmla="*/ 461 w 1152"/>
                <a:gd name="T1" fmla="*/ 0 h 922"/>
                <a:gd name="T2" fmla="*/ 366 w 1152"/>
                <a:gd name="T3" fmla="*/ 237 h 922"/>
                <a:gd name="T4" fmla="*/ 388 w 1152"/>
                <a:gd name="T5" fmla="*/ 247 h 922"/>
                <a:gd name="T6" fmla="*/ 408 w 1152"/>
                <a:gd name="T7" fmla="*/ 252 h 922"/>
                <a:gd name="T8" fmla="*/ 431 w 1152"/>
                <a:gd name="T9" fmla="*/ 259 h 922"/>
                <a:gd name="T10" fmla="*/ 457 w 1152"/>
                <a:gd name="T11" fmla="*/ 266 h 922"/>
                <a:gd name="T12" fmla="*/ 487 w 1152"/>
                <a:gd name="T13" fmla="*/ 272 h 922"/>
                <a:gd name="T14" fmla="*/ 515 w 1152"/>
                <a:gd name="T15" fmla="*/ 276 h 922"/>
                <a:gd name="T16" fmla="*/ 542 w 1152"/>
                <a:gd name="T17" fmla="*/ 280 h 922"/>
                <a:gd name="T18" fmla="*/ 573 w 1152"/>
                <a:gd name="T19" fmla="*/ 284 h 922"/>
                <a:gd name="T20" fmla="*/ 606 w 1152"/>
                <a:gd name="T21" fmla="*/ 287 h 922"/>
                <a:gd name="T22" fmla="*/ 665 w 1152"/>
                <a:gd name="T23" fmla="*/ 287 h 922"/>
                <a:gd name="T24" fmla="*/ 696 w 1152"/>
                <a:gd name="T25" fmla="*/ 285 h 922"/>
                <a:gd name="T26" fmla="*/ 724 w 1152"/>
                <a:gd name="T27" fmla="*/ 283 h 922"/>
                <a:gd name="T28" fmla="*/ 752 w 1152"/>
                <a:gd name="T29" fmla="*/ 278 h 922"/>
                <a:gd name="T30" fmla="*/ 782 w 1152"/>
                <a:gd name="T31" fmla="*/ 273 h 922"/>
                <a:gd name="T32" fmla="*/ 808 w 1152"/>
                <a:gd name="T33" fmla="*/ 269 h 922"/>
                <a:gd name="T34" fmla="*/ 841 w 1152"/>
                <a:gd name="T35" fmla="*/ 261 h 922"/>
                <a:gd name="T36" fmla="*/ 871 w 1152"/>
                <a:gd name="T37" fmla="*/ 251 h 922"/>
                <a:gd name="T38" fmla="*/ 1152 w 1152"/>
                <a:gd name="T39" fmla="*/ 696 h 922"/>
                <a:gd name="T40" fmla="*/ 1125 w 1152"/>
                <a:gd name="T41" fmla="*/ 707 h 922"/>
                <a:gd name="T42" fmla="*/ 1099 w 1152"/>
                <a:gd name="T43" fmla="*/ 717 h 922"/>
                <a:gd name="T44" fmla="*/ 1076 w 1152"/>
                <a:gd name="T45" fmla="*/ 725 h 922"/>
                <a:gd name="T46" fmla="*/ 1051 w 1152"/>
                <a:gd name="T47" fmla="*/ 733 h 922"/>
                <a:gd name="T48" fmla="*/ 1028 w 1152"/>
                <a:gd name="T49" fmla="*/ 740 h 922"/>
                <a:gd name="T50" fmla="*/ 1003 w 1152"/>
                <a:gd name="T51" fmla="*/ 748 h 922"/>
                <a:gd name="T52" fmla="*/ 982 w 1152"/>
                <a:gd name="T53" fmla="*/ 754 h 922"/>
                <a:gd name="T54" fmla="*/ 958 w 1152"/>
                <a:gd name="T55" fmla="*/ 759 h 922"/>
                <a:gd name="T56" fmla="*/ 935 w 1152"/>
                <a:gd name="T57" fmla="*/ 765 h 922"/>
                <a:gd name="T58" fmla="*/ 909 w 1152"/>
                <a:gd name="T59" fmla="*/ 771 h 922"/>
                <a:gd name="T60" fmla="*/ 879 w 1152"/>
                <a:gd name="T61" fmla="*/ 776 h 922"/>
                <a:gd name="T62" fmla="*/ 855 w 1152"/>
                <a:gd name="T63" fmla="*/ 781 h 922"/>
                <a:gd name="T64" fmla="*/ 827 w 1152"/>
                <a:gd name="T65" fmla="*/ 786 h 922"/>
                <a:gd name="T66" fmla="*/ 799 w 1152"/>
                <a:gd name="T67" fmla="*/ 791 h 922"/>
                <a:gd name="T68" fmla="*/ 769 w 1152"/>
                <a:gd name="T69" fmla="*/ 793 h 922"/>
                <a:gd name="T70" fmla="*/ 736 w 1152"/>
                <a:gd name="T71" fmla="*/ 795 h 922"/>
                <a:gd name="T72" fmla="*/ 704 w 1152"/>
                <a:gd name="T73" fmla="*/ 797 h 922"/>
                <a:gd name="T74" fmla="*/ 674 w 1152"/>
                <a:gd name="T75" fmla="*/ 797 h 922"/>
                <a:gd name="T76" fmla="*/ 642 w 1152"/>
                <a:gd name="T77" fmla="*/ 797 h 922"/>
                <a:gd name="T78" fmla="*/ 601 w 1152"/>
                <a:gd name="T79" fmla="*/ 797 h 922"/>
                <a:gd name="T80" fmla="*/ 564 w 1152"/>
                <a:gd name="T81" fmla="*/ 796 h 922"/>
                <a:gd name="T82" fmla="*/ 538 w 1152"/>
                <a:gd name="T83" fmla="*/ 795 h 922"/>
                <a:gd name="T84" fmla="*/ 509 w 1152"/>
                <a:gd name="T85" fmla="*/ 793 h 922"/>
                <a:gd name="T86" fmla="*/ 479 w 1152"/>
                <a:gd name="T87" fmla="*/ 791 h 922"/>
                <a:gd name="T88" fmla="*/ 445 w 1152"/>
                <a:gd name="T89" fmla="*/ 785 h 922"/>
                <a:gd name="T90" fmla="*/ 416 w 1152"/>
                <a:gd name="T91" fmla="*/ 780 h 922"/>
                <a:gd name="T92" fmla="*/ 388 w 1152"/>
                <a:gd name="T93" fmla="*/ 776 h 922"/>
                <a:gd name="T94" fmla="*/ 353 w 1152"/>
                <a:gd name="T95" fmla="*/ 767 h 922"/>
                <a:gd name="T96" fmla="*/ 328 w 1152"/>
                <a:gd name="T97" fmla="*/ 761 h 922"/>
                <a:gd name="T98" fmla="*/ 295 w 1152"/>
                <a:gd name="T99" fmla="*/ 754 h 922"/>
                <a:gd name="T100" fmla="*/ 266 w 1152"/>
                <a:gd name="T101" fmla="*/ 746 h 922"/>
                <a:gd name="T102" fmla="*/ 237 w 1152"/>
                <a:gd name="T103" fmla="*/ 737 h 922"/>
                <a:gd name="T104" fmla="*/ 207 w 1152"/>
                <a:gd name="T105" fmla="*/ 726 h 922"/>
                <a:gd name="T106" fmla="*/ 171 w 1152"/>
                <a:gd name="T107" fmla="*/ 713 h 922"/>
                <a:gd name="T108" fmla="*/ 83 w 1152"/>
                <a:gd name="T109" fmla="*/ 922 h 922"/>
                <a:gd name="T110" fmla="*/ 0 w 1152"/>
                <a:gd name="T111" fmla="*/ 330 h 922"/>
                <a:gd name="T112" fmla="*/ 461 w 1152"/>
                <a:gd name="T113" fmla="*/ 0 h 9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52"/>
                <a:gd name="T172" fmla="*/ 0 h 922"/>
                <a:gd name="T173" fmla="*/ 1152 w 1152"/>
                <a:gd name="T174" fmla="*/ 922 h 9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52" h="922">
                  <a:moveTo>
                    <a:pt x="461" y="0"/>
                  </a:moveTo>
                  <a:lnTo>
                    <a:pt x="366" y="237"/>
                  </a:lnTo>
                  <a:lnTo>
                    <a:pt x="388" y="247"/>
                  </a:lnTo>
                  <a:lnTo>
                    <a:pt x="408" y="252"/>
                  </a:lnTo>
                  <a:lnTo>
                    <a:pt x="431" y="259"/>
                  </a:lnTo>
                  <a:lnTo>
                    <a:pt x="457" y="266"/>
                  </a:lnTo>
                  <a:lnTo>
                    <a:pt x="487" y="272"/>
                  </a:lnTo>
                  <a:lnTo>
                    <a:pt x="515" y="276"/>
                  </a:lnTo>
                  <a:lnTo>
                    <a:pt x="542" y="280"/>
                  </a:lnTo>
                  <a:lnTo>
                    <a:pt x="573" y="284"/>
                  </a:lnTo>
                  <a:lnTo>
                    <a:pt x="606" y="287"/>
                  </a:lnTo>
                  <a:lnTo>
                    <a:pt x="665" y="287"/>
                  </a:lnTo>
                  <a:lnTo>
                    <a:pt x="696" y="285"/>
                  </a:lnTo>
                  <a:lnTo>
                    <a:pt x="724" y="283"/>
                  </a:lnTo>
                  <a:lnTo>
                    <a:pt x="752" y="278"/>
                  </a:lnTo>
                  <a:lnTo>
                    <a:pt x="782" y="273"/>
                  </a:lnTo>
                  <a:lnTo>
                    <a:pt x="808" y="269"/>
                  </a:lnTo>
                  <a:lnTo>
                    <a:pt x="841" y="261"/>
                  </a:lnTo>
                  <a:lnTo>
                    <a:pt x="871" y="251"/>
                  </a:lnTo>
                  <a:lnTo>
                    <a:pt x="1152" y="696"/>
                  </a:lnTo>
                  <a:lnTo>
                    <a:pt x="1125" y="707"/>
                  </a:lnTo>
                  <a:lnTo>
                    <a:pt x="1099" y="717"/>
                  </a:lnTo>
                  <a:lnTo>
                    <a:pt x="1076" y="725"/>
                  </a:lnTo>
                  <a:lnTo>
                    <a:pt x="1051" y="733"/>
                  </a:lnTo>
                  <a:lnTo>
                    <a:pt x="1028" y="740"/>
                  </a:lnTo>
                  <a:lnTo>
                    <a:pt x="1003" y="748"/>
                  </a:lnTo>
                  <a:lnTo>
                    <a:pt x="982" y="754"/>
                  </a:lnTo>
                  <a:lnTo>
                    <a:pt x="958" y="759"/>
                  </a:lnTo>
                  <a:lnTo>
                    <a:pt x="935" y="765"/>
                  </a:lnTo>
                  <a:lnTo>
                    <a:pt x="909" y="771"/>
                  </a:lnTo>
                  <a:lnTo>
                    <a:pt x="879" y="776"/>
                  </a:lnTo>
                  <a:lnTo>
                    <a:pt x="855" y="781"/>
                  </a:lnTo>
                  <a:lnTo>
                    <a:pt x="827" y="786"/>
                  </a:lnTo>
                  <a:lnTo>
                    <a:pt x="799" y="791"/>
                  </a:lnTo>
                  <a:lnTo>
                    <a:pt x="769" y="793"/>
                  </a:lnTo>
                  <a:lnTo>
                    <a:pt x="736" y="795"/>
                  </a:lnTo>
                  <a:lnTo>
                    <a:pt x="704" y="797"/>
                  </a:lnTo>
                  <a:lnTo>
                    <a:pt x="674" y="797"/>
                  </a:lnTo>
                  <a:lnTo>
                    <a:pt x="642" y="797"/>
                  </a:lnTo>
                  <a:lnTo>
                    <a:pt x="601" y="797"/>
                  </a:lnTo>
                  <a:lnTo>
                    <a:pt x="564" y="796"/>
                  </a:lnTo>
                  <a:lnTo>
                    <a:pt x="538" y="795"/>
                  </a:lnTo>
                  <a:lnTo>
                    <a:pt x="509" y="793"/>
                  </a:lnTo>
                  <a:lnTo>
                    <a:pt x="479" y="791"/>
                  </a:lnTo>
                  <a:lnTo>
                    <a:pt x="445" y="785"/>
                  </a:lnTo>
                  <a:lnTo>
                    <a:pt x="416" y="780"/>
                  </a:lnTo>
                  <a:lnTo>
                    <a:pt x="388" y="776"/>
                  </a:lnTo>
                  <a:lnTo>
                    <a:pt x="353" y="767"/>
                  </a:lnTo>
                  <a:lnTo>
                    <a:pt x="328" y="761"/>
                  </a:lnTo>
                  <a:lnTo>
                    <a:pt x="295" y="754"/>
                  </a:lnTo>
                  <a:lnTo>
                    <a:pt x="266" y="746"/>
                  </a:lnTo>
                  <a:lnTo>
                    <a:pt x="237" y="737"/>
                  </a:lnTo>
                  <a:lnTo>
                    <a:pt x="207" y="726"/>
                  </a:lnTo>
                  <a:lnTo>
                    <a:pt x="171" y="713"/>
                  </a:lnTo>
                  <a:lnTo>
                    <a:pt x="83" y="922"/>
                  </a:lnTo>
                  <a:lnTo>
                    <a:pt x="0" y="330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DDDDDD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Rectangle 18"/>
            <p:cNvSpPr>
              <a:spLocks noChangeArrowheads="1"/>
            </p:cNvSpPr>
            <p:nvPr/>
          </p:nvSpPr>
          <p:spPr bwMode="auto">
            <a:xfrm>
              <a:off x="4023" y="2716"/>
              <a:ext cx="143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1">
                  <a:solidFill>
                    <a:srgbClr val="5A87C6"/>
                  </a:solidFill>
                  <a:latin typeface="+mj-lt"/>
                </a:rPr>
                <a:t>QAD Enterprise Applications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4047" y="2875"/>
              <a:ext cx="50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4871" y="2862"/>
              <a:ext cx="4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Modify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5056" y="3284"/>
              <a:ext cx="4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Update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MRP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928" y="3692"/>
              <a:ext cx="48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000" b="1">
                  <a:solidFill>
                    <a:schemeClr val="folHlink"/>
                  </a:solidFill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Forecast Simulation Setup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FS-SU-110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819275" y="11001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3722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343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1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2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FS-SU-120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52475" y="1352550"/>
            <a:ext cx="7629429" cy="4286250"/>
            <a:chOff x="942975" y="1743075"/>
            <a:chExt cx="7629429" cy="4286250"/>
          </a:xfrm>
        </p:grpSpPr>
        <p:pic>
          <p:nvPicPr>
            <p:cNvPr id="15364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42975" y="1743075"/>
              <a:ext cx="7237413" cy="428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Rectangle 7"/>
            <p:cNvSpPr>
              <a:spLocks noChangeArrowheads="1"/>
            </p:cNvSpPr>
            <p:nvPr/>
          </p:nvSpPr>
          <p:spPr bwMode="auto">
            <a:xfrm>
              <a:off x="5048250" y="4419600"/>
              <a:ext cx="1255713" cy="2000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48" name="Text Box 8"/>
            <p:cNvSpPr txBox="1">
              <a:spLocks noChangeArrowheads="1"/>
            </p:cNvSpPr>
            <p:nvPr/>
          </p:nvSpPr>
          <p:spPr bwMode="auto">
            <a:xfrm>
              <a:off x="6491385" y="4648200"/>
              <a:ext cx="2081019" cy="67710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Integrate with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Sales Analysis = Yes</a:t>
              </a:r>
            </a:p>
          </p:txBody>
        </p:sp>
        <p:cxnSp>
          <p:nvCxnSpPr>
            <p:cNvPr id="15368" name="AutoShape 10"/>
            <p:cNvCxnSpPr>
              <a:cxnSpLocks noChangeShapeType="1"/>
              <a:stCxn id="163848" idx="0"/>
              <a:endCxn id="15366" idx="3"/>
            </p:cNvCxnSpPr>
            <p:nvPr/>
          </p:nvCxnSpPr>
          <p:spPr bwMode="auto">
            <a:xfrm rot="16200000" flipV="1">
              <a:off x="6853636" y="3969941"/>
              <a:ext cx="128587" cy="1227932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FS-SU-130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00088" y="1057275"/>
            <a:ext cx="7727950" cy="4743450"/>
            <a:chOff x="690563" y="1590675"/>
            <a:chExt cx="7727950" cy="4743450"/>
          </a:xfrm>
        </p:grpSpPr>
        <p:pic>
          <p:nvPicPr>
            <p:cNvPr id="1638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5850" y="1590675"/>
              <a:ext cx="7332663" cy="474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870" name="Text Box 6"/>
            <p:cNvSpPr txBox="1">
              <a:spLocks noChangeArrowheads="1"/>
            </p:cNvSpPr>
            <p:nvPr/>
          </p:nvSpPr>
          <p:spPr bwMode="auto">
            <a:xfrm>
              <a:off x="690563" y="5522913"/>
              <a:ext cx="1730375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/>
                <a:t>Consume</a:t>
              </a:r>
            </a:p>
            <a:p>
              <a:pPr>
                <a:defRPr/>
              </a:pPr>
              <a:r>
                <a:rPr lang="en-US" sz="1600"/>
                <a:t>Forecast Settings</a:t>
              </a: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123950" y="4676775"/>
              <a:ext cx="3714750" cy="6572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6392" name="AutoShape 8"/>
            <p:cNvCxnSpPr>
              <a:cxnSpLocks noChangeShapeType="1"/>
              <a:stCxn id="164870" idx="1"/>
              <a:endCxn id="16391" idx="1"/>
            </p:cNvCxnSpPr>
            <p:nvPr/>
          </p:nvCxnSpPr>
          <p:spPr bwMode="auto">
            <a:xfrm rot="10800000" flipH="1">
              <a:off x="690563" y="5005388"/>
              <a:ext cx="414337" cy="858837"/>
            </a:xfrm>
            <a:prstGeom prst="bentConnector3">
              <a:avLst>
                <a:gd name="adj1" fmla="val -34486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Forecasting Consumption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FS-SU-140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28638" y="938213"/>
            <a:ext cx="8081962" cy="5218112"/>
            <a:chOff x="738188" y="1423988"/>
            <a:chExt cx="7669212" cy="5218112"/>
          </a:xfrm>
        </p:grpSpPr>
        <p:sp>
          <p:nvSpPr>
            <p:cNvPr id="138248" name="Rectangle 8"/>
            <p:cNvSpPr>
              <a:spLocks noChangeArrowheads="1"/>
            </p:cNvSpPr>
            <p:nvPr/>
          </p:nvSpPr>
          <p:spPr bwMode="auto">
            <a:xfrm>
              <a:off x="738188" y="3257550"/>
              <a:ext cx="7669212" cy="1616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dirty="0">
                  <a:latin typeface="+mj-lt"/>
                </a:rPr>
                <a:t>If backward or forward consumption = 0, you get requirements that tell you to produce quantities exceeding forecast to meet sales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3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dirty="0">
                  <a:latin typeface="+mj-lt"/>
                </a:rPr>
                <a:t>With backward or forward consumption: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rgbClr val="2461AA"/>
                </a:buClr>
                <a:buFont typeface="Times New Roman" pitchFamily="18" charset="0"/>
                <a:buChar char="–"/>
              </a:pPr>
              <a:r>
                <a:rPr lang="en-US" sz="1600" dirty="0">
                  <a:latin typeface="+mj-lt"/>
                </a:rPr>
                <a:t>Forecast for current week consumed first</a:t>
              </a:r>
            </a:p>
            <a:p>
              <a:pPr marL="742950" lvl="1" indent="-285750" algn="l">
                <a:lnSpc>
                  <a:spcPct val="90000"/>
                </a:lnSpc>
                <a:spcBef>
                  <a:spcPct val="25000"/>
                </a:spcBef>
                <a:buClr>
                  <a:srgbClr val="2461AA"/>
                </a:buClr>
                <a:buFont typeface="Times New Roman" pitchFamily="18" charset="0"/>
                <a:buChar char="–"/>
              </a:pPr>
              <a:r>
                <a:rPr lang="en-US" sz="1600" dirty="0">
                  <a:latin typeface="+mj-lt"/>
                </a:rPr>
                <a:t>Then unconsumed forecast from following and prior periods are consumed to meet demand</a:t>
              </a:r>
            </a:p>
          </p:txBody>
        </p:sp>
        <p:grpSp>
          <p:nvGrpSpPr>
            <p:cNvPr id="17413" name="Group 94"/>
            <p:cNvGrpSpPr>
              <a:grpSpLocks/>
            </p:cNvGrpSpPr>
            <p:nvPr/>
          </p:nvGrpSpPr>
          <p:grpSpPr bwMode="auto">
            <a:xfrm>
              <a:off x="1754188" y="1423988"/>
              <a:ext cx="6324600" cy="1681162"/>
              <a:chOff x="1105" y="963"/>
              <a:chExt cx="3984" cy="1059"/>
            </a:xfrm>
          </p:grpSpPr>
          <p:sp>
            <p:nvSpPr>
              <p:cNvPr id="17452" name="Text Box 45"/>
              <p:cNvSpPr txBox="1">
                <a:spLocks noChangeArrowheads="1"/>
              </p:cNvSpPr>
              <p:nvPr/>
            </p:nvSpPr>
            <p:spPr bwMode="auto">
              <a:xfrm>
                <a:off x="4208" y="963"/>
                <a:ext cx="881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600" i="1">
                    <a:latin typeface="+mj-lt"/>
                  </a:rPr>
                  <a:t>Actual Sales</a:t>
                </a:r>
              </a:p>
            </p:txBody>
          </p:sp>
          <p:grpSp>
            <p:nvGrpSpPr>
              <p:cNvPr id="17453" name="Group 89"/>
              <p:cNvGrpSpPr>
                <a:grpSpLocks/>
              </p:cNvGrpSpPr>
              <p:nvPr/>
            </p:nvGrpSpPr>
            <p:grpSpPr bwMode="auto">
              <a:xfrm>
                <a:off x="1105" y="1028"/>
                <a:ext cx="3428" cy="994"/>
                <a:chOff x="1259" y="326"/>
                <a:chExt cx="3428" cy="994"/>
              </a:xfrm>
            </p:grpSpPr>
            <p:sp>
              <p:nvSpPr>
                <p:cNvPr id="17454" name="Line 10"/>
                <p:cNvSpPr>
                  <a:spLocks noChangeShapeType="1"/>
                </p:cNvSpPr>
                <p:nvPr/>
              </p:nvSpPr>
              <p:spPr bwMode="auto">
                <a:xfrm>
                  <a:off x="1296" y="648"/>
                  <a:ext cx="2976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7455" name="Group 11"/>
                <p:cNvGrpSpPr>
                  <a:grpSpLocks/>
                </p:cNvGrpSpPr>
                <p:nvPr/>
              </p:nvGrpSpPr>
              <p:grpSpPr bwMode="auto">
                <a:xfrm>
                  <a:off x="1273" y="326"/>
                  <a:ext cx="42" cy="994"/>
                  <a:chOff x="624" y="576"/>
                  <a:chExt cx="144" cy="3168"/>
                </a:xfrm>
              </p:grpSpPr>
              <p:sp>
                <p:nvSpPr>
                  <p:cNvPr id="17473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4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5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6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7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8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7456" name="Rectangle 29"/>
                <p:cNvSpPr>
                  <a:spLocks noChangeArrowheads="1"/>
                </p:cNvSpPr>
                <p:nvPr/>
              </p:nvSpPr>
              <p:spPr bwMode="auto">
                <a:xfrm>
                  <a:off x="1440" y="729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7" name="Rectangle 30"/>
                <p:cNvSpPr>
                  <a:spLocks noChangeArrowheads="1"/>
                </p:cNvSpPr>
                <p:nvPr/>
              </p:nvSpPr>
              <p:spPr bwMode="auto">
                <a:xfrm>
                  <a:off x="1714" y="504"/>
                  <a:ext cx="206" cy="768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8" name="Rectangle 31"/>
                <p:cNvSpPr>
                  <a:spLocks noChangeArrowheads="1"/>
                </p:cNvSpPr>
                <p:nvPr/>
              </p:nvSpPr>
              <p:spPr bwMode="auto">
                <a:xfrm>
                  <a:off x="1968" y="792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9" name="Rectangle 32"/>
                <p:cNvSpPr>
                  <a:spLocks noChangeArrowheads="1"/>
                </p:cNvSpPr>
                <p:nvPr/>
              </p:nvSpPr>
              <p:spPr bwMode="auto">
                <a:xfrm>
                  <a:off x="2242" y="840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0" name="Rectangle 33"/>
                <p:cNvSpPr>
                  <a:spLocks noChangeArrowheads="1"/>
                </p:cNvSpPr>
                <p:nvPr/>
              </p:nvSpPr>
              <p:spPr bwMode="auto">
                <a:xfrm>
                  <a:off x="2530" y="504"/>
                  <a:ext cx="206" cy="768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1" name="Rectangle 34"/>
                <p:cNvSpPr>
                  <a:spLocks noChangeArrowheads="1"/>
                </p:cNvSpPr>
                <p:nvPr/>
              </p:nvSpPr>
              <p:spPr bwMode="auto">
                <a:xfrm>
                  <a:off x="2818" y="456"/>
                  <a:ext cx="206" cy="816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2" name="Rectangle 35"/>
                <p:cNvSpPr>
                  <a:spLocks noChangeArrowheads="1"/>
                </p:cNvSpPr>
                <p:nvPr/>
              </p:nvSpPr>
              <p:spPr bwMode="auto">
                <a:xfrm>
                  <a:off x="3106" y="792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3" name="Rectangle 36"/>
                <p:cNvSpPr>
                  <a:spLocks noChangeArrowheads="1"/>
                </p:cNvSpPr>
                <p:nvPr/>
              </p:nvSpPr>
              <p:spPr bwMode="auto">
                <a:xfrm>
                  <a:off x="3408" y="840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4" name="Rectangle 37"/>
                <p:cNvSpPr>
                  <a:spLocks noChangeArrowheads="1"/>
                </p:cNvSpPr>
                <p:nvPr/>
              </p:nvSpPr>
              <p:spPr bwMode="auto">
                <a:xfrm>
                  <a:off x="3696" y="729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65" name="Rectangle 38"/>
                <p:cNvSpPr>
                  <a:spLocks noChangeArrowheads="1"/>
                </p:cNvSpPr>
                <p:nvPr/>
              </p:nvSpPr>
              <p:spPr bwMode="auto">
                <a:xfrm>
                  <a:off x="3970" y="729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7466" name="Group 39"/>
                <p:cNvGrpSpPr>
                  <a:grpSpLocks/>
                </p:cNvGrpSpPr>
                <p:nvPr/>
              </p:nvGrpSpPr>
              <p:grpSpPr bwMode="auto">
                <a:xfrm>
                  <a:off x="1259" y="1253"/>
                  <a:ext cx="3428" cy="52"/>
                  <a:chOff x="576" y="3552"/>
                  <a:chExt cx="4512" cy="144"/>
                </a:xfrm>
              </p:grpSpPr>
              <p:sp>
                <p:nvSpPr>
                  <p:cNvPr id="17468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69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0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1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72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746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3840" y="437"/>
                  <a:ext cx="653" cy="213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 eaLnBrk="0" hangingPunct="0"/>
                  <a:r>
                    <a:rPr lang="en-US" sz="1600" i="1">
                      <a:solidFill>
                        <a:srgbClr val="FF0000"/>
                      </a:solidFill>
                      <a:latin typeface="+mj-lt"/>
                    </a:rPr>
                    <a:t>Forecast</a:t>
                  </a:r>
                </a:p>
              </p:txBody>
            </p:sp>
          </p:grpSp>
        </p:grpSp>
        <p:grpSp>
          <p:nvGrpSpPr>
            <p:cNvPr id="17414" name="Group 97"/>
            <p:cNvGrpSpPr>
              <a:grpSpLocks/>
            </p:cNvGrpSpPr>
            <p:nvPr/>
          </p:nvGrpSpPr>
          <p:grpSpPr bwMode="auto">
            <a:xfrm>
              <a:off x="2039938" y="5584825"/>
              <a:ext cx="4343400" cy="981075"/>
              <a:chOff x="1285" y="3518"/>
              <a:chExt cx="2736" cy="618"/>
            </a:xfrm>
          </p:grpSpPr>
          <p:grpSp>
            <p:nvGrpSpPr>
              <p:cNvPr id="17434" name="Group 95"/>
              <p:cNvGrpSpPr>
                <a:grpSpLocks/>
              </p:cNvGrpSpPr>
              <p:nvPr/>
            </p:nvGrpSpPr>
            <p:grpSpPr bwMode="auto">
              <a:xfrm>
                <a:off x="1285" y="3518"/>
                <a:ext cx="1872" cy="186"/>
                <a:chOff x="1285" y="3518"/>
                <a:chExt cx="1872" cy="186"/>
              </a:xfrm>
            </p:grpSpPr>
            <p:sp>
              <p:nvSpPr>
                <p:cNvPr id="17446" name="Rectangle 48"/>
                <p:cNvSpPr>
                  <a:spLocks noChangeArrowheads="1"/>
                </p:cNvSpPr>
                <p:nvPr/>
              </p:nvSpPr>
              <p:spPr bwMode="auto">
                <a:xfrm>
                  <a:off x="1285" y="3518"/>
                  <a:ext cx="207" cy="79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7" name="Rectangle 49"/>
                <p:cNvSpPr>
                  <a:spLocks noChangeArrowheads="1"/>
                </p:cNvSpPr>
                <p:nvPr/>
              </p:nvSpPr>
              <p:spPr bwMode="auto">
                <a:xfrm>
                  <a:off x="1813" y="3587"/>
                  <a:ext cx="207" cy="66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8" name="Rectangle 50"/>
                <p:cNvSpPr>
                  <a:spLocks noChangeArrowheads="1"/>
                </p:cNvSpPr>
                <p:nvPr/>
              </p:nvSpPr>
              <p:spPr bwMode="auto">
                <a:xfrm>
                  <a:off x="2087" y="3518"/>
                  <a:ext cx="206" cy="116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9" name="Rectangle 51"/>
                <p:cNvSpPr>
                  <a:spLocks noChangeArrowheads="1"/>
                </p:cNvSpPr>
                <p:nvPr/>
              </p:nvSpPr>
              <p:spPr bwMode="auto">
                <a:xfrm>
                  <a:off x="2087" y="3633"/>
                  <a:ext cx="205" cy="71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0" name="Rectangle 52"/>
                <p:cNvSpPr>
                  <a:spLocks noChangeArrowheads="1"/>
                </p:cNvSpPr>
                <p:nvPr/>
              </p:nvSpPr>
              <p:spPr bwMode="auto">
                <a:xfrm>
                  <a:off x="2951" y="3518"/>
                  <a:ext cx="206" cy="142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51" name="Rectangle 53"/>
                <p:cNvSpPr>
                  <a:spLocks noChangeArrowheads="1"/>
                </p:cNvSpPr>
                <p:nvPr/>
              </p:nvSpPr>
              <p:spPr bwMode="auto">
                <a:xfrm>
                  <a:off x="1812" y="3518"/>
                  <a:ext cx="207" cy="70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7435" name="Group 96"/>
              <p:cNvGrpSpPr>
                <a:grpSpLocks/>
              </p:cNvGrpSpPr>
              <p:nvPr/>
            </p:nvGrpSpPr>
            <p:grpSpPr bwMode="auto">
              <a:xfrm>
                <a:off x="1285" y="3518"/>
                <a:ext cx="2736" cy="618"/>
                <a:chOff x="1285" y="3518"/>
                <a:chExt cx="2736" cy="618"/>
              </a:xfrm>
            </p:grpSpPr>
            <p:sp>
              <p:nvSpPr>
                <p:cNvPr id="17436" name="Rectangle 55"/>
                <p:cNvSpPr>
                  <a:spLocks noChangeArrowheads="1"/>
                </p:cNvSpPr>
                <p:nvPr/>
              </p:nvSpPr>
              <p:spPr bwMode="auto">
                <a:xfrm>
                  <a:off x="1285" y="3593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37" name="Rectangle 56"/>
                <p:cNvSpPr>
                  <a:spLocks noChangeArrowheads="1"/>
                </p:cNvSpPr>
                <p:nvPr/>
              </p:nvSpPr>
              <p:spPr bwMode="auto">
                <a:xfrm>
                  <a:off x="1557" y="3518"/>
                  <a:ext cx="208" cy="614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38" name="Rectangle 57"/>
                <p:cNvSpPr>
                  <a:spLocks noChangeArrowheads="1"/>
                </p:cNvSpPr>
                <p:nvPr/>
              </p:nvSpPr>
              <p:spPr bwMode="auto">
                <a:xfrm>
                  <a:off x="1813" y="3656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US" sz="2400">
                    <a:latin typeface="+mj-lt"/>
                  </a:endParaRPr>
                </a:p>
              </p:txBody>
            </p:sp>
            <p:sp>
              <p:nvSpPr>
                <p:cNvPr id="17439" name="Rectangle 58"/>
                <p:cNvSpPr>
                  <a:spLocks noChangeArrowheads="1"/>
                </p:cNvSpPr>
                <p:nvPr/>
              </p:nvSpPr>
              <p:spPr bwMode="auto">
                <a:xfrm>
                  <a:off x="2087" y="3704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0" name="Rectangle 59"/>
                <p:cNvSpPr>
                  <a:spLocks noChangeArrowheads="1"/>
                </p:cNvSpPr>
                <p:nvPr/>
              </p:nvSpPr>
              <p:spPr bwMode="auto">
                <a:xfrm>
                  <a:off x="2375" y="3518"/>
                  <a:ext cx="206" cy="612"/>
                </a:xfrm>
                <a:prstGeom prst="rect">
                  <a:avLst/>
                </a:prstGeom>
                <a:solidFill>
                  <a:srgbClr val="85A5D5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1" name="Rectangle 60"/>
                <p:cNvSpPr>
                  <a:spLocks noChangeArrowheads="1"/>
                </p:cNvSpPr>
                <p:nvPr/>
              </p:nvSpPr>
              <p:spPr bwMode="auto">
                <a:xfrm>
                  <a:off x="2663" y="3518"/>
                  <a:ext cx="206" cy="614"/>
                </a:xfrm>
                <a:prstGeom prst="rect">
                  <a:avLst/>
                </a:prstGeom>
                <a:solidFill>
                  <a:srgbClr val="365E9A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2" name="Rectangle 61"/>
                <p:cNvSpPr>
                  <a:spLocks noChangeArrowheads="1"/>
                </p:cNvSpPr>
                <p:nvPr/>
              </p:nvSpPr>
              <p:spPr bwMode="auto">
                <a:xfrm>
                  <a:off x="2951" y="3656"/>
                  <a:ext cx="206" cy="480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3" name="Rectangle 62"/>
                <p:cNvSpPr>
                  <a:spLocks noChangeArrowheads="1"/>
                </p:cNvSpPr>
                <p:nvPr/>
              </p:nvSpPr>
              <p:spPr bwMode="auto">
                <a:xfrm>
                  <a:off x="3253" y="3704"/>
                  <a:ext cx="206" cy="432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4" name="Rectangle 63"/>
                <p:cNvSpPr>
                  <a:spLocks noChangeArrowheads="1"/>
                </p:cNvSpPr>
                <p:nvPr/>
              </p:nvSpPr>
              <p:spPr bwMode="auto">
                <a:xfrm>
                  <a:off x="3541" y="3593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7445" name="Rectangle 64"/>
                <p:cNvSpPr>
                  <a:spLocks noChangeArrowheads="1"/>
                </p:cNvSpPr>
                <p:nvPr/>
              </p:nvSpPr>
              <p:spPr bwMode="auto">
                <a:xfrm>
                  <a:off x="3815" y="3593"/>
                  <a:ext cx="206" cy="543"/>
                </a:xfrm>
                <a:prstGeom prst="rect">
                  <a:avLst/>
                </a:prstGeom>
                <a:solidFill>
                  <a:srgbClr val="D1DDE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pic>
          <p:nvPicPr>
            <p:cNvPr id="17415" name="Picture 87" descr="whit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85963" y="4716463"/>
              <a:ext cx="4475162" cy="3238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grpSp>
          <p:nvGrpSpPr>
            <p:cNvPr id="17416" name="Group 99"/>
            <p:cNvGrpSpPr>
              <a:grpSpLocks/>
            </p:cNvGrpSpPr>
            <p:nvPr/>
          </p:nvGrpSpPr>
          <p:grpSpPr bwMode="auto">
            <a:xfrm>
              <a:off x="1752600" y="5064125"/>
              <a:ext cx="6324600" cy="1577975"/>
              <a:chOff x="1104" y="3190"/>
              <a:chExt cx="3984" cy="994"/>
            </a:xfrm>
          </p:grpSpPr>
          <p:sp>
            <p:nvSpPr>
              <p:cNvPr id="17417" name="Text Box 71"/>
              <p:cNvSpPr txBox="1">
                <a:spLocks noChangeArrowheads="1"/>
              </p:cNvSpPr>
              <p:nvPr/>
            </p:nvSpPr>
            <p:spPr bwMode="auto">
              <a:xfrm>
                <a:off x="4207" y="3671"/>
                <a:ext cx="881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600" i="1">
                    <a:latin typeface="+mj-lt"/>
                  </a:rPr>
                  <a:t>Actual Sales</a:t>
                </a:r>
              </a:p>
            </p:txBody>
          </p:sp>
          <p:grpSp>
            <p:nvGrpSpPr>
              <p:cNvPr id="17418" name="Group 98"/>
              <p:cNvGrpSpPr>
                <a:grpSpLocks/>
              </p:cNvGrpSpPr>
              <p:nvPr/>
            </p:nvGrpSpPr>
            <p:grpSpPr bwMode="auto">
              <a:xfrm>
                <a:off x="1104" y="3190"/>
                <a:ext cx="3428" cy="994"/>
                <a:chOff x="1104" y="3190"/>
                <a:chExt cx="3428" cy="994"/>
              </a:xfrm>
            </p:grpSpPr>
            <p:sp>
              <p:nvSpPr>
                <p:cNvPr id="17420" name="Line 78"/>
                <p:cNvSpPr>
                  <a:spLocks noChangeShapeType="1"/>
                </p:cNvSpPr>
                <p:nvPr/>
              </p:nvSpPr>
              <p:spPr bwMode="auto">
                <a:xfrm>
                  <a:off x="1141" y="3502"/>
                  <a:ext cx="2976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7421" name="Group 65"/>
                <p:cNvGrpSpPr>
                  <a:grpSpLocks/>
                </p:cNvGrpSpPr>
                <p:nvPr/>
              </p:nvGrpSpPr>
              <p:grpSpPr bwMode="auto">
                <a:xfrm>
                  <a:off x="1104" y="4117"/>
                  <a:ext cx="3428" cy="52"/>
                  <a:chOff x="576" y="3552"/>
                  <a:chExt cx="4512" cy="144"/>
                </a:xfrm>
              </p:grpSpPr>
              <p:sp>
                <p:nvSpPr>
                  <p:cNvPr id="17429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0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1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2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33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7422" name="Group 79"/>
                <p:cNvGrpSpPr>
                  <a:grpSpLocks/>
                </p:cNvGrpSpPr>
                <p:nvPr/>
              </p:nvGrpSpPr>
              <p:grpSpPr bwMode="auto">
                <a:xfrm>
                  <a:off x="1118" y="3190"/>
                  <a:ext cx="42" cy="994"/>
                  <a:chOff x="624" y="576"/>
                  <a:chExt cx="144" cy="3168"/>
                </a:xfrm>
              </p:grpSpPr>
              <p:sp>
                <p:nvSpPr>
                  <p:cNvPr id="17423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4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5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6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7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7428" name="Line 8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7419" name="Text Box 88"/>
              <p:cNvSpPr txBox="1">
                <a:spLocks noChangeArrowheads="1"/>
              </p:cNvSpPr>
              <p:nvPr/>
            </p:nvSpPr>
            <p:spPr bwMode="auto">
              <a:xfrm>
                <a:off x="3685" y="3265"/>
                <a:ext cx="653" cy="21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1600" i="1">
                    <a:solidFill>
                      <a:srgbClr val="FF0000"/>
                    </a:solidFill>
                    <a:latin typeface="+mj-lt"/>
                  </a:rPr>
                  <a:t>Forecast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FS-SU-150</a:t>
            </a:r>
          </a:p>
        </p:txBody>
      </p:sp>
      <p:sp>
        <p:nvSpPr>
          <p:cNvPr id="18436" name="Rectangle 22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39287" name="Line 23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Freeform 24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0" name="Freeform 25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1" name="Freeform 26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2" name="Text Box 27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18443" name="Text Box 28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18444" name="Freeform 29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5" name="Freeform 30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6" name="Freeform 31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7" name="Freeform 32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8" name="Freeform 33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8449" name="Rectangle 34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18450" name="Text Box 35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8451" name="Text Box 36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18452" name="Text Box 37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18453" name="Text Box 38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Tells QAD Enterprise Applications how to do the calculation</a:t>
            </a:r>
          </a:p>
          <a:p>
            <a:pPr lvl="1" eaLnBrk="1" hangingPunct="1"/>
            <a:r>
              <a:rPr lang="en-US" smtClean="0"/>
              <a:t>Statistical data, Product information, Customer qualities</a:t>
            </a:r>
          </a:p>
          <a:p>
            <a:pPr lvl="1" eaLnBrk="1" hangingPunct="1"/>
            <a:r>
              <a:rPr lang="en-US" smtClean="0"/>
              <a:t>Template is identified and stored on the system by Forecast ID</a:t>
            </a:r>
          </a:p>
          <a:p>
            <a:pPr lvl="1" eaLnBrk="1" hangingPunct="1"/>
            <a:r>
              <a:rPr lang="en-US" smtClean="0"/>
              <a:t>Once the template has been used in a calculation, it cannot be further modified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Criteria Template?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FS-SU-160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1830388" y="4411663"/>
            <a:ext cx="5470525" cy="1673225"/>
            <a:chOff x="1830388" y="4783138"/>
            <a:chExt cx="5470525" cy="1673225"/>
          </a:xfrm>
        </p:grpSpPr>
        <p:pic>
          <p:nvPicPr>
            <p:cNvPr id="1946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38363" y="5519738"/>
              <a:ext cx="2349500" cy="9366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19462" name="Rectangle 7"/>
            <p:cNvSpPr>
              <a:spLocks noChangeArrowheads="1"/>
            </p:cNvSpPr>
            <p:nvPr/>
          </p:nvSpPr>
          <p:spPr bwMode="auto">
            <a:xfrm>
              <a:off x="1830388" y="5778500"/>
              <a:ext cx="3321050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sz="1800" b="1" dirty="0">
                  <a:latin typeface="+mj-lt"/>
                </a:rPr>
                <a:t>QAD Enterprise Applications</a:t>
              </a:r>
            </a:p>
            <a:p>
              <a:pPr eaLnBrk="0" hangingPunct="0"/>
              <a:r>
                <a:rPr lang="en-US" sz="1800" b="1" dirty="0">
                  <a:latin typeface="+mj-lt"/>
                </a:rPr>
                <a:t>Database</a:t>
              </a:r>
            </a:p>
          </p:txBody>
        </p:sp>
        <p:grpSp>
          <p:nvGrpSpPr>
            <p:cNvPr id="19463" name="Group 8"/>
            <p:cNvGrpSpPr>
              <a:grpSpLocks/>
            </p:cNvGrpSpPr>
            <p:nvPr/>
          </p:nvGrpSpPr>
          <p:grpSpPr bwMode="auto">
            <a:xfrm>
              <a:off x="4324350" y="4783138"/>
              <a:ext cx="2501900" cy="647700"/>
              <a:chOff x="500" y="640"/>
              <a:chExt cx="4690" cy="1551"/>
            </a:xfrm>
          </p:grpSpPr>
          <p:sp>
            <p:nvSpPr>
              <p:cNvPr id="19525" name="Freeform 9"/>
              <p:cNvSpPr>
                <a:spLocks/>
              </p:cNvSpPr>
              <p:nvPr/>
            </p:nvSpPr>
            <p:spPr bwMode="auto">
              <a:xfrm>
                <a:off x="3527" y="1440"/>
                <a:ext cx="1493" cy="72"/>
              </a:xfrm>
              <a:custGeom>
                <a:avLst/>
                <a:gdLst>
                  <a:gd name="T0" fmla="*/ 0 w 1493"/>
                  <a:gd name="T1" fmla="*/ 52 h 72"/>
                  <a:gd name="T2" fmla="*/ 1213 w 1493"/>
                  <a:gd name="T3" fmla="*/ 72 h 72"/>
                  <a:gd name="T4" fmla="*/ 1493 w 1493"/>
                  <a:gd name="T5" fmla="*/ 65 h 72"/>
                  <a:gd name="T6" fmla="*/ 0 60000 65536"/>
                  <a:gd name="T7" fmla="*/ 0 60000 65536"/>
                  <a:gd name="T8" fmla="*/ 0 60000 65536"/>
                  <a:gd name="T9" fmla="*/ 0 w 1493"/>
                  <a:gd name="T10" fmla="*/ 0 h 72"/>
                  <a:gd name="T11" fmla="*/ 1493 w 1493"/>
                  <a:gd name="T12" fmla="*/ 72 h 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3" h="72">
                    <a:moveTo>
                      <a:pt x="0" y="52"/>
                    </a:moveTo>
                    <a:cubicBezTo>
                      <a:pt x="381" y="60"/>
                      <a:pt x="874" y="0"/>
                      <a:pt x="1213" y="72"/>
                    </a:cubicBezTo>
                    <a:cubicBezTo>
                      <a:pt x="1398" y="63"/>
                      <a:pt x="1304" y="65"/>
                      <a:pt x="1493" y="65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6" name="Freeform 10"/>
              <p:cNvSpPr>
                <a:spLocks/>
              </p:cNvSpPr>
              <p:nvPr/>
            </p:nvSpPr>
            <p:spPr bwMode="auto">
              <a:xfrm flipV="1">
                <a:off x="4772" y="1664"/>
                <a:ext cx="313" cy="47"/>
              </a:xfrm>
              <a:custGeom>
                <a:avLst/>
                <a:gdLst>
                  <a:gd name="T0" fmla="*/ 0 w 1141"/>
                  <a:gd name="T1" fmla="*/ 0 h 1"/>
                  <a:gd name="T2" fmla="*/ 1141 w 1141"/>
                  <a:gd name="T3" fmla="*/ 0 h 1"/>
                  <a:gd name="T4" fmla="*/ 0 60000 65536"/>
                  <a:gd name="T5" fmla="*/ 0 60000 65536"/>
                  <a:gd name="T6" fmla="*/ 0 w 1141"/>
                  <a:gd name="T7" fmla="*/ 0 h 1"/>
                  <a:gd name="T8" fmla="*/ 1141 w 11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41" h="1">
                    <a:moveTo>
                      <a:pt x="0" y="0"/>
                    </a:moveTo>
                    <a:cubicBezTo>
                      <a:pt x="380" y="0"/>
                      <a:pt x="761" y="0"/>
                      <a:pt x="1141" y="0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7" name="Freeform 11"/>
              <p:cNvSpPr>
                <a:spLocks/>
              </p:cNvSpPr>
              <p:nvPr/>
            </p:nvSpPr>
            <p:spPr bwMode="auto">
              <a:xfrm>
                <a:off x="2198" y="1797"/>
                <a:ext cx="1141" cy="1"/>
              </a:xfrm>
              <a:custGeom>
                <a:avLst/>
                <a:gdLst>
                  <a:gd name="T0" fmla="*/ 0 w 1141"/>
                  <a:gd name="T1" fmla="*/ 0 h 1"/>
                  <a:gd name="T2" fmla="*/ 1141 w 1141"/>
                  <a:gd name="T3" fmla="*/ 0 h 1"/>
                  <a:gd name="T4" fmla="*/ 0 60000 65536"/>
                  <a:gd name="T5" fmla="*/ 0 60000 65536"/>
                  <a:gd name="T6" fmla="*/ 0 w 1141"/>
                  <a:gd name="T7" fmla="*/ 0 h 1"/>
                  <a:gd name="T8" fmla="*/ 1141 w 11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41" h="1">
                    <a:moveTo>
                      <a:pt x="0" y="0"/>
                    </a:moveTo>
                    <a:cubicBezTo>
                      <a:pt x="380" y="0"/>
                      <a:pt x="761" y="0"/>
                      <a:pt x="1141" y="0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8" name="Freeform 12"/>
              <p:cNvSpPr>
                <a:spLocks/>
              </p:cNvSpPr>
              <p:nvPr/>
            </p:nvSpPr>
            <p:spPr bwMode="auto">
              <a:xfrm>
                <a:off x="1285" y="1455"/>
                <a:ext cx="1493" cy="72"/>
              </a:xfrm>
              <a:custGeom>
                <a:avLst/>
                <a:gdLst>
                  <a:gd name="T0" fmla="*/ 0 w 1493"/>
                  <a:gd name="T1" fmla="*/ 52 h 72"/>
                  <a:gd name="T2" fmla="*/ 1213 w 1493"/>
                  <a:gd name="T3" fmla="*/ 72 h 72"/>
                  <a:gd name="T4" fmla="*/ 1493 w 1493"/>
                  <a:gd name="T5" fmla="*/ 65 h 72"/>
                  <a:gd name="T6" fmla="*/ 0 60000 65536"/>
                  <a:gd name="T7" fmla="*/ 0 60000 65536"/>
                  <a:gd name="T8" fmla="*/ 0 60000 65536"/>
                  <a:gd name="T9" fmla="*/ 0 w 1493"/>
                  <a:gd name="T10" fmla="*/ 0 h 72"/>
                  <a:gd name="T11" fmla="*/ 1493 w 1493"/>
                  <a:gd name="T12" fmla="*/ 72 h 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3" h="72">
                    <a:moveTo>
                      <a:pt x="0" y="52"/>
                    </a:moveTo>
                    <a:cubicBezTo>
                      <a:pt x="381" y="60"/>
                      <a:pt x="874" y="0"/>
                      <a:pt x="1213" y="72"/>
                    </a:cubicBezTo>
                    <a:cubicBezTo>
                      <a:pt x="1398" y="63"/>
                      <a:pt x="1304" y="65"/>
                      <a:pt x="1493" y="65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529" name="Group 13"/>
              <p:cNvGrpSpPr>
                <a:grpSpLocks/>
              </p:cNvGrpSpPr>
              <p:nvPr/>
            </p:nvGrpSpPr>
            <p:grpSpPr bwMode="auto">
              <a:xfrm>
                <a:off x="2157" y="1135"/>
                <a:ext cx="386" cy="341"/>
                <a:chOff x="2268" y="1639"/>
                <a:chExt cx="386" cy="341"/>
              </a:xfrm>
            </p:grpSpPr>
            <p:sp>
              <p:nvSpPr>
                <p:cNvPr id="19571" name="Freeform 14"/>
                <p:cNvSpPr>
                  <a:spLocks/>
                </p:cNvSpPr>
                <p:nvPr/>
              </p:nvSpPr>
              <p:spPr bwMode="auto">
                <a:xfrm>
                  <a:off x="2275" y="1659"/>
                  <a:ext cx="366" cy="312"/>
                </a:xfrm>
                <a:custGeom>
                  <a:avLst/>
                  <a:gdLst>
                    <a:gd name="T0" fmla="*/ 221 w 366"/>
                    <a:gd name="T1" fmla="*/ 0 h 312"/>
                    <a:gd name="T2" fmla="*/ 366 w 366"/>
                    <a:gd name="T3" fmla="*/ 312 h 312"/>
                    <a:gd name="T4" fmla="*/ 22 w 366"/>
                    <a:gd name="T5" fmla="*/ 312 h 312"/>
                    <a:gd name="T6" fmla="*/ 0 w 366"/>
                    <a:gd name="T7" fmla="*/ 289 h 312"/>
                    <a:gd name="T8" fmla="*/ 92 w 366"/>
                    <a:gd name="T9" fmla="*/ 161 h 312"/>
                    <a:gd name="T10" fmla="*/ 221 w 366"/>
                    <a:gd name="T11" fmla="*/ 0 h 3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6"/>
                    <a:gd name="T19" fmla="*/ 0 h 312"/>
                    <a:gd name="T20" fmla="*/ 366 w 366"/>
                    <a:gd name="T21" fmla="*/ 312 h 3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6" h="312">
                      <a:moveTo>
                        <a:pt x="221" y="0"/>
                      </a:moveTo>
                      <a:lnTo>
                        <a:pt x="366" y="312"/>
                      </a:lnTo>
                      <a:lnTo>
                        <a:pt x="22" y="312"/>
                      </a:lnTo>
                      <a:lnTo>
                        <a:pt x="0" y="289"/>
                      </a:lnTo>
                      <a:lnTo>
                        <a:pt x="92" y="161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solidFill>
                  <a:srgbClr val="F1EBD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72" name="Group 15"/>
                <p:cNvGrpSpPr>
                  <a:grpSpLocks/>
                </p:cNvGrpSpPr>
                <p:nvPr/>
              </p:nvGrpSpPr>
              <p:grpSpPr bwMode="auto">
                <a:xfrm>
                  <a:off x="2268" y="1639"/>
                  <a:ext cx="386" cy="341"/>
                  <a:chOff x="2268" y="1639"/>
                  <a:chExt cx="386" cy="341"/>
                </a:xfrm>
              </p:grpSpPr>
              <p:sp>
                <p:nvSpPr>
                  <p:cNvPr id="19573" name="Freeform 16"/>
                  <p:cNvSpPr>
                    <a:spLocks/>
                  </p:cNvSpPr>
                  <p:nvPr/>
                </p:nvSpPr>
                <p:spPr bwMode="auto">
                  <a:xfrm>
                    <a:off x="2469" y="1645"/>
                    <a:ext cx="185" cy="326"/>
                  </a:xfrm>
                  <a:custGeom>
                    <a:avLst/>
                    <a:gdLst>
                      <a:gd name="T0" fmla="*/ 0 w 185"/>
                      <a:gd name="T1" fmla="*/ 10 h 326"/>
                      <a:gd name="T2" fmla="*/ 152 w 185"/>
                      <a:gd name="T3" fmla="*/ 319 h 326"/>
                      <a:gd name="T4" fmla="*/ 185 w 185"/>
                      <a:gd name="T5" fmla="*/ 326 h 326"/>
                      <a:gd name="T6" fmla="*/ 23 w 185"/>
                      <a:gd name="T7" fmla="*/ 0 h 326"/>
                      <a:gd name="T8" fmla="*/ 0 w 185"/>
                      <a:gd name="T9" fmla="*/ 10 h 3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5"/>
                      <a:gd name="T16" fmla="*/ 0 h 326"/>
                      <a:gd name="T17" fmla="*/ 185 w 185"/>
                      <a:gd name="T18" fmla="*/ 326 h 3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5" h="326">
                        <a:moveTo>
                          <a:pt x="0" y="10"/>
                        </a:moveTo>
                        <a:lnTo>
                          <a:pt x="152" y="319"/>
                        </a:lnTo>
                        <a:lnTo>
                          <a:pt x="185" y="326"/>
                        </a:lnTo>
                        <a:lnTo>
                          <a:pt x="23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74" name="Freeform 17"/>
                  <p:cNvSpPr>
                    <a:spLocks/>
                  </p:cNvSpPr>
                  <p:nvPr/>
                </p:nvSpPr>
                <p:spPr bwMode="auto">
                  <a:xfrm>
                    <a:off x="2268" y="1639"/>
                    <a:ext cx="386" cy="341"/>
                  </a:xfrm>
                  <a:custGeom>
                    <a:avLst/>
                    <a:gdLst>
                      <a:gd name="T0" fmla="*/ 222 w 386"/>
                      <a:gd name="T1" fmla="*/ 0 h 341"/>
                      <a:gd name="T2" fmla="*/ 0 w 386"/>
                      <a:gd name="T3" fmla="*/ 295 h 341"/>
                      <a:gd name="T4" fmla="*/ 1 w 386"/>
                      <a:gd name="T5" fmla="*/ 324 h 341"/>
                      <a:gd name="T6" fmla="*/ 29 w 386"/>
                      <a:gd name="T7" fmla="*/ 338 h 341"/>
                      <a:gd name="T8" fmla="*/ 386 w 386"/>
                      <a:gd name="T9" fmla="*/ 341 h 341"/>
                      <a:gd name="T10" fmla="*/ 380 w 386"/>
                      <a:gd name="T11" fmla="*/ 319 h 341"/>
                      <a:gd name="T12" fmla="*/ 35 w 386"/>
                      <a:gd name="T13" fmla="*/ 318 h 341"/>
                      <a:gd name="T14" fmla="*/ 24 w 386"/>
                      <a:gd name="T15" fmla="*/ 302 h 341"/>
                      <a:gd name="T16" fmla="*/ 103 w 386"/>
                      <a:gd name="T17" fmla="*/ 189 h 341"/>
                      <a:gd name="T18" fmla="*/ 227 w 386"/>
                      <a:gd name="T19" fmla="*/ 40 h 341"/>
                      <a:gd name="T20" fmla="*/ 222 w 386"/>
                      <a:gd name="T21" fmla="*/ 0 h 341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86"/>
                      <a:gd name="T34" fmla="*/ 0 h 341"/>
                      <a:gd name="T35" fmla="*/ 386 w 386"/>
                      <a:gd name="T36" fmla="*/ 341 h 341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86" h="341">
                        <a:moveTo>
                          <a:pt x="222" y="0"/>
                        </a:moveTo>
                        <a:lnTo>
                          <a:pt x="0" y="295"/>
                        </a:lnTo>
                        <a:lnTo>
                          <a:pt x="1" y="324"/>
                        </a:lnTo>
                        <a:lnTo>
                          <a:pt x="29" y="338"/>
                        </a:lnTo>
                        <a:lnTo>
                          <a:pt x="386" y="341"/>
                        </a:lnTo>
                        <a:lnTo>
                          <a:pt x="380" y="319"/>
                        </a:lnTo>
                        <a:lnTo>
                          <a:pt x="35" y="318"/>
                        </a:lnTo>
                        <a:lnTo>
                          <a:pt x="24" y="302"/>
                        </a:lnTo>
                        <a:lnTo>
                          <a:pt x="103" y="189"/>
                        </a:lnTo>
                        <a:lnTo>
                          <a:pt x="227" y="40"/>
                        </a:lnTo>
                        <a:lnTo>
                          <a:pt x="2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0" name="Group 18"/>
              <p:cNvGrpSpPr>
                <a:grpSpLocks/>
              </p:cNvGrpSpPr>
              <p:nvPr/>
            </p:nvGrpSpPr>
            <p:grpSpPr bwMode="auto">
              <a:xfrm>
                <a:off x="734" y="1152"/>
                <a:ext cx="841" cy="244"/>
                <a:chOff x="845" y="1628"/>
                <a:chExt cx="841" cy="244"/>
              </a:xfrm>
            </p:grpSpPr>
            <p:sp>
              <p:nvSpPr>
                <p:cNvPr id="19567" name="Freeform 19"/>
                <p:cNvSpPr>
                  <a:spLocks/>
                </p:cNvSpPr>
                <p:nvPr/>
              </p:nvSpPr>
              <p:spPr bwMode="auto">
                <a:xfrm>
                  <a:off x="850" y="1644"/>
                  <a:ext cx="821" cy="222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68" name="Group 20"/>
                <p:cNvGrpSpPr>
                  <a:grpSpLocks/>
                </p:cNvGrpSpPr>
                <p:nvPr/>
              </p:nvGrpSpPr>
              <p:grpSpPr bwMode="auto">
                <a:xfrm>
                  <a:off x="845" y="1628"/>
                  <a:ext cx="841" cy="244"/>
                  <a:chOff x="845" y="1628"/>
                  <a:chExt cx="841" cy="244"/>
                </a:xfrm>
              </p:grpSpPr>
              <p:sp>
                <p:nvSpPr>
                  <p:cNvPr id="19569" name="Freeform 21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70" name="Freeform 22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1" name="Group 23"/>
              <p:cNvGrpSpPr>
                <a:grpSpLocks/>
              </p:cNvGrpSpPr>
              <p:nvPr/>
            </p:nvGrpSpPr>
            <p:grpSpPr bwMode="auto">
              <a:xfrm>
                <a:off x="1284" y="874"/>
                <a:ext cx="1045" cy="198"/>
                <a:chOff x="1284" y="874"/>
                <a:chExt cx="1045" cy="198"/>
              </a:xfrm>
            </p:grpSpPr>
            <p:sp>
              <p:nvSpPr>
                <p:cNvPr id="19563" name="Freeform 24"/>
                <p:cNvSpPr>
                  <a:spLocks/>
                </p:cNvSpPr>
                <p:nvPr/>
              </p:nvSpPr>
              <p:spPr bwMode="auto">
                <a:xfrm>
                  <a:off x="1294" y="888"/>
                  <a:ext cx="1024" cy="176"/>
                </a:xfrm>
                <a:custGeom>
                  <a:avLst/>
                  <a:gdLst>
                    <a:gd name="T0" fmla="*/ 6 w 1024"/>
                    <a:gd name="T1" fmla="*/ 0 h 176"/>
                    <a:gd name="T2" fmla="*/ 0 w 1024"/>
                    <a:gd name="T3" fmla="*/ 161 h 176"/>
                    <a:gd name="T4" fmla="*/ 528 w 1024"/>
                    <a:gd name="T5" fmla="*/ 170 h 176"/>
                    <a:gd name="T6" fmla="*/ 1024 w 1024"/>
                    <a:gd name="T7" fmla="*/ 176 h 176"/>
                    <a:gd name="T8" fmla="*/ 1016 w 1024"/>
                    <a:gd name="T9" fmla="*/ 12 h 176"/>
                    <a:gd name="T10" fmla="*/ 688 w 1024"/>
                    <a:gd name="T11" fmla="*/ 7 h 176"/>
                    <a:gd name="T12" fmla="*/ 333 w 1024"/>
                    <a:gd name="T13" fmla="*/ 1 h 176"/>
                    <a:gd name="T14" fmla="*/ 6 w 102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24"/>
                    <a:gd name="T25" fmla="*/ 0 h 176"/>
                    <a:gd name="T26" fmla="*/ 1024 w 102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24" h="176">
                      <a:moveTo>
                        <a:pt x="6" y="0"/>
                      </a:moveTo>
                      <a:lnTo>
                        <a:pt x="0" y="161"/>
                      </a:lnTo>
                      <a:lnTo>
                        <a:pt x="528" y="170"/>
                      </a:lnTo>
                      <a:lnTo>
                        <a:pt x="1024" y="176"/>
                      </a:lnTo>
                      <a:lnTo>
                        <a:pt x="1016" y="12"/>
                      </a:lnTo>
                      <a:lnTo>
                        <a:pt x="688" y="7"/>
                      </a:lnTo>
                      <a:lnTo>
                        <a:pt x="333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64" name="Group 25"/>
                <p:cNvGrpSpPr>
                  <a:grpSpLocks/>
                </p:cNvGrpSpPr>
                <p:nvPr/>
              </p:nvGrpSpPr>
              <p:grpSpPr bwMode="auto">
                <a:xfrm>
                  <a:off x="1284" y="874"/>
                  <a:ext cx="1045" cy="198"/>
                  <a:chOff x="1369" y="1245"/>
                  <a:chExt cx="1045" cy="198"/>
                </a:xfrm>
              </p:grpSpPr>
              <p:sp>
                <p:nvSpPr>
                  <p:cNvPr id="19565" name="Freeform 26"/>
                  <p:cNvSpPr>
                    <a:spLocks/>
                  </p:cNvSpPr>
                  <p:nvPr/>
                </p:nvSpPr>
                <p:spPr bwMode="auto">
                  <a:xfrm>
                    <a:off x="1369" y="1245"/>
                    <a:ext cx="1040" cy="182"/>
                  </a:xfrm>
                  <a:custGeom>
                    <a:avLst/>
                    <a:gdLst>
                      <a:gd name="T0" fmla="*/ 0 w 1040"/>
                      <a:gd name="T1" fmla="*/ 182 h 182"/>
                      <a:gd name="T2" fmla="*/ 9 w 1040"/>
                      <a:gd name="T3" fmla="*/ 0 h 182"/>
                      <a:gd name="T4" fmla="*/ 1040 w 1040"/>
                      <a:gd name="T5" fmla="*/ 18 h 182"/>
                      <a:gd name="T6" fmla="*/ 1029 w 1040"/>
                      <a:gd name="T7" fmla="*/ 41 h 182"/>
                      <a:gd name="T8" fmla="*/ 32 w 1040"/>
                      <a:gd name="T9" fmla="*/ 27 h 182"/>
                      <a:gd name="T10" fmla="*/ 19 w 1040"/>
                      <a:gd name="T11" fmla="*/ 181 h 182"/>
                      <a:gd name="T12" fmla="*/ 0 w 1040"/>
                      <a:gd name="T13" fmla="*/ 182 h 18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0"/>
                      <a:gd name="T22" fmla="*/ 0 h 182"/>
                      <a:gd name="T23" fmla="*/ 1040 w 1040"/>
                      <a:gd name="T24" fmla="*/ 182 h 18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0" h="182">
                        <a:moveTo>
                          <a:pt x="0" y="182"/>
                        </a:moveTo>
                        <a:lnTo>
                          <a:pt x="9" y="0"/>
                        </a:lnTo>
                        <a:lnTo>
                          <a:pt x="1040" y="18"/>
                        </a:lnTo>
                        <a:lnTo>
                          <a:pt x="1029" y="41"/>
                        </a:lnTo>
                        <a:lnTo>
                          <a:pt x="32" y="27"/>
                        </a:lnTo>
                        <a:lnTo>
                          <a:pt x="19" y="181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66" name="Freeform 27"/>
                  <p:cNvSpPr>
                    <a:spLocks/>
                  </p:cNvSpPr>
                  <p:nvPr/>
                </p:nvSpPr>
                <p:spPr bwMode="auto">
                  <a:xfrm>
                    <a:off x="1372" y="1266"/>
                    <a:ext cx="1042" cy="177"/>
                  </a:xfrm>
                  <a:custGeom>
                    <a:avLst/>
                    <a:gdLst>
                      <a:gd name="T0" fmla="*/ 0 w 1042"/>
                      <a:gd name="T1" fmla="*/ 164 h 177"/>
                      <a:gd name="T2" fmla="*/ 1042 w 1042"/>
                      <a:gd name="T3" fmla="*/ 177 h 177"/>
                      <a:gd name="T4" fmla="*/ 1035 w 1042"/>
                      <a:gd name="T5" fmla="*/ 0 h 177"/>
                      <a:gd name="T6" fmla="*/ 1009 w 1042"/>
                      <a:gd name="T7" fmla="*/ 16 h 177"/>
                      <a:gd name="T8" fmla="*/ 1022 w 1042"/>
                      <a:gd name="T9" fmla="*/ 157 h 177"/>
                      <a:gd name="T10" fmla="*/ 1 w 1042"/>
                      <a:gd name="T11" fmla="*/ 141 h 177"/>
                      <a:gd name="T12" fmla="*/ 0 w 1042"/>
                      <a:gd name="T13" fmla="*/ 164 h 17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2"/>
                      <a:gd name="T22" fmla="*/ 0 h 177"/>
                      <a:gd name="T23" fmla="*/ 1042 w 1042"/>
                      <a:gd name="T24" fmla="*/ 177 h 17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2" h="177">
                        <a:moveTo>
                          <a:pt x="0" y="164"/>
                        </a:moveTo>
                        <a:lnTo>
                          <a:pt x="1042" y="177"/>
                        </a:lnTo>
                        <a:lnTo>
                          <a:pt x="1035" y="0"/>
                        </a:lnTo>
                        <a:lnTo>
                          <a:pt x="1009" y="16"/>
                        </a:lnTo>
                        <a:lnTo>
                          <a:pt x="1022" y="157"/>
                        </a:lnTo>
                        <a:lnTo>
                          <a:pt x="1" y="141"/>
                        </a:lnTo>
                        <a:lnTo>
                          <a:pt x="0" y="1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2" name="Group 28"/>
              <p:cNvGrpSpPr>
                <a:grpSpLocks/>
              </p:cNvGrpSpPr>
              <p:nvPr/>
            </p:nvGrpSpPr>
            <p:grpSpPr bwMode="auto">
              <a:xfrm>
                <a:off x="500" y="640"/>
                <a:ext cx="4690" cy="1551"/>
                <a:chOff x="744" y="1116"/>
                <a:chExt cx="2029" cy="1349"/>
              </a:xfrm>
            </p:grpSpPr>
            <p:sp>
              <p:nvSpPr>
                <p:cNvPr id="19561" name="Freeform 29"/>
                <p:cNvSpPr>
                  <a:spLocks/>
                </p:cNvSpPr>
                <p:nvPr/>
              </p:nvSpPr>
              <p:spPr bwMode="auto">
                <a:xfrm>
                  <a:off x="744" y="1116"/>
                  <a:ext cx="1981" cy="1312"/>
                </a:xfrm>
                <a:custGeom>
                  <a:avLst/>
                  <a:gdLst>
                    <a:gd name="T0" fmla="*/ 1960 w 1981"/>
                    <a:gd name="T1" fmla="*/ 47 h 1312"/>
                    <a:gd name="T2" fmla="*/ 1674 w 1981"/>
                    <a:gd name="T3" fmla="*/ 60 h 1312"/>
                    <a:gd name="T4" fmla="*/ 1315 w 1981"/>
                    <a:gd name="T5" fmla="*/ 66 h 1312"/>
                    <a:gd name="T6" fmla="*/ 921 w 1981"/>
                    <a:gd name="T7" fmla="*/ 63 h 1312"/>
                    <a:gd name="T8" fmla="*/ 517 w 1981"/>
                    <a:gd name="T9" fmla="*/ 47 h 1312"/>
                    <a:gd name="T10" fmla="*/ 262 w 1981"/>
                    <a:gd name="T11" fmla="*/ 34 h 1312"/>
                    <a:gd name="T12" fmla="*/ 55 w 1981"/>
                    <a:gd name="T13" fmla="*/ 37 h 1312"/>
                    <a:gd name="T14" fmla="*/ 26 w 1981"/>
                    <a:gd name="T15" fmla="*/ 60 h 1312"/>
                    <a:gd name="T16" fmla="*/ 21 w 1981"/>
                    <a:gd name="T17" fmla="*/ 129 h 1312"/>
                    <a:gd name="T18" fmla="*/ 21 w 1981"/>
                    <a:gd name="T19" fmla="*/ 359 h 1312"/>
                    <a:gd name="T20" fmla="*/ 45 w 1981"/>
                    <a:gd name="T21" fmla="*/ 609 h 1312"/>
                    <a:gd name="T22" fmla="*/ 48 w 1981"/>
                    <a:gd name="T23" fmla="*/ 824 h 1312"/>
                    <a:gd name="T24" fmla="*/ 71 w 1981"/>
                    <a:gd name="T25" fmla="*/ 1031 h 1312"/>
                    <a:gd name="T26" fmla="*/ 81 w 1981"/>
                    <a:gd name="T27" fmla="*/ 1238 h 1312"/>
                    <a:gd name="T28" fmla="*/ 92 w 1981"/>
                    <a:gd name="T29" fmla="*/ 1286 h 1312"/>
                    <a:gd name="T30" fmla="*/ 97 w 1981"/>
                    <a:gd name="T31" fmla="*/ 1312 h 1312"/>
                    <a:gd name="T32" fmla="*/ 40 w 1981"/>
                    <a:gd name="T33" fmla="*/ 1309 h 1312"/>
                    <a:gd name="T34" fmla="*/ 45 w 1981"/>
                    <a:gd name="T35" fmla="*/ 1260 h 1312"/>
                    <a:gd name="T36" fmla="*/ 48 w 1981"/>
                    <a:gd name="T37" fmla="*/ 1138 h 1312"/>
                    <a:gd name="T38" fmla="*/ 34 w 1981"/>
                    <a:gd name="T39" fmla="*/ 942 h 1312"/>
                    <a:gd name="T40" fmla="*/ 18 w 1981"/>
                    <a:gd name="T41" fmla="*/ 721 h 1312"/>
                    <a:gd name="T42" fmla="*/ 8 w 1981"/>
                    <a:gd name="T43" fmla="*/ 532 h 1312"/>
                    <a:gd name="T44" fmla="*/ 3 w 1981"/>
                    <a:gd name="T45" fmla="*/ 328 h 1312"/>
                    <a:gd name="T46" fmla="*/ 0 w 1981"/>
                    <a:gd name="T47" fmla="*/ 126 h 1312"/>
                    <a:gd name="T48" fmla="*/ 8 w 1981"/>
                    <a:gd name="T49" fmla="*/ 37 h 1312"/>
                    <a:gd name="T50" fmla="*/ 18 w 1981"/>
                    <a:gd name="T51" fmla="*/ 3 h 1312"/>
                    <a:gd name="T52" fmla="*/ 63 w 1981"/>
                    <a:gd name="T53" fmla="*/ 0 h 1312"/>
                    <a:gd name="T54" fmla="*/ 189 w 1981"/>
                    <a:gd name="T55" fmla="*/ 18 h 1312"/>
                    <a:gd name="T56" fmla="*/ 359 w 1981"/>
                    <a:gd name="T57" fmla="*/ 15 h 1312"/>
                    <a:gd name="T58" fmla="*/ 603 w 1981"/>
                    <a:gd name="T59" fmla="*/ 29 h 1312"/>
                    <a:gd name="T60" fmla="*/ 887 w 1981"/>
                    <a:gd name="T61" fmla="*/ 40 h 1312"/>
                    <a:gd name="T62" fmla="*/ 1278 w 1981"/>
                    <a:gd name="T63" fmla="*/ 47 h 1312"/>
                    <a:gd name="T64" fmla="*/ 1541 w 1981"/>
                    <a:gd name="T65" fmla="*/ 40 h 1312"/>
                    <a:gd name="T66" fmla="*/ 1826 w 1981"/>
                    <a:gd name="T67" fmla="*/ 34 h 1312"/>
                    <a:gd name="T68" fmla="*/ 1981 w 1981"/>
                    <a:gd name="T69" fmla="*/ 21 h 1312"/>
                    <a:gd name="T70" fmla="*/ 1960 w 1981"/>
                    <a:gd name="T71" fmla="*/ 47 h 131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81"/>
                    <a:gd name="T109" fmla="*/ 0 h 1312"/>
                    <a:gd name="T110" fmla="*/ 1981 w 1981"/>
                    <a:gd name="T111" fmla="*/ 1312 h 131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81" h="1312">
                      <a:moveTo>
                        <a:pt x="1960" y="47"/>
                      </a:moveTo>
                      <a:lnTo>
                        <a:pt x="1674" y="60"/>
                      </a:lnTo>
                      <a:lnTo>
                        <a:pt x="1315" y="66"/>
                      </a:lnTo>
                      <a:lnTo>
                        <a:pt x="921" y="63"/>
                      </a:lnTo>
                      <a:lnTo>
                        <a:pt x="517" y="47"/>
                      </a:lnTo>
                      <a:lnTo>
                        <a:pt x="262" y="34"/>
                      </a:lnTo>
                      <a:lnTo>
                        <a:pt x="55" y="37"/>
                      </a:lnTo>
                      <a:lnTo>
                        <a:pt x="26" y="60"/>
                      </a:lnTo>
                      <a:lnTo>
                        <a:pt x="21" y="129"/>
                      </a:lnTo>
                      <a:lnTo>
                        <a:pt x="21" y="359"/>
                      </a:lnTo>
                      <a:lnTo>
                        <a:pt x="45" y="609"/>
                      </a:lnTo>
                      <a:lnTo>
                        <a:pt x="48" y="824"/>
                      </a:lnTo>
                      <a:lnTo>
                        <a:pt x="71" y="1031"/>
                      </a:lnTo>
                      <a:lnTo>
                        <a:pt x="81" y="1238"/>
                      </a:lnTo>
                      <a:lnTo>
                        <a:pt x="92" y="1286"/>
                      </a:lnTo>
                      <a:lnTo>
                        <a:pt x="97" y="1312"/>
                      </a:lnTo>
                      <a:lnTo>
                        <a:pt x="40" y="1309"/>
                      </a:lnTo>
                      <a:lnTo>
                        <a:pt x="45" y="1260"/>
                      </a:lnTo>
                      <a:lnTo>
                        <a:pt x="48" y="1138"/>
                      </a:lnTo>
                      <a:lnTo>
                        <a:pt x="34" y="942"/>
                      </a:lnTo>
                      <a:lnTo>
                        <a:pt x="18" y="721"/>
                      </a:lnTo>
                      <a:lnTo>
                        <a:pt x="8" y="532"/>
                      </a:lnTo>
                      <a:lnTo>
                        <a:pt x="3" y="328"/>
                      </a:lnTo>
                      <a:lnTo>
                        <a:pt x="0" y="126"/>
                      </a:lnTo>
                      <a:lnTo>
                        <a:pt x="8" y="37"/>
                      </a:lnTo>
                      <a:lnTo>
                        <a:pt x="18" y="3"/>
                      </a:lnTo>
                      <a:lnTo>
                        <a:pt x="63" y="0"/>
                      </a:lnTo>
                      <a:lnTo>
                        <a:pt x="189" y="18"/>
                      </a:lnTo>
                      <a:lnTo>
                        <a:pt x="359" y="15"/>
                      </a:lnTo>
                      <a:lnTo>
                        <a:pt x="603" y="29"/>
                      </a:lnTo>
                      <a:lnTo>
                        <a:pt x="887" y="40"/>
                      </a:lnTo>
                      <a:lnTo>
                        <a:pt x="1278" y="47"/>
                      </a:lnTo>
                      <a:lnTo>
                        <a:pt x="1541" y="40"/>
                      </a:lnTo>
                      <a:lnTo>
                        <a:pt x="1826" y="34"/>
                      </a:lnTo>
                      <a:lnTo>
                        <a:pt x="1981" y="21"/>
                      </a:lnTo>
                      <a:lnTo>
                        <a:pt x="1960" y="47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562" name="Freeform 30"/>
                <p:cNvSpPr>
                  <a:spLocks/>
                </p:cNvSpPr>
                <p:nvPr/>
              </p:nvSpPr>
              <p:spPr bwMode="auto">
                <a:xfrm>
                  <a:off x="799" y="1148"/>
                  <a:ext cx="1974" cy="1317"/>
                </a:xfrm>
                <a:custGeom>
                  <a:avLst/>
                  <a:gdLst>
                    <a:gd name="T0" fmla="*/ 22 w 1974"/>
                    <a:gd name="T1" fmla="*/ 1246 h 1317"/>
                    <a:gd name="T2" fmla="*/ 473 w 1974"/>
                    <a:gd name="T3" fmla="*/ 1254 h 1317"/>
                    <a:gd name="T4" fmla="*/ 939 w 1974"/>
                    <a:gd name="T5" fmla="*/ 1257 h 1317"/>
                    <a:gd name="T6" fmla="*/ 1228 w 1974"/>
                    <a:gd name="T7" fmla="*/ 1257 h 1317"/>
                    <a:gd name="T8" fmla="*/ 1504 w 1974"/>
                    <a:gd name="T9" fmla="*/ 1261 h 1317"/>
                    <a:gd name="T10" fmla="*/ 1892 w 1974"/>
                    <a:gd name="T11" fmla="*/ 1272 h 1317"/>
                    <a:gd name="T12" fmla="*/ 1952 w 1974"/>
                    <a:gd name="T13" fmla="*/ 1283 h 1317"/>
                    <a:gd name="T14" fmla="*/ 1948 w 1974"/>
                    <a:gd name="T15" fmla="*/ 1106 h 1317"/>
                    <a:gd name="T16" fmla="*/ 1911 w 1974"/>
                    <a:gd name="T17" fmla="*/ 881 h 1317"/>
                    <a:gd name="T18" fmla="*/ 1882 w 1974"/>
                    <a:gd name="T19" fmla="*/ 680 h 1317"/>
                    <a:gd name="T20" fmla="*/ 1874 w 1974"/>
                    <a:gd name="T21" fmla="*/ 381 h 1317"/>
                    <a:gd name="T22" fmla="*/ 1882 w 1974"/>
                    <a:gd name="T23" fmla="*/ 223 h 1317"/>
                    <a:gd name="T24" fmla="*/ 1908 w 1974"/>
                    <a:gd name="T25" fmla="*/ 60 h 1317"/>
                    <a:gd name="T26" fmla="*/ 1895 w 1974"/>
                    <a:gd name="T27" fmla="*/ 8 h 1317"/>
                    <a:gd name="T28" fmla="*/ 1911 w 1974"/>
                    <a:gd name="T29" fmla="*/ 0 h 1317"/>
                    <a:gd name="T30" fmla="*/ 1929 w 1974"/>
                    <a:gd name="T31" fmla="*/ 66 h 1317"/>
                    <a:gd name="T32" fmla="*/ 1918 w 1974"/>
                    <a:gd name="T33" fmla="*/ 163 h 1317"/>
                    <a:gd name="T34" fmla="*/ 1895 w 1974"/>
                    <a:gd name="T35" fmla="*/ 292 h 1317"/>
                    <a:gd name="T36" fmla="*/ 1892 w 1974"/>
                    <a:gd name="T37" fmla="*/ 433 h 1317"/>
                    <a:gd name="T38" fmla="*/ 1908 w 1974"/>
                    <a:gd name="T39" fmla="*/ 655 h 1317"/>
                    <a:gd name="T40" fmla="*/ 1921 w 1974"/>
                    <a:gd name="T41" fmla="*/ 803 h 1317"/>
                    <a:gd name="T42" fmla="*/ 1940 w 1974"/>
                    <a:gd name="T43" fmla="*/ 928 h 1317"/>
                    <a:gd name="T44" fmla="*/ 1958 w 1974"/>
                    <a:gd name="T45" fmla="*/ 1070 h 1317"/>
                    <a:gd name="T46" fmla="*/ 1971 w 1974"/>
                    <a:gd name="T47" fmla="*/ 1169 h 1317"/>
                    <a:gd name="T48" fmla="*/ 1974 w 1974"/>
                    <a:gd name="T49" fmla="*/ 1306 h 1317"/>
                    <a:gd name="T50" fmla="*/ 1955 w 1974"/>
                    <a:gd name="T51" fmla="*/ 1317 h 1317"/>
                    <a:gd name="T52" fmla="*/ 1892 w 1974"/>
                    <a:gd name="T53" fmla="*/ 1298 h 1317"/>
                    <a:gd name="T54" fmla="*/ 1708 w 1974"/>
                    <a:gd name="T55" fmla="*/ 1291 h 1317"/>
                    <a:gd name="T56" fmla="*/ 1409 w 1974"/>
                    <a:gd name="T57" fmla="*/ 1283 h 1317"/>
                    <a:gd name="T58" fmla="*/ 1197 w 1974"/>
                    <a:gd name="T59" fmla="*/ 1275 h 1317"/>
                    <a:gd name="T60" fmla="*/ 1013 w 1974"/>
                    <a:gd name="T61" fmla="*/ 1275 h 1317"/>
                    <a:gd name="T62" fmla="*/ 758 w 1974"/>
                    <a:gd name="T63" fmla="*/ 1269 h 1317"/>
                    <a:gd name="T64" fmla="*/ 504 w 1974"/>
                    <a:gd name="T65" fmla="*/ 1269 h 1317"/>
                    <a:gd name="T66" fmla="*/ 221 w 1974"/>
                    <a:gd name="T67" fmla="*/ 1269 h 1317"/>
                    <a:gd name="T68" fmla="*/ 0 w 1974"/>
                    <a:gd name="T69" fmla="*/ 1275 h 1317"/>
                    <a:gd name="T70" fmla="*/ 22 w 1974"/>
                    <a:gd name="T71" fmla="*/ 1246 h 131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74"/>
                    <a:gd name="T109" fmla="*/ 0 h 1317"/>
                    <a:gd name="T110" fmla="*/ 1974 w 1974"/>
                    <a:gd name="T111" fmla="*/ 1317 h 131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74" h="1317">
                      <a:moveTo>
                        <a:pt x="22" y="1246"/>
                      </a:moveTo>
                      <a:lnTo>
                        <a:pt x="473" y="1254"/>
                      </a:lnTo>
                      <a:lnTo>
                        <a:pt x="939" y="1257"/>
                      </a:lnTo>
                      <a:lnTo>
                        <a:pt x="1228" y="1257"/>
                      </a:lnTo>
                      <a:lnTo>
                        <a:pt x="1504" y="1261"/>
                      </a:lnTo>
                      <a:lnTo>
                        <a:pt x="1892" y="1272"/>
                      </a:lnTo>
                      <a:lnTo>
                        <a:pt x="1952" y="1283"/>
                      </a:lnTo>
                      <a:lnTo>
                        <a:pt x="1948" y="1106"/>
                      </a:lnTo>
                      <a:lnTo>
                        <a:pt x="1911" y="881"/>
                      </a:lnTo>
                      <a:lnTo>
                        <a:pt x="1882" y="680"/>
                      </a:lnTo>
                      <a:lnTo>
                        <a:pt x="1874" y="381"/>
                      </a:lnTo>
                      <a:lnTo>
                        <a:pt x="1882" y="223"/>
                      </a:lnTo>
                      <a:lnTo>
                        <a:pt x="1908" y="60"/>
                      </a:lnTo>
                      <a:lnTo>
                        <a:pt x="1895" y="8"/>
                      </a:lnTo>
                      <a:lnTo>
                        <a:pt x="1911" y="0"/>
                      </a:lnTo>
                      <a:lnTo>
                        <a:pt x="1929" y="66"/>
                      </a:lnTo>
                      <a:lnTo>
                        <a:pt x="1918" y="163"/>
                      </a:lnTo>
                      <a:lnTo>
                        <a:pt x="1895" y="292"/>
                      </a:lnTo>
                      <a:lnTo>
                        <a:pt x="1892" y="433"/>
                      </a:lnTo>
                      <a:lnTo>
                        <a:pt x="1908" y="655"/>
                      </a:lnTo>
                      <a:lnTo>
                        <a:pt x="1921" y="803"/>
                      </a:lnTo>
                      <a:lnTo>
                        <a:pt x="1940" y="928"/>
                      </a:lnTo>
                      <a:lnTo>
                        <a:pt x="1958" y="1070"/>
                      </a:lnTo>
                      <a:lnTo>
                        <a:pt x="1971" y="1169"/>
                      </a:lnTo>
                      <a:lnTo>
                        <a:pt x="1974" y="1306"/>
                      </a:lnTo>
                      <a:lnTo>
                        <a:pt x="1955" y="1317"/>
                      </a:lnTo>
                      <a:lnTo>
                        <a:pt x="1892" y="1298"/>
                      </a:lnTo>
                      <a:lnTo>
                        <a:pt x="1708" y="1291"/>
                      </a:lnTo>
                      <a:lnTo>
                        <a:pt x="1409" y="1283"/>
                      </a:lnTo>
                      <a:lnTo>
                        <a:pt x="1197" y="1275"/>
                      </a:lnTo>
                      <a:lnTo>
                        <a:pt x="1013" y="1275"/>
                      </a:lnTo>
                      <a:lnTo>
                        <a:pt x="758" y="1269"/>
                      </a:lnTo>
                      <a:lnTo>
                        <a:pt x="504" y="1269"/>
                      </a:lnTo>
                      <a:lnTo>
                        <a:pt x="221" y="1269"/>
                      </a:lnTo>
                      <a:lnTo>
                        <a:pt x="0" y="1275"/>
                      </a:lnTo>
                      <a:lnTo>
                        <a:pt x="22" y="124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9533" name="Freeform 31"/>
              <p:cNvSpPr>
                <a:spLocks/>
              </p:cNvSpPr>
              <p:nvPr/>
            </p:nvSpPr>
            <p:spPr bwMode="auto">
              <a:xfrm>
                <a:off x="1272" y="1100"/>
                <a:ext cx="3359" cy="26"/>
              </a:xfrm>
              <a:custGeom>
                <a:avLst/>
                <a:gdLst>
                  <a:gd name="T0" fmla="*/ 0 w 3359"/>
                  <a:gd name="T1" fmla="*/ 0 h 26"/>
                  <a:gd name="T2" fmla="*/ 1357 w 3359"/>
                  <a:gd name="T3" fmla="*/ 26 h 26"/>
                  <a:gd name="T4" fmla="*/ 3359 w 3359"/>
                  <a:gd name="T5" fmla="*/ 6 h 26"/>
                  <a:gd name="T6" fmla="*/ 0 60000 65536"/>
                  <a:gd name="T7" fmla="*/ 0 60000 65536"/>
                  <a:gd name="T8" fmla="*/ 0 60000 65536"/>
                  <a:gd name="T9" fmla="*/ 0 w 3359"/>
                  <a:gd name="T10" fmla="*/ 0 h 26"/>
                  <a:gd name="T11" fmla="*/ 3359 w 3359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59" h="26">
                    <a:moveTo>
                      <a:pt x="0" y="0"/>
                    </a:moveTo>
                    <a:cubicBezTo>
                      <a:pt x="459" y="3"/>
                      <a:pt x="902" y="11"/>
                      <a:pt x="1357" y="26"/>
                    </a:cubicBezTo>
                    <a:cubicBezTo>
                      <a:pt x="2023" y="23"/>
                      <a:pt x="2692" y="6"/>
                      <a:pt x="3359" y="6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34" name="Freeform 32"/>
              <p:cNvSpPr>
                <a:spLocks/>
              </p:cNvSpPr>
              <p:nvPr/>
            </p:nvSpPr>
            <p:spPr bwMode="auto">
              <a:xfrm>
                <a:off x="637" y="792"/>
                <a:ext cx="3359" cy="26"/>
              </a:xfrm>
              <a:custGeom>
                <a:avLst/>
                <a:gdLst>
                  <a:gd name="T0" fmla="*/ 0 w 3359"/>
                  <a:gd name="T1" fmla="*/ 0 h 26"/>
                  <a:gd name="T2" fmla="*/ 1357 w 3359"/>
                  <a:gd name="T3" fmla="*/ 26 h 26"/>
                  <a:gd name="T4" fmla="*/ 3359 w 3359"/>
                  <a:gd name="T5" fmla="*/ 6 h 26"/>
                  <a:gd name="T6" fmla="*/ 0 60000 65536"/>
                  <a:gd name="T7" fmla="*/ 0 60000 65536"/>
                  <a:gd name="T8" fmla="*/ 0 60000 65536"/>
                  <a:gd name="T9" fmla="*/ 0 w 3359"/>
                  <a:gd name="T10" fmla="*/ 0 h 26"/>
                  <a:gd name="T11" fmla="*/ 3359 w 3359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59" h="26">
                    <a:moveTo>
                      <a:pt x="0" y="0"/>
                    </a:moveTo>
                    <a:cubicBezTo>
                      <a:pt x="459" y="3"/>
                      <a:pt x="902" y="11"/>
                      <a:pt x="1357" y="26"/>
                    </a:cubicBezTo>
                    <a:cubicBezTo>
                      <a:pt x="2023" y="23"/>
                      <a:pt x="2692" y="6"/>
                      <a:pt x="3359" y="6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535" name="Group 33"/>
              <p:cNvGrpSpPr>
                <a:grpSpLocks/>
              </p:cNvGrpSpPr>
              <p:nvPr/>
            </p:nvGrpSpPr>
            <p:grpSpPr bwMode="auto">
              <a:xfrm>
                <a:off x="2473" y="1548"/>
                <a:ext cx="514" cy="185"/>
                <a:chOff x="2728" y="1672"/>
                <a:chExt cx="514" cy="185"/>
              </a:xfrm>
            </p:grpSpPr>
            <p:sp>
              <p:nvSpPr>
                <p:cNvPr id="19557" name="Freeform 34"/>
                <p:cNvSpPr>
                  <a:spLocks/>
                </p:cNvSpPr>
                <p:nvPr/>
              </p:nvSpPr>
              <p:spPr bwMode="auto">
                <a:xfrm>
                  <a:off x="2731" y="1684"/>
                  <a:ext cx="502" cy="168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58" name="Group 35"/>
                <p:cNvGrpSpPr>
                  <a:grpSpLocks/>
                </p:cNvGrpSpPr>
                <p:nvPr/>
              </p:nvGrpSpPr>
              <p:grpSpPr bwMode="auto">
                <a:xfrm>
                  <a:off x="2728" y="1672"/>
                  <a:ext cx="514" cy="185"/>
                  <a:chOff x="845" y="1628"/>
                  <a:chExt cx="841" cy="244"/>
                </a:xfrm>
              </p:grpSpPr>
              <p:sp>
                <p:nvSpPr>
                  <p:cNvPr id="19559" name="Freeform 36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60" name="Freeform 37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6" name="Group 38"/>
              <p:cNvGrpSpPr>
                <a:grpSpLocks/>
              </p:cNvGrpSpPr>
              <p:nvPr/>
            </p:nvGrpSpPr>
            <p:grpSpPr bwMode="auto">
              <a:xfrm>
                <a:off x="2954" y="1853"/>
                <a:ext cx="631" cy="185"/>
                <a:chOff x="3058" y="2198"/>
                <a:chExt cx="631" cy="185"/>
              </a:xfrm>
            </p:grpSpPr>
            <p:sp>
              <p:nvSpPr>
                <p:cNvPr id="19553" name="Freeform 39"/>
                <p:cNvSpPr>
                  <a:spLocks/>
                </p:cNvSpPr>
                <p:nvPr/>
              </p:nvSpPr>
              <p:spPr bwMode="auto">
                <a:xfrm>
                  <a:off x="3062" y="2210"/>
                  <a:ext cx="616" cy="168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54" name="Group 40"/>
                <p:cNvGrpSpPr>
                  <a:grpSpLocks/>
                </p:cNvGrpSpPr>
                <p:nvPr/>
              </p:nvGrpSpPr>
              <p:grpSpPr bwMode="auto">
                <a:xfrm>
                  <a:off x="3058" y="2198"/>
                  <a:ext cx="631" cy="185"/>
                  <a:chOff x="845" y="1628"/>
                  <a:chExt cx="841" cy="244"/>
                </a:xfrm>
              </p:grpSpPr>
              <p:sp>
                <p:nvSpPr>
                  <p:cNvPr id="19555" name="Freeform 41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56" name="Freeform 42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7" name="Group 43"/>
              <p:cNvGrpSpPr>
                <a:grpSpLocks/>
              </p:cNvGrpSpPr>
              <p:nvPr/>
            </p:nvGrpSpPr>
            <p:grpSpPr bwMode="auto">
              <a:xfrm>
                <a:off x="3669" y="879"/>
                <a:ext cx="1045" cy="198"/>
                <a:chOff x="3669" y="879"/>
                <a:chExt cx="1045" cy="198"/>
              </a:xfrm>
            </p:grpSpPr>
            <p:sp>
              <p:nvSpPr>
                <p:cNvPr id="19549" name="Freeform 44"/>
                <p:cNvSpPr>
                  <a:spLocks/>
                </p:cNvSpPr>
                <p:nvPr/>
              </p:nvSpPr>
              <p:spPr bwMode="auto">
                <a:xfrm>
                  <a:off x="3679" y="893"/>
                  <a:ext cx="1024" cy="176"/>
                </a:xfrm>
                <a:custGeom>
                  <a:avLst/>
                  <a:gdLst>
                    <a:gd name="T0" fmla="*/ 6 w 1024"/>
                    <a:gd name="T1" fmla="*/ 0 h 176"/>
                    <a:gd name="T2" fmla="*/ 0 w 1024"/>
                    <a:gd name="T3" fmla="*/ 161 h 176"/>
                    <a:gd name="T4" fmla="*/ 528 w 1024"/>
                    <a:gd name="T5" fmla="*/ 170 h 176"/>
                    <a:gd name="T6" fmla="*/ 1024 w 1024"/>
                    <a:gd name="T7" fmla="*/ 176 h 176"/>
                    <a:gd name="T8" fmla="*/ 1016 w 1024"/>
                    <a:gd name="T9" fmla="*/ 12 h 176"/>
                    <a:gd name="T10" fmla="*/ 688 w 1024"/>
                    <a:gd name="T11" fmla="*/ 7 h 176"/>
                    <a:gd name="T12" fmla="*/ 333 w 1024"/>
                    <a:gd name="T13" fmla="*/ 1 h 176"/>
                    <a:gd name="T14" fmla="*/ 6 w 1024"/>
                    <a:gd name="T15" fmla="*/ 0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24"/>
                    <a:gd name="T25" fmla="*/ 0 h 176"/>
                    <a:gd name="T26" fmla="*/ 1024 w 1024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24" h="176">
                      <a:moveTo>
                        <a:pt x="6" y="0"/>
                      </a:moveTo>
                      <a:lnTo>
                        <a:pt x="0" y="161"/>
                      </a:lnTo>
                      <a:lnTo>
                        <a:pt x="528" y="170"/>
                      </a:lnTo>
                      <a:lnTo>
                        <a:pt x="1024" y="176"/>
                      </a:lnTo>
                      <a:lnTo>
                        <a:pt x="1016" y="12"/>
                      </a:lnTo>
                      <a:lnTo>
                        <a:pt x="688" y="7"/>
                      </a:lnTo>
                      <a:lnTo>
                        <a:pt x="333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50" name="Group 45"/>
                <p:cNvGrpSpPr>
                  <a:grpSpLocks/>
                </p:cNvGrpSpPr>
                <p:nvPr/>
              </p:nvGrpSpPr>
              <p:grpSpPr bwMode="auto">
                <a:xfrm>
                  <a:off x="3669" y="879"/>
                  <a:ext cx="1045" cy="198"/>
                  <a:chOff x="1369" y="1245"/>
                  <a:chExt cx="1045" cy="198"/>
                </a:xfrm>
              </p:grpSpPr>
              <p:sp>
                <p:nvSpPr>
                  <p:cNvPr id="19551" name="Freeform 46"/>
                  <p:cNvSpPr>
                    <a:spLocks/>
                  </p:cNvSpPr>
                  <p:nvPr/>
                </p:nvSpPr>
                <p:spPr bwMode="auto">
                  <a:xfrm>
                    <a:off x="1369" y="1245"/>
                    <a:ext cx="1040" cy="182"/>
                  </a:xfrm>
                  <a:custGeom>
                    <a:avLst/>
                    <a:gdLst>
                      <a:gd name="T0" fmla="*/ 0 w 1040"/>
                      <a:gd name="T1" fmla="*/ 182 h 182"/>
                      <a:gd name="T2" fmla="*/ 9 w 1040"/>
                      <a:gd name="T3" fmla="*/ 0 h 182"/>
                      <a:gd name="T4" fmla="*/ 1040 w 1040"/>
                      <a:gd name="T5" fmla="*/ 18 h 182"/>
                      <a:gd name="T6" fmla="*/ 1029 w 1040"/>
                      <a:gd name="T7" fmla="*/ 41 h 182"/>
                      <a:gd name="T8" fmla="*/ 32 w 1040"/>
                      <a:gd name="T9" fmla="*/ 27 h 182"/>
                      <a:gd name="T10" fmla="*/ 19 w 1040"/>
                      <a:gd name="T11" fmla="*/ 181 h 182"/>
                      <a:gd name="T12" fmla="*/ 0 w 1040"/>
                      <a:gd name="T13" fmla="*/ 182 h 18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0"/>
                      <a:gd name="T22" fmla="*/ 0 h 182"/>
                      <a:gd name="T23" fmla="*/ 1040 w 1040"/>
                      <a:gd name="T24" fmla="*/ 182 h 18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0" h="182">
                        <a:moveTo>
                          <a:pt x="0" y="182"/>
                        </a:moveTo>
                        <a:lnTo>
                          <a:pt x="9" y="0"/>
                        </a:lnTo>
                        <a:lnTo>
                          <a:pt x="1040" y="18"/>
                        </a:lnTo>
                        <a:lnTo>
                          <a:pt x="1029" y="41"/>
                        </a:lnTo>
                        <a:lnTo>
                          <a:pt x="32" y="27"/>
                        </a:lnTo>
                        <a:lnTo>
                          <a:pt x="19" y="181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52" name="Freeform 47"/>
                  <p:cNvSpPr>
                    <a:spLocks/>
                  </p:cNvSpPr>
                  <p:nvPr/>
                </p:nvSpPr>
                <p:spPr bwMode="auto">
                  <a:xfrm>
                    <a:off x="1372" y="1266"/>
                    <a:ext cx="1042" cy="177"/>
                  </a:xfrm>
                  <a:custGeom>
                    <a:avLst/>
                    <a:gdLst>
                      <a:gd name="T0" fmla="*/ 0 w 1042"/>
                      <a:gd name="T1" fmla="*/ 164 h 177"/>
                      <a:gd name="T2" fmla="*/ 1042 w 1042"/>
                      <a:gd name="T3" fmla="*/ 177 h 177"/>
                      <a:gd name="T4" fmla="*/ 1035 w 1042"/>
                      <a:gd name="T5" fmla="*/ 0 h 177"/>
                      <a:gd name="T6" fmla="*/ 1009 w 1042"/>
                      <a:gd name="T7" fmla="*/ 16 h 177"/>
                      <a:gd name="T8" fmla="*/ 1022 w 1042"/>
                      <a:gd name="T9" fmla="*/ 157 h 177"/>
                      <a:gd name="T10" fmla="*/ 1 w 1042"/>
                      <a:gd name="T11" fmla="*/ 141 h 177"/>
                      <a:gd name="T12" fmla="*/ 0 w 1042"/>
                      <a:gd name="T13" fmla="*/ 164 h 17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42"/>
                      <a:gd name="T22" fmla="*/ 0 h 177"/>
                      <a:gd name="T23" fmla="*/ 1042 w 1042"/>
                      <a:gd name="T24" fmla="*/ 177 h 17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42" h="177">
                        <a:moveTo>
                          <a:pt x="0" y="164"/>
                        </a:moveTo>
                        <a:lnTo>
                          <a:pt x="1042" y="177"/>
                        </a:lnTo>
                        <a:lnTo>
                          <a:pt x="1035" y="0"/>
                        </a:lnTo>
                        <a:lnTo>
                          <a:pt x="1009" y="16"/>
                        </a:lnTo>
                        <a:lnTo>
                          <a:pt x="1022" y="157"/>
                        </a:lnTo>
                        <a:lnTo>
                          <a:pt x="1" y="141"/>
                        </a:lnTo>
                        <a:lnTo>
                          <a:pt x="0" y="16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8" name="Group 48"/>
              <p:cNvGrpSpPr>
                <a:grpSpLocks/>
              </p:cNvGrpSpPr>
              <p:nvPr/>
            </p:nvGrpSpPr>
            <p:grpSpPr bwMode="auto">
              <a:xfrm>
                <a:off x="3211" y="1150"/>
                <a:ext cx="841" cy="244"/>
                <a:chOff x="3211" y="1150"/>
                <a:chExt cx="841" cy="244"/>
              </a:xfrm>
            </p:grpSpPr>
            <p:sp>
              <p:nvSpPr>
                <p:cNvPr id="19545" name="Freeform 49"/>
                <p:cNvSpPr>
                  <a:spLocks/>
                </p:cNvSpPr>
                <p:nvPr/>
              </p:nvSpPr>
              <p:spPr bwMode="auto">
                <a:xfrm>
                  <a:off x="3216" y="1166"/>
                  <a:ext cx="821" cy="222"/>
                </a:xfrm>
                <a:custGeom>
                  <a:avLst/>
                  <a:gdLst>
                    <a:gd name="T0" fmla="*/ 23 w 821"/>
                    <a:gd name="T1" fmla="*/ 0 h 222"/>
                    <a:gd name="T2" fmla="*/ 6 w 821"/>
                    <a:gd name="T3" fmla="*/ 60 h 222"/>
                    <a:gd name="T4" fmla="*/ 0 w 821"/>
                    <a:gd name="T5" fmla="*/ 158 h 222"/>
                    <a:gd name="T6" fmla="*/ 6 w 821"/>
                    <a:gd name="T7" fmla="*/ 215 h 222"/>
                    <a:gd name="T8" fmla="*/ 535 w 821"/>
                    <a:gd name="T9" fmla="*/ 216 h 222"/>
                    <a:gd name="T10" fmla="*/ 805 w 821"/>
                    <a:gd name="T11" fmla="*/ 222 h 222"/>
                    <a:gd name="T12" fmla="*/ 821 w 821"/>
                    <a:gd name="T13" fmla="*/ 64 h 222"/>
                    <a:gd name="T14" fmla="*/ 821 w 821"/>
                    <a:gd name="T15" fmla="*/ 1 h 222"/>
                    <a:gd name="T16" fmla="*/ 403 w 821"/>
                    <a:gd name="T17" fmla="*/ 6 h 222"/>
                    <a:gd name="T18" fmla="*/ 23 w 821"/>
                    <a:gd name="T19" fmla="*/ 0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1"/>
                    <a:gd name="T31" fmla="*/ 0 h 222"/>
                    <a:gd name="T32" fmla="*/ 821 w 821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1" h="222">
                      <a:moveTo>
                        <a:pt x="23" y="0"/>
                      </a:moveTo>
                      <a:lnTo>
                        <a:pt x="6" y="60"/>
                      </a:lnTo>
                      <a:lnTo>
                        <a:pt x="0" y="158"/>
                      </a:lnTo>
                      <a:lnTo>
                        <a:pt x="6" y="215"/>
                      </a:lnTo>
                      <a:lnTo>
                        <a:pt x="535" y="216"/>
                      </a:lnTo>
                      <a:lnTo>
                        <a:pt x="805" y="222"/>
                      </a:lnTo>
                      <a:lnTo>
                        <a:pt x="821" y="64"/>
                      </a:lnTo>
                      <a:lnTo>
                        <a:pt x="821" y="1"/>
                      </a:lnTo>
                      <a:lnTo>
                        <a:pt x="403" y="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46" name="Group 50"/>
                <p:cNvGrpSpPr>
                  <a:grpSpLocks/>
                </p:cNvGrpSpPr>
                <p:nvPr/>
              </p:nvGrpSpPr>
              <p:grpSpPr bwMode="auto">
                <a:xfrm>
                  <a:off x="3211" y="1150"/>
                  <a:ext cx="841" cy="244"/>
                  <a:chOff x="845" y="1628"/>
                  <a:chExt cx="841" cy="244"/>
                </a:xfrm>
              </p:grpSpPr>
              <p:sp>
                <p:nvSpPr>
                  <p:cNvPr id="19547" name="Freeform 51"/>
                  <p:cNvSpPr>
                    <a:spLocks/>
                  </p:cNvSpPr>
                  <p:nvPr/>
                </p:nvSpPr>
                <p:spPr bwMode="auto">
                  <a:xfrm>
                    <a:off x="845" y="1639"/>
                    <a:ext cx="841" cy="233"/>
                  </a:xfrm>
                  <a:custGeom>
                    <a:avLst/>
                    <a:gdLst>
                      <a:gd name="T0" fmla="*/ 798 w 841"/>
                      <a:gd name="T1" fmla="*/ 163 h 233"/>
                      <a:gd name="T2" fmla="*/ 809 w 841"/>
                      <a:gd name="T3" fmla="*/ 86 h 233"/>
                      <a:gd name="T4" fmla="*/ 814 w 841"/>
                      <a:gd name="T5" fmla="*/ 5 h 233"/>
                      <a:gd name="T6" fmla="*/ 841 w 841"/>
                      <a:gd name="T7" fmla="*/ 0 h 233"/>
                      <a:gd name="T8" fmla="*/ 821 w 841"/>
                      <a:gd name="T9" fmla="*/ 213 h 233"/>
                      <a:gd name="T10" fmla="*/ 781 w 841"/>
                      <a:gd name="T11" fmla="*/ 233 h 233"/>
                      <a:gd name="T12" fmla="*/ 0 w 841"/>
                      <a:gd name="T13" fmla="*/ 227 h 233"/>
                      <a:gd name="T14" fmla="*/ 3 w 841"/>
                      <a:gd name="T15" fmla="*/ 198 h 233"/>
                      <a:gd name="T16" fmla="*/ 769 w 841"/>
                      <a:gd name="T17" fmla="*/ 213 h 233"/>
                      <a:gd name="T18" fmla="*/ 803 w 841"/>
                      <a:gd name="T19" fmla="*/ 187 h 233"/>
                      <a:gd name="T20" fmla="*/ 798 w 841"/>
                      <a:gd name="T21" fmla="*/ 163 h 233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41"/>
                      <a:gd name="T34" fmla="*/ 0 h 233"/>
                      <a:gd name="T35" fmla="*/ 841 w 841"/>
                      <a:gd name="T36" fmla="*/ 233 h 233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41" h="233">
                        <a:moveTo>
                          <a:pt x="798" y="163"/>
                        </a:moveTo>
                        <a:lnTo>
                          <a:pt x="809" y="86"/>
                        </a:lnTo>
                        <a:lnTo>
                          <a:pt x="814" y="5"/>
                        </a:lnTo>
                        <a:lnTo>
                          <a:pt x="841" y="0"/>
                        </a:lnTo>
                        <a:lnTo>
                          <a:pt x="821" y="213"/>
                        </a:lnTo>
                        <a:lnTo>
                          <a:pt x="781" y="233"/>
                        </a:lnTo>
                        <a:lnTo>
                          <a:pt x="0" y="227"/>
                        </a:lnTo>
                        <a:lnTo>
                          <a:pt x="3" y="198"/>
                        </a:lnTo>
                        <a:lnTo>
                          <a:pt x="769" y="213"/>
                        </a:lnTo>
                        <a:lnTo>
                          <a:pt x="803" y="187"/>
                        </a:lnTo>
                        <a:lnTo>
                          <a:pt x="798" y="16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48" name="Freeform 52"/>
                  <p:cNvSpPr>
                    <a:spLocks/>
                  </p:cNvSpPr>
                  <p:nvPr/>
                </p:nvSpPr>
                <p:spPr bwMode="auto">
                  <a:xfrm>
                    <a:off x="845" y="1628"/>
                    <a:ext cx="841" cy="241"/>
                  </a:xfrm>
                  <a:custGeom>
                    <a:avLst/>
                    <a:gdLst>
                      <a:gd name="T0" fmla="*/ 23 w 841"/>
                      <a:gd name="T1" fmla="*/ 220 h 241"/>
                      <a:gd name="T2" fmla="*/ 17 w 841"/>
                      <a:gd name="T3" fmla="*/ 114 h 241"/>
                      <a:gd name="T4" fmla="*/ 34 w 841"/>
                      <a:gd name="T5" fmla="*/ 23 h 241"/>
                      <a:gd name="T6" fmla="*/ 824 w 841"/>
                      <a:gd name="T7" fmla="*/ 36 h 241"/>
                      <a:gd name="T8" fmla="*/ 841 w 841"/>
                      <a:gd name="T9" fmla="*/ 13 h 241"/>
                      <a:gd name="T10" fmla="*/ 657 w 841"/>
                      <a:gd name="T11" fmla="*/ 10 h 241"/>
                      <a:gd name="T12" fmla="*/ 356 w 841"/>
                      <a:gd name="T13" fmla="*/ 10 h 241"/>
                      <a:gd name="T14" fmla="*/ 17 w 841"/>
                      <a:gd name="T15" fmla="*/ 0 h 241"/>
                      <a:gd name="T16" fmla="*/ 0 w 841"/>
                      <a:gd name="T17" fmla="*/ 59 h 241"/>
                      <a:gd name="T18" fmla="*/ 0 w 841"/>
                      <a:gd name="T19" fmla="*/ 145 h 241"/>
                      <a:gd name="T20" fmla="*/ 0 w 841"/>
                      <a:gd name="T21" fmla="*/ 241 h 241"/>
                      <a:gd name="T22" fmla="*/ 23 w 841"/>
                      <a:gd name="T23" fmla="*/ 220 h 24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41"/>
                      <a:gd name="T37" fmla="*/ 0 h 241"/>
                      <a:gd name="T38" fmla="*/ 841 w 841"/>
                      <a:gd name="T39" fmla="*/ 241 h 24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41" h="241">
                        <a:moveTo>
                          <a:pt x="23" y="220"/>
                        </a:moveTo>
                        <a:lnTo>
                          <a:pt x="17" y="114"/>
                        </a:lnTo>
                        <a:lnTo>
                          <a:pt x="34" y="23"/>
                        </a:lnTo>
                        <a:lnTo>
                          <a:pt x="824" y="36"/>
                        </a:lnTo>
                        <a:lnTo>
                          <a:pt x="841" y="13"/>
                        </a:lnTo>
                        <a:lnTo>
                          <a:pt x="657" y="10"/>
                        </a:lnTo>
                        <a:lnTo>
                          <a:pt x="356" y="10"/>
                        </a:lnTo>
                        <a:lnTo>
                          <a:pt x="17" y="0"/>
                        </a:lnTo>
                        <a:lnTo>
                          <a:pt x="0" y="59"/>
                        </a:lnTo>
                        <a:lnTo>
                          <a:pt x="0" y="145"/>
                        </a:lnTo>
                        <a:lnTo>
                          <a:pt x="0" y="241"/>
                        </a:lnTo>
                        <a:lnTo>
                          <a:pt x="23" y="22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539" name="Group 53"/>
              <p:cNvGrpSpPr>
                <a:grpSpLocks/>
              </p:cNvGrpSpPr>
              <p:nvPr/>
            </p:nvGrpSpPr>
            <p:grpSpPr bwMode="auto">
              <a:xfrm>
                <a:off x="4621" y="1116"/>
                <a:ext cx="386" cy="341"/>
                <a:chOff x="4621" y="1116"/>
                <a:chExt cx="386" cy="341"/>
              </a:xfrm>
            </p:grpSpPr>
            <p:sp>
              <p:nvSpPr>
                <p:cNvPr id="19541" name="Freeform 54"/>
                <p:cNvSpPr>
                  <a:spLocks/>
                </p:cNvSpPr>
                <p:nvPr/>
              </p:nvSpPr>
              <p:spPr bwMode="auto">
                <a:xfrm>
                  <a:off x="4628" y="1136"/>
                  <a:ext cx="366" cy="312"/>
                </a:xfrm>
                <a:custGeom>
                  <a:avLst/>
                  <a:gdLst>
                    <a:gd name="T0" fmla="*/ 221 w 366"/>
                    <a:gd name="T1" fmla="*/ 0 h 312"/>
                    <a:gd name="T2" fmla="*/ 366 w 366"/>
                    <a:gd name="T3" fmla="*/ 312 h 312"/>
                    <a:gd name="T4" fmla="*/ 22 w 366"/>
                    <a:gd name="T5" fmla="*/ 312 h 312"/>
                    <a:gd name="T6" fmla="*/ 0 w 366"/>
                    <a:gd name="T7" fmla="*/ 289 h 312"/>
                    <a:gd name="T8" fmla="*/ 92 w 366"/>
                    <a:gd name="T9" fmla="*/ 161 h 312"/>
                    <a:gd name="T10" fmla="*/ 221 w 366"/>
                    <a:gd name="T11" fmla="*/ 0 h 3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66"/>
                    <a:gd name="T19" fmla="*/ 0 h 312"/>
                    <a:gd name="T20" fmla="*/ 366 w 366"/>
                    <a:gd name="T21" fmla="*/ 312 h 3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66" h="312">
                      <a:moveTo>
                        <a:pt x="221" y="0"/>
                      </a:moveTo>
                      <a:lnTo>
                        <a:pt x="366" y="312"/>
                      </a:lnTo>
                      <a:lnTo>
                        <a:pt x="22" y="312"/>
                      </a:lnTo>
                      <a:lnTo>
                        <a:pt x="0" y="289"/>
                      </a:lnTo>
                      <a:lnTo>
                        <a:pt x="92" y="161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solidFill>
                  <a:srgbClr val="C0A55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9542" name="Group 55"/>
                <p:cNvGrpSpPr>
                  <a:grpSpLocks/>
                </p:cNvGrpSpPr>
                <p:nvPr/>
              </p:nvGrpSpPr>
              <p:grpSpPr bwMode="auto">
                <a:xfrm>
                  <a:off x="4621" y="1116"/>
                  <a:ext cx="386" cy="341"/>
                  <a:chOff x="2268" y="1639"/>
                  <a:chExt cx="386" cy="341"/>
                </a:xfrm>
              </p:grpSpPr>
              <p:sp>
                <p:nvSpPr>
                  <p:cNvPr id="19543" name="Freeform 56"/>
                  <p:cNvSpPr>
                    <a:spLocks/>
                  </p:cNvSpPr>
                  <p:nvPr/>
                </p:nvSpPr>
                <p:spPr bwMode="auto">
                  <a:xfrm>
                    <a:off x="2469" y="1645"/>
                    <a:ext cx="185" cy="326"/>
                  </a:xfrm>
                  <a:custGeom>
                    <a:avLst/>
                    <a:gdLst>
                      <a:gd name="T0" fmla="*/ 0 w 185"/>
                      <a:gd name="T1" fmla="*/ 10 h 326"/>
                      <a:gd name="T2" fmla="*/ 152 w 185"/>
                      <a:gd name="T3" fmla="*/ 319 h 326"/>
                      <a:gd name="T4" fmla="*/ 185 w 185"/>
                      <a:gd name="T5" fmla="*/ 326 h 326"/>
                      <a:gd name="T6" fmla="*/ 23 w 185"/>
                      <a:gd name="T7" fmla="*/ 0 h 326"/>
                      <a:gd name="T8" fmla="*/ 0 w 185"/>
                      <a:gd name="T9" fmla="*/ 10 h 32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5"/>
                      <a:gd name="T16" fmla="*/ 0 h 326"/>
                      <a:gd name="T17" fmla="*/ 185 w 185"/>
                      <a:gd name="T18" fmla="*/ 326 h 32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5" h="326">
                        <a:moveTo>
                          <a:pt x="0" y="10"/>
                        </a:moveTo>
                        <a:lnTo>
                          <a:pt x="152" y="319"/>
                        </a:lnTo>
                        <a:lnTo>
                          <a:pt x="185" y="326"/>
                        </a:lnTo>
                        <a:lnTo>
                          <a:pt x="23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9544" name="Freeform 57"/>
                  <p:cNvSpPr>
                    <a:spLocks/>
                  </p:cNvSpPr>
                  <p:nvPr/>
                </p:nvSpPr>
                <p:spPr bwMode="auto">
                  <a:xfrm>
                    <a:off x="2268" y="1639"/>
                    <a:ext cx="386" cy="341"/>
                  </a:xfrm>
                  <a:custGeom>
                    <a:avLst/>
                    <a:gdLst>
                      <a:gd name="T0" fmla="*/ 222 w 386"/>
                      <a:gd name="T1" fmla="*/ 0 h 341"/>
                      <a:gd name="T2" fmla="*/ 0 w 386"/>
                      <a:gd name="T3" fmla="*/ 295 h 341"/>
                      <a:gd name="T4" fmla="*/ 1 w 386"/>
                      <a:gd name="T5" fmla="*/ 324 h 341"/>
                      <a:gd name="T6" fmla="*/ 29 w 386"/>
                      <a:gd name="T7" fmla="*/ 338 h 341"/>
                      <a:gd name="T8" fmla="*/ 386 w 386"/>
                      <a:gd name="T9" fmla="*/ 341 h 341"/>
                      <a:gd name="T10" fmla="*/ 380 w 386"/>
                      <a:gd name="T11" fmla="*/ 319 h 341"/>
                      <a:gd name="T12" fmla="*/ 35 w 386"/>
                      <a:gd name="T13" fmla="*/ 318 h 341"/>
                      <a:gd name="T14" fmla="*/ 24 w 386"/>
                      <a:gd name="T15" fmla="*/ 302 h 341"/>
                      <a:gd name="T16" fmla="*/ 103 w 386"/>
                      <a:gd name="T17" fmla="*/ 189 h 341"/>
                      <a:gd name="T18" fmla="*/ 227 w 386"/>
                      <a:gd name="T19" fmla="*/ 40 h 341"/>
                      <a:gd name="T20" fmla="*/ 222 w 386"/>
                      <a:gd name="T21" fmla="*/ 0 h 341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386"/>
                      <a:gd name="T34" fmla="*/ 0 h 341"/>
                      <a:gd name="T35" fmla="*/ 386 w 386"/>
                      <a:gd name="T36" fmla="*/ 341 h 341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386" h="341">
                        <a:moveTo>
                          <a:pt x="222" y="0"/>
                        </a:moveTo>
                        <a:lnTo>
                          <a:pt x="0" y="295"/>
                        </a:lnTo>
                        <a:lnTo>
                          <a:pt x="1" y="324"/>
                        </a:lnTo>
                        <a:lnTo>
                          <a:pt x="29" y="338"/>
                        </a:lnTo>
                        <a:lnTo>
                          <a:pt x="386" y="341"/>
                        </a:lnTo>
                        <a:lnTo>
                          <a:pt x="380" y="319"/>
                        </a:lnTo>
                        <a:lnTo>
                          <a:pt x="35" y="318"/>
                        </a:lnTo>
                        <a:lnTo>
                          <a:pt x="24" y="302"/>
                        </a:lnTo>
                        <a:lnTo>
                          <a:pt x="103" y="189"/>
                        </a:lnTo>
                        <a:lnTo>
                          <a:pt x="227" y="40"/>
                        </a:lnTo>
                        <a:lnTo>
                          <a:pt x="22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540" name="Freeform 58"/>
              <p:cNvSpPr>
                <a:spLocks/>
              </p:cNvSpPr>
              <p:nvPr/>
            </p:nvSpPr>
            <p:spPr bwMode="auto">
              <a:xfrm>
                <a:off x="2907" y="2070"/>
                <a:ext cx="1141" cy="1"/>
              </a:xfrm>
              <a:custGeom>
                <a:avLst/>
                <a:gdLst>
                  <a:gd name="T0" fmla="*/ 0 w 1141"/>
                  <a:gd name="T1" fmla="*/ 0 h 1"/>
                  <a:gd name="T2" fmla="*/ 1141 w 1141"/>
                  <a:gd name="T3" fmla="*/ 0 h 1"/>
                  <a:gd name="T4" fmla="*/ 0 60000 65536"/>
                  <a:gd name="T5" fmla="*/ 0 60000 65536"/>
                  <a:gd name="T6" fmla="*/ 0 w 1141"/>
                  <a:gd name="T7" fmla="*/ 0 h 1"/>
                  <a:gd name="T8" fmla="*/ 1141 w 11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41" h="1">
                    <a:moveTo>
                      <a:pt x="0" y="0"/>
                    </a:moveTo>
                    <a:cubicBezTo>
                      <a:pt x="380" y="0"/>
                      <a:pt x="761" y="0"/>
                      <a:pt x="1141" y="0"/>
                    </a:cubicBezTo>
                  </a:path>
                </a:pathLst>
              </a:cu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464" name="Group 59"/>
            <p:cNvGrpSpPr>
              <a:grpSpLocks/>
            </p:cNvGrpSpPr>
            <p:nvPr/>
          </p:nvGrpSpPr>
          <p:grpSpPr bwMode="auto">
            <a:xfrm>
              <a:off x="5307013" y="5538788"/>
              <a:ext cx="1993900" cy="863600"/>
              <a:chOff x="3913" y="1154"/>
              <a:chExt cx="1256" cy="810"/>
            </a:xfrm>
          </p:grpSpPr>
          <p:sp>
            <p:nvSpPr>
              <p:cNvPr id="19468" name="Freeform 60"/>
              <p:cNvSpPr>
                <a:spLocks/>
              </p:cNvSpPr>
              <p:nvPr/>
            </p:nvSpPr>
            <p:spPr bwMode="auto">
              <a:xfrm>
                <a:off x="3937" y="1305"/>
                <a:ext cx="1232" cy="516"/>
              </a:xfrm>
              <a:custGeom>
                <a:avLst/>
                <a:gdLst>
                  <a:gd name="T0" fmla="*/ 52 w 4481"/>
                  <a:gd name="T1" fmla="*/ 1167 h 2016"/>
                  <a:gd name="T2" fmla="*/ 515 w 4481"/>
                  <a:gd name="T3" fmla="*/ 1082 h 2016"/>
                  <a:gd name="T4" fmla="*/ 913 w 4481"/>
                  <a:gd name="T5" fmla="*/ 991 h 2016"/>
                  <a:gd name="T6" fmla="*/ 1135 w 4481"/>
                  <a:gd name="T7" fmla="*/ 913 h 2016"/>
                  <a:gd name="T8" fmla="*/ 1389 w 4481"/>
                  <a:gd name="T9" fmla="*/ 808 h 2016"/>
                  <a:gd name="T10" fmla="*/ 1461 w 4481"/>
                  <a:gd name="T11" fmla="*/ 782 h 2016"/>
                  <a:gd name="T12" fmla="*/ 1729 w 4481"/>
                  <a:gd name="T13" fmla="*/ 743 h 2016"/>
                  <a:gd name="T14" fmla="*/ 1911 w 4481"/>
                  <a:gd name="T15" fmla="*/ 704 h 2016"/>
                  <a:gd name="T16" fmla="*/ 2022 w 4481"/>
                  <a:gd name="T17" fmla="*/ 665 h 2016"/>
                  <a:gd name="T18" fmla="*/ 2237 w 4481"/>
                  <a:gd name="T19" fmla="*/ 587 h 2016"/>
                  <a:gd name="T20" fmla="*/ 2387 w 4481"/>
                  <a:gd name="T21" fmla="*/ 567 h 2016"/>
                  <a:gd name="T22" fmla="*/ 2583 w 4481"/>
                  <a:gd name="T23" fmla="*/ 534 h 2016"/>
                  <a:gd name="T24" fmla="*/ 2876 w 4481"/>
                  <a:gd name="T25" fmla="*/ 476 h 2016"/>
                  <a:gd name="T26" fmla="*/ 3000 w 4481"/>
                  <a:gd name="T27" fmla="*/ 450 h 2016"/>
                  <a:gd name="T28" fmla="*/ 3176 w 4481"/>
                  <a:gd name="T29" fmla="*/ 391 h 2016"/>
                  <a:gd name="T30" fmla="*/ 3287 w 4481"/>
                  <a:gd name="T31" fmla="*/ 371 h 2016"/>
                  <a:gd name="T32" fmla="*/ 3320 w 4481"/>
                  <a:gd name="T33" fmla="*/ 365 h 2016"/>
                  <a:gd name="T34" fmla="*/ 3509 w 4481"/>
                  <a:gd name="T35" fmla="*/ 313 h 2016"/>
                  <a:gd name="T36" fmla="*/ 3803 w 4481"/>
                  <a:gd name="T37" fmla="*/ 234 h 2016"/>
                  <a:gd name="T38" fmla="*/ 3979 w 4481"/>
                  <a:gd name="T39" fmla="*/ 182 h 2016"/>
                  <a:gd name="T40" fmla="*/ 4246 w 4481"/>
                  <a:gd name="T41" fmla="*/ 91 h 2016"/>
                  <a:gd name="T42" fmla="*/ 4363 w 4481"/>
                  <a:gd name="T43" fmla="*/ 65 h 2016"/>
                  <a:gd name="T44" fmla="*/ 4481 w 4481"/>
                  <a:gd name="T45" fmla="*/ 0 h 2016"/>
                  <a:gd name="T46" fmla="*/ 4416 w 4481"/>
                  <a:gd name="T47" fmla="*/ 202 h 2016"/>
                  <a:gd name="T48" fmla="*/ 4363 w 4481"/>
                  <a:gd name="T49" fmla="*/ 280 h 2016"/>
                  <a:gd name="T50" fmla="*/ 4350 w 4481"/>
                  <a:gd name="T51" fmla="*/ 600 h 2016"/>
                  <a:gd name="T52" fmla="*/ 4305 w 4481"/>
                  <a:gd name="T53" fmla="*/ 717 h 2016"/>
                  <a:gd name="T54" fmla="*/ 4024 w 4481"/>
                  <a:gd name="T55" fmla="*/ 828 h 2016"/>
                  <a:gd name="T56" fmla="*/ 3809 w 4481"/>
                  <a:gd name="T57" fmla="*/ 893 h 2016"/>
                  <a:gd name="T58" fmla="*/ 3646 w 4481"/>
                  <a:gd name="T59" fmla="*/ 945 h 2016"/>
                  <a:gd name="T60" fmla="*/ 3490 w 4481"/>
                  <a:gd name="T61" fmla="*/ 997 h 2016"/>
                  <a:gd name="T62" fmla="*/ 3359 w 4481"/>
                  <a:gd name="T63" fmla="*/ 1037 h 2016"/>
                  <a:gd name="T64" fmla="*/ 3248 w 4481"/>
                  <a:gd name="T65" fmla="*/ 1095 h 2016"/>
                  <a:gd name="T66" fmla="*/ 3248 w 4481"/>
                  <a:gd name="T67" fmla="*/ 1095 h 2016"/>
                  <a:gd name="T68" fmla="*/ 2909 w 4481"/>
                  <a:gd name="T69" fmla="*/ 1180 h 2016"/>
                  <a:gd name="T70" fmla="*/ 2335 w 4481"/>
                  <a:gd name="T71" fmla="*/ 1330 h 2016"/>
                  <a:gd name="T72" fmla="*/ 2113 w 4481"/>
                  <a:gd name="T73" fmla="*/ 1382 h 2016"/>
                  <a:gd name="T74" fmla="*/ 1905 w 4481"/>
                  <a:gd name="T75" fmla="*/ 1441 h 2016"/>
                  <a:gd name="T76" fmla="*/ 1813 w 4481"/>
                  <a:gd name="T77" fmla="*/ 1461 h 2016"/>
                  <a:gd name="T78" fmla="*/ 1618 w 4481"/>
                  <a:gd name="T79" fmla="*/ 1539 h 2016"/>
                  <a:gd name="T80" fmla="*/ 1487 w 4481"/>
                  <a:gd name="T81" fmla="*/ 1578 h 2016"/>
                  <a:gd name="T82" fmla="*/ 1279 w 4481"/>
                  <a:gd name="T83" fmla="*/ 1669 h 2016"/>
                  <a:gd name="T84" fmla="*/ 1174 w 4481"/>
                  <a:gd name="T85" fmla="*/ 1689 h 2016"/>
                  <a:gd name="T86" fmla="*/ 992 w 4481"/>
                  <a:gd name="T87" fmla="*/ 1741 h 2016"/>
                  <a:gd name="T88" fmla="*/ 835 w 4481"/>
                  <a:gd name="T89" fmla="*/ 1780 h 2016"/>
                  <a:gd name="T90" fmla="*/ 620 w 4481"/>
                  <a:gd name="T91" fmla="*/ 1832 h 2016"/>
                  <a:gd name="T92" fmla="*/ 418 w 4481"/>
                  <a:gd name="T93" fmla="*/ 1891 h 2016"/>
                  <a:gd name="T94" fmla="*/ 255 w 4481"/>
                  <a:gd name="T95" fmla="*/ 1917 h 2016"/>
                  <a:gd name="T96" fmla="*/ 39 w 4481"/>
                  <a:gd name="T97" fmla="*/ 1989 h 2016"/>
                  <a:gd name="T98" fmla="*/ 33 w 4481"/>
                  <a:gd name="T99" fmla="*/ 1943 h 2016"/>
                  <a:gd name="T100" fmla="*/ 33 w 4481"/>
                  <a:gd name="T101" fmla="*/ 1200 h 201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481"/>
                  <a:gd name="T154" fmla="*/ 0 h 2016"/>
                  <a:gd name="T155" fmla="*/ 4481 w 4481"/>
                  <a:gd name="T156" fmla="*/ 2016 h 201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481" h="2016">
                    <a:moveTo>
                      <a:pt x="52" y="1167"/>
                    </a:moveTo>
                    <a:cubicBezTo>
                      <a:pt x="206" y="1138"/>
                      <a:pt x="360" y="1108"/>
                      <a:pt x="515" y="1082"/>
                    </a:cubicBezTo>
                    <a:cubicBezTo>
                      <a:pt x="634" y="1035"/>
                      <a:pt x="788" y="1018"/>
                      <a:pt x="913" y="991"/>
                    </a:cubicBezTo>
                    <a:cubicBezTo>
                      <a:pt x="992" y="974"/>
                      <a:pt x="1058" y="931"/>
                      <a:pt x="1135" y="913"/>
                    </a:cubicBezTo>
                    <a:cubicBezTo>
                      <a:pt x="1219" y="871"/>
                      <a:pt x="1299" y="836"/>
                      <a:pt x="1389" y="808"/>
                    </a:cubicBezTo>
                    <a:cubicBezTo>
                      <a:pt x="1414" y="800"/>
                      <a:pt x="1435" y="787"/>
                      <a:pt x="1461" y="782"/>
                    </a:cubicBezTo>
                    <a:cubicBezTo>
                      <a:pt x="1549" y="766"/>
                      <a:pt x="1642" y="765"/>
                      <a:pt x="1729" y="743"/>
                    </a:cubicBezTo>
                    <a:cubicBezTo>
                      <a:pt x="1793" y="727"/>
                      <a:pt x="1843" y="714"/>
                      <a:pt x="1911" y="704"/>
                    </a:cubicBezTo>
                    <a:cubicBezTo>
                      <a:pt x="1947" y="686"/>
                      <a:pt x="1982" y="672"/>
                      <a:pt x="2022" y="665"/>
                    </a:cubicBezTo>
                    <a:cubicBezTo>
                      <a:pt x="2087" y="640"/>
                      <a:pt x="2168" y="595"/>
                      <a:pt x="2237" y="587"/>
                    </a:cubicBezTo>
                    <a:cubicBezTo>
                      <a:pt x="2326" y="576"/>
                      <a:pt x="2276" y="583"/>
                      <a:pt x="2387" y="567"/>
                    </a:cubicBezTo>
                    <a:cubicBezTo>
                      <a:pt x="2450" y="546"/>
                      <a:pt x="2517" y="548"/>
                      <a:pt x="2583" y="534"/>
                    </a:cubicBezTo>
                    <a:cubicBezTo>
                      <a:pt x="2635" y="508"/>
                      <a:pt x="2803" y="487"/>
                      <a:pt x="2876" y="476"/>
                    </a:cubicBezTo>
                    <a:cubicBezTo>
                      <a:pt x="2916" y="462"/>
                      <a:pt x="2959" y="462"/>
                      <a:pt x="3000" y="450"/>
                    </a:cubicBezTo>
                    <a:cubicBezTo>
                      <a:pt x="3059" y="433"/>
                      <a:pt x="3117" y="411"/>
                      <a:pt x="3176" y="391"/>
                    </a:cubicBezTo>
                    <a:cubicBezTo>
                      <a:pt x="3177" y="391"/>
                      <a:pt x="3270" y="374"/>
                      <a:pt x="3287" y="371"/>
                    </a:cubicBezTo>
                    <a:cubicBezTo>
                      <a:pt x="3298" y="369"/>
                      <a:pt x="3320" y="365"/>
                      <a:pt x="3320" y="365"/>
                    </a:cubicBezTo>
                    <a:cubicBezTo>
                      <a:pt x="3374" y="328"/>
                      <a:pt x="3446" y="327"/>
                      <a:pt x="3509" y="313"/>
                    </a:cubicBezTo>
                    <a:cubicBezTo>
                      <a:pt x="3608" y="291"/>
                      <a:pt x="3703" y="251"/>
                      <a:pt x="3803" y="234"/>
                    </a:cubicBezTo>
                    <a:cubicBezTo>
                      <a:pt x="3876" y="204"/>
                      <a:pt x="3888" y="195"/>
                      <a:pt x="3979" y="182"/>
                    </a:cubicBezTo>
                    <a:cubicBezTo>
                      <a:pt x="4069" y="156"/>
                      <a:pt x="4156" y="114"/>
                      <a:pt x="4246" y="91"/>
                    </a:cubicBezTo>
                    <a:cubicBezTo>
                      <a:pt x="4285" y="81"/>
                      <a:pt x="4363" y="65"/>
                      <a:pt x="4363" y="65"/>
                    </a:cubicBezTo>
                    <a:cubicBezTo>
                      <a:pt x="4391" y="37"/>
                      <a:pt x="4442" y="12"/>
                      <a:pt x="4481" y="0"/>
                    </a:cubicBezTo>
                    <a:cubicBezTo>
                      <a:pt x="4473" y="68"/>
                      <a:pt x="4451" y="142"/>
                      <a:pt x="4416" y="202"/>
                    </a:cubicBezTo>
                    <a:cubicBezTo>
                      <a:pt x="4399" y="231"/>
                      <a:pt x="4375" y="247"/>
                      <a:pt x="4363" y="280"/>
                    </a:cubicBezTo>
                    <a:cubicBezTo>
                      <a:pt x="4342" y="414"/>
                      <a:pt x="4360" y="286"/>
                      <a:pt x="4350" y="600"/>
                    </a:cubicBezTo>
                    <a:cubicBezTo>
                      <a:pt x="4346" y="723"/>
                      <a:pt x="4379" y="704"/>
                      <a:pt x="4305" y="717"/>
                    </a:cubicBezTo>
                    <a:cubicBezTo>
                      <a:pt x="4212" y="765"/>
                      <a:pt x="4126" y="806"/>
                      <a:pt x="4024" y="828"/>
                    </a:cubicBezTo>
                    <a:cubicBezTo>
                      <a:pt x="3942" y="868"/>
                      <a:pt x="3907" y="881"/>
                      <a:pt x="3809" y="893"/>
                    </a:cubicBezTo>
                    <a:cubicBezTo>
                      <a:pt x="3748" y="933"/>
                      <a:pt x="3725" y="934"/>
                      <a:pt x="3646" y="945"/>
                    </a:cubicBezTo>
                    <a:cubicBezTo>
                      <a:pt x="3555" y="1000"/>
                      <a:pt x="3606" y="980"/>
                      <a:pt x="3490" y="997"/>
                    </a:cubicBezTo>
                    <a:cubicBezTo>
                      <a:pt x="3396" y="1044"/>
                      <a:pt x="3518" y="987"/>
                      <a:pt x="3359" y="1037"/>
                    </a:cubicBezTo>
                    <a:lnTo>
                      <a:pt x="3248" y="1095"/>
                    </a:lnTo>
                    <a:cubicBezTo>
                      <a:pt x="3248" y="1095"/>
                      <a:pt x="3248" y="1095"/>
                      <a:pt x="3248" y="1095"/>
                    </a:cubicBezTo>
                    <a:cubicBezTo>
                      <a:pt x="3135" y="1123"/>
                      <a:pt x="3023" y="1155"/>
                      <a:pt x="2909" y="1180"/>
                    </a:cubicBezTo>
                    <a:cubicBezTo>
                      <a:pt x="2745" y="1264"/>
                      <a:pt x="2519" y="1304"/>
                      <a:pt x="2335" y="1330"/>
                    </a:cubicBezTo>
                    <a:cubicBezTo>
                      <a:pt x="2268" y="1365"/>
                      <a:pt x="2187" y="1367"/>
                      <a:pt x="2113" y="1382"/>
                    </a:cubicBezTo>
                    <a:cubicBezTo>
                      <a:pt x="2038" y="1440"/>
                      <a:pt x="2098" y="1399"/>
                      <a:pt x="1905" y="1441"/>
                    </a:cubicBezTo>
                    <a:cubicBezTo>
                      <a:pt x="1874" y="1448"/>
                      <a:pt x="1813" y="1461"/>
                      <a:pt x="1813" y="1461"/>
                    </a:cubicBezTo>
                    <a:cubicBezTo>
                      <a:pt x="1745" y="1501"/>
                      <a:pt x="1697" y="1522"/>
                      <a:pt x="1618" y="1539"/>
                    </a:cubicBezTo>
                    <a:cubicBezTo>
                      <a:pt x="1530" y="1582"/>
                      <a:pt x="1638" y="1533"/>
                      <a:pt x="1487" y="1578"/>
                    </a:cubicBezTo>
                    <a:cubicBezTo>
                      <a:pt x="1416" y="1599"/>
                      <a:pt x="1350" y="1651"/>
                      <a:pt x="1279" y="1669"/>
                    </a:cubicBezTo>
                    <a:cubicBezTo>
                      <a:pt x="1244" y="1678"/>
                      <a:pt x="1209" y="1682"/>
                      <a:pt x="1174" y="1689"/>
                    </a:cubicBezTo>
                    <a:cubicBezTo>
                      <a:pt x="1121" y="1726"/>
                      <a:pt x="1055" y="1730"/>
                      <a:pt x="992" y="1741"/>
                    </a:cubicBezTo>
                    <a:cubicBezTo>
                      <a:pt x="941" y="1761"/>
                      <a:pt x="888" y="1768"/>
                      <a:pt x="835" y="1780"/>
                    </a:cubicBezTo>
                    <a:cubicBezTo>
                      <a:pt x="763" y="1796"/>
                      <a:pt x="693" y="1816"/>
                      <a:pt x="620" y="1832"/>
                    </a:cubicBezTo>
                    <a:cubicBezTo>
                      <a:pt x="538" y="1850"/>
                      <a:pt x="507" y="1881"/>
                      <a:pt x="418" y="1891"/>
                    </a:cubicBezTo>
                    <a:cubicBezTo>
                      <a:pt x="366" y="1905"/>
                      <a:pt x="309" y="1911"/>
                      <a:pt x="255" y="1917"/>
                    </a:cubicBezTo>
                    <a:cubicBezTo>
                      <a:pt x="184" y="1942"/>
                      <a:pt x="113" y="1973"/>
                      <a:pt x="39" y="1989"/>
                    </a:cubicBezTo>
                    <a:cubicBezTo>
                      <a:pt x="0" y="2016"/>
                      <a:pt x="33" y="1970"/>
                      <a:pt x="33" y="1943"/>
                    </a:cubicBezTo>
                    <a:cubicBezTo>
                      <a:pt x="35" y="1695"/>
                      <a:pt x="33" y="1448"/>
                      <a:pt x="33" y="1200"/>
                    </a:cubicBezTo>
                  </a:path>
                </a:pathLst>
              </a:custGeom>
              <a:solidFill>
                <a:schemeClr val="accent1"/>
              </a:solidFill>
              <a:ln w="381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9469" name="Group 61"/>
              <p:cNvGrpSpPr>
                <a:grpSpLocks/>
              </p:cNvGrpSpPr>
              <p:nvPr/>
            </p:nvGrpSpPr>
            <p:grpSpPr bwMode="auto">
              <a:xfrm>
                <a:off x="3913" y="1154"/>
                <a:ext cx="1193" cy="810"/>
                <a:chOff x="576" y="2934"/>
                <a:chExt cx="1193" cy="810"/>
              </a:xfrm>
            </p:grpSpPr>
            <p:grpSp>
              <p:nvGrpSpPr>
                <p:cNvPr id="19512" name="Group 62"/>
                <p:cNvGrpSpPr>
                  <a:grpSpLocks/>
                </p:cNvGrpSpPr>
                <p:nvPr/>
              </p:nvGrpSpPr>
              <p:grpSpPr bwMode="auto">
                <a:xfrm>
                  <a:off x="589" y="2934"/>
                  <a:ext cx="38" cy="810"/>
                  <a:chOff x="624" y="576"/>
                  <a:chExt cx="144" cy="3168"/>
                </a:xfrm>
              </p:grpSpPr>
              <p:sp>
                <p:nvSpPr>
                  <p:cNvPr id="19519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720" y="576"/>
                    <a:ext cx="0" cy="3168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0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297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1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1872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2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2448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3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024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24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20"/>
                    <a:ext cx="144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13" name="Group 69"/>
                <p:cNvGrpSpPr>
                  <a:grpSpLocks/>
                </p:cNvGrpSpPr>
                <p:nvPr/>
              </p:nvGrpSpPr>
              <p:grpSpPr bwMode="auto">
                <a:xfrm>
                  <a:off x="576" y="3695"/>
                  <a:ext cx="1193" cy="37"/>
                  <a:chOff x="576" y="3552"/>
                  <a:chExt cx="4512" cy="144"/>
                </a:xfrm>
              </p:grpSpPr>
              <p:sp>
                <p:nvSpPr>
                  <p:cNvPr id="19514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576" y="3600"/>
                    <a:ext cx="4512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5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6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7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744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9518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4752" y="3552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9470" name="Group 75"/>
              <p:cNvGrpSpPr>
                <a:grpSpLocks/>
              </p:cNvGrpSpPr>
              <p:nvPr/>
            </p:nvGrpSpPr>
            <p:grpSpPr bwMode="auto">
              <a:xfrm>
                <a:off x="3938" y="1363"/>
                <a:ext cx="1155" cy="368"/>
                <a:chOff x="601" y="3143"/>
                <a:chExt cx="1155" cy="368"/>
              </a:xfrm>
            </p:grpSpPr>
            <p:sp>
              <p:nvSpPr>
                <p:cNvPr id="19471" name="Oval 76"/>
                <p:cNvSpPr>
                  <a:spLocks noChangeArrowheads="1"/>
                </p:cNvSpPr>
                <p:nvPr/>
              </p:nvSpPr>
              <p:spPr bwMode="auto">
                <a:xfrm>
                  <a:off x="652" y="3462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2" name="Oval 77"/>
                <p:cNvSpPr>
                  <a:spLocks noChangeArrowheads="1"/>
                </p:cNvSpPr>
                <p:nvPr/>
              </p:nvSpPr>
              <p:spPr bwMode="auto">
                <a:xfrm>
                  <a:off x="690" y="348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3" name="Oval 78"/>
                <p:cNvSpPr>
                  <a:spLocks noChangeArrowheads="1"/>
                </p:cNvSpPr>
                <p:nvPr/>
              </p:nvSpPr>
              <p:spPr bwMode="auto">
                <a:xfrm>
                  <a:off x="728" y="3401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4" name="Oval 79"/>
                <p:cNvSpPr>
                  <a:spLocks noChangeArrowheads="1"/>
                </p:cNvSpPr>
                <p:nvPr/>
              </p:nvSpPr>
              <p:spPr bwMode="auto">
                <a:xfrm>
                  <a:off x="779" y="3425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5" name="Oval 80"/>
                <p:cNvSpPr>
                  <a:spLocks noChangeArrowheads="1"/>
                </p:cNvSpPr>
                <p:nvPr/>
              </p:nvSpPr>
              <p:spPr bwMode="auto">
                <a:xfrm>
                  <a:off x="855" y="337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6" name="Oval 81"/>
                <p:cNvSpPr>
                  <a:spLocks noChangeArrowheads="1"/>
                </p:cNvSpPr>
                <p:nvPr/>
              </p:nvSpPr>
              <p:spPr bwMode="auto">
                <a:xfrm>
                  <a:off x="893" y="337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7" name="Oval 82"/>
                <p:cNvSpPr>
                  <a:spLocks noChangeArrowheads="1"/>
                </p:cNvSpPr>
                <p:nvPr/>
              </p:nvSpPr>
              <p:spPr bwMode="auto">
                <a:xfrm>
                  <a:off x="956" y="3155"/>
                  <a:ext cx="26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8" name="Oval 83"/>
                <p:cNvSpPr>
                  <a:spLocks noChangeArrowheads="1"/>
                </p:cNvSpPr>
                <p:nvPr/>
              </p:nvSpPr>
              <p:spPr bwMode="auto">
                <a:xfrm>
                  <a:off x="1020" y="3217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79" name="Oval 84"/>
                <p:cNvSpPr>
                  <a:spLocks noChangeArrowheads="1"/>
                </p:cNvSpPr>
                <p:nvPr/>
              </p:nvSpPr>
              <p:spPr bwMode="auto">
                <a:xfrm>
                  <a:off x="1121" y="3290"/>
                  <a:ext cx="26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0" name="Oval 85"/>
                <p:cNvSpPr>
                  <a:spLocks noChangeArrowheads="1"/>
                </p:cNvSpPr>
                <p:nvPr/>
              </p:nvSpPr>
              <p:spPr bwMode="auto">
                <a:xfrm>
                  <a:off x="1185" y="3315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1" name="Oval 86"/>
                <p:cNvSpPr>
                  <a:spLocks noChangeArrowheads="1"/>
                </p:cNvSpPr>
                <p:nvPr/>
              </p:nvSpPr>
              <p:spPr bwMode="auto">
                <a:xfrm>
                  <a:off x="1274" y="3143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2" name="Oval 87"/>
                <p:cNvSpPr>
                  <a:spLocks noChangeArrowheads="1"/>
                </p:cNvSpPr>
                <p:nvPr/>
              </p:nvSpPr>
              <p:spPr bwMode="auto">
                <a:xfrm>
                  <a:off x="1324" y="3204"/>
                  <a:ext cx="26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3" name="Oval 88"/>
                <p:cNvSpPr>
                  <a:spLocks noChangeArrowheads="1"/>
                </p:cNvSpPr>
                <p:nvPr/>
              </p:nvSpPr>
              <p:spPr bwMode="auto">
                <a:xfrm>
                  <a:off x="1388" y="3401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4" name="Oval 89"/>
                <p:cNvSpPr>
                  <a:spLocks noChangeArrowheads="1"/>
                </p:cNvSpPr>
                <p:nvPr/>
              </p:nvSpPr>
              <p:spPr bwMode="auto">
                <a:xfrm>
                  <a:off x="1413" y="3364"/>
                  <a:ext cx="26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5" name="Oval 90"/>
                <p:cNvSpPr>
                  <a:spLocks noChangeArrowheads="1"/>
                </p:cNvSpPr>
                <p:nvPr/>
              </p:nvSpPr>
              <p:spPr bwMode="auto">
                <a:xfrm>
                  <a:off x="1477" y="3290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6" name="Oval 91"/>
                <p:cNvSpPr>
                  <a:spLocks noChangeArrowheads="1"/>
                </p:cNvSpPr>
                <p:nvPr/>
              </p:nvSpPr>
              <p:spPr bwMode="auto">
                <a:xfrm>
                  <a:off x="1515" y="3290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7" name="Oval 92"/>
                <p:cNvSpPr>
                  <a:spLocks noChangeArrowheads="1"/>
                </p:cNvSpPr>
                <p:nvPr/>
              </p:nvSpPr>
              <p:spPr bwMode="auto">
                <a:xfrm>
                  <a:off x="1566" y="3241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8" name="Oval 93"/>
                <p:cNvSpPr>
                  <a:spLocks noChangeArrowheads="1"/>
                </p:cNvSpPr>
                <p:nvPr/>
              </p:nvSpPr>
              <p:spPr bwMode="auto">
                <a:xfrm>
                  <a:off x="1629" y="3266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89" name="Oval 94"/>
                <p:cNvSpPr>
                  <a:spLocks noChangeArrowheads="1"/>
                </p:cNvSpPr>
                <p:nvPr/>
              </p:nvSpPr>
              <p:spPr bwMode="auto">
                <a:xfrm>
                  <a:off x="1680" y="3155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90" name="Oval 95"/>
                <p:cNvSpPr>
                  <a:spLocks noChangeArrowheads="1"/>
                </p:cNvSpPr>
                <p:nvPr/>
              </p:nvSpPr>
              <p:spPr bwMode="auto">
                <a:xfrm>
                  <a:off x="1731" y="3180"/>
                  <a:ext cx="25" cy="24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491" name="Oval 96"/>
                <p:cNvSpPr>
                  <a:spLocks noChangeArrowheads="1"/>
                </p:cNvSpPr>
                <p:nvPr/>
              </p:nvSpPr>
              <p:spPr bwMode="auto">
                <a:xfrm>
                  <a:off x="601" y="3486"/>
                  <a:ext cx="25" cy="25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19492" name="AutoShape 97"/>
                <p:cNvCxnSpPr>
                  <a:cxnSpLocks noChangeShapeType="1"/>
                  <a:stCxn id="19491" idx="6"/>
                  <a:endCxn id="19471" idx="2"/>
                </p:cNvCxnSpPr>
                <p:nvPr/>
              </p:nvCxnSpPr>
              <p:spPr bwMode="auto">
                <a:xfrm flipV="1">
                  <a:off x="626" y="3474"/>
                  <a:ext cx="26" cy="25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3" name="AutoShape 98"/>
                <p:cNvCxnSpPr>
                  <a:cxnSpLocks noChangeShapeType="1"/>
                  <a:stCxn id="19471" idx="6"/>
                  <a:endCxn id="19472" idx="1"/>
                </p:cNvCxnSpPr>
                <p:nvPr/>
              </p:nvCxnSpPr>
              <p:spPr bwMode="auto">
                <a:xfrm>
                  <a:off x="677" y="3474"/>
                  <a:ext cx="17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4" name="AutoShape 99"/>
                <p:cNvCxnSpPr>
                  <a:cxnSpLocks noChangeShapeType="1"/>
                  <a:stCxn id="19472" idx="7"/>
                  <a:endCxn id="19473" idx="3"/>
                </p:cNvCxnSpPr>
                <p:nvPr/>
              </p:nvCxnSpPr>
              <p:spPr bwMode="auto">
                <a:xfrm flipV="1">
                  <a:off x="711" y="3421"/>
                  <a:ext cx="21" cy="6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5" name="AutoShape 100"/>
                <p:cNvCxnSpPr>
                  <a:cxnSpLocks noChangeShapeType="1"/>
                  <a:stCxn id="19473" idx="5"/>
                  <a:endCxn id="19474" idx="2"/>
                </p:cNvCxnSpPr>
                <p:nvPr/>
              </p:nvCxnSpPr>
              <p:spPr bwMode="auto">
                <a:xfrm>
                  <a:off x="749" y="3421"/>
                  <a:ext cx="30" cy="17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6" name="AutoShape 101"/>
                <p:cNvCxnSpPr>
                  <a:cxnSpLocks noChangeShapeType="1"/>
                  <a:stCxn id="19474" idx="6"/>
                  <a:endCxn id="19475" idx="3"/>
                </p:cNvCxnSpPr>
                <p:nvPr/>
              </p:nvCxnSpPr>
              <p:spPr bwMode="auto">
                <a:xfrm flipV="1">
                  <a:off x="804" y="3397"/>
                  <a:ext cx="55" cy="4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7" name="AutoShape 102"/>
                <p:cNvCxnSpPr>
                  <a:cxnSpLocks noChangeShapeType="1"/>
                  <a:stCxn id="19475" idx="7"/>
                  <a:endCxn id="19476" idx="2"/>
                </p:cNvCxnSpPr>
                <p:nvPr/>
              </p:nvCxnSpPr>
              <p:spPr bwMode="auto">
                <a:xfrm>
                  <a:off x="876" y="3380"/>
                  <a:ext cx="17" cy="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8" name="AutoShape 103"/>
                <p:cNvCxnSpPr>
                  <a:cxnSpLocks noChangeShapeType="1"/>
                  <a:stCxn id="19476" idx="6"/>
                  <a:endCxn id="19477" idx="2"/>
                </p:cNvCxnSpPr>
                <p:nvPr/>
              </p:nvCxnSpPr>
              <p:spPr bwMode="auto">
                <a:xfrm flipV="1">
                  <a:off x="918" y="3168"/>
                  <a:ext cx="38" cy="22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499" name="AutoShape 104"/>
                <p:cNvCxnSpPr>
                  <a:cxnSpLocks noChangeShapeType="1"/>
                  <a:stCxn id="19477" idx="6"/>
                  <a:endCxn id="19478" idx="1"/>
                </p:cNvCxnSpPr>
                <p:nvPr/>
              </p:nvCxnSpPr>
              <p:spPr bwMode="auto">
                <a:xfrm>
                  <a:off x="982" y="3168"/>
                  <a:ext cx="42" cy="5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0" name="AutoShape 105"/>
                <p:cNvCxnSpPr>
                  <a:cxnSpLocks noChangeShapeType="1"/>
                  <a:stCxn id="19478" idx="5"/>
                  <a:endCxn id="19479" idx="1"/>
                </p:cNvCxnSpPr>
                <p:nvPr/>
              </p:nvCxnSpPr>
              <p:spPr bwMode="auto">
                <a:xfrm>
                  <a:off x="1041" y="3237"/>
                  <a:ext cx="84" cy="57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1" name="AutoShape 106"/>
                <p:cNvCxnSpPr>
                  <a:cxnSpLocks noChangeShapeType="1"/>
                  <a:stCxn id="19479" idx="6"/>
                  <a:endCxn id="19480" idx="1"/>
                </p:cNvCxnSpPr>
                <p:nvPr/>
              </p:nvCxnSpPr>
              <p:spPr bwMode="auto">
                <a:xfrm>
                  <a:off x="1147" y="3303"/>
                  <a:ext cx="42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2" name="AutoShape 107"/>
                <p:cNvCxnSpPr>
                  <a:cxnSpLocks noChangeShapeType="1"/>
                  <a:stCxn id="19480" idx="7"/>
                  <a:endCxn id="19481" idx="3"/>
                </p:cNvCxnSpPr>
                <p:nvPr/>
              </p:nvCxnSpPr>
              <p:spPr bwMode="auto">
                <a:xfrm flipV="1">
                  <a:off x="1206" y="3164"/>
                  <a:ext cx="72" cy="155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3" name="AutoShape 108"/>
                <p:cNvCxnSpPr>
                  <a:cxnSpLocks noChangeShapeType="1"/>
                  <a:stCxn id="19481" idx="5"/>
                  <a:endCxn id="19482" idx="1"/>
                </p:cNvCxnSpPr>
                <p:nvPr/>
              </p:nvCxnSpPr>
              <p:spPr bwMode="auto">
                <a:xfrm>
                  <a:off x="1295" y="3164"/>
                  <a:ext cx="33" cy="44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4" name="AutoShape 109"/>
                <p:cNvCxnSpPr>
                  <a:cxnSpLocks noChangeShapeType="1"/>
                  <a:stCxn id="19482" idx="5"/>
                  <a:endCxn id="19483" idx="1"/>
                </p:cNvCxnSpPr>
                <p:nvPr/>
              </p:nvCxnSpPr>
              <p:spPr bwMode="auto">
                <a:xfrm>
                  <a:off x="1346" y="3225"/>
                  <a:ext cx="46" cy="18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5" name="AutoShape 110"/>
                <p:cNvCxnSpPr>
                  <a:cxnSpLocks noChangeShapeType="1"/>
                  <a:stCxn id="19483" idx="7"/>
                  <a:endCxn id="19484" idx="3"/>
                </p:cNvCxnSpPr>
                <p:nvPr/>
              </p:nvCxnSpPr>
              <p:spPr bwMode="auto">
                <a:xfrm flipV="1">
                  <a:off x="1409" y="3384"/>
                  <a:ext cx="8" cy="2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6" name="AutoShape 111"/>
                <p:cNvCxnSpPr>
                  <a:cxnSpLocks noChangeShapeType="1"/>
                  <a:stCxn id="19484" idx="7"/>
                  <a:endCxn id="19485" idx="3"/>
                </p:cNvCxnSpPr>
                <p:nvPr/>
              </p:nvCxnSpPr>
              <p:spPr bwMode="auto">
                <a:xfrm flipV="1">
                  <a:off x="1435" y="3311"/>
                  <a:ext cx="46" cy="57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7" name="AutoShape 112"/>
                <p:cNvCxnSpPr>
                  <a:cxnSpLocks noChangeShapeType="1"/>
                  <a:stCxn id="19485" idx="6"/>
                  <a:endCxn id="19486" idx="2"/>
                </p:cNvCxnSpPr>
                <p:nvPr/>
              </p:nvCxnSpPr>
              <p:spPr bwMode="auto">
                <a:xfrm>
                  <a:off x="1502" y="3303"/>
                  <a:ext cx="13" cy="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8" name="AutoShape 113"/>
                <p:cNvCxnSpPr>
                  <a:cxnSpLocks noChangeShapeType="1"/>
                  <a:stCxn id="19486" idx="7"/>
                  <a:endCxn id="19487" idx="3"/>
                </p:cNvCxnSpPr>
                <p:nvPr/>
              </p:nvCxnSpPr>
              <p:spPr bwMode="auto">
                <a:xfrm flipV="1">
                  <a:off x="1536" y="3262"/>
                  <a:ext cx="34" cy="32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09" name="AutoShape 114"/>
                <p:cNvCxnSpPr>
                  <a:cxnSpLocks noChangeShapeType="1"/>
                  <a:stCxn id="19487" idx="6"/>
                  <a:endCxn id="19488" idx="1"/>
                </p:cNvCxnSpPr>
                <p:nvPr/>
              </p:nvCxnSpPr>
              <p:spPr bwMode="auto">
                <a:xfrm>
                  <a:off x="1591" y="3254"/>
                  <a:ext cx="42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10" name="AutoShape 115"/>
                <p:cNvCxnSpPr>
                  <a:cxnSpLocks noChangeShapeType="1"/>
                  <a:stCxn id="19488" idx="7"/>
                  <a:endCxn id="19489" idx="3"/>
                </p:cNvCxnSpPr>
                <p:nvPr/>
              </p:nvCxnSpPr>
              <p:spPr bwMode="auto">
                <a:xfrm flipV="1">
                  <a:off x="1650" y="3176"/>
                  <a:ext cx="34" cy="94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511" name="AutoShape 116"/>
                <p:cNvCxnSpPr>
                  <a:cxnSpLocks noChangeShapeType="1"/>
                  <a:stCxn id="19489" idx="6"/>
                  <a:endCxn id="19490" idx="1"/>
                </p:cNvCxnSpPr>
                <p:nvPr/>
              </p:nvCxnSpPr>
              <p:spPr bwMode="auto">
                <a:xfrm>
                  <a:off x="1705" y="3168"/>
                  <a:ext cx="30" cy="16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</p:grpSp>
        <p:grpSp>
          <p:nvGrpSpPr>
            <p:cNvPr id="19465" name="Group 117"/>
            <p:cNvGrpSpPr>
              <a:grpSpLocks/>
            </p:cNvGrpSpPr>
            <p:nvPr/>
          </p:nvGrpSpPr>
          <p:grpSpPr bwMode="auto">
            <a:xfrm>
              <a:off x="4259263" y="5384800"/>
              <a:ext cx="914400" cy="796925"/>
              <a:chOff x="3253" y="1010"/>
              <a:chExt cx="576" cy="748"/>
            </a:xfrm>
          </p:grpSpPr>
          <p:sp>
            <p:nvSpPr>
              <p:cNvPr id="19466" name="AutoShape 118"/>
              <p:cNvSpPr>
                <a:spLocks noChangeArrowheads="1"/>
              </p:cNvSpPr>
              <p:nvPr/>
            </p:nvSpPr>
            <p:spPr bwMode="auto">
              <a:xfrm>
                <a:off x="3332" y="1603"/>
                <a:ext cx="497" cy="155"/>
              </a:xfrm>
              <a:prstGeom prst="rightArrow">
                <a:avLst>
                  <a:gd name="adj1" fmla="val 50000"/>
                  <a:gd name="adj2" fmla="val 80161"/>
                </a:avLst>
              </a:prstGeom>
              <a:solidFill>
                <a:schemeClr val="accent1"/>
              </a:solid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67" name="AutoShape 119"/>
              <p:cNvSpPr>
                <a:spLocks noChangeArrowheads="1"/>
              </p:cNvSpPr>
              <p:nvPr/>
            </p:nvSpPr>
            <p:spPr bwMode="auto">
              <a:xfrm rot="-2941482">
                <a:off x="3082" y="1181"/>
                <a:ext cx="497" cy="155"/>
              </a:xfrm>
              <a:prstGeom prst="rightArrow">
                <a:avLst>
                  <a:gd name="adj1" fmla="val 50000"/>
                  <a:gd name="adj2" fmla="val 80161"/>
                </a:avLst>
              </a:prstGeom>
              <a:solidFill>
                <a:schemeClr val="accent1"/>
              </a:solid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Criteria Maintenance 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FS-SU-170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904875" y="1262063"/>
            <a:ext cx="7331075" cy="4486275"/>
            <a:chOff x="942975" y="1690688"/>
            <a:chExt cx="7331075" cy="4486275"/>
          </a:xfrm>
        </p:grpSpPr>
        <p:pic>
          <p:nvPicPr>
            <p:cNvPr id="20485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42975" y="1690688"/>
              <a:ext cx="7237413" cy="448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5894" name="Text Box 6"/>
            <p:cNvSpPr txBox="1">
              <a:spLocks noChangeArrowheads="1"/>
            </p:cNvSpPr>
            <p:nvPr/>
          </p:nvSpPr>
          <p:spPr bwMode="auto">
            <a:xfrm>
              <a:off x="6897688" y="3600450"/>
              <a:ext cx="1376362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Production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165895" name="Text Box 7"/>
            <p:cNvSpPr txBox="1">
              <a:spLocks noChangeArrowheads="1"/>
            </p:cNvSpPr>
            <p:nvPr/>
          </p:nvSpPr>
          <p:spPr bwMode="auto">
            <a:xfrm>
              <a:off x="6902450" y="4657725"/>
              <a:ext cx="1371600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Sales History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165896" name="Text Box 8"/>
            <p:cNvSpPr txBox="1">
              <a:spLocks noChangeArrowheads="1"/>
            </p:cNvSpPr>
            <p:nvPr/>
          </p:nvSpPr>
          <p:spPr bwMode="auto">
            <a:xfrm>
              <a:off x="6902450" y="2578100"/>
              <a:ext cx="1371600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Statistical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Data</a:t>
              </a:r>
            </a:p>
          </p:txBody>
        </p: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996950" y="2914650"/>
              <a:ext cx="5537200" cy="6572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996950" y="3733800"/>
              <a:ext cx="5537200" cy="10763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1017588" y="4981575"/>
              <a:ext cx="5516562" cy="6953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0492" name="AutoShape 12"/>
            <p:cNvCxnSpPr>
              <a:cxnSpLocks noChangeShapeType="1"/>
              <a:stCxn id="165896" idx="1"/>
              <a:endCxn id="20489" idx="3"/>
            </p:cNvCxnSpPr>
            <p:nvPr/>
          </p:nvCxnSpPr>
          <p:spPr bwMode="auto">
            <a:xfrm rot="10800000" flipV="1">
              <a:off x="6553200" y="2919413"/>
              <a:ext cx="349250" cy="323850"/>
            </a:xfrm>
            <a:prstGeom prst="bentConnector3">
              <a:avLst>
                <a:gd name="adj1" fmla="val 52727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0493" name="AutoShape 13"/>
            <p:cNvCxnSpPr>
              <a:cxnSpLocks noChangeShapeType="1"/>
              <a:stCxn id="165894" idx="1"/>
              <a:endCxn id="20490" idx="3"/>
            </p:cNvCxnSpPr>
            <p:nvPr/>
          </p:nvCxnSpPr>
          <p:spPr bwMode="auto">
            <a:xfrm rot="10800000" flipV="1">
              <a:off x="6553200" y="3941763"/>
              <a:ext cx="344488" cy="330200"/>
            </a:xfrm>
            <a:prstGeom prst="bentConnector3">
              <a:avLst>
                <a:gd name="adj1" fmla="val 52532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0494" name="AutoShape 14"/>
            <p:cNvCxnSpPr>
              <a:cxnSpLocks noChangeShapeType="1"/>
              <a:stCxn id="165895" idx="1"/>
              <a:endCxn id="20491" idx="3"/>
            </p:cNvCxnSpPr>
            <p:nvPr/>
          </p:nvCxnSpPr>
          <p:spPr bwMode="auto">
            <a:xfrm rot="10800000" flipV="1">
              <a:off x="6553200" y="4999038"/>
              <a:ext cx="349250" cy="330200"/>
            </a:xfrm>
            <a:prstGeom prst="bentConnector3">
              <a:avLst>
                <a:gd name="adj1" fmla="val 52727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FS-SU-180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42342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2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21516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7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8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19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20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smtClean="0"/>
              <a:t>Simulation Criteria Maintenance</a:t>
            </a:r>
            <a:r>
              <a:rPr lang="fr-FR" sz="2800" smtClean="0"/>
              <a:t/>
            </a:r>
            <a:br>
              <a:rPr lang="fr-FR" sz="2800" smtClean="0"/>
            </a:br>
            <a:r>
              <a:rPr lang="fr-FR" sz="2000" smtClean="0"/>
              <a:t>Identify Template</a:t>
            </a:r>
            <a:endParaRPr lang="en-US" sz="2000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FS-SU-190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975" y="1195388"/>
            <a:ext cx="723741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6705600" y="1509713"/>
            <a:ext cx="1581150" cy="682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tIns="91440" bIns="91440" anchor="ctr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Enter </a:t>
            </a:r>
          </a:p>
          <a:p>
            <a:pPr>
              <a:defRPr/>
            </a:pPr>
            <a:r>
              <a:rPr lang="en-US" sz="1600">
                <a:latin typeface="+mj-lt"/>
              </a:rPr>
              <a:t>Forecast ID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6700838" y="3149600"/>
            <a:ext cx="1585912" cy="6826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tIns="91440" bIns="91440" anchor="ctr">
            <a:spAutoFit/>
          </a:bodyPr>
          <a:lstStyle/>
          <a:p>
            <a:pPr>
              <a:defRPr/>
            </a:pPr>
            <a:r>
              <a:rPr lang="en-US" sz="1600">
                <a:latin typeface="+mj-lt"/>
              </a:rPr>
              <a:t>Enter Forecast Year</a:t>
            </a:r>
          </a:p>
        </p:txBody>
      </p:sp>
      <p:sp>
        <p:nvSpPr>
          <p:cNvPr id="22536" name="Rectangle 9"/>
          <p:cNvSpPr>
            <a:spLocks noChangeArrowheads="1"/>
          </p:cNvSpPr>
          <p:nvPr/>
        </p:nvSpPr>
        <p:spPr bwMode="auto">
          <a:xfrm>
            <a:off x="1419225" y="2038350"/>
            <a:ext cx="1409700" cy="196850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537" name="AutoShape 10"/>
          <p:cNvCxnSpPr>
            <a:cxnSpLocks noChangeShapeType="1"/>
            <a:stCxn id="166918" idx="1"/>
            <a:endCxn id="22536" idx="0"/>
          </p:cNvCxnSpPr>
          <p:nvPr/>
        </p:nvCxnSpPr>
        <p:spPr bwMode="auto">
          <a:xfrm rot="10800000" flipV="1">
            <a:off x="2124075" y="1851025"/>
            <a:ext cx="4581525" cy="168275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1419225" y="2438400"/>
            <a:ext cx="1409700" cy="196850"/>
          </a:xfrm>
          <a:prstGeom prst="rect">
            <a:avLst/>
          </a:prstGeom>
          <a:noFill/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539" name="AutoShape 13"/>
          <p:cNvCxnSpPr>
            <a:cxnSpLocks noChangeShapeType="1"/>
            <a:stCxn id="166919" idx="1"/>
            <a:endCxn id="22538" idx="2"/>
          </p:cNvCxnSpPr>
          <p:nvPr/>
        </p:nvCxnSpPr>
        <p:spPr bwMode="auto">
          <a:xfrm rot="10800000">
            <a:off x="2124075" y="2654300"/>
            <a:ext cx="4576763" cy="836613"/>
          </a:xfrm>
          <a:prstGeom prst="bentConnector2">
            <a:avLst/>
          </a:prstGeom>
          <a:noFill/>
          <a:ln w="317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66926" name="Rectangle 14"/>
          <p:cNvSpPr>
            <a:spLocks noChangeArrowheads="1"/>
          </p:cNvSpPr>
          <p:nvPr/>
        </p:nvSpPr>
        <p:spPr bwMode="auto">
          <a:xfrm>
            <a:off x="2589213" y="4929485"/>
            <a:ext cx="3938587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91440" bIns="91440" anchor="ctr">
            <a:spAutoFit/>
          </a:bodyPr>
          <a:lstStyle/>
          <a:p>
            <a:pPr defTabSz="960438" eaLnBrk="0" hangingPunct="0">
              <a:defRPr/>
            </a:pPr>
            <a:r>
              <a:rPr lang="en-US" sz="1600">
                <a:latin typeface="+mj-lt"/>
              </a:rPr>
              <a:t>Rolling: Forecast Year = Ending Year</a:t>
            </a:r>
          </a:p>
          <a:p>
            <a:pPr defTabSz="960438" eaLnBrk="0" hangingPunct="0">
              <a:defRPr/>
            </a:pPr>
            <a:r>
              <a:rPr lang="en-US" sz="1600">
                <a:latin typeface="+mj-lt"/>
              </a:rPr>
              <a:t>Yearly: Forecast Year is after Ending Year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Used to plan production and manage inventory</a:t>
            </a:r>
          </a:p>
          <a:p>
            <a:pPr eaLnBrk="1" hangingPunct="1"/>
            <a:r>
              <a:rPr lang="en-US" smtClean="0"/>
              <a:t>Assumes that sales history repeats to varying degrees</a:t>
            </a:r>
          </a:p>
          <a:p>
            <a:pPr eaLnBrk="1" hangingPunct="1"/>
            <a:r>
              <a:rPr lang="en-US" smtClean="0"/>
              <a:t>More sales history = More accurate forecast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Identify Template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FS-SU-200</a:t>
            </a:r>
          </a:p>
        </p:txBody>
      </p:sp>
      <p:grpSp>
        <p:nvGrpSpPr>
          <p:cNvPr id="84" name="Group 83"/>
          <p:cNvGrpSpPr/>
          <p:nvPr/>
        </p:nvGrpSpPr>
        <p:grpSpPr>
          <a:xfrm>
            <a:off x="428625" y="912813"/>
            <a:ext cx="8280400" cy="5159375"/>
            <a:chOff x="542925" y="1503363"/>
            <a:chExt cx="8280400" cy="5159375"/>
          </a:xfrm>
        </p:grpSpPr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874713" y="1503363"/>
              <a:ext cx="7269162" cy="1919287"/>
              <a:chOff x="455" y="851"/>
              <a:chExt cx="4579" cy="1209"/>
            </a:xfrm>
          </p:grpSpPr>
          <p:grpSp>
            <p:nvGrpSpPr>
              <p:cNvPr id="23604" name="Group 5"/>
              <p:cNvGrpSpPr>
                <a:grpSpLocks/>
              </p:cNvGrpSpPr>
              <p:nvPr/>
            </p:nvGrpSpPr>
            <p:grpSpPr bwMode="auto">
              <a:xfrm>
                <a:off x="3054" y="990"/>
                <a:ext cx="1763" cy="580"/>
                <a:chOff x="2730" y="990"/>
                <a:chExt cx="1763" cy="580"/>
              </a:xfrm>
            </p:grpSpPr>
            <p:sp>
              <p:nvSpPr>
                <p:cNvPr id="23634" name="Rectangle 6"/>
                <p:cNvSpPr>
                  <a:spLocks noChangeArrowheads="1"/>
                </p:cNvSpPr>
                <p:nvPr/>
              </p:nvSpPr>
              <p:spPr bwMode="auto">
                <a:xfrm>
                  <a:off x="3827" y="990"/>
                  <a:ext cx="666" cy="5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>
                      <a:latin typeface="+mj-lt"/>
                    </a:rPr>
                    <a:t>Jan. ‘09</a:t>
                  </a:r>
                </a:p>
                <a:p>
                  <a:pPr algn="l" eaLnBrk="0" hangingPunct="0"/>
                  <a:r>
                    <a:rPr lang="en-US" sz="1800">
                      <a:latin typeface="+mj-lt"/>
                    </a:rPr>
                    <a:t>2009</a:t>
                  </a:r>
                </a:p>
                <a:p>
                  <a:pPr algn="l" eaLnBrk="0" hangingPunct="0"/>
                  <a:r>
                    <a:rPr lang="en-US" sz="1800">
                      <a:latin typeface="+mj-lt"/>
                    </a:rPr>
                    <a:t>2008</a:t>
                  </a:r>
                </a:p>
              </p:txBody>
            </p:sp>
            <p:sp>
              <p:nvSpPr>
                <p:cNvPr id="23635" name="Rectangle 7"/>
                <p:cNvSpPr>
                  <a:spLocks noChangeArrowheads="1"/>
                </p:cNvSpPr>
                <p:nvPr/>
              </p:nvSpPr>
              <p:spPr bwMode="auto">
                <a:xfrm>
                  <a:off x="2730" y="990"/>
                  <a:ext cx="1122" cy="58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r" eaLnBrk="0" hangingPunct="0"/>
                  <a:r>
                    <a:rPr lang="en-US" sz="1800">
                      <a:latin typeface="+mj-lt"/>
                    </a:rPr>
                    <a:t>Current Date:</a:t>
                  </a:r>
                </a:p>
                <a:p>
                  <a:pPr algn="r" eaLnBrk="0" hangingPunct="0"/>
                  <a:r>
                    <a:rPr lang="en-US" sz="1800">
                      <a:latin typeface="+mj-lt"/>
                    </a:rPr>
                    <a:t>Forecast Year:</a:t>
                  </a:r>
                </a:p>
                <a:p>
                  <a:pPr algn="r" eaLnBrk="0" hangingPunct="0"/>
                  <a:r>
                    <a:rPr lang="en-US" sz="1800">
                      <a:latin typeface="+mj-lt"/>
                    </a:rPr>
                    <a:t>Ending Year:</a:t>
                  </a:r>
                </a:p>
              </p:txBody>
            </p:sp>
          </p:grpSp>
          <p:grpSp>
            <p:nvGrpSpPr>
              <p:cNvPr id="23605" name="Group 8"/>
              <p:cNvGrpSpPr>
                <a:grpSpLocks/>
              </p:cNvGrpSpPr>
              <p:nvPr/>
            </p:nvGrpSpPr>
            <p:grpSpPr bwMode="auto">
              <a:xfrm>
                <a:off x="935" y="1566"/>
                <a:ext cx="4099" cy="231"/>
                <a:chOff x="611" y="1566"/>
                <a:chExt cx="4099" cy="231"/>
              </a:xfrm>
            </p:grpSpPr>
            <p:sp>
              <p:nvSpPr>
                <p:cNvPr id="23622" name="Rectangle 9"/>
                <p:cNvSpPr>
                  <a:spLocks noChangeArrowheads="1"/>
                </p:cNvSpPr>
                <p:nvPr/>
              </p:nvSpPr>
              <p:spPr bwMode="auto">
                <a:xfrm>
                  <a:off x="611" y="1566"/>
                  <a:ext cx="368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Jan</a:t>
                  </a:r>
                </a:p>
              </p:txBody>
            </p:sp>
            <p:sp>
              <p:nvSpPr>
                <p:cNvPr id="23623" name="Rectangle 10"/>
                <p:cNvSpPr>
                  <a:spLocks noChangeArrowheads="1"/>
                </p:cNvSpPr>
                <p:nvPr/>
              </p:nvSpPr>
              <p:spPr bwMode="auto">
                <a:xfrm>
                  <a:off x="947" y="1566"/>
                  <a:ext cx="375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Feb</a:t>
                  </a:r>
                </a:p>
              </p:txBody>
            </p:sp>
            <p:sp>
              <p:nvSpPr>
                <p:cNvPr id="23624" name="Rectangle 11"/>
                <p:cNvSpPr>
                  <a:spLocks noChangeArrowheads="1"/>
                </p:cNvSpPr>
                <p:nvPr/>
              </p:nvSpPr>
              <p:spPr bwMode="auto">
                <a:xfrm>
                  <a:off x="1283" y="1566"/>
                  <a:ext cx="391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Mar</a:t>
                  </a:r>
                </a:p>
              </p:txBody>
            </p:sp>
            <p:sp>
              <p:nvSpPr>
                <p:cNvPr id="23625" name="Rectangle 12"/>
                <p:cNvSpPr>
                  <a:spLocks noChangeArrowheads="1"/>
                </p:cNvSpPr>
                <p:nvPr/>
              </p:nvSpPr>
              <p:spPr bwMode="auto">
                <a:xfrm>
                  <a:off x="1619" y="1566"/>
                  <a:ext cx="366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Apr</a:t>
                  </a:r>
                </a:p>
              </p:txBody>
            </p:sp>
            <p:sp>
              <p:nvSpPr>
                <p:cNvPr id="23626" name="Rectangle 13"/>
                <p:cNvSpPr>
                  <a:spLocks noChangeArrowheads="1"/>
                </p:cNvSpPr>
                <p:nvPr/>
              </p:nvSpPr>
              <p:spPr bwMode="auto">
                <a:xfrm>
                  <a:off x="2291" y="1566"/>
                  <a:ext cx="370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Jun</a:t>
                  </a:r>
                </a:p>
              </p:txBody>
            </p:sp>
            <p:sp>
              <p:nvSpPr>
                <p:cNvPr id="23627" name="Rectangle 14"/>
                <p:cNvSpPr>
                  <a:spLocks noChangeArrowheads="1"/>
                </p:cNvSpPr>
                <p:nvPr/>
              </p:nvSpPr>
              <p:spPr bwMode="auto">
                <a:xfrm>
                  <a:off x="2627" y="1566"/>
                  <a:ext cx="30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Jul</a:t>
                  </a:r>
                </a:p>
              </p:txBody>
            </p:sp>
            <p:sp>
              <p:nvSpPr>
                <p:cNvPr id="23628" name="Rectangle 15"/>
                <p:cNvSpPr>
                  <a:spLocks noChangeArrowheads="1"/>
                </p:cNvSpPr>
                <p:nvPr/>
              </p:nvSpPr>
              <p:spPr bwMode="auto">
                <a:xfrm>
                  <a:off x="2963" y="1566"/>
                  <a:ext cx="406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Aug</a:t>
                  </a:r>
                </a:p>
              </p:txBody>
            </p:sp>
            <p:sp>
              <p:nvSpPr>
                <p:cNvPr id="23629" name="Rectangle 16"/>
                <p:cNvSpPr>
                  <a:spLocks noChangeArrowheads="1"/>
                </p:cNvSpPr>
                <p:nvPr/>
              </p:nvSpPr>
              <p:spPr bwMode="auto">
                <a:xfrm>
                  <a:off x="3299" y="1566"/>
                  <a:ext cx="382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Sep</a:t>
                  </a:r>
                </a:p>
              </p:txBody>
            </p:sp>
            <p:sp>
              <p:nvSpPr>
                <p:cNvPr id="23630" name="Rectangle 17"/>
                <p:cNvSpPr>
                  <a:spLocks noChangeArrowheads="1"/>
                </p:cNvSpPr>
                <p:nvPr/>
              </p:nvSpPr>
              <p:spPr bwMode="auto">
                <a:xfrm>
                  <a:off x="3635" y="1566"/>
                  <a:ext cx="374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Oct</a:t>
                  </a:r>
                </a:p>
              </p:txBody>
            </p:sp>
            <p:sp>
              <p:nvSpPr>
                <p:cNvPr id="23631" name="Rectangle 18"/>
                <p:cNvSpPr>
                  <a:spLocks noChangeArrowheads="1"/>
                </p:cNvSpPr>
                <p:nvPr/>
              </p:nvSpPr>
              <p:spPr bwMode="auto">
                <a:xfrm>
                  <a:off x="3971" y="1566"/>
                  <a:ext cx="397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Nov</a:t>
                  </a:r>
                </a:p>
              </p:txBody>
            </p:sp>
            <p:sp>
              <p:nvSpPr>
                <p:cNvPr id="23632" name="Rectangle 19"/>
                <p:cNvSpPr>
                  <a:spLocks noChangeArrowheads="1"/>
                </p:cNvSpPr>
                <p:nvPr/>
              </p:nvSpPr>
              <p:spPr bwMode="auto">
                <a:xfrm>
                  <a:off x="4307" y="1566"/>
                  <a:ext cx="403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Dec</a:t>
                  </a:r>
                </a:p>
              </p:txBody>
            </p:sp>
            <p:sp>
              <p:nvSpPr>
                <p:cNvPr id="23633" name="Rectangle 20"/>
                <p:cNvSpPr>
                  <a:spLocks noChangeArrowheads="1"/>
                </p:cNvSpPr>
                <p:nvPr/>
              </p:nvSpPr>
              <p:spPr bwMode="auto">
                <a:xfrm>
                  <a:off x="1955" y="1566"/>
                  <a:ext cx="42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May</a:t>
                  </a:r>
                </a:p>
              </p:txBody>
            </p:sp>
          </p:grpSp>
          <p:grpSp>
            <p:nvGrpSpPr>
              <p:cNvPr id="23606" name="Group 21"/>
              <p:cNvGrpSpPr>
                <a:grpSpLocks/>
              </p:cNvGrpSpPr>
              <p:nvPr/>
            </p:nvGrpSpPr>
            <p:grpSpPr bwMode="auto">
              <a:xfrm>
                <a:off x="952" y="1780"/>
                <a:ext cx="4024" cy="280"/>
                <a:chOff x="952" y="1780"/>
                <a:chExt cx="4024" cy="280"/>
              </a:xfrm>
            </p:grpSpPr>
            <p:sp>
              <p:nvSpPr>
                <p:cNvPr id="23610" name="Rectangle 22"/>
                <p:cNvSpPr>
                  <a:spLocks noChangeArrowheads="1"/>
                </p:cNvSpPr>
                <p:nvPr/>
              </p:nvSpPr>
              <p:spPr bwMode="auto">
                <a:xfrm>
                  <a:off x="952" y="1780"/>
                  <a:ext cx="328" cy="280"/>
                </a:xfrm>
                <a:prstGeom prst="rect">
                  <a:avLst/>
                </a:prstGeom>
                <a:solidFill>
                  <a:srgbClr val="D9319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611" name="Rectangle 23"/>
                <p:cNvSpPr>
                  <a:spLocks noChangeArrowheads="1"/>
                </p:cNvSpPr>
                <p:nvPr/>
              </p:nvSpPr>
              <p:spPr bwMode="auto">
                <a:xfrm>
                  <a:off x="1288" y="1780"/>
                  <a:ext cx="328" cy="280"/>
                </a:xfrm>
                <a:prstGeom prst="rect">
                  <a:avLst/>
                </a:prstGeom>
                <a:solidFill>
                  <a:srgbClr val="F72F6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125</a:t>
                  </a:r>
                </a:p>
              </p:txBody>
            </p:sp>
            <p:sp>
              <p:nvSpPr>
                <p:cNvPr id="23612" name="Rectangle 24"/>
                <p:cNvSpPr>
                  <a:spLocks noChangeArrowheads="1"/>
                </p:cNvSpPr>
                <p:nvPr/>
              </p:nvSpPr>
              <p:spPr bwMode="auto">
                <a:xfrm>
                  <a:off x="1624" y="1780"/>
                  <a:ext cx="328" cy="280"/>
                </a:xfrm>
                <a:prstGeom prst="rect">
                  <a:avLst/>
                </a:prstGeom>
                <a:solidFill>
                  <a:srgbClr val="F57B4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127</a:t>
                  </a:r>
                </a:p>
              </p:txBody>
            </p:sp>
            <p:sp>
              <p:nvSpPr>
                <p:cNvPr id="23613" name="Rectangle 25"/>
                <p:cNvSpPr>
                  <a:spLocks noChangeArrowheads="1"/>
                </p:cNvSpPr>
                <p:nvPr/>
              </p:nvSpPr>
              <p:spPr bwMode="auto">
                <a:xfrm>
                  <a:off x="1960" y="1780"/>
                  <a:ext cx="328" cy="280"/>
                </a:xfrm>
                <a:prstGeom prst="rect">
                  <a:avLst/>
                </a:prstGeom>
                <a:solidFill>
                  <a:srgbClr val="F6BF6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126</a:t>
                  </a:r>
                </a:p>
              </p:txBody>
            </p:sp>
            <p:sp>
              <p:nvSpPr>
                <p:cNvPr id="23614" name="Rectangle 26"/>
                <p:cNvSpPr>
                  <a:spLocks noChangeArrowheads="1"/>
                </p:cNvSpPr>
                <p:nvPr/>
              </p:nvSpPr>
              <p:spPr bwMode="auto">
                <a:xfrm>
                  <a:off x="2296" y="1780"/>
                  <a:ext cx="328" cy="280"/>
                </a:xfrm>
                <a:prstGeom prst="rect">
                  <a:avLst/>
                </a:prstGeom>
                <a:solidFill>
                  <a:srgbClr val="EAEC5E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140</a:t>
                  </a:r>
                </a:p>
              </p:txBody>
            </p:sp>
            <p:sp>
              <p:nvSpPr>
                <p:cNvPr id="23615" name="Rectangle 27"/>
                <p:cNvSpPr>
                  <a:spLocks noChangeArrowheads="1"/>
                </p:cNvSpPr>
                <p:nvPr/>
              </p:nvSpPr>
              <p:spPr bwMode="auto">
                <a:xfrm>
                  <a:off x="2632" y="1780"/>
                  <a:ext cx="328" cy="280"/>
                </a:xfrm>
                <a:prstGeom prst="rect">
                  <a:avLst/>
                </a:prstGeom>
                <a:solidFill>
                  <a:srgbClr val="B3B9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195</a:t>
                  </a:r>
                </a:p>
              </p:txBody>
            </p:sp>
            <p:sp>
              <p:nvSpPr>
                <p:cNvPr id="23616" name="Rectangle 28"/>
                <p:cNvSpPr>
                  <a:spLocks noChangeArrowheads="1"/>
                </p:cNvSpPr>
                <p:nvPr/>
              </p:nvSpPr>
              <p:spPr bwMode="auto">
                <a:xfrm>
                  <a:off x="2968" y="1780"/>
                  <a:ext cx="328" cy="280"/>
                </a:xfrm>
                <a:prstGeom prst="rect">
                  <a:avLst/>
                </a:prstGeom>
                <a:solidFill>
                  <a:srgbClr val="438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200</a:t>
                  </a:r>
                </a:p>
              </p:txBody>
            </p:sp>
            <p:sp>
              <p:nvSpPr>
                <p:cNvPr id="23617" name="Rectangle 29"/>
                <p:cNvSpPr>
                  <a:spLocks noChangeArrowheads="1"/>
                </p:cNvSpPr>
                <p:nvPr/>
              </p:nvSpPr>
              <p:spPr bwMode="auto">
                <a:xfrm>
                  <a:off x="3304" y="1780"/>
                  <a:ext cx="328" cy="280"/>
                </a:xfrm>
                <a:prstGeom prst="rect">
                  <a:avLst/>
                </a:prstGeom>
                <a:solidFill>
                  <a:srgbClr val="00A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210</a:t>
                  </a:r>
                </a:p>
              </p:txBody>
            </p:sp>
            <p:sp>
              <p:nvSpPr>
                <p:cNvPr id="23618" name="Rectangle 30"/>
                <p:cNvSpPr>
                  <a:spLocks noChangeArrowheads="1"/>
                </p:cNvSpPr>
                <p:nvPr/>
              </p:nvSpPr>
              <p:spPr bwMode="auto">
                <a:xfrm>
                  <a:off x="3640" y="1780"/>
                  <a:ext cx="328" cy="280"/>
                </a:xfrm>
                <a:prstGeom prst="rect">
                  <a:avLst/>
                </a:prstGeom>
                <a:solidFill>
                  <a:srgbClr val="00968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190</a:t>
                  </a:r>
                </a:p>
              </p:txBody>
            </p:sp>
            <p:sp>
              <p:nvSpPr>
                <p:cNvPr id="23619" name="Rectangle 31"/>
                <p:cNvSpPr>
                  <a:spLocks noChangeArrowheads="1"/>
                </p:cNvSpPr>
                <p:nvPr/>
              </p:nvSpPr>
              <p:spPr bwMode="auto">
                <a:xfrm>
                  <a:off x="3976" y="1780"/>
                  <a:ext cx="328" cy="280"/>
                </a:xfrm>
                <a:prstGeom prst="rect">
                  <a:avLst/>
                </a:prstGeom>
                <a:solidFill>
                  <a:srgbClr val="3365F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130</a:t>
                  </a:r>
                </a:p>
              </p:txBody>
            </p:sp>
            <p:sp>
              <p:nvSpPr>
                <p:cNvPr id="23620" name="Rectangle 32"/>
                <p:cNvSpPr>
                  <a:spLocks noChangeArrowheads="1"/>
                </p:cNvSpPr>
                <p:nvPr/>
              </p:nvSpPr>
              <p:spPr bwMode="auto">
                <a:xfrm>
                  <a:off x="4312" y="1780"/>
                  <a:ext cx="328" cy="280"/>
                </a:xfrm>
                <a:prstGeom prst="rect">
                  <a:avLst/>
                </a:prstGeom>
                <a:solidFill>
                  <a:srgbClr val="9234D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621" name="Rectangle 33"/>
                <p:cNvSpPr>
                  <a:spLocks noChangeArrowheads="1"/>
                </p:cNvSpPr>
                <p:nvPr/>
              </p:nvSpPr>
              <p:spPr bwMode="auto">
                <a:xfrm>
                  <a:off x="4648" y="1780"/>
                  <a:ext cx="328" cy="280"/>
                </a:xfrm>
                <a:prstGeom prst="rect">
                  <a:avLst/>
                </a:prstGeom>
                <a:solidFill>
                  <a:srgbClr val="E02AC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</p:grpSp>
          <p:sp>
            <p:nvSpPr>
              <p:cNvPr id="23607" name="Rectangle 34"/>
              <p:cNvSpPr>
                <a:spLocks noChangeArrowheads="1"/>
              </p:cNvSpPr>
              <p:nvPr/>
            </p:nvSpPr>
            <p:spPr bwMode="auto">
              <a:xfrm>
                <a:off x="455" y="1806"/>
                <a:ext cx="44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2009</a:t>
                </a:r>
              </a:p>
            </p:txBody>
          </p:sp>
          <p:sp>
            <p:nvSpPr>
              <p:cNvPr id="23608" name="Rectangle 35"/>
              <p:cNvSpPr>
                <a:spLocks noChangeArrowheads="1"/>
              </p:cNvSpPr>
              <p:nvPr/>
            </p:nvSpPr>
            <p:spPr bwMode="auto">
              <a:xfrm>
                <a:off x="887" y="851"/>
                <a:ext cx="1561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2400" b="1">
                    <a:latin typeface="+mj-lt"/>
                  </a:rPr>
                  <a:t>Yearly Forecast</a:t>
                </a:r>
              </a:p>
            </p:txBody>
          </p:sp>
          <p:sp>
            <p:nvSpPr>
              <p:cNvPr id="23609" name="Rectangle 36"/>
              <p:cNvSpPr>
                <a:spLocks noChangeArrowheads="1"/>
              </p:cNvSpPr>
              <p:nvPr/>
            </p:nvSpPr>
            <p:spPr bwMode="auto">
              <a:xfrm>
                <a:off x="455" y="1422"/>
                <a:ext cx="75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Quantity:</a:t>
                </a:r>
              </a:p>
            </p:txBody>
          </p:sp>
        </p:grpSp>
        <p:grpSp>
          <p:nvGrpSpPr>
            <p:cNvPr id="6" name="Group 37"/>
            <p:cNvGrpSpPr>
              <a:grpSpLocks/>
            </p:cNvGrpSpPr>
            <p:nvPr/>
          </p:nvGrpSpPr>
          <p:grpSpPr bwMode="auto">
            <a:xfrm>
              <a:off x="874713" y="3941763"/>
              <a:ext cx="7269162" cy="2720975"/>
              <a:chOff x="455" y="2387"/>
              <a:chExt cx="4579" cy="1714"/>
            </a:xfrm>
          </p:grpSpPr>
          <p:sp>
            <p:nvSpPr>
              <p:cNvPr id="23559" name="Rectangle 38"/>
              <p:cNvSpPr>
                <a:spLocks noChangeArrowheads="1"/>
              </p:cNvSpPr>
              <p:nvPr/>
            </p:nvSpPr>
            <p:spPr bwMode="auto">
              <a:xfrm>
                <a:off x="3006" y="2478"/>
                <a:ext cx="1122" cy="5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r" eaLnBrk="0" hangingPunct="0"/>
                <a:r>
                  <a:rPr lang="en-US" sz="1800">
                    <a:latin typeface="+mj-lt"/>
                  </a:rPr>
                  <a:t>Current Date:</a:t>
                </a:r>
              </a:p>
              <a:p>
                <a:pPr algn="r" eaLnBrk="0" hangingPunct="0"/>
                <a:r>
                  <a:rPr lang="en-US" sz="1800">
                    <a:latin typeface="+mj-lt"/>
                  </a:rPr>
                  <a:t>Forecast Year:</a:t>
                </a:r>
              </a:p>
              <a:p>
                <a:pPr algn="r" eaLnBrk="0" hangingPunct="0"/>
                <a:r>
                  <a:rPr lang="en-US" sz="1800">
                    <a:latin typeface="+mj-lt"/>
                  </a:rPr>
                  <a:t>Ending Year:</a:t>
                </a:r>
              </a:p>
            </p:txBody>
          </p:sp>
          <p:sp>
            <p:nvSpPr>
              <p:cNvPr id="23560" name="Rectangle 39"/>
              <p:cNvSpPr>
                <a:spLocks noChangeArrowheads="1"/>
              </p:cNvSpPr>
              <p:nvPr/>
            </p:nvSpPr>
            <p:spPr bwMode="auto">
              <a:xfrm>
                <a:off x="4136" y="2478"/>
                <a:ext cx="659" cy="5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Apr. ‘09</a:t>
                </a:r>
              </a:p>
              <a:p>
                <a:pPr algn="l" eaLnBrk="0" hangingPunct="0"/>
                <a:r>
                  <a:rPr lang="en-US" sz="1800">
                    <a:latin typeface="+mj-lt"/>
                  </a:rPr>
                  <a:t>2009</a:t>
                </a:r>
              </a:p>
              <a:p>
                <a:pPr algn="l" eaLnBrk="0" hangingPunct="0"/>
                <a:r>
                  <a:rPr lang="en-US" sz="1800">
                    <a:latin typeface="+mj-lt"/>
                  </a:rPr>
                  <a:t>2009</a:t>
                </a:r>
              </a:p>
            </p:txBody>
          </p:sp>
          <p:sp>
            <p:nvSpPr>
              <p:cNvPr id="23561" name="Rectangle 40"/>
              <p:cNvSpPr>
                <a:spLocks noChangeArrowheads="1"/>
              </p:cNvSpPr>
              <p:nvPr/>
            </p:nvSpPr>
            <p:spPr bwMode="auto">
              <a:xfrm>
                <a:off x="455" y="3294"/>
                <a:ext cx="44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2009</a:t>
                </a:r>
              </a:p>
            </p:txBody>
          </p:sp>
          <p:sp>
            <p:nvSpPr>
              <p:cNvPr id="23562" name="Rectangle 41"/>
              <p:cNvSpPr>
                <a:spLocks noChangeArrowheads="1"/>
              </p:cNvSpPr>
              <p:nvPr/>
            </p:nvSpPr>
            <p:spPr bwMode="auto">
              <a:xfrm>
                <a:off x="455" y="3582"/>
                <a:ext cx="442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2010</a:t>
                </a:r>
              </a:p>
            </p:txBody>
          </p:sp>
          <p:grpSp>
            <p:nvGrpSpPr>
              <p:cNvPr id="23563" name="Group 42"/>
              <p:cNvGrpSpPr>
                <a:grpSpLocks/>
              </p:cNvGrpSpPr>
              <p:nvPr/>
            </p:nvGrpSpPr>
            <p:grpSpPr bwMode="auto">
              <a:xfrm>
                <a:off x="935" y="3054"/>
                <a:ext cx="4099" cy="231"/>
                <a:chOff x="611" y="3054"/>
                <a:chExt cx="4099" cy="231"/>
              </a:xfrm>
            </p:grpSpPr>
            <p:sp>
              <p:nvSpPr>
                <p:cNvPr id="23592" name="Rectangle 43"/>
                <p:cNvSpPr>
                  <a:spLocks noChangeArrowheads="1"/>
                </p:cNvSpPr>
                <p:nvPr/>
              </p:nvSpPr>
              <p:spPr bwMode="auto">
                <a:xfrm>
                  <a:off x="611" y="3054"/>
                  <a:ext cx="368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Jan</a:t>
                  </a:r>
                </a:p>
              </p:txBody>
            </p:sp>
            <p:sp>
              <p:nvSpPr>
                <p:cNvPr id="23593" name="Rectangle 44"/>
                <p:cNvSpPr>
                  <a:spLocks noChangeArrowheads="1"/>
                </p:cNvSpPr>
                <p:nvPr/>
              </p:nvSpPr>
              <p:spPr bwMode="auto">
                <a:xfrm>
                  <a:off x="947" y="3054"/>
                  <a:ext cx="375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Feb</a:t>
                  </a:r>
                </a:p>
              </p:txBody>
            </p:sp>
            <p:sp>
              <p:nvSpPr>
                <p:cNvPr id="23594" name="Rectangle 45"/>
                <p:cNvSpPr>
                  <a:spLocks noChangeArrowheads="1"/>
                </p:cNvSpPr>
                <p:nvPr/>
              </p:nvSpPr>
              <p:spPr bwMode="auto">
                <a:xfrm>
                  <a:off x="1283" y="3054"/>
                  <a:ext cx="391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Mar</a:t>
                  </a:r>
                </a:p>
              </p:txBody>
            </p:sp>
            <p:sp>
              <p:nvSpPr>
                <p:cNvPr id="23595" name="Rectangle 46"/>
                <p:cNvSpPr>
                  <a:spLocks noChangeArrowheads="1"/>
                </p:cNvSpPr>
                <p:nvPr/>
              </p:nvSpPr>
              <p:spPr bwMode="auto">
                <a:xfrm>
                  <a:off x="1619" y="3054"/>
                  <a:ext cx="366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Apr</a:t>
                  </a:r>
                </a:p>
              </p:txBody>
            </p:sp>
            <p:sp>
              <p:nvSpPr>
                <p:cNvPr id="23596" name="Rectangle 47"/>
                <p:cNvSpPr>
                  <a:spLocks noChangeArrowheads="1"/>
                </p:cNvSpPr>
                <p:nvPr/>
              </p:nvSpPr>
              <p:spPr bwMode="auto">
                <a:xfrm>
                  <a:off x="2291" y="3054"/>
                  <a:ext cx="370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Jun</a:t>
                  </a:r>
                </a:p>
              </p:txBody>
            </p:sp>
            <p:sp>
              <p:nvSpPr>
                <p:cNvPr id="23597" name="Rectangle 48"/>
                <p:cNvSpPr>
                  <a:spLocks noChangeArrowheads="1"/>
                </p:cNvSpPr>
                <p:nvPr/>
              </p:nvSpPr>
              <p:spPr bwMode="auto">
                <a:xfrm>
                  <a:off x="2627" y="3054"/>
                  <a:ext cx="30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Jul</a:t>
                  </a:r>
                </a:p>
              </p:txBody>
            </p:sp>
            <p:sp>
              <p:nvSpPr>
                <p:cNvPr id="23598" name="Rectangle 49"/>
                <p:cNvSpPr>
                  <a:spLocks noChangeArrowheads="1"/>
                </p:cNvSpPr>
                <p:nvPr/>
              </p:nvSpPr>
              <p:spPr bwMode="auto">
                <a:xfrm>
                  <a:off x="2963" y="3054"/>
                  <a:ext cx="406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Aug</a:t>
                  </a:r>
                </a:p>
              </p:txBody>
            </p:sp>
            <p:sp>
              <p:nvSpPr>
                <p:cNvPr id="23599" name="Rectangle 50"/>
                <p:cNvSpPr>
                  <a:spLocks noChangeArrowheads="1"/>
                </p:cNvSpPr>
                <p:nvPr/>
              </p:nvSpPr>
              <p:spPr bwMode="auto">
                <a:xfrm>
                  <a:off x="3299" y="3054"/>
                  <a:ext cx="382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Sep</a:t>
                  </a:r>
                </a:p>
              </p:txBody>
            </p:sp>
            <p:sp>
              <p:nvSpPr>
                <p:cNvPr id="23600" name="Rectangle 51"/>
                <p:cNvSpPr>
                  <a:spLocks noChangeArrowheads="1"/>
                </p:cNvSpPr>
                <p:nvPr/>
              </p:nvSpPr>
              <p:spPr bwMode="auto">
                <a:xfrm>
                  <a:off x="3635" y="3054"/>
                  <a:ext cx="374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Oct</a:t>
                  </a:r>
                </a:p>
              </p:txBody>
            </p:sp>
            <p:sp>
              <p:nvSpPr>
                <p:cNvPr id="23601" name="Rectangle 52"/>
                <p:cNvSpPr>
                  <a:spLocks noChangeArrowheads="1"/>
                </p:cNvSpPr>
                <p:nvPr/>
              </p:nvSpPr>
              <p:spPr bwMode="auto">
                <a:xfrm>
                  <a:off x="3971" y="3054"/>
                  <a:ext cx="397" cy="22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Nov</a:t>
                  </a:r>
                </a:p>
              </p:txBody>
            </p:sp>
            <p:sp>
              <p:nvSpPr>
                <p:cNvPr id="23602" name="Rectangle 53"/>
                <p:cNvSpPr>
                  <a:spLocks noChangeArrowheads="1"/>
                </p:cNvSpPr>
                <p:nvPr/>
              </p:nvSpPr>
              <p:spPr bwMode="auto">
                <a:xfrm>
                  <a:off x="4307" y="3054"/>
                  <a:ext cx="403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Dec</a:t>
                  </a:r>
                </a:p>
              </p:txBody>
            </p:sp>
            <p:sp>
              <p:nvSpPr>
                <p:cNvPr id="23603" name="Rectangle 54"/>
                <p:cNvSpPr>
                  <a:spLocks noChangeArrowheads="1"/>
                </p:cNvSpPr>
                <p:nvPr/>
              </p:nvSpPr>
              <p:spPr bwMode="auto">
                <a:xfrm>
                  <a:off x="1955" y="3054"/>
                  <a:ext cx="427" cy="23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lang="en-US" sz="1800" b="1">
                      <a:latin typeface="+mj-lt"/>
                    </a:rPr>
                    <a:t>May</a:t>
                  </a:r>
                </a:p>
              </p:txBody>
            </p:sp>
          </p:grpSp>
          <p:sp>
            <p:nvSpPr>
              <p:cNvPr id="23564" name="Rectangle 55"/>
              <p:cNvSpPr>
                <a:spLocks noChangeArrowheads="1"/>
              </p:cNvSpPr>
              <p:nvPr/>
            </p:nvSpPr>
            <p:spPr bwMode="auto">
              <a:xfrm>
                <a:off x="887" y="2387"/>
                <a:ext cx="1588" cy="2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2400" b="1">
                    <a:latin typeface="+mj-lt"/>
                  </a:rPr>
                  <a:t>Rolling Forecast</a:t>
                </a:r>
              </a:p>
            </p:txBody>
          </p:sp>
          <p:sp>
            <p:nvSpPr>
              <p:cNvPr id="23565" name="Rectangle 56"/>
              <p:cNvSpPr>
                <a:spLocks noChangeArrowheads="1"/>
              </p:cNvSpPr>
              <p:nvPr/>
            </p:nvSpPr>
            <p:spPr bwMode="auto">
              <a:xfrm>
                <a:off x="455" y="2862"/>
                <a:ext cx="75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 b="1">
                    <a:latin typeface="+mj-lt"/>
                  </a:rPr>
                  <a:t>Quantity:</a:t>
                </a:r>
              </a:p>
            </p:txBody>
          </p:sp>
          <p:grpSp>
            <p:nvGrpSpPr>
              <p:cNvPr id="23566" name="Group 57"/>
              <p:cNvGrpSpPr>
                <a:grpSpLocks/>
              </p:cNvGrpSpPr>
              <p:nvPr/>
            </p:nvGrpSpPr>
            <p:grpSpPr bwMode="auto">
              <a:xfrm>
                <a:off x="952" y="3268"/>
                <a:ext cx="4024" cy="568"/>
                <a:chOff x="952" y="3268"/>
                <a:chExt cx="4024" cy="568"/>
              </a:xfrm>
            </p:grpSpPr>
            <p:sp>
              <p:nvSpPr>
                <p:cNvPr id="23568" name="Rectangle 58"/>
                <p:cNvSpPr>
                  <a:spLocks noChangeArrowheads="1"/>
                </p:cNvSpPr>
                <p:nvPr/>
              </p:nvSpPr>
              <p:spPr bwMode="auto">
                <a:xfrm>
                  <a:off x="952" y="3556"/>
                  <a:ext cx="328" cy="280"/>
                </a:xfrm>
                <a:prstGeom prst="rect">
                  <a:avLst/>
                </a:prstGeom>
                <a:solidFill>
                  <a:srgbClr val="3365F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569" name="Rectangle 59"/>
                <p:cNvSpPr>
                  <a:spLocks noChangeArrowheads="1"/>
                </p:cNvSpPr>
                <p:nvPr/>
              </p:nvSpPr>
              <p:spPr bwMode="auto">
                <a:xfrm>
                  <a:off x="1288" y="3556"/>
                  <a:ext cx="328" cy="280"/>
                </a:xfrm>
                <a:prstGeom prst="rect">
                  <a:avLst/>
                </a:prstGeom>
                <a:solidFill>
                  <a:srgbClr val="9234DB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125</a:t>
                  </a:r>
                </a:p>
              </p:txBody>
            </p:sp>
            <p:sp>
              <p:nvSpPr>
                <p:cNvPr id="23570" name="Rectangle 60"/>
                <p:cNvSpPr>
                  <a:spLocks noChangeArrowheads="1"/>
                </p:cNvSpPr>
                <p:nvPr/>
              </p:nvSpPr>
              <p:spPr bwMode="auto">
                <a:xfrm>
                  <a:off x="1624" y="3556"/>
                  <a:ext cx="328" cy="280"/>
                </a:xfrm>
                <a:prstGeom prst="rect">
                  <a:avLst/>
                </a:prstGeom>
                <a:solidFill>
                  <a:srgbClr val="E02AC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127</a:t>
                  </a:r>
                </a:p>
              </p:txBody>
            </p:sp>
            <p:sp>
              <p:nvSpPr>
                <p:cNvPr id="23571" name="Rectangle 61"/>
                <p:cNvSpPr>
                  <a:spLocks noChangeArrowheads="1"/>
                </p:cNvSpPr>
                <p:nvPr/>
              </p:nvSpPr>
              <p:spPr bwMode="auto">
                <a:xfrm>
                  <a:off x="1960" y="3268"/>
                  <a:ext cx="328" cy="280"/>
                </a:xfrm>
                <a:prstGeom prst="rect">
                  <a:avLst/>
                </a:prstGeom>
                <a:solidFill>
                  <a:srgbClr val="D9319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126</a:t>
                  </a:r>
                </a:p>
              </p:txBody>
            </p:sp>
            <p:sp>
              <p:nvSpPr>
                <p:cNvPr id="23572" name="Rectangle 62"/>
                <p:cNvSpPr>
                  <a:spLocks noChangeArrowheads="1"/>
                </p:cNvSpPr>
                <p:nvPr/>
              </p:nvSpPr>
              <p:spPr bwMode="auto">
                <a:xfrm>
                  <a:off x="2296" y="3268"/>
                  <a:ext cx="328" cy="280"/>
                </a:xfrm>
                <a:prstGeom prst="rect">
                  <a:avLst/>
                </a:prstGeom>
                <a:solidFill>
                  <a:srgbClr val="F72F6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135</a:t>
                  </a:r>
                </a:p>
              </p:txBody>
            </p:sp>
            <p:sp>
              <p:nvSpPr>
                <p:cNvPr id="23573" name="Rectangle 63"/>
                <p:cNvSpPr>
                  <a:spLocks noChangeArrowheads="1"/>
                </p:cNvSpPr>
                <p:nvPr/>
              </p:nvSpPr>
              <p:spPr bwMode="auto">
                <a:xfrm>
                  <a:off x="2632" y="3268"/>
                  <a:ext cx="328" cy="280"/>
                </a:xfrm>
                <a:prstGeom prst="rect">
                  <a:avLst/>
                </a:prstGeom>
                <a:solidFill>
                  <a:srgbClr val="F57B4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175</a:t>
                  </a:r>
                </a:p>
              </p:txBody>
            </p:sp>
            <p:sp>
              <p:nvSpPr>
                <p:cNvPr id="23574" name="Rectangle 64"/>
                <p:cNvSpPr>
                  <a:spLocks noChangeArrowheads="1"/>
                </p:cNvSpPr>
                <p:nvPr/>
              </p:nvSpPr>
              <p:spPr bwMode="auto">
                <a:xfrm>
                  <a:off x="2968" y="3268"/>
                  <a:ext cx="328" cy="280"/>
                </a:xfrm>
                <a:prstGeom prst="rect">
                  <a:avLst/>
                </a:prstGeom>
                <a:solidFill>
                  <a:srgbClr val="F6BF6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195</a:t>
                  </a:r>
                </a:p>
              </p:txBody>
            </p:sp>
            <p:sp>
              <p:nvSpPr>
                <p:cNvPr id="23575" name="Rectangle 65"/>
                <p:cNvSpPr>
                  <a:spLocks noChangeArrowheads="1"/>
                </p:cNvSpPr>
                <p:nvPr/>
              </p:nvSpPr>
              <p:spPr bwMode="auto">
                <a:xfrm>
                  <a:off x="3304" y="3268"/>
                  <a:ext cx="328" cy="280"/>
                </a:xfrm>
                <a:prstGeom prst="rect">
                  <a:avLst/>
                </a:prstGeom>
                <a:solidFill>
                  <a:srgbClr val="EAEC5E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210</a:t>
                  </a:r>
                </a:p>
              </p:txBody>
            </p:sp>
            <p:sp>
              <p:nvSpPr>
                <p:cNvPr id="23576" name="Rectangle 66"/>
                <p:cNvSpPr>
                  <a:spLocks noChangeArrowheads="1"/>
                </p:cNvSpPr>
                <p:nvPr/>
              </p:nvSpPr>
              <p:spPr bwMode="auto">
                <a:xfrm>
                  <a:off x="3640" y="3268"/>
                  <a:ext cx="328" cy="280"/>
                </a:xfrm>
                <a:prstGeom prst="rect">
                  <a:avLst/>
                </a:prstGeom>
                <a:solidFill>
                  <a:srgbClr val="B3B9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190</a:t>
                  </a:r>
                </a:p>
              </p:txBody>
            </p:sp>
            <p:sp>
              <p:nvSpPr>
                <p:cNvPr id="23577" name="Rectangle 67"/>
                <p:cNvSpPr>
                  <a:spLocks noChangeArrowheads="1"/>
                </p:cNvSpPr>
                <p:nvPr/>
              </p:nvSpPr>
              <p:spPr bwMode="auto">
                <a:xfrm>
                  <a:off x="3976" y="3268"/>
                  <a:ext cx="328" cy="280"/>
                </a:xfrm>
                <a:prstGeom prst="rect">
                  <a:avLst/>
                </a:prstGeom>
                <a:solidFill>
                  <a:srgbClr val="438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140</a:t>
                  </a:r>
                </a:p>
              </p:txBody>
            </p:sp>
            <p:sp>
              <p:nvSpPr>
                <p:cNvPr id="23578" name="Rectangle 68"/>
                <p:cNvSpPr>
                  <a:spLocks noChangeArrowheads="1"/>
                </p:cNvSpPr>
                <p:nvPr/>
              </p:nvSpPr>
              <p:spPr bwMode="auto">
                <a:xfrm>
                  <a:off x="4312" y="3268"/>
                  <a:ext cx="328" cy="280"/>
                </a:xfrm>
                <a:prstGeom prst="rect">
                  <a:avLst/>
                </a:prstGeom>
                <a:solidFill>
                  <a:srgbClr val="00AE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130</a:t>
                  </a:r>
                </a:p>
              </p:txBody>
            </p:sp>
            <p:sp>
              <p:nvSpPr>
                <p:cNvPr id="23579" name="Rectangle 69"/>
                <p:cNvSpPr>
                  <a:spLocks noChangeArrowheads="1"/>
                </p:cNvSpPr>
                <p:nvPr/>
              </p:nvSpPr>
              <p:spPr bwMode="auto">
                <a:xfrm>
                  <a:off x="4648" y="3268"/>
                  <a:ext cx="328" cy="280"/>
                </a:xfrm>
                <a:prstGeom prst="rect">
                  <a:avLst/>
                </a:prstGeom>
                <a:solidFill>
                  <a:srgbClr val="009688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r>
                    <a:rPr lang="en-US" sz="1800" b="1">
                      <a:latin typeface="+mj-lt"/>
                    </a:rPr>
                    <a:t>120</a:t>
                  </a:r>
                </a:p>
              </p:txBody>
            </p:sp>
            <p:sp>
              <p:nvSpPr>
                <p:cNvPr id="23580" name="Rectangle 70"/>
                <p:cNvSpPr>
                  <a:spLocks noChangeArrowheads="1"/>
                </p:cNvSpPr>
                <p:nvPr/>
              </p:nvSpPr>
              <p:spPr bwMode="auto">
                <a:xfrm>
                  <a:off x="952" y="3268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1" name="Rectangle 71"/>
                <p:cNvSpPr>
                  <a:spLocks noChangeArrowheads="1"/>
                </p:cNvSpPr>
                <p:nvPr/>
              </p:nvSpPr>
              <p:spPr bwMode="auto">
                <a:xfrm>
                  <a:off x="1288" y="3268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2" name="Rectangle 72"/>
                <p:cNvSpPr>
                  <a:spLocks noChangeArrowheads="1"/>
                </p:cNvSpPr>
                <p:nvPr/>
              </p:nvSpPr>
              <p:spPr bwMode="auto">
                <a:xfrm>
                  <a:off x="1624" y="3268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3" name="Rectangle 73"/>
                <p:cNvSpPr>
                  <a:spLocks noChangeArrowheads="1"/>
                </p:cNvSpPr>
                <p:nvPr/>
              </p:nvSpPr>
              <p:spPr bwMode="auto">
                <a:xfrm>
                  <a:off x="1960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4" name="Rectangle 74"/>
                <p:cNvSpPr>
                  <a:spLocks noChangeArrowheads="1"/>
                </p:cNvSpPr>
                <p:nvPr/>
              </p:nvSpPr>
              <p:spPr bwMode="auto">
                <a:xfrm>
                  <a:off x="2296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5" name="Rectangle 75"/>
                <p:cNvSpPr>
                  <a:spLocks noChangeArrowheads="1"/>
                </p:cNvSpPr>
                <p:nvPr/>
              </p:nvSpPr>
              <p:spPr bwMode="auto">
                <a:xfrm>
                  <a:off x="2632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6" name="Rectangle 76"/>
                <p:cNvSpPr>
                  <a:spLocks noChangeArrowheads="1"/>
                </p:cNvSpPr>
                <p:nvPr/>
              </p:nvSpPr>
              <p:spPr bwMode="auto">
                <a:xfrm>
                  <a:off x="2968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7" name="Rectangle 77"/>
                <p:cNvSpPr>
                  <a:spLocks noChangeArrowheads="1"/>
                </p:cNvSpPr>
                <p:nvPr/>
              </p:nvSpPr>
              <p:spPr bwMode="auto">
                <a:xfrm>
                  <a:off x="3304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8" name="Rectangle 78"/>
                <p:cNvSpPr>
                  <a:spLocks noChangeArrowheads="1"/>
                </p:cNvSpPr>
                <p:nvPr/>
              </p:nvSpPr>
              <p:spPr bwMode="auto">
                <a:xfrm>
                  <a:off x="3640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89" name="Rectangle 79"/>
                <p:cNvSpPr>
                  <a:spLocks noChangeArrowheads="1"/>
                </p:cNvSpPr>
                <p:nvPr/>
              </p:nvSpPr>
              <p:spPr bwMode="auto">
                <a:xfrm>
                  <a:off x="3976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90" name="Rectangle 80"/>
                <p:cNvSpPr>
                  <a:spLocks noChangeArrowheads="1"/>
                </p:cNvSpPr>
                <p:nvPr/>
              </p:nvSpPr>
              <p:spPr bwMode="auto">
                <a:xfrm>
                  <a:off x="4312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591" name="Rectangle 81"/>
                <p:cNvSpPr>
                  <a:spLocks noChangeArrowheads="1"/>
                </p:cNvSpPr>
                <p:nvPr/>
              </p:nvSpPr>
              <p:spPr bwMode="auto">
                <a:xfrm>
                  <a:off x="4648" y="3556"/>
                  <a:ext cx="328" cy="28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3567" name="Rectangle 82"/>
              <p:cNvSpPr>
                <a:spLocks noChangeArrowheads="1"/>
              </p:cNvSpPr>
              <p:nvPr/>
            </p:nvSpPr>
            <p:spPr bwMode="auto">
              <a:xfrm>
                <a:off x="2567" y="3870"/>
                <a:ext cx="243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800">
                    <a:latin typeface="+mj-lt"/>
                  </a:rPr>
                  <a:t>uses history up through Mar. 2009</a:t>
                </a:r>
              </a:p>
            </p:txBody>
          </p:sp>
        </p:grpSp>
        <p:sp>
          <p:nvSpPr>
            <p:cNvPr id="23558" name="Line 83"/>
            <p:cNvSpPr>
              <a:spLocks noChangeShapeType="1"/>
            </p:cNvSpPr>
            <p:nvPr/>
          </p:nvSpPr>
          <p:spPr bwMode="auto">
            <a:xfrm>
              <a:off x="542925" y="3762375"/>
              <a:ext cx="8280400" cy="0"/>
            </a:xfrm>
            <a:prstGeom prst="line">
              <a:avLst/>
            </a:prstGeom>
            <a:noFill/>
            <a:ln w="38100">
              <a:solidFill>
                <a:srgbClr val="5A87C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FS-SU-210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44390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583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Define</a:t>
            </a:r>
          </a:p>
          <a:p>
            <a:pPr eaLnBrk="0" hangingPunct="0"/>
            <a:r>
              <a:rPr lang="en-US" sz="1000" b="1" dirty="0">
                <a:latin typeface="+mj-lt"/>
              </a:rPr>
              <a:t>Forecast</a:t>
            </a:r>
          </a:p>
          <a:p>
            <a:pPr eaLnBrk="0" hangingPunct="0"/>
            <a:r>
              <a:rPr lang="en-US" sz="1000" b="1" dirty="0">
                <a:latin typeface="+mj-lt"/>
              </a:rPr>
              <a:t>Criteria</a:t>
            </a:r>
          </a:p>
        </p:txBody>
      </p:sp>
      <p:sp>
        <p:nvSpPr>
          <p:cNvPr id="24588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9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0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1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2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Simulation Criteria Maintenance</a:t>
            </a:r>
            <a:br>
              <a:rPr lang="en-US" smtClean="0"/>
            </a:br>
            <a:r>
              <a:rPr lang="en-US" sz="2000" smtClean="0"/>
              <a:t>Specify Time Frame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FS-SU-220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85800" y="1271588"/>
            <a:ext cx="7769225" cy="4484687"/>
            <a:chOff x="952500" y="1585913"/>
            <a:chExt cx="7769225" cy="4484687"/>
          </a:xfrm>
        </p:grpSpPr>
        <p:pic>
          <p:nvPicPr>
            <p:cNvPr id="256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00" y="1585913"/>
              <a:ext cx="7235825" cy="44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7942" name="Text Box 6"/>
            <p:cNvSpPr txBox="1">
              <a:spLocks noChangeArrowheads="1"/>
            </p:cNvSpPr>
            <p:nvPr/>
          </p:nvSpPr>
          <p:spPr bwMode="auto">
            <a:xfrm>
              <a:off x="7269163" y="1958975"/>
              <a:ext cx="1436687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5 Years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Maximum</a:t>
              </a:r>
            </a:p>
          </p:txBody>
        </p:sp>
        <p:sp>
          <p:nvSpPr>
            <p:cNvPr id="25607" name="Rectangle 8"/>
            <p:cNvSpPr>
              <a:spLocks noChangeArrowheads="1"/>
            </p:cNvSpPr>
            <p:nvPr/>
          </p:nvSpPr>
          <p:spPr bwMode="auto">
            <a:xfrm>
              <a:off x="3600450" y="2816225"/>
              <a:ext cx="1295400" cy="22225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25608" name="AutoShape 9"/>
            <p:cNvCxnSpPr>
              <a:cxnSpLocks noChangeShapeType="1"/>
              <a:stCxn id="167942" idx="1"/>
              <a:endCxn id="25607" idx="0"/>
            </p:cNvCxnSpPr>
            <p:nvPr/>
          </p:nvCxnSpPr>
          <p:spPr bwMode="auto">
            <a:xfrm rot="10800000" flipV="1">
              <a:off x="4248150" y="2300288"/>
              <a:ext cx="3021013" cy="496887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5609" name="Rectangle 10"/>
            <p:cNvSpPr>
              <a:spLocks noChangeArrowheads="1"/>
            </p:cNvSpPr>
            <p:nvPr/>
          </p:nvSpPr>
          <p:spPr bwMode="auto">
            <a:xfrm>
              <a:off x="5305425" y="2816225"/>
              <a:ext cx="1295400" cy="22225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7947" name="Text Box 11"/>
            <p:cNvSpPr txBox="1">
              <a:spLocks noChangeArrowheads="1"/>
            </p:cNvSpPr>
            <p:nvPr/>
          </p:nvSpPr>
          <p:spPr bwMode="auto">
            <a:xfrm>
              <a:off x="7269163" y="2968625"/>
              <a:ext cx="1436687" cy="6826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Ending Year</a:t>
              </a:r>
            </a:p>
          </p:txBody>
        </p:sp>
        <p:cxnSp>
          <p:nvCxnSpPr>
            <p:cNvPr id="25611" name="AutoShape 12"/>
            <p:cNvCxnSpPr>
              <a:cxnSpLocks noChangeShapeType="1"/>
              <a:stCxn id="167947" idx="1"/>
              <a:endCxn id="25609" idx="0"/>
            </p:cNvCxnSpPr>
            <p:nvPr/>
          </p:nvCxnSpPr>
          <p:spPr bwMode="auto">
            <a:xfrm rot="10800000">
              <a:off x="5953125" y="2797175"/>
              <a:ext cx="1316038" cy="512763"/>
            </a:xfrm>
            <a:prstGeom prst="bentConnector4">
              <a:avLst>
                <a:gd name="adj1" fmla="val 25333"/>
                <a:gd name="adj2" fmla="val 138699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67950" name="Rectangle 14"/>
            <p:cNvSpPr>
              <a:spLocks noChangeArrowheads="1"/>
            </p:cNvSpPr>
            <p:nvPr/>
          </p:nvSpPr>
          <p:spPr bwMode="auto">
            <a:xfrm>
              <a:off x="5813425" y="3953815"/>
              <a:ext cx="2908300" cy="189359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lIns="96838" tIns="47625" rIns="96838" bIns="47625" anchor="ctr">
              <a:spAutoFit/>
            </a:bodyPr>
            <a:lstStyle/>
            <a:p>
              <a:pPr algn="l" defTabSz="960438" eaLnBrk="0" hangingPunct="0">
                <a:tabLst>
                  <a:tab pos="177800" algn="l"/>
                </a:tabLst>
                <a:defRPr/>
              </a:pPr>
              <a:r>
                <a:rPr lang="en-US" sz="1600" b="1">
                  <a:latin typeface="+mj-lt"/>
                </a:rPr>
                <a:t>Ending Year</a:t>
              </a:r>
              <a:r>
                <a:rPr lang="en-US" sz="1600">
                  <a:latin typeface="+mj-lt"/>
                </a:rPr>
                <a:t>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	= Same as forecast year            </a:t>
              </a:r>
            </a:p>
            <a:p>
              <a:pPr algn="l" defTabSz="960438" eaLnBrk="0" hangingPunct="0">
                <a:tabLst>
                  <a:tab pos="177800" algn="l"/>
                </a:tabLst>
                <a:defRPr/>
              </a:pPr>
              <a:r>
                <a:rPr lang="en-US" sz="1600">
                  <a:latin typeface="+mj-lt"/>
                </a:rPr>
                <a:t>	= Rolling forecast</a:t>
              </a:r>
            </a:p>
            <a:p>
              <a:pPr algn="l" defTabSz="960438" eaLnBrk="0" hangingPunct="0">
                <a:spcBef>
                  <a:spcPct val="30000"/>
                </a:spcBef>
                <a:tabLst>
                  <a:tab pos="177800" algn="l"/>
                </a:tabLst>
                <a:defRPr/>
              </a:pPr>
              <a:r>
                <a:rPr lang="en-US" sz="1600" b="1">
                  <a:latin typeface="+mj-lt"/>
                </a:rPr>
                <a:t>Ending Year</a:t>
              </a:r>
              <a:r>
                <a:rPr lang="en-US" sz="1600">
                  <a:latin typeface="+mj-lt"/>
                </a:rPr>
                <a:t> 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	= Earlier than forecast year</a:t>
              </a:r>
            </a:p>
            <a:p>
              <a:pPr algn="l" defTabSz="960438" eaLnBrk="0" hangingPunct="0">
                <a:tabLst>
                  <a:tab pos="177800" algn="l"/>
                </a:tabLst>
                <a:defRPr/>
              </a:pPr>
              <a:r>
                <a:rPr lang="en-US" sz="1600">
                  <a:latin typeface="+mj-lt"/>
                </a:rPr>
                <a:t>	= Yearly forecast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FS-SU-230</a:t>
            </a:r>
          </a:p>
        </p:txBody>
      </p:sp>
      <p:sp>
        <p:nvSpPr>
          <p:cNvPr id="26628" name="Rectangle 22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45431" name="Line 23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631" name="Freeform 24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2" name="Freeform 25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3" name="Freeform 26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4" name="Text Box 27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26635" name="Text Box 28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26636" name="Freeform 29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7" name="Freeform 30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8" name="Freeform 31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39" name="Freeform 32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40" name="Freeform 33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6641" name="Rectangle 34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6642" name="Text Box 35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6643" name="Text Box 36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6644" name="Text Box 37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6645" name="Text Box 38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Two digit forecast method indicates which PROGRESS procedure to run</a:t>
            </a:r>
          </a:p>
          <a:p>
            <a:pPr eaLnBrk="1" hangingPunct="1"/>
            <a:r>
              <a:rPr lang="en-US" smtClean="0">
                <a:cs typeface="Tahoma" pitchFamily="34" charset="0"/>
              </a:rPr>
              <a:t>Alpha, trend, and user factors are used by some of the methods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Calculation Method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FS-SU-240</a:t>
            </a:r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5721350" y="3797300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Use Which</a:t>
            </a:r>
          </a:p>
          <a:p>
            <a:pPr eaLnBrk="0" hangingPunct="0">
              <a:defRPr/>
            </a:pPr>
            <a:r>
              <a:rPr lang="en-US" sz="1800" b="1">
                <a:latin typeface="+mj-lt"/>
              </a:rPr>
              <a:t>Calculation</a:t>
            </a:r>
          </a:p>
          <a:p>
            <a:pPr eaLnBrk="0" hangingPunct="0">
              <a:defRPr/>
            </a:pPr>
            <a:r>
              <a:rPr lang="en-US" sz="1800" b="1">
                <a:latin typeface="+mj-lt"/>
              </a:rPr>
              <a:t>Method?</a:t>
            </a:r>
          </a:p>
        </p:txBody>
      </p:sp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1384300" y="2941638"/>
            <a:ext cx="27432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A stable product has consistent demand</a:t>
            </a:r>
          </a:p>
        </p:txBody>
      </p:sp>
      <p:sp>
        <p:nvSpPr>
          <p:cNvPr id="146443" name="Rectangle 11"/>
          <p:cNvSpPr>
            <a:spLocks noChangeArrowheads="1"/>
          </p:cNvSpPr>
          <p:nvPr/>
        </p:nvSpPr>
        <p:spPr bwMode="auto">
          <a:xfrm>
            <a:off x="1384300" y="4027488"/>
            <a:ext cx="27432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New products follow a growth pattern</a:t>
            </a:r>
          </a:p>
        </p:txBody>
      </p:sp>
      <p:sp>
        <p:nvSpPr>
          <p:cNvPr id="146444" name="Rectangle 12"/>
          <p:cNvSpPr>
            <a:spLocks noChangeArrowheads="1"/>
          </p:cNvSpPr>
          <p:nvPr/>
        </p:nvSpPr>
        <p:spPr bwMode="auto">
          <a:xfrm>
            <a:off x="1384300" y="5121275"/>
            <a:ext cx="27432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tx1">
                <a:lumMod val="50000"/>
                <a:lumOff val="50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b="1">
                <a:latin typeface="+mj-lt"/>
              </a:rPr>
              <a:t>Sales of product increase in the summer</a:t>
            </a:r>
          </a:p>
        </p:txBody>
      </p:sp>
      <p:cxnSp>
        <p:nvCxnSpPr>
          <p:cNvPr id="27657" name="AutoShape 15"/>
          <p:cNvCxnSpPr>
            <a:cxnSpLocks noChangeShapeType="1"/>
            <a:stCxn id="146442" idx="3"/>
            <a:endCxn id="146436" idx="1"/>
          </p:cNvCxnSpPr>
          <p:nvPr/>
        </p:nvCxnSpPr>
        <p:spPr bwMode="auto">
          <a:xfrm>
            <a:off x="4127500" y="3398838"/>
            <a:ext cx="1593850" cy="10842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658" name="AutoShape 16"/>
          <p:cNvCxnSpPr>
            <a:cxnSpLocks noChangeShapeType="1"/>
            <a:stCxn id="146443" idx="3"/>
            <a:endCxn id="146436" idx="1"/>
          </p:cNvCxnSpPr>
          <p:nvPr/>
        </p:nvCxnSpPr>
        <p:spPr bwMode="auto">
          <a:xfrm flipV="1">
            <a:off x="4127500" y="4483100"/>
            <a:ext cx="1593850" cy="15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659" name="AutoShape 17"/>
          <p:cNvCxnSpPr>
            <a:cxnSpLocks noChangeShapeType="1"/>
            <a:stCxn id="146444" idx="3"/>
            <a:endCxn id="146436" idx="1"/>
          </p:cNvCxnSpPr>
          <p:nvPr/>
        </p:nvCxnSpPr>
        <p:spPr bwMode="auto">
          <a:xfrm flipV="1">
            <a:off x="4127500" y="4483100"/>
            <a:ext cx="1593850" cy="10953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history can contain four underlying patterns of demand:</a:t>
            </a:r>
          </a:p>
          <a:p>
            <a:pPr lvl="1" eaLnBrk="1" hangingPunct="1"/>
            <a:r>
              <a:rPr lang="en-US" smtClean="0"/>
              <a:t>Trend (new products)</a:t>
            </a:r>
          </a:p>
          <a:p>
            <a:pPr lvl="1" eaLnBrk="1" hangingPunct="1"/>
            <a:r>
              <a:rPr lang="en-US" smtClean="0"/>
              <a:t>Seasonal (yearly cycle)</a:t>
            </a:r>
          </a:p>
          <a:p>
            <a:pPr lvl="1" eaLnBrk="1" hangingPunct="1"/>
            <a:r>
              <a:rPr lang="en-US" smtClean="0"/>
              <a:t>Horizontal (stable products)</a:t>
            </a:r>
          </a:p>
          <a:p>
            <a:pPr lvl="1" eaLnBrk="1" hangingPunct="1"/>
            <a:r>
              <a:rPr lang="en-US" smtClean="0"/>
              <a:t>Cyclical (business cycle level)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Calculation Methods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FS-SU-250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History Patterns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FS-SU-260</a:t>
            </a:r>
          </a:p>
        </p:txBody>
      </p:sp>
      <p:grpSp>
        <p:nvGrpSpPr>
          <p:cNvPr id="1029" name="Group 318"/>
          <p:cNvGrpSpPr>
            <a:grpSpLocks/>
          </p:cNvGrpSpPr>
          <p:nvPr/>
        </p:nvGrpSpPr>
        <p:grpSpPr bwMode="auto">
          <a:xfrm>
            <a:off x="80963" y="1231900"/>
            <a:ext cx="3854450" cy="2095500"/>
            <a:chOff x="51" y="1082"/>
            <a:chExt cx="2428" cy="1320"/>
          </a:xfrm>
        </p:grpSpPr>
        <p:grpSp>
          <p:nvGrpSpPr>
            <p:cNvPr id="1240" name="Group 317"/>
            <p:cNvGrpSpPr>
              <a:grpSpLocks/>
            </p:cNvGrpSpPr>
            <p:nvPr/>
          </p:nvGrpSpPr>
          <p:grpSpPr bwMode="auto">
            <a:xfrm>
              <a:off x="569" y="1082"/>
              <a:ext cx="1910" cy="1303"/>
              <a:chOff x="569" y="1082"/>
              <a:chExt cx="1910" cy="1303"/>
            </a:xfrm>
          </p:grpSpPr>
          <p:sp>
            <p:nvSpPr>
              <p:cNvPr id="148565" name="Text Box 85"/>
              <p:cNvSpPr txBox="1">
                <a:spLocks noChangeArrowheads="1"/>
              </p:cNvSpPr>
              <p:nvPr/>
            </p:nvSpPr>
            <p:spPr bwMode="auto">
              <a:xfrm>
                <a:off x="569" y="1082"/>
                <a:ext cx="984" cy="26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tx1">
                    <a:lumMod val="50000"/>
                    <a:lumOff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Trend</a:t>
                </a:r>
              </a:p>
            </p:txBody>
          </p:sp>
          <p:grpSp>
            <p:nvGrpSpPr>
              <p:cNvPr id="1251" name="Group 316"/>
              <p:cNvGrpSpPr>
                <a:grpSpLocks/>
              </p:cNvGrpSpPr>
              <p:nvPr/>
            </p:nvGrpSpPr>
            <p:grpSpPr bwMode="auto">
              <a:xfrm>
                <a:off x="720" y="1342"/>
                <a:ext cx="1759" cy="1043"/>
                <a:chOff x="720" y="1342"/>
                <a:chExt cx="1759" cy="1043"/>
              </a:xfrm>
            </p:grpSpPr>
            <p:grpSp>
              <p:nvGrpSpPr>
                <p:cNvPr id="1252" name="Group 315"/>
                <p:cNvGrpSpPr>
                  <a:grpSpLocks/>
                </p:cNvGrpSpPr>
                <p:nvPr/>
              </p:nvGrpSpPr>
              <p:grpSpPr bwMode="auto">
                <a:xfrm>
                  <a:off x="785" y="1499"/>
                  <a:ext cx="1665" cy="542"/>
                  <a:chOff x="785" y="1499"/>
                  <a:chExt cx="1665" cy="542"/>
                </a:xfrm>
              </p:grpSpPr>
              <p:sp>
                <p:nvSpPr>
                  <p:cNvPr id="1267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928" y="195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68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1071" y="1880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69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1214" y="1917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0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1357" y="180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1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1547" y="180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2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1738" y="165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3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1880" y="165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4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2071" y="159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5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214" y="159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6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2404" y="149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77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785" y="199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cxnSp>
                <p:nvCxnSpPr>
                  <p:cNvPr id="1278" name="AutoShape 60"/>
                  <p:cNvCxnSpPr>
                    <a:cxnSpLocks noChangeShapeType="1"/>
                    <a:stCxn id="1277" idx="6"/>
                    <a:endCxn id="1267" idx="3"/>
                  </p:cNvCxnSpPr>
                  <p:nvPr/>
                </p:nvCxnSpPr>
                <p:spPr bwMode="auto">
                  <a:xfrm flipV="1">
                    <a:off x="831" y="1994"/>
                    <a:ext cx="104" cy="24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79" name="AutoShape 61"/>
                  <p:cNvCxnSpPr>
                    <a:cxnSpLocks noChangeShapeType="1"/>
                    <a:stCxn id="1267" idx="6"/>
                    <a:endCxn id="1268" idx="3"/>
                  </p:cNvCxnSpPr>
                  <p:nvPr/>
                </p:nvCxnSpPr>
                <p:spPr bwMode="auto">
                  <a:xfrm flipV="1">
                    <a:off x="974" y="1919"/>
                    <a:ext cx="104" cy="5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0" name="AutoShape 62"/>
                  <p:cNvCxnSpPr>
                    <a:cxnSpLocks noChangeShapeType="1"/>
                    <a:stCxn id="1268" idx="6"/>
                    <a:endCxn id="1269" idx="2"/>
                  </p:cNvCxnSpPr>
                  <p:nvPr/>
                </p:nvCxnSpPr>
                <p:spPr bwMode="auto">
                  <a:xfrm>
                    <a:off x="1117" y="1903"/>
                    <a:ext cx="97" cy="37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1" name="AutoShape 63"/>
                  <p:cNvCxnSpPr>
                    <a:cxnSpLocks noChangeShapeType="1"/>
                    <a:stCxn id="1269" idx="7"/>
                    <a:endCxn id="1270" idx="3"/>
                  </p:cNvCxnSpPr>
                  <p:nvPr/>
                </p:nvCxnSpPr>
                <p:spPr bwMode="auto">
                  <a:xfrm flipV="1">
                    <a:off x="1253" y="1843"/>
                    <a:ext cx="111" cy="81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2" name="AutoShape 64"/>
                  <p:cNvCxnSpPr>
                    <a:cxnSpLocks noChangeShapeType="1"/>
                    <a:stCxn id="1270" idx="6"/>
                    <a:endCxn id="1271" idx="2"/>
                  </p:cNvCxnSpPr>
                  <p:nvPr/>
                </p:nvCxnSpPr>
                <p:spPr bwMode="auto">
                  <a:xfrm>
                    <a:off x="1403" y="1827"/>
                    <a:ext cx="144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3" name="AutoShape 65"/>
                  <p:cNvCxnSpPr>
                    <a:cxnSpLocks noChangeShapeType="1"/>
                    <a:stCxn id="1271" idx="7"/>
                    <a:endCxn id="1272" idx="3"/>
                  </p:cNvCxnSpPr>
                  <p:nvPr/>
                </p:nvCxnSpPr>
                <p:spPr bwMode="auto">
                  <a:xfrm flipV="1">
                    <a:off x="1586" y="1691"/>
                    <a:ext cx="159" cy="12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4" name="AutoShape 66"/>
                  <p:cNvCxnSpPr>
                    <a:cxnSpLocks noChangeShapeType="1"/>
                    <a:stCxn id="1272" idx="6"/>
                    <a:endCxn id="1273" idx="2"/>
                  </p:cNvCxnSpPr>
                  <p:nvPr/>
                </p:nvCxnSpPr>
                <p:spPr bwMode="auto">
                  <a:xfrm>
                    <a:off x="1784" y="1675"/>
                    <a:ext cx="96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5" name="AutoShape 67"/>
                  <p:cNvCxnSpPr>
                    <a:cxnSpLocks noChangeShapeType="1"/>
                    <a:stCxn id="1273" idx="6"/>
                    <a:endCxn id="1274" idx="3"/>
                  </p:cNvCxnSpPr>
                  <p:nvPr/>
                </p:nvCxnSpPr>
                <p:spPr bwMode="auto">
                  <a:xfrm flipV="1">
                    <a:off x="1926" y="1630"/>
                    <a:ext cx="152" cy="45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6" name="AutoShape 68"/>
                  <p:cNvCxnSpPr>
                    <a:cxnSpLocks noChangeShapeType="1"/>
                    <a:stCxn id="1274" idx="6"/>
                    <a:endCxn id="1275" idx="2"/>
                  </p:cNvCxnSpPr>
                  <p:nvPr/>
                </p:nvCxnSpPr>
                <p:spPr bwMode="auto">
                  <a:xfrm>
                    <a:off x="2117" y="1614"/>
                    <a:ext cx="97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87" name="AutoShape 69"/>
                  <p:cNvCxnSpPr>
                    <a:cxnSpLocks noChangeShapeType="1"/>
                    <a:stCxn id="1275" idx="6"/>
                    <a:endCxn id="1276" idx="3"/>
                  </p:cNvCxnSpPr>
                  <p:nvPr/>
                </p:nvCxnSpPr>
                <p:spPr bwMode="auto">
                  <a:xfrm flipV="1">
                    <a:off x="2260" y="1538"/>
                    <a:ext cx="151" cy="7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253" name="Group 71"/>
                <p:cNvGrpSpPr>
                  <a:grpSpLocks/>
                </p:cNvGrpSpPr>
                <p:nvPr/>
              </p:nvGrpSpPr>
              <p:grpSpPr bwMode="auto">
                <a:xfrm>
                  <a:off x="720" y="1342"/>
                  <a:ext cx="1759" cy="1043"/>
                  <a:chOff x="3408" y="2832"/>
                  <a:chExt cx="960" cy="692"/>
                </a:xfrm>
              </p:grpSpPr>
              <p:grpSp>
                <p:nvGrpSpPr>
                  <p:cNvPr id="1254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3413" y="2832"/>
                    <a:ext cx="32" cy="692"/>
                    <a:chOff x="624" y="576"/>
                    <a:chExt cx="144" cy="3168"/>
                  </a:xfrm>
                </p:grpSpPr>
                <p:sp>
                  <p:nvSpPr>
                    <p:cNvPr id="1261" name="Line 7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2" name="Line 7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3" name="Line 7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4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5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6" name="Line 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255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3408" y="3487"/>
                    <a:ext cx="960" cy="31"/>
                    <a:chOff x="576" y="3552"/>
                    <a:chExt cx="4512" cy="144"/>
                  </a:xfrm>
                </p:grpSpPr>
                <p:sp>
                  <p:nvSpPr>
                    <p:cNvPr id="1256" name="Line 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57" name="Line 8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58" name="Line 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59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60" name="Line 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1241" name="Group 86"/>
            <p:cNvGrpSpPr>
              <a:grpSpLocks/>
            </p:cNvGrpSpPr>
            <p:nvPr/>
          </p:nvGrpSpPr>
          <p:grpSpPr bwMode="auto">
            <a:xfrm>
              <a:off x="51" y="1773"/>
              <a:ext cx="573" cy="629"/>
              <a:chOff x="96" y="1296"/>
              <a:chExt cx="573" cy="770"/>
            </a:xfrm>
          </p:grpSpPr>
          <p:grpSp>
            <p:nvGrpSpPr>
              <p:cNvPr id="1242" name="Group 87"/>
              <p:cNvGrpSpPr>
                <a:grpSpLocks/>
              </p:cNvGrpSpPr>
              <p:nvPr/>
            </p:nvGrpSpPr>
            <p:grpSpPr bwMode="auto">
              <a:xfrm>
                <a:off x="192" y="1584"/>
                <a:ext cx="477" cy="482"/>
                <a:chOff x="3391" y="2352"/>
                <a:chExt cx="1330" cy="1344"/>
              </a:xfrm>
            </p:grpSpPr>
            <p:sp>
              <p:nvSpPr>
                <p:cNvPr id="148568" name="AutoShape 88"/>
                <p:cNvSpPr>
                  <a:spLocks noChangeArrowheads="1"/>
                </p:cNvSpPr>
                <p:nvPr/>
              </p:nvSpPr>
              <p:spPr bwMode="auto">
                <a:xfrm>
                  <a:off x="3391" y="3119"/>
                  <a:ext cx="496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69" name="AutoShape 89"/>
                <p:cNvSpPr>
                  <a:spLocks noChangeArrowheads="1"/>
                </p:cNvSpPr>
                <p:nvPr/>
              </p:nvSpPr>
              <p:spPr bwMode="auto">
                <a:xfrm>
                  <a:off x="4225" y="3150"/>
                  <a:ext cx="496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0" name="AutoShape 90"/>
                <p:cNvSpPr>
                  <a:spLocks noChangeArrowheads="1"/>
                </p:cNvSpPr>
                <p:nvPr/>
              </p:nvSpPr>
              <p:spPr bwMode="auto">
                <a:xfrm>
                  <a:off x="3840" y="3198"/>
                  <a:ext cx="499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1" name="AutoShape 91"/>
                <p:cNvSpPr>
                  <a:spLocks noChangeArrowheads="1"/>
                </p:cNvSpPr>
                <p:nvPr/>
              </p:nvSpPr>
              <p:spPr bwMode="auto">
                <a:xfrm>
                  <a:off x="3553" y="2720"/>
                  <a:ext cx="496" cy="498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2" name="AutoShape 92"/>
                <p:cNvSpPr>
                  <a:spLocks noChangeArrowheads="1"/>
                </p:cNvSpPr>
                <p:nvPr/>
              </p:nvSpPr>
              <p:spPr bwMode="auto">
                <a:xfrm>
                  <a:off x="3985" y="2768"/>
                  <a:ext cx="496" cy="495"/>
                </a:xfrm>
                <a:prstGeom prst="can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48573" name="AutoShape 93"/>
                <p:cNvSpPr>
                  <a:spLocks noChangeArrowheads="1"/>
                </p:cNvSpPr>
                <p:nvPr/>
              </p:nvSpPr>
              <p:spPr bwMode="auto">
                <a:xfrm>
                  <a:off x="3793" y="2351"/>
                  <a:ext cx="496" cy="498"/>
                </a:xfrm>
                <a:prstGeom prst="can">
                  <a:avLst>
                    <a:gd name="adj" fmla="val 25101"/>
                  </a:avLst>
                </a:prstGeom>
                <a:gradFill rotWithShape="0">
                  <a:gsLst>
                    <a:gs pos="0">
                      <a:schemeClr val="tx2">
                        <a:gamma/>
                        <a:shade val="66667"/>
                        <a:invGamma/>
                      </a:schemeClr>
                    </a:gs>
                    <a:gs pos="50000">
                      <a:schemeClr val="tx2"/>
                    </a:gs>
                    <a:gs pos="100000">
                      <a:schemeClr val="tx2">
                        <a:gamma/>
                        <a:shade val="66667"/>
                        <a:invGamma/>
                      </a:schemeClr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243" name="AutoShape 94"/>
              <p:cNvSpPr>
                <a:spLocks noChangeArrowheads="1"/>
              </p:cNvSpPr>
              <p:nvPr/>
            </p:nvSpPr>
            <p:spPr bwMode="auto">
              <a:xfrm>
                <a:off x="96" y="1296"/>
                <a:ext cx="528" cy="384"/>
              </a:xfrm>
              <a:prstGeom prst="irregularSeal1">
                <a:avLst/>
              </a:prstGeom>
              <a:solidFill>
                <a:srgbClr val="FFFF00"/>
              </a:solidFill>
              <a:ln w="12700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1400" b="1">
                    <a:solidFill>
                      <a:srgbClr val="FF0000"/>
                    </a:solidFill>
                    <a:latin typeface="+mj-lt"/>
                  </a:rPr>
                  <a:t>New!</a:t>
                </a:r>
                <a:endParaRPr lang="en-US" sz="2400" b="1">
                  <a:latin typeface="+mj-lt"/>
                </a:endParaRPr>
              </a:p>
            </p:txBody>
          </p:sp>
        </p:grpSp>
      </p:grpSp>
      <p:grpSp>
        <p:nvGrpSpPr>
          <p:cNvPr id="1030" name="Group 323"/>
          <p:cNvGrpSpPr>
            <a:grpSpLocks/>
          </p:cNvGrpSpPr>
          <p:nvPr/>
        </p:nvGrpSpPr>
        <p:grpSpPr bwMode="auto">
          <a:xfrm>
            <a:off x="4851400" y="1236663"/>
            <a:ext cx="4216400" cy="2130425"/>
            <a:chOff x="3056" y="1085"/>
            <a:chExt cx="2656" cy="1342"/>
          </a:xfrm>
        </p:grpSpPr>
        <p:grpSp>
          <p:nvGrpSpPr>
            <p:cNvPr id="1113" name="Group 321"/>
            <p:cNvGrpSpPr>
              <a:grpSpLocks/>
            </p:cNvGrpSpPr>
            <p:nvPr/>
          </p:nvGrpSpPr>
          <p:grpSpPr bwMode="auto">
            <a:xfrm>
              <a:off x="3056" y="1085"/>
              <a:ext cx="2007" cy="1342"/>
              <a:chOff x="3056" y="1085"/>
              <a:chExt cx="2007" cy="1342"/>
            </a:xfrm>
          </p:grpSpPr>
          <p:sp>
            <p:nvSpPr>
              <p:cNvPr id="148590" name="Text Box 110"/>
              <p:cNvSpPr txBox="1">
                <a:spLocks noChangeArrowheads="1"/>
              </p:cNvSpPr>
              <p:nvPr/>
            </p:nvSpPr>
            <p:spPr bwMode="auto">
              <a:xfrm>
                <a:off x="3056" y="1085"/>
                <a:ext cx="984" cy="26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tx1">
                    <a:lumMod val="50000"/>
                    <a:lumOff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Seasonal</a:t>
                </a:r>
              </a:p>
            </p:txBody>
          </p:sp>
          <p:grpSp>
            <p:nvGrpSpPr>
              <p:cNvPr id="1203" name="Group 320"/>
              <p:cNvGrpSpPr>
                <a:grpSpLocks/>
              </p:cNvGrpSpPr>
              <p:nvPr/>
            </p:nvGrpSpPr>
            <p:grpSpPr bwMode="auto">
              <a:xfrm>
                <a:off x="3216" y="1340"/>
                <a:ext cx="1847" cy="1087"/>
                <a:chOff x="3216" y="1340"/>
                <a:chExt cx="1847" cy="1087"/>
              </a:xfrm>
            </p:grpSpPr>
            <p:grpSp>
              <p:nvGrpSpPr>
                <p:cNvPr id="1204" name="Group 319"/>
                <p:cNvGrpSpPr>
                  <a:grpSpLocks/>
                </p:cNvGrpSpPr>
                <p:nvPr/>
              </p:nvGrpSpPr>
              <p:grpSpPr bwMode="auto">
                <a:xfrm>
                  <a:off x="3264" y="1501"/>
                  <a:ext cx="1664" cy="845"/>
                  <a:chOff x="3264" y="1369"/>
                  <a:chExt cx="1664" cy="845"/>
                </a:xfrm>
              </p:grpSpPr>
              <p:sp>
                <p:nvSpPr>
                  <p:cNvPr id="1219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3427" y="2123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0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3530" y="141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1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3695" y="212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2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3913" y="212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3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021" y="136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4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4184" y="207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4400" y="207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6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4508" y="141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7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4669" y="2080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8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4882" y="2034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22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3264" y="2168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cxnSp>
                <p:nvCxnSpPr>
                  <p:cNvPr id="1230" name="AutoShape 38"/>
                  <p:cNvCxnSpPr>
                    <a:cxnSpLocks noChangeShapeType="1"/>
                    <a:stCxn id="1229" idx="7"/>
                    <a:endCxn id="1219" idx="2"/>
                  </p:cNvCxnSpPr>
                  <p:nvPr/>
                </p:nvCxnSpPr>
                <p:spPr bwMode="auto">
                  <a:xfrm flipV="1">
                    <a:off x="3303" y="2146"/>
                    <a:ext cx="124" cy="2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1" name="AutoShape 39"/>
                  <p:cNvCxnSpPr>
                    <a:cxnSpLocks noChangeShapeType="1"/>
                    <a:stCxn id="1219" idx="7"/>
                    <a:endCxn id="1220" idx="3"/>
                  </p:cNvCxnSpPr>
                  <p:nvPr/>
                </p:nvCxnSpPr>
                <p:spPr bwMode="auto">
                  <a:xfrm flipV="1">
                    <a:off x="3466" y="1453"/>
                    <a:ext cx="71" cy="677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2" name="AutoShape 40"/>
                  <p:cNvCxnSpPr>
                    <a:cxnSpLocks noChangeShapeType="1"/>
                    <a:stCxn id="1220" idx="5"/>
                    <a:endCxn id="1221" idx="1"/>
                  </p:cNvCxnSpPr>
                  <p:nvPr/>
                </p:nvCxnSpPr>
                <p:spPr bwMode="auto">
                  <a:xfrm>
                    <a:off x="3569" y="1453"/>
                    <a:ext cx="133" cy="67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3" name="AutoShape 41"/>
                  <p:cNvCxnSpPr>
                    <a:cxnSpLocks noChangeShapeType="1"/>
                    <a:stCxn id="1221" idx="6"/>
                    <a:endCxn id="1222" idx="2"/>
                  </p:cNvCxnSpPr>
                  <p:nvPr/>
                </p:nvCxnSpPr>
                <p:spPr bwMode="auto">
                  <a:xfrm>
                    <a:off x="3741" y="2145"/>
                    <a:ext cx="172" cy="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4" name="AutoShape 42"/>
                  <p:cNvCxnSpPr>
                    <a:cxnSpLocks noChangeShapeType="1"/>
                    <a:stCxn id="1222" idx="7"/>
                    <a:endCxn id="1223" idx="3"/>
                  </p:cNvCxnSpPr>
                  <p:nvPr/>
                </p:nvCxnSpPr>
                <p:spPr bwMode="auto">
                  <a:xfrm flipV="1">
                    <a:off x="3952" y="1408"/>
                    <a:ext cx="76" cy="724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5" name="AutoShape 43"/>
                  <p:cNvCxnSpPr>
                    <a:cxnSpLocks noChangeShapeType="1"/>
                    <a:stCxn id="1223" idx="5"/>
                    <a:endCxn id="1224" idx="1"/>
                  </p:cNvCxnSpPr>
                  <p:nvPr/>
                </p:nvCxnSpPr>
                <p:spPr bwMode="auto">
                  <a:xfrm>
                    <a:off x="4060" y="1408"/>
                    <a:ext cx="131" cy="678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6" name="AutoShape 44"/>
                  <p:cNvCxnSpPr>
                    <a:cxnSpLocks noChangeShapeType="1"/>
                    <a:stCxn id="1224" idx="6"/>
                    <a:endCxn id="1225" idx="2"/>
                  </p:cNvCxnSpPr>
                  <p:nvPr/>
                </p:nvCxnSpPr>
                <p:spPr bwMode="auto">
                  <a:xfrm>
                    <a:off x="4230" y="2102"/>
                    <a:ext cx="170" cy="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7" name="AutoShape 45"/>
                  <p:cNvCxnSpPr>
                    <a:cxnSpLocks noChangeShapeType="1"/>
                    <a:stCxn id="1225" idx="7"/>
                    <a:endCxn id="1226" idx="3"/>
                  </p:cNvCxnSpPr>
                  <p:nvPr/>
                </p:nvCxnSpPr>
                <p:spPr bwMode="auto">
                  <a:xfrm flipV="1">
                    <a:off x="4439" y="1451"/>
                    <a:ext cx="76" cy="635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8" name="AutoShape 46"/>
                  <p:cNvCxnSpPr>
                    <a:cxnSpLocks noChangeShapeType="1"/>
                    <a:stCxn id="1226" idx="5"/>
                    <a:endCxn id="1227" idx="1"/>
                  </p:cNvCxnSpPr>
                  <p:nvPr/>
                </p:nvCxnSpPr>
                <p:spPr bwMode="auto">
                  <a:xfrm>
                    <a:off x="4547" y="1451"/>
                    <a:ext cx="129" cy="63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9" name="AutoShape 47"/>
                  <p:cNvCxnSpPr>
                    <a:cxnSpLocks noChangeShapeType="1"/>
                    <a:stCxn id="1227" idx="6"/>
                    <a:endCxn id="1228" idx="2"/>
                  </p:cNvCxnSpPr>
                  <p:nvPr/>
                </p:nvCxnSpPr>
                <p:spPr bwMode="auto">
                  <a:xfrm flipV="1">
                    <a:off x="4715" y="2057"/>
                    <a:ext cx="167" cy="4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205" name="Group 96"/>
                <p:cNvGrpSpPr>
                  <a:grpSpLocks/>
                </p:cNvGrpSpPr>
                <p:nvPr/>
              </p:nvGrpSpPr>
              <p:grpSpPr bwMode="auto">
                <a:xfrm>
                  <a:off x="3216" y="1340"/>
                  <a:ext cx="1847" cy="1087"/>
                  <a:chOff x="4608" y="2736"/>
                  <a:chExt cx="1008" cy="722"/>
                </a:xfrm>
              </p:grpSpPr>
              <p:grpSp>
                <p:nvGrpSpPr>
                  <p:cNvPr id="1206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4618" y="2736"/>
                    <a:ext cx="33" cy="722"/>
                    <a:chOff x="624" y="576"/>
                    <a:chExt cx="144" cy="3168"/>
                  </a:xfrm>
                </p:grpSpPr>
                <p:sp>
                  <p:nvSpPr>
                    <p:cNvPr id="1213" name="Line 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4" name="Line 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5" name="Line 1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6" name="Line 1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7" name="Line 1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8" name="Line 1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20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4608" y="3414"/>
                    <a:ext cx="1008" cy="33"/>
                    <a:chOff x="576" y="3552"/>
                    <a:chExt cx="4512" cy="144"/>
                  </a:xfrm>
                </p:grpSpPr>
                <p:sp>
                  <p:nvSpPr>
                    <p:cNvPr id="1208" name="Line 1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09" name="Line 1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0" name="Line 1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1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212" name="Line 1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1114" name="Group 322"/>
            <p:cNvGrpSpPr>
              <a:grpSpLocks/>
            </p:cNvGrpSpPr>
            <p:nvPr/>
          </p:nvGrpSpPr>
          <p:grpSpPr bwMode="auto">
            <a:xfrm>
              <a:off x="5019" y="1644"/>
              <a:ext cx="693" cy="696"/>
              <a:chOff x="5019" y="1644"/>
              <a:chExt cx="693" cy="696"/>
            </a:xfrm>
          </p:grpSpPr>
          <p:grpSp>
            <p:nvGrpSpPr>
              <p:cNvPr id="1115" name="Group 111"/>
              <p:cNvGrpSpPr>
                <a:grpSpLocks/>
              </p:cNvGrpSpPr>
              <p:nvPr/>
            </p:nvGrpSpPr>
            <p:grpSpPr bwMode="auto">
              <a:xfrm rot="3961214">
                <a:off x="5221" y="1442"/>
                <a:ext cx="216" cy="619"/>
                <a:chOff x="5384" y="1135"/>
                <a:chExt cx="302" cy="707"/>
              </a:xfrm>
            </p:grpSpPr>
            <p:sp>
              <p:nvSpPr>
                <p:cNvPr id="1190" name="Freeform 112"/>
                <p:cNvSpPr>
                  <a:spLocks/>
                </p:cNvSpPr>
                <p:nvPr/>
              </p:nvSpPr>
              <p:spPr bwMode="auto">
                <a:xfrm>
                  <a:off x="5384" y="1135"/>
                  <a:ext cx="302" cy="490"/>
                </a:xfrm>
                <a:custGeom>
                  <a:avLst/>
                  <a:gdLst>
                    <a:gd name="T0" fmla="*/ 80 w 604"/>
                    <a:gd name="T1" fmla="*/ 19 h 981"/>
                    <a:gd name="T2" fmla="*/ 142 w 604"/>
                    <a:gd name="T3" fmla="*/ 17 h 981"/>
                    <a:gd name="T4" fmla="*/ 184 w 604"/>
                    <a:gd name="T5" fmla="*/ 17 h 981"/>
                    <a:gd name="T6" fmla="*/ 209 w 604"/>
                    <a:gd name="T7" fmla="*/ 30 h 981"/>
                    <a:gd name="T8" fmla="*/ 240 w 604"/>
                    <a:gd name="T9" fmla="*/ 53 h 981"/>
                    <a:gd name="T10" fmla="*/ 280 w 604"/>
                    <a:gd name="T11" fmla="*/ 64 h 981"/>
                    <a:gd name="T12" fmla="*/ 298 w 604"/>
                    <a:gd name="T13" fmla="*/ 42 h 981"/>
                    <a:gd name="T14" fmla="*/ 326 w 604"/>
                    <a:gd name="T15" fmla="*/ 15 h 981"/>
                    <a:gd name="T16" fmla="*/ 347 w 604"/>
                    <a:gd name="T17" fmla="*/ 5 h 981"/>
                    <a:gd name="T18" fmla="*/ 404 w 604"/>
                    <a:gd name="T19" fmla="*/ 2 h 981"/>
                    <a:gd name="T20" fmla="*/ 463 w 604"/>
                    <a:gd name="T21" fmla="*/ 0 h 981"/>
                    <a:gd name="T22" fmla="*/ 487 w 604"/>
                    <a:gd name="T23" fmla="*/ 12 h 981"/>
                    <a:gd name="T24" fmla="*/ 523 w 604"/>
                    <a:gd name="T25" fmla="*/ 42 h 981"/>
                    <a:gd name="T26" fmla="*/ 544 w 604"/>
                    <a:gd name="T27" fmla="*/ 67 h 981"/>
                    <a:gd name="T28" fmla="*/ 567 w 604"/>
                    <a:gd name="T29" fmla="*/ 332 h 981"/>
                    <a:gd name="T30" fmla="*/ 598 w 604"/>
                    <a:gd name="T31" fmla="*/ 762 h 981"/>
                    <a:gd name="T32" fmla="*/ 601 w 604"/>
                    <a:gd name="T33" fmla="*/ 901 h 981"/>
                    <a:gd name="T34" fmla="*/ 573 w 604"/>
                    <a:gd name="T35" fmla="*/ 930 h 981"/>
                    <a:gd name="T36" fmla="*/ 544 w 604"/>
                    <a:gd name="T37" fmla="*/ 955 h 981"/>
                    <a:gd name="T38" fmla="*/ 528 w 604"/>
                    <a:gd name="T39" fmla="*/ 962 h 981"/>
                    <a:gd name="T40" fmla="*/ 500 w 604"/>
                    <a:gd name="T41" fmla="*/ 967 h 981"/>
                    <a:gd name="T42" fmla="*/ 472 w 604"/>
                    <a:gd name="T43" fmla="*/ 969 h 981"/>
                    <a:gd name="T44" fmla="*/ 445 w 604"/>
                    <a:gd name="T45" fmla="*/ 971 h 981"/>
                    <a:gd name="T46" fmla="*/ 424 w 604"/>
                    <a:gd name="T47" fmla="*/ 972 h 981"/>
                    <a:gd name="T48" fmla="*/ 410 w 604"/>
                    <a:gd name="T49" fmla="*/ 969 h 981"/>
                    <a:gd name="T50" fmla="*/ 380 w 604"/>
                    <a:gd name="T51" fmla="*/ 954 h 981"/>
                    <a:gd name="T52" fmla="*/ 350 w 604"/>
                    <a:gd name="T53" fmla="*/ 936 h 981"/>
                    <a:gd name="T54" fmla="*/ 290 w 604"/>
                    <a:gd name="T55" fmla="*/ 936 h 981"/>
                    <a:gd name="T56" fmla="*/ 271 w 604"/>
                    <a:gd name="T57" fmla="*/ 954 h 981"/>
                    <a:gd name="T58" fmla="*/ 250 w 604"/>
                    <a:gd name="T59" fmla="*/ 972 h 981"/>
                    <a:gd name="T60" fmla="*/ 234 w 604"/>
                    <a:gd name="T61" fmla="*/ 976 h 981"/>
                    <a:gd name="T62" fmla="*/ 210 w 604"/>
                    <a:gd name="T63" fmla="*/ 977 h 981"/>
                    <a:gd name="T64" fmla="*/ 184 w 604"/>
                    <a:gd name="T65" fmla="*/ 978 h 981"/>
                    <a:gd name="T66" fmla="*/ 159 w 604"/>
                    <a:gd name="T67" fmla="*/ 981 h 981"/>
                    <a:gd name="T68" fmla="*/ 136 w 604"/>
                    <a:gd name="T69" fmla="*/ 981 h 981"/>
                    <a:gd name="T70" fmla="*/ 115 w 604"/>
                    <a:gd name="T71" fmla="*/ 978 h 981"/>
                    <a:gd name="T72" fmla="*/ 76 w 604"/>
                    <a:gd name="T73" fmla="*/ 953 h 981"/>
                    <a:gd name="T74" fmla="*/ 44 w 604"/>
                    <a:gd name="T75" fmla="*/ 919 h 981"/>
                    <a:gd name="T76" fmla="*/ 31 w 604"/>
                    <a:gd name="T77" fmla="*/ 777 h 981"/>
                    <a:gd name="T78" fmla="*/ 11 w 604"/>
                    <a:gd name="T79" fmla="*/ 354 h 981"/>
                    <a:gd name="T80" fmla="*/ 0 w 604"/>
                    <a:gd name="T81" fmla="*/ 93 h 981"/>
                    <a:gd name="T82" fmla="*/ 15 w 604"/>
                    <a:gd name="T83" fmla="*/ 65 h 981"/>
                    <a:gd name="T84" fmla="*/ 43 w 604"/>
                    <a:gd name="T85" fmla="*/ 33 h 98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04"/>
                    <a:gd name="T130" fmla="*/ 0 h 981"/>
                    <a:gd name="T131" fmla="*/ 604 w 604"/>
                    <a:gd name="T132" fmla="*/ 981 h 98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04" h="981">
                      <a:moveTo>
                        <a:pt x="58" y="21"/>
                      </a:moveTo>
                      <a:lnTo>
                        <a:pt x="66" y="20"/>
                      </a:lnTo>
                      <a:lnTo>
                        <a:pt x="80" y="19"/>
                      </a:lnTo>
                      <a:lnTo>
                        <a:pt x="99" y="18"/>
                      </a:lnTo>
                      <a:lnTo>
                        <a:pt x="121" y="17"/>
                      </a:lnTo>
                      <a:lnTo>
                        <a:pt x="142" y="17"/>
                      </a:lnTo>
                      <a:lnTo>
                        <a:pt x="161" y="17"/>
                      </a:lnTo>
                      <a:lnTo>
                        <a:pt x="176" y="17"/>
                      </a:lnTo>
                      <a:lnTo>
                        <a:pt x="184" y="17"/>
                      </a:lnTo>
                      <a:lnTo>
                        <a:pt x="190" y="19"/>
                      </a:lnTo>
                      <a:lnTo>
                        <a:pt x="198" y="23"/>
                      </a:lnTo>
                      <a:lnTo>
                        <a:pt x="209" y="30"/>
                      </a:lnTo>
                      <a:lnTo>
                        <a:pt x="220" y="38"/>
                      </a:lnTo>
                      <a:lnTo>
                        <a:pt x="230" y="47"/>
                      </a:lnTo>
                      <a:lnTo>
                        <a:pt x="240" y="53"/>
                      </a:lnTo>
                      <a:lnTo>
                        <a:pt x="246" y="60"/>
                      </a:lnTo>
                      <a:lnTo>
                        <a:pt x="251" y="64"/>
                      </a:lnTo>
                      <a:lnTo>
                        <a:pt x="280" y="64"/>
                      </a:lnTo>
                      <a:lnTo>
                        <a:pt x="283" y="58"/>
                      </a:lnTo>
                      <a:lnTo>
                        <a:pt x="290" y="50"/>
                      </a:lnTo>
                      <a:lnTo>
                        <a:pt x="298" y="42"/>
                      </a:lnTo>
                      <a:lnTo>
                        <a:pt x="307" y="32"/>
                      </a:lnTo>
                      <a:lnTo>
                        <a:pt x="317" y="23"/>
                      </a:lnTo>
                      <a:lnTo>
                        <a:pt x="326" y="15"/>
                      </a:lnTo>
                      <a:lnTo>
                        <a:pt x="334" y="10"/>
                      </a:lnTo>
                      <a:lnTo>
                        <a:pt x="339" y="6"/>
                      </a:lnTo>
                      <a:lnTo>
                        <a:pt x="347" y="5"/>
                      </a:lnTo>
                      <a:lnTo>
                        <a:pt x="362" y="4"/>
                      </a:lnTo>
                      <a:lnTo>
                        <a:pt x="381" y="3"/>
                      </a:lnTo>
                      <a:lnTo>
                        <a:pt x="404" y="2"/>
                      </a:lnTo>
                      <a:lnTo>
                        <a:pt x="426" y="0"/>
                      </a:lnTo>
                      <a:lnTo>
                        <a:pt x="447" y="0"/>
                      </a:lnTo>
                      <a:lnTo>
                        <a:pt x="463" y="0"/>
                      </a:lnTo>
                      <a:lnTo>
                        <a:pt x="472" y="2"/>
                      </a:lnTo>
                      <a:lnTo>
                        <a:pt x="478" y="5"/>
                      </a:lnTo>
                      <a:lnTo>
                        <a:pt x="487" y="12"/>
                      </a:lnTo>
                      <a:lnTo>
                        <a:pt x="498" y="21"/>
                      </a:lnTo>
                      <a:lnTo>
                        <a:pt x="510" y="30"/>
                      </a:lnTo>
                      <a:lnTo>
                        <a:pt x="523" y="42"/>
                      </a:lnTo>
                      <a:lnTo>
                        <a:pt x="532" y="52"/>
                      </a:lnTo>
                      <a:lnTo>
                        <a:pt x="540" y="60"/>
                      </a:lnTo>
                      <a:lnTo>
                        <a:pt x="544" y="67"/>
                      </a:lnTo>
                      <a:lnTo>
                        <a:pt x="549" y="106"/>
                      </a:lnTo>
                      <a:lnTo>
                        <a:pt x="557" y="201"/>
                      </a:lnTo>
                      <a:lnTo>
                        <a:pt x="567" y="332"/>
                      </a:lnTo>
                      <a:lnTo>
                        <a:pt x="579" y="481"/>
                      </a:lnTo>
                      <a:lnTo>
                        <a:pt x="589" y="630"/>
                      </a:lnTo>
                      <a:lnTo>
                        <a:pt x="598" y="762"/>
                      </a:lnTo>
                      <a:lnTo>
                        <a:pt x="603" y="856"/>
                      </a:lnTo>
                      <a:lnTo>
                        <a:pt x="604" y="895"/>
                      </a:lnTo>
                      <a:lnTo>
                        <a:pt x="601" y="901"/>
                      </a:lnTo>
                      <a:lnTo>
                        <a:pt x="593" y="910"/>
                      </a:lnTo>
                      <a:lnTo>
                        <a:pt x="584" y="919"/>
                      </a:lnTo>
                      <a:lnTo>
                        <a:pt x="573" y="930"/>
                      </a:lnTo>
                      <a:lnTo>
                        <a:pt x="563" y="939"/>
                      </a:lnTo>
                      <a:lnTo>
                        <a:pt x="552" y="948"/>
                      </a:lnTo>
                      <a:lnTo>
                        <a:pt x="544" y="955"/>
                      </a:lnTo>
                      <a:lnTo>
                        <a:pt x="539" y="959"/>
                      </a:lnTo>
                      <a:lnTo>
                        <a:pt x="534" y="960"/>
                      </a:lnTo>
                      <a:lnTo>
                        <a:pt x="528" y="962"/>
                      </a:lnTo>
                      <a:lnTo>
                        <a:pt x="519" y="963"/>
                      </a:lnTo>
                      <a:lnTo>
                        <a:pt x="508" y="966"/>
                      </a:lnTo>
                      <a:lnTo>
                        <a:pt x="500" y="967"/>
                      </a:lnTo>
                      <a:lnTo>
                        <a:pt x="490" y="967"/>
                      </a:lnTo>
                      <a:lnTo>
                        <a:pt x="481" y="968"/>
                      </a:lnTo>
                      <a:lnTo>
                        <a:pt x="472" y="969"/>
                      </a:lnTo>
                      <a:lnTo>
                        <a:pt x="463" y="970"/>
                      </a:lnTo>
                      <a:lnTo>
                        <a:pt x="454" y="970"/>
                      </a:lnTo>
                      <a:lnTo>
                        <a:pt x="445" y="971"/>
                      </a:lnTo>
                      <a:lnTo>
                        <a:pt x="437" y="971"/>
                      </a:lnTo>
                      <a:lnTo>
                        <a:pt x="431" y="972"/>
                      </a:lnTo>
                      <a:lnTo>
                        <a:pt x="424" y="972"/>
                      </a:lnTo>
                      <a:lnTo>
                        <a:pt x="419" y="972"/>
                      </a:lnTo>
                      <a:lnTo>
                        <a:pt x="416" y="971"/>
                      </a:lnTo>
                      <a:lnTo>
                        <a:pt x="410" y="969"/>
                      </a:lnTo>
                      <a:lnTo>
                        <a:pt x="402" y="966"/>
                      </a:lnTo>
                      <a:lnTo>
                        <a:pt x="391" y="960"/>
                      </a:lnTo>
                      <a:lnTo>
                        <a:pt x="380" y="954"/>
                      </a:lnTo>
                      <a:lnTo>
                        <a:pt x="368" y="947"/>
                      </a:lnTo>
                      <a:lnTo>
                        <a:pt x="358" y="941"/>
                      </a:lnTo>
                      <a:lnTo>
                        <a:pt x="350" y="936"/>
                      </a:lnTo>
                      <a:lnTo>
                        <a:pt x="344" y="930"/>
                      </a:lnTo>
                      <a:lnTo>
                        <a:pt x="295" y="931"/>
                      </a:lnTo>
                      <a:lnTo>
                        <a:pt x="290" y="936"/>
                      </a:lnTo>
                      <a:lnTo>
                        <a:pt x="284" y="940"/>
                      </a:lnTo>
                      <a:lnTo>
                        <a:pt x="278" y="947"/>
                      </a:lnTo>
                      <a:lnTo>
                        <a:pt x="271" y="954"/>
                      </a:lnTo>
                      <a:lnTo>
                        <a:pt x="264" y="962"/>
                      </a:lnTo>
                      <a:lnTo>
                        <a:pt x="257" y="968"/>
                      </a:lnTo>
                      <a:lnTo>
                        <a:pt x="250" y="972"/>
                      </a:lnTo>
                      <a:lnTo>
                        <a:pt x="244" y="975"/>
                      </a:lnTo>
                      <a:lnTo>
                        <a:pt x="240" y="975"/>
                      </a:lnTo>
                      <a:lnTo>
                        <a:pt x="234" y="976"/>
                      </a:lnTo>
                      <a:lnTo>
                        <a:pt x="227" y="976"/>
                      </a:lnTo>
                      <a:lnTo>
                        <a:pt x="218" y="977"/>
                      </a:lnTo>
                      <a:lnTo>
                        <a:pt x="210" y="977"/>
                      </a:lnTo>
                      <a:lnTo>
                        <a:pt x="202" y="978"/>
                      </a:lnTo>
                      <a:lnTo>
                        <a:pt x="192" y="978"/>
                      </a:lnTo>
                      <a:lnTo>
                        <a:pt x="184" y="978"/>
                      </a:lnTo>
                      <a:lnTo>
                        <a:pt x="175" y="979"/>
                      </a:lnTo>
                      <a:lnTo>
                        <a:pt x="167" y="979"/>
                      </a:lnTo>
                      <a:lnTo>
                        <a:pt x="159" y="981"/>
                      </a:lnTo>
                      <a:lnTo>
                        <a:pt x="151" y="981"/>
                      </a:lnTo>
                      <a:lnTo>
                        <a:pt x="143" y="981"/>
                      </a:lnTo>
                      <a:lnTo>
                        <a:pt x="136" y="981"/>
                      </a:lnTo>
                      <a:lnTo>
                        <a:pt x="130" y="981"/>
                      </a:lnTo>
                      <a:lnTo>
                        <a:pt x="126" y="981"/>
                      </a:lnTo>
                      <a:lnTo>
                        <a:pt x="115" y="978"/>
                      </a:lnTo>
                      <a:lnTo>
                        <a:pt x="104" y="971"/>
                      </a:lnTo>
                      <a:lnTo>
                        <a:pt x="90" y="963"/>
                      </a:lnTo>
                      <a:lnTo>
                        <a:pt x="76" y="953"/>
                      </a:lnTo>
                      <a:lnTo>
                        <a:pt x="64" y="941"/>
                      </a:lnTo>
                      <a:lnTo>
                        <a:pt x="52" y="930"/>
                      </a:lnTo>
                      <a:lnTo>
                        <a:pt x="44" y="919"/>
                      </a:lnTo>
                      <a:lnTo>
                        <a:pt x="39" y="910"/>
                      </a:lnTo>
                      <a:lnTo>
                        <a:pt x="36" y="871"/>
                      </a:lnTo>
                      <a:lnTo>
                        <a:pt x="31" y="777"/>
                      </a:lnTo>
                      <a:lnTo>
                        <a:pt x="24" y="648"/>
                      </a:lnTo>
                      <a:lnTo>
                        <a:pt x="18" y="501"/>
                      </a:lnTo>
                      <a:lnTo>
                        <a:pt x="11" y="354"/>
                      </a:lnTo>
                      <a:lnTo>
                        <a:pt x="5" y="225"/>
                      </a:lnTo>
                      <a:lnTo>
                        <a:pt x="1" y="132"/>
                      </a:lnTo>
                      <a:lnTo>
                        <a:pt x="0" y="93"/>
                      </a:lnTo>
                      <a:lnTo>
                        <a:pt x="3" y="86"/>
                      </a:lnTo>
                      <a:lnTo>
                        <a:pt x="8" y="75"/>
                      </a:lnTo>
                      <a:lnTo>
                        <a:pt x="15" y="65"/>
                      </a:lnTo>
                      <a:lnTo>
                        <a:pt x="24" y="53"/>
                      </a:lnTo>
                      <a:lnTo>
                        <a:pt x="34" y="43"/>
                      </a:lnTo>
                      <a:lnTo>
                        <a:pt x="43" y="33"/>
                      </a:lnTo>
                      <a:lnTo>
                        <a:pt x="51" y="26"/>
                      </a:lnTo>
                      <a:lnTo>
                        <a:pt x="58" y="21"/>
                      </a:lnTo>
                      <a:close/>
                    </a:path>
                  </a:pathLst>
                </a:custGeom>
                <a:solidFill>
                  <a:srgbClr val="D6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1" name="Freeform 113"/>
                <p:cNvSpPr>
                  <a:spLocks/>
                </p:cNvSpPr>
                <p:nvPr/>
              </p:nvSpPr>
              <p:spPr bwMode="auto">
                <a:xfrm>
                  <a:off x="5592" y="1614"/>
                  <a:ext cx="70" cy="218"/>
                </a:xfrm>
                <a:custGeom>
                  <a:avLst/>
                  <a:gdLst>
                    <a:gd name="T0" fmla="*/ 0 w 140"/>
                    <a:gd name="T1" fmla="*/ 12 h 436"/>
                    <a:gd name="T2" fmla="*/ 21 w 140"/>
                    <a:gd name="T3" fmla="*/ 382 h 436"/>
                    <a:gd name="T4" fmla="*/ 24 w 140"/>
                    <a:gd name="T5" fmla="*/ 392 h 436"/>
                    <a:gd name="T6" fmla="*/ 28 w 140"/>
                    <a:gd name="T7" fmla="*/ 403 h 436"/>
                    <a:gd name="T8" fmla="*/ 34 w 140"/>
                    <a:gd name="T9" fmla="*/ 412 h 436"/>
                    <a:gd name="T10" fmla="*/ 42 w 140"/>
                    <a:gd name="T11" fmla="*/ 421 h 436"/>
                    <a:gd name="T12" fmla="*/ 51 w 140"/>
                    <a:gd name="T13" fmla="*/ 428 h 436"/>
                    <a:gd name="T14" fmla="*/ 61 w 140"/>
                    <a:gd name="T15" fmla="*/ 433 h 436"/>
                    <a:gd name="T16" fmla="*/ 72 w 140"/>
                    <a:gd name="T17" fmla="*/ 436 h 436"/>
                    <a:gd name="T18" fmla="*/ 84 w 140"/>
                    <a:gd name="T19" fmla="*/ 436 h 436"/>
                    <a:gd name="T20" fmla="*/ 96 w 140"/>
                    <a:gd name="T21" fmla="*/ 435 h 436"/>
                    <a:gd name="T22" fmla="*/ 108 w 140"/>
                    <a:gd name="T23" fmla="*/ 432 h 436"/>
                    <a:gd name="T24" fmla="*/ 118 w 140"/>
                    <a:gd name="T25" fmla="*/ 426 h 436"/>
                    <a:gd name="T26" fmla="*/ 126 w 140"/>
                    <a:gd name="T27" fmla="*/ 418 h 436"/>
                    <a:gd name="T28" fmla="*/ 133 w 140"/>
                    <a:gd name="T29" fmla="*/ 408 h 436"/>
                    <a:gd name="T30" fmla="*/ 138 w 140"/>
                    <a:gd name="T31" fmla="*/ 397 h 436"/>
                    <a:gd name="T32" fmla="*/ 140 w 140"/>
                    <a:gd name="T33" fmla="*/ 383 h 436"/>
                    <a:gd name="T34" fmla="*/ 140 w 140"/>
                    <a:gd name="T35" fmla="*/ 368 h 436"/>
                    <a:gd name="T36" fmla="*/ 123 w 140"/>
                    <a:gd name="T37" fmla="*/ 0 h 436"/>
                    <a:gd name="T38" fmla="*/ 118 w 140"/>
                    <a:gd name="T39" fmla="*/ 1 h 436"/>
                    <a:gd name="T40" fmla="*/ 112 w 140"/>
                    <a:gd name="T41" fmla="*/ 3 h 436"/>
                    <a:gd name="T42" fmla="*/ 103 w 140"/>
                    <a:gd name="T43" fmla="*/ 4 h 436"/>
                    <a:gd name="T44" fmla="*/ 92 w 140"/>
                    <a:gd name="T45" fmla="*/ 7 h 436"/>
                    <a:gd name="T46" fmla="*/ 84 w 140"/>
                    <a:gd name="T47" fmla="*/ 8 h 436"/>
                    <a:gd name="T48" fmla="*/ 74 w 140"/>
                    <a:gd name="T49" fmla="*/ 8 h 436"/>
                    <a:gd name="T50" fmla="*/ 65 w 140"/>
                    <a:gd name="T51" fmla="*/ 9 h 436"/>
                    <a:gd name="T52" fmla="*/ 56 w 140"/>
                    <a:gd name="T53" fmla="*/ 10 h 436"/>
                    <a:gd name="T54" fmla="*/ 47 w 140"/>
                    <a:gd name="T55" fmla="*/ 11 h 436"/>
                    <a:gd name="T56" fmla="*/ 38 w 140"/>
                    <a:gd name="T57" fmla="*/ 11 h 436"/>
                    <a:gd name="T58" fmla="*/ 29 w 140"/>
                    <a:gd name="T59" fmla="*/ 12 h 436"/>
                    <a:gd name="T60" fmla="*/ 21 w 140"/>
                    <a:gd name="T61" fmla="*/ 12 h 436"/>
                    <a:gd name="T62" fmla="*/ 15 w 140"/>
                    <a:gd name="T63" fmla="*/ 13 h 436"/>
                    <a:gd name="T64" fmla="*/ 8 w 140"/>
                    <a:gd name="T65" fmla="*/ 13 h 436"/>
                    <a:gd name="T66" fmla="*/ 3 w 140"/>
                    <a:gd name="T67" fmla="*/ 13 h 436"/>
                    <a:gd name="T68" fmla="*/ 0 w 140"/>
                    <a:gd name="T69" fmla="*/ 12 h 4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0"/>
                    <a:gd name="T106" fmla="*/ 0 h 436"/>
                    <a:gd name="T107" fmla="*/ 140 w 140"/>
                    <a:gd name="T108" fmla="*/ 436 h 4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0" h="436">
                      <a:moveTo>
                        <a:pt x="0" y="12"/>
                      </a:moveTo>
                      <a:lnTo>
                        <a:pt x="21" y="382"/>
                      </a:lnTo>
                      <a:lnTo>
                        <a:pt x="24" y="392"/>
                      </a:lnTo>
                      <a:lnTo>
                        <a:pt x="28" y="403"/>
                      </a:lnTo>
                      <a:lnTo>
                        <a:pt x="34" y="412"/>
                      </a:lnTo>
                      <a:lnTo>
                        <a:pt x="42" y="421"/>
                      </a:lnTo>
                      <a:lnTo>
                        <a:pt x="51" y="428"/>
                      </a:lnTo>
                      <a:lnTo>
                        <a:pt x="61" y="433"/>
                      </a:lnTo>
                      <a:lnTo>
                        <a:pt x="72" y="436"/>
                      </a:lnTo>
                      <a:lnTo>
                        <a:pt x="84" y="436"/>
                      </a:lnTo>
                      <a:lnTo>
                        <a:pt x="96" y="435"/>
                      </a:lnTo>
                      <a:lnTo>
                        <a:pt x="108" y="432"/>
                      </a:lnTo>
                      <a:lnTo>
                        <a:pt x="118" y="426"/>
                      </a:lnTo>
                      <a:lnTo>
                        <a:pt x="126" y="418"/>
                      </a:lnTo>
                      <a:lnTo>
                        <a:pt x="133" y="408"/>
                      </a:lnTo>
                      <a:lnTo>
                        <a:pt x="138" y="397"/>
                      </a:lnTo>
                      <a:lnTo>
                        <a:pt x="140" y="383"/>
                      </a:lnTo>
                      <a:lnTo>
                        <a:pt x="140" y="368"/>
                      </a:lnTo>
                      <a:lnTo>
                        <a:pt x="123" y="0"/>
                      </a:lnTo>
                      <a:lnTo>
                        <a:pt x="118" y="1"/>
                      </a:lnTo>
                      <a:lnTo>
                        <a:pt x="112" y="3"/>
                      </a:lnTo>
                      <a:lnTo>
                        <a:pt x="103" y="4"/>
                      </a:lnTo>
                      <a:lnTo>
                        <a:pt x="92" y="7"/>
                      </a:lnTo>
                      <a:lnTo>
                        <a:pt x="84" y="8"/>
                      </a:lnTo>
                      <a:lnTo>
                        <a:pt x="74" y="8"/>
                      </a:lnTo>
                      <a:lnTo>
                        <a:pt x="65" y="9"/>
                      </a:lnTo>
                      <a:lnTo>
                        <a:pt x="56" y="10"/>
                      </a:lnTo>
                      <a:lnTo>
                        <a:pt x="47" y="11"/>
                      </a:lnTo>
                      <a:lnTo>
                        <a:pt x="38" y="11"/>
                      </a:lnTo>
                      <a:lnTo>
                        <a:pt x="29" y="12"/>
                      </a:lnTo>
                      <a:lnTo>
                        <a:pt x="21" y="12"/>
                      </a:lnTo>
                      <a:lnTo>
                        <a:pt x="15" y="13"/>
                      </a:lnTo>
                      <a:lnTo>
                        <a:pt x="8" y="13"/>
                      </a:lnTo>
                      <a:lnTo>
                        <a:pt x="3" y="13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2" name="Freeform 114"/>
                <p:cNvSpPr>
                  <a:spLocks/>
                </p:cNvSpPr>
                <p:nvPr/>
              </p:nvSpPr>
              <p:spPr bwMode="auto">
                <a:xfrm>
                  <a:off x="5447" y="1622"/>
                  <a:ext cx="70" cy="220"/>
                </a:xfrm>
                <a:custGeom>
                  <a:avLst/>
                  <a:gdLst>
                    <a:gd name="T0" fmla="*/ 0 w 140"/>
                    <a:gd name="T1" fmla="*/ 6 h 440"/>
                    <a:gd name="T2" fmla="*/ 20 w 140"/>
                    <a:gd name="T3" fmla="*/ 386 h 440"/>
                    <a:gd name="T4" fmla="*/ 24 w 140"/>
                    <a:gd name="T5" fmla="*/ 396 h 440"/>
                    <a:gd name="T6" fmla="*/ 28 w 140"/>
                    <a:gd name="T7" fmla="*/ 406 h 440"/>
                    <a:gd name="T8" fmla="*/ 34 w 140"/>
                    <a:gd name="T9" fmla="*/ 416 h 440"/>
                    <a:gd name="T10" fmla="*/ 41 w 140"/>
                    <a:gd name="T11" fmla="*/ 425 h 440"/>
                    <a:gd name="T12" fmla="*/ 50 w 140"/>
                    <a:gd name="T13" fmla="*/ 432 h 440"/>
                    <a:gd name="T14" fmla="*/ 60 w 140"/>
                    <a:gd name="T15" fmla="*/ 436 h 440"/>
                    <a:gd name="T16" fmla="*/ 71 w 140"/>
                    <a:gd name="T17" fmla="*/ 440 h 440"/>
                    <a:gd name="T18" fmla="*/ 83 w 140"/>
                    <a:gd name="T19" fmla="*/ 440 h 440"/>
                    <a:gd name="T20" fmla="*/ 96 w 140"/>
                    <a:gd name="T21" fmla="*/ 439 h 440"/>
                    <a:gd name="T22" fmla="*/ 108 w 140"/>
                    <a:gd name="T23" fmla="*/ 435 h 440"/>
                    <a:gd name="T24" fmla="*/ 118 w 140"/>
                    <a:gd name="T25" fmla="*/ 429 h 440"/>
                    <a:gd name="T26" fmla="*/ 126 w 140"/>
                    <a:gd name="T27" fmla="*/ 421 h 440"/>
                    <a:gd name="T28" fmla="*/ 132 w 140"/>
                    <a:gd name="T29" fmla="*/ 412 h 440"/>
                    <a:gd name="T30" fmla="*/ 137 w 140"/>
                    <a:gd name="T31" fmla="*/ 401 h 440"/>
                    <a:gd name="T32" fmla="*/ 139 w 140"/>
                    <a:gd name="T33" fmla="*/ 387 h 440"/>
                    <a:gd name="T34" fmla="*/ 140 w 140"/>
                    <a:gd name="T35" fmla="*/ 372 h 440"/>
                    <a:gd name="T36" fmla="*/ 118 w 140"/>
                    <a:gd name="T37" fmla="*/ 0 h 440"/>
                    <a:gd name="T38" fmla="*/ 114 w 140"/>
                    <a:gd name="T39" fmla="*/ 0 h 440"/>
                    <a:gd name="T40" fmla="*/ 108 w 140"/>
                    <a:gd name="T41" fmla="*/ 1 h 440"/>
                    <a:gd name="T42" fmla="*/ 101 w 140"/>
                    <a:gd name="T43" fmla="*/ 1 h 440"/>
                    <a:gd name="T44" fmla="*/ 92 w 140"/>
                    <a:gd name="T45" fmla="*/ 2 h 440"/>
                    <a:gd name="T46" fmla="*/ 84 w 140"/>
                    <a:gd name="T47" fmla="*/ 2 h 440"/>
                    <a:gd name="T48" fmla="*/ 76 w 140"/>
                    <a:gd name="T49" fmla="*/ 3 h 440"/>
                    <a:gd name="T50" fmla="*/ 66 w 140"/>
                    <a:gd name="T51" fmla="*/ 3 h 440"/>
                    <a:gd name="T52" fmla="*/ 58 w 140"/>
                    <a:gd name="T53" fmla="*/ 3 h 440"/>
                    <a:gd name="T54" fmla="*/ 49 w 140"/>
                    <a:gd name="T55" fmla="*/ 4 h 440"/>
                    <a:gd name="T56" fmla="*/ 41 w 140"/>
                    <a:gd name="T57" fmla="*/ 4 h 440"/>
                    <a:gd name="T58" fmla="*/ 33 w 140"/>
                    <a:gd name="T59" fmla="*/ 6 h 440"/>
                    <a:gd name="T60" fmla="*/ 25 w 140"/>
                    <a:gd name="T61" fmla="*/ 6 h 440"/>
                    <a:gd name="T62" fmla="*/ 17 w 140"/>
                    <a:gd name="T63" fmla="*/ 6 h 440"/>
                    <a:gd name="T64" fmla="*/ 10 w 140"/>
                    <a:gd name="T65" fmla="*/ 6 h 440"/>
                    <a:gd name="T66" fmla="*/ 4 w 140"/>
                    <a:gd name="T67" fmla="*/ 6 h 440"/>
                    <a:gd name="T68" fmla="*/ 0 w 140"/>
                    <a:gd name="T69" fmla="*/ 6 h 4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0"/>
                    <a:gd name="T106" fmla="*/ 0 h 440"/>
                    <a:gd name="T107" fmla="*/ 140 w 140"/>
                    <a:gd name="T108" fmla="*/ 440 h 4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0" h="440">
                      <a:moveTo>
                        <a:pt x="0" y="6"/>
                      </a:moveTo>
                      <a:lnTo>
                        <a:pt x="20" y="386"/>
                      </a:lnTo>
                      <a:lnTo>
                        <a:pt x="24" y="396"/>
                      </a:lnTo>
                      <a:lnTo>
                        <a:pt x="28" y="406"/>
                      </a:lnTo>
                      <a:lnTo>
                        <a:pt x="34" y="416"/>
                      </a:lnTo>
                      <a:lnTo>
                        <a:pt x="41" y="425"/>
                      </a:lnTo>
                      <a:lnTo>
                        <a:pt x="50" y="432"/>
                      </a:lnTo>
                      <a:lnTo>
                        <a:pt x="60" y="436"/>
                      </a:lnTo>
                      <a:lnTo>
                        <a:pt x="71" y="440"/>
                      </a:lnTo>
                      <a:lnTo>
                        <a:pt x="83" y="440"/>
                      </a:lnTo>
                      <a:lnTo>
                        <a:pt x="96" y="439"/>
                      </a:lnTo>
                      <a:lnTo>
                        <a:pt x="108" y="435"/>
                      </a:lnTo>
                      <a:lnTo>
                        <a:pt x="118" y="429"/>
                      </a:lnTo>
                      <a:lnTo>
                        <a:pt x="126" y="421"/>
                      </a:lnTo>
                      <a:lnTo>
                        <a:pt x="132" y="412"/>
                      </a:lnTo>
                      <a:lnTo>
                        <a:pt x="137" y="401"/>
                      </a:lnTo>
                      <a:lnTo>
                        <a:pt x="139" y="387"/>
                      </a:lnTo>
                      <a:lnTo>
                        <a:pt x="140" y="372"/>
                      </a:lnTo>
                      <a:lnTo>
                        <a:pt x="118" y="0"/>
                      </a:lnTo>
                      <a:lnTo>
                        <a:pt x="114" y="0"/>
                      </a:lnTo>
                      <a:lnTo>
                        <a:pt x="108" y="1"/>
                      </a:lnTo>
                      <a:lnTo>
                        <a:pt x="101" y="1"/>
                      </a:lnTo>
                      <a:lnTo>
                        <a:pt x="92" y="2"/>
                      </a:lnTo>
                      <a:lnTo>
                        <a:pt x="84" y="2"/>
                      </a:lnTo>
                      <a:lnTo>
                        <a:pt x="76" y="3"/>
                      </a:lnTo>
                      <a:lnTo>
                        <a:pt x="66" y="3"/>
                      </a:lnTo>
                      <a:lnTo>
                        <a:pt x="58" y="3"/>
                      </a:lnTo>
                      <a:lnTo>
                        <a:pt x="49" y="4"/>
                      </a:lnTo>
                      <a:lnTo>
                        <a:pt x="41" y="4"/>
                      </a:lnTo>
                      <a:lnTo>
                        <a:pt x="33" y="6"/>
                      </a:lnTo>
                      <a:lnTo>
                        <a:pt x="25" y="6"/>
                      </a:lnTo>
                      <a:lnTo>
                        <a:pt x="17" y="6"/>
                      </a:lnTo>
                      <a:lnTo>
                        <a:pt x="10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3" name="Freeform 115"/>
                <p:cNvSpPr>
                  <a:spLocks/>
                </p:cNvSpPr>
                <p:nvPr/>
              </p:nvSpPr>
              <p:spPr bwMode="auto">
                <a:xfrm>
                  <a:off x="5533" y="1143"/>
                  <a:ext cx="137" cy="456"/>
                </a:xfrm>
                <a:custGeom>
                  <a:avLst/>
                  <a:gdLst>
                    <a:gd name="T0" fmla="*/ 53 w 274"/>
                    <a:gd name="T1" fmla="*/ 7 h 912"/>
                    <a:gd name="T2" fmla="*/ 81 w 274"/>
                    <a:gd name="T3" fmla="*/ 3 h 912"/>
                    <a:gd name="T4" fmla="*/ 118 w 274"/>
                    <a:gd name="T5" fmla="*/ 1 h 912"/>
                    <a:gd name="T6" fmla="*/ 146 w 274"/>
                    <a:gd name="T7" fmla="*/ 0 h 912"/>
                    <a:gd name="T8" fmla="*/ 158 w 274"/>
                    <a:gd name="T9" fmla="*/ 4 h 912"/>
                    <a:gd name="T10" fmla="*/ 174 w 274"/>
                    <a:gd name="T11" fmla="*/ 19 h 912"/>
                    <a:gd name="T12" fmla="*/ 195 w 274"/>
                    <a:gd name="T13" fmla="*/ 40 h 912"/>
                    <a:gd name="T14" fmla="*/ 210 w 274"/>
                    <a:gd name="T15" fmla="*/ 57 h 912"/>
                    <a:gd name="T16" fmla="*/ 217 w 274"/>
                    <a:gd name="T17" fmla="*/ 99 h 912"/>
                    <a:gd name="T18" fmla="*/ 235 w 274"/>
                    <a:gd name="T19" fmla="*/ 315 h 912"/>
                    <a:gd name="T20" fmla="*/ 258 w 274"/>
                    <a:gd name="T21" fmla="*/ 604 h 912"/>
                    <a:gd name="T22" fmla="*/ 273 w 274"/>
                    <a:gd name="T23" fmla="*/ 821 h 912"/>
                    <a:gd name="T24" fmla="*/ 271 w 274"/>
                    <a:gd name="T25" fmla="*/ 860 h 912"/>
                    <a:gd name="T26" fmla="*/ 256 w 274"/>
                    <a:gd name="T27" fmla="*/ 874 h 912"/>
                    <a:gd name="T28" fmla="*/ 237 w 274"/>
                    <a:gd name="T29" fmla="*/ 889 h 912"/>
                    <a:gd name="T30" fmla="*/ 221 w 274"/>
                    <a:gd name="T31" fmla="*/ 901 h 912"/>
                    <a:gd name="T32" fmla="*/ 212 w 274"/>
                    <a:gd name="T33" fmla="*/ 905 h 912"/>
                    <a:gd name="T34" fmla="*/ 185 w 274"/>
                    <a:gd name="T35" fmla="*/ 908 h 912"/>
                    <a:gd name="T36" fmla="*/ 151 w 274"/>
                    <a:gd name="T37" fmla="*/ 911 h 912"/>
                    <a:gd name="T38" fmla="*/ 124 w 274"/>
                    <a:gd name="T39" fmla="*/ 912 h 912"/>
                    <a:gd name="T40" fmla="*/ 113 w 274"/>
                    <a:gd name="T41" fmla="*/ 910 h 912"/>
                    <a:gd name="T42" fmla="*/ 95 w 274"/>
                    <a:gd name="T43" fmla="*/ 901 h 912"/>
                    <a:gd name="T44" fmla="*/ 74 w 274"/>
                    <a:gd name="T45" fmla="*/ 890 h 912"/>
                    <a:gd name="T46" fmla="*/ 58 w 274"/>
                    <a:gd name="T47" fmla="*/ 880 h 912"/>
                    <a:gd name="T48" fmla="*/ 51 w 274"/>
                    <a:gd name="T49" fmla="*/ 840 h 912"/>
                    <a:gd name="T50" fmla="*/ 35 w 274"/>
                    <a:gd name="T51" fmla="*/ 618 h 912"/>
                    <a:gd name="T52" fmla="*/ 15 w 274"/>
                    <a:gd name="T53" fmla="*/ 320 h 912"/>
                    <a:gd name="T54" fmla="*/ 1 w 274"/>
                    <a:gd name="T55" fmla="*/ 96 h 912"/>
                    <a:gd name="T56" fmla="*/ 3 w 274"/>
                    <a:gd name="T57" fmla="*/ 57 h 912"/>
                    <a:gd name="T58" fmla="*/ 15 w 274"/>
                    <a:gd name="T59" fmla="*/ 42 h 912"/>
                    <a:gd name="T60" fmla="*/ 31 w 274"/>
                    <a:gd name="T61" fmla="*/ 24 h 912"/>
                    <a:gd name="T62" fmla="*/ 44 w 274"/>
                    <a:gd name="T63" fmla="*/ 10 h 91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74"/>
                    <a:gd name="T97" fmla="*/ 0 h 912"/>
                    <a:gd name="T98" fmla="*/ 274 w 274"/>
                    <a:gd name="T99" fmla="*/ 912 h 91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74" h="912">
                      <a:moveTo>
                        <a:pt x="47" y="8"/>
                      </a:moveTo>
                      <a:lnTo>
                        <a:pt x="53" y="7"/>
                      </a:lnTo>
                      <a:lnTo>
                        <a:pt x="66" y="4"/>
                      </a:lnTo>
                      <a:lnTo>
                        <a:pt x="81" y="3"/>
                      </a:lnTo>
                      <a:lnTo>
                        <a:pt x="99" y="2"/>
                      </a:lnTo>
                      <a:lnTo>
                        <a:pt x="118" y="1"/>
                      </a:lnTo>
                      <a:lnTo>
                        <a:pt x="134" y="0"/>
                      </a:lnTo>
                      <a:lnTo>
                        <a:pt x="146" y="0"/>
                      </a:lnTo>
                      <a:lnTo>
                        <a:pt x="153" y="1"/>
                      </a:lnTo>
                      <a:lnTo>
                        <a:pt x="158" y="4"/>
                      </a:lnTo>
                      <a:lnTo>
                        <a:pt x="165" y="11"/>
                      </a:lnTo>
                      <a:lnTo>
                        <a:pt x="174" y="19"/>
                      </a:lnTo>
                      <a:lnTo>
                        <a:pt x="184" y="30"/>
                      </a:lnTo>
                      <a:lnTo>
                        <a:pt x="195" y="40"/>
                      </a:lnTo>
                      <a:lnTo>
                        <a:pt x="203" y="49"/>
                      </a:lnTo>
                      <a:lnTo>
                        <a:pt x="210" y="57"/>
                      </a:lnTo>
                      <a:lnTo>
                        <a:pt x="213" y="63"/>
                      </a:lnTo>
                      <a:lnTo>
                        <a:pt x="217" y="99"/>
                      </a:lnTo>
                      <a:lnTo>
                        <a:pt x="225" y="189"/>
                      </a:lnTo>
                      <a:lnTo>
                        <a:pt x="235" y="315"/>
                      </a:lnTo>
                      <a:lnTo>
                        <a:pt x="246" y="459"/>
                      </a:lnTo>
                      <a:lnTo>
                        <a:pt x="258" y="604"/>
                      </a:lnTo>
                      <a:lnTo>
                        <a:pt x="267" y="730"/>
                      </a:lnTo>
                      <a:lnTo>
                        <a:pt x="273" y="821"/>
                      </a:lnTo>
                      <a:lnTo>
                        <a:pt x="274" y="857"/>
                      </a:lnTo>
                      <a:lnTo>
                        <a:pt x="271" y="860"/>
                      </a:lnTo>
                      <a:lnTo>
                        <a:pt x="264" y="867"/>
                      </a:lnTo>
                      <a:lnTo>
                        <a:pt x="256" y="874"/>
                      </a:lnTo>
                      <a:lnTo>
                        <a:pt x="246" y="882"/>
                      </a:lnTo>
                      <a:lnTo>
                        <a:pt x="237" y="889"/>
                      </a:lnTo>
                      <a:lnTo>
                        <a:pt x="228" y="896"/>
                      </a:lnTo>
                      <a:lnTo>
                        <a:pt x="221" y="901"/>
                      </a:lnTo>
                      <a:lnTo>
                        <a:pt x="218" y="904"/>
                      </a:lnTo>
                      <a:lnTo>
                        <a:pt x="212" y="905"/>
                      </a:lnTo>
                      <a:lnTo>
                        <a:pt x="200" y="907"/>
                      </a:lnTo>
                      <a:lnTo>
                        <a:pt x="185" y="908"/>
                      </a:lnTo>
                      <a:lnTo>
                        <a:pt x="168" y="910"/>
                      </a:lnTo>
                      <a:lnTo>
                        <a:pt x="151" y="911"/>
                      </a:lnTo>
                      <a:lnTo>
                        <a:pt x="136" y="912"/>
                      </a:lnTo>
                      <a:lnTo>
                        <a:pt x="124" y="912"/>
                      </a:lnTo>
                      <a:lnTo>
                        <a:pt x="118" y="912"/>
                      </a:lnTo>
                      <a:lnTo>
                        <a:pt x="113" y="910"/>
                      </a:lnTo>
                      <a:lnTo>
                        <a:pt x="105" y="906"/>
                      </a:lnTo>
                      <a:lnTo>
                        <a:pt x="95" y="901"/>
                      </a:lnTo>
                      <a:lnTo>
                        <a:pt x="84" y="896"/>
                      </a:lnTo>
                      <a:lnTo>
                        <a:pt x="74" y="890"/>
                      </a:lnTo>
                      <a:lnTo>
                        <a:pt x="65" y="884"/>
                      </a:lnTo>
                      <a:lnTo>
                        <a:pt x="58" y="880"/>
                      </a:lnTo>
                      <a:lnTo>
                        <a:pt x="54" y="877"/>
                      </a:lnTo>
                      <a:lnTo>
                        <a:pt x="51" y="840"/>
                      </a:lnTo>
                      <a:lnTo>
                        <a:pt x="44" y="748"/>
                      </a:lnTo>
                      <a:lnTo>
                        <a:pt x="35" y="618"/>
                      </a:lnTo>
                      <a:lnTo>
                        <a:pt x="26" y="468"/>
                      </a:lnTo>
                      <a:lnTo>
                        <a:pt x="15" y="320"/>
                      </a:lnTo>
                      <a:lnTo>
                        <a:pt x="7" y="190"/>
                      </a:lnTo>
                      <a:lnTo>
                        <a:pt x="1" y="96"/>
                      </a:lnTo>
                      <a:lnTo>
                        <a:pt x="0" y="61"/>
                      </a:lnTo>
                      <a:lnTo>
                        <a:pt x="3" y="57"/>
                      </a:lnTo>
                      <a:lnTo>
                        <a:pt x="8" y="50"/>
                      </a:lnTo>
                      <a:lnTo>
                        <a:pt x="15" y="42"/>
                      </a:lnTo>
                      <a:lnTo>
                        <a:pt x="23" y="33"/>
                      </a:lnTo>
                      <a:lnTo>
                        <a:pt x="31" y="24"/>
                      </a:lnTo>
                      <a:lnTo>
                        <a:pt x="38" y="16"/>
                      </a:lnTo>
                      <a:lnTo>
                        <a:pt x="44" y="10"/>
                      </a:lnTo>
                      <a:lnTo>
                        <a:pt x="47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20C59"/>
                    </a:gs>
                    <a:gs pos="50000">
                      <a:srgbClr val="FF0000"/>
                    </a:gs>
                    <a:gs pos="100000">
                      <a:srgbClr val="F20C59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4" name="Freeform 116"/>
                <p:cNvSpPr>
                  <a:spLocks/>
                </p:cNvSpPr>
                <p:nvPr/>
              </p:nvSpPr>
              <p:spPr bwMode="auto">
                <a:xfrm>
                  <a:off x="5397" y="1151"/>
                  <a:ext cx="120" cy="454"/>
                </a:xfrm>
                <a:custGeom>
                  <a:avLst/>
                  <a:gdLst>
                    <a:gd name="T0" fmla="*/ 49 w 239"/>
                    <a:gd name="T1" fmla="*/ 4 h 907"/>
                    <a:gd name="T2" fmla="*/ 72 w 239"/>
                    <a:gd name="T3" fmla="*/ 2 h 907"/>
                    <a:gd name="T4" fmla="*/ 103 w 239"/>
                    <a:gd name="T5" fmla="*/ 1 h 907"/>
                    <a:gd name="T6" fmla="*/ 129 w 239"/>
                    <a:gd name="T7" fmla="*/ 0 h 907"/>
                    <a:gd name="T8" fmla="*/ 139 w 239"/>
                    <a:gd name="T9" fmla="*/ 3 h 907"/>
                    <a:gd name="T10" fmla="*/ 156 w 239"/>
                    <a:gd name="T11" fmla="*/ 14 h 907"/>
                    <a:gd name="T12" fmla="*/ 177 w 239"/>
                    <a:gd name="T13" fmla="*/ 27 h 907"/>
                    <a:gd name="T14" fmla="*/ 193 w 239"/>
                    <a:gd name="T15" fmla="*/ 41 h 907"/>
                    <a:gd name="T16" fmla="*/ 199 w 239"/>
                    <a:gd name="T17" fmla="*/ 83 h 907"/>
                    <a:gd name="T18" fmla="*/ 213 w 239"/>
                    <a:gd name="T19" fmla="*/ 307 h 907"/>
                    <a:gd name="T20" fmla="*/ 229 w 239"/>
                    <a:gd name="T21" fmla="*/ 605 h 907"/>
                    <a:gd name="T22" fmla="*/ 239 w 239"/>
                    <a:gd name="T23" fmla="*/ 830 h 907"/>
                    <a:gd name="T24" fmla="*/ 236 w 239"/>
                    <a:gd name="T25" fmla="*/ 870 h 907"/>
                    <a:gd name="T26" fmla="*/ 222 w 239"/>
                    <a:gd name="T27" fmla="*/ 881 h 907"/>
                    <a:gd name="T28" fmla="*/ 205 w 239"/>
                    <a:gd name="T29" fmla="*/ 892 h 907"/>
                    <a:gd name="T30" fmla="*/ 191 w 239"/>
                    <a:gd name="T31" fmla="*/ 900 h 907"/>
                    <a:gd name="T32" fmla="*/ 182 w 239"/>
                    <a:gd name="T33" fmla="*/ 904 h 907"/>
                    <a:gd name="T34" fmla="*/ 157 w 239"/>
                    <a:gd name="T35" fmla="*/ 906 h 907"/>
                    <a:gd name="T36" fmla="*/ 127 w 239"/>
                    <a:gd name="T37" fmla="*/ 907 h 907"/>
                    <a:gd name="T38" fmla="*/ 103 w 239"/>
                    <a:gd name="T39" fmla="*/ 907 h 907"/>
                    <a:gd name="T40" fmla="*/ 93 w 239"/>
                    <a:gd name="T41" fmla="*/ 904 h 907"/>
                    <a:gd name="T42" fmla="*/ 77 w 239"/>
                    <a:gd name="T43" fmla="*/ 896 h 907"/>
                    <a:gd name="T44" fmla="*/ 57 w 239"/>
                    <a:gd name="T45" fmla="*/ 884 h 907"/>
                    <a:gd name="T46" fmla="*/ 43 w 239"/>
                    <a:gd name="T47" fmla="*/ 875 h 907"/>
                    <a:gd name="T48" fmla="*/ 37 w 239"/>
                    <a:gd name="T49" fmla="*/ 835 h 907"/>
                    <a:gd name="T50" fmla="*/ 25 w 239"/>
                    <a:gd name="T51" fmla="*/ 611 h 907"/>
                    <a:gd name="T52" fmla="*/ 10 w 239"/>
                    <a:gd name="T53" fmla="*/ 313 h 907"/>
                    <a:gd name="T54" fmla="*/ 1 w 239"/>
                    <a:gd name="T55" fmla="*/ 90 h 907"/>
                    <a:gd name="T56" fmla="*/ 2 w 239"/>
                    <a:gd name="T57" fmla="*/ 49 h 907"/>
                    <a:gd name="T58" fmla="*/ 14 w 239"/>
                    <a:gd name="T59" fmla="*/ 37 h 907"/>
                    <a:gd name="T60" fmla="*/ 27 w 239"/>
                    <a:gd name="T61" fmla="*/ 20 h 907"/>
                    <a:gd name="T62" fmla="*/ 40 w 239"/>
                    <a:gd name="T63" fmla="*/ 8 h 90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39"/>
                    <a:gd name="T97" fmla="*/ 0 h 907"/>
                    <a:gd name="T98" fmla="*/ 239 w 239"/>
                    <a:gd name="T99" fmla="*/ 907 h 907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39" h="907">
                      <a:moveTo>
                        <a:pt x="43" y="5"/>
                      </a:moveTo>
                      <a:lnTo>
                        <a:pt x="49" y="4"/>
                      </a:lnTo>
                      <a:lnTo>
                        <a:pt x="58" y="3"/>
                      </a:lnTo>
                      <a:lnTo>
                        <a:pt x="72" y="2"/>
                      </a:lnTo>
                      <a:lnTo>
                        <a:pt x="88" y="1"/>
                      </a:lnTo>
                      <a:lnTo>
                        <a:pt x="103" y="1"/>
                      </a:lnTo>
                      <a:lnTo>
                        <a:pt x="117" y="0"/>
                      </a:lnTo>
                      <a:lnTo>
                        <a:pt x="129" y="0"/>
                      </a:lnTo>
                      <a:lnTo>
                        <a:pt x="134" y="1"/>
                      </a:lnTo>
                      <a:lnTo>
                        <a:pt x="139" y="3"/>
                      </a:lnTo>
                      <a:lnTo>
                        <a:pt x="147" y="8"/>
                      </a:lnTo>
                      <a:lnTo>
                        <a:pt x="156" y="14"/>
                      </a:lnTo>
                      <a:lnTo>
                        <a:pt x="167" y="19"/>
                      </a:lnTo>
                      <a:lnTo>
                        <a:pt x="177" y="27"/>
                      </a:lnTo>
                      <a:lnTo>
                        <a:pt x="186" y="34"/>
                      </a:lnTo>
                      <a:lnTo>
                        <a:pt x="193" y="41"/>
                      </a:lnTo>
                      <a:lnTo>
                        <a:pt x="196" y="46"/>
                      </a:lnTo>
                      <a:lnTo>
                        <a:pt x="199" y="83"/>
                      </a:lnTo>
                      <a:lnTo>
                        <a:pt x="205" y="176"/>
                      </a:lnTo>
                      <a:lnTo>
                        <a:pt x="213" y="307"/>
                      </a:lnTo>
                      <a:lnTo>
                        <a:pt x="221" y="456"/>
                      </a:lnTo>
                      <a:lnTo>
                        <a:pt x="229" y="605"/>
                      </a:lnTo>
                      <a:lnTo>
                        <a:pt x="234" y="737"/>
                      </a:lnTo>
                      <a:lnTo>
                        <a:pt x="239" y="830"/>
                      </a:lnTo>
                      <a:lnTo>
                        <a:pt x="239" y="867"/>
                      </a:lnTo>
                      <a:lnTo>
                        <a:pt x="236" y="870"/>
                      </a:lnTo>
                      <a:lnTo>
                        <a:pt x="230" y="875"/>
                      </a:lnTo>
                      <a:lnTo>
                        <a:pt x="222" y="881"/>
                      </a:lnTo>
                      <a:lnTo>
                        <a:pt x="214" y="886"/>
                      </a:lnTo>
                      <a:lnTo>
                        <a:pt x="205" y="892"/>
                      </a:lnTo>
                      <a:lnTo>
                        <a:pt x="198" y="897"/>
                      </a:lnTo>
                      <a:lnTo>
                        <a:pt x="191" y="900"/>
                      </a:lnTo>
                      <a:lnTo>
                        <a:pt x="187" y="903"/>
                      </a:lnTo>
                      <a:lnTo>
                        <a:pt x="182" y="904"/>
                      </a:lnTo>
                      <a:lnTo>
                        <a:pt x="171" y="905"/>
                      </a:lnTo>
                      <a:lnTo>
                        <a:pt x="157" y="906"/>
                      </a:lnTo>
                      <a:lnTo>
                        <a:pt x="142" y="907"/>
                      </a:lnTo>
                      <a:lnTo>
                        <a:pt x="127" y="907"/>
                      </a:lnTo>
                      <a:lnTo>
                        <a:pt x="114" y="907"/>
                      </a:lnTo>
                      <a:lnTo>
                        <a:pt x="103" y="907"/>
                      </a:lnTo>
                      <a:lnTo>
                        <a:pt x="98" y="906"/>
                      </a:lnTo>
                      <a:lnTo>
                        <a:pt x="93" y="904"/>
                      </a:lnTo>
                      <a:lnTo>
                        <a:pt x="86" y="900"/>
                      </a:lnTo>
                      <a:lnTo>
                        <a:pt x="77" y="896"/>
                      </a:lnTo>
                      <a:lnTo>
                        <a:pt x="68" y="890"/>
                      </a:lnTo>
                      <a:lnTo>
                        <a:pt x="57" y="884"/>
                      </a:lnTo>
                      <a:lnTo>
                        <a:pt x="49" y="880"/>
                      </a:lnTo>
                      <a:lnTo>
                        <a:pt x="43" y="875"/>
                      </a:lnTo>
                      <a:lnTo>
                        <a:pt x="40" y="872"/>
                      </a:lnTo>
                      <a:lnTo>
                        <a:pt x="37" y="835"/>
                      </a:lnTo>
                      <a:lnTo>
                        <a:pt x="32" y="743"/>
                      </a:lnTo>
                      <a:lnTo>
                        <a:pt x="25" y="611"/>
                      </a:lnTo>
                      <a:lnTo>
                        <a:pt x="17" y="462"/>
                      </a:lnTo>
                      <a:lnTo>
                        <a:pt x="10" y="313"/>
                      </a:lnTo>
                      <a:lnTo>
                        <a:pt x="4" y="182"/>
                      </a:lnTo>
                      <a:lnTo>
                        <a:pt x="1" y="90"/>
                      </a:lnTo>
                      <a:lnTo>
                        <a:pt x="0" y="53"/>
                      </a:lnTo>
                      <a:lnTo>
                        <a:pt x="2" y="49"/>
                      </a:lnTo>
                      <a:lnTo>
                        <a:pt x="7" y="43"/>
                      </a:lnTo>
                      <a:lnTo>
                        <a:pt x="14" y="37"/>
                      </a:lnTo>
                      <a:lnTo>
                        <a:pt x="20" y="28"/>
                      </a:lnTo>
                      <a:lnTo>
                        <a:pt x="27" y="20"/>
                      </a:lnTo>
                      <a:lnTo>
                        <a:pt x="34" y="14"/>
                      </a:lnTo>
                      <a:lnTo>
                        <a:pt x="40" y="8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20C59"/>
                    </a:gs>
                    <a:gs pos="50000">
                      <a:srgbClr val="FF0000"/>
                    </a:gs>
                    <a:gs pos="100000">
                      <a:srgbClr val="F20C59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5" name="Freeform 117"/>
                <p:cNvSpPr>
                  <a:spLocks/>
                </p:cNvSpPr>
                <p:nvPr/>
              </p:nvSpPr>
              <p:spPr bwMode="auto">
                <a:xfrm>
                  <a:off x="5513" y="1180"/>
                  <a:ext cx="33" cy="400"/>
                </a:xfrm>
                <a:custGeom>
                  <a:avLst/>
                  <a:gdLst>
                    <a:gd name="T0" fmla="*/ 66 w 66"/>
                    <a:gd name="T1" fmla="*/ 802 h 802"/>
                    <a:gd name="T2" fmla="*/ 62 w 66"/>
                    <a:gd name="T3" fmla="*/ 734 h 802"/>
                    <a:gd name="T4" fmla="*/ 56 w 66"/>
                    <a:gd name="T5" fmla="*/ 633 h 802"/>
                    <a:gd name="T6" fmla="*/ 49 w 66"/>
                    <a:gd name="T7" fmla="*/ 510 h 802"/>
                    <a:gd name="T8" fmla="*/ 41 w 66"/>
                    <a:gd name="T9" fmla="*/ 380 h 802"/>
                    <a:gd name="T10" fmla="*/ 32 w 66"/>
                    <a:gd name="T11" fmla="*/ 251 h 802"/>
                    <a:gd name="T12" fmla="*/ 25 w 66"/>
                    <a:gd name="T13" fmla="*/ 138 h 802"/>
                    <a:gd name="T14" fmla="*/ 20 w 66"/>
                    <a:gd name="T15" fmla="*/ 50 h 802"/>
                    <a:gd name="T16" fmla="*/ 16 w 66"/>
                    <a:gd name="T17" fmla="*/ 0 h 802"/>
                    <a:gd name="T18" fmla="*/ 0 w 66"/>
                    <a:gd name="T19" fmla="*/ 0 h 802"/>
                    <a:gd name="T20" fmla="*/ 2 w 66"/>
                    <a:gd name="T21" fmla="*/ 49 h 802"/>
                    <a:gd name="T22" fmla="*/ 8 w 66"/>
                    <a:gd name="T23" fmla="*/ 141 h 802"/>
                    <a:gd name="T24" fmla="*/ 15 w 66"/>
                    <a:gd name="T25" fmla="*/ 263 h 802"/>
                    <a:gd name="T26" fmla="*/ 23 w 66"/>
                    <a:gd name="T27" fmla="*/ 399 h 802"/>
                    <a:gd name="T28" fmla="*/ 31 w 66"/>
                    <a:gd name="T29" fmla="*/ 535 h 802"/>
                    <a:gd name="T30" fmla="*/ 39 w 66"/>
                    <a:gd name="T31" fmla="*/ 657 h 802"/>
                    <a:gd name="T32" fmla="*/ 44 w 66"/>
                    <a:gd name="T33" fmla="*/ 751 h 802"/>
                    <a:gd name="T34" fmla="*/ 46 w 66"/>
                    <a:gd name="T35" fmla="*/ 802 h 802"/>
                    <a:gd name="T36" fmla="*/ 66 w 66"/>
                    <a:gd name="T37" fmla="*/ 802 h 80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66"/>
                    <a:gd name="T58" fmla="*/ 0 h 802"/>
                    <a:gd name="T59" fmla="*/ 66 w 66"/>
                    <a:gd name="T60" fmla="*/ 802 h 80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66" h="802">
                      <a:moveTo>
                        <a:pt x="66" y="802"/>
                      </a:moveTo>
                      <a:lnTo>
                        <a:pt x="62" y="734"/>
                      </a:lnTo>
                      <a:lnTo>
                        <a:pt x="56" y="633"/>
                      </a:lnTo>
                      <a:lnTo>
                        <a:pt x="49" y="510"/>
                      </a:lnTo>
                      <a:lnTo>
                        <a:pt x="41" y="380"/>
                      </a:lnTo>
                      <a:lnTo>
                        <a:pt x="32" y="251"/>
                      </a:lnTo>
                      <a:lnTo>
                        <a:pt x="25" y="138"/>
                      </a:lnTo>
                      <a:lnTo>
                        <a:pt x="20" y="5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2" y="49"/>
                      </a:lnTo>
                      <a:lnTo>
                        <a:pt x="8" y="141"/>
                      </a:lnTo>
                      <a:lnTo>
                        <a:pt x="15" y="263"/>
                      </a:lnTo>
                      <a:lnTo>
                        <a:pt x="23" y="399"/>
                      </a:lnTo>
                      <a:lnTo>
                        <a:pt x="31" y="535"/>
                      </a:lnTo>
                      <a:lnTo>
                        <a:pt x="39" y="657"/>
                      </a:lnTo>
                      <a:lnTo>
                        <a:pt x="44" y="751"/>
                      </a:lnTo>
                      <a:lnTo>
                        <a:pt x="46" y="802"/>
                      </a:lnTo>
                      <a:lnTo>
                        <a:pt x="66" y="802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6" name="Freeform 118"/>
                <p:cNvSpPr>
                  <a:spLocks/>
                </p:cNvSpPr>
                <p:nvPr/>
              </p:nvSpPr>
              <p:spPr bwMode="auto">
                <a:xfrm>
                  <a:off x="5460" y="1623"/>
                  <a:ext cx="43" cy="207"/>
                </a:xfrm>
                <a:custGeom>
                  <a:avLst/>
                  <a:gdLst>
                    <a:gd name="T0" fmla="*/ 0 w 87"/>
                    <a:gd name="T1" fmla="*/ 4 h 414"/>
                    <a:gd name="T2" fmla="*/ 18 w 87"/>
                    <a:gd name="T3" fmla="*/ 378 h 414"/>
                    <a:gd name="T4" fmla="*/ 20 w 87"/>
                    <a:gd name="T5" fmla="*/ 387 h 414"/>
                    <a:gd name="T6" fmla="*/ 23 w 87"/>
                    <a:gd name="T7" fmla="*/ 395 h 414"/>
                    <a:gd name="T8" fmla="*/ 28 w 87"/>
                    <a:gd name="T9" fmla="*/ 401 h 414"/>
                    <a:gd name="T10" fmla="*/ 33 w 87"/>
                    <a:gd name="T11" fmla="*/ 405 h 414"/>
                    <a:gd name="T12" fmla="*/ 39 w 87"/>
                    <a:gd name="T13" fmla="*/ 410 h 414"/>
                    <a:gd name="T14" fmla="*/ 46 w 87"/>
                    <a:gd name="T15" fmla="*/ 412 h 414"/>
                    <a:gd name="T16" fmla="*/ 52 w 87"/>
                    <a:gd name="T17" fmla="*/ 414 h 414"/>
                    <a:gd name="T18" fmla="*/ 58 w 87"/>
                    <a:gd name="T19" fmla="*/ 414 h 414"/>
                    <a:gd name="T20" fmla="*/ 70 w 87"/>
                    <a:gd name="T21" fmla="*/ 411 h 414"/>
                    <a:gd name="T22" fmla="*/ 79 w 87"/>
                    <a:gd name="T23" fmla="*/ 404 h 414"/>
                    <a:gd name="T24" fmla="*/ 85 w 87"/>
                    <a:gd name="T25" fmla="*/ 392 h 414"/>
                    <a:gd name="T26" fmla="*/ 87 w 87"/>
                    <a:gd name="T27" fmla="*/ 372 h 414"/>
                    <a:gd name="T28" fmla="*/ 67 w 87"/>
                    <a:gd name="T29" fmla="*/ 0 h 414"/>
                    <a:gd name="T30" fmla="*/ 59 w 87"/>
                    <a:gd name="T31" fmla="*/ 0 h 414"/>
                    <a:gd name="T32" fmla="*/ 51 w 87"/>
                    <a:gd name="T33" fmla="*/ 1 h 414"/>
                    <a:gd name="T34" fmla="*/ 41 w 87"/>
                    <a:gd name="T35" fmla="*/ 1 h 414"/>
                    <a:gd name="T36" fmla="*/ 33 w 87"/>
                    <a:gd name="T37" fmla="*/ 1 h 414"/>
                    <a:gd name="T38" fmla="*/ 24 w 87"/>
                    <a:gd name="T39" fmla="*/ 2 h 414"/>
                    <a:gd name="T40" fmla="*/ 16 w 87"/>
                    <a:gd name="T41" fmla="*/ 2 h 414"/>
                    <a:gd name="T42" fmla="*/ 8 w 87"/>
                    <a:gd name="T43" fmla="*/ 4 h 414"/>
                    <a:gd name="T44" fmla="*/ 0 w 87"/>
                    <a:gd name="T45" fmla="*/ 4 h 41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87"/>
                    <a:gd name="T70" fmla="*/ 0 h 414"/>
                    <a:gd name="T71" fmla="*/ 87 w 87"/>
                    <a:gd name="T72" fmla="*/ 414 h 41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87" h="414">
                      <a:moveTo>
                        <a:pt x="0" y="4"/>
                      </a:moveTo>
                      <a:lnTo>
                        <a:pt x="18" y="378"/>
                      </a:lnTo>
                      <a:lnTo>
                        <a:pt x="20" y="387"/>
                      </a:lnTo>
                      <a:lnTo>
                        <a:pt x="23" y="395"/>
                      </a:lnTo>
                      <a:lnTo>
                        <a:pt x="28" y="401"/>
                      </a:lnTo>
                      <a:lnTo>
                        <a:pt x="33" y="405"/>
                      </a:lnTo>
                      <a:lnTo>
                        <a:pt x="39" y="410"/>
                      </a:lnTo>
                      <a:lnTo>
                        <a:pt x="46" y="412"/>
                      </a:lnTo>
                      <a:lnTo>
                        <a:pt x="52" y="414"/>
                      </a:lnTo>
                      <a:lnTo>
                        <a:pt x="58" y="414"/>
                      </a:lnTo>
                      <a:lnTo>
                        <a:pt x="70" y="411"/>
                      </a:lnTo>
                      <a:lnTo>
                        <a:pt x="79" y="404"/>
                      </a:lnTo>
                      <a:lnTo>
                        <a:pt x="85" y="392"/>
                      </a:lnTo>
                      <a:lnTo>
                        <a:pt x="87" y="372"/>
                      </a:lnTo>
                      <a:lnTo>
                        <a:pt x="67" y="0"/>
                      </a:lnTo>
                      <a:lnTo>
                        <a:pt x="59" y="0"/>
                      </a:lnTo>
                      <a:lnTo>
                        <a:pt x="51" y="1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8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7" name="Freeform 119"/>
                <p:cNvSpPr>
                  <a:spLocks/>
                </p:cNvSpPr>
                <p:nvPr/>
              </p:nvSpPr>
              <p:spPr bwMode="auto">
                <a:xfrm>
                  <a:off x="5603" y="1617"/>
                  <a:ext cx="46" cy="202"/>
                </a:xfrm>
                <a:custGeom>
                  <a:avLst/>
                  <a:gdLst>
                    <a:gd name="T0" fmla="*/ 0 w 94"/>
                    <a:gd name="T1" fmla="*/ 5 h 404"/>
                    <a:gd name="T2" fmla="*/ 18 w 94"/>
                    <a:gd name="T3" fmla="*/ 360 h 404"/>
                    <a:gd name="T4" fmla="*/ 19 w 94"/>
                    <a:gd name="T5" fmla="*/ 370 h 404"/>
                    <a:gd name="T6" fmla="*/ 22 w 94"/>
                    <a:gd name="T7" fmla="*/ 380 h 404"/>
                    <a:gd name="T8" fmla="*/ 25 w 94"/>
                    <a:gd name="T9" fmla="*/ 387 h 404"/>
                    <a:gd name="T10" fmla="*/ 29 w 94"/>
                    <a:gd name="T11" fmla="*/ 393 h 404"/>
                    <a:gd name="T12" fmla="*/ 35 w 94"/>
                    <a:gd name="T13" fmla="*/ 398 h 404"/>
                    <a:gd name="T14" fmla="*/ 42 w 94"/>
                    <a:gd name="T15" fmla="*/ 401 h 404"/>
                    <a:gd name="T16" fmla="*/ 50 w 94"/>
                    <a:gd name="T17" fmla="*/ 404 h 404"/>
                    <a:gd name="T18" fmla="*/ 60 w 94"/>
                    <a:gd name="T19" fmla="*/ 404 h 404"/>
                    <a:gd name="T20" fmla="*/ 76 w 94"/>
                    <a:gd name="T21" fmla="*/ 400 h 404"/>
                    <a:gd name="T22" fmla="*/ 86 w 94"/>
                    <a:gd name="T23" fmla="*/ 390 h 404"/>
                    <a:gd name="T24" fmla="*/ 91 w 94"/>
                    <a:gd name="T25" fmla="*/ 377 h 404"/>
                    <a:gd name="T26" fmla="*/ 94 w 94"/>
                    <a:gd name="T27" fmla="*/ 360 h 404"/>
                    <a:gd name="T28" fmla="*/ 71 w 94"/>
                    <a:gd name="T29" fmla="*/ 0 h 404"/>
                    <a:gd name="T30" fmla="*/ 63 w 94"/>
                    <a:gd name="T31" fmla="*/ 1 h 404"/>
                    <a:gd name="T32" fmla="*/ 53 w 94"/>
                    <a:gd name="T33" fmla="*/ 1 h 404"/>
                    <a:gd name="T34" fmla="*/ 44 w 94"/>
                    <a:gd name="T35" fmla="*/ 2 h 404"/>
                    <a:gd name="T36" fmla="*/ 35 w 94"/>
                    <a:gd name="T37" fmla="*/ 3 h 404"/>
                    <a:gd name="T38" fmla="*/ 26 w 94"/>
                    <a:gd name="T39" fmla="*/ 4 h 404"/>
                    <a:gd name="T40" fmla="*/ 17 w 94"/>
                    <a:gd name="T41" fmla="*/ 4 h 404"/>
                    <a:gd name="T42" fmla="*/ 8 w 94"/>
                    <a:gd name="T43" fmla="*/ 5 h 404"/>
                    <a:gd name="T44" fmla="*/ 0 w 94"/>
                    <a:gd name="T45" fmla="*/ 5 h 40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94"/>
                    <a:gd name="T70" fmla="*/ 0 h 404"/>
                    <a:gd name="T71" fmla="*/ 94 w 94"/>
                    <a:gd name="T72" fmla="*/ 404 h 40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94" h="404">
                      <a:moveTo>
                        <a:pt x="0" y="5"/>
                      </a:moveTo>
                      <a:lnTo>
                        <a:pt x="18" y="360"/>
                      </a:lnTo>
                      <a:lnTo>
                        <a:pt x="19" y="370"/>
                      </a:lnTo>
                      <a:lnTo>
                        <a:pt x="22" y="380"/>
                      </a:lnTo>
                      <a:lnTo>
                        <a:pt x="25" y="387"/>
                      </a:lnTo>
                      <a:lnTo>
                        <a:pt x="29" y="393"/>
                      </a:lnTo>
                      <a:lnTo>
                        <a:pt x="35" y="398"/>
                      </a:lnTo>
                      <a:lnTo>
                        <a:pt x="42" y="401"/>
                      </a:lnTo>
                      <a:lnTo>
                        <a:pt x="50" y="404"/>
                      </a:lnTo>
                      <a:lnTo>
                        <a:pt x="60" y="404"/>
                      </a:lnTo>
                      <a:lnTo>
                        <a:pt x="76" y="400"/>
                      </a:lnTo>
                      <a:lnTo>
                        <a:pt x="86" y="390"/>
                      </a:lnTo>
                      <a:lnTo>
                        <a:pt x="91" y="377"/>
                      </a:lnTo>
                      <a:lnTo>
                        <a:pt x="94" y="360"/>
                      </a:lnTo>
                      <a:lnTo>
                        <a:pt x="71" y="0"/>
                      </a:lnTo>
                      <a:lnTo>
                        <a:pt x="63" y="1"/>
                      </a:lnTo>
                      <a:lnTo>
                        <a:pt x="53" y="1"/>
                      </a:lnTo>
                      <a:lnTo>
                        <a:pt x="44" y="2"/>
                      </a:lnTo>
                      <a:lnTo>
                        <a:pt x="35" y="3"/>
                      </a:lnTo>
                      <a:lnTo>
                        <a:pt x="26" y="4"/>
                      </a:lnTo>
                      <a:lnTo>
                        <a:pt x="17" y="4"/>
                      </a:lnTo>
                      <a:lnTo>
                        <a:pt x="8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E8D1A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8" name="Freeform 120"/>
                <p:cNvSpPr>
                  <a:spLocks/>
                </p:cNvSpPr>
                <p:nvPr/>
              </p:nvSpPr>
              <p:spPr bwMode="auto">
                <a:xfrm>
                  <a:off x="5427" y="1160"/>
                  <a:ext cx="51" cy="18"/>
                </a:xfrm>
                <a:custGeom>
                  <a:avLst/>
                  <a:gdLst>
                    <a:gd name="T0" fmla="*/ 104 w 104"/>
                    <a:gd name="T1" fmla="*/ 23 h 36"/>
                    <a:gd name="T2" fmla="*/ 101 w 104"/>
                    <a:gd name="T3" fmla="*/ 28 h 36"/>
                    <a:gd name="T4" fmla="*/ 91 w 104"/>
                    <a:gd name="T5" fmla="*/ 32 h 36"/>
                    <a:gd name="T6" fmla="*/ 79 w 104"/>
                    <a:gd name="T7" fmla="*/ 35 h 36"/>
                    <a:gd name="T8" fmla="*/ 63 w 104"/>
                    <a:gd name="T9" fmla="*/ 36 h 36"/>
                    <a:gd name="T10" fmla="*/ 46 w 104"/>
                    <a:gd name="T11" fmla="*/ 36 h 36"/>
                    <a:gd name="T12" fmla="*/ 30 w 104"/>
                    <a:gd name="T13" fmla="*/ 36 h 36"/>
                    <a:gd name="T14" fmla="*/ 15 w 104"/>
                    <a:gd name="T15" fmla="*/ 36 h 36"/>
                    <a:gd name="T16" fmla="*/ 4 w 104"/>
                    <a:gd name="T17" fmla="*/ 36 h 36"/>
                    <a:gd name="T18" fmla="*/ 0 w 104"/>
                    <a:gd name="T19" fmla="*/ 34 h 36"/>
                    <a:gd name="T20" fmla="*/ 0 w 104"/>
                    <a:gd name="T21" fmla="*/ 30 h 36"/>
                    <a:gd name="T22" fmla="*/ 2 w 104"/>
                    <a:gd name="T23" fmla="*/ 27 h 36"/>
                    <a:gd name="T24" fmla="*/ 6 w 104"/>
                    <a:gd name="T25" fmla="*/ 25 h 36"/>
                    <a:gd name="T26" fmla="*/ 12 w 104"/>
                    <a:gd name="T27" fmla="*/ 25 h 36"/>
                    <a:gd name="T28" fmla="*/ 20 w 104"/>
                    <a:gd name="T29" fmla="*/ 25 h 36"/>
                    <a:gd name="T30" fmla="*/ 31 w 104"/>
                    <a:gd name="T31" fmla="*/ 25 h 36"/>
                    <a:gd name="T32" fmla="*/ 43 w 104"/>
                    <a:gd name="T33" fmla="*/ 24 h 36"/>
                    <a:gd name="T34" fmla="*/ 56 w 104"/>
                    <a:gd name="T35" fmla="*/ 23 h 36"/>
                    <a:gd name="T36" fmla="*/ 66 w 104"/>
                    <a:gd name="T37" fmla="*/ 22 h 36"/>
                    <a:gd name="T38" fmla="*/ 73 w 104"/>
                    <a:gd name="T39" fmla="*/ 20 h 36"/>
                    <a:gd name="T40" fmla="*/ 76 w 104"/>
                    <a:gd name="T41" fmla="*/ 16 h 36"/>
                    <a:gd name="T42" fmla="*/ 75 w 104"/>
                    <a:gd name="T43" fmla="*/ 10 h 36"/>
                    <a:gd name="T44" fmla="*/ 73 w 104"/>
                    <a:gd name="T45" fmla="*/ 7 h 36"/>
                    <a:gd name="T46" fmla="*/ 69 w 104"/>
                    <a:gd name="T47" fmla="*/ 5 h 36"/>
                    <a:gd name="T48" fmla="*/ 69 w 104"/>
                    <a:gd name="T49" fmla="*/ 1 h 36"/>
                    <a:gd name="T50" fmla="*/ 73 w 104"/>
                    <a:gd name="T51" fmla="*/ 0 h 36"/>
                    <a:gd name="T52" fmla="*/ 78 w 104"/>
                    <a:gd name="T53" fmla="*/ 0 h 36"/>
                    <a:gd name="T54" fmla="*/ 83 w 104"/>
                    <a:gd name="T55" fmla="*/ 1 h 36"/>
                    <a:gd name="T56" fmla="*/ 89 w 104"/>
                    <a:gd name="T57" fmla="*/ 4 h 36"/>
                    <a:gd name="T58" fmla="*/ 95 w 104"/>
                    <a:gd name="T59" fmla="*/ 8 h 36"/>
                    <a:gd name="T60" fmla="*/ 101 w 104"/>
                    <a:gd name="T61" fmla="*/ 13 h 36"/>
                    <a:gd name="T62" fmla="*/ 103 w 104"/>
                    <a:gd name="T63" fmla="*/ 17 h 36"/>
                    <a:gd name="T64" fmla="*/ 104 w 104"/>
                    <a:gd name="T65" fmla="*/ 23 h 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4"/>
                    <a:gd name="T100" fmla="*/ 0 h 36"/>
                    <a:gd name="T101" fmla="*/ 104 w 104"/>
                    <a:gd name="T102" fmla="*/ 36 h 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4" h="36">
                      <a:moveTo>
                        <a:pt x="104" y="23"/>
                      </a:moveTo>
                      <a:lnTo>
                        <a:pt x="101" y="28"/>
                      </a:lnTo>
                      <a:lnTo>
                        <a:pt x="91" y="32"/>
                      </a:lnTo>
                      <a:lnTo>
                        <a:pt x="79" y="35"/>
                      </a:lnTo>
                      <a:lnTo>
                        <a:pt x="63" y="36"/>
                      </a:lnTo>
                      <a:lnTo>
                        <a:pt x="46" y="36"/>
                      </a:lnTo>
                      <a:lnTo>
                        <a:pt x="30" y="36"/>
                      </a:lnTo>
                      <a:lnTo>
                        <a:pt x="15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7"/>
                      </a:lnTo>
                      <a:lnTo>
                        <a:pt x="6" y="25"/>
                      </a:lnTo>
                      <a:lnTo>
                        <a:pt x="12" y="25"/>
                      </a:lnTo>
                      <a:lnTo>
                        <a:pt x="20" y="25"/>
                      </a:lnTo>
                      <a:lnTo>
                        <a:pt x="31" y="25"/>
                      </a:lnTo>
                      <a:lnTo>
                        <a:pt x="43" y="24"/>
                      </a:lnTo>
                      <a:lnTo>
                        <a:pt x="56" y="23"/>
                      </a:lnTo>
                      <a:lnTo>
                        <a:pt x="66" y="22"/>
                      </a:lnTo>
                      <a:lnTo>
                        <a:pt x="73" y="20"/>
                      </a:lnTo>
                      <a:lnTo>
                        <a:pt x="76" y="16"/>
                      </a:lnTo>
                      <a:lnTo>
                        <a:pt x="75" y="10"/>
                      </a:lnTo>
                      <a:lnTo>
                        <a:pt x="73" y="7"/>
                      </a:lnTo>
                      <a:lnTo>
                        <a:pt x="69" y="5"/>
                      </a:lnTo>
                      <a:lnTo>
                        <a:pt x="69" y="1"/>
                      </a:lnTo>
                      <a:lnTo>
                        <a:pt x="73" y="0"/>
                      </a:lnTo>
                      <a:lnTo>
                        <a:pt x="78" y="0"/>
                      </a:lnTo>
                      <a:lnTo>
                        <a:pt x="83" y="1"/>
                      </a:lnTo>
                      <a:lnTo>
                        <a:pt x="89" y="4"/>
                      </a:lnTo>
                      <a:lnTo>
                        <a:pt x="95" y="8"/>
                      </a:lnTo>
                      <a:lnTo>
                        <a:pt x="101" y="13"/>
                      </a:lnTo>
                      <a:lnTo>
                        <a:pt x="103" y="17"/>
                      </a:lnTo>
                      <a:lnTo>
                        <a:pt x="104" y="2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99" name="Freeform 121"/>
                <p:cNvSpPr>
                  <a:spLocks/>
                </p:cNvSpPr>
                <p:nvPr/>
              </p:nvSpPr>
              <p:spPr bwMode="auto">
                <a:xfrm>
                  <a:off x="5566" y="1155"/>
                  <a:ext cx="52" cy="18"/>
                </a:xfrm>
                <a:custGeom>
                  <a:avLst/>
                  <a:gdLst>
                    <a:gd name="T0" fmla="*/ 101 w 102"/>
                    <a:gd name="T1" fmla="*/ 23 h 35"/>
                    <a:gd name="T2" fmla="*/ 97 w 102"/>
                    <a:gd name="T3" fmla="*/ 27 h 35"/>
                    <a:gd name="T4" fmla="*/ 87 w 102"/>
                    <a:gd name="T5" fmla="*/ 31 h 35"/>
                    <a:gd name="T6" fmla="*/ 76 w 102"/>
                    <a:gd name="T7" fmla="*/ 33 h 35"/>
                    <a:gd name="T8" fmla="*/ 61 w 102"/>
                    <a:gd name="T9" fmla="*/ 34 h 35"/>
                    <a:gd name="T10" fmla="*/ 46 w 102"/>
                    <a:gd name="T11" fmla="*/ 35 h 35"/>
                    <a:gd name="T12" fmla="*/ 30 w 102"/>
                    <a:gd name="T13" fmla="*/ 34 h 35"/>
                    <a:gd name="T14" fmla="*/ 16 w 102"/>
                    <a:gd name="T15" fmla="*/ 34 h 35"/>
                    <a:gd name="T16" fmla="*/ 5 w 102"/>
                    <a:gd name="T17" fmla="*/ 34 h 35"/>
                    <a:gd name="T18" fmla="*/ 1 w 102"/>
                    <a:gd name="T19" fmla="*/ 32 h 35"/>
                    <a:gd name="T20" fmla="*/ 0 w 102"/>
                    <a:gd name="T21" fmla="*/ 29 h 35"/>
                    <a:gd name="T22" fmla="*/ 2 w 102"/>
                    <a:gd name="T23" fmla="*/ 25 h 35"/>
                    <a:gd name="T24" fmla="*/ 6 w 102"/>
                    <a:gd name="T25" fmla="*/ 24 h 35"/>
                    <a:gd name="T26" fmla="*/ 11 w 102"/>
                    <a:gd name="T27" fmla="*/ 24 h 35"/>
                    <a:gd name="T28" fmla="*/ 22 w 102"/>
                    <a:gd name="T29" fmla="*/ 24 h 35"/>
                    <a:gd name="T30" fmla="*/ 34 w 102"/>
                    <a:gd name="T31" fmla="*/ 24 h 35"/>
                    <a:gd name="T32" fmla="*/ 48 w 102"/>
                    <a:gd name="T33" fmla="*/ 23 h 35"/>
                    <a:gd name="T34" fmla="*/ 61 w 102"/>
                    <a:gd name="T35" fmla="*/ 22 h 35"/>
                    <a:gd name="T36" fmla="*/ 74 w 102"/>
                    <a:gd name="T37" fmla="*/ 20 h 35"/>
                    <a:gd name="T38" fmla="*/ 82 w 102"/>
                    <a:gd name="T39" fmla="*/ 18 h 35"/>
                    <a:gd name="T40" fmla="*/ 85 w 102"/>
                    <a:gd name="T41" fmla="*/ 15 h 35"/>
                    <a:gd name="T42" fmla="*/ 85 w 102"/>
                    <a:gd name="T43" fmla="*/ 8 h 35"/>
                    <a:gd name="T44" fmla="*/ 84 w 102"/>
                    <a:gd name="T45" fmla="*/ 3 h 35"/>
                    <a:gd name="T46" fmla="*/ 83 w 102"/>
                    <a:gd name="T47" fmla="*/ 0 h 35"/>
                    <a:gd name="T48" fmla="*/ 85 w 102"/>
                    <a:gd name="T49" fmla="*/ 0 h 35"/>
                    <a:gd name="T50" fmla="*/ 93 w 102"/>
                    <a:gd name="T51" fmla="*/ 2 h 35"/>
                    <a:gd name="T52" fmla="*/ 100 w 102"/>
                    <a:gd name="T53" fmla="*/ 7 h 35"/>
                    <a:gd name="T54" fmla="*/ 102 w 102"/>
                    <a:gd name="T55" fmla="*/ 14 h 35"/>
                    <a:gd name="T56" fmla="*/ 101 w 102"/>
                    <a:gd name="T57" fmla="*/ 23 h 3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2"/>
                    <a:gd name="T88" fmla="*/ 0 h 35"/>
                    <a:gd name="T89" fmla="*/ 102 w 102"/>
                    <a:gd name="T90" fmla="*/ 35 h 35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2" h="35">
                      <a:moveTo>
                        <a:pt x="101" y="23"/>
                      </a:moveTo>
                      <a:lnTo>
                        <a:pt x="97" y="27"/>
                      </a:lnTo>
                      <a:lnTo>
                        <a:pt x="87" y="31"/>
                      </a:lnTo>
                      <a:lnTo>
                        <a:pt x="76" y="33"/>
                      </a:lnTo>
                      <a:lnTo>
                        <a:pt x="61" y="34"/>
                      </a:lnTo>
                      <a:lnTo>
                        <a:pt x="46" y="35"/>
                      </a:lnTo>
                      <a:lnTo>
                        <a:pt x="30" y="34"/>
                      </a:lnTo>
                      <a:lnTo>
                        <a:pt x="16" y="34"/>
                      </a:lnTo>
                      <a:lnTo>
                        <a:pt x="5" y="34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2" y="25"/>
                      </a:lnTo>
                      <a:lnTo>
                        <a:pt x="6" y="24"/>
                      </a:lnTo>
                      <a:lnTo>
                        <a:pt x="11" y="24"/>
                      </a:lnTo>
                      <a:lnTo>
                        <a:pt x="22" y="24"/>
                      </a:lnTo>
                      <a:lnTo>
                        <a:pt x="34" y="24"/>
                      </a:lnTo>
                      <a:lnTo>
                        <a:pt x="48" y="23"/>
                      </a:lnTo>
                      <a:lnTo>
                        <a:pt x="61" y="22"/>
                      </a:lnTo>
                      <a:lnTo>
                        <a:pt x="74" y="20"/>
                      </a:lnTo>
                      <a:lnTo>
                        <a:pt x="82" y="18"/>
                      </a:lnTo>
                      <a:lnTo>
                        <a:pt x="85" y="15"/>
                      </a:lnTo>
                      <a:lnTo>
                        <a:pt x="85" y="8"/>
                      </a:lnTo>
                      <a:lnTo>
                        <a:pt x="84" y="3"/>
                      </a:lnTo>
                      <a:lnTo>
                        <a:pt x="83" y="0"/>
                      </a:lnTo>
                      <a:lnTo>
                        <a:pt x="85" y="0"/>
                      </a:lnTo>
                      <a:lnTo>
                        <a:pt x="93" y="2"/>
                      </a:lnTo>
                      <a:lnTo>
                        <a:pt x="100" y="7"/>
                      </a:lnTo>
                      <a:lnTo>
                        <a:pt x="102" y="14"/>
                      </a:lnTo>
                      <a:lnTo>
                        <a:pt x="101" y="2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0" name="Freeform 122"/>
                <p:cNvSpPr>
                  <a:spLocks/>
                </p:cNvSpPr>
                <p:nvPr/>
              </p:nvSpPr>
              <p:spPr bwMode="auto">
                <a:xfrm>
                  <a:off x="5442" y="1192"/>
                  <a:ext cx="27" cy="387"/>
                </a:xfrm>
                <a:custGeom>
                  <a:avLst/>
                  <a:gdLst>
                    <a:gd name="T0" fmla="*/ 53 w 53"/>
                    <a:gd name="T1" fmla="*/ 763 h 772"/>
                    <a:gd name="T2" fmla="*/ 51 w 53"/>
                    <a:gd name="T3" fmla="*/ 698 h 772"/>
                    <a:gd name="T4" fmla="*/ 47 w 53"/>
                    <a:gd name="T5" fmla="*/ 602 h 772"/>
                    <a:gd name="T6" fmla="*/ 41 w 53"/>
                    <a:gd name="T7" fmla="*/ 487 h 772"/>
                    <a:gd name="T8" fmla="*/ 34 w 53"/>
                    <a:gd name="T9" fmla="*/ 365 h 772"/>
                    <a:gd name="T10" fmla="*/ 27 w 53"/>
                    <a:gd name="T11" fmla="*/ 245 h 772"/>
                    <a:gd name="T12" fmla="*/ 21 w 53"/>
                    <a:gd name="T13" fmla="*/ 138 h 772"/>
                    <a:gd name="T14" fmla="*/ 17 w 53"/>
                    <a:gd name="T15" fmla="*/ 55 h 772"/>
                    <a:gd name="T16" fmla="*/ 14 w 53"/>
                    <a:gd name="T17" fmla="*/ 8 h 772"/>
                    <a:gd name="T18" fmla="*/ 12 w 53"/>
                    <a:gd name="T19" fmla="*/ 2 h 772"/>
                    <a:gd name="T20" fmla="*/ 7 w 53"/>
                    <a:gd name="T21" fmla="*/ 0 h 772"/>
                    <a:gd name="T22" fmla="*/ 3 w 53"/>
                    <a:gd name="T23" fmla="*/ 2 h 772"/>
                    <a:gd name="T24" fmla="*/ 0 w 53"/>
                    <a:gd name="T25" fmla="*/ 9 h 772"/>
                    <a:gd name="T26" fmla="*/ 3 w 53"/>
                    <a:gd name="T27" fmla="*/ 56 h 772"/>
                    <a:gd name="T28" fmla="*/ 7 w 53"/>
                    <a:gd name="T29" fmla="*/ 144 h 772"/>
                    <a:gd name="T30" fmla="*/ 13 w 53"/>
                    <a:gd name="T31" fmla="*/ 258 h 772"/>
                    <a:gd name="T32" fmla="*/ 20 w 53"/>
                    <a:gd name="T33" fmla="*/ 385 h 772"/>
                    <a:gd name="T34" fmla="*/ 28 w 53"/>
                    <a:gd name="T35" fmla="*/ 513 h 772"/>
                    <a:gd name="T36" fmla="*/ 34 w 53"/>
                    <a:gd name="T37" fmla="*/ 628 h 772"/>
                    <a:gd name="T38" fmla="*/ 38 w 53"/>
                    <a:gd name="T39" fmla="*/ 716 h 772"/>
                    <a:gd name="T40" fmla="*/ 40 w 53"/>
                    <a:gd name="T41" fmla="*/ 763 h 772"/>
                    <a:gd name="T42" fmla="*/ 42 w 53"/>
                    <a:gd name="T43" fmla="*/ 770 h 772"/>
                    <a:gd name="T44" fmla="*/ 47 w 53"/>
                    <a:gd name="T45" fmla="*/ 772 h 772"/>
                    <a:gd name="T46" fmla="*/ 51 w 53"/>
                    <a:gd name="T47" fmla="*/ 770 h 772"/>
                    <a:gd name="T48" fmla="*/ 53 w 53"/>
                    <a:gd name="T49" fmla="*/ 763 h 7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3"/>
                    <a:gd name="T76" fmla="*/ 0 h 772"/>
                    <a:gd name="T77" fmla="*/ 53 w 53"/>
                    <a:gd name="T78" fmla="*/ 772 h 7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3" h="772">
                      <a:moveTo>
                        <a:pt x="53" y="763"/>
                      </a:moveTo>
                      <a:lnTo>
                        <a:pt x="51" y="698"/>
                      </a:lnTo>
                      <a:lnTo>
                        <a:pt x="47" y="602"/>
                      </a:lnTo>
                      <a:lnTo>
                        <a:pt x="41" y="487"/>
                      </a:lnTo>
                      <a:lnTo>
                        <a:pt x="34" y="365"/>
                      </a:lnTo>
                      <a:lnTo>
                        <a:pt x="27" y="245"/>
                      </a:lnTo>
                      <a:lnTo>
                        <a:pt x="21" y="138"/>
                      </a:lnTo>
                      <a:lnTo>
                        <a:pt x="17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7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lnTo>
                        <a:pt x="3" y="56"/>
                      </a:lnTo>
                      <a:lnTo>
                        <a:pt x="7" y="144"/>
                      </a:lnTo>
                      <a:lnTo>
                        <a:pt x="13" y="258"/>
                      </a:lnTo>
                      <a:lnTo>
                        <a:pt x="20" y="385"/>
                      </a:lnTo>
                      <a:lnTo>
                        <a:pt x="28" y="513"/>
                      </a:lnTo>
                      <a:lnTo>
                        <a:pt x="34" y="628"/>
                      </a:lnTo>
                      <a:lnTo>
                        <a:pt x="38" y="716"/>
                      </a:lnTo>
                      <a:lnTo>
                        <a:pt x="40" y="763"/>
                      </a:lnTo>
                      <a:lnTo>
                        <a:pt x="42" y="770"/>
                      </a:lnTo>
                      <a:lnTo>
                        <a:pt x="47" y="772"/>
                      </a:lnTo>
                      <a:lnTo>
                        <a:pt x="51" y="770"/>
                      </a:lnTo>
                      <a:lnTo>
                        <a:pt x="53" y="763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01" name="Freeform 123"/>
                <p:cNvSpPr>
                  <a:spLocks/>
                </p:cNvSpPr>
                <p:nvPr/>
              </p:nvSpPr>
              <p:spPr bwMode="auto">
                <a:xfrm>
                  <a:off x="5584" y="1186"/>
                  <a:ext cx="33" cy="379"/>
                </a:xfrm>
                <a:custGeom>
                  <a:avLst/>
                  <a:gdLst>
                    <a:gd name="T0" fmla="*/ 67 w 67"/>
                    <a:gd name="T1" fmla="*/ 747 h 758"/>
                    <a:gd name="T2" fmla="*/ 64 w 67"/>
                    <a:gd name="T3" fmla="*/ 682 h 758"/>
                    <a:gd name="T4" fmla="*/ 58 w 67"/>
                    <a:gd name="T5" fmla="*/ 588 h 758"/>
                    <a:gd name="T6" fmla="*/ 50 w 67"/>
                    <a:gd name="T7" fmla="*/ 477 h 758"/>
                    <a:gd name="T8" fmla="*/ 41 w 67"/>
                    <a:gd name="T9" fmla="*/ 357 h 758"/>
                    <a:gd name="T10" fmla="*/ 32 w 67"/>
                    <a:gd name="T11" fmla="*/ 239 h 758"/>
                    <a:gd name="T12" fmla="*/ 23 w 67"/>
                    <a:gd name="T13" fmla="*/ 136 h 758"/>
                    <a:gd name="T14" fmla="*/ 18 w 67"/>
                    <a:gd name="T15" fmla="*/ 55 h 758"/>
                    <a:gd name="T16" fmla="*/ 14 w 67"/>
                    <a:gd name="T17" fmla="*/ 8 h 758"/>
                    <a:gd name="T18" fmla="*/ 12 w 67"/>
                    <a:gd name="T19" fmla="*/ 2 h 758"/>
                    <a:gd name="T20" fmla="*/ 6 w 67"/>
                    <a:gd name="T21" fmla="*/ 0 h 758"/>
                    <a:gd name="T22" fmla="*/ 2 w 67"/>
                    <a:gd name="T23" fmla="*/ 2 h 758"/>
                    <a:gd name="T24" fmla="*/ 0 w 67"/>
                    <a:gd name="T25" fmla="*/ 9 h 758"/>
                    <a:gd name="T26" fmla="*/ 4 w 67"/>
                    <a:gd name="T27" fmla="*/ 56 h 758"/>
                    <a:gd name="T28" fmla="*/ 10 w 67"/>
                    <a:gd name="T29" fmla="*/ 142 h 758"/>
                    <a:gd name="T30" fmla="*/ 18 w 67"/>
                    <a:gd name="T31" fmla="*/ 253 h 758"/>
                    <a:gd name="T32" fmla="*/ 28 w 67"/>
                    <a:gd name="T33" fmla="*/ 379 h 758"/>
                    <a:gd name="T34" fmla="*/ 37 w 67"/>
                    <a:gd name="T35" fmla="*/ 503 h 758"/>
                    <a:gd name="T36" fmla="*/ 46 w 67"/>
                    <a:gd name="T37" fmla="*/ 615 h 758"/>
                    <a:gd name="T38" fmla="*/ 52 w 67"/>
                    <a:gd name="T39" fmla="*/ 701 h 758"/>
                    <a:gd name="T40" fmla="*/ 55 w 67"/>
                    <a:gd name="T41" fmla="*/ 749 h 758"/>
                    <a:gd name="T42" fmla="*/ 57 w 67"/>
                    <a:gd name="T43" fmla="*/ 755 h 758"/>
                    <a:gd name="T44" fmla="*/ 61 w 67"/>
                    <a:gd name="T45" fmla="*/ 758 h 758"/>
                    <a:gd name="T46" fmla="*/ 66 w 67"/>
                    <a:gd name="T47" fmla="*/ 754 h 758"/>
                    <a:gd name="T48" fmla="*/ 67 w 67"/>
                    <a:gd name="T49" fmla="*/ 747 h 75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"/>
                    <a:gd name="T76" fmla="*/ 0 h 758"/>
                    <a:gd name="T77" fmla="*/ 67 w 67"/>
                    <a:gd name="T78" fmla="*/ 758 h 75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" h="758">
                      <a:moveTo>
                        <a:pt x="67" y="747"/>
                      </a:moveTo>
                      <a:lnTo>
                        <a:pt x="64" y="682"/>
                      </a:lnTo>
                      <a:lnTo>
                        <a:pt x="58" y="588"/>
                      </a:lnTo>
                      <a:lnTo>
                        <a:pt x="50" y="477"/>
                      </a:lnTo>
                      <a:lnTo>
                        <a:pt x="41" y="357"/>
                      </a:lnTo>
                      <a:lnTo>
                        <a:pt x="32" y="239"/>
                      </a:lnTo>
                      <a:lnTo>
                        <a:pt x="23" y="136"/>
                      </a:lnTo>
                      <a:lnTo>
                        <a:pt x="18" y="55"/>
                      </a:lnTo>
                      <a:lnTo>
                        <a:pt x="14" y="8"/>
                      </a:lnTo>
                      <a:lnTo>
                        <a:pt x="12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lnTo>
                        <a:pt x="4" y="56"/>
                      </a:lnTo>
                      <a:lnTo>
                        <a:pt x="10" y="142"/>
                      </a:lnTo>
                      <a:lnTo>
                        <a:pt x="18" y="253"/>
                      </a:lnTo>
                      <a:lnTo>
                        <a:pt x="28" y="379"/>
                      </a:lnTo>
                      <a:lnTo>
                        <a:pt x="37" y="503"/>
                      </a:lnTo>
                      <a:lnTo>
                        <a:pt x="46" y="615"/>
                      </a:lnTo>
                      <a:lnTo>
                        <a:pt x="52" y="701"/>
                      </a:lnTo>
                      <a:lnTo>
                        <a:pt x="55" y="749"/>
                      </a:lnTo>
                      <a:lnTo>
                        <a:pt x="57" y="755"/>
                      </a:lnTo>
                      <a:lnTo>
                        <a:pt x="61" y="758"/>
                      </a:lnTo>
                      <a:lnTo>
                        <a:pt x="66" y="754"/>
                      </a:lnTo>
                      <a:lnTo>
                        <a:pt x="67" y="747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116" name="Group 124"/>
              <p:cNvGrpSpPr>
                <a:grpSpLocks/>
              </p:cNvGrpSpPr>
              <p:nvPr/>
            </p:nvGrpSpPr>
            <p:grpSpPr bwMode="auto">
              <a:xfrm>
                <a:off x="5153" y="1899"/>
                <a:ext cx="559" cy="441"/>
                <a:chOff x="5119" y="1450"/>
                <a:chExt cx="559" cy="541"/>
              </a:xfrm>
            </p:grpSpPr>
            <p:sp>
              <p:nvSpPr>
                <p:cNvPr id="1117" name="Freeform 125"/>
                <p:cNvSpPr>
                  <a:spLocks/>
                </p:cNvSpPr>
                <p:nvPr/>
              </p:nvSpPr>
              <p:spPr bwMode="auto">
                <a:xfrm>
                  <a:off x="5121" y="1452"/>
                  <a:ext cx="555" cy="537"/>
                </a:xfrm>
                <a:custGeom>
                  <a:avLst/>
                  <a:gdLst>
                    <a:gd name="T0" fmla="*/ 339 w 1110"/>
                    <a:gd name="T1" fmla="*/ 126 h 1073"/>
                    <a:gd name="T2" fmla="*/ 368 w 1110"/>
                    <a:gd name="T3" fmla="*/ 93 h 1073"/>
                    <a:gd name="T4" fmla="*/ 391 w 1110"/>
                    <a:gd name="T5" fmla="*/ 68 h 1073"/>
                    <a:gd name="T6" fmla="*/ 407 w 1110"/>
                    <a:gd name="T7" fmla="*/ 49 h 1073"/>
                    <a:gd name="T8" fmla="*/ 430 w 1110"/>
                    <a:gd name="T9" fmla="*/ 41 h 1073"/>
                    <a:gd name="T10" fmla="*/ 467 w 1110"/>
                    <a:gd name="T11" fmla="*/ 39 h 1073"/>
                    <a:gd name="T12" fmla="*/ 502 w 1110"/>
                    <a:gd name="T13" fmla="*/ 39 h 1073"/>
                    <a:gd name="T14" fmla="*/ 531 w 1110"/>
                    <a:gd name="T15" fmla="*/ 41 h 1073"/>
                    <a:gd name="T16" fmla="*/ 568 w 1110"/>
                    <a:gd name="T17" fmla="*/ 47 h 1073"/>
                    <a:gd name="T18" fmla="*/ 633 w 1110"/>
                    <a:gd name="T19" fmla="*/ 61 h 1073"/>
                    <a:gd name="T20" fmla="*/ 713 w 1110"/>
                    <a:gd name="T21" fmla="*/ 77 h 1073"/>
                    <a:gd name="T22" fmla="*/ 802 w 1110"/>
                    <a:gd name="T23" fmla="*/ 93 h 1073"/>
                    <a:gd name="T24" fmla="*/ 890 w 1110"/>
                    <a:gd name="T25" fmla="*/ 109 h 1073"/>
                    <a:gd name="T26" fmla="*/ 972 w 1110"/>
                    <a:gd name="T27" fmla="*/ 124 h 1073"/>
                    <a:gd name="T28" fmla="*/ 1039 w 1110"/>
                    <a:gd name="T29" fmla="*/ 138 h 1073"/>
                    <a:gd name="T30" fmla="*/ 1082 w 1110"/>
                    <a:gd name="T31" fmla="*/ 148 h 1073"/>
                    <a:gd name="T32" fmla="*/ 1097 w 1110"/>
                    <a:gd name="T33" fmla="*/ 147 h 1073"/>
                    <a:gd name="T34" fmla="*/ 1103 w 1110"/>
                    <a:gd name="T35" fmla="*/ 131 h 1073"/>
                    <a:gd name="T36" fmla="*/ 1098 w 1110"/>
                    <a:gd name="T37" fmla="*/ 117 h 1073"/>
                    <a:gd name="T38" fmla="*/ 1051 w 1110"/>
                    <a:gd name="T39" fmla="*/ 106 h 1073"/>
                    <a:gd name="T40" fmla="*/ 981 w 1110"/>
                    <a:gd name="T41" fmla="*/ 92 h 1073"/>
                    <a:gd name="T42" fmla="*/ 895 w 1110"/>
                    <a:gd name="T43" fmla="*/ 75 h 1073"/>
                    <a:gd name="T44" fmla="*/ 801 w 1110"/>
                    <a:gd name="T45" fmla="*/ 57 h 1073"/>
                    <a:gd name="T46" fmla="*/ 707 w 1110"/>
                    <a:gd name="T47" fmla="*/ 40 h 1073"/>
                    <a:gd name="T48" fmla="*/ 623 w 1110"/>
                    <a:gd name="T49" fmla="*/ 23 h 1073"/>
                    <a:gd name="T50" fmla="*/ 557 w 1110"/>
                    <a:gd name="T51" fmla="*/ 8 h 1073"/>
                    <a:gd name="T52" fmla="*/ 520 w 1110"/>
                    <a:gd name="T53" fmla="*/ 2 h 1073"/>
                    <a:gd name="T54" fmla="*/ 490 w 1110"/>
                    <a:gd name="T55" fmla="*/ 0 h 1073"/>
                    <a:gd name="T56" fmla="*/ 456 w 1110"/>
                    <a:gd name="T57" fmla="*/ 0 h 1073"/>
                    <a:gd name="T58" fmla="*/ 419 w 1110"/>
                    <a:gd name="T59" fmla="*/ 2 h 1073"/>
                    <a:gd name="T60" fmla="*/ 395 w 1110"/>
                    <a:gd name="T61" fmla="*/ 12 h 1073"/>
                    <a:gd name="T62" fmla="*/ 370 w 1110"/>
                    <a:gd name="T63" fmla="*/ 38 h 1073"/>
                    <a:gd name="T64" fmla="*/ 338 w 1110"/>
                    <a:gd name="T65" fmla="*/ 76 h 1073"/>
                    <a:gd name="T66" fmla="*/ 300 w 1110"/>
                    <a:gd name="T67" fmla="*/ 119 h 1073"/>
                    <a:gd name="T68" fmla="*/ 136 w 1110"/>
                    <a:gd name="T69" fmla="*/ 142 h 1073"/>
                    <a:gd name="T70" fmla="*/ 3 w 1110"/>
                    <a:gd name="T71" fmla="*/ 264 h 1073"/>
                    <a:gd name="T72" fmla="*/ 33 w 1110"/>
                    <a:gd name="T73" fmla="*/ 1073 h 1073"/>
                    <a:gd name="T74" fmla="*/ 441 w 1110"/>
                    <a:gd name="T75" fmla="*/ 1073 h 1073"/>
                    <a:gd name="T76" fmla="*/ 480 w 1110"/>
                    <a:gd name="T77" fmla="*/ 142 h 1073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10"/>
                    <a:gd name="T118" fmla="*/ 0 h 1073"/>
                    <a:gd name="T119" fmla="*/ 1110 w 1110"/>
                    <a:gd name="T120" fmla="*/ 1073 h 1073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10" h="1073">
                      <a:moveTo>
                        <a:pt x="324" y="144"/>
                      </a:moveTo>
                      <a:lnTo>
                        <a:pt x="339" y="126"/>
                      </a:lnTo>
                      <a:lnTo>
                        <a:pt x="354" y="109"/>
                      </a:lnTo>
                      <a:lnTo>
                        <a:pt x="368" y="93"/>
                      </a:lnTo>
                      <a:lnTo>
                        <a:pt x="380" y="79"/>
                      </a:lnTo>
                      <a:lnTo>
                        <a:pt x="391" y="68"/>
                      </a:lnTo>
                      <a:lnTo>
                        <a:pt x="400" y="57"/>
                      </a:lnTo>
                      <a:lnTo>
                        <a:pt x="407" y="49"/>
                      </a:lnTo>
                      <a:lnTo>
                        <a:pt x="413" y="45"/>
                      </a:lnTo>
                      <a:lnTo>
                        <a:pt x="430" y="41"/>
                      </a:lnTo>
                      <a:lnTo>
                        <a:pt x="449" y="39"/>
                      </a:lnTo>
                      <a:lnTo>
                        <a:pt x="467" y="39"/>
                      </a:lnTo>
                      <a:lnTo>
                        <a:pt x="484" y="39"/>
                      </a:lnTo>
                      <a:lnTo>
                        <a:pt x="502" y="39"/>
                      </a:lnTo>
                      <a:lnTo>
                        <a:pt x="516" y="40"/>
                      </a:lnTo>
                      <a:lnTo>
                        <a:pt x="531" y="41"/>
                      </a:lnTo>
                      <a:lnTo>
                        <a:pt x="544" y="41"/>
                      </a:lnTo>
                      <a:lnTo>
                        <a:pt x="568" y="47"/>
                      </a:lnTo>
                      <a:lnTo>
                        <a:pt x="598" y="54"/>
                      </a:lnTo>
                      <a:lnTo>
                        <a:pt x="633" y="61"/>
                      </a:lnTo>
                      <a:lnTo>
                        <a:pt x="672" y="69"/>
                      </a:lnTo>
                      <a:lnTo>
                        <a:pt x="713" y="77"/>
                      </a:lnTo>
                      <a:lnTo>
                        <a:pt x="757" y="85"/>
                      </a:lnTo>
                      <a:lnTo>
                        <a:pt x="802" y="93"/>
                      </a:lnTo>
                      <a:lnTo>
                        <a:pt x="847" y="101"/>
                      </a:lnTo>
                      <a:lnTo>
                        <a:pt x="890" y="109"/>
                      </a:lnTo>
                      <a:lnTo>
                        <a:pt x="933" y="117"/>
                      </a:lnTo>
                      <a:lnTo>
                        <a:pt x="972" y="124"/>
                      </a:lnTo>
                      <a:lnTo>
                        <a:pt x="1008" y="131"/>
                      </a:lnTo>
                      <a:lnTo>
                        <a:pt x="1039" y="138"/>
                      </a:lnTo>
                      <a:lnTo>
                        <a:pt x="1064" y="144"/>
                      </a:lnTo>
                      <a:lnTo>
                        <a:pt x="1082" y="148"/>
                      </a:lnTo>
                      <a:lnTo>
                        <a:pt x="1094" y="153"/>
                      </a:lnTo>
                      <a:lnTo>
                        <a:pt x="1097" y="147"/>
                      </a:lnTo>
                      <a:lnTo>
                        <a:pt x="1100" y="139"/>
                      </a:lnTo>
                      <a:lnTo>
                        <a:pt x="1103" y="131"/>
                      </a:lnTo>
                      <a:lnTo>
                        <a:pt x="1110" y="122"/>
                      </a:lnTo>
                      <a:lnTo>
                        <a:pt x="1098" y="117"/>
                      </a:lnTo>
                      <a:lnTo>
                        <a:pt x="1079" y="112"/>
                      </a:lnTo>
                      <a:lnTo>
                        <a:pt x="1051" y="106"/>
                      </a:lnTo>
                      <a:lnTo>
                        <a:pt x="1019" y="99"/>
                      </a:lnTo>
                      <a:lnTo>
                        <a:pt x="981" y="92"/>
                      </a:lnTo>
                      <a:lnTo>
                        <a:pt x="940" y="84"/>
                      </a:lnTo>
                      <a:lnTo>
                        <a:pt x="895" y="75"/>
                      </a:lnTo>
                      <a:lnTo>
                        <a:pt x="848" y="66"/>
                      </a:lnTo>
                      <a:lnTo>
                        <a:pt x="801" y="57"/>
                      </a:lnTo>
                      <a:lnTo>
                        <a:pt x="753" y="48"/>
                      </a:lnTo>
                      <a:lnTo>
                        <a:pt x="707" y="40"/>
                      </a:lnTo>
                      <a:lnTo>
                        <a:pt x="664" y="31"/>
                      </a:lnTo>
                      <a:lnTo>
                        <a:pt x="623" y="23"/>
                      </a:lnTo>
                      <a:lnTo>
                        <a:pt x="588" y="16"/>
                      </a:lnTo>
                      <a:lnTo>
                        <a:pt x="557" y="8"/>
                      </a:lnTo>
                      <a:lnTo>
                        <a:pt x="533" y="2"/>
                      </a:lnTo>
                      <a:lnTo>
                        <a:pt x="520" y="2"/>
                      </a:lnTo>
                      <a:lnTo>
                        <a:pt x="505" y="1"/>
                      </a:lnTo>
                      <a:lnTo>
                        <a:pt x="490" y="0"/>
                      </a:lnTo>
                      <a:lnTo>
                        <a:pt x="473" y="0"/>
                      </a:lnTo>
                      <a:lnTo>
                        <a:pt x="456" y="0"/>
                      </a:lnTo>
                      <a:lnTo>
                        <a:pt x="437" y="0"/>
                      </a:lnTo>
                      <a:lnTo>
                        <a:pt x="419" y="2"/>
                      </a:lnTo>
                      <a:lnTo>
                        <a:pt x="401" y="6"/>
                      </a:lnTo>
                      <a:lnTo>
                        <a:pt x="395" y="12"/>
                      </a:lnTo>
                      <a:lnTo>
                        <a:pt x="384" y="23"/>
                      </a:lnTo>
                      <a:lnTo>
                        <a:pt x="370" y="38"/>
                      </a:lnTo>
                      <a:lnTo>
                        <a:pt x="355" y="55"/>
                      </a:lnTo>
                      <a:lnTo>
                        <a:pt x="338" y="76"/>
                      </a:lnTo>
                      <a:lnTo>
                        <a:pt x="320" y="96"/>
                      </a:lnTo>
                      <a:lnTo>
                        <a:pt x="300" y="119"/>
                      </a:lnTo>
                      <a:lnTo>
                        <a:pt x="281" y="142"/>
                      </a:lnTo>
                      <a:lnTo>
                        <a:pt x="136" y="142"/>
                      </a:lnTo>
                      <a:lnTo>
                        <a:pt x="0" y="142"/>
                      </a:lnTo>
                      <a:lnTo>
                        <a:pt x="3" y="264"/>
                      </a:lnTo>
                      <a:lnTo>
                        <a:pt x="30" y="997"/>
                      </a:lnTo>
                      <a:lnTo>
                        <a:pt x="33" y="1073"/>
                      </a:lnTo>
                      <a:lnTo>
                        <a:pt x="84" y="1073"/>
                      </a:lnTo>
                      <a:lnTo>
                        <a:pt x="441" y="1073"/>
                      </a:lnTo>
                      <a:lnTo>
                        <a:pt x="475" y="264"/>
                      </a:lnTo>
                      <a:lnTo>
                        <a:pt x="480" y="142"/>
                      </a:lnTo>
                      <a:lnTo>
                        <a:pt x="324" y="14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8" name="Freeform 126"/>
                <p:cNvSpPr>
                  <a:spLocks/>
                </p:cNvSpPr>
                <p:nvPr/>
              </p:nvSpPr>
              <p:spPr bwMode="auto">
                <a:xfrm>
                  <a:off x="5281" y="1472"/>
                  <a:ext cx="49" cy="53"/>
                </a:xfrm>
                <a:custGeom>
                  <a:avLst/>
                  <a:gdLst>
                    <a:gd name="T0" fmla="*/ 91 w 97"/>
                    <a:gd name="T1" fmla="*/ 0 h 106"/>
                    <a:gd name="T2" fmla="*/ 90 w 97"/>
                    <a:gd name="T3" fmla="*/ 1 h 106"/>
                    <a:gd name="T4" fmla="*/ 83 w 97"/>
                    <a:gd name="T5" fmla="*/ 6 h 106"/>
                    <a:gd name="T6" fmla="*/ 76 w 97"/>
                    <a:gd name="T7" fmla="*/ 15 h 106"/>
                    <a:gd name="T8" fmla="*/ 67 w 97"/>
                    <a:gd name="T9" fmla="*/ 24 h 106"/>
                    <a:gd name="T10" fmla="*/ 55 w 97"/>
                    <a:gd name="T11" fmla="*/ 36 h 106"/>
                    <a:gd name="T12" fmla="*/ 44 w 97"/>
                    <a:gd name="T13" fmla="*/ 51 h 106"/>
                    <a:gd name="T14" fmla="*/ 30 w 97"/>
                    <a:gd name="T15" fmla="*/ 67 h 106"/>
                    <a:gd name="T16" fmla="*/ 15 w 97"/>
                    <a:gd name="T17" fmla="*/ 84 h 106"/>
                    <a:gd name="T18" fmla="*/ 0 w 97"/>
                    <a:gd name="T19" fmla="*/ 101 h 106"/>
                    <a:gd name="T20" fmla="*/ 7 w 97"/>
                    <a:gd name="T21" fmla="*/ 106 h 106"/>
                    <a:gd name="T22" fmla="*/ 22 w 97"/>
                    <a:gd name="T23" fmla="*/ 89 h 106"/>
                    <a:gd name="T24" fmla="*/ 37 w 97"/>
                    <a:gd name="T25" fmla="*/ 71 h 106"/>
                    <a:gd name="T26" fmla="*/ 51 w 97"/>
                    <a:gd name="T27" fmla="*/ 55 h 106"/>
                    <a:gd name="T28" fmla="*/ 62 w 97"/>
                    <a:gd name="T29" fmla="*/ 43 h 106"/>
                    <a:gd name="T30" fmla="*/ 74 w 97"/>
                    <a:gd name="T31" fmla="*/ 31 h 106"/>
                    <a:gd name="T32" fmla="*/ 83 w 97"/>
                    <a:gd name="T33" fmla="*/ 20 h 106"/>
                    <a:gd name="T34" fmla="*/ 90 w 97"/>
                    <a:gd name="T35" fmla="*/ 13 h 106"/>
                    <a:gd name="T36" fmla="*/ 94 w 97"/>
                    <a:gd name="T37" fmla="*/ 8 h 106"/>
                    <a:gd name="T38" fmla="*/ 93 w 97"/>
                    <a:gd name="T39" fmla="*/ 9 h 106"/>
                    <a:gd name="T40" fmla="*/ 94 w 97"/>
                    <a:gd name="T41" fmla="*/ 8 h 106"/>
                    <a:gd name="T42" fmla="*/ 97 w 97"/>
                    <a:gd name="T43" fmla="*/ 6 h 106"/>
                    <a:gd name="T44" fmla="*/ 95 w 97"/>
                    <a:gd name="T45" fmla="*/ 2 h 106"/>
                    <a:gd name="T46" fmla="*/ 93 w 97"/>
                    <a:gd name="T47" fmla="*/ 1 h 106"/>
                    <a:gd name="T48" fmla="*/ 90 w 97"/>
                    <a:gd name="T49" fmla="*/ 1 h 106"/>
                    <a:gd name="T50" fmla="*/ 91 w 97"/>
                    <a:gd name="T51" fmla="*/ 0 h 10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97"/>
                    <a:gd name="T79" fmla="*/ 0 h 106"/>
                    <a:gd name="T80" fmla="*/ 97 w 97"/>
                    <a:gd name="T81" fmla="*/ 106 h 10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97" h="106">
                      <a:moveTo>
                        <a:pt x="91" y="0"/>
                      </a:moveTo>
                      <a:lnTo>
                        <a:pt x="90" y="1"/>
                      </a:lnTo>
                      <a:lnTo>
                        <a:pt x="83" y="6"/>
                      </a:lnTo>
                      <a:lnTo>
                        <a:pt x="76" y="15"/>
                      </a:lnTo>
                      <a:lnTo>
                        <a:pt x="67" y="24"/>
                      </a:lnTo>
                      <a:lnTo>
                        <a:pt x="55" y="36"/>
                      </a:lnTo>
                      <a:lnTo>
                        <a:pt x="44" y="51"/>
                      </a:lnTo>
                      <a:lnTo>
                        <a:pt x="30" y="67"/>
                      </a:lnTo>
                      <a:lnTo>
                        <a:pt x="15" y="84"/>
                      </a:lnTo>
                      <a:lnTo>
                        <a:pt x="0" y="101"/>
                      </a:lnTo>
                      <a:lnTo>
                        <a:pt x="7" y="106"/>
                      </a:lnTo>
                      <a:lnTo>
                        <a:pt x="22" y="89"/>
                      </a:lnTo>
                      <a:lnTo>
                        <a:pt x="37" y="71"/>
                      </a:lnTo>
                      <a:lnTo>
                        <a:pt x="51" y="55"/>
                      </a:lnTo>
                      <a:lnTo>
                        <a:pt x="62" y="43"/>
                      </a:lnTo>
                      <a:lnTo>
                        <a:pt x="74" y="31"/>
                      </a:lnTo>
                      <a:lnTo>
                        <a:pt x="83" y="20"/>
                      </a:lnTo>
                      <a:lnTo>
                        <a:pt x="90" y="13"/>
                      </a:lnTo>
                      <a:lnTo>
                        <a:pt x="94" y="8"/>
                      </a:lnTo>
                      <a:lnTo>
                        <a:pt x="93" y="9"/>
                      </a:lnTo>
                      <a:lnTo>
                        <a:pt x="94" y="8"/>
                      </a:lnTo>
                      <a:lnTo>
                        <a:pt x="97" y="6"/>
                      </a:lnTo>
                      <a:lnTo>
                        <a:pt x="95" y="2"/>
                      </a:lnTo>
                      <a:lnTo>
                        <a:pt x="93" y="1"/>
                      </a:lnTo>
                      <a:lnTo>
                        <a:pt x="90" y="1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9" name="Freeform 127"/>
                <p:cNvSpPr>
                  <a:spLocks/>
                </p:cNvSpPr>
                <p:nvPr/>
              </p:nvSpPr>
              <p:spPr bwMode="auto">
                <a:xfrm>
                  <a:off x="5327" y="1469"/>
                  <a:ext cx="68" cy="8"/>
                </a:xfrm>
                <a:custGeom>
                  <a:avLst/>
                  <a:gdLst>
                    <a:gd name="T0" fmla="*/ 133 w 137"/>
                    <a:gd name="T1" fmla="*/ 3 h 15"/>
                    <a:gd name="T2" fmla="*/ 132 w 137"/>
                    <a:gd name="T3" fmla="*/ 3 h 15"/>
                    <a:gd name="T4" fmla="*/ 119 w 137"/>
                    <a:gd name="T5" fmla="*/ 3 h 15"/>
                    <a:gd name="T6" fmla="*/ 104 w 137"/>
                    <a:gd name="T7" fmla="*/ 1 h 15"/>
                    <a:gd name="T8" fmla="*/ 90 w 137"/>
                    <a:gd name="T9" fmla="*/ 0 h 15"/>
                    <a:gd name="T10" fmla="*/ 72 w 137"/>
                    <a:gd name="T11" fmla="*/ 0 h 15"/>
                    <a:gd name="T12" fmla="*/ 55 w 137"/>
                    <a:gd name="T13" fmla="*/ 0 h 15"/>
                    <a:gd name="T14" fmla="*/ 37 w 137"/>
                    <a:gd name="T15" fmla="*/ 0 h 15"/>
                    <a:gd name="T16" fmla="*/ 18 w 137"/>
                    <a:gd name="T17" fmla="*/ 3 h 15"/>
                    <a:gd name="T18" fmla="*/ 0 w 137"/>
                    <a:gd name="T19" fmla="*/ 6 h 15"/>
                    <a:gd name="T20" fmla="*/ 2 w 137"/>
                    <a:gd name="T21" fmla="*/ 15 h 15"/>
                    <a:gd name="T22" fmla="*/ 18 w 137"/>
                    <a:gd name="T23" fmla="*/ 12 h 15"/>
                    <a:gd name="T24" fmla="*/ 37 w 137"/>
                    <a:gd name="T25" fmla="*/ 9 h 15"/>
                    <a:gd name="T26" fmla="*/ 55 w 137"/>
                    <a:gd name="T27" fmla="*/ 9 h 15"/>
                    <a:gd name="T28" fmla="*/ 72 w 137"/>
                    <a:gd name="T29" fmla="*/ 9 h 15"/>
                    <a:gd name="T30" fmla="*/ 90 w 137"/>
                    <a:gd name="T31" fmla="*/ 9 h 15"/>
                    <a:gd name="T32" fmla="*/ 104 w 137"/>
                    <a:gd name="T33" fmla="*/ 11 h 15"/>
                    <a:gd name="T34" fmla="*/ 119 w 137"/>
                    <a:gd name="T35" fmla="*/ 12 h 15"/>
                    <a:gd name="T36" fmla="*/ 132 w 137"/>
                    <a:gd name="T37" fmla="*/ 12 h 15"/>
                    <a:gd name="T38" fmla="*/ 131 w 137"/>
                    <a:gd name="T39" fmla="*/ 12 h 15"/>
                    <a:gd name="T40" fmla="*/ 132 w 137"/>
                    <a:gd name="T41" fmla="*/ 12 h 15"/>
                    <a:gd name="T42" fmla="*/ 136 w 137"/>
                    <a:gd name="T43" fmla="*/ 11 h 15"/>
                    <a:gd name="T44" fmla="*/ 137 w 137"/>
                    <a:gd name="T45" fmla="*/ 7 h 15"/>
                    <a:gd name="T46" fmla="*/ 136 w 137"/>
                    <a:gd name="T47" fmla="*/ 4 h 15"/>
                    <a:gd name="T48" fmla="*/ 132 w 137"/>
                    <a:gd name="T49" fmla="*/ 3 h 15"/>
                    <a:gd name="T50" fmla="*/ 133 w 137"/>
                    <a:gd name="T51" fmla="*/ 3 h 1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37"/>
                    <a:gd name="T79" fmla="*/ 0 h 15"/>
                    <a:gd name="T80" fmla="*/ 137 w 137"/>
                    <a:gd name="T81" fmla="*/ 15 h 1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37" h="15">
                      <a:moveTo>
                        <a:pt x="133" y="3"/>
                      </a:moveTo>
                      <a:lnTo>
                        <a:pt x="132" y="3"/>
                      </a:lnTo>
                      <a:lnTo>
                        <a:pt x="119" y="3"/>
                      </a:lnTo>
                      <a:lnTo>
                        <a:pt x="104" y="1"/>
                      </a:lnTo>
                      <a:lnTo>
                        <a:pt x="90" y="0"/>
                      </a:lnTo>
                      <a:lnTo>
                        <a:pt x="72" y="0"/>
                      </a:lnTo>
                      <a:lnTo>
                        <a:pt x="55" y="0"/>
                      </a:lnTo>
                      <a:lnTo>
                        <a:pt x="37" y="0"/>
                      </a:lnTo>
                      <a:lnTo>
                        <a:pt x="18" y="3"/>
                      </a:lnTo>
                      <a:lnTo>
                        <a:pt x="0" y="6"/>
                      </a:lnTo>
                      <a:lnTo>
                        <a:pt x="2" y="15"/>
                      </a:lnTo>
                      <a:lnTo>
                        <a:pt x="18" y="12"/>
                      </a:lnTo>
                      <a:lnTo>
                        <a:pt x="37" y="9"/>
                      </a:lnTo>
                      <a:lnTo>
                        <a:pt x="55" y="9"/>
                      </a:lnTo>
                      <a:lnTo>
                        <a:pt x="72" y="9"/>
                      </a:lnTo>
                      <a:lnTo>
                        <a:pt x="90" y="9"/>
                      </a:lnTo>
                      <a:lnTo>
                        <a:pt x="104" y="11"/>
                      </a:lnTo>
                      <a:lnTo>
                        <a:pt x="119" y="12"/>
                      </a:lnTo>
                      <a:lnTo>
                        <a:pt x="132" y="12"/>
                      </a:lnTo>
                      <a:lnTo>
                        <a:pt x="131" y="12"/>
                      </a:lnTo>
                      <a:lnTo>
                        <a:pt x="132" y="12"/>
                      </a:lnTo>
                      <a:lnTo>
                        <a:pt x="136" y="11"/>
                      </a:lnTo>
                      <a:lnTo>
                        <a:pt x="137" y="7"/>
                      </a:lnTo>
                      <a:lnTo>
                        <a:pt x="136" y="4"/>
                      </a:lnTo>
                      <a:lnTo>
                        <a:pt x="132" y="3"/>
                      </a:lnTo>
                      <a:lnTo>
                        <a:pt x="133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0" name="Freeform 128"/>
                <p:cNvSpPr>
                  <a:spLocks/>
                </p:cNvSpPr>
                <p:nvPr/>
              </p:nvSpPr>
              <p:spPr bwMode="auto">
                <a:xfrm>
                  <a:off x="5392" y="1470"/>
                  <a:ext cx="278" cy="60"/>
                </a:xfrm>
                <a:custGeom>
                  <a:avLst/>
                  <a:gdLst>
                    <a:gd name="T0" fmla="*/ 547 w 555"/>
                    <a:gd name="T1" fmla="*/ 112 h 119"/>
                    <a:gd name="T2" fmla="*/ 553 w 555"/>
                    <a:gd name="T3" fmla="*/ 112 h 119"/>
                    <a:gd name="T4" fmla="*/ 541 w 555"/>
                    <a:gd name="T5" fmla="*/ 107 h 119"/>
                    <a:gd name="T6" fmla="*/ 522 w 555"/>
                    <a:gd name="T7" fmla="*/ 102 h 119"/>
                    <a:gd name="T8" fmla="*/ 496 w 555"/>
                    <a:gd name="T9" fmla="*/ 96 h 119"/>
                    <a:gd name="T10" fmla="*/ 465 w 555"/>
                    <a:gd name="T11" fmla="*/ 89 h 119"/>
                    <a:gd name="T12" fmla="*/ 429 w 555"/>
                    <a:gd name="T13" fmla="*/ 82 h 119"/>
                    <a:gd name="T14" fmla="*/ 390 w 555"/>
                    <a:gd name="T15" fmla="*/ 75 h 119"/>
                    <a:gd name="T16" fmla="*/ 347 w 555"/>
                    <a:gd name="T17" fmla="*/ 67 h 119"/>
                    <a:gd name="T18" fmla="*/ 304 w 555"/>
                    <a:gd name="T19" fmla="*/ 59 h 119"/>
                    <a:gd name="T20" fmla="*/ 259 w 555"/>
                    <a:gd name="T21" fmla="*/ 51 h 119"/>
                    <a:gd name="T22" fmla="*/ 214 w 555"/>
                    <a:gd name="T23" fmla="*/ 43 h 119"/>
                    <a:gd name="T24" fmla="*/ 170 w 555"/>
                    <a:gd name="T25" fmla="*/ 35 h 119"/>
                    <a:gd name="T26" fmla="*/ 129 w 555"/>
                    <a:gd name="T27" fmla="*/ 27 h 119"/>
                    <a:gd name="T28" fmla="*/ 90 w 555"/>
                    <a:gd name="T29" fmla="*/ 19 h 119"/>
                    <a:gd name="T30" fmla="*/ 55 w 555"/>
                    <a:gd name="T31" fmla="*/ 12 h 119"/>
                    <a:gd name="T32" fmla="*/ 26 w 555"/>
                    <a:gd name="T33" fmla="*/ 5 h 119"/>
                    <a:gd name="T34" fmla="*/ 2 w 555"/>
                    <a:gd name="T35" fmla="*/ 0 h 119"/>
                    <a:gd name="T36" fmla="*/ 0 w 555"/>
                    <a:gd name="T37" fmla="*/ 9 h 119"/>
                    <a:gd name="T38" fmla="*/ 24 w 555"/>
                    <a:gd name="T39" fmla="*/ 15 h 119"/>
                    <a:gd name="T40" fmla="*/ 55 w 555"/>
                    <a:gd name="T41" fmla="*/ 21 h 119"/>
                    <a:gd name="T42" fmla="*/ 90 w 555"/>
                    <a:gd name="T43" fmla="*/ 28 h 119"/>
                    <a:gd name="T44" fmla="*/ 129 w 555"/>
                    <a:gd name="T45" fmla="*/ 36 h 119"/>
                    <a:gd name="T46" fmla="*/ 170 w 555"/>
                    <a:gd name="T47" fmla="*/ 44 h 119"/>
                    <a:gd name="T48" fmla="*/ 214 w 555"/>
                    <a:gd name="T49" fmla="*/ 52 h 119"/>
                    <a:gd name="T50" fmla="*/ 259 w 555"/>
                    <a:gd name="T51" fmla="*/ 61 h 119"/>
                    <a:gd name="T52" fmla="*/ 304 w 555"/>
                    <a:gd name="T53" fmla="*/ 69 h 119"/>
                    <a:gd name="T54" fmla="*/ 347 w 555"/>
                    <a:gd name="T55" fmla="*/ 77 h 119"/>
                    <a:gd name="T56" fmla="*/ 390 w 555"/>
                    <a:gd name="T57" fmla="*/ 85 h 119"/>
                    <a:gd name="T58" fmla="*/ 429 w 555"/>
                    <a:gd name="T59" fmla="*/ 92 h 119"/>
                    <a:gd name="T60" fmla="*/ 465 w 555"/>
                    <a:gd name="T61" fmla="*/ 98 h 119"/>
                    <a:gd name="T62" fmla="*/ 496 w 555"/>
                    <a:gd name="T63" fmla="*/ 105 h 119"/>
                    <a:gd name="T64" fmla="*/ 520 w 555"/>
                    <a:gd name="T65" fmla="*/ 111 h 119"/>
                    <a:gd name="T66" fmla="*/ 538 w 555"/>
                    <a:gd name="T67" fmla="*/ 116 h 119"/>
                    <a:gd name="T68" fmla="*/ 549 w 555"/>
                    <a:gd name="T69" fmla="*/ 119 h 119"/>
                    <a:gd name="T70" fmla="*/ 554 w 555"/>
                    <a:gd name="T71" fmla="*/ 119 h 119"/>
                    <a:gd name="T72" fmla="*/ 549 w 555"/>
                    <a:gd name="T73" fmla="*/ 119 h 119"/>
                    <a:gd name="T74" fmla="*/ 552 w 555"/>
                    <a:gd name="T75" fmla="*/ 119 h 119"/>
                    <a:gd name="T76" fmla="*/ 554 w 555"/>
                    <a:gd name="T77" fmla="*/ 117 h 119"/>
                    <a:gd name="T78" fmla="*/ 555 w 555"/>
                    <a:gd name="T79" fmla="*/ 115 h 119"/>
                    <a:gd name="T80" fmla="*/ 553 w 555"/>
                    <a:gd name="T81" fmla="*/ 112 h 119"/>
                    <a:gd name="T82" fmla="*/ 547 w 555"/>
                    <a:gd name="T83" fmla="*/ 112 h 11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55"/>
                    <a:gd name="T127" fmla="*/ 0 h 119"/>
                    <a:gd name="T128" fmla="*/ 555 w 555"/>
                    <a:gd name="T129" fmla="*/ 119 h 11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55" h="119">
                      <a:moveTo>
                        <a:pt x="547" y="112"/>
                      </a:moveTo>
                      <a:lnTo>
                        <a:pt x="553" y="112"/>
                      </a:lnTo>
                      <a:lnTo>
                        <a:pt x="541" y="107"/>
                      </a:lnTo>
                      <a:lnTo>
                        <a:pt x="522" y="102"/>
                      </a:lnTo>
                      <a:lnTo>
                        <a:pt x="496" y="96"/>
                      </a:lnTo>
                      <a:lnTo>
                        <a:pt x="465" y="89"/>
                      </a:lnTo>
                      <a:lnTo>
                        <a:pt x="429" y="82"/>
                      </a:lnTo>
                      <a:lnTo>
                        <a:pt x="390" y="75"/>
                      </a:lnTo>
                      <a:lnTo>
                        <a:pt x="347" y="67"/>
                      </a:lnTo>
                      <a:lnTo>
                        <a:pt x="304" y="59"/>
                      </a:lnTo>
                      <a:lnTo>
                        <a:pt x="259" y="51"/>
                      </a:lnTo>
                      <a:lnTo>
                        <a:pt x="214" y="43"/>
                      </a:lnTo>
                      <a:lnTo>
                        <a:pt x="170" y="35"/>
                      </a:lnTo>
                      <a:lnTo>
                        <a:pt x="129" y="27"/>
                      </a:lnTo>
                      <a:lnTo>
                        <a:pt x="90" y="19"/>
                      </a:lnTo>
                      <a:lnTo>
                        <a:pt x="55" y="12"/>
                      </a:lnTo>
                      <a:lnTo>
                        <a:pt x="26" y="5"/>
                      </a:ln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24" y="15"/>
                      </a:lnTo>
                      <a:lnTo>
                        <a:pt x="55" y="21"/>
                      </a:lnTo>
                      <a:lnTo>
                        <a:pt x="90" y="28"/>
                      </a:lnTo>
                      <a:lnTo>
                        <a:pt x="129" y="36"/>
                      </a:lnTo>
                      <a:lnTo>
                        <a:pt x="170" y="44"/>
                      </a:lnTo>
                      <a:lnTo>
                        <a:pt x="214" y="52"/>
                      </a:lnTo>
                      <a:lnTo>
                        <a:pt x="259" y="61"/>
                      </a:lnTo>
                      <a:lnTo>
                        <a:pt x="304" y="69"/>
                      </a:lnTo>
                      <a:lnTo>
                        <a:pt x="347" y="77"/>
                      </a:lnTo>
                      <a:lnTo>
                        <a:pt x="390" y="85"/>
                      </a:lnTo>
                      <a:lnTo>
                        <a:pt x="429" y="92"/>
                      </a:lnTo>
                      <a:lnTo>
                        <a:pt x="465" y="98"/>
                      </a:lnTo>
                      <a:lnTo>
                        <a:pt x="496" y="105"/>
                      </a:lnTo>
                      <a:lnTo>
                        <a:pt x="520" y="111"/>
                      </a:lnTo>
                      <a:lnTo>
                        <a:pt x="538" y="116"/>
                      </a:lnTo>
                      <a:lnTo>
                        <a:pt x="549" y="119"/>
                      </a:lnTo>
                      <a:lnTo>
                        <a:pt x="554" y="119"/>
                      </a:lnTo>
                      <a:lnTo>
                        <a:pt x="549" y="119"/>
                      </a:lnTo>
                      <a:lnTo>
                        <a:pt x="552" y="119"/>
                      </a:lnTo>
                      <a:lnTo>
                        <a:pt x="554" y="117"/>
                      </a:lnTo>
                      <a:lnTo>
                        <a:pt x="555" y="115"/>
                      </a:lnTo>
                      <a:lnTo>
                        <a:pt x="553" y="112"/>
                      </a:lnTo>
                      <a:lnTo>
                        <a:pt x="547" y="1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1" name="Freeform 129"/>
                <p:cNvSpPr>
                  <a:spLocks/>
                </p:cNvSpPr>
                <p:nvPr/>
              </p:nvSpPr>
              <p:spPr bwMode="auto">
                <a:xfrm>
                  <a:off x="5666" y="1511"/>
                  <a:ext cx="12" cy="19"/>
                </a:xfrm>
                <a:custGeom>
                  <a:avLst/>
                  <a:gdLst>
                    <a:gd name="T0" fmla="*/ 18 w 25"/>
                    <a:gd name="T1" fmla="*/ 9 h 39"/>
                    <a:gd name="T2" fmla="*/ 17 w 25"/>
                    <a:gd name="T3" fmla="*/ 1 h 39"/>
                    <a:gd name="T4" fmla="*/ 10 w 25"/>
                    <a:gd name="T5" fmla="*/ 12 h 39"/>
                    <a:gd name="T6" fmla="*/ 5 w 25"/>
                    <a:gd name="T7" fmla="*/ 21 h 39"/>
                    <a:gd name="T8" fmla="*/ 3 w 25"/>
                    <a:gd name="T9" fmla="*/ 29 h 39"/>
                    <a:gd name="T10" fmla="*/ 0 w 25"/>
                    <a:gd name="T11" fmla="*/ 32 h 39"/>
                    <a:gd name="T12" fmla="*/ 7 w 25"/>
                    <a:gd name="T13" fmla="*/ 39 h 39"/>
                    <a:gd name="T14" fmla="*/ 12 w 25"/>
                    <a:gd name="T15" fmla="*/ 31 h 39"/>
                    <a:gd name="T16" fmla="*/ 14 w 25"/>
                    <a:gd name="T17" fmla="*/ 23 h 39"/>
                    <a:gd name="T18" fmla="*/ 17 w 25"/>
                    <a:gd name="T19" fmla="*/ 16 h 39"/>
                    <a:gd name="T20" fmla="*/ 23 w 25"/>
                    <a:gd name="T21" fmla="*/ 8 h 39"/>
                    <a:gd name="T22" fmla="*/ 22 w 25"/>
                    <a:gd name="T23" fmla="*/ 0 h 39"/>
                    <a:gd name="T24" fmla="*/ 23 w 25"/>
                    <a:gd name="T25" fmla="*/ 8 h 39"/>
                    <a:gd name="T26" fmla="*/ 25 w 25"/>
                    <a:gd name="T27" fmla="*/ 5 h 39"/>
                    <a:gd name="T28" fmla="*/ 23 w 25"/>
                    <a:gd name="T29" fmla="*/ 1 h 39"/>
                    <a:gd name="T30" fmla="*/ 20 w 25"/>
                    <a:gd name="T31" fmla="*/ 0 h 39"/>
                    <a:gd name="T32" fmla="*/ 17 w 25"/>
                    <a:gd name="T33" fmla="*/ 1 h 39"/>
                    <a:gd name="T34" fmla="*/ 18 w 25"/>
                    <a:gd name="T35" fmla="*/ 9 h 3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5"/>
                    <a:gd name="T55" fmla="*/ 0 h 39"/>
                    <a:gd name="T56" fmla="*/ 25 w 25"/>
                    <a:gd name="T57" fmla="*/ 39 h 3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5" h="39">
                      <a:moveTo>
                        <a:pt x="18" y="9"/>
                      </a:moveTo>
                      <a:lnTo>
                        <a:pt x="17" y="1"/>
                      </a:lnTo>
                      <a:lnTo>
                        <a:pt x="10" y="12"/>
                      </a:lnTo>
                      <a:lnTo>
                        <a:pt x="5" y="21"/>
                      </a:lnTo>
                      <a:lnTo>
                        <a:pt x="3" y="29"/>
                      </a:lnTo>
                      <a:lnTo>
                        <a:pt x="0" y="32"/>
                      </a:lnTo>
                      <a:lnTo>
                        <a:pt x="7" y="39"/>
                      </a:lnTo>
                      <a:lnTo>
                        <a:pt x="12" y="31"/>
                      </a:lnTo>
                      <a:lnTo>
                        <a:pt x="14" y="23"/>
                      </a:lnTo>
                      <a:lnTo>
                        <a:pt x="17" y="16"/>
                      </a:lnTo>
                      <a:lnTo>
                        <a:pt x="23" y="8"/>
                      </a:lnTo>
                      <a:lnTo>
                        <a:pt x="22" y="0"/>
                      </a:lnTo>
                      <a:lnTo>
                        <a:pt x="23" y="8"/>
                      </a:lnTo>
                      <a:lnTo>
                        <a:pt x="25" y="5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7" y="1"/>
                      </a:lnTo>
                      <a:lnTo>
                        <a:pt x="18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2" name="Freeform 130"/>
                <p:cNvSpPr>
                  <a:spLocks/>
                </p:cNvSpPr>
                <p:nvPr/>
              </p:nvSpPr>
              <p:spPr bwMode="auto">
                <a:xfrm>
                  <a:off x="5385" y="1451"/>
                  <a:ext cx="292" cy="64"/>
                </a:xfrm>
                <a:custGeom>
                  <a:avLst/>
                  <a:gdLst>
                    <a:gd name="T0" fmla="*/ 5 w 584"/>
                    <a:gd name="T1" fmla="*/ 10 h 129"/>
                    <a:gd name="T2" fmla="*/ 3 w 584"/>
                    <a:gd name="T3" fmla="*/ 10 h 129"/>
                    <a:gd name="T4" fmla="*/ 28 w 584"/>
                    <a:gd name="T5" fmla="*/ 15 h 129"/>
                    <a:gd name="T6" fmla="*/ 60 w 584"/>
                    <a:gd name="T7" fmla="*/ 23 h 129"/>
                    <a:gd name="T8" fmla="*/ 95 w 584"/>
                    <a:gd name="T9" fmla="*/ 30 h 129"/>
                    <a:gd name="T10" fmla="*/ 136 w 584"/>
                    <a:gd name="T11" fmla="*/ 38 h 129"/>
                    <a:gd name="T12" fmla="*/ 179 w 584"/>
                    <a:gd name="T13" fmla="*/ 48 h 129"/>
                    <a:gd name="T14" fmla="*/ 225 w 584"/>
                    <a:gd name="T15" fmla="*/ 56 h 129"/>
                    <a:gd name="T16" fmla="*/ 273 w 584"/>
                    <a:gd name="T17" fmla="*/ 65 h 129"/>
                    <a:gd name="T18" fmla="*/ 320 w 584"/>
                    <a:gd name="T19" fmla="*/ 74 h 129"/>
                    <a:gd name="T20" fmla="*/ 367 w 584"/>
                    <a:gd name="T21" fmla="*/ 82 h 129"/>
                    <a:gd name="T22" fmla="*/ 412 w 584"/>
                    <a:gd name="T23" fmla="*/ 91 h 129"/>
                    <a:gd name="T24" fmla="*/ 453 w 584"/>
                    <a:gd name="T25" fmla="*/ 99 h 129"/>
                    <a:gd name="T26" fmla="*/ 491 w 584"/>
                    <a:gd name="T27" fmla="*/ 106 h 129"/>
                    <a:gd name="T28" fmla="*/ 522 w 584"/>
                    <a:gd name="T29" fmla="*/ 113 h 129"/>
                    <a:gd name="T30" fmla="*/ 550 w 584"/>
                    <a:gd name="T31" fmla="*/ 120 h 129"/>
                    <a:gd name="T32" fmla="*/ 569 w 584"/>
                    <a:gd name="T33" fmla="*/ 125 h 129"/>
                    <a:gd name="T34" fmla="*/ 580 w 584"/>
                    <a:gd name="T35" fmla="*/ 129 h 129"/>
                    <a:gd name="T36" fmla="*/ 584 w 584"/>
                    <a:gd name="T37" fmla="*/ 120 h 129"/>
                    <a:gd name="T38" fmla="*/ 572 w 584"/>
                    <a:gd name="T39" fmla="*/ 115 h 129"/>
                    <a:gd name="T40" fmla="*/ 552 w 584"/>
                    <a:gd name="T41" fmla="*/ 111 h 129"/>
                    <a:gd name="T42" fmla="*/ 524 w 584"/>
                    <a:gd name="T43" fmla="*/ 104 h 129"/>
                    <a:gd name="T44" fmla="*/ 491 w 584"/>
                    <a:gd name="T45" fmla="*/ 97 h 129"/>
                    <a:gd name="T46" fmla="*/ 453 w 584"/>
                    <a:gd name="T47" fmla="*/ 90 h 129"/>
                    <a:gd name="T48" fmla="*/ 412 w 584"/>
                    <a:gd name="T49" fmla="*/ 82 h 129"/>
                    <a:gd name="T50" fmla="*/ 367 w 584"/>
                    <a:gd name="T51" fmla="*/ 73 h 129"/>
                    <a:gd name="T52" fmla="*/ 320 w 584"/>
                    <a:gd name="T53" fmla="*/ 65 h 129"/>
                    <a:gd name="T54" fmla="*/ 273 w 584"/>
                    <a:gd name="T55" fmla="*/ 56 h 129"/>
                    <a:gd name="T56" fmla="*/ 225 w 584"/>
                    <a:gd name="T57" fmla="*/ 46 h 129"/>
                    <a:gd name="T58" fmla="*/ 179 w 584"/>
                    <a:gd name="T59" fmla="*/ 38 h 129"/>
                    <a:gd name="T60" fmla="*/ 136 w 584"/>
                    <a:gd name="T61" fmla="*/ 29 h 129"/>
                    <a:gd name="T62" fmla="*/ 95 w 584"/>
                    <a:gd name="T63" fmla="*/ 21 h 129"/>
                    <a:gd name="T64" fmla="*/ 60 w 584"/>
                    <a:gd name="T65" fmla="*/ 14 h 129"/>
                    <a:gd name="T66" fmla="*/ 30 w 584"/>
                    <a:gd name="T67" fmla="*/ 6 h 129"/>
                    <a:gd name="T68" fmla="*/ 6 w 584"/>
                    <a:gd name="T69" fmla="*/ 0 h 129"/>
                    <a:gd name="T70" fmla="*/ 5 w 584"/>
                    <a:gd name="T71" fmla="*/ 0 h 129"/>
                    <a:gd name="T72" fmla="*/ 6 w 584"/>
                    <a:gd name="T73" fmla="*/ 0 h 129"/>
                    <a:gd name="T74" fmla="*/ 2 w 584"/>
                    <a:gd name="T75" fmla="*/ 2 h 129"/>
                    <a:gd name="T76" fmla="*/ 0 w 584"/>
                    <a:gd name="T77" fmla="*/ 4 h 129"/>
                    <a:gd name="T78" fmla="*/ 1 w 584"/>
                    <a:gd name="T79" fmla="*/ 7 h 129"/>
                    <a:gd name="T80" fmla="*/ 3 w 584"/>
                    <a:gd name="T81" fmla="*/ 10 h 129"/>
                    <a:gd name="T82" fmla="*/ 5 w 584"/>
                    <a:gd name="T83" fmla="*/ 10 h 12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84"/>
                    <a:gd name="T127" fmla="*/ 0 h 129"/>
                    <a:gd name="T128" fmla="*/ 584 w 584"/>
                    <a:gd name="T129" fmla="*/ 129 h 12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84" h="129">
                      <a:moveTo>
                        <a:pt x="5" y="10"/>
                      </a:moveTo>
                      <a:lnTo>
                        <a:pt x="3" y="10"/>
                      </a:lnTo>
                      <a:lnTo>
                        <a:pt x="28" y="15"/>
                      </a:lnTo>
                      <a:lnTo>
                        <a:pt x="60" y="23"/>
                      </a:lnTo>
                      <a:lnTo>
                        <a:pt x="95" y="30"/>
                      </a:lnTo>
                      <a:lnTo>
                        <a:pt x="136" y="38"/>
                      </a:lnTo>
                      <a:lnTo>
                        <a:pt x="179" y="48"/>
                      </a:lnTo>
                      <a:lnTo>
                        <a:pt x="225" y="56"/>
                      </a:lnTo>
                      <a:lnTo>
                        <a:pt x="273" y="65"/>
                      </a:lnTo>
                      <a:lnTo>
                        <a:pt x="320" y="74"/>
                      </a:lnTo>
                      <a:lnTo>
                        <a:pt x="367" y="82"/>
                      </a:lnTo>
                      <a:lnTo>
                        <a:pt x="412" y="91"/>
                      </a:lnTo>
                      <a:lnTo>
                        <a:pt x="453" y="99"/>
                      </a:lnTo>
                      <a:lnTo>
                        <a:pt x="491" y="106"/>
                      </a:lnTo>
                      <a:lnTo>
                        <a:pt x="522" y="113"/>
                      </a:lnTo>
                      <a:lnTo>
                        <a:pt x="550" y="120"/>
                      </a:lnTo>
                      <a:lnTo>
                        <a:pt x="569" y="125"/>
                      </a:lnTo>
                      <a:lnTo>
                        <a:pt x="580" y="129"/>
                      </a:lnTo>
                      <a:lnTo>
                        <a:pt x="584" y="120"/>
                      </a:lnTo>
                      <a:lnTo>
                        <a:pt x="572" y="115"/>
                      </a:lnTo>
                      <a:lnTo>
                        <a:pt x="552" y="111"/>
                      </a:lnTo>
                      <a:lnTo>
                        <a:pt x="524" y="104"/>
                      </a:lnTo>
                      <a:lnTo>
                        <a:pt x="491" y="97"/>
                      </a:lnTo>
                      <a:lnTo>
                        <a:pt x="453" y="90"/>
                      </a:lnTo>
                      <a:lnTo>
                        <a:pt x="412" y="82"/>
                      </a:lnTo>
                      <a:lnTo>
                        <a:pt x="367" y="73"/>
                      </a:lnTo>
                      <a:lnTo>
                        <a:pt x="320" y="65"/>
                      </a:lnTo>
                      <a:lnTo>
                        <a:pt x="273" y="56"/>
                      </a:lnTo>
                      <a:lnTo>
                        <a:pt x="225" y="46"/>
                      </a:lnTo>
                      <a:lnTo>
                        <a:pt x="179" y="38"/>
                      </a:lnTo>
                      <a:lnTo>
                        <a:pt x="136" y="29"/>
                      </a:lnTo>
                      <a:lnTo>
                        <a:pt x="95" y="21"/>
                      </a:lnTo>
                      <a:lnTo>
                        <a:pt x="60" y="14"/>
                      </a:lnTo>
                      <a:lnTo>
                        <a:pt x="30" y="6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1" y="7"/>
                      </a:lnTo>
                      <a:lnTo>
                        <a:pt x="3" y="10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3" name="Freeform 131"/>
                <p:cNvSpPr>
                  <a:spLocks/>
                </p:cNvSpPr>
                <p:nvPr/>
              </p:nvSpPr>
              <p:spPr bwMode="auto">
                <a:xfrm>
                  <a:off x="5319" y="1450"/>
                  <a:ext cx="68" cy="7"/>
                </a:xfrm>
                <a:custGeom>
                  <a:avLst/>
                  <a:gdLst>
                    <a:gd name="T0" fmla="*/ 7 w 136"/>
                    <a:gd name="T1" fmla="*/ 14 h 15"/>
                    <a:gd name="T2" fmla="*/ 6 w 136"/>
                    <a:gd name="T3" fmla="*/ 15 h 15"/>
                    <a:gd name="T4" fmla="*/ 22 w 136"/>
                    <a:gd name="T5" fmla="*/ 12 h 15"/>
                    <a:gd name="T6" fmla="*/ 40 w 136"/>
                    <a:gd name="T7" fmla="*/ 9 h 15"/>
                    <a:gd name="T8" fmla="*/ 59 w 136"/>
                    <a:gd name="T9" fmla="*/ 9 h 15"/>
                    <a:gd name="T10" fmla="*/ 76 w 136"/>
                    <a:gd name="T11" fmla="*/ 9 h 15"/>
                    <a:gd name="T12" fmla="*/ 93 w 136"/>
                    <a:gd name="T13" fmla="*/ 9 h 15"/>
                    <a:gd name="T14" fmla="*/ 108 w 136"/>
                    <a:gd name="T15" fmla="*/ 11 h 15"/>
                    <a:gd name="T16" fmla="*/ 123 w 136"/>
                    <a:gd name="T17" fmla="*/ 12 h 15"/>
                    <a:gd name="T18" fmla="*/ 136 w 136"/>
                    <a:gd name="T19" fmla="*/ 12 h 15"/>
                    <a:gd name="T20" fmla="*/ 136 w 136"/>
                    <a:gd name="T21" fmla="*/ 2 h 15"/>
                    <a:gd name="T22" fmla="*/ 123 w 136"/>
                    <a:gd name="T23" fmla="*/ 2 h 15"/>
                    <a:gd name="T24" fmla="*/ 108 w 136"/>
                    <a:gd name="T25" fmla="*/ 1 h 15"/>
                    <a:gd name="T26" fmla="*/ 93 w 136"/>
                    <a:gd name="T27" fmla="*/ 0 h 15"/>
                    <a:gd name="T28" fmla="*/ 76 w 136"/>
                    <a:gd name="T29" fmla="*/ 0 h 15"/>
                    <a:gd name="T30" fmla="*/ 59 w 136"/>
                    <a:gd name="T31" fmla="*/ 0 h 15"/>
                    <a:gd name="T32" fmla="*/ 40 w 136"/>
                    <a:gd name="T33" fmla="*/ 0 h 15"/>
                    <a:gd name="T34" fmla="*/ 22 w 136"/>
                    <a:gd name="T35" fmla="*/ 2 h 15"/>
                    <a:gd name="T36" fmla="*/ 3 w 136"/>
                    <a:gd name="T37" fmla="*/ 6 h 15"/>
                    <a:gd name="T38" fmla="*/ 2 w 136"/>
                    <a:gd name="T39" fmla="*/ 7 h 15"/>
                    <a:gd name="T40" fmla="*/ 3 w 136"/>
                    <a:gd name="T41" fmla="*/ 6 h 15"/>
                    <a:gd name="T42" fmla="*/ 1 w 136"/>
                    <a:gd name="T43" fmla="*/ 8 h 15"/>
                    <a:gd name="T44" fmla="*/ 0 w 136"/>
                    <a:gd name="T45" fmla="*/ 12 h 15"/>
                    <a:gd name="T46" fmla="*/ 2 w 136"/>
                    <a:gd name="T47" fmla="*/ 14 h 15"/>
                    <a:gd name="T48" fmla="*/ 6 w 136"/>
                    <a:gd name="T49" fmla="*/ 15 h 15"/>
                    <a:gd name="T50" fmla="*/ 7 w 136"/>
                    <a:gd name="T51" fmla="*/ 14 h 1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36"/>
                    <a:gd name="T79" fmla="*/ 0 h 15"/>
                    <a:gd name="T80" fmla="*/ 136 w 136"/>
                    <a:gd name="T81" fmla="*/ 15 h 1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36" h="15">
                      <a:moveTo>
                        <a:pt x="7" y="14"/>
                      </a:moveTo>
                      <a:lnTo>
                        <a:pt x="6" y="15"/>
                      </a:lnTo>
                      <a:lnTo>
                        <a:pt x="22" y="12"/>
                      </a:lnTo>
                      <a:lnTo>
                        <a:pt x="40" y="9"/>
                      </a:lnTo>
                      <a:lnTo>
                        <a:pt x="59" y="9"/>
                      </a:lnTo>
                      <a:lnTo>
                        <a:pt x="76" y="9"/>
                      </a:lnTo>
                      <a:lnTo>
                        <a:pt x="93" y="9"/>
                      </a:lnTo>
                      <a:lnTo>
                        <a:pt x="108" y="11"/>
                      </a:lnTo>
                      <a:lnTo>
                        <a:pt x="123" y="12"/>
                      </a:lnTo>
                      <a:lnTo>
                        <a:pt x="136" y="12"/>
                      </a:lnTo>
                      <a:lnTo>
                        <a:pt x="136" y="2"/>
                      </a:lnTo>
                      <a:lnTo>
                        <a:pt x="123" y="2"/>
                      </a:lnTo>
                      <a:lnTo>
                        <a:pt x="108" y="1"/>
                      </a:lnTo>
                      <a:lnTo>
                        <a:pt x="93" y="0"/>
                      </a:lnTo>
                      <a:lnTo>
                        <a:pt x="76" y="0"/>
                      </a:lnTo>
                      <a:lnTo>
                        <a:pt x="59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5"/>
                      </a:lnTo>
                      <a:lnTo>
                        <a:pt x="7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4" name="Freeform 132"/>
                <p:cNvSpPr>
                  <a:spLocks/>
                </p:cNvSpPr>
                <p:nvPr/>
              </p:nvSpPr>
              <p:spPr bwMode="auto">
                <a:xfrm>
                  <a:off x="5260" y="1453"/>
                  <a:ext cx="63" cy="72"/>
                </a:xfrm>
                <a:custGeom>
                  <a:avLst/>
                  <a:gdLst>
                    <a:gd name="T0" fmla="*/ 4 w 127"/>
                    <a:gd name="T1" fmla="*/ 145 h 145"/>
                    <a:gd name="T2" fmla="*/ 7 w 127"/>
                    <a:gd name="T3" fmla="*/ 143 h 145"/>
                    <a:gd name="T4" fmla="*/ 27 w 127"/>
                    <a:gd name="T5" fmla="*/ 120 h 145"/>
                    <a:gd name="T6" fmla="*/ 46 w 127"/>
                    <a:gd name="T7" fmla="*/ 97 h 145"/>
                    <a:gd name="T8" fmla="*/ 65 w 127"/>
                    <a:gd name="T9" fmla="*/ 76 h 145"/>
                    <a:gd name="T10" fmla="*/ 82 w 127"/>
                    <a:gd name="T11" fmla="*/ 55 h 145"/>
                    <a:gd name="T12" fmla="*/ 97 w 127"/>
                    <a:gd name="T13" fmla="*/ 38 h 145"/>
                    <a:gd name="T14" fmla="*/ 111 w 127"/>
                    <a:gd name="T15" fmla="*/ 24 h 145"/>
                    <a:gd name="T16" fmla="*/ 121 w 127"/>
                    <a:gd name="T17" fmla="*/ 14 h 145"/>
                    <a:gd name="T18" fmla="*/ 127 w 127"/>
                    <a:gd name="T19" fmla="*/ 7 h 145"/>
                    <a:gd name="T20" fmla="*/ 122 w 127"/>
                    <a:gd name="T21" fmla="*/ 0 h 145"/>
                    <a:gd name="T22" fmla="*/ 114 w 127"/>
                    <a:gd name="T23" fmla="*/ 7 h 145"/>
                    <a:gd name="T24" fmla="*/ 104 w 127"/>
                    <a:gd name="T25" fmla="*/ 17 h 145"/>
                    <a:gd name="T26" fmla="*/ 90 w 127"/>
                    <a:gd name="T27" fmla="*/ 33 h 145"/>
                    <a:gd name="T28" fmla="*/ 75 w 127"/>
                    <a:gd name="T29" fmla="*/ 51 h 145"/>
                    <a:gd name="T30" fmla="*/ 58 w 127"/>
                    <a:gd name="T31" fmla="*/ 71 h 145"/>
                    <a:gd name="T32" fmla="*/ 39 w 127"/>
                    <a:gd name="T33" fmla="*/ 92 h 145"/>
                    <a:gd name="T34" fmla="*/ 20 w 127"/>
                    <a:gd name="T35" fmla="*/ 115 h 145"/>
                    <a:gd name="T36" fmla="*/ 0 w 127"/>
                    <a:gd name="T37" fmla="*/ 138 h 145"/>
                    <a:gd name="T38" fmla="*/ 4 w 127"/>
                    <a:gd name="T39" fmla="*/ 136 h 145"/>
                    <a:gd name="T40" fmla="*/ 0 w 127"/>
                    <a:gd name="T41" fmla="*/ 138 h 145"/>
                    <a:gd name="T42" fmla="*/ 0 w 127"/>
                    <a:gd name="T43" fmla="*/ 142 h 145"/>
                    <a:gd name="T44" fmla="*/ 3 w 127"/>
                    <a:gd name="T45" fmla="*/ 144 h 145"/>
                    <a:gd name="T46" fmla="*/ 5 w 127"/>
                    <a:gd name="T47" fmla="*/ 145 h 145"/>
                    <a:gd name="T48" fmla="*/ 7 w 127"/>
                    <a:gd name="T49" fmla="*/ 143 h 145"/>
                    <a:gd name="T50" fmla="*/ 4 w 127"/>
                    <a:gd name="T51" fmla="*/ 145 h 14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27"/>
                    <a:gd name="T79" fmla="*/ 0 h 145"/>
                    <a:gd name="T80" fmla="*/ 127 w 127"/>
                    <a:gd name="T81" fmla="*/ 145 h 14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27" h="145">
                      <a:moveTo>
                        <a:pt x="4" y="145"/>
                      </a:moveTo>
                      <a:lnTo>
                        <a:pt x="7" y="143"/>
                      </a:lnTo>
                      <a:lnTo>
                        <a:pt x="27" y="120"/>
                      </a:lnTo>
                      <a:lnTo>
                        <a:pt x="46" y="97"/>
                      </a:lnTo>
                      <a:lnTo>
                        <a:pt x="65" y="76"/>
                      </a:lnTo>
                      <a:lnTo>
                        <a:pt x="82" y="55"/>
                      </a:lnTo>
                      <a:lnTo>
                        <a:pt x="97" y="38"/>
                      </a:lnTo>
                      <a:lnTo>
                        <a:pt x="111" y="24"/>
                      </a:lnTo>
                      <a:lnTo>
                        <a:pt x="121" y="14"/>
                      </a:lnTo>
                      <a:lnTo>
                        <a:pt x="127" y="7"/>
                      </a:lnTo>
                      <a:lnTo>
                        <a:pt x="122" y="0"/>
                      </a:lnTo>
                      <a:lnTo>
                        <a:pt x="114" y="7"/>
                      </a:lnTo>
                      <a:lnTo>
                        <a:pt x="104" y="17"/>
                      </a:lnTo>
                      <a:lnTo>
                        <a:pt x="90" y="33"/>
                      </a:lnTo>
                      <a:lnTo>
                        <a:pt x="75" y="51"/>
                      </a:lnTo>
                      <a:lnTo>
                        <a:pt x="58" y="71"/>
                      </a:lnTo>
                      <a:lnTo>
                        <a:pt x="39" y="92"/>
                      </a:lnTo>
                      <a:lnTo>
                        <a:pt x="20" y="115"/>
                      </a:lnTo>
                      <a:lnTo>
                        <a:pt x="0" y="138"/>
                      </a:lnTo>
                      <a:lnTo>
                        <a:pt x="4" y="136"/>
                      </a:lnTo>
                      <a:lnTo>
                        <a:pt x="0" y="138"/>
                      </a:lnTo>
                      <a:lnTo>
                        <a:pt x="0" y="142"/>
                      </a:lnTo>
                      <a:lnTo>
                        <a:pt x="3" y="144"/>
                      </a:lnTo>
                      <a:lnTo>
                        <a:pt x="5" y="145"/>
                      </a:lnTo>
                      <a:lnTo>
                        <a:pt x="7" y="143"/>
                      </a:lnTo>
                      <a:lnTo>
                        <a:pt x="4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5" name="Freeform 133"/>
                <p:cNvSpPr>
                  <a:spLocks/>
                </p:cNvSpPr>
                <p:nvPr/>
              </p:nvSpPr>
              <p:spPr bwMode="auto">
                <a:xfrm>
                  <a:off x="5187" y="1521"/>
                  <a:ext cx="74" cy="4"/>
                </a:xfrm>
                <a:custGeom>
                  <a:avLst/>
                  <a:gdLst>
                    <a:gd name="T0" fmla="*/ 5 w 150"/>
                    <a:gd name="T1" fmla="*/ 9 h 9"/>
                    <a:gd name="T2" fmla="*/ 5 w 150"/>
                    <a:gd name="T3" fmla="*/ 9 h 9"/>
                    <a:gd name="T4" fmla="*/ 150 w 150"/>
                    <a:gd name="T5" fmla="*/ 9 h 9"/>
                    <a:gd name="T6" fmla="*/ 150 w 150"/>
                    <a:gd name="T7" fmla="*/ 0 h 9"/>
                    <a:gd name="T8" fmla="*/ 5 w 150"/>
                    <a:gd name="T9" fmla="*/ 0 h 9"/>
                    <a:gd name="T10" fmla="*/ 5 w 150"/>
                    <a:gd name="T11" fmla="*/ 0 h 9"/>
                    <a:gd name="T12" fmla="*/ 5 w 150"/>
                    <a:gd name="T13" fmla="*/ 0 h 9"/>
                    <a:gd name="T14" fmla="*/ 1 w 150"/>
                    <a:gd name="T15" fmla="*/ 1 h 9"/>
                    <a:gd name="T16" fmla="*/ 0 w 150"/>
                    <a:gd name="T17" fmla="*/ 4 h 9"/>
                    <a:gd name="T18" fmla="*/ 1 w 150"/>
                    <a:gd name="T19" fmla="*/ 8 h 9"/>
                    <a:gd name="T20" fmla="*/ 5 w 150"/>
                    <a:gd name="T21" fmla="*/ 9 h 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0"/>
                    <a:gd name="T34" fmla="*/ 0 h 9"/>
                    <a:gd name="T35" fmla="*/ 150 w 150"/>
                    <a:gd name="T36" fmla="*/ 9 h 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0" h="9">
                      <a:moveTo>
                        <a:pt x="5" y="9"/>
                      </a:moveTo>
                      <a:lnTo>
                        <a:pt x="5" y="9"/>
                      </a:lnTo>
                      <a:lnTo>
                        <a:pt x="150" y="9"/>
                      </a:lnTo>
                      <a:lnTo>
                        <a:pt x="150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1" y="8"/>
                      </a:lnTo>
                      <a:lnTo>
                        <a:pt x="5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6" name="Freeform 134"/>
                <p:cNvSpPr>
                  <a:spLocks/>
                </p:cNvSpPr>
                <p:nvPr/>
              </p:nvSpPr>
              <p:spPr bwMode="auto">
                <a:xfrm>
                  <a:off x="5119" y="1521"/>
                  <a:ext cx="70" cy="4"/>
                </a:xfrm>
                <a:custGeom>
                  <a:avLst/>
                  <a:gdLst>
                    <a:gd name="T0" fmla="*/ 10 w 141"/>
                    <a:gd name="T1" fmla="*/ 4 h 9"/>
                    <a:gd name="T2" fmla="*/ 5 w 141"/>
                    <a:gd name="T3" fmla="*/ 9 h 9"/>
                    <a:gd name="T4" fmla="*/ 141 w 141"/>
                    <a:gd name="T5" fmla="*/ 9 h 9"/>
                    <a:gd name="T6" fmla="*/ 141 w 141"/>
                    <a:gd name="T7" fmla="*/ 0 h 9"/>
                    <a:gd name="T8" fmla="*/ 5 w 141"/>
                    <a:gd name="T9" fmla="*/ 0 h 9"/>
                    <a:gd name="T10" fmla="*/ 0 w 141"/>
                    <a:gd name="T11" fmla="*/ 4 h 9"/>
                    <a:gd name="T12" fmla="*/ 5 w 141"/>
                    <a:gd name="T13" fmla="*/ 0 h 9"/>
                    <a:gd name="T14" fmla="*/ 2 w 141"/>
                    <a:gd name="T15" fmla="*/ 1 h 9"/>
                    <a:gd name="T16" fmla="*/ 0 w 141"/>
                    <a:gd name="T17" fmla="*/ 4 h 9"/>
                    <a:gd name="T18" fmla="*/ 2 w 141"/>
                    <a:gd name="T19" fmla="*/ 8 h 9"/>
                    <a:gd name="T20" fmla="*/ 5 w 141"/>
                    <a:gd name="T21" fmla="*/ 9 h 9"/>
                    <a:gd name="T22" fmla="*/ 10 w 141"/>
                    <a:gd name="T23" fmla="*/ 4 h 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1"/>
                    <a:gd name="T37" fmla="*/ 0 h 9"/>
                    <a:gd name="T38" fmla="*/ 141 w 141"/>
                    <a:gd name="T39" fmla="*/ 9 h 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1" h="9">
                      <a:moveTo>
                        <a:pt x="10" y="4"/>
                      </a:moveTo>
                      <a:lnTo>
                        <a:pt x="5" y="9"/>
                      </a:lnTo>
                      <a:lnTo>
                        <a:pt x="141" y="9"/>
                      </a:lnTo>
                      <a:lnTo>
                        <a:pt x="141" y="0"/>
                      </a:lnTo>
                      <a:lnTo>
                        <a:pt x="5" y="0"/>
                      </a:lnTo>
                      <a:lnTo>
                        <a:pt x="0" y="4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0" y="4"/>
                      </a:lnTo>
                      <a:lnTo>
                        <a:pt x="2" y="8"/>
                      </a:lnTo>
                      <a:lnTo>
                        <a:pt x="5" y="9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7" name="Freeform 135"/>
                <p:cNvSpPr>
                  <a:spLocks/>
                </p:cNvSpPr>
                <p:nvPr/>
              </p:nvSpPr>
              <p:spPr bwMode="auto">
                <a:xfrm>
                  <a:off x="5119" y="1523"/>
                  <a:ext cx="6" cy="63"/>
                </a:xfrm>
                <a:custGeom>
                  <a:avLst/>
                  <a:gdLst>
                    <a:gd name="T0" fmla="*/ 13 w 13"/>
                    <a:gd name="T1" fmla="*/ 122 h 127"/>
                    <a:gd name="T2" fmla="*/ 13 w 13"/>
                    <a:gd name="T3" fmla="*/ 122 h 127"/>
                    <a:gd name="T4" fmla="*/ 10 w 13"/>
                    <a:gd name="T5" fmla="*/ 0 h 127"/>
                    <a:gd name="T6" fmla="*/ 0 w 13"/>
                    <a:gd name="T7" fmla="*/ 0 h 127"/>
                    <a:gd name="T8" fmla="*/ 4 w 13"/>
                    <a:gd name="T9" fmla="*/ 122 h 127"/>
                    <a:gd name="T10" fmla="*/ 4 w 13"/>
                    <a:gd name="T11" fmla="*/ 122 h 127"/>
                    <a:gd name="T12" fmla="*/ 4 w 13"/>
                    <a:gd name="T13" fmla="*/ 122 h 127"/>
                    <a:gd name="T14" fmla="*/ 5 w 13"/>
                    <a:gd name="T15" fmla="*/ 126 h 127"/>
                    <a:gd name="T16" fmla="*/ 8 w 13"/>
                    <a:gd name="T17" fmla="*/ 127 h 127"/>
                    <a:gd name="T18" fmla="*/ 12 w 13"/>
                    <a:gd name="T19" fmla="*/ 126 h 127"/>
                    <a:gd name="T20" fmla="*/ 13 w 13"/>
                    <a:gd name="T21" fmla="*/ 122 h 1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3"/>
                    <a:gd name="T34" fmla="*/ 0 h 127"/>
                    <a:gd name="T35" fmla="*/ 13 w 13"/>
                    <a:gd name="T36" fmla="*/ 127 h 1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3" h="127">
                      <a:moveTo>
                        <a:pt x="13" y="122"/>
                      </a:moveTo>
                      <a:lnTo>
                        <a:pt x="13" y="122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122"/>
                      </a:lnTo>
                      <a:lnTo>
                        <a:pt x="5" y="126"/>
                      </a:lnTo>
                      <a:lnTo>
                        <a:pt x="8" y="127"/>
                      </a:lnTo>
                      <a:lnTo>
                        <a:pt x="12" y="126"/>
                      </a:lnTo>
                      <a:lnTo>
                        <a:pt x="13" y="1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8" name="Freeform 136"/>
                <p:cNvSpPr>
                  <a:spLocks/>
                </p:cNvSpPr>
                <p:nvPr/>
              </p:nvSpPr>
              <p:spPr bwMode="auto">
                <a:xfrm>
                  <a:off x="5120" y="1584"/>
                  <a:ext cx="18" cy="369"/>
                </a:xfrm>
                <a:custGeom>
                  <a:avLst/>
                  <a:gdLst>
                    <a:gd name="T0" fmla="*/ 36 w 36"/>
                    <a:gd name="T1" fmla="*/ 733 h 738"/>
                    <a:gd name="T2" fmla="*/ 36 w 36"/>
                    <a:gd name="T3" fmla="*/ 733 h 738"/>
                    <a:gd name="T4" fmla="*/ 9 w 36"/>
                    <a:gd name="T5" fmla="*/ 0 h 738"/>
                    <a:gd name="T6" fmla="*/ 0 w 36"/>
                    <a:gd name="T7" fmla="*/ 0 h 738"/>
                    <a:gd name="T8" fmla="*/ 26 w 36"/>
                    <a:gd name="T9" fmla="*/ 733 h 738"/>
                    <a:gd name="T10" fmla="*/ 26 w 36"/>
                    <a:gd name="T11" fmla="*/ 733 h 738"/>
                    <a:gd name="T12" fmla="*/ 26 w 36"/>
                    <a:gd name="T13" fmla="*/ 733 h 738"/>
                    <a:gd name="T14" fmla="*/ 27 w 36"/>
                    <a:gd name="T15" fmla="*/ 737 h 738"/>
                    <a:gd name="T16" fmla="*/ 31 w 36"/>
                    <a:gd name="T17" fmla="*/ 738 h 738"/>
                    <a:gd name="T18" fmla="*/ 34 w 36"/>
                    <a:gd name="T19" fmla="*/ 737 h 738"/>
                    <a:gd name="T20" fmla="*/ 36 w 36"/>
                    <a:gd name="T21" fmla="*/ 733 h 7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6"/>
                    <a:gd name="T34" fmla="*/ 0 h 738"/>
                    <a:gd name="T35" fmla="*/ 36 w 36"/>
                    <a:gd name="T36" fmla="*/ 738 h 7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6" h="738">
                      <a:moveTo>
                        <a:pt x="36" y="733"/>
                      </a:moveTo>
                      <a:lnTo>
                        <a:pt x="36" y="733"/>
                      </a:lnTo>
                      <a:lnTo>
                        <a:pt x="9" y="0"/>
                      </a:lnTo>
                      <a:lnTo>
                        <a:pt x="0" y="0"/>
                      </a:lnTo>
                      <a:lnTo>
                        <a:pt x="26" y="733"/>
                      </a:lnTo>
                      <a:lnTo>
                        <a:pt x="27" y="737"/>
                      </a:lnTo>
                      <a:lnTo>
                        <a:pt x="31" y="738"/>
                      </a:lnTo>
                      <a:lnTo>
                        <a:pt x="34" y="737"/>
                      </a:lnTo>
                      <a:lnTo>
                        <a:pt x="36" y="7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29" name="Freeform 137"/>
                <p:cNvSpPr>
                  <a:spLocks/>
                </p:cNvSpPr>
                <p:nvPr/>
              </p:nvSpPr>
              <p:spPr bwMode="auto">
                <a:xfrm>
                  <a:off x="5134" y="1951"/>
                  <a:ext cx="6" cy="40"/>
                </a:xfrm>
                <a:custGeom>
                  <a:avLst/>
                  <a:gdLst>
                    <a:gd name="T0" fmla="*/ 8 w 13"/>
                    <a:gd name="T1" fmla="*/ 71 h 81"/>
                    <a:gd name="T2" fmla="*/ 13 w 13"/>
                    <a:gd name="T3" fmla="*/ 76 h 81"/>
                    <a:gd name="T4" fmla="*/ 10 w 13"/>
                    <a:gd name="T5" fmla="*/ 0 h 81"/>
                    <a:gd name="T6" fmla="*/ 0 w 13"/>
                    <a:gd name="T7" fmla="*/ 0 h 81"/>
                    <a:gd name="T8" fmla="*/ 4 w 13"/>
                    <a:gd name="T9" fmla="*/ 76 h 81"/>
                    <a:gd name="T10" fmla="*/ 8 w 13"/>
                    <a:gd name="T11" fmla="*/ 81 h 81"/>
                    <a:gd name="T12" fmla="*/ 4 w 13"/>
                    <a:gd name="T13" fmla="*/ 76 h 81"/>
                    <a:gd name="T14" fmla="*/ 5 w 13"/>
                    <a:gd name="T15" fmla="*/ 79 h 81"/>
                    <a:gd name="T16" fmla="*/ 8 w 13"/>
                    <a:gd name="T17" fmla="*/ 81 h 81"/>
                    <a:gd name="T18" fmla="*/ 12 w 13"/>
                    <a:gd name="T19" fmla="*/ 79 h 81"/>
                    <a:gd name="T20" fmla="*/ 13 w 13"/>
                    <a:gd name="T21" fmla="*/ 76 h 81"/>
                    <a:gd name="T22" fmla="*/ 8 w 13"/>
                    <a:gd name="T23" fmla="*/ 71 h 8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3"/>
                    <a:gd name="T37" fmla="*/ 0 h 81"/>
                    <a:gd name="T38" fmla="*/ 13 w 13"/>
                    <a:gd name="T39" fmla="*/ 81 h 8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3" h="81">
                      <a:moveTo>
                        <a:pt x="8" y="71"/>
                      </a:moveTo>
                      <a:lnTo>
                        <a:pt x="13" y="76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76"/>
                      </a:lnTo>
                      <a:lnTo>
                        <a:pt x="8" y="81"/>
                      </a:lnTo>
                      <a:lnTo>
                        <a:pt x="4" y="76"/>
                      </a:lnTo>
                      <a:lnTo>
                        <a:pt x="5" y="79"/>
                      </a:lnTo>
                      <a:lnTo>
                        <a:pt x="8" y="81"/>
                      </a:lnTo>
                      <a:lnTo>
                        <a:pt x="12" y="79"/>
                      </a:lnTo>
                      <a:lnTo>
                        <a:pt x="13" y="76"/>
                      </a:lnTo>
                      <a:lnTo>
                        <a:pt x="8" y="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0" name="Freeform 138"/>
                <p:cNvSpPr>
                  <a:spLocks/>
                </p:cNvSpPr>
                <p:nvPr/>
              </p:nvSpPr>
              <p:spPr bwMode="auto">
                <a:xfrm>
                  <a:off x="5138" y="1986"/>
                  <a:ext cx="27" cy="5"/>
                </a:xfrm>
                <a:custGeom>
                  <a:avLst/>
                  <a:gdLst>
                    <a:gd name="T0" fmla="*/ 51 w 56"/>
                    <a:gd name="T1" fmla="*/ 0 h 10"/>
                    <a:gd name="T2" fmla="*/ 51 w 56"/>
                    <a:gd name="T3" fmla="*/ 0 h 10"/>
                    <a:gd name="T4" fmla="*/ 0 w 56"/>
                    <a:gd name="T5" fmla="*/ 0 h 10"/>
                    <a:gd name="T6" fmla="*/ 0 w 56"/>
                    <a:gd name="T7" fmla="*/ 10 h 10"/>
                    <a:gd name="T8" fmla="*/ 51 w 56"/>
                    <a:gd name="T9" fmla="*/ 10 h 10"/>
                    <a:gd name="T10" fmla="*/ 51 w 56"/>
                    <a:gd name="T11" fmla="*/ 10 h 10"/>
                    <a:gd name="T12" fmla="*/ 51 w 56"/>
                    <a:gd name="T13" fmla="*/ 10 h 10"/>
                    <a:gd name="T14" fmla="*/ 54 w 56"/>
                    <a:gd name="T15" fmla="*/ 8 h 10"/>
                    <a:gd name="T16" fmla="*/ 56 w 56"/>
                    <a:gd name="T17" fmla="*/ 5 h 10"/>
                    <a:gd name="T18" fmla="*/ 54 w 56"/>
                    <a:gd name="T19" fmla="*/ 2 h 10"/>
                    <a:gd name="T20" fmla="*/ 51 w 56"/>
                    <a:gd name="T21" fmla="*/ 0 h 1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6"/>
                    <a:gd name="T34" fmla="*/ 0 h 10"/>
                    <a:gd name="T35" fmla="*/ 56 w 56"/>
                    <a:gd name="T36" fmla="*/ 10 h 1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6" h="10">
                      <a:moveTo>
                        <a:pt x="51" y="0"/>
                      </a:moveTo>
                      <a:lnTo>
                        <a:pt x="51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51" y="10"/>
                      </a:lnTo>
                      <a:lnTo>
                        <a:pt x="54" y="8"/>
                      </a:lnTo>
                      <a:lnTo>
                        <a:pt x="56" y="5"/>
                      </a:lnTo>
                      <a:lnTo>
                        <a:pt x="54" y="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" name="Freeform 139"/>
                <p:cNvSpPr>
                  <a:spLocks/>
                </p:cNvSpPr>
                <p:nvPr/>
              </p:nvSpPr>
              <p:spPr bwMode="auto">
                <a:xfrm>
                  <a:off x="5163" y="1986"/>
                  <a:ext cx="181" cy="5"/>
                </a:xfrm>
                <a:custGeom>
                  <a:avLst/>
                  <a:gdLst>
                    <a:gd name="T0" fmla="*/ 352 w 361"/>
                    <a:gd name="T1" fmla="*/ 5 h 10"/>
                    <a:gd name="T2" fmla="*/ 357 w 361"/>
                    <a:gd name="T3" fmla="*/ 0 h 10"/>
                    <a:gd name="T4" fmla="*/ 0 w 361"/>
                    <a:gd name="T5" fmla="*/ 0 h 10"/>
                    <a:gd name="T6" fmla="*/ 0 w 361"/>
                    <a:gd name="T7" fmla="*/ 10 h 10"/>
                    <a:gd name="T8" fmla="*/ 357 w 361"/>
                    <a:gd name="T9" fmla="*/ 10 h 10"/>
                    <a:gd name="T10" fmla="*/ 361 w 361"/>
                    <a:gd name="T11" fmla="*/ 5 h 10"/>
                    <a:gd name="T12" fmla="*/ 357 w 361"/>
                    <a:gd name="T13" fmla="*/ 10 h 10"/>
                    <a:gd name="T14" fmla="*/ 360 w 361"/>
                    <a:gd name="T15" fmla="*/ 8 h 10"/>
                    <a:gd name="T16" fmla="*/ 361 w 361"/>
                    <a:gd name="T17" fmla="*/ 5 h 10"/>
                    <a:gd name="T18" fmla="*/ 360 w 361"/>
                    <a:gd name="T19" fmla="*/ 2 h 10"/>
                    <a:gd name="T20" fmla="*/ 357 w 361"/>
                    <a:gd name="T21" fmla="*/ 0 h 10"/>
                    <a:gd name="T22" fmla="*/ 352 w 361"/>
                    <a:gd name="T23" fmla="*/ 5 h 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1"/>
                    <a:gd name="T37" fmla="*/ 0 h 10"/>
                    <a:gd name="T38" fmla="*/ 361 w 361"/>
                    <a:gd name="T39" fmla="*/ 10 h 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1" h="10">
                      <a:moveTo>
                        <a:pt x="352" y="5"/>
                      </a:moveTo>
                      <a:lnTo>
                        <a:pt x="357" y="0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357" y="10"/>
                      </a:lnTo>
                      <a:lnTo>
                        <a:pt x="361" y="5"/>
                      </a:lnTo>
                      <a:lnTo>
                        <a:pt x="357" y="10"/>
                      </a:lnTo>
                      <a:lnTo>
                        <a:pt x="360" y="8"/>
                      </a:lnTo>
                      <a:lnTo>
                        <a:pt x="361" y="5"/>
                      </a:lnTo>
                      <a:lnTo>
                        <a:pt x="360" y="2"/>
                      </a:lnTo>
                      <a:lnTo>
                        <a:pt x="357" y="0"/>
                      </a:lnTo>
                      <a:lnTo>
                        <a:pt x="352" y="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2" name="Freeform 140"/>
                <p:cNvSpPr>
                  <a:spLocks/>
                </p:cNvSpPr>
                <p:nvPr/>
              </p:nvSpPr>
              <p:spPr bwMode="auto">
                <a:xfrm>
                  <a:off x="5339" y="1582"/>
                  <a:ext cx="22" cy="407"/>
                </a:xfrm>
                <a:custGeom>
                  <a:avLst/>
                  <a:gdLst>
                    <a:gd name="T0" fmla="*/ 34 w 44"/>
                    <a:gd name="T1" fmla="*/ 4 h 813"/>
                    <a:gd name="T2" fmla="*/ 34 w 44"/>
                    <a:gd name="T3" fmla="*/ 4 h 813"/>
                    <a:gd name="T4" fmla="*/ 0 w 44"/>
                    <a:gd name="T5" fmla="*/ 813 h 813"/>
                    <a:gd name="T6" fmla="*/ 9 w 44"/>
                    <a:gd name="T7" fmla="*/ 813 h 813"/>
                    <a:gd name="T8" fmla="*/ 44 w 44"/>
                    <a:gd name="T9" fmla="*/ 4 h 813"/>
                    <a:gd name="T10" fmla="*/ 44 w 44"/>
                    <a:gd name="T11" fmla="*/ 4 h 813"/>
                    <a:gd name="T12" fmla="*/ 44 w 44"/>
                    <a:gd name="T13" fmla="*/ 4 h 813"/>
                    <a:gd name="T14" fmla="*/ 43 w 44"/>
                    <a:gd name="T15" fmla="*/ 1 h 813"/>
                    <a:gd name="T16" fmla="*/ 39 w 44"/>
                    <a:gd name="T17" fmla="*/ 0 h 813"/>
                    <a:gd name="T18" fmla="*/ 36 w 44"/>
                    <a:gd name="T19" fmla="*/ 1 h 813"/>
                    <a:gd name="T20" fmla="*/ 34 w 44"/>
                    <a:gd name="T21" fmla="*/ 4 h 81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4"/>
                    <a:gd name="T34" fmla="*/ 0 h 813"/>
                    <a:gd name="T35" fmla="*/ 44 w 44"/>
                    <a:gd name="T36" fmla="*/ 813 h 81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4" h="813">
                      <a:moveTo>
                        <a:pt x="34" y="4"/>
                      </a:moveTo>
                      <a:lnTo>
                        <a:pt x="34" y="4"/>
                      </a:lnTo>
                      <a:lnTo>
                        <a:pt x="0" y="813"/>
                      </a:lnTo>
                      <a:lnTo>
                        <a:pt x="9" y="813"/>
                      </a:lnTo>
                      <a:lnTo>
                        <a:pt x="44" y="4"/>
                      </a:lnTo>
                      <a:lnTo>
                        <a:pt x="43" y="1"/>
                      </a:lnTo>
                      <a:lnTo>
                        <a:pt x="39" y="0"/>
                      </a:lnTo>
                      <a:lnTo>
                        <a:pt x="36" y="1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3" name="Freeform 141"/>
                <p:cNvSpPr>
                  <a:spLocks/>
                </p:cNvSpPr>
                <p:nvPr/>
              </p:nvSpPr>
              <p:spPr bwMode="auto">
                <a:xfrm>
                  <a:off x="5356" y="1521"/>
                  <a:ext cx="7" cy="63"/>
                </a:xfrm>
                <a:custGeom>
                  <a:avLst/>
                  <a:gdLst>
                    <a:gd name="T0" fmla="*/ 10 w 14"/>
                    <a:gd name="T1" fmla="*/ 9 h 126"/>
                    <a:gd name="T2" fmla="*/ 5 w 14"/>
                    <a:gd name="T3" fmla="*/ 4 h 126"/>
                    <a:gd name="T4" fmla="*/ 0 w 14"/>
                    <a:gd name="T5" fmla="*/ 126 h 126"/>
                    <a:gd name="T6" fmla="*/ 10 w 14"/>
                    <a:gd name="T7" fmla="*/ 126 h 126"/>
                    <a:gd name="T8" fmla="*/ 14 w 14"/>
                    <a:gd name="T9" fmla="*/ 4 h 126"/>
                    <a:gd name="T10" fmla="*/ 10 w 14"/>
                    <a:gd name="T11" fmla="*/ 0 h 126"/>
                    <a:gd name="T12" fmla="*/ 14 w 14"/>
                    <a:gd name="T13" fmla="*/ 4 h 126"/>
                    <a:gd name="T14" fmla="*/ 13 w 14"/>
                    <a:gd name="T15" fmla="*/ 1 h 126"/>
                    <a:gd name="T16" fmla="*/ 10 w 14"/>
                    <a:gd name="T17" fmla="*/ 0 h 126"/>
                    <a:gd name="T18" fmla="*/ 6 w 14"/>
                    <a:gd name="T19" fmla="*/ 1 h 126"/>
                    <a:gd name="T20" fmla="*/ 5 w 14"/>
                    <a:gd name="T21" fmla="*/ 4 h 126"/>
                    <a:gd name="T22" fmla="*/ 10 w 14"/>
                    <a:gd name="T23" fmla="*/ 9 h 12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4"/>
                    <a:gd name="T37" fmla="*/ 0 h 126"/>
                    <a:gd name="T38" fmla="*/ 14 w 14"/>
                    <a:gd name="T39" fmla="*/ 126 h 12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4" h="126">
                      <a:moveTo>
                        <a:pt x="10" y="9"/>
                      </a:moveTo>
                      <a:lnTo>
                        <a:pt x="5" y="4"/>
                      </a:lnTo>
                      <a:lnTo>
                        <a:pt x="0" y="126"/>
                      </a:lnTo>
                      <a:lnTo>
                        <a:pt x="10" y="126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14" y="4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5" y="4"/>
                      </a:lnTo>
                      <a:lnTo>
                        <a:pt x="1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4" name="Freeform 142"/>
                <p:cNvSpPr>
                  <a:spLocks/>
                </p:cNvSpPr>
                <p:nvPr/>
              </p:nvSpPr>
              <p:spPr bwMode="auto">
                <a:xfrm>
                  <a:off x="5281" y="1521"/>
                  <a:ext cx="80" cy="5"/>
                </a:xfrm>
                <a:custGeom>
                  <a:avLst/>
                  <a:gdLst>
                    <a:gd name="T0" fmla="*/ 1 w 160"/>
                    <a:gd name="T1" fmla="*/ 3 h 10"/>
                    <a:gd name="T2" fmla="*/ 4 w 160"/>
                    <a:gd name="T3" fmla="*/ 10 h 10"/>
                    <a:gd name="T4" fmla="*/ 160 w 160"/>
                    <a:gd name="T5" fmla="*/ 9 h 10"/>
                    <a:gd name="T6" fmla="*/ 160 w 160"/>
                    <a:gd name="T7" fmla="*/ 0 h 10"/>
                    <a:gd name="T8" fmla="*/ 4 w 160"/>
                    <a:gd name="T9" fmla="*/ 1 h 10"/>
                    <a:gd name="T10" fmla="*/ 8 w 160"/>
                    <a:gd name="T11" fmla="*/ 8 h 10"/>
                    <a:gd name="T12" fmla="*/ 4 w 160"/>
                    <a:gd name="T13" fmla="*/ 1 h 10"/>
                    <a:gd name="T14" fmla="*/ 1 w 160"/>
                    <a:gd name="T15" fmla="*/ 2 h 10"/>
                    <a:gd name="T16" fmla="*/ 0 w 160"/>
                    <a:gd name="T17" fmla="*/ 6 h 10"/>
                    <a:gd name="T18" fmla="*/ 1 w 160"/>
                    <a:gd name="T19" fmla="*/ 9 h 10"/>
                    <a:gd name="T20" fmla="*/ 4 w 160"/>
                    <a:gd name="T21" fmla="*/ 10 h 10"/>
                    <a:gd name="T22" fmla="*/ 1 w 160"/>
                    <a:gd name="T23" fmla="*/ 3 h 1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0"/>
                    <a:gd name="T37" fmla="*/ 0 h 10"/>
                    <a:gd name="T38" fmla="*/ 160 w 160"/>
                    <a:gd name="T39" fmla="*/ 10 h 1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0" h="10">
                      <a:moveTo>
                        <a:pt x="1" y="3"/>
                      </a:moveTo>
                      <a:lnTo>
                        <a:pt x="4" y="10"/>
                      </a:lnTo>
                      <a:lnTo>
                        <a:pt x="160" y="9"/>
                      </a:lnTo>
                      <a:lnTo>
                        <a:pt x="160" y="0"/>
                      </a:lnTo>
                      <a:lnTo>
                        <a:pt x="4" y="1"/>
                      </a:lnTo>
                      <a:lnTo>
                        <a:pt x="8" y="8"/>
                      </a:lnTo>
                      <a:lnTo>
                        <a:pt x="4" y="1"/>
                      </a:lnTo>
                      <a:lnTo>
                        <a:pt x="1" y="2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4" y="10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5" name="Freeform 143"/>
                <p:cNvSpPr>
                  <a:spLocks/>
                </p:cNvSpPr>
                <p:nvPr/>
              </p:nvSpPr>
              <p:spPr bwMode="auto">
                <a:xfrm>
                  <a:off x="5123" y="1584"/>
                  <a:ext cx="236" cy="387"/>
                </a:xfrm>
                <a:custGeom>
                  <a:avLst/>
                  <a:gdLst>
                    <a:gd name="T0" fmla="*/ 26 w 472"/>
                    <a:gd name="T1" fmla="*/ 696 h 773"/>
                    <a:gd name="T2" fmla="*/ 0 w 472"/>
                    <a:gd name="T3" fmla="*/ 0 h 773"/>
                    <a:gd name="T4" fmla="*/ 15 w 472"/>
                    <a:gd name="T5" fmla="*/ 0 h 773"/>
                    <a:gd name="T6" fmla="*/ 36 w 472"/>
                    <a:gd name="T7" fmla="*/ 0 h 773"/>
                    <a:gd name="T8" fmla="*/ 61 w 472"/>
                    <a:gd name="T9" fmla="*/ 0 h 773"/>
                    <a:gd name="T10" fmla="*/ 90 w 472"/>
                    <a:gd name="T11" fmla="*/ 0 h 773"/>
                    <a:gd name="T12" fmla="*/ 122 w 472"/>
                    <a:gd name="T13" fmla="*/ 0 h 773"/>
                    <a:gd name="T14" fmla="*/ 157 w 472"/>
                    <a:gd name="T15" fmla="*/ 0 h 773"/>
                    <a:gd name="T16" fmla="*/ 193 w 472"/>
                    <a:gd name="T17" fmla="*/ 0 h 773"/>
                    <a:gd name="T18" fmla="*/ 231 w 472"/>
                    <a:gd name="T19" fmla="*/ 0 h 773"/>
                    <a:gd name="T20" fmla="*/ 267 w 472"/>
                    <a:gd name="T21" fmla="*/ 0 h 773"/>
                    <a:gd name="T22" fmla="*/ 304 w 472"/>
                    <a:gd name="T23" fmla="*/ 0 h 773"/>
                    <a:gd name="T24" fmla="*/ 340 w 472"/>
                    <a:gd name="T25" fmla="*/ 0 h 773"/>
                    <a:gd name="T26" fmla="*/ 373 w 472"/>
                    <a:gd name="T27" fmla="*/ 0 h 773"/>
                    <a:gd name="T28" fmla="*/ 404 w 472"/>
                    <a:gd name="T29" fmla="*/ 0 h 773"/>
                    <a:gd name="T30" fmla="*/ 432 w 472"/>
                    <a:gd name="T31" fmla="*/ 0 h 773"/>
                    <a:gd name="T32" fmla="*/ 454 w 472"/>
                    <a:gd name="T33" fmla="*/ 0 h 773"/>
                    <a:gd name="T34" fmla="*/ 472 w 472"/>
                    <a:gd name="T35" fmla="*/ 0 h 773"/>
                    <a:gd name="T36" fmla="*/ 443 w 472"/>
                    <a:gd name="T37" fmla="*/ 694 h 773"/>
                    <a:gd name="T38" fmla="*/ 432 w 472"/>
                    <a:gd name="T39" fmla="*/ 708 h 773"/>
                    <a:gd name="T40" fmla="*/ 415 w 472"/>
                    <a:gd name="T41" fmla="*/ 722 h 773"/>
                    <a:gd name="T42" fmla="*/ 394 w 472"/>
                    <a:gd name="T43" fmla="*/ 734 h 773"/>
                    <a:gd name="T44" fmla="*/ 369 w 472"/>
                    <a:gd name="T45" fmla="*/ 746 h 773"/>
                    <a:gd name="T46" fmla="*/ 340 w 472"/>
                    <a:gd name="T47" fmla="*/ 755 h 773"/>
                    <a:gd name="T48" fmla="*/ 310 w 472"/>
                    <a:gd name="T49" fmla="*/ 763 h 773"/>
                    <a:gd name="T50" fmla="*/ 278 w 472"/>
                    <a:gd name="T51" fmla="*/ 769 h 773"/>
                    <a:gd name="T52" fmla="*/ 244 w 472"/>
                    <a:gd name="T53" fmla="*/ 772 h 773"/>
                    <a:gd name="T54" fmla="*/ 211 w 472"/>
                    <a:gd name="T55" fmla="*/ 773 h 773"/>
                    <a:gd name="T56" fmla="*/ 178 w 472"/>
                    <a:gd name="T57" fmla="*/ 772 h 773"/>
                    <a:gd name="T58" fmla="*/ 145 w 472"/>
                    <a:gd name="T59" fmla="*/ 768 h 773"/>
                    <a:gd name="T60" fmla="*/ 115 w 472"/>
                    <a:gd name="T61" fmla="*/ 761 h 773"/>
                    <a:gd name="T62" fmla="*/ 87 w 472"/>
                    <a:gd name="T63" fmla="*/ 750 h 773"/>
                    <a:gd name="T64" fmla="*/ 63 w 472"/>
                    <a:gd name="T65" fmla="*/ 737 h 773"/>
                    <a:gd name="T66" fmla="*/ 42 w 472"/>
                    <a:gd name="T67" fmla="*/ 718 h 773"/>
                    <a:gd name="T68" fmla="*/ 26 w 472"/>
                    <a:gd name="T69" fmla="*/ 696 h 773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472"/>
                    <a:gd name="T106" fmla="*/ 0 h 773"/>
                    <a:gd name="T107" fmla="*/ 472 w 472"/>
                    <a:gd name="T108" fmla="*/ 773 h 773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472" h="773">
                      <a:moveTo>
                        <a:pt x="26" y="696"/>
                      </a:move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36" y="0"/>
                      </a:lnTo>
                      <a:lnTo>
                        <a:pt x="61" y="0"/>
                      </a:lnTo>
                      <a:lnTo>
                        <a:pt x="90" y="0"/>
                      </a:lnTo>
                      <a:lnTo>
                        <a:pt x="122" y="0"/>
                      </a:lnTo>
                      <a:lnTo>
                        <a:pt x="157" y="0"/>
                      </a:lnTo>
                      <a:lnTo>
                        <a:pt x="193" y="0"/>
                      </a:lnTo>
                      <a:lnTo>
                        <a:pt x="231" y="0"/>
                      </a:lnTo>
                      <a:lnTo>
                        <a:pt x="267" y="0"/>
                      </a:lnTo>
                      <a:lnTo>
                        <a:pt x="304" y="0"/>
                      </a:lnTo>
                      <a:lnTo>
                        <a:pt x="340" y="0"/>
                      </a:lnTo>
                      <a:lnTo>
                        <a:pt x="373" y="0"/>
                      </a:lnTo>
                      <a:lnTo>
                        <a:pt x="404" y="0"/>
                      </a:lnTo>
                      <a:lnTo>
                        <a:pt x="432" y="0"/>
                      </a:lnTo>
                      <a:lnTo>
                        <a:pt x="454" y="0"/>
                      </a:lnTo>
                      <a:lnTo>
                        <a:pt x="472" y="0"/>
                      </a:lnTo>
                      <a:lnTo>
                        <a:pt x="443" y="694"/>
                      </a:lnTo>
                      <a:lnTo>
                        <a:pt x="432" y="708"/>
                      </a:lnTo>
                      <a:lnTo>
                        <a:pt x="415" y="722"/>
                      </a:lnTo>
                      <a:lnTo>
                        <a:pt x="394" y="734"/>
                      </a:lnTo>
                      <a:lnTo>
                        <a:pt x="369" y="746"/>
                      </a:lnTo>
                      <a:lnTo>
                        <a:pt x="340" y="755"/>
                      </a:lnTo>
                      <a:lnTo>
                        <a:pt x="310" y="763"/>
                      </a:lnTo>
                      <a:lnTo>
                        <a:pt x="278" y="769"/>
                      </a:lnTo>
                      <a:lnTo>
                        <a:pt x="244" y="772"/>
                      </a:lnTo>
                      <a:lnTo>
                        <a:pt x="211" y="773"/>
                      </a:lnTo>
                      <a:lnTo>
                        <a:pt x="178" y="772"/>
                      </a:lnTo>
                      <a:lnTo>
                        <a:pt x="145" y="768"/>
                      </a:lnTo>
                      <a:lnTo>
                        <a:pt x="115" y="761"/>
                      </a:lnTo>
                      <a:lnTo>
                        <a:pt x="87" y="750"/>
                      </a:lnTo>
                      <a:lnTo>
                        <a:pt x="63" y="737"/>
                      </a:lnTo>
                      <a:lnTo>
                        <a:pt x="42" y="718"/>
                      </a:lnTo>
                      <a:lnTo>
                        <a:pt x="26" y="69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56331"/>
                    </a:gs>
                    <a:gs pos="50000">
                      <a:srgbClr val="CC6600"/>
                    </a:gs>
                    <a:gs pos="100000">
                      <a:srgbClr val="956331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6" name="Freeform 144"/>
                <p:cNvSpPr>
                  <a:spLocks/>
                </p:cNvSpPr>
                <p:nvPr/>
              </p:nvSpPr>
              <p:spPr bwMode="auto">
                <a:xfrm>
                  <a:off x="5120" y="1582"/>
                  <a:ext cx="18" cy="350"/>
                </a:xfrm>
                <a:custGeom>
                  <a:avLst/>
                  <a:gdLst>
                    <a:gd name="T0" fmla="*/ 4 w 34"/>
                    <a:gd name="T1" fmla="*/ 0 h 700"/>
                    <a:gd name="T2" fmla="*/ 0 w 34"/>
                    <a:gd name="T3" fmla="*/ 4 h 700"/>
                    <a:gd name="T4" fmla="*/ 25 w 34"/>
                    <a:gd name="T5" fmla="*/ 700 h 700"/>
                    <a:gd name="T6" fmla="*/ 34 w 34"/>
                    <a:gd name="T7" fmla="*/ 700 h 700"/>
                    <a:gd name="T8" fmla="*/ 9 w 34"/>
                    <a:gd name="T9" fmla="*/ 4 h 700"/>
                    <a:gd name="T10" fmla="*/ 4 w 34"/>
                    <a:gd name="T11" fmla="*/ 9 h 700"/>
                    <a:gd name="T12" fmla="*/ 9 w 34"/>
                    <a:gd name="T13" fmla="*/ 4 h 700"/>
                    <a:gd name="T14" fmla="*/ 8 w 34"/>
                    <a:gd name="T15" fmla="*/ 1 h 700"/>
                    <a:gd name="T16" fmla="*/ 4 w 34"/>
                    <a:gd name="T17" fmla="*/ 0 h 700"/>
                    <a:gd name="T18" fmla="*/ 1 w 34"/>
                    <a:gd name="T19" fmla="*/ 1 h 700"/>
                    <a:gd name="T20" fmla="*/ 0 w 34"/>
                    <a:gd name="T21" fmla="*/ 4 h 700"/>
                    <a:gd name="T22" fmla="*/ 4 w 34"/>
                    <a:gd name="T23" fmla="*/ 0 h 70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4"/>
                    <a:gd name="T37" fmla="*/ 0 h 700"/>
                    <a:gd name="T38" fmla="*/ 34 w 34"/>
                    <a:gd name="T39" fmla="*/ 700 h 70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4" h="700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5" y="700"/>
                      </a:lnTo>
                      <a:lnTo>
                        <a:pt x="34" y="700"/>
                      </a:lnTo>
                      <a:lnTo>
                        <a:pt x="9" y="4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8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7" name="Freeform 145"/>
                <p:cNvSpPr>
                  <a:spLocks/>
                </p:cNvSpPr>
                <p:nvPr/>
              </p:nvSpPr>
              <p:spPr bwMode="auto">
                <a:xfrm>
                  <a:off x="5123" y="1582"/>
                  <a:ext cx="238" cy="4"/>
                </a:xfrm>
                <a:custGeom>
                  <a:avLst/>
                  <a:gdLst>
                    <a:gd name="T0" fmla="*/ 477 w 477"/>
                    <a:gd name="T1" fmla="*/ 4 h 9"/>
                    <a:gd name="T2" fmla="*/ 472 w 477"/>
                    <a:gd name="T3" fmla="*/ 0 h 9"/>
                    <a:gd name="T4" fmla="*/ 454 w 477"/>
                    <a:gd name="T5" fmla="*/ 0 h 9"/>
                    <a:gd name="T6" fmla="*/ 432 w 477"/>
                    <a:gd name="T7" fmla="*/ 0 h 9"/>
                    <a:gd name="T8" fmla="*/ 404 w 477"/>
                    <a:gd name="T9" fmla="*/ 0 h 9"/>
                    <a:gd name="T10" fmla="*/ 373 w 477"/>
                    <a:gd name="T11" fmla="*/ 0 h 9"/>
                    <a:gd name="T12" fmla="*/ 340 w 477"/>
                    <a:gd name="T13" fmla="*/ 0 h 9"/>
                    <a:gd name="T14" fmla="*/ 304 w 477"/>
                    <a:gd name="T15" fmla="*/ 0 h 9"/>
                    <a:gd name="T16" fmla="*/ 267 w 477"/>
                    <a:gd name="T17" fmla="*/ 0 h 9"/>
                    <a:gd name="T18" fmla="*/ 231 w 477"/>
                    <a:gd name="T19" fmla="*/ 0 h 9"/>
                    <a:gd name="T20" fmla="*/ 193 w 477"/>
                    <a:gd name="T21" fmla="*/ 0 h 9"/>
                    <a:gd name="T22" fmla="*/ 157 w 477"/>
                    <a:gd name="T23" fmla="*/ 0 h 9"/>
                    <a:gd name="T24" fmla="*/ 122 w 477"/>
                    <a:gd name="T25" fmla="*/ 0 h 9"/>
                    <a:gd name="T26" fmla="*/ 90 w 477"/>
                    <a:gd name="T27" fmla="*/ 0 h 9"/>
                    <a:gd name="T28" fmla="*/ 61 w 477"/>
                    <a:gd name="T29" fmla="*/ 0 h 9"/>
                    <a:gd name="T30" fmla="*/ 36 w 477"/>
                    <a:gd name="T31" fmla="*/ 0 h 9"/>
                    <a:gd name="T32" fmla="*/ 15 w 477"/>
                    <a:gd name="T33" fmla="*/ 0 h 9"/>
                    <a:gd name="T34" fmla="*/ 0 w 477"/>
                    <a:gd name="T35" fmla="*/ 0 h 9"/>
                    <a:gd name="T36" fmla="*/ 0 w 477"/>
                    <a:gd name="T37" fmla="*/ 9 h 9"/>
                    <a:gd name="T38" fmla="*/ 15 w 477"/>
                    <a:gd name="T39" fmla="*/ 9 h 9"/>
                    <a:gd name="T40" fmla="*/ 36 w 477"/>
                    <a:gd name="T41" fmla="*/ 9 h 9"/>
                    <a:gd name="T42" fmla="*/ 61 w 477"/>
                    <a:gd name="T43" fmla="*/ 9 h 9"/>
                    <a:gd name="T44" fmla="*/ 90 w 477"/>
                    <a:gd name="T45" fmla="*/ 9 h 9"/>
                    <a:gd name="T46" fmla="*/ 122 w 477"/>
                    <a:gd name="T47" fmla="*/ 9 h 9"/>
                    <a:gd name="T48" fmla="*/ 157 w 477"/>
                    <a:gd name="T49" fmla="*/ 9 h 9"/>
                    <a:gd name="T50" fmla="*/ 193 w 477"/>
                    <a:gd name="T51" fmla="*/ 9 h 9"/>
                    <a:gd name="T52" fmla="*/ 231 w 477"/>
                    <a:gd name="T53" fmla="*/ 9 h 9"/>
                    <a:gd name="T54" fmla="*/ 267 w 477"/>
                    <a:gd name="T55" fmla="*/ 9 h 9"/>
                    <a:gd name="T56" fmla="*/ 304 w 477"/>
                    <a:gd name="T57" fmla="*/ 9 h 9"/>
                    <a:gd name="T58" fmla="*/ 340 w 477"/>
                    <a:gd name="T59" fmla="*/ 9 h 9"/>
                    <a:gd name="T60" fmla="*/ 373 w 477"/>
                    <a:gd name="T61" fmla="*/ 9 h 9"/>
                    <a:gd name="T62" fmla="*/ 404 w 477"/>
                    <a:gd name="T63" fmla="*/ 9 h 9"/>
                    <a:gd name="T64" fmla="*/ 432 w 477"/>
                    <a:gd name="T65" fmla="*/ 9 h 9"/>
                    <a:gd name="T66" fmla="*/ 454 w 477"/>
                    <a:gd name="T67" fmla="*/ 9 h 9"/>
                    <a:gd name="T68" fmla="*/ 472 w 477"/>
                    <a:gd name="T69" fmla="*/ 9 h 9"/>
                    <a:gd name="T70" fmla="*/ 467 w 477"/>
                    <a:gd name="T71" fmla="*/ 4 h 9"/>
                    <a:gd name="T72" fmla="*/ 472 w 477"/>
                    <a:gd name="T73" fmla="*/ 9 h 9"/>
                    <a:gd name="T74" fmla="*/ 476 w 477"/>
                    <a:gd name="T75" fmla="*/ 8 h 9"/>
                    <a:gd name="T76" fmla="*/ 477 w 477"/>
                    <a:gd name="T77" fmla="*/ 4 h 9"/>
                    <a:gd name="T78" fmla="*/ 476 w 477"/>
                    <a:gd name="T79" fmla="*/ 1 h 9"/>
                    <a:gd name="T80" fmla="*/ 472 w 477"/>
                    <a:gd name="T81" fmla="*/ 0 h 9"/>
                    <a:gd name="T82" fmla="*/ 477 w 477"/>
                    <a:gd name="T83" fmla="*/ 4 h 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77"/>
                    <a:gd name="T127" fmla="*/ 0 h 9"/>
                    <a:gd name="T128" fmla="*/ 477 w 477"/>
                    <a:gd name="T129" fmla="*/ 9 h 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77" h="9">
                      <a:moveTo>
                        <a:pt x="477" y="4"/>
                      </a:moveTo>
                      <a:lnTo>
                        <a:pt x="472" y="0"/>
                      </a:lnTo>
                      <a:lnTo>
                        <a:pt x="454" y="0"/>
                      </a:lnTo>
                      <a:lnTo>
                        <a:pt x="432" y="0"/>
                      </a:lnTo>
                      <a:lnTo>
                        <a:pt x="404" y="0"/>
                      </a:lnTo>
                      <a:lnTo>
                        <a:pt x="373" y="0"/>
                      </a:lnTo>
                      <a:lnTo>
                        <a:pt x="340" y="0"/>
                      </a:lnTo>
                      <a:lnTo>
                        <a:pt x="304" y="0"/>
                      </a:lnTo>
                      <a:lnTo>
                        <a:pt x="267" y="0"/>
                      </a:lnTo>
                      <a:lnTo>
                        <a:pt x="231" y="0"/>
                      </a:lnTo>
                      <a:lnTo>
                        <a:pt x="193" y="0"/>
                      </a:lnTo>
                      <a:lnTo>
                        <a:pt x="157" y="0"/>
                      </a:lnTo>
                      <a:lnTo>
                        <a:pt x="122" y="0"/>
                      </a:lnTo>
                      <a:lnTo>
                        <a:pt x="90" y="0"/>
                      </a:lnTo>
                      <a:lnTo>
                        <a:pt x="61" y="0"/>
                      </a:lnTo>
                      <a:lnTo>
                        <a:pt x="36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5" y="9"/>
                      </a:lnTo>
                      <a:lnTo>
                        <a:pt x="36" y="9"/>
                      </a:lnTo>
                      <a:lnTo>
                        <a:pt x="61" y="9"/>
                      </a:lnTo>
                      <a:lnTo>
                        <a:pt x="90" y="9"/>
                      </a:lnTo>
                      <a:lnTo>
                        <a:pt x="122" y="9"/>
                      </a:lnTo>
                      <a:lnTo>
                        <a:pt x="157" y="9"/>
                      </a:lnTo>
                      <a:lnTo>
                        <a:pt x="193" y="9"/>
                      </a:lnTo>
                      <a:lnTo>
                        <a:pt x="231" y="9"/>
                      </a:lnTo>
                      <a:lnTo>
                        <a:pt x="267" y="9"/>
                      </a:lnTo>
                      <a:lnTo>
                        <a:pt x="304" y="9"/>
                      </a:lnTo>
                      <a:lnTo>
                        <a:pt x="340" y="9"/>
                      </a:lnTo>
                      <a:lnTo>
                        <a:pt x="373" y="9"/>
                      </a:lnTo>
                      <a:lnTo>
                        <a:pt x="404" y="9"/>
                      </a:lnTo>
                      <a:lnTo>
                        <a:pt x="432" y="9"/>
                      </a:lnTo>
                      <a:lnTo>
                        <a:pt x="454" y="9"/>
                      </a:lnTo>
                      <a:lnTo>
                        <a:pt x="472" y="9"/>
                      </a:lnTo>
                      <a:lnTo>
                        <a:pt x="467" y="4"/>
                      </a:lnTo>
                      <a:lnTo>
                        <a:pt x="472" y="9"/>
                      </a:lnTo>
                      <a:lnTo>
                        <a:pt x="476" y="8"/>
                      </a:lnTo>
                      <a:lnTo>
                        <a:pt x="477" y="4"/>
                      </a:lnTo>
                      <a:lnTo>
                        <a:pt x="476" y="1"/>
                      </a:lnTo>
                      <a:lnTo>
                        <a:pt x="472" y="0"/>
                      </a:lnTo>
                      <a:lnTo>
                        <a:pt x="477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8" name="Freeform 146"/>
                <p:cNvSpPr>
                  <a:spLocks/>
                </p:cNvSpPr>
                <p:nvPr/>
              </p:nvSpPr>
              <p:spPr bwMode="auto">
                <a:xfrm>
                  <a:off x="5342" y="1584"/>
                  <a:ext cx="19" cy="349"/>
                </a:xfrm>
                <a:custGeom>
                  <a:avLst/>
                  <a:gdLst>
                    <a:gd name="T0" fmla="*/ 8 w 38"/>
                    <a:gd name="T1" fmla="*/ 696 h 699"/>
                    <a:gd name="T2" fmla="*/ 9 w 38"/>
                    <a:gd name="T3" fmla="*/ 694 h 699"/>
                    <a:gd name="T4" fmla="*/ 38 w 38"/>
                    <a:gd name="T5" fmla="*/ 0 h 699"/>
                    <a:gd name="T6" fmla="*/ 28 w 38"/>
                    <a:gd name="T7" fmla="*/ 0 h 699"/>
                    <a:gd name="T8" fmla="*/ 0 w 38"/>
                    <a:gd name="T9" fmla="*/ 694 h 699"/>
                    <a:gd name="T10" fmla="*/ 1 w 38"/>
                    <a:gd name="T11" fmla="*/ 692 h 699"/>
                    <a:gd name="T12" fmla="*/ 0 w 38"/>
                    <a:gd name="T13" fmla="*/ 694 h 699"/>
                    <a:gd name="T14" fmla="*/ 1 w 38"/>
                    <a:gd name="T15" fmla="*/ 697 h 699"/>
                    <a:gd name="T16" fmla="*/ 4 w 38"/>
                    <a:gd name="T17" fmla="*/ 699 h 699"/>
                    <a:gd name="T18" fmla="*/ 8 w 38"/>
                    <a:gd name="T19" fmla="*/ 697 h 699"/>
                    <a:gd name="T20" fmla="*/ 9 w 38"/>
                    <a:gd name="T21" fmla="*/ 694 h 699"/>
                    <a:gd name="T22" fmla="*/ 8 w 38"/>
                    <a:gd name="T23" fmla="*/ 696 h 69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"/>
                    <a:gd name="T37" fmla="*/ 0 h 699"/>
                    <a:gd name="T38" fmla="*/ 38 w 38"/>
                    <a:gd name="T39" fmla="*/ 699 h 69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" h="699">
                      <a:moveTo>
                        <a:pt x="8" y="696"/>
                      </a:moveTo>
                      <a:lnTo>
                        <a:pt x="9" y="694"/>
                      </a:lnTo>
                      <a:lnTo>
                        <a:pt x="38" y="0"/>
                      </a:lnTo>
                      <a:lnTo>
                        <a:pt x="28" y="0"/>
                      </a:lnTo>
                      <a:lnTo>
                        <a:pt x="0" y="694"/>
                      </a:lnTo>
                      <a:lnTo>
                        <a:pt x="1" y="692"/>
                      </a:lnTo>
                      <a:lnTo>
                        <a:pt x="0" y="694"/>
                      </a:lnTo>
                      <a:lnTo>
                        <a:pt x="1" y="697"/>
                      </a:lnTo>
                      <a:lnTo>
                        <a:pt x="4" y="699"/>
                      </a:lnTo>
                      <a:lnTo>
                        <a:pt x="8" y="697"/>
                      </a:lnTo>
                      <a:lnTo>
                        <a:pt x="9" y="694"/>
                      </a:lnTo>
                      <a:lnTo>
                        <a:pt x="8" y="6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9" name="Freeform 147"/>
                <p:cNvSpPr>
                  <a:spLocks/>
                </p:cNvSpPr>
                <p:nvPr/>
              </p:nvSpPr>
              <p:spPr bwMode="auto">
                <a:xfrm>
                  <a:off x="5133" y="1930"/>
                  <a:ext cx="213" cy="43"/>
                </a:xfrm>
                <a:custGeom>
                  <a:avLst/>
                  <a:gdLst>
                    <a:gd name="T0" fmla="*/ 0 w 426"/>
                    <a:gd name="T1" fmla="*/ 4 h 86"/>
                    <a:gd name="T2" fmla="*/ 1 w 426"/>
                    <a:gd name="T3" fmla="*/ 7 h 86"/>
                    <a:gd name="T4" fmla="*/ 17 w 426"/>
                    <a:gd name="T5" fmla="*/ 30 h 86"/>
                    <a:gd name="T6" fmla="*/ 39 w 426"/>
                    <a:gd name="T7" fmla="*/ 48 h 86"/>
                    <a:gd name="T8" fmla="*/ 65 w 426"/>
                    <a:gd name="T9" fmla="*/ 63 h 86"/>
                    <a:gd name="T10" fmla="*/ 93 w 426"/>
                    <a:gd name="T11" fmla="*/ 73 h 86"/>
                    <a:gd name="T12" fmla="*/ 124 w 426"/>
                    <a:gd name="T13" fmla="*/ 80 h 86"/>
                    <a:gd name="T14" fmla="*/ 157 w 426"/>
                    <a:gd name="T15" fmla="*/ 85 h 86"/>
                    <a:gd name="T16" fmla="*/ 190 w 426"/>
                    <a:gd name="T17" fmla="*/ 86 h 86"/>
                    <a:gd name="T18" fmla="*/ 223 w 426"/>
                    <a:gd name="T19" fmla="*/ 85 h 86"/>
                    <a:gd name="T20" fmla="*/ 257 w 426"/>
                    <a:gd name="T21" fmla="*/ 81 h 86"/>
                    <a:gd name="T22" fmla="*/ 289 w 426"/>
                    <a:gd name="T23" fmla="*/ 76 h 86"/>
                    <a:gd name="T24" fmla="*/ 320 w 426"/>
                    <a:gd name="T25" fmla="*/ 68 h 86"/>
                    <a:gd name="T26" fmla="*/ 349 w 426"/>
                    <a:gd name="T27" fmla="*/ 58 h 86"/>
                    <a:gd name="T28" fmla="*/ 375 w 426"/>
                    <a:gd name="T29" fmla="*/ 46 h 86"/>
                    <a:gd name="T30" fmla="*/ 396 w 426"/>
                    <a:gd name="T31" fmla="*/ 33 h 86"/>
                    <a:gd name="T32" fmla="*/ 414 w 426"/>
                    <a:gd name="T33" fmla="*/ 19 h 86"/>
                    <a:gd name="T34" fmla="*/ 426 w 426"/>
                    <a:gd name="T35" fmla="*/ 4 h 86"/>
                    <a:gd name="T36" fmla="*/ 419 w 426"/>
                    <a:gd name="T37" fmla="*/ 0 h 86"/>
                    <a:gd name="T38" fmla="*/ 407 w 426"/>
                    <a:gd name="T39" fmla="*/ 12 h 86"/>
                    <a:gd name="T40" fmla="*/ 391 w 426"/>
                    <a:gd name="T41" fmla="*/ 26 h 86"/>
                    <a:gd name="T42" fmla="*/ 371 w 426"/>
                    <a:gd name="T43" fmla="*/ 39 h 86"/>
                    <a:gd name="T44" fmla="*/ 346 w 426"/>
                    <a:gd name="T45" fmla="*/ 49 h 86"/>
                    <a:gd name="T46" fmla="*/ 318 w 426"/>
                    <a:gd name="T47" fmla="*/ 58 h 86"/>
                    <a:gd name="T48" fmla="*/ 289 w 426"/>
                    <a:gd name="T49" fmla="*/ 66 h 86"/>
                    <a:gd name="T50" fmla="*/ 257 w 426"/>
                    <a:gd name="T51" fmla="*/ 72 h 86"/>
                    <a:gd name="T52" fmla="*/ 223 w 426"/>
                    <a:gd name="T53" fmla="*/ 76 h 86"/>
                    <a:gd name="T54" fmla="*/ 190 w 426"/>
                    <a:gd name="T55" fmla="*/ 77 h 86"/>
                    <a:gd name="T56" fmla="*/ 157 w 426"/>
                    <a:gd name="T57" fmla="*/ 76 h 86"/>
                    <a:gd name="T58" fmla="*/ 124 w 426"/>
                    <a:gd name="T59" fmla="*/ 71 h 86"/>
                    <a:gd name="T60" fmla="*/ 96 w 426"/>
                    <a:gd name="T61" fmla="*/ 64 h 86"/>
                    <a:gd name="T62" fmla="*/ 67 w 426"/>
                    <a:gd name="T63" fmla="*/ 54 h 86"/>
                    <a:gd name="T64" fmla="*/ 44 w 426"/>
                    <a:gd name="T65" fmla="*/ 41 h 86"/>
                    <a:gd name="T66" fmla="*/ 24 w 426"/>
                    <a:gd name="T67" fmla="*/ 23 h 86"/>
                    <a:gd name="T68" fmla="*/ 8 w 426"/>
                    <a:gd name="T69" fmla="*/ 2 h 86"/>
                    <a:gd name="T70" fmla="*/ 9 w 426"/>
                    <a:gd name="T71" fmla="*/ 4 h 86"/>
                    <a:gd name="T72" fmla="*/ 8 w 426"/>
                    <a:gd name="T73" fmla="*/ 2 h 86"/>
                    <a:gd name="T74" fmla="*/ 6 w 426"/>
                    <a:gd name="T75" fmla="*/ 0 h 86"/>
                    <a:gd name="T76" fmla="*/ 4 w 426"/>
                    <a:gd name="T77" fmla="*/ 1 h 86"/>
                    <a:gd name="T78" fmla="*/ 1 w 426"/>
                    <a:gd name="T79" fmla="*/ 3 h 86"/>
                    <a:gd name="T80" fmla="*/ 1 w 426"/>
                    <a:gd name="T81" fmla="*/ 7 h 86"/>
                    <a:gd name="T82" fmla="*/ 0 w 426"/>
                    <a:gd name="T83" fmla="*/ 4 h 8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26"/>
                    <a:gd name="T127" fmla="*/ 0 h 86"/>
                    <a:gd name="T128" fmla="*/ 426 w 426"/>
                    <a:gd name="T129" fmla="*/ 86 h 8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26" h="86">
                      <a:moveTo>
                        <a:pt x="0" y="4"/>
                      </a:moveTo>
                      <a:lnTo>
                        <a:pt x="1" y="7"/>
                      </a:lnTo>
                      <a:lnTo>
                        <a:pt x="17" y="30"/>
                      </a:lnTo>
                      <a:lnTo>
                        <a:pt x="39" y="48"/>
                      </a:lnTo>
                      <a:lnTo>
                        <a:pt x="65" y="63"/>
                      </a:lnTo>
                      <a:lnTo>
                        <a:pt x="93" y="73"/>
                      </a:lnTo>
                      <a:lnTo>
                        <a:pt x="124" y="80"/>
                      </a:lnTo>
                      <a:lnTo>
                        <a:pt x="157" y="85"/>
                      </a:lnTo>
                      <a:lnTo>
                        <a:pt x="190" y="86"/>
                      </a:lnTo>
                      <a:lnTo>
                        <a:pt x="223" y="85"/>
                      </a:lnTo>
                      <a:lnTo>
                        <a:pt x="257" y="81"/>
                      </a:lnTo>
                      <a:lnTo>
                        <a:pt x="289" y="76"/>
                      </a:lnTo>
                      <a:lnTo>
                        <a:pt x="320" y="68"/>
                      </a:lnTo>
                      <a:lnTo>
                        <a:pt x="349" y="58"/>
                      </a:lnTo>
                      <a:lnTo>
                        <a:pt x="375" y="46"/>
                      </a:lnTo>
                      <a:lnTo>
                        <a:pt x="396" y="33"/>
                      </a:lnTo>
                      <a:lnTo>
                        <a:pt x="414" y="19"/>
                      </a:lnTo>
                      <a:lnTo>
                        <a:pt x="426" y="4"/>
                      </a:lnTo>
                      <a:lnTo>
                        <a:pt x="419" y="0"/>
                      </a:lnTo>
                      <a:lnTo>
                        <a:pt x="407" y="12"/>
                      </a:lnTo>
                      <a:lnTo>
                        <a:pt x="391" y="26"/>
                      </a:lnTo>
                      <a:lnTo>
                        <a:pt x="371" y="39"/>
                      </a:lnTo>
                      <a:lnTo>
                        <a:pt x="346" y="49"/>
                      </a:lnTo>
                      <a:lnTo>
                        <a:pt x="318" y="58"/>
                      </a:lnTo>
                      <a:lnTo>
                        <a:pt x="289" y="66"/>
                      </a:lnTo>
                      <a:lnTo>
                        <a:pt x="257" y="72"/>
                      </a:lnTo>
                      <a:lnTo>
                        <a:pt x="223" y="76"/>
                      </a:lnTo>
                      <a:lnTo>
                        <a:pt x="190" y="77"/>
                      </a:lnTo>
                      <a:lnTo>
                        <a:pt x="157" y="76"/>
                      </a:lnTo>
                      <a:lnTo>
                        <a:pt x="124" y="71"/>
                      </a:lnTo>
                      <a:lnTo>
                        <a:pt x="96" y="64"/>
                      </a:lnTo>
                      <a:lnTo>
                        <a:pt x="67" y="54"/>
                      </a:lnTo>
                      <a:lnTo>
                        <a:pt x="44" y="41"/>
                      </a:lnTo>
                      <a:lnTo>
                        <a:pt x="24" y="23"/>
                      </a:lnTo>
                      <a:lnTo>
                        <a:pt x="8" y="2"/>
                      </a:lnTo>
                      <a:lnTo>
                        <a:pt x="9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1" y="3"/>
                      </a:lnTo>
                      <a:lnTo>
                        <a:pt x="1" y="7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0" name="Freeform 148"/>
                <p:cNvSpPr>
                  <a:spLocks/>
                </p:cNvSpPr>
                <p:nvPr/>
              </p:nvSpPr>
              <p:spPr bwMode="auto">
                <a:xfrm>
                  <a:off x="5273" y="1574"/>
                  <a:ext cx="20" cy="21"/>
                </a:xfrm>
                <a:custGeom>
                  <a:avLst/>
                  <a:gdLst>
                    <a:gd name="T0" fmla="*/ 20 w 40"/>
                    <a:gd name="T1" fmla="*/ 41 h 41"/>
                    <a:gd name="T2" fmla="*/ 12 w 40"/>
                    <a:gd name="T3" fmla="*/ 40 h 41"/>
                    <a:gd name="T4" fmla="*/ 5 w 40"/>
                    <a:gd name="T5" fmla="*/ 35 h 41"/>
                    <a:gd name="T6" fmla="*/ 1 w 40"/>
                    <a:gd name="T7" fmla="*/ 28 h 41"/>
                    <a:gd name="T8" fmla="*/ 0 w 40"/>
                    <a:gd name="T9" fmla="*/ 20 h 41"/>
                    <a:gd name="T10" fmla="*/ 1 w 40"/>
                    <a:gd name="T11" fmla="*/ 12 h 41"/>
                    <a:gd name="T12" fmla="*/ 5 w 40"/>
                    <a:gd name="T13" fmla="*/ 5 h 41"/>
                    <a:gd name="T14" fmla="*/ 12 w 40"/>
                    <a:gd name="T15" fmla="*/ 1 h 41"/>
                    <a:gd name="T16" fmla="*/ 20 w 40"/>
                    <a:gd name="T17" fmla="*/ 0 h 41"/>
                    <a:gd name="T18" fmla="*/ 27 w 40"/>
                    <a:gd name="T19" fmla="*/ 1 h 41"/>
                    <a:gd name="T20" fmla="*/ 34 w 40"/>
                    <a:gd name="T21" fmla="*/ 5 h 41"/>
                    <a:gd name="T22" fmla="*/ 39 w 40"/>
                    <a:gd name="T23" fmla="*/ 12 h 41"/>
                    <a:gd name="T24" fmla="*/ 40 w 40"/>
                    <a:gd name="T25" fmla="*/ 20 h 41"/>
                    <a:gd name="T26" fmla="*/ 39 w 40"/>
                    <a:gd name="T27" fmla="*/ 28 h 41"/>
                    <a:gd name="T28" fmla="*/ 34 w 40"/>
                    <a:gd name="T29" fmla="*/ 35 h 41"/>
                    <a:gd name="T30" fmla="*/ 27 w 40"/>
                    <a:gd name="T31" fmla="*/ 40 h 41"/>
                    <a:gd name="T32" fmla="*/ 20 w 40"/>
                    <a:gd name="T33" fmla="*/ 41 h 4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0"/>
                    <a:gd name="T52" fmla="*/ 0 h 41"/>
                    <a:gd name="T53" fmla="*/ 40 w 40"/>
                    <a:gd name="T54" fmla="*/ 41 h 4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0" h="41">
                      <a:moveTo>
                        <a:pt x="20" y="41"/>
                      </a:moveTo>
                      <a:lnTo>
                        <a:pt x="12" y="40"/>
                      </a:lnTo>
                      <a:lnTo>
                        <a:pt x="5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5" y="5"/>
                      </a:lnTo>
                      <a:lnTo>
                        <a:pt x="12" y="1"/>
                      </a:lnTo>
                      <a:lnTo>
                        <a:pt x="20" y="0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4" y="35"/>
                      </a:lnTo>
                      <a:lnTo>
                        <a:pt x="27" y="40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1" name="Freeform 149"/>
                <p:cNvSpPr>
                  <a:spLocks/>
                </p:cNvSpPr>
                <p:nvPr/>
              </p:nvSpPr>
              <p:spPr bwMode="auto">
                <a:xfrm>
                  <a:off x="5271" y="1584"/>
                  <a:ext cx="12" cy="13"/>
                </a:xfrm>
                <a:custGeom>
                  <a:avLst/>
                  <a:gdLst>
                    <a:gd name="T0" fmla="*/ 0 w 25"/>
                    <a:gd name="T1" fmla="*/ 0 h 26"/>
                    <a:gd name="T2" fmla="*/ 0 w 25"/>
                    <a:gd name="T3" fmla="*/ 0 h 26"/>
                    <a:gd name="T4" fmla="*/ 1 w 25"/>
                    <a:gd name="T5" fmla="*/ 10 h 26"/>
                    <a:gd name="T6" fmla="*/ 7 w 25"/>
                    <a:gd name="T7" fmla="*/ 19 h 26"/>
                    <a:gd name="T8" fmla="*/ 16 w 25"/>
                    <a:gd name="T9" fmla="*/ 24 h 26"/>
                    <a:gd name="T10" fmla="*/ 25 w 25"/>
                    <a:gd name="T11" fmla="*/ 26 h 26"/>
                    <a:gd name="T12" fmla="*/ 25 w 25"/>
                    <a:gd name="T13" fmla="*/ 16 h 26"/>
                    <a:gd name="T14" fmla="*/ 18 w 25"/>
                    <a:gd name="T15" fmla="*/ 15 h 26"/>
                    <a:gd name="T16" fmla="*/ 14 w 25"/>
                    <a:gd name="T17" fmla="*/ 12 h 26"/>
                    <a:gd name="T18" fmla="*/ 10 w 25"/>
                    <a:gd name="T19" fmla="*/ 7 h 26"/>
                    <a:gd name="T20" fmla="*/ 9 w 25"/>
                    <a:gd name="T21" fmla="*/ 0 h 26"/>
                    <a:gd name="T22" fmla="*/ 9 w 25"/>
                    <a:gd name="T23" fmla="*/ 0 h 26"/>
                    <a:gd name="T24" fmla="*/ 0 w 25"/>
                    <a:gd name="T25" fmla="*/ 0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6"/>
                    <a:gd name="T41" fmla="*/ 25 w 25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10"/>
                      </a:lnTo>
                      <a:lnTo>
                        <a:pt x="7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4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2" name="Freeform 150"/>
                <p:cNvSpPr>
                  <a:spLocks/>
                </p:cNvSpPr>
                <p:nvPr/>
              </p:nvSpPr>
              <p:spPr bwMode="auto">
                <a:xfrm>
                  <a:off x="5271" y="1572"/>
                  <a:ext cx="12" cy="12"/>
                </a:xfrm>
                <a:custGeom>
                  <a:avLst/>
                  <a:gdLst>
                    <a:gd name="T0" fmla="*/ 25 w 25"/>
                    <a:gd name="T1" fmla="*/ 0 h 25"/>
                    <a:gd name="T2" fmla="*/ 25 w 25"/>
                    <a:gd name="T3" fmla="*/ 0 h 25"/>
                    <a:gd name="T4" fmla="*/ 16 w 25"/>
                    <a:gd name="T5" fmla="*/ 1 h 25"/>
                    <a:gd name="T6" fmla="*/ 7 w 25"/>
                    <a:gd name="T7" fmla="*/ 7 h 25"/>
                    <a:gd name="T8" fmla="*/ 1 w 25"/>
                    <a:gd name="T9" fmla="*/ 16 h 25"/>
                    <a:gd name="T10" fmla="*/ 0 w 25"/>
                    <a:gd name="T11" fmla="*/ 25 h 25"/>
                    <a:gd name="T12" fmla="*/ 9 w 25"/>
                    <a:gd name="T13" fmla="*/ 25 h 25"/>
                    <a:gd name="T14" fmla="*/ 10 w 25"/>
                    <a:gd name="T15" fmla="*/ 18 h 25"/>
                    <a:gd name="T16" fmla="*/ 14 w 25"/>
                    <a:gd name="T17" fmla="*/ 14 h 25"/>
                    <a:gd name="T18" fmla="*/ 18 w 25"/>
                    <a:gd name="T19" fmla="*/ 10 h 25"/>
                    <a:gd name="T20" fmla="*/ 25 w 25"/>
                    <a:gd name="T21" fmla="*/ 9 h 25"/>
                    <a:gd name="T22" fmla="*/ 25 w 25"/>
                    <a:gd name="T23" fmla="*/ 9 h 25"/>
                    <a:gd name="T24" fmla="*/ 25 w 25"/>
                    <a:gd name="T25" fmla="*/ 0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5"/>
                    <a:gd name="T41" fmla="*/ 25 w 25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7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4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3" name="Freeform 151"/>
                <p:cNvSpPr>
                  <a:spLocks/>
                </p:cNvSpPr>
                <p:nvPr/>
              </p:nvSpPr>
              <p:spPr bwMode="auto">
                <a:xfrm>
                  <a:off x="5283" y="1572"/>
                  <a:ext cx="12" cy="12"/>
                </a:xfrm>
                <a:custGeom>
                  <a:avLst/>
                  <a:gdLst>
                    <a:gd name="T0" fmla="*/ 25 w 25"/>
                    <a:gd name="T1" fmla="*/ 25 h 25"/>
                    <a:gd name="T2" fmla="*/ 25 w 25"/>
                    <a:gd name="T3" fmla="*/ 25 h 25"/>
                    <a:gd name="T4" fmla="*/ 23 w 25"/>
                    <a:gd name="T5" fmla="*/ 16 h 25"/>
                    <a:gd name="T6" fmla="*/ 18 w 25"/>
                    <a:gd name="T7" fmla="*/ 7 h 25"/>
                    <a:gd name="T8" fmla="*/ 8 w 25"/>
                    <a:gd name="T9" fmla="*/ 1 h 25"/>
                    <a:gd name="T10" fmla="*/ 0 w 25"/>
                    <a:gd name="T11" fmla="*/ 0 h 25"/>
                    <a:gd name="T12" fmla="*/ 0 w 25"/>
                    <a:gd name="T13" fmla="*/ 9 h 25"/>
                    <a:gd name="T14" fmla="*/ 6 w 25"/>
                    <a:gd name="T15" fmla="*/ 10 h 25"/>
                    <a:gd name="T16" fmla="*/ 11 w 25"/>
                    <a:gd name="T17" fmla="*/ 14 h 25"/>
                    <a:gd name="T18" fmla="*/ 14 w 25"/>
                    <a:gd name="T19" fmla="*/ 18 h 25"/>
                    <a:gd name="T20" fmla="*/ 15 w 25"/>
                    <a:gd name="T21" fmla="*/ 25 h 25"/>
                    <a:gd name="T22" fmla="*/ 15 w 25"/>
                    <a:gd name="T23" fmla="*/ 25 h 25"/>
                    <a:gd name="T24" fmla="*/ 25 w 25"/>
                    <a:gd name="T25" fmla="*/ 25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5"/>
                    <a:gd name="T41" fmla="*/ 25 w 25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5">
                      <a:moveTo>
                        <a:pt x="25" y="25"/>
                      </a:moveTo>
                      <a:lnTo>
                        <a:pt x="25" y="25"/>
                      </a:lnTo>
                      <a:lnTo>
                        <a:pt x="23" y="16"/>
                      </a:lnTo>
                      <a:lnTo>
                        <a:pt x="18" y="7"/>
                      </a:lnTo>
                      <a:lnTo>
                        <a:pt x="8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10"/>
                      </a:lnTo>
                      <a:lnTo>
                        <a:pt x="11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25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4" name="Freeform 152"/>
                <p:cNvSpPr>
                  <a:spLocks/>
                </p:cNvSpPr>
                <p:nvPr/>
              </p:nvSpPr>
              <p:spPr bwMode="auto">
                <a:xfrm>
                  <a:off x="5283" y="1584"/>
                  <a:ext cx="12" cy="13"/>
                </a:xfrm>
                <a:custGeom>
                  <a:avLst/>
                  <a:gdLst>
                    <a:gd name="T0" fmla="*/ 0 w 25"/>
                    <a:gd name="T1" fmla="*/ 26 h 26"/>
                    <a:gd name="T2" fmla="*/ 0 w 25"/>
                    <a:gd name="T3" fmla="*/ 26 h 26"/>
                    <a:gd name="T4" fmla="*/ 8 w 25"/>
                    <a:gd name="T5" fmla="*/ 24 h 26"/>
                    <a:gd name="T6" fmla="*/ 18 w 25"/>
                    <a:gd name="T7" fmla="*/ 19 h 26"/>
                    <a:gd name="T8" fmla="*/ 23 w 25"/>
                    <a:gd name="T9" fmla="*/ 10 h 26"/>
                    <a:gd name="T10" fmla="*/ 25 w 25"/>
                    <a:gd name="T11" fmla="*/ 0 h 26"/>
                    <a:gd name="T12" fmla="*/ 15 w 25"/>
                    <a:gd name="T13" fmla="*/ 0 h 26"/>
                    <a:gd name="T14" fmla="*/ 14 w 25"/>
                    <a:gd name="T15" fmla="*/ 7 h 26"/>
                    <a:gd name="T16" fmla="*/ 11 w 25"/>
                    <a:gd name="T17" fmla="*/ 12 h 26"/>
                    <a:gd name="T18" fmla="*/ 6 w 25"/>
                    <a:gd name="T19" fmla="*/ 15 h 26"/>
                    <a:gd name="T20" fmla="*/ 0 w 25"/>
                    <a:gd name="T21" fmla="*/ 16 h 26"/>
                    <a:gd name="T22" fmla="*/ 0 w 25"/>
                    <a:gd name="T23" fmla="*/ 16 h 26"/>
                    <a:gd name="T24" fmla="*/ 0 w 25"/>
                    <a:gd name="T25" fmla="*/ 26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6"/>
                    <a:gd name="T41" fmla="*/ 25 w 25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8" y="24"/>
                      </a:lnTo>
                      <a:lnTo>
                        <a:pt x="18" y="19"/>
                      </a:lnTo>
                      <a:lnTo>
                        <a:pt x="23" y="10"/>
                      </a:lnTo>
                      <a:lnTo>
                        <a:pt x="25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1" y="12"/>
                      </a:lnTo>
                      <a:lnTo>
                        <a:pt x="6" y="15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5" name="Freeform 153"/>
                <p:cNvSpPr>
                  <a:spLocks/>
                </p:cNvSpPr>
                <p:nvPr/>
              </p:nvSpPr>
              <p:spPr bwMode="auto">
                <a:xfrm>
                  <a:off x="5302" y="1578"/>
                  <a:ext cx="12" cy="12"/>
                </a:xfrm>
                <a:custGeom>
                  <a:avLst/>
                  <a:gdLst>
                    <a:gd name="T0" fmla="*/ 13 w 24"/>
                    <a:gd name="T1" fmla="*/ 25 h 25"/>
                    <a:gd name="T2" fmla="*/ 8 w 24"/>
                    <a:gd name="T3" fmla="*/ 24 h 25"/>
                    <a:gd name="T4" fmla="*/ 4 w 24"/>
                    <a:gd name="T5" fmla="*/ 22 h 25"/>
                    <a:gd name="T6" fmla="*/ 1 w 24"/>
                    <a:gd name="T7" fmla="*/ 17 h 25"/>
                    <a:gd name="T8" fmla="*/ 0 w 24"/>
                    <a:gd name="T9" fmla="*/ 12 h 25"/>
                    <a:gd name="T10" fmla="*/ 1 w 24"/>
                    <a:gd name="T11" fmla="*/ 8 h 25"/>
                    <a:gd name="T12" fmla="*/ 4 w 24"/>
                    <a:gd name="T13" fmla="*/ 3 h 25"/>
                    <a:gd name="T14" fmla="*/ 8 w 24"/>
                    <a:gd name="T15" fmla="*/ 1 h 25"/>
                    <a:gd name="T16" fmla="*/ 13 w 24"/>
                    <a:gd name="T17" fmla="*/ 0 h 25"/>
                    <a:gd name="T18" fmla="*/ 18 w 24"/>
                    <a:gd name="T19" fmla="*/ 1 h 25"/>
                    <a:gd name="T20" fmla="*/ 21 w 24"/>
                    <a:gd name="T21" fmla="*/ 3 h 25"/>
                    <a:gd name="T22" fmla="*/ 23 w 24"/>
                    <a:gd name="T23" fmla="*/ 8 h 25"/>
                    <a:gd name="T24" fmla="*/ 24 w 24"/>
                    <a:gd name="T25" fmla="*/ 12 h 25"/>
                    <a:gd name="T26" fmla="*/ 23 w 24"/>
                    <a:gd name="T27" fmla="*/ 17 h 25"/>
                    <a:gd name="T28" fmla="*/ 21 w 24"/>
                    <a:gd name="T29" fmla="*/ 22 h 25"/>
                    <a:gd name="T30" fmla="*/ 18 w 24"/>
                    <a:gd name="T31" fmla="*/ 24 h 25"/>
                    <a:gd name="T32" fmla="*/ 13 w 24"/>
                    <a:gd name="T33" fmla="*/ 25 h 2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"/>
                    <a:gd name="T52" fmla="*/ 0 h 25"/>
                    <a:gd name="T53" fmla="*/ 24 w 24"/>
                    <a:gd name="T54" fmla="*/ 25 h 2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4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4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8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6" name="Freeform 154"/>
                <p:cNvSpPr>
                  <a:spLocks/>
                </p:cNvSpPr>
                <p:nvPr/>
              </p:nvSpPr>
              <p:spPr bwMode="auto">
                <a:xfrm>
                  <a:off x="5300" y="1584"/>
                  <a:ext cx="8" cy="9"/>
                </a:xfrm>
                <a:custGeom>
                  <a:avLst/>
                  <a:gdLst>
                    <a:gd name="T0" fmla="*/ 0 w 17"/>
                    <a:gd name="T1" fmla="*/ 0 h 18"/>
                    <a:gd name="T2" fmla="*/ 0 w 17"/>
                    <a:gd name="T3" fmla="*/ 0 h 18"/>
                    <a:gd name="T4" fmla="*/ 1 w 17"/>
                    <a:gd name="T5" fmla="*/ 6 h 18"/>
                    <a:gd name="T6" fmla="*/ 4 w 17"/>
                    <a:gd name="T7" fmla="*/ 13 h 18"/>
                    <a:gd name="T8" fmla="*/ 11 w 17"/>
                    <a:gd name="T9" fmla="*/ 16 h 18"/>
                    <a:gd name="T10" fmla="*/ 17 w 17"/>
                    <a:gd name="T11" fmla="*/ 18 h 18"/>
                    <a:gd name="T12" fmla="*/ 17 w 17"/>
                    <a:gd name="T13" fmla="*/ 8 h 18"/>
                    <a:gd name="T14" fmla="*/ 14 w 17"/>
                    <a:gd name="T15" fmla="*/ 7 h 18"/>
                    <a:gd name="T16" fmla="*/ 11 w 17"/>
                    <a:gd name="T17" fmla="*/ 6 h 18"/>
                    <a:gd name="T18" fmla="*/ 10 w 17"/>
                    <a:gd name="T19" fmla="*/ 4 h 18"/>
                    <a:gd name="T20" fmla="*/ 9 w 17"/>
                    <a:gd name="T21" fmla="*/ 0 h 18"/>
                    <a:gd name="T22" fmla="*/ 9 w 17"/>
                    <a:gd name="T23" fmla="*/ 0 h 18"/>
                    <a:gd name="T24" fmla="*/ 0 w 17"/>
                    <a:gd name="T25" fmla="*/ 0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8"/>
                    <a:gd name="T41" fmla="*/ 17 w 17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3"/>
                      </a:lnTo>
                      <a:lnTo>
                        <a:pt x="11" y="16"/>
                      </a:lnTo>
                      <a:lnTo>
                        <a:pt x="17" y="18"/>
                      </a:lnTo>
                      <a:lnTo>
                        <a:pt x="17" y="8"/>
                      </a:lnTo>
                      <a:lnTo>
                        <a:pt x="14" y="7"/>
                      </a:lnTo>
                      <a:lnTo>
                        <a:pt x="11" y="6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7" name="Freeform 155"/>
                <p:cNvSpPr>
                  <a:spLocks/>
                </p:cNvSpPr>
                <p:nvPr/>
              </p:nvSpPr>
              <p:spPr bwMode="auto">
                <a:xfrm>
                  <a:off x="5300" y="1576"/>
                  <a:ext cx="8" cy="8"/>
                </a:xfrm>
                <a:custGeom>
                  <a:avLst/>
                  <a:gdLst>
                    <a:gd name="T0" fmla="*/ 17 w 17"/>
                    <a:gd name="T1" fmla="*/ 0 h 17"/>
                    <a:gd name="T2" fmla="*/ 17 w 17"/>
                    <a:gd name="T3" fmla="*/ 0 h 17"/>
                    <a:gd name="T4" fmla="*/ 11 w 17"/>
                    <a:gd name="T5" fmla="*/ 1 h 17"/>
                    <a:gd name="T6" fmla="*/ 4 w 17"/>
                    <a:gd name="T7" fmla="*/ 5 h 17"/>
                    <a:gd name="T8" fmla="*/ 1 w 17"/>
                    <a:gd name="T9" fmla="*/ 12 h 17"/>
                    <a:gd name="T10" fmla="*/ 0 w 17"/>
                    <a:gd name="T11" fmla="*/ 17 h 17"/>
                    <a:gd name="T12" fmla="*/ 9 w 17"/>
                    <a:gd name="T13" fmla="*/ 17 h 17"/>
                    <a:gd name="T14" fmla="*/ 10 w 17"/>
                    <a:gd name="T15" fmla="*/ 14 h 17"/>
                    <a:gd name="T16" fmla="*/ 11 w 17"/>
                    <a:gd name="T17" fmla="*/ 12 h 17"/>
                    <a:gd name="T18" fmla="*/ 14 w 17"/>
                    <a:gd name="T19" fmla="*/ 10 h 17"/>
                    <a:gd name="T20" fmla="*/ 17 w 17"/>
                    <a:gd name="T21" fmla="*/ 9 h 17"/>
                    <a:gd name="T22" fmla="*/ 17 w 17"/>
                    <a:gd name="T23" fmla="*/ 9 h 17"/>
                    <a:gd name="T24" fmla="*/ 17 w 17"/>
                    <a:gd name="T25" fmla="*/ 0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7"/>
                    <a:gd name="T41" fmla="*/ 17 w 17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1" y="1"/>
                      </a:lnTo>
                      <a:lnTo>
                        <a:pt x="4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9" y="17"/>
                      </a:lnTo>
                      <a:lnTo>
                        <a:pt x="10" y="14"/>
                      </a:lnTo>
                      <a:lnTo>
                        <a:pt x="11" y="12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8" name="Freeform 156"/>
                <p:cNvSpPr>
                  <a:spLocks/>
                </p:cNvSpPr>
                <p:nvPr/>
              </p:nvSpPr>
              <p:spPr bwMode="auto">
                <a:xfrm>
                  <a:off x="5308" y="1576"/>
                  <a:ext cx="9" cy="8"/>
                </a:xfrm>
                <a:custGeom>
                  <a:avLst/>
                  <a:gdLst>
                    <a:gd name="T0" fmla="*/ 16 w 16"/>
                    <a:gd name="T1" fmla="*/ 17 h 17"/>
                    <a:gd name="T2" fmla="*/ 16 w 16"/>
                    <a:gd name="T3" fmla="*/ 17 h 17"/>
                    <a:gd name="T4" fmla="*/ 15 w 16"/>
                    <a:gd name="T5" fmla="*/ 12 h 17"/>
                    <a:gd name="T6" fmla="*/ 11 w 16"/>
                    <a:gd name="T7" fmla="*/ 6 h 17"/>
                    <a:gd name="T8" fmla="*/ 6 w 16"/>
                    <a:gd name="T9" fmla="*/ 1 h 17"/>
                    <a:gd name="T10" fmla="*/ 0 w 16"/>
                    <a:gd name="T11" fmla="*/ 0 h 17"/>
                    <a:gd name="T12" fmla="*/ 0 w 16"/>
                    <a:gd name="T13" fmla="*/ 9 h 17"/>
                    <a:gd name="T14" fmla="*/ 3 w 16"/>
                    <a:gd name="T15" fmla="*/ 10 h 17"/>
                    <a:gd name="T16" fmla="*/ 5 w 16"/>
                    <a:gd name="T17" fmla="*/ 10 h 17"/>
                    <a:gd name="T18" fmla="*/ 6 w 16"/>
                    <a:gd name="T19" fmla="*/ 14 h 17"/>
                    <a:gd name="T20" fmla="*/ 7 w 16"/>
                    <a:gd name="T21" fmla="*/ 17 h 17"/>
                    <a:gd name="T22" fmla="*/ 7 w 16"/>
                    <a:gd name="T23" fmla="*/ 17 h 17"/>
                    <a:gd name="T24" fmla="*/ 16 w 16"/>
                    <a:gd name="T25" fmla="*/ 17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7"/>
                    <a:gd name="T41" fmla="*/ 16 w 16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6" y="14"/>
                      </a:lnTo>
                      <a:lnTo>
                        <a:pt x="7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49" name="Freeform 157"/>
                <p:cNvSpPr>
                  <a:spLocks/>
                </p:cNvSpPr>
                <p:nvPr/>
              </p:nvSpPr>
              <p:spPr bwMode="auto">
                <a:xfrm>
                  <a:off x="5308" y="1584"/>
                  <a:ext cx="9" cy="9"/>
                </a:xfrm>
                <a:custGeom>
                  <a:avLst/>
                  <a:gdLst>
                    <a:gd name="T0" fmla="*/ 0 w 16"/>
                    <a:gd name="T1" fmla="*/ 18 h 18"/>
                    <a:gd name="T2" fmla="*/ 0 w 16"/>
                    <a:gd name="T3" fmla="*/ 18 h 18"/>
                    <a:gd name="T4" fmla="*/ 6 w 16"/>
                    <a:gd name="T5" fmla="*/ 16 h 18"/>
                    <a:gd name="T6" fmla="*/ 11 w 16"/>
                    <a:gd name="T7" fmla="*/ 12 h 18"/>
                    <a:gd name="T8" fmla="*/ 15 w 16"/>
                    <a:gd name="T9" fmla="*/ 6 h 18"/>
                    <a:gd name="T10" fmla="*/ 16 w 16"/>
                    <a:gd name="T11" fmla="*/ 0 h 18"/>
                    <a:gd name="T12" fmla="*/ 7 w 16"/>
                    <a:gd name="T13" fmla="*/ 0 h 18"/>
                    <a:gd name="T14" fmla="*/ 6 w 16"/>
                    <a:gd name="T15" fmla="*/ 4 h 18"/>
                    <a:gd name="T16" fmla="*/ 5 w 16"/>
                    <a:gd name="T17" fmla="*/ 7 h 18"/>
                    <a:gd name="T18" fmla="*/ 3 w 16"/>
                    <a:gd name="T19" fmla="*/ 7 h 18"/>
                    <a:gd name="T20" fmla="*/ 0 w 16"/>
                    <a:gd name="T21" fmla="*/ 8 h 18"/>
                    <a:gd name="T22" fmla="*/ 0 w 16"/>
                    <a:gd name="T23" fmla="*/ 8 h 18"/>
                    <a:gd name="T24" fmla="*/ 0 w 16"/>
                    <a:gd name="T25" fmla="*/ 18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8"/>
                    <a:gd name="T41" fmla="*/ 16 w 16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4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0" name="Freeform 158"/>
                <p:cNvSpPr>
                  <a:spLocks/>
                </p:cNvSpPr>
                <p:nvPr/>
              </p:nvSpPr>
              <p:spPr bwMode="auto">
                <a:xfrm>
                  <a:off x="5327" y="1578"/>
                  <a:ext cx="13" cy="12"/>
                </a:xfrm>
                <a:custGeom>
                  <a:avLst/>
                  <a:gdLst>
                    <a:gd name="T0" fmla="*/ 13 w 24"/>
                    <a:gd name="T1" fmla="*/ 25 h 25"/>
                    <a:gd name="T2" fmla="*/ 8 w 24"/>
                    <a:gd name="T3" fmla="*/ 24 h 25"/>
                    <a:gd name="T4" fmla="*/ 3 w 24"/>
                    <a:gd name="T5" fmla="*/ 22 h 25"/>
                    <a:gd name="T6" fmla="*/ 1 w 24"/>
                    <a:gd name="T7" fmla="*/ 17 h 25"/>
                    <a:gd name="T8" fmla="*/ 0 w 24"/>
                    <a:gd name="T9" fmla="*/ 12 h 25"/>
                    <a:gd name="T10" fmla="*/ 1 w 24"/>
                    <a:gd name="T11" fmla="*/ 8 h 25"/>
                    <a:gd name="T12" fmla="*/ 3 w 24"/>
                    <a:gd name="T13" fmla="*/ 3 h 25"/>
                    <a:gd name="T14" fmla="*/ 8 w 24"/>
                    <a:gd name="T15" fmla="*/ 1 h 25"/>
                    <a:gd name="T16" fmla="*/ 13 w 24"/>
                    <a:gd name="T17" fmla="*/ 0 h 25"/>
                    <a:gd name="T18" fmla="*/ 17 w 24"/>
                    <a:gd name="T19" fmla="*/ 1 h 25"/>
                    <a:gd name="T20" fmla="*/ 21 w 24"/>
                    <a:gd name="T21" fmla="*/ 3 h 25"/>
                    <a:gd name="T22" fmla="*/ 23 w 24"/>
                    <a:gd name="T23" fmla="*/ 8 h 25"/>
                    <a:gd name="T24" fmla="*/ 24 w 24"/>
                    <a:gd name="T25" fmla="*/ 12 h 25"/>
                    <a:gd name="T26" fmla="*/ 23 w 24"/>
                    <a:gd name="T27" fmla="*/ 17 h 25"/>
                    <a:gd name="T28" fmla="*/ 21 w 24"/>
                    <a:gd name="T29" fmla="*/ 22 h 25"/>
                    <a:gd name="T30" fmla="*/ 17 w 24"/>
                    <a:gd name="T31" fmla="*/ 24 h 25"/>
                    <a:gd name="T32" fmla="*/ 13 w 24"/>
                    <a:gd name="T33" fmla="*/ 25 h 2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"/>
                    <a:gd name="T52" fmla="*/ 0 h 25"/>
                    <a:gd name="T53" fmla="*/ 24 w 24"/>
                    <a:gd name="T54" fmla="*/ 25 h 2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" h="25">
                      <a:moveTo>
                        <a:pt x="13" y="25"/>
                      </a:moveTo>
                      <a:lnTo>
                        <a:pt x="8" y="24"/>
                      </a:lnTo>
                      <a:lnTo>
                        <a:pt x="3" y="22"/>
                      </a:lnTo>
                      <a:lnTo>
                        <a:pt x="1" y="17"/>
                      </a:lnTo>
                      <a:lnTo>
                        <a:pt x="0" y="12"/>
                      </a:lnTo>
                      <a:lnTo>
                        <a:pt x="1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3" y="8"/>
                      </a:lnTo>
                      <a:lnTo>
                        <a:pt x="24" y="12"/>
                      </a:lnTo>
                      <a:lnTo>
                        <a:pt x="23" y="17"/>
                      </a:lnTo>
                      <a:lnTo>
                        <a:pt x="21" y="22"/>
                      </a:lnTo>
                      <a:lnTo>
                        <a:pt x="17" y="24"/>
                      </a:lnTo>
                      <a:lnTo>
                        <a:pt x="13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1" name="Freeform 159"/>
                <p:cNvSpPr>
                  <a:spLocks/>
                </p:cNvSpPr>
                <p:nvPr/>
              </p:nvSpPr>
              <p:spPr bwMode="auto">
                <a:xfrm>
                  <a:off x="5325" y="1584"/>
                  <a:ext cx="9" cy="9"/>
                </a:xfrm>
                <a:custGeom>
                  <a:avLst/>
                  <a:gdLst>
                    <a:gd name="T0" fmla="*/ 0 w 18"/>
                    <a:gd name="T1" fmla="*/ 0 h 18"/>
                    <a:gd name="T2" fmla="*/ 0 w 18"/>
                    <a:gd name="T3" fmla="*/ 0 h 18"/>
                    <a:gd name="T4" fmla="*/ 1 w 18"/>
                    <a:gd name="T5" fmla="*/ 6 h 18"/>
                    <a:gd name="T6" fmla="*/ 5 w 18"/>
                    <a:gd name="T7" fmla="*/ 13 h 18"/>
                    <a:gd name="T8" fmla="*/ 12 w 18"/>
                    <a:gd name="T9" fmla="*/ 16 h 18"/>
                    <a:gd name="T10" fmla="*/ 18 w 18"/>
                    <a:gd name="T11" fmla="*/ 18 h 18"/>
                    <a:gd name="T12" fmla="*/ 18 w 18"/>
                    <a:gd name="T13" fmla="*/ 8 h 18"/>
                    <a:gd name="T14" fmla="*/ 14 w 18"/>
                    <a:gd name="T15" fmla="*/ 7 h 18"/>
                    <a:gd name="T16" fmla="*/ 12 w 18"/>
                    <a:gd name="T17" fmla="*/ 6 h 18"/>
                    <a:gd name="T18" fmla="*/ 11 w 18"/>
                    <a:gd name="T19" fmla="*/ 4 h 18"/>
                    <a:gd name="T20" fmla="*/ 10 w 18"/>
                    <a:gd name="T21" fmla="*/ 0 h 18"/>
                    <a:gd name="T22" fmla="*/ 10 w 18"/>
                    <a:gd name="T23" fmla="*/ 0 h 18"/>
                    <a:gd name="T24" fmla="*/ 0 w 18"/>
                    <a:gd name="T25" fmla="*/ 0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18"/>
                    <a:gd name="T41" fmla="*/ 18 w 18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1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5" y="13"/>
                      </a:lnTo>
                      <a:lnTo>
                        <a:pt x="12" y="16"/>
                      </a:lnTo>
                      <a:lnTo>
                        <a:pt x="18" y="18"/>
                      </a:lnTo>
                      <a:lnTo>
                        <a:pt x="18" y="8"/>
                      </a:lnTo>
                      <a:lnTo>
                        <a:pt x="14" y="7"/>
                      </a:lnTo>
                      <a:lnTo>
                        <a:pt x="12" y="6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2" name="Freeform 160"/>
                <p:cNvSpPr>
                  <a:spLocks/>
                </p:cNvSpPr>
                <p:nvPr/>
              </p:nvSpPr>
              <p:spPr bwMode="auto">
                <a:xfrm>
                  <a:off x="5325" y="1576"/>
                  <a:ext cx="9" cy="8"/>
                </a:xfrm>
                <a:custGeom>
                  <a:avLst/>
                  <a:gdLst>
                    <a:gd name="T0" fmla="*/ 18 w 18"/>
                    <a:gd name="T1" fmla="*/ 0 h 17"/>
                    <a:gd name="T2" fmla="*/ 18 w 18"/>
                    <a:gd name="T3" fmla="*/ 0 h 17"/>
                    <a:gd name="T4" fmla="*/ 12 w 18"/>
                    <a:gd name="T5" fmla="*/ 1 h 17"/>
                    <a:gd name="T6" fmla="*/ 5 w 18"/>
                    <a:gd name="T7" fmla="*/ 5 h 17"/>
                    <a:gd name="T8" fmla="*/ 1 w 18"/>
                    <a:gd name="T9" fmla="*/ 12 h 17"/>
                    <a:gd name="T10" fmla="*/ 0 w 18"/>
                    <a:gd name="T11" fmla="*/ 17 h 17"/>
                    <a:gd name="T12" fmla="*/ 10 w 18"/>
                    <a:gd name="T13" fmla="*/ 17 h 17"/>
                    <a:gd name="T14" fmla="*/ 11 w 18"/>
                    <a:gd name="T15" fmla="*/ 14 h 17"/>
                    <a:gd name="T16" fmla="*/ 12 w 18"/>
                    <a:gd name="T17" fmla="*/ 12 h 17"/>
                    <a:gd name="T18" fmla="*/ 14 w 18"/>
                    <a:gd name="T19" fmla="*/ 10 h 17"/>
                    <a:gd name="T20" fmla="*/ 18 w 18"/>
                    <a:gd name="T21" fmla="*/ 9 h 17"/>
                    <a:gd name="T22" fmla="*/ 18 w 18"/>
                    <a:gd name="T23" fmla="*/ 9 h 17"/>
                    <a:gd name="T24" fmla="*/ 18 w 18"/>
                    <a:gd name="T25" fmla="*/ 0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8"/>
                    <a:gd name="T40" fmla="*/ 0 h 17"/>
                    <a:gd name="T41" fmla="*/ 18 w 18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8" h="17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7"/>
                      </a:lnTo>
                      <a:lnTo>
                        <a:pt x="10" y="17"/>
                      </a:lnTo>
                      <a:lnTo>
                        <a:pt x="11" y="14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8" y="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3" name="Freeform 161"/>
                <p:cNvSpPr>
                  <a:spLocks/>
                </p:cNvSpPr>
                <p:nvPr/>
              </p:nvSpPr>
              <p:spPr bwMode="auto">
                <a:xfrm>
                  <a:off x="5334" y="1576"/>
                  <a:ext cx="8" cy="8"/>
                </a:xfrm>
                <a:custGeom>
                  <a:avLst/>
                  <a:gdLst>
                    <a:gd name="T0" fmla="*/ 16 w 16"/>
                    <a:gd name="T1" fmla="*/ 17 h 17"/>
                    <a:gd name="T2" fmla="*/ 16 w 16"/>
                    <a:gd name="T3" fmla="*/ 17 h 17"/>
                    <a:gd name="T4" fmla="*/ 15 w 16"/>
                    <a:gd name="T5" fmla="*/ 12 h 17"/>
                    <a:gd name="T6" fmla="*/ 11 w 16"/>
                    <a:gd name="T7" fmla="*/ 6 h 17"/>
                    <a:gd name="T8" fmla="*/ 5 w 16"/>
                    <a:gd name="T9" fmla="*/ 1 h 17"/>
                    <a:gd name="T10" fmla="*/ 0 w 16"/>
                    <a:gd name="T11" fmla="*/ 0 h 17"/>
                    <a:gd name="T12" fmla="*/ 0 w 16"/>
                    <a:gd name="T13" fmla="*/ 9 h 17"/>
                    <a:gd name="T14" fmla="*/ 3 w 16"/>
                    <a:gd name="T15" fmla="*/ 10 h 17"/>
                    <a:gd name="T16" fmla="*/ 4 w 16"/>
                    <a:gd name="T17" fmla="*/ 10 h 17"/>
                    <a:gd name="T18" fmla="*/ 5 w 16"/>
                    <a:gd name="T19" fmla="*/ 14 h 17"/>
                    <a:gd name="T20" fmla="*/ 6 w 16"/>
                    <a:gd name="T21" fmla="*/ 17 h 17"/>
                    <a:gd name="T22" fmla="*/ 6 w 16"/>
                    <a:gd name="T23" fmla="*/ 17 h 17"/>
                    <a:gd name="T24" fmla="*/ 16 w 16"/>
                    <a:gd name="T25" fmla="*/ 17 h 1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7"/>
                    <a:gd name="T41" fmla="*/ 16 w 16"/>
                    <a:gd name="T42" fmla="*/ 17 h 1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5" y="12"/>
                      </a:lnTo>
                      <a:lnTo>
                        <a:pt x="11" y="6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5" y="14"/>
                      </a:lnTo>
                      <a:lnTo>
                        <a:pt x="6" y="17"/>
                      </a:ln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4" name="Freeform 162"/>
                <p:cNvSpPr>
                  <a:spLocks/>
                </p:cNvSpPr>
                <p:nvPr/>
              </p:nvSpPr>
              <p:spPr bwMode="auto">
                <a:xfrm>
                  <a:off x="5334" y="1584"/>
                  <a:ext cx="8" cy="9"/>
                </a:xfrm>
                <a:custGeom>
                  <a:avLst/>
                  <a:gdLst>
                    <a:gd name="T0" fmla="*/ 0 w 16"/>
                    <a:gd name="T1" fmla="*/ 18 h 18"/>
                    <a:gd name="T2" fmla="*/ 0 w 16"/>
                    <a:gd name="T3" fmla="*/ 18 h 18"/>
                    <a:gd name="T4" fmla="*/ 5 w 16"/>
                    <a:gd name="T5" fmla="*/ 16 h 18"/>
                    <a:gd name="T6" fmla="*/ 11 w 16"/>
                    <a:gd name="T7" fmla="*/ 12 h 18"/>
                    <a:gd name="T8" fmla="*/ 15 w 16"/>
                    <a:gd name="T9" fmla="*/ 6 h 18"/>
                    <a:gd name="T10" fmla="*/ 16 w 16"/>
                    <a:gd name="T11" fmla="*/ 0 h 18"/>
                    <a:gd name="T12" fmla="*/ 6 w 16"/>
                    <a:gd name="T13" fmla="*/ 0 h 18"/>
                    <a:gd name="T14" fmla="*/ 5 w 16"/>
                    <a:gd name="T15" fmla="*/ 4 h 18"/>
                    <a:gd name="T16" fmla="*/ 4 w 16"/>
                    <a:gd name="T17" fmla="*/ 7 h 18"/>
                    <a:gd name="T18" fmla="*/ 3 w 16"/>
                    <a:gd name="T19" fmla="*/ 7 h 18"/>
                    <a:gd name="T20" fmla="*/ 0 w 16"/>
                    <a:gd name="T21" fmla="*/ 8 h 18"/>
                    <a:gd name="T22" fmla="*/ 0 w 16"/>
                    <a:gd name="T23" fmla="*/ 8 h 18"/>
                    <a:gd name="T24" fmla="*/ 0 w 16"/>
                    <a:gd name="T25" fmla="*/ 18 h 1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8"/>
                    <a:gd name="T41" fmla="*/ 16 w 16"/>
                    <a:gd name="T42" fmla="*/ 18 h 1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5" y="16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6" y="0"/>
                      </a:lnTo>
                      <a:lnTo>
                        <a:pt x="5" y="4"/>
                      </a:lnTo>
                      <a:lnTo>
                        <a:pt x="4" y="7"/>
                      </a:lnTo>
                      <a:lnTo>
                        <a:pt x="3" y="7"/>
                      </a:lnTo>
                      <a:lnTo>
                        <a:pt x="0" y="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5" name="Freeform 163"/>
                <p:cNvSpPr>
                  <a:spLocks/>
                </p:cNvSpPr>
                <p:nvPr/>
              </p:nvSpPr>
              <p:spPr bwMode="auto">
                <a:xfrm>
                  <a:off x="5256" y="1578"/>
                  <a:ext cx="11" cy="12"/>
                </a:xfrm>
                <a:custGeom>
                  <a:avLst/>
                  <a:gdLst>
                    <a:gd name="T0" fmla="*/ 12 w 23"/>
                    <a:gd name="T1" fmla="*/ 23 h 23"/>
                    <a:gd name="T2" fmla="*/ 7 w 23"/>
                    <a:gd name="T3" fmla="*/ 22 h 23"/>
                    <a:gd name="T4" fmla="*/ 4 w 23"/>
                    <a:gd name="T5" fmla="*/ 19 h 23"/>
                    <a:gd name="T6" fmla="*/ 1 w 23"/>
                    <a:gd name="T7" fmla="*/ 16 h 23"/>
                    <a:gd name="T8" fmla="*/ 0 w 23"/>
                    <a:gd name="T9" fmla="*/ 11 h 23"/>
                    <a:gd name="T10" fmla="*/ 1 w 23"/>
                    <a:gd name="T11" fmla="*/ 7 h 23"/>
                    <a:gd name="T12" fmla="*/ 4 w 23"/>
                    <a:gd name="T13" fmla="*/ 3 h 23"/>
                    <a:gd name="T14" fmla="*/ 7 w 23"/>
                    <a:gd name="T15" fmla="*/ 1 h 23"/>
                    <a:gd name="T16" fmla="*/ 12 w 23"/>
                    <a:gd name="T17" fmla="*/ 0 h 23"/>
                    <a:gd name="T18" fmla="*/ 16 w 23"/>
                    <a:gd name="T19" fmla="*/ 1 h 23"/>
                    <a:gd name="T20" fmla="*/ 20 w 23"/>
                    <a:gd name="T21" fmla="*/ 3 h 23"/>
                    <a:gd name="T22" fmla="*/ 22 w 23"/>
                    <a:gd name="T23" fmla="*/ 7 h 23"/>
                    <a:gd name="T24" fmla="*/ 23 w 23"/>
                    <a:gd name="T25" fmla="*/ 11 h 23"/>
                    <a:gd name="T26" fmla="*/ 22 w 23"/>
                    <a:gd name="T27" fmla="*/ 16 h 23"/>
                    <a:gd name="T28" fmla="*/ 20 w 23"/>
                    <a:gd name="T29" fmla="*/ 19 h 23"/>
                    <a:gd name="T30" fmla="*/ 16 w 23"/>
                    <a:gd name="T31" fmla="*/ 22 h 23"/>
                    <a:gd name="T32" fmla="*/ 12 w 23"/>
                    <a:gd name="T33" fmla="*/ 23 h 2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3"/>
                    <a:gd name="T52" fmla="*/ 0 h 23"/>
                    <a:gd name="T53" fmla="*/ 23 w 23"/>
                    <a:gd name="T54" fmla="*/ 23 h 2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3" h="23">
                      <a:moveTo>
                        <a:pt x="12" y="23"/>
                      </a:moveTo>
                      <a:lnTo>
                        <a:pt x="7" y="22"/>
                      </a:lnTo>
                      <a:lnTo>
                        <a:pt x="4" y="19"/>
                      </a:lnTo>
                      <a:lnTo>
                        <a:pt x="1" y="16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2" y="0"/>
                      </a:lnTo>
                      <a:lnTo>
                        <a:pt x="16" y="1"/>
                      </a:lnTo>
                      <a:lnTo>
                        <a:pt x="20" y="3"/>
                      </a:lnTo>
                      <a:lnTo>
                        <a:pt x="22" y="7"/>
                      </a:lnTo>
                      <a:lnTo>
                        <a:pt x="23" y="11"/>
                      </a:lnTo>
                      <a:lnTo>
                        <a:pt x="22" y="16"/>
                      </a:lnTo>
                      <a:lnTo>
                        <a:pt x="20" y="19"/>
                      </a:lnTo>
                      <a:lnTo>
                        <a:pt x="16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6" name="Freeform 164"/>
                <p:cNvSpPr>
                  <a:spLocks/>
                </p:cNvSpPr>
                <p:nvPr/>
              </p:nvSpPr>
              <p:spPr bwMode="auto">
                <a:xfrm>
                  <a:off x="5253" y="1584"/>
                  <a:ext cx="8" cy="8"/>
                </a:xfrm>
                <a:custGeom>
                  <a:avLst/>
                  <a:gdLst>
                    <a:gd name="T0" fmla="*/ 0 w 16"/>
                    <a:gd name="T1" fmla="*/ 0 h 16"/>
                    <a:gd name="T2" fmla="*/ 0 w 16"/>
                    <a:gd name="T3" fmla="*/ 0 h 16"/>
                    <a:gd name="T4" fmla="*/ 1 w 16"/>
                    <a:gd name="T5" fmla="*/ 6 h 16"/>
                    <a:gd name="T6" fmla="*/ 4 w 16"/>
                    <a:gd name="T7" fmla="*/ 12 h 16"/>
                    <a:gd name="T8" fmla="*/ 10 w 16"/>
                    <a:gd name="T9" fmla="*/ 15 h 16"/>
                    <a:gd name="T10" fmla="*/ 16 w 16"/>
                    <a:gd name="T11" fmla="*/ 16 h 16"/>
                    <a:gd name="T12" fmla="*/ 16 w 16"/>
                    <a:gd name="T13" fmla="*/ 7 h 16"/>
                    <a:gd name="T14" fmla="*/ 12 w 16"/>
                    <a:gd name="T15" fmla="*/ 6 h 16"/>
                    <a:gd name="T16" fmla="*/ 11 w 16"/>
                    <a:gd name="T17" fmla="*/ 5 h 16"/>
                    <a:gd name="T18" fmla="*/ 10 w 16"/>
                    <a:gd name="T19" fmla="*/ 4 h 16"/>
                    <a:gd name="T20" fmla="*/ 9 w 16"/>
                    <a:gd name="T21" fmla="*/ 0 h 16"/>
                    <a:gd name="T22" fmla="*/ 9 w 16"/>
                    <a:gd name="T23" fmla="*/ 0 h 16"/>
                    <a:gd name="T24" fmla="*/ 0 w 16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6"/>
                      </a:lnTo>
                      <a:lnTo>
                        <a:pt x="4" y="12"/>
                      </a:lnTo>
                      <a:lnTo>
                        <a:pt x="10" y="15"/>
                      </a:lnTo>
                      <a:lnTo>
                        <a:pt x="16" y="16"/>
                      </a:lnTo>
                      <a:lnTo>
                        <a:pt x="16" y="7"/>
                      </a:lnTo>
                      <a:lnTo>
                        <a:pt x="12" y="6"/>
                      </a:lnTo>
                      <a:lnTo>
                        <a:pt x="11" y="5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7" name="Freeform 165"/>
                <p:cNvSpPr>
                  <a:spLocks/>
                </p:cNvSpPr>
                <p:nvPr/>
              </p:nvSpPr>
              <p:spPr bwMode="auto">
                <a:xfrm>
                  <a:off x="5253" y="1576"/>
                  <a:ext cx="8" cy="8"/>
                </a:xfrm>
                <a:custGeom>
                  <a:avLst/>
                  <a:gdLst>
                    <a:gd name="T0" fmla="*/ 16 w 16"/>
                    <a:gd name="T1" fmla="*/ 0 h 16"/>
                    <a:gd name="T2" fmla="*/ 16 w 16"/>
                    <a:gd name="T3" fmla="*/ 0 h 16"/>
                    <a:gd name="T4" fmla="*/ 10 w 16"/>
                    <a:gd name="T5" fmla="*/ 1 h 16"/>
                    <a:gd name="T6" fmla="*/ 4 w 16"/>
                    <a:gd name="T7" fmla="*/ 5 h 16"/>
                    <a:gd name="T8" fmla="*/ 1 w 16"/>
                    <a:gd name="T9" fmla="*/ 11 h 16"/>
                    <a:gd name="T10" fmla="*/ 0 w 16"/>
                    <a:gd name="T11" fmla="*/ 16 h 16"/>
                    <a:gd name="T12" fmla="*/ 9 w 16"/>
                    <a:gd name="T13" fmla="*/ 16 h 16"/>
                    <a:gd name="T14" fmla="*/ 10 w 16"/>
                    <a:gd name="T15" fmla="*/ 13 h 16"/>
                    <a:gd name="T16" fmla="*/ 11 w 16"/>
                    <a:gd name="T17" fmla="*/ 12 h 16"/>
                    <a:gd name="T18" fmla="*/ 12 w 16"/>
                    <a:gd name="T19" fmla="*/ 11 h 16"/>
                    <a:gd name="T20" fmla="*/ 16 w 16"/>
                    <a:gd name="T21" fmla="*/ 9 h 16"/>
                    <a:gd name="T22" fmla="*/ 16 w 16"/>
                    <a:gd name="T23" fmla="*/ 9 h 16"/>
                    <a:gd name="T24" fmla="*/ 16 w 16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1"/>
                      </a:lnTo>
                      <a:lnTo>
                        <a:pt x="4" y="5"/>
                      </a:lnTo>
                      <a:lnTo>
                        <a:pt x="1" y="11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3"/>
                      </a:lnTo>
                      <a:lnTo>
                        <a:pt x="11" y="12"/>
                      </a:lnTo>
                      <a:lnTo>
                        <a:pt x="12" y="11"/>
                      </a:lnTo>
                      <a:lnTo>
                        <a:pt x="16" y="9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8" name="Freeform 166"/>
                <p:cNvSpPr>
                  <a:spLocks/>
                </p:cNvSpPr>
                <p:nvPr/>
              </p:nvSpPr>
              <p:spPr bwMode="auto">
                <a:xfrm>
                  <a:off x="5261" y="1576"/>
                  <a:ext cx="8" cy="8"/>
                </a:xfrm>
                <a:custGeom>
                  <a:avLst/>
                  <a:gdLst>
                    <a:gd name="T0" fmla="*/ 16 w 16"/>
                    <a:gd name="T1" fmla="*/ 16 h 16"/>
                    <a:gd name="T2" fmla="*/ 16 w 16"/>
                    <a:gd name="T3" fmla="*/ 16 h 16"/>
                    <a:gd name="T4" fmla="*/ 15 w 16"/>
                    <a:gd name="T5" fmla="*/ 11 h 16"/>
                    <a:gd name="T6" fmla="*/ 11 w 16"/>
                    <a:gd name="T7" fmla="*/ 5 h 16"/>
                    <a:gd name="T8" fmla="*/ 5 w 16"/>
                    <a:gd name="T9" fmla="*/ 1 h 16"/>
                    <a:gd name="T10" fmla="*/ 0 w 16"/>
                    <a:gd name="T11" fmla="*/ 0 h 16"/>
                    <a:gd name="T12" fmla="*/ 0 w 16"/>
                    <a:gd name="T13" fmla="*/ 9 h 16"/>
                    <a:gd name="T14" fmla="*/ 3 w 16"/>
                    <a:gd name="T15" fmla="*/ 11 h 16"/>
                    <a:gd name="T16" fmla="*/ 4 w 16"/>
                    <a:gd name="T17" fmla="*/ 12 h 16"/>
                    <a:gd name="T18" fmla="*/ 5 w 16"/>
                    <a:gd name="T19" fmla="*/ 13 h 16"/>
                    <a:gd name="T20" fmla="*/ 7 w 16"/>
                    <a:gd name="T21" fmla="*/ 16 h 16"/>
                    <a:gd name="T22" fmla="*/ 7 w 16"/>
                    <a:gd name="T23" fmla="*/ 16 h 16"/>
                    <a:gd name="T24" fmla="*/ 16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1"/>
                      </a:lnTo>
                      <a:lnTo>
                        <a:pt x="11" y="5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4" y="12"/>
                      </a:lnTo>
                      <a:lnTo>
                        <a:pt x="5" y="13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59" name="Freeform 167"/>
                <p:cNvSpPr>
                  <a:spLocks/>
                </p:cNvSpPr>
                <p:nvPr/>
              </p:nvSpPr>
              <p:spPr bwMode="auto">
                <a:xfrm>
                  <a:off x="5261" y="1584"/>
                  <a:ext cx="8" cy="8"/>
                </a:xfrm>
                <a:custGeom>
                  <a:avLst/>
                  <a:gdLst>
                    <a:gd name="T0" fmla="*/ 0 w 16"/>
                    <a:gd name="T1" fmla="*/ 16 h 16"/>
                    <a:gd name="T2" fmla="*/ 0 w 16"/>
                    <a:gd name="T3" fmla="*/ 16 h 16"/>
                    <a:gd name="T4" fmla="*/ 5 w 16"/>
                    <a:gd name="T5" fmla="*/ 15 h 16"/>
                    <a:gd name="T6" fmla="*/ 11 w 16"/>
                    <a:gd name="T7" fmla="*/ 12 h 16"/>
                    <a:gd name="T8" fmla="*/ 15 w 16"/>
                    <a:gd name="T9" fmla="*/ 6 h 16"/>
                    <a:gd name="T10" fmla="*/ 16 w 16"/>
                    <a:gd name="T11" fmla="*/ 0 h 16"/>
                    <a:gd name="T12" fmla="*/ 7 w 16"/>
                    <a:gd name="T13" fmla="*/ 0 h 16"/>
                    <a:gd name="T14" fmla="*/ 5 w 16"/>
                    <a:gd name="T15" fmla="*/ 4 h 16"/>
                    <a:gd name="T16" fmla="*/ 4 w 16"/>
                    <a:gd name="T17" fmla="*/ 5 h 16"/>
                    <a:gd name="T18" fmla="*/ 3 w 16"/>
                    <a:gd name="T19" fmla="*/ 6 h 16"/>
                    <a:gd name="T20" fmla="*/ 0 w 16"/>
                    <a:gd name="T21" fmla="*/ 7 h 16"/>
                    <a:gd name="T22" fmla="*/ 0 w 16"/>
                    <a:gd name="T23" fmla="*/ 7 h 16"/>
                    <a:gd name="T24" fmla="*/ 0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5" y="15"/>
                      </a:lnTo>
                      <a:lnTo>
                        <a:pt x="11" y="12"/>
                      </a:lnTo>
                      <a:lnTo>
                        <a:pt x="15" y="6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3" y="6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0" name="Freeform 168"/>
                <p:cNvSpPr>
                  <a:spLocks/>
                </p:cNvSpPr>
                <p:nvPr/>
              </p:nvSpPr>
              <p:spPr bwMode="auto">
                <a:xfrm>
                  <a:off x="5221" y="1646"/>
                  <a:ext cx="20" cy="21"/>
                </a:xfrm>
                <a:custGeom>
                  <a:avLst/>
                  <a:gdLst>
                    <a:gd name="T0" fmla="*/ 21 w 40"/>
                    <a:gd name="T1" fmla="*/ 41 h 41"/>
                    <a:gd name="T2" fmla="*/ 13 w 40"/>
                    <a:gd name="T3" fmla="*/ 40 h 41"/>
                    <a:gd name="T4" fmla="*/ 6 w 40"/>
                    <a:gd name="T5" fmla="*/ 35 h 41"/>
                    <a:gd name="T6" fmla="*/ 1 w 40"/>
                    <a:gd name="T7" fmla="*/ 28 h 41"/>
                    <a:gd name="T8" fmla="*/ 0 w 40"/>
                    <a:gd name="T9" fmla="*/ 20 h 41"/>
                    <a:gd name="T10" fmla="*/ 1 w 40"/>
                    <a:gd name="T11" fmla="*/ 12 h 41"/>
                    <a:gd name="T12" fmla="*/ 6 w 40"/>
                    <a:gd name="T13" fmla="*/ 5 h 41"/>
                    <a:gd name="T14" fmla="*/ 13 w 40"/>
                    <a:gd name="T15" fmla="*/ 1 h 41"/>
                    <a:gd name="T16" fmla="*/ 21 w 40"/>
                    <a:gd name="T17" fmla="*/ 0 h 41"/>
                    <a:gd name="T18" fmla="*/ 29 w 40"/>
                    <a:gd name="T19" fmla="*/ 1 h 41"/>
                    <a:gd name="T20" fmla="*/ 35 w 40"/>
                    <a:gd name="T21" fmla="*/ 5 h 41"/>
                    <a:gd name="T22" fmla="*/ 39 w 40"/>
                    <a:gd name="T23" fmla="*/ 12 h 41"/>
                    <a:gd name="T24" fmla="*/ 40 w 40"/>
                    <a:gd name="T25" fmla="*/ 20 h 41"/>
                    <a:gd name="T26" fmla="*/ 39 w 40"/>
                    <a:gd name="T27" fmla="*/ 28 h 41"/>
                    <a:gd name="T28" fmla="*/ 35 w 40"/>
                    <a:gd name="T29" fmla="*/ 35 h 41"/>
                    <a:gd name="T30" fmla="*/ 29 w 40"/>
                    <a:gd name="T31" fmla="*/ 40 h 41"/>
                    <a:gd name="T32" fmla="*/ 21 w 40"/>
                    <a:gd name="T33" fmla="*/ 41 h 4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0"/>
                    <a:gd name="T52" fmla="*/ 0 h 41"/>
                    <a:gd name="T53" fmla="*/ 40 w 40"/>
                    <a:gd name="T54" fmla="*/ 41 h 4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0" h="41">
                      <a:moveTo>
                        <a:pt x="21" y="41"/>
                      </a:moveTo>
                      <a:lnTo>
                        <a:pt x="13" y="40"/>
                      </a:lnTo>
                      <a:lnTo>
                        <a:pt x="6" y="35"/>
                      </a:lnTo>
                      <a:lnTo>
                        <a:pt x="1" y="28"/>
                      </a:lnTo>
                      <a:lnTo>
                        <a:pt x="0" y="20"/>
                      </a:lnTo>
                      <a:lnTo>
                        <a:pt x="1" y="12"/>
                      </a:lnTo>
                      <a:lnTo>
                        <a:pt x="6" y="5"/>
                      </a:lnTo>
                      <a:lnTo>
                        <a:pt x="13" y="1"/>
                      </a:lnTo>
                      <a:lnTo>
                        <a:pt x="21" y="0"/>
                      </a:lnTo>
                      <a:lnTo>
                        <a:pt x="29" y="1"/>
                      </a:lnTo>
                      <a:lnTo>
                        <a:pt x="35" y="5"/>
                      </a:lnTo>
                      <a:lnTo>
                        <a:pt x="39" y="12"/>
                      </a:lnTo>
                      <a:lnTo>
                        <a:pt x="40" y="20"/>
                      </a:lnTo>
                      <a:lnTo>
                        <a:pt x="39" y="28"/>
                      </a:lnTo>
                      <a:lnTo>
                        <a:pt x="35" y="35"/>
                      </a:lnTo>
                      <a:lnTo>
                        <a:pt x="29" y="40"/>
                      </a:lnTo>
                      <a:lnTo>
                        <a:pt x="21" y="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1" name="Freeform 169"/>
                <p:cNvSpPr>
                  <a:spLocks/>
                </p:cNvSpPr>
                <p:nvPr/>
              </p:nvSpPr>
              <p:spPr bwMode="auto">
                <a:xfrm>
                  <a:off x="5219" y="1657"/>
                  <a:ext cx="12" cy="12"/>
                </a:xfrm>
                <a:custGeom>
                  <a:avLst/>
                  <a:gdLst>
                    <a:gd name="T0" fmla="*/ 0 w 25"/>
                    <a:gd name="T1" fmla="*/ 0 h 26"/>
                    <a:gd name="T2" fmla="*/ 0 w 25"/>
                    <a:gd name="T3" fmla="*/ 0 h 26"/>
                    <a:gd name="T4" fmla="*/ 1 w 25"/>
                    <a:gd name="T5" fmla="*/ 9 h 26"/>
                    <a:gd name="T6" fmla="*/ 6 w 25"/>
                    <a:gd name="T7" fmla="*/ 19 h 26"/>
                    <a:gd name="T8" fmla="*/ 16 w 25"/>
                    <a:gd name="T9" fmla="*/ 24 h 26"/>
                    <a:gd name="T10" fmla="*/ 25 w 25"/>
                    <a:gd name="T11" fmla="*/ 26 h 26"/>
                    <a:gd name="T12" fmla="*/ 25 w 25"/>
                    <a:gd name="T13" fmla="*/ 16 h 26"/>
                    <a:gd name="T14" fmla="*/ 18 w 25"/>
                    <a:gd name="T15" fmla="*/ 15 h 26"/>
                    <a:gd name="T16" fmla="*/ 13 w 25"/>
                    <a:gd name="T17" fmla="*/ 12 h 26"/>
                    <a:gd name="T18" fmla="*/ 10 w 25"/>
                    <a:gd name="T19" fmla="*/ 7 h 26"/>
                    <a:gd name="T20" fmla="*/ 9 w 25"/>
                    <a:gd name="T21" fmla="*/ 0 h 26"/>
                    <a:gd name="T22" fmla="*/ 9 w 25"/>
                    <a:gd name="T23" fmla="*/ 0 h 26"/>
                    <a:gd name="T24" fmla="*/ 0 w 25"/>
                    <a:gd name="T25" fmla="*/ 0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6"/>
                    <a:gd name="T41" fmla="*/ 25 w 25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9"/>
                      </a:lnTo>
                      <a:lnTo>
                        <a:pt x="6" y="19"/>
                      </a:lnTo>
                      <a:lnTo>
                        <a:pt x="16" y="24"/>
                      </a:lnTo>
                      <a:lnTo>
                        <a:pt x="25" y="26"/>
                      </a:lnTo>
                      <a:lnTo>
                        <a:pt x="25" y="16"/>
                      </a:lnTo>
                      <a:lnTo>
                        <a:pt x="18" y="15"/>
                      </a:lnTo>
                      <a:lnTo>
                        <a:pt x="13" y="12"/>
                      </a:lnTo>
                      <a:lnTo>
                        <a:pt x="10" y="7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2" name="Freeform 170"/>
                <p:cNvSpPr>
                  <a:spLocks/>
                </p:cNvSpPr>
                <p:nvPr/>
              </p:nvSpPr>
              <p:spPr bwMode="auto">
                <a:xfrm>
                  <a:off x="5219" y="1644"/>
                  <a:ext cx="12" cy="13"/>
                </a:xfrm>
                <a:custGeom>
                  <a:avLst/>
                  <a:gdLst>
                    <a:gd name="T0" fmla="*/ 25 w 25"/>
                    <a:gd name="T1" fmla="*/ 0 h 25"/>
                    <a:gd name="T2" fmla="*/ 25 w 25"/>
                    <a:gd name="T3" fmla="*/ 0 h 25"/>
                    <a:gd name="T4" fmla="*/ 16 w 25"/>
                    <a:gd name="T5" fmla="*/ 1 h 25"/>
                    <a:gd name="T6" fmla="*/ 6 w 25"/>
                    <a:gd name="T7" fmla="*/ 7 h 25"/>
                    <a:gd name="T8" fmla="*/ 1 w 25"/>
                    <a:gd name="T9" fmla="*/ 16 h 25"/>
                    <a:gd name="T10" fmla="*/ 0 w 25"/>
                    <a:gd name="T11" fmla="*/ 25 h 25"/>
                    <a:gd name="T12" fmla="*/ 9 w 25"/>
                    <a:gd name="T13" fmla="*/ 25 h 25"/>
                    <a:gd name="T14" fmla="*/ 10 w 25"/>
                    <a:gd name="T15" fmla="*/ 18 h 25"/>
                    <a:gd name="T16" fmla="*/ 13 w 25"/>
                    <a:gd name="T17" fmla="*/ 14 h 25"/>
                    <a:gd name="T18" fmla="*/ 18 w 25"/>
                    <a:gd name="T19" fmla="*/ 10 h 25"/>
                    <a:gd name="T20" fmla="*/ 25 w 25"/>
                    <a:gd name="T21" fmla="*/ 9 h 25"/>
                    <a:gd name="T22" fmla="*/ 25 w 25"/>
                    <a:gd name="T23" fmla="*/ 9 h 25"/>
                    <a:gd name="T24" fmla="*/ 25 w 25"/>
                    <a:gd name="T25" fmla="*/ 0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"/>
                    <a:gd name="T40" fmla="*/ 0 h 25"/>
                    <a:gd name="T41" fmla="*/ 25 w 25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" h="25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16" y="1"/>
                      </a:lnTo>
                      <a:lnTo>
                        <a:pt x="6" y="7"/>
                      </a:lnTo>
                      <a:lnTo>
                        <a:pt x="1" y="16"/>
                      </a:lnTo>
                      <a:lnTo>
                        <a:pt x="0" y="25"/>
                      </a:lnTo>
                      <a:lnTo>
                        <a:pt x="9" y="25"/>
                      </a:lnTo>
                      <a:lnTo>
                        <a:pt x="10" y="18"/>
                      </a:lnTo>
                      <a:lnTo>
                        <a:pt x="13" y="14"/>
                      </a:lnTo>
                      <a:lnTo>
                        <a:pt x="18" y="10"/>
                      </a:lnTo>
                      <a:lnTo>
                        <a:pt x="25" y="9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3" name="Freeform 171"/>
                <p:cNvSpPr>
                  <a:spLocks/>
                </p:cNvSpPr>
                <p:nvPr/>
              </p:nvSpPr>
              <p:spPr bwMode="auto">
                <a:xfrm>
                  <a:off x="5231" y="1644"/>
                  <a:ext cx="13" cy="13"/>
                </a:xfrm>
                <a:custGeom>
                  <a:avLst/>
                  <a:gdLst>
                    <a:gd name="T0" fmla="*/ 24 w 24"/>
                    <a:gd name="T1" fmla="*/ 25 h 25"/>
                    <a:gd name="T2" fmla="*/ 24 w 24"/>
                    <a:gd name="T3" fmla="*/ 25 h 25"/>
                    <a:gd name="T4" fmla="*/ 23 w 24"/>
                    <a:gd name="T5" fmla="*/ 16 h 25"/>
                    <a:gd name="T6" fmla="*/ 17 w 24"/>
                    <a:gd name="T7" fmla="*/ 7 h 25"/>
                    <a:gd name="T8" fmla="*/ 9 w 24"/>
                    <a:gd name="T9" fmla="*/ 1 h 25"/>
                    <a:gd name="T10" fmla="*/ 0 w 24"/>
                    <a:gd name="T11" fmla="*/ 0 h 25"/>
                    <a:gd name="T12" fmla="*/ 0 w 24"/>
                    <a:gd name="T13" fmla="*/ 9 h 25"/>
                    <a:gd name="T14" fmla="*/ 7 w 24"/>
                    <a:gd name="T15" fmla="*/ 10 h 25"/>
                    <a:gd name="T16" fmla="*/ 10 w 24"/>
                    <a:gd name="T17" fmla="*/ 14 h 25"/>
                    <a:gd name="T18" fmla="*/ 14 w 24"/>
                    <a:gd name="T19" fmla="*/ 18 h 25"/>
                    <a:gd name="T20" fmla="*/ 15 w 24"/>
                    <a:gd name="T21" fmla="*/ 25 h 25"/>
                    <a:gd name="T22" fmla="*/ 15 w 24"/>
                    <a:gd name="T23" fmla="*/ 25 h 25"/>
                    <a:gd name="T24" fmla="*/ 24 w 24"/>
                    <a:gd name="T25" fmla="*/ 25 h 2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25"/>
                    <a:gd name="T41" fmla="*/ 24 w 24"/>
                    <a:gd name="T42" fmla="*/ 25 h 2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25">
                      <a:moveTo>
                        <a:pt x="24" y="25"/>
                      </a:moveTo>
                      <a:lnTo>
                        <a:pt x="24" y="25"/>
                      </a:lnTo>
                      <a:lnTo>
                        <a:pt x="23" y="16"/>
                      </a:lnTo>
                      <a:lnTo>
                        <a:pt x="17" y="7"/>
                      </a:lnTo>
                      <a:lnTo>
                        <a:pt x="9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7" y="10"/>
                      </a:lnTo>
                      <a:lnTo>
                        <a:pt x="10" y="14"/>
                      </a:lnTo>
                      <a:lnTo>
                        <a:pt x="14" y="18"/>
                      </a:lnTo>
                      <a:lnTo>
                        <a:pt x="15" y="25"/>
                      </a:lnTo>
                      <a:lnTo>
                        <a:pt x="24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4" name="Freeform 172"/>
                <p:cNvSpPr>
                  <a:spLocks/>
                </p:cNvSpPr>
                <p:nvPr/>
              </p:nvSpPr>
              <p:spPr bwMode="auto">
                <a:xfrm>
                  <a:off x="5231" y="1657"/>
                  <a:ext cx="13" cy="12"/>
                </a:xfrm>
                <a:custGeom>
                  <a:avLst/>
                  <a:gdLst>
                    <a:gd name="T0" fmla="*/ 0 w 24"/>
                    <a:gd name="T1" fmla="*/ 26 h 26"/>
                    <a:gd name="T2" fmla="*/ 0 w 24"/>
                    <a:gd name="T3" fmla="*/ 26 h 26"/>
                    <a:gd name="T4" fmla="*/ 9 w 24"/>
                    <a:gd name="T5" fmla="*/ 24 h 26"/>
                    <a:gd name="T6" fmla="*/ 17 w 24"/>
                    <a:gd name="T7" fmla="*/ 19 h 26"/>
                    <a:gd name="T8" fmla="*/ 23 w 24"/>
                    <a:gd name="T9" fmla="*/ 9 h 26"/>
                    <a:gd name="T10" fmla="*/ 24 w 24"/>
                    <a:gd name="T11" fmla="*/ 0 h 26"/>
                    <a:gd name="T12" fmla="*/ 15 w 24"/>
                    <a:gd name="T13" fmla="*/ 0 h 26"/>
                    <a:gd name="T14" fmla="*/ 14 w 24"/>
                    <a:gd name="T15" fmla="*/ 7 h 26"/>
                    <a:gd name="T16" fmla="*/ 10 w 24"/>
                    <a:gd name="T17" fmla="*/ 12 h 26"/>
                    <a:gd name="T18" fmla="*/ 7 w 24"/>
                    <a:gd name="T19" fmla="*/ 15 h 26"/>
                    <a:gd name="T20" fmla="*/ 0 w 24"/>
                    <a:gd name="T21" fmla="*/ 16 h 26"/>
                    <a:gd name="T22" fmla="*/ 0 w 24"/>
                    <a:gd name="T23" fmla="*/ 16 h 26"/>
                    <a:gd name="T24" fmla="*/ 0 w 24"/>
                    <a:gd name="T25" fmla="*/ 26 h 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26"/>
                    <a:gd name="T41" fmla="*/ 24 w 24"/>
                    <a:gd name="T42" fmla="*/ 26 h 2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26"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9" y="24"/>
                      </a:lnTo>
                      <a:lnTo>
                        <a:pt x="17" y="19"/>
                      </a:lnTo>
                      <a:lnTo>
                        <a:pt x="23" y="9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14" y="7"/>
                      </a:lnTo>
                      <a:lnTo>
                        <a:pt x="10" y="12"/>
                      </a:lnTo>
                      <a:lnTo>
                        <a:pt x="7" y="15"/>
                      </a:lnTo>
                      <a:lnTo>
                        <a:pt x="0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5" name="Freeform 173"/>
                <p:cNvSpPr>
                  <a:spLocks/>
                </p:cNvSpPr>
                <p:nvPr/>
              </p:nvSpPr>
              <p:spPr bwMode="auto">
                <a:xfrm>
                  <a:off x="5216" y="1699"/>
                  <a:ext cx="15" cy="15"/>
                </a:xfrm>
                <a:custGeom>
                  <a:avLst/>
                  <a:gdLst>
                    <a:gd name="T0" fmla="*/ 16 w 31"/>
                    <a:gd name="T1" fmla="*/ 30 h 30"/>
                    <a:gd name="T2" fmla="*/ 9 w 31"/>
                    <a:gd name="T3" fmla="*/ 29 h 30"/>
                    <a:gd name="T4" fmla="*/ 4 w 31"/>
                    <a:gd name="T5" fmla="*/ 26 h 30"/>
                    <a:gd name="T6" fmla="*/ 1 w 31"/>
                    <a:gd name="T7" fmla="*/ 21 h 30"/>
                    <a:gd name="T8" fmla="*/ 0 w 31"/>
                    <a:gd name="T9" fmla="*/ 15 h 30"/>
                    <a:gd name="T10" fmla="*/ 1 w 31"/>
                    <a:gd name="T11" fmla="*/ 10 h 30"/>
                    <a:gd name="T12" fmla="*/ 4 w 31"/>
                    <a:gd name="T13" fmla="*/ 4 h 30"/>
                    <a:gd name="T14" fmla="*/ 9 w 31"/>
                    <a:gd name="T15" fmla="*/ 2 h 30"/>
                    <a:gd name="T16" fmla="*/ 16 w 31"/>
                    <a:gd name="T17" fmla="*/ 0 h 30"/>
                    <a:gd name="T18" fmla="*/ 22 w 31"/>
                    <a:gd name="T19" fmla="*/ 2 h 30"/>
                    <a:gd name="T20" fmla="*/ 26 w 31"/>
                    <a:gd name="T21" fmla="*/ 4 h 30"/>
                    <a:gd name="T22" fmla="*/ 30 w 31"/>
                    <a:gd name="T23" fmla="*/ 10 h 30"/>
                    <a:gd name="T24" fmla="*/ 31 w 31"/>
                    <a:gd name="T25" fmla="*/ 15 h 30"/>
                    <a:gd name="T26" fmla="*/ 30 w 31"/>
                    <a:gd name="T27" fmla="*/ 21 h 30"/>
                    <a:gd name="T28" fmla="*/ 26 w 31"/>
                    <a:gd name="T29" fmla="*/ 26 h 30"/>
                    <a:gd name="T30" fmla="*/ 22 w 31"/>
                    <a:gd name="T31" fmla="*/ 29 h 30"/>
                    <a:gd name="T32" fmla="*/ 16 w 31"/>
                    <a:gd name="T33" fmla="*/ 3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1"/>
                    <a:gd name="T52" fmla="*/ 0 h 30"/>
                    <a:gd name="T53" fmla="*/ 31 w 31"/>
                    <a:gd name="T54" fmla="*/ 30 h 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10"/>
                      </a:lnTo>
                      <a:lnTo>
                        <a:pt x="4" y="4"/>
                      </a:lnTo>
                      <a:lnTo>
                        <a:pt x="9" y="2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10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6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6" name="Freeform 174"/>
                <p:cNvSpPr>
                  <a:spLocks/>
                </p:cNvSpPr>
                <p:nvPr/>
              </p:nvSpPr>
              <p:spPr bwMode="auto">
                <a:xfrm>
                  <a:off x="5214" y="1707"/>
                  <a:ext cx="10" cy="9"/>
                </a:xfrm>
                <a:custGeom>
                  <a:avLst/>
                  <a:gdLst>
                    <a:gd name="T0" fmla="*/ 0 w 21"/>
                    <a:gd name="T1" fmla="*/ 0 h 20"/>
                    <a:gd name="T2" fmla="*/ 0 w 21"/>
                    <a:gd name="T3" fmla="*/ 0 h 20"/>
                    <a:gd name="T4" fmla="*/ 1 w 21"/>
                    <a:gd name="T5" fmla="*/ 7 h 20"/>
                    <a:gd name="T6" fmla="*/ 6 w 21"/>
                    <a:gd name="T7" fmla="*/ 14 h 20"/>
                    <a:gd name="T8" fmla="*/ 13 w 21"/>
                    <a:gd name="T9" fmla="*/ 19 h 20"/>
                    <a:gd name="T10" fmla="*/ 21 w 21"/>
                    <a:gd name="T11" fmla="*/ 20 h 20"/>
                    <a:gd name="T12" fmla="*/ 21 w 21"/>
                    <a:gd name="T13" fmla="*/ 11 h 20"/>
                    <a:gd name="T14" fmla="*/ 15 w 21"/>
                    <a:gd name="T15" fmla="*/ 10 h 20"/>
                    <a:gd name="T16" fmla="*/ 13 w 21"/>
                    <a:gd name="T17" fmla="*/ 7 h 20"/>
                    <a:gd name="T18" fmla="*/ 11 w 21"/>
                    <a:gd name="T19" fmla="*/ 5 h 20"/>
                    <a:gd name="T20" fmla="*/ 9 w 21"/>
                    <a:gd name="T21" fmla="*/ 0 h 20"/>
                    <a:gd name="T22" fmla="*/ 9 w 21"/>
                    <a:gd name="T23" fmla="*/ 0 h 20"/>
                    <a:gd name="T24" fmla="*/ 0 w 21"/>
                    <a:gd name="T25" fmla="*/ 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20"/>
                    <a:gd name="T41" fmla="*/ 21 w 21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9"/>
                      </a:lnTo>
                      <a:lnTo>
                        <a:pt x="21" y="20"/>
                      </a:lnTo>
                      <a:lnTo>
                        <a:pt x="21" y="11"/>
                      </a:lnTo>
                      <a:lnTo>
                        <a:pt x="15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7" name="Freeform 175"/>
                <p:cNvSpPr>
                  <a:spLocks/>
                </p:cNvSpPr>
                <p:nvPr/>
              </p:nvSpPr>
              <p:spPr bwMode="auto">
                <a:xfrm>
                  <a:off x="5214" y="1697"/>
                  <a:ext cx="10" cy="10"/>
                </a:xfrm>
                <a:custGeom>
                  <a:avLst/>
                  <a:gdLst>
                    <a:gd name="T0" fmla="*/ 21 w 21"/>
                    <a:gd name="T1" fmla="*/ 0 h 19"/>
                    <a:gd name="T2" fmla="*/ 21 w 21"/>
                    <a:gd name="T3" fmla="*/ 0 h 19"/>
                    <a:gd name="T4" fmla="*/ 13 w 21"/>
                    <a:gd name="T5" fmla="*/ 1 h 19"/>
                    <a:gd name="T6" fmla="*/ 6 w 21"/>
                    <a:gd name="T7" fmla="*/ 4 h 19"/>
                    <a:gd name="T8" fmla="*/ 1 w 21"/>
                    <a:gd name="T9" fmla="*/ 12 h 19"/>
                    <a:gd name="T10" fmla="*/ 0 w 21"/>
                    <a:gd name="T11" fmla="*/ 19 h 19"/>
                    <a:gd name="T12" fmla="*/ 9 w 21"/>
                    <a:gd name="T13" fmla="*/ 19 h 19"/>
                    <a:gd name="T14" fmla="*/ 11 w 21"/>
                    <a:gd name="T15" fmla="*/ 15 h 19"/>
                    <a:gd name="T16" fmla="*/ 13 w 21"/>
                    <a:gd name="T17" fmla="*/ 11 h 19"/>
                    <a:gd name="T18" fmla="*/ 15 w 21"/>
                    <a:gd name="T19" fmla="*/ 10 h 19"/>
                    <a:gd name="T20" fmla="*/ 21 w 21"/>
                    <a:gd name="T21" fmla="*/ 9 h 19"/>
                    <a:gd name="T22" fmla="*/ 21 w 21"/>
                    <a:gd name="T23" fmla="*/ 9 h 19"/>
                    <a:gd name="T24" fmla="*/ 21 w 21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19"/>
                    <a:gd name="T41" fmla="*/ 21 w 21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19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4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1" y="15"/>
                      </a:lnTo>
                      <a:lnTo>
                        <a:pt x="13" y="11"/>
                      </a:lnTo>
                      <a:lnTo>
                        <a:pt x="15" y="10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8" name="Freeform 176"/>
                <p:cNvSpPr>
                  <a:spLocks/>
                </p:cNvSpPr>
                <p:nvPr/>
              </p:nvSpPr>
              <p:spPr bwMode="auto">
                <a:xfrm>
                  <a:off x="5224" y="1697"/>
                  <a:ext cx="10" cy="10"/>
                </a:xfrm>
                <a:custGeom>
                  <a:avLst/>
                  <a:gdLst>
                    <a:gd name="T0" fmla="*/ 19 w 19"/>
                    <a:gd name="T1" fmla="*/ 19 h 19"/>
                    <a:gd name="T2" fmla="*/ 19 w 19"/>
                    <a:gd name="T3" fmla="*/ 19 h 19"/>
                    <a:gd name="T4" fmla="*/ 18 w 19"/>
                    <a:gd name="T5" fmla="*/ 12 h 19"/>
                    <a:gd name="T6" fmla="*/ 14 w 19"/>
                    <a:gd name="T7" fmla="*/ 4 h 19"/>
                    <a:gd name="T8" fmla="*/ 7 w 19"/>
                    <a:gd name="T9" fmla="*/ 1 h 19"/>
                    <a:gd name="T10" fmla="*/ 0 w 19"/>
                    <a:gd name="T11" fmla="*/ 0 h 19"/>
                    <a:gd name="T12" fmla="*/ 0 w 19"/>
                    <a:gd name="T13" fmla="*/ 9 h 19"/>
                    <a:gd name="T14" fmla="*/ 4 w 19"/>
                    <a:gd name="T15" fmla="*/ 10 h 19"/>
                    <a:gd name="T16" fmla="*/ 7 w 19"/>
                    <a:gd name="T17" fmla="*/ 11 h 19"/>
                    <a:gd name="T18" fmla="*/ 9 w 19"/>
                    <a:gd name="T19" fmla="*/ 15 h 19"/>
                    <a:gd name="T20" fmla="*/ 10 w 19"/>
                    <a:gd name="T21" fmla="*/ 19 h 19"/>
                    <a:gd name="T22" fmla="*/ 10 w 19"/>
                    <a:gd name="T23" fmla="*/ 19 h 19"/>
                    <a:gd name="T24" fmla="*/ 19 w 19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19"/>
                    <a:gd name="T41" fmla="*/ 19 w 19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19">
                      <a:moveTo>
                        <a:pt x="19" y="19"/>
                      </a:moveTo>
                      <a:lnTo>
                        <a:pt x="19" y="19"/>
                      </a:lnTo>
                      <a:lnTo>
                        <a:pt x="18" y="12"/>
                      </a:lnTo>
                      <a:lnTo>
                        <a:pt x="14" y="4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7" y="11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1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69" name="Freeform 177"/>
                <p:cNvSpPr>
                  <a:spLocks/>
                </p:cNvSpPr>
                <p:nvPr/>
              </p:nvSpPr>
              <p:spPr bwMode="auto">
                <a:xfrm>
                  <a:off x="5224" y="1707"/>
                  <a:ext cx="10" cy="9"/>
                </a:xfrm>
                <a:custGeom>
                  <a:avLst/>
                  <a:gdLst>
                    <a:gd name="T0" fmla="*/ 0 w 19"/>
                    <a:gd name="T1" fmla="*/ 20 h 20"/>
                    <a:gd name="T2" fmla="*/ 0 w 19"/>
                    <a:gd name="T3" fmla="*/ 20 h 20"/>
                    <a:gd name="T4" fmla="*/ 7 w 19"/>
                    <a:gd name="T5" fmla="*/ 19 h 20"/>
                    <a:gd name="T6" fmla="*/ 14 w 19"/>
                    <a:gd name="T7" fmla="*/ 14 h 20"/>
                    <a:gd name="T8" fmla="*/ 18 w 19"/>
                    <a:gd name="T9" fmla="*/ 7 h 20"/>
                    <a:gd name="T10" fmla="*/ 19 w 19"/>
                    <a:gd name="T11" fmla="*/ 0 h 20"/>
                    <a:gd name="T12" fmla="*/ 10 w 19"/>
                    <a:gd name="T13" fmla="*/ 0 h 20"/>
                    <a:gd name="T14" fmla="*/ 9 w 19"/>
                    <a:gd name="T15" fmla="*/ 5 h 20"/>
                    <a:gd name="T16" fmla="*/ 7 w 19"/>
                    <a:gd name="T17" fmla="*/ 7 h 20"/>
                    <a:gd name="T18" fmla="*/ 4 w 19"/>
                    <a:gd name="T19" fmla="*/ 10 h 20"/>
                    <a:gd name="T20" fmla="*/ 0 w 19"/>
                    <a:gd name="T21" fmla="*/ 11 h 20"/>
                    <a:gd name="T22" fmla="*/ 0 w 19"/>
                    <a:gd name="T23" fmla="*/ 11 h 20"/>
                    <a:gd name="T24" fmla="*/ 0 w 19"/>
                    <a:gd name="T25" fmla="*/ 2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20"/>
                    <a:gd name="T41" fmla="*/ 19 w 19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4" y="10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0" name="Freeform 178"/>
                <p:cNvSpPr>
                  <a:spLocks/>
                </p:cNvSpPr>
                <p:nvPr/>
              </p:nvSpPr>
              <p:spPr bwMode="auto">
                <a:xfrm>
                  <a:off x="5261" y="1668"/>
                  <a:ext cx="12" cy="11"/>
                </a:xfrm>
                <a:custGeom>
                  <a:avLst/>
                  <a:gdLst>
                    <a:gd name="T0" fmla="*/ 12 w 24"/>
                    <a:gd name="T1" fmla="*/ 23 h 23"/>
                    <a:gd name="T2" fmla="*/ 8 w 24"/>
                    <a:gd name="T3" fmla="*/ 22 h 23"/>
                    <a:gd name="T4" fmla="*/ 3 w 24"/>
                    <a:gd name="T5" fmla="*/ 20 h 23"/>
                    <a:gd name="T6" fmla="*/ 1 w 24"/>
                    <a:gd name="T7" fmla="*/ 16 h 23"/>
                    <a:gd name="T8" fmla="*/ 0 w 24"/>
                    <a:gd name="T9" fmla="*/ 12 h 23"/>
                    <a:gd name="T10" fmla="*/ 1 w 24"/>
                    <a:gd name="T11" fmla="*/ 7 h 23"/>
                    <a:gd name="T12" fmla="*/ 3 w 24"/>
                    <a:gd name="T13" fmla="*/ 4 h 23"/>
                    <a:gd name="T14" fmla="*/ 8 w 24"/>
                    <a:gd name="T15" fmla="*/ 1 h 23"/>
                    <a:gd name="T16" fmla="*/ 12 w 24"/>
                    <a:gd name="T17" fmla="*/ 0 h 23"/>
                    <a:gd name="T18" fmla="*/ 17 w 24"/>
                    <a:gd name="T19" fmla="*/ 1 h 23"/>
                    <a:gd name="T20" fmla="*/ 20 w 24"/>
                    <a:gd name="T21" fmla="*/ 4 h 23"/>
                    <a:gd name="T22" fmla="*/ 23 w 24"/>
                    <a:gd name="T23" fmla="*/ 7 h 23"/>
                    <a:gd name="T24" fmla="*/ 24 w 24"/>
                    <a:gd name="T25" fmla="*/ 12 h 23"/>
                    <a:gd name="T26" fmla="*/ 23 w 24"/>
                    <a:gd name="T27" fmla="*/ 16 h 23"/>
                    <a:gd name="T28" fmla="*/ 20 w 24"/>
                    <a:gd name="T29" fmla="*/ 20 h 23"/>
                    <a:gd name="T30" fmla="*/ 17 w 24"/>
                    <a:gd name="T31" fmla="*/ 22 h 23"/>
                    <a:gd name="T32" fmla="*/ 12 w 24"/>
                    <a:gd name="T33" fmla="*/ 23 h 2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"/>
                    <a:gd name="T52" fmla="*/ 0 h 23"/>
                    <a:gd name="T53" fmla="*/ 24 w 24"/>
                    <a:gd name="T54" fmla="*/ 23 h 2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" h="23">
                      <a:moveTo>
                        <a:pt x="12" y="23"/>
                      </a:moveTo>
                      <a:lnTo>
                        <a:pt x="8" y="22"/>
                      </a:lnTo>
                      <a:lnTo>
                        <a:pt x="3" y="20"/>
                      </a:lnTo>
                      <a:lnTo>
                        <a:pt x="1" y="16"/>
                      </a:lnTo>
                      <a:lnTo>
                        <a:pt x="0" y="12"/>
                      </a:lnTo>
                      <a:lnTo>
                        <a:pt x="1" y="7"/>
                      </a:lnTo>
                      <a:lnTo>
                        <a:pt x="3" y="4"/>
                      </a:lnTo>
                      <a:lnTo>
                        <a:pt x="8" y="1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0" y="4"/>
                      </a:lnTo>
                      <a:lnTo>
                        <a:pt x="23" y="7"/>
                      </a:lnTo>
                      <a:lnTo>
                        <a:pt x="24" y="12"/>
                      </a:lnTo>
                      <a:lnTo>
                        <a:pt x="23" y="16"/>
                      </a:lnTo>
                      <a:lnTo>
                        <a:pt x="20" y="20"/>
                      </a:lnTo>
                      <a:lnTo>
                        <a:pt x="17" y="22"/>
                      </a:lnTo>
                      <a:lnTo>
                        <a:pt x="12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1" name="Freeform 179"/>
                <p:cNvSpPr>
                  <a:spLocks/>
                </p:cNvSpPr>
                <p:nvPr/>
              </p:nvSpPr>
              <p:spPr bwMode="auto">
                <a:xfrm>
                  <a:off x="5259" y="1673"/>
                  <a:ext cx="9" cy="8"/>
                </a:xfrm>
                <a:custGeom>
                  <a:avLst/>
                  <a:gdLst>
                    <a:gd name="T0" fmla="*/ 0 w 17"/>
                    <a:gd name="T1" fmla="*/ 0 h 16"/>
                    <a:gd name="T2" fmla="*/ 0 w 17"/>
                    <a:gd name="T3" fmla="*/ 0 h 16"/>
                    <a:gd name="T4" fmla="*/ 1 w 17"/>
                    <a:gd name="T5" fmla="*/ 5 h 16"/>
                    <a:gd name="T6" fmla="*/ 6 w 17"/>
                    <a:gd name="T7" fmla="*/ 11 h 16"/>
                    <a:gd name="T8" fmla="*/ 12 w 17"/>
                    <a:gd name="T9" fmla="*/ 15 h 16"/>
                    <a:gd name="T10" fmla="*/ 17 w 17"/>
                    <a:gd name="T11" fmla="*/ 16 h 16"/>
                    <a:gd name="T12" fmla="*/ 17 w 17"/>
                    <a:gd name="T13" fmla="*/ 7 h 16"/>
                    <a:gd name="T14" fmla="*/ 14 w 17"/>
                    <a:gd name="T15" fmla="*/ 5 h 16"/>
                    <a:gd name="T16" fmla="*/ 10 w 17"/>
                    <a:gd name="T17" fmla="*/ 4 h 16"/>
                    <a:gd name="T18" fmla="*/ 10 w 17"/>
                    <a:gd name="T19" fmla="*/ 3 h 16"/>
                    <a:gd name="T20" fmla="*/ 9 w 17"/>
                    <a:gd name="T21" fmla="*/ 0 h 16"/>
                    <a:gd name="T22" fmla="*/ 9 w 17"/>
                    <a:gd name="T23" fmla="*/ 0 h 16"/>
                    <a:gd name="T24" fmla="*/ 0 w 17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6"/>
                    <a:gd name="T41" fmla="*/ 17 w 17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6" y="11"/>
                      </a:lnTo>
                      <a:lnTo>
                        <a:pt x="12" y="15"/>
                      </a:lnTo>
                      <a:lnTo>
                        <a:pt x="17" y="16"/>
                      </a:lnTo>
                      <a:lnTo>
                        <a:pt x="17" y="7"/>
                      </a:lnTo>
                      <a:lnTo>
                        <a:pt x="14" y="5"/>
                      </a:lnTo>
                      <a:lnTo>
                        <a:pt x="10" y="4"/>
                      </a:lnTo>
                      <a:lnTo>
                        <a:pt x="10" y="3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2" name="Freeform 180"/>
                <p:cNvSpPr>
                  <a:spLocks/>
                </p:cNvSpPr>
                <p:nvPr/>
              </p:nvSpPr>
              <p:spPr bwMode="auto">
                <a:xfrm>
                  <a:off x="5259" y="1665"/>
                  <a:ext cx="9" cy="8"/>
                </a:xfrm>
                <a:custGeom>
                  <a:avLst/>
                  <a:gdLst>
                    <a:gd name="T0" fmla="*/ 17 w 17"/>
                    <a:gd name="T1" fmla="*/ 0 h 16"/>
                    <a:gd name="T2" fmla="*/ 17 w 17"/>
                    <a:gd name="T3" fmla="*/ 0 h 16"/>
                    <a:gd name="T4" fmla="*/ 12 w 17"/>
                    <a:gd name="T5" fmla="*/ 1 h 16"/>
                    <a:gd name="T6" fmla="*/ 6 w 17"/>
                    <a:gd name="T7" fmla="*/ 4 h 16"/>
                    <a:gd name="T8" fmla="*/ 1 w 17"/>
                    <a:gd name="T9" fmla="*/ 10 h 16"/>
                    <a:gd name="T10" fmla="*/ 0 w 17"/>
                    <a:gd name="T11" fmla="*/ 16 h 16"/>
                    <a:gd name="T12" fmla="*/ 9 w 17"/>
                    <a:gd name="T13" fmla="*/ 16 h 16"/>
                    <a:gd name="T14" fmla="*/ 10 w 17"/>
                    <a:gd name="T15" fmla="*/ 12 h 16"/>
                    <a:gd name="T16" fmla="*/ 10 w 17"/>
                    <a:gd name="T17" fmla="*/ 11 h 16"/>
                    <a:gd name="T18" fmla="*/ 14 w 17"/>
                    <a:gd name="T19" fmla="*/ 10 h 16"/>
                    <a:gd name="T20" fmla="*/ 17 w 17"/>
                    <a:gd name="T21" fmla="*/ 9 h 16"/>
                    <a:gd name="T22" fmla="*/ 17 w 17"/>
                    <a:gd name="T23" fmla="*/ 9 h 16"/>
                    <a:gd name="T24" fmla="*/ 17 w 17"/>
                    <a:gd name="T25" fmla="*/ 0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7"/>
                    <a:gd name="T40" fmla="*/ 0 h 16"/>
                    <a:gd name="T41" fmla="*/ 17 w 17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1"/>
                      </a:lnTo>
                      <a:lnTo>
                        <a:pt x="6" y="4"/>
                      </a:lnTo>
                      <a:lnTo>
                        <a:pt x="1" y="10"/>
                      </a:lnTo>
                      <a:lnTo>
                        <a:pt x="0" y="16"/>
                      </a:lnTo>
                      <a:lnTo>
                        <a:pt x="9" y="16"/>
                      </a:lnTo>
                      <a:lnTo>
                        <a:pt x="10" y="12"/>
                      </a:lnTo>
                      <a:lnTo>
                        <a:pt x="10" y="11"/>
                      </a:lnTo>
                      <a:lnTo>
                        <a:pt x="14" y="10"/>
                      </a:lnTo>
                      <a:lnTo>
                        <a:pt x="17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3" name="Freeform 181"/>
                <p:cNvSpPr>
                  <a:spLocks/>
                </p:cNvSpPr>
                <p:nvPr/>
              </p:nvSpPr>
              <p:spPr bwMode="auto">
                <a:xfrm>
                  <a:off x="5268" y="1665"/>
                  <a:ext cx="8" cy="8"/>
                </a:xfrm>
                <a:custGeom>
                  <a:avLst/>
                  <a:gdLst>
                    <a:gd name="T0" fmla="*/ 16 w 16"/>
                    <a:gd name="T1" fmla="*/ 16 h 16"/>
                    <a:gd name="T2" fmla="*/ 16 w 16"/>
                    <a:gd name="T3" fmla="*/ 16 h 16"/>
                    <a:gd name="T4" fmla="*/ 15 w 16"/>
                    <a:gd name="T5" fmla="*/ 10 h 16"/>
                    <a:gd name="T6" fmla="*/ 12 w 16"/>
                    <a:gd name="T7" fmla="*/ 4 h 16"/>
                    <a:gd name="T8" fmla="*/ 6 w 16"/>
                    <a:gd name="T9" fmla="*/ 1 h 16"/>
                    <a:gd name="T10" fmla="*/ 0 w 16"/>
                    <a:gd name="T11" fmla="*/ 0 h 16"/>
                    <a:gd name="T12" fmla="*/ 0 w 16"/>
                    <a:gd name="T13" fmla="*/ 9 h 16"/>
                    <a:gd name="T14" fmla="*/ 4 w 16"/>
                    <a:gd name="T15" fmla="*/ 10 h 16"/>
                    <a:gd name="T16" fmla="*/ 5 w 16"/>
                    <a:gd name="T17" fmla="*/ 11 h 16"/>
                    <a:gd name="T18" fmla="*/ 6 w 16"/>
                    <a:gd name="T19" fmla="*/ 12 h 16"/>
                    <a:gd name="T20" fmla="*/ 7 w 16"/>
                    <a:gd name="T21" fmla="*/ 16 h 16"/>
                    <a:gd name="T22" fmla="*/ 7 w 16"/>
                    <a:gd name="T23" fmla="*/ 16 h 16"/>
                    <a:gd name="T24" fmla="*/ 16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5" y="10"/>
                      </a:lnTo>
                      <a:lnTo>
                        <a:pt x="12" y="4"/>
                      </a:lnTo>
                      <a:lnTo>
                        <a:pt x="6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0"/>
                      </a:lnTo>
                      <a:lnTo>
                        <a:pt x="5" y="11"/>
                      </a:lnTo>
                      <a:lnTo>
                        <a:pt x="6" y="12"/>
                      </a:lnTo>
                      <a:lnTo>
                        <a:pt x="7" y="16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4" name="Freeform 182"/>
                <p:cNvSpPr>
                  <a:spLocks/>
                </p:cNvSpPr>
                <p:nvPr/>
              </p:nvSpPr>
              <p:spPr bwMode="auto">
                <a:xfrm>
                  <a:off x="5268" y="1673"/>
                  <a:ext cx="8" cy="8"/>
                </a:xfrm>
                <a:custGeom>
                  <a:avLst/>
                  <a:gdLst>
                    <a:gd name="T0" fmla="*/ 0 w 16"/>
                    <a:gd name="T1" fmla="*/ 16 h 16"/>
                    <a:gd name="T2" fmla="*/ 0 w 16"/>
                    <a:gd name="T3" fmla="*/ 16 h 16"/>
                    <a:gd name="T4" fmla="*/ 6 w 16"/>
                    <a:gd name="T5" fmla="*/ 15 h 16"/>
                    <a:gd name="T6" fmla="*/ 12 w 16"/>
                    <a:gd name="T7" fmla="*/ 11 h 16"/>
                    <a:gd name="T8" fmla="*/ 15 w 16"/>
                    <a:gd name="T9" fmla="*/ 5 h 16"/>
                    <a:gd name="T10" fmla="*/ 16 w 16"/>
                    <a:gd name="T11" fmla="*/ 0 h 16"/>
                    <a:gd name="T12" fmla="*/ 7 w 16"/>
                    <a:gd name="T13" fmla="*/ 0 h 16"/>
                    <a:gd name="T14" fmla="*/ 6 w 16"/>
                    <a:gd name="T15" fmla="*/ 3 h 16"/>
                    <a:gd name="T16" fmla="*/ 5 w 16"/>
                    <a:gd name="T17" fmla="*/ 4 h 16"/>
                    <a:gd name="T18" fmla="*/ 4 w 16"/>
                    <a:gd name="T19" fmla="*/ 5 h 16"/>
                    <a:gd name="T20" fmla="*/ 0 w 16"/>
                    <a:gd name="T21" fmla="*/ 7 h 16"/>
                    <a:gd name="T22" fmla="*/ 0 w 16"/>
                    <a:gd name="T23" fmla="*/ 7 h 16"/>
                    <a:gd name="T24" fmla="*/ 0 w 16"/>
                    <a:gd name="T25" fmla="*/ 16 h 1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16"/>
                    <a:gd name="T41" fmla="*/ 16 w 16"/>
                    <a:gd name="T42" fmla="*/ 16 h 1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6" y="15"/>
                      </a:lnTo>
                      <a:lnTo>
                        <a:pt x="12" y="11"/>
                      </a:lnTo>
                      <a:lnTo>
                        <a:pt x="15" y="5"/>
                      </a:lnTo>
                      <a:lnTo>
                        <a:pt x="16" y="0"/>
                      </a:lnTo>
                      <a:lnTo>
                        <a:pt x="7" y="0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4" y="5"/>
                      </a:lnTo>
                      <a:lnTo>
                        <a:pt x="0" y="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5" name="Freeform 183"/>
                <p:cNvSpPr>
                  <a:spLocks/>
                </p:cNvSpPr>
                <p:nvPr/>
              </p:nvSpPr>
              <p:spPr bwMode="auto">
                <a:xfrm>
                  <a:off x="5256" y="1810"/>
                  <a:ext cx="15" cy="15"/>
                </a:xfrm>
                <a:custGeom>
                  <a:avLst/>
                  <a:gdLst>
                    <a:gd name="T0" fmla="*/ 15 w 30"/>
                    <a:gd name="T1" fmla="*/ 30 h 30"/>
                    <a:gd name="T2" fmla="*/ 9 w 30"/>
                    <a:gd name="T3" fmla="*/ 29 h 30"/>
                    <a:gd name="T4" fmla="*/ 5 w 30"/>
                    <a:gd name="T5" fmla="*/ 26 h 30"/>
                    <a:gd name="T6" fmla="*/ 1 w 30"/>
                    <a:gd name="T7" fmla="*/ 21 h 30"/>
                    <a:gd name="T8" fmla="*/ 0 w 30"/>
                    <a:gd name="T9" fmla="*/ 15 h 30"/>
                    <a:gd name="T10" fmla="*/ 1 w 30"/>
                    <a:gd name="T11" fmla="*/ 9 h 30"/>
                    <a:gd name="T12" fmla="*/ 5 w 30"/>
                    <a:gd name="T13" fmla="*/ 5 h 30"/>
                    <a:gd name="T14" fmla="*/ 9 w 30"/>
                    <a:gd name="T15" fmla="*/ 1 h 30"/>
                    <a:gd name="T16" fmla="*/ 15 w 30"/>
                    <a:gd name="T17" fmla="*/ 0 h 30"/>
                    <a:gd name="T18" fmla="*/ 21 w 30"/>
                    <a:gd name="T19" fmla="*/ 1 h 30"/>
                    <a:gd name="T20" fmla="*/ 25 w 30"/>
                    <a:gd name="T21" fmla="*/ 5 h 30"/>
                    <a:gd name="T22" fmla="*/ 29 w 30"/>
                    <a:gd name="T23" fmla="*/ 9 h 30"/>
                    <a:gd name="T24" fmla="*/ 30 w 30"/>
                    <a:gd name="T25" fmla="*/ 15 h 30"/>
                    <a:gd name="T26" fmla="*/ 29 w 30"/>
                    <a:gd name="T27" fmla="*/ 21 h 30"/>
                    <a:gd name="T28" fmla="*/ 25 w 30"/>
                    <a:gd name="T29" fmla="*/ 26 h 30"/>
                    <a:gd name="T30" fmla="*/ 21 w 30"/>
                    <a:gd name="T31" fmla="*/ 29 h 30"/>
                    <a:gd name="T32" fmla="*/ 15 w 30"/>
                    <a:gd name="T33" fmla="*/ 3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0"/>
                    <a:gd name="T52" fmla="*/ 0 h 30"/>
                    <a:gd name="T53" fmla="*/ 30 w 30"/>
                    <a:gd name="T54" fmla="*/ 30 h 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0" h="30">
                      <a:moveTo>
                        <a:pt x="15" y="30"/>
                      </a:move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5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5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29" y="21"/>
                      </a:lnTo>
                      <a:lnTo>
                        <a:pt x="25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6" name="Freeform 184"/>
                <p:cNvSpPr>
                  <a:spLocks/>
                </p:cNvSpPr>
                <p:nvPr/>
              </p:nvSpPr>
              <p:spPr bwMode="auto">
                <a:xfrm>
                  <a:off x="5253" y="1817"/>
                  <a:ext cx="10" cy="10"/>
                </a:xfrm>
                <a:custGeom>
                  <a:avLst/>
                  <a:gdLst>
                    <a:gd name="T0" fmla="*/ 0 w 19"/>
                    <a:gd name="T1" fmla="*/ 0 h 20"/>
                    <a:gd name="T2" fmla="*/ 0 w 19"/>
                    <a:gd name="T3" fmla="*/ 0 h 20"/>
                    <a:gd name="T4" fmla="*/ 1 w 19"/>
                    <a:gd name="T5" fmla="*/ 7 h 20"/>
                    <a:gd name="T6" fmla="*/ 5 w 19"/>
                    <a:gd name="T7" fmla="*/ 14 h 20"/>
                    <a:gd name="T8" fmla="*/ 12 w 19"/>
                    <a:gd name="T9" fmla="*/ 19 h 20"/>
                    <a:gd name="T10" fmla="*/ 19 w 19"/>
                    <a:gd name="T11" fmla="*/ 20 h 20"/>
                    <a:gd name="T12" fmla="*/ 19 w 19"/>
                    <a:gd name="T13" fmla="*/ 11 h 20"/>
                    <a:gd name="T14" fmla="*/ 15 w 19"/>
                    <a:gd name="T15" fmla="*/ 9 h 20"/>
                    <a:gd name="T16" fmla="*/ 12 w 19"/>
                    <a:gd name="T17" fmla="*/ 7 h 20"/>
                    <a:gd name="T18" fmla="*/ 10 w 19"/>
                    <a:gd name="T19" fmla="*/ 5 h 20"/>
                    <a:gd name="T20" fmla="*/ 9 w 19"/>
                    <a:gd name="T21" fmla="*/ 0 h 20"/>
                    <a:gd name="T22" fmla="*/ 9 w 19"/>
                    <a:gd name="T23" fmla="*/ 0 h 20"/>
                    <a:gd name="T24" fmla="*/ 0 w 19"/>
                    <a:gd name="T25" fmla="*/ 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20"/>
                    <a:gd name="T41" fmla="*/ 19 w 19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5" y="14"/>
                      </a:lnTo>
                      <a:lnTo>
                        <a:pt x="12" y="19"/>
                      </a:lnTo>
                      <a:lnTo>
                        <a:pt x="19" y="20"/>
                      </a:lnTo>
                      <a:lnTo>
                        <a:pt x="19" y="11"/>
                      </a:lnTo>
                      <a:lnTo>
                        <a:pt x="15" y="9"/>
                      </a:lnTo>
                      <a:lnTo>
                        <a:pt x="12" y="7"/>
                      </a:lnTo>
                      <a:lnTo>
                        <a:pt x="10" y="5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7" name="Freeform 185"/>
                <p:cNvSpPr>
                  <a:spLocks/>
                </p:cNvSpPr>
                <p:nvPr/>
              </p:nvSpPr>
              <p:spPr bwMode="auto">
                <a:xfrm>
                  <a:off x="5253" y="1807"/>
                  <a:ext cx="10" cy="10"/>
                </a:xfrm>
                <a:custGeom>
                  <a:avLst/>
                  <a:gdLst>
                    <a:gd name="T0" fmla="*/ 19 w 19"/>
                    <a:gd name="T1" fmla="*/ 0 h 19"/>
                    <a:gd name="T2" fmla="*/ 19 w 19"/>
                    <a:gd name="T3" fmla="*/ 0 h 19"/>
                    <a:gd name="T4" fmla="*/ 12 w 19"/>
                    <a:gd name="T5" fmla="*/ 1 h 19"/>
                    <a:gd name="T6" fmla="*/ 5 w 19"/>
                    <a:gd name="T7" fmla="*/ 5 h 19"/>
                    <a:gd name="T8" fmla="*/ 1 w 19"/>
                    <a:gd name="T9" fmla="*/ 12 h 19"/>
                    <a:gd name="T10" fmla="*/ 0 w 19"/>
                    <a:gd name="T11" fmla="*/ 19 h 19"/>
                    <a:gd name="T12" fmla="*/ 9 w 19"/>
                    <a:gd name="T13" fmla="*/ 19 h 19"/>
                    <a:gd name="T14" fmla="*/ 10 w 19"/>
                    <a:gd name="T15" fmla="*/ 15 h 19"/>
                    <a:gd name="T16" fmla="*/ 12 w 19"/>
                    <a:gd name="T17" fmla="*/ 12 h 19"/>
                    <a:gd name="T18" fmla="*/ 15 w 19"/>
                    <a:gd name="T19" fmla="*/ 10 h 19"/>
                    <a:gd name="T20" fmla="*/ 19 w 19"/>
                    <a:gd name="T21" fmla="*/ 9 h 19"/>
                    <a:gd name="T22" fmla="*/ 19 w 19"/>
                    <a:gd name="T23" fmla="*/ 9 h 19"/>
                    <a:gd name="T24" fmla="*/ 19 w 19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19"/>
                    <a:gd name="T41" fmla="*/ 19 w 19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19">
                      <a:moveTo>
                        <a:pt x="19" y="0"/>
                      </a:moveTo>
                      <a:lnTo>
                        <a:pt x="19" y="0"/>
                      </a:lnTo>
                      <a:lnTo>
                        <a:pt x="12" y="1"/>
                      </a:lnTo>
                      <a:lnTo>
                        <a:pt x="5" y="5"/>
                      </a:lnTo>
                      <a:lnTo>
                        <a:pt x="1" y="12"/>
                      </a:lnTo>
                      <a:lnTo>
                        <a:pt x="0" y="19"/>
                      </a:lnTo>
                      <a:lnTo>
                        <a:pt x="9" y="19"/>
                      </a:lnTo>
                      <a:lnTo>
                        <a:pt x="10" y="15"/>
                      </a:lnTo>
                      <a:lnTo>
                        <a:pt x="12" y="12"/>
                      </a:lnTo>
                      <a:lnTo>
                        <a:pt x="15" y="10"/>
                      </a:lnTo>
                      <a:lnTo>
                        <a:pt x="19" y="9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8" name="Freeform 186"/>
                <p:cNvSpPr>
                  <a:spLocks/>
                </p:cNvSpPr>
                <p:nvPr/>
              </p:nvSpPr>
              <p:spPr bwMode="auto">
                <a:xfrm>
                  <a:off x="5263" y="1807"/>
                  <a:ext cx="10" cy="10"/>
                </a:xfrm>
                <a:custGeom>
                  <a:avLst/>
                  <a:gdLst>
                    <a:gd name="T0" fmla="*/ 20 w 20"/>
                    <a:gd name="T1" fmla="*/ 19 h 19"/>
                    <a:gd name="T2" fmla="*/ 20 w 20"/>
                    <a:gd name="T3" fmla="*/ 19 h 19"/>
                    <a:gd name="T4" fmla="*/ 19 w 20"/>
                    <a:gd name="T5" fmla="*/ 12 h 19"/>
                    <a:gd name="T6" fmla="*/ 14 w 20"/>
                    <a:gd name="T7" fmla="*/ 5 h 19"/>
                    <a:gd name="T8" fmla="*/ 7 w 20"/>
                    <a:gd name="T9" fmla="*/ 1 h 19"/>
                    <a:gd name="T10" fmla="*/ 0 w 20"/>
                    <a:gd name="T11" fmla="*/ 0 h 19"/>
                    <a:gd name="T12" fmla="*/ 0 w 20"/>
                    <a:gd name="T13" fmla="*/ 9 h 19"/>
                    <a:gd name="T14" fmla="*/ 5 w 20"/>
                    <a:gd name="T15" fmla="*/ 10 h 19"/>
                    <a:gd name="T16" fmla="*/ 7 w 20"/>
                    <a:gd name="T17" fmla="*/ 12 h 19"/>
                    <a:gd name="T18" fmla="*/ 9 w 20"/>
                    <a:gd name="T19" fmla="*/ 15 h 19"/>
                    <a:gd name="T20" fmla="*/ 10 w 20"/>
                    <a:gd name="T21" fmla="*/ 19 h 19"/>
                    <a:gd name="T22" fmla="*/ 10 w 20"/>
                    <a:gd name="T23" fmla="*/ 19 h 19"/>
                    <a:gd name="T24" fmla="*/ 20 w 20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19"/>
                    <a:gd name="T41" fmla="*/ 20 w 20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19">
                      <a:moveTo>
                        <a:pt x="20" y="19"/>
                      </a:moveTo>
                      <a:lnTo>
                        <a:pt x="20" y="19"/>
                      </a:lnTo>
                      <a:lnTo>
                        <a:pt x="19" y="12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0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19"/>
                      </a:lnTo>
                      <a:lnTo>
                        <a:pt x="2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79" name="Freeform 187"/>
                <p:cNvSpPr>
                  <a:spLocks/>
                </p:cNvSpPr>
                <p:nvPr/>
              </p:nvSpPr>
              <p:spPr bwMode="auto">
                <a:xfrm>
                  <a:off x="5263" y="1817"/>
                  <a:ext cx="10" cy="10"/>
                </a:xfrm>
                <a:custGeom>
                  <a:avLst/>
                  <a:gdLst>
                    <a:gd name="T0" fmla="*/ 0 w 20"/>
                    <a:gd name="T1" fmla="*/ 20 h 20"/>
                    <a:gd name="T2" fmla="*/ 0 w 20"/>
                    <a:gd name="T3" fmla="*/ 20 h 20"/>
                    <a:gd name="T4" fmla="*/ 7 w 20"/>
                    <a:gd name="T5" fmla="*/ 19 h 20"/>
                    <a:gd name="T6" fmla="*/ 14 w 20"/>
                    <a:gd name="T7" fmla="*/ 14 h 20"/>
                    <a:gd name="T8" fmla="*/ 19 w 20"/>
                    <a:gd name="T9" fmla="*/ 7 h 20"/>
                    <a:gd name="T10" fmla="*/ 20 w 20"/>
                    <a:gd name="T11" fmla="*/ 0 h 20"/>
                    <a:gd name="T12" fmla="*/ 10 w 20"/>
                    <a:gd name="T13" fmla="*/ 0 h 20"/>
                    <a:gd name="T14" fmla="*/ 9 w 20"/>
                    <a:gd name="T15" fmla="*/ 5 h 20"/>
                    <a:gd name="T16" fmla="*/ 7 w 20"/>
                    <a:gd name="T17" fmla="*/ 7 h 20"/>
                    <a:gd name="T18" fmla="*/ 5 w 20"/>
                    <a:gd name="T19" fmla="*/ 9 h 20"/>
                    <a:gd name="T20" fmla="*/ 0 w 20"/>
                    <a:gd name="T21" fmla="*/ 11 h 20"/>
                    <a:gd name="T22" fmla="*/ 0 w 20"/>
                    <a:gd name="T23" fmla="*/ 11 h 20"/>
                    <a:gd name="T24" fmla="*/ 0 w 20"/>
                    <a:gd name="T25" fmla="*/ 2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0"/>
                    <a:gd name="T41" fmla="*/ 20 w 20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0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7" y="19"/>
                      </a:lnTo>
                      <a:lnTo>
                        <a:pt x="14" y="14"/>
                      </a:lnTo>
                      <a:lnTo>
                        <a:pt x="19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1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0" name="Freeform 188"/>
                <p:cNvSpPr>
                  <a:spLocks/>
                </p:cNvSpPr>
                <p:nvPr/>
              </p:nvSpPr>
              <p:spPr bwMode="auto">
                <a:xfrm>
                  <a:off x="5297" y="1911"/>
                  <a:ext cx="16" cy="15"/>
                </a:xfrm>
                <a:custGeom>
                  <a:avLst/>
                  <a:gdLst>
                    <a:gd name="T0" fmla="*/ 16 w 31"/>
                    <a:gd name="T1" fmla="*/ 30 h 30"/>
                    <a:gd name="T2" fmla="*/ 9 w 31"/>
                    <a:gd name="T3" fmla="*/ 29 h 30"/>
                    <a:gd name="T4" fmla="*/ 5 w 31"/>
                    <a:gd name="T5" fmla="*/ 25 h 30"/>
                    <a:gd name="T6" fmla="*/ 1 w 31"/>
                    <a:gd name="T7" fmla="*/ 21 h 30"/>
                    <a:gd name="T8" fmla="*/ 0 w 31"/>
                    <a:gd name="T9" fmla="*/ 15 h 30"/>
                    <a:gd name="T10" fmla="*/ 1 w 31"/>
                    <a:gd name="T11" fmla="*/ 9 h 30"/>
                    <a:gd name="T12" fmla="*/ 5 w 31"/>
                    <a:gd name="T13" fmla="*/ 3 h 30"/>
                    <a:gd name="T14" fmla="*/ 9 w 31"/>
                    <a:gd name="T15" fmla="*/ 1 h 30"/>
                    <a:gd name="T16" fmla="*/ 16 w 31"/>
                    <a:gd name="T17" fmla="*/ 0 h 30"/>
                    <a:gd name="T18" fmla="*/ 22 w 31"/>
                    <a:gd name="T19" fmla="*/ 1 h 30"/>
                    <a:gd name="T20" fmla="*/ 26 w 31"/>
                    <a:gd name="T21" fmla="*/ 3 h 30"/>
                    <a:gd name="T22" fmla="*/ 30 w 31"/>
                    <a:gd name="T23" fmla="*/ 9 h 30"/>
                    <a:gd name="T24" fmla="*/ 31 w 31"/>
                    <a:gd name="T25" fmla="*/ 15 h 30"/>
                    <a:gd name="T26" fmla="*/ 30 w 31"/>
                    <a:gd name="T27" fmla="*/ 21 h 30"/>
                    <a:gd name="T28" fmla="*/ 26 w 31"/>
                    <a:gd name="T29" fmla="*/ 25 h 30"/>
                    <a:gd name="T30" fmla="*/ 22 w 31"/>
                    <a:gd name="T31" fmla="*/ 29 h 30"/>
                    <a:gd name="T32" fmla="*/ 16 w 31"/>
                    <a:gd name="T33" fmla="*/ 3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1"/>
                    <a:gd name="T52" fmla="*/ 0 h 30"/>
                    <a:gd name="T53" fmla="*/ 31 w 31"/>
                    <a:gd name="T54" fmla="*/ 30 h 30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1" h="30">
                      <a:moveTo>
                        <a:pt x="16" y="30"/>
                      </a:moveTo>
                      <a:lnTo>
                        <a:pt x="9" y="29"/>
                      </a:lnTo>
                      <a:lnTo>
                        <a:pt x="5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6" y="0"/>
                      </a:lnTo>
                      <a:lnTo>
                        <a:pt x="22" y="1"/>
                      </a:lnTo>
                      <a:lnTo>
                        <a:pt x="26" y="3"/>
                      </a:lnTo>
                      <a:lnTo>
                        <a:pt x="30" y="9"/>
                      </a:lnTo>
                      <a:lnTo>
                        <a:pt x="31" y="15"/>
                      </a:lnTo>
                      <a:lnTo>
                        <a:pt x="30" y="21"/>
                      </a:lnTo>
                      <a:lnTo>
                        <a:pt x="26" y="25"/>
                      </a:lnTo>
                      <a:lnTo>
                        <a:pt x="22" y="29"/>
                      </a:lnTo>
                      <a:lnTo>
                        <a:pt x="16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1" name="Freeform 189"/>
                <p:cNvSpPr>
                  <a:spLocks/>
                </p:cNvSpPr>
                <p:nvPr/>
              </p:nvSpPr>
              <p:spPr bwMode="auto">
                <a:xfrm>
                  <a:off x="5295" y="1919"/>
                  <a:ext cx="10" cy="10"/>
                </a:xfrm>
                <a:custGeom>
                  <a:avLst/>
                  <a:gdLst>
                    <a:gd name="T0" fmla="*/ 0 w 21"/>
                    <a:gd name="T1" fmla="*/ 0 h 19"/>
                    <a:gd name="T2" fmla="*/ 0 w 21"/>
                    <a:gd name="T3" fmla="*/ 0 h 19"/>
                    <a:gd name="T4" fmla="*/ 2 w 21"/>
                    <a:gd name="T5" fmla="*/ 7 h 19"/>
                    <a:gd name="T6" fmla="*/ 6 w 21"/>
                    <a:gd name="T7" fmla="*/ 14 h 19"/>
                    <a:gd name="T8" fmla="*/ 13 w 21"/>
                    <a:gd name="T9" fmla="*/ 18 h 19"/>
                    <a:gd name="T10" fmla="*/ 21 w 21"/>
                    <a:gd name="T11" fmla="*/ 19 h 19"/>
                    <a:gd name="T12" fmla="*/ 21 w 21"/>
                    <a:gd name="T13" fmla="*/ 10 h 19"/>
                    <a:gd name="T14" fmla="*/ 15 w 21"/>
                    <a:gd name="T15" fmla="*/ 9 h 19"/>
                    <a:gd name="T16" fmla="*/ 13 w 21"/>
                    <a:gd name="T17" fmla="*/ 7 h 19"/>
                    <a:gd name="T18" fmla="*/ 11 w 21"/>
                    <a:gd name="T19" fmla="*/ 4 h 19"/>
                    <a:gd name="T20" fmla="*/ 10 w 21"/>
                    <a:gd name="T21" fmla="*/ 0 h 19"/>
                    <a:gd name="T22" fmla="*/ 10 w 21"/>
                    <a:gd name="T23" fmla="*/ 0 h 19"/>
                    <a:gd name="T24" fmla="*/ 0 w 21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19"/>
                    <a:gd name="T41" fmla="*/ 21 w 21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1" y="19"/>
                      </a:lnTo>
                      <a:lnTo>
                        <a:pt x="21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1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2" name="Freeform 190"/>
                <p:cNvSpPr>
                  <a:spLocks/>
                </p:cNvSpPr>
                <p:nvPr/>
              </p:nvSpPr>
              <p:spPr bwMode="auto">
                <a:xfrm>
                  <a:off x="5295" y="1909"/>
                  <a:ext cx="10" cy="10"/>
                </a:xfrm>
                <a:custGeom>
                  <a:avLst/>
                  <a:gdLst>
                    <a:gd name="T0" fmla="*/ 21 w 21"/>
                    <a:gd name="T1" fmla="*/ 0 h 20"/>
                    <a:gd name="T2" fmla="*/ 21 w 21"/>
                    <a:gd name="T3" fmla="*/ 0 h 20"/>
                    <a:gd name="T4" fmla="*/ 13 w 21"/>
                    <a:gd name="T5" fmla="*/ 1 h 20"/>
                    <a:gd name="T6" fmla="*/ 6 w 21"/>
                    <a:gd name="T7" fmla="*/ 5 h 20"/>
                    <a:gd name="T8" fmla="*/ 2 w 21"/>
                    <a:gd name="T9" fmla="*/ 13 h 20"/>
                    <a:gd name="T10" fmla="*/ 0 w 21"/>
                    <a:gd name="T11" fmla="*/ 20 h 20"/>
                    <a:gd name="T12" fmla="*/ 10 w 21"/>
                    <a:gd name="T13" fmla="*/ 20 h 20"/>
                    <a:gd name="T14" fmla="*/ 11 w 21"/>
                    <a:gd name="T15" fmla="*/ 15 h 20"/>
                    <a:gd name="T16" fmla="*/ 13 w 21"/>
                    <a:gd name="T17" fmla="*/ 12 h 20"/>
                    <a:gd name="T18" fmla="*/ 15 w 21"/>
                    <a:gd name="T19" fmla="*/ 11 h 20"/>
                    <a:gd name="T20" fmla="*/ 21 w 21"/>
                    <a:gd name="T21" fmla="*/ 9 h 20"/>
                    <a:gd name="T22" fmla="*/ 21 w 21"/>
                    <a:gd name="T23" fmla="*/ 9 h 20"/>
                    <a:gd name="T24" fmla="*/ 21 w 21"/>
                    <a:gd name="T25" fmla="*/ 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1"/>
                    <a:gd name="T40" fmla="*/ 0 h 20"/>
                    <a:gd name="T41" fmla="*/ 21 w 21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1" h="20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3" y="1"/>
                      </a:lnTo>
                      <a:lnTo>
                        <a:pt x="6" y="5"/>
                      </a:lnTo>
                      <a:lnTo>
                        <a:pt x="2" y="13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11" y="15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21" y="9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3" name="Freeform 191"/>
                <p:cNvSpPr>
                  <a:spLocks/>
                </p:cNvSpPr>
                <p:nvPr/>
              </p:nvSpPr>
              <p:spPr bwMode="auto">
                <a:xfrm>
                  <a:off x="5305" y="1909"/>
                  <a:ext cx="10" cy="10"/>
                </a:xfrm>
                <a:custGeom>
                  <a:avLst/>
                  <a:gdLst>
                    <a:gd name="T0" fmla="*/ 20 w 20"/>
                    <a:gd name="T1" fmla="*/ 20 h 20"/>
                    <a:gd name="T2" fmla="*/ 20 w 20"/>
                    <a:gd name="T3" fmla="*/ 20 h 20"/>
                    <a:gd name="T4" fmla="*/ 18 w 20"/>
                    <a:gd name="T5" fmla="*/ 13 h 20"/>
                    <a:gd name="T6" fmla="*/ 14 w 20"/>
                    <a:gd name="T7" fmla="*/ 5 h 20"/>
                    <a:gd name="T8" fmla="*/ 7 w 20"/>
                    <a:gd name="T9" fmla="*/ 1 h 20"/>
                    <a:gd name="T10" fmla="*/ 0 w 20"/>
                    <a:gd name="T11" fmla="*/ 0 h 20"/>
                    <a:gd name="T12" fmla="*/ 0 w 20"/>
                    <a:gd name="T13" fmla="*/ 9 h 20"/>
                    <a:gd name="T14" fmla="*/ 5 w 20"/>
                    <a:gd name="T15" fmla="*/ 11 h 20"/>
                    <a:gd name="T16" fmla="*/ 7 w 20"/>
                    <a:gd name="T17" fmla="*/ 12 h 20"/>
                    <a:gd name="T18" fmla="*/ 9 w 20"/>
                    <a:gd name="T19" fmla="*/ 15 h 20"/>
                    <a:gd name="T20" fmla="*/ 10 w 20"/>
                    <a:gd name="T21" fmla="*/ 20 h 20"/>
                    <a:gd name="T22" fmla="*/ 10 w 20"/>
                    <a:gd name="T23" fmla="*/ 20 h 20"/>
                    <a:gd name="T24" fmla="*/ 20 w 20"/>
                    <a:gd name="T25" fmla="*/ 20 h 2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0"/>
                    <a:gd name="T41" fmla="*/ 20 w 20"/>
                    <a:gd name="T42" fmla="*/ 20 h 2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0">
                      <a:moveTo>
                        <a:pt x="20" y="20"/>
                      </a:moveTo>
                      <a:lnTo>
                        <a:pt x="20" y="20"/>
                      </a:lnTo>
                      <a:lnTo>
                        <a:pt x="18" y="13"/>
                      </a:lnTo>
                      <a:lnTo>
                        <a:pt x="14" y="5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11"/>
                      </a:lnTo>
                      <a:lnTo>
                        <a:pt x="7" y="12"/>
                      </a:lnTo>
                      <a:lnTo>
                        <a:pt x="9" y="15"/>
                      </a:lnTo>
                      <a:lnTo>
                        <a:pt x="10" y="20"/>
                      </a:lnTo>
                      <a:lnTo>
                        <a:pt x="2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4" name="Freeform 192"/>
                <p:cNvSpPr>
                  <a:spLocks/>
                </p:cNvSpPr>
                <p:nvPr/>
              </p:nvSpPr>
              <p:spPr bwMode="auto">
                <a:xfrm>
                  <a:off x="5305" y="1919"/>
                  <a:ext cx="10" cy="10"/>
                </a:xfrm>
                <a:custGeom>
                  <a:avLst/>
                  <a:gdLst>
                    <a:gd name="T0" fmla="*/ 0 w 20"/>
                    <a:gd name="T1" fmla="*/ 19 h 19"/>
                    <a:gd name="T2" fmla="*/ 0 w 20"/>
                    <a:gd name="T3" fmla="*/ 19 h 19"/>
                    <a:gd name="T4" fmla="*/ 7 w 20"/>
                    <a:gd name="T5" fmla="*/ 18 h 19"/>
                    <a:gd name="T6" fmla="*/ 14 w 20"/>
                    <a:gd name="T7" fmla="*/ 14 h 19"/>
                    <a:gd name="T8" fmla="*/ 18 w 20"/>
                    <a:gd name="T9" fmla="*/ 7 h 19"/>
                    <a:gd name="T10" fmla="*/ 20 w 20"/>
                    <a:gd name="T11" fmla="*/ 0 h 19"/>
                    <a:gd name="T12" fmla="*/ 10 w 20"/>
                    <a:gd name="T13" fmla="*/ 0 h 19"/>
                    <a:gd name="T14" fmla="*/ 9 w 20"/>
                    <a:gd name="T15" fmla="*/ 4 h 19"/>
                    <a:gd name="T16" fmla="*/ 7 w 20"/>
                    <a:gd name="T17" fmla="*/ 7 h 19"/>
                    <a:gd name="T18" fmla="*/ 5 w 20"/>
                    <a:gd name="T19" fmla="*/ 9 h 19"/>
                    <a:gd name="T20" fmla="*/ 0 w 20"/>
                    <a:gd name="T21" fmla="*/ 10 h 19"/>
                    <a:gd name="T22" fmla="*/ 0 w 20"/>
                    <a:gd name="T23" fmla="*/ 10 h 19"/>
                    <a:gd name="T24" fmla="*/ 0 w 20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19"/>
                    <a:gd name="T41" fmla="*/ 20 w 20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4" y="14"/>
                      </a:lnTo>
                      <a:lnTo>
                        <a:pt x="18" y="7"/>
                      </a:lnTo>
                      <a:lnTo>
                        <a:pt x="20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5" name="Freeform 193"/>
                <p:cNvSpPr>
                  <a:spLocks/>
                </p:cNvSpPr>
                <p:nvPr/>
              </p:nvSpPr>
              <p:spPr bwMode="auto">
                <a:xfrm>
                  <a:off x="5277" y="1903"/>
                  <a:ext cx="15" cy="16"/>
                </a:xfrm>
                <a:custGeom>
                  <a:avLst/>
                  <a:gdLst>
                    <a:gd name="T0" fmla="*/ 15 w 30"/>
                    <a:gd name="T1" fmla="*/ 31 h 31"/>
                    <a:gd name="T2" fmla="*/ 9 w 30"/>
                    <a:gd name="T3" fmla="*/ 30 h 31"/>
                    <a:gd name="T4" fmla="*/ 4 w 30"/>
                    <a:gd name="T5" fmla="*/ 26 h 31"/>
                    <a:gd name="T6" fmla="*/ 1 w 30"/>
                    <a:gd name="T7" fmla="*/ 22 h 31"/>
                    <a:gd name="T8" fmla="*/ 0 w 30"/>
                    <a:gd name="T9" fmla="*/ 16 h 31"/>
                    <a:gd name="T10" fmla="*/ 1 w 30"/>
                    <a:gd name="T11" fmla="*/ 9 h 31"/>
                    <a:gd name="T12" fmla="*/ 4 w 30"/>
                    <a:gd name="T13" fmla="*/ 4 h 31"/>
                    <a:gd name="T14" fmla="*/ 9 w 30"/>
                    <a:gd name="T15" fmla="*/ 1 h 31"/>
                    <a:gd name="T16" fmla="*/ 15 w 30"/>
                    <a:gd name="T17" fmla="*/ 0 h 31"/>
                    <a:gd name="T18" fmla="*/ 20 w 30"/>
                    <a:gd name="T19" fmla="*/ 1 h 31"/>
                    <a:gd name="T20" fmla="*/ 25 w 30"/>
                    <a:gd name="T21" fmla="*/ 4 h 31"/>
                    <a:gd name="T22" fmla="*/ 28 w 30"/>
                    <a:gd name="T23" fmla="*/ 9 h 31"/>
                    <a:gd name="T24" fmla="*/ 30 w 30"/>
                    <a:gd name="T25" fmla="*/ 16 h 31"/>
                    <a:gd name="T26" fmla="*/ 28 w 30"/>
                    <a:gd name="T27" fmla="*/ 22 h 31"/>
                    <a:gd name="T28" fmla="*/ 25 w 30"/>
                    <a:gd name="T29" fmla="*/ 26 h 31"/>
                    <a:gd name="T30" fmla="*/ 20 w 30"/>
                    <a:gd name="T31" fmla="*/ 30 h 31"/>
                    <a:gd name="T32" fmla="*/ 15 w 30"/>
                    <a:gd name="T33" fmla="*/ 31 h 3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0"/>
                    <a:gd name="T52" fmla="*/ 0 h 31"/>
                    <a:gd name="T53" fmla="*/ 30 w 30"/>
                    <a:gd name="T54" fmla="*/ 31 h 3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0" h="31">
                      <a:moveTo>
                        <a:pt x="15" y="31"/>
                      </a:moveTo>
                      <a:lnTo>
                        <a:pt x="9" y="30"/>
                      </a:lnTo>
                      <a:lnTo>
                        <a:pt x="4" y="26"/>
                      </a:lnTo>
                      <a:lnTo>
                        <a:pt x="1" y="22"/>
                      </a:lnTo>
                      <a:lnTo>
                        <a:pt x="0" y="16"/>
                      </a:lnTo>
                      <a:lnTo>
                        <a:pt x="1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20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6"/>
                      </a:lnTo>
                      <a:lnTo>
                        <a:pt x="28" y="22"/>
                      </a:lnTo>
                      <a:lnTo>
                        <a:pt x="25" y="26"/>
                      </a:lnTo>
                      <a:lnTo>
                        <a:pt x="20" y="30"/>
                      </a:lnTo>
                      <a:lnTo>
                        <a:pt x="15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6" name="Freeform 194"/>
                <p:cNvSpPr>
                  <a:spLocks/>
                </p:cNvSpPr>
                <p:nvPr/>
              </p:nvSpPr>
              <p:spPr bwMode="auto">
                <a:xfrm>
                  <a:off x="5275" y="1911"/>
                  <a:ext cx="9" cy="10"/>
                </a:xfrm>
                <a:custGeom>
                  <a:avLst/>
                  <a:gdLst>
                    <a:gd name="T0" fmla="*/ 0 w 20"/>
                    <a:gd name="T1" fmla="*/ 0 h 19"/>
                    <a:gd name="T2" fmla="*/ 0 w 20"/>
                    <a:gd name="T3" fmla="*/ 0 h 19"/>
                    <a:gd name="T4" fmla="*/ 1 w 20"/>
                    <a:gd name="T5" fmla="*/ 7 h 19"/>
                    <a:gd name="T6" fmla="*/ 6 w 20"/>
                    <a:gd name="T7" fmla="*/ 14 h 19"/>
                    <a:gd name="T8" fmla="*/ 13 w 20"/>
                    <a:gd name="T9" fmla="*/ 18 h 19"/>
                    <a:gd name="T10" fmla="*/ 20 w 20"/>
                    <a:gd name="T11" fmla="*/ 19 h 19"/>
                    <a:gd name="T12" fmla="*/ 20 w 20"/>
                    <a:gd name="T13" fmla="*/ 10 h 19"/>
                    <a:gd name="T14" fmla="*/ 15 w 20"/>
                    <a:gd name="T15" fmla="*/ 9 h 19"/>
                    <a:gd name="T16" fmla="*/ 13 w 20"/>
                    <a:gd name="T17" fmla="*/ 7 h 19"/>
                    <a:gd name="T18" fmla="*/ 10 w 20"/>
                    <a:gd name="T19" fmla="*/ 4 h 19"/>
                    <a:gd name="T20" fmla="*/ 9 w 20"/>
                    <a:gd name="T21" fmla="*/ 0 h 19"/>
                    <a:gd name="T22" fmla="*/ 9 w 20"/>
                    <a:gd name="T23" fmla="*/ 0 h 19"/>
                    <a:gd name="T24" fmla="*/ 0 w 20"/>
                    <a:gd name="T25" fmla="*/ 0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19"/>
                    <a:gd name="T41" fmla="*/ 20 w 20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7"/>
                      </a:lnTo>
                      <a:lnTo>
                        <a:pt x="6" y="14"/>
                      </a:lnTo>
                      <a:lnTo>
                        <a:pt x="13" y="18"/>
                      </a:lnTo>
                      <a:lnTo>
                        <a:pt x="20" y="19"/>
                      </a:lnTo>
                      <a:lnTo>
                        <a:pt x="20" y="10"/>
                      </a:lnTo>
                      <a:lnTo>
                        <a:pt x="15" y="9"/>
                      </a:lnTo>
                      <a:lnTo>
                        <a:pt x="13" y="7"/>
                      </a:lnTo>
                      <a:lnTo>
                        <a:pt x="10" y="4"/>
                      </a:lnTo>
                      <a:lnTo>
                        <a:pt x="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7" name="Freeform 195"/>
                <p:cNvSpPr>
                  <a:spLocks/>
                </p:cNvSpPr>
                <p:nvPr/>
              </p:nvSpPr>
              <p:spPr bwMode="auto">
                <a:xfrm>
                  <a:off x="5275" y="1901"/>
                  <a:ext cx="9" cy="10"/>
                </a:xfrm>
                <a:custGeom>
                  <a:avLst/>
                  <a:gdLst>
                    <a:gd name="T0" fmla="*/ 20 w 20"/>
                    <a:gd name="T1" fmla="*/ 0 h 21"/>
                    <a:gd name="T2" fmla="*/ 20 w 20"/>
                    <a:gd name="T3" fmla="*/ 0 h 21"/>
                    <a:gd name="T4" fmla="*/ 13 w 20"/>
                    <a:gd name="T5" fmla="*/ 1 h 21"/>
                    <a:gd name="T6" fmla="*/ 6 w 20"/>
                    <a:gd name="T7" fmla="*/ 6 h 21"/>
                    <a:gd name="T8" fmla="*/ 1 w 20"/>
                    <a:gd name="T9" fmla="*/ 13 h 21"/>
                    <a:gd name="T10" fmla="*/ 0 w 20"/>
                    <a:gd name="T11" fmla="*/ 21 h 21"/>
                    <a:gd name="T12" fmla="*/ 9 w 20"/>
                    <a:gd name="T13" fmla="*/ 21 h 21"/>
                    <a:gd name="T14" fmla="*/ 10 w 20"/>
                    <a:gd name="T15" fmla="*/ 15 h 21"/>
                    <a:gd name="T16" fmla="*/ 13 w 20"/>
                    <a:gd name="T17" fmla="*/ 13 h 21"/>
                    <a:gd name="T18" fmla="*/ 15 w 20"/>
                    <a:gd name="T19" fmla="*/ 11 h 21"/>
                    <a:gd name="T20" fmla="*/ 20 w 20"/>
                    <a:gd name="T21" fmla="*/ 9 h 21"/>
                    <a:gd name="T22" fmla="*/ 20 w 20"/>
                    <a:gd name="T23" fmla="*/ 9 h 21"/>
                    <a:gd name="T24" fmla="*/ 20 w 20"/>
                    <a:gd name="T25" fmla="*/ 0 h 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"/>
                    <a:gd name="T40" fmla="*/ 0 h 21"/>
                    <a:gd name="T41" fmla="*/ 20 w 20"/>
                    <a:gd name="T42" fmla="*/ 21 h 2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" h="21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3" y="1"/>
                      </a:lnTo>
                      <a:lnTo>
                        <a:pt x="6" y="6"/>
                      </a:lnTo>
                      <a:lnTo>
                        <a:pt x="1" y="13"/>
                      </a:lnTo>
                      <a:lnTo>
                        <a:pt x="0" y="21"/>
                      </a:lnTo>
                      <a:lnTo>
                        <a:pt x="9" y="21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1"/>
                      </a:lnTo>
                      <a:lnTo>
                        <a:pt x="20" y="9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8" name="Freeform 196"/>
                <p:cNvSpPr>
                  <a:spLocks/>
                </p:cNvSpPr>
                <p:nvPr/>
              </p:nvSpPr>
              <p:spPr bwMode="auto">
                <a:xfrm>
                  <a:off x="5284" y="1901"/>
                  <a:ext cx="10" cy="10"/>
                </a:xfrm>
                <a:custGeom>
                  <a:avLst/>
                  <a:gdLst>
                    <a:gd name="T0" fmla="*/ 19 w 19"/>
                    <a:gd name="T1" fmla="*/ 21 h 21"/>
                    <a:gd name="T2" fmla="*/ 19 w 19"/>
                    <a:gd name="T3" fmla="*/ 21 h 21"/>
                    <a:gd name="T4" fmla="*/ 18 w 19"/>
                    <a:gd name="T5" fmla="*/ 13 h 21"/>
                    <a:gd name="T6" fmla="*/ 13 w 19"/>
                    <a:gd name="T7" fmla="*/ 6 h 21"/>
                    <a:gd name="T8" fmla="*/ 7 w 19"/>
                    <a:gd name="T9" fmla="*/ 1 h 21"/>
                    <a:gd name="T10" fmla="*/ 0 w 19"/>
                    <a:gd name="T11" fmla="*/ 0 h 21"/>
                    <a:gd name="T12" fmla="*/ 0 w 19"/>
                    <a:gd name="T13" fmla="*/ 9 h 21"/>
                    <a:gd name="T14" fmla="*/ 4 w 19"/>
                    <a:gd name="T15" fmla="*/ 11 h 21"/>
                    <a:gd name="T16" fmla="*/ 7 w 19"/>
                    <a:gd name="T17" fmla="*/ 13 h 21"/>
                    <a:gd name="T18" fmla="*/ 9 w 19"/>
                    <a:gd name="T19" fmla="*/ 15 h 21"/>
                    <a:gd name="T20" fmla="*/ 10 w 19"/>
                    <a:gd name="T21" fmla="*/ 21 h 21"/>
                    <a:gd name="T22" fmla="*/ 10 w 19"/>
                    <a:gd name="T23" fmla="*/ 21 h 21"/>
                    <a:gd name="T24" fmla="*/ 19 w 19"/>
                    <a:gd name="T25" fmla="*/ 21 h 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21"/>
                    <a:gd name="T41" fmla="*/ 19 w 19"/>
                    <a:gd name="T42" fmla="*/ 21 h 2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21">
                      <a:moveTo>
                        <a:pt x="19" y="21"/>
                      </a:moveTo>
                      <a:lnTo>
                        <a:pt x="19" y="21"/>
                      </a:lnTo>
                      <a:lnTo>
                        <a:pt x="18" y="13"/>
                      </a:lnTo>
                      <a:lnTo>
                        <a:pt x="13" y="6"/>
                      </a:lnTo>
                      <a:lnTo>
                        <a:pt x="7" y="1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0" y="21"/>
                      </a:lnTo>
                      <a:lnTo>
                        <a:pt x="19" y="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89" name="Freeform 197"/>
                <p:cNvSpPr>
                  <a:spLocks/>
                </p:cNvSpPr>
                <p:nvPr/>
              </p:nvSpPr>
              <p:spPr bwMode="auto">
                <a:xfrm>
                  <a:off x="5284" y="1911"/>
                  <a:ext cx="10" cy="10"/>
                </a:xfrm>
                <a:custGeom>
                  <a:avLst/>
                  <a:gdLst>
                    <a:gd name="T0" fmla="*/ 0 w 19"/>
                    <a:gd name="T1" fmla="*/ 19 h 19"/>
                    <a:gd name="T2" fmla="*/ 0 w 19"/>
                    <a:gd name="T3" fmla="*/ 19 h 19"/>
                    <a:gd name="T4" fmla="*/ 7 w 19"/>
                    <a:gd name="T5" fmla="*/ 18 h 19"/>
                    <a:gd name="T6" fmla="*/ 13 w 19"/>
                    <a:gd name="T7" fmla="*/ 14 h 19"/>
                    <a:gd name="T8" fmla="*/ 18 w 19"/>
                    <a:gd name="T9" fmla="*/ 7 h 19"/>
                    <a:gd name="T10" fmla="*/ 19 w 19"/>
                    <a:gd name="T11" fmla="*/ 0 h 19"/>
                    <a:gd name="T12" fmla="*/ 10 w 19"/>
                    <a:gd name="T13" fmla="*/ 0 h 19"/>
                    <a:gd name="T14" fmla="*/ 9 w 19"/>
                    <a:gd name="T15" fmla="*/ 4 h 19"/>
                    <a:gd name="T16" fmla="*/ 7 w 19"/>
                    <a:gd name="T17" fmla="*/ 7 h 19"/>
                    <a:gd name="T18" fmla="*/ 4 w 19"/>
                    <a:gd name="T19" fmla="*/ 9 h 19"/>
                    <a:gd name="T20" fmla="*/ 0 w 19"/>
                    <a:gd name="T21" fmla="*/ 10 h 19"/>
                    <a:gd name="T22" fmla="*/ 0 w 19"/>
                    <a:gd name="T23" fmla="*/ 10 h 19"/>
                    <a:gd name="T24" fmla="*/ 0 w 19"/>
                    <a:gd name="T25" fmla="*/ 19 h 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"/>
                    <a:gd name="T40" fmla="*/ 0 h 19"/>
                    <a:gd name="T41" fmla="*/ 19 w 19"/>
                    <a:gd name="T42" fmla="*/ 19 h 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" h="19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7" y="18"/>
                      </a:lnTo>
                      <a:lnTo>
                        <a:pt x="13" y="14"/>
                      </a:lnTo>
                      <a:lnTo>
                        <a:pt x="18" y="7"/>
                      </a:lnTo>
                      <a:lnTo>
                        <a:pt x="19" y="0"/>
                      </a:lnTo>
                      <a:lnTo>
                        <a:pt x="10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4" y="9"/>
                      </a:lnTo>
                      <a:lnTo>
                        <a:pt x="0" y="1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031" name="Group 331"/>
          <p:cNvGrpSpPr>
            <a:grpSpLocks/>
          </p:cNvGrpSpPr>
          <p:nvPr/>
        </p:nvGrpSpPr>
        <p:grpSpPr bwMode="auto">
          <a:xfrm>
            <a:off x="903288" y="3862388"/>
            <a:ext cx="3059112" cy="2063750"/>
            <a:chOff x="569" y="2739"/>
            <a:chExt cx="1927" cy="1300"/>
          </a:xfrm>
        </p:grpSpPr>
        <p:grpSp>
          <p:nvGrpSpPr>
            <p:cNvPr id="1074" name="Group 330"/>
            <p:cNvGrpSpPr>
              <a:grpSpLocks/>
            </p:cNvGrpSpPr>
            <p:nvPr/>
          </p:nvGrpSpPr>
          <p:grpSpPr bwMode="auto">
            <a:xfrm>
              <a:off x="737" y="2739"/>
              <a:ext cx="1759" cy="1042"/>
              <a:chOff x="737" y="2739"/>
              <a:chExt cx="1759" cy="1042"/>
            </a:xfrm>
          </p:grpSpPr>
          <p:grpSp>
            <p:nvGrpSpPr>
              <p:cNvPr id="1076" name="Group 328"/>
              <p:cNvGrpSpPr>
                <a:grpSpLocks/>
              </p:cNvGrpSpPr>
              <p:nvPr/>
            </p:nvGrpSpPr>
            <p:grpSpPr bwMode="auto">
              <a:xfrm>
                <a:off x="819" y="2793"/>
                <a:ext cx="1669" cy="243"/>
                <a:chOff x="819" y="2793"/>
                <a:chExt cx="1669" cy="243"/>
              </a:xfrm>
            </p:grpSpPr>
            <p:cxnSp>
              <p:nvCxnSpPr>
                <p:cNvPr id="1093" name="AutoShape 16"/>
                <p:cNvCxnSpPr>
                  <a:cxnSpLocks noChangeShapeType="1"/>
                  <a:stCxn id="1112" idx="7"/>
                  <a:endCxn id="1103" idx="2"/>
                </p:cNvCxnSpPr>
                <p:nvPr/>
              </p:nvCxnSpPr>
              <p:spPr bwMode="auto">
                <a:xfrm flipV="1">
                  <a:off x="858" y="2816"/>
                  <a:ext cx="297" cy="141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4" name="AutoShape 18"/>
                <p:cNvCxnSpPr>
                  <a:cxnSpLocks noChangeShapeType="1"/>
                  <a:stCxn id="1103" idx="5"/>
                  <a:endCxn id="1104" idx="1"/>
                </p:cNvCxnSpPr>
                <p:nvPr/>
              </p:nvCxnSpPr>
              <p:spPr bwMode="auto">
                <a:xfrm>
                  <a:off x="1194" y="2832"/>
                  <a:ext cx="112" cy="11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5" name="AutoShape 19"/>
                <p:cNvCxnSpPr>
                  <a:cxnSpLocks noChangeShapeType="1"/>
                  <a:stCxn id="1104" idx="5"/>
                  <a:endCxn id="1105" idx="2"/>
                </p:cNvCxnSpPr>
                <p:nvPr/>
              </p:nvCxnSpPr>
              <p:spPr bwMode="auto">
                <a:xfrm>
                  <a:off x="1338" y="2977"/>
                  <a:ext cx="153" cy="36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6" name="AutoShape 20"/>
                <p:cNvCxnSpPr>
                  <a:cxnSpLocks noChangeShapeType="1"/>
                  <a:stCxn id="1105" idx="7"/>
                  <a:endCxn id="1106" idx="7"/>
                </p:cNvCxnSpPr>
                <p:nvPr/>
              </p:nvCxnSpPr>
              <p:spPr bwMode="auto">
                <a:xfrm flipV="1">
                  <a:off x="1530" y="2857"/>
                  <a:ext cx="192" cy="140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7" name="AutoShape 21"/>
                <p:cNvCxnSpPr>
                  <a:cxnSpLocks noChangeShapeType="1"/>
                  <a:stCxn id="1106" idx="6"/>
                  <a:endCxn id="1107" idx="2"/>
                </p:cNvCxnSpPr>
                <p:nvPr/>
              </p:nvCxnSpPr>
              <p:spPr bwMode="auto">
                <a:xfrm>
                  <a:off x="1729" y="2873"/>
                  <a:ext cx="136" cy="6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8" name="AutoShape 22"/>
                <p:cNvCxnSpPr>
                  <a:cxnSpLocks noChangeShapeType="1"/>
                  <a:stCxn id="1107" idx="5"/>
                  <a:endCxn id="1108" idx="2"/>
                </p:cNvCxnSpPr>
                <p:nvPr/>
              </p:nvCxnSpPr>
              <p:spPr bwMode="auto">
                <a:xfrm>
                  <a:off x="1904" y="2956"/>
                  <a:ext cx="153" cy="57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099" name="AutoShape 23"/>
                <p:cNvCxnSpPr>
                  <a:cxnSpLocks noChangeShapeType="1"/>
                  <a:stCxn id="1108" idx="7"/>
                  <a:endCxn id="1109" idx="3"/>
                </p:cNvCxnSpPr>
                <p:nvPr/>
              </p:nvCxnSpPr>
              <p:spPr bwMode="auto">
                <a:xfrm flipV="1">
                  <a:off x="2096" y="2843"/>
                  <a:ext cx="74" cy="154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00" name="AutoShape 24"/>
                <p:cNvCxnSpPr>
                  <a:cxnSpLocks noChangeShapeType="1"/>
                  <a:stCxn id="1109" idx="5"/>
                  <a:endCxn id="1110" idx="1"/>
                </p:cNvCxnSpPr>
                <p:nvPr/>
              </p:nvCxnSpPr>
              <p:spPr bwMode="auto">
                <a:xfrm>
                  <a:off x="2202" y="2843"/>
                  <a:ext cx="112" cy="93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101" name="AutoShape 25"/>
                <p:cNvCxnSpPr>
                  <a:cxnSpLocks noChangeShapeType="1"/>
                  <a:stCxn id="1110" idx="6"/>
                  <a:endCxn id="1111" idx="3"/>
                </p:cNvCxnSpPr>
                <p:nvPr/>
              </p:nvCxnSpPr>
              <p:spPr bwMode="auto">
                <a:xfrm flipV="1">
                  <a:off x="2353" y="2883"/>
                  <a:ext cx="96" cy="69"/>
                </a:xfrm>
                <a:prstGeom prst="straightConnector1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sp>
              <p:nvSpPr>
                <p:cNvPr id="1102" name="Oval 5"/>
                <p:cNvSpPr>
                  <a:spLocks noChangeArrowheads="1"/>
                </p:cNvSpPr>
                <p:nvPr/>
              </p:nvSpPr>
              <p:spPr bwMode="auto">
                <a:xfrm>
                  <a:off x="1003" y="2854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3" name="Oval 6"/>
                <p:cNvSpPr>
                  <a:spLocks noChangeArrowheads="1"/>
                </p:cNvSpPr>
                <p:nvPr/>
              </p:nvSpPr>
              <p:spPr bwMode="auto">
                <a:xfrm>
                  <a:off x="1155" y="2793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4" name="Oval 7"/>
                <p:cNvSpPr>
                  <a:spLocks noChangeArrowheads="1"/>
                </p:cNvSpPr>
                <p:nvPr/>
              </p:nvSpPr>
              <p:spPr bwMode="auto">
                <a:xfrm>
                  <a:off x="1299" y="2938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5" name="Oval 8"/>
                <p:cNvSpPr>
                  <a:spLocks noChangeArrowheads="1"/>
                </p:cNvSpPr>
                <p:nvPr/>
              </p:nvSpPr>
              <p:spPr bwMode="auto">
                <a:xfrm>
                  <a:off x="1491" y="299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6" name="Oval 9"/>
                <p:cNvSpPr>
                  <a:spLocks noChangeArrowheads="1"/>
                </p:cNvSpPr>
                <p:nvPr/>
              </p:nvSpPr>
              <p:spPr bwMode="auto">
                <a:xfrm>
                  <a:off x="1683" y="285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7" name="Oval 10"/>
                <p:cNvSpPr>
                  <a:spLocks noChangeArrowheads="1"/>
                </p:cNvSpPr>
                <p:nvPr/>
              </p:nvSpPr>
              <p:spPr bwMode="auto">
                <a:xfrm>
                  <a:off x="1865" y="2917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8" name="Oval 11"/>
                <p:cNvSpPr>
                  <a:spLocks noChangeArrowheads="1"/>
                </p:cNvSpPr>
                <p:nvPr/>
              </p:nvSpPr>
              <p:spPr bwMode="auto">
                <a:xfrm>
                  <a:off x="2057" y="299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09" name="Oval 12"/>
                <p:cNvSpPr>
                  <a:spLocks noChangeArrowheads="1"/>
                </p:cNvSpPr>
                <p:nvPr/>
              </p:nvSpPr>
              <p:spPr bwMode="auto">
                <a:xfrm>
                  <a:off x="2163" y="2804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0" name="Oval 13"/>
                <p:cNvSpPr>
                  <a:spLocks noChangeArrowheads="1"/>
                </p:cNvSpPr>
                <p:nvPr/>
              </p:nvSpPr>
              <p:spPr bwMode="auto">
                <a:xfrm>
                  <a:off x="2307" y="2929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1" name="Oval 14"/>
                <p:cNvSpPr>
                  <a:spLocks noChangeArrowheads="1"/>
                </p:cNvSpPr>
                <p:nvPr/>
              </p:nvSpPr>
              <p:spPr bwMode="auto">
                <a:xfrm>
                  <a:off x="2442" y="2844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12" name="Oval 15"/>
                <p:cNvSpPr>
                  <a:spLocks noChangeArrowheads="1"/>
                </p:cNvSpPr>
                <p:nvPr/>
              </p:nvSpPr>
              <p:spPr bwMode="auto">
                <a:xfrm>
                  <a:off x="819" y="2950"/>
                  <a:ext cx="46" cy="46"/>
                </a:xfrm>
                <a:prstGeom prst="ellipse">
                  <a:avLst/>
                </a:prstGeom>
                <a:solidFill>
                  <a:srgbClr val="FF0000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077" name="Group 329"/>
              <p:cNvGrpSpPr>
                <a:grpSpLocks/>
              </p:cNvGrpSpPr>
              <p:nvPr/>
            </p:nvGrpSpPr>
            <p:grpSpPr bwMode="auto">
              <a:xfrm>
                <a:off x="737" y="2739"/>
                <a:ext cx="1759" cy="1042"/>
                <a:chOff x="737" y="2739"/>
                <a:chExt cx="1759" cy="1042"/>
              </a:xfrm>
            </p:grpSpPr>
            <p:grpSp>
              <p:nvGrpSpPr>
                <p:cNvPr id="1078" name="Group 217"/>
                <p:cNvGrpSpPr>
                  <a:grpSpLocks/>
                </p:cNvGrpSpPr>
                <p:nvPr/>
              </p:nvGrpSpPr>
              <p:grpSpPr bwMode="auto">
                <a:xfrm>
                  <a:off x="737" y="2739"/>
                  <a:ext cx="1759" cy="1042"/>
                  <a:chOff x="439" y="2453"/>
                  <a:chExt cx="1759" cy="1277"/>
                </a:xfrm>
              </p:grpSpPr>
              <p:grpSp>
                <p:nvGrpSpPr>
                  <p:cNvPr id="1080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448" y="2453"/>
                    <a:ext cx="59" cy="1277"/>
                    <a:chOff x="624" y="576"/>
                    <a:chExt cx="144" cy="3168"/>
                  </a:xfrm>
                </p:grpSpPr>
                <p:sp>
                  <p:nvSpPr>
                    <p:cNvPr id="1087" name="Line 2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8" name="Line 2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9" name="Line 2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90" name="Line 2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91" name="Line 2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92" name="Line 2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81" name="Group 225"/>
                  <p:cNvGrpSpPr>
                    <a:grpSpLocks/>
                  </p:cNvGrpSpPr>
                  <p:nvPr/>
                </p:nvGrpSpPr>
                <p:grpSpPr bwMode="auto">
                  <a:xfrm>
                    <a:off x="439" y="3662"/>
                    <a:ext cx="1759" cy="57"/>
                    <a:chOff x="576" y="3552"/>
                    <a:chExt cx="4512" cy="144"/>
                  </a:xfrm>
                </p:grpSpPr>
                <p:sp>
                  <p:nvSpPr>
                    <p:cNvPr id="1082" name="Line 2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3" name="Line 2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4" name="Line 2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5" name="Line 2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86" name="Line 2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1079" name="Line 231"/>
                <p:cNvSpPr>
                  <a:spLocks noChangeShapeType="1"/>
                </p:cNvSpPr>
                <p:nvPr/>
              </p:nvSpPr>
              <p:spPr bwMode="auto">
                <a:xfrm>
                  <a:off x="795" y="2925"/>
                  <a:ext cx="1687" cy="0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148712" name="Text Box 232"/>
            <p:cNvSpPr txBox="1">
              <a:spLocks noChangeArrowheads="1"/>
            </p:cNvSpPr>
            <p:nvPr/>
          </p:nvSpPr>
          <p:spPr bwMode="auto">
            <a:xfrm>
              <a:off x="569" y="3777"/>
              <a:ext cx="984" cy="2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2000" b="1">
                  <a:latin typeface="+mj-lt"/>
                </a:rPr>
                <a:t>Horizontal</a:t>
              </a:r>
            </a:p>
          </p:txBody>
        </p:sp>
      </p:grpSp>
      <p:grpSp>
        <p:nvGrpSpPr>
          <p:cNvPr id="1032" name="Group 327"/>
          <p:cNvGrpSpPr>
            <a:grpSpLocks/>
          </p:cNvGrpSpPr>
          <p:nvPr/>
        </p:nvGrpSpPr>
        <p:grpSpPr bwMode="auto">
          <a:xfrm>
            <a:off x="4851400" y="3808413"/>
            <a:ext cx="4038600" cy="2122487"/>
            <a:chOff x="3056" y="2705"/>
            <a:chExt cx="2544" cy="1337"/>
          </a:xfrm>
        </p:grpSpPr>
        <p:graphicFrame>
          <p:nvGraphicFramePr>
            <p:cNvPr id="1026" name="Object 214"/>
            <p:cNvGraphicFramePr>
              <a:graphicFrameLocks noChangeAspect="1"/>
            </p:cNvGraphicFramePr>
            <p:nvPr/>
          </p:nvGraphicFramePr>
          <p:xfrm>
            <a:off x="5072" y="3184"/>
            <a:ext cx="528" cy="636"/>
          </p:xfrm>
          <a:graphic>
            <a:graphicData uri="http://schemas.openxmlformats.org/presentationml/2006/ole">
              <p:oleObj spid="_x0000_s1026" name="Clip" r:id="rId3" imgW="1107720" imgH="1631880" progId="">
                <p:embed/>
              </p:oleObj>
            </a:graphicData>
          </a:graphic>
        </p:graphicFrame>
        <p:grpSp>
          <p:nvGrpSpPr>
            <p:cNvPr id="1033" name="Group 326"/>
            <p:cNvGrpSpPr>
              <a:grpSpLocks/>
            </p:cNvGrpSpPr>
            <p:nvPr/>
          </p:nvGrpSpPr>
          <p:grpSpPr bwMode="auto">
            <a:xfrm>
              <a:off x="3056" y="2705"/>
              <a:ext cx="2007" cy="1337"/>
              <a:chOff x="3056" y="2705"/>
              <a:chExt cx="2007" cy="1337"/>
            </a:xfrm>
          </p:grpSpPr>
          <p:grpSp>
            <p:nvGrpSpPr>
              <p:cNvPr id="1034" name="Group 325"/>
              <p:cNvGrpSpPr>
                <a:grpSpLocks/>
              </p:cNvGrpSpPr>
              <p:nvPr/>
            </p:nvGrpSpPr>
            <p:grpSpPr bwMode="auto">
              <a:xfrm>
                <a:off x="3216" y="2705"/>
                <a:ext cx="1847" cy="1088"/>
                <a:chOff x="3216" y="2705"/>
                <a:chExt cx="1847" cy="1088"/>
              </a:xfrm>
            </p:grpSpPr>
            <p:grpSp>
              <p:nvGrpSpPr>
                <p:cNvPr id="1036" name="Group 199"/>
                <p:cNvGrpSpPr>
                  <a:grpSpLocks/>
                </p:cNvGrpSpPr>
                <p:nvPr/>
              </p:nvGrpSpPr>
              <p:grpSpPr bwMode="auto">
                <a:xfrm>
                  <a:off x="3216" y="2705"/>
                  <a:ext cx="1847" cy="1088"/>
                  <a:chOff x="4608" y="2736"/>
                  <a:chExt cx="1008" cy="722"/>
                </a:xfrm>
              </p:grpSpPr>
              <p:grpSp>
                <p:nvGrpSpPr>
                  <p:cNvPr id="1061" name="Group 200"/>
                  <p:cNvGrpSpPr>
                    <a:grpSpLocks/>
                  </p:cNvGrpSpPr>
                  <p:nvPr/>
                </p:nvGrpSpPr>
                <p:grpSpPr bwMode="auto">
                  <a:xfrm>
                    <a:off x="4618" y="2736"/>
                    <a:ext cx="33" cy="722"/>
                    <a:chOff x="624" y="576"/>
                    <a:chExt cx="144" cy="3168"/>
                  </a:xfrm>
                </p:grpSpPr>
                <p:sp>
                  <p:nvSpPr>
                    <p:cNvPr id="1068" name="Line 2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576"/>
                      <a:ext cx="0" cy="3168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9" name="Line 2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297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0" name="Line 2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1872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1" name="Line 2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2448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2" name="Line 2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3024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73" name="Line 2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4" y="720"/>
                      <a:ext cx="144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1062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4608" y="3414"/>
                    <a:ext cx="1008" cy="33"/>
                    <a:chOff x="576" y="3552"/>
                    <a:chExt cx="4512" cy="144"/>
                  </a:xfrm>
                </p:grpSpPr>
                <p:sp>
                  <p:nvSpPr>
                    <p:cNvPr id="1063" name="Line 2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76" y="3600"/>
                      <a:ext cx="4512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4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84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5" name="Line 2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36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6" name="Line 2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44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067" name="Line 2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52" y="3552"/>
                      <a:ext cx="0" cy="144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1037" name="Group 324"/>
                <p:cNvGrpSpPr>
                  <a:grpSpLocks/>
                </p:cNvGrpSpPr>
                <p:nvPr/>
              </p:nvGrpSpPr>
              <p:grpSpPr bwMode="auto">
                <a:xfrm>
                  <a:off x="3312" y="2817"/>
                  <a:ext cx="1617" cy="565"/>
                  <a:chOff x="3312" y="2817"/>
                  <a:chExt cx="1617" cy="565"/>
                </a:xfrm>
              </p:grpSpPr>
              <p:cxnSp>
                <p:nvCxnSpPr>
                  <p:cNvPr id="1038" name="AutoShape 295"/>
                  <p:cNvCxnSpPr>
                    <a:cxnSpLocks noChangeShapeType="1"/>
                    <a:stCxn id="1058" idx="7"/>
                    <a:endCxn id="1049" idx="3"/>
                  </p:cNvCxnSpPr>
                  <p:nvPr/>
                </p:nvCxnSpPr>
                <p:spPr bwMode="auto">
                  <a:xfrm flipV="1">
                    <a:off x="3351" y="3175"/>
                    <a:ext cx="158" cy="16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39" name="AutoShape 296"/>
                  <p:cNvCxnSpPr>
                    <a:cxnSpLocks noChangeShapeType="1"/>
                    <a:stCxn id="1049" idx="7"/>
                    <a:endCxn id="1050" idx="3"/>
                  </p:cNvCxnSpPr>
                  <p:nvPr/>
                </p:nvCxnSpPr>
                <p:spPr bwMode="auto">
                  <a:xfrm flipV="1">
                    <a:off x="3541" y="3020"/>
                    <a:ext cx="145" cy="12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0" name="AutoShape 297"/>
                  <p:cNvCxnSpPr>
                    <a:cxnSpLocks noChangeShapeType="1"/>
                    <a:stCxn id="1056" idx="7"/>
                    <a:endCxn id="1057" idx="3"/>
                  </p:cNvCxnSpPr>
                  <p:nvPr/>
                </p:nvCxnSpPr>
                <p:spPr bwMode="auto">
                  <a:xfrm flipV="1">
                    <a:off x="4587" y="2856"/>
                    <a:ext cx="57" cy="10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1" name="AutoShape 300"/>
                  <p:cNvCxnSpPr>
                    <a:cxnSpLocks noChangeShapeType="1"/>
                    <a:stCxn id="1059" idx="1"/>
                    <a:endCxn id="1057" idx="6"/>
                  </p:cNvCxnSpPr>
                  <p:nvPr/>
                </p:nvCxnSpPr>
                <p:spPr bwMode="auto">
                  <a:xfrm flipH="1" flipV="1">
                    <a:off x="4683" y="2840"/>
                    <a:ext cx="106" cy="116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2" name="AutoShape 301"/>
                  <p:cNvCxnSpPr>
                    <a:cxnSpLocks noChangeShapeType="1"/>
                    <a:stCxn id="1060" idx="1"/>
                    <a:endCxn id="1059" idx="5"/>
                  </p:cNvCxnSpPr>
                  <p:nvPr/>
                </p:nvCxnSpPr>
                <p:spPr bwMode="auto">
                  <a:xfrm flipH="1" flipV="1">
                    <a:off x="4821" y="2988"/>
                    <a:ext cx="69" cy="114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3" name="AutoShape 302"/>
                  <p:cNvCxnSpPr>
                    <a:cxnSpLocks noChangeShapeType="1"/>
                    <a:stCxn id="1050" idx="5"/>
                    <a:endCxn id="1051" idx="1"/>
                  </p:cNvCxnSpPr>
                  <p:nvPr/>
                </p:nvCxnSpPr>
                <p:spPr bwMode="auto">
                  <a:xfrm>
                    <a:off x="3718" y="3020"/>
                    <a:ext cx="80" cy="118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4" name="AutoShape 303"/>
                  <p:cNvCxnSpPr>
                    <a:cxnSpLocks noChangeShapeType="1"/>
                    <a:stCxn id="1052" idx="6"/>
                    <a:endCxn id="1053" idx="3"/>
                  </p:cNvCxnSpPr>
                  <p:nvPr/>
                </p:nvCxnSpPr>
                <p:spPr bwMode="auto">
                  <a:xfrm flipV="1">
                    <a:off x="3982" y="3250"/>
                    <a:ext cx="125" cy="10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5" name="AutoShape 304"/>
                  <p:cNvCxnSpPr>
                    <a:cxnSpLocks noChangeShapeType="1"/>
                    <a:stCxn id="1053" idx="7"/>
                    <a:endCxn id="1054" idx="3"/>
                  </p:cNvCxnSpPr>
                  <p:nvPr/>
                </p:nvCxnSpPr>
                <p:spPr bwMode="auto">
                  <a:xfrm flipV="1">
                    <a:off x="4139" y="3118"/>
                    <a:ext cx="93" cy="100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6" name="AutoShape 305"/>
                  <p:cNvCxnSpPr>
                    <a:cxnSpLocks noChangeShapeType="1"/>
                    <a:stCxn id="1054" idx="5"/>
                    <a:endCxn id="1055" idx="1"/>
                  </p:cNvCxnSpPr>
                  <p:nvPr/>
                </p:nvCxnSpPr>
                <p:spPr bwMode="auto">
                  <a:xfrm>
                    <a:off x="4264" y="3118"/>
                    <a:ext cx="132" cy="132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7" name="AutoShape 306"/>
                  <p:cNvCxnSpPr>
                    <a:cxnSpLocks noChangeShapeType="1"/>
                    <a:stCxn id="1055" idx="7"/>
                    <a:endCxn id="1056" idx="3"/>
                  </p:cNvCxnSpPr>
                  <p:nvPr/>
                </p:nvCxnSpPr>
                <p:spPr bwMode="auto">
                  <a:xfrm flipV="1">
                    <a:off x="4428" y="2991"/>
                    <a:ext cx="127" cy="259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048" name="AutoShape 307"/>
                  <p:cNvCxnSpPr>
                    <a:cxnSpLocks noChangeShapeType="1"/>
                    <a:stCxn id="1051" idx="5"/>
                    <a:endCxn id="1052" idx="1"/>
                  </p:cNvCxnSpPr>
                  <p:nvPr/>
                </p:nvCxnSpPr>
                <p:spPr bwMode="auto">
                  <a:xfrm>
                    <a:off x="3830" y="3170"/>
                    <a:ext cx="113" cy="173"/>
                  </a:xfrm>
                  <a:prstGeom prst="straightConnector1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sp>
                <p:nvSpPr>
                  <p:cNvPr id="1049" name="Oval 285"/>
                  <p:cNvSpPr>
                    <a:spLocks noChangeArrowheads="1"/>
                  </p:cNvSpPr>
                  <p:nvPr/>
                </p:nvSpPr>
                <p:spPr bwMode="auto">
                  <a:xfrm>
                    <a:off x="3502" y="3136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0" name="Oval 286"/>
                  <p:cNvSpPr>
                    <a:spLocks noChangeArrowheads="1"/>
                  </p:cNvSpPr>
                  <p:nvPr/>
                </p:nvSpPr>
                <p:spPr bwMode="auto">
                  <a:xfrm>
                    <a:off x="3679" y="298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1" name="Oval 287"/>
                  <p:cNvSpPr>
                    <a:spLocks noChangeArrowheads="1"/>
                  </p:cNvSpPr>
                  <p:nvPr/>
                </p:nvSpPr>
                <p:spPr bwMode="auto">
                  <a:xfrm>
                    <a:off x="3791" y="313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2" name="Oval 288"/>
                  <p:cNvSpPr>
                    <a:spLocks noChangeArrowheads="1"/>
                  </p:cNvSpPr>
                  <p:nvPr/>
                </p:nvSpPr>
                <p:spPr bwMode="auto">
                  <a:xfrm>
                    <a:off x="3936" y="3336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3" name="Oval 289"/>
                  <p:cNvSpPr>
                    <a:spLocks noChangeArrowheads="1"/>
                  </p:cNvSpPr>
                  <p:nvPr/>
                </p:nvSpPr>
                <p:spPr bwMode="auto">
                  <a:xfrm>
                    <a:off x="4100" y="3211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4" name="Oval 290"/>
                  <p:cNvSpPr>
                    <a:spLocks noChangeArrowheads="1"/>
                  </p:cNvSpPr>
                  <p:nvPr/>
                </p:nvSpPr>
                <p:spPr bwMode="auto">
                  <a:xfrm>
                    <a:off x="4225" y="307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5" name="Oval 291"/>
                  <p:cNvSpPr>
                    <a:spLocks noChangeArrowheads="1"/>
                  </p:cNvSpPr>
                  <p:nvPr/>
                </p:nvSpPr>
                <p:spPr bwMode="auto">
                  <a:xfrm>
                    <a:off x="4389" y="3243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6" name="Oval 292"/>
                  <p:cNvSpPr>
                    <a:spLocks noChangeArrowheads="1"/>
                  </p:cNvSpPr>
                  <p:nvPr/>
                </p:nvSpPr>
                <p:spPr bwMode="auto">
                  <a:xfrm>
                    <a:off x="4548" y="2952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7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4637" y="2817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3312" y="3328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59" name="Oval 298"/>
                  <p:cNvSpPr>
                    <a:spLocks noChangeArrowheads="1"/>
                  </p:cNvSpPr>
                  <p:nvPr/>
                </p:nvSpPr>
                <p:spPr bwMode="auto">
                  <a:xfrm>
                    <a:off x="4782" y="2949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60" name="Oval 299"/>
                  <p:cNvSpPr>
                    <a:spLocks noChangeArrowheads="1"/>
                  </p:cNvSpPr>
                  <p:nvPr/>
                </p:nvSpPr>
                <p:spPr bwMode="auto">
                  <a:xfrm>
                    <a:off x="4883" y="3095"/>
                    <a:ext cx="46" cy="4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48693" name="Text Box 213"/>
              <p:cNvSpPr txBox="1">
                <a:spLocks noChangeArrowheads="1"/>
              </p:cNvSpPr>
              <p:nvPr/>
            </p:nvSpPr>
            <p:spPr bwMode="auto">
              <a:xfrm>
                <a:off x="3056" y="3780"/>
                <a:ext cx="984" cy="26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tx1">
                    <a:lumMod val="50000"/>
                    <a:lumOff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Cyclical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Analyze sales history to forecast future demand</a:t>
            </a:r>
          </a:p>
          <a:p>
            <a:pPr eaLnBrk="1" hangingPunct="1"/>
            <a:r>
              <a:rPr lang="en-US" smtClean="0"/>
              <a:t>Use basic “time series analysis” techniques</a:t>
            </a:r>
          </a:p>
          <a:p>
            <a:pPr lvl="1" eaLnBrk="1" hangingPunct="1"/>
            <a:r>
              <a:rPr lang="en-US" smtClean="0"/>
              <a:t>Mathematical manipulation of the sales history</a:t>
            </a:r>
          </a:p>
          <a:p>
            <a:pPr eaLnBrk="1" hangingPunct="1"/>
            <a:r>
              <a:rPr lang="en-US" smtClean="0"/>
              <a:t>Six forecasting methods coded</a:t>
            </a:r>
          </a:p>
          <a:p>
            <a:pPr lvl="1" eaLnBrk="1" hangingPunct="1"/>
            <a:r>
              <a:rPr lang="en-US" smtClean="0"/>
              <a:t>Methods may/may not account for underlying patterns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Forecasting Methods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FS-SU-270</a:t>
            </a:r>
          </a:p>
        </p:txBody>
      </p:sp>
      <p:sp>
        <p:nvSpPr>
          <p:cNvPr id="29701" name="Freeform 4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rgbClr val="5A87C6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2" name="Freeform 5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3" name="Freeform 6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4" name="Text Box 7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latin typeface="+mj-lt"/>
              </a:rPr>
              <a:t>History</a:t>
            </a:r>
          </a:p>
        </p:txBody>
      </p:sp>
      <p:sp>
        <p:nvSpPr>
          <p:cNvPr id="29705" name="Text Box 8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Criteria</a:t>
            </a:r>
          </a:p>
        </p:txBody>
      </p:sp>
      <p:sp>
        <p:nvSpPr>
          <p:cNvPr id="29706" name="Freeform 9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7" name="Freeform 10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8" name="Freeform 11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09" name="Freeform 12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10" name="Freeform 13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9711" name="Rectangle 14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29712" name="Text Box 15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9713" name="Text Box 16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29714" name="Text Box 17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29715" name="Text Box 18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 01-06 are predefined</a:t>
            </a:r>
          </a:p>
          <a:p>
            <a:pPr eaLnBrk="1" hangingPunct="1"/>
            <a:r>
              <a:rPr lang="en-US" smtClean="0"/>
              <a:t>Methods 07-50 are reserved for QAD</a:t>
            </a:r>
          </a:p>
          <a:p>
            <a:pPr eaLnBrk="1" hangingPunct="1"/>
            <a:r>
              <a:rPr lang="en-US" smtClean="0"/>
              <a:t>Methods 51-99 are for other forecasting methods</a:t>
            </a:r>
          </a:p>
          <a:p>
            <a:pPr eaLnBrk="1" hangingPunct="1"/>
            <a:r>
              <a:rPr lang="en-US" smtClean="0"/>
              <a:t>Method 00 indicates that the forecast detail record was not generated by the system</a:t>
            </a:r>
          </a:p>
          <a:p>
            <a:pPr lvl="1" eaLnBrk="1" hangingPunct="1"/>
            <a:r>
              <a:rPr lang="en-US" smtClean="0"/>
              <a:t>Manually created</a:t>
            </a:r>
          </a:p>
          <a:p>
            <a:pPr lvl="1" eaLnBrk="1" hangingPunct="1"/>
            <a:r>
              <a:rPr lang="en-US" smtClean="0"/>
              <a:t>Loaded through CIM interface</a:t>
            </a:r>
          </a:p>
          <a:p>
            <a:pPr lvl="1" eaLnBrk="1" hangingPunct="1"/>
            <a:r>
              <a:rPr lang="en-US" smtClean="0"/>
              <a:t>Created using the copy functions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 Codes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FS-SU-280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02: Double Moving Average</a:t>
            </a:r>
          </a:p>
          <a:p>
            <a:pPr eaLnBrk="1" hangingPunct="1"/>
            <a:r>
              <a:rPr lang="en-US" smtClean="0"/>
              <a:t>03: Double Exponential Smoothing</a:t>
            </a:r>
          </a:p>
          <a:p>
            <a:pPr eaLnBrk="1" hangingPunct="1"/>
            <a:r>
              <a:rPr lang="en-US" smtClean="0"/>
              <a:t>04: Linear Exponential</a:t>
            </a:r>
          </a:p>
          <a:p>
            <a:pPr eaLnBrk="1" hangingPunct="1"/>
            <a:r>
              <a:rPr lang="en-US" smtClean="0"/>
              <a:t>05: Classic Decomposition</a:t>
            </a:r>
          </a:p>
          <a:p>
            <a:pPr eaLnBrk="1" hangingPunct="1"/>
            <a:r>
              <a:rPr lang="en-US" smtClean="0"/>
              <a:t>06: Simple Regression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b="1" smtClean="0"/>
              <a:t>01: Best Fit</a:t>
            </a:r>
          </a:p>
          <a:p>
            <a:pPr lvl="1" eaLnBrk="1" hangingPunct="1"/>
            <a:r>
              <a:rPr lang="en-US" smtClean="0"/>
              <a:t>Uses Methods 02-06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 Codes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FS-SU-290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Closed-Loop System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FS-SU-030</a:t>
            </a:r>
          </a:p>
        </p:txBody>
      </p:sp>
      <p:grpSp>
        <p:nvGrpSpPr>
          <p:cNvPr id="6148" name="Group 34"/>
          <p:cNvGrpSpPr>
            <a:grpSpLocks/>
          </p:cNvGrpSpPr>
          <p:nvPr/>
        </p:nvGrpSpPr>
        <p:grpSpPr bwMode="auto">
          <a:xfrm>
            <a:off x="1289050" y="1358900"/>
            <a:ext cx="6580188" cy="4222750"/>
            <a:chOff x="812" y="1258"/>
            <a:chExt cx="4145" cy="2660"/>
          </a:xfrm>
        </p:grpSpPr>
        <p:sp>
          <p:nvSpPr>
            <p:cNvPr id="6149" name="Text Box 8"/>
            <p:cNvSpPr txBox="1">
              <a:spLocks noChangeArrowheads="1"/>
            </p:cNvSpPr>
            <p:nvPr/>
          </p:nvSpPr>
          <p:spPr bwMode="auto">
            <a:xfrm>
              <a:off x="1425" y="1258"/>
              <a:ext cx="8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6150" name="Text Box 11"/>
            <p:cNvSpPr txBox="1">
              <a:spLocks noChangeArrowheads="1"/>
            </p:cNvSpPr>
            <p:nvPr/>
          </p:nvSpPr>
          <p:spPr bwMode="auto">
            <a:xfrm>
              <a:off x="812" y="2303"/>
              <a:ext cx="8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Analyze History</a:t>
              </a:r>
            </a:p>
          </p:txBody>
        </p:sp>
        <p:sp>
          <p:nvSpPr>
            <p:cNvPr id="6151" name="Text Box 15"/>
            <p:cNvSpPr txBox="1">
              <a:spLocks noChangeArrowheads="1"/>
            </p:cNvSpPr>
            <p:nvPr/>
          </p:nvSpPr>
          <p:spPr bwMode="auto">
            <a:xfrm>
              <a:off x="1416" y="3336"/>
              <a:ext cx="889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Define Forecast Criteria</a:t>
              </a:r>
            </a:p>
          </p:txBody>
        </p:sp>
        <p:sp>
          <p:nvSpPr>
            <p:cNvPr id="6152" name="Text Box 18"/>
            <p:cNvSpPr txBox="1">
              <a:spLocks noChangeArrowheads="1"/>
            </p:cNvSpPr>
            <p:nvPr/>
          </p:nvSpPr>
          <p:spPr bwMode="auto">
            <a:xfrm>
              <a:off x="3482" y="1263"/>
              <a:ext cx="86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6153" name="Text Box 21"/>
            <p:cNvSpPr txBox="1">
              <a:spLocks noChangeArrowheads="1"/>
            </p:cNvSpPr>
            <p:nvPr/>
          </p:nvSpPr>
          <p:spPr bwMode="auto">
            <a:xfrm>
              <a:off x="4088" y="2301"/>
              <a:ext cx="86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Update MRP</a:t>
              </a:r>
            </a:p>
          </p:txBody>
        </p:sp>
        <p:grpSp>
          <p:nvGrpSpPr>
            <p:cNvPr id="6154" name="Group 33"/>
            <p:cNvGrpSpPr>
              <a:grpSpLocks/>
            </p:cNvGrpSpPr>
            <p:nvPr/>
          </p:nvGrpSpPr>
          <p:grpSpPr bwMode="auto">
            <a:xfrm>
              <a:off x="1744" y="1417"/>
              <a:ext cx="2264" cy="2193"/>
              <a:chOff x="1744" y="1417"/>
              <a:chExt cx="2264" cy="2193"/>
            </a:xfrm>
          </p:grpSpPr>
          <p:sp>
            <p:nvSpPr>
              <p:cNvPr id="6156" name="Rectangle 4"/>
              <p:cNvSpPr>
                <a:spLocks noChangeArrowheads="1"/>
              </p:cNvSpPr>
              <p:nvPr/>
            </p:nvSpPr>
            <p:spPr bwMode="auto">
              <a:xfrm>
                <a:off x="2110" y="1754"/>
                <a:ext cx="1531" cy="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eaLnBrk="0" hangingPunct="0"/>
                <a:r>
                  <a:rPr lang="en-US" sz="1600" b="1">
                    <a:latin typeface="+mj-lt"/>
                  </a:rPr>
                  <a:t>QAD Enterprise Applications</a:t>
                </a:r>
              </a:p>
            </p:txBody>
          </p:sp>
          <p:grpSp>
            <p:nvGrpSpPr>
              <p:cNvPr id="6157" name="Group 32"/>
              <p:cNvGrpSpPr>
                <a:grpSpLocks/>
              </p:cNvGrpSpPr>
              <p:nvPr/>
            </p:nvGrpSpPr>
            <p:grpSpPr bwMode="auto">
              <a:xfrm>
                <a:off x="1744" y="1417"/>
                <a:ext cx="2264" cy="2193"/>
                <a:chOff x="1732" y="1417"/>
                <a:chExt cx="2264" cy="2193"/>
              </a:xfrm>
            </p:grpSpPr>
            <p:sp>
              <p:nvSpPr>
                <p:cNvPr id="6158" name="Freeform 6"/>
                <p:cNvSpPr>
                  <a:spLocks/>
                </p:cNvSpPr>
                <p:nvPr/>
              </p:nvSpPr>
              <p:spPr bwMode="auto">
                <a:xfrm>
                  <a:off x="1959" y="1465"/>
                  <a:ext cx="606" cy="596"/>
                </a:xfrm>
                <a:custGeom>
                  <a:avLst/>
                  <a:gdLst>
                    <a:gd name="T0" fmla="*/ 0 w 1061"/>
                    <a:gd name="T1" fmla="*/ 839 h 1059"/>
                    <a:gd name="T2" fmla="*/ 11 w 1061"/>
                    <a:gd name="T3" fmla="*/ 817 h 1059"/>
                    <a:gd name="T4" fmla="*/ 20 w 1061"/>
                    <a:gd name="T5" fmla="*/ 799 h 1059"/>
                    <a:gd name="T6" fmla="*/ 30 w 1061"/>
                    <a:gd name="T7" fmla="*/ 780 h 1059"/>
                    <a:gd name="T8" fmla="*/ 39 w 1061"/>
                    <a:gd name="T9" fmla="*/ 763 h 1059"/>
                    <a:gd name="T10" fmla="*/ 50 w 1061"/>
                    <a:gd name="T11" fmla="*/ 743 h 1059"/>
                    <a:gd name="T12" fmla="*/ 63 w 1061"/>
                    <a:gd name="T13" fmla="*/ 724 h 1059"/>
                    <a:gd name="T14" fmla="*/ 74 w 1061"/>
                    <a:gd name="T15" fmla="*/ 707 h 1059"/>
                    <a:gd name="T16" fmla="*/ 84 w 1061"/>
                    <a:gd name="T17" fmla="*/ 687 h 1059"/>
                    <a:gd name="T18" fmla="*/ 100 w 1061"/>
                    <a:gd name="T19" fmla="*/ 666 h 1059"/>
                    <a:gd name="T20" fmla="*/ 116 w 1061"/>
                    <a:gd name="T21" fmla="*/ 644 h 1059"/>
                    <a:gd name="T22" fmla="*/ 128 w 1061"/>
                    <a:gd name="T23" fmla="*/ 626 h 1059"/>
                    <a:gd name="T24" fmla="*/ 143 w 1061"/>
                    <a:gd name="T25" fmla="*/ 608 h 1059"/>
                    <a:gd name="T26" fmla="*/ 158 w 1061"/>
                    <a:gd name="T27" fmla="*/ 588 h 1059"/>
                    <a:gd name="T28" fmla="*/ 175 w 1061"/>
                    <a:gd name="T29" fmla="*/ 566 h 1059"/>
                    <a:gd name="T30" fmla="*/ 191 w 1061"/>
                    <a:gd name="T31" fmla="*/ 547 h 1059"/>
                    <a:gd name="T32" fmla="*/ 209 w 1061"/>
                    <a:gd name="T33" fmla="*/ 526 h 1059"/>
                    <a:gd name="T34" fmla="*/ 225 w 1061"/>
                    <a:gd name="T35" fmla="*/ 510 h 1059"/>
                    <a:gd name="T36" fmla="*/ 246 w 1061"/>
                    <a:gd name="T37" fmla="*/ 487 h 1059"/>
                    <a:gd name="T38" fmla="*/ 263 w 1061"/>
                    <a:gd name="T39" fmla="*/ 468 h 1059"/>
                    <a:gd name="T40" fmla="*/ 281 w 1061"/>
                    <a:gd name="T41" fmla="*/ 451 h 1059"/>
                    <a:gd name="T42" fmla="*/ 302 w 1061"/>
                    <a:gd name="T43" fmla="*/ 432 h 1059"/>
                    <a:gd name="T44" fmla="*/ 317 w 1061"/>
                    <a:gd name="T45" fmla="*/ 418 h 1059"/>
                    <a:gd name="T46" fmla="*/ 336 w 1061"/>
                    <a:gd name="T47" fmla="*/ 402 h 1059"/>
                    <a:gd name="T48" fmla="*/ 355 w 1061"/>
                    <a:gd name="T49" fmla="*/ 386 h 1059"/>
                    <a:gd name="T50" fmla="*/ 378 w 1061"/>
                    <a:gd name="T51" fmla="*/ 368 h 1059"/>
                    <a:gd name="T52" fmla="*/ 397 w 1061"/>
                    <a:gd name="T53" fmla="*/ 353 h 1059"/>
                    <a:gd name="T54" fmla="*/ 419 w 1061"/>
                    <a:gd name="T55" fmla="*/ 335 h 1059"/>
                    <a:gd name="T56" fmla="*/ 445 w 1061"/>
                    <a:gd name="T57" fmla="*/ 317 h 1059"/>
                    <a:gd name="T58" fmla="*/ 468 w 1061"/>
                    <a:gd name="T59" fmla="*/ 300 h 1059"/>
                    <a:gd name="T60" fmla="*/ 494 w 1061"/>
                    <a:gd name="T61" fmla="*/ 282 h 1059"/>
                    <a:gd name="T62" fmla="*/ 520 w 1061"/>
                    <a:gd name="T63" fmla="*/ 265 h 1059"/>
                    <a:gd name="T64" fmla="*/ 547 w 1061"/>
                    <a:gd name="T65" fmla="*/ 250 h 1059"/>
                    <a:gd name="T66" fmla="*/ 576 w 1061"/>
                    <a:gd name="T67" fmla="*/ 234 h 1059"/>
                    <a:gd name="T68" fmla="*/ 601 w 1061"/>
                    <a:gd name="T69" fmla="*/ 223 h 1059"/>
                    <a:gd name="T70" fmla="*/ 624 w 1061"/>
                    <a:gd name="T71" fmla="*/ 209 h 1059"/>
                    <a:gd name="T72" fmla="*/ 651 w 1061"/>
                    <a:gd name="T73" fmla="*/ 199 h 1059"/>
                    <a:gd name="T74" fmla="*/ 670 w 1061"/>
                    <a:gd name="T75" fmla="*/ 190 h 1059"/>
                    <a:gd name="T76" fmla="*/ 588 w 1061"/>
                    <a:gd name="T77" fmla="*/ 0 h 1059"/>
                    <a:gd name="T78" fmla="*/ 1061 w 1061"/>
                    <a:gd name="T79" fmla="*/ 271 h 1059"/>
                    <a:gd name="T80" fmla="*/ 938 w 1061"/>
                    <a:gd name="T81" fmla="*/ 832 h 1059"/>
                    <a:gd name="T82" fmla="*/ 861 w 1061"/>
                    <a:gd name="T83" fmla="*/ 666 h 1059"/>
                    <a:gd name="T84" fmla="*/ 830 w 1061"/>
                    <a:gd name="T85" fmla="*/ 681 h 1059"/>
                    <a:gd name="T86" fmla="*/ 800 w 1061"/>
                    <a:gd name="T87" fmla="*/ 697 h 1059"/>
                    <a:gd name="T88" fmla="*/ 767 w 1061"/>
                    <a:gd name="T89" fmla="*/ 718 h 1059"/>
                    <a:gd name="T90" fmla="*/ 732 w 1061"/>
                    <a:gd name="T91" fmla="*/ 741 h 1059"/>
                    <a:gd name="T92" fmla="*/ 704 w 1061"/>
                    <a:gd name="T93" fmla="*/ 761 h 1059"/>
                    <a:gd name="T94" fmla="*/ 677 w 1061"/>
                    <a:gd name="T95" fmla="*/ 784 h 1059"/>
                    <a:gd name="T96" fmla="*/ 650 w 1061"/>
                    <a:gd name="T97" fmla="*/ 806 h 1059"/>
                    <a:gd name="T98" fmla="*/ 627 w 1061"/>
                    <a:gd name="T99" fmla="*/ 830 h 1059"/>
                    <a:gd name="T100" fmla="*/ 605 w 1061"/>
                    <a:gd name="T101" fmla="*/ 854 h 1059"/>
                    <a:gd name="T102" fmla="*/ 580 w 1061"/>
                    <a:gd name="T103" fmla="*/ 880 h 1059"/>
                    <a:gd name="T104" fmla="*/ 560 w 1061"/>
                    <a:gd name="T105" fmla="*/ 906 h 1059"/>
                    <a:gd name="T106" fmla="*/ 539 w 1061"/>
                    <a:gd name="T107" fmla="*/ 932 h 1059"/>
                    <a:gd name="T108" fmla="*/ 521 w 1061"/>
                    <a:gd name="T109" fmla="*/ 955 h 1059"/>
                    <a:gd name="T110" fmla="*/ 502 w 1061"/>
                    <a:gd name="T111" fmla="*/ 987 h 1059"/>
                    <a:gd name="T112" fmla="*/ 485 w 1061"/>
                    <a:gd name="T113" fmla="*/ 1015 h 1059"/>
                    <a:gd name="T114" fmla="*/ 475 w 1061"/>
                    <a:gd name="T115" fmla="*/ 1037 h 1059"/>
                    <a:gd name="T116" fmla="*/ 463 w 1061"/>
                    <a:gd name="T117" fmla="*/ 1059 h 1059"/>
                    <a:gd name="T118" fmla="*/ 0 w 1061"/>
                    <a:gd name="T119" fmla="*/ 839 h 1059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61"/>
                    <a:gd name="T181" fmla="*/ 0 h 1059"/>
                    <a:gd name="T182" fmla="*/ 1061 w 1061"/>
                    <a:gd name="T183" fmla="*/ 1059 h 1059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61" h="1059">
                      <a:moveTo>
                        <a:pt x="0" y="839"/>
                      </a:moveTo>
                      <a:lnTo>
                        <a:pt x="11" y="817"/>
                      </a:lnTo>
                      <a:lnTo>
                        <a:pt x="20" y="799"/>
                      </a:lnTo>
                      <a:lnTo>
                        <a:pt x="30" y="780"/>
                      </a:lnTo>
                      <a:lnTo>
                        <a:pt x="39" y="763"/>
                      </a:lnTo>
                      <a:lnTo>
                        <a:pt x="50" y="743"/>
                      </a:lnTo>
                      <a:lnTo>
                        <a:pt x="63" y="724"/>
                      </a:lnTo>
                      <a:lnTo>
                        <a:pt x="74" y="707"/>
                      </a:lnTo>
                      <a:lnTo>
                        <a:pt x="84" y="687"/>
                      </a:lnTo>
                      <a:lnTo>
                        <a:pt x="100" y="666"/>
                      </a:lnTo>
                      <a:lnTo>
                        <a:pt x="116" y="644"/>
                      </a:lnTo>
                      <a:lnTo>
                        <a:pt x="128" y="626"/>
                      </a:lnTo>
                      <a:lnTo>
                        <a:pt x="143" y="608"/>
                      </a:lnTo>
                      <a:lnTo>
                        <a:pt x="158" y="588"/>
                      </a:lnTo>
                      <a:lnTo>
                        <a:pt x="175" y="566"/>
                      </a:lnTo>
                      <a:lnTo>
                        <a:pt x="191" y="547"/>
                      </a:lnTo>
                      <a:lnTo>
                        <a:pt x="209" y="526"/>
                      </a:lnTo>
                      <a:lnTo>
                        <a:pt x="225" y="510"/>
                      </a:lnTo>
                      <a:lnTo>
                        <a:pt x="246" y="487"/>
                      </a:lnTo>
                      <a:lnTo>
                        <a:pt x="263" y="468"/>
                      </a:lnTo>
                      <a:lnTo>
                        <a:pt x="281" y="451"/>
                      </a:lnTo>
                      <a:lnTo>
                        <a:pt x="302" y="432"/>
                      </a:lnTo>
                      <a:lnTo>
                        <a:pt x="317" y="418"/>
                      </a:lnTo>
                      <a:lnTo>
                        <a:pt x="336" y="402"/>
                      </a:lnTo>
                      <a:lnTo>
                        <a:pt x="355" y="386"/>
                      </a:lnTo>
                      <a:lnTo>
                        <a:pt x="378" y="368"/>
                      </a:lnTo>
                      <a:lnTo>
                        <a:pt x="397" y="353"/>
                      </a:lnTo>
                      <a:lnTo>
                        <a:pt x="419" y="335"/>
                      </a:lnTo>
                      <a:lnTo>
                        <a:pt x="445" y="317"/>
                      </a:lnTo>
                      <a:lnTo>
                        <a:pt x="468" y="300"/>
                      </a:lnTo>
                      <a:lnTo>
                        <a:pt x="494" y="282"/>
                      </a:lnTo>
                      <a:lnTo>
                        <a:pt x="520" y="265"/>
                      </a:lnTo>
                      <a:lnTo>
                        <a:pt x="547" y="250"/>
                      </a:lnTo>
                      <a:lnTo>
                        <a:pt x="576" y="234"/>
                      </a:lnTo>
                      <a:lnTo>
                        <a:pt x="601" y="223"/>
                      </a:lnTo>
                      <a:lnTo>
                        <a:pt x="624" y="209"/>
                      </a:lnTo>
                      <a:lnTo>
                        <a:pt x="651" y="199"/>
                      </a:lnTo>
                      <a:lnTo>
                        <a:pt x="670" y="190"/>
                      </a:lnTo>
                      <a:lnTo>
                        <a:pt x="588" y="0"/>
                      </a:lnTo>
                      <a:lnTo>
                        <a:pt x="1061" y="271"/>
                      </a:lnTo>
                      <a:lnTo>
                        <a:pt x="938" y="832"/>
                      </a:lnTo>
                      <a:lnTo>
                        <a:pt x="861" y="666"/>
                      </a:lnTo>
                      <a:lnTo>
                        <a:pt x="830" y="681"/>
                      </a:lnTo>
                      <a:lnTo>
                        <a:pt x="800" y="697"/>
                      </a:lnTo>
                      <a:lnTo>
                        <a:pt x="767" y="718"/>
                      </a:lnTo>
                      <a:lnTo>
                        <a:pt x="732" y="741"/>
                      </a:lnTo>
                      <a:lnTo>
                        <a:pt x="704" y="761"/>
                      </a:lnTo>
                      <a:lnTo>
                        <a:pt x="677" y="784"/>
                      </a:lnTo>
                      <a:lnTo>
                        <a:pt x="650" y="806"/>
                      </a:lnTo>
                      <a:lnTo>
                        <a:pt x="627" y="830"/>
                      </a:lnTo>
                      <a:lnTo>
                        <a:pt x="605" y="854"/>
                      </a:lnTo>
                      <a:lnTo>
                        <a:pt x="580" y="880"/>
                      </a:lnTo>
                      <a:lnTo>
                        <a:pt x="560" y="906"/>
                      </a:lnTo>
                      <a:lnTo>
                        <a:pt x="539" y="932"/>
                      </a:lnTo>
                      <a:lnTo>
                        <a:pt x="521" y="955"/>
                      </a:lnTo>
                      <a:lnTo>
                        <a:pt x="502" y="987"/>
                      </a:lnTo>
                      <a:lnTo>
                        <a:pt x="485" y="1015"/>
                      </a:lnTo>
                      <a:lnTo>
                        <a:pt x="475" y="1037"/>
                      </a:lnTo>
                      <a:lnTo>
                        <a:pt x="463" y="1059"/>
                      </a:lnTo>
                      <a:lnTo>
                        <a:pt x="0" y="839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59" name="Freeform 7"/>
                <p:cNvSpPr>
                  <a:spLocks/>
                </p:cNvSpPr>
                <p:nvPr/>
              </p:nvSpPr>
              <p:spPr bwMode="auto">
                <a:xfrm flipH="1" flipV="1">
                  <a:off x="2636" y="1417"/>
                  <a:ext cx="604" cy="487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0" name="Freeform 10"/>
                <p:cNvSpPr>
                  <a:spLocks/>
                </p:cNvSpPr>
                <p:nvPr/>
              </p:nvSpPr>
              <p:spPr bwMode="auto">
                <a:xfrm>
                  <a:off x="1732" y="2133"/>
                  <a:ext cx="533" cy="662"/>
                </a:xfrm>
                <a:custGeom>
                  <a:avLst/>
                  <a:gdLst>
                    <a:gd name="T0" fmla="*/ 934 w 934"/>
                    <a:gd name="T1" fmla="*/ 488 h 1179"/>
                    <a:gd name="T2" fmla="*/ 696 w 934"/>
                    <a:gd name="T3" fmla="*/ 391 h 1179"/>
                    <a:gd name="T4" fmla="*/ 687 w 934"/>
                    <a:gd name="T5" fmla="*/ 413 h 1179"/>
                    <a:gd name="T6" fmla="*/ 681 w 934"/>
                    <a:gd name="T7" fmla="*/ 435 h 1179"/>
                    <a:gd name="T8" fmla="*/ 674 w 934"/>
                    <a:gd name="T9" fmla="*/ 458 h 1179"/>
                    <a:gd name="T10" fmla="*/ 669 w 934"/>
                    <a:gd name="T11" fmla="*/ 482 h 1179"/>
                    <a:gd name="T12" fmla="*/ 662 w 934"/>
                    <a:gd name="T13" fmla="*/ 514 h 1179"/>
                    <a:gd name="T14" fmla="*/ 658 w 934"/>
                    <a:gd name="T15" fmla="*/ 540 h 1179"/>
                    <a:gd name="T16" fmla="*/ 654 w 934"/>
                    <a:gd name="T17" fmla="*/ 568 h 1179"/>
                    <a:gd name="T18" fmla="*/ 651 w 934"/>
                    <a:gd name="T19" fmla="*/ 600 h 1179"/>
                    <a:gd name="T20" fmla="*/ 648 w 934"/>
                    <a:gd name="T21" fmla="*/ 633 h 1179"/>
                    <a:gd name="T22" fmla="*/ 648 w 934"/>
                    <a:gd name="T23" fmla="*/ 691 h 1179"/>
                    <a:gd name="T24" fmla="*/ 650 w 934"/>
                    <a:gd name="T25" fmla="*/ 721 h 1179"/>
                    <a:gd name="T26" fmla="*/ 651 w 934"/>
                    <a:gd name="T27" fmla="*/ 750 h 1179"/>
                    <a:gd name="T28" fmla="*/ 655 w 934"/>
                    <a:gd name="T29" fmla="*/ 779 h 1179"/>
                    <a:gd name="T30" fmla="*/ 661 w 934"/>
                    <a:gd name="T31" fmla="*/ 807 h 1179"/>
                    <a:gd name="T32" fmla="*/ 666 w 934"/>
                    <a:gd name="T33" fmla="*/ 835 h 1179"/>
                    <a:gd name="T34" fmla="*/ 673 w 934"/>
                    <a:gd name="T35" fmla="*/ 867 h 1179"/>
                    <a:gd name="T36" fmla="*/ 682 w 934"/>
                    <a:gd name="T37" fmla="*/ 897 h 1179"/>
                    <a:gd name="T38" fmla="*/ 236 w 934"/>
                    <a:gd name="T39" fmla="*/ 1179 h 1179"/>
                    <a:gd name="T40" fmla="*/ 226 w 934"/>
                    <a:gd name="T41" fmla="*/ 1150 h 1179"/>
                    <a:gd name="T42" fmla="*/ 217 w 934"/>
                    <a:gd name="T43" fmla="*/ 1126 h 1179"/>
                    <a:gd name="T44" fmla="*/ 209 w 934"/>
                    <a:gd name="T45" fmla="*/ 1102 h 1179"/>
                    <a:gd name="T46" fmla="*/ 200 w 934"/>
                    <a:gd name="T47" fmla="*/ 1076 h 1179"/>
                    <a:gd name="T48" fmla="*/ 194 w 934"/>
                    <a:gd name="T49" fmla="*/ 1055 h 1179"/>
                    <a:gd name="T50" fmla="*/ 185 w 934"/>
                    <a:gd name="T51" fmla="*/ 1030 h 1179"/>
                    <a:gd name="T52" fmla="*/ 180 w 934"/>
                    <a:gd name="T53" fmla="*/ 1007 h 1179"/>
                    <a:gd name="T54" fmla="*/ 174 w 934"/>
                    <a:gd name="T55" fmla="*/ 985 h 1179"/>
                    <a:gd name="T56" fmla="*/ 169 w 934"/>
                    <a:gd name="T57" fmla="*/ 962 h 1179"/>
                    <a:gd name="T58" fmla="*/ 162 w 934"/>
                    <a:gd name="T59" fmla="*/ 934 h 1179"/>
                    <a:gd name="T60" fmla="*/ 158 w 934"/>
                    <a:gd name="T61" fmla="*/ 906 h 1179"/>
                    <a:gd name="T62" fmla="*/ 153 w 934"/>
                    <a:gd name="T63" fmla="*/ 880 h 1179"/>
                    <a:gd name="T64" fmla="*/ 147 w 934"/>
                    <a:gd name="T65" fmla="*/ 854 h 1179"/>
                    <a:gd name="T66" fmla="*/ 144 w 934"/>
                    <a:gd name="T67" fmla="*/ 824 h 1179"/>
                    <a:gd name="T68" fmla="*/ 142 w 934"/>
                    <a:gd name="T69" fmla="*/ 795 h 1179"/>
                    <a:gd name="T70" fmla="*/ 139 w 934"/>
                    <a:gd name="T71" fmla="*/ 762 h 1179"/>
                    <a:gd name="T72" fmla="*/ 136 w 934"/>
                    <a:gd name="T73" fmla="*/ 731 h 1179"/>
                    <a:gd name="T74" fmla="*/ 136 w 934"/>
                    <a:gd name="T75" fmla="*/ 699 h 1179"/>
                    <a:gd name="T76" fmla="*/ 136 w 934"/>
                    <a:gd name="T77" fmla="*/ 667 h 1179"/>
                    <a:gd name="T78" fmla="*/ 136 w 934"/>
                    <a:gd name="T79" fmla="*/ 626 h 1179"/>
                    <a:gd name="T80" fmla="*/ 138 w 934"/>
                    <a:gd name="T81" fmla="*/ 589 h 1179"/>
                    <a:gd name="T82" fmla="*/ 139 w 934"/>
                    <a:gd name="T83" fmla="*/ 564 h 1179"/>
                    <a:gd name="T84" fmla="*/ 142 w 934"/>
                    <a:gd name="T85" fmla="*/ 534 h 1179"/>
                    <a:gd name="T86" fmla="*/ 144 w 934"/>
                    <a:gd name="T87" fmla="*/ 506 h 1179"/>
                    <a:gd name="T88" fmla="*/ 148 w 934"/>
                    <a:gd name="T89" fmla="*/ 471 h 1179"/>
                    <a:gd name="T90" fmla="*/ 154 w 934"/>
                    <a:gd name="T91" fmla="*/ 441 h 1179"/>
                    <a:gd name="T92" fmla="*/ 159 w 934"/>
                    <a:gd name="T93" fmla="*/ 414 h 1179"/>
                    <a:gd name="T94" fmla="*/ 166 w 934"/>
                    <a:gd name="T95" fmla="*/ 380 h 1179"/>
                    <a:gd name="T96" fmla="*/ 173 w 934"/>
                    <a:gd name="T97" fmla="*/ 353 h 1179"/>
                    <a:gd name="T98" fmla="*/ 180 w 934"/>
                    <a:gd name="T99" fmla="*/ 320 h 1179"/>
                    <a:gd name="T100" fmla="*/ 188 w 934"/>
                    <a:gd name="T101" fmla="*/ 292 h 1179"/>
                    <a:gd name="T102" fmla="*/ 198 w 934"/>
                    <a:gd name="T103" fmla="*/ 262 h 1179"/>
                    <a:gd name="T104" fmla="*/ 207 w 934"/>
                    <a:gd name="T105" fmla="*/ 232 h 1179"/>
                    <a:gd name="T106" fmla="*/ 221 w 934"/>
                    <a:gd name="T107" fmla="*/ 195 h 1179"/>
                    <a:gd name="T108" fmla="*/ 0 w 934"/>
                    <a:gd name="T109" fmla="*/ 103 h 1179"/>
                    <a:gd name="T110" fmla="*/ 581 w 934"/>
                    <a:gd name="T111" fmla="*/ 0 h 1179"/>
                    <a:gd name="T112" fmla="*/ 934 w 934"/>
                    <a:gd name="T113" fmla="*/ 488 h 11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4"/>
                    <a:gd name="T172" fmla="*/ 0 h 1179"/>
                    <a:gd name="T173" fmla="*/ 934 w 934"/>
                    <a:gd name="T174" fmla="*/ 1179 h 11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4" h="1179">
                      <a:moveTo>
                        <a:pt x="934" y="488"/>
                      </a:moveTo>
                      <a:lnTo>
                        <a:pt x="696" y="391"/>
                      </a:lnTo>
                      <a:lnTo>
                        <a:pt x="687" y="413"/>
                      </a:lnTo>
                      <a:lnTo>
                        <a:pt x="681" y="435"/>
                      </a:lnTo>
                      <a:lnTo>
                        <a:pt x="674" y="458"/>
                      </a:lnTo>
                      <a:lnTo>
                        <a:pt x="669" y="482"/>
                      </a:lnTo>
                      <a:lnTo>
                        <a:pt x="662" y="514"/>
                      </a:lnTo>
                      <a:lnTo>
                        <a:pt x="658" y="540"/>
                      </a:lnTo>
                      <a:lnTo>
                        <a:pt x="654" y="568"/>
                      </a:lnTo>
                      <a:lnTo>
                        <a:pt x="651" y="600"/>
                      </a:lnTo>
                      <a:lnTo>
                        <a:pt x="648" y="633"/>
                      </a:lnTo>
                      <a:lnTo>
                        <a:pt x="648" y="691"/>
                      </a:lnTo>
                      <a:lnTo>
                        <a:pt x="650" y="721"/>
                      </a:lnTo>
                      <a:lnTo>
                        <a:pt x="651" y="750"/>
                      </a:lnTo>
                      <a:lnTo>
                        <a:pt x="655" y="779"/>
                      </a:lnTo>
                      <a:lnTo>
                        <a:pt x="661" y="807"/>
                      </a:lnTo>
                      <a:lnTo>
                        <a:pt x="666" y="835"/>
                      </a:lnTo>
                      <a:lnTo>
                        <a:pt x="673" y="867"/>
                      </a:lnTo>
                      <a:lnTo>
                        <a:pt x="682" y="897"/>
                      </a:lnTo>
                      <a:lnTo>
                        <a:pt x="236" y="1179"/>
                      </a:lnTo>
                      <a:lnTo>
                        <a:pt x="226" y="1150"/>
                      </a:lnTo>
                      <a:lnTo>
                        <a:pt x="217" y="1126"/>
                      </a:lnTo>
                      <a:lnTo>
                        <a:pt x="209" y="1102"/>
                      </a:lnTo>
                      <a:lnTo>
                        <a:pt x="200" y="1076"/>
                      </a:lnTo>
                      <a:lnTo>
                        <a:pt x="194" y="1055"/>
                      </a:lnTo>
                      <a:lnTo>
                        <a:pt x="185" y="1030"/>
                      </a:lnTo>
                      <a:lnTo>
                        <a:pt x="180" y="1007"/>
                      </a:lnTo>
                      <a:lnTo>
                        <a:pt x="174" y="985"/>
                      </a:lnTo>
                      <a:lnTo>
                        <a:pt x="169" y="962"/>
                      </a:lnTo>
                      <a:lnTo>
                        <a:pt x="162" y="934"/>
                      </a:lnTo>
                      <a:lnTo>
                        <a:pt x="158" y="906"/>
                      </a:lnTo>
                      <a:lnTo>
                        <a:pt x="153" y="880"/>
                      </a:lnTo>
                      <a:lnTo>
                        <a:pt x="147" y="854"/>
                      </a:lnTo>
                      <a:lnTo>
                        <a:pt x="144" y="824"/>
                      </a:lnTo>
                      <a:lnTo>
                        <a:pt x="142" y="795"/>
                      </a:lnTo>
                      <a:lnTo>
                        <a:pt x="139" y="762"/>
                      </a:lnTo>
                      <a:lnTo>
                        <a:pt x="136" y="731"/>
                      </a:lnTo>
                      <a:lnTo>
                        <a:pt x="136" y="699"/>
                      </a:lnTo>
                      <a:lnTo>
                        <a:pt x="136" y="667"/>
                      </a:lnTo>
                      <a:lnTo>
                        <a:pt x="136" y="626"/>
                      </a:lnTo>
                      <a:lnTo>
                        <a:pt x="138" y="589"/>
                      </a:lnTo>
                      <a:lnTo>
                        <a:pt x="139" y="564"/>
                      </a:lnTo>
                      <a:lnTo>
                        <a:pt x="142" y="534"/>
                      </a:lnTo>
                      <a:lnTo>
                        <a:pt x="144" y="506"/>
                      </a:lnTo>
                      <a:lnTo>
                        <a:pt x="148" y="471"/>
                      </a:lnTo>
                      <a:lnTo>
                        <a:pt x="154" y="441"/>
                      </a:lnTo>
                      <a:lnTo>
                        <a:pt x="159" y="414"/>
                      </a:lnTo>
                      <a:lnTo>
                        <a:pt x="166" y="380"/>
                      </a:lnTo>
                      <a:lnTo>
                        <a:pt x="173" y="353"/>
                      </a:lnTo>
                      <a:lnTo>
                        <a:pt x="180" y="320"/>
                      </a:lnTo>
                      <a:lnTo>
                        <a:pt x="188" y="292"/>
                      </a:lnTo>
                      <a:lnTo>
                        <a:pt x="198" y="262"/>
                      </a:lnTo>
                      <a:lnTo>
                        <a:pt x="207" y="232"/>
                      </a:lnTo>
                      <a:lnTo>
                        <a:pt x="221" y="195"/>
                      </a:lnTo>
                      <a:lnTo>
                        <a:pt x="0" y="103"/>
                      </a:lnTo>
                      <a:lnTo>
                        <a:pt x="581" y="0"/>
                      </a:lnTo>
                      <a:lnTo>
                        <a:pt x="934" y="488"/>
                      </a:lnTo>
                      <a:close/>
                    </a:path>
                  </a:pathLst>
                </a:custGeom>
                <a:solidFill>
                  <a:srgbClr val="0066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1" name="Freeform 13"/>
                <p:cNvSpPr>
                  <a:spLocks/>
                </p:cNvSpPr>
                <p:nvPr/>
              </p:nvSpPr>
              <p:spPr bwMode="auto">
                <a:xfrm>
                  <a:off x="1768" y="2814"/>
                  <a:ext cx="607" cy="569"/>
                </a:xfrm>
                <a:custGeom>
                  <a:avLst/>
                  <a:gdLst>
                    <a:gd name="T0" fmla="*/ 843 w 1061"/>
                    <a:gd name="T1" fmla="*/ 1010 h 1010"/>
                    <a:gd name="T2" fmla="*/ 821 w 1061"/>
                    <a:gd name="T3" fmla="*/ 999 h 1010"/>
                    <a:gd name="T4" fmla="*/ 803 w 1061"/>
                    <a:gd name="T5" fmla="*/ 989 h 1010"/>
                    <a:gd name="T6" fmla="*/ 784 w 1061"/>
                    <a:gd name="T7" fmla="*/ 980 h 1010"/>
                    <a:gd name="T8" fmla="*/ 766 w 1061"/>
                    <a:gd name="T9" fmla="*/ 970 h 1010"/>
                    <a:gd name="T10" fmla="*/ 747 w 1061"/>
                    <a:gd name="T11" fmla="*/ 959 h 1010"/>
                    <a:gd name="T12" fmla="*/ 728 w 1061"/>
                    <a:gd name="T13" fmla="*/ 948 h 1010"/>
                    <a:gd name="T14" fmla="*/ 710 w 1061"/>
                    <a:gd name="T15" fmla="*/ 936 h 1010"/>
                    <a:gd name="T16" fmla="*/ 691 w 1061"/>
                    <a:gd name="T17" fmla="*/ 925 h 1010"/>
                    <a:gd name="T18" fmla="*/ 670 w 1061"/>
                    <a:gd name="T19" fmla="*/ 910 h 1010"/>
                    <a:gd name="T20" fmla="*/ 647 w 1061"/>
                    <a:gd name="T21" fmla="*/ 895 h 1010"/>
                    <a:gd name="T22" fmla="*/ 629 w 1061"/>
                    <a:gd name="T23" fmla="*/ 881 h 1010"/>
                    <a:gd name="T24" fmla="*/ 612 w 1061"/>
                    <a:gd name="T25" fmla="*/ 866 h 1010"/>
                    <a:gd name="T26" fmla="*/ 591 w 1061"/>
                    <a:gd name="T27" fmla="*/ 851 h 1010"/>
                    <a:gd name="T28" fmla="*/ 569 w 1061"/>
                    <a:gd name="T29" fmla="*/ 835 h 1010"/>
                    <a:gd name="T30" fmla="*/ 550 w 1061"/>
                    <a:gd name="T31" fmla="*/ 819 h 1010"/>
                    <a:gd name="T32" fmla="*/ 530 w 1061"/>
                    <a:gd name="T33" fmla="*/ 801 h 1010"/>
                    <a:gd name="T34" fmla="*/ 513 w 1061"/>
                    <a:gd name="T35" fmla="*/ 786 h 1010"/>
                    <a:gd name="T36" fmla="*/ 490 w 1061"/>
                    <a:gd name="T37" fmla="*/ 764 h 1010"/>
                    <a:gd name="T38" fmla="*/ 471 w 1061"/>
                    <a:gd name="T39" fmla="*/ 746 h 1010"/>
                    <a:gd name="T40" fmla="*/ 455 w 1061"/>
                    <a:gd name="T41" fmla="*/ 728 h 1010"/>
                    <a:gd name="T42" fmla="*/ 436 w 1061"/>
                    <a:gd name="T43" fmla="*/ 708 h 1010"/>
                    <a:gd name="T44" fmla="*/ 422 w 1061"/>
                    <a:gd name="T45" fmla="*/ 693 h 1010"/>
                    <a:gd name="T46" fmla="*/ 406 w 1061"/>
                    <a:gd name="T47" fmla="*/ 674 h 1010"/>
                    <a:gd name="T48" fmla="*/ 389 w 1061"/>
                    <a:gd name="T49" fmla="*/ 655 h 1010"/>
                    <a:gd name="T50" fmla="*/ 371 w 1061"/>
                    <a:gd name="T51" fmla="*/ 631 h 1010"/>
                    <a:gd name="T52" fmla="*/ 355 w 1061"/>
                    <a:gd name="T53" fmla="*/ 612 h 1010"/>
                    <a:gd name="T54" fmla="*/ 339 w 1061"/>
                    <a:gd name="T55" fmla="*/ 590 h 1010"/>
                    <a:gd name="T56" fmla="*/ 320 w 1061"/>
                    <a:gd name="T57" fmla="*/ 564 h 1010"/>
                    <a:gd name="T58" fmla="*/ 303 w 1061"/>
                    <a:gd name="T59" fmla="*/ 541 h 1010"/>
                    <a:gd name="T60" fmla="*/ 285 w 1061"/>
                    <a:gd name="T61" fmla="*/ 515 h 1010"/>
                    <a:gd name="T62" fmla="*/ 269 w 1061"/>
                    <a:gd name="T63" fmla="*/ 489 h 1010"/>
                    <a:gd name="T64" fmla="*/ 254 w 1061"/>
                    <a:gd name="T65" fmla="*/ 462 h 1010"/>
                    <a:gd name="T66" fmla="*/ 238 w 1061"/>
                    <a:gd name="T67" fmla="*/ 433 h 1010"/>
                    <a:gd name="T68" fmla="*/ 227 w 1061"/>
                    <a:gd name="T69" fmla="*/ 409 h 1010"/>
                    <a:gd name="T70" fmla="*/ 213 w 1061"/>
                    <a:gd name="T71" fmla="*/ 386 h 1010"/>
                    <a:gd name="T72" fmla="*/ 202 w 1061"/>
                    <a:gd name="T73" fmla="*/ 360 h 1010"/>
                    <a:gd name="T74" fmla="*/ 0 w 1061"/>
                    <a:gd name="T75" fmla="*/ 455 h 1010"/>
                    <a:gd name="T76" fmla="*/ 333 w 1061"/>
                    <a:gd name="T77" fmla="*/ 0 h 1010"/>
                    <a:gd name="T78" fmla="*/ 897 w 1061"/>
                    <a:gd name="T79" fmla="*/ 50 h 1010"/>
                    <a:gd name="T80" fmla="*/ 670 w 1061"/>
                    <a:gd name="T81" fmla="*/ 151 h 1010"/>
                    <a:gd name="T82" fmla="*/ 684 w 1061"/>
                    <a:gd name="T83" fmla="*/ 179 h 1010"/>
                    <a:gd name="T84" fmla="*/ 700 w 1061"/>
                    <a:gd name="T85" fmla="*/ 209 h 1010"/>
                    <a:gd name="T86" fmla="*/ 721 w 1061"/>
                    <a:gd name="T87" fmla="*/ 242 h 1010"/>
                    <a:gd name="T88" fmla="*/ 744 w 1061"/>
                    <a:gd name="T89" fmla="*/ 278 h 1010"/>
                    <a:gd name="T90" fmla="*/ 765 w 1061"/>
                    <a:gd name="T91" fmla="*/ 305 h 1010"/>
                    <a:gd name="T92" fmla="*/ 788 w 1061"/>
                    <a:gd name="T93" fmla="*/ 332 h 1010"/>
                    <a:gd name="T94" fmla="*/ 810 w 1061"/>
                    <a:gd name="T95" fmla="*/ 360 h 1010"/>
                    <a:gd name="T96" fmla="*/ 833 w 1061"/>
                    <a:gd name="T97" fmla="*/ 383 h 1010"/>
                    <a:gd name="T98" fmla="*/ 858 w 1061"/>
                    <a:gd name="T99" fmla="*/ 405 h 1010"/>
                    <a:gd name="T100" fmla="*/ 883 w 1061"/>
                    <a:gd name="T101" fmla="*/ 429 h 1010"/>
                    <a:gd name="T102" fmla="*/ 909 w 1061"/>
                    <a:gd name="T103" fmla="*/ 450 h 1010"/>
                    <a:gd name="T104" fmla="*/ 934 w 1061"/>
                    <a:gd name="T105" fmla="*/ 470 h 1010"/>
                    <a:gd name="T106" fmla="*/ 959 w 1061"/>
                    <a:gd name="T107" fmla="*/ 488 h 1010"/>
                    <a:gd name="T108" fmla="*/ 989 w 1061"/>
                    <a:gd name="T109" fmla="*/ 507 h 1010"/>
                    <a:gd name="T110" fmla="*/ 1019 w 1061"/>
                    <a:gd name="T111" fmla="*/ 525 h 1010"/>
                    <a:gd name="T112" fmla="*/ 1041 w 1061"/>
                    <a:gd name="T113" fmla="*/ 534 h 1010"/>
                    <a:gd name="T114" fmla="*/ 1061 w 1061"/>
                    <a:gd name="T115" fmla="*/ 545 h 1010"/>
                    <a:gd name="T116" fmla="*/ 843 w 1061"/>
                    <a:gd name="T117" fmla="*/ 1010 h 101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61"/>
                    <a:gd name="T178" fmla="*/ 0 h 1010"/>
                    <a:gd name="T179" fmla="*/ 1061 w 1061"/>
                    <a:gd name="T180" fmla="*/ 1010 h 101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61" h="1010">
                      <a:moveTo>
                        <a:pt x="843" y="1010"/>
                      </a:moveTo>
                      <a:lnTo>
                        <a:pt x="821" y="999"/>
                      </a:lnTo>
                      <a:lnTo>
                        <a:pt x="803" y="989"/>
                      </a:lnTo>
                      <a:lnTo>
                        <a:pt x="784" y="980"/>
                      </a:lnTo>
                      <a:lnTo>
                        <a:pt x="766" y="970"/>
                      </a:lnTo>
                      <a:lnTo>
                        <a:pt x="747" y="959"/>
                      </a:lnTo>
                      <a:lnTo>
                        <a:pt x="728" y="948"/>
                      </a:lnTo>
                      <a:lnTo>
                        <a:pt x="710" y="936"/>
                      </a:lnTo>
                      <a:lnTo>
                        <a:pt x="691" y="925"/>
                      </a:lnTo>
                      <a:lnTo>
                        <a:pt x="670" y="910"/>
                      </a:lnTo>
                      <a:lnTo>
                        <a:pt x="647" y="895"/>
                      </a:lnTo>
                      <a:lnTo>
                        <a:pt x="629" y="881"/>
                      </a:lnTo>
                      <a:lnTo>
                        <a:pt x="612" y="866"/>
                      </a:lnTo>
                      <a:lnTo>
                        <a:pt x="591" y="851"/>
                      </a:lnTo>
                      <a:lnTo>
                        <a:pt x="569" y="835"/>
                      </a:lnTo>
                      <a:lnTo>
                        <a:pt x="550" y="819"/>
                      </a:lnTo>
                      <a:lnTo>
                        <a:pt x="530" y="801"/>
                      </a:lnTo>
                      <a:lnTo>
                        <a:pt x="513" y="786"/>
                      </a:lnTo>
                      <a:lnTo>
                        <a:pt x="490" y="764"/>
                      </a:lnTo>
                      <a:lnTo>
                        <a:pt x="471" y="746"/>
                      </a:lnTo>
                      <a:lnTo>
                        <a:pt x="455" y="728"/>
                      </a:lnTo>
                      <a:lnTo>
                        <a:pt x="436" y="708"/>
                      </a:lnTo>
                      <a:lnTo>
                        <a:pt x="422" y="693"/>
                      </a:lnTo>
                      <a:lnTo>
                        <a:pt x="406" y="674"/>
                      </a:lnTo>
                      <a:lnTo>
                        <a:pt x="389" y="655"/>
                      </a:lnTo>
                      <a:lnTo>
                        <a:pt x="371" y="631"/>
                      </a:lnTo>
                      <a:lnTo>
                        <a:pt x="355" y="612"/>
                      </a:lnTo>
                      <a:lnTo>
                        <a:pt x="339" y="590"/>
                      </a:lnTo>
                      <a:lnTo>
                        <a:pt x="320" y="564"/>
                      </a:lnTo>
                      <a:lnTo>
                        <a:pt x="303" y="541"/>
                      </a:lnTo>
                      <a:lnTo>
                        <a:pt x="285" y="515"/>
                      </a:lnTo>
                      <a:lnTo>
                        <a:pt x="269" y="489"/>
                      </a:lnTo>
                      <a:lnTo>
                        <a:pt x="254" y="462"/>
                      </a:lnTo>
                      <a:lnTo>
                        <a:pt x="238" y="433"/>
                      </a:lnTo>
                      <a:lnTo>
                        <a:pt x="227" y="409"/>
                      </a:lnTo>
                      <a:lnTo>
                        <a:pt x="213" y="386"/>
                      </a:lnTo>
                      <a:lnTo>
                        <a:pt x="202" y="360"/>
                      </a:lnTo>
                      <a:lnTo>
                        <a:pt x="0" y="455"/>
                      </a:lnTo>
                      <a:lnTo>
                        <a:pt x="333" y="0"/>
                      </a:lnTo>
                      <a:lnTo>
                        <a:pt x="897" y="50"/>
                      </a:lnTo>
                      <a:lnTo>
                        <a:pt x="670" y="151"/>
                      </a:lnTo>
                      <a:lnTo>
                        <a:pt x="684" y="179"/>
                      </a:lnTo>
                      <a:lnTo>
                        <a:pt x="700" y="209"/>
                      </a:lnTo>
                      <a:lnTo>
                        <a:pt x="721" y="242"/>
                      </a:lnTo>
                      <a:lnTo>
                        <a:pt x="744" y="278"/>
                      </a:lnTo>
                      <a:lnTo>
                        <a:pt x="765" y="305"/>
                      </a:lnTo>
                      <a:lnTo>
                        <a:pt x="788" y="332"/>
                      </a:lnTo>
                      <a:lnTo>
                        <a:pt x="810" y="360"/>
                      </a:lnTo>
                      <a:lnTo>
                        <a:pt x="833" y="383"/>
                      </a:lnTo>
                      <a:lnTo>
                        <a:pt x="858" y="405"/>
                      </a:lnTo>
                      <a:lnTo>
                        <a:pt x="883" y="429"/>
                      </a:lnTo>
                      <a:lnTo>
                        <a:pt x="909" y="450"/>
                      </a:lnTo>
                      <a:lnTo>
                        <a:pt x="934" y="470"/>
                      </a:lnTo>
                      <a:lnTo>
                        <a:pt x="959" y="488"/>
                      </a:lnTo>
                      <a:lnTo>
                        <a:pt x="989" y="507"/>
                      </a:lnTo>
                      <a:lnTo>
                        <a:pt x="1019" y="525"/>
                      </a:lnTo>
                      <a:lnTo>
                        <a:pt x="1041" y="534"/>
                      </a:lnTo>
                      <a:lnTo>
                        <a:pt x="1061" y="545"/>
                      </a:lnTo>
                      <a:lnTo>
                        <a:pt x="843" y="101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2" name="Freeform 14"/>
                <p:cNvSpPr>
                  <a:spLocks/>
                </p:cNvSpPr>
                <p:nvPr/>
              </p:nvSpPr>
              <p:spPr bwMode="auto">
                <a:xfrm>
                  <a:off x="2459" y="3092"/>
                  <a:ext cx="658" cy="518"/>
                </a:xfrm>
                <a:custGeom>
                  <a:avLst/>
                  <a:gdLst>
                    <a:gd name="T0" fmla="*/ 461 w 1152"/>
                    <a:gd name="T1" fmla="*/ 0 h 922"/>
                    <a:gd name="T2" fmla="*/ 366 w 1152"/>
                    <a:gd name="T3" fmla="*/ 237 h 922"/>
                    <a:gd name="T4" fmla="*/ 388 w 1152"/>
                    <a:gd name="T5" fmla="*/ 247 h 922"/>
                    <a:gd name="T6" fmla="*/ 408 w 1152"/>
                    <a:gd name="T7" fmla="*/ 252 h 922"/>
                    <a:gd name="T8" fmla="*/ 431 w 1152"/>
                    <a:gd name="T9" fmla="*/ 259 h 922"/>
                    <a:gd name="T10" fmla="*/ 457 w 1152"/>
                    <a:gd name="T11" fmla="*/ 266 h 922"/>
                    <a:gd name="T12" fmla="*/ 487 w 1152"/>
                    <a:gd name="T13" fmla="*/ 272 h 922"/>
                    <a:gd name="T14" fmla="*/ 515 w 1152"/>
                    <a:gd name="T15" fmla="*/ 276 h 922"/>
                    <a:gd name="T16" fmla="*/ 542 w 1152"/>
                    <a:gd name="T17" fmla="*/ 280 h 922"/>
                    <a:gd name="T18" fmla="*/ 573 w 1152"/>
                    <a:gd name="T19" fmla="*/ 284 h 922"/>
                    <a:gd name="T20" fmla="*/ 606 w 1152"/>
                    <a:gd name="T21" fmla="*/ 287 h 922"/>
                    <a:gd name="T22" fmla="*/ 665 w 1152"/>
                    <a:gd name="T23" fmla="*/ 287 h 922"/>
                    <a:gd name="T24" fmla="*/ 696 w 1152"/>
                    <a:gd name="T25" fmla="*/ 285 h 922"/>
                    <a:gd name="T26" fmla="*/ 724 w 1152"/>
                    <a:gd name="T27" fmla="*/ 283 h 922"/>
                    <a:gd name="T28" fmla="*/ 752 w 1152"/>
                    <a:gd name="T29" fmla="*/ 278 h 922"/>
                    <a:gd name="T30" fmla="*/ 782 w 1152"/>
                    <a:gd name="T31" fmla="*/ 273 h 922"/>
                    <a:gd name="T32" fmla="*/ 808 w 1152"/>
                    <a:gd name="T33" fmla="*/ 269 h 922"/>
                    <a:gd name="T34" fmla="*/ 841 w 1152"/>
                    <a:gd name="T35" fmla="*/ 261 h 922"/>
                    <a:gd name="T36" fmla="*/ 871 w 1152"/>
                    <a:gd name="T37" fmla="*/ 251 h 922"/>
                    <a:gd name="T38" fmla="*/ 1152 w 1152"/>
                    <a:gd name="T39" fmla="*/ 696 h 922"/>
                    <a:gd name="T40" fmla="*/ 1125 w 1152"/>
                    <a:gd name="T41" fmla="*/ 707 h 922"/>
                    <a:gd name="T42" fmla="*/ 1099 w 1152"/>
                    <a:gd name="T43" fmla="*/ 717 h 922"/>
                    <a:gd name="T44" fmla="*/ 1076 w 1152"/>
                    <a:gd name="T45" fmla="*/ 725 h 922"/>
                    <a:gd name="T46" fmla="*/ 1051 w 1152"/>
                    <a:gd name="T47" fmla="*/ 733 h 922"/>
                    <a:gd name="T48" fmla="*/ 1028 w 1152"/>
                    <a:gd name="T49" fmla="*/ 740 h 922"/>
                    <a:gd name="T50" fmla="*/ 1003 w 1152"/>
                    <a:gd name="T51" fmla="*/ 748 h 922"/>
                    <a:gd name="T52" fmla="*/ 982 w 1152"/>
                    <a:gd name="T53" fmla="*/ 754 h 922"/>
                    <a:gd name="T54" fmla="*/ 958 w 1152"/>
                    <a:gd name="T55" fmla="*/ 759 h 922"/>
                    <a:gd name="T56" fmla="*/ 935 w 1152"/>
                    <a:gd name="T57" fmla="*/ 765 h 922"/>
                    <a:gd name="T58" fmla="*/ 909 w 1152"/>
                    <a:gd name="T59" fmla="*/ 771 h 922"/>
                    <a:gd name="T60" fmla="*/ 879 w 1152"/>
                    <a:gd name="T61" fmla="*/ 776 h 922"/>
                    <a:gd name="T62" fmla="*/ 855 w 1152"/>
                    <a:gd name="T63" fmla="*/ 781 h 922"/>
                    <a:gd name="T64" fmla="*/ 827 w 1152"/>
                    <a:gd name="T65" fmla="*/ 786 h 922"/>
                    <a:gd name="T66" fmla="*/ 799 w 1152"/>
                    <a:gd name="T67" fmla="*/ 791 h 922"/>
                    <a:gd name="T68" fmla="*/ 769 w 1152"/>
                    <a:gd name="T69" fmla="*/ 793 h 922"/>
                    <a:gd name="T70" fmla="*/ 736 w 1152"/>
                    <a:gd name="T71" fmla="*/ 795 h 922"/>
                    <a:gd name="T72" fmla="*/ 704 w 1152"/>
                    <a:gd name="T73" fmla="*/ 797 h 922"/>
                    <a:gd name="T74" fmla="*/ 674 w 1152"/>
                    <a:gd name="T75" fmla="*/ 797 h 922"/>
                    <a:gd name="T76" fmla="*/ 642 w 1152"/>
                    <a:gd name="T77" fmla="*/ 797 h 922"/>
                    <a:gd name="T78" fmla="*/ 601 w 1152"/>
                    <a:gd name="T79" fmla="*/ 797 h 922"/>
                    <a:gd name="T80" fmla="*/ 564 w 1152"/>
                    <a:gd name="T81" fmla="*/ 796 h 922"/>
                    <a:gd name="T82" fmla="*/ 538 w 1152"/>
                    <a:gd name="T83" fmla="*/ 795 h 922"/>
                    <a:gd name="T84" fmla="*/ 509 w 1152"/>
                    <a:gd name="T85" fmla="*/ 793 h 922"/>
                    <a:gd name="T86" fmla="*/ 479 w 1152"/>
                    <a:gd name="T87" fmla="*/ 791 h 922"/>
                    <a:gd name="T88" fmla="*/ 445 w 1152"/>
                    <a:gd name="T89" fmla="*/ 785 h 922"/>
                    <a:gd name="T90" fmla="*/ 416 w 1152"/>
                    <a:gd name="T91" fmla="*/ 780 h 922"/>
                    <a:gd name="T92" fmla="*/ 388 w 1152"/>
                    <a:gd name="T93" fmla="*/ 776 h 922"/>
                    <a:gd name="T94" fmla="*/ 353 w 1152"/>
                    <a:gd name="T95" fmla="*/ 767 h 922"/>
                    <a:gd name="T96" fmla="*/ 328 w 1152"/>
                    <a:gd name="T97" fmla="*/ 761 h 922"/>
                    <a:gd name="T98" fmla="*/ 295 w 1152"/>
                    <a:gd name="T99" fmla="*/ 754 h 922"/>
                    <a:gd name="T100" fmla="*/ 266 w 1152"/>
                    <a:gd name="T101" fmla="*/ 746 h 922"/>
                    <a:gd name="T102" fmla="*/ 237 w 1152"/>
                    <a:gd name="T103" fmla="*/ 737 h 922"/>
                    <a:gd name="T104" fmla="*/ 207 w 1152"/>
                    <a:gd name="T105" fmla="*/ 726 h 922"/>
                    <a:gd name="T106" fmla="*/ 171 w 1152"/>
                    <a:gd name="T107" fmla="*/ 713 h 922"/>
                    <a:gd name="T108" fmla="*/ 83 w 1152"/>
                    <a:gd name="T109" fmla="*/ 922 h 922"/>
                    <a:gd name="T110" fmla="*/ 0 w 1152"/>
                    <a:gd name="T111" fmla="*/ 330 h 922"/>
                    <a:gd name="T112" fmla="*/ 461 w 1152"/>
                    <a:gd name="T113" fmla="*/ 0 h 92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52"/>
                    <a:gd name="T172" fmla="*/ 0 h 922"/>
                    <a:gd name="T173" fmla="*/ 1152 w 1152"/>
                    <a:gd name="T174" fmla="*/ 922 h 92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52" h="922">
                      <a:moveTo>
                        <a:pt x="461" y="0"/>
                      </a:moveTo>
                      <a:lnTo>
                        <a:pt x="366" y="237"/>
                      </a:lnTo>
                      <a:lnTo>
                        <a:pt x="388" y="247"/>
                      </a:lnTo>
                      <a:lnTo>
                        <a:pt x="408" y="252"/>
                      </a:lnTo>
                      <a:lnTo>
                        <a:pt x="431" y="259"/>
                      </a:lnTo>
                      <a:lnTo>
                        <a:pt x="457" y="266"/>
                      </a:lnTo>
                      <a:lnTo>
                        <a:pt x="487" y="272"/>
                      </a:lnTo>
                      <a:lnTo>
                        <a:pt x="515" y="276"/>
                      </a:lnTo>
                      <a:lnTo>
                        <a:pt x="542" y="280"/>
                      </a:lnTo>
                      <a:lnTo>
                        <a:pt x="573" y="284"/>
                      </a:lnTo>
                      <a:lnTo>
                        <a:pt x="606" y="287"/>
                      </a:lnTo>
                      <a:lnTo>
                        <a:pt x="665" y="287"/>
                      </a:lnTo>
                      <a:lnTo>
                        <a:pt x="696" y="285"/>
                      </a:lnTo>
                      <a:lnTo>
                        <a:pt x="724" y="283"/>
                      </a:lnTo>
                      <a:lnTo>
                        <a:pt x="752" y="278"/>
                      </a:lnTo>
                      <a:lnTo>
                        <a:pt x="782" y="273"/>
                      </a:lnTo>
                      <a:lnTo>
                        <a:pt x="808" y="269"/>
                      </a:lnTo>
                      <a:lnTo>
                        <a:pt x="841" y="261"/>
                      </a:lnTo>
                      <a:lnTo>
                        <a:pt x="871" y="251"/>
                      </a:lnTo>
                      <a:lnTo>
                        <a:pt x="1152" y="696"/>
                      </a:lnTo>
                      <a:lnTo>
                        <a:pt x="1125" y="707"/>
                      </a:lnTo>
                      <a:lnTo>
                        <a:pt x="1099" y="717"/>
                      </a:lnTo>
                      <a:lnTo>
                        <a:pt x="1076" y="725"/>
                      </a:lnTo>
                      <a:lnTo>
                        <a:pt x="1051" y="733"/>
                      </a:lnTo>
                      <a:lnTo>
                        <a:pt x="1028" y="740"/>
                      </a:lnTo>
                      <a:lnTo>
                        <a:pt x="1003" y="748"/>
                      </a:lnTo>
                      <a:lnTo>
                        <a:pt x="982" y="754"/>
                      </a:lnTo>
                      <a:lnTo>
                        <a:pt x="958" y="759"/>
                      </a:lnTo>
                      <a:lnTo>
                        <a:pt x="935" y="765"/>
                      </a:lnTo>
                      <a:lnTo>
                        <a:pt x="909" y="771"/>
                      </a:lnTo>
                      <a:lnTo>
                        <a:pt x="879" y="776"/>
                      </a:lnTo>
                      <a:lnTo>
                        <a:pt x="855" y="781"/>
                      </a:lnTo>
                      <a:lnTo>
                        <a:pt x="827" y="786"/>
                      </a:lnTo>
                      <a:lnTo>
                        <a:pt x="799" y="791"/>
                      </a:lnTo>
                      <a:lnTo>
                        <a:pt x="769" y="793"/>
                      </a:lnTo>
                      <a:lnTo>
                        <a:pt x="736" y="795"/>
                      </a:lnTo>
                      <a:lnTo>
                        <a:pt x="704" y="797"/>
                      </a:lnTo>
                      <a:lnTo>
                        <a:pt x="674" y="797"/>
                      </a:lnTo>
                      <a:lnTo>
                        <a:pt x="642" y="797"/>
                      </a:lnTo>
                      <a:lnTo>
                        <a:pt x="601" y="797"/>
                      </a:lnTo>
                      <a:lnTo>
                        <a:pt x="564" y="796"/>
                      </a:lnTo>
                      <a:lnTo>
                        <a:pt x="538" y="795"/>
                      </a:lnTo>
                      <a:lnTo>
                        <a:pt x="509" y="793"/>
                      </a:lnTo>
                      <a:lnTo>
                        <a:pt x="479" y="791"/>
                      </a:lnTo>
                      <a:lnTo>
                        <a:pt x="445" y="785"/>
                      </a:lnTo>
                      <a:lnTo>
                        <a:pt x="416" y="780"/>
                      </a:lnTo>
                      <a:lnTo>
                        <a:pt x="388" y="776"/>
                      </a:lnTo>
                      <a:lnTo>
                        <a:pt x="353" y="767"/>
                      </a:lnTo>
                      <a:lnTo>
                        <a:pt x="328" y="761"/>
                      </a:lnTo>
                      <a:lnTo>
                        <a:pt x="295" y="754"/>
                      </a:lnTo>
                      <a:lnTo>
                        <a:pt x="266" y="746"/>
                      </a:lnTo>
                      <a:lnTo>
                        <a:pt x="237" y="737"/>
                      </a:lnTo>
                      <a:lnTo>
                        <a:pt x="207" y="726"/>
                      </a:lnTo>
                      <a:lnTo>
                        <a:pt x="171" y="713"/>
                      </a:lnTo>
                      <a:lnTo>
                        <a:pt x="83" y="922"/>
                      </a:lnTo>
                      <a:lnTo>
                        <a:pt x="0" y="330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6600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3" name="Freeform 17"/>
                <p:cNvSpPr>
                  <a:spLocks/>
                </p:cNvSpPr>
                <p:nvPr/>
              </p:nvSpPr>
              <p:spPr bwMode="auto">
                <a:xfrm>
                  <a:off x="3315" y="1628"/>
                  <a:ext cx="616" cy="577"/>
                </a:xfrm>
                <a:custGeom>
                  <a:avLst/>
                  <a:gdLst>
                    <a:gd name="T0" fmla="*/ 219 w 1080"/>
                    <a:gd name="T1" fmla="*/ 0 h 1028"/>
                    <a:gd name="T2" fmla="*/ 241 w 1080"/>
                    <a:gd name="T3" fmla="*/ 11 h 1028"/>
                    <a:gd name="T4" fmla="*/ 259 w 1080"/>
                    <a:gd name="T5" fmla="*/ 20 h 1028"/>
                    <a:gd name="T6" fmla="*/ 278 w 1080"/>
                    <a:gd name="T7" fmla="*/ 30 h 1028"/>
                    <a:gd name="T8" fmla="*/ 296 w 1080"/>
                    <a:gd name="T9" fmla="*/ 39 h 1028"/>
                    <a:gd name="T10" fmla="*/ 315 w 1080"/>
                    <a:gd name="T11" fmla="*/ 50 h 1028"/>
                    <a:gd name="T12" fmla="*/ 333 w 1080"/>
                    <a:gd name="T13" fmla="*/ 63 h 1028"/>
                    <a:gd name="T14" fmla="*/ 351 w 1080"/>
                    <a:gd name="T15" fmla="*/ 74 h 1028"/>
                    <a:gd name="T16" fmla="*/ 368 w 1080"/>
                    <a:gd name="T17" fmla="*/ 85 h 1028"/>
                    <a:gd name="T18" fmla="*/ 390 w 1080"/>
                    <a:gd name="T19" fmla="*/ 100 h 1028"/>
                    <a:gd name="T20" fmla="*/ 413 w 1080"/>
                    <a:gd name="T21" fmla="*/ 116 h 1028"/>
                    <a:gd name="T22" fmla="*/ 431 w 1080"/>
                    <a:gd name="T23" fmla="*/ 128 h 1028"/>
                    <a:gd name="T24" fmla="*/ 449 w 1080"/>
                    <a:gd name="T25" fmla="*/ 143 h 1028"/>
                    <a:gd name="T26" fmla="*/ 471 w 1080"/>
                    <a:gd name="T27" fmla="*/ 158 h 1028"/>
                    <a:gd name="T28" fmla="*/ 493 w 1080"/>
                    <a:gd name="T29" fmla="*/ 175 h 1028"/>
                    <a:gd name="T30" fmla="*/ 512 w 1080"/>
                    <a:gd name="T31" fmla="*/ 191 h 1028"/>
                    <a:gd name="T32" fmla="*/ 531 w 1080"/>
                    <a:gd name="T33" fmla="*/ 209 h 1028"/>
                    <a:gd name="T34" fmla="*/ 549 w 1080"/>
                    <a:gd name="T35" fmla="*/ 225 h 1028"/>
                    <a:gd name="T36" fmla="*/ 570 w 1080"/>
                    <a:gd name="T37" fmla="*/ 246 h 1028"/>
                    <a:gd name="T38" fmla="*/ 590 w 1080"/>
                    <a:gd name="T39" fmla="*/ 263 h 1028"/>
                    <a:gd name="T40" fmla="*/ 606 w 1080"/>
                    <a:gd name="T41" fmla="*/ 281 h 1028"/>
                    <a:gd name="T42" fmla="*/ 625 w 1080"/>
                    <a:gd name="T43" fmla="*/ 302 h 1028"/>
                    <a:gd name="T44" fmla="*/ 640 w 1080"/>
                    <a:gd name="T45" fmla="*/ 317 h 1028"/>
                    <a:gd name="T46" fmla="*/ 656 w 1080"/>
                    <a:gd name="T47" fmla="*/ 336 h 1028"/>
                    <a:gd name="T48" fmla="*/ 673 w 1080"/>
                    <a:gd name="T49" fmla="*/ 355 h 1028"/>
                    <a:gd name="T50" fmla="*/ 691 w 1080"/>
                    <a:gd name="T51" fmla="*/ 378 h 1028"/>
                    <a:gd name="T52" fmla="*/ 706 w 1080"/>
                    <a:gd name="T53" fmla="*/ 397 h 1028"/>
                    <a:gd name="T54" fmla="*/ 722 w 1080"/>
                    <a:gd name="T55" fmla="*/ 419 h 1028"/>
                    <a:gd name="T56" fmla="*/ 741 w 1080"/>
                    <a:gd name="T57" fmla="*/ 445 h 1028"/>
                    <a:gd name="T58" fmla="*/ 758 w 1080"/>
                    <a:gd name="T59" fmla="*/ 468 h 1028"/>
                    <a:gd name="T60" fmla="*/ 775 w 1080"/>
                    <a:gd name="T61" fmla="*/ 494 h 1028"/>
                    <a:gd name="T62" fmla="*/ 792 w 1080"/>
                    <a:gd name="T63" fmla="*/ 520 h 1028"/>
                    <a:gd name="T64" fmla="*/ 807 w 1080"/>
                    <a:gd name="T65" fmla="*/ 548 h 1028"/>
                    <a:gd name="T66" fmla="*/ 823 w 1080"/>
                    <a:gd name="T67" fmla="*/ 576 h 1028"/>
                    <a:gd name="T68" fmla="*/ 835 w 1080"/>
                    <a:gd name="T69" fmla="*/ 601 h 1028"/>
                    <a:gd name="T70" fmla="*/ 848 w 1080"/>
                    <a:gd name="T71" fmla="*/ 624 h 1028"/>
                    <a:gd name="T72" fmla="*/ 859 w 1080"/>
                    <a:gd name="T73" fmla="*/ 651 h 1028"/>
                    <a:gd name="T74" fmla="*/ 865 w 1080"/>
                    <a:gd name="T75" fmla="*/ 670 h 1028"/>
                    <a:gd name="T76" fmla="*/ 1080 w 1080"/>
                    <a:gd name="T77" fmla="*/ 586 h 1028"/>
                    <a:gd name="T78" fmla="*/ 747 w 1080"/>
                    <a:gd name="T79" fmla="*/ 1028 h 1028"/>
                    <a:gd name="T80" fmla="*/ 157 w 1080"/>
                    <a:gd name="T81" fmla="*/ 956 h 1028"/>
                    <a:gd name="T82" fmla="*/ 390 w 1080"/>
                    <a:gd name="T83" fmla="*/ 862 h 1028"/>
                    <a:gd name="T84" fmla="*/ 375 w 1080"/>
                    <a:gd name="T85" fmla="*/ 830 h 1028"/>
                    <a:gd name="T86" fmla="*/ 360 w 1080"/>
                    <a:gd name="T87" fmla="*/ 800 h 1028"/>
                    <a:gd name="T88" fmla="*/ 340 w 1080"/>
                    <a:gd name="T89" fmla="*/ 767 h 1028"/>
                    <a:gd name="T90" fmla="*/ 316 w 1080"/>
                    <a:gd name="T91" fmla="*/ 733 h 1028"/>
                    <a:gd name="T92" fmla="*/ 296 w 1080"/>
                    <a:gd name="T93" fmla="*/ 705 h 1028"/>
                    <a:gd name="T94" fmla="*/ 274 w 1080"/>
                    <a:gd name="T95" fmla="*/ 677 h 1028"/>
                    <a:gd name="T96" fmla="*/ 251 w 1080"/>
                    <a:gd name="T97" fmla="*/ 650 h 1028"/>
                    <a:gd name="T98" fmla="*/ 228 w 1080"/>
                    <a:gd name="T99" fmla="*/ 627 h 1028"/>
                    <a:gd name="T100" fmla="*/ 204 w 1080"/>
                    <a:gd name="T101" fmla="*/ 605 h 1028"/>
                    <a:gd name="T102" fmla="*/ 177 w 1080"/>
                    <a:gd name="T103" fmla="*/ 580 h 1028"/>
                    <a:gd name="T104" fmla="*/ 151 w 1080"/>
                    <a:gd name="T105" fmla="*/ 560 h 1028"/>
                    <a:gd name="T106" fmla="*/ 127 w 1080"/>
                    <a:gd name="T107" fmla="*/ 539 h 1028"/>
                    <a:gd name="T108" fmla="*/ 102 w 1080"/>
                    <a:gd name="T109" fmla="*/ 522 h 1028"/>
                    <a:gd name="T110" fmla="*/ 72 w 1080"/>
                    <a:gd name="T111" fmla="*/ 502 h 1028"/>
                    <a:gd name="T112" fmla="*/ 42 w 1080"/>
                    <a:gd name="T113" fmla="*/ 485 h 1028"/>
                    <a:gd name="T114" fmla="*/ 21 w 1080"/>
                    <a:gd name="T115" fmla="*/ 475 h 1028"/>
                    <a:gd name="T116" fmla="*/ 0 w 1080"/>
                    <a:gd name="T117" fmla="*/ 463 h 1028"/>
                    <a:gd name="T118" fmla="*/ 219 w 1080"/>
                    <a:gd name="T119" fmla="*/ 0 h 102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80"/>
                    <a:gd name="T181" fmla="*/ 0 h 1028"/>
                    <a:gd name="T182" fmla="*/ 1080 w 1080"/>
                    <a:gd name="T183" fmla="*/ 1028 h 102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80" h="1028">
                      <a:moveTo>
                        <a:pt x="219" y="0"/>
                      </a:moveTo>
                      <a:lnTo>
                        <a:pt x="241" y="11"/>
                      </a:lnTo>
                      <a:lnTo>
                        <a:pt x="259" y="20"/>
                      </a:lnTo>
                      <a:lnTo>
                        <a:pt x="278" y="30"/>
                      </a:lnTo>
                      <a:lnTo>
                        <a:pt x="296" y="39"/>
                      </a:lnTo>
                      <a:lnTo>
                        <a:pt x="315" y="50"/>
                      </a:lnTo>
                      <a:lnTo>
                        <a:pt x="333" y="63"/>
                      </a:lnTo>
                      <a:lnTo>
                        <a:pt x="351" y="74"/>
                      </a:lnTo>
                      <a:lnTo>
                        <a:pt x="368" y="85"/>
                      </a:lnTo>
                      <a:lnTo>
                        <a:pt x="390" y="100"/>
                      </a:lnTo>
                      <a:lnTo>
                        <a:pt x="413" y="116"/>
                      </a:lnTo>
                      <a:lnTo>
                        <a:pt x="431" y="128"/>
                      </a:lnTo>
                      <a:lnTo>
                        <a:pt x="449" y="143"/>
                      </a:lnTo>
                      <a:lnTo>
                        <a:pt x="471" y="158"/>
                      </a:lnTo>
                      <a:lnTo>
                        <a:pt x="493" y="175"/>
                      </a:lnTo>
                      <a:lnTo>
                        <a:pt x="512" y="191"/>
                      </a:lnTo>
                      <a:lnTo>
                        <a:pt x="531" y="209"/>
                      </a:lnTo>
                      <a:lnTo>
                        <a:pt x="549" y="225"/>
                      </a:lnTo>
                      <a:lnTo>
                        <a:pt x="570" y="246"/>
                      </a:lnTo>
                      <a:lnTo>
                        <a:pt x="590" y="263"/>
                      </a:lnTo>
                      <a:lnTo>
                        <a:pt x="606" y="281"/>
                      </a:lnTo>
                      <a:lnTo>
                        <a:pt x="625" y="302"/>
                      </a:lnTo>
                      <a:lnTo>
                        <a:pt x="640" y="317"/>
                      </a:lnTo>
                      <a:lnTo>
                        <a:pt x="656" y="336"/>
                      </a:lnTo>
                      <a:lnTo>
                        <a:pt x="673" y="355"/>
                      </a:lnTo>
                      <a:lnTo>
                        <a:pt x="691" y="378"/>
                      </a:lnTo>
                      <a:lnTo>
                        <a:pt x="706" y="397"/>
                      </a:lnTo>
                      <a:lnTo>
                        <a:pt x="722" y="419"/>
                      </a:lnTo>
                      <a:lnTo>
                        <a:pt x="741" y="445"/>
                      </a:lnTo>
                      <a:lnTo>
                        <a:pt x="758" y="468"/>
                      </a:lnTo>
                      <a:lnTo>
                        <a:pt x="775" y="494"/>
                      </a:lnTo>
                      <a:lnTo>
                        <a:pt x="792" y="520"/>
                      </a:lnTo>
                      <a:lnTo>
                        <a:pt x="807" y="548"/>
                      </a:lnTo>
                      <a:lnTo>
                        <a:pt x="823" y="576"/>
                      </a:lnTo>
                      <a:lnTo>
                        <a:pt x="835" y="601"/>
                      </a:lnTo>
                      <a:lnTo>
                        <a:pt x="848" y="624"/>
                      </a:lnTo>
                      <a:lnTo>
                        <a:pt x="859" y="651"/>
                      </a:lnTo>
                      <a:lnTo>
                        <a:pt x="865" y="670"/>
                      </a:lnTo>
                      <a:lnTo>
                        <a:pt x="1080" y="586"/>
                      </a:lnTo>
                      <a:lnTo>
                        <a:pt x="747" y="1028"/>
                      </a:lnTo>
                      <a:lnTo>
                        <a:pt x="157" y="956"/>
                      </a:lnTo>
                      <a:lnTo>
                        <a:pt x="390" y="862"/>
                      </a:lnTo>
                      <a:lnTo>
                        <a:pt x="375" y="830"/>
                      </a:lnTo>
                      <a:lnTo>
                        <a:pt x="360" y="800"/>
                      </a:lnTo>
                      <a:lnTo>
                        <a:pt x="340" y="767"/>
                      </a:lnTo>
                      <a:lnTo>
                        <a:pt x="316" y="733"/>
                      </a:lnTo>
                      <a:lnTo>
                        <a:pt x="296" y="705"/>
                      </a:lnTo>
                      <a:lnTo>
                        <a:pt x="274" y="677"/>
                      </a:lnTo>
                      <a:lnTo>
                        <a:pt x="251" y="650"/>
                      </a:lnTo>
                      <a:lnTo>
                        <a:pt x="228" y="627"/>
                      </a:lnTo>
                      <a:lnTo>
                        <a:pt x="204" y="605"/>
                      </a:lnTo>
                      <a:lnTo>
                        <a:pt x="177" y="580"/>
                      </a:lnTo>
                      <a:lnTo>
                        <a:pt x="151" y="560"/>
                      </a:lnTo>
                      <a:lnTo>
                        <a:pt x="127" y="539"/>
                      </a:lnTo>
                      <a:lnTo>
                        <a:pt x="102" y="522"/>
                      </a:lnTo>
                      <a:lnTo>
                        <a:pt x="72" y="502"/>
                      </a:lnTo>
                      <a:lnTo>
                        <a:pt x="42" y="485"/>
                      </a:lnTo>
                      <a:lnTo>
                        <a:pt x="21" y="475"/>
                      </a:lnTo>
                      <a:lnTo>
                        <a:pt x="0" y="463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4" name="Freeform 20"/>
                <p:cNvSpPr>
                  <a:spLocks/>
                </p:cNvSpPr>
                <p:nvPr/>
              </p:nvSpPr>
              <p:spPr bwMode="auto">
                <a:xfrm>
                  <a:off x="3468" y="2246"/>
                  <a:ext cx="528" cy="655"/>
                </a:xfrm>
                <a:custGeom>
                  <a:avLst/>
                  <a:gdLst>
                    <a:gd name="T0" fmla="*/ 0 w 923"/>
                    <a:gd name="T1" fmla="*/ 740 h 1165"/>
                    <a:gd name="T2" fmla="*/ 229 w 923"/>
                    <a:gd name="T3" fmla="*/ 826 h 1165"/>
                    <a:gd name="T4" fmla="*/ 242 w 923"/>
                    <a:gd name="T5" fmla="*/ 798 h 1165"/>
                    <a:gd name="T6" fmla="*/ 251 w 923"/>
                    <a:gd name="T7" fmla="*/ 770 h 1165"/>
                    <a:gd name="T8" fmla="*/ 258 w 923"/>
                    <a:gd name="T9" fmla="*/ 744 h 1165"/>
                    <a:gd name="T10" fmla="*/ 265 w 923"/>
                    <a:gd name="T11" fmla="*/ 721 h 1165"/>
                    <a:gd name="T12" fmla="*/ 272 w 923"/>
                    <a:gd name="T13" fmla="*/ 695 h 1165"/>
                    <a:gd name="T14" fmla="*/ 277 w 923"/>
                    <a:gd name="T15" fmla="*/ 665 h 1165"/>
                    <a:gd name="T16" fmla="*/ 281 w 923"/>
                    <a:gd name="T17" fmla="*/ 638 h 1165"/>
                    <a:gd name="T18" fmla="*/ 285 w 923"/>
                    <a:gd name="T19" fmla="*/ 610 h 1165"/>
                    <a:gd name="T20" fmla="*/ 289 w 923"/>
                    <a:gd name="T21" fmla="*/ 579 h 1165"/>
                    <a:gd name="T22" fmla="*/ 291 w 923"/>
                    <a:gd name="T23" fmla="*/ 546 h 1165"/>
                    <a:gd name="T24" fmla="*/ 291 w 923"/>
                    <a:gd name="T25" fmla="*/ 488 h 1165"/>
                    <a:gd name="T26" fmla="*/ 289 w 923"/>
                    <a:gd name="T27" fmla="*/ 456 h 1165"/>
                    <a:gd name="T28" fmla="*/ 288 w 923"/>
                    <a:gd name="T29" fmla="*/ 429 h 1165"/>
                    <a:gd name="T30" fmla="*/ 284 w 923"/>
                    <a:gd name="T31" fmla="*/ 400 h 1165"/>
                    <a:gd name="T32" fmla="*/ 279 w 923"/>
                    <a:gd name="T33" fmla="*/ 370 h 1165"/>
                    <a:gd name="T34" fmla="*/ 273 w 923"/>
                    <a:gd name="T35" fmla="*/ 344 h 1165"/>
                    <a:gd name="T36" fmla="*/ 266 w 923"/>
                    <a:gd name="T37" fmla="*/ 311 h 1165"/>
                    <a:gd name="T38" fmla="*/ 257 w 923"/>
                    <a:gd name="T39" fmla="*/ 280 h 1165"/>
                    <a:gd name="T40" fmla="*/ 702 w 923"/>
                    <a:gd name="T41" fmla="*/ 0 h 1165"/>
                    <a:gd name="T42" fmla="*/ 713 w 923"/>
                    <a:gd name="T43" fmla="*/ 27 h 1165"/>
                    <a:gd name="T44" fmla="*/ 722 w 923"/>
                    <a:gd name="T45" fmla="*/ 53 h 1165"/>
                    <a:gd name="T46" fmla="*/ 731 w 923"/>
                    <a:gd name="T47" fmla="*/ 76 h 1165"/>
                    <a:gd name="T48" fmla="*/ 739 w 923"/>
                    <a:gd name="T49" fmla="*/ 101 h 1165"/>
                    <a:gd name="T50" fmla="*/ 746 w 923"/>
                    <a:gd name="T51" fmla="*/ 124 h 1165"/>
                    <a:gd name="T52" fmla="*/ 754 w 923"/>
                    <a:gd name="T53" fmla="*/ 149 h 1165"/>
                    <a:gd name="T54" fmla="*/ 759 w 923"/>
                    <a:gd name="T55" fmla="*/ 171 h 1165"/>
                    <a:gd name="T56" fmla="*/ 765 w 923"/>
                    <a:gd name="T57" fmla="*/ 194 h 1165"/>
                    <a:gd name="T58" fmla="*/ 770 w 923"/>
                    <a:gd name="T59" fmla="*/ 217 h 1165"/>
                    <a:gd name="T60" fmla="*/ 777 w 923"/>
                    <a:gd name="T61" fmla="*/ 243 h 1165"/>
                    <a:gd name="T62" fmla="*/ 781 w 923"/>
                    <a:gd name="T63" fmla="*/ 273 h 1165"/>
                    <a:gd name="T64" fmla="*/ 787 w 923"/>
                    <a:gd name="T65" fmla="*/ 298 h 1165"/>
                    <a:gd name="T66" fmla="*/ 792 w 923"/>
                    <a:gd name="T67" fmla="*/ 325 h 1165"/>
                    <a:gd name="T68" fmla="*/ 796 w 923"/>
                    <a:gd name="T69" fmla="*/ 354 h 1165"/>
                    <a:gd name="T70" fmla="*/ 797 w 923"/>
                    <a:gd name="T71" fmla="*/ 384 h 1165"/>
                    <a:gd name="T72" fmla="*/ 800 w 923"/>
                    <a:gd name="T73" fmla="*/ 416 h 1165"/>
                    <a:gd name="T74" fmla="*/ 803 w 923"/>
                    <a:gd name="T75" fmla="*/ 448 h 1165"/>
                    <a:gd name="T76" fmla="*/ 803 w 923"/>
                    <a:gd name="T77" fmla="*/ 478 h 1165"/>
                    <a:gd name="T78" fmla="*/ 803 w 923"/>
                    <a:gd name="T79" fmla="*/ 511 h 1165"/>
                    <a:gd name="T80" fmla="*/ 803 w 923"/>
                    <a:gd name="T81" fmla="*/ 552 h 1165"/>
                    <a:gd name="T82" fmla="*/ 802 w 923"/>
                    <a:gd name="T83" fmla="*/ 589 h 1165"/>
                    <a:gd name="T84" fmla="*/ 800 w 923"/>
                    <a:gd name="T85" fmla="*/ 615 h 1165"/>
                    <a:gd name="T86" fmla="*/ 797 w 923"/>
                    <a:gd name="T87" fmla="*/ 643 h 1165"/>
                    <a:gd name="T88" fmla="*/ 796 w 923"/>
                    <a:gd name="T89" fmla="*/ 673 h 1165"/>
                    <a:gd name="T90" fmla="*/ 791 w 923"/>
                    <a:gd name="T91" fmla="*/ 707 h 1165"/>
                    <a:gd name="T92" fmla="*/ 785 w 923"/>
                    <a:gd name="T93" fmla="*/ 736 h 1165"/>
                    <a:gd name="T94" fmla="*/ 780 w 923"/>
                    <a:gd name="T95" fmla="*/ 765 h 1165"/>
                    <a:gd name="T96" fmla="*/ 773 w 923"/>
                    <a:gd name="T97" fmla="*/ 799 h 1165"/>
                    <a:gd name="T98" fmla="*/ 766 w 923"/>
                    <a:gd name="T99" fmla="*/ 825 h 1165"/>
                    <a:gd name="T100" fmla="*/ 759 w 923"/>
                    <a:gd name="T101" fmla="*/ 858 h 1165"/>
                    <a:gd name="T102" fmla="*/ 751 w 923"/>
                    <a:gd name="T103" fmla="*/ 886 h 1165"/>
                    <a:gd name="T104" fmla="*/ 741 w 923"/>
                    <a:gd name="T105" fmla="*/ 915 h 1165"/>
                    <a:gd name="T106" fmla="*/ 732 w 923"/>
                    <a:gd name="T107" fmla="*/ 945 h 1165"/>
                    <a:gd name="T108" fmla="*/ 720 w 923"/>
                    <a:gd name="T109" fmla="*/ 982 h 1165"/>
                    <a:gd name="T110" fmla="*/ 706 w 923"/>
                    <a:gd name="T111" fmla="*/ 1019 h 1165"/>
                    <a:gd name="T112" fmla="*/ 923 w 923"/>
                    <a:gd name="T113" fmla="*/ 1108 h 1165"/>
                    <a:gd name="T114" fmla="*/ 378 w 923"/>
                    <a:gd name="T115" fmla="*/ 1165 h 1165"/>
                    <a:gd name="T116" fmla="*/ 0 w 923"/>
                    <a:gd name="T117" fmla="*/ 740 h 116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3"/>
                    <a:gd name="T178" fmla="*/ 0 h 1165"/>
                    <a:gd name="T179" fmla="*/ 923 w 923"/>
                    <a:gd name="T180" fmla="*/ 1165 h 116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3" h="1165">
                      <a:moveTo>
                        <a:pt x="0" y="740"/>
                      </a:moveTo>
                      <a:lnTo>
                        <a:pt x="229" y="826"/>
                      </a:lnTo>
                      <a:lnTo>
                        <a:pt x="242" y="798"/>
                      </a:lnTo>
                      <a:lnTo>
                        <a:pt x="251" y="770"/>
                      </a:lnTo>
                      <a:lnTo>
                        <a:pt x="258" y="744"/>
                      </a:lnTo>
                      <a:lnTo>
                        <a:pt x="265" y="721"/>
                      </a:lnTo>
                      <a:lnTo>
                        <a:pt x="272" y="695"/>
                      </a:lnTo>
                      <a:lnTo>
                        <a:pt x="277" y="665"/>
                      </a:lnTo>
                      <a:lnTo>
                        <a:pt x="281" y="638"/>
                      </a:lnTo>
                      <a:lnTo>
                        <a:pt x="285" y="610"/>
                      </a:lnTo>
                      <a:lnTo>
                        <a:pt x="289" y="579"/>
                      </a:lnTo>
                      <a:lnTo>
                        <a:pt x="291" y="546"/>
                      </a:lnTo>
                      <a:lnTo>
                        <a:pt x="291" y="488"/>
                      </a:lnTo>
                      <a:lnTo>
                        <a:pt x="289" y="456"/>
                      </a:lnTo>
                      <a:lnTo>
                        <a:pt x="288" y="429"/>
                      </a:lnTo>
                      <a:lnTo>
                        <a:pt x="284" y="400"/>
                      </a:lnTo>
                      <a:lnTo>
                        <a:pt x="279" y="370"/>
                      </a:lnTo>
                      <a:lnTo>
                        <a:pt x="273" y="344"/>
                      </a:lnTo>
                      <a:lnTo>
                        <a:pt x="266" y="311"/>
                      </a:lnTo>
                      <a:lnTo>
                        <a:pt x="257" y="280"/>
                      </a:lnTo>
                      <a:lnTo>
                        <a:pt x="702" y="0"/>
                      </a:lnTo>
                      <a:lnTo>
                        <a:pt x="713" y="27"/>
                      </a:lnTo>
                      <a:lnTo>
                        <a:pt x="722" y="53"/>
                      </a:lnTo>
                      <a:lnTo>
                        <a:pt x="731" y="76"/>
                      </a:lnTo>
                      <a:lnTo>
                        <a:pt x="739" y="101"/>
                      </a:lnTo>
                      <a:lnTo>
                        <a:pt x="746" y="124"/>
                      </a:lnTo>
                      <a:lnTo>
                        <a:pt x="754" y="149"/>
                      </a:lnTo>
                      <a:lnTo>
                        <a:pt x="759" y="171"/>
                      </a:lnTo>
                      <a:lnTo>
                        <a:pt x="765" y="194"/>
                      </a:lnTo>
                      <a:lnTo>
                        <a:pt x="770" y="217"/>
                      </a:lnTo>
                      <a:lnTo>
                        <a:pt x="777" y="243"/>
                      </a:lnTo>
                      <a:lnTo>
                        <a:pt x="781" y="273"/>
                      </a:lnTo>
                      <a:lnTo>
                        <a:pt x="787" y="298"/>
                      </a:lnTo>
                      <a:lnTo>
                        <a:pt x="792" y="325"/>
                      </a:lnTo>
                      <a:lnTo>
                        <a:pt x="796" y="354"/>
                      </a:lnTo>
                      <a:lnTo>
                        <a:pt x="797" y="384"/>
                      </a:lnTo>
                      <a:lnTo>
                        <a:pt x="800" y="416"/>
                      </a:lnTo>
                      <a:lnTo>
                        <a:pt x="803" y="448"/>
                      </a:lnTo>
                      <a:lnTo>
                        <a:pt x="803" y="478"/>
                      </a:lnTo>
                      <a:lnTo>
                        <a:pt x="803" y="511"/>
                      </a:lnTo>
                      <a:lnTo>
                        <a:pt x="803" y="552"/>
                      </a:lnTo>
                      <a:lnTo>
                        <a:pt x="802" y="589"/>
                      </a:lnTo>
                      <a:lnTo>
                        <a:pt x="800" y="615"/>
                      </a:lnTo>
                      <a:lnTo>
                        <a:pt x="797" y="643"/>
                      </a:lnTo>
                      <a:lnTo>
                        <a:pt x="796" y="673"/>
                      </a:lnTo>
                      <a:lnTo>
                        <a:pt x="791" y="707"/>
                      </a:lnTo>
                      <a:lnTo>
                        <a:pt x="785" y="736"/>
                      </a:lnTo>
                      <a:lnTo>
                        <a:pt x="780" y="765"/>
                      </a:lnTo>
                      <a:lnTo>
                        <a:pt x="773" y="799"/>
                      </a:lnTo>
                      <a:lnTo>
                        <a:pt x="766" y="825"/>
                      </a:lnTo>
                      <a:lnTo>
                        <a:pt x="759" y="858"/>
                      </a:lnTo>
                      <a:lnTo>
                        <a:pt x="751" y="886"/>
                      </a:lnTo>
                      <a:lnTo>
                        <a:pt x="741" y="915"/>
                      </a:lnTo>
                      <a:lnTo>
                        <a:pt x="732" y="945"/>
                      </a:lnTo>
                      <a:lnTo>
                        <a:pt x="720" y="982"/>
                      </a:lnTo>
                      <a:lnTo>
                        <a:pt x="706" y="1019"/>
                      </a:lnTo>
                      <a:lnTo>
                        <a:pt x="923" y="1108"/>
                      </a:lnTo>
                      <a:lnTo>
                        <a:pt x="378" y="1165"/>
                      </a:lnTo>
                      <a:lnTo>
                        <a:pt x="0" y="74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6165" name="Freeform 23"/>
                <p:cNvSpPr>
                  <a:spLocks/>
                </p:cNvSpPr>
                <p:nvPr/>
              </p:nvSpPr>
              <p:spPr bwMode="auto">
                <a:xfrm>
                  <a:off x="3178" y="2971"/>
                  <a:ext cx="571" cy="563"/>
                </a:xfrm>
                <a:custGeom>
                  <a:avLst/>
                  <a:gdLst>
                    <a:gd name="T0" fmla="*/ 1001 w 1001"/>
                    <a:gd name="T1" fmla="*/ 219 h 1001"/>
                    <a:gd name="T2" fmla="*/ 989 w 1001"/>
                    <a:gd name="T3" fmla="*/ 241 h 1001"/>
                    <a:gd name="T4" fmla="*/ 981 w 1001"/>
                    <a:gd name="T5" fmla="*/ 259 h 1001"/>
                    <a:gd name="T6" fmla="*/ 970 w 1001"/>
                    <a:gd name="T7" fmla="*/ 278 h 1001"/>
                    <a:gd name="T8" fmla="*/ 962 w 1001"/>
                    <a:gd name="T9" fmla="*/ 296 h 1001"/>
                    <a:gd name="T10" fmla="*/ 951 w 1001"/>
                    <a:gd name="T11" fmla="*/ 315 h 1001"/>
                    <a:gd name="T12" fmla="*/ 939 w 1001"/>
                    <a:gd name="T13" fmla="*/ 334 h 1001"/>
                    <a:gd name="T14" fmla="*/ 928 w 1001"/>
                    <a:gd name="T15" fmla="*/ 352 h 1001"/>
                    <a:gd name="T16" fmla="*/ 915 w 1001"/>
                    <a:gd name="T17" fmla="*/ 371 h 1001"/>
                    <a:gd name="T18" fmla="*/ 900 w 1001"/>
                    <a:gd name="T19" fmla="*/ 391 h 1001"/>
                    <a:gd name="T20" fmla="*/ 885 w 1001"/>
                    <a:gd name="T21" fmla="*/ 413 h 1001"/>
                    <a:gd name="T22" fmla="*/ 873 w 1001"/>
                    <a:gd name="T23" fmla="*/ 431 h 1001"/>
                    <a:gd name="T24" fmla="*/ 858 w 1001"/>
                    <a:gd name="T25" fmla="*/ 449 h 1001"/>
                    <a:gd name="T26" fmla="*/ 842 w 1001"/>
                    <a:gd name="T27" fmla="*/ 471 h 1001"/>
                    <a:gd name="T28" fmla="*/ 825 w 1001"/>
                    <a:gd name="T29" fmla="*/ 493 h 1001"/>
                    <a:gd name="T30" fmla="*/ 809 w 1001"/>
                    <a:gd name="T31" fmla="*/ 512 h 1001"/>
                    <a:gd name="T32" fmla="*/ 791 w 1001"/>
                    <a:gd name="T33" fmla="*/ 532 h 1001"/>
                    <a:gd name="T34" fmla="*/ 776 w 1001"/>
                    <a:gd name="T35" fmla="*/ 549 h 1001"/>
                    <a:gd name="T36" fmla="*/ 754 w 1001"/>
                    <a:gd name="T37" fmla="*/ 572 h 1001"/>
                    <a:gd name="T38" fmla="*/ 736 w 1001"/>
                    <a:gd name="T39" fmla="*/ 591 h 1001"/>
                    <a:gd name="T40" fmla="*/ 719 w 1001"/>
                    <a:gd name="T41" fmla="*/ 607 h 1001"/>
                    <a:gd name="T42" fmla="*/ 698 w 1001"/>
                    <a:gd name="T43" fmla="*/ 626 h 1001"/>
                    <a:gd name="T44" fmla="*/ 683 w 1001"/>
                    <a:gd name="T45" fmla="*/ 640 h 1001"/>
                    <a:gd name="T46" fmla="*/ 664 w 1001"/>
                    <a:gd name="T47" fmla="*/ 656 h 1001"/>
                    <a:gd name="T48" fmla="*/ 645 w 1001"/>
                    <a:gd name="T49" fmla="*/ 673 h 1001"/>
                    <a:gd name="T50" fmla="*/ 623 w 1001"/>
                    <a:gd name="T51" fmla="*/ 691 h 1001"/>
                    <a:gd name="T52" fmla="*/ 604 w 1001"/>
                    <a:gd name="T53" fmla="*/ 706 h 1001"/>
                    <a:gd name="T54" fmla="*/ 582 w 1001"/>
                    <a:gd name="T55" fmla="*/ 722 h 1001"/>
                    <a:gd name="T56" fmla="*/ 555 w 1001"/>
                    <a:gd name="T57" fmla="*/ 741 h 1001"/>
                    <a:gd name="T58" fmla="*/ 532 w 1001"/>
                    <a:gd name="T59" fmla="*/ 758 h 1001"/>
                    <a:gd name="T60" fmla="*/ 507 w 1001"/>
                    <a:gd name="T61" fmla="*/ 775 h 1001"/>
                    <a:gd name="T62" fmla="*/ 481 w 1001"/>
                    <a:gd name="T63" fmla="*/ 793 h 1001"/>
                    <a:gd name="T64" fmla="*/ 454 w 1001"/>
                    <a:gd name="T65" fmla="*/ 808 h 1001"/>
                    <a:gd name="T66" fmla="*/ 592 w 1001"/>
                    <a:gd name="T67" fmla="*/ 1001 h 1001"/>
                    <a:gd name="T68" fmla="*/ 41 w 1001"/>
                    <a:gd name="T69" fmla="*/ 753 h 1001"/>
                    <a:gd name="T70" fmla="*/ 0 w 1001"/>
                    <a:gd name="T71" fmla="*/ 264 h 1001"/>
                    <a:gd name="T72" fmla="*/ 115 w 1001"/>
                    <a:gd name="T73" fmla="*/ 402 h 1001"/>
                    <a:gd name="T74" fmla="*/ 141 w 1001"/>
                    <a:gd name="T75" fmla="*/ 390 h 1001"/>
                    <a:gd name="T76" fmla="*/ 167 w 1001"/>
                    <a:gd name="T77" fmla="*/ 376 h 1001"/>
                    <a:gd name="T78" fmla="*/ 201 w 1001"/>
                    <a:gd name="T79" fmla="*/ 360 h 1001"/>
                    <a:gd name="T80" fmla="*/ 234 w 1001"/>
                    <a:gd name="T81" fmla="*/ 341 h 1001"/>
                    <a:gd name="T82" fmla="*/ 268 w 1001"/>
                    <a:gd name="T83" fmla="*/ 318 h 1001"/>
                    <a:gd name="T84" fmla="*/ 297 w 1001"/>
                    <a:gd name="T85" fmla="*/ 297 h 1001"/>
                    <a:gd name="T86" fmla="*/ 324 w 1001"/>
                    <a:gd name="T87" fmla="*/ 274 h 1001"/>
                    <a:gd name="T88" fmla="*/ 351 w 1001"/>
                    <a:gd name="T89" fmla="*/ 251 h 1001"/>
                    <a:gd name="T90" fmla="*/ 373 w 1001"/>
                    <a:gd name="T91" fmla="*/ 229 h 1001"/>
                    <a:gd name="T92" fmla="*/ 396 w 1001"/>
                    <a:gd name="T93" fmla="*/ 204 h 1001"/>
                    <a:gd name="T94" fmla="*/ 421 w 1001"/>
                    <a:gd name="T95" fmla="*/ 177 h 1001"/>
                    <a:gd name="T96" fmla="*/ 441 w 1001"/>
                    <a:gd name="T97" fmla="*/ 152 h 1001"/>
                    <a:gd name="T98" fmla="*/ 462 w 1001"/>
                    <a:gd name="T99" fmla="*/ 127 h 1001"/>
                    <a:gd name="T100" fmla="*/ 480 w 1001"/>
                    <a:gd name="T101" fmla="*/ 103 h 1001"/>
                    <a:gd name="T102" fmla="*/ 499 w 1001"/>
                    <a:gd name="T103" fmla="*/ 72 h 1001"/>
                    <a:gd name="T104" fmla="*/ 517 w 1001"/>
                    <a:gd name="T105" fmla="*/ 43 h 1001"/>
                    <a:gd name="T106" fmla="*/ 526 w 1001"/>
                    <a:gd name="T107" fmla="*/ 21 h 1001"/>
                    <a:gd name="T108" fmla="*/ 536 w 1001"/>
                    <a:gd name="T109" fmla="*/ 0 h 1001"/>
                    <a:gd name="T110" fmla="*/ 1001 w 1001"/>
                    <a:gd name="T111" fmla="*/ 219 h 100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001"/>
                    <a:gd name="T169" fmla="*/ 0 h 1001"/>
                    <a:gd name="T170" fmla="*/ 1001 w 1001"/>
                    <a:gd name="T171" fmla="*/ 1001 h 100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001" h="1001">
                      <a:moveTo>
                        <a:pt x="1001" y="219"/>
                      </a:moveTo>
                      <a:lnTo>
                        <a:pt x="989" y="241"/>
                      </a:lnTo>
                      <a:lnTo>
                        <a:pt x="981" y="259"/>
                      </a:lnTo>
                      <a:lnTo>
                        <a:pt x="970" y="278"/>
                      </a:lnTo>
                      <a:lnTo>
                        <a:pt x="962" y="296"/>
                      </a:lnTo>
                      <a:lnTo>
                        <a:pt x="951" y="315"/>
                      </a:lnTo>
                      <a:lnTo>
                        <a:pt x="939" y="334"/>
                      </a:lnTo>
                      <a:lnTo>
                        <a:pt x="928" y="352"/>
                      </a:lnTo>
                      <a:lnTo>
                        <a:pt x="915" y="371"/>
                      </a:lnTo>
                      <a:lnTo>
                        <a:pt x="900" y="391"/>
                      </a:lnTo>
                      <a:lnTo>
                        <a:pt x="885" y="413"/>
                      </a:lnTo>
                      <a:lnTo>
                        <a:pt x="873" y="431"/>
                      </a:lnTo>
                      <a:lnTo>
                        <a:pt x="858" y="449"/>
                      </a:lnTo>
                      <a:lnTo>
                        <a:pt x="842" y="471"/>
                      </a:lnTo>
                      <a:lnTo>
                        <a:pt x="825" y="493"/>
                      </a:lnTo>
                      <a:lnTo>
                        <a:pt x="809" y="512"/>
                      </a:lnTo>
                      <a:lnTo>
                        <a:pt x="791" y="532"/>
                      </a:lnTo>
                      <a:lnTo>
                        <a:pt x="776" y="549"/>
                      </a:lnTo>
                      <a:lnTo>
                        <a:pt x="754" y="572"/>
                      </a:lnTo>
                      <a:lnTo>
                        <a:pt x="736" y="591"/>
                      </a:lnTo>
                      <a:lnTo>
                        <a:pt x="719" y="607"/>
                      </a:lnTo>
                      <a:lnTo>
                        <a:pt x="698" y="626"/>
                      </a:lnTo>
                      <a:lnTo>
                        <a:pt x="683" y="640"/>
                      </a:lnTo>
                      <a:lnTo>
                        <a:pt x="664" y="656"/>
                      </a:lnTo>
                      <a:lnTo>
                        <a:pt x="645" y="673"/>
                      </a:lnTo>
                      <a:lnTo>
                        <a:pt x="623" y="691"/>
                      </a:lnTo>
                      <a:lnTo>
                        <a:pt x="604" y="706"/>
                      </a:lnTo>
                      <a:lnTo>
                        <a:pt x="582" y="722"/>
                      </a:lnTo>
                      <a:lnTo>
                        <a:pt x="555" y="741"/>
                      </a:lnTo>
                      <a:lnTo>
                        <a:pt x="532" y="758"/>
                      </a:lnTo>
                      <a:lnTo>
                        <a:pt x="507" y="775"/>
                      </a:lnTo>
                      <a:lnTo>
                        <a:pt x="481" y="793"/>
                      </a:lnTo>
                      <a:lnTo>
                        <a:pt x="454" y="808"/>
                      </a:lnTo>
                      <a:lnTo>
                        <a:pt x="592" y="1001"/>
                      </a:lnTo>
                      <a:lnTo>
                        <a:pt x="41" y="753"/>
                      </a:lnTo>
                      <a:lnTo>
                        <a:pt x="0" y="264"/>
                      </a:lnTo>
                      <a:lnTo>
                        <a:pt x="115" y="402"/>
                      </a:lnTo>
                      <a:lnTo>
                        <a:pt x="141" y="390"/>
                      </a:lnTo>
                      <a:lnTo>
                        <a:pt x="167" y="376"/>
                      </a:lnTo>
                      <a:lnTo>
                        <a:pt x="201" y="360"/>
                      </a:lnTo>
                      <a:lnTo>
                        <a:pt x="234" y="341"/>
                      </a:lnTo>
                      <a:lnTo>
                        <a:pt x="268" y="318"/>
                      </a:lnTo>
                      <a:lnTo>
                        <a:pt x="297" y="297"/>
                      </a:lnTo>
                      <a:lnTo>
                        <a:pt x="324" y="274"/>
                      </a:lnTo>
                      <a:lnTo>
                        <a:pt x="351" y="251"/>
                      </a:lnTo>
                      <a:lnTo>
                        <a:pt x="373" y="229"/>
                      </a:lnTo>
                      <a:lnTo>
                        <a:pt x="396" y="204"/>
                      </a:lnTo>
                      <a:lnTo>
                        <a:pt x="421" y="177"/>
                      </a:lnTo>
                      <a:lnTo>
                        <a:pt x="441" y="152"/>
                      </a:lnTo>
                      <a:lnTo>
                        <a:pt x="462" y="127"/>
                      </a:lnTo>
                      <a:lnTo>
                        <a:pt x="480" y="103"/>
                      </a:lnTo>
                      <a:lnTo>
                        <a:pt x="499" y="72"/>
                      </a:lnTo>
                      <a:lnTo>
                        <a:pt x="517" y="43"/>
                      </a:lnTo>
                      <a:lnTo>
                        <a:pt x="526" y="21"/>
                      </a:lnTo>
                      <a:lnTo>
                        <a:pt x="536" y="0"/>
                      </a:lnTo>
                      <a:lnTo>
                        <a:pt x="1001" y="219"/>
                      </a:lnTo>
                      <a:close/>
                    </a:path>
                  </a:pathLst>
                </a:custGeom>
                <a:solidFill>
                  <a:srgbClr val="CC0099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sp>
          <p:nvSpPr>
            <p:cNvPr id="6155" name="Text Box 24"/>
            <p:cNvSpPr txBox="1">
              <a:spLocks noChangeArrowheads="1"/>
            </p:cNvSpPr>
            <p:nvPr/>
          </p:nvSpPr>
          <p:spPr bwMode="auto">
            <a:xfrm>
              <a:off x="3487" y="3344"/>
              <a:ext cx="859" cy="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lang="en-US" sz="1600" b="1">
                  <a:latin typeface="+mj-lt"/>
                </a:rPr>
                <a:t>Add New Forecast Methods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Simplest of forecasting techniques</a:t>
            </a:r>
          </a:p>
          <a:p>
            <a:pPr eaLnBrk="1" hangingPunct="1"/>
            <a:r>
              <a:rPr lang="en-US" smtClean="0"/>
              <a:t>Computes moving average on four-month periods</a:t>
            </a:r>
          </a:p>
          <a:p>
            <a:pPr eaLnBrk="1" hangingPunct="1"/>
            <a:r>
              <a:rPr lang="en-US" smtClean="0"/>
              <a:t>Calculates another moving average based on the first set</a:t>
            </a:r>
          </a:p>
          <a:p>
            <a:pPr eaLnBrk="1" hangingPunct="1"/>
            <a:r>
              <a:rPr lang="en-US" smtClean="0"/>
              <a:t>Lags behind trend effects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Double Moving Average (Method 02)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FS-SU-300</a:t>
            </a:r>
          </a:p>
        </p:txBody>
      </p:sp>
      <p:grpSp>
        <p:nvGrpSpPr>
          <p:cNvPr id="32773" name="Group 35"/>
          <p:cNvGrpSpPr>
            <a:grpSpLocks/>
          </p:cNvGrpSpPr>
          <p:nvPr/>
        </p:nvGrpSpPr>
        <p:grpSpPr bwMode="auto">
          <a:xfrm>
            <a:off x="5670551" y="3267075"/>
            <a:ext cx="3235324" cy="2466975"/>
            <a:chOff x="2894" y="960"/>
            <a:chExt cx="2463" cy="3114"/>
          </a:xfrm>
        </p:grpSpPr>
        <p:sp>
          <p:nvSpPr>
            <p:cNvPr id="32774" name="Line 4"/>
            <p:cNvSpPr>
              <a:spLocks noChangeShapeType="1"/>
            </p:cNvSpPr>
            <p:nvPr/>
          </p:nvSpPr>
          <p:spPr bwMode="auto">
            <a:xfrm flipV="1">
              <a:off x="2974" y="2517"/>
              <a:ext cx="956" cy="15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5" name="Line 5"/>
            <p:cNvSpPr>
              <a:spLocks noChangeShapeType="1"/>
            </p:cNvSpPr>
            <p:nvPr/>
          </p:nvSpPr>
          <p:spPr bwMode="auto">
            <a:xfrm flipV="1">
              <a:off x="3936" y="2242"/>
              <a:ext cx="1050" cy="281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6" name="Line 6"/>
            <p:cNvSpPr>
              <a:spLocks noChangeShapeType="1"/>
            </p:cNvSpPr>
            <p:nvPr/>
          </p:nvSpPr>
          <p:spPr bwMode="auto">
            <a:xfrm>
              <a:off x="3759" y="2373"/>
              <a:ext cx="80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7" name="Line 7"/>
            <p:cNvSpPr>
              <a:spLocks noChangeShapeType="1"/>
            </p:cNvSpPr>
            <p:nvPr/>
          </p:nvSpPr>
          <p:spPr bwMode="auto">
            <a:xfrm>
              <a:off x="2961" y="2679"/>
              <a:ext cx="80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2778" name="Group 8"/>
            <p:cNvGrpSpPr>
              <a:grpSpLocks/>
            </p:cNvGrpSpPr>
            <p:nvPr/>
          </p:nvGrpSpPr>
          <p:grpSpPr bwMode="auto">
            <a:xfrm>
              <a:off x="2894" y="960"/>
              <a:ext cx="2309" cy="3114"/>
              <a:chOff x="3408" y="2832"/>
              <a:chExt cx="960" cy="692"/>
            </a:xfrm>
          </p:grpSpPr>
          <p:grpSp>
            <p:nvGrpSpPr>
              <p:cNvPr id="32792" name="Group 9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32799" name="Line 10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0" name="Line 11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1" name="Line 12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2" name="Line 13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3" name="Line 14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04" name="Line 15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793" name="Group 16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32794" name="Line 17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5" name="Line 18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6" name="Line 19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7" name="Line 20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798" name="Line 21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2779" name="Oval 22"/>
            <p:cNvSpPr>
              <a:spLocks noChangeArrowheads="1"/>
            </p:cNvSpPr>
            <p:nvPr/>
          </p:nvSpPr>
          <p:spPr bwMode="auto">
            <a:xfrm>
              <a:off x="3258" y="2724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0" name="Oval 23"/>
            <p:cNvSpPr>
              <a:spLocks noChangeArrowheads="1"/>
            </p:cNvSpPr>
            <p:nvPr/>
          </p:nvSpPr>
          <p:spPr bwMode="auto">
            <a:xfrm>
              <a:off x="3451" y="2569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1" name="Oval 24"/>
            <p:cNvSpPr>
              <a:spLocks noChangeArrowheads="1"/>
            </p:cNvSpPr>
            <p:nvPr/>
          </p:nvSpPr>
          <p:spPr bwMode="auto">
            <a:xfrm>
              <a:off x="3631" y="2621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2" name="Oval 25"/>
            <p:cNvSpPr>
              <a:spLocks noChangeArrowheads="1"/>
            </p:cNvSpPr>
            <p:nvPr/>
          </p:nvSpPr>
          <p:spPr bwMode="auto">
            <a:xfrm>
              <a:off x="3793" y="2445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3" name="Oval 26"/>
            <p:cNvSpPr>
              <a:spLocks noChangeArrowheads="1"/>
            </p:cNvSpPr>
            <p:nvPr/>
          </p:nvSpPr>
          <p:spPr bwMode="auto">
            <a:xfrm>
              <a:off x="3970" y="2334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4" name="Oval 27"/>
            <p:cNvSpPr>
              <a:spLocks noChangeArrowheads="1"/>
            </p:cNvSpPr>
            <p:nvPr/>
          </p:nvSpPr>
          <p:spPr bwMode="auto">
            <a:xfrm>
              <a:off x="4198" y="2352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5" name="Oval 28"/>
            <p:cNvSpPr>
              <a:spLocks noChangeArrowheads="1"/>
            </p:cNvSpPr>
            <p:nvPr/>
          </p:nvSpPr>
          <p:spPr bwMode="auto">
            <a:xfrm>
              <a:off x="4385" y="2217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6" name="Oval 29"/>
            <p:cNvSpPr>
              <a:spLocks noChangeArrowheads="1"/>
            </p:cNvSpPr>
            <p:nvPr/>
          </p:nvSpPr>
          <p:spPr bwMode="auto">
            <a:xfrm>
              <a:off x="4660" y="2128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7" name="Oval 30"/>
            <p:cNvSpPr>
              <a:spLocks noChangeArrowheads="1"/>
            </p:cNvSpPr>
            <p:nvPr/>
          </p:nvSpPr>
          <p:spPr bwMode="auto">
            <a:xfrm>
              <a:off x="4847" y="1978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8" name="Oval 31"/>
            <p:cNvSpPr>
              <a:spLocks noChangeArrowheads="1"/>
            </p:cNvSpPr>
            <p:nvPr/>
          </p:nvSpPr>
          <p:spPr bwMode="auto">
            <a:xfrm>
              <a:off x="4987" y="2020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9" name="Oval 32"/>
            <p:cNvSpPr>
              <a:spLocks noChangeArrowheads="1"/>
            </p:cNvSpPr>
            <p:nvPr/>
          </p:nvSpPr>
          <p:spPr bwMode="auto">
            <a:xfrm>
              <a:off x="3052" y="2673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0" name="Oval 33"/>
            <p:cNvSpPr>
              <a:spLocks noChangeArrowheads="1"/>
            </p:cNvSpPr>
            <p:nvPr/>
          </p:nvSpPr>
          <p:spPr bwMode="auto">
            <a:xfrm>
              <a:off x="5114" y="1941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1" name="Line 34"/>
            <p:cNvSpPr>
              <a:spLocks noChangeShapeType="1"/>
            </p:cNvSpPr>
            <p:nvPr/>
          </p:nvSpPr>
          <p:spPr bwMode="auto">
            <a:xfrm>
              <a:off x="4557" y="2085"/>
              <a:ext cx="80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Most popular forecasting technique</a:t>
            </a:r>
          </a:p>
          <a:p>
            <a:pPr eaLnBrk="1" hangingPunct="1"/>
            <a:r>
              <a:rPr lang="en-US" smtClean="0"/>
              <a:t>Similar to Double Moving Average but includes a weighting factor</a:t>
            </a:r>
          </a:p>
          <a:p>
            <a:pPr eaLnBrk="1" hangingPunct="1"/>
            <a:r>
              <a:rPr lang="en-US" smtClean="0"/>
              <a:t>Lags behind trend effects</a:t>
            </a:r>
          </a:p>
          <a:p>
            <a:pPr eaLnBrk="1" hangingPunct="1"/>
            <a:r>
              <a:rPr lang="en-US" smtClean="0"/>
              <a:t>Uses alpha factor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Double Exponential Smoothing </a:t>
            </a:r>
            <a:r>
              <a:rPr lang="en-US" sz="2600" smtClean="0"/>
              <a:t>(Method 03)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FS-SU-310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765800" y="2682876"/>
            <a:ext cx="2930525" cy="3308350"/>
            <a:chOff x="5051425" y="2682875"/>
            <a:chExt cx="3729038" cy="3908425"/>
          </a:xfrm>
        </p:grpSpPr>
        <p:sp>
          <p:nvSpPr>
            <p:cNvPr id="33797" name="Freeform 4"/>
            <p:cNvSpPr>
              <a:spLocks/>
            </p:cNvSpPr>
            <p:nvPr/>
          </p:nvSpPr>
          <p:spPr bwMode="auto">
            <a:xfrm>
              <a:off x="5157788" y="3727450"/>
              <a:ext cx="3622675" cy="877888"/>
            </a:xfrm>
            <a:custGeom>
              <a:avLst/>
              <a:gdLst>
                <a:gd name="T0" fmla="*/ 0 w 2282"/>
                <a:gd name="T1" fmla="*/ 700 h 700"/>
                <a:gd name="T2" fmla="*/ 75 w 2282"/>
                <a:gd name="T3" fmla="*/ 657 h 700"/>
                <a:gd name="T4" fmla="*/ 207 w 2282"/>
                <a:gd name="T5" fmla="*/ 682 h 700"/>
                <a:gd name="T6" fmla="*/ 244 w 2282"/>
                <a:gd name="T7" fmla="*/ 694 h 700"/>
                <a:gd name="T8" fmla="*/ 263 w 2282"/>
                <a:gd name="T9" fmla="*/ 700 h 700"/>
                <a:gd name="T10" fmla="*/ 394 w 2282"/>
                <a:gd name="T11" fmla="*/ 675 h 700"/>
                <a:gd name="T12" fmla="*/ 432 w 2282"/>
                <a:gd name="T13" fmla="*/ 644 h 700"/>
                <a:gd name="T14" fmla="*/ 438 w 2282"/>
                <a:gd name="T15" fmla="*/ 625 h 700"/>
                <a:gd name="T16" fmla="*/ 519 w 2282"/>
                <a:gd name="T17" fmla="*/ 519 h 700"/>
                <a:gd name="T18" fmla="*/ 669 w 2282"/>
                <a:gd name="T19" fmla="*/ 500 h 700"/>
                <a:gd name="T20" fmla="*/ 738 w 2282"/>
                <a:gd name="T21" fmla="*/ 475 h 700"/>
                <a:gd name="T22" fmla="*/ 788 w 2282"/>
                <a:gd name="T23" fmla="*/ 463 h 700"/>
                <a:gd name="T24" fmla="*/ 850 w 2282"/>
                <a:gd name="T25" fmla="*/ 425 h 700"/>
                <a:gd name="T26" fmla="*/ 888 w 2282"/>
                <a:gd name="T27" fmla="*/ 413 h 700"/>
                <a:gd name="T28" fmla="*/ 1013 w 2282"/>
                <a:gd name="T29" fmla="*/ 275 h 700"/>
                <a:gd name="T30" fmla="*/ 1313 w 2282"/>
                <a:gd name="T31" fmla="*/ 282 h 700"/>
                <a:gd name="T32" fmla="*/ 1375 w 2282"/>
                <a:gd name="T33" fmla="*/ 225 h 700"/>
                <a:gd name="T34" fmla="*/ 1394 w 2282"/>
                <a:gd name="T35" fmla="*/ 219 h 700"/>
                <a:gd name="T36" fmla="*/ 1475 w 2282"/>
                <a:gd name="T37" fmla="*/ 188 h 700"/>
                <a:gd name="T38" fmla="*/ 1669 w 2282"/>
                <a:gd name="T39" fmla="*/ 213 h 700"/>
                <a:gd name="T40" fmla="*/ 1713 w 2282"/>
                <a:gd name="T41" fmla="*/ 207 h 700"/>
                <a:gd name="T42" fmla="*/ 1782 w 2282"/>
                <a:gd name="T43" fmla="*/ 144 h 700"/>
                <a:gd name="T44" fmla="*/ 1850 w 2282"/>
                <a:gd name="T45" fmla="*/ 82 h 700"/>
                <a:gd name="T46" fmla="*/ 2113 w 2282"/>
                <a:gd name="T47" fmla="*/ 63 h 700"/>
                <a:gd name="T48" fmla="*/ 2169 w 2282"/>
                <a:gd name="T49" fmla="*/ 25 h 700"/>
                <a:gd name="T50" fmla="*/ 2282 w 2282"/>
                <a:gd name="T51" fmla="*/ 0 h 7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82"/>
                <a:gd name="T79" fmla="*/ 0 h 700"/>
                <a:gd name="T80" fmla="*/ 2282 w 2282"/>
                <a:gd name="T81" fmla="*/ 700 h 70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82" h="700">
                  <a:moveTo>
                    <a:pt x="0" y="700"/>
                  </a:moveTo>
                  <a:cubicBezTo>
                    <a:pt x="29" y="691"/>
                    <a:pt x="45" y="667"/>
                    <a:pt x="75" y="657"/>
                  </a:cubicBezTo>
                  <a:cubicBezTo>
                    <a:pt x="151" y="662"/>
                    <a:pt x="154" y="658"/>
                    <a:pt x="207" y="682"/>
                  </a:cubicBezTo>
                  <a:cubicBezTo>
                    <a:pt x="219" y="687"/>
                    <a:pt x="232" y="690"/>
                    <a:pt x="244" y="694"/>
                  </a:cubicBezTo>
                  <a:cubicBezTo>
                    <a:pt x="250" y="696"/>
                    <a:pt x="263" y="700"/>
                    <a:pt x="263" y="700"/>
                  </a:cubicBezTo>
                  <a:cubicBezTo>
                    <a:pt x="336" y="695"/>
                    <a:pt x="340" y="695"/>
                    <a:pt x="394" y="675"/>
                  </a:cubicBezTo>
                  <a:cubicBezTo>
                    <a:pt x="406" y="664"/>
                    <a:pt x="422" y="657"/>
                    <a:pt x="432" y="644"/>
                  </a:cubicBezTo>
                  <a:cubicBezTo>
                    <a:pt x="436" y="639"/>
                    <a:pt x="435" y="631"/>
                    <a:pt x="438" y="625"/>
                  </a:cubicBezTo>
                  <a:cubicBezTo>
                    <a:pt x="458" y="584"/>
                    <a:pt x="480" y="545"/>
                    <a:pt x="519" y="519"/>
                  </a:cubicBezTo>
                  <a:cubicBezTo>
                    <a:pt x="561" y="491"/>
                    <a:pt x="669" y="500"/>
                    <a:pt x="669" y="500"/>
                  </a:cubicBezTo>
                  <a:cubicBezTo>
                    <a:pt x="692" y="493"/>
                    <a:pt x="715" y="482"/>
                    <a:pt x="738" y="475"/>
                  </a:cubicBezTo>
                  <a:cubicBezTo>
                    <a:pt x="754" y="470"/>
                    <a:pt x="788" y="463"/>
                    <a:pt x="788" y="463"/>
                  </a:cubicBezTo>
                  <a:cubicBezTo>
                    <a:pt x="808" y="448"/>
                    <a:pt x="826" y="433"/>
                    <a:pt x="850" y="425"/>
                  </a:cubicBezTo>
                  <a:cubicBezTo>
                    <a:pt x="863" y="421"/>
                    <a:pt x="888" y="413"/>
                    <a:pt x="888" y="413"/>
                  </a:cubicBezTo>
                  <a:cubicBezTo>
                    <a:pt x="935" y="366"/>
                    <a:pt x="938" y="302"/>
                    <a:pt x="1013" y="275"/>
                  </a:cubicBezTo>
                  <a:cubicBezTo>
                    <a:pt x="1135" y="279"/>
                    <a:pt x="1203" y="290"/>
                    <a:pt x="1313" y="282"/>
                  </a:cubicBezTo>
                  <a:cubicBezTo>
                    <a:pt x="1340" y="272"/>
                    <a:pt x="1349" y="243"/>
                    <a:pt x="1375" y="225"/>
                  </a:cubicBezTo>
                  <a:cubicBezTo>
                    <a:pt x="1381" y="221"/>
                    <a:pt x="1388" y="222"/>
                    <a:pt x="1394" y="219"/>
                  </a:cubicBezTo>
                  <a:cubicBezTo>
                    <a:pt x="1458" y="184"/>
                    <a:pt x="1403" y="198"/>
                    <a:pt x="1475" y="188"/>
                  </a:cubicBezTo>
                  <a:cubicBezTo>
                    <a:pt x="1564" y="192"/>
                    <a:pt x="1596" y="195"/>
                    <a:pt x="1669" y="213"/>
                  </a:cubicBezTo>
                  <a:cubicBezTo>
                    <a:pt x="1684" y="211"/>
                    <a:pt x="1699" y="211"/>
                    <a:pt x="1713" y="207"/>
                  </a:cubicBezTo>
                  <a:cubicBezTo>
                    <a:pt x="1732" y="201"/>
                    <a:pt x="1761" y="159"/>
                    <a:pt x="1782" y="144"/>
                  </a:cubicBezTo>
                  <a:cubicBezTo>
                    <a:pt x="1809" y="106"/>
                    <a:pt x="1810" y="95"/>
                    <a:pt x="1850" y="82"/>
                  </a:cubicBezTo>
                  <a:cubicBezTo>
                    <a:pt x="1940" y="21"/>
                    <a:pt x="1824" y="95"/>
                    <a:pt x="2113" y="63"/>
                  </a:cubicBezTo>
                  <a:cubicBezTo>
                    <a:pt x="2114" y="63"/>
                    <a:pt x="2160" y="31"/>
                    <a:pt x="2169" y="25"/>
                  </a:cubicBezTo>
                  <a:cubicBezTo>
                    <a:pt x="2204" y="1"/>
                    <a:pt x="2240" y="0"/>
                    <a:pt x="2282" y="0"/>
                  </a:cubicBezTo>
                </a:path>
              </a:pathLst>
            </a:custGeom>
            <a:noFill/>
            <a:ln w="762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3798" name="Group 6"/>
            <p:cNvGrpSpPr>
              <a:grpSpLocks/>
            </p:cNvGrpSpPr>
            <p:nvPr/>
          </p:nvGrpSpPr>
          <p:grpSpPr bwMode="auto">
            <a:xfrm>
              <a:off x="5070475" y="2682875"/>
              <a:ext cx="122238" cy="3908425"/>
              <a:chOff x="624" y="576"/>
              <a:chExt cx="144" cy="3168"/>
            </a:xfrm>
          </p:grpSpPr>
          <p:sp>
            <p:nvSpPr>
              <p:cNvPr id="33829" name="Line 7"/>
              <p:cNvSpPr>
                <a:spLocks noChangeShapeType="1"/>
              </p:cNvSpPr>
              <p:nvPr/>
            </p:nvSpPr>
            <p:spPr bwMode="auto">
              <a:xfrm>
                <a:off x="720" y="576"/>
                <a:ext cx="0" cy="31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0" name="Line 8"/>
              <p:cNvSpPr>
                <a:spLocks noChangeShapeType="1"/>
              </p:cNvSpPr>
              <p:nvPr/>
            </p:nvSpPr>
            <p:spPr bwMode="auto">
              <a:xfrm>
                <a:off x="624" y="1297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1" name="Line 9"/>
              <p:cNvSpPr>
                <a:spLocks noChangeShapeType="1"/>
              </p:cNvSpPr>
              <p:nvPr/>
            </p:nvSpPr>
            <p:spPr bwMode="auto">
              <a:xfrm>
                <a:off x="624" y="1872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2" name="Line 10"/>
              <p:cNvSpPr>
                <a:spLocks noChangeShapeType="1"/>
              </p:cNvSpPr>
              <p:nvPr/>
            </p:nvSpPr>
            <p:spPr bwMode="auto">
              <a:xfrm>
                <a:off x="624" y="2448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3" name="Line 11"/>
              <p:cNvSpPr>
                <a:spLocks noChangeShapeType="1"/>
              </p:cNvSpPr>
              <p:nvPr/>
            </p:nvSpPr>
            <p:spPr bwMode="auto">
              <a:xfrm>
                <a:off x="624" y="3024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4" name="Line 12"/>
              <p:cNvSpPr>
                <a:spLocks noChangeShapeType="1"/>
              </p:cNvSpPr>
              <p:nvPr/>
            </p:nvSpPr>
            <p:spPr bwMode="auto">
              <a:xfrm>
                <a:off x="624" y="720"/>
                <a:ext cx="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3799" name="Group 13"/>
            <p:cNvGrpSpPr>
              <a:grpSpLocks/>
            </p:cNvGrpSpPr>
            <p:nvPr/>
          </p:nvGrpSpPr>
          <p:grpSpPr bwMode="auto">
            <a:xfrm>
              <a:off x="5051425" y="6381750"/>
              <a:ext cx="3665538" cy="176213"/>
              <a:chOff x="576" y="3552"/>
              <a:chExt cx="4512" cy="144"/>
            </a:xfrm>
          </p:grpSpPr>
          <p:sp>
            <p:nvSpPr>
              <p:cNvPr id="33824" name="Line 14"/>
              <p:cNvSpPr>
                <a:spLocks noChangeShapeType="1"/>
              </p:cNvSpPr>
              <p:nvPr/>
            </p:nvSpPr>
            <p:spPr bwMode="auto">
              <a:xfrm>
                <a:off x="576" y="3600"/>
                <a:ext cx="45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5" name="Line 15"/>
              <p:cNvSpPr>
                <a:spLocks noChangeShapeType="1"/>
              </p:cNvSpPr>
              <p:nvPr/>
            </p:nvSpPr>
            <p:spPr bwMode="auto">
              <a:xfrm>
                <a:off x="1584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6" name="Line 16"/>
              <p:cNvSpPr>
                <a:spLocks noChangeShapeType="1"/>
              </p:cNvSpPr>
              <p:nvPr/>
            </p:nvSpPr>
            <p:spPr bwMode="auto">
              <a:xfrm>
                <a:off x="2736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7" name="Line 17"/>
              <p:cNvSpPr>
                <a:spLocks noChangeShapeType="1"/>
              </p:cNvSpPr>
              <p:nvPr/>
            </p:nvSpPr>
            <p:spPr bwMode="auto">
              <a:xfrm>
                <a:off x="3744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28" name="Line 18"/>
              <p:cNvSpPr>
                <a:spLocks noChangeShapeType="1"/>
              </p:cNvSpPr>
              <p:nvPr/>
            </p:nvSpPr>
            <p:spPr bwMode="auto">
              <a:xfrm>
                <a:off x="4752" y="3552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3800" name="Oval 19"/>
            <p:cNvSpPr>
              <a:spLocks noChangeArrowheads="1"/>
            </p:cNvSpPr>
            <p:nvPr/>
          </p:nvSpPr>
          <p:spPr bwMode="auto">
            <a:xfrm>
              <a:off x="5629275" y="4676775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1" name="Oval 20"/>
            <p:cNvSpPr>
              <a:spLocks noChangeArrowheads="1"/>
            </p:cNvSpPr>
            <p:nvPr/>
          </p:nvSpPr>
          <p:spPr bwMode="auto">
            <a:xfrm>
              <a:off x="5935663" y="4164013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2" name="Oval 21"/>
            <p:cNvSpPr>
              <a:spLocks noChangeArrowheads="1"/>
            </p:cNvSpPr>
            <p:nvPr/>
          </p:nvSpPr>
          <p:spPr bwMode="auto">
            <a:xfrm>
              <a:off x="6221413" y="4389438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3" name="Oval 22"/>
            <p:cNvSpPr>
              <a:spLocks noChangeArrowheads="1"/>
            </p:cNvSpPr>
            <p:nvPr/>
          </p:nvSpPr>
          <p:spPr bwMode="auto">
            <a:xfrm>
              <a:off x="6478588" y="4033838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4" name="Oval 23"/>
            <p:cNvSpPr>
              <a:spLocks noChangeArrowheads="1"/>
            </p:cNvSpPr>
            <p:nvPr/>
          </p:nvSpPr>
          <p:spPr bwMode="auto">
            <a:xfrm>
              <a:off x="6759575" y="3771900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5" name="Oval 24"/>
            <p:cNvSpPr>
              <a:spLocks noChangeArrowheads="1"/>
            </p:cNvSpPr>
            <p:nvPr/>
          </p:nvSpPr>
          <p:spPr bwMode="auto">
            <a:xfrm>
              <a:off x="7121525" y="4200525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6" name="Oval 25"/>
            <p:cNvSpPr>
              <a:spLocks noChangeArrowheads="1"/>
            </p:cNvSpPr>
            <p:nvPr/>
          </p:nvSpPr>
          <p:spPr bwMode="auto">
            <a:xfrm>
              <a:off x="7418388" y="3757613"/>
              <a:ext cx="138112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7" name="Oval 26"/>
            <p:cNvSpPr>
              <a:spLocks noChangeArrowheads="1"/>
            </p:cNvSpPr>
            <p:nvPr/>
          </p:nvSpPr>
          <p:spPr bwMode="auto">
            <a:xfrm>
              <a:off x="7893050" y="4035425"/>
              <a:ext cx="136525" cy="10636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8" name="Oval 27"/>
            <p:cNvSpPr>
              <a:spLocks noChangeArrowheads="1"/>
            </p:cNvSpPr>
            <p:nvPr/>
          </p:nvSpPr>
          <p:spPr bwMode="auto">
            <a:xfrm>
              <a:off x="8151813" y="3540125"/>
              <a:ext cx="136525" cy="10636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9" name="Oval 28"/>
            <p:cNvSpPr>
              <a:spLocks noChangeArrowheads="1"/>
            </p:cNvSpPr>
            <p:nvPr/>
          </p:nvSpPr>
          <p:spPr bwMode="auto">
            <a:xfrm>
              <a:off x="8374063" y="3930650"/>
              <a:ext cx="146050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0" name="Oval 29"/>
            <p:cNvSpPr>
              <a:spLocks noChangeArrowheads="1"/>
            </p:cNvSpPr>
            <p:nvPr/>
          </p:nvSpPr>
          <p:spPr bwMode="auto">
            <a:xfrm>
              <a:off x="5302250" y="4395788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1" name="Oval 30"/>
            <p:cNvSpPr>
              <a:spLocks noChangeArrowheads="1"/>
            </p:cNvSpPr>
            <p:nvPr/>
          </p:nvSpPr>
          <p:spPr bwMode="auto">
            <a:xfrm>
              <a:off x="8575675" y="3509963"/>
              <a:ext cx="146050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3812" name="AutoShape 31"/>
            <p:cNvCxnSpPr>
              <a:cxnSpLocks noChangeShapeType="1"/>
              <a:endCxn id="33810" idx="3"/>
            </p:cNvCxnSpPr>
            <p:nvPr/>
          </p:nvCxnSpPr>
          <p:spPr bwMode="auto">
            <a:xfrm flipV="1">
              <a:off x="5200650" y="4484688"/>
              <a:ext cx="122238" cy="12065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3" name="AutoShape 32"/>
            <p:cNvCxnSpPr>
              <a:cxnSpLocks noChangeShapeType="1"/>
              <a:stCxn id="33810" idx="5"/>
              <a:endCxn id="33800" idx="2"/>
            </p:cNvCxnSpPr>
            <p:nvPr/>
          </p:nvCxnSpPr>
          <p:spPr bwMode="auto">
            <a:xfrm>
              <a:off x="5418138" y="4484688"/>
              <a:ext cx="211137" cy="244475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4" name="AutoShape 33"/>
            <p:cNvCxnSpPr>
              <a:cxnSpLocks noChangeShapeType="1"/>
              <a:stCxn id="33800" idx="6"/>
              <a:endCxn id="33801" idx="3"/>
            </p:cNvCxnSpPr>
            <p:nvPr/>
          </p:nvCxnSpPr>
          <p:spPr bwMode="auto">
            <a:xfrm flipV="1">
              <a:off x="5765800" y="4254500"/>
              <a:ext cx="190500" cy="474663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5" name="AutoShape 34"/>
            <p:cNvCxnSpPr>
              <a:cxnSpLocks noChangeShapeType="1"/>
              <a:stCxn id="33801" idx="6"/>
              <a:endCxn id="33802" idx="3"/>
            </p:cNvCxnSpPr>
            <p:nvPr/>
          </p:nvCxnSpPr>
          <p:spPr bwMode="auto">
            <a:xfrm>
              <a:off x="6072188" y="4217988"/>
              <a:ext cx="169862" cy="261937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6" name="AutoShape 35"/>
            <p:cNvCxnSpPr>
              <a:cxnSpLocks noChangeShapeType="1"/>
              <a:stCxn id="33802" idx="7"/>
              <a:endCxn id="33803" idx="2"/>
            </p:cNvCxnSpPr>
            <p:nvPr/>
          </p:nvCxnSpPr>
          <p:spPr bwMode="auto">
            <a:xfrm flipV="1">
              <a:off x="6337300" y="4086225"/>
              <a:ext cx="141288" cy="319088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7" name="AutoShape 36"/>
            <p:cNvCxnSpPr>
              <a:cxnSpLocks noChangeShapeType="1"/>
              <a:stCxn id="33803" idx="0"/>
              <a:endCxn id="33804" idx="3"/>
            </p:cNvCxnSpPr>
            <p:nvPr/>
          </p:nvCxnSpPr>
          <p:spPr bwMode="auto">
            <a:xfrm flipV="1">
              <a:off x="6546850" y="3860800"/>
              <a:ext cx="233363" cy="173038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8" name="AutoShape 37"/>
            <p:cNvCxnSpPr>
              <a:cxnSpLocks noChangeShapeType="1"/>
              <a:stCxn id="33804" idx="5"/>
              <a:endCxn id="33805" idx="1"/>
            </p:cNvCxnSpPr>
            <p:nvPr/>
          </p:nvCxnSpPr>
          <p:spPr bwMode="auto">
            <a:xfrm>
              <a:off x="6875463" y="3860800"/>
              <a:ext cx="266700" cy="3556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19" name="AutoShape 38"/>
            <p:cNvCxnSpPr>
              <a:cxnSpLocks noChangeShapeType="1"/>
              <a:stCxn id="33805" idx="7"/>
              <a:endCxn id="33806" idx="2"/>
            </p:cNvCxnSpPr>
            <p:nvPr/>
          </p:nvCxnSpPr>
          <p:spPr bwMode="auto">
            <a:xfrm flipV="1">
              <a:off x="7237413" y="3810000"/>
              <a:ext cx="180975" cy="4064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0" name="AutoShape 39"/>
            <p:cNvCxnSpPr>
              <a:cxnSpLocks noChangeShapeType="1"/>
              <a:stCxn id="33806" idx="6"/>
              <a:endCxn id="33807" idx="2"/>
            </p:cNvCxnSpPr>
            <p:nvPr/>
          </p:nvCxnSpPr>
          <p:spPr bwMode="auto">
            <a:xfrm>
              <a:off x="7556500" y="3810000"/>
              <a:ext cx="336550" cy="2794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1" name="AutoShape 40"/>
            <p:cNvCxnSpPr>
              <a:cxnSpLocks noChangeShapeType="1"/>
              <a:stCxn id="33807" idx="6"/>
              <a:endCxn id="33808" idx="3"/>
            </p:cNvCxnSpPr>
            <p:nvPr/>
          </p:nvCxnSpPr>
          <p:spPr bwMode="auto">
            <a:xfrm flipV="1">
              <a:off x="8029575" y="3630613"/>
              <a:ext cx="142875" cy="458787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2" name="AutoShape 41"/>
            <p:cNvCxnSpPr>
              <a:cxnSpLocks noChangeShapeType="1"/>
              <a:stCxn id="33808" idx="5"/>
              <a:endCxn id="33809" idx="1"/>
            </p:cNvCxnSpPr>
            <p:nvPr/>
          </p:nvCxnSpPr>
          <p:spPr bwMode="auto">
            <a:xfrm>
              <a:off x="8267700" y="3630613"/>
              <a:ext cx="127000" cy="31591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cxnSp>
          <p:nvCxnSpPr>
            <p:cNvPr id="33823" name="AutoShape 42"/>
            <p:cNvCxnSpPr>
              <a:cxnSpLocks noChangeShapeType="1"/>
              <a:stCxn id="33809" idx="7"/>
              <a:endCxn id="33811" idx="3"/>
            </p:cNvCxnSpPr>
            <p:nvPr/>
          </p:nvCxnSpPr>
          <p:spPr bwMode="auto">
            <a:xfrm flipV="1">
              <a:off x="8499475" y="3598863"/>
              <a:ext cx="96838" cy="34766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Similar to Exponential Smoothing</a:t>
            </a:r>
          </a:p>
          <a:p>
            <a:pPr eaLnBrk="1" hangingPunct="1"/>
            <a:r>
              <a:rPr lang="en-US" smtClean="0"/>
              <a:t>Incorporates a trend/seasonal factor</a:t>
            </a:r>
          </a:p>
          <a:p>
            <a:pPr eaLnBrk="1" hangingPunct="1"/>
            <a:r>
              <a:rPr lang="en-US" smtClean="0"/>
              <a:t>Uses alpha factor</a:t>
            </a:r>
          </a:p>
          <a:p>
            <a:pPr eaLnBrk="1" hangingPunct="1"/>
            <a:r>
              <a:rPr lang="en-US" smtClean="0"/>
              <a:t>Uses trend factor</a:t>
            </a:r>
          </a:p>
          <a:p>
            <a:pPr eaLnBrk="1" hangingPunct="1"/>
            <a:r>
              <a:rPr lang="en-US" smtClean="0"/>
              <a:t>Requires two years of history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Linear Exponential (Method 04)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FS-SU-320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6089651" y="2978150"/>
            <a:ext cx="2501900" cy="3032125"/>
            <a:chOff x="5470525" y="2682875"/>
            <a:chExt cx="3509963" cy="3927475"/>
          </a:xfrm>
        </p:grpSpPr>
        <p:sp>
          <p:nvSpPr>
            <p:cNvPr id="34821" name="Line 4"/>
            <p:cNvSpPr>
              <a:spLocks noChangeShapeType="1"/>
            </p:cNvSpPr>
            <p:nvPr/>
          </p:nvSpPr>
          <p:spPr bwMode="auto">
            <a:xfrm flipV="1">
              <a:off x="5553075" y="4024313"/>
              <a:ext cx="3427413" cy="117475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2" name="Freeform 5"/>
            <p:cNvSpPr>
              <a:spLocks/>
            </p:cNvSpPr>
            <p:nvPr/>
          </p:nvSpPr>
          <p:spPr bwMode="auto">
            <a:xfrm>
              <a:off x="5570538" y="3540125"/>
              <a:ext cx="3224212" cy="1876425"/>
            </a:xfrm>
            <a:custGeom>
              <a:avLst/>
              <a:gdLst>
                <a:gd name="T0" fmla="*/ 0 w 2169"/>
                <a:gd name="T1" fmla="*/ 1488 h 1488"/>
                <a:gd name="T2" fmla="*/ 7 w 2169"/>
                <a:gd name="T3" fmla="*/ 1375 h 1488"/>
                <a:gd name="T4" fmla="*/ 50 w 2169"/>
                <a:gd name="T5" fmla="*/ 1257 h 1488"/>
                <a:gd name="T6" fmla="*/ 63 w 2169"/>
                <a:gd name="T7" fmla="*/ 1213 h 1488"/>
                <a:gd name="T8" fmla="*/ 138 w 2169"/>
                <a:gd name="T9" fmla="*/ 1063 h 1488"/>
                <a:gd name="T10" fmla="*/ 163 w 2169"/>
                <a:gd name="T11" fmla="*/ 982 h 1488"/>
                <a:gd name="T12" fmla="*/ 169 w 2169"/>
                <a:gd name="T13" fmla="*/ 938 h 1488"/>
                <a:gd name="T14" fmla="*/ 188 w 2169"/>
                <a:gd name="T15" fmla="*/ 957 h 1488"/>
                <a:gd name="T16" fmla="*/ 250 w 2169"/>
                <a:gd name="T17" fmla="*/ 1063 h 1488"/>
                <a:gd name="T18" fmla="*/ 369 w 2169"/>
                <a:gd name="T19" fmla="*/ 1275 h 1488"/>
                <a:gd name="T20" fmla="*/ 444 w 2169"/>
                <a:gd name="T21" fmla="*/ 1382 h 1488"/>
                <a:gd name="T22" fmla="*/ 457 w 2169"/>
                <a:gd name="T23" fmla="*/ 1400 h 1488"/>
                <a:gd name="T24" fmla="*/ 469 w 2169"/>
                <a:gd name="T25" fmla="*/ 1344 h 1488"/>
                <a:gd name="T26" fmla="*/ 513 w 2169"/>
                <a:gd name="T27" fmla="*/ 1232 h 1488"/>
                <a:gd name="T28" fmla="*/ 632 w 2169"/>
                <a:gd name="T29" fmla="*/ 950 h 1488"/>
                <a:gd name="T30" fmla="*/ 663 w 2169"/>
                <a:gd name="T31" fmla="*/ 825 h 1488"/>
                <a:gd name="T32" fmla="*/ 688 w 2169"/>
                <a:gd name="T33" fmla="*/ 732 h 1488"/>
                <a:gd name="T34" fmla="*/ 694 w 2169"/>
                <a:gd name="T35" fmla="*/ 713 h 1488"/>
                <a:gd name="T36" fmla="*/ 713 w 2169"/>
                <a:gd name="T37" fmla="*/ 738 h 1488"/>
                <a:gd name="T38" fmla="*/ 763 w 2169"/>
                <a:gd name="T39" fmla="*/ 807 h 1488"/>
                <a:gd name="T40" fmla="*/ 838 w 2169"/>
                <a:gd name="T41" fmla="*/ 932 h 1488"/>
                <a:gd name="T42" fmla="*/ 888 w 2169"/>
                <a:gd name="T43" fmla="*/ 1007 h 1488"/>
                <a:gd name="T44" fmla="*/ 925 w 2169"/>
                <a:gd name="T45" fmla="*/ 1075 h 1488"/>
                <a:gd name="T46" fmla="*/ 969 w 2169"/>
                <a:gd name="T47" fmla="*/ 1138 h 1488"/>
                <a:gd name="T48" fmla="*/ 1000 w 2169"/>
                <a:gd name="T49" fmla="*/ 1069 h 1488"/>
                <a:gd name="T50" fmla="*/ 1044 w 2169"/>
                <a:gd name="T51" fmla="*/ 925 h 1488"/>
                <a:gd name="T52" fmla="*/ 1100 w 2169"/>
                <a:gd name="T53" fmla="*/ 582 h 1488"/>
                <a:gd name="T54" fmla="*/ 1138 w 2169"/>
                <a:gd name="T55" fmla="*/ 457 h 1488"/>
                <a:gd name="T56" fmla="*/ 1175 w 2169"/>
                <a:gd name="T57" fmla="*/ 400 h 1488"/>
                <a:gd name="T58" fmla="*/ 1225 w 2169"/>
                <a:gd name="T59" fmla="*/ 482 h 1488"/>
                <a:gd name="T60" fmla="*/ 1257 w 2169"/>
                <a:gd name="T61" fmla="*/ 519 h 1488"/>
                <a:gd name="T62" fmla="*/ 1300 w 2169"/>
                <a:gd name="T63" fmla="*/ 638 h 1488"/>
                <a:gd name="T64" fmla="*/ 1357 w 2169"/>
                <a:gd name="T65" fmla="*/ 800 h 1488"/>
                <a:gd name="T66" fmla="*/ 1388 w 2169"/>
                <a:gd name="T67" fmla="*/ 894 h 1488"/>
                <a:gd name="T68" fmla="*/ 1400 w 2169"/>
                <a:gd name="T69" fmla="*/ 932 h 1488"/>
                <a:gd name="T70" fmla="*/ 1444 w 2169"/>
                <a:gd name="T71" fmla="*/ 863 h 1488"/>
                <a:gd name="T72" fmla="*/ 1538 w 2169"/>
                <a:gd name="T73" fmla="*/ 650 h 1488"/>
                <a:gd name="T74" fmla="*/ 1588 w 2169"/>
                <a:gd name="T75" fmla="*/ 525 h 1488"/>
                <a:gd name="T76" fmla="*/ 1607 w 2169"/>
                <a:gd name="T77" fmla="*/ 457 h 1488"/>
                <a:gd name="T78" fmla="*/ 1688 w 2169"/>
                <a:gd name="T79" fmla="*/ 200 h 1488"/>
                <a:gd name="T80" fmla="*/ 1744 w 2169"/>
                <a:gd name="T81" fmla="*/ 244 h 1488"/>
                <a:gd name="T82" fmla="*/ 1863 w 2169"/>
                <a:gd name="T83" fmla="*/ 444 h 1488"/>
                <a:gd name="T84" fmla="*/ 1900 w 2169"/>
                <a:gd name="T85" fmla="*/ 519 h 1488"/>
                <a:gd name="T86" fmla="*/ 1913 w 2169"/>
                <a:gd name="T87" fmla="*/ 544 h 1488"/>
                <a:gd name="T88" fmla="*/ 1950 w 2169"/>
                <a:gd name="T89" fmla="*/ 638 h 1488"/>
                <a:gd name="T90" fmla="*/ 1982 w 2169"/>
                <a:gd name="T91" fmla="*/ 744 h 1488"/>
                <a:gd name="T92" fmla="*/ 2007 w 2169"/>
                <a:gd name="T93" fmla="*/ 600 h 1488"/>
                <a:gd name="T94" fmla="*/ 2088 w 2169"/>
                <a:gd name="T95" fmla="*/ 282 h 1488"/>
                <a:gd name="T96" fmla="*/ 2169 w 2169"/>
                <a:gd name="T97" fmla="*/ 0 h 14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69"/>
                <a:gd name="T148" fmla="*/ 0 h 1488"/>
                <a:gd name="T149" fmla="*/ 2169 w 2169"/>
                <a:gd name="T150" fmla="*/ 1488 h 14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69" h="1488">
                  <a:moveTo>
                    <a:pt x="0" y="1488"/>
                  </a:moveTo>
                  <a:cubicBezTo>
                    <a:pt x="2" y="1450"/>
                    <a:pt x="3" y="1413"/>
                    <a:pt x="7" y="1375"/>
                  </a:cubicBezTo>
                  <a:cubicBezTo>
                    <a:pt x="11" y="1332"/>
                    <a:pt x="31" y="1294"/>
                    <a:pt x="50" y="1257"/>
                  </a:cubicBezTo>
                  <a:cubicBezTo>
                    <a:pt x="68" y="1221"/>
                    <a:pt x="45" y="1256"/>
                    <a:pt x="63" y="1213"/>
                  </a:cubicBezTo>
                  <a:cubicBezTo>
                    <a:pt x="84" y="1163"/>
                    <a:pt x="113" y="1111"/>
                    <a:pt x="138" y="1063"/>
                  </a:cubicBezTo>
                  <a:cubicBezTo>
                    <a:pt x="145" y="1035"/>
                    <a:pt x="154" y="1009"/>
                    <a:pt x="163" y="982"/>
                  </a:cubicBezTo>
                  <a:cubicBezTo>
                    <a:pt x="165" y="967"/>
                    <a:pt x="159" y="948"/>
                    <a:pt x="169" y="938"/>
                  </a:cubicBezTo>
                  <a:cubicBezTo>
                    <a:pt x="175" y="932"/>
                    <a:pt x="183" y="950"/>
                    <a:pt x="188" y="957"/>
                  </a:cubicBezTo>
                  <a:cubicBezTo>
                    <a:pt x="210" y="990"/>
                    <a:pt x="230" y="1028"/>
                    <a:pt x="250" y="1063"/>
                  </a:cubicBezTo>
                  <a:cubicBezTo>
                    <a:pt x="290" y="1133"/>
                    <a:pt x="324" y="1208"/>
                    <a:pt x="369" y="1275"/>
                  </a:cubicBezTo>
                  <a:cubicBezTo>
                    <a:pt x="394" y="1313"/>
                    <a:pt x="404" y="1354"/>
                    <a:pt x="444" y="1382"/>
                  </a:cubicBezTo>
                  <a:cubicBezTo>
                    <a:pt x="448" y="1388"/>
                    <a:pt x="451" y="1404"/>
                    <a:pt x="457" y="1400"/>
                  </a:cubicBezTo>
                  <a:cubicBezTo>
                    <a:pt x="473" y="1389"/>
                    <a:pt x="462" y="1362"/>
                    <a:pt x="469" y="1344"/>
                  </a:cubicBezTo>
                  <a:cubicBezTo>
                    <a:pt x="483" y="1307"/>
                    <a:pt x="498" y="1269"/>
                    <a:pt x="513" y="1232"/>
                  </a:cubicBezTo>
                  <a:cubicBezTo>
                    <a:pt x="529" y="1147"/>
                    <a:pt x="581" y="1018"/>
                    <a:pt x="632" y="950"/>
                  </a:cubicBezTo>
                  <a:cubicBezTo>
                    <a:pt x="645" y="910"/>
                    <a:pt x="656" y="866"/>
                    <a:pt x="663" y="825"/>
                  </a:cubicBezTo>
                  <a:cubicBezTo>
                    <a:pt x="669" y="790"/>
                    <a:pt x="667" y="761"/>
                    <a:pt x="688" y="732"/>
                  </a:cubicBezTo>
                  <a:cubicBezTo>
                    <a:pt x="690" y="726"/>
                    <a:pt x="688" y="711"/>
                    <a:pt x="694" y="713"/>
                  </a:cubicBezTo>
                  <a:cubicBezTo>
                    <a:pt x="704" y="715"/>
                    <a:pt x="706" y="730"/>
                    <a:pt x="713" y="738"/>
                  </a:cubicBezTo>
                  <a:cubicBezTo>
                    <a:pt x="735" y="763"/>
                    <a:pt x="746" y="778"/>
                    <a:pt x="763" y="807"/>
                  </a:cubicBezTo>
                  <a:cubicBezTo>
                    <a:pt x="787" y="849"/>
                    <a:pt x="813" y="891"/>
                    <a:pt x="838" y="932"/>
                  </a:cubicBezTo>
                  <a:cubicBezTo>
                    <a:pt x="851" y="953"/>
                    <a:pt x="879" y="983"/>
                    <a:pt x="888" y="1007"/>
                  </a:cubicBezTo>
                  <a:cubicBezTo>
                    <a:pt x="905" y="1052"/>
                    <a:pt x="894" y="1029"/>
                    <a:pt x="925" y="1075"/>
                  </a:cubicBezTo>
                  <a:cubicBezTo>
                    <a:pt x="942" y="1100"/>
                    <a:pt x="938" y="1128"/>
                    <a:pt x="969" y="1138"/>
                  </a:cubicBezTo>
                  <a:cubicBezTo>
                    <a:pt x="975" y="1111"/>
                    <a:pt x="985" y="1092"/>
                    <a:pt x="1000" y="1069"/>
                  </a:cubicBezTo>
                  <a:cubicBezTo>
                    <a:pt x="1014" y="1021"/>
                    <a:pt x="1034" y="975"/>
                    <a:pt x="1044" y="925"/>
                  </a:cubicBezTo>
                  <a:cubicBezTo>
                    <a:pt x="1066" y="812"/>
                    <a:pt x="1076" y="695"/>
                    <a:pt x="1100" y="582"/>
                  </a:cubicBezTo>
                  <a:cubicBezTo>
                    <a:pt x="1110" y="537"/>
                    <a:pt x="1121" y="499"/>
                    <a:pt x="1138" y="457"/>
                  </a:cubicBezTo>
                  <a:cubicBezTo>
                    <a:pt x="1160" y="401"/>
                    <a:pt x="1140" y="414"/>
                    <a:pt x="1175" y="400"/>
                  </a:cubicBezTo>
                  <a:cubicBezTo>
                    <a:pt x="1193" y="426"/>
                    <a:pt x="1202" y="460"/>
                    <a:pt x="1225" y="482"/>
                  </a:cubicBezTo>
                  <a:cubicBezTo>
                    <a:pt x="1250" y="505"/>
                    <a:pt x="1239" y="493"/>
                    <a:pt x="1257" y="519"/>
                  </a:cubicBezTo>
                  <a:cubicBezTo>
                    <a:pt x="1265" y="563"/>
                    <a:pt x="1287" y="596"/>
                    <a:pt x="1300" y="638"/>
                  </a:cubicBezTo>
                  <a:cubicBezTo>
                    <a:pt x="1317" y="693"/>
                    <a:pt x="1338" y="745"/>
                    <a:pt x="1357" y="800"/>
                  </a:cubicBezTo>
                  <a:cubicBezTo>
                    <a:pt x="1368" y="832"/>
                    <a:pt x="1376" y="863"/>
                    <a:pt x="1388" y="894"/>
                  </a:cubicBezTo>
                  <a:cubicBezTo>
                    <a:pt x="1393" y="906"/>
                    <a:pt x="1400" y="932"/>
                    <a:pt x="1400" y="932"/>
                  </a:cubicBezTo>
                  <a:cubicBezTo>
                    <a:pt x="1421" y="911"/>
                    <a:pt x="1429" y="887"/>
                    <a:pt x="1444" y="863"/>
                  </a:cubicBezTo>
                  <a:cubicBezTo>
                    <a:pt x="1462" y="790"/>
                    <a:pt x="1510" y="720"/>
                    <a:pt x="1538" y="650"/>
                  </a:cubicBezTo>
                  <a:cubicBezTo>
                    <a:pt x="1553" y="612"/>
                    <a:pt x="1565" y="559"/>
                    <a:pt x="1588" y="525"/>
                  </a:cubicBezTo>
                  <a:cubicBezTo>
                    <a:pt x="1602" y="469"/>
                    <a:pt x="1594" y="491"/>
                    <a:pt x="1607" y="457"/>
                  </a:cubicBezTo>
                  <a:cubicBezTo>
                    <a:pt x="1624" y="370"/>
                    <a:pt x="1647" y="279"/>
                    <a:pt x="1688" y="200"/>
                  </a:cubicBezTo>
                  <a:cubicBezTo>
                    <a:pt x="1730" y="212"/>
                    <a:pt x="1704" y="199"/>
                    <a:pt x="1744" y="244"/>
                  </a:cubicBezTo>
                  <a:cubicBezTo>
                    <a:pt x="1796" y="302"/>
                    <a:pt x="1830" y="374"/>
                    <a:pt x="1863" y="444"/>
                  </a:cubicBezTo>
                  <a:cubicBezTo>
                    <a:pt x="1875" y="469"/>
                    <a:pt x="1888" y="494"/>
                    <a:pt x="1900" y="519"/>
                  </a:cubicBezTo>
                  <a:cubicBezTo>
                    <a:pt x="1904" y="527"/>
                    <a:pt x="1913" y="544"/>
                    <a:pt x="1913" y="544"/>
                  </a:cubicBezTo>
                  <a:cubicBezTo>
                    <a:pt x="1921" y="576"/>
                    <a:pt x="1933" y="611"/>
                    <a:pt x="1950" y="638"/>
                  </a:cubicBezTo>
                  <a:cubicBezTo>
                    <a:pt x="1958" y="675"/>
                    <a:pt x="1974" y="707"/>
                    <a:pt x="1982" y="744"/>
                  </a:cubicBezTo>
                  <a:cubicBezTo>
                    <a:pt x="1993" y="697"/>
                    <a:pt x="1997" y="648"/>
                    <a:pt x="2007" y="600"/>
                  </a:cubicBezTo>
                  <a:cubicBezTo>
                    <a:pt x="2030" y="493"/>
                    <a:pt x="2063" y="388"/>
                    <a:pt x="2088" y="282"/>
                  </a:cubicBezTo>
                  <a:cubicBezTo>
                    <a:pt x="2110" y="189"/>
                    <a:pt x="2129" y="87"/>
                    <a:pt x="2169" y="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823" name="Group 6"/>
            <p:cNvGrpSpPr>
              <a:grpSpLocks/>
            </p:cNvGrpSpPr>
            <p:nvPr/>
          </p:nvGrpSpPr>
          <p:grpSpPr bwMode="auto">
            <a:xfrm>
              <a:off x="5470525" y="2682875"/>
              <a:ext cx="3432175" cy="3927475"/>
              <a:chOff x="3408" y="2832"/>
              <a:chExt cx="960" cy="692"/>
            </a:xfrm>
          </p:grpSpPr>
          <p:grpSp>
            <p:nvGrpSpPr>
              <p:cNvPr id="34839" name="Group 7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34846" name="Line 8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7" name="Line 9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8" name="Line 10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9" name="Line 11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50" name="Line 12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51" name="Line 13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840" name="Group 14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34841" name="Line 15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2" name="Line 16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3" name="Line 17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4" name="Line 18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45" name="Line 19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4824" name="Oval 20"/>
            <p:cNvSpPr>
              <a:spLocks noChangeArrowheads="1"/>
            </p:cNvSpPr>
            <p:nvPr/>
          </p:nvSpPr>
          <p:spPr bwMode="auto">
            <a:xfrm>
              <a:off x="6145213" y="5238750"/>
              <a:ext cx="127000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5" name="Oval 21"/>
            <p:cNvSpPr>
              <a:spLocks noChangeArrowheads="1"/>
            </p:cNvSpPr>
            <p:nvPr/>
          </p:nvSpPr>
          <p:spPr bwMode="auto">
            <a:xfrm>
              <a:off x="6299200" y="4900613"/>
              <a:ext cx="127000" cy="107950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6" name="Oval 22"/>
            <p:cNvSpPr>
              <a:spLocks noChangeArrowheads="1"/>
            </p:cNvSpPr>
            <p:nvPr/>
          </p:nvSpPr>
          <p:spPr bwMode="auto">
            <a:xfrm>
              <a:off x="6483350" y="4532313"/>
              <a:ext cx="127000" cy="107950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7" name="Oval 23"/>
            <p:cNvSpPr>
              <a:spLocks noChangeArrowheads="1"/>
            </p:cNvSpPr>
            <p:nvPr/>
          </p:nvSpPr>
          <p:spPr bwMode="auto">
            <a:xfrm>
              <a:off x="6770688" y="4738688"/>
              <a:ext cx="128587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8" name="Oval 24"/>
            <p:cNvSpPr>
              <a:spLocks noChangeArrowheads="1"/>
            </p:cNvSpPr>
            <p:nvPr/>
          </p:nvSpPr>
          <p:spPr bwMode="auto">
            <a:xfrm>
              <a:off x="7078663" y="4587875"/>
              <a:ext cx="128587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9" name="Oval 25"/>
            <p:cNvSpPr>
              <a:spLocks noChangeArrowheads="1"/>
            </p:cNvSpPr>
            <p:nvPr/>
          </p:nvSpPr>
          <p:spPr bwMode="auto">
            <a:xfrm>
              <a:off x="7213600" y="3986213"/>
              <a:ext cx="127000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0" name="Oval 26"/>
            <p:cNvSpPr>
              <a:spLocks noChangeArrowheads="1"/>
            </p:cNvSpPr>
            <p:nvPr/>
          </p:nvSpPr>
          <p:spPr bwMode="auto">
            <a:xfrm>
              <a:off x="7464425" y="4373563"/>
              <a:ext cx="128588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1" name="Oval 27"/>
            <p:cNvSpPr>
              <a:spLocks noChangeArrowheads="1"/>
            </p:cNvSpPr>
            <p:nvPr/>
          </p:nvSpPr>
          <p:spPr bwMode="auto">
            <a:xfrm>
              <a:off x="7839075" y="4181475"/>
              <a:ext cx="127000" cy="107950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2" name="Oval 28"/>
            <p:cNvSpPr>
              <a:spLocks noChangeArrowheads="1"/>
            </p:cNvSpPr>
            <p:nvPr/>
          </p:nvSpPr>
          <p:spPr bwMode="auto">
            <a:xfrm>
              <a:off x="8048625" y="3770313"/>
              <a:ext cx="127000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3" name="Oval 29"/>
            <p:cNvSpPr>
              <a:spLocks noChangeArrowheads="1"/>
            </p:cNvSpPr>
            <p:nvPr/>
          </p:nvSpPr>
          <p:spPr bwMode="auto">
            <a:xfrm>
              <a:off x="8302625" y="4075113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4" name="Oval 30"/>
            <p:cNvSpPr>
              <a:spLocks noChangeArrowheads="1"/>
            </p:cNvSpPr>
            <p:nvPr/>
          </p:nvSpPr>
          <p:spPr bwMode="auto">
            <a:xfrm>
              <a:off x="5705475" y="4835525"/>
              <a:ext cx="127000" cy="106363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5" name="Oval 31"/>
            <p:cNvSpPr>
              <a:spLocks noChangeArrowheads="1"/>
            </p:cNvSpPr>
            <p:nvPr/>
          </p:nvSpPr>
          <p:spPr bwMode="auto">
            <a:xfrm>
              <a:off x="8462963" y="4416425"/>
              <a:ext cx="136525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6" name="Oval 32"/>
            <p:cNvSpPr>
              <a:spLocks noChangeArrowheads="1"/>
            </p:cNvSpPr>
            <p:nvPr/>
          </p:nvSpPr>
          <p:spPr bwMode="auto">
            <a:xfrm>
              <a:off x="6970713" y="4983163"/>
              <a:ext cx="127000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7" name="Oval 33"/>
            <p:cNvSpPr>
              <a:spLocks noChangeArrowheads="1"/>
            </p:cNvSpPr>
            <p:nvPr/>
          </p:nvSpPr>
          <p:spPr bwMode="auto">
            <a:xfrm>
              <a:off x="7607300" y="4672013"/>
              <a:ext cx="128588" cy="10477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8" name="Oval 34"/>
            <p:cNvSpPr>
              <a:spLocks noChangeArrowheads="1"/>
            </p:cNvSpPr>
            <p:nvPr/>
          </p:nvSpPr>
          <p:spPr bwMode="auto">
            <a:xfrm>
              <a:off x="8688388" y="3548063"/>
              <a:ext cx="136525" cy="106362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Recognizes three underlying patterns</a:t>
            </a:r>
          </a:p>
          <a:p>
            <a:pPr eaLnBrk="1" hangingPunct="1"/>
            <a:r>
              <a:rPr lang="en-US" smtClean="0"/>
              <a:t>Trend factor assumed to be straight line</a:t>
            </a:r>
          </a:p>
          <a:p>
            <a:pPr eaLnBrk="1" hangingPunct="1"/>
            <a:r>
              <a:rPr lang="en-US" smtClean="0"/>
              <a:t>Seasonal factor accounts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for annual fluctuations</a:t>
            </a:r>
          </a:p>
          <a:p>
            <a:pPr eaLnBrk="1" hangingPunct="1"/>
            <a:r>
              <a:rPr lang="en-US" smtClean="0"/>
              <a:t>Cyclic factor follows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business cycle </a:t>
            </a:r>
          </a:p>
          <a:p>
            <a:pPr eaLnBrk="1" hangingPunct="1"/>
            <a:r>
              <a:rPr lang="en-US" smtClean="0"/>
              <a:t>Requires two years of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history (three is better)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Classic Decomposition (Method 05)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FS-SU-330</a:t>
            </a:r>
          </a:p>
        </p:txBody>
      </p:sp>
      <p:grpSp>
        <p:nvGrpSpPr>
          <p:cNvPr id="35845" name="Group 4"/>
          <p:cNvGrpSpPr>
            <a:grpSpLocks/>
          </p:cNvGrpSpPr>
          <p:nvPr/>
        </p:nvGrpSpPr>
        <p:grpSpPr bwMode="auto">
          <a:xfrm>
            <a:off x="5527675" y="2511426"/>
            <a:ext cx="3159125" cy="3327400"/>
            <a:chOff x="170" y="768"/>
            <a:chExt cx="2442" cy="3114"/>
          </a:xfrm>
        </p:grpSpPr>
        <p:sp>
          <p:nvSpPr>
            <p:cNvPr id="35846" name="Freeform 5"/>
            <p:cNvSpPr>
              <a:spLocks/>
            </p:cNvSpPr>
            <p:nvPr/>
          </p:nvSpPr>
          <p:spPr bwMode="auto">
            <a:xfrm>
              <a:off x="237" y="1244"/>
              <a:ext cx="2375" cy="1861"/>
            </a:xfrm>
            <a:custGeom>
              <a:avLst/>
              <a:gdLst>
                <a:gd name="T0" fmla="*/ 0 w 2375"/>
                <a:gd name="T1" fmla="*/ 1850 h 1861"/>
                <a:gd name="T2" fmla="*/ 644 w 2375"/>
                <a:gd name="T3" fmla="*/ 1831 h 1861"/>
                <a:gd name="T4" fmla="*/ 894 w 2375"/>
                <a:gd name="T5" fmla="*/ 1731 h 1861"/>
                <a:gd name="T6" fmla="*/ 982 w 2375"/>
                <a:gd name="T7" fmla="*/ 1662 h 1861"/>
                <a:gd name="T8" fmla="*/ 1132 w 2375"/>
                <a:gd name="T9" fmla="*/ 1444 h 1861"/>
                <a:gd name="T10" fmla="*/ 1157 w 2375"/>
                <a:gd name="T11" fmla="*/ 1394 h 1861"/>
                <a:gd name="T12" fmla="*/ 1169 w 2375"/>
                <a:gd name="T13" fmla="*/ 1362 h 1861"/>
                <a:gd name="T14" fmla="*/ 1232 w 2375"/>
                <a:gd name="T15" fmla="*/ 1269 h 1861"/>
                <a:gd name="T16" fmla="*/ 1282 w 2375"/>
                <a:gd name="T17" fmla="*/ 1181 h 1861"/>
                <a:gd name="T18" fmla="*/ 1300 w 2375"/>
                <a:gd name="T19" fmla="*/ 1144 h 1861"/>
                <a:gd name="T20" fmla="*/ 1313 w 2375"/>
                <a:gd name="T21" fmla="*/ 1131 h 1861"/>
                <a:gd name="T22" fmla="*/ 1344 w 2375"/>
                <a:gd name="T23" fmla="*/ 1069 h 1861"/>
                <a:gd name="T24" fmla="*/ 1457 w 2375"/>
                <a:gd name="T25" fmla="*/ 850 h 1861"/>
                <a:gd name="T26" fmla="*/ 1469 w 2375"/>
                <a:gd name="T27" fmla="*/ 812 h 1861"/>
                <a:gd name="T28" fmla="*/ 1525 w 2375"/>
                <a:gd name="T29" fmla="*/ 706 h 1861"/>
                <a:gd name="T30" fmla="*/ 1557 w 2375"/>
                <a:gd name="T31" fmla="*/ 612 h 1861"/>
                <a:gd name="T32" fmla="*/ 1644 w 2375"/>
                <a:gd name="T33" fmla="*/ 506 h 1861"/>
                <a:gd name="T34" fmla="*/ 1738 w 2375"/>
                <a:gd name="T35" fmla="*/ 362 h 1861"/>
                <a:gd name="T36" fmla="*/ 1757 w 2375"/>
                <a:gd name="T37" fmla="*/ 306 h 1861"/>
                <a:gd name="T38" fmla="*/ 1869 w 2375"/>
                <a:gd name="T39" fmla="*/ 212 h 1861"/>
                <a:gd name="T40" fmla="*/ 1950 w 2375"/>
                <a:gd name="T41" fmla="*/ 144 h 1861"/>
                <a:gd name="T42" fmla="*/ 2025 w 2375"/>
                <a:gd name="T43" fmla="*/ 87 h 1861"/>
                <a:gd name="T44" fmla="*/ 2182 w 2375"/>
                <a:gd name="T45" fmla="*/ 37 h 1861"/>
                <a:gd name="T46" fmla="*/ 2313 w 2375"/>
                <a:gd name="T47" fmla="*/ 6 h 1861"/>
                <a:gd name="T48" fmla="*/ 2375 w 2375"/>
                <a:gd name="T49" fmla="*/ 0 h 18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75"/>
                <a:gd name="T76" fmla="*/ 0 h 1861"/>
                <a:gd name="T77" fmla="*/ 2375 w 2375"/>
                <a:gd name="T78" fmla="*/ 1861 h 18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75" h="1861">
                  <a:moveTo>
                    <a:pt x="0" y="1850"/>
                  </a:moveTo>
                  <a:cubicBezTo>
                    <a:pt x="235" y="1847"/>
                    <a:pt x="427" y="1861"/>
                    <a:pt x="644" y="1831"/>
                  </a:cubicBezTo>
                  <a:cubicBezTo>
                    <a:pt x="725" y="1790"/>
                    <a:pt x="813" y="1771"/>
                    <a:pt x="894" y="1731"/>
                  </a:cubicBezTo>
                  <a:cubicBezTo>
                    <a:pt x="922" y="1717"/>
                    <a:pt x="966" y="1689"/>
                    <a:pt x="982" y="1662"/>
                  </a:cubicBezTo>
                  <a:cubicBezTo>
                    <a:pt x="1026" y="1586"/>
                    <a:pt x="1089" y="1521"/>
                    <a:pt x="1132" y="1444"/>
                  </a:cubicBezTo>
                  <a:cubicBezTo>
                    <a:pt x="1141" y="1428"/>
                    <a:pt x="1150" y="1411"/>
                    <a:pt x="1157" y="1394"/>
                  </a:cubicBezTo>
                  <a:cubicBezTo>
                    <a:pt x="1161" y="1383"/>
                    <a:pt x="1164" y="1372"/>
                    <a:pt x="1169" y="1362"/>
                  </a:cubicBezTo>
                  <a:cubicBezTo>
                    <a:pt x="1186" y="1330"/>
                    <a:pt x="1217" y="1301"/>
                    <a:pt x="1232" y="1269"/>
                  </a:cubicBezTo>
                  <a:cubicBezTo>
                    <a:pt x="1246" y="1240"/>
                    <a:pt x="1260" y="1203"/>
                    <a:pt x="1282" y="1181"/>
                  </a:cubicBezTo>
                  <a:cubicBezTo>
                    <a:pt x="1288" y="1169"/>
                    <a:pt x="1293" y="1156"/>
                    <a:pt x="1300" y="1144"/>
                  </a:cubicBezTo>
                  <a:cubicBezTo>
                    <a:pt x="1303" y="1139"/>
                    <a:pt x="1310" y="1136"/>
                    <a:pt x="1313" y="1131"/>
                  </a:cubicBezTo>
                  <a:cubicBezTo>
                    <a:pt x="1326" y="1111"/>
                    <a:pt x="1331" y="1089"/>
                    <a:pt x="1344" y="1069"/>
                  </a:cubicBezTo>
                  <a:cubicBezTo>
                    <a:pt x="1363" y="990"/>
                    <a:pt x="1424" y="923"/>
                    <a:pt x="1457" y="850"/>
                  </a:cubicBezTo>
                  <a:cubicBezTo>
                    <a:pt x="1462" y="838"/>
                    <a:pt x="1465" y="825"/>
                    <a:pt x="1469" y="812"/>
                  </a:cubicBezTo>
                  <a:cubicBezTo>
                    <a:pt x="1481" y="775"/>
                    <a:pt x="1511" y="743"/>
                    <a:pt x="1525" y="706"/>
                  </a:cubicBezTo>
                  <a:cubicBezTo>
                    <a:pt x="1537" y="676"/>
                    <a:pt x="1542" y="641"/>
                    <a:pt x="1557" y="612"/>
                  </a:cubicBezTo>
                  <a:cubicBezTo>
                    <a:pt x="1578" y="570"/>
                    <a:pt x="1617" y="543"/>
                    <a:pt x="1644" y="506"/>
                  </a:cubicBezTo>
                  <a:cubicBezTo>
                    <a:pt x="1678" y="460"/>
                    <a:pt x="1703" y="408"/>
                    <a:pt x="1738" y="362"/>
                  </a:cubicBezTo>
                  <a:cubicBezTo>
                    <a:pt x="1744" y="343"/>
                    <a:pt x="1746" y="322"/>
                    <a:pt x="1757" y="306"/>
                  </a:cubicBezTo>
                  <a:cubicBezTo>
                    <a:pt x="1771" y="284"/>
                    <a:pt x="1845" y="228"/>
                    <a:pt x="1869" y="212"/>
                  </a:cubicBezTo>
                  <a:cubicBezTo>
                    <a:pt x="1890" y="183"/>
                    <a:pt x="1921" y="165"/>
                    <a:pt x="1950" y="144"/>
                  </a:cubicBezTo>
                  <a:cubicBezTo>
                    <a:pt x="1974" y="127"/>
                    <a:pt x="2000" y="100"/>
                    <a:pt x="2025" y="87"/>
                  </a:cubicBezTo>
                  <a:cubicBezTo>
                    <a:pt x="2073" y="63"/>
                    <a:pt x="2130" y="48"/>
                    <a:pt x="2182" y="37"/>
                  </a:cubicBezTo>
                  <a:cubicBezTo>
                    <a:pt x="2223" y="28"/>
                    <a:pt x="2272" y="12"/>
                    <a:pt x="2313" y="6"/>
                  </a:cubicBezTo>
                  <a:cubicBezTo>
                    <a:pt x="2334" y="3"/>
                    <a:pt x="2375" y="0"/>
                    <a:pt x="2375" y="0"/>
                  </a:cubicBezTo>
                </a:path>
              </a:pathLst>
            </a:custGeom>
            <a:noFill/>
            <a:ln w="38100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7" name="Line 6"/>
            <p:cNvSpPr>
              <a:spLocks noChangeShapeType="1"/>
            </p:cNvSpPr>
            <p:nvPr/>
          </p:nvSpPr>
          <p:spPr bwMode="auto">
            <a:xfrm flipV="1">
              <a:off x="237" y="1750"/>
              <a:ext cx="2344" cy="1044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5848" name="Group 7"/>
            <p:cNvGrpSpPr>
              <a:grpSpLocks/>
            </p:cNvGrpSpPr>
            <p:nvPr/>
          </p:nvGrpSpPr>
          <p:grpSpPr bwMode="auto">
            <a:xfrm>
              <a:off x="235" y="1335"/>
              <a:ext cx="2280" cy="1646"/>
              <a:chOff x="235" y="1335"/>
              <a:chExt cx="2280" cy="1646"/>
            </a:xfrm>
          </p:grpSpPr>
          <p:sp>
            <p:nvSpPr>
              <p:cNvPr id="35885" name="Line 8"/>
              <p:cNvSpPr>
                <a:spLocks noChangeShapeType="1"/>
              </p:cNvSpPr>
              <p:nvPr/>
            </p:nvSpPr>
            <p:spPr bwMode="auto">
              <a:xfrm flipV="1">
                <a:off x="235" y="2481"/>
                <a:ext cx="227" cy="50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6" name="Line 9"/>
              <p:cNvSpPr>
                <a:spLocks noChangeShapeType="1"/>
              </p:cNvSpPr>
              <p:nvPr/>
            </p:nvSpPr>
            <p:spPr bwMode="auto">
              <a:xfrm>
                <a:off x="457" y="2489"/>
                <a:ext cx="312" cy="429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7" name="Line 10"/>
              <p:cNvSpPr>
                <a:spLocks noChangeShapeType="1"/>
              </p:cNvSpPr>
              <p:nvPr/>
            </p:nvSpPr>
            <p:spPr bwMode="auto">
              <a:xfrm flipV="1">
                <a:off x="769" y="2200"/>
                <a:ext cx="212" cy="725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8" name="Line 11"/>
              <p:cNvSpPr>
                <a:spLocks noChangeShapeType="1"/>
              </p:cNvSpPr>
              <p:nvPr/>
            </p:nvSpPr>
            <p:spPr bwMode="auto">
              <a:xfrm>
                <a:off x="978" y="2191"/>
                <a:ext cx="306" cy="57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89" name="Line 12"/>
              <p:cNvSpPr>
                <a:spLocks noChangeShapeType="1"/>
              </p:cNvSpPr>
              <p:nvPr/>
            </p:nvSpPr>
            <p:spPr bwMode="auto">
              <a:xfrm flipV="1">
                <a:off x="1281" y="1850"/>
                <a:ext cx="125" cy="913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0" name="Line 13"/>
              <p:cNvSpPr>
                <a:spLocks noChangeShapeType="1"/>
              </p:cNvSpPr>
              <p:nvPr/>
            </p:nvSpPr>
            <p:spPr bwMode="auto">
              <a:xfrm>
                <a:off x="1409" y="1859"/>
                <a:ext cx="341" cy="69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1" name="Line 14"/>
              <p:cNvSpPr>
                <a:spLocks noChangeShapeType="1"/>
              </p:cNvSpPr>
              <p:nvPr/>
            </p:nvSpPr>
            <p:spPr bwMode="auto">
              <a:xfrm flipV="1">
                <a:off x="1748" y="1627"/>
                <a:ext cx="246" cy="934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2" name="Line 15"/>
              <p:cNvSpPr>
                <a:spLocks noChangeShapeType="1"/>
              </p:cNvSpPr>
              <p:nvPr/>
            </p:nvSpPr>
            <p:spPr bwMode="auto">
              <a:xfrm>
                <a:off x="1994" y="1616"/>
                <a:ext cx="303" cy="653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93" name="Line 16"/>
              <p:cNvSpPr>
                <a:spLocks noChangeShapeType="1"/>
              </p:cNvSpPr>
              <p:nvPr/>
            </p:nvSpPr>
            <p:spPr bwMode="auto">
              <a:xfrm flipV="1">
                <a:off x="2294" y="1335"/>
                <a:ext cx="221" cy="93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5849" name="Group 17"/>
            <p:cNvGrpSpPr>
              <a:grpSpLocks/>
            </p:cNvGrpSpPr>
            <p:nvPr/>
          </p:nvGrpSpPr>
          <p:grpSpPr bwMode="auto">
            <a:xfrm>
              <a:off x="170" y="768"/>
              <a:ext cx="2309" cy="3114"/>
              <a:chOff x="3408" y="2832"/>
              <a:chExt cx="960" cy="692"/>
            </a:xfrm>
          </p:grpSpPr>
          <p:grpSp>
            <p:nvGrpSpPr>
              <p:cNvPr id="35872" name="Group 18"/>
              <p:cNvGrpSpPr>
                <a:grpSpLocks/>
              </p:cNvGrpSpPr>
              <p:nvPr/>
            </p:nvGrpSpPr>
            <p:grpSpPr bwMode="auto">
              <a:xfrm>
                <a:off x="3413" y="2832"/>
                <a:ext cx="32" cy="692"/>
                <a:chOff x="624" y="576"/>
                <a:chExt cx="144" cy="3168"/>
              </a:xfrm>
            </p:grpSpPr>
            <p:sp>
              <p:nvSpPr>
                <p:cNvPr id="35879" name="Line 19"/>
                <p:cNvSpPr>
                  <a:spLocks noChangeShapeType="1"/>
                </p:cNvSpPr>
                <p:nvPr/>
              </p:nvSpPr>
              <p:spPr bwMode="auto">
                <a:xfrm>
                  <a:off x="720" y="576"/>
                  <a:ext cx="0" cy="316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0" name="Line 20"/>
                <p:cNvSpPr>
                  <a:spLocks noChangeShapeType="1"/>
                </p:cNvSpPr>
                <p:nvPr/>
              </p:nvSpPr>
              <p:spPr bwMode="auto">
                <a:xfrm>
                  <a:off x="624" y="1297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1" name="Line 21"/>
                <p:cNvSpPr>
                  <a:spLocks noChangeShapeType="1"/>
                </p:cNvSpPr>
                <p:nvPr/>
              </p:nvSpPr>
              <p:spPr bwMode="auto">
                <a:xfrm>
                  <a:off x="624" y="1872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2" name="Line 22"/>
                <p:cNvSpPr>
                  <a:spLocks noChangeShapeType="1"/>
                </p:cNvSpPr>
                <p:nvPr/>
              </p:nvSpPr>
              <p:spPr bwMode="auto">
                <a:xfrm>
                  <a:off x="624" y="2448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3" name="Line 23"/>
                <p:cNvSpPr>
                  <a:spLocks noChangeShapeType="1"/>
                </p:cNvSpPr>
                <p:nvPr/>
              </p:nvSpPr>
              <p:spPr bwMode="auto">
                <a:xfrm>
                  <a:off x="624" y="3024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84" name="Line 24"/>
                <p:cNvSpPr>
                  <a:spLocks noChangeShapeType="1"/>
                </p:cNvSpPr>
                <p:nvPr/>
              </p:nvSpPr>
              <p:spPr bwMode="auto">
                <a:xfrm>
                  <a:off x="624" y="720"/>
                  <a:ext cx="1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873" name="Group 25"/>
              <p:cNvGrpSpPr>
                <a:grpSpLocks/>
              </p:cNvGrpSpPr>
              <p:nvPr/>
            </p:nvGrpSpPr>
            <p:grpSpPr bwMode="auto">
              <a:xfrm>
                <a:off x="3408" y="3487"/>
                <a:ext cx="960" cy="31"/>
                <a:chOff x="576" y="3552"/>
                <a:chExt cx="4512" cy="144"/>
              </a:xfrm>
            </p:grpSpPr>
            <p:sp>
              <p:nvSpPr>
                <p:cNvPr id="35874" name="Line 26"/>
                <p:cNvSpPr>
                  <a:spLocks noChangeShapeType="1"/>
                </p:cNvSpPr>
                <p:nvPr/>
              </p:nvSpPr>
              <p:spPr bwMode="auto">
                <a:xfrm>
                  <a:off x="576" y="3600"/>
                  <a:ext cx="451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5" name="Line 27"/>
                <p:cNvSpPr>
                  <a:spLocks noChangeShapeType="1"/>
                </p:cNvSpPr>
                <p:nvPr/>
              </p:nvSpPr>
              <p:spPr bwMode="auto">
                <a:xfrm>
                  <a:off x="158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6" name="Line 28"/>
                <p:cNvSpPr>
                  <a:spLocks noChangeShapeType="1"/>
                </p:cNvSpPr>
                <p:nvPr/>
              </p:nvSpPr>
              <p:spPr bwMode="auto">
                <a:xfrm>
                  <a:off x="2736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7" name="Line 29"/>
                <p:cNvSpPr>
                  <a:spLocks noChangeShapeType="1"/>
                </p:cNvSpPr>
                <p:nvPr/>
              </p:nvSpPr>
              <p:spPr bwMode="auto">
                <a:xfrm>
                  <a:off x="3744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878" name="Line 30"/>
                <p:cNvSpPr>
                  <a:spLocks noChangeShapeType="1"/>
                </p:cNvSpPr>
                <p:nvPr/>
              </p:nvSpPr>
              <p:spPr bwMode="auto">
                <a:xfrm>
                  <a:off x="4752" y="3552"/>
                  <a:ext cx="0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5850" name="Oval 31"/>
            <p:cNvSpPr>
              <a:spLocks noChangeArrowheads="1"/>
            </p:cNvSpPr>
            <p:nvPr/>
          </p:nvSpPr>
          <p:spPr bwMode="auto">
            <a:xfrm>
              <a:off x="609" y="2658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1" name="Oval 32"/>
            <p:cNvSpPr>
              <a:spLocks noChangeArrowheads="1"/>
            </p:cNvSpPr>
            <p:nvPr/>
          </p:nvSpPr>
          <p:spPr bwMode="auto">
            <a:xfrm>
              <a:off x="739" y="2931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2" name="Oval 33"/>
            <p:cNvSpPr>
              <a:spLocks noChangeArrowheads="1"/>
            </p:cNvSpPr>
            <p:nvPr/>
          </p:nvSpPr>
          <p:spPr bwMode="auto">
            <a:xfrm>
              <a:off x="826" y="2530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3" name="Oval 34"/>
            <p:cNvSpPr>
              <a:spLocks noChangeArrowheads="1"/>
            </p:cNvSpPr>
            <p:nvPr/>
          </p:nvSpPr>
          <p:spPr bwMode="auto">
            <a:xfrm>
              <a:off x="950" y="2080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Oval 35"/>
            <p:cNvSpPr>
              <a:spLocks noChangeArrowheads="1"/>
            </p:cNvSpPr>
            <p:nvPr/>
          </p:nvSpPr>
          <p:spPr bwMode="auto">
            <a:xfrm>
              <a:off x="1071" y="2327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5" name="Oval 36"/>
            <p:cNvSpPr>
              <a:spLocks noChangeArrowheads="1"/>
            </p:cNvSpPr>
            <p:nvPr/>
          </p:nvSpPr>
          <p:spPr bwMode="auto">
            <a:xfrm>
              <a:off x="1487" y="1991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6" name="Oval 37"/>
            <p:cNvSpPr>
              <a:spLocks noChangeArrowheads="1"/>
            </p:cNvSpPr>
            <p:nvPr/>
          </p:nvSpPr>
          <p:spPr bwMode="auto">
            <a:xfrm>
              <a:off x="1617" y="2277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Oval 38"/>
            <p:cNvSpPr>
              <a:spLocks noChangeArrowheads="1"/>
            </p:cNvSpPr>
            <p:nvPr/>
          </p:nvSpPr>
          <p:spPr bwMode="auto">
            <a:xfrm>
              <a:off x="1900" y="1720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8" name="Oval 39"/>
            <p:cNvSpPr>
              <a:spLocks noChangeArrowheads="1"/>
            </p:cNvSpPr>
            <p:nvPr/>
          </p:nvSpPr>
          <p:spPr bwMode="auto">
            <a:xfrm>
              <a:off x="2148" y="1899"/>
              <a:ext cx="86" cy="85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9" name="Oval 40"/>
            <p:cNvSpPr>
              <a:spLocks noChangeArrowheads="1"/>
            </p:cNvSpPr>
            <p:nvPr/>
          </p:nvSpPr>
          <p:spPr bwMode="auto">
            <a:xfrm>
              <a:off x="2357" y="1859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0" name="Oval 41"/>
            <p:cNvSpPr>
              <a:spLocks noChangeArrowheads="1"/>
            </p:cNvSpPr>
            <p:nvPr/>
          </p:nvSpPr>
          <p:spPr bwMode="auto">
            <a:xfrm>
              <a:off x="353" y="2406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1" name="Oval 42"/>
            <p:cNvSpPr>
              <a:spLocks noChangeArrowheads="1"/>
            </p:cNvSpPr>
            <p:nvPr/>
          </p:nvSpPr>
          <p:spPr bwMode="auto">
            <a:xfrm>
              <a:off x="2378" y="1623"/>
              <a:ext cx="92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2" name="Oval 43"/>
            <p:cNvSpPr>
              <a:spLocks noChangeArrowheads="1"/>
            </p:cNvSpPr>
            <p:nvPr/>
          </p:nvSpPr>
          <p:spPr bwMode="auto">
            <a:xfrm>
              <a:off x="1142" y="2580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3" name="Oval 44"/>
            <p:cNvSpPr>
              <a:spLocks noChangeArrowheads="1"/>
            </p:cNvSpPr>
            <p:nvPr/>
          </p:nvSpPr>
          <p:spPr bwMode="auto">
            <a:xfrm>
              <a:off x="1263" y="2663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4" name="Oval 45"/>
            <p:cNvSpPr>
              <a:spLocks noChangeArrowheads="1"/>
            </p:cNvSpPr>
            <p:nvPr/>
          </p:nvSpPr>
          <p:spPr bwMode="auto">
            <a:xfrm>
              <a:off x="1296" y="2233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5" name="Oval 46"/>
            <p:cNvSpPr>
              <a:spLocks noChangeArrowheads="1"/>
            </p:cNvSpPr>
            <p:nvPr/>
          </p:nvSpPr>
          <p:spPr bwMode="auto">
            <a:xfrm>
              <a:off x="1336" y="1780"/>
              <a:ext cx="86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6" name="Oval 47"/>
            <p:cNvSpPr>
              <a:spLocks noChangeArrowheads="1"/>
            </p:cNvSpPr>
            <p:nvPr/>
          </p:nvSpPr>
          <p:spPr bwMode="auto">
            <a:xfrm>
              <a:off x="1769" y="2360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7" name="Oval 48"/>
            <p:cNvSpPr>
              <a:spLocks noChangeArrowheads="1"/>
            </p:cNvSpPr>
            <p:nvPr/>
          </p:nvSpPr>
          <p:spPr bwMode="auto">
            <a:xfrm>
              <a:off x="1841" y="2037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8" name="Oval 49"/>
            <p:cNvSpPr>
              <a:spLocks noChangeArrowheads="1"/>
            </p:cNvSpPr>
            <p:nvPr/>
          </p:nvSpPr>
          <p:spPr bwMode="auto">
            <a:xfrm>
              <a:off x="1974" y="1415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9" name="Oval 50"/>
            <p:cNvSpPr>
              <a:spLocks noChangeArrowheads="1"/>
            </p:cNvSpPr>
            <p:nvPr/>
          </p:nvSpPr>
          <p:spPr bwMode="auto">
            <a:xfrm>
              <a:off x="2083" y="1730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0" name="Oval 51"/>
            <p:cNvSpPr>
              <a:spLocks noChangeArrowheads="1"/>
            </p:cNvSpPr>
            <p:nvPr/>
          </p:nvSpPr>
          <p:spPr bwMode="auto">
            <a:xfrm>
              <a:off x="2509" y="1526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Oval 52"/>
            <p:cNvSpPr>
              <a:spLocks noChangeArrowheads="1"/>
            </p:cNvSpPr>
            <p:nvPr/>
          </p:nvSpPr>
          <p:spPr bwMode="auto">
            <a:xfrm>
              <a:off x="244" y="2755"/>
              <a:ext cx="87" cy="84"/>
            </a:xfrm>
            <a:prstGeom prst="ellipse">
              <a:avLst/>
            </a:prstGeom>
            <a:solidFill>
              <a:srgbClr val="FF0000"/>
            </a:solidFill>
            <a:ln w="190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Also called Least Squared Method</a:t>
            </a:r>
          </a:p>
          <a:p>
            <a:pPr eaLnBrk="1" hangingPunct="1"/>
            <a:r>
              <a:rPr lang="en-US" smtClean="0"/>
              <a:t>Ensures that forecast quantity is equally likely to be higher or lower than quantity sold</a:t>
            </a:r>
          </a:p>
          <a:p>
            <a:pPr eaLnBrk="1" hangingPunct="1"/>
            <a:r>
              <a:rPr lang="en-US" smtClean="0"/>
              <a:t>Good for horizontal time series data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 Regression (Method 06)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FS-SU-340</a:t>
            </a:r>
          </a:p>
        </p:txBody>
      </p:sp>
      <p:sp>
        <p:nvSpPr>
          <p:cNvPr id="36869" name="Line 4"/>
          <p:cNvSpPr>
            <a:spLocks noChangeShapeType="1"/>
          </p:cNvSpPr>
          <p:nvPr/>
        </p:nvSpPr>
        <p:spPr bwMode="auto">
          <a:xfrm flipV="1">
            <a:off x="5157788" y="4029075"/>
            <a:ext cx="37607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Freeform 5"/>
          <p:cNvSpPr>
            <a:spLocks/>
          </p:cNvSpPr>
          <p:nvPr/>
        </p:nvSpPr>
        <p:spPr bwMode="auto">
          <a:xfrm>
            <a:off x="5148263" y="3976688"/>
            <a:ext cx="3800475" cy="277812"/>
          </a:xfrm>
          <a:custGeom>
            <a:avLst/>
            <a:gdLst>
              <a:gd name="T0" fmla="*/ 0 w 2394"/>
              <a:gd name="T1" fmla="*/ 179 h 218"/>
              <a:gd name="T2" fmla="*/ 150 w 2394"/>
              <a:gd name="T3" fmla="*/ 147 h 218"/>
              <a:gd name="T4" fmla="*/ 287 w 2394"/>
              <a:gd name="T5" fmla="*/ 47 h 218"/>
              <a:gd name="T6" fmla="*/ 469 w 2394"/>
              <a:gd name="T7" fmla="*/ 10 h 218"/>
              <a:gd name="T8" fmla="*/ 494 w 2394"/>
              <a:gd name="T9" fmla="*/ 4 h 218"/>
              <a:gd name="T10" fmla="*/ 544 w 2394"/>
              <a:gd name="T11" fmla="*/ 47 h 218"/>
              <a:gd name="T12" fmla="*/ 675 w 2394"/>
              <a:gd name="T13" fmla="*/ 160 h 218"/>
              <a:gd name="T14" fmla="*/ 687 w 2394"/>
              <a:gd name="T15" fmla="*/ 185 h 218"/>
              <a:gd name="T16" fmla="*/ 912 w 2394"/>
              <a:gd name="T17" fmla="*/ 204 h 218"/>
              <a:gd name="T18" fmla="*/ 994 w 2394"/>
              <a:gd name="T19" fmla="*/ 154 h 218"/>
              <a:gd name="T20" fmla="*/ 1306 w 2394"/>
              <a:gd name="T21" fmla="*/ 4 h 218"/>
              <a:gd name="T22" fmla="*/ 1556 w 2394"/>
              <a:gd name="T23" fmla="*/ 72 h 218"/>
              <a:gd name="T24" fmla="*/ 1600 w 2394"/>
              <a:gd name="T25" fmla="*/ 97 h 218"/>
              <a:gd name="T26" fmla="*/ 1825 w 2394"/>
              <a:gd name="T27" fmla="*/ 141 h 218"/>
              <a:gd name="T28" fmla="*/ 1844 w 2394"/>
              <a:gd name="T29" fmla="*/ 147 h 218"/>
              <a:gd name="T30" fmla="*/ 1862 w 2394"/>
              <a:gd name="T31" fmla="*/ 160 h 218"/>
              <a:gd name="T32" fmla="*/ 1912 w 2394"/>
              <a:gd name="T33" fmla="*/ 172 h 218"/>
              <a:gd name="T34" fmla="*/ 2156 w 2394"/>
              <a:gd name="T35" fmla="*/ 141 h 218"/>
              <a:gd name="T36" fmla="*/ 2300 w 2394"/>
              <a:gd name="T37" fmla="*/ 116 h 218"/>
              <a:gd name="T38" fmla="*/ 2350 w 2394"/>
              <a:gd name="T39" fmla="*/ 104 h 218"/>
              <a:gd name="T40" fmla="*/ 2394 w 2394"/>
              <a:gd name="T41" fmla="*/ 91 h 21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94"/>
              <a:gd name="T64" fmla="*/ 0 h 218"/>
              <a:gd name="T65" fmla="*/ 2394 w 2394"/>
              <a:gd name="T66" fmla="*/ 218 h 21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94" h="218">
                <a:moveTo>
                  <a:pt x="0" y="179"/>
                </a:moveTo>
                <a:cubicBezTo>
                  <a:pt x="50" y="169"/>
                  <a:pt x="100" y="156"/>
                  <a:pt x="150" y="147"/>
                </a:cubicBezTo>
                <a:cubicBezTo>
                  <a:pt x="196" y="113"/>
                  <a:pt x="233" y="68"/>
                  <a:pt x="287" y="47"/>
                </a:cubicBezTo>
                <a:cubicBezTo>
                  <a:pt x="336" y="0"/>
                  <a:pt x="403" y="13"/>
                  <a:pt x="469" y="10"/>
                </a:cubicBezTo>
                <a:cubicBezTo>
                  <a:pt x="477" y="8"/>
                  <a:pt x="486" y="1"/>
                  <a:pt x="494" y="4"/>
                </a:cubicBezTo>
                <a:cubicBezTo>
                  <a:pt x="514" y="13"/>
                  <a:pt x="525" y="35"/>
                  <a:pt x="544" y="47"/>
                </a:cubicBezTo>
                <a:cubicBezTo>
                  <a:pt x="578" y="94"/>
                  <a:pt x="634" y="119"/>
                  <a:pt x="675" y="160"/>
                </a:cubicBezTo>
                <a:cubicBezTo>
                  <a:pt x="679" y="168"/>
                  <a:pt x="679" y="181"/>
                  <a:pt x="687" y="185"/>
                </a:cubicBezTo>
                <a:cubicBezTo>
                  <a:pt x="754" y="218"/>
                  <a:pt x="837" y="201"/>
                  <a:pt x="912" y="204"/>
                </a:cubicBezTo>
                <a:cubicBezTo>
                  <a:pt x="951" y="216"/>
                  <a:pt x="960" y="175"/>
                  <a:pt x="994" y="154"/>
                </a:cubicBezTo>
                <a:cubicBezTo>
                  <a:pt x="1070" y="48"/>
                  <a:pt x="1198" y="56"/>
                  <a:pt x="1306" y="4"/>
                </a:cubicBezTo>
                <a:cubicBezTo>
                  <a:pt x="1383" y="19"/>
                  <a:pt x="1483" y="41"/>
                  <a:pt x="1556" y="72"/>
                </a:cubicBezTo>
                <a:cubicBezTo>
                  <a:pt x="1571" y="79"/>
                  <a:pt x="1584" y="91"/>
                  <a:pt x="1600" y="97"/>
                </a:cubicBezTo>
                <a:cubicBezTo>
                  <a:pt x="1668" y="123"/>
                  <a:pt x="1753" y="131"/>
                  <a:pt x="1825" y="141"/>
                </a:cubicBezTo>
                <a:cubicBezTo>
                  <a:pt x="1831" y="143"/>
                  <a:pt x="1838" y="144"/>
                  <a:pt x="1844" y="147"/>
                </a:cubicBezTo>
                <a:cubicBezTo>
                  <a:pt x="1851" y="150"/>
                  <a:pt x="1855" y="157"/>
                  <a:pt x="1862" y="160"/>
                </a:cubicBezTo>
                <a:cubicBezTo>
                  <a:pt x="1878" y="166"/>
                  <a:pt x="1896" y="167"/>
                  <a:pt x="1912" y="172"/>
                </a:cubicBezTo>
                <a:cubicBezTo>
                  <a:pt x="2012" y="168"/>
                  <a:pt x="2068" y="162"/>
                  <a:pt x="2156" y="141"/>
                </a:cubicBezTo>
                <a:cubicBezTo>
                  <a:pt x="2199" y="114"/>
                  <a:pt x="2251" y="128"/>
                  <a:pt x="2300" y="116"/>
                </a:cubicBezTo>
                <a:cubicBezTo>
                  <a:pt x="2386" y="95"/>
                  <a:pt x="2290" y="122"/>
                  <a:pt x="2350" y="104"/>
                </a:cubicBezTo>
                <a:cubicBezTo>
                  <a:pt x="2365" y="100"/>
                  <a:pt x="2394" y="91"/>
                  <a:pt x="2394" y="91"/>
                </a:cubicBezTo>
              </a:path>
            </a:pathLst>
          </a:custGeom>
          <a:noFill/>
          <a:ln w="762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6871" name="AutoShape 6"/>
          <p:cNvCxnSpPr>
            <a:cxnSpLocks noChangeShapeType="1"/>
            <a:stCxn id="36884" idx="6"/>
            <a:endCxn id="36881" idx="3"/>
          </p:cNvCxnSpPr>
          <p:nvPr/>
        </p:nvCxnSpPr>
        <p:spPr bwMode="auto">
          <a:xfrm flipV="1">
            <a:off x="5286375" y="4146550"/>
            <a:ext cx="174625" cy="1412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2" name="AutoShape 7"/>
          <p:cNvCxnSpPr>
            <a:cxnSpLocks noChangeShapeType="1"/>
            <a:stCxn id="36881" idx="7"/>
            <a:endCxn id="36885" idx="3"/>
          </p:cNvCxnSpPr>
          <p:nvPr/>
        </p:nvCxnSpPr>
        <p:spPr bwMode="auto">
          <a:xfrm flipV="1">
            <a:off x="5556250" y="3884613"/>
            <a:ext cx="163513" cy="1857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3" name="AutoShape 8"/>
          <p:cNvCxnSpPr>
            <a:cxnSpLocks noChangeShapeType="1"/>
            <a:stCxn id="36885" idx="5"/>
            <a:endCxn id="36886" idx="2"/>
          </p:cNvCxnSpPr>
          <p:nvPr/>
        </p:nvCxnSpPr>
        <p:spPr bwMode="auto">
          <a:xfrm>
            <a:off x="5815013" y="3884613"/>
            <a:ext cx="238125" cy="9048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4" name="AutoShape 9"/>
          <p:cNvCxnSpPr>
            <a:cxnSpLocks noChangeShapeType="1"/>
            <a:stCxn id="36886" idx="4"/>
            <a:endCxn id="36891" idx="2"/>
          </p:cNvCxnSpPr>
          <p:nvPr/>
        </p:nvCxnSpPr>
        <p:spPr bwMode="auto">
          <a:xfrm>
            <a:off x="6121400" y="4029075"/>
            <a:ext cx="198438" cy="4222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5" name="AutoShape 10"/>
          <p:cNvCxnSpPr>
            <a:cxnSpLocks noChangeShapeType="1"/>
            <a:stCxn id="36891" idx="7"/>
            <a:endCxn id="36890" idx="3"/>
          </p:cNvCxnSpPr>
          <p:nvPr/>
        </p:nvCxnSpPr>
        <p:spPr bwMode="auto">
          <a:xfrm flipV="1">
            <a:off x="6435725" y="4146550"/>
            <a:ext cx="228600" cy="26670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6" name="AutoShape 11"/>
          <p:cNvCxnSpPr>
            <a:cxnSpLocks noChangeShapeType="1"/>
            <a:stCxn id="36890" idx="7"/>
            <a:endCxn id="36887" idx="3"/>
          </p:cNvCxnSpPr>
          <p:nvPr/>
        </p:nvCxnSpPr>
        <p:spPr bwMode="auto">
          <a:xfrm flipV="1">
            <a:off x="6759575" y="3830638"/>
            <a:ext cx="284163" cy="23971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7" name="AutoShape 12"/>
          <p:cNvCxnSpPr>
            <a:cxnSpLocks noChangeShapeType="1"/>
            <a:stCxn id="36887" idx="5"/>
            <a:endCxn id="36888" idx="1"/>
          </p:cNvCxnSpPr>
          <p:nvPr/>
        </p:nvCxnSpPr>
        <p:spPr bwMode="auto">
          <a:xfrm>
            <a:off x="7138988" y="3830638"/>
            <a:ext cx="365125" cy="106362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8" name="AutoShape 13"/>
          <p:cNvCxnSpPr>
            <a:cxnSpLocks noChangeShapeType="1"/>
            <a:stCxn id="36888" idx="5"/>
            <a:endCxn id="36892" idx="2"/>
          </p:cNvCxnSpPr>
          <p:nvPr/>
        </p:nvCxnSpPr>
        <p:spPr bwMode="auto">
          <a:xfrm>
            <a:off x="7599363" y="4013200"/>
            <a:ext cx="320675" cy="2301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79" name="AutoShape 14"/>
          <p:cNvCxnSpPr>
            <a:cxnSpLocks noChangeShapeType="1"/>
            <a:stCxn id="36892" idx="6"/>
            <a:endCxn id="36893" idx="2"/>
          </p:cNvCxnSpPr>
          <p:nvPr/>
        </p:nvCxnSpPr>
        <p:spPr bwMode="auto">
          <a:xfrm flipV="1">
            <a:off x="8056563" y="4240213"/>
            <a:ext cx="293687" cy="31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36880" name="AutoShape 15"/>
          <p:cNvCxnSpPr>
            <a:cxnSpLocks noChangeShapeType="1"/>
            <a:stCxn id="36893" idx="7"/>
            <a:endCxn id="36889" idx="3"/>
          </p:cNvCxnSpPr>
          <p:nvPr/>
        </p:nvCxnSpPr>
        <p:spPr bwMode="auto">
          <a:xfrm flipV="1">
            <a:off x="8466138" y="4013200"/>
            <a:ext cx="233362" cy="1889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36881" name="Oval 16"/>
          <p:cNvSpPr>
            <a:spLocks noChangeArrowheads="1"/>
          </p:cNvSpPr>
          <p:nvPr/>
        </p:nvSpPr>
        <p:spPr bwMode="auto">
          <a:xfrm>
            <a:off x="5440363" y="405447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6882" name="Group 18"/>
          <p:cNvGrpSpPr>
            <a:grpSpLocks/>
          </p:cNvGrpSpPr>
          <p:nvPr/>
        </p:nvGrpSpPr>
        <p:grpSpPr bwMode="auto">
          <a:xfrm>
            <a:off x="5080000" y="3419475"/>
            <a:ext cx="84138" cy="2562225"/>
            <a:chOff x="624" y="576"/>
            <a:chExt cx="144" cy="3168"/>
          </a:xfrm>
        </p:grpSpPr>
        <p:sp>
          <p:nvSpPr>
            <p:cNvPr id="36899" name="Line 19"/>
            <p:cNvSpPr>
              <a:spLocks noChangeShapeType="1"/>
            </p:cNvSpPr>
            <p:nvPr/>
          </p:nvSpPr>
          <p:spPr bwMode="auto">
            <a:xfrm>
              <a:off x="720" y="576"/>
              <a:ext cx="0" cy="31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0" name="Line 20"/>
            <p:cNvSpPr>
              <a:spLocks noChangeShapeType="1"/>
            </p:cNvSpPr>
            <p:nvPr/>
          </p:nvSpPr>
          <p:spPr bwMode="auto">
            <a:xfrm>
              <a:off x="624" y="1297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1" name="Line 21"/>
            <p:cNvSpPr>
              <a:spLocks noChangeShapeType="1"/>
            </p:cNvSpPr>
            <p:nvPr/>
          </p:nvSpPr>
          <p:spPr bwMode="auto">
            <a:xfrm>
              <a:off x="624" y="187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2" name="Line 22"/>
            <p:cNvSpPr>
              <a:spLocks noChangeShapeType="1"/>
            </p:cNvSpPr>
            <p:nvPr/>
          </p:nvSpPr>
          <p:spPr bwMode="auto">
            <a:xfrm>
              <a:off x="624" y="2448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3" name="Line 23"/>
            <p:cNvSpPr>
              <a:spLocks noChangeShapeType="1"/>
            </p:cNvSpPr>
            <p:nvPr/>
          </p:nvSpPr>
          <p:spPr bwMode="auto">
            <a:xfrm>
              <a:off x="624" y="3024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4" name="Line 24"/>
            <p:cNvSpPr>
              <a:spLocks noChangeShapeType="1"/>
            </p:cNvSpPr>
            <p:nvPr/>
          </p:nvSpPr>
          <p:spPr bwMode="auto">
            <a:xfrm>
              <a:off x="624" y="720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883" name="Group 25"/>
          <p:cNvGrpSpPr>
            <a:grpSpLocks/>
          </p:cNvGrpSpPr>
          <p:nvPr/>
        </p:nvGrpSpPr>
        <p:grpSpPr bwMode="auto">
          <a:xfrm>
            <a:off x="5060950" y="5768975"/>
            <a:ext cx="3665538" cy="177800"/>
            <a:chOff x="576" y="3552"/>
            <a:chExt cx="4512" cy="144"/>
          </a:xfrm>
        </p:grpSpPr>
        <p:sp>
          <p:nvSpPr>
            <p:cNvPr id="36894" name="Line 26"/>
            <p:cNvSpPr>
              <a:spLocks noChangeShapeType="1"/>
            </p:cNvSpPr>
            <p:nvPr/>
          </p:nvSpPr>
          <p:spPr bwMode="auto">
            <a:xfrm>
              <a:off x="576" y="3600"/>
              <a:ext cx="45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5" name="Line 27"/>
            <p:cNvSpPr>
              <a:spLocks noChangeShapeType="1"/>
            </p:cNvSpPr>
            <p:nvPr/>
          </p:nvSpPr>
          <p:spPr bwMode="auto">
            <a:xfrm>
              <a:off x="1584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6" name="Line 28"/>
            <p:cNvSpPr>
              <a:spLocks noChangeShapeType="1"/>
            </p:cNvSpPr>
            <p:nvPr/>
          </p:nvSpPr>
          <p:spPr bwMode="auto">
            <a:xfrm>
              <a:off x="2736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7" name="Line 29"/>
            <p:cNvSpPr>
              <a:spLocks noChangeShapeType="1"/>
            </p:cNvSpPr>
            <p:nvPr/>
          </p:nvSpPr>
          <p:spPr bwMode="auto">
            <a:xfrm>
              <a:off x="3744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8" name="Line 30"/>
            <p:cNvSpPr>
              <a:spLocks noChangeShapeType="1"/>
            </p:cNvSpPr>
            <p:nvPr/>
          </p:nvSpPr>
          <p:spPr bwMode="auto">
            <a:xfrm>
              <a:off x="4752" y="355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884" name="Oval 31"/>
          <p:cNvSpPr>
            <a:spLocks noChangeArrowheads="1"/>
          </p:cNvSpPr>
          <p:nvPr/>
        </p:nvSpPr>
        <p:spPr bwMode="auto">
          <a:xfrm>
            <a:off x="5148263" y="4233863"/>
            <a:ext cx="138112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5" name="Oval 32"/>
          <p:cNvSpPr>
            <a:spLocks noChangeArrowheads="1"/>
          </p:cNvSpPr>
          <p:nvPr/>
        </p:nvSpPr>
        <p:spPr bwMode="auto">
          <a:xfrm>
            <a:off x="5699125" y="3792538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6" name="Oval 33"/>
          <p:cNvSpPr>
            <a:spLocks noChangeArrowheads="1"/>
          </p:cNvSpPr>
          <p:nvPr/>
        </p:nvSpPr>
        <p:spPr bwMode="auto">
          <a:xfrm>
            <a:off x="6053138" y="392112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Oval 34"/>
          <p:cNvSpPr>
            <a:spLocks noChangeArrowheads="1"/>
          </p:cNvSpPr>
          <p:nvPr/>
        </p:nvSpPr>
        <p:spPr bwMode="auto">
          <a:xfrm>
            <a:off x="7023100" y="3738563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8" name="Oval 35"/>
          <p:cNvSpPr>
            <a:spLocks noChangeArrowheads="1"/>
          </p:cNvSpPr>
          <p:nvPr/>
        </p:nvSpPr>
        <p:spPr bwMode="auto">
          <a:xfrm>
            <a:off x="7483475" y="392112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9" name="Oval 36"/>
          <p:cNvSpPr>
            <a:spLocks noChangeArrowheads="1"/>
          </p:cNvSpPr>
          <p:nvPr/>
        </p:nvSpPr>
        <p:spPr bwMode="auto">
          <a:xfrm>
            <a:off x="8678863" y="392112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0" name="Oval 37"/>
          <p:cNvSpPr>
            <a:spLocks noChangeArrowheads="1"/>
          </p:cNvSpPr>
          <p:nvPr/>
        </p:nvSpPr>
        <p:spPr bwMode="auto">
          <a:xfrm>
            <a:off x="6643688" y="405447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1" name="Oval 38"/>
          <p:cNvSpPr>
            <a:spLocks noChangeArrowheads="1"/>
          </p:cNvSpPr>
          <p:nvPr/>
        </p:nvSpPr>
        <p:spPr bwMode="auto">
          <a:xfrm>
            <a:off x="6319838" y="4397375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2" name="Oval 39"/>
          <p:cNvSpPr>
            <a:spLocks noChangeArrowheads="1"/>
          </p:cNvSpPr>
          <p:nvPr/>
        </p:nvSpPr>
        <p:spPr bwMode="auto">
          <a:xfrm>
            <a:off x="7920038" y="4189413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3" name="Oval 40"/>
          <p:cNvSpPr>
            <a:spLocks noChangeArrowheads="1"/>
          </p:cNvSpPr>
          <p:nvPr/>
        </p:nvSpPr>
        <p:spPr bwMode="auto">
          <a:xfrm>
            <a:off x="8350250" y="4186238"/>
            <a:ext cx="136525" cy="107950"/>
          </a:xfrm>
          <a:prstGeom prst="ellipse">
            <a:avLst/>
          </a:prstGeom>
          <a:solidFill>
            <a:srgbClr val="FF000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Uses all predefined methods</a:t>
            </a:r>
          </a:p>
          <a:p>
            <a:pPr eaLnBrk="1" hangingPunct="1"/>
            <a:r>
              <a:rPr lang="en-US" smtClean="0"/>
              <a:t>Selects results with least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Mean Absolute Deviation</a:t>
            </a:r>
          </a:p>
          <a:p>
            <a:pPr eaLnBrk="1" hangingPunct="1"/>
            <a:r>
              <a:rPr lang="en-US" smtClean="0"/>
              <a:t>Does not need prior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knowledge of underlying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patterns present in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sales history</a:t>
            </a:r>
          </a:p>
          <a:p>
            <a:pPr eaLnBrk="1" hangingPunct="1"/>
            <a:r>
              <a:rPr lang="en-US" smtClean="0"/>
              <a:t>Recommend using this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mtClean="0"/>
              <a:t>	at least once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Best Fit (Method 01)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FS-SU-350</a:t>
            </a:r>
          </a:p>
        </p:txBody>
      </p:sp>
      <p:cxnSp>
        <p:nvCxnSpPr>
          <p:cNvPr id="37893" name="AutoShape 4"/>
          <p:cNvCxnSpPr>
            <a:cxnSpLocks noChangeShapeType="1"/>
            <a:stCxn id="157708" idx="1"/>
            <a:endCxn id="157715" idx="0"/>
          </p:cNvCxnSpPr>
          <p:nvPr/>
        </p:nvCxnSpPr>
        <p:spPr bwMode="auto">
          <a:xfrm rot="10800000" flipV="1">
            <a:off x="6194425" y="2117725"/>
            <a:ext cx="111125" cy="3292475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4" name="AutoShape 5"/>
          <p:cNvCxnSpPr>
            <a:cxnSpLocks noChangeShapeType="1"/>
            <a:stCxn id="157709" idx="1"/>
            <a:endCxn id="157715" idx="0"/>
          </p:cNvCxnSpPr>
          <p:nvPr/>
        </p:nvCxnSpPr>
        <p:spPr bwMode="auto">
          <a:xfrm rot="10800000" flipV="1">
            <a:off x="6194425" y="1312863"/>
            <a:ext cx="111125" cy="4097337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5" name="AutoShape 6"/>
          <p:cNvCxnSpPr>
            <a:cxnSpLocks noChangeShapeType="1"/>
            <a:stCxn id="157710" idx="1"/>
            <a:endCxn id="157715" idx="0"/>
          </p:cNvCxnSpPr>
          <p:nvPr/>
        </p:nvCxnSpPr>
        <p:spPr bwMode="auto">
          <a:xfrm rot="10800000" flipV="1">
            <a:off x="6194425" y="2919413"/>
            <a:ext cx="111125" cy="2490787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6" name="AutoShape 7"/>
          <p:cNvCxnSpPr>
            <a:cxnSpLocks noChangeShapeType="1"/>
            <a:stCxn id="157711" idx="1"/>
            <a:endCxn id="157715" idx="0"/>
          </p:cNvCxnSpPr>
          <p:nvPr/>
        </p:nvCxnSpPr>
        <p:spPr bwMode="auto">
          <a:xfrm rot="10800000" flipV="1">
            <a:off x="6194425" y="3717925"/>
            <a:ext cx="111125" cy="1692275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897" name="AutoShape 8"/>
          <p:cNvCxnSpPr>
            <a:cxnSpLocks noChangeShapeType="1"/>
            <a:stCxn id="157712" idx="1"/>
            <a:endCxn id="157715" idx="0"/>
          </p:cNvCxnSpPr>
          <p:nvPr/>
        </p:nvCxnSpPr>
        <p:spPr bwMode="auto">
          <a:xfrm rot="10800000" flipV="1">
            <a:off x="6194425" y="4525963"/>
            <a:ext cx="111125" cy="884237"/>
          </a:xfrm>
          <a:prstGeom prst="bentConnector3">
            <a:avLst>
              <a:gd name="adj1" fmla="val 41143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6305550" y="1774825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>
                <a:latin typeface="+mj-lt"/>
              </a:rPr>
              <a:t>Double Exponential Smoothing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600" b="1">
                <a:latin typeface="+mj-lt"/>
              </a:rPr>
              <a:t>03</a:t>
            </a:r>
          </a:p>
        </p:txBody>
      </p:sp>
      <p:sp>
        <p:nvSpPr>
          <p:cNvPr id="157709" name="Rectangle 13"/>
          <p:cNvSpPr>
            <a:spLocks noChangeArrowheads="1"/>
          </p:cNvSpPr>
          <p:nvPr/>
        </p:nvSpPr>
        <p:spPr bwMode="auto">
          <a:xfrm>
            <a:off x="6305550" y="969963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>
                <a:latin typeface="+mj-lt"/>
              </a:rPr>
              <a:t>Double Moving Exponential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600" b="1">
                <a:latin typeface="+mj-lt"/>
              </a:rPr>
              <a:t>02</a:t>
            </a:r>
            <a:endParaRPr lang="en-US" sz="1600">
              <a:latin typeface="+mj-lt"/>
            </a:endParaRPr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6305550" y="2576513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600">
                <a:latin typeface="+mj-lt"/>
              </a:rPr>
              <a:t>Winter’s Linear Exponential Smoothing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600" b="1">
                <a:latin typeface="+mj-lt"/>
              </a:rPr>
              <a:t>04</a:t>
            </a:r>
          </a:p>
        </p:txBody>
      </p:sp>
      <p:sp>
        <p:nvSpPr>
          <p:cNvPr id="157711" name="Rectangle 15"/>
          <p:cNvSpPr>
            <a:spLocks noChangeArrowheads="1"/>
          </p:cNvSpPr>
          <p:nvPr/>
        </p:nvSpPr>
        <p:spPr bwMode="auto">
          <a:xfrm>
            <a:off x="6305550" y="3375025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Classic Decomposition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05</a:t>
            </a:r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6305550" y="4183063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Simple Regression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06</a:t>
            </a:r>
          </a:p>
        </p:txBody>
      </p:sp>
      <p:sp>
        <p:nvSpPr>
          <p:cNvPr id="157715" name="AutoShape 19"/>
          <p:cNvSpPr>
            <a:spLocks noChangeArrowheads="1"/>
          </p:cNvSpPr>
          <p:nvPr/>
        </p:nvSpPr>
        <p:spPr bwMode="auto">
          <a:xfrm rot="10800000">
            <a:off x="6076950" y="5067300"/>
            <a:ext cx="2741613" cy="685800"/>
          </a:xfrm>
          <a:custGeom>
            <a:avLst/>
            <a:gdLst>
              <a:gd name="G0" fmla="+- 2146 0 0"/>
              <a:gd name="G1" fmla="+- 21600 0 2146"/>
              <a:gd name="G2" fmla="*/ 2146 1 2"/>
              <a:gd name="G3" fmla="+- 21600 0 G2"/>
              <a:gd name="G4" fmla="+/ 2146 21600 2"/>
              <a:gd name="G5" fmla="+/ G1 0 2"/>
              <a:gd name="G6" fmla="*/ 21600 21600 2146"/>
              <a:gd name="G7" fmla="*/ G6 1 2"/>
              <a:gd name="G8" fmla="+- 21600 0 G7"/>
              <a:gd name="G9" fmla="*/ 21600 1 2"/>
              <a:gd name="G10" fmla="+- 2146 0 G9"/>
              <a:gd name="G11" fmla="?: G10 G8 0"/>
              <a:gd name="G12" fmla="?: G10 G7 21600"/>
              <a:gd name="T0" fmla="*/ 20527 w 21600"/>
              <a:gd name="T1" fmla="*/ 10800 h 21600"/>
              <a:gd name="T2" fmla="*/ 10800 w 21600"/>
              <a:gd name="T3" fmla="*/ 21600 h 21600"/>
              <a:gd name="T4" fmla="*/ 1073 w 21600"/>
              <a:gd name="T5" fmla="*/ 10800 h 21600"/>
              <a:gd name="T6" fmla="*/ 10800 w 21600"/>
              <a:gd name="T7" fmla="*/ 0 h 21600"/>
              <a:gd name="T8" fmla="*/ 2873 w 21600"/>
              <a:gd name="T9" fmla="*/ 2873 h 21600"/>
              <a:gd name="T10" fmla="*/ 18727 w 21600"/>
              <a:gd name="T11" fmla="*/ 187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46" y="21600"/>
                </a:lnTo>
                <a:lnTo>
                  <a:pt x="19454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38100" algn="ctr">
            <a:solidFill>
              <a:schemeClr val="hlink"/>
            </a:solidFill>
            <a:miter lim="800000"/>
            <a:headEnd/>
            <a:tailEnd/>
          </a:ln>
          <a:effectLst>
            <a:outerShdw dist="81320" dir="2319588" algn="ctr" rotWithShape="0">
              <a:srgbClr val="B2B2B2"/>
            </a:outerShdw>
          </a:effectLst>
        </p:spPr>
        <p:txBody>
          <a:bodyPr rot="10800000" lIns="0" tIns="0" rIns="0" bIns="0" anchor="ctr"/>
          <a:lstStyle/>
          <a:p>
            <a:pPr>
              <a:defRPr/>
            </a:pPr>
            <a:r>
              <a:rPr lang="en-US" sz="2400" b="1">
                <a:latin typeface="+mj-lt"/>
              </a:rPr>
              <a:t>Best Fit</a:t>
            </a:r>
          </a:p>
          <a:p>
            <a:pPr>
              <a:defRPr/>
            </a:pPr>
            <a:r>
              <a:rPr lang="en-US" sz="1600">
                <a:latin typeface="+mj-lt"/>
              </a:rPr>
              <a:t>01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Underlying Patterns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FS-SU-360</a:t>
            </a: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3724275" y="2536825"/>
            <a:ext cx="838200" cy="350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>
                <a:latin typeface="+mj-lt"/>
              </a:rPr>
              <a:t>02</a:t>
            </a:r>
          </a:p>
          <a:p>
            <a:endParaRPr lang="en-US" sz="20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lags</a:t>
            </a:r>
          </a:p>
          <a:p>
            <a:endParaRPr lang="en-US" sz="24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1</a:t>
            </a:r>
          </a:p>
          <a:p>
            <a:endParaRPr lang="en-US" sz="2400" b="1">
              <a:latin typeface="+mj-lt"/>
            </a:endParaRPr>
          </a:p>
          <a:p>
            <a:pPr eaLnBrk="0" hangingPunct="0"/>
            <a:endParaRPr lang="en-US" sz="2400">
              <a:latin typeface="+mj-lt"/>
            </a:endParaRPr>
          </a:p>
        </p:txBody>
      </p:sp>
      <p:sp>
        <p:nvSpPr>
          <p:cNvPr id="38917" name="Rectangle 6"/>
          <p:cNvSpPr>
            <a:spLocks noChangeArrowheads="1"/>
          </p:cNvSpPr>
          <p:nvPr/>
        </p:nvSpPr>
        <p:spPr bwMode="auto">
          <a:xfrm>
            <a:off x="7380288" y="2536825"/>
            <a:ext cx="8382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06</a:t>
            </a:r>
          </a:p>
          <a:p>
            <a:endParaRPr lang="en-US" sz="20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yes</a:t>
            </a: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1</a:t>
            </a:r>
          </a:p>
          <a:p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38918" name="Rectangle 7"/>
          <p:cNvSpPr>
            <a:spLocks noChangeArrowheads="1"/>
          </p:cNvSpPr>
          <p:nvPr/>
        </p:nvSpPr>
        <p:spPr bwMode="auto">
          <a:xfrm>
            <a:off x="6467475" y="2536825"/>
            <a:ext cx="838200" cy="3505200"/>
          </a:xfrm>
          <a:prstGeom prst="rect">
            <a:avLst/>
          </a:prstGeom>
          <a:solidFill>
            <a:schemeClr val="hlink"/>
          </a:solidFill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>
                <a:latin typeface="+mj-lt"/>
              </a:rPr>
              <a:t>05</a:t>
            </a:r>
          </a:p>
          <a:p>
            <a:endParaRPr lang="en-US" sz="2000" b="1">
              <a:latin typeface="+mj-lt"/>
            </a:endParaRPr>
          </a:p>
          <a:p>
            <a:r>
              <a:rPr lang="en-US" sz="2400" b="1">
                <a:latin typeface="+mj-lt"/>
              </a:rPr>
              <a:t>yes</a:t>
            </a:r>
          </a:p>
          <a:p>
            <a:r>
              <a:rPr lang="en-US" sz="2400" b="1">
                <a:latin typeface="+mj-lt"/>
              </a:rPr>
              <a:t>yes</a:t>
            </a:r>
          </a:p>
          <a:p>
            <a:r>
              <a:rPr lang="en-US" sz="2400" b="1">
                <a:latin typeface="+mj-lt"/>
              </a:rPr>
              <a:t>yes</a:t>
            </a: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2-3</a:t>
            </a:r>
          </a:p>
          <a:p>
            <a:endParaRPr lang="en-US" sz="2400">
              <a:latin typeface="+mj-lt"/>
            </a:endParaRPr>
          </a:p>
          <a:p>
            <a:endParaRPr lang="en-US" sz="2400">
              <a:latin typeface="+mj-lt"/>
            </a:endParaRP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5553075" y="2536825"/>
            <a:ext cx="838200" cy="3505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 dirty="0">
                <a:latin typeface="+mj-lt"/>
              </a:rPr>
              <a:t>04</a:t>
            </a:r>
          </a:p>
          <a:p>
            <a:endParaRPr lang="en-US" sz="2000" b="1" dirty="0">
              <a:latin typeface="+mj-lt"/>
            </a:endParaRP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latin typeface="+mj-lt"/>
              </a:rPr>
              <a:t>yes</a:t>
            </a:r>
          </a:p>
          <a:p>
            <a:r>
              <a:rPr lang="en-US" sz="2400" b="1" dirty="0">
                <a:latin typeface="+mj-lt"/>
              </a:rPr>
              <a:t>yes</a:t>
            </a:r>
          </a:p>
          <a:p>
            <a:endParaRPr lang="en-US" sz="2400" b="1" dirty="0">
              <a:latin typeface="+mj-lt"/>
            </a:endParaRPr>
          </a:p>
          <a:p>
            <a:r>
              <a:rPr lang="en-US" sz="2400" b="1" dirty="0">
                <a:latin typeface="+mj-lt"/>
              </a:rPr>
              <a:t>2</a:t>
            </a:r>
          </a:p>
          <a:p>
            <a:r>
              <a:rPr lang="en-US" sz="2400" b="1" dirty="0">
                <a:latin typeface="+mj-lt"/>
              </a:rPr>
              <a:t>yes</a:t>
            </a:r>
          </a:p>
          <a:p>
            <a:r>
              <a:rPr lang="en-US" sz="2400" b="1" dirty="0">
                <a:latin typeface="+mj-lt"/>
              </a:rPr>
              <a:t>yes</a:t>
            </a:r>
            <a:endParaRPr lang="en-US" sz="2400" dirty="0">
              <a:latin typeface="+mj-lt"/>
            </a:endParaRPr>
          </a:p>
        </p:txBody>
      </p:sp>
      <p:sp>
        <p:nvSpPr>
          <p:cNvPr id="38920" name="Rectangle 9"/>
          <p:cNvSpPr>
            <a:spLocks noChangeArrowheads="1"/>
          </p:cNvSpPr>
          <p:nvPr/>
        </p:nvSpPr>
        <p:spPr bwMode="auto">
          <a:xfrm>
            <a:off x="4638675" y="2536825"/>
            <a:ext cx="838200" cy="3505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2400" b="1">
                <a:latin typeface="+mj-lt"/>
              </a:rPr>
              <a:t>03</a:t>
            </a:r>
          </a:p>
          <a:p>
            <a:endParaRPr lang="en-US" sz="20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lags</a:t>
            </a:r>
          </a:p>
          <a:p>
            <a:endParaRPr lang="en-US" sz="2400" b="1">
              <a:latin typeface="+mj-lt"/>
            </a:endParaRP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1</a:t>
            </a:r>
          </a:p>
          <a:p>
            <a:endParaRPr lang="en-US" sz="2400" b="1">
              <a:latin typeface="+mj-lt"/>
            </a:endParaRPr>
          </a:p>
          <a:p>
            <a:r>
              <a:rPr lang="en-US" sz="2400" b="1">
                <a:latin typeface="+mj-lt"/>
              </a:rPr>
              <a:t>yes</a:t>
            </a:r>
            <a:endParaRPr lang="en-US" sz="2400">
              <a:latin typeface="+mj-lt"/>
            </a:endParaRPr>
          </a:p>
        </p:txBody>
      </p:sp>
      <p:sp>
        <p:nvSpPr>
          <p:cNvPr id="38921" name="Rectangle 15"/>
          <p:cNvSpPr>
            <a:spLocks noChangeArrowheads="1"/>
          </p:cNvSpPr>
          <p:nvPr/>
        </p:nvSpPr>
        <p:spPr bwMode="auto">
          <a:xfrm>
            <a:off x="904875" y="2530475"/>
            <a:ext cx="2744788" cy="3492500"/>
          </a:xfrm>
          <a:prstGeom prst="rect">
            <a:avLst/>
          </a:prstGeom>
          <a:solidFill>
            <a:srgbClr val="EAEAEA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algn="l" eaLnBrk="0" hangingPunct="0"/>
            <a:r>
              <a:rPr lang="en-US" sz="2400" b="1">
                <a:latin typeface="+mj-lt"/>
              </a:rPr>
              <a:t>Method</a:t>
            </a:r>
          </a:p>
          <a:p>
            <a:pPr algn="l" eaLnBrk="0" hangingPunct="0"/>
            <a:endParaRPr lang="en-US" sz="2000" b="1">
              <a:latin typeface="+mj-lt"/>
            </a:endParaRPr>
          </a:p>
          <a:p>
            <a:pPr algn="l" eaLnBrk="0" hangingPunct="0"/>
            <a:r>
              <a:rPr lang="en-US" sz="2400" b="1">
                <a:latin typeface="+mj-lt"/>
              </a:rPr>
              <a:t>Cyclical</a:t>
            </a:r>
          </a:p>
          <a:p>
            <a:pPr algn="l" eaLnBrk="0" hangingPunct="0"/>
            <a:r>
              <a:rPr lang="en-US" sz="2400" b="1">
                <a:latin typeface="+mj-lt"/>
              </a:rPr>
              <a:t>Trend</a:t>
            </a:r>
          </a:p>
          <a:p>
            <a:pPr algn="l" eaLnBrk="0" hangingPunct="0"/>
            <a:r>
              <a:rPr lang="en-US" sz="2400" b="1">
                <a:latin typeface="+mj-lt"/>
              </a:rPr>
              <a:t>Seasonal</a:t>
            </a:r>
          </a:p>
          <a:p>
            <a:pPr algn="l" eaLnBrk="0" hangingPunct="0"/>
            <a:r>
              <a:rPr lang="en-US" sz="2400" b="1">
                <a:latin typeface="+mj-lt"/>
              </a:rPr>
              <a:t>Horizontal</a:t>
            </a:r>
          </a:p>
          <a:p>
            <a:pPr algn="l" eaLnBrk="0" hangingPunct="0"/>
            <a:r>
              <a:rPr lang="en-US" sz="2400" b="1">
                <a:latin typeface="+mj-lt"/>
              </a:rPr>
              <a:t>Years of History</a:t>
            </a:r>
          </a:p>
          <a:p>
            <a:pPr algn="l" eaLnBrk="0" hangingPunct="0"/>
            <a:r>
              <a:rPr lang="en-US" sz="2400" b="1">
                <a:latin typeface="+mj-lt"/>
              </a:rPr>
              <a:t>Trend Factor</a:t>
            </a:r>
          </a:p>
          <a:p>
            <a:pPr algn="l" eaLnBrk="0" hangingPunct="0"/>
            <a:r>
              <a:rPr lang="en-US" sz="2400" b="1">
                <a:latin typeface="+mj-lt"/>
              </a:rPr>
              <a:t>Alpha Factor</a:t>
            </a:r>
          </a:p>
        </p:txBody>
      </p:sp>
      <p:sp>
        <p:nvSpPr>
          <p:cNvPr id="38922" name="Line 16"/>
          <p:cNvSpPr>
            <a:spLocks noChangeShapeType="1"/>
          </p:cNvSpPr>
          <p:nvPr/>
        </p:nvSpPr>
        <p:spPr bwMode="auto">
          <a:xfrm>
            <a:off x="903288" y="5099050"/>
            <a:ext cx="731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8923" name="Line 17"/>
          <p:cNvSpPr>
            <a:spLocks noChangeShapeType="1"/>
          </p:cNvSpPr>
          <p:nvPr/>
        </p:nvSpPr>
        <p:spPr bwMode="auto">
          <a:xfrm>
            <a:off x="903288" y="3124200"/>
            <a:ext cx="73136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8924" name="Line 18"/>
          <p:cNvSpPr>
            <a:spLocks noChangeShapeType="1"/>
          </p:cNvSpPr>
          <p:nvPr/>
        </p:nvSpPr>
        <p:spPr bwMode="auto">
          <a:xfrm>
            <a:off x="903288" y="4751388"/>
            <a:ext cx="7313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8739" name="Rectangle 19"/>
          <p:cNvSpPr>
            <a:spLocks noChangeArrowheads="1"/>
          </p:cNvSpPr>
          <p:nvPr/>
        </p:nvSpPr>
        <p:spPr bwMode="auto">
          <a:xfrm>
            <a:off x="2035175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5A5D5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Double Exponential Smoothing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03</a:t>
            </a:r>
          </a:p>
        </p:txBody>
      </p:sp>
      <p:sp>
        <p:nvSpPr>
          <p:cNvPr id="158740" name="Rectangle 20"/>
          <p:cNvSpPr>
            <a:spLocks noChangeArrowheads="1"/>
          </p:cNvSpPr>
          <p:nvPr/>
        </p:nvSpPr>
        <p:spPr bwMode="auto">
          <a:xfrm>
            <a:off x="323850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chemeClr val="accent1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Double Moving Exponential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02</a:t>
            </a:r>
            <a:endParaRPr lang="en-US" sz="1600">
              <a:latin typeface="+mj-lt"/>
            </a:endParaRPr>
          </a:p>
        </p:txBody>
      </p:sp>
      <p:sp>
        <p:nvSpPr>
          <p:cNvPr id="158741" name="Rectangle 21"/>
          <p:cNvSpPr>
            <a:spLocks noChangeArrowheads="1"/>
          </p:cNvSpPr>
          <p:nvPr/>
        </p:nvSpPr>
        <p:spPr bwMode="auto">
          <a:xfrm>
            <a:off x="3756025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5A87C6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Winter’s Linear Exponential Smoothing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04</a:t>
            </a:r>
          </a:p>
        </p:txBody>
      </p:sp>
      <p:sp>
        <p:nvSpPr>
          <p:cNvPr id="158742" name="Rectangle 22"/>
          <p:cNvSpPr>
            <a:spLocks noChangeArrowheads="1"/>
          </p:cNvSpPr>
          <p:nvPr/>
        </p:nvSpPr>
        <p:spPr bwMode="auto">
          <a:xfrm>
            <a:off x="5486400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chemeClr val="hlink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Classic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Decomposition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05</a:t>
            </a:r>
          </a:p>
        </p:txBody>
      </p:sp>
      <p:sp>
        <p:nvSpPr>
          <p:cNvPr id="158743" name="Rectangle 23"/>
          <p:cNvSpPr>
            <a:spLocks noChangeArrowheads="1"/>
          </p:cNvSpPr>
          <p:nvPr/>
        </p:nvSpPr>
        <p:spPr bwMode="auto">
          <a:xfrm>
            <a:off x="7200900" y="1155700"/>
            <a:ext cx="1600200" cy="1143000"/>
          </a:xfrm>
          <a:prstGeom prst="rect">
            <a:avLst/>
          </a:prstGeom>
          <a:solidFill>
            <a:schemeClr val="bg1"/>
          </a:solidFill>
          <a:ln w="12700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365E9A"/>
            </a:outerShdw>
          </a:effectLst>
        </p:spPr>
        <p:txBody>
          <a:bodyPr lIns="0" rIns="0" anchor="ctr" anchorCtr="1"/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Simple</a:t>
            </a:r>
          </a:p>
          <a:p>
            <a:pPr eaLnBrk="0" hangingPunct="0">
              <a:defRPr/>
            </a:pPr>
            <a:r>
              <a:rPr lang="en-US" sz="1600">
                <a:latin typeface="+mj-lt"/>
              </a:rPr>
              <a:t>Regression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06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Simulation Criteria Maintenance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FS-SU-370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71500" y="1252538"/>
            <a:ext cx="8201026" cy="4705350"/>
            <a:chOff x="762000" y="1681163"/>
            <a:chExt cx="8201026" cy="4705350"/>
          </a:xfrm>
        </p:grpSpPr>
        <p:pic>
          <p:nvPicPr>
            <p:cNvPr id="3994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2000" y="1681163"/>
              <a:ext cx="7235825" cy="44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8965" name="Text Box 5"/>
            <p:cNvSpPr txBox="1">
              <a:spLocks noChangeArrowheads="1"/>
            </p:cNvSpPr>
            <p:nvPr/>
          </p:nvSpPr>
          <p:spPr bwMode="auto">
            <a:xfrm>
              <a:off x="1292225" y="5654675"/>
              <a:ext cx="3765550" cy="73183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lIns="0" tIns="91440" rIns="0" bIns="91440"/>
            <a:lstStyle/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Alpha near 0 = weights history equally</a:t>
              </a:r>
            </a:p>
            <a:p>
              <a:pPr eaLnBrk="0" hangingPunct="0">
                <a:defRPr/>
              </a:pPr>
              <a:r>
                <a:rPr lang="en-US" sz="1600">
                  <a:latin typeface="+mj-lt"/>
                </a:rPr>
                <a:t>Alpha near 1 = weights recent history</a:t>
              </a:r>
            </a:p>
          </p:txBody>
        </p:sp>
        <p:sp>
          <p:nvSpPr>
            <p:cNvPr id="39942" name="Rectangle 6"/>
            <p:cNvSpPr>
              <a:spLocks noChangeArrowheads="1"/>
            </p:cNvSpPr>
            <p:nvPr/>
          </p:nvSpPr>
          <p:spPr bwMode="auto">
            <a:xfrm>
              <a:off x="3279775" y="3127375"/>
              <a:ext cx="1730375" cy="2000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8968" name="Text Box 8"/>
            <p:cNvSpPr txBox="1">
              <a:spLocks noChangeArrowheads="1"/>
            </p:cNvSpPr>
            <p:nvPr/>
          </p:nvSpPr>
          <p:spPr bwMode="auto">
            <a:xfrm>
              <a:off x="4943476" y="1692275"/>
              <a:ext cx="4019550" cy="73183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tIns="91440" rIns="0" bIns="91440"/>
            <a:lstStyle/>
            <a:p>
              <a:pPr algn="l">
                <a:defRPr/>
              </a:pPr>
              <a:r>
                <a:rPr lang="en-US" sz="1600">
                  <a:latin typeface="+mj-lt"/>
                </a:rPr>
                <a:t>Trend near 0 = ignore sharp changes</a:t>
              </a:r>
            </a:p>
            <a:p>
              <a:pPr algn="l">
                <a:defRPr/>
              </a:pPr>
              <a:r>
                <a:rPr lang="en-US" sz="1600">
                  <a:latin typeface="+mj-lt"/>
                </a:rPr>
                <a:t>Trend near 1 = weights changes heavily</a:t>
              </a:r>
            </a:p>
          </p:txBody>
        </p:sp>
        <p:sp>
          <p:nvSpPr>
            <p:cNvPr id="39944" name="Rectangle 9"/>
            <p:cNvSpPr>
              <a:spLocks noChangeArrowheads="1"/>
            </p:cNvSpPr>
            <p:nvPr/>
          </p:nvSpPr>
          <p:spPr bwMode="auto">
            <a:xfrm>
              <a:off x="5251450" y="3124200"/>
              <a:ext cx="1473200" cy="20002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8975" name="Rectangle 15"/>
            <p:cNvSpPr>
              <a:spLocks noChangeArrowheads="1"/>
            </p:cNvSpPr>
            <p:nvPr/>
          </p:nvSpPr>
          <p:spPr bwMode="auto">
            <a:xfrm>
              <a:off x="5635625" y="4356100"/>
              <a:ext cx="2112963" cy="914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lIns="0" tIns="47625" rIns="0" bIns="47625" anchor="ctr"/>
            <a:lstStyle/>
            <a:p>
              <a:pPr defTabSz="960438" eaLnBrk="0" hangingPunct="0">
                <a:defRPr/>
              </a:pPr>
              <a:r>
                <a:rPr lang="en-US" sz="1600">
                  <a:latin typeface="+mj-lt"/>
                </a:rPr>
                <a:t>Two User Factors are reserved for Custom Calculations</a:t>
              </a:r>
            </a:p>
          </p:txBody>
        </p:sp>
        <p:cxnSp>
          <p:nvCxnSpPr>
            <p:cNvPr id="39946" name="AutoShape 16"/>
            <p:cNvCxnSpPr>
              <a:cxnSpLocks noChangeShapeType="1"/>
              <a:stCxn id="168965" idx="0"/>
              <a:endCxn id="39942" idx="1"/>
            </p:cNvCxnSpPr>
            <p:nvPr/>
          </p:nvCxnSpPr>
          <p:spPr bwMode="auto">
            <a:xfrm rot="5400000" flipH="1" flipV="1">
              <a:off x="2013744" y="4388645"/>
              <a:ext cx="2427287" cy="104775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9947" name="AutoShape 17"/>
            <p:cNvCxnSpPr>
              <a:cxnSpLocks noChangeShapeType="1"/>
              <a:stCxn id="168968" idx="2"/>
              <a:endCxn id="39944" idx="3"/>
            </p:cNvCxnSpPr>
            <p:nvPr/>
          </p:nvCxnSpPr>
          <p:spPr bwMode="auto">
            <a:xfrm rot="5400000">
              <a:off x="6438901" y="2709863"/>
              <a:ext cx="800100" cy="228601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948" name="Rectangle 19"/>
            <p:cNvSpPr>
              <a:spLocks noChangeArrowheads="1"/>
            </p:cNvSpPr>
            <p:nvPr/>
          </p:nvSpPr>
          <p:spPr bwMode="auto">
            <a:xfrm>
              <a:off x="3279775" y="3327400"/>
              <a:ext cx="1730375" cy="21590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9949" name="AutoShape 22"/>
            <p:cNvCxnSpPr>
              <a:cxnSpLocks noChangeShapeType="1"/>
              <a:stCxn id="168975" idx="0"/>
              <a:endCxn id="39948" idx="2"/>
            </p:cNvCxnSpPr>
            <p:nvPr/>
          </p:nvCxnSpPr>
          <p:spPr bwMode="auto">
            <a:xfrm rot="5400000" flipH="1">
              <a:off x="5022057" y="2685256"/>
              <a:ext cx="793750" cy="2547937"/>
            </a:xfrm>
            <a:prstGeom prst="bentConnector3">
              <a:avLst>
                <a:gd name="adj1" fmla="val 51199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FS-SU-380</a:t>
            </a: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0967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68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69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40972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3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4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5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6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Simulation Criteria Maintenance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en-US" sz="2000" smtClean="0"/>
              <a:t>Indicate Items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FS-SU-390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84543" y="1069975"/>
            <a:ext cx="7740172" cy="4895255"/>
            <a:chOff x="503568" y="1593850"/>
            <a:chExt cx="7740172" cy="4895255"/>
          </a:xfrm>
        </p:grpSpPr>
        <p:pic>
          <p:nvPicPr>
            <p:cNvPr id="4198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42975" y="1593850"/>
              <a:ext cx="7235825" cy="420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9989" name="Text Box 5"/>
            <p:cNvSpPr txBox="1">
              <a:spLocks noChangeArrowheads="1"/>
            </p:cNvSpPr>
            <p:nvPr/>
          </p:nvSpPr>
          <p:spPr bwMode="auto">
            <a:xfrm>
              <a:off x="6337448" y="5483225"/>
              <a:ext cx="1906292" cy="67710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Product Line, 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Group, Item Type</a:t>
              </a:r>
            </a:p>
          </p:txBody>
        </p:sp>
        <p:sp>
          <p:nvSpPr>
            <p:cNvPr id="41990" name="Rectangle 7"/>
            <p:cNvSpPr>
              <a:spLocks noChangeArrowheads="1"/>
            </p:cNvSpPr>
            <p:nvPr/>
          </p:nvSpPr>
          <p:spPr bwMode="auto">
            <a:xfrm>
              <a:off x="1290638" y="3660775"/>
              <a:ext cx="5238750" cy="828675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41991" name="AutoShape 8"/>
            <p:cNvCxnSpPr>
              <a:cxnSpLocks noChangeShapeType="1"/>
              <a:stCxn id="169989" idx="3"/>
              <a:endCxn id="41990" idx="3"/>
            </p:cNvCxnSpPr>
            <p:nvPr/>
          </p:nvCxnSpPr>
          <p:spPr bwMode="auto">
            <a:xfrm flipH="1" flipV="1">
              <a:off x="6529388" y="4075113"/>
              <a:ext cx="1714352" cy="1746666"/>
            </a:xfrm>
            <a:prstGeom prst="bentConnector3">
              <a:avLst>
                <a:gd name="adj1" fmla="val -13334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1992" name="Rectangle 10"/>
            <p:cNvSpPr>
              <a:spLocks noChangeArrowheads="1"/>
            </p:cNvSpPr>
            <p:nvPr/>
          </p:nvSpPr>
          <p:spPr bwMode="auto">
            <a:xfrm>
              <a:off x="1290638" y="4489450"/>
              <a:ext cx="4295775" cy="207963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69995" name="Text Box 11"/>
            <p:cNvSpPr txBox="1">
              <a:spLocks noChangeArrowheads="1"/>
            </p:cNvSpPr>
            <p:nvPr/>
          </p:nvSpPr>
          <p:spPr bwMode="auto">
            <a:xfrm>
              <a:off x="503569" y="5565775"/>
              <a:ext cx="1704314" cy="92333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j-lt"/>
                </a:rPr>
                <a:t>Order Site</a:t>
              </a:r>
            </a:p>
            <a:p>
              <a:pPr>
                <a:defRPr/>
              </a:pPr>
              <a:r>
                <a:rPr lang="en-US" sz="1600" dirty="0">
                  <a:latin typeface="+mj-lt"/>
                </a:rPr>
                <a:t>Corresponds to</a:t>
              </a:r>
            </a:p>
            <a:p>
              <a:pPr>
                <a:defRPr/>
              </a:pPr>
              <a:r>
                <a:rPr lang="en-US" sz="1600" dirty="0">
                  <a:latin typeface="+mj-lt"/>
                </a:rPr>
                <a:t>Sales </a:t>
              </a:r>
              <a:r>
                <a:rPr lang="en-US" sz="1600" dirty="0" smtClean="0">
                  <a:latin typeface="+mj-lt"/>
                </a:rPr>
                <a:t>Order</a:t>
              </a:r>
              <a:endParaRPr lang="en-US" sz="1600" dirty="0">
                <a:latin typeface="+mj-lt"/>
              </a:endParaRPr>
            </a:p>
          </p:txBody>
        </p:sp>
        <p:cxnSp>
          <p:nvCxnSpPr>
            <p:cNvPr id="41994" name="AutoShape 13"/>
            <p:cNvCxnSpPr>
              <a:cxnSpLocks noChangeShapeType="1"/>
              <a:stCxn id="169995" idx="1"/>
              <a:endCxn id="41992" idx="1"/>
            </p:cNvCxnSpPr>
            <p:nvPr/>
          </p:nvCxnSpPr>
          <p:spPr bwMode="auto">
            <a:xfrm rot="10800000" flipH="1">
              <a:off x="503568" y="4593432"/>
              <a:ext cx="787069" cy="1434008"/>
            </a:xfrm>
            <a:prstGeom prst="bentConnector3">
              <a:avLst>
                <a:gd name="adj1" fmla="val -29044"/>
              </a:avLst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Functionality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FS-SU-040</a:t>
            </a:r>
          </a:p>
        </p:txBody>
      </p:sp>
      <p:grpSp>
        <p:nvGrpSpPr>
          <p:cNvPr id="106" name="Group 105"/>
          <p:cNvGrpSpPr/>
          <p:nvPr/>
        </p:nvGrpSpPr>
        <p:grpSpPr>
          <a:xfrm>
            <a:off x="781049" y="887413"/>
            <a:ext cx="7572375" cy="5344478"/>
            <a:chOff x="904875" y="1573213"/>
            <a:chExt cx="7361238" cy="5344478"/>
          </a:xfrm>
        </p:grpSpPr>
        <p:grpSp>
          <p:nvGrpSpPr>
            <p:cNvPr id="7172" name="Group 114"/>
            <p:cNvGrpSpPr>
              <a:grpSpLocks/>
            </p:cNvGrpSpPr>
            <p:nvPr/>
          </p:nvGrpSpPr>
          <p:grpSpPr bwMode="auto">
            <a:xfrm>
              <a:off x="6043613" y="2116138"/>
              <a:ext cx="2222500" cy="2767012"/>
              <a:chOff x="3807" y="1369"/>
              <a:chExt cx="1400" cy="1743"/>
            </a:xfrm>
          </p:grpSpPr>
          <p:grpSp>
            <p:nvGrpSpPr>
              <p:cNvPr id="7245" name="Group 13"/>
              <p:cNvGrpSpPr>
                <a:grpSpLocks/>
              </p:cNvGrpSpPr>
              <p:nvPr/>
            </p:nvGrpSpPr>
            <p:grpSpPr bwMode="auto">
              <a:xfrm>
                <a:off x="3807" y="1369"/>
                <a:ext cx="1400" cy="1743"/>
                <a:chOff x="4431" y="1110"/>
                <a:chExt cx="1136" cy="1414"/>
              </a:xfrm>
            </p:grpSpPr>
            <p:sp>
              <p:nvSpPr>
                <p:cNvPr id="7249" name="Freeform 14"/>
                <p:cNvSpPr>
                  <a:spLocks/>
                </p:cNvSpPr>
                <p:nvPr/>
              </p:nvSpPr>
              <p:spPr bwMode="auto">
                <a:xfrm>
                  <a:off x="4728" y="1508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0" name="Freeform 15"/>
                <p:cNvSpPr>
                  <a:spLocks/>
                </p:cNvSpPr>
                <p:nvPr/>
              </p:nvSpPr>
              <p:spPr bwMode="auto">
                <a:xfrm>
                  <a:off x="4822" y="1508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1" name="Freeform 16"/>
                <p:cNvSpPr>
                  <a:spLocks/>
                </p:cNvSpPr>
                <p:nvPr/>
              </p:nvSpPr>
              <p:spPr bwMode="auto">
                <a:xfrm>
                  <a:off x="4431" y="1110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2" name="Freeform 17"/>
                <p:cNvSpPr>
                  <a:spLocks/>
                </p:cNvSpPr>
                <p:nvPr/>
              </p:nvSpPr>
              <p:spPr bwMode="auto">
                <a:xfrm>
                  <a:off x="4495" y="1332"/>
                  <a:ext cx="645" cy="569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3" name="Freeform 18"/>
                <p:cNvSpPr>
                  <a:spLocks/>
                </p:cNvSpPr>
                <p:nvPr/>
              </p:nvSpPr>
              <p:spPr bwMode="auto">
                <a:xfrm>
                  <a:off x="4495" y="1332"/>
                  <a:ext cx="645" cy="281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4" name="Freeform 19"/>
                <p:cNvSpPr>
                  <a:spLocks/>
                </p:cNvSpPr>
                <p:nvPr/>
              </p:nvSpPr>
              <p:spPr bwMode="auto">
                <a:xfrm>
                  <a:off x="4495" y="1332"/>
                  <a:ext cx="652" cy="575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5" name="Freeform 20"/>
                <p:cNvSpPr>
                  <a:spLocks/>
                </p:cNvSpPr>
                <p:nvPr/>
              </p:nvSpPr>
              <p:spPr bwMode="auto">
                <a:xfrm>
                  <a:off x="4588" y="1332"/>
                  <a:ext cx="465" cy="575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6" name="Freeform 21"/>
                <p:cNvSpPr>
                  <a:spLocks/>
                </p:cNvSpPr>
                <p:nvPr/>
              </p:nvSpPr>
              <p:spPr bwMode="auto">
                <a:xfrm>
                  <a:off x="4495" y="1474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7" name="Freeform 22"/>
                <p:cNvSpPr>
                  <a:spLocks/>
                </p:cNvSpPr>
                <p:nvPr/>
              </p:nvSpPr>
              <p:spPr bwMode="auto">
                <a:xfrm>
                  <a:off x="4586" y="1331"/>
                  <a:ext cx="465" cy="575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8" name="Freeform 23"/>
                <p:cNvSpPr>
                  <a:spLocks/>
                </p:cNvSpPr>
                <p:nvPr/>
              </p:nvSpPr>
              <p:spPr bwMode="auto">
                <a:xfrm>
                  <a:off x="4607" y="1391"/>
                  <a:ext cx="771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59" name="Freeform 24"/>
                <p:cNvSpPr>
                  <a:spLocks/>
                </p:cNvSpPr>
                <p:nvPr/>
              </p:nvSpPr>
              <p:spPr bwMode="auto">
                <a:xfrm>
                  <a:off x="4671" y="1613"/>
                  <a:ext cx="645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0" name="Freeform 25"/>
                <p:cNvSpPr>
                  <a:spLocks/>
                </p:cNvSpPr>
                <p:nvPr/>
              </p:nvSpPr>
              <p:spPr bwMode="auto">
                <a:xfrm>
                  <a:off x="4671" y="1613"/>
                  <a:ext cx="645" cy="281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1" name="Freeform 26"/>
                <p:cNvSpPr>
                  <a:spLocks/>
                </p:cNvSpPr>
                <p:nvPr/>
              </p:nvSpPr>
              <p:spPr bwMode="auto">
                <a:xfrm>
                  <a:off x="4671" y="1613"/>
                  <a:ext cx="652" cy="575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2" name="Freeform 27"/>
                <p:cNvSpPr>
                  <a:spLocks/>
                </p:cNvSpPr>
                <p:nvPr/>
              </p:nvSpPr>
              <p:spPr bwMode="auto">
                <a:xfrm>
                  <a:off x="4671" y="1755"/>
                  <a:ext cx="652" cy="290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3" name="Freeform 28"/>
                <p:cNvSpPr>
                  <a:spLocks/>
                </p:cNvSpPr>
                <p:nvPr/>
              </p:nvSpPr>
              <p:spPr bwMode="auto">
                <a:xfrm>
                  <a:off x="4904" y="178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4" name="Freeform 29"/>
                <p:cNvSpPr>
                  <a:spLocks/>
                </p:cNvSpPr>
                <p:nvPr/>
              </p:nvSpPr>
              <p:spPr bwMode="auto">
                <a:xfrm>
                  <a:off x="4998" y="1789"/>
                  <a:ext cx="77" cy="137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5" name="Freeform 30"/>
                <p:cNvSpPr>
                  <a:spLocks/>
                </p:cNvSpPr>
                <p:nvPr/>
              </p:nvSpPr>
              <p:spPr bwMode="auto">
                <a:xfrm>
                  <a:off x="4763" y="1613"/>
                  <a:ext cx="465" cy="575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6" name="Freeform 31"/>
                <p:cNvSpPr>
                  <a:spLocks/>
                </p:cNvSpPr>
                <p:nvPr/>
              </p:nvSpPr>
              <p:spPr bwMode="auto">
                <a:xfrm>
                  <a:off x="5092" y="2078"/>
                  <a:ext cx="77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7" name="Freeform 32"/>
                <p:cNvSpPr>
                  <a:spLocks/>
                </p:cNvSpPr>
                <p:nvPr/>
              </p:nvSpPr>
              <p:spPr bwMode="auto">
                <a:xfrm>
                  <a:off x="5187" y="2078"/>
                  <a:ext cx="76" cy="139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8" name="Freeform 33"/>
                <p:cNvSpPr>
                  <a:spLocks/>
                </p:cNvSpPr>
                <p:nvPr/>
              </p:nvSpPr>
              <p:spPr bwMode="auto">
                <a:xfrm>
                  <a:off x="4795" y="1682"/>
                  <a:ext cx="772" cy="842"/>
                </a:xfrm>
                <a:custGeom>
                  <a:avLst/>
                  <a:gdLst>
                    <a:gd name="T0" fmla="*/ 1211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1323 h 1324"/>
                    <a:gd name="T6" fmla="*/ 1211 w 1212"/>
                    <a:gd name="T7" fmla="*/ 1323 h 1324"/>
                    <a:gd name="T8" fmla="*/ 1211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69" name="Freeform 34"/>
                <p:cNvSpPr>
                  <a:spLocks/>
                </p:cNvSpPr>
                <p:nvPr/>
              </p:nvSpPr>
              <p:spPr bwMode="auto">
                <a:xfrm>
                  <a:off x="4859" y="1902"/>
                  <a:ext cx="646" cy="571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0" name="Freeform 35"/>
                <p:cNvSpPr>
                  <a:spLocks/>
                </p:cNvSpPr>
                <p:nvPr/>
              </p:nvSpPr>
              <p:spPr bwMode="auto">
                <a:xfrm>
                  <a:off x="4859" y="1902"/>
                  <a:ext cx="646" cy="28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1" name="Freeform 36"/>
                <p:cNvSpPr>
                  <a:spLocks/>
                </p:cNvSpPr>
                <p:nvPr/>
              </p:nvSpPr>
              <p:spPr bwMode="auto">
                <a:xfrm>
                  <a:off x="4859" y="1902"/>
                  <a:ext cx="652" cy="577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2" name="Freeform 37"/>
                <p:cNvSpPr>
                  <a:spLocks/>
                </p:cNvSpPr>
                <p:nvPr/>
              </p:nvSpPr>
              <p:spPr bwMode="auto">
                <a:xfrm>
                  <a:off x="4952" y="1902"/>
                  <a:ext cx="465" cy="577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73" name="Freeform 38"/>
                <p:cNvSpPr>
                  <a:spLocks/>
                </p:cNvSpPr>
                <p:nvPr/>
              </p:nvSpPr>
              <p:spPr bwMode="auto">
                <a:xfrm>
                  <a:off x="4859" y="2046"/>
                  <a:ext cx="652" cy="289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7246" name="Text Box 39"/>
              <p:cNvSpPr txBox="1">
                <a:spLocks noChangeArrowheads="1"/>
              </p:cNvSpPr>
              <p:nvPr/>
            </p:nvSpPr>
            <p:spPr bwMode="auto">
              <a:xfrm>
                <a:off x="3908" y="1412"/>
                <a:ext cx="755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May</a:t>
                </a:r>
              </a:p>
            </p:txBody>
          </p:sp>
          <p:sp>
            <p:nvSpPr>
              <p:cNvPr id="7247" name="Text Box 40"/>
              <p:cNvSpPr txBox="1">
                <a:spLocks noChangeArrowheads="1"/>
              </p:cNvSpPr>
              <p:nvPr/>
            </p:nvSpPr>
            <p:spPr bwMode="auto">
              <a:xfrm>
                <a:off x="4114" y="1765"/>
                <a:ext cx="757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Jun</a:t>
                </a:r>
              </a:p>
            </p:txBody>
          </p:sp>
          <p:sp>
            <p:nvSpPr>
              <p:cNvPr id="7248" name="Text Box 41"/>
              <p:cNvSpPr txBox="1">
                <a:spLocks noChangeArrowheads="1"/>
              </p:cNvSpPr>
              <p:nvPr/>
            </p:nvSpPr>
            <p:spPr bwMode="auto">
              <a:xfrm>
                <a:off x="4350" y="2125"/>
                <a:ext cx="75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Jul</a:t>
                </a:r>
              </a:p>
            </p:txBody>
          </p:sp>
        </p:grpSp>
        <p:grpSp>
          <p:nvGrpSpPr>
            <p:cNvPr id="7173" name="Group 42"/>
            <p:cNvGrpSpPr>
              <a:grpSpLocks/>
            </p:cNvGrpSpPr>
            <p:nvPr/>
          </p:nvGrpSpPr>
          <p:grpSpPr bwMode="auto">
            <a:xfrm>
              <a:off x="3859213" y="1970088"/>
              <a:ext cx="1776412" cy="1782762"/>
              <a:chOff x="3124" y="2017"/>
              <a:chExt cx="1119" cy="1123"/>
            </a:xfrm>
          </p:grpSpPr>
          <p:sp>
            <p:nvSpPr>
              <p:cNvPr id="7220" name="Rectangle 43"/>
              <p:cNvSpPr>
                <a:spLocks noChangeArrowheads="1"/>
              </p:cNvSpPr>
              <p:nvPr/>
            </p:nvSpPr>
            <p:spPr bwMode="auto">
              <a:xfrm>
                <a:off x="3124" y="2017"/>
                <a:ext cx="1119" cy="112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221" name="Group 44"/>
              <p:cNvGrpSpPr>
                <a:grpSpLocks/>
              </p:cNvGrpSpPr>
              <p:nvPr/>
            </p:nvGrpSpPr>
            <p:grpSpPr bwMode="auto">
              <a:xfrm>
                <a:off x="3186" y="2338"/>
                <a:ext cx="983" cy="720"/>
                <a:chOff x="845" y="2160"/>
                <a:chExt cx="1459" cy="1071"/>
              </a:xfrm>
            </p:grpSpPr>
            <p:sp>
              <p:nvSpPr>
                <p:cNvPr id="7224" name="Freeform 45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2913 w 2913"/>
                    <a:gd name="T1" fmla="*/ 2135 h 2135"/>
                    <a:gd name="T2" fmla="*/ 2913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5" name="Rectangle 46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6" name="Rectangle 47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7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8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29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0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1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chemeClr val="bg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2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3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4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5" name="Line 56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6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7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8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39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0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1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2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3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44" name="Line 65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7222" name="Freeform 66"/>
              <p:cNvSpPr>
                <a:spLocks/>
              </p:cNvSpPr>
              <p:nvPr/>
            </p:nvSpPr>
            <p:spPr bwMode="auto">
              <a:xfrm>
                <a:off x="3200" y="2435"/>
                <a:ext cx="969" cy="612"/>
              </a:xfrm>
              <a:custGeom>
                <a:avLst/>
                <a:gdLst>
                  <a:gd name="T0" fmla="*/ 0 w 2906"/>
                  <a:gd name="T1" fmla="*/ 1778 h 1778"/>
                  <a:gd name="T2" fmla="*/ 484 w 2906"/>
                  <a:gd name="T3" fmla="*/ 1025 h 1778"/>
                  <a:gd name="T4" fmla="*/ 975 w 2906"/>
                  <a:gd name="T5" fmla="*/ 1267 h 1778"/>
                  <a:gd name="T6" fmla="*/ 1458 w 2906"/>
                  <a:gd name="T7" fmla="*/ 513 h 1778"/>
                  <a:gd name="T8" fmla="*/ 1941 w 2906"/>
                  <a:gd name="T9" fmla="*/ 1753 h 1778"/>
                  <a:gd name="T10" fmla="*/ 2433 w 2906"/>
                  <a:gd name="T11" fmla="*/ 0 h 1778"/>
                  <a:gd name="T12" fmla="*/ 2906 w 2906"/>
                  <a:gd name="T13" fmla="*/ 781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38100" cap="sq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223" name="Rectangle 67"/>
              <p:cNvSpPr>
                <a:spLocks noChangeArrowheads="1"/>
              </p:cNvSpPr>
              <p:nvPr/>
            </p:nvSpPr>
            <p:spPr bwMode="auto">
              <a:xfrm>
                <a:off x="3124" y="2017"/>
                <a:ext cx="107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Forecasts</a:t>
                </a:r>
                <a:endParaRPr lang="en-US" sz="1800" b="1">
                  <a:solidFill>
                    <a:srgbClr val="FF0000"/>
                  </a:solidFill>
                  <a:latin typeface="+mj-lt"/>
                </a:endParaRPr>
              </a:p>
            </p:txBody>
          </p:sp>
        </p:grpSp>
        <p:sp>
          <p:nvSpPr>
            <p:cNvPr id="129092" name="AutoShape 68"/>
            <p:cNvSpPr>
              <a:spLocks noChangeArrowheads="1"/>
            </p:cNvSpPr>
            <p:nvPr/>
          </p:nvSpPr>
          <p:spPr bwMode="auto">
            <a:xfrm>
              <a:off x="4121150" y="4170363"/>
              <a:ext cx="1944688" cy="774700"/>
            </a:xfrm>
            <a:custGeom>
              <a:avLst/>
              <a:gdLst>
                <a:gd name="T0" fmla="*/ 1458516 w 21600"/>
                <a:gd name="T1" fmla="*/ 0 h 21600"/>
                <a:gd name="T2" fmla="*/ 0 w 21600"/>
                <a:gd name="T3" fmla="*/ 387350 h 21600"/>
                <a:gd name="T4" fmla="*/ 1458516 w 21600"/>
                <a:gd name="T5" fmla="*/ 774700 h 21600"/>
                <a:gd name="T6" fmla="*/ 1944688 w 21600"/>
                <a:gd name="T7" fmla="*/ 38735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D1DDE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5" name="Text Box 69"/>
            <p:cNvSpPr txBox="1">
              <a:spLocks noChangeArrowheads="1"/>
            </p:cNvSpPr>
            <p:nvPr/>
          </p:nvSpPr>
          <p:spPr bwMode="auto">
            <a:xfrm>
              <a:off x="1470025" y="5440363"/>
              <a:ext cx="6727825" cy="14773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buClr>
                  <a:schemeClr val="hlink"/>
                </a:buClr>
                <a:buFont typeface="Wingdings" pitchFamily="2" charset="2"/>
                <a:buChar char="Ø"/>
              </a:pPr>
              <a:r>
                <a:rPr lang="en-US" dirty="0">
                  <a:latin typeface="+mj-lt"/>
                </a:rPr>
                <a:t>Uses shipment history file </a:t>
              </a:r>
              <a:r>
                <a:rPr lang="en-US" dirty="0" err="1">
                  <a:latin typeface="+mj-lt"/>
                </a:rPr>
                <a:t>cph_hist</a:t>
              </a:r>
              <a:endParaRPr lang="en-US" dirty="0">
                <a:latin typeface="+mj-lt"/>
              </a:endParaRPr>
            </a:p>
            <a:p>
              <a:pPr algn="l">
                <a:buClr>
                  <a:schemeClr val="hlink"/>
                </a:buClr>
                <a:buFont typeface="Wingdings" pitchFamily="2" charset="2"/>
                <a:buChar char="Ø"/>
              </a:pPr>
              <a:r>
                <a:rPr lang="en-US" dirty="0">
                  <a:latin typeface="+mj-lt"/>
                </a:rPr>
                <a:t>Produces monthly forecast quantities</a:t>
              </a:r>
            </a:p>
          </p:txBody>
        </p:sp>
        <p:grpSp>
          <p:nvGrpSpPr>
            <p:cNvPr id="7176" name="Group 113"/>
            <p:cNvGrpSpPr>
              <a:grpSpLocks/>
            </p:cNvGrpSpPr>
            <p:nvPr/>
          </p:nvGrpSpPr>
          <p:grpSpPr bwMode="auto">
            <a:xfrm>
              <a:off x="904875" y="1573213"/>
              <a:ext cx="2409825" cy="3597275"/>
              <a:chOff x="492" y="1051"/>
              <a:chExt cx="1518" cy="2266"/>
            </a:xfrm>
          </p:grpSpPr>
          <p:grpSp>
            <p:nvGrpSpPr>
              <p:cNvPr id="7177" name="Group 70"/>
              <p:cNvGrpSpPr>
                <a:grpSpLocks/>
              </p:cNvGrpSpPr>
              <p:nvPr/>
            </p:nvGrpSpPr>
            <p:grpSpPr bwMode="auto">
              <a:xfrm>
                <a:off x="492" y="1051"/>
                <a:ext cx="1518" cy="2266"/>
                <a:chOff x="3954" y="1919"/>
                <a:chExt cx="1341" cy="2002"/>
              </a:xfrm>
            </p:grpSpPr>
            <p:grpSp>
              <p:nvGrpSpPr>
                <p:cNvPr id="7179" name="Group 71"/>
                <p:cNvGrpSpPr>
                  <a:grpSpLocks/>
                </p:cNvGrpSpPr>
                <p:nvPr/>
              </p:nvGrpSpPr>
              <p:grpSpPr bwMode="auto">
                <a:xfrm>
                  <a:off x="3954" y="1919"/>
                  <a:ext cx="1341" cy="2002"/>
                  <a:chOff x="4230" y="2418"/>
                  <a:chExt cx="1064" cy="1589"/>
                </a:xfrm>
              </p:grpSpPr>
              <p:sp>
                <p:nvSpPr>
                  <p:cNvPr id="7181" name="Freeform 72"/>
                  <p:cNvSpPr>
                    <a:spLocks/>
                  </p:cNvSpPr>
                  <p:nvPr/>
                </p:nvSpPr>
                <p:spPr bwMode="auto">
                  <a:xfrm>
                    <a:off x="4423" y="2439"/>
                    <a:ext cx="678" cy="333"/>
                  </a:xfrm>
                  <a:custGeom>
                    <a:avLst/>
                    <a:gdLst>
                      <a:gd name="T0" fmla="*/ 0 w 678"/>
                      <a:gd name="T1" fmla="*/ 333 h 333"/>
                      <a:gd name="T2" fmla="*/ 678 w 678"/>
                      <a:gd name="T3" fmla="*/ 333 h 333"/>
                      <a:gd name="T4" fmla="*/ 678 w 678"/>
                      <a:gd name="T5" fmla="*/ 333 h 333"/>
                      <a:gd name="T6" fmla="*/ 675 w 678"/>
                      <a:gd name="T7" fmla="*/ 322 h 333"/>
                      <a:gd name="T8" fmla="*/ 670 w 678"/>
                      <a:gd name="T9" fmla="*/ 310 h 333"/>
                      <a:gd name="T10" fmla="*/ 661 w 678"/>
                      <a:gd name="T11" fmla="*/ 304 h 333"/>
                      <a:gd name="T12" fmla="*/ 652 w 678"/>
                      <a:gd name="T13" fmla="*/ 298 h 333"/>
                      <a:gd name="T14" fmla="*/ 637 w 678"/>
                      <a:gd name="T15" fmla="*/ 292 h 333"/>
                      <a:gd name="T16" fmla="*/ 629 w 678"/>
                      <a:gd name="T17" fmla="*/ 289 h 333"/>
                      <a:gd name="T18" fmla="*/ 444 w 678"/>
                      <a:gd name="T19" fmla="*/ 249 h 333"/>
                      <a:gd name="T20" fmla="*/ 444 w 678"/>
                      <a:gd name="T21" fmla="*/ 249 h 333"/>
                      <a:gd name="T22" fmla="*/ 444 w 678"/>
                      <a:gd name="T23" fmla="*/ 170 h 333"/>
                      <a:gd name="T24" fmla="*/ 444 w 678"/>
                      <a:gd name="T25" fmla="*/ 170 h 333"/>
                      <a:gd name="T26" fmla="*/ 386 w 678"/>
                      <a:gd name="T27" fmla="*/ 140 h 333"/>
                      <a:gd name="T28" fmla="*/ 395 w 678"/>
                      <a:gd name="T29" fmla="*/ 129 h 333"/>
                      <a:gd name="T30" fmla="*/ 395 w 678"/>
                      <a:gd name="T31" fmla="*/ 129 h 333"/>
                      <a:gd name="T32" fmla="*/ 403 w 678"/>
                      <a:gd name="T33" fmla="*/ 117 h 333"/>
                      <a:gd name="T34" fmla="*/ 409 w 678"/>
                      <a:gd name="T35" fmla="*/ 105 h 333"/>
                      <a:gd name="T36" fmla="*/ 415 w 678"/>
                      <a:gd name="T37" fmla="*/ 91 h 333"/>
                      <a:gd name="T38" fmla="*/ 415 w 678"/>
                      <a:gd name="T39" fmla="*/ 76 h 333"/>
                      <a:gd name="T40" fmla="*/ 415 w 678"/>
                      <a:gd name="T41" fmla="*/ 76 h 333"/>
                      <a:gd name="T42" fmla="*/ 415 w 678"/>
                      <a:gd name="T43" fmla="*/ 61 h 333"/>
                      <a:gd name="T44" fmla="*/ 409 w 678"/>
                      <a:gd name="T45" fmla="*/ 47 h 333"/>
                      <a:gd name="T46" fmla="*/ 403 w 678"/>
                      <a:gd name="T47" fmla="*/ 32 h 333"/>
                      <a:gd name="T48" fmla="*/ 395 w 678"/>
                      <a:gd name="T49" fmla="*/ 20 h 333"/>
                      <a:gd name="T50" fmla="*/ 383 w 678"/>
                      <a:gd name="T51" fmla="*/ 12 h 333"/>
                      <a:gd name="T52" fmla="*/ 368 w 678"/>
                      <a:gd name="T53" fmla="*/ 6 h 333"/>
                      <a:gd name="T54" fmla="*/ 354 w 678"/>
                      <a:gd name="T55" fmla="*/ 0 h 333"/>
                      <a:gd name="T56" fmla="*/ 339 w 678"/>
                      <a:gd name="T57" fmla="*/ 0 h 333"/>
                      <a:gd name="T58" fmla="*/ 339 w 678"/>
                      <a:gd name="T59" fmla="*/ 0 h 333"/>
                      <a:gd name="T60" fmla="*/ 324 w 678"/>
                      <a:gd name="T61" fmla="*/ 0 h 333"/>
                      <a:gd name="T62" fmla="*/ 310 w 678"/>
                      <a:gd name="T63" fmla="*/ 6 h 333"/>
                      <a:gd name="T64" fmla="*/ 295 w 678"/>
                      <a:gd name="T65" fmla="*/ 12 h 333"/>
                      <a:gd name="T66" fmla="*/ 283 w 678"/>
                      <a:gd name="T67" fmla="*/ 20 h 333"/>
                      <a:gd name="T68" fmla="*/ 275 w 678"/>
                      <a:gd name="T69" fmla="*/ 32 h 333"/>
                      <a:gd name="T70" fmla="*/ 269 w 678"/>
                      <a:gd name="T71" fmla="*/ 47 h 333"/>
                      <a:gd name="T72" fmla="*/ 263 w 678"/>
                      <a:gd name="T73" fmla="*/ 61 h 333"/>
                      <a:gd name="T74" fmla="*/ 263 w 678"/>
                      <a:gd name="T75" fmla="*/ 76 h 333"/>
                      <a:gd name="T76" fmla="*/ 263 w 678"/>
                      <a:gd name="T77" fmla="*/ 76 h 333"/>
                      <a:gd name="T78" fmla="*/ 263 w 678"/>
                      <a:gd name="T79" fmla="*/ 91 h 333"/>
                      <a:gd name="T80" fmla="*/ 269 w 678"/>
                      <a:gd name="T81" fmla="*/ 105 h 333"/>
                      <a:gd name="T82" fmla="*/ 275 w 678"/>
                      <a:gd name="T83" fmla="*/ 117 h 333"/>
                      <a:gd name="T84" fmla="*/ 283 w 678"/>
                      <a:gd name="T85" fmla="*/ 129 h 333"/>
                      <a:gd name="T86" fmla="*/ 292 w 678"/>
                      <a:gd name="T87" fmla="*/ 140 h 333"/>
                      <a:gd name="T88" fmla="*/ 280 w 678"/>
                      <a:gd name="T89" fmla="*/ 146 h 333"/>
                      <a:gd name="T90" fmla="*/ 280 w 678"/>
                      <a:gd name="T91" fmla="*/ 146 h 333"/>
                      <a:gd name="T92" fmla="*/ 234 w 678"/>
                      <a:gd name="T93" fmla="*/ 170 h 333"/>
                      <a:gd name="T94" fmla="*/ 234 w 678"/>
                      <a:gd name="T95" fmla="*/ 170 h 333"/>
                      <a:gd name="T96" fmla="*/ 234 w 678"/>
                      <a:gd name="T97" fmla="*/ 249 h 333"/>
                      <a:gd name="T98" fmla="*/ 225 w 678"/>
                      <a:gd name="T99" fmla="*/ 251 h 333"/>
                      <a:gd name="T100" fmla="*/ 225 w 678"/>
                      <a:gd name="T101" fmla="*/ 251 h 333"/>
                      <a:gd name="T102" fmla="*/ 49 w 678"/>
                      <a:gd name="T103" fmla="*/ 289 h 333"/>
                      <a:gd name="T104" fmla="*/ 49 w 678"/>
                      <a:gd name="T105" fmla="*/ 289 h 333"/>
                      <a:gd name="T106" fmla="*/ 41 w 678"/>
                      <a:gd name="T107" fmla="*/ 292 h 333"/>
                      <a:gd name="T108" fmla="*/ 26 w 678"/>
                      <a:gd name="T109" fmla="*/ 298 h 333"/>
                      <a:gd name="T110" fmla="*/ 17 w 678"/>
                      <a:gd name="T111" fmla="*/ 304 h 333"/>
                      <a:gd name="T112" fmla="*/ 8 w 678"/>
                      <a:gd name="T113" fmla="*/ 310 h 333"/>
                      <a:gd name="T114" fmla="*/ 3 w 678"/>
                      <a:gd name="T115" fmla="*/ 322 h 333"/>
                      <a:gd name="T116" fmla="*/ 0 w 678"/>
                      <a:gd name="T117" fmla="*/ 333 h 333"/>
                      <a:gd name="T118" fmla="*/ 0 w 678"/>
                      <a:gd name="T119" fmla="*/ 333 h 333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78"/>
                      <a:gd name="T181" fmla="*/ 0 h 333"/>
                      <a:gd name="T182" fmla="*/ 678 w 678"/>
                      <a:gd name="T183" fmla="*/ 333 h 333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78" h="333">
                        <a:moveTo>
                          <a:pt x="0" y="333"/>
                        </a:moveTo>
                        <a:lnTo>
                          <a:pt x="678" y="333"/>
                        </a:lnTo>
                        <a:lnTo>
                          <a:pt x="675" y="322"/>
                        </a:lnTo>
                        <a:lnTo>
                          <a:pt x="670" y="310"/>
                        </a:lnTo>
                        <a:lnTo>
                          <a:pt x="661" y="304"/>
                        </a:lnTo>
                        <a:lnTo>
                          <a:pt x="652" y="298"/>
                        </a:lnTo>
                        <a:lnTo>
                          <a:pt x="637" y="292"/>
                        </a:lnTo>
                        <a:lnTo>
                          <a:pt x="629" y="289"/>
                        </a:lnTo>
                        <a:lnTo>
                          <a:pt x="444" y="249"/>
                        </a:lnTo>
                        <a:lnTo>
                          <a:pt x="444" y="170"/>
                        </a:lnTo>
                        <a:lnTo>
                          <a:pt x="386" y="140"/>
                        </a:lnTo>
                        <a:lnTo>
                          <a:pt x="395" y="129"/>
                        </a:lnTo>
                        <a:lnTo>
                          <a:pt x="403" y="117"/>
                        </a:lnTo>
                        <a:lnTo>
                          <a:pt x="409" y="105"/>
                        </a:lnTo>
                        <a:lnTo>
                          <a:pt x="415" y="91"/>
                        </a:lnTo>
                        <a:lnTo>
                          <a:pt x="415" y="76"/>
                        </a:lnTo>
                        <a:lnTo>
                          <a:pt x="415" y="61"/>
                        </a:lnTo>
                        <a:lnTo>
                          <a:pt x="409" y="47"/>
                        </a:lnTo>
                        <a:lnTo>
                          <a:pt x="403" y="32"/>
                        </a:lnTo>
                        <a:lnTo>
                          <a:pt x="395" y="20"/>
                        </a:lnTo>
                        <a:lnTo>
                          <a:pt x="383" y="12"/>
                        </a:lnTo>
                        <a:lnTo>
                          <a:pt x="368" y="6"/>
                        </a:lnTo>
                        <a:lnTo>
                          <a:pt x="354" y="0"/>
                        </a:lnTo>
                        <a:lnTo>
                          <a:pt x="339" y="0"/>
                        </a:lnTo>
                        <a:lnTo>
                          <a:pt x="324" y="0"/>
                        </a:lnTo>
                        <a:lnTo>
                          <a:pt x="310" y="6"/>
                        </a:lnTo>
                        <a:lnTo>
                          <a:pt x="295" y="12"/>
                        </a:lnTo>
                        <a:lnTo>
                          <a:pt x="283" y="20"/>
                        </a:lnTo>
                        <a:lnTo>
                          <a:pt x="275" y="32"/>
                        </a:lnTo>
                        <a:lnTo>
                          <a:pt x="269" y="47"/>
                        </a:lnTo>
                        <a:lnTo>
                          <a:pt x="263" y="61"/>
                        </a:lnTo>
                        <a:lnTo>
                          <a:pt x="263" y="76"/>
                        </a:lnTo>
                        <a:lnTo>
                          <a:pt x="263" y="91"/>
                        </a:lnTo>
                        <a:lnTo>
                          <a:pt x="269" y="105"/>
                        </a:lnTo>
                        <a:lnTo>
                          <a:pt x="275" y="117"/>
                        </a:lnTo>
                        <a:lnTo>
                          <a:pt x="283" y="129"/>
                        </a:lnTo>
                        <a:lnTo>
                          <a:pt x="292" y="140"/>
                        </a:lnTo>
                        <a:lnTo>
                          <a:pt x="280" y="146"/>
                        </a:lnTo>
                        <a:lnTo>
                          <a:pt x="234" y="170"/>
                        </a:lnTo>
                        <a:lnTo>
                          <a:pt x="234" y="249"/>
                        </a:lnTo>
                        <a:lnTo>
                          <a:pt x="225" y="251"/>
                        </a:lnTo>
                        <a:lnTo>
                          <a:pt x="49" y="289"/>
                        </a:lnTo>
                        <a:lnTo>
                          <a:pt x="41" y="292"/>
                        </a:lnTo>
                        <a:lnTo>
                          <a:pt x="26" y="298"/>
                        </a:lnTo>
                        <a:lnTo>
                          <a:pt x="17" y="304"/>
                        </a:lnTo>
                        <a:lnTo>
                          <a:pt x="8" y="310"/>
                        </a:lnTo>
                        <a:lnTo>
                          <a:pt x="3" y="322"/>
                        </a:lnTo>
                        <a:lnTo>
                          <a:pt x="0" y="33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2" name="Freeform 73"/>
                  <p:cNvSpPr>
                    <a:spLocks/>
                  </p:cNvSpPr>
                  <p:nvPr/>
                </p:nvSpPr>
                <p:spPr bwMode="auto">
                  <a:xfrm>
                    <a:off x="4250" y="2614"/>
                    <a:ext cx="1024" cy="1372"/>
                  </a:xfrm>
                  <a:custGeom>
                    <a:avLst/>
                    <a:gdLst>
                      <a:gd name="T0" fmla="*/ 983 w 1024"/>
                      <a:gd name="T1" fmla="*/ 0 h 1372"/>
                      <a:gd name="T2" fmla="*/ 638 w 1024"/>
                      <a:gd name="T3" fmla="*/ 0 h 1372"/>
                      <a:gd name="T4" fmla="*/ 638 w 1024"/>
                      <a:gd name="T5" fmla="*/ 0 h 1372"/>
                      <a:gd name="T6" fmla="*/ 638 w 1024"/>
                      <a:gd name="T7" fmla="*/ 59 h 1372"/>
                      <a:gd name="T8" fmla="*/ 638 w 1024"/>
                      <a:gd name="T9" fmla="*/ 59 h 1372"/>
                      <a:gd name="T10" fmla="*/ 752 w 1024"/>
                      <a:gd name="T11" fmla="*/ 82 h 1372"/>
                      <a:gd name="T12" fmla="*/ 963 w 1024"/>
                      <a:gd name="T13" fmla="*/ 82 h 1372"/>
                      <a:gd name="T14" fmla="*/ 968 w 1024"/>
                      <a:gd name="T15" fmla="*/ 82 h 1372"/>
                      <a:gd name="T16" fmla="*/ 968 w 1024"/>
                      <a:gd name="T17" fmla="*/ 1287 h 1372"/>
                      <a:gd name="T18" fmla="*/ 56 w 1024"/>
                      <a:gd name="T19" fmla="*/ 1287 h 1372"/>
                      <a:gd name="T20" fmla="*/ 56 w 1024"/>
                      <a:gd name="T21" fmla="*/ 82 h 1372"/>
                      <a:gd name="T22" fmla="*/ 269 w 1024"/>
                      <a:gd name="T23" fmla="*/ 82 h 1372"/>
                      <a:gd name="T24" fmla="*/ 269 w 1024"/>
                      <a:gd name="T25" fmla="*/ 82 h 1372"/>
                      <a:gd name="T26" fmla="*/ 386 w 1024"/>
                      <a:gd name="T27" fmla="*/ 59 h 1372"/>
                      <a:gd name="T28" fmla="*/ 386 w 1024"/>
                      <a:gd name="T29" fmla="*/ 59 h 1372"/>
                      <a:gd name="T30" fmla="*/ 386 w 1024"/>
                      <a:gd name="T31" fmla="*/ 0 h 1372"/>
                      <a:gd name="T32" fmla="*/ 41 w 1024"/>
                      <a:gd name="T33" fmla="*/ 0 h 1372"/>
                      <a:gd name="T34" fmla="*/ 41 w 1024"/>
                      <a:gd name="T35" fmla="*/ 0 h 1372"/>
                      <a:gd name="T36" fmla="*/ 26 w 1024"/>
                      <a:gd name="T37" fmla="*/ 0 h 1372"/>
                      <a:gd name="T38" fmla="*/ 18 w 1024"/>
                      <a:gd name="T39" fmla="*/ 6 h 1372"/>
                      <a:gd name="T40" fmla="*/ 12 w 1024"/>
                      <a:gd name="T41" fmla="*/ 12 h 1372"/>
                      <a:gd name="T42" fmla="*/ 6 w 1024"/>
                      <a:gd name="T43" fmla="*/ 18 h 1372"/>
                      <a:gd name="T44" fmla="*/ 0 w 1024"/>
                      <a:gd name="T45" fmla="*/ 33 h 1372"/>
                      <a:gd name="T46" fmla="*/ 0 w 1024"/>
                      <a:gd name="T47" fmla="*/ 38 h 1372"/>
                      <a:gd name="T48" fmla="*/ 0 w 1024"/>
                      <a:gd name="T49" fmla="*/ 1331 h 1372"/>
                      <a:gd name="T50" fmla="*/ 0 w 1024"/>
                      <a:gd name="T51" fmla="*/ 1331 h 1372"/>
                      <a:gd name="T52" fmla="*/ 3 w 1024"/>
                      <a:gd name="T53" fmla="*/ 1343 h 1372"/>
                      <a:gd name="T54" fmla="*/ 6 w 1024"/>
                      <a:gd name="T55" fmla="*/ 1354 h 1372"/>
                      <a:gd name="T56" fmla="*/ 12 w 1024"/>
                      <a:gd name="T57" fmla="*/ 1360 h 1372"/>
                      <a:gd name="T58" fmla="*/ 18 w 1024"/>
                      <a:gd name="T59" fmla="*/ 1366 h 1372"/>
                      <a:gd name="T60" fmla="*/ 32 w 1024"/>
                      <a:gd name="T61" fmla="*/ 1369 h 1372"/>
                      <a:gd name="T62" fmla="*/ 41 w 1024"/>
                      <a:gd name="T63" fmla="*/ 1372 h 1372"/>
                      <a:gd name="T64" fmla="*/ 983 w 1024"/>
                      <a:gd name="T65" fmla="*/ 1372 h 1372"/>
                      <a:gd name="T66" fmla="*/ 983 w 1024"/>
                      <a:gd name="T67" fmla="*/ 1372 h 1372"/>
                      <a:gd name="T68" fmla="*/ 998 w 1024"/>
                      <a:gd name="T69" fmla="*/ 1369 h 1372"/>
                      <a:gd name="T70" fmla="*/ 1006 w 1024"/>
                      <a:gd name="T71" fmla="*/ 1366 h 1372"/>
                      <a:gd name="T72" fmla="*/ 1012 w 1024"/>
                      <a:gd name="T73" fmla="*/ 1360 h 1372"/>
                      <a:gd name="T74" fmla="*/ 1018 w 1024"/>
                      <a:gd name="T75" fmla="*/ 1352 h 1372"/>
                      <a:gd name="T76" fmla="*/ 1024 w 1024"/>
                      <a:gd name="T77" fmla="*/ 1340 h 1372"/>
                      <a:gd name="T78" fmla="*/ 1024 w 1024"/>
                      <a:gd name="T79" fmla="*/ 1331 h 1372"/>
                      <a:gd name="T80" fmla="*/ 1024 w 1024"/>
                      <a:gd name="T81" fmla="*/ 38 h 1372"/>
                      <a:gd name="T82" fmla="*/ 1024 w 1024"/>
                      <a:gd name="T83" fmla="*/ 38 h 1372"/>
                      <a:gd name="T84" fmla="*/ 1021 w 1024"/>
                      <a:gd name="T85" fmla="*/ 27 h 1372"/>
                      <a:gd name="T86" fmla="*/ 1018 w 1024"/>
                      <a:gd name="T87" fmla="*/ 18 h 1372"/>
                      <a:gd name="T88" fmla="*/ 1012 w 1024"/>
                      <a:gd name="T89" fmla="*/ 9 h 1372"/>
                      <a:gd name="T90" fmla="*/ 1006 w 1024"/>
                      <a:gd name="T91" fmla="*/ 6 h 1372"/>
                      <a:gd name="T92" fmla="*/ 992 w 1024"/>
                      <a:gd name="T93" fmla="*/ 0 h 1372"/>
                      <a:gd name="T94" fmla="*/ 983 w 1024"/>
                      <a:gd name="T95" fmla="*/ 0 h 1372"/>
                      <a:gd name="T96" fmla="*/ 983 w 1024"/>
                      <a:gd name="T97" fmla="*/ 0 h 137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024"/>
                      <a:gd name="T148" fmla="*/ 0 h 1372"/>
                      <a:gd name="T149" fmla="*/ 1024 w 1024"/>
                      <a:gd name="T150" fmla="*/ 1372 h 137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024" h="1372">
                        <a:moveTo>
                          <a:pt x="983" y="0"/>
                        </a:moveTo>
                        <a:lnTo>
                          <a:pt x="638" y="0"/>
                        </a:lnTo>
                        <a:lnTo>
                          <a:pt x="638" y="59"/>
                        </a:lnTo>
                        <a:lnTo>
                          <a:pt x="752" y="82"/>
                        </a:lnTo>
                        <a:lnTo>
                          <a:pt x="963" y="82"/>
                        </a:lnTo>
                        <a:lnTo>
                          <a:pt x="968" y="82"/>
                        </a:lnTo>
                        <a:lnTo>
                          <a:pt x="968" y="1287"/>
                        </a:lnTo>
                        <a:lnTo>
                          <a:pt x="56" y="1287"/>
                        </a:lnTo>
                        <a:lnTo>
                          <a:pt x="56" y="82"/>
                        </a:lnTo>
                        <a:lnTo>
                          <a:pt x="269" y="82"/>
                        </a:lnTo>
                        <a:lnTo>
                          <a:pt x="386" y="59"/>
                        </a:lnTo>
                        <a:lnTo>
                          <a:pt x="386" y="0"/>
                        </a:lnTo>
                        <a:lnTo>
                          <a:pt x="41" y="0"/>
                        </a:lnTo>
                        <a:lnTo>
                          <a:pt x="26" y="0"/>
                        </a:lnTo>
                        <a:lnTo>
                          <a:pt x="18" y="6"/>
                        </a:lnTo>
                        <a:lnTo>
                          <a:pt x="12" y="12"/>
                        </a:lnTo>
                        <a:lnTo>
                          <a:pt x="6" y="18"/>
                        </a:lnTo>
                        <a:lnTo>
                          <a:pt x="0" y="33"/>
                        </a:lnTo>
                        <a:lnTo>
                          <a:pt x="0" y="38"/>
                        </a:lnTo>
                        <a:lnTo>
                          <a:pt x="0" y="1331"/>
                        </a:lnTo>
                        <a:lnTo>
                          <a:pt x="3" y="1343"/>
                        </a:lnTo>
                        <a:lnTo>
                          <a:pt x="6" y="1354"/>
                        </a:lnTo>
                        <a:lnTo>
                          <a:pt x="12" y="1360"/>
                        </a:lnTo>
                        <a:lnTo>
                          <a:pt x="18" y="1366"/>
                        </a:lnTo>
                        <a:lnTo>
                          <a:pt x="32" y="1369"/>
                        </a:lnTo>
                        <a:lnTo>
                          <a:pt x="41" y="1372"/>
                        </a:lnTo>
                        <a:lnTo>
                          <a:pt x="983" y="1372"/>
                        </a:lnTo>
                        <a:lnTo>
                          <a:pt x="998" y="1369"/>
                        </a:lnTo>
                        <a:lnTo>
                          <a:pt x="1006" y="1366"/>
                        </a:lnTo>
                        <a:lnTo>
                          <a:pt x="1012" y="1360"/>
                        </a:lnTo>
                        <a:lnTo>
                          <a:pt x="1018" y="1352"/>
                        </a:lnTo>
                        <a:lnTo>
                          <a:pt x="1024" y="1340"/>
                        </a:lnTo>
                        <a:lnTo>
                          <a:pt x="1024" y="1331"/>
                        </a:lnTo>
                        <a:lnTo>
                          <a:pt x="1024" y="38"/>
                        </a:lnTo>
                        <a:lnTo>
                          <a:pt x="1021" y="27"/>
                        </a:lnTo>
                        <a:lnTo>
                          <a:pt x="1018" y="18"/>
                        </a:lnTo>
                        <a:lnTo>
                          <a:pt x="1012" y="9"/>
                        </a:lnTo>
                        <a:lnTo>
                          <a:pt x="1006" y="6"/>
                        </a:lnTo>
                        <a:lnTo>
                          <a:pt x="992" y="0"/>
                        </a:lnTo>
                        <a:lnTo>
                          <a:pt x="983" y="0"/>
                        </a:lnTo>
                        <a:close/>
                      </a:path>
                    </a:pathLst>
                  </a:custGeom>
                  <a:solidFill>
                    <a:srgbClr val="7D5B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Freeform 74"/>
                  <p:cNvSpPr>
                    <a:spLocks/>
                  </p:cNvSpPr>
                  <p:nvPr/>
                </p:nvSpPr>
                <p:spPr bwMode="auto">
                  <a:xfrm>
                    <a:off x="4250" y="2614"/>
                    <a:ext cx="53" cy="1372"/>
                  </a:xfrm>
                  <a:custGeom>
                    <a:avLst/>
                    <a:gdLst>
                      <a:gd name="T0" fmla="*/ 12 w 53"/>
                      <a:gd name="T1" fmla="*/ 1331 h 1372"/>
                      <a:gd name="T2" fmla="*/ 12 w 53"/>
                      <a:gd name="T3" fmla="*/ 38 h 1372"/>
                      <a:gd name="T4" fmla="*/ 12 w 53"/>
                      <a:gd name="T5" fmla="*/ 38 h 1372"/>
                      <a:gd name="T6" fmla="*/ 12 w 53"/>
                      <a:gd name="T7" fmla="*/ 33 h 1372"/>
                      <a:gd name="T8" fmla="*/ 18 w 53"/>
                      <a:gd name="T9" fmla="*/ 18 h 1372"/>
                      <a:gd name="T10" fmla="*/ 23 w 53"/>
                      <a:gd name="T11" fmla="*/ 12 h 1372"/>
                      <a:gd name="T12" fmla="*/ 29 w 53"/>
                      <a:gd name="T13" fmla="*/ 6 h 1372"/>
                      <a:gd name="T14" fmla="*/ 38 w 53"/>
                      <a:gd name="T15" fmla="*/ 0 h 1372"/>
                      <a:gd name="T16" fmla="*/ 53 w 53"/>
                      <a:gd name="T17" fmla="*/ 0 h 1372"/>
                      <a:gd name="T18" fmla="*/ 41 w 53"/>
                      <a:gd name="T19" fmla="*/ 0 h 1372"/>
                      <a:gd name="T20" fmla="*/ 41 w 53"/>
                      <a:gd name="T21" fmla="*/ 0 h 1372"/>
                      <a:gd name="T22" fmla="*/ 26 w 53"/>
                      <a:gd name="T23" fmla="*/ 0 h 1372"/>
                      <a:gd name="T24" fmla="*/ 18 w 53"/>
                      <a:gd name="T25" fmla="*/ 6 h 1372"/>
                      <a:gd name="T26" fmla="*/ 12 w 53"/>
                      <a:gd name="T27" fmla="*/ 12 h 1372"/>
                      <a:gd name="T28" fmla="*/ 6 w 53"/>
                      <a:gd name="T29" fmla="*/ 18 h 1372"/>
                      <a:gd name="T30" fmla="*/ 0 w 53"/>
                      <a:gd name="T31" fmla="*/ 33 h 1372"/>
                      <a:gd name="T32" fmla="*/ 0 w 53"/>
                      <a:gd name="T33" fmla="*/ 38 h 1372"/>
                      <a:gd name="T34" fmla="*/ 0 w 53"/>
                      <a:gd name="T35" fmla="*/ 1331 h 1372"/>
                      <a:gd name="T36" fmla="*/ 0 w 53"/>
                      <a:gd name="T37" fmla="*/ 1331 h 1372"/>
                      <a:gd name="T38" fmla="*/ 3 w 53"/>
                      <a:gd name="T39" fmla="*/ 1343 h 1372"/>
                      <a:gd name="T40" fmla="*/ 6 w 53"/>
                      <a:gd name="T41" fmla="*/ 1354 h 1372"/>
                      <a:gd name="T42" fmla="*/ 12 w 53"/>
                      <a:gd name="T43" fmla="*/ 1360 h 1372"/>
                      <a:gd name="T44" fmla="*/ 18 w 53"/>
                      <a:gd name="T45" fmla="*/ 1366 h 1372"/>
                      <a:gd name="T46" fmla="*/ 32 w 53"/>
                      <a:gd name="T47" fmla="*/ 1369 h 1372"/>
                      <a:gd name="T48" fmla="*/ 41 w 53"/>
                      <a:gd name="T49" fmla="*/ 1372 h 1372"/>
                      <a:gd name="T50" fmla="*/ 53 w 53"/>
                      <a:gd name="T51" fmla="*/ 1372 h 1372"/>
                      <a:gd name="T52" fmla="*/ 53 w 53"/>
                      <a:gd name="T53" fmla="*/ 1372 h 1372"/>
                      <a:gd name="T54" fmla="*/ 44 w 53"/>
                      <a:gd name="T55" fmla="*/ 1369 h 1372"/>
                      <a:gd name="T56" fmla="*/ 29 w 53"/>
                      <a:gd name="T57" fmla="*/ 1366 h 1372"/>
                      <a:gd name="T58" fmla="*/ 23 w 53"/>
                      <a:gd name="T59" fmla="*/ 1360 h 1372"/>
                      <a:gd name="T60" fmla="*/ 18 w 53"/>
                      <a:gd name="T61" fmla="*/ 1354 h 1372"/>
                      <a:gd name="T62" fmla="*/ 15 w 53"/>
                      <a:gd name="T63" fmla="*/ 1343 h 1372"/>
                      <a:gd name="T64" fmla="*/ 12 w 53"/>
                      <a:gd name="T65" fmla="*/ 1331 h 1372"/>
                      <a:gd name="T66" fmla="*/ 12 w 53"/>
                      <a:gd name="T67" fmla="*/ 1331 h 13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53"/>
                      <a:gd name="T103" fmla="*/ 0 h 1372"/>
                      <a:gd name="T104" fmla="*/ 53 w 53"/>
                      <a:gd name="T105" fmla="*/ 1372 h 13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53" h="1372">
                        <a:moveTo>
                          <a:pt x="12" y="1331"/>
                        </a:moveTo>
                        <a:lnTo>
                          <a:pt x="12" y="38"/>
                        </a:lnTo>
                        <a:lnTo>
                          <a:pt x="12" y="33"/>
                        </a:lnTo>
                        <a:lnTo>
                          <a:pt x="18" y="18"/>
                        </a:lnTo>
                        <a:lnTo>
                          <a:pt x="23" y="12"/>
                        </a:lnTo>
                        <a:lnTo>
                          <a:pt x="29" y="6"/>
                        </a:lnTo>
                        <a:lnTo>
                          <a:pt x="38" y="0"/>
                        </a:lnTo>
                        <a:lnTo>
                          <a:pt x="53" y="0"/>
                        </a:lnTo>
                        <a:lnTo>
                          <a:pt x="41" y="0"/>
                        </a:lnTo>
                        <a:lnTo>
                          <a:pt x="26" y="0"/>
                        </a:lnTo>
                        <a:lnTo>
                          <a:pt x="18" y="6"/>
                        </a:lnTo>
                        <a:lnTo>
                          <a:pt x="12" y="12"/>
                        </a:lnTo>
                        <a:lnTo>
                          <a:pt x="6" y="18"/>
                        </a:lnTo>
                        <a:lnTo>
                          <a:pt x="0" y="33"/>
                        </a:lnTo>
                        <a:lnTo>
                          <a:pt x="0" y="38"/>
                        </a:lnTo>
                        <a:lnTo>
                          <a:pt x="0" y="1331"/>
                        </a:lnTo>
                        <a:lnTo>
                          <a:pt x="3" y="1343"/>
                        </a:lnTo>
                        <a:lnTo>
                          <a:pt x="6" y="1354"/>
                        </a:lnTo>
                        <a:lnTo>
                          <a:pt x="12" y="1360"/>
                        </a:lnTo>
                        <a:lnTo>
                          <a:pt x="18" y="1366"/>
                        </a:lnTo>
                        <a:lnTo>
                          <a:pt x="32" y="1369"/>
                        </a:lnTo>
                        <a:lnTo>
                          <a:pt x="41" y="1372"/>
                        </a:lnTo>
                        <a:lnTo>
                          <a:pt x="53" y="1372"/>
                        </a:lnTo>
                        <a:lnTo>
                          <a:pt x="44" y="1369"/>
                        </a:lnTo>
                        <a:lnTo>
                          <a:pt x="29" y="1366"/>
                        </a:lnTo>
                        <a:lnTo>
                          <a:pt x="23" y="1360"/>
                        </a:lnTo>
                        <a:lnTo>
                          <a:pt x="18" y="1354"/>
                        </a:lnTo>
                        <a:lnTo>
                          <a:pt x="15" y="1343"/>
                        </a:lnTo>
                        <a:lnTo>
                          <a:pt x="12" y="1331"/>
                        </a:lnTo>
                        <a:close/>
                      </a:path>
                    </a:pathLst>
                  </a:custGeom>
                  <a:solidFill>
                    <a:srgbClr val="5941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Freeform 75"/>
                  <p:cNvSpPr>
                    <a:spLocks/>
                  </p:cNvSpPr>
                  <p:nvPr/>
                </p:nvSpPr>
                <p:spPr bwMode="auto">
                  <a:xfrm>
                    <a:off x="5221" y="2614"/>
                    <a:ext cx="53" cy="1372"/>
                  </a:xfrm>
                  <a:custGeom>
                    <a:avLst/>
                    <a:gdLst>
                      <a:gd name="T0" fmla="*/ 41 w 53"/>
                      <a:gd name="T1" fmla="*/ 1331 h 1372"/>
                      <a:gd name="T2" fmla="*/ 41 w 53"/>
                      <a:gd name="T3" fmla="*/ 38 h 1372"/>
                      <a:gd name="T4" fmla="*/ 41 w 53"/>
                      <a:gd name="T5" fmla="*/ 38 h 1372"/>
                      <a:gd name="T6" fmla="*/ 41 w 53"/>
                      <a:gd name="T7" fmla="*/ 33 h 1372"/>
                      <a:gd name="T8" fmla="*/ 35 w 53"/>
                      <a:gd name="T9" fmla="*/ 18 h 1372"/>
                      <a:gd name="T10" fmla="*/ 30 w 53"/>
                      <a:gd name="T11" fmla="*/ 12 h 1372"/>
                      <a:gd name="T12" fmla="*/ 24 w 53"/>
                      <a:gd name="T13" fmla="*/ 6 h 1372"/>
                      <a:gd name="T14" fmla="*/ 15 w 53"/>
                      <a:gd name="T15" fmla="*/ 0 h 1372"/>
                      <a:gd name="T16" fmla="*/ 0 w 53"/>
                      <a:gd name="T17" fmla="*/ 0 h 1372"/>
                      <a:gd name="T18" fmla="*/ 12 w 53"/>
                      <a:gd name="T19" fmla="*/ 0 h 1372"/>
                      <a:gd name="T20" fmla="*/ 12 w 53"/>
                      <a:gd name="T21" fmla="*/ 0 h 1372"/>
                      <a:gd name="T22" fmla="*/ 27 w 53"/>
                      <a:gd name="T23" fmla="*/ 0 h 1372"/>
                      <a:gd name="T24" fmla="*/ 35 w 53"/>
                      <a:gd name="T25" fmla="*/ 6 h 1372"/>
                      <a:gd name="T26" fmla="*/ 41 w 53"/>
                      <a:gd name="T27" fmla="*/ 12 h 1372"/>
                      <a:gd name="T28" fmla="*/ 47 w 53"/>
                      <a:gd name="T29" fmla="*/ 18 h 1372"/>
                      <a:gd name="T30" fmla="*/ 53 w 53"/>
                      <a:gd name="T31" fmla="*/ 33 h 1372"/>
                      <a:gd name="T32" fmla="*/ 53 w 53"/>
                      <a:gd name="T33" fmla="*/ 38 h 1372"/>
                      <a:gd name="T34" fmla="*/ 53 w 53"/>
                      <a:gd name="T35" fmla="*/ 1331 h 1372"/>
                      <a:gd name="T36" fmla="*/ 53 w 53"/>
                      <a:gd name="T37" fmla="*/ 1331 h 1372"/>
                      <a:gd name="T38" fmla="*/ 50 w 53"/>
                      <a:gd name="T39" fmla="*/ 1343 h 1372"/>
                      <a:gd name="T40" fmla="*/ 47 w 53"/>
                      <a:gd name="T41" fmla="*/ 1354 h 1372"/>
                      <a:gd name="T42" fmla="*/ 41 w 53"/>
                      <a:gd name="T43" fmla="*/ 1360 h 1372"/>
                      <a:gd name="T44" fmla="*/ 35 w 53"/>
                      <a:gd name="T45" fmla="*/ 1366 h 1372"/>
                      <a:gd name="T46" fmla="*/ 21 w 53"/>
                      <a:gd name="T47" fmla="*/ 1369 h 1372"/>
                      <a:gd name="T48" fmla="*/ 12 w 53"/>
                      <a:gd name="T49" fmla="*/ 1372 h 1372"/>
                      <a:gd name="T50" fmla="*/ 0 w 53"/>
                      <a:gd name="T51" fmla="*/ 1372 h 1372"/>
                      <a:gd name="T52" fmla="*/ 0 w 53"/>
                      <a:gd name="T53" fmla="*/ 1372 h 1372"/>
                      <a:gd name="T54" fmla="*/ 9 w 53"/>
                      <a:gd name="T55" fmla="*/ 1369 h 1372"/>
                      <a:gd name="T56" fmla="*/ 24 w 53"/>
                      <a:gd name="T57" fmla="*/ 1366 h 1372"/>
                      <a:gd name="T58" fmla="*/ 30 w 53"/>
                      <a:gd name="T59" fmla="*/ 1360 h 1372"/>
                      <a:gd name="T60" fmla="*/ 35 w 53"/>
                      <a:gd name="T61" fmla="*/ 1354 h 1372"/>
                      <a:gd name="T62" fmla="*/ 38 w 53"/>
                      <a:gd name="T63" fmla="*/ 1343 h 1372"/>
                      <a:gd name="T64" fmla="*/ 41 w 53"/>
                      <a:gd name="T65" fmla="*/ 1331 h 1372"/>
                      <a:gd name="T66" fmla="*/ 41 w 53"/>
                      <a:gd name="T67" fmla="*/ 1331 h 13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53"/>
                      <a:gd name="T103" fmla="*/ 0 h 1372"/>
                      <a:gd name="T104" fmla="*/ 53 w 53"/>
                      <a:gd name="T105" fmla="*/ 1372 h 13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53" h="1372">
                        <a:moveTo>
                          <a:pt x="41" y="1331"/>
                        </a:moveTo>
                        <a:lnTo>
                          <a:pt x="41" y="38"/>
                        </a:lnTo>
                        <a:lnTo>
                          <a:pt x="41" y="33"/>
                        </a:lnTo>
                        <a:lnTo>
                          <a:pt x="35" y="18"/>
                        </a:lnTo>
                        <a:lnTo>
                          <a:pt x="30" y="12"/>
                        </a:lnTo>
                        <a:lnTo>
                          <a:pt x="24" y="6"/>
                        </a:lnTo>
                        <a:lnTo>
                          <a:pt x="15" y="0"/>
                        </a:lnTo>
                        <a:lnTo>
                          <a:pt x="0" y="0"/>
                        </a:lnTo>
                        <a:lnTo>
                          <a:pt x="12" y="0"/>
                        </a:lnTo>
                        <a:lnTo>
                          <a:pt x="27" y="0"/>
                        </a:lnTo>
                        <a:lnTo>
                          <a:pt x="35" y="6"/>
                        </a:lnTo>
                        <a:lnTo>
                          <a:pt x="41" y="12"/>
                        </a:lnTo>
                        <a:lnTo>
                          <a:pt x="47" y="18"/>
                        </a:lnTo>
                        <a:lnTo>
                          <a:pt x="53" y="33"/>
                        </a:lnTo>
                        <a:lnTo>
                          <a:pt x="53" y="38"/>
                        </a:lnTo>
                        <a:lnTo>
                          <a:pt x="53" y="1331"/>
                        </a:lnTo>
                        <a:lnTo>
                          <a:pt x="50" y="1343"/>
                        </a:lnTo>
                        <a:lnTo>
                          <a:pt x="47" y="1354"/>
                        </a:lnTo>
                        <a:lnTo>
                          <a:pt x="41" y="1360"/>
                        </a:lnTo>
                        <a:lnTo>
                          <a:pt x="35" y="1366"/>
                        </a:lnTo>
                        <a:lnTo>
                          <a:pt x="21" y="1369"/>
                        </a:lnTo>
                        <a:lnTo>
                          <a:pt x="12" y="1372"/>
                        </a:lnTo>
                        <a:lnTo>
                          <a:pt x="0" y="1372"/>
                        </a:lnTo>
                        <a:lnTo>
                          <a:pt x="9" y="1369"/>
                        </a:lnTo>
                        <a:lnTo>
                          <a:pt x="24" y="1366"/>
                        </a:lnTo>
                        <a:lnTo>
                          <a:pt x="30" y="1360"/>
                        </a:lnTo>
                        <a:lnTo>
                          <a:pt x="35" y="1354"/>
                        </a:lnTo>
                        <a:lnTo>
                          <a:pt x="38" y="1343"/>
                        </a:lnTo>
                        <a:lnTo>
                          <a:pt x="41" y="1331"/>
                        </a:lnTo>
                        <a:close/>
                      </a:path>
                    </a:pathLst>
                  </a:custGeom>
                  <a:solidFill>
                    <a:srgbClr val="5941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5" name="Freeform 76"/>
                  <p:cNvSpPr>
                    <a:spLocks/>
                  </p:cNvSpPr>
                  <p:nvPr/>
                </p:nvSpPr>
                <p:spPr bwMode="auto">
                  <a:xfrm>
                    <a:off x="4423" y="2790"/>
                    <a:ext cx="678" cy="35"/>
                  </a:xfrm>
                  <a:custGeom>
                    <a:avLst/>
                    <a:gdLst>
                      <a:gd name="T0" fmla="*/ 678 w 678"/>
                      <a:gd name="T1" fmla="*/ 0 h 35"/>
                      <a:gd name="T2" fmla="*/ 0 w 678"/>
                      <a:gd name="T3" fmla="*/ 0 h 35"/>
                      <a:gd name="T4" fmla="*/ 0 w 678"/>
                      <a:gd name="T5" fmla="*/ 0 h 35"/>
                      <a:gd name="T6" fmla="*/ 0 w 678"/>
                      <a:gd name="T7" fmla="*/ 35 h 35"/>
                      <a:gd name="T8" fmla="*/ 0 w 678"/>
                      <a:gd name="T9" fmla="*/ 35 h 35"/>
                      <a:gd name="T10" fmla="*/ 678 w 678"/>
                      <a:gd name="T11" fmla="*/ 35 h 35"/>
                      <a:gd name="T12" fmla="*/ 678 w 678"/>
                      <a:gd name="T13" fmla="*/ 35 h 35"/>
                      <a:gd name="T14" fmla="*/ 678 w 678"/>
                      <a:gd name="T15" fmla="*/ 0 h 35"/>
                      <a:gd name="T16" fmla="*/ 678 w 678"/>
                      <a:gd name="T17" fmla="*/ 0 h 35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78"/>
                      <a:gd name="T28" fmla="*/ 0 h 35"/>
                      <a:gd name="T29" fmla="*/ 678 w 678"/>
                      <a:gd name="T30" fmla="*/ 35 h 35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78" h="35">
                        <a:moveTo>
                          <a:pt x="678" y="0"/>
                        </a:moveTo>
                        <a:lnTo>
                          <a:pt x="0" y="0"/>
                        </a:lnTo>
                        <a:lnTo>
                          <a:pt x="0" y="35"/>
                        </a:lnTo>
                        <a:lnTo>
                          <a:pt x="678" y="35"/>
                        </a:lnTo>
                        <a:lnTo>
                          <a:pt x="678" y="0"/>
                        </a:lnTo>
                        <a:close/>
                      </a:path>
                    </a:pathLst>
                  </a:custGeom>
                  <a:solidFill>
                    <a:srgbClr val="CCCCCC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6" name="Freeform 77"/>
                  <p:cNvSpPr>
                    <a:spLocks/>
                  </p:cNvSpPr>
                  <p:nvPr/>
                </p:nvSpPr>
                <p:spPr bwMode="auto">
                  <a:xfrm>
                    <a:off x="4677" y="2597"/>
                    <a:ext cx="100" cy="167"/>
                  </a:xfrm>
                  <a:custGeom>
                    <a:avLst/>
                    <a:gdLst>
                      <a:gd name="T0" fmla="*/ 0 w 100"/>
                      <a:gd name="T1" fmla="*/ 9 h 167"/>
                      <a:gd name="T2" fmla="*/ 79 w 100"/>
                      <a:gd name="T3" fmla="*/ 167 h 167"/>
                      <a:gd name="T4" fmla="*/ 79 w 100"/>
                      <a:gd name="T5" fmla="*/ 167 h 167"/>
                      <a:gd name="T6" fmla="*/ 100 w 100"/>
                      <a:gd name="T7" fmla="*/ 167 h 167"/>
                      <a:gd name="T8" fmla="*/ 15 w 100"/>
                      <a:gd name="T9" fmla="*/ 0 h 167"/>
                      <a:gd name="T10" fmla="*/ 15 w 100"/>
                      <a:gd name="T11" fmla="*/ 0 h 167"/>
                      <a:gd name="T12" fmla="*/ 0 w 100"/>
                      <a:gd name="T13" fmla="*/ 9 h 167"/>
                      <a:gd name="T14" fmla="*/ 0 w 100"/>
                      <a:gd name="T15" fmla="*/ 9 h 167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0"/>
                      <a:gd name="T25" fmla="*/ 0 h 167"/>
                      <a:gd name="T26" fmla="*/ 100 w 100"/>
                      <a:gd name="T27" fmla="*/ 167 h 167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0" h="167">
                        <a:moveTo>
                          <a:pt x="0" y="9"/>
                        </a:moveTo>
                        <a:lnTo>
                          <a:pt x="79" y="167"/>
                        </a:lnTo>
                        <a:lnTo>
                          <a:pt x="100" y="167"/>
                        </a:lnTo>
                        <a:lnTo>
                          <a:pt x="15" y="0"/>
                        </a:lnTo>
                        <a:lnTo>
                          <a:pt x="0" y="9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7" name="Freeform 78"/>
                  <p:cNvSpPr>
                    <a:spLocks/>
                  </p:cNvSpPr>
                  <p:nvPr/>
                </p:nvSpPr>
                <p:spPr bwMode="auto">
                  <a:xfrm>
                    <a:off x="4692" y="2445"/>
                    <a:ext cx="246" cy="319"/>
                  </a:xfrm>
                  <a:custGeom>
                    <a:avLst/>
                    <a:gdLst>
                      <a:gd name="T0" fmla="*/ 169 w 246"/>
                      <a:gd name="T1" fmla="*/ 248 h 319"/>
                      <a:gd name="T2" fmla="*/ 169 w 246"/>
                      <a:gd name="T3" fmla="*/ 248 h 319"/>
                      <a:gd name="T4" fmla="*/ 169 w 246"/>
                      <a:gd name="T5" fmla="*/ 169 h 319"/>
                      <a:gd name="T6" fmla="*/ 169 w 246"/>
                      <a:gd name="T7" fmla="*/ 169 h 319"/>
                      <a:gd name="T8" fmla="*/ 102 w 246"/>
                      <a:gd name="T9" fmla="*/ 134 h 319"/>
                      <a:gd name="T10" fmla="*/ 120 w 246"/>
                      <a:gd name="T11" fmla="*/ 117 h 319"/>
                      <a:gd name="T12" fmla="*/ 120 w 246"/>
                      <a:gd name="T13" fmla="*/ 117 h 319"/>
                      <a:gd name="T14" fmla="*/ 129 w 246"/>
                      <a:gd name="T15" fmla="*/ 108 h 319"/>
                      <a:gd name="T16" fmla="*/ 134 w 246"/>
                      <a:gd name="T17" fmla="*/ 96 h 319"/>
                      <a:gd name="T18" fmla="*/ 137 w 246"/>
                      <a:gd name="T19" fmla="*/ 85 h 319"/>
                      <a:gd name="T20" fmla="*/ 140 w 246"/>
                      <a:gd name="T21" fmla="*/ 70 h 319"/>
                      <a:gd name="T22" fmla="*/ 140 w 246"/>
                      <a:gd name="T23" fmla="*/ 70 h 319"/>
                      <a:gd name="T24" fmla="*/ 137 w 246"/>
                      <a:gd name="T25" fmla="*/ 55 h 319"/>
                      <a:gd name="T26" fmla="*/ 134 w 246"/>
                      <a:gd name="T27" fmla="*/ 44 h 319"/>
                      <a:gd name="T28" fmla="*/ 129 w 246"/>
                      <a:gd name="T29" fmla="*/ 32 h 319"/>
                      <a:gd name="T30" fmla="*/ 120 w 246"/>
                      <a:gd name="T31" fmla="*/ 20 h 319"/>
                      <a:gd name="T32" fmla="*/ 108 w 246"/>
                      <a:gd name="T33" fmla="*/ 12 h 319"/>
                      <a:gd name="T34" fmla="*/ 96 w 246"/>
                      <a:gd name="T35" fmla="*/ 6 h 319"/>
                      <a:gd name="T36" fmla="*/ 85 w 246"/>
                      <a:gd name="T37" fmla="*/ 3 h 319"/>
                      <a:gd name="T38" fmla="*/ 70 w 246"/>
                      <a:gd name="T39" fmla="*/ 0 h 319"/>
                      <a:gd name="T40" fmla="*/ 70 w 246"/>
                      <a:gd name="T41" fmla="*/ 0 h 319"/>
                      <a:gd name="T42" fmla="*/ 55 w 246"/>
                      <a:gd name="T43" fmla="*/ 3 h 319"/>
                      <a:gd name="T44" fmla="*/ 44 w 246"/>
                      <a:gd name="T45" fmla="*/ 6 h 319"/>
                      <a:gd name="T46" fmla="*/ 32 w 246"/>
                      <a:gd name="T47" fmla="*/ 12 h 319"/>
                      <a:gd name="T48" fmla="*/ 20 w 246"/>
                      <a:gd name="T49" fmla="*/ 20 h 319"/>
                      <a:gd name="T50" fmla="*/ 11 w 246"/>
                      <a:gd name="T51" fmla="*/ 32 h 319"/>
                      <a:gd name="T52" fmla="*/ 6 w 246"/>
                      <a:gd name="T53" fmla="*/ 44 h 319"/>
                      <a:gd name="T54" fmla="*/ 3 w 246"/>
                      <a:gd name="T55" fmla="*/ 55 h 319"/>
                      <a:gd name="T56" fmla="*/ 0 w 246"/>
                      <a:gd name="T57" fmla="*/ 70 h 319"/>
                      <a:gd name="T58" fmla="*/ 0 w 246"/>
                      <a:gd name="T59" fmla="*/ 70 h 319"/>
                      <a:gd name="T60" fmla="*/ 3 w 246"/>
                      <a:gd name="T61" fmla="*/ 85 h 319"/>
                      <a:gd name="T62" fmla="*/ 6 w 246"/>
                      <a:gd name="T63" fmla="*/ 96 h 319"/>
                      <a:gd name="T64" fmla="*/ 11 w 246"/>
                      <a:gd name="T65" fmla="*/ 108 h 319"/>
                      <a:gd name="T66" fmla="*/ 20 w 246"/>
                      <a:gd name="T67" fmla="*/ 117 h 319"/>
                      <a:gd name="T68" fmla="*/ 35 w 246"/>
                      <a:gd name="T69" fmla="*/ 134 h 319"/>
                      <a:gd name="T70" fmla="*/ 20 w 246"/>
                      <a:gd name="T71" fmla="*/ 143 h 319"/>
                      <a:gd name="T72" fmla="*/ 108 w 246"/>
                      <a:gd name="T73" fmla="*/ 319 h 319"/>
                      <a:gd name="T74" fmla="*/ 108 w 246"/>
                      <a:gd name="T75" fmla="*/ 319 h 319"/>
                      <a:gd name="T76" fmla="*/ 246 w 246"/>
                      <a:gd name="T77" fmla="*/ 319 h 319"/>
                      <a:gd name="T78" fmla="*/ 216 w 246"/>
                      <a:gd name="T79" fmla="*/ 260 h 319"/>
                      <a:gd name="T80" fmla="*/ 169 w 246"/>
                      <a:gd name="T81" fmla="*/ 248 h 319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6"/>
                      <a:gd name="T124" fmla="*/ 0 h 319"/>
                      <a:gd name="T125" fmla="*/ 246 w 246"/>
                      <a:gd name="T126" fmla="*/ 319 h 319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6" h="319">
                        <a:moveTo>
                          <a:pt x="169" y="248"/>
                        </a:moveTo>
                        <a:lnTo>
                          <a:pt x="169" y="248"/>
                        </a:lnTo>
                        <a:lnTo>
                          <a:pt x="169" y="169"/>
                        </a:lnTo>
                        <a:lnTo>
                          <a:pt x="102" y="134"/>
                        </a:lnTo>
                        <a:lnTo>
                          <a:pt x="120" y="117"/>
                        </a:lnTo>
                        <a:lnTo>
                          <a:pt x="129" y="108"/>
                        </a:lnTo>
                        <a:lnTo>
                          <a:pt x="134" y="96"/>
                        </a:lnTo>
                        <a:lnTo>
                          <a:pt x="137" y="85"/>
                        </a:lnTo>
                        <a:lnTo>
                          <a:pt x="140" y="70"/>
                        </a:lnTo>
                        <a:lnTo>
                          <a:pt x="137" y="55"/>
                        </a:lnTo>
                        <a:lnTo>
                          <a:pt x="134" y="44"/>
                        </a:lnTo>
                        <a:lnTo>
                          <a:pt x="129" y="32"/>
                        </a:lnTo>
                        <a:lnTo>
                          <a:pt x="120" y="20"/>
                        </a:lnTo>
                        <a:lnTo>
                          <a:pt x="108" y="12"/>
                        </a:lnTo>
                        <a:lnTo>
                          <a:pt x="96" y="6"/>
                        </a:lnTo>
                        <a:lnTo>
                          <a:pt x="85" y="3"/>
                        </a:lnTo>
                        <a:lnTo>
                          <a:pt x="70" y="0"/>
                        </a:lnTo>
                        <a:lnTo>
                          <a:pt x="55" y="3"/>
                        </a:lnTo>
                        <a:lnTo>
                          <a:pt x="44" y="6"/>
                        </a:lnTo>
                        <a:lnTo>
                          <a:pt x="32" y="12"/>
                        </a:lnTo>
                        <a:lnTo>
                          <a:pt x="20" y="20"/>
                        </a:lnTo>
                        <a:lnTo>
                          <a:pt x="11" y="32"/>
                        </a:lnTo>
                        <a:lnTo>
                          <a:pt x="6" y="44"/>
                        </a:lnTo>
                        <a:lnTo>
                          <a:pt x="3" y="55"/>
                        </a:lnTo>
                        <a:lnTo>
                          <a:pt x="0" y="70"/>
                        </a:lnTo>
                        <a:lnTo>
                          <a:pt x="3" y="85"/>
                        </a:lnTo>
                        <a:lnTo>
                          <a:pt x="6" y="96"/>
                        </a:lnTo>
                        <a:lnTo>
                          <a:pt x="11" y="108"/>
                        </a:lnTo>
                        <a:lnTo>
                          <a:pt x="20" y="117"/>
                        </a:lnTo>
                        <a:lnTo>
                          <a:pt x="35" y="134"/>
                        </a:lnTo>
                        <a:lnTo>
                          <a:pt x="20" y="143"/>
                        </a:lnTo>
                        <a:lnTo>
                          <a:pt x="108" y="319"/>
                        </a:lnTo>
                        <a:lnTo>
                          <a:pt x="246" y="319"/>
                        </a:lnTo>
                        <a:lnTo>
                          <a:pt x="216" y="260"/>
                        </a:lnTo>
                        <a:lnTo>
                          <a:pt x="169" y="248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8" name="Freeform 79"/>
                  <p:cNvSpPr>
                    <a:spLocks/>
                  </p:cNvSpPr>
                  <p:nvPr/>
                </p:nvSpPr>
                <p:spPr bwMode="auto">
                  <a:xfrm>
                    <a:off x="4970" y="2720"/>
                    <a:ext cx="38" cy="44"/>
                  </a:xfrm>
                  <a:custGeom>
                    <a:avLst/>
                    <a:gdLst>
                      <a:gd name="T0" fmla="*/ 0 w 38"/>
                      <a:gd name="T1" fmla="*/ 0 h 44"/>
                      <a:gd name="T2" fmla="*/ 23 w 38"/>
                      <a:gd name="T3" fmla="*/ 44 h 44"/>
                      <a:gd name="T4" fmla="*/ 23 w 38"/>
                      <a:gd name="T5" fmla="*/ 44 h 44"/>
                      <a:gd name="T6" fmla="*/ 38 w 38"/>
                      <a:gd name="T7" fmla="*/ 44 h 44"/>
                      <a:gd name="T8" fmla="*/ 17 w 38"/>
                      <a:gd name="T9" fmla="*/ 3 h 44"/>
                      <a:gd name="T10" fmla="*/ 0 w 38"/>
                      <a:gd name="T11" fmla="*/ 0 h 4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8"/>
                      <a:gd name="T19" fmla="*/ 0 h 44"/>
                      <a:gd name="T20" fmla="*/ 38 w 38"/>
                      <a:gd name="T21" fmla="*/ 44 h 4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8" h="44">
                        <a:moveTo>
                          <a:pt x="0" y="0"/>
                        </a:moveTo>
                        <a:lnTo>
                          <a:pt x="23" y="44"/>
                        </a:lnTo>
                        <a:lnTo>
                          <a:pt x="38" y="44"/>
                        </a:lnTo>
                        <a:lnTo>
                          <a:pt x="17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9" name="Freeform 80"/>
                  <p:cNvSpPr>
                    <a:spLocks/>
                  </p:cNvSpPr>
                  <p:nvPr/>
                </p:nvSpPr>
                <p:spPr bwMode="auto">
                  <a:xfrm>
                    <a:off x="5008" y="2726"/>
                    <a:ext cx="82" cy="38"/>
                  </a:xfrm>
                  <a:custGeom>
                    <a:avLst/>
                    <a:gdLst>
                      <a:gd name="T0" fmla="*/ 82 w 82"/>
                      <a:gd name="T1" fmla="*/ 38 h 38"/>
                      <a:gd name="T2" fmla="*/ 82 w 82"/>
                      <a:gd name="T3" fmla="*/ 38 h 38"/>
                      <a:gd name="T4" fmla="*/ 79 w 82"/>
                      <a:gd name="T5" fmla="*/ 29 h 38"/>
                      <a:gd name="T6" fmla="*/ 73 w 82"/>
                      <a:gd name="T7" fmla="*/ 23 h 38"/>
                      <a:gd name="T8" fmla="*/ 58 w 82"/>
                      <a:gd name="T9" fmla="*/ 14 h 38"/>
                      <a:gd name="T10" fmla="*/ 41 w 82"/>
                      <a:gd name="T11" fmla="*/ 11 h 38"/>
                      <a:gd name="T12" fmla="*/ 0 w 82"/>
                      <a:gd name="T13" fmla="*/ 0 h 38"/>
                      <a:gd name="T14" fmla="*/ 17 w 82"/>
                      <a:gd name="T15" fmla="*/ 38 h 38"/>
                      <a:gd name="T16" fmla="*/ 17 w 82"/>
                      <a:gd name="T17" fmla="*/ 38 h 38"/>
                      <a:gd name="T18" fmla="*/ 82 w 82"/>
                      <a:gd name="T19" fmla="*/ 38 h 38"/>
                      <a:gd name="T20" fmla="*/ 82 w 82"/>
                      <a:gd name="T21" fmla="*/ 38 h 3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82"/>
                      <a:gd name="T34" fmla="*/ 0 h 38"/>
                      <a:gd name="T35" fmla="*/ 82 w 82"/>
                      <a:gd name="T36" fmla="*/ 38 h 3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82" h="38">
                        <a:moveTo>
                          <a:pt x="82" y="38"/>
                        </a:moveTo>
                        <a:lnTo>
                          <a:pt x="82" y="38"/>
                        </a:lnTo>
                        <a:lnTo>
                          <a:pt x="79" y="29"/>
                        </a:lnTo>
                        <a:lnTo>
                          <a:pt x="73" y="23"/>
                        </a:lnTo>
                        <a:lnTo>
                          <a:pt x="58" y="14"/>
                        </a:lnTo>
                        <a:lnTo>
                          <a:pt x="41" y="11"/>
                        </a:lnTo>
                        <a:lnTo>
                          <a:pt x="0" y="0"/>
                        </a:lnTo>
                        <a:lnTo>
                          <a:pt x="17" y="38"/>
                        </a:lnTo>
                        <a:lnTo>
                          <a:pt x="82" y="38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0" name="Freeform 81"/>
                  <p:cNvSpPr>
                    <a:spLocks/>
                  </p:cNvSpPr>
                  <p:nvPr/>
                </p:nvSpPr>
                <p:spPr bwMode="auto">
                  <a:xfrm>
                    <a:off x="4431" y="2702"/>
                    <a:ext cx="220" cy="62"/>
                  </a:xfrm>
                  <a:custGeom>
                    <a:avLst/>
                    <a:gdLst>
                      <a:gd name="T0" fmla="*/ 41 w 220"/>
                      <a:gd name="T1" fmla="*/ 35 h 62"/>
                      <a:gd name="T2" fmla="*/ 41 w 220"/>
                      <a:gd name="T3" fmla="*/ 35 h 62"/>
                      <a:gd name="T4" fmla="*/ 36 w 220"/>
                      <a:gd name="T5" fmla="*/ 35 h 62"/>
                      <a:gd name="T6" fmla="*/ 24 w 220"/>
                      <a:gd name="T7" fmla="*/ 38 h 62"/>
                      <a:gd name="T8" fmla="*/ 12 w 220"/>
                      <a:gd name="T9" fmla="*/ 47 h 62"/>
                      <a:gd name="T10" fmla="*/ 6 w 220"/>
                      <a:gd name="T11" fmla="*/ 53 h 62"/>
                      <a:gd name="T12" fmla="*/ 0 w 220"/>
                      <a:gd name="T13" fmla="*/ 62 h 62"/>
                      <a:gd name="T14" fmla="*/ 0 w 220"/>
                      <a:gd name="T15" fmla="*/ 62 h 62"/>
                      <a:gd name="T16" fmla="*/ 220 w 220"/>
                      <a:gd name="T17" fmla="*/ 62 h 62"/>
                      <a:gd name="T18" fmla="*/ 188 w 220"/>
                      <a:gd name="T19" fmla="*/ 0 h 62"/>
                      <a:gd name="T20" fmla="*/ 188 w 220"/>
                      <a:gd name="T21" fmla="*/ 0 h 62"/>
                      <a:gd name="T22" fmla="*/ 41 w 220"/>
                      <a:gd name="T23" fmla="*/ 35 h 62"/>
                      <a:gd name="T24" fmla="*/ 41 w 220"/>
                      <a:gd name="T25" fmla="*/ 35 h 6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20"/>
                      <a:gd name="T40" fmla="*/ 0 h 62"/>
                      <a:gd name="T41" fmla="*/ 220 w 220"/>
                      <a:gd name="T42" fmla="*/ 62 h 6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20" h="62">
                        <a:moveTo>
                          <a:pt x="41" y="35"/>
                        </a:moveTo>
                        <a:lnTo>
                          <a:pt x="41" y="35"/>
                        </a:lnTo>
                        <a:lnTo>
                          <a:pt x="36" y="35"/>
                        </a:lnTo>
                        <a:lnTo>
                          <a:pt x="24" y="38"/>
                        </a:lnTo>
                        <a:lnTo>
                          <a:pt x="12" y="47"/>
                        </a:lnTo>
                        <a:lnTo>
                          <a:pt x="6" y="53"/>
                        </a:lnTo>
                        <a:lnTo>
                          <a:pt x="0" y="62"/>
                        </a:lnTo>
                        <a:lnTo>
                          <a:pt x="220" y="62"/>
                        </a:lnTo>
                        <a:lnTo>
                          <a:pt x="188" y="0"/>
                        </a:lnTo>
                        <a:lnTo>
                          <a:pt x="41" y="35"/>
                        </a:lnTo>
                        <a:close/>
                      </a:path>
                    </a:pathLst>
                  </a:custGeom>
                  <a:solidFill>
                    <a:srgbClr val="B3B3B3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1" name="Freeform 82"/>
                  <p:cNvSpPr>
                    <a:spLocks/>
                  </p:cNvSpPr>
                  <p:nvPr/>
                </p:nvSpPr>
                <p:spPr bwMode="auto">
                  <a:xfrm>
                    <a:off x="4619" y="2606"/>
                    <a:ext cx="137" cy="158"/>
                  </a:xfrm>
                  <a:custGeom>
                    <a:avLst/>
                    <a:gdLst>
                      <a:gd name="T0" fmla="*/ 44 w 137"/>
                      <a:gd name="T1" fmla="*/ 8 h 158"/>
                      <a:gd name="T2" fmla="*/ 44 w 137"/>
                      <a:gd name="T3" fmla="*/ 8 h 158"/>
                      <a:gd name="T4" fmla="*/ 44 w 137"/>
                      <a:gd name="T5" fmla="*/ 87 h 158"/>
                      <a:gd name="T6" fmla="*/ 29 w 137"/>
                      <a:gd name="T7" fmla="*/ 90 h 158"/>
                      <a:gd name="T8" fmla="*/ 29 w 137"/>
                      <a:gd name="T9" fmla="*/ 90 h 158"/>
                      <a:gd name="T10" fmla="*/ 0 w 137"/>
                      <a:gd name="T11" fmla="*/ 96 h 158"/>
                      <a:gd name="T12" fmla="*/ 32 w 137"/>
                      <a:gd name="T13" fmla="*/ 158 h 158"/>
                      <a:gd name="T14" fmla="*/ 32 w 137"/>
                      <a:gd name="T15" fmla="*/ 158 h 158"/>
                      <a:gd name="T16" fmla="*/ 137 w 137"/>
                      <a:gd name="T17" fmla="*/ 158 h 158"/>
                      <a:gd name="T18" fmla="*/ 58 w 137"/>
                      <a:gd name="T19" fmla="*/ 0 h 158"/>
                      <a:gd name="T20" fmla="*/ 58 w 137"/>
                      <a:gd name="T21" fmla="*/ 0 h 158"/>
                      <a:gd name="T22" fmla="*/ 44 w 137"/>
                      <a:gd name="T23" fmla="*/ 8 h 158"/>
                      <a:gd name="T24" fmla="*/ 44 w 137"/>
                      <a:gd name="T25" fmla="*/ 8 h 15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37"/>
                      <a:gd name="T40" fmla="*/ 0 h 158"/>
                      <a:gd name="T41" fmla="*/ 137 w 137"/>
                      <a:gd name="T42" fmla="*/ 158 h 158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37" h="158">
                        <a:moveTo>
                          <a:pt x="44" y="8"/>
                        </a:moveTo>
                        <a:lnTo>
                          <a:pt x="44" y="8"/>
                        </a:lnTo>
                        <a:lnTo>
                          <a:pt x="44" y="87"/>
                        </a:lnTo>
                        <a:lnTo>
                          <a:pt x="29" y="90"/>
                        </a:lnTo>
                        <a:lnTo>
                          <a:pt x="0" y="96"/>
                        </a:lnTo>
                        <a:lnTo>
                          <a:pt x="32" y="158"/>
                        </a:lnTo>
                        <a:lnTo>
                          <a:pt x="137" y="158"/>
                        </a:lnTo>
                        <a:lnTo>
                          <a:pt x="58" y="0"/>
                        </a:lnTo>
                        <a:lnTo>
                          <a:pt x="44" y="8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2" name="Freeform 83"/>
                  <p:cNvSpPr>
                    <a:spLocks/>
                  </p:cNvSpPr>
                  <p:nvPr/>
                </p:nvSpPr>
                <p:spPr bwMode="auto">
                  <a:xfrm>
                    <a:off x="4692" y="2588"/>
                    <a:ext cx="108" cy="176"/>
                  </a:xfrm>
                  <a:custGeom>
                    <a:avLst/>
                    <a:gdLst>
                      <a:gd name="T0" fmla="*/ 14 w 108"/>
                      <a:gd name="T1" fmla="*/ 3 h 176"/>
                      <a:gd name="T2" fmla="*/ 14 w 108"/>
                      <a:gd name="T3" fmla="*/ 3 h 176"/>
                      <a:gd name="T4" fmla="*/ 0 w 108"/>
                      <a:gd name="T5" fmla="*/ 9 h 176"/>
                      <a:gd name="T6" fmla="*/ 85 w 108"/>
                      <a:gd name="T7" fmla="*/ 176 h 176"/>
                      <a:gd name="T8" fmla="*/ 85 w 108"/>
                      <a:gd name="T9" fmla="*/ 176 h 176"/>
                      <a:gd name="T10" fmla="*/ 108 w 108"/>
                      <a:gd name="T11" fmla="*/ 176 h 176"/>
                      <a:gd name="T12" fmla="*/ 20 w 108"/>
                      <a:gd name="T13" fmla="*/ 0 h 176"/>
                      <a:gd name="T14" fmla="*/ 14 w 108"/>
                      <a:gd name="T15" fmla="*/ 3 h 17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8"/>
                      <a:gd name="T25" fmla="*/ 0 h 176"/>
                      <a:gd name="T26" fmla="*/ 108 w 108"/>
                      <a:gd name="T27" fmla="*/ 176 h 17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8" h="176">
                        <a:moveTo>
                          <a:pt x="14" y="3"/>
                        </a:moveTo>
                        <a:lnTo>
                          <a:pt x="14" y="3"/>
                        </a:lnTo>
                        <a:lnTo>
                          <a:pt x="0" y="9"/>
                        </a:lnTo>
                        <a:lnTo>
                          <a:pt x="85" y="176"/>
                        </a:lnTo>
                        <a:lnTo>
                          <a:pt x="108" y="176"/>
                        </a:lnTo>
                        <a:lnTo>
                          <a:pt x="20" y="0"/>
                        </a:lnTo>
                        <a:lnTo>
                          <a:pt x="14" y="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3" name="Freeform 84"/>
                  <p:cNvSpPr>
                    <a:spLocks/>
                  </p:cNvSpPr>
                  <p:nvPr/>
                </p:nvSpPr>
                <p:spPr bwMode="auto">
                  <a:xfrm>
                    <a:off x="4908" y="2705"/>
                    <a:ext cx="85" cy="59"/>
                  </a:xfrm>
                  <a:custGeom>
                    <a:avLst/>
                    <a:gdLst>
                      <a:gd name="T0" fmla="*/ 0 w 85"/>
                      <a:gd name="T1" fmla="*/ 0 h 59"/>
                      <a:gd name="T2" fmla="*/ 30 w 85"/>
                      <a:gd name="T3" fmla="*/ 59 h 59"/>
                      <a:gd name="T4" fmla="*/ 30 w 85"/>
                      <a:gd name="T5" fmla="*/ 59 h 59"/>
                      <a:gd name="T6" fmla="*/ 85 w 85"/>
                      <a:gd name="T7" fmla="*/ 59 h 59"/>
                      <a:gd name="T8" fmla="*/ 62 w 85"/>
                      <a:gd name="T9" fmla="*/ 15 h 59"/>
                      <a:gd name="T10" fmla="*/ 0 w 85"/>
                      <a:gd name="T11" fmla="*/ 0 h 5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5"/>
                      <a:gd name="T19" fmla="*/ 0 h 59"/>
                      <a:gd name="T20" fmla="*/ 85 w 85"/>
                      <a:gd name="T21" fmla="*/ 59 h 5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5" h="59">
                        <a:moveTo>
                          <a:pt x="0" y="0"/>
                        </a:moveTo>
                        <a:lnTo>
                          <a:pt x="30" y="59"/>
                        </a:lnTo>
                        <a:lnTo>
                          <a:pt x="85" y="59"/>
                        </a:lnTo>
                        <a:lnTo>
                          <a:pt x="62" y="1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4" name="Freeform 85"/>
                  <p:cNvSpPr>
                    <a:spLocks/>
                  </p:cNvSpPr>
                  <p:nvPr/>
                </p:nvSpPr>
                <p:spPr bwMode="auto">
                  <a:xfrm>
                    <a:off x="4987" y="2723"/>
                    <a:ext cx="38" cy="41"/>
                  </a:xfrm>
                  <a:custGeom>
                    <a:avLst/>
                    <a:gdLst>
                      <a:gd name="T0" fmla="*/ 21 w 38"/>
                      <a:gd name="T1" fmla="*/ 3 h 41"/>
                      <a:gd name="T2" fmla="*/ 0 w 38"/>
                      <a:gd name="T3" fmla="*/ 0 h 41"/>
                      <a:gd name="T4" fmla="*/ 21 w 38"/>
                      <a:gd name="T5" fmla="*/ 41 h 41"/>
                      <a:gd name="T6" fmla="*/ 21 w 38"/>
                      <a:gd name="T7" fmla="*/ 41 h 41"/>
                      <a:gd name="T8" fmla="*/ 38 w 38"/>
                      <a:gd name="T9" fmla="*/ 41 h 41"/>
                      <a:gd name="T10" fmla="*/ 21 w 38"/>
                      <a:gd name="T11" fmla="*/ 3 h 4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8"/>
                      <a:gd name="T19" fmla="*/ 0 h 41"/>
                      <a:gd name="T20" fmla="*/ 38 w 38"/>
                      <a:gd name="T21" fmla="*/ 41 h 4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8" h="41">
                        <a:moveTo>
                          <a:pt x="21" y="3"/>
                        </a:moveTo>
                        <a:lnTo>
                          <a:pt x="0" y="0"/>
                        </a:lnTo>
                        <a:lnTo>
                          <a:pt x="21" y="41"/>
                        </a:lnTo>
                        <a:lnTo>
                          <a:pt x="38" y="41"/>
                        </a:lnTo>
                        <a:lnTo>
                          <a:pt x="21" y="3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5" name="Freeform 86"/>
                  <p:cNvSpPr>
                    <a:spLocks/>
                  </p:cNvSpPr>
                  <p:nvPr/>
                </p:nvSpPr>
                <p:spPr bwMode="auto">
                  <a:xfrm>
                    <a:off x="4706" y="2459"/>
                    <a:ext cx="109" cy="109"/>
                  </a:xfrm>
                  <a:custGeom>
                    <a:avLst/>
                    <a:gdLst>
                      <a:gd name="T0" fmla="*/ 0 w 109"/>
                      <a:gd name="T1" fmla="*/ 56 h 109"/>
                      <a:gd name="T2" fmla="*/ 0 w 109"/>
                      <a:gd name="T3" fmla="*/ 56 h 109"/>
                      <a:gd name="T4" fmla="*/ 3 w 109"/>
                      <a:gd name="T5" fmla="*/ 44 h 109"/>
                      <a:gd name="T6" fmla="*/ 6 w 109"/>
                      <a:gd name="T7" fmla="*/ 36 h 109"/>
                      <a:gd name="T8" fmla="*/ 12 w 109"/>
                      <a:gd name="T9" fmla="*/ 27 h 109"/>
                      <a:gd name="T10" fmla="*/ 18 w 109"/>
                      <a:gd name="T11" fmla="*/ 18 h 109"/>
                      <a:gd name="T12" fmla="*/ 27 w 109"/>
                      <a:gd name="T13" fmla="*/ 12 h 109"/>
                      <a:gd name="T14" fmla="*/ 36 w 109"/>
                      <a:gd name="T15" fmla="*/ 6 h 109"/>
                      <a:gd name="T16" fmla="*/ 44 w 109"/>
                      <a:gd name="T17" fmla="*/ 3 h 109"/>
                      <a:gd name="T18" fmla="*/ 56 w 109"/>
                      <a:gd name="T19" fmla="*/ 0 h 109"/>
                      <a:gd name="T20" fmla="*/ 56 w 109"/>
                      <a:gd name="T21" fmla="*/ 0 h 109"/>
                      <a:gd name="T22" fmla="*/ 68 w 109"/>
                      <a:gd name="T23" fmla="*/ 3 h 109"/>
                      <a:gd name="T24" fmla="*/ 76 w 109"/>
                      <a:gd name="T25" fmla="*/ 6 h 109"/>
                      <a:gd name="T26" fmla="*/ 85 w 109"/>
                      <a:gd name="T27" fmla="*/ 12 h 109"/>
                      <a:gd name="T28" fmla="*/ 94 w 109"/>
                      <a:gd name="T29" fmla="*/ 18 h 109"/>
                      <a:gd name="T30" fmla="*/ 100 w 109"/>
                      <a:gd name="T31" fmla="*/ 27 h 109"/>
                      <a:gd name="T32" fmla="*/ 106 w 109"/>
                      <a:gd name="T33" fmla="*/ 36 h 109"/>
                      <a:gd name="T34" fmla="*/ 109 w 109"/>
                      <a:gd name="T35" fmla="*/ 44 h 109"/>
                      <a:gd name="T36" fmla="*/ 109 w 109"/>
                      <a:gd name="T37" fmla="*/ 56 h 109"/>
                      <a:gd name="T38" fmla="*/ 109 w 109"/>
                      <a:gd name="T39" fmla="*/ 56 h 109"/>
                      <a:gd name="T40" fmla="*/ 109 w 109"/>
                      <a:gd name="T41" fmla="*/ 68 h 109"/>
                      <a:gd name="T42" fmla="*/ 106 w 109"/>
                      <a:gd name="T43" fmla="*/ 76 h 109"/>
                      <a:gd name="T44" fmla="*/ 100 w 109"/>
                      <a:gd name="T45" fmla="*/ 85 h 109"/>
                      <a:gd name="T46" fmla="*/ 94 w 109"/>
                      <a:gd name="T47" fmla="*/ 94 h 109"/>
                      <a:gd name="T48" fmla="*/ 85 w 109"/>
                      <a:gd name="T49" fmla="*/ 100 h 109"/>
                      <a:gd name="T50" fmla="*/ 76 w 109"/>
                      <a:gd name="T51" fmla="*/ 106 h 109"/>
                      <a:gd name="T52" fmla="*/ 68 w 109"/>
                      <a:gd name="T53" fmla="*/ 109 h 109"/>
                      <a:gd name="T54" fmla="*/ 56 w 109"/>
                      <a:gd name="T55" fmla="*/ 109 h 109"/>
                      <a:gd name="T56" fmla="*/ 56 w 109"/>
                      <a:gd name="T57" fmla="*/ 109 h 109"/>
                      <a:gd name="T58" fmla="*/ 44 w 109"/>
                      <a:gd name="T59" fmla="*/ 109 h 109"/>
                      <a:gd name="T60" fmla="*/ 36 w 109"/>
                      <a:gd name="T61" fmla="*/ 106 h 109"/>
                      <a:gd name="T62" fmla="*/ 27 w 109"/>
                      <a:gd name="T63" fmla="*/ 100 h 109"/>
                      <a:gd name="T64" fmla="*/ 18 w 109"/>
                      <a:gd name="T65" fmla="*/ 94 h 109"/>
                      <a:gd name="T66" fmla="*/ 12 w 109"/>
                      <a:gd name="T67" fmla="*/ 85 h 109"/>
                      <a:gd name="T68" fmla="*/ 6 w 109"/>
                      <a:gd name="T69" fmla="*/ 76 h 109"/>
                      <a:gd name="T70" fmla="*/ 3 w 109"/>
                      <a:gd name="T71" fmla="*/ 68 h 109"/>
                      <a:gd name="T72" fmla="*/ 0 w 109"/>
                      <a:gd name="T73" fmla="*/ 56 h 109"/>
                      <a:gd name="T74" fmla="*/ 0 w 109"/>
                      <a:gd name="T75" fmla="*/ 56 h 109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09"/>
                      <a:gd name="T115" fmla="*/ 0 h 109"/>
                      <a:gd name="T116" fmla="*/ 109 w 109"/>
                      <a:gd name="T117" fmla="*/ 109 h 109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09" h="109">
                        <a:moveTo>
                          <a:pt x="0" y="56"/>
                        </a:moveTo>
                        <a:lnTo>
                          <a:pt x="0" y="56"/>
                        </a:lnTo>
                        <a:lnTo>
                          <a:pt x="3" y="44"/>
                        </a:lnTo>
                        <a:lnTo>
                          <a:pt x="6" y="36"/>
                        </a:lnTo>
                        <a:lnTo>
                          <a:pt x="12" y="27"/>
                        </a:lnTo>
                        <a:lnTo>
                          <a:pt x="18" y="18"/>
                        </a:lnTo>
                        <a:lnTo>
                          <a:pt x="27" y="12"/>
                        </a:lnTo>
                        <a:lnTo>
                          <a:pt x="36" y="6"/>
                        </a:lnTo>
                        <a:lnTo>
                          <a:pt x="44" y="3"/>
                        </a:lnTo>
                        <a:lnTo>
                          <a:pt x="56" y="0"/>
                        </a:lnTo>
                        <a:lnTo>
                          <a:pt x="68" y="3"/>
                        </a:lnTo>
                        <a:lnTo>
                          <a:pt x="76" y="6"/>
                        </a:lnTo>
                        <a:lnTo>
                          <a:pt x="85" y="12"/>
                        </a:lnTo>
                        <a:lnTo>
                          <a:pt x="94" y="18"/>
                        </a:lnTo>
                        <a:lnTo>
                          <a:pt x="100" y="27"/>
                        </a:lnTo>
                        <a:lnTo>
                          <a:pt x="106" y="36"/>
                        </a:lnTo>
                        <a:lnTo>
                          <a:pt x="109" y="44"/>
                        </a:lnTo>
                        <a:lnTo>
                          <a:pt x="109" y="56"/>
                        </a:lnTo>
                        <a:lnTo>
                          <a:pt x="109" y="68"/>
                        </a:lnTo>
                        <a:lnTo>
                          <a:pt x="106" y="76"/>
                        </a:lnTo>
                        <a:lnTo>
                          <a:pt x="100" y="85"/>
                        </a:lnTo>
                        <a:lnTo>
                          <a:pt x="94" y="94"/>
                        </a:lnTo>
                        <a:lnTo>
                          <a:pt x="85" y="100"/>
                        </a:lnTo>
                        <a:lnTo>
                          <a:pt x="76" y="106"/>
                        </a:lnTo>
                        <a:lnTo>
                          <a:pt x="68" y="109"/>
                        </a:lnTo>
                        <a:lnTo>
                          <a:pt x="56" y="109"/>
                        </a:lnTo>
                        <a:lnTo>
                          <a:pt x="44" y="109"/>
                        </a:lnTo>
                        <a:lnTo>
                          <a:pt x="36" y="106"/>
                        </a:lnTo>
                        <a:lnTo>
                          <a:pt x="27" y="100"/>
                        </a:lnTo>
                        <a:lnTo>
                          <a:pt x="18" y="94"/>
                        </a:lnTo>
                        <a:lnTo>
                          <a:pt x="12" y="85"/>
                        </a:lnTo>
                        <a:lnTo>
                          <a:pt x="6" y="76"/>
                        </a:lnTo>
                        <a:lnTo>
                          <a:pt x="3" y="68"/>
                        </a:lnTo>
                        <a:lnTo>
                          <a:pt x="0" y="56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6" name="Freeform 87"/>
                  <p:cNvSpPr>
                    <a:spLocks noEditPoints="1"/>
                  </p:cNvSpPr>
                  <p:nvPr/>
                </p:nvSpPr>
                <p:spPr bwMode="auto">
                  <a:xfrm>
                    <a:off x="4712" y="2465"/>
                    <a:ext cx="100" cy="100"/>
                  </a:xfrm>
                  <a:custGeom>
                    <a:avLst/>
                    <a:gdLst>
                      <a:gd name="T0" fmla="*/ 12 w 100"/>
                      <a:gd name="T1" fmla="*/ 50 h 100"/>
                      <a:gd name="T2" fmla="*/ 12 w 100"/>
                      <a:gd name="T3" fmla="*/ 50 h 100"/>
                      <a:gd name="T4" fmla="*/ 15 w 100"/>
                      <a:gd name="T5" fmla="*/ 35 h 100"/>
                      <a:gd name="T6" fmla="*/ 24 w 100"/>
                      <a:gd name="T7" fmla="*/ 24 h 100"/>
                      <a:gd name="T8" fmla="*/ 35 w 100"/>
                      <a:gd name="T9" fmla="*/ 15 h 100"/>
                      <a:gd name="T10" fmla="*/ 50 w 100"/>
                      <a:gd name="T11" fmla="*/ 12 h 100"/>
                      <a:gd name="T12" fmla="*/ 50 w 100"/>
                      <a:gd name="T13" fmla="*/ 12 h 100"/>
                      <a:gd name="T14" fmla="*/ 65 w 100"/>
                      <a:gd name="T15" fmla="*/ 15 h 100"/>
                      <a:gd name="T16" fmla="*/ 76 w 100"/>
                      <a:gd name="T17" fmla="*/ 24 h 100"/>
                      <a:gd name="T18" fmla="*/ 85 w 100"/>
                      <a:gd name="T19" fmla="*/ 35 h 100"/>
                      <a:gd name="T20" fmla="*/ 88 w 100"/>
                      <a:gd name="T21" fmla="*/ 50 h 100"/>
                      <a:gd name="T22" fmla="*/ 88 w 100"/>
                      <a:gd name="T23" fmla="*/ 50 h 100"/>
                      <a:gd name="T24" fmla="*/ 85 w 100"/>
                      <a:gd name="T25" fmla="*/ 65 h 100"/>
                      <a:gd name="T26" fmla="*/ 76 w 100"/>
                      <a:gd name="T27" fmla="*/ 76 h 100"/>
                      <a:gd name="T28" fmla="*/ 65 w 100"/>
                      <a:gd name="T29" fmla="*/ 85 h 100"/>
                      <a:gd name="T30" fmla="*/ 50 w 100"/>
                      <a:gd name="T31" fmla="*/ 88 h 100"/>
                      <a:gd name="T32" fmla="*/ 50 w 100"/>
                      <a:gd name="T33" fmla="*/ 88 h 100"/>
                      <a:gd name="T34" fmla="*/ 35 w 100"/>
                      <a:gd name="T35" fmla="*/ 85 h 100"/>
                      <a:gd name="T36" fmla="*/ 24 w 100"/>
                      <a:gd name="T37" fmla="*/ 76 h 100"/>
                      <a:gd name="T38" fmla="*/ 15 w 100"/>
                      <a:gd name="T39" fmla="*/ 65 h 100"/>
                      <a:gd name="T40" fmla="*/ 12 w 100"/>
                      <a:gd name="T41" fmla="*/ 50 h 100"/>
                      <a:gd name="T42" fmla="*/ 12 w 100"/>
                      <a:gd name="T43" fmla="*/ 50 h 100"/>
                      <a:gd name="T44" fmla="*/ 0 w 100"/>
                      <a:gd name="T45" fmla="*/ 50 h 100"/>
                      <a:gd name="T46" fmla="*/ 0 w 100"/>
                      <a:gd name="T47" fmla="*/ 50 h 100"/>
                      <a:gd name="T48" fmla="*/ 0 w 100"/>
                      <a:gd name="T49" fmla="*/ 59 h 100"/>
                      <a:gd name="T50" fmla="*/ 3 w 100"/>
                      <a:gd name="T51" fmla="*/ 70 h 100"/>
                      <a:gd name="T52" fmla="*/ 9 w 100"/>
                      <a:gd name="T53" fmla="*/ 76 h 100"/>
                      <a:gd name="T54" fmla="*/ 15 w 100"/>
                      <a:gd name="T55" fmla="*/ 85 h 100"/>
                      <a:gd name="T56" fmla="*/ 21 w 100"/>
                      <a:gd name="T57" fmla="*/ 91 h 100"/>
                      <a:gd name="T58" fmla="*/ 30 w 100"/>
                      <a:gd name="T59" fmla="*/ 97 h 100"/>
                      <a:gd name="T60" fmla="*/ 41 w 100"/>
                      <a:gd name="T61" fmla="*/ 100 h 100"/>
                      <a:gd name="T62" fmla="*/ 50 w 100"/>
                      <a:gd name="T63" fmla="*/ 100 h 100"/>
                      <a:gd name="T64" fmla="*/ 50 w 100"/>
                      <a:gd name="T65" fmla="*/ 100 h 100"/>
                      <a:gd name="T66" fmla="*/ 59 w 100"/>
                      <a:gd name="T67" fmla="*/ 100 h 100"/>
                      <a:gd name="T68" fmla="*/ 70 w 100"/>
                      <a:gd name="T69" fmla="*/ 97 h 100"/>
                      <a:gd name="T70" fmla="*/ 76 w 100"/>
                      <a:gd name="T71" fmla="*/ 91 h 100"/>
                      <a:gd name="T72" fmla="*/ 85 w 100"/>
                      <a:gd name="T73" fmla="*/ 85 h 100"/>
                      <a:gd name="T74" fmla="*/ 91 w 100"/>
                      <a:gd name="T75" fmla="*/ 76 h 100"/>
                      <a:gd name="T76" fmla="*/ 97 w 100"/>
                      <a:gd name="T77" fmla="*/ 70 h 100"/>
                      <a:gd name="T78" fmla="*/ 100 w 100"/>
                      <a:gd name="T79" fmla="*/ 59 h 100"/>
                      <a:gd name="T80" fmla="*/ 100 w 100"/>
                      <a:gd name="T81" fmla="*/ 50 h 100"/>
                      <a:gd name="T82" fmla="*/ 100 w 100"/>
                      <a:gd name="T83" fmla="*/ 50 h 100"/>
                      <a:gd name="T84" fmla="*/ 100 w 100"/>
                      <a:gd name="T85" fmla="*/ 41 h 100"/>
                      <a:gd name="T86" fmla="*/ 97 w 100"/>
                      <a:gd name="T87" fmla="*/ 30 h 100"/>
                      <a:gd name="T88" fmla="*/ 91 w 100"/>
                      <a:gd name="T89" fmla="*/ 21 h 100"/>
                      <a:gd name="T90" fmla="*/ 85 w 100"/>
                      <a:gd name="T91" fmla="*/ 15 h 100"/>
                      <a:gd name="T92" fmla="*/ 76 w 100"/>
                      <a:gd name="T93" fmla="*/ 9 h 100"/>
                      <a:gd name="T94" fmla="*/ 70 w 100"/>
                      <a:gd name="T95" fmla="*/ 3 h 100"/>
                      <a:gd name="T96" fmla="*/ 59 w 100"/>
                      <a:gd name="T97" fmla="*/ 0 h 100"/>
                      <a:gd name="T98" fmla="*/ 50 w 100"/>
                      <a:gd name="T99" fmla="*/ 0 h 100"/>
                      <a:gd name="T100" fmla="*/ 50 w 100"/>
                      <a:gd name="T101" fmla="*/ 0 h 100"/>
                      <a:gd name="T102" fmla="*/ 41 w 100"/>
                      <a:gd name="T103" fmla="*/ 0 h 100"/>
                      <a:gd name="T104" fmla="*/ 30 w 100"/>
                      <a:gd name="T105" fmla="*/ 3 h 100"/>
                      <a:gd name="T106" fmla="*/ 21 w 100"/>
                      <a:gd name="T107" fmla="*/ 9 h 100"/>
                      <a:gd name="T108" fmla="*/ 15 w 100"/>
                      <a:gd name="T109" fmla="*/ 15 h 100"/>
                      <a:gd name="T110" fmla="*/ 9 w 100"/>
                      <a:gd name="T111" fmla="*/ 21 h 100"/>
                      <a:gd name="T112" fmla="*/ 3 w 100"/>
                      <a:gd name="T113" fmla="*/ 30 h 100"/>
                      <a:gd name="T114" fmla="*/ 0 w 100"/>
                      <a:gd name="T115" fmla="*/ 41 h 100"/>
                      <a:gd name="T116" fmla="*/ 0 w 100"/>
                      <a:gd name="T117" fmla="*/ 50 h 100"/>
                      <a:gd name="T118" fmla="*/ 0 w 100"/>
                      <a:gd name="T119" fmla="*/ 50 h 1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00"/>
                      <a:gd name="T181" fmla="*/ 0 h 100"/>
                      <a:gd name="T182" fmla="*/ 100 w 100"/>
                      <a:gd name="T183" fmla="*/ 100 h 1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00" h="100">
                        <a:moveTo>
                          <a:pt x="12" y="50"/>
                        </a:moveTo>
                        <a:lnTo>
                          <a:pt x="12" y="50"/>
                        </a:lnTo>
                        <a:lnTo>
                          <a:pt x="15" y="35"/>
                        </a:lnTo>
                        <a:lnTo>
                          <a:pt x="24" y="24"/>
                        </a:lnTo>
                        <a:lnTo>
                          <a:pt x="35" y="15"/>
                        </a:lnTo>
                        <a:lnTo>
                          <a:pt x="50" y="12"/>
                        </a:lnTo>
                        <a:lnTo>
                          <a:pt x="65" y="15"/>
                        </a:lnTo>
                        <a:lnTo>
                          <a:pt x="76" y="24"/>
                        </a:lnTo>
                        <a:lnTo>
                          <a:pt x="85" y="35"/>
                        </a:lnTo>
                        <a:lnTo>
                          <a:pt x="88" y="50"/>
                        </a:lnTo>
                        <a:lnTo>
                          <a:pt x="85" y="65"/>
                        </a:lnTo>
                        <a:lnTo>
                          <a:pt x="76" y="76"/>
                        </a:lnTo>
                        <a:lnTo>
                          <a:pt x="65" y="85"/>
                        </a:lnTo>
                        <a:lnTo>
                          <a:pt x="50" y="88"/>
                        </a:lnTo>
                        <a:lnTo>
                          <a:pt x="35" y="85"/>
                        </a:lnTo>
                        <a:lnTo>
                          <a:pt x="24" y="76"/>
                        </a:lnTo>
                        <a:lnTo>
                          <a:pt x="15" y="65"/>
                        </a:lnTo>
                        <a:lnTo>
                          <a:pt x="12" y="50"/>
                        </a:lnTo>
                        <a:close/>
                        <a:moveTo>
                          <a:pt x="0" y="50"/>
                        </a:moveTo>
                        <a:lnTo>
                          <a:pt x="0" y="50"/>
                        </a:lnTo>
                        <a:lnTo>
                          <a:pt x="0" y="59"/>
                        </a:lnTo>
                        <a:lnTo>
                          <a:pt x="3" y="70"/>
                        </a:lnTo>
                        <a:lnTo>
                          <a:pt x="9" y="76"/>
                        </a:lnTo>
                        <a:lnTo>
                          <a:pt x="15" y="85"/>
                        </a:lnTo>
                        <a:lnTo>
                          <a:pt x="21" y="91"/>
                        </a:lnTo>
                        <a:lnTo>
                          <a:pt x="30" y="97"/>
                        </a:lnTo>
                        <a:lnTo>
                          <a:pt x="41" y="100"/>
                        </a:lnTo>
                        <a:lnTo>
                          <a:pt x="50" y="100"/>
                        </a:lnTo>
                        <a:lnTo>
                          <a:pt x="59" y="100"/>
                        </a:lnTo>
                        <a:lnTo>
                          <a:pt x="70" y="97"/>
                        </a:lnTo>
                        <a:lnTo>
                          <a:pt x="76" y="91"/>
                        </a:lnTo>
                        <a:lnTo>
                          <a:pt x="85" y="85"/>
                        </a:lnTo>
                        <a:lnTo>
                          <a:pt x="91" y="76"/>
                        </a:lnTo>
                        <a:lnTo>
                          <a:pt x="97" y="70"/>
                        </a:lnTo>
                        <a:lnTo>
                          <a:pt x="100" y="59"/>
                        </a:lnTo>
                        <a:lnTo>
                          <a:pt x="100" y="50"/>
                        </a:lnTo>
                        <a:lnTo>
                          <a:pt x="100" y="41"/>
                        </a:lnTo>
                        <a:lnTo>
                          <a:pt x="97" y="30"/>
                        </a:lnTo>
                        <a:lnTo>
                          <a:pt x="91" y="21"/>
                        </a:lnTo>
                        <a:lnTo>
                          <a:pt x="85" y="15"/>
                        </a:lnTo>
                        <a:lnTo>
                          <a:pt x="76" y="9"/>
                        </a:lnTo>
                        <a:lnTo>
                          <a:pt x="70" y="3"/>
                        </a:lnTo>
                        <a:lnTo>
                          <a:pt x="59" y="0"/>
                        </a:lnTo>
                        <a:lnTo>
                          <a:pt x="50" y="0"/>
                        </a:lnTo>
                        <a:lnTo>
                          <a:pt x="41" y="0"/>
                        </a:lnTo>
                        <a:lnTo>
                          <a:pt x="30" y="3"/>
                        </a:lnTo>
                        <a:lnTo>
                          <a:pt x="21" y="9"/>
                        </a:lnTo>
                        <a:lnTo>
                          <a:pt x="15" y="15"/>
                        </a:lnTo>
                        <a:lnTo>
                          <a:pt x="9" y="21"/>
                        </a:lnTo>
                        <a:lnTo>
                          <a:pt x="3" y="30"/>
                        </a:lnTo>
                        <a:lnTo>
                          <a:pt x="0" y="41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7" name="Freeform 88"/>
                  <p:cNvSpPr>
                    <a:spLocks/>
                  </p:cNvSpPr>
                  <p:nvPr/>
                </p:nvSpPr>
                <p:spPr bwMode="auto">
                  <a:xfrm>
                    <a:off x="4250" y="2614"/>
                    <a:ext cx="386" cy="38"/>
                  </a:xfrm>
                  <a:custGeom>
                    <a:avLst/>
                    <a:gdLst>
                      <a:gd name="T0" fmla="*/ 41 w 386"/>
                      <a:gd name="T1" fmla="*/ 9 h 38"/>
                      <a:gd name="T2" fmla="*/ 386 w 386"/>
                      <a:gd name="T3" fmla="*/ 9 h 38"/>
                      <a:gd name="T4" fmla="*/ 386 w 386"/>
                      <a:gd name="T5" fmla="*/ 9 h 38"/>
                      <a:gd name="T6" fmla="*/ 386 w 386"/>
                      <a:gd name="T7" fmla="*/ 0 h 38"/>
                      <a:gd name="T8" fmla="*/ 41 w 386"/>
                      <a:gd name="T9" fmla="*/ 0 h 38"/>
                      <a:gd name="T10" fmla="*/ 41 w 386"/>
                      <a:gd name="T11" fmla="*/ 0 h 38"/>
                      <a:gd name="T12" fmla="*/ 26 w 386"/>
                      <a:gd name="T13" fmla="*/ 0 h 38"/>
                      <a:gd name="T14" fmla="*/ 18 w 386"/>
                      <a:gd name="T15" fmla="*/ 3 h 38"/>
                      <a:gd name="T16" fmla="*/ 12 w 386"/>
                      <a:gd name="T17" fmla="*/ 9 h 38"/>
                      <a:gd name="T18" fmla="*/ 6 w 386"/>
                      <a:gd name="T19" fmla="*/ 15 h 38"/>
                      <a:gd name="T20" fmla="*/ 0 w 386"/>
                      <a:gd name="T21" fmla="*/ 24 h 38"/>
                      <a:gd name="T22" fmla="*/ 0 w 386"/>
                      <a:gd name="T23" fmla="*/ 30 h 38"/>
                      <a:gd name="T24" fmla="*/ 0 w 386"/>
                      <a:gd name="T25" fmla="*/ 38 h 38"/>
                      <a:gd name="T26" fmla="*/ 0 w 386"/>
                      <a:gd name="T27" fmla="*/ 38 h 38"/>
                      <a:gd name="T28" fmla="*/ 0 w 386"/>
                      <a:gd name="T29" fmla="*/ 33 h 38"/>
                      <a:gd name="T30" fmla="*/ 6 w 386"/>
                      <a:gd name="T31" fmla="*/ 24 h 38"/>
                      <a:gd name="T32" fmla="*/ 12 w 386"/>
                      <a:gd name="T33" fmla="*/ 18 h 38"/>
                      <a:gd name="T34" fmla="*/ 18 w 386"/>
                      <a:gd name="T35" fmla="*/ 12 h 38"/>
                      <a:gd name="T36" fmla="*/ 26 w 386"/>
                      <a:gd name="T37" fmla="*/ 9 h 38"/>
                      <a:gd name="T38" fmla="*/ 41 w 386"/>
                      <a:gd name="T39" fmla="*/ 9 h 38"/>
                      <a:gd name="T40" fmla="*/ 41 w 386"/>
                      <a:gd name="T41" fmla="*/ 9 h 38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6"/>
                      <a:gd name="T64" fmla="*/ 0 h 38"/>
                      <a:gd name="T65" fmla="*/ 386 w 386"/>
                      <a:gd name="T66" fmla="*/ 38 h 38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6" h="38">
                        <a:moveTo>
                          <a:pt x="41" y="9"/>
                        </a:moveTo>
                        <a:lnTo>
                          <a:pt x="386" y="9"/>
                        </a:lnTo>
                        <a:lnTo>
                          <a:pt x="386" y="0"/>
                        </a:lnTo>
                        <a:lnTo>
                          <a:pt x="41" y="0"/>
                        </a:lnTo>
                        <a:lnTo>
                          <a:pt x="26" y="0"/>
                        </a:lnTo>
                        <a:lnTo>
                          <a:pt x="18" y="3"/>
                        </a:lnTo>
                        <a:lnTo>
                          <a:pt x="12" y="9"/>
                        </a:lnTo>
                        <a:lnTo>
                          <a:pt x="6" y="15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8"/>
                        </a:lnTo>
                        <a:lnTo>
                          <a:pt x="0" y="33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18" y="12"/>
                        </a:lnTo>
                        <a:lnTo>
                          <a:pt x="26" y="9"/>
                        </a:lnTo>
                        <a:lnTo>
                          <a:pt x="41" y="9"/>
                        </a:lnTo>
                        <a:close/>
                      </a:path>
                    </a:pathLst>
                  </a:custGeom>
                  <a:solidFill>
                    <a:srgbClr val="997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Freeform 89"/>
                  <p:cNvSpPr>
                    <a:spLocks/>
                  </p:cNvSpPr>
                  <p:nvPr/>
                </p:nvSpPr>
                <p:spPr bwMode="auto">
                  <a:xfrm>
                    <a:off x="4888" y="2614"/>
                    <a:ext cx="386" cy="38"/>
                  </a:xfrm>
                  <a:custGeom>
                    <a:avLst/>
                    <a:gdLst>
                      <a:gd name="T0" fmla="*/ 345 w 386"/>
                      <a:gd name="T1" fmla="*/ 0 h 38"/>
                      <a:gd name="T2" fmla="*/ 0 w 386"/>
                      <a:gd name="T3" fmla="*/ 0 h 38"/>
                      <a:gd name="T4" fmla="*/ 0 w 386"/>
                      <a:gd name="T5" fmla="*/ 0 h 38"/>
                      <a:gd name="T6" fmla="*/ 0 w 386"/>
                      <a:gd name="T7" fmla="*/ 9 h 38"/>
                      <a:gd name="T8" fmla="*/ 345 w 386"/>
                      <a:gd name="T9" fmla="*/ 9 h 38"/>
                      <a:gd name="T10" fmla="*/ 345 w 386"/>
                      <a:gd name="T11" fmla="*/ 9 h 38"/>
                      <a:gd name="T12" fmla="*/ 354 w 386"/>
                      <a:gd name="T13" fmla="*/ 9 h 38"/>
                      <a:gd name="T14" fmla="*/ 368 w 386"/>
                      <a:gd name="T15" fmla="*/ 12 h 38"/>
                      <a:gd name="T16" fmla="*/ 374 w 386"/>
                      <a:gd name="T17" fmla="*/ 18 h 38"/>
                      <a:gd name="T18" fmla="*/ 380 w 386"/>
                      <a:gd name="T19" fmla="*/ 21 h 38"/>
                      <a:gd name="T20" fmla="*/ 383 w 386"/>
                      <a:gd name="T21" fmla="*/ 30 h 38"/>
                      <a:gd name="T22" fmla="*/ 386 w 386"/>
                      <a:gd name="T23" fmla="*/ 38 h 38"/>
                      <a:gd name="T24" fmla="*/ 386 w 386"/>
                      <a:gd name="T25" fmla="*/ 30 h 38"/>
                      <a:gd name="T26" fmla="*/ 386 w 386"/>
                      <a:gd name="T27" fmla="*/ 30 h 38"/>
                      <a:gd name="T28" fmla="*/ 383 w 386"/>
                      <a:gd name="T29" fmla="*/ 21 h 38"/>
                      <a:gd name="T30" fmla="*/ 380 w 386"/>
                      <a:gd name="T31" fmla="*/ 12 h 38"/>
                      <a:gd name="T32" fmla="*/ 374 w 386"/>
                      <a:gd name="T33" fmla="*/ 6 h 38"/>
                      <a:gd name="T34" fmla="*/ 368 w 386"/>
                      <a:gd name="T35" fmla="*/ 3 h 38"/>
                      <a:gd name="T36" fmla="*/ 354 w 386"/>
                      <a:gd name="T37" fmla="*/ 0 h 38"/>
                      <a:gd name="T38" fmla="*/ 345 w 386"/>
                      <a:gd name="T39" fmla="*/ 0 h 38"/>
                      <a:gd name="T40" fmla="*/ 345 w 386"/>
                      <a:gd name="T41" fmla="*/ 0 h 38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6"/>
                      <a:gd name="T64" fmla="*/ 0 h 38"/>
                      <a:gd name="T65" fmla="*/ 386 w 386"/>
                      <a:gd name="T66" fmla="*/ 38 h 38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6" h="38">
                        <a:moveTo>
                          <a:pt x="345" y="0"/>
                        </a:moveTo>
                        <a:lnTo>
                          <a:pt x="0" y="0"/>
                        </a:lnTo>
                        <a:lnTo>
                          <a:pt x="0" y="9"/>
                        </a:lnTo>
                        <a:lnTo>
                          <a:pt x="345" y="9"/>
                        </a:lnTo>
                        <a:lnTo>
                          <a:pt x="354" y="9"/>
                        </a:lnTo>
                        <a:lnTo>
                          <a:pt x="368" y="12"/>
                        </a:lnTo>
                        <a:lnTo>
                          <a:pt x="374" y="18"/>
                        </a:lnTo>
                        <a:lnTo>
                          <a:pt x="380" y="21"/>
                        </a:lnTo>
                        <a:lnTo>
                          <a:pt x="383" y="30"/>
                        </a:lnTo>
                        <a:lnTo>
                          <a:pt x="386" y="38"/>
                        </a:lnTo>
                        <a:lnTo>
                          <a:pt x="386" y="30"/>
                        </a:lnTo>
                        <a:lnTo>
                          <a:pt x="383" y="21"/>
                        </a:lnTo>
                        <a:lnTo>
                          <a:pt x="380" y="12"/>
                        </a:lnTo>
                        <a:lnTo>
                          <a:pt x="374" y="6"/>
                        </a:lnTo>
                        <a:lnTo>
                          <a:pt x="368" y="3"/>
                        </a:lnTo>
                        <a:lnTo>
                          <a:pt x="354" y="0"/>
                        </a:lnTo>
                        <a:lnTo>
                          <a:pt x="345" y="0"/>
                        </a:lnTo>
                        <a:close/>
                      </a:path>
                    </a:pathLst>
                  </a:custGeom>
                  <a:solidFill>
                    <a:srgbClr val="997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9" name="Freeform 90"/>
                  <p:cNvSpPr>
                    <a:spLocks/>
                  </p:cNvSpPr>
                  <p:nvPr/>
                </p:nvSpPr>
                <p:spPr bwMode="auto">
                  <a:xfrm>
                    <a:off x="4250" y="3945"/>
                    <a:ext cx="1024" cy="38"/>
                  </a:xfrm>
                  <a:custGeom>
                    <a:avLst/>
                    <a:gdLst>
                      <a:gd name="T0" fmla="*/ 983 w 1024"/>
                      <a:gd name="T1" fmla="*/ 29 h 38"/>
                      <a:gd name="T2" fmla="*/ 41 w 1024"/>
                      <a:gd name="T3" fmla="*/ 29 h 38"/>
                      <a:gd name="T4" fmla="*/ 41 w 1024"/>
                      <a:gd name="T5" fmla="*/ 29 h 38"/>
                      <a:gd name="T6" fmla="*/ 26 w 1024"/>
                      <a:gd name="T7" fmla="*/ 29 h 38"/>
                      <a:gd name="T8" fmla="*/ 18 w 1024"/>
                      <a:gd name="T9" fmla="*/ 26 h 38"/>
                      <a:gd name="T10" fmla="*/ 12 w 1024"/>
                      <a:gd name="T11" fmla="*/ 21 h 38"/>
                      <a:gd name="T12" fmla="*/ 6 w 1024"/>
                      <a:gd name="T13" fmla="*/ 18 h 38"/>
                      <a:gd name="T14" fmla="*/ 0 w 1024"/>
                      <a:gd name="T15" fmla="*/ 6 h 38"/>
                      <a:gd name="T16" fmla="*/ 0 w 1024"/>
                      <a:gd name="T17" fmla="*/ 0 h 38"/>
                      <a:gd name="T18" fmla="*/ 0 w 1024"/>
                      <a:gd name="T19" fmla="*/ 9 h 38"/>
                      <a:gd name="T20" fmla="*/ 0 w 1024"/>
                      <a:gd name="T21" fmla="*/ 9 h 38"/>
                      <a:gd name="T22" fmla="*/ 0 w 1024"/>
                      <a:gd name="T23" fmla="*/ 15 h 38"/>
                      <a:gd name="T24" fmla="*/ 6 w 1024"/>
                      <a:gd name="T25" fmla="*/ 26 h 38"/>
                      <a:gd name="T26" fmla="*/ 12 w 1024"/>
                      <a:gd name="T27" fmla="*/ 29 h 38"/>
                      <a:gd name="T28" fmla="*/ 18 w 1024"/>
                      <a:gd name="T29" fmla="*/ 35 h 38"/>
                      <a:gd name="T30" fmla="*/ 26 w 1024"/>
                      <a:gd name="T31" fmla="*/ 38 h 38"/>
                      <a:gd name="T32" fmla="*/ 41 w 1024"/>
                      <a:gd name="T33" fmla="*/ 38 h 38"/>
                      <a:gd name="T34" fmla="*/ 983 w 1024"/>
                      <a:gd name="T35" fmla="*/ 38 h 38"/>
                      <a:gd name="T36" fmla="*/ 983 w 1024"/>
                      <a:gd name="T37" fmla="*/ 38 h 38"/>
                      <a:gd name="T38" fmla="*/ 992 w 1024"/>
                      <a:gd name="T39" fmla="*/ 38 h 38"/>
                      <a:gd name="T40" fmla="*/ 1006 w 1024"/>
                      <a:gd name="T41" fmla="*/ 35 h 38"/>
                      <a:gd name="T42" fmla="*/ 1012 w 1024"/>
                      <a:gd name="T43" fmla="*/ 32 h 38"/>
                      <a:gd name="T44" fmla="*/ 1018 w 1024"/>
                      <a:gd name="T45" fmla="*/ 26 h 38"/>
                      <a:gd name="T46" fmla="*/ 1021 w 1024"/>
                      <a:gd name="T47" fmla="*/ 18 h 38"/>
                      <a:gd name="T48" fmla="*/ 1024 w 1024"/>
                      <a:gd name="T49" fmla="*/ 9 h 38"/>
                      <a:gd name="T50" fmla="*/ 1024 w 1024"/>
                      <a:gd name="T51" fmla="*/ 0 h 38"/>
                      <a:gd name="T52" fmla="*/ 1024 w 1024"/>
                      <a:gd name="T53" fmla="*/ 0 h 38"/>
                      <a:gd name="T54" fmla="*/ 1021 w 1024"/>
                      <a:gd name="T55" fmla="*/ 9 h 38"/>
                      <a:gd name="T56" fmla="*/ 1018 w 1024"/>
                      <a:gd name="T57" fmla="*/ 18 h 38"/>
                      <a:gd name="T58" fmla="*/ 1012 w 1024"/>
                      <a:gd name="T59" fmla="*/ 23 h 38"/>
                      <a:gd name="T60" fmla="*/ 1006 w 1024"/>
                      <a:gd name="T61" fmla="*/ 26 h 38"/>
                      <a:gd name="T62" fmla="*/ 992 w 1024"/>
                      <a:gd name="T63" fmla="*/ 29 h 38"/>
                      <a:gd name="T64" fmla="*/ 983 w 1024"/>
                      <a:gd name="T65" fmla="*/ 29 h 38"/>
                      <a:gd name="T66" fmla="*/ 983 w 1024"/>
                      <a:gd name="T67" fmla="*/ 29 h 38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024"/>
                      <a:gd name="T103" fmla="*/ 0 h 38"/>
                      <a:gd name="T104" fmla="*/ 1024 w 1024"/>
                      <a:gd name="T105" fmla="*/ 38 h 38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024" h="38">
                        <a:moveTo>
                          <a:pt x="983" y="29"/>
                        </a:moveTo>
                        <a:lnTo>
                          <a:pt x="41" y="29"/>
                        </a:lnTo>
                        <a:lnTo>
                          <a:pt x="26" y="29"/>
                        </a:lnTo>
                        <a:lnTo>
                          <a:pt x="18" y="26"/>
                        </a:lnTo>
                        <a:lnTo>
                          <a:pt x="12" y="21"/>
                        </a:lnTo>
                        <a:lnTo>
                          <a:pt x="6" y="1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0" y="9"/>
                        </a:lnTo>
                        <a:lnTo>
                          <a:pt x="0" y="15"/>
                        </a:lnTo>
                        <a:lnTo>
                          <a:pt x="6" y="26"/>
                        </a:lnTo>
                        <a:lnTo>
                          <a:pt x="12" y="29"/>
                        </a:lnTo>
                        <a:lnTo>
                          <a:pt x="18" y="35"/>
                        </a:lnTo>
                        <a:lnTo>
                          <a:pt x="26" y="38"/>
                        </a:lnTo>
                        <a:lnTo>
                          <a:pt x="41" y="38"/>
                        </a:lnTo>
                        <a:lnTo>
                          <a:pt x="983" y="38"/>
                        </a:lnTo>
                        <a:lnTo>
                          <a:pt x="992" y="38"/>
                        </a:lnTo>
                        <a:lnTo>
                          <a:pt x="1006" y="35"/>
                        </a:lnTo>
                        <a:lnTo>
                          <a:pt x="1012" y="32"/>
                        </a:lnTo>
                        <a:lnTo>
                          <a:pt x="1018" y="26"/>
                        </a:lnTo>
                        <a:lnTo>
                          <a:pt x="1021" y="18"/>
                        </a:lnTo>
                        <a:lnTo>
                          <a:pt x="1024" y="9"/>
                        </a:lnTo>
                        <a:lnTo>
                          <a:pt x="1024" y="0"/>
                        </a:lnTo>
                        <a:lnTo>
                          <a:pt x="1021" y="9"/>
                        </a:lnTo>
                        <a:lnTo>
                          <a:pt x="1018" y="18"/>
                        </a:lnTo>
                        <a:lnTo>
                          <a:pt x="1012" y="23"/>
                        </a:lnTo>
                        <a:lnTo>
                          <a:pt x="1006" y="26"/>
                        </a:lnTo>
                        <a:lnTo>
                          <a:pt x="992" y="29"/>
                        </a:lnTo>
                        <a:lnTo>
                          <a:pt x="983" y="29"/>
                        </a:lnTo>
                        <a:close/>
                      </a:path>
                    </a:pathLst>
                  </a:custGeom>
                  <a:solidFill>
                    <a:srgbClr val="997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0" name="Freeform 91"/>
                  <p:cNvSpPr>
                    <a:spLocks noEditPoints="1"/>
                  </p:cNvSpPr>
                  <p:nvPr/>
                </p:nvSpPr>
                <p:spPr bwMode="auto">
                  <a:xfrm>
                    <a:off x="4230" y="2418"/>
                    <a:ext cx="1064" cy="1589"/>
                  </a:xfrm>
                  <a:custGeom>
                    <a:avLst/>
                    <a:gdLst>
                      <a:gd name="T0" fmla="*/ 1038 w 1064"/>
                      <a:gd name="T1" fmla="*/ 1548 h 1589"/>
                      <a:gd name="T2" fmla="*/ 1003 w 1064"/>
                      <a:gd name="T3" fmla="*/ 1568 h 1589"/>
                      <a:gd name="T4" fmla="*/ 38 w 1064"/>
                      <a:gd name="T5" fmla="*/ 1562 h 1589"/>
                      <a:gd name="T6" fmla="*/ 20 w 1064"/>
                      <a:gd name="T7" fmla="*/ 1527 h 1589"/>
                      <a:gd name="T8" fmla="*/ 26 w 1064"/>
                      <a:gd name="T9" fmla="*/ 214 h 1589"/>
                      <a:gd name="T10" fmla="*/ 61 w 1064"/>
                      <a:gd name="T11" fmla="*/ 196 h 1589"/>
                      <a:gd name="T12" fmla="*/ 406 w 1064"/>
                      <a:gd name="T13" fmla="*/ 255 h 1589"/>
                      <a:gd name="T14" fmla="*/ 988 w 1064"/>
                      <a:gd name="T15" fmla="*/ 1483 h 1589"/>
                      <a:gd name="T16" fmla="*/ 772 w 1064"/>
                      <a:gd name="T17" fmla="*/ 278 h 1589"/>
                      <a:gd name="T18" fmla="*/ 1003 w 1064"/>
                      <a:gd name="T19" fmla="*/ 196 h 1589"/>
                      <a:gd name="T20" fmla="*/ 1032 w 1064"/>
                      <a:gd name="T21" fmla="*/ 205 h 1589"/>
                      <a:gd name="T22" fmla="*/ 1044 w 1064"/>
                      <a:gd name="T23" fmla="*/ 1527 h 1589"/>
                      <a:gd name="T24" fmla="*/ 892 w 1064"/>
                      <a:gd name="T25" fmla="*/ 360 h 1589"/>
                      <a:gd name="T26" fmla="*/ 877 w 1064"/>
                      <a:gd name="T27" fmla="*/ 319 h 1589"/>
                      <a:gd name="T28" fmla="*/ 825 w 1064"/>
                      <a:gd name="T29" fmla="*/ 290 h 1589"/>
                      <a:gd name="T30" fmla="*/ 977 w 1064"/>
                      <a:gd name="T31" fmla="*/ 1472 h 1589"/>
                      <a:gd name="T32" fmla="*/ 87 w 1064"/>
                      <a:gd name="T33" fmla="*/ 290 h 1589"/>
                      <a:gd name="T34" fmla="*/ 219 w 1064"/>
                      <a:gd name="T35" fmla="*/ 296 h 1589"/>
                      <a:gd name="T36" fmla="*/ 178 w 1064"/>
                      <a:gd name="T37" fmla="*/ 331 h 1589"/>
                      <a:gd name="T38" fmla="*/ 193 w 1064"/>
                      <a:gd name="T39" fmla="*/ 366 h 1589"/>
                      <a:gd name="T40" fmla="*/ 871 w 1064"/>
                      <a:gd name="T41" fmla="*/ 407 h 1589"/>
                      <a:gd name="T42" fmla="*/ 193 w 1064"/>
                      <a:gd name="T43" fmla="*/ 366 h 1589"/>
                      <a:gd name="T44" fmla="*/ 427 w 1064"/>
                      <a:gd name="T45" fmla="*/ 191 h 1589"/>
                      <a:gd name="T46" fmla="*/ 476 w 1064"/>
                      <a:gd name="T47" fmla="*/ 150 h 1589"/>
                      <a:gd name="T48" fmla="*/ 456 w 1064"/>
                      <a:gd name="T49" fmla="*/ 97 h 1589"/>
                      <a:gd name="T50" fmla="*/ 468 w 1064"/>
                      <a:gd name="T51" fmla="*/ 53 h 1589"/>
                      <a:gd name="T52" fmla="*/ 517 w 1064"/>
                      <a:gd name="T53" fmla="*/ 21 h 1589"/>
                      <a:gd name="T54" fmla="*/ 561 w 1064"/>
                      <a:gd name="T55" fmla="*/ 27 h 1589"/>
                      <a:gd name="T56" fmla="*/ 602 w 1064"/>
                      <a:gd name="T57" fmla="*/ 68 h 1589"/>
                      <a:gd name="T58" fmla="*/ 608 w 1064"/>
                      <a:gd name="T59" fmla="*/ 112 h 1589"/>
                      <a:gd name="T60" fmla="*/ 579 w 1064"/>
                      <a:gd name="T61" fmla="*/ 161 h 1589"/>
                      <a:gd name="T62" fmla="*/ 637 w 1064"/>
                      <a:gd name="T63" fmla="*/ 270 h 1589"/>
                      <a:gd name="T64" fmla="*/ 845 w 1064"/>
                      <a:gd name="T65" fmla="*/ 319 h 1589"/>
                      <a:gd name="T66" fmla="*/ 871 w 1064"/>
                      <a:gd name="T67" fmla="*/ 354 h 1589"/>
                      <a:gd name="T68" fmla="*/ 201 w 1064"/>
                      <a:gd name="T69" fmla="*/ 331 h 1589"/>
                      <a:gd name="T70" fmla="*/ 242 w 1064"/>
                      <a:gd name="T71" fmla="*/ 310 h 1589"/>
                      <a:gd name="T72" fmla="*/ 1003 w 1064"/>
                      <a:gd name="T73" fmla="*/ 176 h 1589"/>
                      <a:gd name="T74" fmla="*/ 611 w 1064"/>
                      <a:gd name="T75" fmla="*/ 153 h 1589"/>
                      <a:gd name="T76" fmla="*/ 629 w 1064"/>
                      <a:gd name="T77" fmla="*/ 97 h 1589"/>
                      <a:gd name="T78" fmla="*/ 614 w 1064"/>
                      <a:gd name="T79" fmla="*/ 41 h 1589"/>
                      <a:gd name="T80" fmla="*/ 552 w 1064"/>
                      <a:gd name="T81" fmla="*/ 0 h 1589"/>
                      <a:gd name="T82" fmla="*/ 494 w 1064"/>
                      <a:gd name="T83" fmla="*/ 6 h 1589"/>
                      <a:gd name="T84" fmla="*/ 441 w 1064"/>
                      <a:gd name="T85" fmla="*/ 59 h 1589"/>
                      <a:gd name="T86" fmla="*/ 435 w 1064"/>
                      <a:gd name="T87" fmla="*/ 112 h 1589"/>
                      <a:gd name="T88" fmla="*/ 453 w 1064"/>
                      <a:gd name="T89" fmla="*/ 153 h 1589"/>
                      <a:gd name="T90" fmla="*/ 43 w 1064"/>
                      <a:gd name="T91" fmla="*/ 176 h 1589"/>
                      <a:gd name="T92" fmla="*/ 5 w 1064"/>
                      <a:gd name="T93" fmla="*/ 208 h 1589"/>
                      <a:gd name="T94" fmla="*/ 0 w 1064"/>
                      <a:gd name="T95" fmla="*/ 1527 h 1589"/>
                      <a:gd name="T96" fmla="*/ 23 w 1064"/>
                      <a:gd name="T97" fmla="*/ 1574 h 1589"/>
                      <a:gd name="T98" fmla="*/ 1003 w 1064"/>
                      <a:gd name="T99" fmla="*/ 1589 h 1589"/>
                      <a:gd name="T100" fmla="*/ 1044 w 1064"/>
                      <a:gd name="T101" fmla="*/ 1574 h 1589"/>
                      <a:gd name="T102" fmla="*/ 1064 w 1064"/>
                      <a:gd name="T103" fmla="*/ 1527 h 1589"/>
                      <a:gd name="T104" fmla="*/ 1059 w 1064"/>
                      <a:gd name="T105" fmla="*/ 205 h 1589"/>
                      <a:gd name="T106" fmla="*/ 1024 w 1064"/>
                      <a:gd name="T107" fmla="*/ 179 h 1589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064"/>
                      <a:gd name="T163" fmla="*/ 0 h 1589"/>
                      <a:gd name="T164" fmla="*/ 1064 w 1064"/>
                      <a:gd name="T165" fmla="*/ 1589 h 1589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064" h="1589">
                        <a:moveTo>
                          <a:pt x="1044" y="1527"/>
                        </a:moveTo>
                        <a:lnTo>
                          <a:pt x="1044" y="1527"/>
                        </a:lnTo>
                        <a:lnTo>
                          <a:pt x="1044" y="1536"/>
                        </a:lnTo>
                        <a:lnTo>
                          <a:pt x="1038" y="1548"/>
                        </a:lnTo>
                        <a:lnTo>
                          <a:pt x="1032" y="1556"/>
                        </a:lnTo>
                        <a:lnTo>
                          <a:pt x="1026" y="1562"/>
                        </a:lnTo>
                        <a:lnTo>
                          <a:pt x="1018" y="1565"/>
                        </a:lnTo>
                        <a:lnTo>
                          <a:pt x="1003" y="1568"/>
                        </a:lnTo>
                        <a:lnTo>
                          <a:pt x="61" y="1568"/>
                        </a:lnTo>
                        <a:lnTo>
                          <a:pt x="52" y="1565"/>
                        </a:lnTo>
                        <a:lnTo>
                          <a:pt x="38" y="1562"/>
                        </a:lnTo>
                        <a:lnTo>
                          <a:pt x="32" y="1556"/>
                        </a:lnTo>
                        <a:lnTo>
                          <a:pt x="26" y="1550"/>
                        </a:lnTo>
                        <a:lnTo>
                          <a:pt x="23" y="1539"/>
                        </a:lnTo>
                        <a:lnTo>
                          <a:pt x="20" y="1527"/>
                        </a:lnTo>
                        <a:lnTo>
                          <a:pt x="20" y="234"/>
                        </a:lnTo>
                        <a:lnTo>
                          <a:pt x="20" y="229"/>
                        </a:lnTo>
                        <a:lnTo>
                          <a:pt x="26" y="214"/>
                        </a:lnTo>
                        <a:lnTo>
                          <a:pt x="32" y="208"/>
                        </a:lnTo>
                        <a:lnTo>
                          <a:pt x="38" y="202"/>
                        </a:lnTo>
                        <a:lnTo>
                          <a:pt x="46" y="196"/>
                        </a:lnTo>
                        <a:lnTo>
                          <a:pt x="61" y="196"/>
                        </a:lnTo>
                        <a:lnTo>
                          <a:pt x="406" y="196"/>
                        </a:lnTo>
                        <a:lnTo>
                          <a:pt x="406" y="255"/>
                        </a:lnTo>
                        <a:lnTo>
                          <a:pt x="289" y="278"/>
                        </a:lnTo>
                        <a:lnTo>
                          <a:pt x="76" y="278"/>
                        </a:lnTo>
                        <a:lnTo>
                          <a:pt x="76" y="1483"/>
                        </a:lnTo>
                        <a:lnTo>
                          <a:pt x="988" y="1483"/>
                        </a:lnTo>
                        <a:lnTo>
                          <a:pt x="988" y="278"/>
                        </a:lnTo>
                        <a:lnTo>
                          <a:pt x="983" y="278"/>
                        </a:lnTo>
                        <a:lnTo>
                          <a:pt x="772" y="278"/>
                        </a:lnTo>
                        <a:lnTo>
                          <a:pt x="658" y="255"/>
                        </a:lnTo>
                        <a:lnTo>
                          <a:pt x="658" y="196"/>
                        </a:lnTo>
                        <a:lnTo>
                          <a:pt x="1003" y="196"/>
                        </a:lnTo>
                        <a:lnTo>
                          <a:pt x="1012" y="196"/>
                        </a:lnTo>
                        <a:lnTo>
                          <a:pt x="1026" y="202"/>
                        </a:lnTo>
                        <a:lnTo>
                          <a:pt x="1032" y="205"/>
                        </a:lnTo>
                        <a:lnTo>
                          <a:pt x="1038" y="214"/>
                        </a:lnTo>
                        <a:lnTo>
                          <a:pt x="1041" y="223"/>
                        </a:lnTo>
                        <a:lnTo>
                          <a:pt x="1044" y="234"/>
                        </a:lnTo>
                        <a:lnTo>
                          <a:pt x="1044" y="1527"/>
                        </a:lnTo>
                        <a:close/>
                        <a:moveTo>
                          <a:pt x="172" y="360"/>
                        </a:moveTo>
                        <a:lnTo>
                          <a:pt x="172" y="427"/>
                        </a:lnTo>
                        <a:lnTo>
                          <a:pt x="892" y="427"/>
                        </a:lnTo>
                        <a:lnTo>
                          <a:pt x="892" y="360"/>
                        </a:lnTo>
                        <a:lnTo>
                          <a:pt x="889" y="343"/>
                        </a:lnTo>
                        <a:lnTo>
                          <a:pt x="886" y="331"/>
                        </a:lnTo>
                        <a:lnTo>
                          <a:pt x="877" y="319"/>
                        </a:lnTo>
                        <a:lnTo>
                          <a:pt x="868" y="310"/>
                        </a:lnTo>
                        <a:lnTo>
                          <a:pt x="857" y="302"/>
                        </a:lnTo>
                        <a:lnTo>
                          <a:pt x="845" y="296"/>
                        </a:lnTo>
                        <a:lnTo>
                          <a:pt x="825" y="290"/>
                        </a:lnTo>
                        <a:lnTo>
                          <a:pt x="977" y="290"/>
                        </a:lnTo>
                        <a:lnTo>
                          <a:pt x="977" y="1472"/>
                        </a:lnTo>
                        <a:lnTo>
                          <a:pt x="87" y="1472"/>
                        </a:lnTo>
                        <a:lnTo>
                          <a:pt x="87" y="290"/>
                        </a:lnTo>
                        <a:lnTo>
                          <a:pt x="237" y="290"/>
                        </a:lnTo>
                        <a:lnTo>
                          <a:pt x="219" y="296"/>
                        </a:lnTo>
                        <a:lnTo>
                          <a:pt x="207" y="302"/>
                        </a:lnTo>
                        <a:lnTo>
                          <a:pt x="196" y="310"/>
                        </a:lnTo>
                        <a:lnTo>
                          <a:pt x="187" y="319"/>
                        </a:lnTo>
                        <a:lnTo>
                          <a:pt x="178" y="331"/>
                        </a:lnTo>
                        <a:lnTo>
                          <a:pt x="175" y="343"/>
                        </a:lnTo>
                        <a:lnTo>
                          <a:pt x="172" y="360"/>
                        </a:lnTo>
                        <a:close/>
                        <a:moveTo>
                          <a:pt x="193" y="366"/>
                        </a:moveTo>
                        <a:lnTo>
                          <a:pt x="871" y="366"/>
                        </a:lnTo>
                        <a:lnTo>
                          <a:pt x="871" y="407"/>
                        </a:lnTo>
                        <a:lnTo>
                          <a:pt x="193" y="407"/>
                        </a:lnTo>
                        <a:lnTo>
                          <a:pt x="193" y="366"/>
                        </a:lnTo>
                        <a:close/>
                        <a:moveTo>
                          <a:pt x="427" y="270"/>
                        </a:moveTo>
                        <a:lnTo>
                          <a:pt x="427" y="270"/>
                        </a:lnTo>
                        <a:lnTo>
                          <a:pt x="427" y="191"/>
                        </a:lnTo>
                        <a:lnTo>
                          <a:pt x="473" y="167"/>
                        </a:lnTo>
                        <a:lnTo>
                          <a:pt x="485" y="161"/>
                        </a:lnTo>
                        <a:lnTo>
                          <a:pt x="476" y="150"/>
                        </a:lnTo>
                        <a:lnTo>
                          <a:pt x="468" y="138"/>
                        </a:lnTo>
                        <a:lnTo>
                          <a:pt x="462" y="126"/>
                        </a:lnTo>
                        <a:lnTo>
                          <a:pt x="456" y="112"/>
                        </a:lnTo>
                        <a:lnTo>
                          <a:pt x="456" y="97"/>
                        </a:lnTo>
                        <a:lnTo>
                          <a:pt x="456" y="82"/>
                        </a:lnTo>
                        <a:lnTo>
                          <a:pt x="462" y="68"/>
                        </a:lnTo>
                        <a:lnTo>
                          <a:pt x="468" y="53"/>
                        </a:lnTo>
                        <a:lnTo>
                          <a:pt x="476" y="41"/>
                        </a:lnTo>
                        <a:lnTo>
                          <a:pt x="488" y="33"/>
                        </a:lnTo>
                        <a:lnTo>
                          <a:pt x="503" y="27"/>
                        </a:lnTo>
                        <a:lnTo>
                          <a:pt x="517" y="21"/>
                        </a:lnTo>
                        <a:lnTo>
                          <a:pt x="532" y="21"/>
                        </a:lnTo>
                        <a:lnTo>
                          <a:pt x="547" y="21"/>
                        </a:lnTo>
                        <a:lnTo>
                          <a:pt x="561" y="27"/>
                        </a:lnTo>
                        <a:lnTo>
                          <a:pt x="576" y="33"/>
                        </a:lnTo>
                        <a:lnTo>
                          <a:pt x="588" y="41"/>
                        </a:lnTo>
                        <a:lnTo>
                          <a:pt x="596" y="53"/>
                        </a:lnTo>
                        <a:lnTo>
                          <a:pt x="602" y="68"/>
                        </a:lnTo>
                        <a:lnTo>
                          <a:pt x="608" y="82"/>
                        </a:lnTo>
                        <a:lnTo>
                          <a:pt x="608" y="97"/>
                        </a:lnTo>
                        <a:lnTo>
                          <a:pt x="608" y="112"/>
                        </a:lnTo>
                        <a:lnTo>
                          <a:pt x="602" y="126"/>
                        </a:lnTo>
                        <a:lnTo>
                          <a:pt x="596" y="138"/>
                        </a:lnTo>
                        <a:lnTo>
                          <a:pt x="588" y="150"/>
                        </a:lnTo>
                        <a:lnTo>
                          <a:pt x="579" y="161"/>
                        </a:lnTo>
                        <a:lnTo>
                          <a:pt x="637" y="191"/>
                        </a:lnTo>
                        <a:lnTo>
                          <a:pt x="637" y="270"/>
                        </a:lnTo>
                        <a:lnTo>
                          <a:pt x="822" y="310"/>
                        </a:lnTo>
                        <a:lnTo>
                          <a:pt x="830" y="313"/>
                        </a:lnTo>
                        <a:lnTo>
                          <a:pt x="845" y="319"/>
                        </a:lnTo>
                        <a:lnTo>
                          <a:pt x="854" y="325"/>
                        </a:lnTo>
                        <a:lnTo>
                          <a:pt x="863" y="331"/>
                        </a:lnTo>
                        <a:lnTo>
                          <a:pt x="868" y="343"/>
                        </a:lnTo>
                        <a:lnTo>
                          <a:pt x="871" y="354"/>
                        </a:lnTo>
                        <a:lnTo>
                          <a:pt x="193" y="354"/>
                        </a:lnTo>
                        <a:lnTo>
                          <a:pt x="196" y="343"/>
                        </a:lnTo>
                        <a:lnTo>
                          <a:pt x="201" y="331"/>
                        </a:lnTo>
                        <a:lnTo>
                          <a:pt x="210" y="325"/>
                        </a:lnTo>
                        <a:lnTo>
                          <a:pt x="219" y="319"/>
                        </a:lnTo>
                        <a:lnTo>
                          <a:pt x="234" y="313"/>
                        </a:lnTo>
                        <a:lnTo>
                          <a:pt x="242" y="310"/>
                        </a:lnTo>
                        <a:lnTo>
                          <a:pt x="418" y="272"/>
                        </a:lnTo>
                        <a:lnTo>
                          <a:pt x="427" y="270"/>
                        </a:lnTo>
                        <a:close/>
                        <a:moveTo>
                          <a:pt x="1003" y="176"/>
                        </a:moveTo>
                        <a:lnTo>
                          <a:pt x="655" y="176"/>
                        </a:lnTo>
                        <a:lnTo>
                          <a:pt x="611" y="153"/>
                        </a:lnTo>
                        <a:lnTo>
                          <a:pt x="620" y="141"/>
                        </a:lnTo>
                        <a:lnTo>
                          <a:pt x="626" y="126"/>
                        </a:lnTo>
                        <a:lnTo>
                          <a:pt x="629" y="112"/>
                        </a:lnTo>
                        <a:lnTo>
                          <a:pt x="629" y="97"/>
                        </a:lnTo>
                        <a:lnTo>
                          <a:pt x="629" y="77"/>
                        </a:lnTo>
                        <a:lnTo>
                          <a:pt x="623" y="59"/>
                        </a:lnTo>
                        <a:lnTo>
                          <a:pt x="614" y="41"/>
                        </a:lnTo>
                        <a:lnTo>
                          <a:pt x="602" y="27"/>
                        </a:lnTo>
                        <a:lnTo>
                          <a:pt x="588" y="15"/>
                        </a:lnTo>
                        <a:lnTo>
                          <a:pt x="570" y="6"/>
                        </a:lnTo>
                        <a:lnTo>
                          <a:pt x="552" y="0"/>
                        </a:lnTo>
                        <a:lnTo>
                          <a:pt x="532" y="0"/>
                        </a:lnTo>
                        <a:lnTo>
                          <a:pt x="512" y="0"/>
                        </a:lnTo>
                        <a:lnTo>
                          <a:pt x="494" y="6"/>
                        </a:lnTo>
                        <a:lnTo>
                          <a:pt x="476" y="15"/>
                        </a:lnTo>
                        <a:lnTo>
                          <a:pt x="462" y="27"/>
                        </a:lnTo>
                        <a:lnTo>
                          <a:pt x="450" y="41"/>
                        </a:lnTo>
                        <a:lnTo>
                          <a:pt x="441" y="59"/>
                        </a:lnTo>
                        <a:lnTo>
                          <a:pt x="435" y="77"/>
                        </a:lnTo>
                        <a:lnTo>
                          <a:pt x="435" y="97"/>
                        </a:lnTo>
                        <a:lnTo>
                          <a:pt x="435" y="112"/>
                        </a:lnTo>
                        <a:lnTo>
                          <a:pt x="438" y="126"/>
                        </a:lnTo>
                        <a:lnTo>
                          <a:pt x="444" y="141"/>
                        </a:lnTo>
                        <a:lnTo>
                          <a:pt x="453" y="153"/>
                        </a:lnTo>
                        <a:lnTo>
                          <a:pt x="409" y="176"/>
                        </a:lnTo>
                        <a:lnTo>
                          <a:pt x="61" y="176"/>
                        </a:lnTo>
                        <a:lnTo>
                          <a:pt x="43" y="176"/>
                        </a:lnTo>
                        <a:lnTo>
                          <a:pt x="32" y="182"/>
                        </a:lnTo>
                        <a:lnTo>
                          <a:pt x="20" y="188"/>
                        </a:lnTo>
                        <a:lnTo>
                          <a:pt x="11" y="196"/>
                        </a:lnTo>
                        <a:lnTo>
                          <a:pt x="5" y="208"/>
                        </a:lnTo>
                        <a:lnTo>
                          <a:pt x="2" y="217"/>
                        </a:lnTo>
                        <a:lnTo>
                          <a:pt x="0" y="234"/>
                        </a:lnTo>
                        <a:lnTo>
                          <a:pt x="0" y="1527"/>
                        </a:lnTo>
                        <a:lnTo>
                          <a:pt x="2" y="1545"/>
                        </a:lnTo>
                        <a:lnTo>
                          <a:pt x="5" y="1556"/>
                        </a:lnTo>
                        <a:lnTo>
                          <a:pt x="14" y="1568"/>
                        </a:lnTo>
                        <a:lnTo>
                          <a:pt x="23" y="1574"/>
                        </a:lnTo>
                        <a:lnTo>
                          <a:pt x="32" y="1580"/>
                        </a:lnTo>
                        <a:lnTo>
                          <a:pt x="40" y="1586"/>
                        </a:lnTo>
                        <a:lnTo>
                          <a:pt x="61" y="1589"/>
                        </a:lnTo>
                        <a:lnTo>
                          <a:pt x="1003" y="1589"/>
                        </a:lnTo>
                        <a:lnTo>
                          <a:pt x="1021" y="1586"/>
                        </a:lnTo>
                        <a:lnTo>
                          <a:pt x="1032" y="1580"/>
                        </a:lnTo>
                        <a:lnTo>
                          <a:pt x="1044" y="1574"/>
                        </a:lnTo>
                        <a:lnTo>
                          <a:pt x="1053" y="1565"/>
                        </a:lnTo>
                        <a:lnTo>
                          <a:pt x="1059" y="1556"/>
                        </a:lnTo>
                        <a:lnTo>
                          <a:pt x="1062" y="1545"/>
                        </a:lnTo>
                        <a:lnTo>
                          <a:pt x="1064" y="1527"/>
                        </a:lnTo>
                        <a:lnTo>
                          <a:pt x="1064" y="234"/>
                        </a:lnTo>
                        <a:lnTo>
                          <a:pt x="1062" y="220"/>
                        </a:lnTo>
                        <a:lnTo>
                          <a:pt x="1059" y="205"/>
                        </a:lnTo>
                        <a:lnTo>
                          <a:pt x="1050" y="196"/>
                        </a:lnTo>
                        <a:lnTo>
                          <a:pt x="1041" y="188"/>
                        </a:lnTo>
                        <a:lnTo>
                          <a:pt x="1032" y="182"/>
                        </a:lnTo>
                        <a:lnTo>
                          <a:pt x="1024" y="179"/>
                        </a:lnTo>
                        <a:lnTo>
                          <a:pt x="1003" y="17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1" name="Freeform 92"/>
                  <p:cNvSpPr>
                    <a:spLocks/>
                  </p:cNvSpPr>
                  <p:nvPr/>
                </p:nvSpPr>
                <p:spPr bwMode="auto">
                  <a:xfrm>
                    <a:off x="4317" y="2717"/>
                    <a:ext cx="890" cy="1173"/>
                  </a:xfrm>
                  <a:custGeom>
                    <a:avLst/>
                    <a:gdLst>
                      <a:gd name="T0" fmla="*/ 805 w 890"/>
                      <a:gd name="T1" fmla="*/ 61 h 1173"/>
                      <a:gd name="T2" fmla="*/ 805 w 890"/>
                      <a:gd name="T3" fmla="*/ 128 h 1173"/>
                      <a:gd name="T4" fmla="*/ 85 w 890"/>
                      <a:gd name="T5" fmla="*/ 128 h 1173"/>
                      <a:gd name="T6" fmla="*/ 85 w 890"/>
                      <a:gd name="T7" fmla="*/ 61 h 1173"/>
                      <a:gd name="T8" fmla="*/ 85 w 890"/>
                      <a:gd name="T9" fmla="*/ 61 h 1173"/>
                      <a:gd name="T10" fmla="*/ 85 w 890"/>
                      <a:gd name="T11" fmla="*/ 50 h 1173"/>
                      <a:gd name="T12" fmla="*/ 88 w 890"/>
                      <a:gd name="T13" fmla="*/ 38 h 1173"/>
                      <a:gd name="T14" fmla="*/ 97 w 890"/>
                      <a:gd name="T15" fmla="*/ 23 h 1173"/>
                      <a:gd name="T16" fmla="*/ 111 w 890"/>
                      <a:gd name="T17" fmla="*/ 9 h 1173"/>
                      <a:gd name="T18" fmla="*/ 126 w 890"/>
                      <a:gd name="T19" fmla="*/ 0 h 1173"/>
                      <a:gd name="T20" fmla="*/ 0 w 890"/>
                      <a:gd name="T21" fmla="*/ 0 h 1173"/>
                      <a:gd name="T22" fmla="*/ 0 w 890"/>
                      <a:gd name="T23" fmla="*/ 0 h 1173"/>
                      <a:gd name="T24" fmla="*/ 0 w 890"/>
                      <a:gd name="T25" fmla="*/ 1173 h 1173"/>
                      <a:gd name="T26" fmla="*/ 0 w 890"/>
                      <a:gd name="T27" fmla="*/ 1173 h 1173"/>
                      <a:gd name="T28" fmla="*/ 890 w 890"/>
                      <a:gd name="T29" fmla="*/ 1173 h 1173"/>
                      <a:gd name="T30" fmla="*/ 890 w 890"/>
                      <a:gd name="T31" fmla="*/ 1173 h 1173"/>
                      <a:gd name="T32" fmla="*/ 890 w 890"/>
                      <a:gd name="T33" fmla="*/ 0 h 1173"/>
                      <a:gd name="T34" fmla="*/ 764 w 890"/>
                      <a:gd name="T35" fmla="*/ 0 h 1173"/>
                      <a:gd name="T36" fmla="*/ 764 w 890"/>
                      <a:gd name="T37" fmla="*/ 0 h 1173"/>
                      <a:gd name="T38" fmla="*/ 779 w 890"/>
                      <a:gd name="T39" fmla="*/ 9 h 1173"/>
                      <a:gd name="T40" fmla="*/ 793 w 890"/>
                      <a:gd name="T41" fmla="*/ 23 h 1173"/>
                      <a:gd name="T42" fmla="*/ 802 w 890"/>
                      <a:gd name="T43" fmla="*/ 38 h 1173"/>
                      <a:gd name="T44" fmla="*/ 805 w 890"/>
                      <a:gd name="T45" fmla="*/ 50 h 1173"/>
                      <a:gd name="T46" fmla="*/ 805 w 890"/>
                      <a:gd name="T47" fmla="*/ 61 h 1173"/>
                      <a:gd name="T48" fmla="*/ 805 w 890"/>
                      <a:gd name="T49" fmla="*/ 61 h 117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90"/>
                      <a:gd name="T76" fmla="*/ 0 h 1173"/>
                      <a:gd name="T77" fmla="*/ 890 w 890"/>
                      <a:gd name="T78" fmla="*/ 1173 h 117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90" h="1173">
                        <a:moveTo>
                          <a:pt x="805" y="61"/>
                        </a:moveTo>
                        <a:lnTo>
                          <a:pt x="805" y="128"/>
                        </a:lnTo>
                        <a:lnTo>
                          <a:pt x="85" y="128"/>
                        </a:lnTo>
                        <a:lnTo>
                          <a:pt x="85" y="61"/>
                        </a:lnTo>
                        <a:lnTo>
                          <a:pt x="85" y="50"/>
                        </a:lnTo>
                        <a:lnTo>
                          <a:pt x="88" y="38"/>
                        </a:lnTo>
                        <a:lnTo>
                          <a:pt x="97" y="23"/>
                        </a:lnTo>
                        <a:lnTo>
                          <a:pt x="111" y="9"/>
                        </a:lnTo>
                        <a:lnTo>
                          <a:pt x="126" y="0"/>
                        </a:lnTo>
                        <a:lnTo>
                          <a:pt x="0" y="0"/>
                        </a:lnTo>
                        <a:lnTo>
                          <a:pt x="0" y="1173"/>
                        </a:lnTo>
                        <a:lnTo>
                          <a:pt x="890" y="1173"/>
                        </a:lnTo>
                        <a:lnTo>
                          <a:pt x="890" y="0"/>
                        </a:lnTo>
                        <a:lnTo>
                          <a:pt x="764" y="0"/>
                        </a:lnTo>
                        <a:lnTo>
                          <a:pt x="779" y="9"/>
                        </a:lnTo>
                        <a:lnTo>
                          <a:pt x="793" y="23"/>
                        </a:lnTo>
                        <a:lnTo>
                          <a:pt x="802" y="38"/>
                        </a:lnTo>
                        <a:lnTo>
                          <a:pt x="805" y="50"/>
                        </a:lnTo>
                        <a:lnTo>
                          <a:pt x="805" y="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2" name="Freeform 93"/>
                  <p:cNvSpPr>
                    <a:spLocks/>
                  </p:cNvSpPr>
                  <p:nvPr/>
                </p:nvSpPr>
                <p:spPr bwMode="auto">
                  <a:xfrm>
                    <a:off x="4317" y="2717"/>
                    <a:ext cx="890" cy="1173"/>
                  </a:xfrm>
                  <a:custGeom>
                    <a:avLst/>
                    <a:gdLst>
                      <a:gd name="T0" fmla="*/ 805 w 890"/>
                      <a:gd name="T1" fmla="*/ 61 h 1173"/>
                      <a:gd name="T2" fmla="*/ 805 w 890"/>
                      <a:gd name="T3" fmla="*/ 128 h 1173"/>
                      <a:gd name="T4" fmla="*/ 85 w 890"/>
                      <a:gd name="T5" fmla="*/ 128 h 1173"/>
                      <a:gd name="T6" fmla="*/ 85 w 890"/>
                      <a:gd name="T7" fmla="*/ 61 h 1173"/>
                      <a:gd name="T8" fmla="*/ 85 w 890"/>
                      <a:gd name="T9" fmla="*/ 61 h 1173"/>
                      <a:gd name="T10" fmla="*/ 85 w 890"/>
                      <a:gd name="T11" fmla="*/ 50 h 1173"/>
                      <a:gd name="T12" fmla="*/ 88 w 890"/>
                      <a:gd name="T13" fmla="*/ 38 h 1173"/>
                      <a:gd name="T14" fmla="*/ 97 w 890"/>
                      <a:gd name="T15" fmla="*/ 23 h 1173"/>
                      <a:gd name="T16" fmla="*/ 111 w 890"/>
                      <a:gd name="T17" fmla="*/ 9 h 1173"/>
                      <a:gd name="T18" fmla="*/ 126 w 890"/>
                      <a:gd name="T19" fmla="*/ 0 h 1173"/>
                      <a:gd name="T20" fmla="*/ 0 w 890"/>
                      <a:gd name="T21" fmla="*/ 0 h 1173"/>
                      <a:gd name="T22" fmla="*/ 0 w 890"/>
                      <a:gd name="T23" fmla="*/ 0 h 1173"/>
                      <a:gd name="T24" fmla="*/ 0 w 890"/>
                      <a:gd name="T25" fmla="*/ 1173 h 1173"/>
                      <a:gd name="T26" fmla="*/ 0 w 890"/>
                      <a:gd name="T27" fmla="*/ 1173 h 1173"/>
                      <a:gd name="T28" fmla="*/ 890 w 890"/>
                      <a:gd name="T29" fmla="*/ 1173 h 1173"/>
                      <a:gd name="T30" fmla="*/ 890 w 890"/>
                      <a:gd name="T31" fmla="*/ 1173 h 1173"/>
                      <a:gd name="T32" fmla="*/ 890 w 890"/>
                      <a:gd name="T33" fmla="*/ 0 h 1173"/>
                      <a:gd name="T34" fmla="*/ 764 w 890"/>
                      <a:gd name="T35" fmla="*/ 0 h 1173"/>
                      <a:gd name="T36" fmla="*/ 764 w 890"/>
                      <a:gd name="T37" fmla="*/ 0 h 1173"/>
                      <a:gd name="T38" fmla="*/ 779 w 890"/>
                      <a:gd name="T39" fmla="*/ 9 h 1173"/>
                      <a:gd name="T40" fmla="*/ 793 w 890"/>
                      <a:gd name="T41" fmla="*/ 23 h 1173"/>
                      <a:gd name="T42" fmla="*/ 802 w 890"/>
                      <a:gd name="T43" fmla="*/ 38 h 1173"/>
                      <a:gd name="T44" fmla="*/ 805 w 890"/>
                      <a:gd name="T45" fmla="*/ 50 h 1173"/>
                      <a:gd name="T46" fmla="*/ 805 w 890"/>
                      <a:gd name="T47" fmla="*/ 61 h 1173"/>
                      <a:gd name="T48" fmla="*/ 805 w 890"/>
                      <a:gd name="T49" fmla="*/ 61 h 1173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890"/>
                      <a:gd name="T76" fmla="*/ 0 h 1173"/>
                      <a:gd name="T77" fmla="*/ 890 w 890"/>
                      <a:gd name="T78" fmla="*/ 1173 h 1173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890" h="1173">
                        <a:moveTo>
                          <a:pt x="805" y="61"/>
                        </a:moveTo>
                        <a:lnTo>
                          <a:pt x="805" y="128"/>
                        </a:lnTo>
                        <a:lnTo>
                          <a:pt x="85" y="128"/>
                        </a:lnTo>
                        <a:lnTo>
                          <a:pt x="85" y="61"/>
                        </a:lnTo>
                        <a:lnTo>
                          <a:pt x="85" y="50"/>
                        </a:lnTo>
                        <a:lnTo>
                          <a:pt x="88" y="38"/>
                        </a:lnTo>
                        <a:lnTo>
                          <a:pt x="97" y="23"/>
                        </a:lnTo>
                        <a:lnTo>
                          <a:pt x="111" y="9"/>
                        </a:lnTo>
                        <a:lnTo>
                          <a:pt x="126" y="0"/>
                        </a:lnTo>
                        <a:lnTo>
                          <a:pt x="0" y="0"/>
                        </a:lnTo>
                        <a:lnTo>
                          <a:pt x="0" y="1173"/>
                        </a:lnTo>
                        <a:lnTo>
                          <a:pt x="890" y="1173"/>
                        </a:lnTo>
                        <a:lnTo>
                          <a:pt x="890" y="0"/>
                        </a:lnTo>
                        <a:lnTo>
                          <a:pt x="764" y="0"/>
                        </a:lnTo>
                        <a:lnTo>
                          <a:pt x="779" y="9"/>
                        </a:lnTo>
                        <a:lnTo>
                          <a:pt x="793" y="23"/>
                        </a:lnTo>
                        <a:lnTo>
                          <a:pt x="802" y="38"/>
                        </a:lnTo>
                        <a:lnTo>
                          <a:pt x="805" y="50"/>
                        </a:lnTo>
                        <a:lnTo>
                          <a:pt x="805" y="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3" name="Freeform 94"/>
                  <p:cNvSpPr>
                    <a:spLocks/>
                  </p:cNvSpPr>
                  <p:nvPr/>
                </p:nvSpPr>
                <p:spPr bwMode="auto">
                  <a:xfrm>
                    <a:off x="4317" y="3094"/>
                    <a:ext cx="890" cy="796"/>
                  </a:xfrm>
                  <a:custGeom>
                    <a:avLst/>
                    <a:gdLst>
                      <a:gd name="T0" fmla="*/ 749 w 890"/>
                      <a:gd name="T1" fmla="*/ 339 h 796"/>
                      <a:gd name="T2" fmla="*/ 749 w 890"/>
                      <a:gd name="T3" fmla="*/ 339 h 796"/>
                      <a:gd name="T4" fmla="*/ 714 w 890"/>
                      <a:gd name="T5" fmla="*/ 336 h 796"/>
                      <a:gd name="T6" fmla="*/ 679 w 890"/>
                      <a:gd name="T7" fmla="*/ 331 h 796"/>
                      <a:gd name="T8" fmla="*/ 644 w 890"/>
                      <a:gd name="T9" fmla="*/ 325 h 796"/>
                      <a:gd name="T10" fmla="*/ 609 w 890"/>
                      <a:gd name="T11" fmla="*/ 313 h 796"/>
                      <a:gd name="T12" fmla="*/ 609 w 890"/>
                      <a:gd name="T13" fmla="*/ 313 h 796"/>
                      <a:gd name="T14" fmla="*/ 559 w 890"/>
                      <a:gd name="T15" fmla="*/ 295 h 796"/>
                      <a:gd name="T16" fmla="*/ 512 w 890"/>
                      <a:gd name="T17" fmla="*/ 275 h 796"/>
                      <a:gd name="T18" fmla="*/ 465 w 890"/>
                      <a:gd name="T19" fmla="*/ 249 h 796"/>
                      <a:gd name="T20" fmla="*/ 422 w 890"/>
                      <a:gd name="T21" fmla="*/ 219 h 796"/>
                      <a:gd name="T22" fmla="*/ 334 w 890"/>
                      <a:gd name="T23" fmla="*/ 158 h 796"/>
                      <a:gd name="T24" fmla="*/ 249 w 890"/>
                      <a:gd name="T25" fmla="*/ 97 h 796"/>
                      <a:gd name="T26" fmla="*/ 249 w 890"/>
                      <a:gd name="T27" fmla="*/ 97 h 796"/>
                      <a:gd name="T28" fmla="*/ 199 w 890"/>
                      <a:gd name="T29" fmla="*/ 64 h 796"/>
                      <a:gd name="T30" fmla="*/ 150 w 890"/>
                      <a:gd name="T31" fmla="*/ 38 h 796"/>
                      <a:gd name="T32" fmla="*/ 94 w 890"/>
                      <a:gd name="T33" fmla="*/ 18 h 796"/>
                      <a:gd name="T34" fmla="*/ 38 w 890"/>
                      <a:gd name="T35" fmla="*/ 3 h 796"/>
                      <a:gd name="T36" fmla="*/ 38 w 890"/>
                      <a:gd name="T37" fmla="*/ 3 h 796"/>
                      <a:gd name="T38" fmla="*/ 0 w 890"/>
                      <a:gd name="T39" fmla="*/ 0 h 796"/>
                      <a:gd name="T40" fmla="*/ 0 w 890"/>
                      <a:gd name="T41" fmla="*/ 0 h 796"/>
                      <a:gd name="T42" fmla="*/ 0 w 890"/>
                      <a:gd name="T43" fmla="*/ 796 h 796"/>
                      <a:gd name="T44" fmla="*/ 0 w 890"/>
                      <a:gd name="T45" fmla="*/ 796 h 796"/>
                      <a:gd name="T46" fmla="*/ 890 w 890"/>
                      <a:gd name="T47" fmla="*/ 796 h 796"/>
                      <a:gd name="T48" fmla="*/ 890 w 890"/>
                      <a:gd name="T49" fmla="*/ 796 h 796"/>
                      <a:gd name="T50" fmla="*/ 890 w 890"/>
                      <a:gd name="T51" fmla="*/ 333 h 796"/>
                      <a:gd name="T52" fmla="*/ 890 w 890"/>
                      <a:gd name="T53" fmla="*/ 333 h 796"/>
                      <a:gd name="T54" fmla="*/ 820 w 890"/>
                      <a:gd name="T55" fmla="*/ 339 h 796"/>
                      <a:gd name="T56" fmla="*/ 784 w 890"/>
                      <a:gd name="T57" fmla="*/ 339 h 796"/>
                      <a:gd name="T58" fmla="*/ 749 w 890"/>
                      <a:gd name="T59" fmla="*/ 339 h 796"/>
                      <a:gd name="T60" fmla="*/ 749 w 890"/>
                      <a:gd name="T61" fmla="*/ 339 h 79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890"/>
                      <a:gd name="T94" fmla="*/ 0 h 796"/>
                      <a:gd name="T95" fmla="*/ 890 w 890"/>
                      <a:gd name="T96" fmla="*/ 796 h 796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890" h="796">
                        <a:moveTo>
                          <a:pt x="749" y="339"/>
                        </a:moveTo>
                        <a:lnTo>
                          <a:pt x="749" y="339"/>
                        </a:lnTo>
                        <a:lnTo>
                          <a:pt x="714" y="336"/>
                        </a:lnTo>
                        <a:lnTo>
                          <a:pt x="679" y="331"/>
                        </a:lnTo>
                        <a:lnTo>
                          <a:pt x="644" y="325"/>
                        </a:lnTo>
                        <a:lnTo>
                          <a:pt x="609" y="313"/>
                        </a:lnTo>
                        <a:lnTo>
                          <a:pt x="559" y="295"/>
                        </a:lnTo>
                        <a:lnTo>
                          <a:pt x="512" y="275"/>
                        </a:lnTo>
                        <a:lnTo>
                          <a:pt x="465" y="249"/>
                        </a:lnTo>
                        <a:lnTo>
                          <a:pt x="422" y="219"/>
                        </a:lnTo>
                        <a:lnTo>
                          <a:pt x="334" y="158"/>
                        </a:lnTo>
                        <a:lnTo>
                          <a:pt x="249" y="97"/>
                        </a:lnTo>
                        <a:lnTo>
                          <a:pt x="199" y="64"/>
                        </a:lnTo>
                        <a:lnTo>
                          <a:pt x="150" y="38"/>
                        </a:lnTo>
                        <a:lnTo>
                          <a:pt x="94" y="18"/>
                        </a:lnTo>
                        <a:lnTo>
                          <a:pt x="38" y="3"/>
                        </a:lnTo>
                        <a:lnTo>
                          <a:pt x="0" y="0"/>
                        </a:lnTo>
                        <a:lnTo>
                          <a:pt x="0" y="796"/>
                        </a:lnTo>
                        <a:lnTo>
                          <a:pt x="890" y="796"/>
                        </a:lnTo>
                        <a:lnTo>
                          <a:pt x="890" y="333"/>
                        </a:lnTo>
                        <a:lnTo>
                          <a:pt x="820" y="339"/>
                        </a:lnTo>
                        <a:lnTo>
                          <a:pt x="784" y="339"/>
                        </a:lnTo>
                        <a:lnTo>
                          <a:pt x="749" y="339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4" name="Freeform 95"/>
                  <p:cNvSpPr>
                    <a:spLocks/>
                  </p:cNvSpPr>
                  <p:nvPr/>
                </p:nvSpPr>
                <p:spPr bwMode="auto">
                  <a:xfrm>
                    <a:off x="4317" y="2708"/>
                    <a:ext cx="150" cy="9"/>
                  </a:xfrm>
                  <a:custGeom>
                    <a:avLst/>
                    <a:gdLst>
                      <a:gd name="T0" fmla="*/ 150 w 150"/>
                      <a:gd name="T1" fmla="*/ 0 h 9"/>
                      <a:gd name="T2" fmla="*/ 150 w 150"/>
                      <a:gd name="T3" fmla="*/ 0 h 9"/>
                      <a:gd name="T4" fmla="*/ 0 w 150"/>
                      <a:gd name="T5" fmla="*/ 0 h 9"/>
                      <a:gd name="T6" fmla="*/ 0 w 150"/>
                      <a:gd name="T7" fmla="*/ 0 h 9"/>
                      <a:gd name="T8" fmla="*/ 0 w 150"/>
                      <a:gd name="T9" fmla="*/ 9 h 9"/>
                      <a:gd name="T10" fmla="*/ 126 w 150"/>
                      <a:gd name="T11" fmla="*/ 9 h 9"/>
                      <a:gd name="T12" fmla="*/ 126 w 150"/>
                      <a:gd name="T13" fmla="*/ 9 h 9"/>
                      <a:gd name="T14" fmla="*/ 138 w 150"/>
                      <a:gd name="T15" fmla="*/ 3 h 9"/>
                      <a:gd name="T16" fmla="*/ 150 w 150"/>
                      <a:gd name="T17" fmla="*/ 0 h 9"/>
                      <a:gd name="T18" fmla="*/ 150 w 150"/>
                      <a:gd name="T19" fmla="*/ 0 h 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50"/>
                      <a:gd name="T31" fmla="*/ 0 h 9"/>
                      <a:gd name="T32" fmla="*/ 150 w 150"/>
                      <a:gd name="T33" fmla="*/ 9 h 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50" h="9">
                        <a:moveTo>
                          <a:pt x="150" y="0"/>
                        </a:moveTo>
                        <a:lnTo>
                          <a:pt x="150" y="0"/>
                        </a:lnTo>
                        <a:lnTo>
                          <a:pt x="0" y="0"/>
                        </a:lnTo>
                        <a:lnTo>
                          <a:pt x="0" y="9"/>
                        </a:lnTo>
                        <a:lnTo>
                          <a:pt x="126" y="9"/>
                        </a:lnTo>
                        <a:lnTo>
                          <a:pt x="138" y="3"/>
                        </a:lnTo>
                        <a:lnTo>
                          <a:pt x="15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5" name="Freeform 96"/>
                  <p:cNvSpPr>
                    <a:spLocks/>
                  </p:cNvSpPr>
                  <p:nvPr/>
                </p:nvSpPr>
                <p:spPr bwMode="auto">
                  <a:xfrm>
                    <a:off x="5055" y="2708"/>
                    <a:ext cx="152" cy="9"/>
                  </a:xfrm>
                  <a:custGeom>
                    <a:avLst/>
                    <a:gdLst>
                      <a:gd name="T0" fmla="*/ 0 w 152"/>
                      <a:gd name="T1" fmla="*/ 0 h 9"/>
                      <a:gd name="T2" fmla="*/ 0 w 152"/>
                      <a:gd name="T3" fmla="*/ 0 h 9"/>
                      <a:gd name="T4" fmla="*/ 14 w 152"/>
                      <a:gd name="T5" fmla="*/ 3 h 9"/>
                      <a:gd name="T6" fmla="*/ 26 w 152"/>
                      <a:gd name="T7" fmla="*/ 9 h 9"/>
                      <a:gd name="T8" fmla="*/ 152 w 152"/>
                      <a:gd name="T9" fmla="*/ 9 h 9"/>
                      <a:gd name="T10" fmla="*/ 152 w 152"/>
                      <a:gd name="T11" fmla="*/ 9 h 9"/>
                      <a:gd name="T12" fmla="*/ 152 w 152"/>
                      <a:gd name="T13" fmla="*/ 0 h 9"/>
                      <a:gd name="T14" fmla="*/ 152 w 152"/>
                      <a:gd name="T15" fmla="*/ 0 h 9"/>
                      <a:gd name="T16" fmla="*/ 0 w 152"/>
                      <a:gd name="T17" fmla="*/ 0 h 9"/>
                      <a:gd name="T18" fmla="*/ 0 w 152"/>
                      <a:gd name="T19" fmla="*/ 0 h 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52"/>
                      <a:gd name="T31" fmla="*/ 0 h 9"/>
                      <a:gd name="T32" fmla="*/ 152 w 152"/>
                      <a:gd name="T33" fmla="*/ 9 h 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52" h="9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4" y="3"/>
                        </a:lnTo>
                        <a:lnTo>
                          <a:pt x="26" y="9"/>
                        </a:lnTo>
                        <a:lnTo>
                          <a:pt x="152" y="9"/>
                        </a:lnTo>
                        <a:lnTo>
                          <a:pt x="15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6E6E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6" name="Freeform 97"/>
                  <p:cNvSpPr>
                    <a:spLocks/>
                  </p:cNvSpPr>
                  <p:nvPr/>
                </p:nvSpPr>
                <p:spPr bwMode="auto">
                  <a:xfrm>
                    <a:off x="4467" y="2960"/>
                    <a:ext cx="643" cy="11"/>
                  </a:xfrm>
                  <a:custGeom>
                    <a:avLst/>
                    <a:gdLst>
                      <a:gd name="T0" fmla="*/ 5 w 643"/>
                      <a:gd name="T1" fmla="*/ 0 h 11"/>
                      <a:gd name="T2" fmla="*/ 5 w 643"/>
                      <a:gd name="T3" fmla="*/ 0 h 11"/>
                      <a:gd name="T4" fmla="*/ 2 w 643"/>
                      <a:gd name="T5" fmla="*/ 2 h 11"/>
                      <a:gd name="T6" fmla="*/ 0 w 643"/>
                      <a:gd name="T7" fmla="*/ 5 h 11"/>
                      <a:gd name="T8" fmla="*/ 0 w 643"/>
                      <a:gd name="T9" fmla="*/ 5 h 11"/>
                      <a:gd name="T10" fmla="*/ 2 w 643"/>
                      <a:gd name="T11" fmla="*/ 8 h 11"/>
                      <a:gd name="T12" fmla="*/ 5 w 643"/>
                      <a:gd name="T13" fmla="*/ 11 h 11"/>
                      <a:gd name="T14" fmla="*/ 637 w 643"/>
                      <a:gd name="T15" fmla="*/ 11 h 11"/>
                      <a:gd name="T16" fmla="*/ 637 w 643"/>
                      <a:gd name="T17" fmla="*/ 11 h 11"/>
                      <a:gd name="T18" fmla="*/ 640 w 643"/>
                      <a:gd name="T19" fmla="*/ 8 h 11"/>
                      <a:gd name="T20" fmla="*/ 643 w 643"/>
                      <a:gd name="T21" fmla="*/ 5 h 11"/>
                      <a:gd name="T22" fmla="*/ 643 w 643"/>
                      <a:gd name="T23" fmla="*/ 5 h 11"/>
                      <a:gd name="T24" fmla="*/ 640 w 643"/>
                      <a:gd name="T25" fmla="*/ 2 h 11"/>
                      <a:gd name="T26" fmla="*/ 637 w 643"/>
                      <a:gd name="T27" fmla="*/ 0 h 11"/>
                      <a:gd name="T28" fmla="*/ 5 w 643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43"/>
                      <a:gd name="T46" fmla="*/ 0 h 11"/>
                      <a:gd name="T47" fmla="*/ 643 w 643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43" h="11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2" y="2"/>
                        </a:lnTo>
                        <a:lnTo>
                          <a:pt x="0" y="5"/>
                        </a:lnTo>
                        <a:lnTo>
                          <a:pt x="2" y="8"/>
                        </a:lnTo>
                        <a:lnTo>
                          <a:pt x="5" y="11"/>
                        </a:lnTo>
                        <a:lnTo>
                          <a:pt x="637" y="11"/>
                        </a:lnTo>
                        <a:lnTo>
                          <a:pt x="640" y="8"/>
                        </a:lnTo>
                        <a:lnTo>
                          <a:pt x="643" y="5"/>
                        </a:lnTo>
                        <a:lnTo>
                          <a:pt x="640" y="2"/>
                        </a:lnTo>
                        <a:lnTo>
                          <a:pt x="637" y="0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7" name="Freeform 98"/>
                  <p:cNvSpPr>
                    <a:spLocks/>
                  </p:cNvSpPr>
                  <p:nvPr/>
                </p:nvSpPr>
                <p:spPr bwMode="auto">
                  <a:xfrm>
                    <a:off x="4414" y="3012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8" name="Freeform 99"/>
                  <p:cNvSpPr>
                    <a:spLocks/>
                  </p:cNvSpPr>
                  <p:nvPr/>
                </p:nvSpPr>
                <p:spPr bwMode="auto">
                  <a:xfrm>
                    <a:off x="4414" y="3065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09" name="Freeform 100"/>
                  <p:cNvSpPr>
                    <a:spLocks/>
                  </p:cNvSpPr>
                  <p:nvPr/>
                </p:nvSpPr>
                <p:spPr bwMode="auto">
                  <a:xfrm>
                    <a:off x="4414" y="3117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0" name="Freeform 101"/>
                  <p:cNvSpPr>
                    <a:spLocks/>
                  </p:cNvSpPr>
                  <p:nvPr/>
                </p:nvSpPr>
                <p:spPr bwMode="auto">
                  <a:xfrm>
                    <a:off x="4414" y="3170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1" name="Freeform 102"/>
                  <p:cNvSpPr>
                    <a:spLocks/>
                  </p:cNvSpPr>
                  <p:nvPr/>
                </p:nvSpPr>
                <p:spPr bwMode="auto">
                  <a:xfrm>
                    <a:off x="4414" y="3223"/>
                    <a:ext cx="380" cy="11"/>
                  </a:xfrm>
                  <a:custGeom>
                    <a:avLst/>
                    <a:gdLst>
                      <a:gd name="T0" fmla="*/ 6 w 380"/>
                      <a:gd name="T1" fmla="*/ 0 h 11"/>
                      <a:gd name="T2" fmla="*/ 6 w 380"/>
                      <a:gd name="T3" fmla="*/ 0 h 11"/>
                      <a:gd name="T4" fmla="*/ 3 w 380"/>
                      <a:gd name="T5" fmla="*/ 3 h 11"/>
                      <a:gd name="T6" fmla="*/ 0 w 380"/>
                      <a:gd name="T7" fmla="*/ 6 h 11"/>
                      <a:gd name="T8" fmla="*/ 0 w 380"/>
                      <a:gd name="T9" fmla="*/ 6 h 11"/>
                      <a:gd name="T10" fmla="*/ 3 w 380"/>
                      <a:gd name="T11" fmla="*/ 9 h 11"/>
                      <a:gd name="T12" fmla="*/ 6 w 380"/>
                      <a:gd name="T13" fmla="*/ 11 h 11"/>
                      <a:gd name="T14" fmla="*/ 374 w 380"/>
                      <a:gd name="T15" fmla="*/ 11 h 11"/>
                      <a:gd name="T16" fmla="*/ 374 w 380"/>
                      <a:gd name="T17" fmla="*/ 11 h 11"/>
                      <a:gd name="T18" fmla="*/ 377 w 380"/>
                      <a:gd name="T19" fmla="*/ 9 h 11"/>
                      <a:gd name="T20" fmla="*/ 380 w 380"/>
                      <a:gd name="T21" fmla="*/ 6 h 11"/>
                      <a:gd name="T22" fmla="*/ 380 w 380"/>
                      <a:gd name="T23" fmla="*/ 6 h 11"/>
                      <a:gd name="T24" fmla="*/ 377 w 380"/>
                      <a:gd name="T25" fmla="*/ 3 h 11"/>
                      <a:gd name="T26" fmla="*/ 374 w 380"/>
                      <a:gd name="T27" fmla="*/ 0 h 11"/>
                      <a:gd name="T28" fmla="*/ 6 w 380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80"/>
                      <a:gd name="T46" fmla="*/ 0 h 11"/>
                      <a:gd name="T47" fmla="*/ 380 w 380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80" h="11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1"/>
                        </a:lnTo>
                        <a:lnTo>
                          <a:pt x="374" y="11"/>
                        </a:lnTo>
                        <a:lnTo>
                          <a:pt x="377" y="9"/>
                        </a:lnTo>
                        <a:lnTo>
                          <a:pt x="380" y="6"/>
                        </a:lnTo>
                        <a:lnTo>
                          <a:pt x="377" y="3"/>
                        </a:lnTo>
                        <a:lnTo>
                          <a:pt x="37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D9D9D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2" name="Freeform 103"/>
                  <p:cNvSpPr>
                    <a:spLocks/>
                  </p:cNvSpPr>
                  <p:nvPr/>
                </p:nvSpPr>
                <p:spPr bwMode="auto">
                  <a:xfrm>
                    <a:off x="4467" y="3328"/>
                    <a:ext cx="643" cy="12"/>
                  </a:xfrm>
                  <a:custGeom>
                    <a:avLst/>
                    <a:gdLst>
                      <a:gd name="T0" fmla="*/ 5 w 643"/>
                      <a:gd name="T1" fmla="*/ 0 h 12"/>
                      <a:gd name="T2" fmla="*/ 5 w 643"/>
                      <a:gd name="T3" fmla="*/ 0 h 12"/>
                      <a:gd name="T4" fmla="*/ 2 w 643"/>
                      <a:gd name="T5" fmla="*/ 3 h 12"/>
                      <a:gd name="T6" fmla="*/ 0 w 643"/>
                      <a:gd name="T7" fmla="*/ 6 h 12"/>
                      <a:gd name="T8" fmla="*/ 0 w 643"/>
                      <a:gd name="T9" fmla="*/ 6 h 12"/>
                      <a:gd name="T10" fmla="*/ 2 w 643"/>
                      <a:gd name="T11" fmla="*/ 9 h 12"/>
                      <a:gd name="T12" fmla="*/ 5 w 643"/>
                      <a:gd name="T13" fmla="*/ 12 h 12"/>
                      <a:gd name="T14" fmla="*/ 637 w 643"/>
                      <a:gd name="T15" fmla="*/ 12 h 12"/>
                      <a:gd name="T16" fmla="*/ 637 w 643"/>
                      <a:gd name="T17" fmla="*/ 12 h 12"/>
                      <a:gd name="T18" fmla="*/ 640 w 643"/>
                      <a:gd name="T19" fmla="*/ 9 h 12"/>
                      <a:gd name="T20" fmla="*/ 643 w 643"/>
                      <a:gd name="T21" fmla="*/ 6 h 12"/>
                      <a:gd name="T22" fmla="*/ 643 w 643"/>
                      <a:gd name="T23" fmla="*/ 6 h 12"/>
                      <a:gd name="T24" fmla="*/ 640 w 643"/>
                      <a:gd name="T25" fmla="*/ 3 h 12"/>
                      <a:gd name="T26" fmla="*/ 637 w 643"/>
                      <a:gd name="T27" fmla="*/ 0 h 12"/>
                      <a:gd name="T28" fmla="*/ 5 w 643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43"/>
                      <a:gd name="T46" fmla="*/ 0 h 12"/>
                      <a:gd name="T47" fmla="*/ 643 w 643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43" h="12">
                        <a:moveTo>
                          <a:pt x="5" y="0"/>
                        </a:moveTo>
                        <a:lnTo>
                          <a:pt x="5" y="0"/>
                        </a:lnTo>
                        <a:lnTo>
                          <a:pt x="2" y="3"/>
                        </a:lnTo>
                        <a:lnTo>
                          <a:pt x="0" y="6"/>
                        </a:lnTo>
                        <a:lnTo>
                          <a:pt x="2" y="9"/>
                        </a:lnTo>
                        <a:lnTo>
                          <a:pt x="5" y="12"/>
                        </a:lnTo>
                        <a:lnTo>
                          <a:pt x="637" y="12"/>
                        </a:lnTo>
                        <a:lnTo>
                          <a:pt x="640" y="9"/>
                        </a:lnTo>
                        <a:lnTo>
                          <a:pt x="643" y="6"/>
                        </a:lnTo>
                        <a:lnTo>
                          <a:pt x="640" y="3"/>
                        </a:lnTo>
                        <a:lnTo>
                          <a:pt x="637" y="0"/>
                        </a:lnTo>
                        <a:lnTo>
                          <a:pt x="5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3" name="Freeform 104"/>
                  <p:cNvSpPr>
                    <a:spLocks/>
                  </p:cNvSpPr>
                  <p:nvPr/>
                </p:nvSpPr>
                <p:spPr bwMode="auto">
                  <a:xfrm>
                    <a:off x="4414" y="3381"/>
                    <a:ext cx="696" cy="11"/>
                  </a:xfrm>
                  <a:custGeom>
                    <a:avLst/>
                    <a:gdLst>
                      <a:gd name="T0" fmla="*/ 6 w 696"/>
                      <a:gd name="T1" fmla="*/ 0 h 11"/>
                      <a:gd name="T2" fmla="*/ 6 w 696"/>
                      <a:gd name="T3" fmla="*/ 0 h 11"/>
                      <a:gd name="T4" fmla="*/ 3 w 696"/>
                      <a:gd name="T5" fmla="*/ 3 h 11"/>
                      <a:gd name="T6" fmla="*/ 0 w 696"/>
                      <a:gd name="T7" fmla="*/ 6 h 11"/>
                      <a:gd name="T8" fmla="*/ 0 w 696"/>
                      <a:gd name="T9" fmla="*/ 6 h 11"/>
                      <a:gd name="T10" fmla="*/ 3 w 696"/>
                      <a:gd name="T11" fmla="*/ 8 h 11"/>
                      <a:gd name="T12" fmla="*/ 6 w 696"/>
                      <a:gd name="T13" fmla="*/ 11 h 11"/>
                      <a:gd name="T14" fmla="*/ 690 w 696"/>
                      <a:gd name="T15" fmla="*/ 11 h 11"/>
                      <a:gd name="T16" fmla="*/ 690 w 696"/>
                      <a:gd name="T17" fmla="*/ 11 h 11"/>
                      <a:gd name="T18" fmla="*/ 693 w 696"/>
                      <a:gd name="T19" fmla="*/ 8 h 11"/>
                      <a:gd name="T20" fmla="*/ 696 w 696"/>
                      <a:gd name="T21" fmla="*/ 6 h 11"/>
                      <a:gd name="T22" fmla="*/ 696 w 696"/>
                      <a:gd name="T23" fmla="*/ 6 h 11"/>
                      <a:gd name="T24" fmla="*/ 693 w 696"/>
                      <a:gd name="T25" fmla="*/ 3 h 11"/>
                      <a:gd name="T26" fmla="*/ 690 w 696"/>
                      <a:gd name="T27" fmla="*/ 0 h 11"/>
                      <a:gd name="T28" fmla="*/ 6 w 696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1"/>
                      <a:gd name="T47" fmla="*/ 696 w 696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1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8"/>
                        </a:lnTo>
                        <a:lnTo>
                          <a:pt x="6" y="11"/>
                        </a:lnTo>
                        <a:lnTo>
                          <a:pt x="690" y="11"/>
                        </a:lnTo>
                        <a:lnTo>
                          <a:pt x="693" y="8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4" name="Freeform 105"/>
                  <p:cNvSpPr>
                    <a:spLocks/>
                  </p:cNvSpPr>
                  <p:nvPr/>
                </p:nvSpPr>
                <p:spPr bwMode="auto">
                  <a:xfrm>
                    <a:off x="4414" y="3433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5" name="Freeform 106"/>
                  <p:cNvSpPr>
                    <a:spLocks/>
                  </p:cNvSpPr>
                  <p:nvPr/>
                </p:nvSpPr>
                <p:spPr bwMode="auto">
                  <a:xfrm>
                    <a:off x="4414" y="3486"/>
                    <a:ext cx="696" cy="12"/>
                  </a:xfrm>
                  <a:custGeom>
                    <a:avLst/>
                    <a:gdLst>
                      <a:gd name="T0" fmla="*/ 6 w 696"/>
                      <a:gd name="T1" fmla="*/ 0 h 12"/>
                      <a:gd name="T2" fmla="*/ 6 w 696"/>
                      <a:gd name="T3" fmla="*/ 0 h 12"/>
                      <a:gd name="T4" fmla="*/ 3 w 696"/>
                      <a:gd name="T5" fmla="*/ 3 h 12"/>
                      <a:gd name="T6" fmla="*/ 0 w 696"/>
                      <a:gd name="T7" fmla="*/ 6 h 12"/>
                      <a:gd name="T8" fmla="*/ 0 w 696"/>
                      <a:gd name="T9" fmla="*/ 6 h 12"/>
                      <a:gd name="T10" fmla="*/ 3 w 696"/>
                      <a:gd name="T11" fmla="*/ 9 h 12"/>
                      <a:gd name="T12" fmla="*/ 6 w 696"/>
                      <a:gd name="T13" fmla="*/ 12 h 12"/>
                      <a:gd name="T14" fmla="*/ 690 w 696"/>
                      <a:gd name="T15" fmla="*/ 12 h 12"/>
                      <a:gd name="T16" fmla="*/ 690 w 696"/>
                      <a:gd name="T17" fmla="*/ 12 h 12"/>
                      <a:gd name="T18" fmla="*/ 693 w 696"/>
                      <a:gd name="T19" fmla="*/ 9 h 12"/>
                      <a:gd name="T20" fmla="*/ 696 w 696"/>
                      <a:gd name="T21" fmla="*/ 6 h 12"/>
                      <a:gd name="T22" fmla="*/ 696 w 696"/>
                      <a:gd name="T23" fmla="*/ 6 h 12"/>
                      <a:gd name="T24" fmla="*/ 693 w 696"/>
                      <a:gd name="T25" fmla="*/ 3 h 12"/>
                      <a:gd name="T26" fmla="*/ 690 w 696"/>
                      <a:gd name="T27" fmla="*/ 0 h 12"/>
                      <a:gd name="T28" fmla="*/ 6 w 696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2"/>
                      <a:gd name="T47" fmla="*/ 696 w 696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690" y="12"/>
                        </a:lnTo>
                        <a:lnTo>
                          <a:pt x="693" y="9"/>
                        </a:lnTo>
                        <a:lnTo>
                          <a:pt x="696" y="6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6" name="Freeform 107"/>
                  <p:cNvSpPr>
                    <a:spLocks/>
                  </p:cNvSpPr>
                  <p:nvPr/>
                </p:nvSpPr>
                <p:spPr bwMode="auto">
                  <a:xfrm>
                    <a:off x="4414" y="3539"/>
                    <a:ext cx="696" cy="11"/>
                  </a:xfrm>
                  <a:custGeom>
                    <a:avLst/>
                    <a:gdLst>
                      <a:gd name="T0" fmla="*/ 6 w 696"/>
                      <a:gd name="T1" fmla="*/ 0 h 11"/>
                      <a:gd name="T2" fmla="*/ 6 w 696"/>
                      <a:gd name="T3" fmla="*/ 0 h 11"/>
                      <a:gd name="T4" fmla="*/ 3 w 696"/>
                      <a:gd name="T5" fmla="*/ 3 h 11"/>
                      <a:gd name="T6" fmla="*/ 0 w 696"/>
                      <a:gd name="T7" fmla="*/ 5 h 11"/>
                      <a:gd name="T8" fmla="*/ 0 w 696"/>
                      <a:gd name="T9" fmla="*/ 5 h 11"/>
                      <a:gd name="T10" fmla="*/ 3 w 696"/>
                      <a:gd name="T11" fmla="*/ 8 h 11"/>
                      <a:gd name="T12" fmla="*/ 6 w 696"/>
                      <a:gd name="T13" fmla="*/ 11 h 11"/>
                      <a:gd name="T14" fmla="*/ 690 w 696"/>
                      <a:gd name="T15" fmla="*/ 11 h 11"/>
                      <a:gd name="T16" fmla="*/ 690 w 696"/>
                      <a:gd name="T17" fmla="*/ 11 h 11"/>
                      <a:gd name="T18" fmla="*/ 693 w 696"/>
                      <a:gd name="T19" fmla="*/ 8 h 11"/>
                      <a:gd name="T20" fmla="*/ 696 w 696"/>
                      <a:gd name="T21" fmla="*/ 5 h 11"/>
                      <a:gd name="T22" fmla="*/ 696 w 696"/>
                      <a:gd name="T23" fmla="*/ 5 h 11"/>
                      <a:gd name="T24" fmla="*/ 693 w 696"/>
                      <a:gd name="T25" fmla="*/ 3 h 11"/>
                      <a:gd name="T26" fmla="*/ 690 w 696"/>
                      <a:gd name="T27" fmla="*/ 0 h 11"/>
                      <a:gd name="T28" fmla="*/ 6 w 696"/>
                      <a:gd name="T29" fmla="*/ 0 h 11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696"/>
                      <a:gd name="T46" fmla="*/ 0 h 11"/>
                      <a:gd name="T47" fmla="*/ 696 w 696"/>
                      <a:gd name="T48" fmla="*/ 11 h 11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696" h="11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5"/>
                        </a:lnTo>
                        <a:lnTo>
                          <a:pt x="3" y="8"/>
                        </a:lnTo>
                        <a:lnTo>
                          <a:pt x="6" y="11"/>
                        </a:lnTo>
                        <a:lnTo>
                          <a:pt x="690" y="11"/>
                        </a:lnTo>
                        <a:lnTo>
                          <a:pt x="693" y="8"/>
                        </a:lnTo>
                        <a:lnTo>
                          <a:pt x="696" y="5"/>
                        </a:lnTo>
                        <a:lnTo>
                          <a:pt x="693" y="3"/>
                        </a:lnTo>
                        <a:lnTo>
                          <a:pt x="69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7" name="Freeform 108"/>
                  <p:cNvSpPr>
                    <a:spLocks/>
                  </p:cNvSpPr>
                  <p:nvPr/>
                </p:nvSpPr>
                <p:spPr bwMode="auto">
                  <a:xfrm>
                    <a:off x="4414" y="3591"/>
                    <a:ext cx="591" cy="12"/>
                  </a:xfrm>
                  <a:custGeom>
                    <a:avLst/>
                    <a:gdLst>
                      <a:gd name="T0" fmla="*/ 6 w 591"/>
                      <a:gd name="T1" fmla="*/ 0 h 12"/>
                      <a:gd name="T2" fmla="*/ 6 w 591"/>
                      <a:gd name="T3" fmla="*/ 0 h 12"/>
                      <a:gd name="T4" fmla="*/ 3 w 591"/>
                      <a:gd name="T5" fmla="*/ 3 h 12"/>
                      <a:gd name="T6" fmla="*/ 0 w 591"/>
                      <a:gd name="T7" fmla="*/ 6 h 12"/>
                      <a:gd name="T8" fmla="*/ 0 w 591"/>
                      <a:gd name="T9" fmla="*/ 6 h 12"/>
                      <a:gd name="T10" fmla="*/ 3 w 591"/>
                      <a:gd name="T11" fmla="*/ 9 h 12"/>
                      <a:gd name="T12" fmla="*/ 6 w 591"/>
                      <a:gd name="T13" fmla="*/ 12 h 12"/>
                      <a:gd name="T14" fmla="*/ 585 w 591"/>
                      <a:gd name="T15" fmla="*/ 12 h 12"/>
                      <a:gd name="T16" fmla="*/ 585 w 591"/>
                      <a:gd name="T17" fmla="*/ 12 h 12"/>
                      <a:gd name="T18" fmla="*/ 588 w 591"/>
                      <a:gd name="T19" fmla="*/ 9 h 12"/>
                      <a:gd name="T20" fmla="*/ 591 w 591"/>
                      <a:gd name="T21" fmla="*/ 6 h 12"/>
                      <a:gd name="T22" fmla="*/ 591 w 591"/>
                      <a:gd name="T23" fmla="*/ 6 h 12"/>
                      <a:gd name="T24" fmla="*/ 588 w 591"/>
                      <a:gd name="T25" fmla="*/ 3 h 12"/>
                      <a:gd name="T26" fmla="*/ 585 w 591"/>
                      <a:gd name="T27" fmla="*/ 0 h 12"/>
                      <a:gd name="T28" fmla="*/ 6 w 591"/>
                      <a:gd name="T29" fmla="*/ 0 h 1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591"/>
                      <a:gd name="T46" fmla="*/ 0 h 12"/>
                      <a:gd name="T47" fmla="*/ 591 w 591"/>
                      <a:gd name="T48" fmla="*/ 12 h 1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591" h="12">
                        <a:moveTo>
                          <a:pt x="6" y="0"/>
                        </a:move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585" y="12"/>
                        </a:lnTo>
                        <a:lnTo>
                          <a:pt x="588" y="9"/>
                        </a:lnTo>
                        <a:lnTo>
                          <a:pt x="591" y="6"/>
                        </a:lnTo>
                        <a:lnTo>
                          <a:pt x="588" y="3"/>
                        </a:lnTo>
                        <a:lnTo>
                          <a:pt x="585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8" name="Freeform 109"/>
                  <p:cNvSpPr>
                    <a:spLocks/>
                  </p:cNvSpPr>
                  <p:nvPr/>
                </p:nvSpPr>
                <p:spPr bwMode="auto">
                  <a:xfrm>
                    <a:off x="4414" y="3170"/>
                    <a:ext cx="140" cy="12"/>
                  </a:xfrm>
                  <a:custGeom>
                    <a:avLst/>
                    <a:gdLst>
                      <a:gd name="T0" fmla="*/ 0 w 140"/>
                      <a:gd name="T1" fmla="*/ 6 h 12"/>
                      <a:gd name="T2" fmla="*/ 0 w 140"/>
                      <a:gd name="T3" fmla="*/ 6 h 12"/>
                      <a:gd name="T4" fmla="*/ 3 w 140"/>
                      <a:gd name="T5" fmla="*/ 9 h 12"/>
                      <a:gd name="T6" fmla="*/ 6 w 140"/>
                      <a:gd name="T7" fmla="*/ 12 h 12"/>
                      <a:gd name="T8" fmla="*/ 140 w 140"/>
                      <a:gd name="T9" fmla="*/ 12 h 12"/>
                      <a:gd name="T10" fmla="*/ 140 w 140"/>
                      <a:gd name="T11" fmla="*/ 12 h 12"/>
                      <a:gd name="T12" fmla="*/ 123 w 140"/>
                      <a:gd name="T13" fmla="*/ 0 h 12"/>
                      <a:gd name="T14" fmla="*/ 6 w 140"/>
                      <a:gd name="T15" fmla="*/ 0 h 12"/>
                      <a:gd name="T16" fmla="*/ 6 w 140"/>
                      <a:gd name="T17" fmla="*/ 0 h 12"/>
                      <a:gd name="T18" fmla="*/ 3 w 140"/>
                      <a:gd name="T19" fmla="*/ 3 h 12"/>
                      <a:gd name="T20" fmla="*/ 0 w 140"/>
                      <a:gd name="T21" fmla="*/ 6 h 12"/>
                      <a:gd name="T22" fmla="*/ 0 w 140"/>
                      <a:gd name="T23" fmla="*/ 6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40"/>
                      <a:gd name="T37" fmla="*/ 0 h 12"/>
                      <a:gd name="T38" fmla="*/ 140 w 14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40" h="12">
                        <a:moveTo>
                          <a:pt x="0" y="6"/>
                        </a:move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2"/>
                        </a:lnTo>
                        <a:lnTo>
                          <a:pt x="140" y="12"/>
                        </a:lnTo>
                        <a:lnTo>
                          <a:pt x="123" y="0"/>
                        </a:ln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219" name="Freeform 110"/>
                  <p:cNvSpPr>
                    <a:spLocks/>
                  </p:cNvSpPr>
                  <p:nvPr/>
                </p:nvSpPr>
                <p:spPr bwMode="auto">
                  <a:xfrm>
                    <a:off x="4414" y="3223"/>
                    <a:ext cx="213" cy="11"/>
                  </a:xfrm>
                  <a:custGeom>
                    <a:avLst/>
                    <a:gdLst>
                      <a:gd name="T0" fmla="*/ 0 w 213"/>
                      <a:gd name="T1" fmla="*/ 6 h 11"/>
                      <a:gd name="T2" fmla="*/ 0 w 213"/>
                      <a:gd name="T3" fmla="*/ 6 h 11"/>
                      <a:gd name="T4" fmla="*/ 3 w 213"/>
                      <a:gd name="T5" fmla="*/ 9 h 11"/>
                      <a:gd name="T6" fmla="*/ 6 w 213"/>
                      <a:gd name="T7" fmla="*/ 11 h 11"/>
                      <a:gd name="T8" fmla="*/ 213 w 213"/>
                      <a:gd name="T9" fmla="*/ 11 h 11"/>
                      <a:gd name="T10" fmla="*/ 213 w 213"/>
                      <a:gd name="T11" fmla="*/ 11 h 11"/>
                      <a:gd name="T12" fmla="*/ 199 w 213"/>
                      <a:gd name="T13" fmla="*/ 0 h 11"/>
                      <a:gd name="T14" fmla="*/ 6 w 213"/>
                      <a:gd name="T15" fmla="*/ 0 h 11"/>
                      <a:gd name="T16" fmla="*/ 6 w 213"/>
                      <a:gd name="T17" fmla="*/ 0 h 11"/>
                      <a:gd name="T18" fmla="*/ 3 w 213"/>
                      <a:gd name="T19" fmla="*/ 3 h 11"/>
                      <a:gd name="T20" fmla="*/ 0 w 213"/>
                      <a:gd name="T21" fmla="*/ 6 h 11"/>
                      <a:gd name="T22" fmla="*/ 0 w 213"/>
                      <a:gd name="T23" fmla="*/ 6 h 1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13"/>
                      <a:gd name="T37" fmla="*/ 0 h 11"/>
                      <a:gd name="T38" fmla="*/ 213 w 213"/>
                      <a:gd name="T39" fmla="*/ 11 h 11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13" h="11">
                        <a:moveTo>
                          <a:pt x="0" y="6"/>
                        </a:moveTo>
                        <a:lnTo>
                          <a:pt x="0" y="6"/>
                        </a:lnTo>
                        <a:lnTo>
                          <a:pt x="3" y="9"/>
                        </a:lnTo>
                        <a:lnTo>
                          <a:pt x="6" y="11"/>
                        </a:lnTo>
                        <a:lnTo>
                          <a:pt x="213" y="11"/>
                        </a:lnTo>
                        <a:lnTo>
                          <a:pt x="199" y="0"/>
                        </a:lnTo>
                        <a:lnTo>
                          <a:pt x="6" y="0"/>
                        </a:lnTo>
                        <a:lnTo>
                          <a:pt x="3" y="3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C9C9C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80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4076" y="2416"/>
                  <a:ext cx="1100" cy="1249"/>
                </a:xfrm>
                <a:prstGeom prst="rect">
                  <a:avLst/>
                </a:prstGeom>
                <a:noFill/>
                <a:ln w="38100">
                  <a:noFill/>
                  <a:miter lim="800000"/>
                  <a:headEnd/>
                  <a:tailEnd/>
                </a:ln>
              </p:spPr>
              <p:txBody>
                <a:bodyPr wrap="none"/>
                <a:lstStyle/>
                <a:p>
                  <a:pPr algn="l" eaLnBrk="0" hangingPunct="0"/>
                  <a:endParaRPr kumimoji="1" lang="en-US" sz="400" b="1">
                    <a:solidFill>
                      <a:srgbClr val="FF0000"/>
                    </a:solidFill>
                    <a:latin typeface="+mj-lt"/>
                  </a:endParaRPr>
                </a:p>
                <a:p>
                  <a:pPr algn="l" eaLnBrk="0" hangingPunct="0"/>
                  <a:r>
                    <a:rPr kumimoji="1" lang="en-US" sz="1400" b="1">
                      <a:solidFill>
                        <a:srgbClr val="FF0000"/>
                      </a:solidFill>
                      <a:latin typeface="+mj-lt"/>
                    </a:rPr>
                    <a:t>chp_hist</a:t>
                  </a:r>
                </a:p>
                <a:p>
                  <a:pPr algn="l" eaLnBrk="0" hangingPunct="0"/>
                  <a:r>
                    <a:rPr kumimoji="1" lang="en-US" sz="1400" b="1">
                      <a:latin typeface="+mj-lt"/>
                    </a:rPr>
                    <a:t>Shipment History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Jan: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Feb: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Mar:</a:t>
                  </a:r>
                </a:p>
                <a:p>
                  <a:pPr algn="l" eaLnBrk="0" hangingPunct="0">
                    <a:lnSpc>
                      <a:spcPct val="200000"/>
                    </a:lnSpc>
                  </a:pPr>
                  <a:r>
                    <a:rPr kumimoji="1" lang="en-US" sz="1400" b="1">
                      <a:latin typeface="+mj-lt"/>
                    </a:rPr>
                    <a:t>Apr:</a:t>
                  </a:r>
                </a:p>
              </p:txBody>
            </p:sp>
          </p:grpSp>
          <p:pic>
            <p:nvPicPr>
              <p:cNvPr id="7178" name="Picture 112" descr="beowulf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72" y="2083"/>
                <a:ext cx="774" cy="9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FS-SU-400</a:t>
            </a: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1819275" y="9858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b="1" dirty="0">
                <a:latin typeface="+mj-lt"/>
              </a:rPr>
              <a:t>Specify Customer Parameters</a:t>
            </a:r>
          </a:p>
        </p:txBody>
      </p:sp>
      <p:sp>
        <p:nvSpPr>
          <p:cNvPr id="160774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3015" name="Freeform 7"/>
          <p:cNvSpPr>
            <a:spLocks/>
          </p:cNvSpPr>
          <p:nvPr/>
        </p:nvSpPr>
        <p:spPr bwMode="auto">
          <a:xfrm>
            <a:off x="6865938" y="52355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auto">
          <a:xfrm>
            <a:off x="6886575" y="56181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17" name="Freeform 9"/>
          <p:cNvSpPr>
            <a:spLocks/>
          </p:cNvSpPr>
          <p:nvPr/>
        </p:nvSpPr>
        <p:spPr bwMode="auto">
          <a:xfrm>
            <a:off x="7269163" y="57737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6221904" y="52244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6570663" y="5827713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latin typeface="+mj-lt"/>
              </a:rPr>
              <a:t>Define</a:t>
            </a:r>
          </a:p>
          <a:p>
            <a:pPr eaLnBrk="0" hangingPunct="0"/>
            <a:r>
              <a:rPr lang="en-US" sz="1000" b="1"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latin typeface="+mj-lt"/>
              </a:rPr>
              <a:t>Criteria</a:t>
            </a:r>
          </a:p>
        </p:txBody>
      </p:sp>
      <p:sp>
        <p:nvSpPr>
          <p:cNvPr id="43020" name="Freeform 12"/>
          <p:cNvSpPr>
            <a:spLocks/>
          </p:cNvSpPr>
          <p:nvPr/>
        </p:nvSpPr>
        <p:spPr bwMode="auto">
          <a:xfrm>
            <a:off x="6991350" y="48593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1" name="Freeform 13"/>
          <p:cNvSpPr>
            <a:spLocks/>
          </p:cNvSpPr>
          <p:nvPr/>
        </p:nvSpPr>
        <p:spPr bwMode="auto">
          <a:xfrm>
            <a:off x="7667625" y="57007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2" name="Freeform 14"/>
          <p:cNvSpPr>
            <a:spLocks/>
          </p:cNvSpPr>
          <p:nvPr/>
        </p:nvSpPr>
        <p:spPr bwMode="auto">
          <a:xfrm>
            <a:off x="7827963" y="52943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3" name="Freeform 15"/>
          <p:cNvSpPr>
            <a:spLocks/>
          </p:cNvSpPr>
          <p:nvPr/>
        </p:nvSpPr>
        <p:spPr bwMode="auto">
          <a:xfrm>
            <a:off x="7742238" y="49514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4" name="Freeform 16"/>
          <p:cNvSpPr>
            <a:spLocks/>
          </p:cNvSpPr>
          <p:nvPr/>
        </p:nvSpPr>
        <p:spPr bwMode="auto">
          <a:xfrm flipH="1" flipV="1">
            <a:off x="7366000" y="48323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6405563" y="4359275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6453159" y="4630708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7761288" y="4610100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8046158" y="52514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7822525" y="5831702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Simulation Criteria Maintenance</a:t>
            </a:r>
            <a:r>
              <a:rPr lang="en-US" sz="2800" smtClean="0"/>
              <a:t/>
            </a:r>
            <a:br>
              <a:rPr lang="en-US" sz="2800" smtClean="0"/>
            </a:br>
            <a:r>
              <a:rPr lang="en-US" sz="2000" smtClean="0"/>
              <a:t>Specify Customer Parameters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66750" y="1533525"/>
            <a:ext cx="7796065" cy="4210050"/>
            <a:chOff x="952500" y="1800225"/>
            <a:chExt cx="7796065" cy="4210050"/>
          </a:xfrm>
        </p:grpSpPr>
        <p:pic>
          <p:nvPicPr>
            <p:cNvPr id="4403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00" y="1800225"/>
              <a:ext cx="7237413" cy="421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8" name="Rectangle 6"/>
            <p:cNvSpPr>
              <a:spLocks noChangeArrowheads="1"/>
            </p:cNvSpPr>
            <p:nvPr/>
          </p:nvSpPr>
          <p:spPr bwMode="auto">
            <a:xfrm>
              <a:off x="1025525" y="5057775"/>
              <a:ext cx="5222875" cy="7239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1015" name="Text Box 7"/>
            <p:cNvSpPr txBox="1">
              <a:spLocks noChangeArrowheads="1"/>
            </p:cNvSpPr>
            <p:nvPr/>
          </p:nvSpPr>
          <p:spPr bwMode="auto">
            <a:xfrm>
              <a:off x="6842273" y="4159250"/>
              <a:ext cx="1906292" cy="67710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>
                  <a:latin typeface="+mj-lt"/>
                </a:rPr>
                <a:t>Product Line, </a:t>
              </a:r>
            </a:p>
            <a:p>
              <a:pPr>
                <a:defRPr/>
              </a:pPr>
              <a:r>
                <a:rPr lang="en-US" sz="1600">
                  <a:latin typeface="+mj-lt"/>
                </a:rPr>
                <a:t>Group, Item Type</a:t>
              </a:r>
            </a:p>
          </p:txBody>
        </p:sp>
        <p:cxnSp>
          <p:nvCxnSpPr>
            <p:cNvPr id="44040" name="AutoShape 8"/>
            <p:cNvCxnSpPr>
              <a:cxnSpLocks noChangeShapeType="1"/>
              <a:stCxn id="171015" idx="1"/>
              <a:endCxn id="44038" idx="3"/>
            </p:cNvCxnSpPr>
            <p:nvPr/>
          </p:nvCxnSpPr>
          <p:spPr bwMode="auto">
            <a:xfrm rot="10800000" flipV="1">
              <a:off x="6248401" y="4497803"/>
              <a:ext cx="593873" cy="92192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Simulation Setup: Summary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FS-SU-420</a:t>
            </a:r>
          </a:p>
        </p:txBody>
      </p:sp>
      <p:sp>
        <p:nvSpPr>
          <p:cNvPr id="45059" name="Rectangle 5"/>
          <p:cNvSpPr>
            <a:spLocks noChangeArrowheads="1"/>
          </p:cNvSpPr>
          <p:nvPr/>
        </p:nvSpPr>
        <p:spPr bwMode="auto">
          <a:xfrm>
            <a:off x="1819275" y="976313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Sales Order Control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Simulation Criteria Maintenance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Identify Template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Sales History Time Frame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Determine Calculation Method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Indicate Items for Forecast</a:t>
            </a:r>
          </a:p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Specify Customer Parameters</a:t>
            </a:r>
          </a:p>
        </p:txBody>
      </p:sp>
      <p:sp>
        <p:nvSpPr>
          <p:cNvPr id="161798" name="Line 6"/>
          <p:cNvSpPr>
            <a:spLocks noChangeShapeType="1"/>
          </p:cNvSpPr>
          <p:nvPr/>
        </p:nvSpPr>
        <p:spPr bwMode="auto">
          <a:xfrm>
            <a:off x="1104900" y="82296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5062" name="Freeform 7"/>
          <p:cNvSpPr>
            <a:spLocks/>
          </p:cNvSpPr>
          <p:nvPr/>
        </p:nvSpPr>
        <p:spPr bwMode="auto">
          <a:xfrm>
            <a:off x="6846888" y="5197475"/>
            <a:ext cx="295275" cy="371475"/>
          </a:xfrm>
          <a:custGeom>
            <a:avLst/>
            <a:gdLst>
              <a:gd name="T0" fmla="*/ 934 w 934"/>
              <a:gd name="T1" fmla="*/ 488 h 1179"/>
              <a:gd name="T2" fmla="*/ 696 w 934"/>
              <a:gd name="T3" fmla="*/ 391 h 1179"/>
              <a:gd name="T4" fmla="*/ 687 w 934"/>
              <a:gd name="T5" fmla="*/ 413 h 1179"/>
              <a:gd name="T6" fmla="*/ 681 w 934"/>
              <a:gd name="T7" fmla="*/ 435 h 1179"/>
              <a:gd name="T8" fmla="*/ 674 w 934"/>
              <a:gd name="T9" fmla="*/ 458 h 1179"/>
              <a:gd name="T10" fmla="*/ 669 w 934"/>
              <a:gd name="T11" fmla="*/ 482 h 1179"/>
              <a:gd name="T12" fmla="*/ 662 w 934"/>
              <a:gd name="T13" fmla="*/ 514 h 1179"/>
              <a:gd name="T14" fmla="*/ 658 w 934"/>
              <a:gd name="T15" fmla="*/ 540 h 1179"/>
              <a:gd name="T16" fmla="*/ 654 w 934"/>
              <a:gd name="T17" fmla="*/ 568 h 1179"/>
              <a:gd name="T18" fmla="*/ 651 w 934"/>
              <a:gd name="T19" fmla="*/ 600 h 1179"/>
              <a:gd name="T20" fmla="*/ 648 w 934"/>
              <a:gd name="T21" fmla="*/ 633 h 1179"/>
              <a:gd name="T22" fmla="*/ 648 w 934"/>
              <a:gd name="T23" fmla="*/ 691 h 1179"/>
              <a:gd name="T24" fmla="*/ 650 w 934"/>
              <a:gd name="T25" fmla="*/ 721 h 1179"/>
              <a:gd name="T26" fmla="*/ 651 w 934"/>
              <a:gd name="T27" fmla="*/ 750 h 1179"/>
              <a:gd name="T28" fmla="*/ 655 w 934"/>
              <a:gd name="T29" fmla="*/ 779 h 1179"/>
              <a:gd name="T30" fmla="*/ 661 w 934"/>
              <a:gd name="T31" fmla="*/ 807 h 1179"/>
              <a:gd name="T32" fmla="*/ 666 w 934"/>
              <a:gd name="T33" fmla="*/ 835 h 1179"/>
              <a:gd name="T34" fmla="*/ 673 w 934"/>
              <a:gd name="T35" fmla="*/ 867 h 1179"/>
              <a:gd name="T36" fmla="*/ 682 w 934"/>
              <a:gd name="T37" fmla="*/ 897 h 1179"/>
              <a:gd name="T38" fmla="*/ 236 w 934"/>
              <a:gd name="T39" fmla="*/ 1179 h 1179"/>
              <a:gd name="T40" fmla="*/ 226 w 934"/>
              <a:gd name="T41" fmla="*/ 1150 h 1179"/>
              <a:gd name="T42" fmla="*/ 217 w 934"/>
              <a:gd name="T43" fmla="*/ 1126 h 1179"/>
              <a:gd name="T44" fmla="*/ 209 w 934"/>
              <a:gd name="T45" fmla="*/ 1102 h 1179"/>
              <a:gd name="T46" fmla="*/ 200 w 934"/>
              <a:gd name="T47" fmla="*/ 1076 h 1179"/>
              <a:gd name="T48" fmla="*/ 194 w 934"/>
              <a:gd name="T49" fmla="*/ 1055 h 1179"/>
              <a:gd name="T50" fmla="*/ 185 w 934"/>
              <a:gd name="T51" fmla="*/ 1030 h 1179"/>
              <a:gd name="T52" fmla="*/ 180 w 934"/>
              <a:gd name="T53" fmla="*/ 1007 h 1179"/>
              <a:gd name="T54" fmla="*/ 174 w 934"/>
              <a:gd name="T55" fmla="*/ 985 h 1179"/>
              <a:gd name="T56" fmla="*/ 169 w 934"/>
              <a:gd name="T57" fmla="*/ 962 h 1179"/>
              <a:gd name="T58" fmla="*/ 162 w 934"/>
              <a:gd name="T59" fmla="*/ 934 h 1179"/>
              <a:gd name="T60" fmla="*/ 158 w 934"/>
              <a:gd name="T61" fmla="*/ 906 h 1179"/>
              <a:gd name="T62" fmla="*/ 153 w 934"/>
              <a:gd name="T63" fmla="*/ 880 h 1179"/>
              <a:gd name="T64" fmla="*/ 147 w 934"/>
              <a:gd name="T65" fmla="*/ 854 h 1179"/>
              <a:gd name="T66" fmla="*/ 144 w 934"/>
              <a:gd name="T67" fmla="*/ 824 h 1179"/>
              <a:gd name="T68" fmla="*/ 142 w 934"/>
              <a:gd name="T69" fmla="*/ 795 h 1179"/>
              <a:gd name="T70" fmla="*/ 139 w 934"/>
              <a:gd name="T71" fmla="*/ 762 h 1179"/>
              <a:gd name="T72" fmla="*/ 136 w 934"/>
              <a:gd name="T73" fmla="*/ 731 h 1179"/>
              <a:gd name="T74" fmla="*/ 136 w 934"/>
              <a:gd name="T75" fmla="*/ 699 h 1179"/>
              <a:gd name="T76" fmla="*/ 136 w 934"/>
              <a:gd name="T77" fmla="*/ 667 h 1179"/>
              <a:gd name="T78" fmla="*/ 136 w 934"/>
              <a:gd name="T79" fmla="*/ 626 h 1179"/>
              <a:gd name="T80" fmla="*/ 138 w 934"/>
              <a:gd name="T81" fmla="*/ 589 h 1179"/>
              <a:gd name="T82" fmla="*/ 139 w 934"/>
              <a:gd name="T83" fmla="*/ 564 h 1179"/>
              <a:gd name="T84" fmla="*/ 142 w 934"/>
              <a:gd name="T85" fmla="*/ 534 h 1179"/>
              <a:gd name="T86" fmla="*/ 144 w 934"/>
              <a:gd name="T87" fmla="*/ 506 h 1179"/>
              <a:gd name="T88" fmla="*/ 148 w 934"/>
              <a:gd name="T89" fmla="*/ 471 h 1179"/>
              <a:gd name="T90" fmla="*/ 154 w 934"/>
              <a:gd name="T91" fmla="*/ 441 h 1179"/>
              <a:gd name="T92" fmla="*/ 159 w 934"/>
              <a:gd name="T93" fmla="*/ 414 h 1179"/>
              <a:gd name="T94" fmla="*/ 166 w 934"/>
              <a:gd name="T95" fmla="*/ 380 h 1179"/>
              <a:gd name="T96" fmla="*/ 173 w 934"/>
              <a:gd name="T97" fmla="*/ 353 h 1179"/>
              <a:gd name="T98" fmla="*/ 180 w 934"/>
              <a:gd name="T99" fmla="*/ 320 h 1179"/>
              <a:gd name="T100" fmla="*/ 188 w 934"/>
              <a:gd name="T101" fmla="*/ 292 h 1179"/>
              <a:gd name="T102" fmla="*/ 198 w 934"/>
              <a:gd name="T103" fmla="*/ 262 h 1179"/>
              <a:gd name="T104" fmla="*/ 207 w 934"/>
              <a:gd name="T105" fmla="*/ 232 h 1179"/>
              <a:gd name="T106" fmla="*/ 221 w 934"/>
              <a:gd name="T107" fmla="*/ 195 h 1179"/>
              <a:gd name="T108" fmla="*/ 0 w 934"/>
              <a:gd name="T109" fmla="*/ 103 h 1179"/>
              <a:gd name="T110" fmla="*/ 581 w 934"/>
              <a:gd name="T111" fmla="*/ 0 h 1179"/>
              <a:gd name="T112" fmla="*/ 934 w 934"/>
              <a:gd name="T113" fmla="*/ 488 h 11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4"/>
              <a:gd name="T172" fmla="*/ 0 h 1179"/>
              <a:gd name="T173" fmla="*/ 934 w 934"/>
              <a:gd name="T174" fmla="*/ 1179 h 11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4" h="1179">
                <a:moveTo>
                  <a:pt x="934" y="488"/>
                </a:moveTo>
                <a:lnTo>
                  <a:pt x="696" y="391"/>
                </a:lnTo>
                <a:lnTo>
                  <a:pt x="687" y="413"/>
                </a:lnTo>
                <a:lnTo>
                  <a:pt x="681" y="435"/>
                </a:lnTo>
                <a:lnTo>
                  <a:pt x="674" y="458"/>
                </a:lnTo>
                <a:lnTo>
                  <a:pt x="669" y="482"/>
                </a:lnTo>
                <a:lnTo>
                  <a:pt x="662" y="514"/>
                </a:lnTo>
                <a:lnTo>
                  <a:pt x="658" y="540"/>
                </a:lnTo>
                <a:lnTo>
                  <a:pt x="654" y="568"/>
                </a:lnTo>
                <a:lnTo>
                  <a:pt x="651" y="600"/>
                </a:lnTo>
                <a:lnTo>
                  <a:pt x="648" y="633"/>
                </a:lnTo>
                <a:lnTo>
                  <a:pt x="648" y="691"/>
                </a:lnTo>
                <a:lnTo>
                  <a:pt x="650" y="721"/>
                </a:lnTo>
                <a:lnTo>
                  <a:pt x="651" y="750"/>
                </a:lnTo>
                <a:lnTo>
                  <a:pt x="655" y="779"/>
                </a:lnTo>
                <a:lnTo>
                  <a:pt x="661" y="807"/>
                </a:lnTo>
                <a:lnTo>
                  <a:pt x="666" y="835"/>
                </a:lnTo>
                <a:lnTo>
                  <a:pt x="673" y="867"/>
                </a:lnTo>
                <a:lnTo>
                  <a:pt x="682" y="897"/>
                </a:lnTo>
                <a:lnTo>
                  <a:pt x="236" y="1179"/>
                </a:lnTo>
                <a:lnTo>
                  <a:pt x="226" y="1150"/>
                </a:lnTo>
                <a:lnTo>
                  <a:pt x="217" y="1126"/>
                </a:lnTo>
                <a:lnTo>
                  <a:pt x="209" y="1102"/>
                </a:lnTo>
                <a:lnTo>
                  <a:pt x="200" y="1076"/>
                </a:lnTo>
                <a:lnTo>
                  <a:pt x="194" y="1055"/>
                </a:lnTo>
                <a:lnTo>
                  <a:pt x="185" y="1030"/>
                </a:lnTo>
                <a:lnTo>
                  <a:pt x="180" y="1007"/>
                </a:lnTo>
                <a:lnTo>
                  <a:pt x="174" y="985"/>
                </a:lnTo>
                <a:lnTo>
                  <a:pt x="169" y="962"/>
                </a:lnTo>
                <a:lnTo>
                  <a:pt x="162" y="934"/>
                </a:lnTo>
                <a:lnTo>
                  <a:pt x="158" y="906"/>
                </a:lnTo>
                <a:lnTo>
                  <a:pt x="153" y="880"/>
                </a:lnTo>
                <a:lnTo>
                  <a:pt x="147" y="854"/>
                </a:lnTo>
                <a:lnTo>
                  <a:pt x="144" y="824"/>
                </a:lnTo>
                <a:lnTo>
                  <a:pt x="142" y="795"/>
                </a:lnTo>
                <a:lnTo>
                  <a:pt x="139" y="762"/>
                </a:lnTo>
                <a:lnTo>
                  <a:pt x="136" y="731"/>
                </a:lnTo>
                <a:lnTo>
                  <a:pt x="136" y="699"/>
                </a:lnTo>
                <a:lnTo>
                  <a:pt x="136" y="667"/>
                </a:lnTo>
                <a:lnTo>
                  <a:pt x="136" y="626"/>
                </a:lnTo>
                <a:lnTo>
                  <a:pt x="138" y="589"/>
                </a:lnTo>
                <a:lnTo>
                  <a:pt x="139" y="564"/>
                </a:lnTo>
                <a:lnTo>
                  <a:pt x="142" y="534"/>
                </a:lnTo>
                <a:lnTo>
                  <a:pt x="144" y="506"/>
                </a:lnTo>
                <a:lnTo>
                  <a:pt x="148" y="471"/>
                </a:lnTo>
                <a:lnTo>
                  <a:pt x="154" y="441"/>
                </a:lnTo>
                <a:lnTo>
                  <a:pt x="159" y="414"/>
                </a:lnTo>
                <a:lnTo>
                  <a:pt x="166" y="380"/>
                </a:lnTo>
                <a:lnTo>
                  <a:pt x="173" y="353"/>
                </a:lnTo>
                <a:lnTo>
                  <a:pt x="180" y="320"/>
                </a:lnTo>
                <a:lnTo>
                  <a:pt x="188" y="292"/>
                </a:lnTo>
                <a:lnTo>
                  <a:pt x="198" y="262"/>
                </a:lnTo>
                <a:lnTo>
                  <a:pt x="207" y="232"/>
                </a:lnTo>
                <a:lnTo>
                  <a:pt x="221" y="195"/>
                </a:lnTo>
                <a:lnTo>
                  <a:pt x="0" y="103"/>
                </a:lnTo>
                <a:lnTo>
                  <a:pt x="581" y="0"/>
                </a:lnTo>
                <a:lnTo>
                  <a:pt x="934" y="488"/>
                </a:lnTo>
                <a:close/>
              </a:path>
            </a:pathLst>
          </a:custGeom>
          <a:solidFill>
            <a:schemeClr val="folHlink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3" name="Freeform 8"/>
          <p:cNvSpPr>
            <a:spLocks/>
          </p:cNvSpPr>
          <p:nvPr/>
        </p:nvSpPr>
        <p:spPr bwMode="auto">
          <a:xfrm>
            <a:off x="6867525" y="5580063"/>
            <a:ext cx="334963" cy="320675"/>
          </a:xfrm>
          <a:custGeom>
            <a:avLst/>
            <a:gdLst>
              <a:gd name="T0" fmla="*/ 843 w 1061"/>
              <a:gd name="T1" fmla="*/ 1010 h 1010"/>
              <a:gd name="T2" fmla="*/ 821 w 1061"/>
              <a:gd name="T3" fmla="*/ 999 h 1010"/>
              <a:gd name="T4" fmla="*/ 803 w 1061"/>
              <a:gd name="T5" fmla="*/ 989 h 1010"/>
              <a:gd name="T6" fmla="*/ 784 w 1061"/>
              <a:gd name="T7" fmla="*/ 980 h 1010"/>
              <a:gd name="T8" fmla="*/ 766 w 1061"/>
              <a:gd name="T9" fmla="*/ 970 h 1010"/>
              <a:gd name="T10" fmla="*/ 747 w 1061"/>
              <a:gd name="T11" fmla="*/ 959 h 1010"/>
              <a:gd name="T12" fmla="*/ 728 w 1061"/>
              <a:gd name="T13" fmla="*/ 948 h 1010"/>
              <a:gd name="T14" fmla="*/ 710 w 1061"/>
              <a:gd name="T15" fmla="*/ 936 h 1010"/>
              <a:gd name="T16" fmla="*/ 691 w 1061"/>
              <a:gd name="T17" fmla="*/ 925 h 1010"/>
              <a:gd name="T18" fmla="*/ 670 w 1061"/>
              <a:gd name="T19" fmla="*/ 910 h 1010"/>
              <a:gd name="T20" fmla="*/ 647 w 1061"/>
              <a:gd name="T21" fmla="*/ 895 h 1010"/>
              <a:gd name="T22" fmla="*/ 629 w 1061"/>
              <a:gd name="T23" fmla="*/ 881 h 1010"/>
              <a:gd name="T24" fmla="*/ 612 w 1061"/>
              <a:gd name="T25" fmla="*/ 866 h 1010"/>
              <a:gd name="T26" fmla="*/ 591 w 1061"/>
              <a:gd name="T27" fmla="*/ 851 h 1010"/>
              <a:gd name="T28" fmla="*/ 569 w 1061"/>
              <a:gd name="T29" fmla="*/ 835 h 1010"/>
              <a:gd name="T30" fmla="*/ 550 w 1061"/>
              <a:gd name="T31" fmla="*/ 819 h 1010"/>
              <a:gd name="T32" fmla="*/ 530 w 1061"/>
              <a:gd name="T33" fmla="*/ 801 h 1010"/>
              <a:gd name="T34" fmla="*/ 513 w 1061"/>
              <a:gd name="T35" fmla="*/ 786 h 1010"/>
              <a:gd name="T36" fmla="*/ 490 w 1061"/>
              <a:gd name="T37" fmla="*/ 764 h 1010"/>
              <a:gd name="T38" fmla="*/ 471 w 1061"/>
              <a:gd name="T39" fmla="*/ 746 h 1010"/>
              <a:gd name="T40" fmla="*/ 455 w 1061"/>
              <a:gd name="T41" fmla="*/ 728 h 1010"/>
              <a:gd name="T42" fmla="*/ 436 w 1061"/>
              <a:gd name="T43" fmla="*/ 708 h 1010"/>
              <a:gd name="T44" fmla="*/ 422 w 1061"/>
              <a:gd name="T45" fmla="*/ 693 h 1010"/>
              <a:gd name="T46" fmla="*/ 406 w 1061"/>
              <a:gd name="T47" fmla="*/ 674 h 1010"/>
              <a:gd name="T48" fmla="*/ 389 w 1061"/>
              <a:gd name="T49" fmla="*/ 655 h 1010"/>
              <a:gd name="T50" fmla="*/ 371 w 1061"/>
              <a:gd name="T51" fmla="*/ 631 h 1010"/>
              <a:gd name="T52" fmla="*/ 355 w 1061"/>
              <a:gd name="T53" fmla="*/ 612 h 1010"/>
              <a:gd name="T54" fmla="*/ 339 w 1061"/>
              <a:gd name="T55" fmla="*/ 590 h 1010"/>
              <a:gd name="T56" fmla="*/ 320 w 1061"/>
              <a:gd name="T57" fmla="*/ 564 h 1010"/>
              <a:gd name="T58" fmla="*/ 303 w 1061"/>
              <a:gd name="T59" fmla="*/ 541 h 1010"/>
              <a:gd name="T60" fmla="*/ 285 w 1061"/>
              <a:gd name="T61" fmla="*/ 515 h 1010"/>
              <a:gd name="T62" fmla="*/ 269 w 1061"/>
              <a:gd name="T63" fmla="*/ 489 h 1010"/>
              <a:gd name="T64" fmla="*/ 254 w 1061"/>
              <a:gd name="T65" fmla="*/ 462 h 1010"/>
              <a:gd name="T66" fmla="*/ 238 w 1061"/>
              <a:gd name="T67" fmla="*/ 433 h 1010"/>
              <a:gd name="T68" fmla="*/ 227 w 1061"/>
              <a:gd name="T69" fmla="*/ 409 h 1010"/>
              <a:gd name="T70" fmla="*/ 213 w 1061"/>
              <a:gd name="T71" fmla="*/ 386 h 1010"/>
              <a:gd name="T72" fmla="*/ 202 w 1061"/>
              <a:gd name="T73" fmla="*/ 360 h 1010"/>
              <a:gd name="T74" fmla="*/ 0 w 1061"/>
              <a:gd name="T75" fmla="*/ 455 h 1010"/>
              <a:gd name="T76" fmla="*/ 333 w 1061"/>
              <a:gd name="T77" fmla="*/ 0 h 1010"/>
              <a:gd name="T78" fmla="*/ 897 w 1061"/>
              <a:gd name="T79" fmla="*/ 50 h 1010"/>
              <a:gd name="T80" fmla="*/ 670 w 1061"/>
              <a:gd name="T81" fmla="*/ 151 h 1010"/>
              <a:gd name="T82" fmla="*/ 684 w 1061"/>
              <a:gd name="T83" fmla="*/ 179 h 1010"/>
              <a:gd name="T84" fmla="*/ 700 w 1061"/>
              <a:gd name="T85" fmla="*/ 209 h 1010"/>
              <a:gd name="T86" fmla="*/ 721 w 1061"/>
              <a:gd name="T87" fmla="*/ 242 h 1010"/>
              <a:gd name="T88" fmla="*/ 744 w 1061"/>
              <a:gd name="T89" fmla="*/ 278 h 1010"/>
              <a:gd name="T90" fmla="*/ 765 w 1061"/>
              <a:gd name="T91" fmla="*/ 305 h 1010"/>
              <a:gd name="T92" fmla="*/ 788 w 1061"/>
              <a:gd name="T93" fmla="*/ 332 h 1010"/>
              <a:gd name="T94" fmla="*/ 810 w 1061"/>
              <a:gd name="T95" fmla="*/ 360 h 1010"/>
              <a:gd name="T96" fmla="*/ 833 w 1061"/>
              <a:gd name="T97" fmla="*/ 383 h 1010"/>
              <a:gd name="T98" fmla="*/ 858 w 1061"/>
              <a:gd name="T99" fmla="*/ 405 h 1010"/>
              <a:gd name="T100" fmla="*/ 883 w 1061"/>
              <a:gd name="T101" fmla="*/ 429 h 1010"/>
              <a:gd name="T102" fmla="*/ 909 w 1061"/>
              <a:gd name="T103" fmla="*/ 450 h 1010"/>
              <a:gd name="T104" fmla="*/ 934 w 1061"/>
              <a:gd name="T105" fmla="*/ 470 h 1010"/>
              <a:gd name="T106" fmla="*/ 959 w 1061"/>
              <a:gd name="T107" fmla="*/ 488 h 1010"/>
              <a:gd name="T108" fmla="*/ 989 w 1061"/>
              <a:gd name="T109" fmla="*/ 507 h 1010"/>
              <a:gd name="T110" fmla="*/ 1019 w 1061"/>
              <a:gd name="T111" fmla="*/ 525 h 1010"/>
              <a:gd name="T112" fmla="*/ 1041 w 1061"/>
              <a:gd name="T113" fmla="*/ 534 h 1010"/>
              <a:gd name="T114" fmla="*/ 1061 w 1061"/>
              <a:gd name="T115" fmla="*/ 545 h 1010"/>
              <a:gd name="T116" fmla="*/ 843 w 1061"/>
              <a:gd name="T117" fmla="*/ 1010 h 10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61"/>
              <a:gd name="T178" fmla="*/ 0 h 1010"/>
              <a:gd name="T179" fmla="*/ 1061 w 1061"/>
              <a:gd name="T180" fmla="*/ 1010 h 10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61" h="1010">
                <a:moveTo>
                  <a:pt x="843" y="1010"/>
                </a:moveTo>
                <a:lnTo>
                  <a:pt x="821" y="999"/>
                </a:lnTo>
                <a:lnTo>
                  <a:pt x="803" y="989"/>
                </a:lnTo>
                <a:lnTo>
                  <a:pt x="784" y="980"/>
                </a:lnTo>
                <a:lnTo>
                  <a:pt x="766" y="970"/>
                </a:lnTo>
                <a:lnTo>
                  <a:pt x="747" y="959"/>
                </a:lnTo>
                <a:lnTo>
                  <a:pt x="728" y="948"/>
                </a:lnTo>
                <a:lnTo>
                  <a:pt x="710" y="936"/>
                </a:lnTo>
                <a:lnTo>
                  <a:pt x="691" y="925"/>
                </a:lnTo>
                <a:lnTo>
                  <a:pt x="670" y="910"/>
                </a:lnTo>
                <a:lnTo>
                  <a:pt x="647" y="895"/>
                </a:lnTo>
                <a:lnTo>
                  <a:pt x="629" y="881"/>
                </a:lnTo>
                <a:lnTo>
                  <a:pt x="612" y="866"/>
                </a:lnTo>
                <a:lnTo>
                  <a:pt x="591" y="851"/>
                </a:lnTo>
                <a:lnTo>
                  <a:pt x="569" y="835"/>
                </a:lnTo>
                <a:lnTo>
                  <a:pt x="550" y="819"/>
                </a:lnTo>
                <a:lnTo>
                  <a:pt x="530" y="801"/>
                </a:lnTo>
                <a:lnTo>
                  <a:pt x="513" y="786"/>
                </a:lnTo>
                <a:lnTo>
                  <a:pt x="490" y="764"/>
                </a:lnTo>
                <a:lnTo>
                  <a:pt x="471" y="746"/>
                </a:lnTo>
                <a:lnTo>
                  <a:pt x="455" y="728"/>
                </a:lnTo>
                <a:lnTo>
                  <a:pt x="436" y="708"/>
                </a:lnTo>
                <a:lnTo>
                  <a:pt x="422" y="693"/>
                </a:lnTo>
                <a:lnTo>
                  <a:pt x="406" y="674"/>
                </a:lnTo>
                <a:lnTo>
                  <a:pt x="389" y="655"/>
                </a:lnTo>
                <a:lnTo>
                  <a:pt x="371" y="631"/>
                </a:lnTo>
                <a:lnTo>
                  <a:pt x="355" y="612"/>
                </a:lnTo>
                <a:lnTo>
                  <a:pt x="339" y="590"/>
                </a:lnTo>
                <a:lnTo>
                  <a:pt x="320" y="564"/>
                </a:lnTo>
                <a:lnTo>
                  <a:pt x="303" y="541"/>
                </a:lnTo>
                <a:lnTo>
                  <a:pt x="285" y="515"/>
                </a:lnTo>
                <a:lnTo>
                  <a:pt x="269" y="489"/>
                </a:lnTo>
                <a:lnTo>
                  <a:pt x="254" y="462"/>
                </a:lnTo>
                <a:lnTo>
                  <a:pt x="238" y="433"/>
                </a:lnTo>
                <a:lnTo>
                  <a:pt x="227" y="409"/>
                </a:lnTo>
                <a:lnTo>
                  <a:pt x="213" y="386"/>
                </a:lnTo>
                <a:lnTo>
                  <a:pt x="202" y="360"/>
                </a:lnTo>
                <a:lnTo>
                  <a:pt x="0" y="455"/>
                </a:lnTo>
                <a:lnTo>
                  <a:pt x="333" y="0"/>
                </a:lnTo>
                <a:lnTo>
                  <a:pt x="897" y="50"/>
                </a:lnTo>
                <a:lnTo>
                  <a:pt x="670" y="151"/>
                </a:lnTo>
                <a:lnTo>
                  <a:pt x="684" y="179"/>
                </a:lnTo>
                <a:lnTo>
                  <a:pt x="700" y="209"/>
                </a:lnTo>
                <a:lnTo>
                  <a:pt x="721" y="242"/>
                </a:lnTo>
                <a:lnTo>
                  <a:pt x="744" y="278"/>
                </a:lnTo>
                <a:lnTo>
                  <a:pt x="765" y="305"/>
                </a:lnTo>
                <a:lnTo>
                  <a:pt x="788" y="332"/>
                </a:lnTo>
                <a:lnTo>
                  <a:pt x="810" y="360"/>
                </a:lnTo>
                <a:lnTo>
                  <a:pt x="833" y="383"/>
                </a:lnTo>
                <a:lnTo>
                  <a:pt x="858" y="405"/>
                </a:lnTo>
                <a:lnTo>
                  <a:pt x="883" y="429"/>
                </a:lnTo>
                <a:lnTo>
                  <a:pt x="909" y="450"/>
                </a:lnTo>
                <a:lnTo>
                  <a:pt x="934" y="470"/>
                </a:lnTo>
                <a:lnTo>
                  <a:pt x="959" y="488"/>
                </a:lnTo>
                <a:lnTo>
                  <a:pt x="989" y="507"/>
                </a:lnTo>
                <a:lnTo>
                  <a:pt x="1019" y="525"/>
                </a:lnTo>
                <a:lnTo>
                  <a:pt x="1041" y="534"/>
                </a:lnTo>
                <a:lnTo>
                  <a:pt x="1061" y="545"/>
                </a:lnTo>
                <a:lnTo>
                  <a:pt x="843" y="1010"/>
                </a:lnTo>
                <a:close/>
              </a:path>
            </a:pathLst>
          </a:custGeom>
          <a:solidFill>
            <a:srgbClr val="00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4" name="Freeform 9"/>
          <p:cNvSpPr>
            <a:spLocks/>
          </p:cNvSpPr>
          <p:nvPr/>
        </p:nvSpPr>
        <p:spPr bwMode="auto">
          <a:xfrm>
            <a:off x="7250113" y="5735638"/>
            <a:ext cx="363537" cy="292100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6600FF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5" name="Text Box 10"/>
          <p:cNvSpPr txBox="1">
            <a:spLocks noChangeArrowheads="1"/>
          </p:cNvSpPr>
          <p:nvPr/>
        </p:nvSpPr>
        <p:spPr bwMode="auto">
          <a:xfrm>
            <a:off x="6202854" y="5186333"/>
            <a:ext cx="6864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Analyze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History</a:t>
            </a:r>
          </a:p>
        </p:txBody>
      </p:sp>
      <p:sp>
        <p:nvSpPr>
          <p:cNvPr id="45066" name="Text Box 11"/>
          <p:cNvSpPr txBox="1">
            <a:spLocks noChangeArrowheads="1"/>
          </p:cNvSpPr>
          <p:nvPr/>
        </p:nvSpPr>
        <p:spPr bwMode="auto">
          <a:xfrm>
            <a:off x="6570663" y="5856288"/>
            <a:ext cx="711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 dirty="0">
                <a:latin typeface="+mj-lt"/>
              </a:rPr>
              <a:t>Define</a:t>
            </a:r>
          </a:p>
          <a:p>
            <a:pPr eaLnBrk="0" hangingPunct="0"/>
            <a:r>
              <a:rPr lang="en-US" sz="1000" b="1" dirty="0">
                <a:latin typeface="+mj-lt"/>
              </a:rPr>
              <a:t>Forecast</a:t>
            </a:r>
          </a:p>
          <a:p>
            <a:pPr eaLnBrk="0" hangingPunct="0"/>
            <a:r>
              <a:rPr lang="en-US" sz="1000" b="1" dirty="0">
                <a:latin typeface="+mj-lt"/>
              </a:rPr>
              <a:t>Criteria</a:t>
            </a:r>
          </a:p>
        </p:txBody>
      </p:sp>
      <p:sp>
        <p:nvSpPr>
          <p:cNvPr id="45067" name="Freeform 12"/>
          <p:cNvSpPr>
            <a:spLocks/>
          </p:cNvSpPr>
          <p:nvPr/>
        </p:nvSpPr>
        <p:spPr bwMode="auto">
          <a:xfrm>
            <a:off x="6972300" y="4821238"/>
            <a:ext cx="336550" cy="334962"/>
          </a:xfrm>
          <a:custGeom>
            <a:avLst/>
            <a:gdLst>
              <a:gd name="T0" fmla="*/ 0 w 1061"/>
              <a:gd name="T1" fmla="*/ 839 h 1059"/>
              <a:gd name="T2" fmla="*/ 11 w 1061"/>
              <a:gd name="T3" fmla="*/ 817 h 1059"/>
              <a:gd name="T4" fmla="*/ 20 w 1061"/>
              <a:gd name="T5" fmla="*/ 799 h 1059"/>
              <a:gd name="T6" fmla="*/ 30 w 1061"/>
              <a:gd name="T7" fmla="*/ 780 h 1059"/>
              <a:gd name="T8" fmla="*/ 39 w 1061"/>
              <a:gd name="T9" fmla="*/ 763 h 1059"/>
              <a:gd name="T10" fmla="*/ 50 w 1061"/>
              <a:gd name="T11" fmla="*/ 743 h 1059"/>
              <a:gd name="T12" fmla="*/ 63 w 1061"/>
              <a:gd name="T13" fmla="*/ 724 h 1059"/>
              <a:gd name="T14" fmla="*/ 74 w 1061"/>
              <a:gd name="T15" fmla="*/ 707 h 1059"/>
              <a:gd name="T16" fmla="*/ 84 w 1061"/>
              <a:gd name="T17" fmla="*/ 687 h 1059"/>
              <a:gd name="T18" fmla="*/ 100 w 1061"/>
              <a:gd name="T19" fmla="*/ 666 h 1059"/>
              <a:gd name="T20" fmla="*/ 116 w 1061"/>
              <a:gd name="T21" fmla="*/ 644 h 1059"/>
              <a:gd name="T22" fmla="*/ 128 w 1061"/>
              <a:gd name="T23" fmla="*/ 626 h 1059"/>
              <a:gd name="T24" fmla="*/ 143 w 1061"/>
              <a:gd name="T25" fmla="*/ 608 h 1059"/>
              <a:gd name="T26" fmla="*/ 158 w 1061"/>
              <a:gd name="T27" fmla="*/ 588 h 1059"/>
              <a:gd name="T28" fmla="*/ 175 w 1061"/>
              <a:gd name="T29" fmla="*/ 566 h 1059"/>
              <a:gd name="T30" fmla="*/ 191 w 1061"/>
              <a:gd name="T31" fmla="*/ 547 h 1059"/>
              <a:gd name="T32" fmla="*/ 209 w 1061"/>
              <a:gd name="T33" fmla="*/ 526 h 1059"/>
              <a:gd name="T34" fmla="*/ 225 w 1061"/>
              <a:gd name="T35" fmla="*/ 510 h 1059"/>
              <a:gd name="T36" fmla="*/ 246 w 1061"/>
              <a:gd name="T37" fmla="*/ 487 h 1059"/>
              <a:gd name="T38" fmla="*/ 263 w 1061"/>
              <a:gd name="T39" fmla="*/ 468 h 1059"/>
              <a:gd name="T40" fmla="*/ 281 w 1061"/>
              <a:gd name="T41" fmla="*/ 451 h 1059"/>
              <a:gd name="T42" fmla="*/ 302 w 1061"/>
              <a:gd name="T43" fmla="*/ 432 h 1059"/>
              <a:gd name="T44" fmla="*/ 317 w 1061"/>
              <a:gd name="T45" fmla="*/ 418 h 1059"/>
              <a:gd name="T46" fmla="*/ 336 w 1061"/>
              <a:gd name="T47" fmla="*/ 402 h 1059"/>
              <a:gd name="T48" fmla="*/ 355 w 1061"/>
              <a:gd name="T49" fmla="*/ 386 h 1059"/>
              <a:gd name="T50" fmla="*/ 378 w 1061"/>
              <a:gd name="T51" fmla="*/ 368 h 1059"/>
              <a:gd name="T52" fmla="*/ 397 w 1061"/>
              <a:gd name="T53" fmla="*/ 353 h 1059"/>
              <a:gd name="T54" fmla="*/ 419 w 1061"/>
              <a:gd name="T55" fmla="*/ 335 h 1059"/>
              <a:gd name="T56" fmla="*/ 445 w 1061"/>
              <a:gd name="T57" fmla="*/ 317 h 1059"/>
              <a:gd name="T58" fmla="*/ 468 w 1061"/>
              <a:gd name="T59" fmla="*/ 300 h 1059"/>
              <a:gd name="T60" fmla="*/ 494 w 1061"/>
              <a:gd name="T61" fmla="*/ 282 h 1059"/>
              <a:gd name="T62" fmla="*/ 520 w 1061"/>
              <a:gd name="T63" fmla="*/ 265 h 1059"/>
              <a:gd name="T64" fmla="*/ 547 w 1061"/>
              <a:gd name="T65" fmla="*/ 250 h 1059"/>
              <a:gd name="T66" fmla="*/ 576 w 1061"/>
              <a:gd name="T67" fmla="*/ 234 h 1059"/>
              <a:gd name="T68" fmla="*/ 601 w 1061"/>
              <a:gd name="T69" fmla="*/ 223 h 1059"/>
              <a:gd name="T70" fmla="*/ 624 w 1061"/>
              <a:gd name="T71" fmla="*/ 209 h 1059"/>
              <a:gd name="T72" fmla="*/ 651 w 1061"/>
              <a:gd name="T73" fmla="*/ 199 h 1059"/>
              <a:gd name="T74" fmla="*/ 670 w 1061"/>
              <a:gd name="T75" fmla="*/ 190 h 1059"/>
              <a:gd name="T76" fmla="*/ 588 w 1061"/>
              <a:gd name="T77" fmla="*/ 0 h 1059"/>
              <a:gd name="T78" fmla="*/ 1061 w 1061"/>
              <a:gd name="T79" fmla="*/ 271 h 1059"/>
              <a:gd name="T80" fmla="*/ 938 w 1061"/>
              <a:gd name="T81" fmla="*/ 832 h 1059"/>
              <a:gd name="T82" fmla="*/ 861 w 1061"/>
              <a:gd name="T83" fmla="*/ 666 h 1059"/>
              <a:gd name="T84" fmla="*/ 830 w 1061"/>
              <a:gd name="T85" fmla="*/ 681 h 1059"/>
              <a:gd name="T86" fmla="*/ 800 w 1061"/>
              <a:gd name="T87" fmla="*/ 697 h 1059"/>
              <a:gd name="T88" fmla="*/ 767 w 1061"/>
              <a:gd name="T89" fmla="*/ 718 h 1059"/>
              <a:gd name="T90" fmla="*/ 732 w 1061"/>
              <a:gd name="T91" fmla="*/ 741 h 1059"/>
              <a:gd name="T92" fmla="*/ 704 w 1061"/>
              <a:gd name="T93" fmla="*/ 761 h 1059"/>
              <a:gd name="T94" fmla="*/ 677 w 1061"/>
              <a:gd name="T95" fmla="*/ 784 h 1059"/>
              <a:gd name="T96" fmla="*/ 650 w 1061"/>
              <a:gd name="T97" fmla="*/ 806 h 1059"/>
              <a:gd name="T98" fmla="*/ 627 w 1061"/>
              <a:gd name="T99" fmla="*/ 830 h 1059"/>
              <a:gd name="T100" fmla="*/ 605 w 1061"/>
              <a:gd name="T101" fmla="*/ 854 h 1059"/>
              <a:gd name="T102" fmla="*/ 580 w 1061"/>
              <a:gd name="T103" fmla="*/ 880 h 1059"/>
              <a:gd name="T104" fmla="*/ 560 w 1061"/>
              <a:gd name="T105" fmla="*/ 906 h 1059"/>
              <a:gd name="T106" fmla="*/ 539 w 1061"/>
              <a:gd name="T107" fmla="*/ 932 h 1059"/>
              <a:gd name="T108" fmla="*/ 521 w 1061"/>
              <a:gd name="T109" fmla="*/ 955 h 1059"/>
              <a:gd name="T110" fmla="*/ 502 w 1061"/>
              <a:gd name="T111" fmla="*/ 987 h 1059"/>
              <a:gd name="T112" fmla="*/ 485 w 1061"/>
              <a:gd name="T113" fmla="*/ 1015 h 1059"/>
              <a:gd name="T114" fmla="*/ 475 w 1061"/>
              <a:gd name="T115" fmla="*/ 1037 h 1059"/>
              <a:gd name="T116" fmla="*/ 463 w 1061"/>
              <a:gd name="T117" fmla="*/ 1059 h 1059"/>
              <a:gd name="T118" fmla="*/ 0 w 1061"/>
              <a:gd name="T119" fmla="*/ 839 h 10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61"/>
              <a:gd name="T181" fmla="*/ 0 h 1059"/>
              <a:gd name="T182" fmla="*/ 1061 w 1061"/>
              <a:gd name="T183" fmla="*/ 1059 h 10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61" h="1059">
                <a:moveTo>
                  <a:pt x="0" y="839"/>
                </a:moveTo>
                <a:lnTo>
                  <a:pt x="11" y="817"/>
                </a:lnTo>
                <a:lnTo>
                  <a:pt x="20" y="799"/>
                </a:lnTo>
                <a:lnTo>
                  <a:pt x="30" y="780"/>
                </a:lnTo>
                <a:lnTo>
                  <a:pt x="39" y="763"/>
                </a:lnTo>
                <a:lnTo>
                  <a:pt x="50" y="743"/>
                </a:lnTo>
                <a:lnTo>
                  <a:pt x="63" y="724"/>
                </a:lnTo>
                <a:lnTo>
                  <a:pt x="74" y="707"/>
                </a:lnTo>
                <a:lnTo>
                  <a:pt x="84" y="687"/>
                </a:lnTo>
                <a:lnTo>
                  <a:pt x="100" y="666"/>
                </a:lnTo>
                <a:lnTo>
                  <a:pt x="116" y="644"/>
                </a:lnTo>
                <a:lnTo>
                  <a:pt x="128" y="626"/>
                </a:lnTo>
                <a:lnTo>
                  <a:pt x="143" y="608"/>
                </a:lnTo>
                <a:lnTo>
                  <a:pt x="158" y="588"/>
                </a:lnTo>
                <a:lnTo>
                  <a:pt x="175" y="566"/>
                </a:lnTo>
                <a:lnTo>
                  <a:pt x="191" y="547"/>
                </a:lnTo>
                <a:lnTo>
                  <a:pt x="209" y="526"/>
                </a:lnTo>
                <a:lnTo>
                  <a:pt x="225" y="510"/>
                </a:lnTo>
                <a:lnTo>
                  <a:pt x="246" y="487"/>
                </a:lnTo>
                <a:lnTo>
                  <a:pt x="263" y="468"/>
                </a:lnTo>
                <a:lnTo>
                  <a:pt x="281" y="451"/>
                </a:lnTo>
                <a:lnTo>
                  <a:pt x="302" y="432"/>
                </a:lnTo>
                <a:lnTo>
                  <a:pt x="317" y="418"/>
                </a:lnTo>
                <a:lnTo>
                  <a:pt x="336" y="402"/>
                </a:lnTo>
                <a:lnTo>
                  <a:pt x="355" y="386"/>
                </a:lnTo>
                <a:lnTo>
                  <a:pt x="378" y="368"/>
                </a:lnTo>
                <a:lnTo>
                  <a:pt x="397" y="353"/>
                </a:lnTo>
                <a:lnTo>
                  <a:pt x="419" y="335"/>
                </a:lnTo>
                <a:lnTo>
                  <a:pt x="445" y="317"/>
                </a:lnTo>
                <a:lnTo>
                  <a:pt x="468" y="300"/>
                </a:lnTo>
                <a:lnTo>
                  <a:pt x="494" y="282"/>
                </a:lnTo>
                <a:lnTo>
                  <a:pt x="520" y="265"/>
                </a:lnTo>
                <a:lnTo>
                  <a:pt x="547" y="250"/>
                </a:lnTo>
                <a:lnTo>
                  <a:pt x="576" y="234"/>
                </a:lnTo>
                <a:lnTo>
                  <a:pt x="601" y="223"/>
                </a:lnTo>
                <a:lnTo>
                  <a:pt x="624" y="209"/>
                </a:lnTo>
                <a:lnTo>
                  <a:pt x="651" y="199"/>
                </a:lnTo>
                <a:lnTo>
                  <a:pt x="670" y="190"/>
                </a:lnTo>
                <a:lnTo>
                  <a:pt x="588" y="0"/>
                </a:lnTo>
                <a:lnTo>
                  <a:pt x="1061" y="271"/>
                </a:lnTo>
                <a:lnTo>
                  <a:pt x="938" y="832"/>
                </a:lnTo>
                <a:lnTo>
                  <a:pt x="861" y="666"/>
                </a:lnTo>
                <a:lnTo>
                  <a:pt x="830" y="681"/>
                </a:lnTo>
                <a:lnTo>
                  <a:pt x="800" y="697"/>
                </a:lnTo>
                <a:lnTo>
                  <a:pt x="767" y="718"/>
                </a:lnTo>
                <a:lnTo>
                  <a:pt x="732" y="741"/>
                </a:lnTo>
                <a:lnTo>
                  <a:pt x="704" y="761"/>
                </a:lnTo>
                <a:lnTo>
                  <a:pt x="677" y="784"/>
                </a:lnTo>
                <a:lnTo>
                  <a:pt x="650" y="806"/>
                </a:lnTo>
                <a:lnTo>
                  <a:pt x="627" y="830"/>
                </a:lnTo>
                <a:lnTo>
                  <a:pt x="605" y="854"/>
                </a:lnTo>
                <a:lnTo>
                  <a:pt x="580" y="880"/>
                </a:lnTo>
                <a:lnTo>
                  <a:pt x="560" y="906"/>
                </a:lnTo>
                <a:lnTo>
                  <a:pt x="539" y="932"/>
                </a:lnTo>
                <a:lnTo>
                  <a:pt x="521" y="955"/>
                </a:lnTo>
                <a:lnTo>
                  <a:pt x="502" y="987"/>
                </a:lnTo>
                <a:lnTo>
                  <a:pt x="485" y="1015"/>
                </a:lnTo>
                <a:lnTo>
                  <a:pt x="475" y="1037"/>
                </a:lnTo>
                <a:lnTo>
                  <a:pt x="463" y="1059"/>
                </a:lnTo>
                <a:lnTo>
                  <a:pt x="0" y="83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8" name="Freeform 13"/>
          <p:cNvSpPr>
            <a:spLocks/>
          </p:cNvSpPr>
          <p:nvPr/>
        </p:nvSpPr>
        <p:spPr bwMode="auto">
          <a:xfrm>
            <a:off x="7648575" y="5662613"/>
            <a:ext cx="315913" cy="315912"/>
          </a:xfrm>
          <a:custGeom>
            <a:avLst/>
            <a:gdLst>
              <a:gd name="T0" fmla="*/ 1001 w 1001"/>
              <a:gd name="T1" fmla="*/ 219 h 1001"/>
              <a:gd name="T2" fmla="*/ 989 w 1001"/>
              <a:gd name="T3" fmla="*/ 241 h 1001"/>
              <a:gd name="T4" fmla="*/ 981 w 1001"/>
              <a:gd name="T5" fmla="*/ 259 h 1001"/>
              <a:gd name="T6" fmla="*/ 970 w 1001"/>
              <a:gd name="T7" fmla="*/ 278 h 1001"/>
              <a:gd name="T8" fmla="*/ 962 w 1001"/>
              <a:gd name="T9" fmla="*/ 296 h 1001"/>
              <a:gd name="T10" fmla="*/ 951 w 1001"/>
              <a:gd name="T11" fmla="*/ 315 h 1001"/>
              <a:gd name="T12" fmla="*/ 939 w 1001"/>
              <a:gd name="T13" fmla="*/ 334 h 1001"/>
              <a:gd name="T14" fmla="*/ 928 w 1001"/>
              <a:gd name="T15" fmla="*/ 352 h 1001"/>
              <a:gd name="T16" fmla="*/ 915 w 1001"/>
              <a:gd name="T17" fmla="*/ 371 h 1001"/>
              <a:gd name="T18" fmla="*/ 900 w 1001"/>
              <a:gd name="T19" fmla="*/ 391 h 1001"/>
              <a:gd name="T20" fmla="*/ 885 w 1001"/>
              <a:gd name="T21" fmla="*/ 413 h 1001"/>
              <a:gd name="T22" fmla="*/ 873 w 1001"/>
              <a:gd name="T23" fmla="*/ 431 h 1001"/>
              <a:gd name="T24" fmla="*/ 858 w 1001"/>
              <a:gd name="T25" fmla="*/ 449 h 1001"/>
              <a:gd name="T26" fmla="*/ 842 w 1001"/>
              <a:gd name="T27" fmla="*/ 471 h 1001"/>
              <a:gd name="T28" fmla="*/ 825 w 1001"/>
              <a:gd name="T29" fmla="*/ 493 h 1001"/>
              <a:gd name="T30" fmla="*/ 809 w 1001"/>
              <a:gd name="T31" fmla="*/ 512 h 1001"/>
              <a:gd name="T32" fmla="*/ 791 w 1001"/>
              <a:gd name="T33" fmla="*/ 532 h 1001"/>
              <a:gd name="T34" fmla="*/ 776 w 1001"/>
              <a:gd name="T35" fmla="*/ 549 h 1001"/>
              <a:gd name="T36" fmla="*/ 754 w 1001"/>
              <a:gd name="T37" fmla="*/ 572 h 1001"/>
              <a:gd name="T38" fmla="*/ 736 w 1001"/>
              <a:gd name="T39" fmla="*/ 591 h 1001"/>
              <a:gd name="T40" fmla="*/ 719 w 1001"/>
              <a:gd name="T41" fmla="*/ 607 h 1001"/>
              <a:gd name="T42" fmla="*/ 698 w 1001"/>
              <a:gd name="T43" fmla="*/ 626 h 1001"/>
              <a:gd name="T44" fmla="*/ 683 w 1001"/>
              <a:gd name="T45" fmla="*/ 640 h 1001"/>
              <a:gd name="T46" fmla="*/ 664 w 1001"/>
              <a:gd name="T47" fmla="*/ 656 h 1001"/>
              <a:gd name="T48" fmla="*/ 645 w 1001"/>
              <a:gd name="T49" fmla="*/ 673 h 1001"/>
              <a:gd name="T50" fmla="*/ 623 w 1001"/>
              <a:gd name="T51" fmla="*/ 691 h 1001"/>
              <a:gd name="T52" fmla="*/ 604 w 1001"/>
              <a:gd name="T53" fmla="*/ 706 h 1001"/>
              <a:gd name="T54" fmla="*/ 582 w 1001"/>
              <a:gd name="T55" fmla="*/ 722 h 1001"/>
              <a:gd name="T56" fmla="*/ 555 w 1001"/>
              <a:gd name="T57" fmla="*/ 741 h 1001"/>
              <a:gd name="T58" fmla="*/ 532 w 1001"/>
              <a:gd name="T59" fmla="*/ 758 h 1001"/>
              <a:gd name="T60" fmla="*/ 507 w 1001"/>
              <a:gd name="T61" fmla="*/ 775 h 1001"/>
              <a:gd name="T62" fmla="*/ 481 w 1001"/>
              <a:gd name="T63" fmla="*/ 793 h 1001"/>
              <a:gd name="T64" fmla="*/ 454 w 1001"/>
              <a:gd name="T65" fmla="*/ 808 h 1001"/>
              <a:gd name="T66" fmla="*/ 592 w 1001"/>
              <a:gd name="T67" fmla="*/ 1001 h 1001"/>
              <a:gd name="T68" fmla="*/ 41 w 1001"/>
              <a:gd name="T69" fmla="*/ 753 h 1001"/>
              <a:gd name="T70" fmla="*/ 0 w 1001"/>
              <a:gd name="T71" fmla="*/ 264 h 1001"/>
              <a:gd name="T72" fmla="*/ 115 w 1001"/>
              <a:gd name="T73" fmla="*/ 402 h 1001"/>
              <a:gd name="T74" fmla="*/ 141 w 1001"/>
              <a:gd name="T75" fmla="*/ 390 h 1001"/>
              <a:gd name="T76" fmla="*/ 167 w 1001"/>
              <a:gd name="T77" fmla="*/ 376 h 1001"/>
              <a:gd name="T78" fmla="*/ 201 w 1001"/>
              <a:gd name="T79" fmla="*/ 360 h 1001"/>
              <a:gd name="T80" fmla="*/ 234 w 1001"/>
              <a:gd name="T81" fmla="*/ 341 h 1001"/>
              <a:gd name="T82" fmla="*/ 268 w 1001"/>
              <a:gd name="T83" fmla="*/ 318 h 1001"/>
              <a:gd name="T84" fmla="*/ 297 w 1001"/>
              <a:gd name="T85" fmla="*/ 297 h 1001"/>
              <a:gd name="T86" fmla="*/ 324 w 1001"/>
              <a:gd name="T87" fmla="*/ 274 h 1001"/>
              <a:gd name="T88" fmla="*/ 351 w 1001"/>
              <a:gd name="T89" fmla="*/ 251 h 1001"/>
              <a:gd name="T90" fmla="*/ 373 w 1001"/>
              <a:gd name="T91" fmla="*/ 229 h 1001"/>
              <a:gd name="T92" fmla="*/ 396 w 1001"/>
              <a:gd name="T93" fmla="*/ 204 h 1001"/>
              <a:gd name="T94" fmla="*/ 421 w 1001"/>
              <a:gd name="T95" fmla="*/ 177 h 1001"/>
              <a:gd name="T96" fmla="*/ 441 w 1001"/>
              <a:gd name="T97" fmla="*/ 152 h 1001"/>
              <a:gd name="T98" fmla="*/ 462 w 1001"/>
              <a:gd name="T99" fmla="*/ 127 h 1001"/>
              <a:gd name="T100" fmla="*/ 480 w 1001"/>
              <a:gd name="T101" fmla="*/ 103 h 1001"/>
              <a:gd name="T102" fmla="*/ 499 w 1001"/>
              <a:gd name="T103" fmla="*/ 72 h 1001"/>
              <a:gd name="T104" fmla="*/ 517 w 1001"/>
              <a:gd name="T105" fmla="*/ 43 h 1001"/>
              <a:gd name="T106" fmla="*/ 526 w 1001"/>
              <a:gd name="T107" fmla="*/ 21 h 1001"/>
              <a:gd name="T108" fmla="*/ 536 w 1001"/>
              <a:gd name="T109" fmla="*/ 0 h 1001"/>
              <a:gd name="T110" fmla="*/ 1001 w 1001"/>
              <a:gd name="T111" fmla="*/ 219 h 100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01"/>
              <a:gd name="T169" fmla="*/ 0 h 1001"/>
              <a:gd name="T170" fmla="*/ 1001 w 1001"/>
              <a:gd name="T171" fmla="*/ 1001 h 100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01" h="1001">
                <a:moveTo>
                  <a:pt x="1001" y="219"/>
                </a:moveTo>
                <a:lnTo>
                  <a:pt x="989" y="241"/>
                </a:lnTo>
                <a:lnTo>
                  <a:pt x="981" y="259"/>
                </a:lnTo>
                <a:lnTo>
                  <a:pt x="970" y="278"/>
                </a:lnTo>
                <a:lnTo>
                  <a:pt x="962" y="296"/>
                </a:lnTo>
                <a:lnTo>
                  <a:pt x="951" y="315"/>
                </a:lnTo>
                <a:lnTo>
                  <a:pt x="939" y="334"/>
                </a:lnTo>
                <a:lnTo>
                  <a:pt x="928" y="352"/>
                </a:lnTo>
                <a:lnTo>
                  <a:pt x="915" y="371"/>
                </a:lnTo>
                <a:lnTo>
                  <a:pt x="900" y="391"/>
                </a:lnTo>
                <a:lnTo>
                  <a:pt x="885" y="413"/>
                </a:lnTo>
                <a:lnTo>
                  <a:pt x="873" y="431"/>
                </a:lnTo>
                <a:lnTo>
                  <a:pt x="858" y="449"/>
                </a:lnTo>
                <a:lnTo>
                  <a:pt x="842" y="471"/>
                </a:lnTo>
                <a:lnTo>
                  <a:pt x="825" y="493"/>
                </a:lnTo>
                <a:lnTo>
                  <a:pt x="809" y="512"/>
                </a:lnTo>
                <a:lnTo>
                  <a:pt x="791" y="532"/>
                </a:lnTo>
                <a:lnTo>
                  <a:pt x="776" y="549"/>
                </a:lnTo>
                <a:lnTo>
                  <a:pt x="754" y="572"/>
                </a:lnTo>
                <a:lnTo>
                  <a:pt x="736" y="591"/>
                </a:lnTo>
                <a:lnTo>
                  <a:pt x="719" y="607"/>
                </a:lnTo>
                <a:lnTo>
                  <a:pt x="698" y="626"/>
                </a:lnTo>
                <a:lnTo>
                  <a:pt x="683" y="640"/>
                </a:lnTo>
                <a:lnTo>
                  <a:pt x="664" y="656"/>
                </a:lnTo>
                <a:lnTo>
                  <a:pt x="645" y="673"/>
                </a:lnTo>
                <a:lnTo>
                  <a:pt x="623" y="691"/>
                </a:lnTo>
                <a:lnTo>
                  <a:pt x="604" y="706"/>
                </a:lnTo>
                <a:lnTo>
                  <a:pt x="582" y="722"/>
                </a:lnTo>
                <a:lnTo>
                  <a:pt x="555" y="741"/>
                </a:lnTo>
                <a:lnTo>
                  <a:pt x="532" y="758"/>
                </a:lnTo>
                <a:lnTo>
                  <a:pt x="507" y="775"/>
                </a:lnTo>
                <a:lnTo>
                  <a:pt x="481" y="793"/>
                </a:lnTo>
                <a:lnTo>
                  <a:pt x="454" y="808"/>
                </a:lnTo>
                <a:lnTo>
                  <a:pt x="592" y="1001"/>
                </a:lnTo>
                <a:lnTo>
                  <a:pt x="41" y="753"/>
                </a:lnTo>
                <a:lnTo>
                  <a:pt x="0" y="264"/>
                </a:lnTo>
                <a:lnTo>
                  <a:pt x="115" y="402"/>
                </a:lnTo>
                <a:lnTo>
                  <a:pt x="141" y="390"/>
                </a:lnTo>
                <a:lnTo>
                  <a:pt x="167" y="376"/>
                </a:lnTo>
                <a:lnTo>
                  <a:pt x="201" y="360"/>
                </a:lnTo>
                <a:lnTo>
                  <a:pt x="234" y="341"/>
                </a:lnTo>
                <a:lnTo>
                  <a:pt x="268" y="318"/>
                </a:lnTo>
                <a:lnTo>
                  <a:pt x="297" y="297"/>
                </a:lnTo>
                <a:lnTo>
                  <a:pt x="324" y="274"/>
                </a:lnTo>
                <a:lnTo>
                  <a:pt x="351" y="251"/>
                </a:lnTo>
                <a:lnTo>
                  <a:pt x="373" y="229"/>
                </a:lnTo>
                <a:lnTo>
                  <a:pt x="396" y="204"/>
                </a:lnTo>
                <a:lnTo>
                  <a:pt x="421" y="177"/>
                </a:lnTo>
                <a:lnTo>
                  <a:pt x="441" y="152"/>
                </a:lnTo>
                <a:lnTo>
                  <a:pt x="462" y="127"/>
                </a:lnTo>
                <a:lnTo>
                  <a:pt x="480" y="103"/>
                </a:lnTo>
                <a:lnTo>
                  <a:pt x="499" y="72"/>
                </a:lnTo>
                <a:lnTo>
                  <a:pt x="517" y="43"/>
                </a:lnTo>
                <a:lnTo>
                  <a:pt x="526" y="21"/>
                </a:lnTo>
                <a:lnTo>
                  <a:pt x="536" y="0"/>
                </a:lnTo>
                <a:lnTo>
                  <a:pt x="1001" y="219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69" name="Freeform 14"/>
          <p:cNvSpPr>
            <a:spLocks/>
          </p:cNvSpPr>
          <p:nvPr/>
        </p:nvSpPr>
        <p:spPr bwMode="auto">
          <a:xfrm>
            <a:off x="7808913" y="5256213"/>
            <a:ext cx="292100" cy="369887"/>
          </a:xfrm>
          <a:custGeom>
            <a:avLst/>
            <a:gdLst>
              <a:gd name="T0" fmla="*/ 0 w 923"/>
              <a:gd name="T1" fmla="*/ 740 h 1165"/>
              <a:gd name="T2" fmla="*/ 229 w 923"/>
              <a:gd name="T3" fmla="*/ 826 h 1165"/>
              <a:gd name="T4" fmla="*/ 242 w 923"/>
              <a:gd name="T5" fmla="*/ 798 h 1165"/>
              <a:gd name="T6" fmla="*/ 251 w 923"/>
              <a:gd name="T7" fmla="*/ 770 h 1165"/>
              <a:gd name="T8" fmla="*/ 258 w 923"/>
              <a:gd name="T9" fmla="*/ 744 h 1165"/>
              <a:gd name="T10" fmla="*/ 265 w 923"/>
              <a:gd name="T11" fmla="*/ 721 h 1165"/>
              <a:gd name="T12" fmla="*/ 272 w 923"/>
              <a:gd name="T13" fmla="*/ 695 h 1165"/>
              <a:gd name="T14" fmla="*/ 277 w 923"/>
              <a:gd name="T15" fmla="*/ 665 h 1165"/>
              <a:gd name="T16" fmla="*/ 281 w 923"/>
              <a:gd name="T17" fmla="*/ 638 h 1165"/>
              <a:gd name="T18" fmla="*/ 285 w 923"/>
              <a:gd name="T19" fmla="*/ 610 h 1165"/>
              <a:gd name="T20" fmla="*/ 289 w 923"/>
              <a:gd name="T21" fmla="*/ 579 h 1165"/>
              <a:gd name="T22" fmla="*/ 291 w 923"/>
              <a:gd name="T23" fmla="*/ 546 h 1165"/>
              <a:gd name="T24" fmla="*/ 291 w 923"/>
              <a:gd name="T25" fmla="*/ 488 h 1165"/>
              <a:gd name="T26" fmla="*/ 289 w 923"/>
              <a:gd name="T27" fmla="*/ 456 h 1165"/>
              <a:gd name="T28" fmla="*/ 288 w 923"/>
              <a:gd name="T29" fmla="*/ 429 h 1165"/>
              <a:gd name="T30" fmla="*/ 284 w 923"/>
              <a:gd name="T31" fmla="*/ 400 h 1165"/>
              <a:gd name="T32" fmla="*/ 279 w 923"/>
              <a:gd name="T33" fmla="*/ 370 h 1165"/>
              <a:gd name="T34" fmla="*/ 273 w 923"/>
              <a:gd name="T35" fmla="*/ 344 h 1165"/>
              <a:gd name="T36" fmla="*/ 266 w 923"/>
              <a:gd name="T37" fmla="*/ 311 h 1165"/>
              <a:gd name="T38" fmla="*/ 257 w 923"/>
              <a:gd name="T39" fmla="*/ 280 h 1165"/>
              <a:gd name="T40" fmla="*/ 702 w 923"/>
              <a:gd name="T41" fmla="*/ 0 h 1165"/>
              <a:gd name="T42" fmla="*/ 713 w 923"/>
              <a:gd name="T43" fmla="*/ 27 h 1165"/>
              <a:gd name="T44" fmla="*/ 722 w 923"/>
              <a:gd name="T45" fmla="*/ 53 h 1165"/>
              <a:gd name="T46" fmla="*/ 731 w 923"/>
              <a:gd name="T47" fmla="*/ 76 h 1165"/>
              <a:gd name="T48" fmla="*/ 739 w 923"/>
              <a:gd name="T49" fmla="*/ 101 h 1165"/>
              <a:gd name="T50" fmla="*/ 746 w 923"/>
              <a:gd name="T51" fmla="*/ 124 h 1165"/>
              <a:gd name="T52" fmla="*/ 754 w 923"/>
              <a:gd name="T53" fmla="*/ 149 h 1165"/>
              <a:gd name="T54" fmla="*/ 759 w 923"/>
              <a:gd name="T55" fmla="*/ 171 h 1165"/>
              <a:gd name="T56" fmla="*/ 765 w 923"/>
              <a:gd name="T57" fmla="*/ 194 h 1165"/>
              <a:gd name="T58" fmla="*/ 770 w 923"/>
              <a:gd name="T59" fmla="*/ 217 h 1165"/>
              <a:gd name="T60" fmla="*/ 777 w 923"/>
              <a:gd name="T61" fmla="*/ 243 h 1165"/>
              <a:gd name="T62" fmla="*/ 781 w 923"/>
              <a:gd name="T63" fmla="*/ 273 h 1165"/>
              <a:gd name="T64" fmla="*/ 787 w 923"/>
              <a:gd name="T65" fmla="*/ 298 h 1165"/>
              <a:gd name="T66" fmla="*/ 792 w 923"/>
              <a:gd name="T67" fmla="*/ 325 h 1165"/>
              <a:gd name="T68" fmla="*/ 796 w 923"/>
              <a:gd name="T69" fmla="*/ 354 h 1165"/>
              <a:gd name="T70" fmla="*/ 797 w 923"/>
              <a:gd name="T71" fmla="*/ 384 h 1165"/>
              <a:gd name="T72" fmla="*/ 800 w 923"/>
              <a:gd name="T73" fmla="*/ 416 h 1165"/>
              <a:gd name="T74" fmla="*/ 803 w 923"/>
              <a:gd name="T75" fmla="*/ 448 h 1165"/>
              <a:gd name="T76" fmla="*/ 803 w 923"/>
              <a:gd name="T77" fmla="*/ 478 h 1165"/>
              <a:gd name="T78" fmla="*/ 803 w 923"/>
              <a:gd name="T79" fmla="*/ 511 h 1165"/>
              <a:gd name="T80" fmla="*/ 803 w 923"/>
              <a:gd name="T81" fmla="*/ 552 h 1165"/>
              <a:gd name="T82" fmla="*/ 802 w 923"/>
              <a:gd name="T83" fmla="*/ 589 h 1165"/>
              <a:gd name="T84" fmla="*/ 800 w 923"/>
              <a:gd name="T85" fmla="*/ 615 h 1165"/>
              <a:gd name="T86" fmla="*/ 797 w 923"/>
              <a:gd name="T87" fmla="*/ 643 h 1165"/>
              <a:gd name="T88" fmla="*/ 796 w 923"/>
              <a:gd name="T89" fmla="*/ 673 h 1165"/>
              <a:gd name="T90" fmla="*/ 791 w 923"/>
              <a:gd name="T91" fmla="*/ 707 h 1165"/>
              <a:gd name="T92" fmla="*/ 785 w 923"/>
              <a:gd name="T93" fmla="*/ 736 h 1165"/>
              <a:gd name="T94" fmla="*/ 780 w 923"/>
              <a:gd name="T95" fmla="*/ 765 h 1165"/>
              <a:gd name="T96" fmla="*/ 773 w 923"/>
              <a:gd name="T97" fmla="*/ 799 h 1165"/>
              <a:gd name="T98" fmla="*/ 766 w 923"/>
              <a:gd name="T99" fmla="*/ 825 h 1165"/>
              <a:gd name="T100" fmla="*/ 759 w 923"/>
              <a:gd name="T101" fmla="*/ 858 h 1165"/>
              <a:gd name="T102" fmla="*/ 751 w 923"/>
              <a:gd name="T103" fmla="*/ 886 h 1165"/>
              <a:gd name="T104" fmla="*/ 741 w 923"/>
              <a:gd name="T105" fmla="*/ 915 h 1165"/>
              <a:gd name="T106" fmla="*/ 732 w 923"/>
              <a:gd name="T107" fmla="*/ 945 h 1165"/>
              <a:gd name="T108" fmla="*/ 720 w 923"/>
              <a:gd name="T109" fmla="*/ 982 h 1165"/>
              <a:gd name="T110" fmla="*/ 706 w 923"/>
              <a:gd name="T111" fmla="*/ 1019 h 1165"/>
              <a:gd name="T112" fmla="*/ 923 w 923"/>
              <a:gd name="T113" fmla="*/ 1108 h 1165"/>
              <a:gd name="T114" fmla="*/ 378 w 923"/>
              <a:gd name="T115" fmla="*/ 1165 h 1165"/>
              <a:gd name="T116" fmla="*/ 0 w 923"/>
              <a:gd name="T117" fmla="*/ 740 h 1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3"/>
              <a:gd name="T178" fmla="*/ 0 h 1165"/>
              <a:gd name="T179" fmla="*/ 923 w 923"/>
              <a:gd name="T180" fmla="*/ 1165 h 11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3" h="1165">
                <a:moveTo>
                  <a:pt x="0" y="740"/>
                </a:moveTo>
                <a:lnTo>
                  <a:pt x="229" y="826"/>
                </a:lnTo>
                <a:lnTo>
                  <a:pt x="242" y="798"/>
                </a:lnTo>
                <a:lnTo>
                  <a:pt x="251" y="770"/>
                </a:lnTo>
                <a:lnTo>
                  <a:pt x="258" y="744"/>
                </a:lnTo>
                <a:lnTo>
                  <a:pt x="265" y="721"/>
                </a:lnTo>
                <a:lnTo>
                  <a:pt x="272" y="695"/>
                </a:lnTo>
                <a:lnTo>
                  <a:pt x="277" y="665"/>
                </a:lnTo>
                <a:lnTo>
                  <a:pt x="281" y="638"/>
                </a:lnTo>
                <a:lnTo>
                  <a:pt x="285" y="610"/>
                </a:lnTo>
                <a:lnTo>
                  <a:pt x="289" y="579"/>
                </a:lnTo>
                <a:lnTo>
                  <a:pt x="291" y="546"/>
                </a:lnTo>
                <a:lnTo>
                  <a:pt x="291" y="488"/>
                </a:lnTo>
                <a:lnTo>
                  <a:pt x="289" y="456"/>
                </a:lnTo>
                <a:lnTo>
                  <a:pt x="288" y="429"/>
                </a:lnTo>
                <a:lnTo>
                  <a:pt x="284" y="400"/>
                </a:lnTo>
                <a:lnTo>
                  <a:pt x="279" y="370"/>
                </a:lnTo>
                <a:lnTo>
                  <a:pt x="273" y="344"/>
                </a:lnTo>
                <a:lnTo>
                  <a:pt x="266" y="311"/>
                </a:lnTo>
                <a:lnTo>
                  <a:pt x="257" y="280"/>
                </a:lnTo>
                <a:lnTo>
                  <a:pt x="702" y="0"/>
                </a:lnTo>
                <a:lnTo>
                  <a:pt x="713" y="27"/>
                </a:lnTo>
                <a:lnTo>
                  <a:pt x="722" y="53"/>
                </a:lnTo>
                <a:lnTo>
                  <a:pt x="731" y="76"/>
                </a:lnTo>
                <a:lnTo>
                  <a:pt x="739" y="101"/>
                </a:lnTo>
                <a:lnTo>
                  <a:pt x="746" y="124"/>
                </a:lnTo>
                <a:lnTo>
                  <a:pt x="754" y="149"/>
                </a:lnTo>
                <a:lnTo>
                  <a:pt x="759" y="171"/>
                </a:lnTo>
                <a:lnTo>
                  <a:pt x="765" y="194"/>
                </a:lnTo>
                <a:lnTo>
                  <a:pt x="770" y="217"/>
                </a:lnTo>
                <a:lnTo>
                  <a:pt x="777" y="243"/>
                </a:lnTo>
                <a:lnTo>
                  <a:pt x="781" y="273"/>
                </a:lnTo>
                <a:lnTo>
                  <a:pt x="787" y="298"/>
                </a:lnTo>
                <a:lnTo>
                  <a:pt x="792" y="325"/>
                </a:lnTo>
                <a:lnTo>
                  <a:pt x="796" y="354"/>
                </a:lnTo>
                <a:lnTo>
                  <a:pt x="797" y="384"/>
                </a:lnTo>
                <a:lnTo>
                  <a:pt x="800" y="416"/>
                </a:lnTo>
                <a:lnTo>
                  <a:pt x="803" y="448"/>
                </a:lnTo>
                <a:lnTo>
                  <a:pt x="803" y="478"/>
                </a:lnTo>
                <a:lnTo>
                  <a:pt x="803" y="511"/>
                </a:lnTo>
                <a:lnTo>
                  <a:pt x="803" y="552"/>
                </a:lnTo>
                <a:lnTo>
                  <a:pt x="802" y="589"/>
                </a:lnTo>
                <a:lnTo>
                  <a:pt x="800" y="615"/>
                </a:lnTo>
                <a:lnTo>
                  <a:pt x="797" y="643"/>
                </a:lnTo>
                <a:lnTo>
                  <a:pt x="796" y="673"/>
                </a:lnTo>
                <a:lnTo>
                  <a:pt x="791" y="707"/>
                </a:lnTo>
                <a:lnTo>
                  <a:pt x="785" y="736"/>
                </a:lnTo>
                <a:lnTo>
                  <a:pt x="780" y="765"/>
                </a:lnTo>
                <a:lnTo>
                  <a:pt x="773" y="799"/>
                </a:lnTo>
                <a:lnTo>
                  <a:pt x="766" y="825"/>
                </a:lnTo>
                <a:lnTo>
                  <a:pt x="759" y="858"/>
                </a:lnTo>
                <a:lnTo>
                  <a:pt x="751" y="886"/>
                </a:lnTo>
                <a:lnTo>
                  <a:pt x="741" y="915"/>
                </a:lnTo>
                <a:lnTo>
                  <a:pt x="732" y="945"/>
                </a:lnTo>
                <a:lnTo>
                  <a:pt x="720" y="982"/>
                </a:lnTo>
                <a:lnTo>
                  <a:pt x="706" y="1019"/>
                </a:lnTo>
                <a:lnTo>
                  <a:pt x="923" y="1108"/>
                </a:lnTo>
                <a:lnTo>
                  <a:pt x="378" y="1165"/>
                </a:lnTo>
                <a:lnTo>
                  <a:pt x="0" y="74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70" name="Freeform 15"/>
          <p:cNvSpPr>
            <a:spLocks/>
          </p:cNvSpPr>
          <p:nvPr/>
        </p:nvSpPr>
        <p:spPr bwMode="auto">
          <a:xfrm>
            <a:off x="7723188" y="4913313"/>
            <a:ext cx="341312" cy="323850"/>
          </a:xfrm>
          <a:custGeom>
            <a:avLst/>
            <a:gdLst>
              <a:gd name="T0" fmla="*/ 219 w 1080"/>
              <a:gd name="T1" fmla="*/ 0 h 1028"/>
              <a:gd name="T2" fmla="*/ 241 w 1080"/>
              <a:gd name="T3" fmla="*/ 11 h 1028"/>
              <a:gd name="T4" fmla="*/ 259 w 1080"/>
              <a:gd name="T5" fmla="*/ 20 h 1028"/>
              <a:gd name="T6" fmla="*/ 278 w 1080"/>
              <a:gd name="T7" fmla="*/ 30 h 1028"/>
              <a:gd name="T8" fmla="*/ 296 w 1080"/>
              <a:gd name="T9" fmla="*/ 39 h 1028"/>
              <a:gd name="T10" fmla="*/ 315 w 1080"/>
              <a:gd name="T11" fmla="*/ 50 h 1028"/>
              <a:gd name="T12" fmla="*/ 333 w 1080"/>
              <a:gd name="T13" fmla="*/ 63 h 1028"/>
              <a:gd name="T14" fmla="*/ 351 w 1080"/>
              <a:gd name="T15" fmla="*/ 74 h 1028"/>
              <a:gd name="T16" fmla="*/ 368 w 1080"/>
              <a:gd name="T17" fmla="*/ 85 h 1028"/>
              <a:gd name="T18" fmla="*/ 390 w 1080"/>
              <a:gd name="T19" fmla="*/ 100 h 1028"/>
              <a:gd name="T20" fmla="*/ 413 w 1080"/>
              <a:gd name="T21" fmla="*/ 116 h 1028"/>
              <a:gd name="T22" fmla="*/ 431 w 1080"/>
              <a:gd name="T23" fmla="*/ 128 h 1028"/>
              <a:gd name="T24" fmla="*/ 449 w 1080"/>
              <a:gd name="T25" fmla="*/ 143 h 1028"/>
              <a:gd name="T26" fmla="*/ 471 w 1080"/>
              <a:gd name="T27" fmla="*/ 158 h 1028"/>
              <a:gd name="T28" fmla="*/ 493 w 1080"/>
              <a:gd name="T29" fmla="*/ 175 h 1028"/>
              <a:gd name="T30" fmla="*/ 512 w 1080"/>
              <a:gd name="T31" fmla="*/ 191 h 1028"/>
              <a:gd name="T32" fmla="*/ 531 w 1080"/>
              <a:gd name="T33" fmla="*/ 209 h 1028"/>
              <a:gd name="T34" fmla="*/ 549 w 1080"/>
              <a:gd name="T35" fmla="*/ 225 h 1028"/>
              <a:gd name="T36" fmla="*/ 570 w 1080"/>
              <a:gd name="T37" fmla="*/ 246 h 1028"/>
              <a:gd name="T38" fmla="*/ 590 w 1080"/>
              <a:gd name="T39" fmla="*/ 263 h 1028"/>
              <a:gd name="T40" fmla="*/ 606 w 1080"/>
              <a:gd name="T41" fmla="*/ 281 h 1028"/>
              <a:gd name="T42" fmla="*/ 625 w 1080"/>
              <a:gd name="T43" fmla="*/ 302 h 1028"/>
              <a:gd name="T44" fmla="*/ 640 w 1080"/>
              <a:gd name="T45" fmla="*/ 317 h 1028"/>
              <a:gd name="T46" fmla="*/ 656 w 1080"/>
              <a:gd name="T47" fmla="*/ 336 h 1028"/>
              <a:gd name="T48" fmla="*/ 673 w 1080"/>
              <a:gd name="T49" fmla="*/ 355 h 1028"/>
              <a:gd name="T50" fmla="*/ 691 w 1080"/>
              <a:gd name="T51" fmla="*/ 378 h 1028"/>
              <a:gd name="T52" fmla="*/ 706 w 1080"/>
              <a:gd name="T53" fmla="*/ 397 h 1028"/>
              <a:gd name="T54" fmla="*/ 722 w 1080"/>
              <a:gd name="T55" fmla="*/ 419 h 1028"/>
              <a:gd name="T56" fmla="*/ 741 w 1080"/>
              <a:gd name="T57" fmla="*/ 445 h 1028"/>
              <a:gd name="T58" fmla="*/ 758 w 1080"/>
              <a:gd name="T59" fmla="*/ 468 h 1028"/>
              <a:gd name="T60" fmla="*/ 775 w 1080"/>
              <a:gd name="T61" fmla="*/ 494 h 1028"/>
              <a:gd name="T62" fmla="*/ 792 w 1080"/>
              <a:gd name="T63" fmla="*/ 520 h 1028"/>
              <a:gd name="T64" fmla="*/ 807 w 1080"/>
              <a:gd name="T65" fmla="*/ 548 h 1028"/>
              <a:gd name="T66" fmla="*/ 823 w 1080"/>
              <a:gd name="T67" fmla="*/ 576 h 1028"/>
              <a:gd name="T68" fmla="*/ 835 w 1080"/>
              <a:gd name="T69" fmla="*/ 601 h 1028"/>
              <a:gd name="T70" fmla="*/ 848 w 1080"/>
              <a:gd name="T71" fmla="*/ 624 h 1028"/>
              <a:gd name="T72" fmla="*/ 859 w 1080"/>
              <a:gd name="T73" fmla="*/ 651 h 1028"/>
              <a:gd name="T74" fmla="*/ 865 w 1080"/>
              <a:gd name="T75" fmla="*/ 670 h 1028"/>
              <a:gd name="T76" fmla="*/ 1080 w 1080"/>
              <a:gd name="T77" fmla="*/ 586 h 1028"/>
              <a:gd name="T78" fmla="*/ 747 w 1080"/>
              <a:gd name="T79" fmla="*/ 1028 h 1028"/>
              <a:gd name="T80" fmla="*/ 157 w 1080"/>
              <a:gd name="T81" fmla="*/ 956 h 1028"/>
              <a:gd name="T82" fmla="*/ 390 w 1080"/>
              <a:gd name="T83" fmla="*/ 862 h 1028"/>
              <a:gd name="T84" fmla="*/ 375 w 1080"/>
              <a:gd name="T85" fmla="*/ 830 h 1028"/>
              <a:gd name="T86" fmla="*/ 360 w 1080"/>
              <a:gd name="T87" fmla="*/ 800 h 1028"/>
              <a:gd name="T88" fmla="*/ 340 w 1080"/>
              <a:gd name="T89" fmla="*/ 767 h 1028"/>
              <a:gd name="T90" fmla="*/ 316 w 1080"/>
              <a:gd name="T91" fmla="*/ 733 h 1028"/>
              <a:gd name="T92" fmla="*/ 296 w 1080"/>
              <a:gd name="T93" fmla="*/ 705 h 1028"/>
              <a:gd name="T94" fmla="*/ 274 w 1080"/>
              <a:gd name="T95" fmla="*/ 677 h 1028"/>
              <a:gd name="T96" fmla="*/ 251 w 1080"/>
              <a:gd name="T97" fmla="*/ 650 h 1028"/>
              <a:gd name="T98" fmla="*/ 228 w 1080"/>
              <a:gd name="T99" fmla="*/ 627 h 1028"/>
              <a:gd name="T100" fmla="*/ 204 w 1080"/>
              <a:gd name="T101" fmla="*/ 605 h 1028"/>
              <a:gd name="T102" fmla="*/ 177 w 1080"/>
              <a:gd name="T103" fmla="*/ 580 h 1028"/>
              <a:gd name="T104" fmla="*/ 151 w 1080"/>
              <a:gd name="T105" fmla="*/ 560 h 1028"/>
              <a:gd name="T106" fmla="*/ 127 w 1080"/>
              <a:gd name="T107" fmla="*/ 539 h 1028"/>
              <a:gd name="T108" fmla="*/ 102 w 1080"/>
              <a:gd name="T109" fmla="*/ 522 h 1028"/>
              <a:gd name="T110" fmla="*/ 72 w 1080"/>
              <a:gd name="T111" fmla="*/ 502 h 1028"/>
              <a:gd name="T112" fmla="*/ 42 w 1080"/>
              <a:gd name="T113" fmla="*/ 485 h 1028"/>
              <a:gd name="T114" fmla="*/ 21 w 1080"/>
              <a:gd name="T115" fmla="*/ 475 h 1028"/>
              <a:gd name="T116" fmla="*/ 0 w 1080"/>
              <a:gd name="T117" fmla="*/ 463 h 1028"/>
              <a:gd name="T118" fmla="*/ 219 w 1080"/>
              <a:gd name="T119" fmla="*/ 0 h 10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80"/>
              <a:gd name="T181" fmla="*/ 0 h 1028"/>
              <a:gd name="T182" fmla="*/ 1080 w 1080"/>
              <a:gd name="T183" fmla="*/ 1028 h 10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80" h="1028">
                <a:moveTo>
                  <a:pt x="219" y="0"/>
                </a:moveTo>
                <a:lnTo>
                  <a:pt x="241" y="11"/>
                </a:lnTo>
                <a:lnTo>
                  <a:pt x="259" y="20"/>
                </a:lnTo>
                <a:lnTo>
                  <a:pt x="278" y="30"/>
                </a:lnTo>
                <a:lnTo>
                  <a:pt x="296" y="39"/>
                </a:lnTo>
                <a:lnTo>
                  <a:pt x="315" y="50"/>
                </a:lnTo>
                <a:lnTo>
                  <a:pt x="333" y="63"/>
                </a:lnTo>
                <a:lnTo>
                  <a:pt x="351" y="74"/>
                </a:lnTo>
                <a:lnTo>
                  <a:pt x="368" y="85"/>
                </a:lnTo>
                <a:lnTo>
                  <a:pt x="390" y="100"/>
                </a:lnTo>
                <a:lnTo>
                  <a:pt x="413" y="116"/>
                </a:lnTo>
                <a:lnTo>
                  <a:pt x="431" y="128"/>
                </a:lnTo>
                <a:lnTo>
                  <a:pt x="449" y="143"/>
                </a:lnTo>
                <a:lnTo>
                  <a:pt x="471" y="158"/>
                </a:lnTo>
                <a:lnTo>
                  <a:pt x="493" y="175"/>
                </a:lnTo>
                <a:lnTo>
                  <a:pt x="512" y="191"/>
                </a:lnTo>
                <a:lnTo>
                  <a:pt x="531" y="209"/>
                </a:lnTo>
                <a:lnTo>
                  <a:pt x="549" y="225"/>
                </a:lnTo>
                <a:lnTo>
                  <a:pt x="570" y="246"/>
                </a:lnTo>
                <a:lnTo>
                  <a:pt x="590" y="263"/>
                </a:lnTo>
                <a:lnTo>
                  <a:pt x="606" y="281"/>
                </a:lnTo>
                <a:lnTo>
                  <a:pt x="625" y="302"/>
                </a:lnTo>
                <a:lnTo>
                  <a:pt x="640" y="317"/>
                </a:lnTo>
                <a:lnTo>
                  <a:pt x="656" y="336"/>
                </a:lnTo>
                <a:lnTo>
                  <a:pt x="673" y="355"/>
                </a:lnTo>
                <a:lnTo>
                  <a:pt x="691" y="378"/>
                </a:lnTo>
                <a:lnTo>
                  <a:pt x="706" y="397"/>
                </a:lnTo>
                <a:lnTo>
                  <a:pt x="722" y="419"/>
                </a:lnTo>
                <a:lnTo>
                  <a:pt x="741" y="445"/>
                </a:lnTo>
                <a:lnTo>
                  <a:pt x="758" y="468"/>
                </a:lnTo>
                <a:lnTo>
                  <a:pt x="775" y="494"/>
                </a:lnTo>
                <a:lnTo>
                  <a:pt x="792" y="520"/>
                </a:lnTo>
                <a:lnTo>
                  <a:pt x="807" y="548"/>
                </a:lnTo>
                <a:lnTo>
                  <a:pt x="823" y="576"/>
                </a:lnTo>
                <a:lnTo>
                  <a:pt x="835" y="601"/>
                </a:lnTo>
                <a:lnTo>
                  <a:pt x="848" y="624"/>
                </a:lnTo>
                <a:lnTo>
                  <a:pt x="859" y="651"/>
                </a:lnTo>
                <a:lnTo>
                  <a:pt x="865" y="670"/>
                </a:lnTo>
                <a:lnTo>
                  <a:pt x="1080" y="586"/>
                </a:lnTo>
                <a:lnTo>
                  <a:pt x="747" y="1028"/>
                </a:lnTo>
                <a:lnTo>
                  <a:pt x="157" y="956"/>
                </a:lnTo>
                <a:lnTo>
                  <a:pt x="390" y="862"/>
                </a:lnTo>
                <a:lnTo>
                  <a:pt x="375" y="830"/>
                </a:lnTo>
                <a:lnTo>
                  <a:pt x="360" y="800"/>
                </a:lnTo>
                <a:lnTo>
                  <a:pt x="340" y="767"/>
                </a:lnTo>
                <a:lnTo>
                  <a:pt x="316" y="733"/>
                </a:lnTo>
                <a:lnTo>
                  <a:pt x="296" y="705"/>
                </a:lnTo>
                <a:lnTo>
                  <a:pt x="274" y="677"/>
                </a:lnTo>
                <a:lnTo>
                  <a:pt x="251" y="650"/>
                </a:lnTo>
                <a:lnTo>
                  <a:pt x="228" y="627"/>
                </a:lnTo>
                <a:lnTo>
                  <a:pt x="204" y="605"/>
                </a:lnTo>
                <a:lnTo>
                  <a:pt x="177" y="580"/>
                </a:lnTo>
                <a:lnTo>
                  <a:pt x="151" y="560"/>
                </a:lnTo>
                <a:lnTo>
                  <a:pt x="127" y="539"/>
                </a:lnTo>
                <a:lnTo>
                  <a:pt x="102" y="522"/>
                </a:lnTo>
                <a:lnTo>
                  <a:pt x="72" y="502"/>
                </a:lnTo>
                <a:lnTo>
                  <a:pt x="42" y="485"/>
                </a:lnTo>
                <a:lnTo>
                  <a:pt x="21" y="475"/>
                </a:lnTo>
                <a:lnTo>
                  <a:pt x="0" y="463"/>
                </a:lnTo>
                <a:lnTo>
                  <a:pt x="219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71" name="Freeform 16"/>
          <p:cNvSpPr>
            <a:spLocks/>
          </p:cNvSpPr>
          <p:nvPr/>
        </p:nvSpPr>
        <p:spPr bwMode="auto">
          <a:xfrm flipH="1" flipV="1">
            <a:off x="7346950" y="4794250"/>
            <a:ext cx="334963" cy="274638"/>
          </a:xfrm>
          <a:custGeom>
            <a:avLst/>
            <a:gdLst>
              <a:gd name="T0" fmla="*/ 461 w 1152"/>
              <a:gd name="T1" fmla="*/ 0 h 922"/>
              <a:gd name="T2" fmla="*/ 366 w 1152"/>
              <a:gd name="T3" fmla="*/ 237 h 922"/>
              <a:gd name="T4" fmla="*/ 388 w 1152"/>
              <a:gd name="T5" fmla="*/ 247 h 922"/>
              <a:gd name="T6" fmla="*/ 408 w 1152"/>
              <a:gd name="T7" fmla="*/ 252 h 922"/>
              <a:gd name="T8" fmla="*/ 431 w 1152"/>
              <a:gd name="T9" fmla="*/ 259 h 922"/>
              <a:gd name="T10" fmla="*/ 457 w 1152"/>
              <a:gd name="T11" fmla="*/ 266 h 922"/>
              <a:gd name="T12" fmla="*/ 487 w 1152"/>
              <a:gd name="T13" fmla="*/ 272 h 922"/>
              <a:gd name="T14" fmla="*/ 515 w 1152"/>
              <a:gd name="T15" fmla="*/ 276 h 922"/>
              <a:gd name="T16" fmla="*/ 542 w 1152"/>
              <a:gd name="T17" fmla="*/ 280 h 922"/>
              <a:gd name="T18" fmla="*/ 573 w 1152"/>
              <a:gd name="T19" fmla="*/ 284 h 922"/>
              <a:gd name="T20" fmla="*/ 606 w 1152"/>
              <a:gd name="T21" fmla="*/ 287 h 922"/>
              <a:gd name="T22" fmla="*/ 665 w 1152"/>
              <a:gd name="T23" fmla="*/ 287 h 922"/>
              <a:gd name="T24" fmla="*/ 696 w 1152"/>
              <a:gd name="T25" fmla="*/ 285 h 922"/>
              <a:gd name="T26" fmla="*/ 724 w 1152"/>
              <a:gd name="T27" fmla="*/ 283 h 922"/>
              <a:gd name="T28" fmla="*/ 752 w 1152"/>
              <a:gd name="T29" fmla="*/ 278 h 922"/>
              <a:gd name="T30" fmla="*/ 782 w 1152"/>
              <a:gd name="T31" fmla="*/ 273 h 922"/>
              <a:gd name="T32" fmla="*/ 808 w 1152"/>
              <a:gd name="T33" fmla="*/ 269 h 922"/>
              <a:gd name="T34" fmla="*/ 841 w 1152"/>
              <a:gd name="T35" fmla="*/ 261 h 922"/>
              <a:gd name="T36" fmla="*/ 871 w 1152"/>
              <a:gd name="T37" fmla="*/ 251 h 922"/>
              <a:gd name="T38" fmla="*/ 1152 w 1152"/>
              <a:gd name="T39" fmla="*/ 696 h 922"/>
              <a:gd name="T40" fmla="*/ 1125 w 1152"/>
              <a:gd name="T41" fmla="*/ 707 h 922"/>
              <a:gd name="T42" fmla="*/ 1099 w 1152"/>
              <a:gd name="T43" fmla="*/ 717 h 922"/>
              <a:gd name="T44" fmla="*/ 1076 w 1152"/>
              <a:gd name="T45" fmla="*/ 725 h 922"/>
              <a:gd name="T46" fmla="*/ 1051 w 1152"/>
              <a:gd name="T47" fmla="*/ 733 h 922"/>
              <a:gd name="T48" fmla="*/ 1028 w 1152"/>
              <a:gd name="T49" fmla="*/ 740 h 922"/>
              <a:gd name="T50" fmla="*/ 1003 w 1152"/>
              <a:gd name="T51" fmla="*/ 748 h 922"/>
              <a:gd name="T52" fmla="*/ 982 w 1152"/>
              <a:gd name="T53" fmla="*/ 754 h 922"/>
              <a:gd name="T54" fmla="*/ 958 w 1152"/>
              <a:gd name="T55" fmla="*/ 759 h 922"/>
              <a:gd name="T56" fmla="*/ 935 w 1152"/>
              <a:gd name="T57" fmla="*/ 765 h 922"/>
              <a:gd name="T58" fmla="*/ 909 w 1152"/>
              <a:gd name="T59" fmla="*/ 771 h 922"/>
              <a:gd name="T60" fmla="*/ 879 w 1152"/>
              <a:gd name="T61" fmla="*/ 776 h 922"/>
              <a:gd name="T62" fmla="*/ 855 w 1152"/>
              <a:gd name="T63" fmla="*/ 781 h 922"/>
              <a:gd name="T64" fmla="*/ 827 w 1152"/>
              <a:gd name="T65" fmla="*/ 786 h 922"/>
              <a:gd name="T66" fmla="*/ 799 w 1152"/>
              <a:gd name="T67" fmla="*/ 791 h 922"/>
              <a:gd name="T68" fmla="*/ 769 w 1152"/>
              <a:gd name="T69" fmla="*/ 793 h 922"/>
              <a:gd name="T70" fmla="*/ 736 w 1152"/>
              <a:gd name="T71" fmla="*/ 795 h 922"/>
              <a:gd name="T72" fmla="*/ 704 w 1152"/>
              <a:gd name="T73" fmla="*/ 797 h 922"/>
              <a:gd name="T74" fmla="*/ 674 w 1152"/>
              <a:gd name="T75" fmla="*/ 797 h 922"/>
              <a:gd name="T76" fmla="*/ 642 w 1152"/>
              <a:gd name="T77" fmla="*/ 797 h 922"/>
              <a:gd name="T78" fmla="*/ 601 w 1152"/>
              <a:gd name="T79" fmla="*/ 797 h 922"/>
              <a:gd name="T80" fmla="*/ 564 w 1152"/>
              <a:gd name="T81" fmla="*/ 796 h 922"/>
              <a:gd name="T82" fmla="*/ 538 w 1152"/>
              <a:gd name="T83" fmla="*/ 795 h 922"/>
              <a:gd name="T84" fmla="*/ 509 w 1152"/>
              <a:gd name="T85" fmla="*/ 793 h 922"/>
              <a:gd name="T86" fmla="*/ 479 w 1152"/>
              <a:gd name="T87" fmla="*/ 791 h 922"/>
              <a:gd name="T88" fmla="*/ 445 w 1152"/>
              <a:gd name="T89" fmla="*/ 785 h 922"/>
              <a:gd name="T90" fmla="*/ 416 w 1152"/>
              <a:gd name="T91" fmla="*/ 780 h 922"/>
              <a:gd name="T92" fmla="*/ 388 w 1152"/>
              <a:gd name="T93" fmla="*/ 776 h 922"/>
              <a:gd name="T94" fmla="*/ 353 w 1152"/>
              <a:gd name="T95" fmla="*/ 767 h 922"/>
              <a:gd name="T96" fmla="*/ 328 w 1152"/>
              <a:gd name="T97" fmla="*/ 761 h 922"/>
              <a:gd name="T98" fmla="*/ 295 w 1152"/>
              <a:gd name="T99" fmla="*/ 754 h 922"/>
              <a:gd name="T100" fmla="*/ 266 w 1152"/>
              <a:gd name="T101" fmla="*/ 746 h 922"/>
              <a:gd name="T102" fmla="*/ 237 w 1152"/>
              <a:gd name="T103" fmla="*/ 737 h 922"/>
              <a:gd name="T104" fmla="*/ 207 w 1152"/>
              <a:gd name="T105" fmla="*/ 726 h 922"/>
              <a:gd name="T106" fmla="*/ 171 w 1152"/>
              <a:gd name="T107" fmla="*/ 713 h 922"/>
              <a:gd name="T108" fmla="*/ 83 w 1152"/>
              <a:gd name="T109" fmla="*/ 922 h 922"/>
              <a:gd name="T110" fmla="*/ 0 w 1152"/>
              <a:gd name="T111" fmla="*/ 330 h 922"/>
              <a:gd name="T112" fmla="*/ 461 w 1152"/>
              <a:gd name="T113" fmla="*/ 0 h 92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52"/>
              <a:gd name="T172" fmla="*/ 0 h 922"/>
              <a:gd name="T173" fmla="*/ 1152 w 1152"/>
              <a:gd name="T174" fmla="*/ 922 h 92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52" h="922">
                <a:moveTo>
                  <a:pt x="461" y="0"/>
                </a:moveTo>
                <a:lnTo>
                  <a:pt x="366" y="237"/>
                </a:lnTo>
                <a:lnTo>
                  <a:pt x="388" y="247"/>
                </a:lnTo>
                <a:lnTo>
                  <a:pt x="408" y="252"/>
                </a:lnTo>
                <a:lnTo>
                  <a:pt x="431" y="259"/>
                </a:lnTo>
                <a:lnTo>
                  <a:pt x="457" y="266"/>
                </a:lnTo>
                <a:lnTo>
                  <a:pt x="487" y="272"/>
                </a:lnTo>
                <a:lnTo>
                  <a:pt x="515" y="276"/>
                </a:lnTo>
                <a:lnTo>
                  <a:pt x="542" y="280"/>
                </a:lnTo>
                <a:lnTo>
                  <a:pt x="573" y="284"/>
                </a:lnTo>
                <a:lnTo>
                  <a:pt x="606" y="287"/>
                </a:lnTo>
                <a:lnTo>
                  <a:pt x="665" y="287"/>
                </a:lnTo>
                <a:lnTo>
                  <a:pt x="696" y="285"/>
                </a:lnTo>
                <a:lnTo>
                  <a:pt x="724" y="283"/>
                </a:lnTo>
                <a:lnTo>
                  <a:pt x="752" y="278"/>
                </a:lnTo>
                <a:lnTo>
                  <a:pt x="782" y="273"/>
                </a:lnTo>
                <a:lnTo>
                  <a:pt x="808" y="269"/>
                </a:lnTo>
                <a:lnTo>
                  <a:pt x="841" y="261"/>
                </a:lnTo>
                <a:lnTo>
                  <a:pt x="871" y="251"/>
                </a:lnTo>
                <a:lnTo>
                  <a:pt x="1152" y="696"/>
                </a:lnTo>
                <a:lnTo>
                  <a:pt x="1125" y="707"/>
                </a:lnTo>
                <a:lnTo>
                  <a:pt x="1099" y="717"/>
                </a:lnTo>
                <a:lnTo>
                  <a:pt x="1076" y="725"/>
                </a:lnTo>
                <a:lnTo>
                  <a:pt x="1051" y="733"/>
                </a:lnTo>
                <a:lnTo>
                  <a:pt x="1028" y="740"/>
                </a:lnTo>
                <a:lnTo>
                  <a:pt x="1003" y="748"/>
                </a:lnTo>
                <a:lnTo>
                  <a:pt x="982" y="754"/>
                </a:lnTo>
                <a:lnTo>
                  <a:pt x="958" y="759"/>
                </a:lnTo>
                <a:lnTo>
                  <a:pt x="935" y="765"/>
                </a:lnTo>
                <a:lnTo>
                  <a:pt x="909" y="771"/>
                </a:lnTo>
                <a:lnTo>
                  <a:pt x="879" y="776"/>
                </a:lnTo>
                <a:lnTo>
                  <a:pt x="855" y="781"/>
                </a:lnTo>
                <a:lnTo>
                  <a:pt x="827" y="786"/>
                </a:lnTo>
                <a:lnTo>
                  <a:pt x="799" y="791"/>
                </a:lnTo>
                <a:lnTo>
                  <a:pt x="769" y="793"/>
                </a:lnTo>
                <a:lnTo>
                  <a:pt x="736" y="795"/>
                </a:lnTo>
                <a:lnTo>
                  <a:pt x="704" y="797"/>
                </a:lnTo>
                <a:lnTo>
                  <a:pt x="674" y="797"/>
                </a:lnTo>
                <a:lnTo>
                  <a:pt x="642" y="797"/>
                </a:lnTo>
                <a:lnTo>
                  <a:pt x="601" y="797"/>
                </a:lnTo>
                <a:lnTo>
                  <a:pt x="564" y="796"/>
                </a:lnTo>
                <a:lnTo>
                  <a:pt x="538" y="795"/>
                </a:lnTo>
                <a:lnTo>
                  <a:pt x="509" y="793"/>
                </a:lnTo>
                <a:lnTo>
                  <a:pt x="479" y="791"/>
                </a:lnTo>
                <a:lnTo>
                  <a:pt x="445" y="785"/>
                </a:lnTo>
                <a:lnTo>
                  <a:pt x="416" y="780"/>
                </a:lnTo>
                <a:lnTo>
                  <a:pt x="388" y="776"/>
                </a:lnTo>
                <a:lnTo>
                  <a:pt x="353" y="767"/>
                </a:lnTo>
                <a:lnTo>
                  <a:pt x="328" y="761"/>
                </a:lnTo>
                <a:lnTo>
                  <a:pt x="295" y="754"/>
                </a:lnTo>
                <a:lnTo>
                  <a:pt x="266" y="746"/>
                </a:lnTo>
                <a:lnTo>
                  <a:pt x="237" y="737"/>
                </a:lnTo>
                <a:lnTo>
                  <a:pt x="207" y="726"/>
                </a:lnTo>
                <a:lnTo>
                  <a:pt x="171" y="713"/>
                </a:lnTo>
                <a:lnTo>
                  <a:pt x="83" y="922"/>
                </a:lnTo>
                <a:lnTo>
                  <a:pt x="0" y="330"/>
                </a:lnTo>
                <a:lnTo>
                  <a:pt x="461" y="0"/>
                </a:lnTo>
                <a:close/>
              </a:path>
            </a:pathLst>
          </a:custGeom>
          <a:solidFill>
            <a:srgbClr val="DDDDDD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5072" name="Rectangle 17"/>
          <p:cNvSpPr>
            <a:spLocks noChangeArrowheads="1"/>
          </p:cNvSpPr>
          <p:nvPr/>
        </p:nvSpPr>
        <p:spPr bwMode="auto">
          <a:xfrm>
            <a:off x="6386513" y="4311650"/>
            <a:ext cx="2276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 b="1">
                <a:solidFill>
                  <a:srgbClr val="5A87C6"/>
                </a:solidFill>
                <a:latin typeface="+mj-lt"/>
              </a:rPr>
              <a:t>QAD Enterprise Applications</a:t>
            </a:r>
          </a:p>
        </p:txBody>
      </p:sp>
      <p:sp>
        <p:nvSpPr>
          <p:cNvPr id="45073" name="Text Box 18"/>
          <p:cNvSpPr txBox="1">
            <a:spLocks noChangeArrowheads="1"/>
          </p:cNvSpPr>
          <p:nvPr/>
        </p:nvSpPr>
        <p:spPr bwMode="auto">
          <a:xfrm>
            <a:off x="6424584" y="4564033"/>
            <a:ext cx="793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Calculate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5074" name="Text Box 19"/>
          <p:cNvSpPr txBox="1">
            <a:spLocks noChangeArrowheads="1"/>
          </p:cNvSpPr>
          <p:nvPr/>
        </p:nvSpPr>
        <p:spPr bwMode="auto">
          <a:xfrm>
            <a:off x="7732713" y="4543425"/>
            <a:ext cx="71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Modify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</p:txBody>
      </p:sp>
      <p:sp>
        <p:nvSpPr>
          <p:cNvPr id="45075" name="Text Box 20"/>
          <p:cNvSpPr txBox="1">
            <a:spLocks noChangeArrowheads="1"/>
          </p:cNvSpPr>
          <p:nvPr/>
        </p:nvSpPr>
        <p:spPr bwMode="auto">
          <a:xfrm>
            <a:off x="8027108" y="5213321"/>
            <a:ext cx="6415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Update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MRP</a:t>
            </a:r>
          </a:p>
        </p:txBody>
      </p:sp>
      <p:sp>
        <p:nvSpPr>
          <p:cNvPr id="45076" name="Text Box 21"/>
          <p:cNvSpPr txBox="1">
            <a:spLocks noChangeArrowheads="1"/>
          </p:cNvSpPr>
          <p:nvPr/>
        </p:nvSpPr>
        <p:spPr bwMode="auto">
          <a:xfrm>
            <a:off x="7822525" y="5860277"/>
            <a:ext cx="7633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Add New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Forecast</a:t>
            </a:r>
          </a:p>
          <a:p>
            <a:pPr eaLnBrk="0" hangingPunct="0"/>
            <a:r>
              <a:rPr lang="en-US" sz="1000" b="1">
                <a:solidFill>
                  <a:schemeClr val="folHlink"/>
                </a:solidFill>
                <a:latin typeface="+mj-lt"/>
              </a:rPr>
              <a:t>Methods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chemeClr val="bg2"/>
                </a:solidFill>
              </a:rPr>
              <a:t>Introduction to Forecast Simulation</a:t>
            </a:r>
          </a:p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chemeClr val="bg2"/>
                </a:solidFill>
              </a:rPr>
              <a:t>Business Considerations</a:t>
            </a:r>
          </a:p>
          <a:p>
            <a:pPr eaLnBrk="1" hangingPunct="1">
              <a:buClr>
                <a:schemeClr val="bg2"/>
              </a:buClr>
            </a:pPr>
            <a:r>
              <a:rPr lang="en-US" smtClean="0">
                <a:solidFill>
                  <a:schemeClr val="bg2"/>
                </a:solidFill>
              </a:rPr>
              <a:t>Set up Forecast Simulation</a:t>
            </a:r>
          </a:p>
          <a:p>
            <a:pPr eaLnBrk="1" hangingPunct="1"/>
            <a:r>
              <a:rPr lang="en-US" smtClean="0"/>
              <a:t>Use Forecast Simulation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FS-SU-430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Cannot use data other than sales history in calculation</a:t>
            </a:r>
          </a:p>
          <a:p>
            <a:pPr eaLnBrk="1" hangingPunct="1"/>
            <a:r>
              <a:rPr lang="en-US" smtClean="0"/>
              <a:t>Cannot forecast configured products</a:t>
            </a:r>
          </a:p>
          <a:p>
            <a:pPr eaLnBrk="1" hangingPunct="1"/>
            <a:r>
              <a:rPr lang="en-US" smtClean="0"/>
              <a:t>Cannot forecast by sales channel</a:t>
            </a:r>
          </a:p>
          <a:p>
            <a:pPr eaLnBrk="1" hangingPunct="1"/>
            <a:r>
              <a:rPr lang="en-US" smtClean="0"/>
              <a:t>Cannot generate forecast based on dollar value of sales history</a:t>
            </a:r>
          </a:p>
          <a:p>
            <a:pPr eaLnBrk="1" hangingPunct="1"/>
            <a:r>
              <a:rPr lang="en-US" smtClean="0"/>
              <a:t>Inflationary base currencies not supported via current indexing of currency amounts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Limitations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5543550" cy="542452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Create criteria template to direct forecast calculation </a:t>
            </a:r>
            <a:r>
              <a:rPr lang="en-US" sz="1600" dirty="0" smtClean="0"/>
              <a:t>(1) </a:t>
            </a:r>
            <a:r>
              <a:rPr lang="en-US" dirty="0" smtClean="0"/>
              <a:t>*</a:t>
            </a:r>
          </a:p>
          <a:p>
            <a:pPr eaLnBrk="1" hangingPunct="1"/>
            <a:r>
              <a:rPr lang="en-US" dirty="0" smtClean="0"/>
              <a:t>Forecast calculation </a:t>
            </a:r>
            <a:r>
              <a:rPr lang="en-US" sz="1600" dirty="0" smtClean="0"/>
              <a:t>(2)</a:t>
            </a:r>
          </a:p>
          <a:p>
            <a:pPr eaLnBrk="1" hangingPunct="1"/>
            <a:r>
              <a:rPr lang="en-US" dirty="0" smtClean="0"/>
              <a:t>Analyze the shipment history </a:t>
            </a:r>
            <a:r>
              <a:rPr lang="en-US" sz="1600" dirty="0" smtClean="0"/>
              <a:t>(3)</a:t>
            </a:r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Produce a forecast detail record </a:t>
            </a:r>
            <a:r>
              <a:rPr lang="en-US" sz="1600" dirty="0" smtClean="0"/>
              <a:t>(4)</a:t>
            </a:r>
          </a:p>
          <a:p>
            <a:pPr eaLnBrk="1" hangingPunct="1"/>
            <a:r>
              <a:rPr lang="en-US" dirty="0" smtClean="0"/>
              <a:t>If produced outside QAD Enterprise Applications, the detail record can be manually entered </a:t>
            </a:r>
            <a:r>
              <a:rPr lang="en-US" sz="1600" dirty="0" smtClean="0"/>
              <a:t>(5)</a:t>
            </a:r>
          </a:p>
          <a:p>
            <a:pPr eaLnBrk="1" hangingPunct="1"/>
            <a:r>
              <a:rPr lang="en-US" dirty="0" smtClean="0"/>
              <a:t>Detail record can be altered manually </a:t>
            </a:r>
            <a:r>
              <a:rPr lang="en-US" sz="1600" dirty="0" smtClean="0"/>
              <a:t>(6)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1600" dirty="0" smtClean="0"/>
              <a:t>* Numbers correspond with Lifecycle Flowchart</a:t>
            </a:r>
            <a:endParaRPr lang="en-US" dirty="0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Summary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FS-SU-060</a:t>
            </a:r>
          </a:p>
        </p:txBody>
      </p:sp>
      <p:grpSp>
        <p:nvGrpSpPr>
          <p:cNvPr id="9220" name="Group 22"/>
          <p:cNvGrpSpPr>
            <a:grpSpLocks noChangeAspect="1"/>
          </p:cNvGrpSpPr>
          <p:nvPr/>
        </p:nvGrpSpPr>
        <p:grpSpPr bwMode="auto">
          <a:xfrm>
            <a:off x="6050786" y="2216287"/>
            <a:ext cx="2782692" cy="2010515"/>
            <a:chOff x="1438" y="1417"/>
            <a:chExt cx="2748" cy="1985"/>
          </a:xfrm>
        </p:grpSpPr>
        <p:grpSp>
          <p:nvGrpSpPr>
            <p:cNvPr id="9222" name="Group 7"/>
            <p:cNvGrpSpPr>
              <a:grpSpLocks noChangeAspect="1"/>
            </p:cNvGrpSpPr>
            <p:nvPr/>
          </p:nvGrpSpPr>
          <p:grpSpPr bwMode="auto">
            <a:xfrm>
              <a:off x="2283" y="1728"/>
              <a:ext cx="1224" cy="1204"/>
              <a:chOff x="304" y="1128"/>
              <a:chExt cx="2617" cy="2573"/>
            </a:xfrm>
          </p:grpSpPr>
          <p:sp>
            <p:nvSpPr>
              <p:cNvPr id="9229" name="Freeform 8"/>
              <p:cNvSpPr>
                <a:spLocks noChangeAspect="1"/>
              </p:cNvSpPr>
              <p:nvPr/>
            </p:nvSpPr>
            <p:spPr bwMode="auto">
              <a:xfrm>
                <a:off x="566" y="1184"/>
                <a:ext cx="701" cy="700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99CC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0" name="Freeform 9"/>
              <p:cNvSpPr>
                <a:spLocks noChangeAspect="1"/>
              </p:cNvSpPr>
              <p:nvPr/>
            </p:nvSpPr>
            <p:spPr bwMode="auto">
              <a:xfrm>
                <a:off x="304" y="1968"/>
                <a:ext cx="616" cy="777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rgbClr val="0066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1" name="Freeform 10"/>
              <p:cNvSpPr>
                <a:spLocks noChangeAspect="1"/>
              </p:cNvSpPr>
              <p:nvPr/>
            </p:nvSpPr>
            <p:spPr bwMode="auto">
              <a:xfrm>
                <a:off x="346" y="2767"/>
                <a:ext cx="701" cy="668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rgbClr val="00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2" name="Freeform 11"/>
              <p:cNvSpPr>
                <a:spLocks noChangeAspect="1"/>
              </p:cNvSpPr>
              <p:nvPr/>
            </p:nvSpPr>
            <p:spPr bwMode="auto">
              <a:xfrm>
                <a:off x="1145" y="3093"/>
                <a:ext cx="760" cy="608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66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3" name="Freeform 12"/>
              <p:cNvSpPr>
                <a:spLocks noChangeAspect="1"/>
              </p:cNvSpPr>
              <p:nvPr/>
            </p:nvSpPr>
            <p:spPr bwMode="auto">
              <a:xfrm>
                <a:off x="1976" y="2938"/>
                <a:ext cx="660" cy="660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CC00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4" name="Freeform 13"/>
              <p:cNvSpPr>
                <a:spLocks noChangeAspect="1"/>
              </p:cNvSpPr>
              <p:nvPr/>
            </p:nvSpPr>
            <p:spPr bwMode="auto">
              <a:xfrm>
                <a:off x="2311" y="2093"/>
                <a:ext cx="610" cy="769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5" name="Freeform 14"/>
              <p:cNvSpPr>
                <a:spLocks noChangeAspect="1"/>
              </p:cNvSpPr>
              <p:nvPr/>
            </p:nvSpPr>
            <p:spPr bwMode="auto">
              <a:xfrm>
                <a:off x="2134" y="1375"/>
                <a:ext cx="712" cy="678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FF99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36" name="Freeform 15"/>
              <p:cNvSpPr>
                <a:spLocks noChangeAspect="1"/>
              </p:cNvSpPr>
              <p:nvPr/>
            </p:nvSpPr>
            <p:spPr bwMode="auto">
              <a:xfrm flipH="1" flipV="1">
                <a:off x="1349" y="1128"/>
                <a:ext cx="699" cy="572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FFFF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223" name="Text Box 16"/>
            <p:cNvSpPr txBox="1">
              <a:spLocks noChangeAspect="1" noChangeArrowheads="1"/>
            </p:cNvSpPr>
            <p:nvPr/>
          </p:nvSpPr>
          <p:spPr bwMode="auto">
            <a:xfrm>
              <a:off x="1620" y="1438"/>
              <a:ext cx="1028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Calculate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</p:txBody>
        </p:sp>
        <p:sp>
          <p:nvSpPr>
            <p:cNvPr id="9224" name="Text Box 17"/>
            <p:cNvSpPr txBox="1">
              <a:spLocks noChangeAspect="1" noChangeArrowheads="1"/>
            </p:cNvSpPr>
            <p:nvPr/>
          </p:nvSpPr>
          <p:spPr bwMode="auto">
            <a:xfrm>
              <a:off x="1438" y="2079"/>
              <a:ext cx="879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Analyze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History</a:t>
              </a:r>
            </a:p>
          </p:txBody>
        </p:sp>
        <p:sp>
          <p:nvSpPr>
            <p:cNvPr id="9225" name="Text Box 18"/>
            <p:cNvSpPr txBox="1">
              <a:spLocks noChangeAspect="1" noChangeArrowheads="1"/>
            </p:cNvSpPr>
            <p:nvPr/>
          </p:nvSpPr>
          <p:spPr bwMode="auto">
            <a:xfrm>
              <a:off x="1777" y="2668"/>
              <a:ext cx="915" cy="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Define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Criteria</a:t>
              </a:r>
            </a:p>
          </p:txBody>
        </p:sp>
        <p:sp>
          <p:nvSpPr>
            <p:cNvPr id="9226" name="Text Box 19"/>
            <p:cNvSpPr txBox="1">
              <a:spLocks noChangeAspect="1" noChangeArrowheads="1"/>
            </p:cNvSpPr>
            <p:nvPr/>
          </p:nvSpPr>
          <p:spPr bwMode="auto">
            <a:xfrm>
              <a:off x="3161" y="1417"/>
              <a:ext cx="915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Modify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</p:txBody>
        </p:sp>
        <p:sp>
          <p:nvSpPr>
            <p:cNvPr id="9227" name="Text Box 20"/>
            <p:cNvSpPr txBox="1">
              <a:spLocks noChangeAspect="1" noChangeArrowheads="1"/>
            </p:cNvSpPr>
            <p:nvPr/>
          </p:nvSpPr>
          <p:spPr bwMode="auto">
            <a:xfrm>
              <a:off x="3370" y="2072"/>
              <a:ext cx="816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Update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MRP</a:t>
              </a:r>
            </a:p>
          </p:txBody>
        </p:sp>
        <p:sp>
          <p:nvSpPr>
            <p:cNvPr id="9228" name="Text Box 21"/>
            <p:cNvSpPr txBox="1">
              <a:spLocks noChangeAspect="1" noChangeArrowheads="1"/>
            </p:cNvSpPr>
            <p:nvPr/>
          </p:nvSpPr>
          <p:spPr bwMode="auto">
            <a:xfrm>
              <a:off x="3177" y="2673"/>
              <a:ext cx="985" cy="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1">
              <a:spAutoFit/>
            </a:bodyPr>
            <a:lstStyle/>
            <a:p>
              <a:pPr eaLnBrk="0" hangingPunct="0"/>
              <a:r>
                <a:rPr lang="en-US" sz="1400" b="1">
                  <a:latin typeface="+mj-lt"/>
                </a:rPr>
                <a:t>Add New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Forecast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Methods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optionally copy and/or combine detail forecast records </a:t>
            </a:r>
            <a:r>
              <a:rPr lang="en-US" sz="1600" smtClean="0"/>
              <a:t>(7)</a:t>
            </a:r>
          </a:p>
          <a:p>
            <a:pPr eaLnBrk="1" hangingPunct="1"/>
            <a:r>
              <a:rPr lang="en-US" smtClean="0"/>
              <a:t>Can generate a report that displays cost, price, and profit margin for the forecast quantities </a:t>
            </a:r>
            <a:r>
              <a:rPr lang="en-US" sz="1600" smtClean="0"/>
              <a:t>(8)</a:t>
            </a:r>
          </a:p>
          <a:p>
            <a:pPr eaLnBrk="1" hangingPunct="1"/>
            <a:r>
              <a:rPr lang="en-US" smtClean="0"/>
              <a:t>Forecast quantities can be loaded in the summary forecast file to become demand to drive the MRP calculation </a:t>
            </a:r>
            <a:r>
              <a:rPr lang="en-US" sz="1600" smtClean="0"/>
              <a:t>(9)</a:t>
            </a:r>
          </a:p>
          <a:p>
            <a:pPr eaLnBrk="1" hangingPunct="1"/>
            <a:r>
              <a:rPr lang="en-US" smtClean="0"/>
              <a:t>Can adjust the quantities in summary forecast file </a:t>
            </a:r>
            <a:r>
              <a:rPr lang="en-US" sz="1600" smtClean="0"/>
              <a:t>(10)</a:t>
            </a:r>
          </a:p>
          <a:p>
            <a:pPr eaLnBrk="1" hangingPunct="1"/>
            <a:r>
              <a:rPr lang="en-US" smtClean="0"/>
              <a:t>Run MRP </a:t>
            </a:r>
            <a:r>
              <a:rPr lang="en-US" sz="1600" smtClean="0"/>
              <a:t>(11)</a:t>
            </a:r>
            <a:endParaRPr lang="en-US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Summary</a:t>
            </a:r>
            <a:r>
              <a:rPr lang="en-US" sz="2000" smtClean="0"/>
              <a:t> </a:t>
            </a:r>
            <a:r>
              <a:rPr lang="en-US" sz="1600" smtClean="0"/>
              <a:t>(Continued)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Flowchart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FS-SU-080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44475" y="1011238"/>
            <a:ext cx="8645525" cy="4867275"/>
            <a:chOff x="254000" y="1592263"/>
            <a:chExt cx="8645525" cy="4867275"/>
          </a:xfrm>
        </p:grpSpPr>
        <p:sp>
          <p:nvSpPr>
            <p:cNvPr id="133172" name="AutoShape 52"/>
            <p:cNvSpPr>
              <a:spLocks noChangeArrowheads="1"/>
            </p:cNvSpPr>
            <p:nvPr/>
          </p:nvSpPr>
          <p:spPr bwMode="auto">
            <a:xfrm>
              <a:off x="254000" y="260985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Criteria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sp>
          <p:nvSpPr>
            <p:cNvPr id="133173" name="AutoShape 53"/>
            <p:cNvSpPr>
              <a:spLocks noChangeArrowheads="1"/>
            </p:cNvSpPr>
            <p:nvPr/>
          </p:nvSpPr>
          <p:spPr bwMode="auto">
            <a:xfrm>
              <a:off x="254000" y="3987800"/>
              <a:ext cx="1990725" cy="731838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Criteria Inquiry</a:t>
              </a:r>
            </a:p>
          </p:txBody>
        </p:sp>
        <p:cxnSp>
          <p:nvCxnSpPr>
            <p:cNvPr id="11270" name="AutoShape 54"/>
            <p:cNvCxnSpPr>
              <a:cxnSpLocks noChangeShapeType="1"/>
              <a:stCxn id="133172" idx="2"/>
              <a:endCxn id="133173" idx="0"/>
            </p:cNvCxnSpPr>
            <p:nvPr/>
          </p:nvCxnSpPr>
          <p:spPr bwMode="auto">
            <a:xfrm>
              <a:off x="1249363" y="3341688"/>
              <a:ext cx="0" cy="64611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prstDash val="sysDot"/>
              <a:round/>
              <a:headEnd/>
              <a:tailEnd type="triangle" w="med" len="med"/>
            </a:ln>
          </p:spPr>
        </p:cxnSp>
        <p:sp>
          <p:nvSpPr>
            <p:cNvPr id="133175" name="AutoShape 55"/>
            <p:cNvSpPr>
              <a:spLocks noChangeArrowheads="1"/>
            </p:cNvSpPr>
            <p:nvPr/>
          </p:nvSpPr>
          <p:spPr bwMode="auto">
            <a:xfrm>
              <a:off x="2555875" y="260985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(2)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Calculation</a:t>
              </a:r>
            </a:p>
          </p:txBody>
        </p:sp>
        <p:cxnSp>
          <p:nvCxnSpPr>
            <p:cNvPr id="11272" name="AutoShape 56"/>
            <p:cNvCxnSpPr>
              <a:cxnSpLocks noChangeShapeType="1"/>
              <a:stCxn id="133172" idx="3"/>
              <a:endCxn id="133175" idx="1"/>
            </p:cNvCxnSpPr>
            <p:nvPr/>
          </p:nvCxnSpPr>
          <p:spPr bwMode="auto">
            <a:xfrm>
              <a:off x="2244725" y="2976563"/>
              <a:ext cx="3111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177" name="AutoShape 57"/>
            <p:cNvSpPr>
              <a:spLocks noChangeArrowheads="1"/>
            </p:cNvSpPr>
            <p:nvPr/>
          </p:nvSpPr>
          <p:spPr bwMode="auto">
            <a:xfrm>
              <a:off x="2552700" y="1593850"/>
              <a:ext cx="1990725" cy="731838"/>
            </a:xfrm>
            <a:prstGeom prst="parallelogram">
              <a:avLst>
                <a:gd name="adj" fmla="val 26018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(3)</a:t>
              </a:r>
              <a:r>
                <a:rPr lang="en-US" sz="1600" b="1">
                  <a:latin typeface="+mj-lt"/>
                </a:rPr>
                <a:t>Sales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History Data</a:t>
              </a:r>
            </a:p>
          </p:txBody>
        </p:sp>
        <p:cxnSp>
          <p:nvCxnSpPr>
            <p:cNvPr id="11274" name="AutoShape 58"/>
            <p:cNvCxnSpPr>
              <a:cxnSpLocks noChangeShapeType="1"/>
              <a:stCxn id="133177" idx="4"/>
              <a:endCxn id="133175" idx="0"/>
            </p:cNvCxnSpPr>
            <p:nvPr/>
          </p:nvCxnSpPr>
          <p:spPr bwMode="auto">
            <a:xfrm>
              <a:off x="3548063" y="2325688"/>
              <a:ext cx="3175" cy="28416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179" name="AutoShape 59"/>
            <p:cNvSpPr>
              <a:spLocks noChangeArrowheads="1"/>
            </p:cNvSpPr>
            <p:nvPr/>
          </p:nvSpPr>
          <p:spPr bwMode="auto">
            <a:xfrm>
              <a:off x="2554288" y="3617913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(5)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Entered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3180" name="AutoShape 60"/>
            <p:cNvSpPr>
              <a:spLocks noChangeArrowheads="1"/>
            </p:cNvSpPr>
            <p:nvPr/>
          </p:nvSpPr>
          <p:spPr bwMode="auto">
            <a:xfrm>
              <a:off x="2555875" y="4579938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(6)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Modified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3181" name="AutoShape 61"/>
            <p:cNvSpPr>
              <a:spLocks noChangeArrowheads="1"/>
            </p:cNvSpPr>
            <p:nvPr/>
          </p:nvSpPr>
          <p:spPr bwMode="auto">
            <a:xfrm>
              <a:off x="4946650" y="2609850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(4)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Detail</a:t>
              </a:r>
            </a:p>
          </p:txBody>
        </p:sp>
        <p:cxnSp>
          <p:nvCxnSpPr>
            <p:cNvPr id="11278" name="AutoShape 62"/>
            <p:cNvCxnSpPr>
              <a:cxnSpLocks noChangeShapeType="1"/>
              <a:stCxn id="133179" idx="3"/>
              <a:endCxn id="133181" idx="1"/>
            </p:cNvCxnSpPr>
            <p:nvPr/>
          </p:nvCxnSpPr>
          <p:spPr bwMode="auto">
            <a:xfrm flipV="1">
              <a:off x="4545013" y="3295650"/>
              <a:ext cx="401637" cy="688975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1279" name="AutoShape 63"/>
            <p:cNvCxnSpPr>
              <a:cxnSpLocks noChangeShapeType="1"/>
              <a:stCxn id="133180" idx="3"/>
              <a:endCxn id="133181" idx="1"/>
            </p:cNvCxnSpPr>
            <p:nvPr/>
          </p:nvCxnSpPr>
          <p:spPr bwMode="auto">
            <a:xfrm flipV="1">
              <a:off x="4546600" y="3295650"/>
              <a:ext cx="400050" cy="16510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1280" name="AutoShape 64"/>
            <p:cNvCxnSpPr>
              <a:cxnSpLocks noChangeShapeType="1"/>
              <a:stCxn id="133175" idx="3"/>
              <a:endCxn id="133181" idx="1"/>
            </p:cNvCxnSpPr>
            <p:nvPr/>
          </p:nvCxnSpPr>
          <p:spPr bwMode="auto">
            <a:xfrm>
              <a:off x="4546600" y="2976563"/>
              <a:ext cx="400050" cy="3190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3185" name="AutoShape 65"/>
            <p:cNvSpPr>
              <a:spLocks noChangeArrowheads="1"/>
            </p:cNvSpPr>
            <p:nvPr/>
          </p:nvSpPr>
          <p:spPr bwMode="auto">
            <a:xfrm>
              <a:off x="6991350" y="2978150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(8)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Reports</a:t>
              </a:r>
            </a:p>
          </p:txBody>
        </p:sp>
        <p:cxnSp>
          <p:nvCxnSpPr>
            <p:cNvPr id="11282" name="AutoShape 66"/>
            <p:cNvCxnSpPr>
              <a:cxnSpLocks noChangeShapeType="1"/>
              <a:stCxn id="133181" idx="3"/>
              <a:endCxn id="133185" idx="1"/>
            </p:cNvCxnSpPr>
            <p:nvPr/>
          </p:nvCxnSpPr>
          <p:spPr bwMode="auto">
            <a:xfrm>
              <a:off x="6653213" y="3295650"/>
              <a:ext cx="338137" cy="368300"/>
            </a:xfrm>
            <a:prstGeom prst="bentConnector3">
              <a:avLst>
                <a:gd name="adj1" fmla="val 4976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283" name="AutoShape 67"/>
            <p:cNvCxnSpPr>
              <a:cxnSpLocks noChangeShapeType="1"/>
              <a:stCxn id="133181" idx="2"/>
              <a:endCxn id="133200" idx="0"/>
            </p:cNvCxnSpPr>
            <p:nvPr/>
          </p:nvCxnSpPr>
          <p:spPr bwMode="auto">
            <a:xfrm rot="5400000">
              <a:off x="2770188" y="2697162"/>
              <a:ext cx="1854200" cy="4206875"/>
            </a:xfrm>
            <a:prstGeom prst="bentConnector3">
              <a:avLst>
                <a:gd name="adj1" fmla="val 898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3188" name="AutoShape 68"/>
            <p:cNvSpPr>
              <a:spLocks noChangeArrowheads="1"/>
            </p:cNvSpPr>
            <p:nvPr/>
          </p:nvSpPr>
          <p:spPr bwMode="auto">
            <a:xfrm>
              <a:off x="4803775" y="1592263"/>
              <a:ext cx="1990725" cy="731837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(7)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to Simulation 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Copy</a:t>
              </a:r>
            </a:p>
          </p:txBody>
        </p:sp>
        <p:cxnSp>
          <p:nvCxnSpPr>
            <p:cNvPr id="11285" name="AutoShape 69"/>
            <p:cNvCxnSpPr>
              <a:cxnSpLocks noChangeShapeType="1"/>
              <a:stCxn id="133181" idx="0"/>
              <a:endCxn id="133188" idx="2"/>
            </p:cNvCxnSpPr>
            <p:nvPr/>
          </p:nvCxnSpPr>
          <p:spPr bwMode="auto">
            <a:xfrm flipH="1" flipV="1">
              <a:off x="5799138" y="2324100"/>
              <a:ext cx="1587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1286" name="AutoShape 70"/>
            <p:cNvCxnSpPr>
              <a:cxnSpLocks noChangeShapeType="1"/>
            </p:cNvCxnSpPr>
            <p:nvPr/>
          </p:nvCxnSpPr>
          <p:spPr bwMode="auto">
            <a:xfrm>
              <a:off x="5946775" y="2324100"/>
              <a:ext cx="0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grpSp>
          <p:nvGrpSpPr>
            <p:cNvPr id="11287" name="Group 71"/>
            <p:cNvGrpSpPr>
              <a:grpSpLocks/>
            </p:cNvGrpSpPr>
            <p:nvPr/>
          </p:nvGrpSpPr>
          <p:grpSpPr bwMode="auto">
            <a:xfrm>
              <a:off x="7005638" y="1598613"/>
              <a:ext cx="1893887" cy="1185862"/>
              <a:chOff x="4373" y="928"/>
              <a:chExt cx="1193" cy="747"/>
            </a:xfrm>
          </p:grpSpPr>
          <p:sp>
            <p:nvSpPr>
              <p:cNvPr id="11298" name="AutoShape 72"/>
              <p:cNvSpPr>
                <a:spLocks noChangeArrowheads="1"/>
              </p:cNvSpPr>
              <p:nvPr/>
            </p:nvSpPr>
            <p:spPr bwMode="auto">
              <a:xfrm>
                <a:off x="4373" y="928"/>
                <a:ext cx="1193" cy="747"/>
              </a:xfrm>
              <a:prstGeom prst="roundRect">
                <a:avLst>
                  <a:gd name="adj" fmla="val 9120"/>
                </a:avLst>
              </a:prstGeom>
              <a:solidFill>
                <a:schemeClr val="bg1"/>
              </a:solidFill>
              <a:ln w="38100">
                <a:solidFill>
                  <a:srgbClr val="5A87C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r" eaLnBrk="0" hangingPunct="0"/>
                <a:r>
                  <a:rPr lang="en-US" sz="2400" b="1">
                    <a:solidFill>
                      <a:srgbClr val="FF3300"/>
                    </a:solidFill>
                    <a:latin typeface="+mj-lt"/>
                  </a:rPr>
                  <a:t>K</a:t>
                </a:r>
              </a:p>
              <a:p>
                <a:pPr algn="r" eaLnBrk="0" hangingPunct="0"/>
                <a:r>
                  <a:rPr lang="en-US" sz="2400" b="1">
                    <a:solidFill>
                      <a:srgbClr val="FF3300"/>
                    </a:solidFill>
                    <a:latin typeface="+mj-lt"/>
                  </a:rPr>
                  <a:t>E</a:t>
                </a:r>
              </a:p>
              <a:p>
                <a:pPr algn="r" eaLnBrk="0" hangingPunct="0"/>
                <a:r>
                  <a:rPr lang="en-US" sz="2400" b="1">
                    <a:solidFill>
                      <a:srgbClr val="FF3300"/>
                    </a:solidFill>
                    <a:latin typeface="+mj-lt"/>
                  </a:rPr>
                  <a:t>Y</a:t>
                </a:r>
              </a:p>
            </p:txBody>
          </p:sp>
          <p:sp>
            <p:nvSpPr>
              <p:cNvPr id="11299" name="AutoShape 73"/>
              <p:cNvSpPr>
                <a:spLocks noChangeArrowheads="1"/>
              </p:cNvSpPr>
              <p:nvPr/>
            </p:nvSpPr>
            <p:spPr bwMode="auto">
              <a:xfrm>
                <a:off x="4427" y="1234"/>
                <a:ext cx="369" cy="377"/>
              </a:xfrm>
              <a:prstGeom prst="flowChartMultidocumen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Results</a:t>
                </a:r>
                <a:endParaRPr lang="en-US" sz="1600" b="1">
                  <a:latin typeface="+mj-lt"/>
                </a:endParaRPr>
              </a:p>
            </p:txBody>
          </p:sp>
          <p:sp>
            <p:nvSpPr>
              <p:cNvPr id="11300" name="AutoShape 74"/>
              <p:cNvSpPr>
                <a:spLocks noChangeArrowheads="1"/>
              </p:cNvSpPr>
              <p:nvPr/>
            </p:nvSpPr>
            <p:spPr bwMode="auto">
              <a:xfrm>
                <a:off x="4454" y="978"/>
                <a:ext cx="344" cy="200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Action</a:t>
                </a:r>
                <a:endParaRPr lang="en-US" sz="1600" b="1">
                  <a:latin typeface="+mj-lt"/>
                </a:endParaRPr>
              </a:p>
            </p:txBody>
          </p:sp>
          <p:sp>
            <p:nvSpPr>
              <p:cNvPr id="11301" name="AutoShape 75"/>
              <p:cNvSpPr>
                <a:spLocks noChangeArrowheads="1"/>
              </p:cNvSpPr>
              <p:nvPr/>
            </p:nvSpPr>
            <p:spPr bwMode="auto">
              <a:xfrm>
                <a:off x="4866" y="977"/>
                <a:ext cx="376" cy="200"/>
              </a:xfrm>
              <a:prstGeom prst="parallelogram">
                <a:avLst>
                  <a:gd name="adj" fmla="val 17982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Data</a:t>
                </a:r>
              </a:p>
            </p:txBody>
          </p:sp>
          <p:sp>
            <p:nvSpPr>
              <p:cNvPr id="11302" name="AutoShape 76"/>
              <p:cNvSpPr>
                <a:spLocks noChangeArrowheads="1"/>
              </p:cNvSpPr>
              <p:nvPr/>
            </p:nvSpPr>
            <p:spPr bwMode="auto">
              <a:xfrm>
                <a:off x="4877" y="1238"/>
                <a:ext cx="354" cy="175"/>
              </a:xfrm>
              <a:prstGeom prst="flowChartAlternateProcess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r>
                  <a:rPr lang="en-US" sz="800" b="1">
                    <a:latin typeface="+mj-lt"/>
                  </a:rPr>
                  <a:t>Optional</a:t>
                </a:r>
              </a:p>
            </p:txBody>
          </p:sp>
        </p:grpSp>
        <p:sp>
          <p:nvSpPr>
            <p:cNvPr id="11288" name="AutoShape 77"/>
            <p:cNvSpPr>
              <a:spLocks noChangeArrowheads="1"/>
            </p:cNvSpPr>
            <p:nvPr/>
          </p:nvSpPr>
          <p:spPr bwMode="auto">
            <a:xfrm>
              <a:off x="682625" y="1731963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Start</a:t>
              </a:r>
            </a:p>
          </p:txBody>
        </p:sp>
        <p:cxnSp>
          <p:nvCxnSpPr>
            <p:cNvPr id="11289" name="AutoShape 78"/>
            <p:cNvCxnSpPr>
              <a:cxnSpLocks noChangeShapeType="1"/>
              <a:stCxn id="11288" idx="2"/>
              <a:endCxn id="133172" idx="0"/>
            </p:cNvCxnSpPr>
            <p:nvPr/>
          </p:nvCxnSpPr>
          <p:spPr bwMode="auto">
            <a:xfrm flipH="1">
              <a:off x="1249363" y="2208213"/>
              <a:ext cx="4762" cy="4016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1290" name="AutoShape 79"/>
            <p:cNvCxnSpPr>
              <a:cxnSpLocks noChangeShapeType="1"/>
              <a:stCxn id="11288" idx="3"/>
              <a:endCxn id="133177" idx="5"/>
            </p:cNvCxnSpPr>
            <p:nvPr/>
          </p:nvCxnSpPr>
          <p:spPr bwMode="auto">
            <a:xfrm>
              <a:off x="1844675" y="1960563"/>
              <a:ext cx="8032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200" name="AutoShape 80"/>
            <p:cNvSpPr>
              <a:spLocks noChangeArrowheads="1"/>
            </p:cNvSpPr>
            <p:nvPr/>
          </p:nvSpPr>
          <p:spPr bwMode="auto">
            <a:xfrm>
              <a:off x="598488" y="572770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(9)</a:t>
              </a:r>
              <a:r>
                <a:rPr lang="en-US" sz="1600" b="1">
                  <a:latin typeface="+mj-lt"/>
                </a:rPr>
                <a:t>Simulation to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Summarized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133201" name="AutoShape 81"/>
            <p:cNvSpPr>
              <a:spLocks noChangeArrowheads="1"/>
            </p:cNvSpPr>
            <p:nvPr/>
          </p:nvSpPr>
          <p:spPr bwMode="auto">
            <a:xfrm>
              <a:off x="2868613" y="572770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(10)</a:t>
              </a:r>
              <a:r>
                <a:rPr lang="en-US" sz="1600" b="1">
                  <a:latin typeface="+mj-lt"/>
                </a:rPr>
                <a:t>Summary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cxnSp>
          <p:nvCxnSpPr>
            <p:cNvPr id="11293" name="AutoShape 82"/>
            <p:cNvCxnSpPr>
              <a:cxnSpLocks noChangeShapeType="1"/>
              <a:stCxn id="133200" idx="3"/>
              <a:endCxn id="133201" idx="1"/>
            </p:cNvCxnSpPr>
            <p:nvPr/>
          </p:nvCxnSpPr>
          <p:spPr bwMode="auto">
            <a:xfrm>
              <a:off x="2589213" y="6094413"/>
              <a:ext cx="2794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1294" name="AutoShape 83"/>
            <p:cNvCxnSpPr>
              <a:cxnSpLocks noChangeShapeType="1"/>
              <a:stCxn id="133201" idx="3"/>
              <a:endCxn id="133204" idx="1"/>
            </p:cNvCxnSpPr>
            <p:nvPr/>
          </p:nvCxnSpPr>
          <p:spPr bwMode="auto">
            <a:xfrm>
              <a:off x="4859338" y="6094413"/>
              <a:ext cx="2698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3204" name="AutoShape 84"/>
            <p:cNvSpPr>
              <a:spLocks noChangeArrowheads="1"/>
            </p:cNvSpPr>
            <p:nvPr/>
          </p:nvSpPr>
          <p:spPr bwMode="auto">
            <a:xfrm>
              <a:off x="5129213" y="5727700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                    </a:t>
              </a:r>
              <a:endParaRPr lang="en-US" sz="16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(11)</a:t>
              </a:r>
              <a:r>
                <a:rPr lang="en-US" sz="1600" b="1">
                  <a:latin typeface="+mj-lt"/>
                </a:rPr>
                <a:t>MRP</a:t>
              </a:r>
            </a:p>
            <a:p>
              <a:pPr eaLnBrk="0" hangingPunct="0">
                <a:lnSpc>
                  <a:spcPct val="90000"/>
                </a:lnSpc>
                <a:defRPr/>
              </a:pPr>
              <a:endParaRPr lang="en-US" sz="1600" b="1">
                <a:latin typeface="+mj-lt"/>
              </a:endParaRPr>
            </a:p>
          </p:txBody>
        </p:sp>
        <p:sp>
          <p:nvSpPr>
            <p:cNvPr id="11296" name="AutoShape 85"/>
            <p:cNvSpPr>
              <a:spLocks noChangeArrowheads="1"/>
            </p:cNvSpPr>
            <p:nvPr/>
          </p:nvSpPr>
          <p:spPr bwMode="auto">
            <a:xfrm>
              <a:off x="7432675" y="5865813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End</a:t>
              </a:r>
            </a:p>
          </p:txBody>
        </p:sp>
        <p:cxnSp>
          <p:nvCxnSpPr>
            <p:cNvPr id="11297" name="AutoShape 86"/>
            <p:cNvCxnSpPr>
              <a:cxnSpLocks noChangeShapeType="1"/>
              <a:stCxn id="133204" idx="3"/>
              <a:endCxn id="11296" idx="1"/>
            </p:cNvCxnSpPr>
            <p:nvPr/>
          </p:nvCxnSpPr>
          <p:spPr bwMode="auto">
            <a:xfrm>
              <a:off x="7119938" y="6094413"/>
              <a:ext cx="293687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Lifecycle - </a:t>
            </a:r>
            <a:r>
              <a:rPr lang="en-US" sz="2000" smtClean="0"/>
              <a:t>Requiring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FS-SU-090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98425" y="733425"/>
            <a:ext cx="8926513" cy="5268913"/>
            <a:chOff x="98425" y="1314450"/>
            <a:chExt cx="8926513" cy="5268913"/>
          </a:xfrm>
        </p:grpSpPr>
        <p:grpSp>
          <p:nvGrpSpPr>
            <p:cNvPr id="12292" name="Group 104"/>
            <p:cNvGrpSpPr>
              <a:grpSpLocks/>
            </p:cNvGrpSpPr>
            <p:nvPr/>
          </p:nvGrpSpPr>
          <p:grpSpPr bwMode="auto">
            <a:xfrm>
              <a:off x="6781800" y="1314450"/>
              <a:ext cx="2243138" cy="1743075"/>
              <a:chOff x="4272" y="828"/>
              <a:chExt cx="1413" cy="1098"/>
            </a:xfrm>
          </p:grpSpPr>
          <p:sp>
            <p:nvSpPr>
              <p:cNvPr id="12322" name="Freeform 61"/>
              <p:cNvSpPr>
                <a:spLocks/>
              </p:cNvSpPr>
              <p:nvPr/>
            </p:nvSpPr>
            <p:spPr bwMode="auto">
              <a:xfrm>
                <a:off x="4606" y="1212"/>
                <a:ext cx="186" cy="234"/>
              </a:xfrm>
              <a:custGeom>
                <a:avLst/>
                <a:gdLst>
                  <a:gd name="T0" fmla="*/ 934 w 934"/>
                  <a:gd name="T1" fmla="*/ 488 h 1179"/>
                  <a:gd name="T2" fmla="*/ 696 w 934"/>
                  <a:gd name="T3" fmla="*/ 391 h 1179"/>
                  <a:gd name="T4" fmla="*/ 687 w 934"/>
                  <a:gd name="T5" fmla="*/ 413 h 1179"/>
                  <a:gd name="T6" fmla="*/ 681 w 934"/>
                  <a:gd name="T7" fmla="*/ 435 h 1179"/>
                  <a:gd name="T8" fmla="*/ 674 w 934"/>
                  <a:gd name="T9" fmla="*/ 458 h 1179"/>
                  <a:gd name="T10" fmla="*/ 669 w 934"/>
                  <a:gd name="T11" fmla="*/ 482 h 1179"/>
                  <a:gd name="T12" fmla="*/ 662 w 934"/>
                  <a:gd name="T13" fmla="*/ 514 h 1179"/>
                  <a:gd name="T14" fmla="*/ 658 w 934"/>
                  <a:gd name="T15" fmla="*/ 540 h 1179"/>
                  <a:gd name="T16" fmla="*/ 654 w 934"/>
                  <a:gd name="T17" fmla="*/ 568 h 1179"/>
                  <a:gd name="T18" fmla="*/ 651 w 934"/>
                  <a:gd name="T19" fmla="*/ 600 h 1179"/>
                  <a:gd name="T20" fmla="*/ 648 w 934"/>
                  <a:gd name="T21" fmla="*/ 633 h 1179"/>
                  <a:gd name="T22" fmla="*/ 648 w 934"/>
                  <a:gd name="T23" fmla="*/ 691 h 1179"/>
                  <a:gd name="T24" fmla="*/ 650 w 934"/>
                  <a:gd name="T25" fmla="*/ 721 h 1179"/>
                  <a:gd name="T26" fmla="*/ 651 w 934"/>
                  <a:gd name="T27" fmla="*/ 750 h 1179"/>
                  <a:gd name="T28" fmla="*/ 655 w 934"/>
                  <a:gd name="T29" fmla="*/ 779 h 1179"/>
                  <a:gd name="T30" fmla="*/ 661 w 934"/>
                  <a:gd name="T31" fmla="*/ 807 h 1179"/>
                  <a:gd name="T32" fmla="*/ 666 w 934"/>
                  <a:gd name="T33" fmla="*/ 835 h 1179"/>
                  <a:gd name="T34" fmla="*/ 673 w 934"/>
                  <a:gd name="T35" fmla="*/ 867 h 1179"/>
                  <a:gd name="T36" fmla="*/ 682 w 934"/>
                  <a:gd name="T37" fmla="*/ 897 h 1179"/>
                  <a:gd name="T38" fmla="*/ 236 w 934"/>
                  <a:gd name="T39" fmla="*/ 1179 h 1179"/>
                  <a:gd name="T40" fmla="*/ 226 w 934"/>
                  <a:gd name="T41" fmla="*/ 1150 h 1179"/>
                  <a:gd name="T42" fmla="*/ 217 w 934"/>
                  <a:gd name="T43" fmla="*/ 1126 h 1179"/>
                  <a:gd name="T44" fmla="*/ 209 w 934"/>
                  <a:gd name="T45" fmla="*/ 1102 h 1179"/>
                  <a:gd name="T46" fmla="*/ 200 w 934"/>
                  <a:gd name="T47" fmla="*/ 1076 h 1179"/>
                  <a:gd name="T48" fmla="*/ 194 w 934"/>
                  <a:gd name="T49" fmla="*/ 1055 h 1179"/>
                  <a:gd name="T50" fmla="*/ 185 w 934"/>
                  <a:gd name="T51" fmla="*/ 1030 h 1179"/>
                  <a:gd name="T52" fmla="*/ 180 w 934"/>
                  <a:gd name="T53" fmla="*/ 1007 h 1179"/>
                  <a:gd name="T54" fmla="*/ 174 w 934"/>
                  <a:gd name="T55" fmla="*/ 985 h 1179"/>
                  <a:gd name="T56" fmla="*/ 169 w 934"/>
                  <a:gd name="T57" fmla="*/ 962 h 1179"/>
                  <a:gd name="T58" fmla="*/ 162 w 934"/>
                  <a:gd name="T59" fmla="*/ 934 h 1179"/>
                  <a:gd name="T60" fmla="*/ 158 w 934"/>
                  <a:gd name="T61" fmla="*/ 906 h 1179"/>
                  <a:gd name="T62" fmla="*/ 153 w 934"/>
                  <a:gd name="T63" fmla="*/ 880 h 1179"/>
                  <a:gd name="T64" fmla="*/ 147 w 934"/>
                  <a:gd name="T65" fmla="*/ 854 h 1179"/>
                  <a:gd name="T66" fmla="*/ 144 w 934"/>
                  <a:gd name="T67" fmla="*/ 824 h 1179"/>
                  <a:gd name="T68" fmla="*/ 142 w 934"/>
                  <a:gd name="T69" fmla="*/ 795 h 1179"/>
                  <a:gd name="T70" fmla="*/ 139 w 934"/>
                  <a:gd name="T71" fmla="*/ 762 h 1179"/>
                  <a:gd name="T72" fmla="*/ 136 w 934"/>
                  <a:gd name="T73" fmla="*/ 731 h 1179"/>
                  <a:gd name="T74" fmla="*/ 136 w 934"/>
                  <a:gd name="T75" fmla="*/ 699 h 1179"/>
                  <a:gd name="T76" fmla="*/ 136 w 934"/>
                  <a:gd name="T77" fmla="*/ 667 h 1179"/>
                  <a:gd name="T78" fmla="*/ 136 w 934"/>
                  <a:gd name="T79" fmla="*/ 626 h 1179"/>
                  <a:gd name="T80" fmla="*/ 138 w 934"/>
                  <a:gd name="T81" fmla="*/ 589 h 1179"/>
                  <a:gd name="T82" fmla="*/ 139 w 934"/>
                  <a:gd name="T83" fmla="*/ 564 h 1179"/>
                  <a:gd name="T84" fmla="*/ 142 w 934"/>
                  <a:gd name="T85" fmla="*/ 534 h 1179"/>
                  <a:gd name="T86" fmla="*/ 144 w 934"/>
                  <a:gd name="T87" fmla="*/ 506 h 1179"/>
                  <a:gd name="T88" fmla="*/ 148 w 934"/>
                  <a:gd name="T89" fmla="*/ 471 h 1179"/>
                  <a:gd name="T90" fmla="*/ 154 w 934"/>
                  <a:gd name="T91" fmla="*/ 441 h 1179"/>
                  <a:gd name="T92" fmla="*/ 159 w 934"/>
                  <a:gd name="T93" fmla="*/ 414 h 1179"/>
                  <a:gd name="T94" fmla="*/ 166 w 934"/>
                  <a:gd name="T95" fmla="*/ 380 h 1179"/>
                  <a:gd name="T96" fmla="*/ 173 w 934"/>
                  <a:gd name="T97" fmla="*/ 353 h 1179"/>
                  <a:gd name="T98" fmla="*/ 180 w 934"/>
                  <a:gd name="T99" fmla="*/ 320 h 1179"/>
                  <a:gd name="T100" fmla="*/ 188 w 934"/>
                  <a:gd name="T101" fmla="*/ 292 h 1179"/>
                  <a:gd name="T102" fmla="*/ 198 w 934"/>
                  <a:gd name="T103" fmla="*/ 262 h 1179"/>
                  <a:gd name="T104" fmla="*/ 207 w 934"/>
                  <a:gd name="T105" fmla="*/ 232 h 1179"/>
                  <a:gd name="T106" fmla="*/ 221 w 934"/>
                  <a:gd name="T107" fmla="*/ 195 h 1179"/>
                  <a:gd name="T108" fmla="*/ 0 w 934"/>
                  <a:gd name="T109" fmla="*/ 103 h 1179"/>
                  <a:gd name="T110" fmla="*/ 581 w 934"/>
                  <a:gd name="T111" fmla="*/ 0 h 1179"/>
                  <a:gd name="T112" fmla="*/ 934 w 934"/>
                  <a:gd name="T113" fmla="*/ 488 h 11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34"/>
                  <a:gd name="T172" fmla="*/ 0 h 1179"/>
                  <a:gd name="T173" fmla="*/ 934 w 934"/>
                  <a:gd name="T174" fmla="*/ 1179 h 11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34" h="1179">
                    <a:moveTo>
                      <a:pt x="934" y="488"/>
                    </a:moveTo>
                    <a:lnTo>
                      <a:pt x="696" y="391"/>
                    </a:lnTo>
                    <a:lnTo>
                      <a:pt x="687" y="413"/>
                    </a:lnTo>
                    <a:lnTo>
                      <a:pt x="681" y="435"/>
                    </a:lnTo>
                    <a:lnTo>
                      <a:pt x="674" y="458"/>
                    </a:lnTo>
                    <a:lnTo>
                      <a:pt x="669" y="482"/>
                    </a:lnTo>
                    <a:lnTo>
                      <a:pt x="662" y="514"/>
                    </a:lnTo>
                    <a:lnTo>
                      <a:pt x="658" y="540"/>
                    </a:lnTo>
                    <a:lnTo>
                      <a:pt x="654" y="568"/>
                    </a:lnTo>
                    <a:lnTo>
                      <a:pt x="651" y="600"/>
                    </a:lnTo>
                    <a:lnTo>
                      <a:pt x="648" y="633"/>
                    </a:lnTo>
                    <a:lnTo>
                      <a:pt x="648" y="691"/>
                    </a:lnTo>
                    <a:lnTo>
                      <a:pt x="650" y="721"/>
                    </a:lnTo>
                    <a:lnTo>
                      <a:pt x="651" y="750"/>
                    </a:lnTo>
                    <a:lnTo>
                      <a:pt x="655" y="779"/>
                    </a:lnTo>
                    <a:lnTo>
                      <a:pt x="661" y="807"/>
                    </a:lnTo>
                    <a:lnTo>
                      <a:pt x="666" y="835"/>
                    </a:lnTo>
                    <a:lnTo>
                      <a:pt x="673" y="867"/>
                    </a:lnTo>
                    <a:lnTo>
                      <a:pt x="682" y="897"/>
                    </a:lnTo>
                    <a:lnTo>
                      <a:pt x="236" y="1179"/>
                    </a:lnTo>
                    <a:lnTo>
                      <a:pt x="226" y="1150"/>
                    </a:lnTo>
                    <a:lnTo>
                      <a:pt x="217" y="1126"/>
                    </a:lnTo>
                    <a:lnTo>
                      <a:pt x="209" y="1102"/>
                    </a:lnTo>
                    <a:lnTo>
                      <a:pt x="200" y="1076"/>
                    </a:lnTo>
                    <a:lnTo>
                      <a:pt x="194" y="1055"/>
                    </a:lnTo>
                    <a:lnTo>
                      <a:pt x="185" y="1030"/>
                    </a:lnTo>
                    <a:lnTo>
                      <a:pt x="180" y="1007"/>
                    </a:lnTo>
                    <a:lnTo>
                      <a:pt x="174" y="985"/>
                    </a:lnTo>
                    <a:lnTo>
                      <a:pt x="169" y="962"/>
                    </a:lnTo>
                    <a:lnTo>
                      <a:pt x="162" y="934"/>
                    </a:lnTo>
                    <a:lnTo>
                      <a:pt x="158" y="906"/>
                    </a:lnTo>
                    <a:lnTo>
                      <a:pt x="153" y="880"/>
                    </a:lnTo>
                    <a:lnTo>
                      <a:pt x="147" y="854"/>
                    </a:lnTo>
                    <a:lnTo>
                      <a:pt x="144" y="824"/>
                    </a:lnTo>
                    <a:lnTo>
                      <a:pt x="142" y="795"/>
                    </a:lnTo>
                    <a:lnTo>
                      <a:pt x="139" y="762"/>
                    </a:lnTo>
                    <a:lnTo>
                      <a:pt x="136" y="731"/>
                    </a:lnTo>
                    <a:lnTo>
                      <a:pt x="136" y="699"/>
                    </a:lnTo>
                    <a:lnTo>
                      <a:pt x="136" y="667"/>
                    </a:lnTo>
                    <a:lnTo>
                      <a:pt x="136" y="626"/>
                    </a:lnTo>
                    <a:lnTo>
                      <a:pt x="138" y="589"/>
                    </a:lnTo>
                    <a:lnTo>
                      <a:pt x="139" y="564"/>
                    </a:lnTo>
                    <a:lnTo>
                      <a:pt x="142" y="534"/>
                    </a:lnTo>
                    <a:lnTo>
                      <a:pt x="144" y="506"/>
                    </a:lnTo>
                    <a:lnTo>
                      <a:pt x="148" y="471"/>
                    </a:lnTo>
                    <a:lnTo>
                      <a:pt x="154" y="441"/>
                    </a:lnTo>
                    <a:lnTo>
                      <a:pt x="159" y="414"/>
                    </a:lnTo>
                    <a:lnTo>
                      <a:pt x="166" y="380"/>
                    </a:lnTo>
                    <a:lnTo>
                      <a:pt x="173" y="353"/>
                    </a:lnTo>
                    <a:lnTo>
                      <a:pt x="180" y="320"/>
                    </a:lnTo>
                    <a:lnTo>
                      <a:pt x="188" y="292"/>
                    </a:lnTo>
                    <a:lnTo>
                      <a:pt x="198" y="262"/>
                    </a:lnTo>
                    <a:lnTo>
                      <a:pt x="207" y="232"/>
                    </a:lnTo>
                    <a:lnTo>
                      <a:pt x="221" y="195"/>
                    </a:lnTo>
                    <a:lnTo>
                      <a:pt x="0" y="103"/>
                    </a:lnTo>
                    <a:lnTo>
                      <a:pt x="581" y="0"/>
                    </a:lnTo>
                    <a:lnTo>
                      <a:pt x="934" y="488"/>
                    </a:lnTo>
                    <a:close/>
                  </a:path>
                </a:pathLst>
              </a:custGeom>
              <a:solidFill>
                <a:srgbClr val="0066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3" name="Freeform 62"/>
              <p:cNvSpPr>
                <a:spLocks/>
              </p:cNvSpPr>
              <p:nvPr/>
            </p:nvSpPr>
            <p:spPr bwMode="auto">
              <a:xfrm>
                <a:off x="4619" y="1453"/>
                <a:ext cx="211" cy="202"/>
              </a:xfrm>
              <a:custGeom>
                <a:avLst/>
                <a:gdLst>
                  <a:gd name="T0" fmla="*/ 843 w 1061"/>
                  <a:gd name="T1" fmla="*/ 1010 h 1010"/>
                  <a:gd name="T2" fmla="*/ 821 w 1061"/>
                  <a:gd name="T3" fmla="*/ 999 h 1010"/>
                  <a:gd name="T4" fmla="*/ 803 w 1061"/>
                  <a:gd name="T5" fmla="*/ 989 h 1010"/>
                  <a:gd name="T6" fmla="*/ 784 w 1061"/>
                  <a:gd name="T7" fmla="*/ 980 h 1010"/>
                  <a:gd name="T8" fmla="*/ 766 w 1061"/>
                  <a:gd name="T9" fmla="*/ 970 h 1010"/>
                  <a:gd name="T10" fmla="*/ 747 w 1061"/>
                  <a:gd name="T11" fmla="*/ 959 h 1010"/>
                  <a:gd name="T12" fmla="*/ 728 w 1061"/>
                  <a:gd name="T13" fmla="*/ 948 h 1010"/>
                  <a:gd name="T14" fmla="*/ 710 w 1061"/>
                  <a:gd name="T15" fmla="*/ 936 h 1010"/>
                  <a:gd name="T16" fmla="*/ 691 w 1061"/>
                  <a:gd name="T17" fmla="*/ 925 h 1010"/>
                  <a:gd name="T18" fmla="*/ 670 w 1061"/>
                  <a:gd name="T19" fmla="*/ 910 h 1010"/>
                  <a:gd name="T20" fmla="*/ 647 w 1061"/>
                  <a:gd name="T21" fmla="*/ 895 h 1010"/>
                  <a:gd name="T22" fmla="*/ 629 w 1061"/>
                  <a:gd name="T23" fmla="*/ 881 h 1010"/>
                  <a:gd name="T24" fmla="*/ 612 w 1061"/>
                  <a:gd name="T25" fmla="*/ 866 h 1010"/>
                  <a:gd name="T26" fmla="*/ 591 w 1061"/>
                  <a:gd name="T27" fmla="*/ 851 h 1010"/>
                  <a:gd name="T28" fmla="*/ 569 w 1061"/>
                  <a:gd name="T29" fmla="*/ 835 h 1010"/>
                  <a:gd name="T30" fmla="*/ 550 w 1061"/>
                  <a:gd name="T31" fmla="*/ 819 h 1010"/>
                  <a:gd name="T32" fmla="*/ 530 w 1061"/>
                  <a:gd name="T33" fmla="*/ 801 h 1010"/>
                  <a:gd name="T34" fmla="*/ 513 w 1061"/>
                  <a:gd name="T35" fmla="*/ 786 h 1010"/>
                  <a:gd name="T36" fmla="*/ 490 w 1061"/>
                  <a:gd name="T37" fmla="*/ 764 h 1010"/>
                  <a:gd name="T38" fmla="*/ 471 w 1061"/>
                  <a:gd name="T39" fmla="*/ 746 h 1010"/>
                  <a:gd name="T40" fmla="*/ 455 w 1061"/>
                  <a:gd name="T41" fmla="*/ 728 h 1010"/>
                  <a:gd name="T42" fmla="*/ 436 w 1061"/>
                  <a:gd name="T43" fmla="*/ 708 h 1010"/>
                  <a:gd name="T44" fmla="*/ 422 w 1061"/>
                  <a:gd name="T45" fmla="*/ 693 h 1010"/>
                  <a:gd name="T46" fmla="*/ 406 w 1061"/>
                  <a:gd name="T47" fmla="*/ 674 h 1010"/>
                  <a:gd name="T48" fmla="*/ 389 w 1061"/>
                  <a:gd name="T49" fmla="*/ 655 h 1010"/>
                  <a:gd name="T50" fmla="*/ 371 w 1061"/>
                  <a:gd name="T51" fmla="*/ 631 h 1010"/>
                  <a:gd name="T52" fmla="*/ 355 w 1061"/>
                  <a:gd name="T53" fmla="*/ 612 h 1010"/>
                  <a:gd name="T54" fmla="*/ 339 w 1061"/>
                  <a:gd name="T55" fmla="*/ 590 h 1010"/>
                  <a:gd name="T56" fmla="*/ 320 w 1061"/>
                  <a:gd name="T57" fmla="*/ 564 h 1010"/>
                  <a:gd name="T58" fmla="*/ 303 w 1061"/>
                  <a:gd name="T59" fmla="*/ 541 h 1010"/>
                  <a:gd name="T60" fmla="*/ 285 w 1061"/>
                  <a:gd name="T61" fmla="*/ 515 h 1010"/>
                  <a:gd name="T62" fmla="*/ 269 w 1061"/>
                  <a:gd name="T63" fmla="*/ 489 h 1010"/>
                  <a:gd name="T64" fmla="*/ 254 w 1061"/>
                  <a:gd name="T65" fmla="*/ 462 h 1010"/>
                  <a:gd name="T66" fmla="*/ 238 w 1061"/>
                  <a:gd name="T67" fmla="*/ 433 h 1010"/>
                  <a:gd name="T68" fmla="*/ 227 w 1061"/>
                  <a:gd name="T69" fmla="*/ 409 h 1010"/>
                  <a:gd name="T70" fmla="*/ 213 w 1061"/>
                  <a:gd name="T71" fmla="*/ 386 h 1010"/>
                  <a:gd name="T72" fmla="*/ 202 w 1061"/>
                  <a:gd name="T73" fmla="*/ 360 h 1010"/>
                  <a:gd name="T74" fmla="*/ 0 w 1061"/>
                  <a:gd name="T75" fmla="*/ 455 h 1010"/>
                  <a:gd name="T76" fmla="*/ 333 w 1061"/>
                  <a:gd name="T77" fmla="*/ 0 h 1010"/>
                  <a:gd name="T78" fmla="*/ 897 w 1061"/>
                  <a:gd name="T79" fmla="*/ 50 h 1010"/>
                  <a:gd name="T80" fmla="*/ 670 w 1061"/>
                  <a:gd name="T81" fmla="*/ 151 h 1010"/>
                  <a:gd name="T82" fmla="*/ 684 w 1061"/>
                  <a:gd name="T83" fmla="*/ 179 h 1010"/>
                  <a:gd name="T84" fmla="*/ 700 w 1061"/>
                  <a:gd name="T85" fmla="*/ 209 h 1010"/>
                  <a:gd name="T86" fmla="*/ 721 w 1061"/>
                  <a:gd name="T87" fmla="*/ 242 h 1010"/>
                  <a:gd name="T88" fmla="*/ 744 w 1061"/>
                  <a:gd name="T89" fmla="*/ 278 h 1010"/>
                  <a:gd name="T90" fmla="*/ 765 w 1061"/>
                  <a:gd name="T91" fmla="*/ 305 h 1010"/>
                  <a:gd name="T92" fmla="*/ 788 w 1061"/>
                  <a:gd name="T93" fmla="*/ 332 h 1010"/>
                  <a:gd name="T94" fmla="*/ 810 w 1061"/>
                  <a:gd name="T95" fmla="*/ 360 h 1010"/>
                  <a:gd name="T96" fmla="*/ 833 w 1061"/>
                  <a:gd name="T97" fmla="*/ 383 h 1010"/>
                  <a:gd name="T98" fmla="*/ 858 w 1061"/>
                  <a:gd name="T99" fmla="*/ 405 h 1010"/>
                  <a:gd name="T100" fmla="*/ 883 w 1061"/>
                  <a:gd name="T101" fmla="*/ 429 h 1010"/>
                  <a:gd name="T102" fmla="*/ 909 w 1061"/>
                  <a:gd name="T103" fmla="*/ 450 h 1010"/>
                  <a:gd name="T104" fmla="*/ 934 w 1061"/>
                  <a:gd name="T105" fmla="*/ 470 h 1010"/>
                  <a:gd name="T106" fmla="*/ 959 w 1061"/>
                  <a:gd name="T107" fmla="*/ 488 h 1010"/>
                  <a:gd name="T108" fmla="*/ 989 w 1061"/>
                  <a:gd name="T109" fmla="*/ 507 h 1010"/>
                  <a:gd name="T110" fmla="*/ 1019 w 1061"/>
                  <a:gd name="T111" fmla="*/ 525 h 1010"/>
                  <a:gd name="T112" fmla="*/ 1041 w 1061"/>
                  <a:gd name="T113" fmla="*/ 534 h 1010"/>
                  <a:gd name="T114" fmla="*/ 1061 w 1061"/>
                  <a:gd name="T115" fmla="*/ 545 h 1010"/>
                  <a:gd name="T116" fmla="*/ 843 w 1061"/>
                  <a:gd name="T117" fmla="*/ 1010 h 101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61"/>
                  <a:gd name="T178" fmla="*/ 0 h 1010"/>
                  <a:gd name="T179" fmla="*/ 1061 w 1061"/>
                  <a:gd name="T180" fmla="*/ 1010 h 101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61" h="1010">
                    <a:moveTo>
                      <a:pt x="843" y="1010"/>
                    </a:moveTo>
                    <a:lnTo>
                      <a:pt x="821" y="999"/>
                    </a:lnTo>
                    <a:lnTo>
                      <a:pt x="803" y="989"/>
                    </a:lnTo>
                    <a:lnTo>
                      <a:pt x="784" y="980"/>
                    </a:lnTo>
                    <a:lnTo>
                      <a:pt x="766" y="970"/>
                    </a:lnTo>
                    <a:lnTo>
                      <a:pt x="747" y="959"/>
                    </a:lnTo>
                    <a:lnTo>
                      <a:pt x="728" y="948"/>
                    </a:lnTo>
                    <a:lnTo>
                      <a:pt x="710" y="936"/>
                    </a:lnTo>
                    <a:lnTo>
                      <a:pt x="691" y="925"/>
                    </a:lnTo>
                    <a:lnTo>
                      <a:pt x="670" y="910"/>
                    </a:lnTo>
                    <a:lnTo>
                      <a:pt x="647" y="895"/>
                    </a:lnTo>
                    <a:lnTo>
                      <a:pt x="629" y="881"/>
                    </a:lnTo>
                    <a:lnTo>
                      <a:pt x="612" y="866"/>
                    </a:lnTo>
                    <a:lnTo>
                      <a:pt x="591" y="851"/>
                    </a:lnTo>
                    <a:lnTo>
                      <a:pt x="569" y="835"/>
                    </a:lnTo>
                    <a:lnTo>
                      <a:pt x="550" y="819"/>
                    </a:lnTo>
                    <a:lnTo>
                      <a:pt x="530" y="801"/>
                    </a:lnTo>
                    <a:lnTo>
                      <a:pt x="513" y="786"/>
                    </a:lnTo>
                    <a:lnTo>
                      <a:pt x="490" y="764"/>
                    </a:lnTo>
                    <a:lnTo>
                      <a:pt x="471" y="746"/>
                    </a:lnTo>
                    <a:lnTo>
                      <a:pt x="455" y="728"/>
                    </a:lnTo>
                    <a:lnTo>
                      <a:pt x="436" y="708"/>
                    </a:lnTo>
                    <a:lnTo>
                      <a:pt x="422" y="693"/>
                    </a:lnTo>
                    <a:lnTo>
                      <a:pt x="406" y="674"/>
                    </a:lnTo>
                    <a:lnTo>
                      <a:pt x="389" y="655"/>
                    </a:lnTo>
                    <a:lnTo>
                      <a:pt x="371" y="631"/>
                    </a:lnTo>
                    <a:lnTo>
                      <a:pt x="355" y="612"/>
                    </a:lnTo>
                    <a:lnTo>
                      <a:pt x="339" y="590"/>
                    </a:lnTo>
                    <a:lnTo>
                      <a:pt x="320" y="564"/>
                    </a:lnTo>
                    <a:lnTo>
                      <a:pt x="303" y="541"/>
                    </a:lnTo>
                    <a:lnTo>
                      <a:pt x="285" y="515"/>
                    </a:lnTo>
                    <a:lnTo>
                      <a:pt x="269" y="489"/>
                    </a:lnTo>
                    <a:lnTo>
                      <a:pt x="254" y="462"/>
                    </a:lnTo>
                    <a:lnTo>
                      <a:pt x="238" y="433"/>
                    </a:lnTo>
                    <a:lnTo>
                      <a:pt x="227" y="409"/>
                    </a:lnTo>
                    <a:lnTo>
                      <a:pt x="213" y="386"/>
                    </a:lnTo>
                    <a:lnTo>
                      <a:pt x="202" y="360"/>
                    </a:lnTo>
                    <a:lnTo>
                      <a:pt x="0" y="455"/>
                    </a:lnTo>
                    <a:lnTo>
                      <a:pt x="333" y="0"/>
                    </a:lnTo>
                    <a:lnTo>
                      <a:pt x="897" y="50"/>
                    </a:lnTo>
                    <a:lnTo>
                      <a:pt x="670" y="151"/>
                    </a:lnTo>
                    <a:lnTo>
                      <a:pt x="684" y="179"/>
                    </a:lnTo>
                    <a:lnTo>
                      <a:pt x="700" y="209"/>
                    </a:lnTo>
                    <a:lnTo>
                      <a:pt x="721" y="242"/>
                    </a:lnTo>
                    <a:lnTo>
                      <a:pt x="744" y="278"/>
                    </a:lnTo>
                    <a:lnTo>
                      <a:pt x="765" y="305"/>
                    </a:lnTo>
                    <a:lnTo>
                      <a:pt x="788" y="332"/>
                    </a:lnTo>
                    <a:lnTo>
                      <a:pt x="810" y="360"/>
                    </a:lnTo>
                    <a:lnTo>
                      <a:pt x="833" y="383"/>
                    </a:lnTo>
                    <a:lnTo>
                      <a:pt x="858" y="405"/>
                    </a:lnTo>
                    <a:lnTo>
                      <a:pt x="883" y="429"/>
                    </a:lnTo>
                    <a:lnTo>
                      <a:pt x="909" y="450"/>
                    </a:lnTo>
                    <a:lnTo>
                      <a:pt x="934" y="470"/>
                    </a:lnTo>
                    <a:lnTo>
                      <a:pt x="959" y="488"/>
                    </a:lnTo>
                    <a:lnTo>
                      <a:pt x="989" y="507"/>
                    </a:lnTo>
                    <a:lnTo>
                      <a:pt x="1019" y="525"/>
                    </a:lnTo>
                    <a:lnTo>
                      <a:pt x="1041" y="534"/>
                    </a:lnTo>
                    <a:lnTo>
                      <a:pt x="1061" y="545"/>
                    </a:lnTo>
                    <a:lnTo>
                      <a:pt x="843" y="1010"/>
                    </a:lnTo>
                    <a:close/>
                  </a:path>
                </a:pathLst>
              </a:custGeom>
              <a:solidFill>
                <a:srgbClr val="00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4" name="Freeform 63"/>
              <p:cNvSpPr>
                <a:spLocks/>
              </p:cNvSpPr>
              <p:nvPr/>
            </p:nvSpPr>
            <p:spPr bwMode="auto">
              <a:xfrm>
                <a:off x="4860" y="1551"/>
                <a:ext cx="229" cy="184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6600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5" name="Text Box 64"/>
              <p:cNvSpPr txBox="1">
                <a:spLocks noChangeArrowheads="1"/>
              </p:cNvSpPr>
              <p:nvPr/>
            </p:nvSpPr>
            <p:spPr bwMode="auto">
              <a:xfrm>
                <a:off x="4272" y="1258"/>
                <a:ext cx="323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Analyze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History</a:t>
                </a:r>
              </a:p>
            </p:txBody>
          </p:sp>
          <p:sp>
            <p:nvSpPr>
              <p:cNvPr id="12326" name="Text Box 65"/>
              <p:cNvSpPr txBox="1">
                <a:spLocks noChangeArrowheads="1"/>
              </p:cNvSpPr>
              <p:nvPr/>
            </p:nvSpPr>
            <p:spPr bwMode="auto">
              <a:xfrm>
                <a:off x="4503" y="1697"/>
                <a:ext cx="347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Define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Forecast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latin typeface="+mj-lt"/>
                  </a:rPr>
                  <a:t>Criteria</a:t>
                </a:r>
              </a:p>
            </p:txBody>
          </p:sp>
          <p:sp>
            <p:nvSpPr>
              <p:cNvPr id="12327" name="Freeform 66"/>
              <p:cNvSpPr>
                <a:spLocks/>
              </p:cNvSpPr>
              <p:nvPr/>
            </p:nvSpPr>
            <p:spPr bwMode="auto">
              <a:xfrm>
                <a:off x="4685" y="951"/>
                <a:ext cx="212" cy="211"/>
              </a:xfrm>
              <a:custGeom>
                <a:avLst/>
                <a:gdLst>
                  <a:gd name="T0" fmla="*/ 0 w 1061"/>
                  <a:gd name="T1" fmla="*/ 839 h 1059"/>
                  <a:gd name="T2" fmla="*/ 11 w 1061"/>
                  <a:gd name="T3" fmla="*/ 817 h 1059"/>
                  <a:gd name="T4" fmla="*/ 20 w 1061"/>
                  <a:gd name="T5" fmla="*/ 799 h 1059"/>
                  <a:gd name="T6" fmla="*/ 30 w 1061"/>
                  <a:gd name="T7" fmla="*/ 780 h 1059"/>
                  <a:gd name="T8" fmla="*/ 39 w 1061"/>
                  <a:gd name="T9" fmla="*/ 763 h 1059"/>
                  <a:gd name="T10" fmla="*/ 50 w 1061"/>
                  <a:gd name="T11" fmla="*/ 743 h 1059"/>
                  <a:gd name="T12" fmla="*/ 63 w 1061"/>
                  <a:gd name="T13" fmla="*/ 724 h 1059"/>
                  <a:gd name="T14" fmla="*/ 74 w 1061"/>
                  <a:gd name="T15" fmla="*/ 707 h 1059"/>
                  <a:gd name="T16" fmla="*/ 84 w 1061"/>
                  <a:gd name="T17" fmla="*/ 687 h 1059"/>
                  <a:gd name="T18" fmla="*/ 100 w 1061"/>
                  <a:gd name="T19" fmla="*/ 666 h 1059"/>
                  <a:gd name="T20" fmla="*/ 116 w 1061"/>
                  <a:gd name="T21" fmla="*/ 644 h 1059"/>
                  <a:gd name="T22" fmla="*/ 128 w 1061"/>
                  <a:gd name="T23" fmla="*/ 626 h 1059"/>
                  <a:gd name="T24" fmla="*/ 143 w 1061"/>
                  <a:gd name="T25" fmla="*/ 608 h 1059"/>
                  <a:gd name="T26" fmla="*/ 158 w 1061"/>
                  <a:gd name="T27" fmla="*/ 588 h 1059"/>
                  <a:gd name="T28" fmla="*/ 175 w 1061"/>
                  <a:gd name="T29" fmla="*/ 566 h 1059"/>
                  <a:gd name="T30" fmla="*/ 191 w 1061"/>
                  <a:gd name="T31" fmla="*/ 547 h 1059"/>
                  <a:gd name="T32" fmla="*/ 209 w 1061"/>
                  <a:gd name="T33" fmla="*/ 526 h 1059"/>
                  <a:gd name="T34" fmla="*/ 225 w 1061"/>
                  <a:gd name="T35" fmla="*/ 510 h 1059"/>
                  <a:gd name="T36" fmla="*/ 246 w 1061"/>
                  <a:gd name="T37" fmla="*/ 487 h 1059"/>
                  <a:gd name="T38" fmla="*/ 263 w 1061"/>
                  <a:gd name="T39" fmla="*/ 468 h 1059"/>
                  <a:gd name="T40" fmla="*/ 281 w 1061"/>
                  <a:gd name="T41" fmla="*/ 451 h 1059"/>
                  <a:gd name="T42" fmla="*/ 302 w 1061"/>
                  <a:gd name="T43" fmla="*/ 432 h 1059"/>
                  <a:gd name="T44" fmla="*/ 317 w 1061"/>
                  <a:gd name="T45" fmla="*/ 418 h 1059"/>
                  <a:gd name="T46" fmla="*/ 336 w 1061"/>
                  <a:gd name="T47" fmla="*/ 402 h 1059"/>
                  <a:gd name="T48" fmla="*/ 355 w 1061"/>
                  <a:gd name="T49" fmla="*/ 386 h 1059"/>
                  <a:gd name="T50" fmla="*/ 378 w 1061"/>
                  <a:gd name="T51" fmla="*/ 368 h 1059"/>
                  <a:gd name="T52" fmla="*/ 397 w 1061"/>
                  <a:gd name="T53" fmla="*/ 353 h 1059"/>
                  <a:gd name="T54" fmla="*/ 419 w 1061"/>
                  <a:gd name="T55" fmla="*/ 335 h 1059"/>
                  <a:gd name="T56" fmla="*/ 445 w 1061"/>
                  <a:gd name="T57" fmla="*/ 317 h 1059"/>
                  <a:gd name="T58" fmla="*/ 468 w 1061"/>
                  <a:gd name="T59" fmla="*/ 300 h 1059"/>
                  <a:gd name="T60" fmla="*/ 494 w 1061"/>
                  <a:gd name="T61" fmla="*/ 282 h 1059"/>
                  <a:gd name="T62" fmla="*/ 520 w 1061"/>
                  <a:gd name="T63" fmla="*/ 265 h 1059"/>
                  <a:gd name="T64" fmla="*/ 547 w 1061"/>
                  <a:gd name="T65" fmla="*/ 250 h 1059"/>
                  <a:gd name="T66" fmla="*/ 576 w 1061"/>
                  <a:gd name="T67" fmla="*/ 234 h 1059"/>
                  <a:gd name="T68" fmla="*/ 601 w 1061"/>
                  <a:gd name="T69" fmla="*/ 223 h 1059"/>
                  <a:gd name="T70" fmla="*/ 624 w 1061"/>
                  <a:gd name="T71" fmla="*/ 209 h 1059"/>
                  <a:gd name="T72" fmla="*/ 651 w 1061"/>
                  <a:gd name="T73" fmla="*/ 199 h 1059"/>
                  <a:gd name="T74" fmla="*/ 670 w 1061"/>
                  <a:gd name="T75" fmla="*/ 190 h 1059"/>
                  <a:gd name="T76" fmla="*/ 588 w 1061"/>
                  <a:gd name="T77" fmla="*/ 0 h 1059"/>
                  <a:gd name="T78" fmla="*/ 1061 w 1061"/>
                  <a:gd name="T79" fmla="*/ 271 h 1059"/>
                  <a:gd name="T80" fmla="*/ 938 w 1061"/>
                  <a:gd name="T81" fmla="*/ 832 h 1059"/>
                  <a:gd name="T82" fmla="*/ 861 w 1061"/>
                  <a:gd name="T83" fmla="*/ 666 h 1059"/>
                  <a:gd name="T84" fmla="*/ 830 w 1061"/>
                  <a:gd name="T85" fmla="*/ 681 h 1059"/>
                  <a:gd name="T86" fmla="*/ 800 w 1061"/>
                  <a:gd name="T87" fmla="*/ 697 h 1059"/>
                  <a:gd name="T88" fmla="*/ 767 w 1061"/>
                  <a:gd name="T89" fmla="*/ 718 h 1059"/>
                  <a:gd name="T90" fmla="*/ 732 w 1061"/>
                  <a:gd name="T91" fmla="*/ 741 h 1059"/>
                  <a:gd name="T92" fmla="*/ 704 w 1061"/>
                  <a:gd name="T93" fmla="*/ 761 h 1059"/>
                  <a:gd name="T94" fmla="*/ 677 w 1061"/>
                  <a:gd name="T95" fmla="*/ 784 h 1059"/>
                  <a:gd name="T96" fmla="*/ 650 w 1061"/>
                  <a:gd name="T97" fmla="*/ 806 h 1059"/>
                  <a:gd name="T98" fmla="*/ 627 w 1061"/>
                  <a:gd name="T99" fmla="*/ 830 h 1059"/>
                  <a:gd name="T100" fmla="*/ 605 w 1061"/>
                  <a:gd name="T101" fmla="*/ 854 h 1059"/>
                  <a:gd name="T102" fmla="*/ 580 w 1061"/>
                  <a:gd name="T103" fmla="*/ 880 h 1059"/>
                  <a:gd name="T104" fmla="*/ 560 w 1061"/>
                  <a:gd name="T105" fmla="*/ 906 h 1059"/>
                  <a:gd name="T106" fmla="*/ 539 w 1061"/>
                  <a:gd name="T107" fmla="*/ 932 h 1059"/>
                  <a:gd name="T108" fmla="*/ 521 w 1061"/>
                  <a:gd name="T109" fmla="*/ 955 h 1059"/>
                  <a:gd name="T110" fmla="*/ 502 w 1061"/>
                  <a:gd name="T111" fmla="*/ 987 h 1059"/>
                  <a:gd name="T112" fmla="*/ 485 w 1061"/>
                  <a:gd name="T113" fmla="*/ 1015 h 1059"/>
                  <a:gd name="T114" fmla="*/ 475 w 1061"/>
                  <a:gd name="T115" fmla="*/ 1037 h 1059"/>
                  <a:gd name="T116" fmla="*/ 463 w 1061"/>
                  <a:gd name="T117" fmla="*/ 1059 h 1059"/>
                  <a:gd name="T118" fmla="*/ 0 w 1061"/>
                  <a:gd name="T119" fmla="*/ 839 h 105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61"/>
                  <a:gd name="T181" fmla="*/ 0 h 1059"/>
                  <a:gd name="T182" fmla="*/ 1061 w 1061"/>
                  <a:gd name="T183" fmla="*/ 1059 h 105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61" h="1059">
                    <a:moveTo>
                      <a:pt x="0" y="839"/>
                    </a:moveTo>
                    <a:lnTo>
                      <a:pt x="11" y="817"/>
                    </a:lnTo>
                    <a:lnTo>
                      <a:pt x="20" y="799"/>
                    </a:lnTo>
                    <a:lnTo>
                      <a:pt x="30" y="780"/>
                    </a:lnTo>
                    <a:lnTo>
                      <a:pt x="39" y="763"/>
                    </a:lnTo>
                    <a:lnTo>
                      <a:pt x="50" y="743"/>
                    </a:lnTo>
                    <a:lnTo>
                      <a:pt x="63" y="724"/>
                    </a:lnTo>
                    <a:lnTo>
                      <a:pt x="74" y="707"/>
                    </a:lnTo>
                    <a:lnTo>
                      <a:pt x="84" y="687"/>
                    </a:lnTo>
                    <a:lnTo>
                      <a:pt x="100" y="666"/>
                    </a:lnTo>
                    <a:lnTo>
                      <a:pt x="116" y="644"/>
                    </a:lnTo>
                    <a:lnTo>
                      <a:pt x="128" y="626"/>
                    </a:lnTo>
                    <a:lnTo>
                      <a:pt x="143" y="608"/>
                    </a:lnTo>
                    <a:lnTo>
                      <a:pt x="158" y="588"/>
                    </a:lnTo>
                    <a:lnTo>
                      <a:pt x="175" y="566"/>
                    </a:lnTo>
                    <a:lnTo>
                      <a:pt x="191" y="547"/>
                    </a:lnTo>
                    <a:lnTo>
                      <a:pt x="209" y="526"/>
                    </a:lnTo>
                    <a:lnTo>
                      <a:pt x="225" y="510"/>
                    </a:lnTo>
                    <a:lnTo>
                      <a:pt x="246" y="487"/>
                    </a:lnTo>
                    <a:lnTo>
                      <a:pt x="263" y="468"/>
                    </a:lnTo>
                    <a:lnTo>
                      <a:pt x="281" y="451"/>
                    </a:lnTo>
                    <a:lnTo>
                      <a:pt x="302" y="432"/>
                    </a:lnTo>
                    <a:lnTo>
                      <a:pt x="317" y="418"/>
                    </a:lnTo>
                    <a:lnTo>
                      <a:pt x="336" y="402"/>
                    </a:lnTo>
                    <a:lnTo>
                      <a:pt x="355" y="386"/>
                    </a:lnTo>
                    <a:lnTo>
                      <a:pt x="378" y="368"/>
                    </a:lnTo>
                    <a:lnTo>
                      <a:pt x="397" y="353"/>
                    </a:lnTo>
                    <a:lnTo>
                      <a:pt x="419" y="335"/>
                    </a:lnTo>
                    <a:lnTo>
                      <a:pt x="445" y="317"/>
                    </a:lnTo>
                    <a:lnTo>
                      <a:pt x="468" y="300"/>
                    </a:lnTo>
                    <a:lnTo>
                      <a:pt x="494" y="282"/>
                    </a:lnTo>
                    <a:lnTo>
                      <a:pt x="520" y="265"/>
                    </a:lnTo>
                    <a:lnTo>
                      <a:pt x="547" y="250"/>
                    </a:lnTo>
                    <a:lnTo>
                      <a:pt x="576" y="234"/>
                    </a:lnTo>
                    <a:lnTo>
                      <a:pt x="601" y="223"/>
                    </a:lnTo>
                    <a:lnTo>
                      <a:pt x="624" y="209"/>
                    </a:lnTo>
                    <a:lnTo>
                      <a:pt x="651" y="199"/>
                    </a:lnTo>
                    <a:lnTo>
                      <a:pt x="670" y="190"/>
                    </a:lnTo>
                    <a:lnTo>
                      <a:pt x="588" y="0"/>
                    </a:lnTo>
                    <a:lnTo>
                      <a:pt x="1061" y="271"/>
                    </a:lnTo>
                    <a:lnTo>
                      <a:pt x="938" y="832"/>
                    </a:lnTo>
                    <a:lnTo>
                      <a:pt x="861" y="666"/>
                    </a:lnTo>
                    <a:lnTo>
                      <a:pt x="830" y="681"/>
                    </a:lnTo>
                    <a:lnTo>
                      <a:pt x="800" y="697"/>
                    </a:lnTo>
                    <a:lnTo>
                      <a:pt x="767" y="718"/>
                    </a:lnTo>
                    <a:lnTo>
                      <a:pt x="732" y="741"/>
                    </a:lnTo>
                    <a:lnTo>
                      <a:pt x="704" y="761"/>
                    </a:lnTo>
                    <a:lnTo>
                      <a:pt x="677" y="784"/>
                    </a:lnTo>
                    <a:lnTo>
                      <a:pt x="650" y="806"/>
                    </a:lnTo>
                    <a:lnTo>
                      <a:pt x="627" y="830"/>
                    </a:lnTo>
                    <a:lnTo>
                      <a:pt x="605" y="854"/>
                    </a:lnTo>
                    <a:lnTo>
                      <a:pt x="580" y="880"/>
                    </a:lnTo>
                    <a:lnTo>
                      <a:pt x="560" y="906"/>
                    </a:lnTo>
                    <a:lnTo>
                      <a:pt x="539" y="932"/>
                    </a:lnTo>
                    <a:lnTo>
                      <a:pt x="521" y="955"/>
                    </a:lnTo>
                    <a:lnTo>
                      <a:pt x="502" y="987"/>
                    </a:lnTo>
                    <a:lnTo>
                      <a:pt x="485" y="1015"/>
                    </a:lnTo>
                    <a:lnTo>
                      <a:pt x="475" y="1037"/>
                    </a:lnTo>
                    <a:lnTo>
                      <a:pt x="463" y="1059"/>
                    </a:lnTo>
                    <a:lnTo>
                      <a:pt x="0" y="839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8" name="Freeform 67"/>
              <p:cNvSpPr>
                <a:spLocks/>
              </p:cNvSpPr>
              <p:nvPr/>
            </p:nvSpPr>
            <p:spPr bwMode="auto">
              <a:xfrm>
                <a:off x="5111" y="1481"/>
                <a:ext cx="199" cy="199"/>
              </a:xfrm>
              <a:custGeom>
                <a:avLst/>
                <a:gdLst>
                  <a:gd name="T0" fmla="*/ 1001 w 1001"/>
                  <a:gd name="T1" fmla="*/ 219 h 1001"/>
                  <a:gd name="T2" fmla="*/ 989 w 1001"/>
                  <a:gd name="T3" fmla="*/ 241 h 1001"/>
                  <a:gd name="T4" fmla="*/ 981 w 1001"/>
                  <a:gd name="T5" fmla="*/ 259 h 1001"/>
                  <a:gd name="T6" fmla="*/ 970 w 1001"/>
                  <a:gd name="T7" fmla="*/ 278 h 1001"/>
                  <a:gd name="T8" fmla="*/ 962 w 1001"/>
                  <a:gd name="T9" fmla="*/ 296 h 1001"/>
                  <a:gd name="T10" fmla="*/ 951 w 1001"/>
                  <a:gd name="T11" fmla="*/ 315 h 1001"/>
                  <a:gd name="T12" fmla="*/ 939 w 1001"/>
                  <a:gd name="T13" fmla="*/ 334 h 1001"/>
                  <a:gd name="T14" fmla="*/ 928 w 1001"/>
                  <a:gd name="T15" fmla="*/ 352 h 1001"/>
                  <a:gd name="T16" fmla="*/ 915 w 1001"/>
                  <a:gd name="T17" fmla="*/ 371 h 1001"/>
                  <a:gd name="T18" fmla="*/ 900 w 1001"/>
                  <a:gd name="T19" fmla="*/ 391 h 1001"/>
                  <a:gd name="T20" fmla="*/ 885 w 1001"/>
                  <a:gd name="T21" fmla="*/ 413 h 1001"/>
                  <a:gd name="T22" fmla="*/ 873 w 1001"/>
                  <a:gd name="T23" fmla="*/ 431 h 1001"/>
                  <a:gd name="T24" fmla="*/ 858 w 1001"/>
                  <a:gd name="T25" fmla="*/ 449 h 1001"/>
                  <a:gd name="T26" fmla="*/ 842 w 1001"/>
                  <a:gd name="T27" fmla="*/ 471 h 1001"/>
                  <a:gd name="T28" fmla="*/ 825 w 1001"/>
                  <a:gd name="T29" fmla="*/ 493 h 1001"/>
                  <a:gd name="T30" fmla="*/ 809 w 1001"/>
                  <a:gd name="T31" fmla="*/ 512 h 1001"/>
                  <a:gd name="T32" fmla="*/ 791 w 1001"/>
                  <a:gd name="T33" fmla="*/ 532 h 1001"/>
                  <a:gd name="T34" fmla="*/ 776 w 1001"/>
                  <a:gd name="T35" fmla="*/ 549 h 1001"/>
                  <a:gd name="T36" fmla="*/ 754 w 1001"/>
                  <a:gd name="T37" fmla="*/ 572 h 1001"/>
                  <a:gd name="T38" fmla="*/ 736 w 1001"/>
                  <a:gd name="T39" fmla="*/ 591 h 1001"/>
                  <a:gd name="T40" fmla="*/ 719 w 1001"/>
                  <a:gd name="T41" fmla="*/ 607 h 1001"/>
                  <a:gd name="T42" fmla="*/ 698 w 1001"/>
                  <a:gd name="T43" fmla="*/ 626 h 1001"/>
                  <a:gd name="T44" fmla="*/ 683 w 1001"/>
                  <a:gd name="T45" fmla="*/ 640 h 1001"/>
                  <a:gd name="T46" fmla="*/ 664 w 1001"/>
                  <a:gd name="T47" fmla="*/ 656 h 1001"/>
                  <a:gd name="T48" fmla="*/ 645 w 1001"/>
                  <a:gd name="T49" fmla="*/ 673 h 1001"/>
                  <a:gd name="T50" fmla="*/ 623 w 1001"/>
                  <a:gd name="T51" fmla="*/ 691 h 1001"/>
                  <a:gd name="T52" fmla="*/ 604 w 1001"/>
                  <a:gd name="T53" fmla="*/ 706 h 1001"/>
                  <a:gd name="T54" fmla="*/ 582 w 1001"/>
                  <a:gd name="T55" fmla="*/ 722 h 1001"/>
                  <a:gd name="T56" fmla="*/ 555 w 1001"/>
                  <a:gd name="T57" fmla="*/ 741 h 1001"/>
                  <a:gd name="T58" fmla="*/ 532 w 1001"/>
                  <a:gd name="T59" fmla="*/ 758 h 1001"/>
                  <a:gd name="T60" fmla="*/ 507 w 1001"/>
                  <a:gd name="T61" fmla="*/ 775 h 1001"/>
                  <a:gd name="T62" fmla="*/ 481 w 1001"/>
                  <a:gd name="T63" fmla="*/ 793 h 1001"/>
                  <a:gd name="T64" fmla="*/ 454 w 1001"/>
                  <a:gd name="T65" fmla="*/ 808 h 1001"/>
                  <a:gd name="T66" fmla="*/ 592 w 1001"/>
                  <a:gd name="T67" fmla="*/ 1001 h 1001"/>
                  <a:gd name="T68" fmla="*/ 41 w 1001"/>
                  <a:gd name="T69" fmla="*/ 753 h 1001"/>
                  <a:gd name="T70" fmla="*/ 0 w 1001"/>
                  <a:gd name="T71" fmla="*/ 264 h 1001"/>
                  <a:gd name="T72" fmla="*/ 115 w 1001"/>
                  <a:gd name="T73" fmla="*/ 402 h 1001"/>
                  <a:gd name="T74" fmla="*/ 141 w 1001"/>
                  <a:gd name="T75" fmla="*/ 390 h 1001"/>
                  <a:gd name="T76" fmla="*/ 167 w 1001"/>
                  <a:gd name="T77" fmla="*/ 376 h 1001"/>
                  <a:gd name="T78" fmla="*/ 201 w 1001"/>
                  <a:gd name="T79" fmla="*/ 360 h 1001"/>
                  <a:gd name="T80" fmla="*/ 234 w 1001"/>
                  <a:gd name="T81" fmla="*/ 341 h 1001"/>
                  <a:gd name="T82" fmla="*/ 268 w 1001"/>
                  <a:gd name="T83" fmla="*/ 318 h 1001"/>
                  <a:gd name="T84" fmla="*/ 297 w 1001"/>
                  <a:gd name="T85" fmla="*/ 297 h 1001"/>
                  <a:gd name="T86" fmla="*/ 324 w 1001"/>
                  <a:gd name="T87" fmla="*/ 274 h 1001"/>
                  <a:gd name="T88" fmla="*/ 351 w 1001"/>
                  <a:gd name="T89" fmla="*/ 251 h 1001"/>
                  <a:gd name="T90" fmla="*/ 373 w 1001"/>
                  <a:gd name="T91" fmla="*/ 229 h 1001"/>
                  <a:gd name="T92" fmla="*/ 396 w 1001"/>
                  <a:gd name="T93" fmla="*/ 204 h 1001"/>
                  <a:gd name="T94" fmla="*/ 421 w 1001"/>
                  <a:gd name="T95" fmla="*/ 177 h 1001"/>
                  <a:gd name="T96" fmla="*/ 441 w 1001"/>
                  <a:gd name="T97" fmla="*/ 152 h 1001"/>
                  <a:gd name="T98" fmla="*/ 462 w 1001"/>
                  <a:gd name="T99" fmla="*/ 127 h 1001"/>
                  <a:gd name="T100" fmla="*/ 480 w 1001"/>
                  <a:gd name="T101" fmla="*/ 103 h 1001"/>
                  <a:gd name="T102" fmla="*/ 499 w 1001"/>
                  <a:gd name="T103" fmla="*/ 72 h 1001"/>
                  <a:gd name="T104" fmla="*/ 517 w 1001"/>
                  <a:gd name="T105" fmla="*/ 43 h 1001"/>
                  <a:gd name="T106" fmla="*/ 526 w 1001"/>
                  <a:gd name="T107" fmla="*/ 21 h 1001"/>
                  <a:gd name="T108" fmla="*/ 536 w 1001"/>
                  <a:gd name="T109" fmla="*/ 0 h 1001"/>
                  <a:gd name="T110" fmla="*/ 1001 w 1001"/>
                  <a:gd name="T111" fmla="*/ 219 h 10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01"/>
                  <a:gd name="T169" fmla="*/ 0 h 1001"/>
                  <a:gd name="T170" fmla="*/ 1001 w 1001"/>
                  <a:gd name="T171" fmla="*/ 1001 h 10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01" h="1001">
                    <a:moveTo>
                      <a:pt x="1001" y="219"/>
                    </a:moveTo>
                    <a:lnTo>
                      <a:pt x="989" y="241"/>
                    </a:lnTo>
                    <a:lnTo>
                      <a:pt x="981" y="259"/>
                    </a:lnTo>
                    <a:lnTo>
                      <a:pt x="970" y="278"/>
                    </a:lnTo>
                    <a:lnTo>
                      <a:pt x="962" y="296"/>
                    </a:lnTo>
                    <a:lnTo>
                      <a:pt x="951" y="315"/>
                    </a:lnTo>
                    <a:lnTo>
                      <a:pt x="939" y="334"/>
                    </a:lnTo>
                    <a:lnTo>
                      <a:pt x="928" y="352"/>
                    </a:lnTo>
                    <a:lnTo>
                      <a:pt x="915" y="371"/>
                    </a:lnTo>
                    <a:lnTo>
                      <a:pt x="900" y="391"/>
                    </a:lnTo>
                    <a:lnTo>
                      <a:pt x="885" y="413"/>
                    </a:lnTo>
                    <a:lnTo>
                      <a:pt x="873" y="431"/>
                    </a:lnTo>
                    <a:lnTo>
                      <a:pt x="858" y="449"/>
                    </a:lnTo>
                    <a:lnTo>
                      <a:pt x="842" y="471"/>
                    </a:lnTo>
                    <a:lnTo>
                      <a:pt x="825" y="493"/>
                    </a:lnTo>
                    <a:lnTo>
                      <a:pt x="809" y="512"/>
                    </a:lnTo>
                    <a:lnTo>
                      <a:pt x="791" y="532"/>
                    </a:lnTo>
                    <a:lnTo>
                      <a:pt x="776" y="549"/>
                    </a:lnTo>
                    <a:lnTo>
                      <a:pt x="754" y="572"/>
                    </a:lnTo>
                    <a:lnTo>
                      <a:pt x="736" y="591"/>
                    </a:lnTo>
                    <a:lnTo>
                      <a:pt x="719" y="607"/>
                    </a:lnTo>
                    <a:lnTo>
                      <a:pt x="698" y="626"/>
                    </a:lnTo>
                    <a:lnTo>
                      <a:pt x="683" y="640"/>
                    </a:lnTo>
                    <a:lnTo>
                      <a:pt x="664" y="656"/>
                    </a:lnTo>
                    <a:lnTo>
                      <a:pt x="645" y="673"/>
                    </a:lnTo>
                    <a:lnTo>
                      <a:pt x="623" y="691"/>
                    </a:lnTo>
                    <a:lnTo>
                      <a:pt x="604" y="706"/>
                    </a:lnTo>
                    <a:lnTo>
                      <a:pt x="582" y="722"/>
                    </a:lnTo>
                    <a:lnTo>
                      <a:pt x="555" y="741"/>
                    </a:lnTo>
                    <a:lnTo>
                      <a:pt x="532" y="758"/>
                    </a:lnTo>
                    <a:lnTo>
                      <a:pt x="507" y="775"/>
                    </a:lnTo>
                    <a:lnTo>
                      <a:pt x="481" y="793"/>
                    </a:lnTo>
                    <a:lnTo>
                      <a:pt x="454" y="808"/>
                    </a:lnTo>
                    <a:lnTo>
                      <a:pt x="592" y="1001"/>
                    </a:lnTo>
                    <a:lnTo>
                      <a:pt x="41" y="753"/>
                    </a:lnTo>
                    <a:lnTo>
                      <a:pt x="0" y="264"/>
                    </a:lnTo>
                    <a:lnTo>
                      <a:pt x="115" y="402"/>
                    </a:lnTo>
                    <a:lnTo>
                      <a:pt x="141" y="390"/>
                    </a:lnTo>
                    <a:lnTo>
                      <a:pt x="167" y="376"/>
                    </a:lnTo>
                    <a:lnTo>
                      <a:pt x="201" y="360"/>
                    </a:lnTo>
                    <a:lnTo>
                      <a:pt x="234" y="341"/>
                    </a:lnTo>
                    <a:lnTo>
                      <a:pt x="268" y="318"/>
                    </a:lnTo>
                    <a:lnTo>
                      <a:pt x="297" y="297"/>
                    </a:lnTo>
                    <a:lnTo>
                      <a:pt x="324" y="274"/>
                    </a:lnTo>
                    <a:lnTo>
                      <a:pt x="351" y="251"/>
                    </a:lnTo>
                    <a:lnTo>
                      <a:pt x="373" y="229"/>
                    </a:lnTo>
                    <a:lnTo>
                      <a:pt x="396" y="204"/>
                    </a:lnTo>
                    <a:lnTo>
                      <a:pt x="421" y="177"/>
                    </a:lnTo>
                    <a:lnTo>
                      <a:pt x="441" y="152"/>
                    </a:lnTo>
                    <a:lnTo>
                      <a:pt x="462" y="127"/>
                    </a:lnTo>
                    <a:lnTo>
                      <a:pt x="480" y="103"/>
                    </a:lnTo>
                    <a:lnTo>
                      <a:pt x="499" y="72"/>
                    </a:lnTo>
                    <a:lnTo>
                      <a:pt x="517" y="43"/>
                    </a:lnTo>
                    <a:lnTo>
                      <a:pt x="526" y="21"/>
                    </a:lnTo>
                    <a:lnTo>
                      <a:pt x="536" y="0"/>
                    </a:lnTo>
                    <a:lnTo>
                      <a:pt x="1001" y="219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9" name="Freeform 68"/>
              <p:cNvSpPr>
                <a:spLocks/>
              </p:cNvSpPr>
              <p:nvPr/>
            </p:nvSpPr>
            <p:spPr bwMode="auto">
              <a:xfrm>
                <a:off x="5212" y="1225"/>
                <a:ext cx="184" cy="233"/>
              </a:xfrm>
              <a:custGeom>
                <a:avLst/>
                <a:gdLst>
                  <a:gd name="T0" fmla="*/ 0 w 923"/>
                  <a:gd name="T1" fmla="*/ 740 h 1165"/>
                  <a:gd name="T2" fmla="*/ 229 w 923"/>
                  <a:gd name="T3" fmla="*/ 826 h 1165"/>
                  <a:gd name="T4" fmla="*/ 242 w 923"/>
                  <a:gd name="T5" fmla="*/ 798 h 1165"/>
                  <a:gd name="T6" fmla="*/ 251 w 923"/>
                  <a:gd name="T7" fmla="*/ 770 h 1165"/>
                  <a:gd name="T8" fmla="*/ 258 w 923"/>
                  <a:gd name="T9" fmla="*/ 744 h 1165"/>
                  <a:gd name="T10" fmla="*/ 265 w 923"/>
                  <a:gd name="T11" fmla="*/ 721 h 1165"/>
                  <a:gd name="T12" fmla="*/ 272 w 923"/>
                  <a:gd name="T13" fmla="*/ 695 h 1165"/>
                  <a:gd name="T14" fmla="*/ 277 w 923"/>
                  <a:gd name="T15" fmla="*/ 665 h 1165"/>
                  <a:gd name="T16" fmla="*/ 281 w 923"/>
                  <a:gd name="T17" fmla="*/ 638 h 1165"/>
                  <a:gd name="T18" fmla="*/ 285 w 923"/>
                  <a:gd name="T19" fmla="*/ 610 h 1165"/>
                  <a:gd name="T20" fmla="*/ 289 w 923"/>
                  <a:gd name="T21" fmla="*/ 579 h 1165"/>
                  <a:gd name="T22" fmla="*/ 291 w 923"/>
                  <a:gd name="T23" fmla="*/ 546 h 1165"/>
                  <a:gd name="T24" fmla="*/ 291 w 923"/>
                  <a:gd name="T25" fmla="*/ 488 h 1165"/>
                  <a:gd name="T26" fmla="*/ 289 w 923"/>
                  <a:gd name="T27" fmla="*/ 456 h 1165"/>
                  <a:gd name="T28" fmla="*/ 288 w 923"/>
                  <a:gd name="T29" fmla="*/ 429 h 1165"/>
                  <a:gd name="T30" fmla="*/ 284 w 923"/>
                  <a:gd name="T31" fmla="*/ 400 h 1165"/>
                  <a:gd name="T32" fmla="*/ 279 w 923"/>
                  <a:gd name="T33" fmla="*/ 370 h 1165"/>
                  <a:gd name="T34" fmla="*/ 273 w 923"/>
                  <a:gd name="T35" fmla="*/ 344 h 1165"/>
                  <a:gd name="T36" fmla="*/ 266 w 923"/>
                  <a:gd name="T37" fmla="*/ 311 h 1165"/>
                  <a:gd name="T38" fmla="*/ 257 w 923"/>
                  <a:gd name="T39" fmla="*/ 280 h 1165"/>
                  <a:gd name="T40" fmla="*/ 702 w 923"/>
                  <a:gd name="T41" fmla="*/ 0 h 1165"/>
                  <a:gd name="T42" fmla="*/ 713 w 923"/>
                  <a:gd name="T43" fmla="*/ 27 h 1165"/>
                  <a:gd name="T44" fmla="*/ 722 w 923"/>
                  <a:gd name="T45" fmla="*/ 53 h 1165"/>
                  <a:gd name="T46" fmla="*/ 731 w 923"/>
                  <a:gd name="T47" fmla="*/ 76 h 1165"/>
                  <a:gd name="T48" fmla="*/ 739 w 923"/>
                  <a:gd name="T49" fmla="*/ 101 h 1165"/>
                  <a:gd name="T50" fmla="*/ 746 w 923"/>
                  <a:gd name="T51" fmla="*/ 124 h 1165"/>
                  <a:gd name="T52" fmla="*/ 754 w 923"/>
                  <a:gd name="T53" fmla="*/ 149 h 1165"/>
                  <a:gd name="T54" fmla="*/ 759 w 923"/>
                  <a:gd name="T55" fmla="*/ 171 h 1165"/>
                  <a:gd name="T56" fmla="*/ 765 w 923"/>
                  <a:gd name="T57" fmla="*/ 194 h 1165"/>
                  <a:gd name="T58" fmla="*/ 770 w 923"/>
                  <a:gd name="T59" fmla="*/ 217 h 1165"/>
                  <a:gd name="T60" fmla="*/ 777 w 923"/>
                  <a:gd name="T61" fmla="*/ 243 h 1165"/>
                  <a:gd name="T62" fmla="*/ 781 w 923"/>
                  <a:gd name="T63" fmla="*/ 273 h 1165"/>
                  <a:gd name="T64" fmla="*/ 787 w 923"/>
                  <a:gd name="T65" fmla="*/ 298 h 1165"/>
                  <a:gd name="T66" fmla="*/ 792 w 923"/>
                  <a:gd name="T67" fmla="*/ 325 h 1165"/>
                  <a:gd name="T68" fmla="*/ 796 w 923"/>
                  <a:gd name="T69" fmla="*/ 354 h 1165"/>
                  <a:gd name="T70" fmla="*/ 797 w 923"/>
                  <a:gd name="T71" fmla="*/ 384 h 1165"/>
                  <a:gd name="T72" fmla="*/ 800 w 923"/>
                  <a:gd name="T73" fmla="*/ 416 h 1165"/>
                  <a:gd name="T74" fmla="*/ 803 w 923"/>
                  <a:gd name="T75" fmla="*/ 448 h 1165"/>
                  <a:gd name="T76" fmla="*/ 803 w 923"/>
                  <a:gd name="T77" fmla="*/ 478 h 1165"/>
                  <a:gd name="T78" fmla="*/ 803 w 923"/>
                  <a:gd name="T79" fmla="*/ 511 h 1165"/>
                  <a:gd name="T80" fmla="*/ 803 w 923"/>
                  <a:gd name="T81" fmla="*/ 552 h 1165"/>
                  <a:gd name="T82" fmla="*/ 802 w 923"/>
                  <a:gd name="T83" fmla="*/ 589 h 1165"/>
                  <a:gd name="T84" fmla="*/ 800 w 923"/>
                  <a:gd name="T85" fmla="*/ 615 h 1165"/>
                  <a:gd name="T86" fmla="*/ 797 w 923"/>
                  <a:gd name="T87" fmla="*/ 643 h 1165"/>
                  <a:gd name="T88" fmla="*/ 796 w 923"/>
                  <a:gd name="T89" fmla="*/ 673 h 1165"/>
                  <a:gd name="T90" fmla="*/ 791 w 923"/>
                  <a:gd name="T91" fmla="*/ 707 h 1165"/>
                  <a:gd name="T92" fmla="*/ 785 w 923"/>
                  <a:gd name="T93" fmla="*/ 736 h 1165"/>
                  <a:gd name="T94" fmla="*/ 780 w 923"/>
                  <a:gd name="T95" fmla="*/ 765 h 1165"/>
                  <a:gd name="T96" fmla="*/ 773 w 923"/>
                  <a:gd name="T97" fmla="*/ 799 h 1165"/>
                  <a:gd name="T98" fmla="*/ 766 w 923"/>
                  <a:gd name="T99" fmla="*/ 825 h 1165"/>
                  <a:gd name="T100" fmla="*/ 759 w 923"/>
                  <a:gd name="T101" fmla="*/ 858 h 1165"/>
                  <a:gd name="T102" fmla="*/ 751 w 923"/>
                  <a:gd name="T103" fmla="*/ 886 h 1165"/>
                  <a:gd name="T104" fmla="*/ 741 w 923"/>
                  <a:gd name="T105" fmla="*/ 915 h 1165"/>
                  <a:gd name="T106" fmla="*/ 732 w 923"/>
                  <a:gd name="T107" fmla="*/ 945 h 1165"/>
                  <a:gd name="T108" fmla="*/ 720 w 923"/>
                  <a:gd name="T109" fmla="*/ 982 h 1165"/>
                  <a:gd name="T110" fmla="*/ 706 w 923"/>
                  <a:gd name="T111" fmla="*/ 1019 h 1165"/>
                  <a:gd name="T112" fmla="*/ 923 w 923"/>
                  <a:gd name="T113" fmla="*/ 1108 h 1165"/>
                  <a:gd name="T114" fmla="*/ 378 w 923"/>
                  <a:gd name="T115" fmla="*/ 1165 h 1165"/>
                  <a:gd name="T116" fmla="*/ 0 w 923"/>
                  <a:gd name="T117" fmla="*/ 740 h 116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3"/>
                  <a:gd name="T178" fmla="*/ 0 h 1165"/>
                  <a:gd name="T179" fmla="*/ 923 w 923"/>
                  <a:gd name="T180" fmla="*/ 1165 h 116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3" h="1165">
                    <a:moveTo>
                      <a:pt x="0" y="740"/>
                    </a:moveTo>
                    <a:lnTo>
                      <a:pt x="229" y="826"/>
                    </a:lnTo>
                    <a:lnTo>
                      <a:pt x="242" y="798"/>
                    </a:lnTo>
                    <a:lnTo>
                      <a:pt x="251" y="770"/>
                    </a:lnTo>
                    <a:lnTo>
                      <a:pt x="258" y="744"/>
                    </a:lnTo>
                    <a:lnTo>
                      <a:pt x="265" y="721"/>
                    </a:lnTo>
                    <a:lnTo>
                      <a:pt x="272" y="695"/>
                    </a:lnTo>
                    <a:lnTo>
                      <a:pt x="277" y="665"/>
                    </a:lnTo>
                    <a:lnTo>
                      <a:pt x="281" y="638"/>
                    </a:lnTo>
                    <a:lnTo>
                      <a:pt x="285" y="610"/>
                    </a:lnTo>
                    <a:lnTo>
                      <a:pt x="289" y="579"/>
                    </a:lnTo>
                    <a:lnTo>
                      <a:pt x="291" y="546"/>
                    </a:lnTo>
                    <a:lnTo>
                      <a:pt x="291" y="488"/>
                    </a:lnTo>
                    <a:lnTo>
                      <a:pt x="289" y="456"/>
                    </a:lnTo>
                    <a:lnTo>
                      <a:pt x="288" y="429"/>
                    </a:lnTo>
                    <a:lnTo>
                      <a:pt x="284" y="400"/>
                    </a:lnTo>
                    <a:lnTo>
                      <a:pt x="279" y="370"/>
                    </a:lnTo>
                    <a:lnTo>
                      <a:pt x="273" y="344"/>
                    </a:lnTo>
                    <a:lnTo>
                      <a:pt x="266" y="311"/>
                    </a:lnTo>
                    <a:lnTo>
                      <a:pt x="257" y="280"/>
                    </a:lnTo>
                    <a:lnTo>
                      <a:pt x="702" y="0"/>
                    </a:lnTo>
                    <a:lnTo>
                      <a:pt x="713" y="27"/>
                    </a:lnTo>
                    <a:lnTo>
                      <a:pt x="722" y="53"/>
                    </a:lnTo>
                    <a:lnTo>
                      <a:pt x="731" y="76"/>
                    </a:lnTo>
                    <a:lnTo>
                      <a:pt x="739" y="101"/>
                    </a:lnTo>
                    <a:lnTo>
                      <a:pt x="746" y="124"/>
                    </a:lnTo>
                    <a:lnTo>
                      <a:pt x="754" y="149"/>
                    </a:lnTo>
                    <a:lnTo>
                      <a:pt x="759" y="171"/>
                    </a:lnTo>
                    <a:lnTo>
                      <a:pt x="765" y="194"/>
                    </a:lnTo>
                    <a:lnTo>
                      <a:pt x="770" y="217"/>
                    </a:lnTo>
                    <a:lnTo>
                      <a:pt x="777" y="243"/>
                    </a:lnTo>
                    <a:lnTo>
                      <a:pt x="781" y="273"/>
                    </a:lnTo>
                    <a:lnTo>
                      <a:pt x="787" y="298"/>
                    </a:lnTo>
                    <a:lnTo>
                      <a:pt x="792" y="325"/>
                    </a:lnTo>
                    <a:lnTo>
                      <a:pt x="796" y="354"/>
                    </a:lnTo>
                    <a:lnTo>
                      <a:pt x="797" y="384"/>
                    </a:lnTo>
                    <a:lnTo>
                      <a:pt x="800" y="416"/>
                    </a:lnTo>
                    <a:lnTo>
                      <a:pt x="803" y="448"/>
                    </a:lnTo>
                    <a:lnTo>
                      <a:pt x="803" y="478"/>
                    </a:lnTo>
                    <a:lnTo>
                      <a:pt x="803" y="511"/>
                    </a:lnTo>
                    <a:lnTo>
                      <a:pt x="803" y="552"/>
                    </a:lnTo>
                    <a:lnTo>
                      <a:pt x="802" y="589"/>
                    </a:lnTo>
                    <a:lnTo>
                      <a:pt x="800" y="615"/>
                    </a:lnTo>
                    <a:lnTo>
                      <a:pt x="797" y="643"/>
                    </a:lnTo>
                    <a:lnTo>
                      <a:pt x="796" y="673"/>
                    </a:lnTo>
                    <a:lnTo>
                      <a:pt x="791" y="707"/>
                    </a:lnTo>
                    <a:lnTo>
                      <a:pt x="785" y="736"/>
                    </a:lnTo>
                    <a:lnTo>
                      <a:pt x="780" y="765"/>
                    </a:lnTo>
                    <a:lnTo>
                      <a:pt x="773" y="799"/>
                    </a:lnTo>
                    <a:lnTo>
                      <a:pt x="766" y="825"/>
                    </a:lnTo>
                    <a:lnTo>
                      <a:pt x="759" y="858"/>
                    </a:lnTo>
                    <a:lnTo>
                      <a:pt x="751" y="886"/>
                    </a:lnTo>
                    <a:lnTo>
                      <a:pt x="741" y="915"/>
                    </a:lnTo>
                    <a:lnTo>
                      <a:pt x="732" y="945"/>
                    </a:lnTo>
                    <a:lnTo>
                      <a:pt x="720" y="982"/>
                    </a:lnTo>
                    <a:lnTo>
                      <a:pt x="706" y="1019"/>
                    </a:lnTo>
                    <a:lnTo>
                      <a:pt x="923" y="1108"/>
                    </a:lnTo>
                    <a:lnTo>
                      <a:pt x="378" y="1165"/>
                    </a:lnTo>
                    <a:lnTo>
                      <a:pt x="0" y="740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0" name="Freeform 69"/>
              <p:cNvSpPr>
                <a:spLocks/>
              </p:cNvSpPr>
              <p:nvPr/>
            </p:nvSpPr>
            <p:spPr bwMode="auto">
              <a:xfrm>
                <a:off x="5158" y="1009"/>
                <a:ext cx="215" cy="204"/>
              </a:xfrm>
              <a:custGeom>
                <a:avLst/>
                <a:gdLst>
                  <a:gd name="T0" fmla="*/ 219 w 1080"/>
                  <a:gd name="T1" fmla="*/ 0 h 1028"/>
                  <a:gd name="T2" fmla="*/ 241 w 1080"/>
                  <a:gd name="T3" fmla="*/ 11 h 1028"/>
                  <a:gd name="T4" fmla="*/ 259 w 1080"/>
                  <a:gd name="T5" fmla="*/ 20 h 1028"/>
                  <a:gd name="T6" fmla="*/ 278 w 1080"/>
                  <a:gd name="T7" fmla="*/ 30 h 1028"/>
                  <a:gd name="T8" fmla="*/ 296 w 1080"/>
                  <a:gd name="T9" fmla="*/ 39 h 1028"/>
                  <a:gd name="T10" fmla="*/ 315 w 1080"/>
                  <a:gd name="T11" fmla="*/ 50 h 1028"/>
                  <a:gd name="T12" fmla="*/ 333 w 1080"/>
                  <a:gd name="T13" fmla="*/ 63 h 1028"/>
                  <a:gd name="T14" fmla="*/ 351 w 1080"/>
                  <a:gd name="T15" fmla="*/ 74 h 1028"/>
                  <a:gd name="T16" fmla="*/ 368 w 1080"/>
                  <a:gd name="T17" fmla="*/ 85 h 1028"/>
                  <a:gd name="T18" fmla="*/ 390 w 1080"/>
                  <a:gd name="T19" fmla="*/ 100 h 1028"/>
                  <a:gd name="T20" fmla="*/ 413 w 1080"/>
                  <a:gd name="T21" fmla="*/ 116 h 1028"/>
                  <a:gd name="T22" fmla="*/ 431 w 1080"/>
                  <a:gd name="T23" fmla="*/ 128 h 1028"/>
                  <a:gd name="T24" fmla="*/ 449 w 1080"/>
                  <a:gd name="T25" fmla="*/ 143 h 1028"/>
                  <a:gd name="T26" fmla="*/ 471 w 1080"/>
                  <a:gd name="T27" fmla="*/ 158 h 1028"/>
                  <a:gd name="T28" fmla="*/ 493 w 1080"/>
                  <a:gd name="T29" fmla="*/ 175 h 1028"/>
                  <a:gd name="T30" fmla="*/ 512 w 1080"/>
                  <a:gd name="T31" fmla="*/ 191 h 1028"/>
                  <a:gd name="T32" fmla="*/ 531 w 1080"/>
                  <a:gd name="T33" fmla="*/ 209 h 1028"/>
                  <a:gd name="T34" fmla="*/ 549 w 1080"/>
                  <a:gd name="T35" fmla="*/ 225 h 1028"/>
                  <a:gd name="T36" fmla="*/ 570 w 1080"/>
                  <a:gd name="T37" fmla="*/ 246 h 1028"/>
                  <a:gd name="T38" fmla="*/ 590 w 1080"/>
                  <a:gd name="T39" fmla="*/ 263 h 1028"/>
                  <a:gd name="T40" fmla="*/ 606 w 1080"/>
                  <a:gd name="T41" fmla="*/ 281 h 1028"/>
                  <a:gd name="T42" fmla="*/ 625 w 1080"/>
                  <a:gd name="T43" fmla="*/ 302 h 1028"/>
                  <a:gd name="T44" fmla="*/ 640 w 1080"/>
                  <a:gd name="T45" fmla="*/ 317 h 1028"/>
                  <a:gd name="T46" fmla="*/ 656 w 1080"/>
                  <a:gd name="T47" fmla="*/ 336 h 1028"/>
                  <a:gd name="T48" fmla="*/ 673 w 1080"/>
                  <a:gd name="T49" fmla="*/ 355 h 1028"/>
                  <a:gd name="T50" fmla="*/ 691 w 1080"/>
                  <a:gd name="T51" fmla="*/ 378 h 1028"/>
                  <a:gd name="T52" fmla="*/ 706 w 1080"/>
                  <a:gd name="T53" fmla="*/ 397 h 1028"/>
                  <a:gd name="T54" fmla="*/ 722 w 1080"/>
                  <a:gd name="T55" fmla="*/ 419 h 1028"/>
                  <a:gd name="T56" fmla="*/ 741 w 1080"/>
                  <a:gd name="T57" fmla="*/ 445 h 1028"/>
                  <a:gd name="T58" fmla="*/ 758 w 1080"/>
                  <a:gd name="T59" fmla="*/ 468 h 1028"/>
                  <a:gd name="T60" fmla="*/ 775 w 1080"/>
                  <a:gd name="T61" fmla="*/ 494 h 1028"/>
                  <a:gd name="T62" fmla="*/ 792 w 1080"/>
                  <a:gd name="T63" fmla="*/ 520 h 1028"/>
                  <a:gd name="T64" fmla="*/ 807 w 1080"/>
                  <a:gd name="T65" fmla="*/ 548 h 1028"/>
                  <a:gd name="T66" fmla="*/ 823 w 1080"/>
                  <a:gd name="T67" fmla="*/ 576 h 1028"/>
                  <a:gd name="T68" fmla="*/ 835 w 1080"/>
                  <a:gd name="T69" fmla="*/ 601 h 1028"/>
                  <a:gd name="T70" fmla="*/ 848 w 1080"/>
                  <a:gd name="T71" fmla="*/ 624 h 1028"/>
                  <a:gd name="T72" fmla="*/ 859 w 1080"/>
                  <a:gd name="T73" fmla="*/ 651 h 1028"/>
                  <a:gd name="T74" fmla="*/ 865 w 1080"/>
                  <a:gd name="T75" fmla="*/ 670 h 1028"/>
                  <a:gd name="T76" fmla="*/ 1080 w 1080"/>
                  <a:gd name="T77" fmla="*/ 586 h 1028"/>
                  <a:gd name="T78" fmla="*/ 747 w 1080"/>
                  <a:gd name="T79" fmla="*/ 1028 h 1028"/>
                  <a:gd name="T80" fmla="*/ 157 w 1080"/>
                  <a:gd name="T81" fmla="*/ 956 h 1028"/>
                  <a:gd name="T82" fmla="*/ 390 w 1080"/>
                  <a:gd name="T83" fmla="*/ 862 h 1028"/>
                  <a:gd name="T84" fmla="*/ 375 w 1080"/>
                  <a:gd name="T85" fmla="*/ 830 h 1028"/>
                  <a:gd name="T86" fmla="*/ 360 w 1080"/>
                  <a:gd name="T87" fmla="*/ 800 h 1028"/>
                  <a:gd name="T88" fmla="*/ 340 w 1080"/>
                  <a:gd name="T89" fmla="*/ 767 h 1028"/>
                  <a:gd name="T90" fmla="*/ 316 w 1080"/>
                  <a:gd name="T91" fmla="*/ 733 h 1028"/>
                  <a:gd name="T92" fmla="*/ 296 w 1080"/>
                  <a:gd name="T93" fmla="*/ 705 h 1028"/>
                  <a:gd name="T94" fmla="*/ 274 w 1080"/>
                  <a:gd name="T95" fmla="*/ 677 h 1028"/>
                  <a:gd name="T96" fmla="*/ 251 w 1080"/>
                  <a:gd name="T97" fmla="*/ 650 h 1028"/>
                  <a:gd name="T98" fmla="*/ 228 w 1080"/>
                  <a:gd name="T99" fmla="*/ 627 h 1028"/>
                  <a:gd name="T100" fmla="*/ 204 w 1080"/>
                  <a:gd name="T101" fmla="*/ 605 h 1028"/>
                  <a:gd name="T102" fmla="*/ 177 w 1080"/>
                  <a:gd name="T103" fmla="*/ 580 h 1028"/>
                  <a:gd name="T104" fmla="*/ 151 w 1080"/>
                  <a:gd name="T105" fmla="*/ 560 h 1028"/>
                  <a:gd name="T106" fmla="*/ 127 w 1080"/>
                  <a:gd name="T107" fmla="*/ 539 h 1028"/>
                  <a:gd name="T108" fmla="*/ 102 w 1080"/>
                  <a:gd name="T109" fmla="*/ 522 h 1028"/>
                  <a:gd name="T110" fmla="*/ 72 w 1080"/>
                  <a:gd name="T111" fmla="*/ 502 h 1028"/>
                  <a:gd name="T112" fmla="*/ 42 w 1080"/>
                  <a:gd name="T113" fmla="*/ 485 h 1028"/>
                  <a:gd name="T114" fmla="*/ 21 w 1080"/>
                  <a:gd name="T115" fmla="*/ 475 h 1028"/>
                  <a:gd name="T116" fmla="*/ 0 w 1080"/>
                  <a:gd name="T117" fmla="*/ 463 h 1028"/>
                  <a:gd name="T118" fmla="*/ 219 w 1080"/>
                  <a:gd name="T119" fmla="*/ 0 h 102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80"/>
                  <a:gd name="T181" fmla="*/ 0 h 1028"/>
                  <a:gd name="T182" fmla="*/ 1080 w 1080"/>
                  <a:gd name="T183" fmla="*/ 1028 h 102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80" h="1028">
                    <a:moveTo>
                      <a:pt x="219" y="0"/>
                    </a:moveTo>
                    <a:lnTo>
                      <a:pt x="241" y="11"/>
                    </a:lnTo>
                    <a:lnTo>
                      <a:pt x="259" y="20"/>
                    </a:lnTo>
                    <a:lnTo>
                      <a:pt x="278" y="30"/>
                    </a:lnTo>
                    <a:lnTo>
                      <a:pt x="296" y="39"/>
                    </a:lnTo>
                    <a:lnTo>
                      <a:pt x="315" y="50"/>
                    </a:lnTo>
                    <a:lnTo>
                      <a:pt x="333" y="63"/>
                    </a:lnTo>
                    <a:lnTo>
                      <a:pt x="351" y="74"/>
                    </a:lnTo>
                    <a:lnTo>
                      <a:pt x="368" y="85"/>
                    </a:lnTo>
                    <a:lnTo>
                      <a:pt x="390" y="100"/>
                    </a:lnTo>
                    <a:lnTo>
                      <a:pt x="413" y="116"/>
                    </a:lnTo>
                    <a:lnTo>
                      <a:pt x="431" y="128"/>
                    </a:lnTo>
                    <a:lnTo>
                      <a:pt x="449" y="143"/>
                    </a:lnTo>
                    <a:lnTo>
                      <a:pt x="471" y="158"/>
                    </a:lnTo>
                    <a:lnTo>
                      <a:pt x="493" y="175"/>
                    </a:lnTo>
                    <a:lnTo>
                      <a:pt x="512" y="191"/>
                    </a:lnTo>
                    <a:lnTo>
                      <a:pt x="531" y="209"/>
                    </a:lnTo>
                    <a:lnTo>
                      <a:pt x="549" y="225"/>
                    </a:lnTo>
                    <a:lnTo>
                      <a:pt x="570" y="246"/>
                    </a:lnTo>
                    <a:lnTo>
                      <a:pt x="590" y="263"/>
                    </a:lnTo>
                    <a:lnTo>
                      <a:pt x="606" y="281"/>
                    </a:lnTo>
                    <a:lnTo>
                      <a:pt x="625" y="302"/>
                    </a:lnTo>
                    <a:lnTo>
                      <a:pt x="640" y="317"/>
                    </a:lnTo>
                    <a:lnTo>
                      <a:pt x="656" y="336"/>
                    </a:lnTo>
                    <a:lnTo>
                      <a:pt x="673" y="355"/>
                    </a:lnTo>
                    <a:lnTo>
                      <a:pt x="691" y="378"/>
                    </a:lnTo>
                    <a:lnTo>
                      <a:pt x="706" y="397"/>
                    </a:lnTo>
                    <a:lnTo>
                      <a:pt x="722" y="419"/>
                    </a:lnTo>
                    <a:lnTo>
                      <a:pt x="741" y="445"/>
                    </a:lnTo>
                    <a:lnTo>
                      <a:pt x="758" y="468"/>
                    </a:lnTo>
                    <a:lnTo>
                      <a:pt x="775" y="494"/>
                    </a:lnTo>
                    <a:lnTo>
                      <a:pt x="792" y="520"/>
                    </a:lnTo>
                    <a:lnTo>
                      <a:pt x="807" y="548"/>
                    </a:lnTo>
                    <a:lnTo>
                      <a:pt x="823" y="576"/>
                    </a:lnTo>
                    <a:lnTo>
                      <a:pt x="835" y="601"/>
                    </a:lnTo>
                    <a:lnTo>
                      <a:pt x="848" y="624"/>
                    </a:lnTo>
                    <a:lnTo>
                      <a:pt x="859" y="651"/>
                    </a:lnTo>
                    <a:lnTo>
                      <a:pt x="865" y="670"/>
                    </a:lnTo>
                    <a:lnTo>
                      <a:pt x="1080" y="586"/>
                    </a:lnTo>
                    <a:lnTo>
                      <a:pt x="747" y="1028"/>
                    </a:lnTo>
                    <a:lnTo>
                      <a:pt x="157" y="956"/>
                    </a:lnTo>
                    <a:lnTo>
                      <a:pt x="390" y="862"/>
                    </a:lnTo>
                    <a:lnTo>
                      <a:pt x="375" y="830"/>
                    </a:lnTo>
                    <a:lnTo>
                      <a:pt x="360" y="800"/>
                    </a:lnTo>
                    <a:lnTo>
                      <a:pt x="340" y="767"/>
                    </a:lnTo>
                    <a:lnTo>
                      <a:pt x="316" y="733"/>
                    </a:lnTo>
                    <a:lnTo>
                      <a:pt x="296" y="705"/>
                    </a:lnTo>
                    <a:lnTo>
                      <a:pt x="274" y="677"/>
                    </a:lnTo>
                    <a:lnTo>
                      <a:pt x="251" y="650"/>
                    </a:lnTo>
                    <a:lnTo>
                      <a:pt x="228" y="627"/>
                    </a:lnTo>
                    <a:lnTo>
                      <a:pt x="204" y="605"/>
                    </a:lnTo>
                    <a:lnTo>
                      <a:pt x="177" y="580"/>
                    </a:lnTo>
                    <a:lnTo>
                      <a:pt x="151" y="560"/>
                    </a:lnTo>
                    <a:lnTo>
                      <a:pt x="127" y="539"/>
                    </a:lnTo>
                    <a:lnTo>
                      <a:pt x="102" y="522"/>
                    </a:lnTo>
                    <a:lnTo>
                      <a:pt x="72" y="502"/>
                    </a:lnTo>
                    <a:lnTo>
                      <a:pt x="42" y="485"/>
                    </a:lnTo>
                    <a:lnTo>
                      <a:pt x="21" y="475"/>
                    </a:lnTo>
                    <a:lnTo>
                      <a:pt x="0" y="463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1" name="Freeform 70"/>
              <p:cNvSpPr>
                <a:spLocks/>
              </p:cNvSpPr>
              <p:nvPr/>
            </p:nvSpPr>
            <p:spPr bwMode="auto">
              <a:xfrm flipH="1" flipV="1">
                <a:off x="4921" y="934"/>
                <a:ext cx="211" cy="173"/>
              </a:xfrm>
              <a:custGeom>
                <a:avLst/>
                <a:gdLst>
                  <a:gd name="T0" fmla="*/ 461 w 1152"/>
                  <a:gd name="T1" fmla="*/ 0 h 922"/>
                  <a:gd name="T2" fmla="*/ 366 w 1152"/>
                  <a:gd name="T3" fmla="*/ 237 h 922"/>
                  <a:gd name="T4" fmla="*/ 388 w 1152"/>
                  <a:gd name="T5" fmla="*/ 247 h 922"/>
                  <a:gd name="T6" fmla="*/ 408 w 1152"/>
                  <a:gd name="T7" fmla="*/ 252 h 922"/>
                  <a:gd name="T8" fmla="*/ 431 w 1152"/>
                  <a:gd name="T9" fmla="*/ 259 h 922"/>
                  <a:gd name="T10" fmla="*/ 457 w 1152"/>
                  <a:gd name="T11" fmla="*/ 266 h 922"/>
                  <a:gd name="T12" fmla="*/ 487 w 1152"/>
                  <a:gd name="T13" fmla="*/ 272 h 922"/>
                  <a:gd name="T14" fmla="*/ 515 w 1152"/>
                  <a:gd name="T15" fmla="*/ 276 h 922"/>
                  <a:gd name="T16" fmla="*/ 542 w 1152"/>
                  <a:gd name="T17" fmla="*/ 280 h 922"/>
                  <a:gd name="T18" fmla="*/ 573 w 1152"/>
                  <a:gd name="T19" fmla="*/ 284 h 922"/>
                  <a:gd name="T20" fmla="*/ 606 w 1152"/>
                  <a:gd name="T21" fmla="*/ 287 h 922"/>
                  <a:gd name="T22" fmla="*/ 665 w 1152"/>
                  <a:gd name="T23" fmla="*/ 287 h 922"/>
                  <a:gd name="T24" fmla="*/ 696 w 1152"/>
                  <a:gd name="T25" fmla="*/ 285 h 922"/>
                  <a:gd name="T26" fmla="*/ 724 w 1152"/>
                  <a:gd name="T27" fmla="*/ 283 h 922"/>
                  <a:gd name="T28" fmla="*/ 752 w 1152"/>
                  <a:gd name="T29" fmla="*/ 278 h 922"/>
                  <a:gd name="T30" fmla="*/ 782 w 1152"/>
                  <a:gd name="T31" fmla="*/ 273 h 922"/>
                  <a:gd name="T32" fmla="*/ 808 w 1152"/>
                  <a:gd name="T33" fmla="*/ 269 h 922"/>
                  <a:gd name="T34" fmla="*/ 841 w 1152"/>
                  <a:gd name="T35" fmla="*/ 261 h 922"/>
                  <a:gd name="T36" fmla="*/ 871 w 1152"/>
                  <a:gd name="T37" fmla="*/ 251 h 922"/>
                  <a:gd name="T38" fmla="*/ 1152 w 1152"/>
                  <a:gd name="T39" fmla="*/ 696 h 922"/>
                  <a:gd name="T40" fmla="*/ 1125 w 1152"/>
                  <a:gd name="T41" fmla="*/ 707 h 922"/>
                  <a:gd name="T42" fmla="*/ 1099 w 1152"/>
                  <a:gd name="T43" fmla="*/ 717 h 922"/>
                  <a:gd name="T44" fmla="*/ 1076 w 1152"/>
                  <a:gd name="T45" fmla="*/ 725 h 922"/>
                  <a:gd name="T46" fmla="*/ 1051 w 1152"/>
                  <a:gd name="T47" fmla="*/ 733 h 922"/>
                  <a:gd name="T48" fmla="*/ 1028 w 1152"/>
                  <a:gd name="T49" fmla="*/ 740 h 922"/>
                  <a:gd name="T50" fmla="*/ 1003 w 1152"/>
                  <a:gd name="T51" fmla="*/ 748 h 922"/>
                  <a:gd name="T52" fmla="*/ 982 w 1152"/>
                  <a:gd name="T53" fmla="*/ 754 h 922"/>
                  <a:gd name="T54" fmla="*/ 958 w 1152"/>
                  <a:gd name="T55" fmla="*/ 759 h 922"/>
                  <a:gd name="T56" fmla="*/ 935 w 1152"/>
                  <a:gd name="T57" fmla="*/ 765 h 922"/>
                  <a:gd name="T58" fmla="*/ 909 w 1152"/>
                  <a:gd name="T59" fmla="*/ 771 h 922"/>
                  <a:gd name="T60" fmla="*/ 879 w 1152"/>
                  <a:gd name="T61" fmla="*/ 776 h 922"/>
                  <a:gd name="T62" fmla="*/ 855 w 1152"/>
                  <a:gd name="T63" fmla="*/ 781 h 922"/>
                  <a:gd name="T64" fmla="*/ 827 w 1152"/>
                  <a:gd name="T65" fmla="*/ 786 h 922"/>
                  <a:gd name="T66" fmla="*/ 799 w 1152"/>
                  <a:gd name="T67" fmla="*/ 791 h 922"/>
                  <a:gd name="T68" fmla="*/ 769 w 1152"/>
                  <a:gd name="T69" fmla="*/ 793 h 922"/>
                  <a:gd name="T70" fmla="*/ 736 w 1152"/>
                  <a:gd name="T71" fmla="*/ 795 h 922"/>
                  <a:gd name="T72" fmla="*/ 704 w 1152"/>
                  <a:gd name="T73" fmla="*/ 797 h 922"/>
                  <a:gd name="T74" fmla="*/ 674 w 1152"/>
                  <a:gd name="T75" fmla="*/ 797 h 922"/>
                  <a:gd name="T76" fmla="*/ 642 w 1152"/>
                  <a:gd name="T77" fmla="*/ 797 h 922"/>
                  <a:gd name="T78" fmla="*/ 601 w 1152"/>
                  <a:gd name="T79" fmla="*/ 797 h 922"/>
                  <a:gd name="T80" fmla="*/ 564 w 1152"/>
                  <a:gd name="T81" fmla="*/ 796 h 922"/>
                  <a:gd name="T82" fmla="*/ 538 w 1152"/>
                  <a:gd name="T83" fmla="*/ 795 h 922"/>
                  <a:gd name="T84" fmla="*/ 509 w 1152"/>
                  <a:gd name="T85" fmla="*/ 793 h 922"/>
                  <a:gd name="T86" fmla="*/ 479 w 1152"/>
                  <a:gd name="T87" fmla="*/ 791 h 922"/>
                  <a:gd name="T88" fmla="*/ 445 w 1152"/>
                  <a:gd name="T89" fmla="*/ 785 h 922"/>
                  <a:gd name="T90" fmla="*/ 416 w 1152"/>
                  <a:gd name="T91" fmla="*/ 780 h 922"/>
                  <a:gd name="T92" fmla="*/ 388 w 1152"/>
                  <a:gd name="T93" fmla="*/ 776 h 922"/>
                  <a:gd name="T94" fmla="*/ 353 w 1152"/>
                  <a:gd name="T95" fmla="*/ 767 h 922"/>
                  <a:gd name="T96" fmla="*/ 328 w 1152"/>
                  <a:gd name="T97" fmla="*/ 761 h 922"/>
                  <a:gd name="T98" fmla="*/ 295 w 1152"/>
                  <a:gd name="T99" fmla="*/ 754 h 922"/>
                  <a:gd name="T100" fmla="*/ 266 w 1152"/>
                  <a:gd name="T101" fmla="*/ 746 h 922"/>
                  <a:gd name="T102" fmla="*/ 237 w 1152"/>
                  <a:gd name="T103" fmla="*/ 737 h 922"/>
                  <a:gd name="T104" fmla="*/ 207 w 1152"/>
                  <a:gd name="T105" fmla="*/ 726 h 922"/>
                  <a:gd name="T106" fmla="*/ 171 w 1152"/>
                  <a:gd name="T107" fmla="*/ 713 h 922"/>
                  <a:gd name="T108" fmla="*/ 83 w 1152"/>
                  <a:gd name="T109" fmla="*/ 922 h 922"/>
                  <a:gd name="T110" fmla="*/ 0 w 1152"/>
                  <a:gd name="T111" fmla="*/ 330 h 922"/>
                  <a:gd name="T112" fmla="*/ 461 w 1152"/>
                  <a:gd name="T113" fmla="*/ 0 h 9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52"/>
                  <a:gd name="T172" fmla="*/ 0 h 922"/>
                  <a:gd name="T173" fmla="*/ 1152 w 1152"/>
                  <a:gd name="T174" fmla="*/ 922 h 9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52" h="922">
                    <a:moveTo>
                      <a:pt x="461" y="0"/>
                    </a:moveTo>
                    <a:lnTo>
                      <a:pt x="366" y="237"/>
                    </a:lnTo>
                    <a:lnTo>
                      <a:pt x="388" y="247"/>
                    </a:lnTo>
                    <a:lnTo>
                      <a:pt x="408" y="252"/>
                    </a:lnTo>
                    <a:lnTo>
                      <a:pt x="431" y="259"/>
                    </a:lnTo>
                    <a:lnTo>
                      <a:pt x="457" y="266"/>
                    </a:lnTo>
                    <a:lnTo>
                      <a:pt x="487" y="272"/>
                    </a:lnTo>
                    <a:lnTo>
                      <a:pt x="515" y="276"/>
                    </a:lnTo>
                    <a:lnTo>
                      <a:pt x="542" y="280"/>
                    </a:lnTo>
                    <a:lnTo>
                      <a:pt x="573" y="284"/>
                    </a:lnTo>
                    <a:lnTo>
                      <a:pt x="606" y="287"/>
                    </a:lnTo>
                    <a:lnTo>
                      <a:pt x="665" y="287"/>
                    </a:lnTo>
                    <a:lnTo>
                      <a:pt x="696" y="285"/>
                    </a:lnTo>
                    <a:lnTo>
                      <a:pt x="724" y="283"/>
                    </a:lnTo>
                    <a:lnTo>
                      <a:pt x="752" y="278"/>
                    </a:lnTo>
                    <a:lnTo>
                      <a:pt x="782" y="273"/>
                    </a:lnTo>
                    <a:lnTo>
                      <a:pt x="808" y="269"/>
                    </a:lnTo>
                    <a:lnTo>
                      <a:pt x="841" y="261"/>
                    </a:lnTo>
                    <a:lnTo>
                      <a:pt x="871" y="251"/>
                    </a:lnTo>
                    <a:lnTo>
                      <a:pt x="1152" y="696"/>
                    </a:lnTo>
                    <a:lnTo>
                      <a:pt x="1125" y="707"/>
                    </a:lnTo>
                    <a:lnTo>
                      <a:pt x="1099" y="717"/>
                    </a:lnTo>
                    <a:lnTo>
                      <a:pt x="1076" y="725"/>
                    </a:lnTo>
                    <a:lnTo>
                      <a:pt x="1051" y="733"/>
                    </a:lnTo>
                    <a:lnTo>
                      <a:pt x="1028" y="740"/>
                    </a:lnTo>
                    <a:lnTo>
                      <a:pt x="1003" y="748"/>
                    </a:lnTo>
                    <a:lnTo>
                      <a:pt x="982" y="754"/>
                    </a:lnTo>
                    <a:lnTo>
                      <a:pt x="958" y="759"/>
                    </a:lnTo>
                    <a:lnTo>
                      <a:pt x="935" y="765"/>
                    </a:lnTo>
                    <a:lnTo>
                      <a:pt x="909" y="771"/>
                    </a:lnTo>
                    <a:lnTo>
                      <a:pt x="879" y="776"/>
                    </a:lnTo>
                    <a:lnTo>
                      <a:pt x="855" y="781"/>
                    </a:lnTo>
                    <a:lnTo>
                      <a:pt x="827" y="786"/>
                    </a:lnTo>
                    <a:lnTo>
                      <a:pt x="799" y="791"/>
                    </a:lnTo>
                    <a:lnTo>
                      <a:pt x="769" y="793"/>
                    </a:lnTo>
                    <a:lnTo>
                      <a:pt x="736" y="795"/>
                    </a:lnTo>
                    <a:lnTo>
                      <a:pt x="704" y="797"/>
                    </a:lnTo>
                    <a:lnTo>
                      <a:pt x="674" y="797"/>
                    </a:lnTo>
                    <a:lnTo>
                      <a:pt x="642" y="797"/>
                    </a:lnTo>
                    <a:lnTo>
                      <a:pt x="601" y="797"/>
                    </a:lnTo>
                    <a:lnTo>
                      <a:pt x="564" y="796"/>
                    </a:lnTo>
                    <a:lnTo>
                      <a:pt x="538" y="795"/>
                    </a:lnTo>
                    <a:lnTo>
                      <a:pt x="509" y="793"/>
                    </a:lnTo>
                    <a:lnTo>
                      <a:pt x="479" y="791"/>
                    </a:lnTo>
                    <a:lnTo>
                      <a:pt x="445" y="785"/>
                    </a:lnTo>
                    <a:lnTo>
                      <a:pt x="416" y="780"/>
                    </a:lnTo>
                    <a:lnTo>
                      <a:pt x="388" y="776"/>
                    </a:lnTo>
                    <a:lnTo>
                      <a:pt x="353" y="767"/>
                    </a:lnTo>
                    <a:lnTo>
                      <a:pt x="328" y="761"/>
                    </a:lnTo>
                    <a:lnTo>
                      <a:pt x="295" y="754"/>
                    </a:lnTo>
                    <a:lnTo>
                      <a:pt x="266" y="746"/>
                    </a:lnTo>
                    <a:lnTo>
                      <a:pt x="237" y="737"/>
                    </a:lnTo>
                    <a:lnTo>
                      <a:pt x="207" y="726"/>
                    </a:lnTo>
                    <a:lnTo>
                      <a:pt x="171" y="713"/>
                    </a:lnTo>
                    <a:lnTo>
                      <a:pt x="83" y="922"/>
                    </a:lnTo>
                    <a:lnTo>
                      <a:pt x="0" y="330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rgbClr val="DDDDDD"/>
              </a:solidFill>
              <a:ln w="12700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2" name="Text Box 71"/>
              <p:cNvSpPr txBox="1">
                <a:spLocks noChangeArrowheads="1"/>
              </p:cNvSpPr>
              <p:nvPr/>
            </p:nvSpPr>
            <p:spPr bwMode="auto">
              <a:xfrm>
                <a:off x="4431" y="842"/>
                <a:ext cx="364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Calculate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Forecast</a:t>
                </a:r>
              </a:p>
            </p:txBody>
          </p:sp>
          <p:sp>
            <p:nvSpPr>
              <p:cNvPr id="12333" name="Text Box 72"/>
              <p:cNvSpPr txBox="1">
                <a:spLocks noChangeArrowheads="1"/>
              </p:cNvSpPr>
              <p:nvPr/>
            </p:nvSpPr>
            <p:spPr bwMode="auto">
              <a:xfrm>
                <a:off x="5205" y="828"/>
                <a:ext cx="347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Modify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Forecast</a:t>
                </a:r>
              </a:p>
            </p:txBody>
          </p:sp>
          <p:sp>
            <p:nvSpPr>
              <p:cNvPr id="12334" name="Text Box 73"/>
              <p:cNvSpPr txBox="1">
                <a:spLocks noChangeArrowheads="1"/>
              </p:cNvSpPr>
              <p:nvPr/>
            </p:nvSpPr>
            <p:spPr bwMode="auto">
              <a:xfrm>
                <a:off x="5385" y="1251"/>
                <a:ext cx="300" cy="1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Update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MRP</a:t>
                </a:r>
              </a:p>
            </p:txBody>
          </p:sp>
          <p:sp>
            <p:nvSpPr>
              <p:cNvPr id="12335" name="Text Box 74"/>
              <p:cNvSpPr txBox="1">
                <a:spLocks noChangeArrowheads="1"/>
              </p:cNvSpPr>
              <p:nvPr/>
            </p:nvSpPr>
            <p:spPr bwMode="auto">
              <a:xfrm>
                <a:off x="5276" y="1677"/>
                <a:ext cx="354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Add New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Forecast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chemeClr val="folHlink"/>
                    </a:solidFill>
                    <a:latin typeface="+mj-lt"/>
                  </a:rPr>
                  <a:t>Methods</a:t>
                </a:r>
              </a:p>
            </p:txBody>
          </p:sp>
        </p:grpSp>
        <p:sp>
          <p:nvSpPr>
            <p:cNvPr id="134219" name="AutoShape 75"/>
            <p:cNvSpPr>
              <a:spLocks noChangeArrowheads="1"/>
            </p:cNvSpPr>
            <p:nvPr/>
          </p:nvSpPr>
          <p:spPr bwMode="auto">
            <a:xfrm>
              <a:off x="98425" y="273367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Criteria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sp>
          <p:nvSpPr>
            <p:cNvPr id="134220" name="AutoShape 76"/>
            <p:cNvSpPr>
              <a:spLocks noChangeArrowheads="1"/>
            </p:cNvSpPr>
            <p:nvPr/>
          </p:nvSpPr>
          <p:spPr bwMode="auto">
            <a:xfrm>
              <a:off x="98425" y="4111625"/>
              <a:ext cx="1990725" cy="731838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Criteria Inquiry</a:t>
              </a:r>
            </a:p>
          </p:txBody>
        </p:sp>
        <p:cxnSp>
          <p:nvCxnSpPr>
            <p:cNvPr id="12295" name="AutoShape 77"/>
            <p:cNvCxnSpPr>
              <a:cxnSpLocks noChangeShapeType="1"/>
              <a:stCxn id="134219" idx="2"/>
              <a:endCxn id="134220" idx="0"/>
            </p:cNvCxnSpPr>
            <p:nvPr/>
          </p:nvCxnSpPr>
          <p:spPr bwMode="auto">
            <a:xfrm>
              <a:off x="1093788" y="3465513"/>
              <a:ext cx="0" cy="64611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prstDash val="sysDot"/>
              <a:round/>
              <a:headEnd/>
              <a:tailEnd type="triangle" w="med" len="med"/>
            </a:ln>
          </p:spPr>
        </p:cxnSp>
        <p:sp>
          <p:nvSpPr>
            <p:cNvPr id="134222" name="AutoShape 78"/>
            <p:cNvSpPr>
              <a:spLocks noChangeArrowheads="1"/>
            </p:cNvSpPr>
            <p:nvPr/>
          </p:nvSpPr>
          <p:spPr bwMode="auto">
            <a:xfrm>
              <a:off x="2400300" y="273367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(2)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Calculation</a:t>
              </a:r>
            </a:p>
          </p:txBody>
        </p:sp>
        <p:cxnSp>
          <p:nvCxnSpPr>
            <p:cNvPr id="12297" name="AutoShape 79"/>
            <p:cNvCxnSpPr>
              <a:cxnSpLocks noChangeShapeType="1"/>
              <a:stCxn id="134219" idx="3"/>
              <a:endCxn id="134222" idx="1"/>
            </p:cNvCxnSpPr>
            <p:nvPr/>
          </p:nvCxnSpPr>
          <p:spPr bwMode="auto">
            <a:xfrm>
              <a:off x="2089150" y="3100388"/>
              <a:ext cx="31115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24" name="AutoShape 80"/>
            <p:cNvSpPr>
              <a:spLocks noChangeArrowheads="1"/>
            </p:cNvSpPr>
            <p:nvPr/>
          </p:nvSpPr>
          <p:spPr bwMode="auto">
            <a:xfrm>
              <a:off x="2397125" y="1717675"/>
              <a:ext cx="1990725" cy="731838"/>
            </a:xfrm>
            <a:prstGeom prst="parallelogram">
              <a:avLst>
                <a:gd name="adj" fmla="val 26018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(3)</a:t>
              </a:r>
              <a:r>
                <a:rPr lang="en-US" sz="1600" b="1">
                  <a:latin typeface="+mj-lt"/>
                </a:rPr>
                <a:t>Sales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History Data</a:t>
              </a:r>
            </a:p>
          </p:txBody>
        </p:sp>
        <p:cxnSp>
          <p:nvCxnSpPr>
            <p:cNvPr id="12299" name="AutoShape 81"/>
            <p:cNvCxnSpPr>
              <a:cxnSpLocks noChangeShapeType="1"/>
              <a:stCxn id="134224" idx="4"/>
              <a:endCxn id="134222" idx="0"/>
            </p:cNvCxnSpPr>
            <p:nvPr/>
          </p:nvCxnSpPr>
          <p:spPr bwMode="auto">
            <a:xfrm>
              <a:off x="3392488" y="2449513"/>
              <a:ext cx="3175" cy="284162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26" name="AutoShape 82"/>
            <p:cNvSpPr>
              <a:spLocks noChangeArrowheads="1"/>
            </p:cNvSpPr>
            <p:nvPr/>
          </p:nvSpPr>
          <p:spPr bwMode="auto">
            <a:xfrm>
              <a:off x="2398713" y="3741738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(5)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Entered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4227" name="AutoShape 83"/>
            <p:cNvSpPr>
              <a:spLocks noChangeArrowheads="1"/>
            </p:cNvSpPr>
            <p:nvPr/>
          </p:nvSpPr>
          <p:spPr bwMode="auto">
            <a:xfrm>
              <a:off x="2400300" y="4703763"/>
              <a:ext cx="1990725" cy="731837"/>
            </a:xfrm>
            <a:prstGeom prst="flowChartAlternateProcess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rgbClr val="FF0000"/>
                  </a:solidFill>
                  <a:latin typeface="+mj-lt"/>
                </a:rPr>
                <a:t>(6)</a:t>
              </a:r>
              <a:r>
                <a:rPr lang="en-US" sz="1400" b="1">
                  <a:latin typeface="+mj-lt"/>
                </a:rPr>
                <a:t>Direct 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latin typeface="+mj-lt"/>
                </a:rPr>
                <a:t>Detail Entry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400" b="1">
                  <a:solidFill>
                    <a:schemeClr val="bg2"/>
                  </a:solidFill>
                  <a:latin typeface="+mj-lt"/>
                </a:rPr>
                <a:t>Manually Modified</a:t>
              </a:r>
              <a:endParaRPr lang="en-US" sz="1400" b="1">
                <a:latin typeface="+mj-lt"/>
              </a:endParaRPr>
            </a:p>
          </p:txBody>
        </p:sp>
        <p:sp>
          <p:nvSpPr>
            <p:cNvPr id="134228" name="AutoShape 84"/>
            <p:cNvSpPr>
              <a:spLocks noChangeArrowheads="1"/>
            </p:cNvSpPr>
            <p:nvPr/>
          </p:nvSpPr>
          <p:spPr bwMode="auto">
            <a:xfrm>
              <a:off x="4791075" y="2733675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(4)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Detail</a:t>
              </a:r>
            </a:p>
          </p:txBody>
        </p:sp>
        <p:cxnSp>
          <p:nvCxnSpPr>
            <p:cNvPr id="12303" name="AutoShape 85"/>
            <p:cNvCxnSpPr>
              <a:cxnSpLocks noChangeShapeType="1"/>
              <a:stCxn id="134226" idx="3"/>
              <a:endCxn id="134228" idx="1"/>
            </p:cNvCxnSpPr>
            <p:nvPr/>
          </p:nvCxnSpPr>
          <p:spPr bwMode="auto">
            <a:xfrm flipV="1">
              <a:off x="4389438" y="3419475"/>
              <a:ext cx="401637" cy="688975"/>
            </a:xfrm>
            <a:prstGeom prst="bentConnector3">
              <a:avLst>
                <a:gd name="adj1" fmla="val 49801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2304" name="AutoShape 86"/>
            <p:cNvCxnSpPr>
              <a:cxnSpLocks noChangeShapeType="1"/>
              <a:stCxn id="134227" idx="3"/>
              <a:endCxn id="134228" idx="1"/>
            </p:cNvCxnSpPr>
            <p:nvPr/>
          </p:nvCxnSpPr>
          <p:spPr bwMode="auto">
            <a:xfrm flipV="1">
              <a:off x="4391025" y="3419475"/>
              <a:ext cx="400050" cy="16510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prstDash val="sysDot"/>
              <a:miter lim="800000"/>
              <a:headEnd/>
              <a:tailEnd type="triangle" w="med" len="med"/>
            </a:ln>
          </p:spPr>
        </p:cxnSp>
        <p:cxnSp>
          <p:nvCxnSpPr>
            <p:cNvPr id="12305" name="AutoShape 87"/>
            <p:cNvCxnSpPr>
              <a:cxnSpLocks noChangeShapeType="1"/>
              <a:stCxn id="134222" idx="3"/>
              <a:endCxn id="134228" idx="1"/>
            </p:cNvCxnSpPr>
            <p:nvPr/>
          </p:nvCxnSpPr>
          <p:spPr bwMode="auto">
            <a:xfrm>
              <a:off x="4391025" y="3100388"/>
              <a:ext cx="400050" cy="3190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232" name="AutoShape 88"/>
            <p:cNvSpPr>
              <a:spLocks noChangeArrowheads="1"/>
            </p:cNvSpPr>
            <p:nvPr/>
          </p:nvSpPr>
          <p:spPr bwMode="auto">
            <a:xfrm>
              <a:off x="6835775" y="3149600"/>
              <a:ext cx="1706563" cy="1371600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(8)</a:t>
              </a:r>
              <a:r>
                <a:rPr lang="en-US" sz="1600" b="1">
                  <a:latin typeface="+mj-lt"/>
                </a:rPr>
                <a:t>Simulated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Reports</a:t>
              </a:r>
            </a:p>
          </p:txBody>
        </p:sp>
        <p:cxnSp>
          <p:nvCxnSpPr>
            <p:cNvPr id="12307" name="AutoShape 89"/>
            <p:cNvCxnSpPr>
              <a:cxnSpLocks noChangeShapeType="1"/>
              <a:stCxn id="134228" idx="3"/>
              <a:endCxn id="134232" idx="1"/>
            </p:cNvCxnSpPr>
            <p:nvPr/>
          </p:nvCxnSpPr>
          <p:spPr bwMode="auto">
            <a:xfrm>
              <a:off x="6497638" y="3419475"/>
              <a:ext cx="338137" cy="415925"/>
            </a:xfrm>
            <a:prstGeom prst="bentConnector3">
              <a:avLst>
                <a:gd name="adj1" fmla="val 4976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2308" name="AutoShape 90"/>
            <p:cNvCxnSpPr>
              <a:cxnSpLocks noChangeShapeType="1"/>
              <a:stCxn id="134228" idx="2"/>
              <a:endCxn id="134241" idx="0"/>
            </p:cNvCxnSpPr>
            <p:nvPr/>
          </p:nvCxnSpPr>
          <p:spPr bwMode="auto">
            <a:xfrm rot="5400000">
              <a:off x="2614613" y="2820987"/>
              <a:ext cx="1854200" cy="4206875"/>
            </a:xfrm>
            <a:prstGeom prst="bentConnector3">
              <a:avLst>
                <a:gd name="adj1" fmla="val 898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235" name="AutoShape 91"/>
            <p:cNvSpPr>
              <a:spLocks noChangeArrowheads="1"/>
            </p:cNvSpPr>
            <p:nvPr/>
          </p:nvSpPr>
          <p:spPr bwMode="auto">
            <a:xfrm>
              <a:off x="4648200" y="1716088"/>
              <a:ext cx="1990725" cy="731837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(7)</a:t>
              </a:r>
              <a:r>
                <a:rPr lang="en-US" sz="1600" b="1">
                  <a:latin typeface="+mj-lt"/>
                </a:rPr>
                <a:t>Simulation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to Simulation 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Copy</a:t>
              </a:r>
            </a:p>
          </p:txBody>
        </p:sp>
        <p:cxnSp>
          <p:nvCxnSpPr>
            <p:cNvPr id="12310" name="AutoShape 92"/>
            <p:cNvCxnSpPr>
              <a:cxnSpLocks noChangeShapeType="1"/>
              <a:stCxn id="134228" idx="0"/>
              <a:endCxn id="134235" idx="2"/>
            </p:cNvCxnSpPr>
            <p:nvPr/>
          </p:nvCxnSpPr>
          <p:spPr bwMode="auto">
            <a:xfrm flipH="1" flipV="1">
              <a:off x="5643563" y="2447925"/>
              <a:ext cx="1587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2311" name="AutoShape 93"/>
            <p:cNvCxnSpPr>
              <a:cxnSpLocks noChangeShapeType="1"/>
            </p:cNvCxnSpPr>
            <p:nvPr/>
          </p:nvCxnSpPr>
          <p:spPr bwMode="auto">
            <a:xfrm>
              <a:off x="5791200" y="2447925"/>
              <a:ext cx="0" cy="28575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2312" name="AutoShape 94"/>
            <p:cNvSpPr>
              <a:spLocks noChangeArrowheads="1"/>
            </p:cNvSpPr>
            <p:nvPr/>
          </p:nvSpPr>
          <p:spPr bwMode="auto">
            <a:xfrm>
              <a:off x="527050" y="1855788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Start</a:t>
              </a:r>
            </a:p>
          </p:txBody>
        </p:sp>
        <p:cxnSp>
          <p:nvCxnSpPr>
            <p:cNvPr id="12313" name="AutoShape 95"/>
            <p:cNvCxnSpPr>
              <a:cxnSpLocks noChangeShapeType="1"/>
              <a:stCxn id="12312" idx="2"/>
              <a:endCxn id="134219" idx="0"/>
            </p:cNvCxnSpPr>
            <p:nvPr/>
          </p:nvCxnSpPr>
          <p:spPr bwMode="auto">
            <a:xfrm flipH="1">
              <a:off x="1093788" y="2332038"/>
              <a:ext cx="4762" cy="401637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2314" name="AutoShape 96"/>
            <p:cNvCxnSpPr>
              <a:cxnSpLocks noChangeShapeType="1"/>
              <a:stCxn id="12312" idx="3"/>
              <a:endCxn id="134224" idx="5"/>
            </p:cNvCxnSpPr>
            <p:nvPr/>
          </p:nvCxnSpPr>
          <p:spPr bwMode="auto">
            <a:xfrm>
              <a:off x="1689100" y="2084388"/>
              <a:ext cx="8032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41" name="AutoShape 97"/>
            <p:cNvSpPr>
              <a:spLocks noChangeArrowheads="1"/>
            </p:cNvSpPr>
            <p:nvPr/>
          </p:nvSpPr>
          <p:spPr bwMode="auto">
            <a:xfrm>
              <a:off x="442913" y="585152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(9)</a:t>
              </a:r>
              <a:r>
                <a:rPr lang="en-US" sz="1600" b="1">
                  <a:latin typeface="+mj-lt"/>
                </a:rPr>
                <a:t>Simulation to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Summarized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</p:txBody>
        </p:sp>
        <p:sp>
          <p:nvSpPr>
            <p:cNvPr id="134242" name="AutoShape 98"/>
            <p:cNvSpPr>
              <a:spLocks noChangeArrowheads="1"/>
            </p:cNvSpPr>
            <p:nvPr/>
          </p:nvSpPr>
          <p:spPr bwMode="auto">
            <a:xfrm>
              <a:off x="2713038" y="585152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(10)</a:t>
              </a:r>
              <a:r>
                <a:rPr lang="en-US" sz="1600" b="1">
                  <a:latin typeface="+mj-lt"/>
                </a:rPr>
                <a:t>Summary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Forecast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latin typeface="+mj-lt"/>
                </a:rPr>
                <a:t>Maintenance</a:t>
              </a:r>
            </a:p>
          </p:txBody>
        </p:sp>
        <p:cxnSp>
          <p:nvCxnSpPr>
            <p:cNvPr id="12317" name="AutoShape 99"/>
            <p:cNvCxnSpPr>
              <a:cxnSpLocks noChangeShapeType="1"/>
              <a:stCxn id="134241" idx="3"/>
              <a:endCxn id="134242" idx="1"/>
            </p:cNvCxnSpPr>
            <p:nvPr/>
          </p:nvCxnSpPr>
          <p:spPr bwMode="auto">
            <a:xfrm>
              <a:off x="2433638" y="6218238"/>
              <a:ext cx="2794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cxnSp>
          <p:nvCxnSpPr>
            <p:cNvPr id="12318" name="AutoShape 100"/>
            <p:cNvCxnSpPr>
              <a:cxnSpLocks noChangeShapeType="1"/>
              <a:stCxn id="134242" idx="3"/>
              <a:endCxn id="134245" idx="1"/>
            </p:cNvCxnSpPr>
            <p:nvPr/>
          </p:nvCxnSpPr>
          <p:spPr bwMode="auto">
            <a:xfrm>
              <a:off x="4703763" y="6218238"/>
              <a:ext cx="2698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  <p:sp>
          <p:nvSpPr>
            <p:cNvPr id="134245" name="AutoShape 101"/>
            <p:cNvSpPr>
              <a:spLocks noChangeArrowheads="1"/>
            </p:cNvSpPr>
            <p:nvPr/>
          </p:nvSpPr>
          <p:spPr bwMode="auto">
            <a:xfrm>
              <a:off x="4973638" y="5851525"/>
              <a:ext cx="1990725" cy="731838"/>
            </a:xfrm>
            <a:prstGeom prst="flowChart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0" rIns="0" anchor="ctr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                    </a:t>
              </a:r>
              <a:endParaRPr lang="en-US" sz="1600" b="1">
                <a:latin typeface="+mj-lt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1600" b="1">
                  <a:solidFill>
                    <a:srgbClr val="FF0000"/>
                  </a:solidFill>
                  <a:latin typeface="+mj-lt"/>
                </a:rPr>
                <a:t>(11)</a:t>
              </a:r>
              <a:r>
                <a:rPr lang="en-US" sz="1600" b="1">
                  <a:latin typeface="+mj-lt"/>
                </a:rPr>
                <a:t>MRP</a:t>
              </a:r>
            </a:p>
            <a:p>
              <a:pPr eaLnBrk="0" hangingPunct="0">
                <a:lnSpc>
                  <a:spcPct val="90000"/>
                </a:lnSpc>
                <a:defRPr/>
              </a:pPr>
              <a:endParaRPr lang="en-US" sz="1600" b="1">
                <a:latin typeface="+mj-lt"/>
              </a:endParaRPr>
            </a:p>
          </p:txBody>
        </p:sp>
        <p:sp>
          <p:nvSpPr>
            <p:cNvPr id="12320" name="AutoShape 102"/>
            <p:cNvSpPr>
              <a:spLocks noChangeArrowheads="1"/>
            </p:cNvSpPr>
            <p:nvPr/>
          </p:nvSpPr>
          <p:spPr bwMode="auto">
            <a:xfrm>
              <a:off x="7277100" y="5989638"/>
              <a:ext cx="1143000" cy="457200"/>
            </a:xfrm>
            <a:prstGeom prst="flowChartTerminator">
              <a:avLst/>
            </a:prstGeom>
            <a:solidFill>
              <a:srgbClr val="EAEAEA"/>
            </a:solidFill>
            <a:ln w="38100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>
                <a:lnSpc>
                  <a:spcPct val="90000"/>
                </a:lnSpc>
              </a:pPr>
              <a:r>
                <a:rPr lang="en-US" sz="2000" b="1">
                  <a:solidFill>
                    <a:srgbClr val="FF0000"/>
                  </a:solidFill>
                  <a:latin typeface="+mj-lt"/>
                </a:rPr>
                <a:t>End</a:t>
              </a:r>
            </a:p>
          </p:txBody>
        </p:sp>
        <p:cxnSp>
          <p:nvCxnSpPr>
            <p:cNvPr id="12321" name="AutoShape 103"/>
            <p:cNvCxnSpPr>
              <a:cxnSpLocks noChangeShapeType="1"/>
              <a:stCxn id="134245" idx="3"/>
              <a:endCxn id="12320" idx="1"/>
            </p:cNvCxnSpPr>
            <p:nvPr/>
          </p:nvCxnSpPr>
          <p:spPr bwMode="auto">
            <a:xfrm>
              <a:off x="6964363" y="6218238"/>
              <a:ext cx="293687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0">
          <a:solidFill>
            <a:schemeClr val="hlink"/>
          </a:solidFill>
          <a:round/>
          <a:headEnd/>
          <a:tailEnd type="triangle" w="sm" len="sm"/>
        </a:ln>
        <a:effectLst/>
      </a:spPr>
      <a:bodyPr wrap="none" anchor="ctr"/>
      <a:lstStyle>
        <a:defPPr>
          <a:defRPr/>
        </a:defPPr>
      </a:lst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4104</TotalTime>
  <Words>1669</Words>
  <Application>Microsoft Office PowerPoint</Application>
  <PresentationFormat>On-screen Show (4:3)</PresentationFormat>
  <Paragraphs>713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1_EX06PP_template</vt:lpstr>
      <vt:lpstr>QAD 2010 Template</vt:lpstr>
      <vt:lpstr>Clip</vt:lpstr>
      <vt:lpstr>Set Up Forecast Simulation</vt:lpstr>
      <vt:lpstr>Forecast Simulation Overview</vt:lpstr>
      <vt:lpstr>Closed-Loop System</vt:lpstr>
      <vt:lpstr>Additional Functionality</vt:lpstr>
      <vt:lpstr>Forecast Limitations</vt:lpstr>
      <vt:lpstr>Lifecycle Summary</vt:lpstr>
      <vt:lpstr>Lifecycle Summary (Continued)</vt:lpstr>
      <vt:lpstr>Lifecycle Flowchart</vt:lpstr>
      <vt:lpstr>Lifecycle - Requiring Setup</vt:lpstr>
      <vt:lpstr>Forecast Simulation Setup</vt:lpstr>
      <vt:lpstr>Forecast Simulation Setup</vt:lpstr>
      <vt:lpstr>Sales Order Control</vt:lpstr>
      <vt:lpstr>Sales Order Control</vt:lpstr>
      <vt:lpstr>Forecasting Consumption</vt:lpstr>
      <vt:lpstr>Forecast Simulation Setup</vt:lpstr>
      <vt:lpstr>What is a Criteria Template?</vt:lpstr>
      <vt:lpstr>Simulation Criteria Maintenance </vt:lpstr>
      <vt:lpstr>Forecast Simulation Setup</vt:lpstr>
      <vt:lpstr>Simulation Criteria Maintenance Identify Template</vt:lpstr>
      <vt:lpstr>Identify Template</vt:lpstr>
      <vt:lpstr>Forecast Simulation Setup</vt:lpstr>
      <vt:lpstr>Simulation Criteria Maintenance Specify Time Frame</vt:lpstr>
      <vt:lpstr>Forecast Simulation Setup</vt:lpstr>
      <vt:lpstr>Calculation Method</vt:lpstr>
      <vt:lpstr>Calculation Methods</vt:lpstr>
      <vt:lpstr>Sales History Patterns</vt:lpstr>
      <vt:lpstr>Forecasting Methods</vt:lpstr>
      <vt:lpstr>Method Codes</vt:lpstr>
      <vt:lpstr>Method Codes</vt:lpstr>
      <vt:lpstr>Double Moving Average (Method 02)</vt:lpstr>
      <vt:lpstr>Double Exponential Smoothing (Method 03)</vt:lpstr>
      <vt:lpstr>Linear Exponential (Method 04)</vt:lpstr>
      <vt:lpstr>Classic Decomposition (Method 05)</vt:lpstr>
      <vt:lpstr>Simple Regression (Method 06)</vt:lpstr>
      <vt:lpstr>Best Fit (Method 01)</vt:lpstr>
      <vt:lpstr>Underlying Patterns</vt:lpstr>
      <vt:lpstr>Simulation Criteria Maintenance</vt:lpstr>
      <vt:lpstr>Forecast Simulation Setup</vt:lpstr>
      <vt:lpstr>Simulation Criteria Maintenance Indicate Items</vt:lpstr>
      <vt:lpstr>Forecast Simulation Setup</vt:lpstr>
      <vt:lpstr>Simulation Criteria Maintenance Specify Customer Parameters</vt:lpstr>
      <vt:lpstr>Forecast Simulation Setup: Summary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199</cp:revision>
  <cp:lastPrinted>1999-06-17T18:28:04Z</cp:lastPrinted>
  <dcterms:created xsi:type="dcterms:W3CDTF">1998-03-17T23:27:45Z</dcterms:created>
  <dcterms:modified xsi:type="dcterms:W3CDTF">2011-02-09T18:28:16Z</dcterms:modified>
</cp:coreProperties>
</file>