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770" r:id="rId2"/>
  </p:sldMasterIdLst>
  <p:notesMasterIdLst>
    <p:notesMasterId r:id="rId80"/>
  </p:notesMasterIdLst>
  <p:handoutMasterIdLst>
    <p:handoutMasterId r:id="rId81"/>
  </p:handoutMasterIdLst>
  <p:sldIdLst>
    <p:sldId id="581" r:id="rId3"/>
    <p:sldId id="582" r:id="rId4"/>
    <p:sldId id="583" r:id="rId5"/>
    <p:sldId id="528" r:id="rId6"/>
    <p:sldId id="534" r:id="rId7"/>
    <p:sldId id="529" r:id="rId8"/>
    <p:sldId id="530" r:id="rId9"/>
    <p:sldId id="523" r:id="rId10"/>
    <p:sldId id="532" r:id="rId11"/>
    <p:sldId id="466" r:id="rId12"/>
    <p:sldId id="535" r:id="rId13"/>
    <p:sldId id="524" r:id="rId14"/>
    <p:sldId id="525" r:id="rId15"/>
    <p:sldId id="531" r:id="rId16"/>
    <p:sldId id="546" r:id="rId17"/>
    <p:sldId id="547" r:id="rId18"/>
    <p:sldId id="548" r:id="rId19"/>
    <p:sldId id="467" r:id="rId20"/>
    <p:sldId id="468" r:id="rId21"/>
    <p:sldId id="469" r:id="rId22"/>
    <p:sldId id="555" r:id="rId23"/>
    <p:sldId id="471" r:id="rId24"/>
    <p:sldId id="584" r:id="rId25"/>
    <p:sldId id="473" r:id="rId26"/>
    <p:sldId id="474" r:id="rId27"/>
    <p:sldId id="475" r:id="rId28"/>
    <p:sldId id="586" r:id="rId29"/>
    <p:sldId id="585" r:id="rId30"/>
    <p:sldId id="562" r:id="rId31"/>
    <p:sldId id="564" r:id="rId32"/>
    <p:sldId id="566" r:id="rId33"/>
    <p:sldId id="481" r:id="rId34"/>
    <p:sldId id="482" r:id="rId35"/>
    <p:sldId id="485" r:id="rId36"/>
    <p:sldId id="486" r:id="rId37"/>
    <p:sldId id="487" r:id="rId38"/>
    <p:sldId id="488" r:id="rId39"/>
    <p:sldId id="489" r:id="rId40"/>
    <p:sldId id="569" r:id="rId41"/>
    <p:sldId id="490" r:id="rId42"/>
    <p:sldId id="491" r:id="rId43"/>
    <p:sldId id="579" r:id="rId44"/>
    <p:sldId id="570" r:id="rId45"/>
    <p:sldId id="493" r:id="rId46"/>
    <p:sldId id="494" r:id="rId47"/>
    <p:sldId id="571" r:id="rId48"/>
    <p:sldId id="495" r:id="rId49"/>
    <p:sldId id="500" r:id="rId50"/>
    <p:sldId id="572" r:id="rId51"/>
    <p:sldId id="573" r:id="rId52"/>
    <p:sldId id="574" r:id="rId53"/>
    <p:sldId id="575" r:id="rId54"/>
    <p:sldId id="496" r:id="rId55"/>
    <p:sldId id="497" r:id="rId56"/>
    <p:sldId id="498" r:id="rId57"/>
    <p:sldId id="499" r:id="rId58"/>
    <p:sldId id="501" r:id="rId59"/>
    <p:sldId id="576" r:id="rId60"/>
    <p:sldId id="502" r:id="rId61"/>
    <p:sldId id="577" r:id="rId62"/>
    <p:sldId id="578" r:id="rId63"/>
    <p:sldId id="503" r:id="rId64"/>
    <p:sldId id="504" r:id="rId65"/>
    <p:sldId id="505" r:id="rId66"/>
    <p:sldId id="507" r:id="rId67"/>
    <p:sldId id="508" r:id="rId68"/>
    <p:sldId id="509" r:id="rId69"/>
    <p:sldId id="510" r:id="rId70"/>
    <p:sldId id="511" r:id="rId71"/>
    <p:sldId id="512" r:id="rId72"/>
    <p:sldId id="513" r:id="rId73"/>
    <p:sldId id="540" r:id="rId74"/>
    <p:sldId id="518" r:id="rId75"/>
    <p:sldId id="520" r:id="rId76"/>
    <p:sldId id="580" r:id="rId77"/>
    <p:sldId id="536" r:id="rId78"/>
    <p:sldId id="537" r:id="rId79"/>
  </p:sldIdLst>
  <p:sldSz cx="9144000" cy="6858000" type="screen4x3"/>
  <p:notesSz cx="6991350" cy="92821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87C6"/>
    <a:srgbClr val="BDCCA2"/>
    <a:srgbClr val="D8E1C9"/>
    <a:srgbClr val="DDDDDD"/>
    <a:srgbClr val="D6CDAE"/>
    <a:srgbClr val="C7BC93"/>
    <a:srgbClr val="FFFFCC"/>
    <a:srgbClr val="8E7F4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0" autoAdjust="0"/>
    <p:restoredTop sz="80320" autoAdjust="0"/>
  </p:normalViewPr>
  <p:slideViewPr>
    <p:cSldViewPr snapToGrid="0">
      <p:cViewPr>
        <p:scale>
          <a:sx n="100" d="100"/>
          <a:sy n="100" d="100"/>
        </p:scale>
        <p:origin x="-324" y="-114"/>
      </p:cViewPr>
      <p:guideLst>
        <p:guide orient="horz" pos="2191"/>
        <p:guide pos="5759"/>
        <p:guide pos="2860"/>
        <p:guide pos="52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2274" y="-96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presProps" Target="presProps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notesMaster" Target="notesMasters/notesMaster1.xml"/><Relationship Id="rId85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8.xml"/><Relationship Id="rId2" Type="http://schemas.openxmlformats.org/officeDocument/2006/relationships/slide" Target="slides/slide7.xml"/><Relationship Id="rId1" Type="http://schemas.openxmlformats.org/officeDocument/2006/relationships/slide" Target="slides/slide4.xml"/><Relationship Id="rId6" Type="http://schemas.openxmlformats.org/officeDocument/2006/relationships/slide" Target="slides/slide76.xml"/><Relationship Id="rId5" Type="http://schemas.openxmlformats.org/officeDocument/2006/relationships/slide" Target="slides/slide10.xml"/><Relationship Id="rId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EBD9F35E-C1A2-4475-885E-0B7D0900A0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fld id="{6C614639-3ABD-4A30-8AAF-E6C504C731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8D6F0D-FC92-4BA7-B78B-4E84F6CD638F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8294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8294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5E1CA1-A785-4A2B-B90F-61D1747B96D2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9216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9216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F34BE2-B6B4-470E-931D-77EC583C4ADA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9318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9318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F37614-5BFB-43E8-BAAE-C71AB1679FB5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9421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9421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5A125F-3767-4414-A0CF-E4CAD08815BF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9523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9523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9CC819-11FA-4B06-8FD7-F2673D1B6E46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9625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9626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DB294C-9B02-4D5D-9080-B363614D390D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9728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9728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2EEAE3-541C-4399-B49A-F4E48205AB4B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98307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98308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C4B479-4CDB-453C-8A2F-BA2A49B9A233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99331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99332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326F25-2B66-4333-B510-DBC5C3F8477F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0035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035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7C5301-2C1B-425B-B75A-659958D3EC2D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10137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138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8495E5-DA94-4C20-8E3D-BBE2B380B314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8397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8397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E4A97F-F0BC-42C4-BFCE-AF077252E2ED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10240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240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7150C7-A740-47ED-A1B5-E8A3920E2D98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10342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342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26B3EF-451E-4126-B8DC-4547005A95B0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10445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445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0EDC25-9938-4A03-8D5D-B19318ACC77F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10547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547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131C7E-3396-423E-9249-5858199EFE36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10649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650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6EFA1D-7C65-4550-8DF2-B96FBE908C01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10752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752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F758AC-5AFE-461F-A68B-361857BEB1F0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0854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854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878418-4DFB-4C5D-AD4A-9BF9451972F6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10957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957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879EE7-611E-4607-8F32-4FEC422C041D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110595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0596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701EB8-A0AC-41BA-A43B-CAAC0831D48F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11619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1620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DAEEED-0C94-4FA2-B98A-6EAF88AD82EE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8499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8499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705794-9670-4AB2-BC0D-32B401DB858E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112643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2644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FE9291-222E-4DDA-BC97-98C0AC601296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113667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3668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EE2F69-00A2-4DE0-848C-5D6516E6FB7E}" type="slidenum">
              <a:rPr lang="en-US" smtClean="0"/>
              <a:pPr/>
              <a:t>53</a:t>
            </a:fld>
            <a:endParaRPr lang="en-US" smtClean="0"/>
          </a:p>
        </p:txBody>
      </p:sp>
      <p:sp>
        <p:nvSpPr>
          <p:cNvPr id="114691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4692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83BDC3-B4A3-40D3-AA7F-04E4B3FB1D9D}" type="slidenum">
              <a:rPr lang="en-US" smtClean="0"/>
              <a:pPr/>
              <a:t>54</a:t>
            </a:fld>
            <a:endParaRPr lang="en-US" smtClean="0"/>
          </a:p>
        </p:txBody>
      </p:sp>
      <p:sp>
        <p:nvSpPr>
          <p:cNvPr id="115715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5716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4DBF55-E9E5-42B1-B8D0-AD52E2D969DA}" type="slidenum">
              <a:rPr lang="en-US" smtClean="0"/>
              <a:pPr/>
              <a:t>55</a:t>
            </a:fld>
            <a:endParaRPr lang="en-US" smtClean="0"/>
          </a:p>
        </p:txBody>
      </p:sp>
      <p:sp>
        <p:nvSpPr>
          <p:cNvPr id="116739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6740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7E1E26-2E9F-475B-953B-827EE19C353D}" type="slidenum">
              <a:rPr lang="en-US" smtClean="0"/>
              <a:pPr/>
              <a:t>56</a:t>
            </a:fld>
            <a:endParaRPr lang="en-US" smtClean="0"/>
          </a:p>
        </p:txBody>
      </p:sp>
      <p:sp>
        <p:nvSpPr>
          <p:cNvPr id="117763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7764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33E569-D131-466B-A9DD-FF7A7F500D91}" type="slidenum">
              <a:rPr lang="en-US" smtClean="0"/>
              <a:pPr/>
              <a:t>57</a:t>
            </a:fld>
            <a:endParaRPr lang="en-US" smtClean="0"/>
          </a:p>
        </p:txBody>
      </p:sp>
      <p:sp>
        <p:nvSpPr>
          <p:cNvPr id="118787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8788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F6DB20-B755-41D8-9759-C5A903A6851A}" type="slidenum">
              <a:rPr lang="en-US" smtClean="0"/>
              <a:pPr/>
              <a:t>59</a:t>
            </a:fld>
            <a:endParaRPr lang="en-US" smtClean="0"/>
          </a:p>
        </p:txBody>
      </p:sp>
      <p:sp>
        <p:nvSpPr>
          <p:cNvPr id="119811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9812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EE6E8-9DB4-457E-8D12-7581478A0397}" type="slidenum">
              <a:rPr lang="en-US" smtClean="0"/>
              <a:pPr/>
              <a:t>62</a:t>
            </a:fld>
            <a:endParaRPr lang="en-US" smtClean="0"/>
          </a:p>
        </p:txBody>
      </p:sp>
      <p:sp>
        <p:nvSpPr>
          <p:cNvPr id="120835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0836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F05CB0-6BF1-48B2-BD3D-CD02BBD27644}" type="slidenum">
              <a:rPr lang="en-US" smtClean="0"/>
              <a:pPr/>
              <a:t>63</a:t>
            </a:fld>
            <a:endParaRPr lang="en-US" smtClean="0"/>
          </a:p>
        </p:txBody>
      </p:sp>
      <p:sp>
        <p:nvSpPr>
          <p:cNvPr id="121859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1860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63C38C-7711-4913-905B-BCFFA33A61C2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8601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8602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BA71DB-2A32-4E82-8494-EF15AF2E5BD8}" type="slidenum">
              <a:rPr lang="en-US" smtClean="0"/>
              <a:pPr/>
              <a:t>64</a:t>
            </a:fld>
            <a:endParaRPr lang="en-US" smtClean="0"/>
          </a:p>
        </p:txBody>
      </p:sp>
      <p:sp>
        <p:nvSpPr>
          <p:cNvPr id="122883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2884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49898D-9AAE-4B65-9052-3E3ADF681C6D}" type="slidenum">
              <a:rPr lang="en-US" smtClean="0"/>
              <a:pPr/>
              <a:t>65</a:t>
            </a:fld>
            <a:endParaRPr lang="en-US" smtClean="0"/>
          </a:p>
        </p:txBody>
      </p:sp>
      <p:sp>
        <p:nvSpPr>
          <p:cNvPr id="123907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3908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39BF24-19A2-47E7-B6AE-7CF16A3E58E9}" type="slidenum">
              <a:rPr lang="en-US" smtClean="0"/>
              <a:pPr/>
              <a:t>66</a:t>
            </a:fld>
            <a:endParaRPr lang="en-US" smtClean="0"/>
          </a:p>
        </p:txBody>
      </p:sp>
      <p:sp>
        <p:nvSpPr>
          <p:cNvPr id="124931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4932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D564B3-354E-43FC-9691-E15496FD0778}" type="slidenum">
              <a:rPr lang="en-US" smtClean="0"/>
              <a:pPr/>
              <a:t>67</a:t>
            </a:fld>
            <a:endParaRPr lang="en-US" smtClean="0"/>
          </a:p>
        </p:txBody>
      </p:sp>
      <p:sp>
        <p:nvSpPr>
          <p:cNvPr id="125955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5956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07FC0A-D324-4B8B-B405-0BD07FE17BB3}" type="slidenum">
              <a:rPr lang="en-US" smtClean="0"/>
              <a:pPr/>
              <a:t>68</a:t>
            </a:fld>
            <a:endParaRPr lang="en-US" smtClean="0"/>
          </a:p>
        </p:txBody>
      </p:sp>
      <p:sp>
        <p:nvSpPr>
          <p:cNvPr id="126979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6980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158C39-119B-4110-872C-2A036B8F70E1}" type="slidenum">
              <a:rPr lang="en-US" smtClean="0"/>
              <a:pPr/>
              <a:t>69</a:t>
            </a:fld>
            <a:endParaRPr lang="en-US" smtClean="0"/>
          </a:p>
        </p:txBody>
      </p:sp>
      <p:sp>
        <p:nvSpPr>
          <p:cNvPr id="128003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8004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01E01E-2D2E-4250-95C6-7ACE5AE90698}" type="slidenum">
              <a:rPr lang="en-US" smtClean="0"/>
              <a:pPr/>
              <a:t>70</a:t>
            </a:fld>
            <a:endParaRPr lang="en-US" smtClean="0"/>
          </a:p>
        </p:txBody>
      </p:sp>
      <p:sp>
        <p:nvSpPr>
          <p:cNvPr id="129027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9028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157F67-28F4-4E6F-BBC5-47AD0E731BC7}" type="slidenum">
              <a:rPr lang="en-US" smtClean="0"/>
              <a:pPr/>
              <a:t>71</a:t>
            </a:fld>
            <a:endParaRPr lang="en-US" smtClean="0"/>
          </a:p>
        </p:txBody>
      </p:sp>
      <p:sp>
        <p:nvSpPr>
          <p:cNvPr id="130051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0052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39DF9B-7B7C-432D-89CB-CBD7E0E77EE2}" type="slidenum">
              <a:rPr lang="en-US" smtClean="0"/>
              <a:pPr/>
              <a:t>72</a:t>
            </a:fld>
            <a:endParaRPr lang="en-US" smtClean="0"/>
          </a:p>
        </p:txBody>
      </p:sp>
      <p:sp>
        <p:nvSpPr>
          <p:cNvPr id="131075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1076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3690DD-9D14-4123-AAB0-2299CB5867A3}" type="slidenum">
              <a:rPr lang="en-US" smtClean="0"/>
              <a:pPr/>
              <a:t>73</a:t>
            </a:fld>
            <a:endParaRPr lang="en-US" smtClean="0"/>
          </a:p>
        </p:txBody>
      </p:sp>
      <p:sp>
        <p:nvSpPr>
          <p:cNvPr id="132099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2100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6C2B62-B814-44F5-A505-26E24B79B35F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8704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8704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CBA720-D636-4105-BF06-D738480EB063}" type="slidenum">
              <a:rPr lang="en-US" smtClean="0"/>
              <a:pPr/>
              <a:t>74</a:t>
            </a:fld>
            <a:endParaRPr lang="en-US" smtClean="0"/>
          </a:p>
        </p:txBody>
      </p:sp>
      <p:sp>
        <p:nvSpPr>
          <p:cNvPr id="133123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3124" name="Rectangle 1027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538079-9599-4410-B32D-3500A76101A5}" type="slidenum">
              <a:rPr lang="en-US" smtClean="0"/>
              <a:pPr/>
              <a:t>76</a:t>
            </a:fld>
            <a:endParaRPr lang="en-US" smtClean="0"/>
          </a:p>
        </p:txBody>
      </p:sp>
      <p:sp>
        <p:nvSpPr>
          <p:cNvPr id="13414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414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C26BC3-DC2A-455C-9E39-EB81CFA4086E}" type="slidenum">
              <a:rPr lang="en-US" smtClean="0"/>
              <a:pPr/>
              <a:t>77</a:t>
            </a:fld>
            <a:endParaRPr lang="en-US" smtClean="0"/>
          </a:p>
        </p:txBody>
      </p:sp>
      <p:sp>
        <p:nvSpPr>
          <p:cNvPr id="13517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517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DA7355-A32D-4824-A233-112C2576BB83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8806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8806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A84284-9646-4AD0-A4AE-44D03357A05F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8909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8909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ADC3CE-D963-43A7-9B48-5A04AFEA0532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9011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9011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342127-8EC7-4866-8E3E-26507F4C56C7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9113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9114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qad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40738" y="6594475"/>
            <a:ext cx="617537" cy="13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2008-QS-PL-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2008-QS-PL-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qad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40738" y="6594475"/>
            <a:ext cx="617537" cy="13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2008-QS-PL-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2008-QS-PL-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2008-QS-PL-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2008-QS-PL-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2008-QS-PL-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2008-QS-PL-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2008-QS-PL-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2008-QS-PL-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dirty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9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093075" y="6648450"/>
            <a:ext cx="10509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2008-QS-PL-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2008-QS-PL-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8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</a:t>
            </a:r>
            <a:r>
              <a:rPr lang="en-US" sz="2400" dirty="0" smtClean="0"/>
              <a:t>Standard </a:t>
            </a:r>
            <a:r>
              <a:rPr lang="en-US" sz="2400" dirty="0" smtClean="0"/>
              <a:t>Edition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Planning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Component Item Planning: </a:t>
            </a:r>
            <a:r>
              <a:rPr lang="en-US" dirty="0" smtClean="0"/>
              <a:t>MRP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QS-PL-100</a:t>
            </a:r>
          </a:p>
        </p:txBody>
      </p:sp>
      <p:grpSp>
        <p:nvGrpSpPr>
          <p:cNvPr id="12292" name="Group 36"/>
          <p:cNvGrpSpPr>
            <a:grpSpLocks/>
          </p:cNvGrpSpPr>
          <p:nvPr/>
        </p:nvGrpSpPr>
        <p:grpSpPr bwMode="auto">
          <a:xfrm>
            <a:off x="839788" y="831850"/>
            <a:ext cx="7459662" cy="5413375"/>
            <a:chOff x="397" y="338"/>
            <a:chExt cx="4963" cy="3626"/>
          </a:xfrm>
        </p:grpSpPr>
        <p:sp>
          <p:nvSpPr>
            <p:cNvPr id="12293" name="Rectangle 37"/>
            <p:cNvSpPr>
              <a:spLocks noChangeArrowheads="1"/>
            </p:cNvSpPr>
            <p:nvPr/>
          </p:nvSpPr>
          <p:spPr bwMode="auto">
            <a:xfrm>
              <a:off x="397" y="338"/>
              <a:ext cx="4963" cy="3626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294" name="Rectangle 38"/>
            <p:cNvSpPr>
              <a:spLocks noChangeArrowheads="1"/>
            </p:cNvSpPr>
            <p:nvPr/>
          </p:nvSpPr>
          <p:spPr bwMode="auto">
            <a:xfrm>
              <a:off x="3460" y="3550"/>
              <a:ext cx="751" cy="21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82550" tIns="41275" rIns="82550" bIns="41275">
              <a:spAutoFit/>
            </a:bodyPr>
            <a:lstStyle/>
            <a:p>
              <a:pPr algn="ctr" defTabSz="739775" eaLnBrk="0" hangingPunct="0"/>
              <a:r>
                <a:rPr lang="en-US" sz="1600" b="1">
                  <a:latin typeface="+mj-lt"/>
                </a:rPr>
                <a:t>Outputs</a:t>
              </a:r>
            </a:p>
          </p:txBody>
        </p:sp>
        <p:sp>
          <p:nvSpPr>
            <p:cNvPr id="12295" name="Rectangle 39"/>
            <p:cNvSpPr>
              <a:spLocks noChangeArrowheads="1"/>
            </p:cNvSpPr>
            <p:nvPr/>
          </p:nvSpPr>
          <p:spPr bwMode="auto">
            <a:xfrm>
              <a:off x="1456" y="395"/>
              <a:ext cx="568" cy="21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82550" tIns="41275" rIns="82550" bIns="41275">
              <a:spAutoFit/>
            </a:bodyPr>
            <a:lstStyle/>
            <a:p>
              <a:pPr algn="ctr" defTabSz="739775" eaLnBrk="0" hangingPunct="0"/>
              <a:r>
                <a:rPr lang="en-US" sz="1600" b="1">
                  <a:latin typeface="+mj-lt"/>
                </a:rPr>
                <a:t>Inputs</a:t>
              </a:r>
            </a:p>
          </p:txBody>
        </p:sp>
        <p:sp>
          <p:nvSpPr>
            <p:cNvPr id="371752" name="Oval 40"/>
            <p:cNvSpPr>
              <a:spLocks noChangeArrowheads="1"/>
            </p:cNvSpPr>
            <p:nvPr/>
          </p:nvSpPr>
          <p:spPr bwMode="auto">
            <a:xfrm>
              <a:off x="661" y="530"/>
              <a:ext cx="940" cy="583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>
                  <a:latin typeface="+mj-lt"/>
                </a:rPr>
                <a:t>Bills of</a:t>
              </a:r>
            </a:p>
            <a:p>
              <a:pPr algn="ctr" defTabSz="936625" eaLnBrk="0" hangingPunct="0">
                <a:defRPr/>
              </a:pPr>
              <a:r>
                <a:rPr lang="en-US" sz="1600">
                  <a:latin typeface="+mj-lt"/>
                </a:rPr>
                <a:t>Materials</a:t>
              </a:r>
            </a:p>
          </p:txBody>
        </p:sp>
        <p:sp>
          <p:nvSpPr>
            <p:cNvPr id="371753" name="Oval 41"/>
            <p:cNvSpPr>
              <a:spLocks noChangeArrowheads="1"/>
            </p:cNvSpPr>
            <p:nvPr/>
          </p:nvSpPr>
          <p:spPr bwMode="auto">
            <a:xfrm>
              <a:off x="661" y="1179"/>
              <a:ext cx="940" cy="584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>
                  <a:latin typeface="+mj-lt"/>
                </a:rPr>
                <a:t>Demand</a:t>
              </a:r>
            </a:p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>
                  <a:latin typeface="+mj-lt"/>
                </a:rPr>
                <a:t>(Forecast,</a:t>
              </a:r>
            </a:p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>
                  <a:latin typeface="+mj-lt"/>
                </a:rPr>
                <a:t>SOs, etc.)</a:t>
              </a:r>
            </a:p>
          </p:txBody>
        </p:sp>
        <p:sp>
          <p:nvSpPr>
            <p:cNvPr id="371754" name="Oval 42"/>
            <p:cNvSpPr>
              <a:spLocks noChangeArrowheads="1"/>
            </p:cNvSpPr>
            <p:nvPr/>
          </p:nvSpPr>
          <p:spPr bwMode="auto">
            <a:xfrm>
              <a:off x="661" y="1859"/>
              <a:ext cx="940" cy="586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dirty="0">
                  <a:latin typeface="+mj-lt"/>
                </a:rPr>
                <a:t>Supply</a:t>
              </a:r>
            </a:p>
            <a:p>
              <a:pPr algn="ctr" defTabSz="936625" eaLnBrk="0" hangingPunct="0">
                <a:defRPr/>
              </a:pPr>
              <a:r>
                <a:rPr lang="en-US" sz="1200" dirty="0">
                  <a:latin typeface="+mj-lt"/>
                </a:rPr>
                <a:t>(POs, WOs,</a:t>
              </a:r>
            </a:p>
            <a:p>
              <a:pPr algn="ctr" defTabSz="936625" eaLnBrk="0" hangingPunct="0">
                <a:defRPr/>
              </a:pPr>
              <a:r>
                <a:rPr lang="en-US" sz="1200" dirty="0">
                  <a:latin typeface="+mj-lt"/>
                </a:rPr>
                <a:t>Quantities</a:t>
              </a:r>
            </a:p>
            <a:p>
              <a:pPr algn="ctr" defTabSz="936625" eaLnBrk="0" hangingPunct="0">
                <a:defRPr/>
              </a:pPr>
              <a:r>
                <a:rPr lang="en-US" sz="1200" dirty="0">
                  <a:latin typeface="+mj-lt"/>
                </a:rPr>
                <a:t>on Hand)</a:t>
              </a:r>
            </a:p>
          </p:txBody>
        </p:sp>
        <p:sp>
          <p:nvSpPr>
            <p:cNvPr id="371755" name="Oval 43"/>
            <p:cNvSpPr>
              <a:spLocks noChangeArrowheads="1"/>
            </p:cNvSpPr>
            <p:nvPr/>
          </p:nvSpPr>
          <p:spPr bwMode="auto">
            <a:xfrm>
              <a:off x="661" y="2539"/>
              <a:ext cx="940" cy="583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>
                  <a:latin typeface="+mj-lt"/>
                </a:rPr>
                <a:t>Planning</a:t>
              </a:r>
            </a:p>
            <a:p>
              <a:pPr algn="ctr" defTabSz="936625" eaLnBrk="0" hangingPunct="0">
                <a:defRPr/>
              </a:pPr>
              <a:r>
                <a:rPr lang="en-US" sz="1600">
                  <a:latin typeface="+mj-lt"/>
                </a:rPr>
                <a:t>Data</a:t>
              </a:r>
            </a:p>
          </p:txBody>
        </p:sp>
        <p:sp>
          <p:nvSpPr>
            <p:cNvPr id="371756" name="Oval 44"/>
            <p:cNvSpPr>
              <a:spLocks noChangeArrowheads="1"/>
            </p:cNvSpPr>
            <p:nvPr/>
          </p:nvSpPr>
          <p:spPr bwMode="auto">
            <a:xfrm>
              <a:off x="661" y="3201"/>
              <a:ext cx="940" cy="587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>
                  <a:latin typeface="+mj-lt"/>
                </a:rPr>
                <a:t>Shop</a:t>
              </a:r>
            </a:p>
            <a:p>
              <a:pPr algn="ctr" defTabSz="936625" eaLnBrk="0" hangingPunct="0">
                <a:defRPr/>
              </a:pPr>
              <a:r>
                <a:rPr lang="en-US" sz="1600">
                  <a:latin typeface="+mj-lt"/>
                </a:rPr>
                <a:t>Calendar</a:t>
              </a:r>
            </a:p>
          </p:txBody>
        </p:sp>
        <p:sp>
          <p:nvSpPr>
            <p:cNvPr id="12301" name="Freeform 45"/>
            <p:cNvSpPr>
              <a:spLocks/>
            </p:cNvSpPr>
            <p:nvPr/>
          </p:nvSpPr>
          <p:spPr bwMode="auto">
            <a:xfrm>
              <a:off x="1621" y="797"/>
              <a:ext cx="306" cy="2706"/>
            </a:xfrm>
            <a:custGeom>
              <a:avLst/>
              <a:gdLst>
                <a:gd name="T0" fmla="*/ 78 w 235"/>
                <a:gd name="T1" fmla="*/ 0 h 3025"/>
                <a:gd name="T2" fmla="*/ 1935 w 235"/>
                <a:gd name="T3" fmla="*/ 0 h 3025"/>
                <a:gd name="T4" fmla="*/ 1935 w 235"/>
                <a:gd name="T5" fmla="*/ 1241 h 3025"/>
                <a:gd name="T6" fmla="*/ 0 w 235"/>
                <a:gd name="T7" fmla="*/ 1241 h 30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5"/>
                <a:gd name="T13" fmla="*/ 0 h 3025"/>
                <a:gd name="T14" fmla="*/ 235 w 235"/>
                <a:gd name="T15" fmla="*/ 3025 h 30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5" h="3025">
                  <a:moveTo>
                    <a:pt x="9" y="0"/>
                  </a:moveTo>
                  <a:lnTo>
                    <a:pt x="234" y="0"/>
                  </a:lnTo>
                  <a:lnTo>
                    <a:pt x="234" y="3024"/>
                  </a:lnTo>
                  <a:lnTo>
                    <a:pt x="0" y="3024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302" name="Line 46"/>
            <p:cNvSpPr>
              <a:spLocks noChangeShapeType="1"/>
            </p:cNvSpPr>
            <p:nvPr/>
          </p:nvSpPr>
          <p:spPr bwMode="auto">
            <a:xfrm>
              <a:off x="1663" y="1481"/>
              <a:ext cx="25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303" name="Line 47"/>
            <p:cNvSpPr>
              <a:spLocks noChangeShapeType="1"/>
            </p:cNvSpPr>
            <p:nvPr/>
          </p:nvSpPr>
          <p:spPr bwMode="auto">
            <a:xfrm>
              <a:off x="1651" y="2862"/>
              <a:ext cx="25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304" name="Line 48"/>
            <p:cNvSpPr>
              <a:spLocks noChangeShapeType="1"/>
            </p:cNvSpPr>
            <p:nvPr/>
          </p:nvSpPr>
          <p:spPr bwMode="auto">
            <a:xfrm>
              <a:off x="1639" y="2164"/>
              <a:ext cx="47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71761" name="AutoShape 49"/>
            <p:cNvSpPr>
              <a:spLocks noChangeArrowheads="1"/>
            </p:cNvSpPr>
            <p:nvPr/>
          </p:nvSpPr>
          <p:spPr bwMode="auto">
            <a:xfrm>
              <a:off x="2091" y="1373"/>
              <a:ext cx="1581" cy="1581"/>
            </a:xfrm>
            <a:prstGeom prst="star16">
              <a:avLst>
                <a:gd name="adj" fmla="val 37500"/>
              </a:avLst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accent6"/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>
                  <a:solidFill>
                    <a:schemeClr val="tx2"/>
                  </a:solidFill>
                  <a:latin typeface="+mj-lt"/>
                </a:rPr>
                <a:t>Calculate</a:t>
              </a:r>
            </a:p>
            <a:p>
              <a:pPr algn="ctr" eaLnBrk="0" hangingPunct="0">
                <a:defRPr/>
              </a:pPr>
              <a:r>
                <a:rPr lang="en-US" sz="1800">
                  <a:solidFill>
                    <a:schemeClr val="tx2"/>
                  </a:solidFill>
                  <a:latin typeface="+mj-lt"/>
                </a:rPr>
                <a:t>MRP</a:t>
              </a:r>
            </a:p>
          </p:txBody>
        </p:sp>
        <p:sp>
          <p:nvSpPr>
            <p:cNvPr id="12306" name="Freeform 50"/>
            <p:cNvSpPr>
              <a:spLocks/>
            </p:cNvSpPr>
            <p:nvPr/>
          </p:nvSpPr>
          <p:spPr bwMode="auto">
            <a:xfrm>
              <a:off x="3842" y="1272"/>
              <a:ext cx="347" cy="1633"/>
            </a:xfrm>
            <a:custGeom>
              <a:avLst/>
              <a:gdLst>
                <a:gd name="T0" fmla="*/ 253 w 361"/>
                <a:gd name="T1" fmla="*/ 0 h 1441"/>
                <a:gd name="T2" fmla="*/ 0 w 361"/>
                <a:gd name="T3" fmla="*/ 0 h 1441"/>
                <a:gd name="T4" fmla="*/ 0 w 361"/>
                <a:gd name="T5" fmla="*/ 3914 h 1441"/>
                <a:gd name="T6" fmla="*/ 263 w 361"/>
                <a:gd name="T7" fmla="*/ 3914 h 14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1"/>
                <a:gd name="T13" fmla="*/ 0 h 1441"/>
                <a:gd name="T14" fmla="*/ 361 w 361"/>
                <a:gd name="T15" fmla="*/ 1441 h 14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1" h="1441">
                  <a:moveTo>
                    <a:pt x="346" y="0"/>
                  </a:moveTo>
                  <a:lnTo>
                    <a:pt x="0" y="0"/>
                  </a:lnTo>
                  <a:lnTo>
                    <a:pt x="0" y="1440"/>
                  </a:lnTo>
                  <a:lnTo>
                    <a:pt x="360" y="144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307" name="Line 51"/>
            <p:cNvSpPr>
              <a:spLocks noChangeShapeType="1"/>
            </p:cNvSpPr>
            <p:nvPr/>
          </p:nvSpPr>
          <p:spPr bwMode="auto">
            <a:xfrm>
              <a:off x="3673" y="2161"/>
              <a:ext cx="15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2308" name="Group 52"/>
            <p:cNvGrpSpPr>
              <a:grpSpLocks/>
            </p:cNvGrpSpPr>
            <p:nvPr/>
          </p:nvGrpSpPr>
          <p:grpSpPr bwMode="auto">
            <a:xfrm>
              <a:off x="4174" y="730"/>
              <a:ext cx="994" cy="1287"/>
              <a:chOff x="4048" y="856"/>
              <a:chExt cx="994" cy="1287"/>
            </a:xfrm>
          </p:grpSpPr>
          <p:sp>
            <p:nvSpPr>
              <p:cNvPr id="371765" name="Rectangle 53"/>
              <p:cNvSpPr>
                <a:spLocks noChangeArrowheads="1"/>
              </p:cNvSpPr>
              <p:nvPr/>
            </p:nvSpPr>
            <p:spPr bwMode="auto">
              <a:xfrm>
                <a:off x="4259" y="1050"/>
                <a:ext cx="783" cy="1093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>
                  <a:latin typeface="+mj-lt"/>
                </a:endParaRPr>
              </a:p>
            </p:txBody>
          </p:sp>
          <p:sp>
            <p:nvSpPr>
              <p:cNvPr id="371766" name="Rectangle 54"/>
              <p:cNvSpPr>
                <a:spLocks noChangeArrowheads="1"/>
              </p:cNvSpPr>
              <p:nvPr/>
            </p:nvSpPr>
            <p:spPr bwMode="auto">
              <a:xfrm>
                <a:off x="4156" y="965"/>
                <a:ext cx="784" cy="1087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>
                  <a:latin typeface="+mj-lt"/>
                </a:endParaRPr>
              </a:p>
            </p:txBody>
          </p:sp>
          <p:sp>
            <p:nvSpPr>
              <p:cNvPr id="371767" name="Rectangle 55"/>
              <p:cNvSpPr>
                <a:spLocks noChangeArrowheads="1"/>
              </p:cNvSpPr>
              <p:nvPr/>
            </p:nvSpPr>
            <p:spPr bwMode="auto">
              <a:xfrm>
                <a:off x="4048" y="856"/>
                <a:ext cx="785" cy="1093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r>
                  <a:rPr lang="en-US" sz="1600">
                    <a:latin typeface="+mj-lt"/>
                  </a:rPr>
                  <a:t>Planned</a:t>
                </a:r>
              </a:p>
              <a:p>
                <a:pPr algn="ctr" defTabSz="739775" eaLnBrk="0" hangingPunct="0">
                  <a:defRPr/>
                </a:pPr>
                <a:r>
                  <a:rPr lang="en-US" sz="1600">
                    <a:latin typeface="+mj-lt"/>
                  </a:rPr>
                  <a:t>Orders</a:t>
                </a:r>
                <a:br>
                  <a:rPr lang="en-US" sz="1600">
                    <a:latin typeface="+mj-lt"/>
                  </a:rPr>
                </a:br>
                <a:endParaRPr lang="en-US" sz="1600">
                  <a:latin typeface="+mj-lt"/>
                </a:endParaRPr>
              </a:p>
              <a:p>
                <a:pPr algn="ctr" defTabSz="739775" eaLnBrk="0" hangingPunct="0">
                  <a:buFontTx/>
                  <a:buChar char="•"/>
                  <a:defRPr/>
                </a:pPr>
                <a:r>
                  <a:rPr lang="en-US" sz="1600">
                    <a:latin typeface="+mj-lt"/>
                  </a:rPr>
                  <a:t> Release</a:t>
                </a:r>
                <a:br>
                  <a:rPr lang="en-US" sz="1600">
                    <a:latin typeface="+mj-lt"/>
                  </a:rPr>
                </a:br>
                <a:r>
                  <a:rPr lang="en-US" sz="1600">
                    <a:latin typeface="+mj-lt"/>
                  </a:rPr>
                  <a:t>Dates</a:t>
                </a:r>
              </a:p>
              <a:p>
                <a:pPr algn="ctr" defTabSz="739775" eaLnBrk="0" hangingPunct="0">
                  <a:buFontTx/>
                  <a:buChar char="•"/>
                  <a:defRPr/>
                </a:pPr>
                <a:r>
                  <a:rPr lang="en-US" sz="1600">
                    <a:latin typeface="+mj-lt"/>
                  </a:rPr>
                  <a:t> Due Dates</a:t>
                </a:r>
              </a:p>
            </p:txBody>
          </p:sp>
        </p:grpSp>
        <p:grpSp>
          <p:nvGrpSpPr>
            <p:cNvPr id="12309" name="Group 56"/>
            <p:cNvGrpSpPr>
              <a:grpSpLocks/>
            </p:cNvGrpSpPr>
            <p:nvPr/>
          </p:nvGrpSpPr>
          <p:grpSpPr bwMode="auto">
            <a:xfrm>
              <a:off x="4174" y="2361"/>
              <a:ext cx="994" cy="1287"/>
              <a:chOff x="4048" y="2229"/>
              <a:chExt cx="994" cy="1287"/>
            </a:xfrm>
          </p:grpSpPr>
          <p:sp>
            <p:nvSpPr>
              <p:cNvPr id="371769" name="Rectangle 57"/>
              <p:cNvSpPr>
                <a:spLocks noChangeArrowheads="1"/>
              </p:cNvSpPr>
              <p:nvPr/>
            </p:nvSpPr>
            <p:spPr bwMode="auto">
              <a:xfrm>
                <a:off x="4259" y="2423"/>
                <a:ext cx="783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90000"/>
                    <a:lumOff val="10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>
                  <a:latin typeface="+mj-lt"/>
                </a:endParaRPr>
              </a:p>
            </p:txBody>
          </p:sp>
          <p:sp>
            <p:nvSpPr>
              <p:cNvPr id="371770" name="Rectangle 58"/>
              <p:cNvSpPr>
                <a:spLocks noChangeArrowheads="1"/>
              </p:cNvSpPr>
              <p:nvPr/>
            </p:nvSpPr>
            <p:spPr bwMode="auto">
              <a:xfrm>
                <a:off x="4156" y="2332"/>
                <a:ext cx="784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>
                  <a:latin typeface="+mj-lt"/>
                </a:endParaRPr>
              </a:p>
            </p:txBody>
          </p:sp>
          <p:sp>
            <p:nvSpPr>
              <p:cNvPr id="371771" name="Rectangle 59"/>
              <p:cNvSpPr>
                <a:spLocks noChangeArrowheads="1"/>
              </p:cNvSpPr>
              <p:nvPr/>
            </p:nvSpPr>
            <p:spPr bwMode="auto">
              <a:xfrm>
                <a:off x="4048" y="2220"/>
                <a:ext cx="785" cy="1102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r>
                  <a:rPr lang="en-US" sz="1600">
                    <a:latin typeface="+mj-lt"/>
                  </a:rPr>
                  <a:t>Action</a:t>
                </a:r>
              </a:p>
              <a:p>
                <a:pPr algn="ctr" defTabSz="739775" eaLnBrk="0" hangingPunct="0">
                  <a:defRPr/>
                </a:pPr>
                <a:r>
                  <a:rPr lang="en-US" sz="1600">
                    <a:latin typeface="+mj-lt"/>
                  </a:rPr>
                  <a:t>Messages</a:t>
                </a:r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 Planning </a:t>
            </a:r>
            <a:r>
              <a:rPr lang="en-US" dirty="0" smtClean="0"/>
              <a:t>Parameters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QS-PL-110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497013" y="1406525"/>
            <a:ext cx="6148387" cy="4154488"/>
            <a:chOff x="1582738" y="1920875"/>
            <a:chExt cx="6148387" cy="4154488"/>
          </a:xfrm>
        </p:grpSpPr>
        <p:sp>
          <p:nvSpPr>
            <p:cNvPr id="517135" name="Rectangle 1039"/>
            <p:cNvSpPr>
              <a:spLocks noChangeArrowheads="1"/>
            </p:cNvSpPr>
            <p:nvPr/>
          </p:nvSpPr>
          <p:spPr bwMode="auto">
            <a:xfrm>
              <a:off x="1954213" y="1920875"/>
              <a:ext cx="5235575" cy="4154488"/>
            </a:xfrm>
            <a:prstGeom prst="rect">
              <a:avLst/>
            </a:prstGeom>
            <a:solidFill>
              <a:srgbClr val="CFD9DF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17125" name="Rectangle 1029"/>
            <p:cNvSpPr>
              <a:spLocks noChangeArrowheads="1"/>
            </p:cNvSpPr>
            <p:nvPr/>
          </p:nvSpPr>
          <p:spPr bwMode="auto">
            <a:xfrm>
              <a:off x="4806950" y="2747963"/>
              <a:ext cx="1749425" cy="2787650"/>
            </a:xfrm>
            <a:prstGeom prst="rect">
              <a:avLst/>
            </a:prstGeom>
            <a:solidFill>
              <a:srgbClr val="F1E5C5"/>
            </a:soli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3318" name="Text Box 1030"/>
            <p:cNvSpPr txBox="1">
              <a:spLocks noChangeArrowheads="1"/>
            </p:cNvSpPr>
            <p:nvPr/>
          </p:nvSpPr>
          <p:spPr bwMode="auto">
            <a:xfrm>
              <a:off x="4897438" y="2928938"/>
              <a:ext cx="1579562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1">
                  <a:latin typeface="+mj-lt"/>
                </a:rPr>
                <a:t>Order Modifiers</a:t>
              </a:r>
            </a:p>
          </p:txBody>
        </p:sp>
        <p:sp>
          <p:nvSpPr>
            <p:cNvPr id="13319" name="Text Box 1035"/>
            <p:cNvSpPr txBox="1">
              <a:spLocks noChangeArrowheads="1"/>
            </p:cNvSpPr>
            <p:nvPr/>
          </p:nvSpPr>
          <p:spPr bwMode="auto">
            <a:xfrm>
              <a:off x="4754563" y="3560763"/>
              <a:ext cx="1816100" cy="193899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Order Qty</a:t>
              </a:r>
            </a:p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Safety Stock Qty</a:t>
              </a:r>
            </a:p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Min Order Qty</a:t>
              </a:r>
            </a:p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Max Order Qty</a:t>
              </a:r>
            </a:p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Order Qty Multiple</a:t>
              </a:r>
            </a:p>
          </p:txBody>
        </p:sp>
        <p:sp>
          <p:nvSpPr>
            <p:cNvPr id="517132" name="Rectangle 1036"/>
            <p:cNvSpPr>
              <a:spLocks noChangeArrowheads="1"/>
            </p:cNvSpPr>
            <p:nvPr/>
          </p:nvSpPr>
          <p:spPr bwMode="auto">
            <a:xfrm>
              <a:off x="2632075" y="2747963"/>
              <a:ext cx="1749425" cy="2787650"/>
            </a:xfrm>
            <a:prstGeom prst="rect">
              <a:avLst/>
            </a:prstGeom>
            <a:solidFill>
              <a:srgbClr val="F1E5C5"/>
            </a:soli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3321" name="Text Box 1037"/>
            <p:cNvSpPr txBox="1">
              <a:spLocks noChangeArrowheads="1"/>
            </p:cNvSpPr>
            <p:nvPr/>
          </p:nvSpPr>
          <p:spPr bwMode="auto">
            <a:xfrm>
              <a:off x="2722563" y="2928938"/>
              <a:ext cx="1579562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1">
                  <a:latin typeface="+mj-lt"/>
                </a:rPr>
                <a:t>Order </a:t>
              </a:r>
              <a:br>
                <a:rPr lang="en-US" sz="1500" b="1">
                  <a:latin typeface="+mj-lt"/>
                </a:rPr>
              </a:br>
              <a:r>
                <a:rPr lang="en-US" sz="1500" b="1">
                  <a:latin typeface="+mj-lt"/>
                </a:rPr>
                <a:t>Policies</a:t>
              </a:r>
            </a:p>
          </p:txBody>
        </p:sp>
        <p:sp>
          <p:nvSpPr>
            <p:cNvPr id="13322" name="Text Box 1038"/>
            <p:cNvSpPr txBox="1">
              <a:spLocks noChangeArrowheads="1"/>
            </p:cNvSpPr>
            <p:nvPr/>
          </p:nvSpPr>
          <p:spPr bwMode="auto">
            <a:xfrm>
              <a:off x="2722563" y="3560763"/>
              <a:ext cx="1579562" cy="1692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LFL</a:t>
              </a:r>
            </a:p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POQ</a:t>
              </a:r>
            </a:p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FOQ</a:t>
              </a:r>
            </a:p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OTO</a:t>
              </a:r>
            </a:p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[Blank]</a:t>
              </a:r>
            </a:p>
          </p:txBody>
        </p:sp>
        <p:sp>
          <p:nvSpPr>
            <p:cNvPr id="13323" name="Rectangle 1040"/>
            <p:cNvSpPr>
              <a:spLocks noChangeArrowheads="1"/>
            </p:cNvSpPr>
            <p:nvPr/>
          </p:nvSpPr>
          <p:spPr bwMode="auto">
            <a:xfrm>
              <a:off x="1582738" y="2084388"/>
              <a:ext cx="6148387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en-US" sz="1800" b="1">
                  <a:solidFill>
                    <a:srgbClr val="003366"/>
                  </a:solidFill>
                  <a:latin typeface="+mj-lt"/>
                </a:rPr>
                <a:t>Item Planning Maintenance</a:t>
              </a:r>
            </a:p>
          </p:txBody>
        </p:sp>
        <p:sp>
          <p:nvSpPr>
            <p:cNvPr id="13324" name="Line 1041"/>
            <p:cNvSpPr>
              <a:spLocks noChangeShapeType="1"/>
            </p:cNvSpPr>
            <p:nvPr/>
          </p:nvSpPr>
          <p:spPr bwMode="auto">
            <a:xfrm>
              <a:off x="2563813" y="2516188"/>
              <a:ext cx="4127500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5" name="Line 1042"/>
            <p:cNvSpPr>
              <a:spLocks noChangeShapeType="1"/>
            </p:cNvSpPr>
            <p:nvPr/>
          </p:nvSpPr>
          <p:spPr bwMode="auto">
            <a:xfrm>
              <a:off x="2963863" y="3498850"/>
              <a:ext cx="1065212" cy="0"/>
            </a:xfrm>
            <a:prstGeom prst="line">
              <a:avLst/>
            </a:prstGeom>
            <a:noFill/>
            <a:ln w="28575">
              <a:solidFill>
                <a:srgbClr val="A5852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6" name="Line 1043"/>
            <p:cNvSpPr>
              <a:spLocks noChangeShapeType="1"/>
            </p:cNvSpPr>
            <p:nvPr/>
          </p:nvSpPr>
          <p:spPr bwMode="auto">
            <a:xfrm>
              <a:off x="5110163" y="3498850"/>
              <a:ext cx="1065212" cy="0"/>
            </a:xfrm>
            <a:prstGeom prst="line">
              <a:avLst/>
            </a:prstGeom>
            <a:noFill/>
            <a:ln w="28575">
              <a:solidFill>
                <a:srgbClr val="A5852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Planning: Time </a:t>
            </a:r>
            <a:r>
              <a:rPr lang="en-US" dirty="0" smtClean="0"/>
              <a:t>Periods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QS-PL-120</a:t>
            </a:r>
          </a:p>
        </p:txBody>
      </p:sp>
      <p:grpSp>
        <p:nvGrpSpPr>
          <p:cNvPr id="14340" name="Group 28"/>
          <p:cNvGrpSpPr>
            <a:grpSpLocks/>
          </p:cNvGrpSpPr>
          <p:nvPr/>
        </p:nvGrpSpPr>
        <p:grpSpPr bwMode="auto">
          <a:xfrm>
            <a:off x="107950" y="1368425"/>
            <a:ext cx="8929688" cy="4165600"/>
            <a:chOff x="26" y="1093"/>
            <a:chExt cx="5625" cy="2624"/>
          </a:xfrm>
        </p:grpSpPr>
        <p:sp>
          <p:nvSpPr>
            <p:cNvPr id="14341" name="Rectangle 29"/>
            <p:cNvSpPr>
              <a:spLocks noChangeArrowheads="1"/>
            </p:cNvSpPr>
            <p:nvPr/>
          </p:nvSpPr>
          <p:spPr bwMode="auto">
            <a:xfrm>
              <a:off x="2212" y="1181"/>
              <a:ext cx="3273" cy="2192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2" name="Rectangle 30"/>
            <p:cNvSpPr>
              <a:spLocks noChangeArrowheads="1"/>
            </p:cNvSpPr>
            <p:nvPr/>
          </p:nvSpPr>
          <p:spPr bwMode="auto">
            <a:xfrm>
              <a:off x="2215" y="2996"/>
              <a:ext cx="2931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3" name="Rectangle 31"/>
            <p:cNvSpPr>
              <a:spLocks noChangeArrowheads="1"/>
            </p:cNvSpPr>
            <p:nvPr/>
          </p:nvSpPr>
          <p:spPr bwMode="auto">
            <a:xfrm>
              <a:off x="2215" y="2615"/>
              <a:ext cx="2041" cy="184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4" name="Rectangle 32"/>
            <p:cNvSpPr>
              <a:spLocks noChangeArrowheads="1"/>
            </p:cNvSpPr>
            <p:nvPr/>
          </p:nvSpPr>
          <p:spPr bwMode="auto">
            <a:xfrm>
              <a:off x="2215" y="2233"/>
              <a:ext cx="1773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5" name="Rectangle 33"/>
            <p:cNvSpPr>
              <a:spLocks noChangeArrowheads="1"/>
            </p:cNvSpPr>
            <p:nvPr/>
          </p:nvSpPr>
          <p:spPr bwMode="auto">
            <a:xfrm>
              <a:off x="2215" y="1853"/>
              <a:ext cx="496" cy="184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6" name="Line 34"/>
            <p:cNvSpPr>
              <a:spLocks noChangeShapeType="1"/>
            </p:cNvSpPr>
            <p:nvPr/>
          </p:nvSpPr>
          <p:spPr bwMode="auto">
            <a:xfrm>
              <a:off x="2404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7" name="Line 35"/>
            <p:cNvSpPr>
              <a:spLocks noChangeShapeType="1"/>
            </p:cNvSpPr>
            <p:nvPr/>
          </p:nvSpPr>
          <p:spPr bwMode="auto">
            <a:xfrm>
              <a:off x="274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8" name="Line 36"/>
            <p:cNvSpPr>
              <a:spLocks noChangeShapeType="1"/>
            </p:cNvSpPr>
            <p:nvPr/>
          </p:nvSpPr>
          <p:spPr bwMode="auto">
            <a:xfrm>
              <a:off x="3046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9" name="Line 37"/>
            <p:cNvSpPr>
              <a:spLocks noChangeShapeType="1"/>
            </p:cNvSpPr>
            <p:nvPr/>
          </p:nvSpPr>
          <p:spPr bwMode="auto">
            <a:xfrm>
              <a:off x="393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50" name="Line 38"/>
            <p:cNvSpPr>
              <a:spLocks noChangeShapeType="1"/>
            </p:cNvSpPr>
            <p:nvPr/>
          </p:nvSpPr>
          <p:spPr bwMode="auto">
            <a:xfrm>
              <a:off x="516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51" name="Rectangle 39"/>
            <p:cNvSpPr>
              <a:spLocks noChangeArrowheads="1"/>
            </p:cNvSpPr>
            <p:nvPr/>
          </p:nvSpPr>
          <p:spPr bwMode="auto">
            <a:xfrm>
              <a:off x="2216" y="1475"/>
              <a:ext cx="136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52" name="Rectangle 40"/>
            <p:cNvSpPr>
              <a:spLocks noChangeArrowheads="1"/>
            </p:cNvSpPr>
            <p:nvPr/>
          </p:nvSpPr>
          <p:spPr bwMode="auto">
            <a:xfrm>
              <a:off x="2190" y="3505"/>
              <a:ext cx="1160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 b="1">
                  <a:solidFill>
                    <a:schemeClr val="tx2"/>
                  </a:solidFill>
                  <a:latin typeface="+mj-lt"/>
                </a:rPr>
                <a:t>1 Wk  2 Wk  3 Wk</a:t>
              </a:r>
            </a:p>
          </p:txBody>
        </p:sp>
        <p:sp>
          <p:nvSpPr>
            <p:cNvPr id="14353" name="Rectangle 41"/>
            <p:cNvSpPr>
              <a:spLocks noChangeArrowheads="1"/>
            </p:cNvSpPr>
            <p:nvPr/>
          </p:nvSpPr>
          <p:spPr bwMode="auto">
            <a:xfrm>
              <a:off x="3698" y="3507"/>
              <a:ext cx="529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 b="1">
                  <a:solidFill>
                    <a:schemeClr val="tx2"/>
                  </a:solidFill>
                  <a:latin typeface="+mj-lt"/>
                </a:rPr>
                <a:t>1 Year</a:t>
              </a:r>
            </a:p>
          </p:txBody>
        </p:sp>
        <p:sp>
          <p:nvSpPr>
            <p:cNvPr id="14354" name="Rectangle 42"/>
            <p:cNvSpPr>
              <a:spLocks noChangeArrowheads="1"/>
            </p:cNvSpPr>
            <p:nvPr/>
          </p:nvSpPr>
          <p:spPr bwMode="auto">
            <a:xfrm>
              <a:off x="4875" y="3501"/>
              <a:ext cx="57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 b="1">
                  <a:solidFill>
                    <a:schemeClr val="tx2"/>
                  </a:solidFill>
                  <a:latin typeface="+mj-lt"/>
                </a:rPr>
                <a:t>2 Years</a:t>
              </a:r>
            </a:p>
          </p:txBody>
        </p:sp>
        <p:sp>
          <p:nvSpPr>
            <p:cNvPr id="14355" name="Rectangle 43"/>
            <p:cNvSpPr>
              <a:spLocks noChangeArrowheads="1"/>
            </p:cNvSpPr>
            <p:nvPr/>
          </p:nvSpPr>
          <p:spPr bwMode="auto">
            <a:xfrm>
              <a:off x="1272" y="1486"/>
              <a:ext cx="843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 b="1">
                  <a:solidFill>
                    <a:schemeClr val="tx2"/>
                  </a:solidFill>
                  <a:latin typeface="+mj-lt"/>
                </a:rPr>
                <a:t>Time Fence</a:t>
              </a:r>
            </a:p>
          </p:txBody>
        </p:sp>
        <p:sp>
          <p:nvSpPr>
            <p:cNvPr id="14356" name="Rectangle 44"/>
            <p:cNvSpPr>
              <a:spLocks noChangeArrowheads="1"/>
            </p:cNvSpPr>
            <p:nvPr/>
          </p:nvSpPr>
          <p:spPr bwMode="auto">
            <a:xfrm>
              <a:off x="554" y="1845"/>
              <a:ext cx="1561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 b="1">
                  <a:solidFill>
                    <a:schemeClr val="tx2"/>
                  </a:solidFill>
                  <a:latin typeface="+mj-lt"/>
                </a:rPr>
                <a:t>Order Release Horizon</a:t>
              </a:r>
            </a:p>
          </p:txBody>
        </p:sp>
        <p:sp>
          <p:nvSpPr>
            <p:cNvPr id="14357" name="Rectangle 45"/>
            <p:cNvSpPr>
              <a:spLocks noChangeArrowheads="1"/>
            </p:cNvSpPr>
            <p:nvPr/>
          </p:nvSpPr>
          <p:spPr bwMode="auto">
            <a:xfrm>
              <a:off x="26" y="2233"/>
              <a:ext cx="2089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 b="1">
                  <a:solidFill>
                    <a:schemeClr val="tx2"/>
                  </a:solidFill>
                  <a:latin typeface="+mj-lt"/>
                </a:rPr>
                <a:t>Longest Cumulative Lead Time</a:t>
              </a:r>
            </a:p>
          </p:txBody>
        </p:sp>
        <p:sp>
          <p:nvSpPr>
            <p:cNvPr id="14358" name="Rectangle 46"/>
            <p:cNvSpPr>
              <a:spLocks noChangeArrowheads="1"/>
            </p:cNvSpPr>
            <p:nvPr/>
          </p:nvSpPr>
          <p:spPr bwMode="auto">
            <a:xfrm>
              <a:off x="660" y="2614"/>
              <a:ext cx="1455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 b="1">
                  <a:solidFill>
                    <a:schemeClr val="tx2"/>
                  </a:solidFill>
                  <a:latin typeface="+mj-lt"/>
                </a:rPr>
                <a:t>MRP Planning Horizon</a:t>
              </a:r>
            </a:p>
          </p:txBody>
        </p:sp>
        <p:sp>
          <p:nvSpPr>
            <p:cNvPr id="14359" name="Rectangle 47"/>
            <p:cNvSpPr>
              <a:spLocks noChangeArrowheads="1"/>
            </p:cNvSpPr>
            <p:nvPr/>
          </p:nvSpPr>
          <p:spPr bwMode="auto">
            <a:xfrm>
              <a:off x="242" y="3003"/>
              <a:ext cx="1873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 b="1">
                  <a:solidFill>
                    <a:schemeClr val="tx2"/>
                  </a:solidFill>
                  <a:latin typeface="+mj-lt"/>
                </a:rPr>
                <a:t>Forecast and Order Activity</a:t>
              </a:r>
            </a:p>
          </p:txBody>
        </p:sp>
        <p:pic>
          <p:nvPicPr>
            <p:cNvPr id="14360" name="Picture 48" descr="whi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69" y="1093"/>
              <a:ext cx="344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61" name="Picture 49" descr="whi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18" y="1189"/>
              <a:ext cx="333" cy="2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362" name="Group 50"/>
            <p:cNvGrpSpPr>
              <a:grpSpLocks/>
            </p:cNvGrpSpPr>
            <p:nvPr/>
          </p:nvGrpSpPr>
          <p:grpSpPr bwMode="auto">
            <a:xfrm>
              <a:off x="3178" y="3284"/>
              <a:ext cx="499" cy="274"/>
              <a:chOff x="3178" y="3284"/>
              <a:chExt cx="499" cy="274"/>
            </a:xfrm>
          </p:grpSpPr>
          <p:pic>
            <p:nvPicPr>
              <p:cNvPr id="14363" name="Picture 51" descr="white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180" y="3299"/>
                <a:ext cx="49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364" name="Freeform 52"/>
              <p:cNvSpPr>
                <a:spLocks/>
              </p:cNvSpPr>
              <p:nvPr/>
            </p:nvSpPr>
            <p:spPr bwMode="auto">
              <a:xfrm>
                <a:off x="3178" y="3284"/>
                <a:ext cx="499" cy="274"/>
              </a:xfrm>
              <a:custGeom>
                <a:avLst/>
                <a:gdLst>
                  <a:gd name="T0" fmla="*/ 0 w 499"/>
                  <a:gd name="T1" fmla="*/ 87 h 274"/>
                  <a:gd name="T2" fmla="*/ 58 w 499"/>
                  <a:gd name="T3" fmla="*/ 222 h 274"/>
                  <a:gd name="T4" fmla="*/ 102 w 499"/>
                  <a:gd name="T5" fmla="*/ 14 h 274"/>
                  <a:gd name="T6" fmla="*/ 189 w 499"/>
                  <a:gd name="T7" fmla="*/ 273 h 274"/>
                  <a:gd name="T8" fmla="*/ 248 w 499"/>
                  <a:gd name="T9" fmla="*/ 0 h 274"/>
                  <a:gd name="T10" fmla="*/ 322 w 499"/>
                  <a:gd name="T11" fmla="*/ 201 h 274"/>
                  <a:gd name="T12" fmla="*/ 373 w 499"/>
                  <a:gd name="T13" fmla="*/ 14 h 274"/>
                  <a:gd name="T14" fmla="*/ 433 w 499"/>
                  <a:gd name="T15" fmla="*/ 216 h 274"/>
                  <a:gd name="T16" fmla="*/ 498 w 499"/>
                  <a:gd name="T17" fmla="*/ 87 h 2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99"/>
                  <a:gd name="T28" fmla="*/ 0 h 274"/>
                  <a:gd name="T29" fmla="*/ 499 w 499"/>
                  <a:gd name="T30" fmla="*/ 274 h 27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99" h="274">
                    <a:moveTo>
                      <a:pt x="0" y="87"/>
                    </a:moveTo>
                    <a:lnTo>
                      <a:pt x="58" y="222"/>
                    </a:lnTo>
                    <a:lnTo>
                      <a:pt x="102" y="14"/>
                    </a:lnTo>
                    <a:lnTo>
                      <a:pt x="189" y="273"/>
                    </a:lnTo>
                    <a:lnTo>
                      <a:pt x="248" y="0"/>
                    </a:lnTo>
                    <a:lnTo>
                      <a:pt x="322" y="201"/>
                    </a:lnTo>
                    <a:lnTo>
                      <a:pt x="373" y="14"/>
                    </a:lnTo>
                    <a:lnTo>
                      <a:pt x="433" y="216"/>
                    </a:lnTo>
                    <a:lnTo>
                      <a:pt x="498" y="87"/>
                    </a:lnTo>
                  </a:path>
                </a:pathLst>
              </a:custGeom>
              <a:noFill/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</a:t>
            </a:r>
            <a:r>
              <a:rPr lang="en-US" dirty="0" smtClean="0"/>
              <a:t>Orders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QS-PL-130</a:t>
            </a:r>
          </a:p>
        </p:txBody>
      </p:sp>
      <p:sp>
        <p:nvSpPr>
          <p:cNvPr id="15364" name="Rectangle 1052"/>
          <p:cNvSpPr>
            <a:spLocks noChangeArrowheads="1"/>
          </p:cNvSpPr>
          <p:nvPr/>
        </p:nvSpPr>
        <p:spPr bwMode="auto">
          <a:xfrm>
            <a:off x="2425700" y="893763"/>
            <a:ext cx="1779588" cy="5053012"/>
          </a:xfrm>
          <a:prstGeom prst="rect">
            <a:avLst/>
          </a:prstGeom>
          <a:gradFill rotWithShape="0">
            <a:gsLst>
              <a:gs pos="0">
                <a:srgbClr val="D6CEC3"/>
              </a:gs>
              <a:gs pos="100000">
                <a:srgbClr val="EAE6E1"/>
              </a:gs>
            </a:gsLst>
            <a:lin ang="5400000" scaled="1"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365" name="Line 1053"/>
          <p:cNvSpPr>
            <a:spLocks noChangeShapeType="1"/>
          </p:cNvSpPr>
          <p:nvPr/>
        </p:nvSpPr>
        <p:spPr bwMode="auto">
          <a:xfrm>
            <a:off x="6005513" y="4052888"/>
            <a:ext cx="0" cy="3794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366" name="Freeform 1054"/>
          <p:cNvSpPr>
            <a:spLocks/>
          </p:cNvSpPr>
          <p:nvPr/>
        </p:nvSpPr>
        <p:spPr bwMode="auto">
          <a:xfrm>
            <a:off x="5951538" y="3970338"/>
            <a:ext cx="58737" cy="87312"/>
          </a:xfrm>
          <a:custGeom>
            <a:avLst/>
            <a:gdLst>
              <a:gd name="T0" fmla="*/ 2147483647 w 31"/>
              <a:gd name="T1" fmla="*/ 0 h 46"/>
              <a:gd name="T2" fmla="*/ 2147483647 w 31"/>
              <a:gd name="T3" fmla="*/ 2147483647 h 46"/>
              <a:gd name="T4" fmla="*/ 2147483647 w 31"/>
              <a:gd name="T5" fmla="*/ 2147483647 h 46"/>
              <a:gd name="T6" fmla="*/ 2147483647 w 31"/>
              <a:gd name="T7" fmla="*/ 2147483647 h 46"/>
              <a:gd name="T8" fmla="*/ 2147483647 w 31"/>
              <a:gd name="T9" fmla="*/ 2147483647 h 46"/>
              <a:gd name="T10" fmla="*/ 0 w 31"/>
              <a:gd name="T11" fmla="*/ 2147483647 h 46"/>
              <a:gd name="T12" fmla="*/ 2147483647 w 31"/>
              <a:gd name="T13" fmla="*/ 0 h 4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"/>
              <a:gd name="T22" fmla="*/ 0 h 46"/>
              <a:gd name="T23" fmla="*/ 31 w 31"/>
              <a:gd name="T24" fmla="*/ 46 h 4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" h="46">
                <a:moveTo>
                  <a:pt x="15" y="0"/>
                </a:moveTo>
                <a:lnTo>
                  <a:pt x="30" y="42"/>
                </a:lnTo>
                <a:lnTo>
                  <a:pt x="21" y="44"/>
                </a:lnTo>
                <a:lnTo>
                  <a:pt x="15" y="45"/>
                </a:lnTo>
                <a:lnTo>
                  <a:pt x="8" y="44"/>
                </a:lnTo>
                <a:lnTo>
                  <a:pt x="0" y="42"/>
                </a:lnTo>
                <a:lnTo>
                  <a:pt x="15" y="0"/>
                </a:lnTo>
              </a:path>
            </a:pathLst>
          </a:custGeom>
          <a:solidFill>
            <a:srgbClr val="000000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5367" name="Rectangle 1055"/>
          <p:cNvSpPr>
            <a:spLocks noChangeArrowheads="1"/>
          </p:cNvSpPr>
          <p:nvPr/>
        </p:nvSpPr>
        <p:spPr bwMode="auto">
          <a:xfrm>
            <a:off x="5092700" y="1089025"/>
            <a:ext cx="3632200" cy="4638675"/>
          </a:xfrm>
          <a:prstGeom prst="rect">
            <a:avLst/>
          </a:prstGeom>
          <a:gradFill rotWithShape="0">
            <a:gsLst>
              <a:gs pos="0">
                <a:srgbClr val="C3C7AD"/>
              </a:gs>
              <a:gs pos="100000">
                <a:srgbClr val="E1E3D6"/>
              </a:gs>
            </a:gsLst>
            <a:lin ang="5400000" scaled="1"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92576" name="Rectangle 1056"/>
          <p:cNvSpPr>
            <a:spLocks noChangeArrowheads="1"/>
          </p:cNvSpPr>
          <p:nvPr/>
        </p:nvSpPr>
        <p:spPr bwMode="auto">
          <a:xfrm>
            <a:off x="2705100" y="1122363"/>
            <a:ext cx="1209675" cy="10699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Review</a:t>
            </a:r>
          </a:p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Materials</a:t>
            </a:r>
          </a:p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Plan</a:t>
            </a:r>
          </a:p>
        </p:txBody>
      </p:sp>
      <p:sp>
        <p:nvSpPr>
          <p:cNvPr id="492577" name="Rectangle 1057"/>
          <p:cNvSpPr>
            <a:spLocks noChangeArrowheads="1"/>
          </p:cNvSpPr>
          <p:nvPr/>
        </p:nvSpPr>
        <p:spPr bwMode="auto">
          <a:xfrm>
            <a:off x="2709863" y="2879725"/>
            <a:ext cx="1209675" cy="10699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Review</a:t>
            </a:r>
          </a:p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Planned</a:t>
            </a:r>
          </a:p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Orders</a:t>
            </a:r>
          </a:p>
        </p:txBody>
      </p:sp>
      <p:sp>
        <p:nvSpPr>
          <p:cNvPr id="492578" name="Rectangle 1058"/>
          <p:cNvSpPr>
            <a:spLocks noChangeArrowheads="1"/>
          </p:cNvSpPr>
          <p:nvPr/>
        </p:nvSpPr>
        <p:spPr bwMode="auto">
          <a:xfrm>
            <a:off x="2709863" y="4645025"/>
            <a:ext cx="1209675" cy="106838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Review/</a:t>
            </a:r>
          </a:p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Delete</a:t>
            </a:r>
          </a:p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Action</a:t>
            </a:r>
          </a:p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Messages</a:t>
            </a:r>
          </a:p>
        </p:txBody>
      </p:sp>
      <p:sp>
        <p:nvSpPr>
          <p:cNvPr id="492581" name="Rectangle 1061"/>
          <p:cNvSpPr>
            <a:spLocks noChangeArrowheads="1"/>
          </p:cNvSpPr>
          <p:nvPr/>
        </p:nvSpPr>
        <p:spPr bwMode="auto">
          <a:xfrm>
            <a:off x="5397500" y="2879725"/>
            <a:ext cx="1209675" cy="106838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Approve</a:t>
            </a:r>
          </a:p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Planned</a:t>
            </a:r>
          </a:p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Work</a:t>
            </a:r>
          </a:p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Orders</a:t>
            </a:r>
          </a:p>
        </p:txBody>
      </p:sp>
      <p:sp>
        <p:nvSpPr>
          <p:cNvPr id="492582" name="Rectangle 1062"/>
          <p:cNvSpPr>
            <a:spLocks noChangeArrowheads="1"/>
          </p:cNvSpPr>
          <p:nvPr/>
        </p:nvSpPr>
        <p:spPr bwMode="auto">
          <a:xfrm>
            <a:off x="5397500" y="4403725"/>
            <a:ext cx="1209675" cy="10699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Approve</a:t>
            </a:r>
          </a:p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Planned</a:t>
            </a:r>
          </a:p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Purchase</a:t>
            </a:r>
          </a:p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Orders</a:t>
            </a:r>
          </a:p>
        </p:txBody>
      </p:sp>
      <p:sp>
        <p:nvSpPr>
          <p:cNvPr id="492583" name="Rectangle 1063"/>
          <p:cNvSpPr>
            <a:spLocks noChangeArrowheads="1"/>
          </p:cNvSpPr>
          <p:nvPr/>
        </p:nvSpPr>
        <p:spPr bwMode="auto">
          <a:xfrm>
            <a:off x="7207250" y="2852738"/>
            <a:ext cx="1209675" cy="10699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Work</a:t>
            </a:r>
          </a:p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Order </a:t>
            </a:r>
            <a:br>
              <a:rPr lang="en-US" sz="1400">
                <a:latin typeface="+mj-lt"/>
              </a:rPr>
            </a:br>
            <a:r>
              <a:rPr lang="en-US" sz="1200">
                <a:latin typeface="+mj-lt"/>
              </a:rPr>
              <a:t>(Firm Planned)</a:t>
            </a:r>
          </a:p>
        </p:txBody>
      </p:sp>
      <p:sp>
        <p:nvSpPr>
          <p:cNvPr id="15374" name="Line 1064"/>
          <p:cNvSpPr>
            <a:spLocks noChangeShapeType="1"/>
          </p:cNvSpPr>
          <p:nvPr/>
        </p:nvSpPr>
        <p:spPr bwMode="auto">
          <a:xfrm flipH="1">
            <a:off x="6604000" y="3359150"/>
            <a:ext cx="6080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92585" name="Rectangle 1065"/>
          <p:cNvSpPr>
            <a:spLocks noChangeArrowheads="1"/>
          </p:cNvSpPr>
          <p:nvPr/>
        </p:nvSpPr>
        <p:spPr bwMode="auto">
          <a:xfrm>
            <a:off x="7207250" y="4429125"/>
            <a:ext cx="1209675" cy="106838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Purchase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Requisition</a:t>
            </a:r>
          </a:p>
        </p:txBody>
      </p:sp>
      <p:sp>
        <p:nvSpPr>
          <p:cNvPr id="492586" name="Rectangle 1066"/>
          <p:cNvSpPr>
            <a:spLocks noChangeArrowheads="1"/>
          </p:cNvSpPr>
          <p:nvPr/>
        </p:nvSpPr>
        <p:spPr bwMode="auto">
          <a:xfrm>
            <a:off x="425450" y="2886075"/>
            <a:ext cx="1209675" cy="106838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Execute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Net Change,</a:t>
            </a:r>
          </a:p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Regen,</a:t>
            </a:r>
          </a:p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Select MRP</a:t>
            </a:r>
          </a:p>
        </p:txBody>
      </p:sp>
      <p:sp>
        <p:nvSpPr>
          <p:cNvPr id="15377" name="Freeform 1067"/>
          <p:cNvSpPr>
            <a:spLocks/>
          </p:cNvSpPr>
          <p:nvPr/>
        </p:nvSpPr>
        <p:spPr bwMode="auto">
          <a:xfrm>
            <a:off x="2198688" y="1654175"/>
            <a:ext cx="487362" cy="3516313"/>
          </a:xfrm>
          <a:custGeom>
            <a:avLst/>
            <a:gdLst>
              <a:gd name="T0" fmla="*/ 2147483647 w 259"/>
              <a:gd name="T1" fmla="*/ 2147483647 h 1869"/>
              <a:gd name="T2" fmla="*/ 0 w 259"/>
              <a:gd name="T3" fmla="*/ 2147483647 h 1869"/>
              <a:gd name="T4" fmla="*/ 0 w 259"/>
              <a:gd name="T5" fmla="*/ 0 h 1869"/>
              <a:gd name="T6" fmla="*/ 2147483647 w 259"/>
              <a:gd name="T7" fmla="*/ 0 h 1869"/>
              <a:gd name="T8" fmla="*/ 0 60000 65536"/>
              <a:gd name="T9" fmla="*/ 0 60000 65536"/>
              <a:gd name="T10" fmla="*/ 0 60000 65536"/>
              <a:gd name="T11" fmla="*/ 0 60000 65536"/>
              <a:gd name="T12" fmla="*/ 0 w 259"/>
              <a:gd name="T13" fmla="*/ 0 h 1869"/>
              <a:gd name="T14" fmla="*/ 259 w 259"/>
              <a:gd name="T15" fmla="*/ 1869 h 186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9" h="1869">
                <a:moveTo>
                  <a:pt x="258" y="1868"/>
                </a:moveTo>
                <a:lnTo>
                  <a:pt x="0" y="1868"/>
                </a:lnTo>
                <a:lnTo>
                  <a:pt x="0" y="0"/>
                </a:lnTo>
                <a:lnTo>
                  <a:pt x="258" y="0"/>
                </a:lnTo>
              </a:path>
            </a:pathLst>
          </a:custGeom>
          <a:noFill/>
          <a:ln w="38100" cap="rnd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5378" name="Line 1068"/>
          <p:cNvSpPr>
            <a:spLocks noChangeShapeType="1"/>
          </p:cNvSpPr>
          <p:nvPr/>
        </p:nvSpPr>
        <p:spPr bwMode="auto">
          <a:xfrm>
            <a:off x="1679575" y="3403600"/>
            <a:ext cx="98425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379" name="Line 1069"/>
          <p:cNvSpPr>
            <a:spLocks noChangeShapeType="1"/>
          </p:cNvSpPr>
          <p:nvPr/>
        </p:nvSpPr>
        <p:spPr bwMode="auto">
          <a:xfrm flipH="1">
            <a:off x="6605588" y="4945063"/>
            <a:ext cx="606425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92599" name="Rectangle 1079"/>
          <p:cNvSpPr>
            <a:spLocks noChangeArrowheads="1"/>
          </p:cNvSpPr>
          <p:nvPr/>
        </p:nvSpPr>
        <p:spPr bwMode="auto">
          <a:xfrm>
            <a:off x="5392738" y="1285875"/>
            <a:ext cx="1209675" cy="10699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Planned</a:t>
            </a:r>
          </a:p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Repetitive</a:t>
            </a:r>
          </a:p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Schedule</a:t>
            </a:r>
          </a:p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Approve</a:t>
            </a:r>
          </a:p>
        </p:txBody>
      </p:sp>
      <p:sp>
        <p:nvSpPr>
          <p:cNvPr id="492600" name="Rectangle 1080"/>
          <p:cNvSpPr>
            <a:spLocks noChangeArrowheads="1"/>
          </p:cNvSpPr>
          <p:nvPr/>
        </p:nvSpPr>
        <p:spPr bwMode="auto">
          <a:xfrm>
            <a:off x="7208838" y="1285875"/>
            <a:ext cx="1209675" cy="10699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Repetitive</a:t>
            </a:r>
          </a:p>
          <a:p>
            <a:pPr algn="ctr" defTabSz="739775" eaLnBrk="0" hangingPunct="0">
              <a:defRPr/>
            </a:pPr>
            <a:r>
              <a:rPr lang="en-US" sz="1400">
                <a:latin typeface="+mj-lt"/>
              </a:rPr>
              <a:t>Schedules</a:t>
            </a:r>
          </a:p>
        </p:txBody>
      </p:sp>
      <p:cxnSp>
        <p:nvCxnSpPr>
          <p:cNvPr id="15382" name="AutoShape 1081"/>
          <p:cNvCxnSpPr>
            <a:cxnSpLocks noChangeShapeType="1"/>
            <a:stCxn id="492599" idx="3"/>
            <a:endCxn id="492600" idx="1"/>
          </p:cNvCxnSpPr>
          <p:nvPr/>
        </p:nvCxnSpPr>
        <p:spPr bwMode="auto">
          <a:xfrm>
            <a:off x="6602413" y="1820863"/>
            <a:ext cx="606425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383" name="AutoShape 1084"/>
          <p:cNvCxnSpPr>
            <a:cxnSpLocks noChangeShapeType="1"/>
            <a:stCxn id="492577" idx="3"/>
            <a:endCxn id="492599" idx="1"/>
          </p:cNvCxnSpPr>
          <p:nvPr/>
        </p:nvCxnSpPr>
        <p:spPr bwMode="auto">
          <a:xfrm flipV="1">
            <a:off x="3919538" y="1820863"/>
            <a:ext cx="1473200" cy="15938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5384" name="AutoShape 1085"/>
          <p:cNvCxnSpPr>
            <a:cxnSpLocks noChangeShapeType="1"/>
            <a:stCxn id="492577" idx="3"/>
            <a:endCxn id="492581" idx="1"/>
          </p:cNvCxnSpPr>
          <p:nvPr/>
        </p:nvCxnSpPr>
        <p:spPr bwMode="auto">
          <a:xfrm flipV="1">
            <a:off x="3919538" y="3413919"/>
            <a:ext cx="1477962" cy="79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5385" name="AutoShape 1086"/>
          <p:cNvCxnSpPr>
            <a:cxnSpLocks noChangeShapeType="1"/>
            <a:stCxn id="492577" idx="3"/>
            <a:endCxn id="492582" idx="1"/>
          </p:cNvCxnSpPr>
          <p:nvPr/>
        </p:nvCxnSpPr>
        <p:spPr bwMode="auto">
          <a:xfrm>
            <a:off x="3919538" y="3414713"/>
            <a:ext cx="1477962" cy="15240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Planning: Action </a:t>
            </a:r>
            <a:r>
              <a:rPr lang="en-US" dirty="0" smtClean="0"/>
              <a:t>Messages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QS-PL-140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81070" y="1537211"/>
            <a:ext cx="8754968" cy="3901564"/>
            <a:chOff x="181070" y="1699136"/>
            <a:chExt cx="8754968" cy="3901564"/>
          </a:xfrm>
        </p:grpSpPr>
        <p:sp>
          <p:nvSpPr>
            <p:cNvPr id="508958" name="Rectangle 1054"/>
            <p:cNvSpPr>
              <a:spLocks noChangeArrowheads="1"/>
            </p:cNvSpPr>
            <p:nvPr/>
          </p:nvSpPr>
          <p:spPr bwMode="auto">
            <a:xfrm>
              <a:off x="195263" y="2705100"/>
              <a:ext cx="8740775" cy="2895600"/>
            </a:xfrm>
            <a:prstGeom prst="rect">
              <a:avLst/>
            </a:prstGeom>
            <a:solidFill>
              <a:srgbClr val="F7F1E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08940" name="Rectangle 1036"/>
            <p:cNvSpPr>
              <a:spLocks noChangeArrowheads="1"/>
            </p:cNvSpPr>
            <p:nvPr/>
          </p:nvSpPr>
          <p:spPr bwMode="auto">
            <a:xfrm>
              <a:off x="4862513" y="3613150"/>
              <a:ext cx="3121025" cy="13573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6390" name="Line 1037"/>
            <p:cNvSpPr>
              <a:spLocks noChangeShapeType="1"/>
            </p:cNvSpPr>
            <p:nvPr/>
          </p:nvSpPr>
          <p:spPr bwMode="auto">
            <a:xfrm>
              <a:off x="4862513" y="4041775"/>
              <a:ext cx="3121025" cy="0"/>
            </a:xfrm>
            <a:prstGeom prst="line">
              <a:avLst/>
            </a:prstGeom>
            <a:noFill/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8943" name="Rectangle 1039"/>
            <p:cNvSpPr>
              <a:spLocks noChangeArrowheads="1"/>
            </p:cNvSpPr>
            <p:nvPr/>
          </p:nvSpPr>
          <p:spPr bwMode="auto">
            <a:xfrm>
              <a:off x="434975" y="3613150"/>
              <a:ext cx="3121025" cy="13573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6392" name="Line 1040"/>
            <p:cNvSpPr>
              <a:spLocks noChangeShapeType="1"/>
            </p:cNvSpPr>
            <p:nvPr/>
          </p:nvSpPr>
          <p:spPr bwMode="auto">
            <a:xfrm>
              <a:off x="434975" y="4041775"/>
              <a:ext cx="3121025" cy="0"/>
            </a:xfrm>
            <a:prstGeom prst="line">
              <a:avLst/>
            </a:prstGeom>
            <a:noFill/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3" name="Text Box 1041"/>
            <p:cNvSpPr txBox="1">
              <a:spLocks noChangeArrowheads="1"/>
            </p:cNvSpPr>
            <p:nvPr/>
          </p:nvSpPr>
          <p:spPr bwMode="auto">
            <a:xfrm>
              <a:off x="181070" y="2191258"/>
              <a:ext cx="8521512" cy="4720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2500">
                  <a:solidFill>
                    <a:srgbClr val="507269"/>
                  </a:solidFill>
                  <a:latin typeface="+mj-lt"/>
                </a:rPr>
                <a:t>Recommend actions to balance supply with demand</a:t>
              </a:r>
            </a:p>
          </p:txBody>
        </p:sp>
        <p:sp>
          <p:nvSpPr>
            <p:cNvPr id="16394" name="Text Box 1042"/>
            <p:cNvSpPr txBox="1">
              <a:spLocks noChangeArrowheads="1"/>
            </p:cNvSpPr>
            <p:nvPr/>
          </p:nvSpPr>
          <p:spPr bwMode="auto">
            <a:xfrm>
              <a:off x="634205" y="2922123"/>
              <a:ext cx="3452817" cy="41050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2100">
                  <a:solidFill>
                    <a:srgbClr val="507269"/>
                  </a:solidFill>
                  <a:latin typeface="+mj-lt"/>
                </a:rPr>
                <a:t>Supply exceeds demand</a:t>
              </a:r>
            </a:p>
          </p:txBody>
        </p:sp>
        <p:sp>
          <p:nvSpPr>
            <p:cNvPr id="16395" name="Text Box 1043"/>
            <p:cNvSpPr txBox="1">
              <a:spLocks noChangeArrowheads="1"/>
            </p:cNvSpPr>
            <p:nvPr/>
          </p:nvSpPr>
          <p:spPr bwMode="auto">
            <a:xfrm>
              <a:off x="4995931" y="2922123"/>
              <a:ext cx="3438390" cy="41050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2100">
                  <a:solidFill>
                    <a:srgbClr val="507269"/>
                  </a:solidFill>
                  <a:latin typeface="+mj-lt"/>
                </a:rPr>
                <a:t>Demand exceeds supply</a:t>
              </a:r>
            </a:p>
          </p:txBody>
        </p:sp>
        <p:sp>
          <p:nvSpPr>
            <p:cNvPr id="16396" name="Text Box 1044"/>
            <p:cNvSpPr txBox="1">
              <a:spLocks noChangeArrowheads="1"/>
            </p:cNvSpPr>
            <p:nvPr/>
          </p:nvSpPr>
          <p:spPr bwMode="auto">
            <a:xfrm>
              <a:off x="791989" y="3680462"/>
              <a:ext cx="2175223" cy="37972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900">
                  <a:solidFill>
                    <a:srgbClr val="A50021"/>
                  </a:solidFill>
                  <a:latin typeface="+mj-lt"/>
                </a:rPr>
                <a:t>Action Messages</a:t>
              </a:r>
            </a:p>
          </p:txBody>
        </p:sp>
        <p:sp>
          <p:nvSpPr>
            <p:cNvPr id="16397" name="Line 1045"/>
            <p:cNvSpPr>
              <a:spLocks noChangeShapeType="1"/>
            </p:cNvSpPr>
            <p:nvPr/>
          </p:nvSpPr>
          <p:spPr bwMode="auto">
            <a:xfrm>
              <a:off x="363538" y="3398838"/>
              <a:ext cx="84899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8" name="Line 1046"/>
            <p:cNvSpPr>
              <a:spLocks noChangeShapeType="1"/>
            </p:cNvSpPr>
            <p:nvPr/>
          </p:nvSpPr>
          <p:spPr bwMode="auto">
            <a:xfrm>
              <a:off x="4576763" y="3398838"/>
              <a:ext cx="0" cy="19478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9" name="Text Box 1047"/>
            <p:cNvSpPr txBox="1">
              <a:spLocks noChangeArrowheads="1"/>
            </p:cNvSpPr>
            <p:nvPr/>
          </p:nvSpPr>
          <p:spPr bwMode="auto">
            <a:xfrm>
              <a:off x="472867" y="4107971"/>
              <a:ext cx="2838867" cy="6105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700">
                  <a:solidFill>
                    <a:srgbClr val="507269"/>
                  </a:solidFill>
                  <a:latin typeface="+mj-lt"/>
                </a:rPr>
                <a:t>De-expedite those orders</a:t>
              </a:r>
            </a:p>
            <a:p>
              <a:pPr algn="ctr" defTabSz="865188" eaLnBrk="0" hangingPunct="0"/>
              <a:r>
                <a:rPr lang="en-US" sz="1700">
                  <a:solidFill>
                    <a:srgbClr val="507269"/>
                  </a:solidFill>
                  <a:latin typeface="+mj-lt"/>
                </a:rPr>
                <a:t>Cancel that order</a:t>
              </a:r>
            </a:p>
          </p:txBody>
        </p:sp>
        <p:sp>
          <p:nvSpPr>
            <p:cNvPr id="16400" name="Text Box 1048"/>
            <p:cNvSpPr txBox="1">
              <a:spLocks noChangeArrowheads="1"/>
            </p:cNvSpPr>
            <p:nvPr/>
          </p:nvSpPr>
          <p:spPr bwMode="auto">
            <a:xfrm>
              <a:off x="5363989" y="3680462"/>
              <a:ext cx="2175223" cy="37972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900">
                  <a:solidFill>
                    <a:srgbClr val="A50021"/>
                  </a:solidFill>
                  <a:latin typeface="+mj-lt"/>
                </a:rPr>
                <a:t>Action Messages</a:t>
              </a:r>
            </a:p>
          </p:txBody>
        </p:sp>
        <p:sp>
          <p:nvSpPr>
            <p:cNvPr id="16401" name="Text Box 1049"/>
            <p:cNvSpPr txBox="1">
              <a:spLocks noChangeArrowheads="1"/>
            </p:cNvSpPr>
            <p:nvPr/>
          </p:nvSpPr>
          <p:spPr bwMode="auto">
            <a:xfrm>
              <a:off x="5081722" y="4107971"/>
              <a:ext cx="2439719" cy="6105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700">
                  <a:solidFill>
                    <a:srgbClr val="507269"/>
                  </a:solidFill>
                  <a:latin typeface="+mj-lt"/>
                </a:rPr>
                <a:t>Expedite those orders</a:t>
              </a:r>
            </a:p>
            <a:p>
              <a:pPr algn="ctr" defTabSz="865188" eaLnBrk="0" hangingPunct="0"/>
              <a:r>
                <a:rPr lang="en-US" sz="1700">
                  <a:solidFill>
                    <a:srgbClr val="507269"/>
                  </a:solidFill>
                  <a:latin typeface="+mj-lt"/>
                </a:rPr>
                <a:t>Create these orders</a:t>
              </a:r>
            </a:p>
          </p:txBody>
        </p:sp>
        <p:sp>
          <p:nvSpPr>
            <p:cNvPr id="16402" name="Text Box 1050"/>
            <p:cNvSpPr txBox="1">
              <a:spLocks noChangeArrowheads="1"/>
            </p:cNvSpPr>
            <p:nvPr/>
          </p:nvSpPr>
          <p:spPr bwMode="auto">
            <a:xfrm>
              <a:off x="3176588" y="1699136"/>
              <a:ext cx="2584346" cy="584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 anchor="ctr">
              <a:spAutoFit/>
            </a:bodyPr>
            <a:lstStyle/>
            <a:p>
              <a:pPr eaLnBrk="0" hangingPunct="0"/>
              <a:r>
                <a:rPr lang="en-US">
                  <a:solidFill>
                    <a:srgbClr val="507269"/>
                  </a:solidFill>
                  <a:latin typeface="+mj-lt"/>
                </a:rPr>
                <a:t>MRP Output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Forecast </a:t>
            </a:r>
            <a:r>
              <a:rPr lang="en-US" dirty="0" smtClean="0"/>
              <a:t>Item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QS-PL-150</a:t>
            </a:r>
          </a:p>
        </p:txBody>
      </p:sp>
      <p:pic>
        <p:nvPicPr>
          <p:cNvPr id="1741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0388" y="1733550"/>
            <a:ext cx="294322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Forecast Item </a:t>
            </a:r>
            <a:r>
              <a:rPr lang="en-US" dirty="0" smtClean="0"/>
              <a:t>10-00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QS-PL-160</a:t>
            </a:r>
          </a:p>
        </p:txBody>
      </p:sp>
      <p:pic>
        <p:nvPicPr>
          <p:cNvPr id="18436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871538"/>
            <a:ext cx="830580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Forecast Item </a:t>
            </a:r>
            <a:r>
              <a:rPr lang="en-US" dirty="0" smtClean="0"/>
              <a:t>10-00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QS-PL-170</a:t>
            </a:r>
          </a:p>
        </p:txBody>
      </p:sp>
      <p:pic>
        <p:nvPicPr>
          <p:cNvPr id="19460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904875"/>
            <a:ext cx="78200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Forecast </a:t>
            </a:r>
            <a:r>
              <a:rPr lang="en-US" dirty="0" smtClean="0"/>
              <a:t>Consumption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QS-PL-180</a:t>
            </a:r>
          </a:p>
        </p:txBody>
      </p:sp>
      <p:pic>
        <p:nvPicPr>
          <p:cNvPr id="20484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563" y="914400"/>
            <a:ext cx="7762875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Sales Order Line Consume </a:t>
            </a:r>
            <a:r>
              <a:rPr lang="en-US" dirty="0" smtClean="0"/>
              <a:t>Forecast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QS-PL-190</a:t>
            </a:r>
          </a:p>
        </p:txBody>
      </p:sp>
      <p:pic>
        <p:nvPicPr>
          <p:cNvPr id="21508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513" y="1023938"/>
            <a:ext cx="7037387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smtClean="0"/>
              <a:t>Key Concepts </a:t>
            </a:r>
          </a:p>
          <a:p>
            <a:pPr lvl="1" eaLnBrk="1" hangingPunct="1"/>
            <a:r>
              <a:rPr lang="en-US" sz="2000" smtClean="0"/>
              <a:t> Production Planning</a:t>
            </a:r>
          </a:p>
          <a:p>
            <a:pPr lvl="1" eaLnBrk="1" hangingPunct="1"/>
            <a:r>
              <a:rPr lang="en-US" sz="2000" smtClean="0"/>
              <a:t> Forecasting</a:t>
            </a:r>
          </a:p>
          <a:p>
            <a:pPr lvl="1" eaLnBrk="1" hangingPunct="1"/>
            <a:r>
              <a:rPr lang="en-US" sz="2000" smtClean="0"/>
              <a:t> Master Schedule</a:t>
            </a:r>
          </a:p>
          <a:p>
            <a:pPr lvl="1" eaLnBrk="1" hangingPunct="1"/>
            <a:r>
              <a:rPr lang="en-US" sz="2000" smtClean="0"/>
              <a:t> MRP and Action Messages</a:t>
            </a:r>
          </a:p>
          <a:p>
            <a:pPr lvl="1" eaLnBrk="1" hangingPunct="1"/>
            <a:r>
              <a:rPr lang="en-US" sz="2000" smtClean="0"/>
              <a:t> Item Planning Parameters</a:t>
            </a:r>
          </a:p>
          <a:p>
            <a:pPr lvl="1" eaLnBrk="1" hangingPunct="1"/>
            <a:r>
              <a:rPr lang="en-US" sz="2000" smtClean="0"/>
              <a:t> Planned Orders</a:t>
            </a:r>
          </a:p>
          <a:p>
            <a:pPr eaLnBrk="1" hangingPunct="1"/>
            <a:r>
              <a:rPr lang="en-US" sz="2400" smtClean="0"/>
              <a:t> </a:t>
            </a:r>
            <a:r>
              <a:rPr lang="en-US" smtClean="0"/>
              <a:t>Example</a:t>
            </a:r>
          </a:p>
          <a:p>
            <a:pPr lvl="1" eaLnBrk="1" hangingPunct="1"/>
            <a:r>
              <a:rPr lang="en-US" sz="2000" smtClean="0"/>
              <a:t> Enter Forecast, Process Sales Order</a:t>
            </a:r>
          </a:p>
          <a:p>
            <a:pPr lvl="1" eaLnBrk="1" hangingPunct="1"/>
            <a:r>
              <a:rPr lang="en-US" sz="2000" smtClean="0"/>
              <a:t> Regenerate MRP, Process Purchase Order (APO)</a:t>
            </a:r>
          </a:p>
          <a:p>
            <a:pPr lvl="1" eaLnBrk="1" hangingPunct="1"/>
            <a:r>
              <a:rPr lang="en-US" sz="2000" smtClean="0"/>
              <a:t> Process Work Order (APO)</a:t>
            </a:r>
          </a:p>
          <a:p>
            <a:pPr lvl="1" eaLnBrk="1" hangingPunct="1"/>
            <a:r>
              <a:rPr lang="en-US" sz="2000" smtClean="0"/>
              <a:t> Post Transactions</a:t>
            </a:r>
          </a:p>
          <a:p>
            <a:pPr eaLnBrk="1" hangingPunct="1"/>
            <a:r>
              <a:rPr lang="en-US" sz="2400" smtClean="0"/>
              <a:t> </a:t>
            </a:r>
            <a:r>
              <a:rPr lang="en-US" smtClean="0"/>
              <a:t>Activity</a:t>
            </a:r>
          </a:p>
          <a:p>
            <a:pPr eaLnBrk="1" hangingPunct="1"/>
            <a:endParaRPr lang="en-US" sz="240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Planning: Topics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 Not Consume </a:t>
            </a:r>
            <a:r>
              <a:rPr lang="en-US" dirty="0" smtClean="0"/>
              <a:t>Forecast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QS-PL-200</a:t>
            </a:r>
          </a:p>
        </p:txBody>
      </p:sp>
      <p:pic>
        <p:nvPicPr>
          <p:cNvPr id="22532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3" y="976313"/>
            <a:ext cx="8048625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Forecast Worksheet 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QS-PL-210</a:t>
            </a:r>
          </a:p>
        </p:txBody>
      </p:sp>
      <p:pic>
        <p:nvPicPr>
          <p:cNvPr id="23556" name="Picture 6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928688"/>
            <a:ext cx="7858125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Master Schedule Summary Item </a:t>
            </a:r>
            <a:r>
              <a:rPr lang="en-US" dirty="0" smtClean="0"/>
              <a:t>10-00</a:t>
            </a:r>
            <a:endParaRPr lang="en-US" dirty="0"/>
          </a:p>
        </p:txBody>
      </p:sp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QS-PL-220</a:t>
            </a:r>
          </a:p>
        </p:txBody>
      </p:sp>
      <p:pic>
        <p:nvPicPr>
          <p:cNvPr id="2458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" y="1506538"/>
            <a:ext cx="8609013" cy="406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Item Planning Data: Item 10-00 </a:t>
            </a:r>
            <a:endParaRPr lang="en-US" dirty="0"/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QS-PL-230</a:t>
            </a:r>
          </a:p>
        </p:txBody>
      </p:sp>
      <p:pic>
        <p:nvPicPr>
          <p:cNvPr id="25604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138" y="1023938"/>
            <a:ext cx="770572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 Planning Data: Item </a:t>
            </a:r>
            <a:r>
              <a:rPr lang="en-US" dirty="0" smtClean="0"/>
              <a:t>10-01</a:t>
            </a:r>
            <a:endParaRPr lang="en-US" dirty="0"/>
          </a:p>
        </p:txBody>
      </p:sp>
      <p:sp>
        <p:nvSpPr>
          <p:cNvPr id="266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QS-PL-240</a:t>
            </a:r>
          </a:p>
        </p:txBody>
      </p:sp>
      <p:pic>
        <p:nvPicPr>
          <p:cNvPr id="26628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" y="976313"/>
            <a:ext cx="775335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Planning Data: Item </a:t>
            </a:r>
            <a:r>
              <a:rPr lang="en-US" dirty="0" smtClean="0"/>
              <a:t>10-03</a:t>
            </a:r>
            <a:endParaRPr lang="en-US" dirty="0"/>
          </a:p>
        </p:txBody>
      </p:sp>
      <p:sp>
        <p:nvSpPr>
          <p:cNvPr id="276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QS-PL-250</a:t>
            </a:r>
          </a:p>
        </p:txBody>
      </p:sp>
      <p:pic>
        <p:nvPicPr>
          <p:cNvPr id="27652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3425" y="995363"/>
            <a:ext cx="7677150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MRP Control </a:t>
            </a:r>
            <a:endParaRPr lang="en-US" dirty="0"/>
          </a:p>
        </p:txBody>
      </p:sp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QS-PL-260</a:t>
            </a:r>
          </a:p>
        </p:txBody>
      </p:sp>
      <p:pic>
        <p:nvPicPr>
          <p:cNvPr id="28676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988" y="1119188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Regenerate Materials Plan 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QS-PL-270</a:t>
            </a:r>
          </a:p>
        </p:txBody>
      </p:sp>
      <p:pic>
        <p:nvPicPr>
          <p:cNvPr id="29700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975" y="1866900"/>
            <a:ext cx="72580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Regenerate Materials Plan  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QS-PL-280</a:t>
            </a:r>
          </a:p>
        </p:txBody>
      </p:sp>
      <p:pic>
        <p:nvPicPr>
          <p:cNvPr id="30724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85925"/>
            <a:ext cx="8666163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Master Schedule Detail: Item </a:t>
            </a:r>
            <a:r>
              <a:rPr lang="en-US" dirty="0" smtClean="0"/>
              <a:t>10-00</a:t>
            </a:r>
            <a:endParaRPr lang="en-US" dirty="0"/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QS-PL-290</a:t>
            </a:r>
          </a:p>
        </p:txBody>
      </p:sp>
      <p:pic>
        <p:nvPicPr>
          <p:cNvPr id="3174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5925" y="1295400"/>
            <a:ext cx="57721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Planning: Learning Objectives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QS-PL-030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Provide examples of production plans, end-item plans, and component item plans</a:t>
            </a:r>
          </a:p>
          <a:p>
            <a:r>
              <a:rPr lang="en-US" dirty="0" smtClean="0"/>
              <a:t>Name </a:t>
            </a:r>
            <a:r>
              <a:rPr lang="en-US" dirty="0" smtClean="0"/>
              <a:t>the key input to the Master Schedule</a:t>
            </a:r>
          </a:p>
          <a:p>
            <a:r>
              <a:rPr lang="en-US" dirty="0" smtClean="0"/>
              <a:t>Explain </a:t>
            </a:r>
            <a:r>
              <a:rPr lang="en-US" dirty="0" smtClean="0"/>
              <a:t>forecast consumption</a:t>
            </a:r>
          </a:p>
          <a:p>
            <a:r>
              <a:rPr lang="en-US" dirty="0" smtClean="0"/>
              <a:t>Describe </a:t>
            </a:r>
            <a:r>
              <a:rPr lang="en-US" dirty="0" smtClean="0"/>
              <a:t>forward and backward consumption</a:t>
            </a:r>
          </a:p>
          <a:p>
            <a:r>
              <a:rPr lang="en-US" dirty="0" smtClean="0"/>
              <a:t>Define </a:t>
            </a:r>
            <a:r>
              <a:rPr lang="en-US" dirty="0" smtClean="0"/>
              <a:t>the term Time Fence</a:t>
            </a:r>
          </a:p>
          <a:p>
            <a:r>
              <a:rPr lang="en-US" dirty="0" smtClean="0"/>
              <a:t>Explain </a:t>
            </a:r>
            <a:r>
              <a:rPr lang="en-US" dirty="0" smtClean="0"/>
              <a:t>how Order Policy and Order Period relate to one another</a:t>
            </a:r>
          </a:p>
          <a:p>
            <a:r>
              <a:rPr lang="en-US" dirty="0" smtClean="0"/>
              <a:t>Enter </a:t>
            </a:r>
            <a:r>
              <a:rPr lang="en-US" dirty="0" smtClean="0"/>
              <a:t>a forecast</a:t>
            </a:r>
          </a:p>
          <a:p>
            <a:r>
              <a:rPr lang="en-US" dirty="0" smtClean="0"/>
              <a:t>Read </a:t>
            </a:r>
            <a:r>
              <a:rPr lang="en-US" dirty="0" smtClean="0"/>
              <a:t>Master Schedule Summary and Detail Inquiries</a:t>
            </a:r>
          </a:p>
          <a:p>
            <a:r>
              <a:rPr lang="en-US" dirty="0" smtClean="0"/>
              <a:t>Read </a:t>
            </a:r>
            <a:r>
              <a:rPr lang="en-US" dirty="0" smtClean="0"/>
              <a:t>MRP Summary and Detail Inquiries</a:t>
            </a:r>
          </a:p>
          <a:p>
            <a:r>
              <a:rPr lang="en-US" dirty="0" smtClean="0"/>
              <a:t>Approve </a:t>
            </a:r>
            <a:r>
              <a:rPr lang="en-US" dirty="0" smtClean="0"/>
              <a:t>planned orders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</a:t>
            </a:r>
            <a:r>
              <a:rPr lang="en-US" dirty="0" smtClean="0"/>
              <a:t>10-00</a:t>
            </a:r>
            <a:endParaRPr lang="en-US" dirty="0"/>
          </a:p>
        </p:txBody>
      </p:sp>
      <p:sp>
        <p:nvSpPr>
          <p:cNvPr id="327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QS-PL-300</a:t>
            </a:r>
          </a:p>
        </p:txBody>
      </p:sp>
      <p:pic>
        <p:nvPicPr>
          <p:cNvPr id="3277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" y="1379538"/>
            <a:ext cx="8710613" cy="432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Detail Inquiry: Item 10-00</a:t>
            </a:r>
            <a:endParaRPr lang="en-US" dirty="0"/>
          </a:p>
        </p:txBody>
      </p:sp>
      <p:sp>
        <p:nvSpPr>
          <p:cNvPr id="337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QS-PL-310</a:t>
            </a:r>
          </a:p>
        </p:txBody>
      </p:sp>
      <p:pic>
        <p:nvPicPr>
          <p:cNvPr id="33796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1638" y="1309688"/>
            <a:ext cx="580072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</a:t>
            </a:r>
            <a:r>
              <a:rPr lang="en-US" dirty="0" smtClean="0"/>
              <a:t>10-01</a:t>
            </a:r>
            <a:endParaRPr lang="en-US" dirty="0"/>
          </a:p>
        </p:txBody>
      </p:sp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QS-PL-320</a:t>
            </a:r>
          </a:p>
        </p:txBody>
      </p:sp>
      <p:pic>
        <p:nvPicPr>
          <p:cNvPr id="34820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650" y="1628775"/>
            <a:ext cx="8640763" cy="377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</a:t>
            </a:r>
            <a:r>
              <a:rPr lang="en-US" dirty="0" smtClean="0"/>
              <a:t>10-01</a:t>
            </a:r>
            <a:endParaRPr lang="en-US" dirty="0"/>
          </a:p>
        </p:txBody>
      </p:sp>
      <p:sp>
        <p:nvSpPr>
          <p:cNvPr id="358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QS-PL-330</a:t>
            </a:r>
          </a:p>
        </p:txBody>
      </p:sp>
      <p:pic>
        <p:nvPicPr>
          <p:cNvPr id="35844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257300"/>
            <a:ext cx="579120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</a:t>
            </a:r>
            <a:r>
              <a:rPr lang="en-US" dirty="0" smtClean="0"/>
              <a:t>10-03</a:t>
            </a:r>
            <a:endParaRPr lang="en-US" dirty="0"/>
          </a:p>
        </p:txBody>
      </p:sp>
      <p:sp>
        <p:nvSpPr>
          <p:cNvPr id="368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QS-PL-360</a:t>
            </a:r>
          </a:p>
        </p:txBody>
      </p:sp>
      <p:pic>
        <p:nvPicPr>
          <p:cNvPr id="36868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275" y="1636713"/>
            <a:ext cx="8548688" cy="372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</a:t>
            </a:r>
            <a:r>
              <a:rPr lang="en-US" dirty="0" smtClean="0"/>
              <a:t>10-03</a:t>
            </a:r>
            <a:endParaRPr lang="en-US" dirty="0"/>
          </a:p>
        </p:txBody>
      </p:sp>
      <p:sp>
        <p:nvSpPr>
          <p:cNvPr id="378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QS-PL-370</a:t>
            </a:r>
          </a:p>
        </p:txBody>
      </p:sp>
      <p:pic>
        <p:nvPicPr>
          <p:cNvPr id="37892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7350" y="1547813"/>
            <a:ext cx="582930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MRP Action </a:t>
            </a:r>
            <a:r>
              <a:rPr lang="en-US" dirty="0" smtClean="0"/>
              <a:t>Messages</a:t>
            </a:r>
            <a:endParaRPr lang="en-US" dirty="0"/>
          </a:p>
        </p:txBody>
      </p:sp>
      <p:sp>
        <p:nvSpPr>
          <p:cNvPr id="38915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QS-PL-380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71450" y="1431925"/>
            <a:ext cx="8794750" cy="4427538"/>
            <a:chOff x="209550" y="1431925"/>
            <a:chExt cx="8794750" cy="4427538"/>
          </a:xfrm>
        </p:grpSpPr>
        <p:pic>
          <p:nvPicPr>
            <p:cNvPr id="38914" name="Picture 11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9550" y="1431925"/>
              <a:ext cx="8794750" cy="2338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17" name="Text Box 16"/>
            <p:cNvSpPr txBox="1">
              <a:spLocks noChangeArrowheads="1"/>
            </p:cNvSpPr>
            <p:nvPr/>
          </p:nvSpPr>
          <p:spPr bwMode="auto">
            <a:xfrm>
              <a:off x="820738" y="4729163"/>
              <a:ext cx="8056562" cy="11303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 eaLnBrk="0" hangingPunct="0">
                <a:lnSpc>
                  <a:spcPct val="80000"/>
                </a:lnSpc>
                <a:spcBef>
                  <a:spcPct val="50000"/>
                </a:spcBef>
                <a:buFontTx/>
                <a:buAutoNum type="arabicPeriod"/>
              </a:pPr>
              <a:r>
                <a:rPr lang="en-US" sz="2000">
                  <a:latin typeface="+mj-lt"/>
                </a:rPr>
                <a:t>Check action message</a:t>
              </a:r>
            </a:p>
            <a:p>
              <a:pPr marL="457200" indent="-457200" eaLnBrk="0" hangingPunct="0">
                <a:lnSpc>
                  <a:spcPct val="80000"/>
                </a:lnSpc>
                <a:spcBef>
                  <a:spcPct val="50000"/>
                </a:spcBef>
                <a:buFontTx/>
                <a:buAutoNum type="arabicPeriod"/>
              </a:pPr>
              <a:r>
                <a:rPr lang="en-US" sz="2000">
                  <a:latin typeface="+mj-lt"/>
                </a:rPr>
                <a:t>Check the date column</a:t>
              </a:r>
            </a:p>
            <a:p>
              <a:pPr marL="457200" indent="-457200" eaLnBrk="0" hangingPunct="0">
                <a:lnSpc>
                  <a:spcPct val="80000"/>
                </a:lnSpc>
                <a:spcBef>
                  <a:spcPct val="50000"/>
                </a:spcBef>
                <a:buFontTx/>
                <a:buAutoNum type="arabicPeriod"/>
              </a:pPr>
              <a:r>
                <a:rPr lang="en-US" sz="2000">
                  <a:latin typeface="+mj-lt"/>
                </a:rPr>
                <a:t>Check the due date</a:t>
              </a:r>
            </a:p>
          </p:txBody>
        </p:sp>
        <p:sp>
          <p:nvSpPr>
            <p:cNvPr id="38918" name="Rectangle 20"/>
            <p:cNvSpPr>
              <a:spLocks noChangeArrowheads="1"/>
            </p:cNvSpPr>
            <p:nvPr/>
          </p:nvSpPr>
          <p:spPr bwMode="auto">
            <a:xfrm>
              <a:off x="8067675" y="2428875"/>
              <a:ext cx="847725" cy="22098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8919" name="Text Box 22"/>
            <p:cNvSpPr txBox="1">
              <a:spLocks noChangeArrowheads="1"/>
            </p:cNvSpPr>
            <p:nvPr/>
          </p:nvSpPr>
          <p:spPr bwMode="auto">
            <a:xfrm>
              <a:off x="8148638" y="4217988"/>
              <a:ext cx="536575" cy="336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#3</a:t>
              </a:r>
            </a:p>
          </p:txBody>
        </p:sp>
        <p:sp>
          <p:nvSpPr>
            <p:cNvPr id="38920" name="Rectangle 25"/>
            <p:cNvSpPr>
              <a:spLocks noChangeArrowheads="1"/>
            </p:cNvSpPr>
            <p:nvPr/>
          </p:nvSpPr>
          <p:spPr bwMode="auto">
            <a:xfrm>
              <a:off x="1952625" y="2400300"/>
              <a:ext cx="2076450" cy="22098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8921" name="Line 27"/>
            <p:cNvSpPr>
              <a:spLocks noChangeShapeType="1"/>
            </p:cNvSpPr>
            <p:nvPr/>
          </p:nvSpPr>
          <p:spPr bwMode="auto">
            <a:xfrm>
              <a:off x="2638425" y="2390775"/>
              <a:ext cx="0" cy="221932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8922" name="Text Box 29"/>
            <p:cNvSpPr txBox="1">
              <a:spLocks noChangeArrowheads="1"/>
            </p:cNvSpPr>
            <p:nvPr/>
          </p:nvSpPr>
          <p:spPr bwMode="auto">
            <a:xfrm>
              <a:off x="2062163" y="4237038"/>
              <a:ext cx="536575" cy="336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#2</a:t>
              </a:r>
            </a:p>
          </p:txBody>
        </p:sp>
        <p:sp>
          <p:nvSpPr>
            <p:cNvPr id="38923" name="Text Box 30"/>
            <p:cNvSpPr txBox="1">
              <a:spLocks noChangeArrowheads="1"/>
            </p:cNvSpPr>
            <p:nvPr/>
          </p:nvSpPr>
          <p:spPr bwMode="auto">
            <a:xfrm>
              <a:off x="3128963" y="4217988"/>
              <a:ext cx="536575" cy="336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#1</a:t>
              </a:r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Orders (1st Frame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99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QS-PL-390</a:t>
            </a:r>
          </a:p>
        </p:txBody>
      </p:sp>
      <p:pic>
        <p:nvPicPr>
          <p:cNvPr id="3994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4413" y="1657350"/>
            <a:ext cx="711517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Orders (2nd Frame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09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QS-PL-400</a:t>
            </a:r>
          </a:p>
        </p:txBody>
      </p:sp>
      <p:pic>
        <p:nvPicPr>
          <p:cNvPr id="40964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" y="1143000"/>
            <a:ext cx="7543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Orders (Approve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19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QS-PL-430</a:t>
            </a:r>
          </a:p>
        </p:txBody>
      </p:sp>
      <p:pic>
        <p:nvPicPr>
          <p:cNvPr id="4198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863" y="1138238"/>
            <a:ext cx="7534275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 </a:t>
            </a:r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QS-PL-040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490538" y="1377950"/>
            <a:ext cx="8151812" cy="4308475"/>
            <a:chOff x="252413" y="1901825"/>
            <a:chExt cx="8151812" cy="4308475"/>
          </a:xfrm>
        </p:grpSpPr>
        <p:sp>
          <p:nvSpPr>
            <p:cNvPr id="498901" name="Rectangle 213"/>
            <p:cNvSpPr>
              <a:spLocks noChangeArrowheads="1"/>
            </p:cNvSpPr>
            <p:nvPr/>
          </p:nvSpPr>
          <p:spPr bwMode="auto">
            <a:xfrm>
              <a:off x="2517775" y="1901825"/>
              <a:ext cx="2843213" cy="109696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Product Line Planning</a:t>
              </a:r>
            </a:p>
          </p:txBody>
        </p:sp>
        <p:sp>
          <p:nvSpPr>
            <p:cNvPr id="498908" name="Rectangle 220"/>
            <p:cNvSpPr>
              <a:spLocks noChangeArrowheads="1"/>
            </p:cNvSpPr>
            <p:nvPr/>
          </p:nvSpPr>
          <p:spPr bwMode="auto">
            <a:xfrm>
              <a:off x="2517775" y="3479800"/>
              <a:ext cx="2843213" cy="109696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endParaRPr lang="en-US" sz="1600">
                <a:latin typeface="+mj-lt"/>
              </a:endParaRPr>
            </a:p>
          </p:txBody>
        </p:sp>
        <p:sp>
          <p:nvSpPr>
            <p:cNvPr id="498909" name="Rectangle 221"/>
            <p:cNvSpPr>
              <a:spLocks noChangeArrowheads="1"/>
            </p:cNvSpPr>
            <p:nvPr/>
          </p:nvSpPr>
          <p:spPr bwMode="auto">
            <a:xfrm>
              <a:off x="2640013" y="3597275"/>
              <a:ext cx="1273175" cy="9001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151" name="Text Box 222"/>
            <p:cNvSpPr txBox="1">
              <a:spLocks noChangeArrowheads="1"/>
            </p:cNvSpPr>
            <p:nvPr/>
          </p:nvSpPr>
          <p:spPr bwMode="auto">
            <a:xfrm>
              <a:off x="2462213" y="3817938"/>
              <a:ext cx="1579562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Forecasting</a:t>
              </a:r>
            </a:p>
          </p:txBody>
        </p:sp>
        <p:sp>
          <p:nvSpPr>
            <p:cNvPr id="498923" name="Rectangle 235"/>
            <p:cNvSpPr>
              <a:spLocks noChangeArrowheads="1"/>
            </p:cNvSpPr>
            <p:nvPr/>
          </p:nvSpPr>
          <p:spPr bwMode="auto">
            <a:xfrm>
              <a:off x="5921375" y="1971675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153" name="Text Box 237"/>
            <p:cNvSpPr txBox="1">
              <a:spLocks noChangeArrowheads="1"/>
            </p:cNvSpPr>
            <p:nvPr/>
          </p:nvSpPr>
          <p:spPr bwMode="auto">
            <a:xfrm>
              <a:off x="6426200" y="2195513"/>
              <a:ext cx="1579563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Resource Planning</a:t>
              </a:r>
            </a:p>
          </p:txBody>
        </p:sp>
        <p:sp>
          <p:nvSpPr>
            <p:cNvPr id="498926" name="Rectangle 238"/>
            <p:cNvSpPr>
              <a:spLocks noChangeArrowheads="1"/>
            </p:cNvSpPr>
            <p:nvPr/>
          </p:nvSpPr>
          <p:spPr bwMode="auto">
            <a:xfrm>
              <a:off x="5921375" y="3490913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155" name="Text Box 239"/>
            <p:cNvSpPr txBox="1">
              <a:spLocks noChangeArrowheads="1"/>
            </p:cNvSpPr>
            <p:nvPr/>
          </p:nvSpPr>
          <p:spPr bwMode="auto">
            <a:xfrm>
              <a:off x="6226175" y="3714750"/>
              <a:ext cx="1981200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Rough-Cut Capacity Planning</a:t>
              </a:r>
            </a:p>
          </p:txBody>
        </p:sp>
        <p:sp>
          <p:nvSpPr>
            <p:cNvPr id="498928" name="Rectangle 240"/>
            <p:cNvSpPr>
              <a:spLocks noChangeArrowheads="1"/>
            </p:cNvSpPr>
            <p:nvPr/>
          </p:nvSpPr>
          <p:spPr bwMode="auto">
            <a:xfrm>
              <a:off x="5921375" y="5133975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157" name="Text Box 241"/>
            <p:cNvSpPr txBox="1">
              <a:spLocks noChangeArrowheads="1"/>
            </p:cNvSpPr>
            <p:nvPr/>
          </p:nvSpPr>
          <p:spPr bwMode="auto">
            <a:xfrm>
              <a:off x="6426200" y="5429250"/>
              <a:ext cx="1579563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CRP</a:t>
              </a:r>
            </a:p>
          </p:txBody>
        </p:sp>
        <p:cxnSp>
          <p:nvCxnSpPr>
            <p:cNvPr id="6158" name="AutoShape 242"/>
            <p:cNvCxnSpPr>
              <a:cxnSpLocks noChangeShapeType="1"/>
              <a:stCxn id="498901" idx="2"/>
              <a:endCxn id="498908" idx="0"/>
            </p:cNvCxnSpPr>
            <p:nvPr/>
          </p:nvCxnSpPr>
          <p:spPr bwMode="auto">
            <a:xfrm>
              <a:off x="3940175" y="2998788"/>
              <a:ext cx="0" cy="481012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159" name="AutoShape 243"/>
            <p:cNvCxnSpPr>
              <a:cxnSpLocks noChangeShapeType="1"/>
              <a:stCxn id="498908" idx="2"/>
              <a:endCxn id="498934" idx="0"/>
            </p:cNvCxnSpPr>
            <p:nvPr/>
          </p:nvCxnSpPr>
          <p:spPr bwMode="auto">
            <a:xfrm>
              <a:off x="3940175" y="4576763"/>
              <a:ext cx="0" cy="536575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498932" name="Rectangle 244"/>
            <p:cNvSpPr>
              <a:spLocks noChangeArrowheads="1"/>
            </p:cNvSpPr>
            <p:nvPr/>
          </p:nvSpPr>
          <p:spPr bwMode="auto">
            <a:xfrm>
              <a:off x="4025900" y="3597275"/>
              <a:ext cx="1273175" cy="9001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161" name="Text Box 245"/>
            <p:cNvSpPr txBox="1">
              <a:spLocks noChangeArrowheads="1"/>
            </p:cNvSpPr>
            <p:nvPr/>
          </p:nvSpPr>
          <p:spPr bwMode="auto">
            <a:xfrm>
              <a:off x="3848100" y="3589338"/>
              <a:ext cx="1579563" cy="7778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Master</a:t>
              </a:r>
              <a:br>
                <a:rPr lang="en-US" sz="1500">
                  <a:latin typeface="+mj-lt"/>
                </a:rPr>
              </a:br>
              <a:r>
                <a:rPr lang="en-US" sz="1500">
                  <a:latin typeface="+mj-lt"/>
                </a:rPr>
                <a:t>Production</a:t>
              </a:r>
              <a:br>
                <a:rPr lang="en-US" sz="1500">
                  <a:latin typeface="+mj-lt"/>
                </a:rPr>
              </a:br>
              <a:r>
                <a:rPr lang="en-US" sz="1500">
                  <a:latin typeface="+mj-lt"/>
                </a:rPr>
                <a:t>Schedule</a:t>
              </a:r>
            </a:p>
          </p:txBody>
        </p:sp>
        <p:sp>
          <p:nvSpPr>
            <p:cNvPr id="498934" name="Rectangle 246"/>
            <p:cNvSpPr>
              <a:spLocks noChangeArrowheads="1"/>
            </p:cNvSpPr>
            <p:nvPr/>
          </p:nvSpPr>
          <p:spPr bwMode="auto">
            <a:xfrm>
              <a:off x="2517775" y="5113338"/>
              <a:ext cx="2843213" cy="1096962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endParaRPr lang="en-US" sz="1600">
                <a:latin typeface="+mj-lt"/>
              </a:endParaRPr>
            </a:p>
          </p:txBody>
        </p:sp>
        <p:sp>
          <p:nvSpPr>
            <p:cNvPr id="498935" name="Rectangle 247"/>
            <p:cNvSpPr>
              <a:spLocks noChangeArrowheads="1"/>
            </p:cNvSpPr>
            <p:nvPr/>
          </p:nvSpPr>
          <p:spPr bwMode="auto">
            <a:xfrm>
              <a:off x="2640013" y="5230813"/>
              <a:ext cx="1273175" cy="900112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164" name="Text Box 248"/>
            <p:cNvSpPr txBox="1">
              <a:spLocks noChangeArrowheads="1"/>
            </p:cNvSpPr>
            <p:nvPr/>
          </p:nvSpPr>
          <p:spPr bwMode="auto">
            <a:xfrm>
              <a:off x="2462213" y="5451475"/>
              <a:ext cx="1579562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DRP</a:t>
              </a:r>
            </a:p>
          </p:txBody>
        </p:sp>
        <p:sp>
          <p:nvSpPr>
            <p:cNvPr id="498937" name="Rectangle 249"/>
            <p:cNvSpPr>
              <a:spLocks noChangeArrowheads="1"/>
            </p:cNvSpPr>
            <p:nvPr/>
          </p:nvSpPr>
          <p:spPr bwMode="auto">
            <a:xfrm>
              <a:off x="4025900" y="5230813"/>
              <a:ext cx="1273175" cy="900112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166" name="Text Box 250"/>
            <p:cNvSpPr txBox="1">
              <a:spLocks noChangeArrowheads="1"/>
            </p:cNvSpPr>
            <p:nvPr/>
          </p:nvSpPr>
          <p:spPr bwMode="auto">
            <a:xfrm>
              <a:off x="3848100" y="5451475"/>
              <a:ext cx="1579563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MRP</a:t>
              </a:r>
            </a:p>
          </p:txBody>
        </p:sp>
        <p:cxnSp>
          <p:nvCxnSpPr>
            <p:cNvPr id="6167" name="AutoShape 251"/>
            <p:cNvCxnSpPr>
              <a:cxnSpLocks noChangeShapeType="1"/>
              <a:stCxn id="498901" idx="3"/>
              <a:endCxn id="498923" idx="1"/>
            </p:cNvCxnSpPr>
            <p:nvPr/>
          </p:nvCxnSpPr>
          <p:spPr bwMode="auto">
            <a:xfrm>
              <a:off x="5360988" y="2451100"/>
              <a:ext cx="560387" cy="1588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168" name="AutoShape 252"/>
            <p:cNvCxnSpPr>
              <a:cxnSpLocks noChangeShapeType="1"/>
              <a:stCxn id="6161" idx="3"/>
              <a:endCxn id="498926" idx="1"/>
            </p:cNvCxnSpPr>
            <p:nvPr/>
          </p:nvCxnSpPr>
          <p:spPr bwMode="auto">
            <a:xfrm flipV="1">
              <a:off x="5427663" y="3971925"/>
              <a:ext cx="493712" cy="635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169" name="AutoShape 253"/>
            <p:cNvCxnSpPr>
              <a:cxnSpLocks noChangeShapeType="1"/>
              <a:stCxn id="6166" idx="3"/>
              <a:endCxn id="498928" idx="1"/>
            </p:cNvCxnSpPr>
            <p:nvPr/>
          </p:nvCxnSpPr>
          <p:spPr bwMode="auto">
            <a:xfrm>
              <a:off x="5427663" y="5611813"/>
              <a:ext cx="493712" cy="3175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170" name="Text Box 254"/>
            <p:cNvSpPr txBox="1">
              <a:spLocks noChangeArrowheads="1"/>
            </p:cNvSpPr>
            <p:nvPr/>
          </p:nvSpPr>
          <p:spPr bwMode="auto">
            <a:xfrm>
              <a:off x="252413" y="3714750"/>
              <a:ext cx="1981200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End-Item Plans</a:t>
              </a:r>
            </a:p>
          </p:txBody>
        </p:sp>
        <p:sp>
          <p:nvSpPr>
            <p:cNvPr id="6171" name="Text Box 255"/>
            <p:cNvSpPr txBox="1">
              <a:spLocks noChangeArrowheads="1"/>
            </p:cNvSpPr>
            <p:nvPr/>
          </p:nvSpPr>
          <p:spPr bwMode="auto">
            <a:xfrm>
              <a:off x="252413" y="2343150"/>
              <a:ext cx="1981200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Production Plans</a:t>
              </a:r>
            </a:p>
          </p:txBody>
        </p:sp>
        <p:sp>
          <p:nvSpPr>
            <p:cNvPr id="6172" name="Text Box 256"/>
            <p:cNvSpPr txBox="1">
              <a:spLocks noChangeArrowheads="1"/>
            </p:cNvSpPr>
            <p:nvPr/>
          </p:nvSpPr>
          <p:spPr bwMode="auto">
            <a:xfrm>
              <a:off x="252413" y="5418138"/>
              <a:ext cx="1981200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Component Item Plans</a:t>
              </a:r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Purchase Requisition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QS-PL-440</a:t>
            </a:r>
          </a:p>
        </p:txBody>
      </p:sp>
      <p:pic>
        <p:nvPicPr>
          <p:cNvPr id="43012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903413"/>
            <a:ext cx="8494713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Purchase </a:t>
            </a:r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440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QS-PL-450</a:t>
            </a:r>
          </a:p>
        </p:txBody>
      </p:sp>
      <p:pic>
        <p:nvPicPr>
          <p:cNvPr id="4403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188" y="985838"/>
            <a:ext cx="7654925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Line 1 (10-01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QS-PL-460</a:t>
            </a:r>
          </a:p>
        </p:txBody>
      </p:sp>
      <p:pic>
        <p:nvPicPr>
          <p:cNvPr id="45061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6288" y="1095375"/>
            <a:ext cx="7569200" cy="476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Line 1 (10-01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60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QS-PL-470</a:t>
            </a:r>
          </a:p>
        </p:txBody>
      </p:sp>
      <p:pic>
        <p:nvPicPr>
          <p:cNvPr id="46085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095375"/>
            <a:ext cx="7277100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Line 2 (10-02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QS-PL-480</a:t>
            </a:r>
          </a:p>
        </p:txBody>
      </p:sp>
      <p:pic>
        <p:nvPicPr>
          <p:cNvPr id="47108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75" y="962025"/>
            <a:ext cx="7319963" cy="507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Line 3 (10-04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81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QS-PL-490</a:t>
            </a:r>
          </a:p>
        </p:txBody>
      </p:sp>
      <p:pic>
        <p:nvPicPr>
          <p:cNvPr id="48132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163" y="995363"/>
            <a:ext cx="7294562" cy="506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Line 3 (10-03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QS-PL-500</a:t>
            </a:r>
          </a:p>
        </p:txBody>
      </p:sp>
      <p:pic>
        <p:nvPicPr>
          <p:cNvPr id="49156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225" y="1152525"/>
            <a:ext cx="7062788" cy="474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Line 3 (10-03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01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QS-PL-510</a:t>
            </a:r>
          </a:p>
        </p:txBody>
      </p:sp>
      <p:pic>
        <p:nvPicPr>
          <p:cNvPr id="50180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538" y="1190625"/>
            <a:ext cx="7380287" cy="476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Items (1 of 5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12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QS-PL-520</a:t>
            </a:r>
          </a:p>
        </p:txBody>
      </p:sp>
      <p:pic>
        <p:nvPicPr>
          <p:cNvPr id="51204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" y="2286000"/>
            <a:ext cx="78295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Purchase Order (2 of 5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QS-PL-530</a:t>
            </a:r>
          </a:p>
        </p:txBody>
      </p:sp>
      <p:pic>
        <p:nvPicPr>
          <p:cNvPr id="5222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1038225"/>
            <a:ext cx="815340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Line </a:t>
            </a:r>
            <a:r>
              <a:rPr lang="en-US" dirty="0" smtClean="0"/>
              <a:t>Plan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QS-PL-050</a:t>
            </a:r>
          </a:p>
        </p:txBody>
      </p:sp>
      <p:grpSp>
        <p:nvGrpSpPr>
          <p:cNvPr id="7172" name="Group 20"/>
          <p:cNvGrpSpPr>
            <a:grpSpLocks/>
          </p:cNvGrpSpPr>
          <p:nvPr/>
        </p:nvGrpSpPr>
        <p:grpSpPr bwMode="auto">
          <a:xfrm>
            <a:off x="1109663" y="2959100"/>
            <a:ext cx="7023100" cy="1096963"/>
            <a:chOff x="699" y="676"/>
            <a:chExt cx="4424" cy="691"/>
          </a:xfrm>
        </p:grpSpPr>
        <p:cxnSp>
          <p:nvCxnSpPr>
            <p:cNvPr id="7173" name="AutoShape 10"/>
            <p:cNvCxnSpPr>
              <a:cxnSpLocks noChangeShapeType="1"/>
              <a:endCxn id="515083" idx="1"/>
            </p:cNvCxnSpPr>
            <p:nvPr/>
          </p:nvCxnSpPr>
          <p:spPr bwMode="auto">
            <a:xfrm>
              <a:off x="1808" y="1023"/>
              <a:ext cx="358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15083" name="Rectangle 11"/>
            <p:cNvSpPr>
              <a:spLocks noChangeArrowheads="1"/>
            </p:cNvSpPr>
            <p:nvPr/>
          </p:nvSpPr>
          <p:spPr bwMode="auto">
            <a:xfrm>
              <a:off x="2166" y="720"/>
              <a:ext cx="1102" cy="606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75" name="Text Box 12"/>
            <p:cNvSpPr txBox="1">
              <a:spLocks noChangeArrowheads="1"/>
            </p:cNvSpPr>
            <p:nvPr/>
          </p:nvSpPr>
          <p:spPr bwMode="auto">
            <a:xfrm>
              <a:off x="2223" y="852"/>
              <a:ext cx="995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End-Item Forecasts</a:t>
              </a:r>
            </a:p>
          </p:txBody>
        </p:sp>
        <p:cxnSp>
          <p:nvCxnSpPr>
            <p:cNvPr id="7176" name="AutoShape 14"/>
            <p:cNvCxnSpPr>
              <a:cxnSpLocks noChangeShapeType="1"/>
              <a:stCxn id="515083" idx="3"/>
              <a:endCxn id="515091" idx="1"/>
            </p:cNvCxnSpPr>
            <p:nvPr/>
          </p:nvCxnSpPr>
          <p:spPr bwMode="auto">
            <a:xfrm flipV="1">
              <a:off x="3268" y="1022"/>
              <a:ext cx="413" cy="1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15089" name="Rectangle 17"/>
            <p:cNvSpPr>
              <a:spLocks noChangeArrowheads="1"/>
            </p:cNvSpPr>
            <p:nvPr/>
          </p:nvSpPr>
          <p:spPr bwMode="auto">
            <a:xfrm>
              <a:off x="699" y="720"/>
              <a:ext cx="1102" cy="606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78" name="Text Box 18"/>
            <p:cNvSpPr txBox="1">
              <a:spLocks noChangeArrowheads="1"/>
            </p:cNvSpPr>
            <p:nvPr/>
          </p:nvSpPr>
          <p:spPr bwMode="auto">
            <a:xfrm>
              <a:off x="756" y="852"/>
              <a:ext cx="995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>
                  <a:latin typeface="+mj-lt"/>
                </a:rPr>
                <a:t>Product Line Plans</a:t>
              </a:r>
            </a:p>
          </p:txBody>
        </p:sp>
        <p:sp>
          <p:nvSpPr>
            <p:cNvPr id="515091" name="Rectangle 19"/>
            <p:cNvSpPr>
              <a:spLocks noChangeArrowheads="1"/>
            </p:cNvSpPr>
            <p:nvPr/>
          </p:nvSpPr>
          <p:spPr bwMode="auto">
            <a:xfrm>
              <a:off x="3681" y="676"/>
              <a:ext cx="1442" cy="691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Master Production </a:t>
              </a:r>
              <a:br>
                <a:rPr lang="en-US" sz="1600">
                  <a:latin typeface="+mj-lt"/>
                </a:rPr>
              </a:br>
              <a:r>
                <a:rPr lang="en-US" sz="1600">
                  <a:latin typeface="+mj-lt"/>
                </a:rPr>
                <a:t>Schedule</a:t>
              </a: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Purchase Order (3 of 5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QS-PL-540</a:t>
            </a:r>
          </a:p>
        </p:txBody>
      </p:sp>
      <p:pic>
        <p:nvPicPr>
          <p:cNvPr id="5325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2076450"/>
            <a:ext cx="855345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Purchase Order (4 of 5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42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QS-PL-550</a:t>
            </a:r>
          </a:p>
        </p:txBody>
      </p:sp>
      <p:pic>
        <p:nvPicPr>
          <p:cNvPr id="54276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5" y="1714500"/>
            <a:ext cx="809625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Purchase Order (5 of 5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QS-PL-560</a:t>
            </a:r>
          </a:p>
        </p:txBody>
      </p:sp>
      <p:pic>
        <p:nvPicPr>
          <p:cNvPr id="55300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" y="2243138"/>
            <a:ext cx="89154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Order </a:t>
            </a:r>
            <a:r>
              <a:rPr lang="en-US" dirty="0" smtClean="0"/>
              <a:t>Browse</a:t>
            </a:r>
            <a:endParaRPr lang="en-US" dirty="0"/>
          </a:p>
        </p:txBody>
      </p:sp>
      <p:sp>
        <p:nvSpPr>
          <p:cNvPr id="563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QS-PL-570</a:t>
            </a:r>
          </a:p>
        </p:txBody>
      </p:sp>
      <p:pic>
        <p:nvPicPr>
          <p:cNvPr id="56324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" y="2381250"/>
            <a:ext cx="90963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Work </a:t>
            </a:r>
            <a:r>
              <a:rPr lang="en-US" dirty="0" smtClean="0"/>
              <a:t>Orders</a:t>
            </a:r>
            <a:endParaRPr lang="en-US" dirty="0"/>
          </a:p>
        </p:txBody>
      </p:sp>
      <p:sp>
        <p:nvSpPr>
          <p:cNvPr id="573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QS-PL-580</a:t>
            </a:r>
          </a:p>
        </p:txBody>
      </p:sp>
      <p:pic>
        <p:nvPicPr>
          <p:cNvPr id="57348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113" y="1704975"/>
            <a:ext cx="810577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Work Order Approval: Line 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583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QS-PL-590</a:t>
            </a:r>
          </a:p>
        </p:txBody>
      </p:sp>
      <p:pic>
        <p:nvPicPr>
          <p:cNvPr id="58372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538" y="1138238"/>
            <a:ext cx="816292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Work </a:t>
            </a:r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593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QS-PL-600</a:t>
            </a:r>
          </a:p>
        </p:txBody>
      </p:sp>
      <p:pic>
        <p:nvPicPr>
          <p:cNvPr id="59396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" y="2052638"/>
            <a:ext cx="78867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Availability of Components </a:t>
            </a:r>
            <a:endParaRPr lang="en-US" dirty="0"/>
          </a:p>
        </p:txBody>
      </p:sp>
      <p:sp>
        <p:nvSpPr>
          <p:cNvPr id="604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QS-PL-610</a:t>
            </a:r>
          </a:p>
        </p:txBody>
      </p:sp>
      <p:pic>
        <p:nvPicPr>
          <p:cNvPr id="6042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2351088"/>
            <a:ext cx="8561388" cy="226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Component </a:t>
            </a:r>
            <a:r>
              <a:rPr lang="en-US" dirty="0" smtClean="0"/>
              <a:t>Check</a:t>
            </a:r>
            <a:endParaRPr lang="en-US" dirty="0"/>
          </a:p>
        </p:txBody>
      </p:sp>
      <p:sp>
        <p:nvSpPr>
          <p:cNvPr id="614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QS-PL-620</a:t>
            </a:r>
          </a:p>
        </p:txBody>
      </p:sp>
      <p:pic>
        <p:nvPicPr>
          <p:cNvPr id="6144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5913" y="1947863"/>
            <a:ext cx="59721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Release Work Order </a:t>
            </a:r>
            <a:endParaRPr lang="en-US" dirty="0"/>
          </a:p>
        </p:txBody>
      </p:sp>
      <p:sp>
        <p:nvSpPr>
          <p:cNvPr id="624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QS-PL-630</a:t>
            </a:r>
          </a:p>
        </p:txBody>
      </p:sp>
      <p:pic>
        <p:nvPicPr>
          <p:cNvPr id="62468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6813" y="1062038"/>
            <a:ext cx="6810375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End-Item Planning: </a:t>
            </a:r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QS-PL-060</a:t>
            </a:r>
          </a:p>
        </p:txBody>
      </p:sp>
      <p:sp>
        <p:nvSpPr>
          <p:cNvPr id="500740" name="Rectangle 4"/>
          <p:cNvSpPr>
            <a:spLocks noChangeArrowheads="1"/>
          </p:cNvSpPr>
          <p:nvPr/>
        </p:nvSpPr>
        <p:spPr bwMode="auto">
          <a:xfrm>
            <a:off x="3425825" y="3041650"/>
            <a:ext cx="2289175" cy="1096963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5725" tIns="42862" rIns="85725" bIns="42862" anchor="ctr"/>
          <a:lstStyle/>
          <a:p>
            <a:pPr algn="ctr" defTabSz="792163" eaLnBrk="0" hangingPunct="0">
              <a:defRPr/>
            </a:pPr>
            <a:r>
              <a:rPr lang="en-US" sz="1600" dirty="0">
                <a:latin typeface="+mj-lt"/>
              </a:rPr>
              <a:t>Master Production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Schedule</a:t>
            </a:r>
          </a:p>
        </p:txBody>
      </p:sp>
      <p:sp>
        <p:nvSpPr>
          <p:cNvPr id="500744" name="Rectangle 8"/>
          <p:cNvSpPr>
            <a:spLocks noChangeArrowheads="1"/>
          </p:cNvSpPr>
          <p:nvPr/>
        </p:nvSpPr>
        <p:spPr bwMode="auto">
          <a:xfrm>
            <a:off x="6303963" y="3111500"/>
            <a:ext cx="1749425" cy="962025"/>
          </a:xfrm>
          <a:prstGeom prst="rect">
            <a:avLst/>
          </a:prstGeom>
          <a:gradFill rotWithShape="0">
            <a:gsLst>
              <a:gs pos="0">
                <a:srgbClr val="D8DAC9"/>
              </a:gs>
              <a:gs pos="100000">
                <a:srgbClr val="D8DAC9">
                  <a:gamma/>
                  <a:tint val="50196"/>
                  <a:invGamma/>
                </a:srgbClr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8198" name="Text Box 9"/>
          <p:cNvSpPr txBox="1">
            <a:spLocks noChangeArrowheads="1"/>
          </p:cNvSpPr>
          <p:nvPr/>
        </p:nvSpPr>
        <p:spPr bwMode="auto">
          <a:xfrm>
            <a:off x="6394450" y="3425825"/>
            <a:ext cx="1579563" cy="320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>
                <a:latin typeface="+mj-lt"/>
              </a:rPr>
              <a:t>MRP</a:t>
            </a:r>
          </a:p>
        </p:txBody>
      </p:sp>
      <p:cxnSp>
        <p:nvCxnSpPr>
          <p:cNvPr id="8199" name="AutoShape 23"/>
          <p:cNvCxnSpPr>
            <a:cxnSpLocks noChangeShapeType="1"/>
            <a:stCxn id="500740" idx="3"/>
            <a:endCxn id="500744" idx="1"/>
          </p:cNvCxnSpPr>
          <p:nvPr/>
        </p:nvCxnSpPr>
        <p:spPr bwMode="auto">
          <a:xfrm>
            <a:off x="5715000" y="3590925"/>
            <a:ext cx="588963" cy="15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500765" name="Rectangle 29"/>
          <p:cNvSpPr>
            <a:spLocks noChangeArrowheads="1"/>
          </p:cNvSpPr>
          <p:nvPr/>
        </p:nvSpPr>
        <p:spPr bwMode="auto">
          <a:xfrm>
            <a:off x="1103313" y="3111500"/>
            <a:ext cx="1749425" cy="962025"/>
          </a:xfrm>
          <a:prstGeom prst="rect">
            <a:avLst/>
          </a:prstGeom>
          <a:gradFill rotWithShape="0">
            <a:gsLst>
              <a:gs pos="0">
                <a:srgbClr val="D8DAC9"/>
              </a:gs>
              <a:gs pos="100000">
                <a:srgbClr val="D8DAC9">
                  <a:gamma/>
                  <a:tint val="50196"/>
                  <a:invGamma/>
                </a:srgbClr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8201" name="Text Box 30"/>
          <p:cNvSpPr txBox="1">
            <a:spLocks noChangeArrowheads="1"/>
          </p:cNvSpPr>
          <p:nvPr/>
        </p:nvSpPr>
        <p:spPr bwMode="auto">
          <a:xfrm>
            <a:off x="1193800" y="3335338"/>
            <a:ext cx="1579563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>
                <a:latin typeface="+mj-lt"/>
              </a:rPr>
              <a:t>End-Item Forecasts</a:t>
            </a:r>
          </a:p>
        </p:txBody>
      </p:sp>
      <p:cxnSp>
        <p:nvCxnSpPr>
          <p:cNvPr id="8202" name="AutoShape 31"/>
          <p:cNvCxnSpPr>
            <a:cxnSpLocks noChangeShapeType="1"/>
            <a:stCxn id="500765" idx="3"/>
            <a:endCxn id="500740" idx="1"/>
          </p:cNvCxnSpPr>
          <p:nvPr/>
        </p:nvCxnSpPr>
        <p:spPr bwMode="auto">
          <a:xfrm flipV="1">
            <a:off x="2852738" y="3590925"/>
            <a:ext cx="573087" cy="15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</a:t>
            </a:r>
            <a:r>
              <a:rPr lang="en-US" dirty="0" smtClean="0"/>
              <a:t>Release/Print</a:t>
            </a:r>
            <a:endParaRPr lang="en-US" dirty="0"/>
          </a:p>
        </p:txBody>
      </p:sp>
      <p:sp>
        <p:nvSpPr>
          <p:cNvPr id="634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QS-PL-640</a:t>
            </a:r>
          </a:p>
        </p:txBody>
      </p:sp>
      <p:pic>
        <p:nvPicPr>
          <p:cNvPr id="6349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057275"/>
            <a:ext cx="59055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</a:t>
            </a:r>
            <a:r>
              <a:rPr lang="en-US" dirty="0" smtClean="0"/>
              <a:t>Routing</a:t>
            </a:r>
            <a:endParaRPr lang="en-US" dirty="0"/>
          </a:p>
        </p:txBody>
      </p:sp>
      <p:sp>
        <p:nvSpPr>
          <p:cNvPr id="645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QS-PL-650</a:t>
            </a:r>
          </a:p>
        </p:txBody>
      </p:sp>
      <p:pic>
        <p:nvPicPr>
          <p:cNvPr id="64516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423988"/>
            <a:ext cx="59436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Issue Work Order </a:t>
            </a:r>
            <a:r>
              <a:rPr lang="en-US" dirty="0" smtClean="0"/>
              <a:t>Components</a:t>
            </a:r>
            <a:endParaRPr lang="en-US" dirty="0"/>
          </a:p>
        </p:txBody>
      </p:sp>
      <p:sp>
        <p:nvSpPr>
          <p:cNvPr id="655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QS-PL-660</a:t>
            </a:r>
          </a:p>
        </p:txBody>
      </p:sp>
      <p:pic>
        <p:nvPicPr>
          <p:cNvPr id="6554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588" y="1452563"/>
            <a:ext cx="8124825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Report </a:t>
            </a:r>
            <a:r>
              <a:rPr lang="en-US" dirty="0" smtClean="0"/>
              <a:t>Labor</a:t>
            </a:r>
            <a:endParaRPr lang="en-US" dirty="0"/>
          </a:p>
        </p:txBody>
      </p:sp>
      <p:sp>
        <p:nvSpPr>
          <p:cNvPr id="665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QS-PL-670</a:t>
            </a:r>
          </a:p>
        </p:txBody>
      </p:sp>
      <p:pic>
        <p:nvPicPr>
          <p:cNvPr id="66564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2975" y="947738"/>
            <a:ext cx="725805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and Close Work </a:t>
            </a:r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675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QS-PL-680</a:t>
            </a:r>
          </a:p>
        </p:txBody>
      </p:sp>
      <p:pic>
        <p:nvPicPr>
          <p:cNvPr id="67588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838" y="1181100"/>
            <a:ext cx="7172325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MRP </a:t>
            </a:r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686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QS-PL-690</a:t>
            </a:r>
          </a:p>
        </p:txBody>
      </p:sp>
      <p:pic>
        <p:nvPicPr>
          <p:cNvPr id="68612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430338"/>
            <a:ext cx="8683625" cy="408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</a:t>
            </a:r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696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QS-PL-700</a:t>
            </a:r>
          </a:p>
        </p:txBody>
      </p:sp>
      <p:pic>
        <p:nvPicPr>
          <p:cNvPr id="6963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263" y="909638"/>
            <a:ext cx="7991475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</a:t>
            </a:r>
            <a:r>
              <a:rPr lang="en-US" dirty="0" smtClean="0"/>
              <a:t>Invoice</a:t>
            </a:r>
            <a:endParaRPr lang="en-US" dirty="0"/>
          </a:p>
        </p:txBody>
      </p:sp>
      <p:sp>
        <p:nvSpPr>
          <p:cNvPr id="706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QS-PL-710</a:t>
            </a:r>
          </a:p>
        </p:txBody>
      </p:sp>
      <p:pic>
        <p:nvPicPr>
          <p:cNvPr id="70660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2538" y="781050"/>
            <a:ext cx="6626225" cy="551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Post Invoice (1 of 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716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QS-PL-720</a:t>
            </a:r>
          </a:p>
        </p:txBody>
      </p:sp>
      <p:pic>
        <p:nvPicPr>
          <p:cNvPr id="71684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3925" y="1905000"/>
            <a:ext cx="729615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Post Invoice (2 of 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727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QS-PL-730</a:t>
            </a:r>
          </a:p>
        </p:txBody>
      </p:sp>
      <p:pic>
        <p:nvPicPr>
          <p:cNvPr id="72708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652588"/>
            <a:ext cx="88392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End-Item Planning: </a:t>
            </a:r>
            <a:r>
              <a:rPr lang="en-US" dirty="0" smtClean="0"/>
              <a:t>Forecasting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QS-PL-070</a:t>
            </a:r>
          </a:p>
        </p:txBody>
      </p:sp>
      <p:grpSp>
        <p:nvGrpSpPr>
          <p:cNvPr id="9220" name="Group 44"/>
          <p:cNvGrpSpPr>
            <a:grpSpLocks/>
          </p:cNvGrpSpPr>
          <p:nvPr/>
        </p:nvGrpSpPr>
        <p:grpSpPr bwMode="auto">
          <a:xfrm>
            <a:off x="609600" y="862013"/>
            <a:ext cx="7915275" cy="5276850"/>
            <a:chOff x="390" y="477"/>
            <a:chExt cx="4986" cy="3324"/>
          </a:xfrm>
        </p:grpSpPr>
        <p:sp>
          <p:nvSpPr>
            <p:cNvPr id="506894" name="Rectangle 14"/>
            <p:cNvSpPr>
              <a:spLocks noChangeArrowheads="1"/>
            </p:cNvSpPr>
            <p:nvPr/>
          </p:nvSpPr>
          <p:spPr bwMode="auto">
            <a:xfrm>
              <a:off x="390" y="477"/>
              <a:ext cx="4986" cy="3324"/>
            </a:xfrm>
            <a:prstGeom prst="rect">
              <a:avLst/>
            </a:prstGeom>
            <a:solidFill>
              <a:srgbClr val="FFF7E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grpSp>
          <p:nvGrpSpPr>
            <p:cNvPr id="9222" name="Group 43"/>
            <p:cNvGrpSpPr>
              <a:grpSpLocks/>
            </p:cNvGrpSpPr>
            <p:nvPr/>
          </p:nvGrpSpPr>
          <p:grpSpPr bwMode="auto">
            <a:xfrm>
              <a:off x="668" y="1037"/>
              <a:ext cx="4378" cy="2482"/>
              <a:chOff x="668" y="1037"/>
              <a:chExt cx="4378" cy="2482"/>
            </a:xfrm>
          </p:grpSpPr>
          <p:sp>
            <p:nvSpPr>
              <p:cNvPr id="9225" name="Freeform 16"/>
              <p:cNvSpPr>
                <a:spLocks/>
              </p:cNvSpPr>
              <p:nvPr/>
            </p:nvSpPr>
            <p:spPr bwMode="auto">
              <a:xfrm>
                <a:off x="668" y="1037"/>
                <a:ext cx="4369" cy="2475"/>
              </a:xfrm>
              <a:custGeom>
                <a:avLst/>
                <a:gdLst>
                  <a:gd name="T0" fmla="*/ 74586 w 2913"/>
                  <a:gd name="T1" fmla="*/ 6964 h 2135"/>
                  <a:gd name="T2" fmla="*/ 74586 w 2913"/>
                  <a:gd name="T3" fmla="*/ 0 h 2135"/>
                  <a:gd name="T4" fmla="*/ 0 w 2913"/>
                  <a:gd name="T5" fmla="*/ 0 h 2135"/>
                  <a:gd name="T6" fmla="*/ 0 60000 65536"/>
                  <a:gd name="T7" fmla="*/ 0 60000 65536"/>
                  <a:gd name="T8" fmla="*/ 0 60000 65536"/>
                  <a:gd name="T9" fmla="*/ 0 w 2913"/>
                  <a:gd name="T10" fmla="*/ 0 h 2135"/>
                  <a:gd name="T11" fmla="*/ 2913 w 2913"/>
                  <a:gd name="T12" fmla="*/ 2135 h 213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13" h="2135">
                    <a:moveTo>
                      <a:pt x="2913" y="2135"/>
                    </a:moveTo>
                    <a:lnTo>
                      <a:pt x="2913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6" name="Rectangle 17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7" name="Rectangle 18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8" name="Line 19"/>
              <p:cNvSpPr>
                <a:spLocks noChangeShapeType="1"/>
              </p:cNvSpPr>
              <p:nvPr/>
            </p:nvSpPr>
            <p:spPr bwMode="auto">
              <a:xfrm flipH="1">
                <a:off x="668" y="103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9" name="Line 20"/>
              <p:cNvSpPr>
                <a:spLocks noChangeShapeType="1"/>
              </p:cNvSpPr>
              <p:nvPr/>
            </p:nvSpPr>
            <p:spPr bwMode="auto">
              <a:xfrm flipV="1">
                <a:off x="671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0" name="Line 21"/>
              <p:cNvSpPr>
                <a:spLocks noChangeShapeType="1"/>
              </p:cNvSpPr>
              <p:nvPr/>
            </p:nvSpPr>
            <p:spPr bwMode="auto">
              <a:xfrm flipH="1">
                <a:off x="668" y="3514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1" name="Rectangle 22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2" name="Rectangle 23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3" name="Line 24"/>
              <p:cNvSpPr>
                <a:spLocks noChangeShapeType="1"/>
              </p:cNvSpPr>
              <p:nvPr/>
            </p:nvSpPr>
            <p:spPr bwMode="auto">
              <a:xfrm flipV="1">
                <a:off x="432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4" name="Line 25"/>
              <p:cNvSpPr>
                <a:spLocks noChangeShapeType="1"/>
              </p:cNvSpPr>
              <p:nvPr/>
            </p:nvSpPr>
            <p:spPr bwMode="auto">
              <a:xfrm flipV="1">
                <a:off x="3585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5" name="Line 26"/>
              <p:cNvSpPr>
                <a:spLocks noChangeShapeType="1"/>
              </p:cNvSpPr>
              <p:nvPr/>
            </p:nvSpPr>
            <p:spPr bwMode="auto">
              <a:xfrm flipV="1">
                <a:off x="288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6" name="Line 27"/>
              <p:cNvSpPr>
                <a:spLocks noChangeShapeType="1"/>
              </p:cNvSpPr>
              <p:nvPr/>
            </p:nvSpPr>
            <p:spPr bwMode="auto">
              <a:xfrm flipV="1">
                <a:off x="2132" y="1042"/>
                <a:ext cx="3" cy="247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7" name="Line 28"/>
              <p:cNvSpPr>
                <a:spLocks noChangeShapeType="1"/>
              </p:cNvSpPr>
              <p:nvPr/>
            </p:nvSpPr>
            <p:spPr bwMode="auto">
              <a:xfrm flipV="1">
                <a:off x="140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8" name="Line 29"/>
              <p:cNvSpPr>
                <a:spLocks noChangeShapeType="1"/>
              </p:cNvSpPr>
              <p:nvPr/>
            </p:nvSpPr>
            <p:spPr bwMode="auto">
              <a:xfrm flipH="1">
                <a:off x="668" y="1348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9" name="Line 30"/>
              <p:cNvSpPr>
                <a:spLocks noChangeShapeType="1"/>
              </p:cNvSpPr>
              <p:nvPr/>
            </p:nvSpPr>
            <p:spPr bwMode="auto">
              <a:xfrm flipH="1">
                <a:off x="668" y="1660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40" name="Line 31"/>
              <p:cNvSpPr>
                <a:spLocks noChangeShapeType="1"/>
              </p:cNvSpPr>
              <p:nvPr/>
            </p:nvSpPr>
            <p:spPr bwMode="auto">
              <a:xfrm flipH="1">
                <a:off x="668" y="192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41" name="Line 32"/>
              <p:cNvSpPr>
                <a:spLocks noChangeShapeType="1"/>
              </p:cNvSpPr>
              <p:nvPr/>
            </p:nvSpPr>
            <p:spPr bwMode="auto">
              <a:xfrm flipH="1">
                <a:off x="668" y="227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42" name="Line 33"/>
              <p:cNvSpPr>
                <a:spLocks noChangeShapeType="1"/>
              </p:cNvSpPr>
              <p:nvPr/>
            </p:nvSpPr>
            <p:spPr bwMode="auto">
              <a:xfrm flipH="1">
                <a:off x="668" y="2590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43" name="Line 34"/>
              <p:cNvSpPr>
                <a:spLocks noChangeShapeType="1"/>
              </p:cNvSpPr>
              <p:nvPr/>
            </p:nvSpPr>
            <p:spPr bwMode="auto">
              <a:xfrm flipH="1">
                <a:off x="668" y="2926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44" name="Line 35"/>
              <p:cNvSpPr>
                <a:spLocks noChangeShapeType="1"/>
              </p:cNvSpPr>
              <p:nvPr/>
            </p:nvSpPr>
            <p:spPr bwMode="auto">
              <a:xfrm flipH="1">
                <a:off x="668" y="3259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45" name="Line 36"/>
              <p:cNvSpPr>
                <a:spLocks noChangeShapeType="1"/>
              </p:cNvSpPr>
              <p:nvPr/>
            </p:nvSpPr>
            <p:spPr bwMode="auto">
              <a:xfrm>
                <a:off x="668" y="1037"/>
                <a:ext cx="3" cy="248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9223" name="Freeform 37"/>
            <p:cNvSpPr>
              <a:spLocks/>
            </p:cNvSpPr>
            <p:nvPr/>
          </p:nvSpPr>
          <p:spPr bwMode="auto">
            <a:xfrm>
              <a:off x="704" y="1372"/>
              <a:ext cx="4318" cy="2107"/>
            </a:xfrm>
            <a:custGeom>
              <a:avLst/>
              <a:gdLst>
                <a:gd name="T0" fmla="*/ 0 w 2906"/>
                <a:gd name="T1" fmla="*/ 6916 h 1778"/>
                <a:gd name="T2" fmla="*/ 11496 w 2906"/>
                <a:gd name="T3" fmla="*/ 3986 h 1778"/>
                <a:gd name="T4" fmla="*/ 23167 w 2906"/>
                <a:gd name="T5" fmla="*/ 4926 h 1778"/>
                <a:gd name="T6" fmla="*/ 34642 w 2906"/>
                <a:gd name="T7" fmla="*/ 1996 h 1778"/>
                <a:gd name="T8" fmla="*/ 46121 w 2906"/>
                <a:gd name="T9" fmla="*/ 6815 h 1778"/>
                <a:gd name="T10" fmla="*/ 57809 w 2906"/>
                <a:gd name="T11" fmla="*/ 0 h 1778"/>
                <a:gd name="T12" fmla="*/ 69051 w 2906"/>
                <a:gd name="T13" fmla="*/ 3038 h 17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06"/>
                <a:gd name="T22" fmla="*/ 0 h 1778"/>
                <a:gd name="T23" fmla="*/ 2906 w 2906"/>
                <a:gd name="T24" fmla="*/ 1778 h 17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06" h="1778">
                  <a:moveTo>
                    <a:pt x="0" y="1778"/>
                  </a:moveTo>
                  <a:lnTo>
                    <a:pt x="484" y="1025"/>
                  </a:lnTo>
                  <a:lnTo>
                    <a:pt x="975" y="1267"/>
                  </a:lnTo>
                  <a:lnTo>
                    <a:pt x="1458" y="513"/>
                  </a:lnTo>
                  <a:lnTo>
                    <a:pt x="1941" y="1753"/>
                  </a:lnTo>
                  <a:lnTo>
                    <a:pt x="2433" y="0"/>
                  </a:lnTo>
                  <a:lnTo>
                    <a:pt x="2906" y="781"/>
                  </a:lnTo>
                </a:path>
              </a:pathLst>
            </a:custGeom>
            <a:noFill/>
            <a:ln w="28575" cap="sq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4" name="Rectangle 38"/>
            <p:cNvSpPr>
              <a:spLocks noChangeArrowheads="1"/>
            </p:cNvSpPr>
            <p:nvPr/>
          </p:nvSpPr>
          <p:spPr bwMode="auto">
            <a:xfrm>
              <a:off x="494" y="566"/>
              <a:ext cx="477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400" b="1">
                  <a:solidFill>
                    <a:srgbClr val="507269"/>
                  </a:solidFill>
                  <a:latin typeface="+mj-lt"/>
                </a:rPr>
                <a:t>Future Demand Forecast</a:t>
              </a:r>
            </a:p>
          </p:txBody>
        </p:sp>
      </p:grp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Customer </a:t>
            </a:r>
            <a:r>
              <a:rPr lang="en-US" dirty="0" smtClean="0"/>
              <a:t>Account</a:t>
            </a:r>
            <a:endParaRPr lang="en-US" dirty="0"/>
          </a:p>
        </p:txBody>
      </p:sp>
      <p:sp>
        <p:nvSpPr>
          <p:cNvPr id="737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QS-PL-740</a:t>
            </a:r>
          </a:p>
        </p:txBody>
      </p:sp>
      <p:pic>
        <p:nvPicPr>
          <p:cNvPr id="73732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8775" y="2243138"/>
            <a:ext cx="58864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GL </a:t>
            </a:r>
            <a:r>
              <a:rPr lang="en-US" dirty="0" smtClean="0"/>
              <a:t>Transactions</a:t>
            </a:r>
            <a:endParaRPr lang="en-US" dirty="0"/>
          </a:p>
        </p:txBody>
      </p:sp>
      <p:sp>
        <p:nvSpPr>
          <p:cNvPr id="747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QS-PL-750</a:t>
            </a:r>
          </a:p>
        </p:txBody>
      </p:sp>
      <p:pic>
        <p:nvPicPr>
          <p:cNvPr id="7475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5388" y="2005013"/>
            <a:ext cx="675322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3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525" y="1090613"/>
            <a:ext cx="8348663" cy="423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GL </a:t>
            </a:r>
            <a:r>
              <a:rPr lang="en-US" dirty="0" smtClean="0"/>
              <a:t>Transactions</a:t>
            </a:r>
            <a:endParaRPr lang="en-US" dirty="0"/>
          </a:p>
        </p:txBody>
      </p:sp>
      <p:sp>
        <p:nvSpPr>
          <p:cNvPr id="75779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QS-PL-760</a:t>
            </a:r>
          </a:p>
        </p:txBody>
      </p:sp>
      <p:grpSp>
        <p:nvGrpSpPr>
          <p:cNvPr id="75781" name="Group 125"/>
          <p:cNvGrpSpPr>
            <a:grpSpLocks/>
          </p:cNvGrpSpPr>
          <p:nvPr/>
        </p:nvGrpSpPr>
        <p:grpSpPr bwMode="auto">
          <a:xfrm>
            <a:off x="660400" y="5008563"/>
            <a:ext cx="7146925" cy="954087"/>
            <a:chOff x="452" y="3629"/>
            <a:chExt cx="4502" cy="637"/>
          </a:xfrm>
        </p:grpSpPr>
        <p:sp>
          <p:nvSpPr>
            <p:cNvPr id="531562" name="Rectangle 106"/>
            <p:cNvSpPr>
              <a:spLocks noChangeArrowheads="1"/>
            </p:cNvSpPr>
            <p:nvPr/>
          </p:nvSpPr>
          <p:spPr bwMode="auto">
            <a:xfrm>
              <a:off x="722" y="3629"/>
              <a:ext cx="4232" cy="63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grpSp>
          <p:nvGrpSpPr>
            <p:cNvPr id="75783" name="Group 107"/>
            <p:cNvGrpSpPr>
              <a:grpSpLocks/>
            </p:cNvGrpSpPr>
            <p:nvPr/>
          </p:nvGrpSpPr>
          <p:grpSpPr bwMode="auto">
            <a:xfrm>
              <a:off x="452" y="3672"/>
              <a:ext cx="4463" cy="554"/>
              <a:chOff x="236" y="3699"/>
              <a:chExt cx="4463" cy="554"/>
            </a:xfrm>
          </p:grpSpPr>
          <p:sp>
            <p:nvSpPr>
              <p:cNvPr id="75784" name="Rectangle 108"/>
              <p:cNvSpPr>
                <a:spLocks noChangeArrowheads="1"/>
              </p:cNvSpPr>
              <p:nvPr/>
            </p:nvSpPr>
            <p:spPr bwMode="auto">
              <a:xfrm>
                <a:off x="2934" y="3972"/>
                <a:ext cx="341" cy="253"/>
              </a:xfrm>
              <a:prstGeom prst="rect">
                <a:avLst/>
              </a:prstGeom>
              <a:solidFill>
                <a:srgbClr val="96D3D8"/>
              </a:solidFill>
              <a:ln w="381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785" name="Rectangle 109"/>
              <p:cNvSpPr>
                <a:spLocks noChangeArrowheads="1"/>
              </p:cNvSpPr>
              <p:nvPr/>
            </p:nvSpPr>
            <p:spPr bwMode="auto">
              <a:xfrm>
                <a:off x="2934" y="3972"/>
                <a:ext cx="341" cy="253"/>
              </a:xfrm>
              <a:prstGeom prst="rect">
                <a:avLst/>
              </a:prstGeom>
              <a:solidFill>
                <a:srgbClr val="96D3D8"/>
              </a:solidFill>
              <a:ln w="381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786" name="Rectangle 110"/>
              <p:cNvSpPr>
                <a:spLocks noChangeArrowheads="1"/>
              </p:cNvSpPr>
              <p:nvPr/>
            </p:nvSpPr>
            <p:spPr bwMode="auto">
              <a:xfrm>
                <a:off x="2934" y="3972"/>
                <a:ext cx="341" cy="253"/>
              </a:xfrm>
              <a:prstGeom prst="rect">
                <a:avLst/>
              </a:prstGeom>
              <a:solidFill>
                <a:srgbClr val="96D3D8"/>
              </a:solidFill>
              <a:ln w="381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787" name="Rectangle 111"/>
              <p:cNvSpPr>
                <a:spLocks noChangeArrowheads="1"/>
              </p:cNvSpPr>
              <p:nvPr/>
            </p:nvSpPr>
            <p:spPr bwMode="auto">
              <a:xfrm>
                <a:off x="2934" y="3972"/>
                <a:ext cx="341" cy="253"/>
              </a:xfrm>
              <a:prstGeom prst="rect">
                <a:avLst/>
              </a:prstGeom>
              <a:solidFill>
                <a:srgbClr val="96D3D8"/>
              </a:solidFill>
              <a:ln w="381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788" name="Rectangle 112"/>
              <p:cNvSpPr>
                <a:spLocks noChangeArrowheads="1"/>
              </p:cNvSpPr>
              <p:nvPr/>
            </p:nvSpPr>
            <p:spPr bwMode="auto">
              <a:xfrm>
                <a:off x="2726" y="3972"/>
                <a:ext cx="549" cy="253"/>
              </a:xfrm>
              <a:prstGeom prst="rect">
                <a:avLst/>
              </a:prstGeom>
              <a:solidFill>
                <a:srgbClr val="DDDDDD"/>
              </a:solidFill>
              <a:ln w="381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789" name="Rectangle 113"/>
              <p:cNvSpPr>
                <a:spLocks noChangeArrowheads="1"/>
              </p:cNvSpPr>
              <p:nvPr/>
            </p:nvSpPr>
            <p:spPr bwMode="auto">
              <a:xfrm>
                <a:off x="3955" y="3972"/>
                <a:ext cx="714" cy="253"/>
              </a:xfrm>
              <a:prstGeom prst="rect">
                <a:avLst/>
              </a:prstGeom>
              <a:solidFill>
                <a:srgbClr val="DDDDDD"/>
              </a:solidFill>
              <a:ln w="381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790" name="Rectangle 114"/>
              <p:cNvSpPr>
                <a:spLocks noChangeArrowheads="1"/>
              </p:cNvSpPr>
              <p:nvPr/>
            </p:nvSpPr>
            <p:spPr bwMode="auto">
              <a:xfrm>
                <a:off x="3274" y="3972"/>
                <a:ext cx="680" cy="253"/>
              </a:xfrm>
              <a:prstGeom prst="rect">
                <a:avLst/>
              </a:prstGeom>
              <a:solidFill>
                <a:srgbClr val="FFFFCC"/>
              </a:solidFill>
              <a:ln w="381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791" name="Text Box 115"/>
              <p:cNvSpPr txBox="1">
                <a:spLocks noChangeArrowheads="1"/>
              </p:cNvSpPr>
              <p:nvPr/>
            </p:nvSpPr>
            <p:spPr bwMode="auto">
              <a:xfrm>
                <a:off x="2933" y="3945"/>
                <a:ext cx="1766" cy="3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400">
                    <a:latin typeface="+mj-lt"/>
                    <a:cs typeface="Courier New" pitchFamily="49" charset="0"/>
                  </a:rPr>
                  <a:t>AP 100414 000005</a:t>
                </a:r>
              </a:p>
            </p:txBody>
          </p:sp>
          <p:sp>
            <p:nvSpPr>
              <p:cNvPr id="75792" name="Rectangle 116"/>
              <p:cNvSpPr>
                <a:spLocks noChangeArrowheads="1"/>
              </p:cNvSpPr>
              <p:nvPr/>
            </p:nvSpPr>
            <p:spPr bwMode="auto">
              <a:xfrm>
                <a:off x="2726" y="3700"/>
                <a:ext cx="553" cy="253"/>
              </a:xfrm>
              <a:prstGeom prst="rect">
                <a:avLst/>
              </a:prstGeom>
              <a:solidFill>
                <a:srgbClr val="DDDDDD"/>
              </a:solidFill>
              <a:ln w="381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793" name="Rectangle 117"/>
              <p:cNvSpPr>
                <a:spLocks noChangeArrowheads="1"/>
              </p:cNvSpPr>
              <p:nvPr/>
            </p:nvSpPr>
            <p:spPr bwMode="auto">
              <a:xfrm>
                <a:off x="3278" y="3700"/>
                <a:ext cx="744" cy="253"/>
              </a:xfrm>
              <a:prstGeom prst="rect">
                <a:avLst/>
              </a:prstGeom>
              <a:solidFill>
                <a:srgbClr val="FFFFCC"/>
              </a:solidFill>
              <a:ln w="381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794" name="Rectangle 118"/>
              <p:cNvSpPr>
                <a:spLocks noChangeArrowheads="1"/>
              </p:cNvSpPr>
              <p:nvPr/>
            </p:nvSpPr>
            <p:spPr bwMode="auto">
              <a:xfrm>
                <a:off x="3959" y="3700"/>
                <a:ext cx="710" cy="253"/>
              </a:xfrm>
              <a:prstGeom prst="rect">
                <a:avLst/>
              </a:prstGeom>
              <a:solidFill>
                <a:srgbClr val="DDDDDD"/>
              </a:solidFill>
              <a:ln w="381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795" name="Text Box 119"/>
              <p:cNvSpPr txBox="1">
                <a:spLocks noChangeArrowheads="1"/>
              </p:cNvSpPr>
              <p:nvPr/>
            </p:nvSpPr>
            <p:spPr bwMode="auto">
              <a:xfrm>
                <a:off x="2695" y="3704"/>
                <a:ext cx="1764" cy="2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800">
                    <a:latin typeface="+mj-lt"/>
                  </a:rPr>
                  <a:t>Module YYMMDD Seq#</a:t>
                </a:r>
              </a:p>
            </p:txBody>
          </p:sp>
          <p:sp>
            <p:nvSpPr>
              <p:cNvPr id="75796" name="Line 120"/>
              <p:cNvSpPr>
                <a:spLocks noChangeShapeType="1"/>
              </p:cNvSpPr>
              <p:nvPr/>
            </p:nvSpPr>
            <p:spPr bwMode="auto">
              <a:xfrm>
                <a:off x="2725" y="3962"/>
                <a:ext cx="1944" cy="0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5797" name="Text Box 121"/>
              <p:cNvSpPr txBox="1">
                <a:spLocks noChangeArrowheads="1"/>
              </p:cNvSpPr>
              <p:nvPr/>
            </p:nvSpPr>
            <p:spPr bwMode="auto">
              <a:xfrm>
                <a:off x="236" y="3735"/>
                <a:ext cx="2120" cy="469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 eaLnBrk="0" hangingPunct="0">
                  <a:spcBef>
                    <a:spcPct val="50000"/>
                  </a:spcBef>
                </a:pPr>
                <a:r>
                  <a:rPr lang="en-US" sz="2000" dirty="0">
                    <a:latin typeface="+mj-lt"/>
                  </a:rPr>
                  <a:t>How to read the </a:t>
                </a:r>
                <a:br>
                  <a:rPr lang="en-US" sz="2000" dirty="0">
                    <a:latin typeface="+mj-lt"/>
                  </a:rPr>
                </a:br>
                <a:r>
                  <a:rPr lang="en-US" sz="2000" dirty="0">
                    <a:latin typeface="+mj-lt"/>
                  </a:rPr>
                  <a:t>GL Reference Number</a:t>
                </a:r>
              </a:p>
            </p:txBody>
          </p:sp>
          <p:sp>
            <p:nvSpPr>
              <p:cNvPr id="75798" name="Text Box 122"/>
              <p:cNvSpPr txBox="1">
                <a:spLocks noChangeArrowheads="1"/>
              </p:cNvSpPr>
              <p:nvPr/>
            </p:nvSpPr>
            <p:spPr bwMode="auto">
              <a:xfrm>
                <a:off x="2401" y="3796"/>
                <a:ext cx="288" cy="30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400">
                    <a:latin typeface="+mj-lt"/>
                  </a:rPr>
                  <a:t>=</a:t>
                </a:r>
              </a:p>
            </p:txBody>
          </p:sp>
          <p:sp>
            <p:nvSpPr>
              <p:cNvPr id="75799" name="Rectangle 123"/>
              <p:cNvSpPr>
                <a:spLocks noChangeArrowheads="1"/>
              </p:cNvSpPr>
              <p:nvPr/>
            </p:nvSpPr>
            <p:spPr bwMode="auto">
              <a:xfrm>
                <a:off x="2730" y="3699"/>
                <a:ext cx="1938" cy="522"/>
              </a:xfrm>
              <a:prstGeom prst="rect">
                <a:avLst/>
              </a:prstGeom>
              <a:noFill/>
              <a:ln w="31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Balance </a:t>
            </a:r>
            <a:r>
              <a:rPr lang="en-US" dirty="0" smtClean="0"/>
              <a:t>Sheet</a:t>
            </a:r>
            <a:endParaRPr lang="en-US" dirty="0"/>
          </a:p>
        </p:txBody>
      </p:sp>
      <p:sp>
        <p:nvSpPr>
          <p:cNvPr id="768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QS-PL-770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71463" y="819150"/>
            <a:ext cx="8586787" cy="5316538"/>
            <a:chOff x="261938" y="1295400"/>
            <a:chExt cx="8586787" cy="5316538"/>
          </a:xfrm>
        </p:grpSpPr>
        <p:pic>
          <p:nvPicPr>
            <p:cNvPr id="76804" name="Picture 5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1938" y="1295400"/>
              <a:ext cx="4465637" cy="4799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805" name="Picture 6" descr="Region Capture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68800" y="2652713"/>
              <a:ext cx="4479925" cy="3959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Income </a:t>
            </a:r>
            <a:r>
              <a:rPr lang="en-US" dirty="0" smtClean="0"/>
              <a:t>Statement</a:t>
            </a:r>
            <a:endParaRPr lang="en-US" dirty="0"/>
          </a:p>
        </p:txBody>
      </p:sp>
      <p:sp>
        <p:nvSpPr>
          <p:cNvPr id="778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QS-PL-780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61925" y="819150"/>
            <a:ext cx="8807450" cy="5391150"/>
            <a:chOff x="142875" y="1219200"/>
            <a:chExt cx="8807450" cy="5391150"/>
          </a:xfrm>
        </p:grpSpPr>
        <p:pic>
          <p:nvPicPr>
            <p:cNvPr id="77828" name="Picture 6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875" y="1219200"/>
              <a:ext cx="4514850" cy="5000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7829" name="Picture 7" descr="Region Capture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00563" y="1838325"/>
              <a:ext cx="4449762" cy="4772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788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QS-PL-790</a:t>
            </a:r>
          </a:p>
        </p:txBody>
      </p:sp>
      <p:pic>
        <p:nvPicPr>
          <p:cNvPr id="78851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Order Policy and Modifier </a:t>
            </a:r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QS-PL-800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341313" y="887413"/>
            <a:ext cx="8455025" cy="5273675"/>
            <a:chOff x="341313" y="1192213"/>
            <a:chExt cx="8455025" cy="5273675"/>
          </a:xfrm>
        </p:grpSpPr>
        <p:sp>
          <p:nvSpPr>
            <p:cNvPr id="523269" name="Rectangle 5"/>
            <p:cNvSpPr>
              <a:spLocks noChangeArrowheads="1"/>
            </p:cNvSpPr>
            <p:nvPr/>
          </p:nvSpPr>
          <p:spPr bwMode="auto">
            <a:xfrm>
              <a:off x="515938" y="1192213"/>
              <a:ext cx="8083550" cy="52736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9877" name="Rectangle 4"/>
            <p:cNvSpPr>
              <a:spLocks noChangeArrowheads="1"/>
            </p:cNvSpPr>
            <p:nvPr/>
          </p:nvSpPr>
          <p:spPr bwMode="auto">
            <a:xfrm>
              <a:off x="4524375" y="1262063"/>
              <a:ext cx="77788" cy="5778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78" name="Line 7"/>
            <p:cNvSpPr>
              <a:spLocks noChangeShapeType="1"/>
            </p:cNvSpPr>
            <p:nvPr/>
          </p:nvSpPr>
          <p:spPr bwMode="auto">
            <a:xfrm>
              <a:off x="2855913" y="1204913"/>
              <a:ext cx="0" cy="5248275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79" name="Line 8"/>
            <p:cNvSpPr>
              <a:spLocks noChangeShapeType="1"/>
            </p:cNvSpPr>
            <p:nvPr/>
          </p:nvSpPr>
          <p:spPr bwMode="auto">
            <a:xfrm>
              <a:off x="3484563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80" name="Line 9"/>
            <p:cNvSpPr>
              <a:spLocks noChangeShapeType="1"/>
            </p:cNvSpPr>
            <p:nvPr/>
          </p:nvSpPr>
          <p:spPr bwMode="auto">
            <a:xfrm>
              <a:off x="4116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81" name="Line 10"/>
            <p:cNvSpPr>
              <a:spLocks noChangeShapeType="1"/>
            </p:cNvSpPr>
            <p:nvPr/>
          </p:nvSpPr>
          <p:spPr bwMode="auto">
            <a:xfrm>
              <a:off x="4699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82" name="Line 11"/>
            <p:cNvSpPr>
              <a:spLocks noChangeShapeType="1"/>
            </p:cNvSpPr>
            <p:nvPr/>
          </p:nvSpPr>
          <p:spPr bwMode="auto">
            <a:xfrm>
              <a:off x="5259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83" name="Line 12"/>
            <p:cNvSpPr>
              <a:spLocks noChangeShapeType="1"/>
            </p:cNvSpPr>
            <p:nvPr/>
          </p:nvSpPr>
          <p:spPr bwMode="auto">
            <a:xfrm>
              <a:off x="58308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84" name="Line 13"/>
            <p:cNvSpPr>
              <a:spLocks noChangeShapeType="1"/>
            </p:cNvSpPr>
            <p:nvPr/>
          </p:nvSpPr>
          <p:spPr bwMode="auto">
            <a:xfrm>
              <a:off x="6402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85" name="Line 14"/>
            <p:cNvSpPr>
              <a:spLocks noChangeShapeType="1"/>
            </p:cNvSpPr>
            <p:nvPr/>
          </p:nvSpPr>
          <p:spPr bwMode="auto">
            <a:xfrm>
              <a:off x="6985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86" name="Line 15"/>
            <p:cNvSpPr>
              <a:spLocks noChangeShapeType="1"/>
            </p:cNvSpPr>
            <p:nvPr/>
          </p:nvSpPr>
          <p:spPr bwMode="auto">
            <a:xfrm>
              <a:off x="75692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87" name="Line 16"/>
            <p:cNvSpPr>
              <a:spLocks noChangeShapeType="1"/>
            </p:cNvSpPr>
            <p:nvPr/>
          </p:nvSpPr>
          <p:spPr bwMode="auto">
            <a:xfrm>
              <a:off x="8128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88" name="Line 17"/>
            <p:cNvSpPr>
              <a:spLocks noChangeShapeType="1"/>
            </p:cNvSpPr>
            <p:nvPr/>
          </p:nvSpPr>
          <p:spPr bwMode="auto">
            <a:xfrm>
              <a:off x="515938" y="1651000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89" name="Line 18"/>
            <p:cNvSpPr>
              <a:spLocks noChangeShapeType="1"/>
            </p:cNvSpPr>
            <p:nvPr/>
          </p:nvSpPr>
          <p:spPr bwMode="auto">
            <a:xfrm>
              <a:off x="528638" y="2303463"/>
              <a:ext cx="8047037" cy="0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90" name="Line 19"/>
            <p:cNvSpPr>
              <a:spLocks noChangeShapeType="1"/>
            </p:cNvSpPr>
            <p:nvPr/>
          </p:nvSpPr>
          <p:spPr bwMode="auto">
            <a:xfrm>
              <a:off x="515938" y="312578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91" name="Line 20"/>
            <p:cNvSpPr>
              <a:spLocks noChangeShapeType="1"/>
            </p:cNvSpPr>
            <p:nvPr/>
          </p:nvSpPr>
          <p:spPr bwMode="auto">
            <a:xfrm>
              <a:off x="515938" y="397033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92" name="Line 21"/>
            <p:cNvSpPr>
              <a:spLocks noChangeShapeType="1"/>
            </p:cNvSpPr>
            <p:nvPr/>
          </p:nvSpPr>
          <p:spPr bwMode="auto">
            <a:xfrm>
              <a:off x="515938" y="492283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93" name="Line 22"/>
            <p:cNvSpPr>
              <a:spLocks noChangeShapeType="1"/>
            </p:cNvSpPr>
            <p:nvPr/>
          </p:nvSpPr>
          <p:spPr bwMode="auto">
            <a:xfrm>
              <a:off x="515938" y="5768975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94" name="Text Box 23"/>
            <p:cNvSpPr txBox="1">
              <a:spLocks noChangeArrowheads="1"/>
            </p:cNvSpPr>
            <p:nvPr/>
          </p:nvSpPr>
          <p:spPr bwMode="auto">
            <a:xfrm>
              <a:off x="2909888" y="2660650"/>
              <a:ext cx="595312" cy="3667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>
                  <a:latin typeface="+mj-lt"/>
                </a:rPr>
                <a:t>25</a:t>
              </a:r>
            </a:p>
          </p:txBody>
        </p:sp>
        <p:sp>
          <p:nvSpPr>
            <p:cNvPr id="79895" name="Text Box 24"/>
            <p:cNvSpPr txBox="1">
              <a:spLocks noChangeArrowheads="1"/>
            </p:cNvSpPr>
            <p:nvPr/>
          </p:nvSpPr>
          <p:spPr bwMode="auto">
            <a:xfrm>
              <a:off x="2909888" y="4329113"/>
              <a:ext cx="595312" cy="3667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>
                  <a:latin typeface="+mj-lt"/>
                </a:rPr>
                <a:t>55</a:t>
              </a:r>
            </a:p>
          </p:txBody>
        </p:sp>
        <p:sp>
          <p:nvSpPr>
            <p:cNvPr id="79896" name="Rectangle 6"/>
            <p:cNvSpPr>
              <a:spLocks noChangeArrowheads="1"/>
            </p:cNvSpPr>
            <p:nvPr/>
          </p:nvSpPr>
          <p:spPr bwMode="auto">
            <a:xfrm>
              <a:off x="341313" y="1219200"/>
              <a:ext cx="8455025" cy="51720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>
                  <a:latin typeface="+mj-lt"/>
                </a:rPr>
                <a:t>	</a:t>
              </a:r>
              <a:r>
                <a:rPr lang="en-US" sz="1600" b="1">
                  <a:latin typeface="+mj-lt"/>
                </a:rPr>
                <a:t>Period</a:t>
              </a:r>
              <a:r>
                <a:rPr lang="en-US" sz="1600">
                  <a:latin typeface="+mj-lt"/>
                </a:rPr>
                <a:t>	</a:t>
              </a:r>
              <a:r>
                <a:rPr lang="en-US" sz="1600" b="1">
                  <a:latin typeface="+mj-lt"/>
                </a:rPr>
                <a:t>1	2	3	4	5	6	7	8	9	10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b="1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b="1">
                  <a:latin typeface="+mj-lt"/>
                </a:rPr>
                <a:t>	Demand	25	30	20	35	25	30	25	35	30	25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b="1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b="1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b="1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b="1">
                  <a:latin typeface="+mj-lt"/>
                </a:rPr>
                <a:t>    LFL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b="1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b="1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b="1">
                  <a:latin typeface="+mj-lt"/>
                </a:rPr>
                <a:t>	FOQ = 35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b="1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b="1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b="1">
                  <a:latin typeface="+mj-lt"/>
                </a:rPr>
                <a:t>	POQ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b="1">
                  <a:latin typeface="+mj-lt"/>
                </a:rPr>
                <a:t>	2 periods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b="1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b="1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b="1">
                  <a:latin typeface="+mj-lt"/>
                </a:rPr>
                <a:t>    POQ - 2 periods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b="1">
                  <a:latin typeface="+mj-lt"/>
                </a:rPr>
                <a:t>	Min. Qty. = 60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b="1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b="1">
                  <a:latin typeface="+mj-lt"/>
                </a:rPr>
                <a:t>    POQ - 2 periods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b="1">
                  <a:latin typeface="+mj-lt"/>
                </a:rPr>
                <a:t>	Multi. Qty. = 25</a:t>
              </a:r>
            </a:p>
          </p:txBody>
        </p:sp>
      </p:grp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7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Answers: Order </a:t>
            </a:r>
            <a:r>
              <a:rPr lang="en-US" dirty="0" smtClean="0"/>
              <a:t>Policy</a:t>
            </a:r>
            <a:endParaRPr lang="en-US" dirty="0"/>
          </a:p>
        </p:txBody>
      </p:sp>
      <p:sp>
        <p:nvSpPr>
          <p:cNvPr id="808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QS-PL-810</a:t>
            </a:r>
          </a:p>
        </p:txBody>
      </p:sp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4376738" y="788988"/>
            <a:ext cx="95250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333375" y="842963"/>
            <a:ext cx="8467725" cy="5300662"/>
            <a:chOff x="381000" y="1176338"/>
            <a:chExt cx="8467725" cy="5300662"/>
          </a:xfrm>
        </p:grpSpPr>
        <p:sp>
          <p:nvSpPr>
            <p:cNvPr id="525316" name="Rectangle 4"/>
            <p:cNvSpPr>
              <a:spLocks noChangeArrowheads="1"/>
            </p:cNvSpPr>
            <p:nvPr/>
          </p:nvSpPr>
          <p:spPr bwMode="auto">
            <a:xfrm>
              <a:off x="530225" y="1176338"/>
              <a:ext cx="8083550" cy="52736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0902" name="Rectangle 6"/>
            <p:cNvSpPr>
              <a:spLocks noChangeArrowheads="1"/>
            </p:cNvSpPr>
            <p:nvPr/>
          </p:nvSpPr>
          <p:spPr bwMode="auto">
            <a:xfrm>
              <a:off x="4538663" y="1246188"/>
              <a:ext cx="77787" cy="5778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903" name="Rectangle 7"/>
            <p:cNvSpPr>
              <a:spLocks noChangeArrowheads="1"/>
            </p:cNvSpPr>
            <p:nvPr/>
          </p:nvSpPr>
          <p:spPr bwMode="auto">
            <a:xfrm>
              <a:off x="381000" y="1220788"/>
              <a:ext cx="8467725" cy="5256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1">
                  <a:latin typeface="+mj-lt"/>
                </a:rPr>
                <a:t>	Period	1	2	3	4	5	6	7	8	9	10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1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1">
                  <a:latin typeface="+mj-lt"/>
                </a:rPr>
                <a:t>	Demand	25	30	20	35	25	30	25	35	30	25</a:t>
              </a:r>
              <a:endParaRPr lang="en-US" sz="180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</a:t>
              </a:r>
              <a:r>
                <a:rPr lang="en-US" sz="1800" b="1">
                  <a:latin typeface="+mj-lt"/>
                </a:rPr>
                <a:t>LFL</a:t>
              </a:r>
              <a:r>
                <a:rPr lang="en-US" sz="1800">
                  <a:latin typeface="+mj-lt"/>
                </a:rPr>
                <a:t>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</a:t>
              </a:r>
              <a:r>
                <a:rPr lang="en-US" sz="1800" b="1">
                  <a:latin typeface="+mj-lt"/>
                </a:rPr>
                <a:t>FOQ = 35	</a:t>
              </a:r>
              <a:endParaRPr lang="en-US" sz="180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</a:t>
              </a:r>
              <a:r>
                <a:rPr lang="en-US" sz="1800" b="1">
                  <a:latin typeface="+mj-lt"/>
                </a:rPr>
                <a:t>POQ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1">
                  <a:latin typeface="+mj-lt"/>
                </a:rPr>
                <a:t>	2 periods</a:t>
              </a:r>
              <a:endParaRPr lang="en-US" sz="180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</a:t>
              </a:r>
              <a:r>
                <a:rPr lang="en-US" sz="1800" b="1">
                  <a:latin typeface="+mj-lt"/>
                </a:rPr>
                <a:t>POQ - 2 periods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1">
                  <a:latin typeface="+mj-lt"/>
                </a:rPr>
                <a:t>	Min. Qty. = 60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</a:t>
              </a:r>
              <a:r>
                <a:rPr lang="en-US" sz="1800" b="1">
                  <a:latin typeface="+mj-lt"/>
                </a:rPr>
                <a:t>POQ - 2 periods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1">
                  <a:latin typeface="+mj-lt"/>
                </a:rPr>
                <a:t>	Multi. Qty. = 25</a:t>
              </a:r>
            </a:p>
          </p:txBody>
        </p:sp>
        <p:sp>
          <p:nvSpPr>
            <p:cNvPr id="80904" name="Line 8"/>
            <p:cNvSpPr>
              <a:spLocks noChangeShapeType="1"/>
            </p:cNvSpPr>
            <p:nvPr/>
          </p:nvSpPr>
          <p:spPr bwMode="auto">
            <a:xfrm>
              <a:off x="2870200" y="1189038"/>
              <a:ext cx="0" cy="5248275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905" name="Line 9"/>
            <p:cNvSpPr>
              <a:spLocks noChangeShapeType="1"/>
            </p:cNvSpPr>
            <p:nvPr/>
          </p:nvSpPr>
          <p:spPr bwMode="auto">
            <a:xfrm>
              <a:off x="3498850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906" name="Line 10"/>
            <p:cNvSpPr>
              <a:spLocks noChangeShapeType="1"/>
            </p:cNvSpPr>
            <p:nvPr/>
          </p:nvSpPr>
          <p:spPr bwMode="auto">
            <a:xfrm>
              <a:off x="4130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907" name="Line 11"/>
            <p:cNvSpPr>
              <a:spLocks noChangeShapeType="1"/>
            </p:cNvSpPr>
            <p:nvPr/>
          </p:nvSpPr>
          <p:spPr bwMode="auto">
            <a:xfrm>
              <a:off x="4713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908" name="Line 12"/>
            <p:cNvSpPr>
              <a:spLocks noChangeShapeType="1"/>
            </p:cNvSpPr>
            <p:nvPr/>
          </p:nvSpPr>
          <p:spPr bwMode="auto">
            <a:xfrm>
              <a:off x="5273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909" name="Line 13"/>
            <p:cNvSpPr>
              <a:spLocks noChangeShapeType="1"/>
            </p:cNvSpPr>
            <p:nvPr/>
          </p:nvSpPr>
          <p:spPr bwMode="auto">
            <a:xfrm>
              <a:off x="58451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910" name="Line 14"/>
            <p:cNvSpPr>
              <a:spLocks noChangeShapeType="1"/>
            </p:cNvSpPr>
            <p:nvPr/>
          </p:nvSpPr>
          <p:spPr bwMode="auto">
            <a:xfrm>
              <a:off x="6416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911" name="Line 15"/>
            <p:cNvSpPr>
              <a:spLocks noChangeShapeType="1"/>
            </p:cNvSpPr>
            <p:nvPr/>
          </p:nvSpPr>
          <p:spPr bwMode="auto">
            <a:xfrm>
              <a:off x="6999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912" name="Line 16"/>
            <p:cNvSpPr>
              <a:spLocks noChangeShapeType="1"/>
            </p:cNvSpPr>
            <p:nvPr/>
          </p:nvSpPr>
          <p:spPr bwMode="auto">
            <a:xfrm>
              <a:off x="75834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913" name="Line 17"/>
            <p:cNvSpPr>
              <a:spLocks noChangeShapeType="1"/>
            </p:cNvSpPr>
            <p:nvPr/>
          </p:nvSpPr>
          <p:spPr bwMode="auto">
            <a:xfrm>
              <a:off x="8142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914" name="Line 18"/>
            <p:cNvSpPr>
              <a:spLocks noChangeShapeType="1"/>
            </p:cNvSpPr>
            <p:nvPr/>
          </p:nvSpPr>
          <p:spPr bwMode="auto">
            <a:xfrm>
              <a:off x="530225" y="1635125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915" name="Line 19"/>
            <p:cNvSpPr>
              <a:spLocks noChangeShapeType="1"/>
            </p:cNvSpPr>
            <p:nvPr/>
          </p:nvSpPr>
          <p:spPr bwMode="auto">
            <a:xfrm>
              <a:off x="542925" y="2287588"/>
              <a:ext cx="8047038" cy="0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916" name="Line 20"/>
            <p:cNvSpPr>
              <a:spLocks noChangeShapeType="1"/>
            </p:cNvSpPr>
            <p:nvPr/>
          </p:nvSpPr>
          <p:spPr bwMode="auto">
            <a:xfrm>
              <a:off x="530225" y="310991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917" name="Line 21"/>
            <p:cNvSpPr>
              <a:spLocks noChangeShapeType="1"/>
            </p:cNvSpPr>
            <p:nvPr/>
          </p:nvSpPr>
          <p:spPr bwMode="auto">
            <a:xfrm>
              <a:off x="530225" y="395446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918" name="Line 22"/>
            <p:cNvSpPr>
              <a:spLocks noChangeShapeType="1"/>
            </p:cNvSpPr>
            <p:nvPr/>
          </p:nvSpPr>
          <p:spPr bwMode="auto">
            <a:xfrm>
              <a:off x="530225" y="490696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919" name="Line 23"/>
            <p:cNvSpPr>
              <a:spLocks noChangeShapeType="1"/>
            </p:cNvSpPr>
            <p:nvPr/>
          </p:nvSpPr>
          <p:spPr bwMode="auto">
            <a:xfrm>
              <a:off x="530225" y="5753100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920" name="Rectangle 24"/>
            <p:cNvSpPr>
              <a:spLocks noChangeArrowheads="1"/>
            </p:cNvSpPr>
            <p:nvPr/>
          </p:nvSpPr>
          <p:spPr bwMode="auto">
            <a:xfrm>
              <a:off x="2922588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25</a:t>
              </a:r>
            </a:p>
          </p:txBody>
        </p:sp>
        <p:sp>
          <p:nvSpPr>
            <p:cNvPr id="80921" name="Rectangle 25"/>
            <p:cNvSpPr>
              <a:spLocks noChangeArrowheads="1"/>
            </p:cNvSpPr>
            <p:nvPr/>
          </p:nvSpPr>
          <p:spPr bwMode="auto">
            <a:xfrm>
              <a:off x="81137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25</a:t>
              </a:r>
            </a:p>
          </p:txBody>
        </p:sp>
        <p:sp>
          <p:nvSpPr>
            <p:cNvPr id="80922" name="Rectangle 26"/>
            <p:cNvSpPr>
              <a:spLocks noChangeArrowheads="1"/>
            </p:cNvSpPr>
            <p:nvPr/>
          </p:nvSpPr>
          <p:spPr bwMode="auto">
            <a:xfrm>
              <a:off x="2922588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35</a:t>
              </a:r>
            </a:p>
          </p:txBody>
        </p:sp>
        <p:sp>
          <p:nvSpPr>
            <p:cNvPr id="80923" name="Rectangle 27"/>
            <p:cNvSpPr>
              <a:spLocks noChangeArrowheads="1"/>
            </p:cNvSpPr>
            <p:nvPr/>
          </p:nvSpPr>
          <p:spPr bwMode="auto">
            <a:xfrm>
              <a:off x="76184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30</a:t>
              </a:r>
            </a:p>
          </p:txBody>
        </p:sp>
        <p:sp>
          <p:nvSpPr>
            <p:cNvPr id="80924" name="Rectangle 28"/>
            <p:cNvSpPr>
              <a:spLocks noChangeArrowheads="1"/>
            </p:cNvSpPr>
            <p:nvPr/>
          </p:nvSpPr>
          <p:spPr bwMode="auto">
            <a:xfrm>
              <a:off x="703262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35</a:t>
              </a:r>
            </a:p>
          </p:txBody>
        </p:sp>
        <p:sp>
          <p:nvSpPr>
            <p:cNvPr id="80925" name="Rectangle 29"/>
            <p:cNvSpPr>
              <a:spLocks noChangeArrowheads="1"/>
            </p:cNvSpPr>
            <p:nvPr/>
          </p:nvSpPr>
          <p:spPr bwMode="auto">
            <a:xfrm>
              <a:off x="64373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25</a:t>
              </a:r>
            </a:p>
          </p:txBody>
        </p:sp>
        <p:sp>
          <p:nvSpPr>
            <p:cNvPr id="80926" name="Rectangle 30"/>
            <p:cNvSpPr>
              <a:spLocks noChangeArrowheads="1"/>
            </p:cNvSpPr>
            <p:nvPr/>
          </p:nvSpPr>
          <p:spPr bwMode="auto">
            <a:xfrm>
              <a:off x="59039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30</a:t>
              </a:r>
            </a:p>
          </p:txBody>
        </p:sp>
        <p:sp>
          <p:nvSpPr>
            <p:cNvPr id="80927" name="Rectangle 31"/>
            <p:cNvSpPr>
              <a:spLocks noChangeArrowheads="1"/>
            </p:cNvSpPr>
            <p:nvPr/>
          </p:nvSpPr>
          <p:spPr bwMode="auto">
            <a:xfrm>
              <a:off x="531812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25</a:t>
              </a:r>
            </a:p>
          </p:txBody>
        </p:sp>
        <p:sp>
          <p:nvSpPr>
            <p:cNvPr id="80928" name="Rectangle 32"/>
            <p:cNvSpPr>
              <a:spLocks noChangeArrowheads="1"/>
            </p:cNvSpPr>
            <p:nvPr/>
          </p:nvSpPr>
          <p:spPr bwMode="auto">
            <a:xfrm>
              <a:off x="476567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35</a:t>
              </a:r>
            </a:p>
          </p:txBody>
        </p:sp>
        <p:sp>
          <p:nvSpPr>
            <p:cNvPr id="80929" name="Rectangle 33"/>
            <p:cNvSpPr>
              <a:spLocks noChangeArrowheads="1"/>
            </p:cNvSpPr>
            <p:nvPr/>
          </p:nvSpPr>
          <p:spPr bwMode="auto">
            <a:xfrm>
              <a:off x="4165600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20</a:t>
              </a:r>
            </a:p>
          </p:txBody>
        </p:sp>
        <p:sp>
          <p:nvSpPr>
            <p:cNvPr id="80930" name="Rectangle 34"/>
            <p:cNvSpPr>
              <a:spLocks noChangeArrowheads="1"/>
            </p:cNvSpPr>
            <p:nvPr/>
          </p:nvSpPr>
          <p:spPr bwMode="auto">
            <a:xfrm>
              <a:off x="358457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30</a:t>
              </a:r>
            </a:p>
          </p:txBody>
        </p:sp>
        <p:sp>
          <p:nvSpPr>
            <p:cNvPr id="80931" name="Rectangle 35"/>
            <p:cNvSpPr>
              <a:spLocks noChangeArrowheads="1"/>
            </p:cNvSpPr>
            <p:nvPr/>
          </p:nvSpPr>
          <p:spPr bwMode="auto">
            <a:xfrm>
              <a:off x="7618413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55</a:t>
              </a:r>
            </a:p>
          </p:txBody>
        </p:sp>
        <p:sp>
          <p:nvSpPr>
            <p:cNvPr id="80932" name="Rectangle 36"/>
            <p:cNvSpPr>
              <a:spLocks noChangeArrowheads="1"/>
            </p:cNvSpPr>
            <p:nvPr/>
          </p:nvSpPr>
          <p:spPr bwMode="auto">
            <a:xfrm>
              <a:off x="6437313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60</a:t>
              </a:r>
            </a:p>
          </p:txBody>
        </p:sp>
        <p:sp>
          <p:nvSpPr>
            <p:cNvPr id="80933" name="Rectangle 37"/>
            <p:cNvSpPr>
              <a:spLocks noChangeArrowheads="1"/>
            </p:cNvSpPr>
            <p:nvPr/>
          </p:nvSpPr>
          <p:spPr bwMode="auto">
            <a:xfrm>
              <a:off x="5318125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55</a:t>
              </a:r>
            </a:p>
          </p:txBody>
        </p:sp>
        <p:sp>
          <p:nvSpPr>
            <p:cNvPr id="80934" name="Rectangle 38"/>
            <p:cNvSpPr>
              <a:spLocks noChangeArrowheads="1"/>
            </p:cNvSpPr>
            <p:nvPr/>
          </p:nvSpPr>
          <p:spPr bwMode="auto">
            <a:xfrm>
              <a:off x="4165600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55</a:t>
              </a:r>
            </a:p>
          </p:txBody>
        </p:sp>
        <p:sp>
          <p:nvSpPr>
            <p:cNvPr id="80935" name="Rectangle 39"/>
            <p:cNvSpPr>
              <a:spLocks noChangeArrowheads="1"/>
            </p:cNvSpPr>
            <p:nvPr/>
          </p:nvSpPr>
          <p:spPr bwMode="auto">
            <a:xfrm>
              <a:off x="703262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---</a:t>
              </a:r>
            </a:p>
          </p:txBody>
        </p:sp>
        <p:sp>
          <p:nvSpPr>
            <p:cNvPr id="80936" name="Rectangle 40"/>
            <p:cNvSpPr>
              <a:spLocks noChangeArrowheads="1"/>
            </p:cNvSpPr>
            <p:nvPr/>
          </p:nvSpPr>
          <p:spPr bwMode="auto">
            <a:xfrm>
              <a:off x="5903913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---</a:t>
              </a:r>
            </a:p>
          </p:txBody>
        </p:sp>
        <p:sp>
          <p:nvSpPr>
            <p:cNvPr id="80937" name="Rectangle 41"/>
            <p:cNvSpPr>
              <a:spLocks noChangeArrowheads="1"/>
            </p:cNvSpPr>
            <p:nvPr/>
          </p:nvSpPr>
          <p:spPr bwMode="auto">
            <a:xfrm>
              <a:off x="64373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35</a:t>
              </a:r>
            </a:p>
          </p:txBody>
        </p:sp>
        <p:sp>
          <p:nvSpPr>
            <p:cNvPr id="80938" name="Rectangle 42"/>
            <p:cNvSpPr>
              <a:spLocks noChangeArrowheads="1"/>
            </p:cNvSpPr>
            <p:nvPr/>
          </p:nvSpPr>
          <p:spPr bwMode="auto">
            <a:xfrm>
              <a:off x="8113713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---</a:t>
              </a:r>
            </a:p>
          </p:txBody>
        </p:sp>
        <p:sp>
          <p:nvSpPr>
            <p:cNvPr id="80939" name="Rectangle 43"/>
            <p:cNvSpPr>
              <a:spLocks noChangeArrowheads="1"/>
            </p:cNvSpPr>
            <p:nvPr/>
          </p:nvSpPr>
          <p:spPr bwMode="auto">
            <a:xfrm>
              <a:off x="8113713" y="3349625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---</a:t>
              </a:r>
            </a:p>
          </p:txBody>
        </p:sp>
        <p:sp>
          <p:nvSpPr>
            <p:cNvPr id="80940" name="Rectangle 44"/>
            <p:cNvSpPr>
              <a:spLocks noChangeArrowheads="1"/>
            </p:cNvSpPr>
            <p:nvPr/>
          </p:nvSpPr>
          <p:spPr bwMode="auto">
            <a:xfrm>
              <a:off x="76184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35</a:t>
              </a:r>
            </a:p>
          </p:txBody>
        </p:sp>
        <p:sp>
          <p:nvSpPr>
            <p:cNvPr id="80941" name="Rectangle 45"/>
            <p:cNvSpPr>
              <a:spLocks noChangeArrowheads="1"/>
            </p:cNvSpPr>
            <p:nvPr/>
          </p:nvSpPr>
          <p:spPr bwMode="auto">
            <a:xfrm>
              <a:off x="703262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35</a:t>
              </a:r>
            </a:p>
          </p:txBody>
        </p:sp>
        <p:sp>
          <p:nvSpPr>
            <p:cNvPr id="80942" name="Rectangle 46"/>
            <p:cNvSpPr>
              <a:spLocks noChangeArrowheads="1"/>
            </p:cNvSpPr>
            <p:nvPr/>
          </p:nvSpPr>
          <p:spPr bwMode="auto">
            <a:xfrm>
              <a:off x="2922588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55</a:t>
              </a:r>
            </a:p>
          </p:txBody>
        </p:sp>
        <p:sp>
          <p:nvSpPr>
            <p:cNvPr id="80943" name="Rectangle 47"/>
            <p:cNvSpPr>
              <a:spLocks noChangeArrowheads="1"/>
            </p:cNvSpPr>
            <p:nvPr/>
          </p:nvSpPr>
          <p:spPr bwMode="auto">
            <a:xfrm>
              <a:off x="59039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35</a:t>
              </a:r>
            </a:p>
          </p:txBody>
        </p:sp>
        <p:sp>
          <p:nvSpPr>
            <p:cNvPr id="80944" name="Rectangle 48"/>
            <p:cNvSpPr>
              <a:spLocks noChangeArrowheads="1"/>
            </p:cNvSpPr>
            <p:nvPr/>
          </p:nvSpPr>
          <p:spPr bwMode="auto">
            <a:xfrm>
              <a:off x="476567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---</a:t>
              </a:r>
            </a:p>
          </p:txBody>
        </p:sp>
        <p:sp>
          <p:nvSpPr>
            <p:cNvPr id="80945" name="Rectangle 49"/>
            <p:cNvSpPr>
              <a:spLocks noChangeArrowheads="1"/>
            </p:cNvSpPr>
            <p:nvPr/>
          </p:nvSpPr>
          <p:spPr bwMode="auto">
            <a:xfrm>
              <a:off x="2922588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75</a:t>
              </a:r>
            </a:p>
          </p:txBody>
        </p:sp>
        <p:sp>
          <p:nvSpPr>
            <p:cNvPr id="80946" name="Rectangle 50"/>
            <p:cNvSpPr>
              <a:spLocks noChangeArrowheads="1"/>
            </p:cNvSpPr>
            <p:nvPr/>
          </p:nvSpPr>
          <p:spPr bwMode="auto">
            <a:xfrm>
              <a:off x="8113713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25</a:t>
              </a:r>
            </a:p>
          </p:txBody>
        </p:sp>
        <p:sp>
          <p:nvSpPr>
            <p:cNvPr id="80947" name="Rectangle 51"/>
            <p:cNvSpPr>
              <a:spLocks noChangeArrowheads="1"/>
            </p:cNvSpPr>
            <p:nvPr/>
          </p:nvSpPr>
          <p:spPr bwMode="auto">
            <a:xfrm>
              <a:off x="7618413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---</a:t>
              </a:r>
            </a:p>
          </p:txBody>
        </p:sp>
        <p:sp>
          <p:nvSpPr>
            <p:cNvPr id="80948" name="Rectangle 52"/>
            <p:cNvSpPr>
              <a:spLocks noChangeArrowheads="1"/>
            </p:cNvSpPr>
            <p:nvPr/>
          </p:nvSpPr>
          <p:spPr bwMode="auto">
            <a:xfrm>
              <a:off x="7032625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75</a:t>
              </a:r>
            </a:p>
          </p:txBody>
        </p:sp>
        <p:sp>
          <p:nvSpPr>
            <p:cNvPr id="80949" name="Rectangle 53"/>
            <p:cNvSpPr>
              <a:spLocks noChangeArrowheads="1"/>
            </p:cNvSpPr>
            <p:nvPr/>
          </p:nvSpPr>
          <p:spPr bwMode="auto">
            <a:xfrm>
              <a:off x="6437313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---</a:t>
              </a:r>
            </a:p>
          </p:txBody>
        </p:sp>
        <p:sp>
          <p:nvSpPr>
            <p:cNvPr id="80950" name="Rectangle 54"/>
            <p:cNvSpPr>
              <a:spLocks noChangeArrowheads="1"/>
            </p:cNvSpPr>
            <p:nvPr/>
          </p:nvSpPr>
          <p:spPr bwMode="auto">
            <a:xfrm>
              <a:off x="5903913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50</a:t>
              </a:r>
            </a:p>
          </p:txBody>
        </p:sp>
        <p:sp>
          <p:nvSpPr>
            <p:cNvPr id="80951" name="Rectangle 55"/>
            <p:cNvSpPr>
              <a:spLocks noChangeArrowheads="1"/>
            </p:cNvSpPr>
            <p:nvPr/>
          </p:nvSpPr>
          <p:spPr bwMode="auto">
            <a:xfrm>
              <a:off x="5318125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---</a:t>
              </a:r>
            </a:p>
          </p:txBody>
        </p:sp>
        <p:sp>
          <p:nvSpPr>
            <p:cNvPr id="80952" name="Rectangle 56"/>
            <p:cNvSpPr>
              <a:spLocks noChangeArrowheads="1"/>
            </p:cNvSpPr>
            <p:nvPr/>
          </p:nvSpPr>
          <p:spPr bwMode="auto">
            <a:xfrm>
              <a:off x="4765675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75</a:t>
              </a:r>
            </a:p>
          </p:txBody>
        </p:sp>
        <p:sp>
          <p:nvSpPr>
            <p:cNvPr id="80953" name="Rectangle 57"/>
            <p:cNvSpPr>
              <a:spLocks noChangeArrowheads="1"/>
            </p:cNvSpPr>
            <p:nvPr/>
          </p:nvSpPr>
          <p:spPr bwMode="auto">
            <a:xfrm>
              <a:off x="4165600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---</a:t>
              </a:r>
            </a:p>
          </p:txBody>
        </p:sp>
        <p:sp>
          <p:nvSpPr>
            <p:cNvPr id="80954" name="Rectangle 58"/>
            <p:cNvSpPr>
              <a:spLocks noChangeArrowheads="1"/>
            </p:cNvSpPr>
            <p:nvPr/>
          </p:nvSpPr>
          <p:spPr bwMode="auto">
            <a:xfrm>
              <a:off x="3584575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---</a:t>
              </a:r>
            </a:p>
          </p:txBody>
        </p:sp>
        <p:sp>
          <p:nvSpPr>
            <p:cNvPr id="80955" name="Rectangle 59"/>
            <p:cNvSpPr>
              <a:spLocks noChangeArrowheads="1"/>
            </p:cNvSpPr>
            <p:nvPr/>
          </p:nvSpPr>
          <p:spPr bwMode="auto">
            <a:xfrm>
              <a:off x="5318125" y="3349625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---</a:t>
              </a:r>
            </a:p>
          </p:txBody>
        </p:sp>
        <p:sp>
          <p:nvSpPr>
            <p:cNvPr id="80956" name="Rectangle 60"/>
            <p:cNvSpPr>
              <a:spLocks noChangeArrowheads="1"/>
            </p:cNvSpPr>
            <p:nvPr/>
          </p:nvSpPr>
          <p:spPr bwMode="auto">
            <a:xfrm>
              <a:off x="358457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35</a:t>
              </a:r>
            </a:p>
          </p:txBody>
        </p:sp>
        <p:sp>
          <p:nvSpPr>
            <p:cNvPr id="80957" name="Rectangle 61"/>
            <p:cNvSpPr>
              <a:spLocks noChangeArrowheads="1"/>
            </p:cNvSpPr>
            <p:nvPr/>
          </p:nvSpPr>
          <p:spPr bwMode="auto">
            <a:xfrm>
              <a:off x="4165600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35</a:t>
              </a:r>
            </a:p>
          </p:txBody>
        </p:sp>
        <p:sp>
          <p:nvSpPr>
            <p:cNvPr id="80958" name="Rectangle 62"/>
            <p:cNvSpPr>
              <a:spLocks noChangeArrowheads="1"/>
            </p:cNvSpPr>
            <p:nvPr/>
          </p:nvSpPr>
          <p:spPr bwMode="auto">
            <a:xfrm>
              <a:off x="476567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35</a:t>
              </a:r>
            </a:p>
          </p:txBody>
        </p:sp>
        <p:sp>
          <p:nvSpPr>
            <p:cNvPr id="80959" name="Rectangle 63"/>
            <p:cNvSpPr>
              <a:spLocks noChangeArrowheads="1"/>
            </p:cNvSpPr>
            <p:nvPr/>
          </p:nvSpPr>
          <p:spPr bwMode="auto">
            <a:xfrm>
              <a:off x="358457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---</a:t>
              </a:r>
            </a:p>
          </p:txBody>
        </p:sp>
        <p:sp>
          <p:nvSpPr>
            <p:cNvPr id="80960" name="Rectangle 64"/>
            <p:cNvSpPr>
              <a:spLocks noChangeArrowheads="1"/>
            </p:cNvSpPr>
            <p:nvPr/>
          </p:nvSpPr>
          <p:spPr bwMode="auto">
            <a:xfrm>
              <a:off x="2951163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60</a:t>
              </a:r>
            </a:p>
          </p:txBody>
        </p:sp>
        <p:sp>
          <p:nvSpPr>
            <p:cNvPr id="80961" name="Rectangle 65"/>
            <p:cNvSpPr>
              <a:spLocks noChangeArrowheads="1"/>
            </p:cNvSpPr>
            <p:nvPr/>
          </p:nvSpPr>
          <p:spPr bwMode="auto">
            <a:xfrm>
              <a:off x="361315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---</a:t>
              </a:r>
            </a:p>
          </p:txBody>
        </p:sp>
        <p:sp>
          <p:nvSpPr>
            <p:cNvPr id="80962" name="Rectangle 66"/>
            <p:cNvSpPr>
              <a:spLocks noChangeArrowheads="1"/>
            </p:cNvSpPr>
            <p:nvPr/>
          </p:nvSpPr>
          <p:spPr bwMode="auto">
            <a:xfrm>
              <a:off x="4194175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60</a:t>
              </a:r>
            </a:p>
          </p:txBody>
        </p:sp>
        <p:sp>
          <p:nvSpPr>
            <p:cNvPr id="80963" name="Rectangle 67"/>
            <p:cNvSpPr>
              <a:spLocks noChangeArrowheads="1"/>
            </p:cNvSpPr>
            <p:nvPr/>
          </p:nvSpPr>
          <p:spPr bwMode="auto">
            <a:xfrm>
              <a:off x="479425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---</a:t>
              </a:r>
            </a:p>
          </p:txBody>
        </p:sp>
        <p:sp>
          <p:nvSpPr>
            <p:cNvPr id="80964" name="Rectangle 68"/>
            <p:cNvSpPr>
              <a:spLocks noChangeArrowheads="1"/>
            </p:cNvSpPr>
            <p:nvPr/>
          </p:nvSpPr>
          <p:spPr bwMode="auto">
            <a:xfrm>
              <a:off x="5346700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60</a:t>
              </a:r>
            </a:p>
          </p:txBody>
        </p:sp>
        <p:sp>
          <p:nvSpPr>
            <p:cNvPr id="80965" name="Rectangle 69"/>
            <p:cNvSpPr>
              <a:spLocks noChangeArrowheads="1"/>
            </p:cNvSpPr>
            <p:nvPr/>
          </p:nvSpPr>
          <p:spPr bwMode="auto">
            <a:xfrm>
              <a:off x="5932488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---</a:t>
              </a:r>
            </a:p>
          </p:txBody>
        </p:sp>
        <p:sp>
          <p:nvSpPr>
            <p:cNvPr id="80966" name="Rectangle 70"/>
            <p:cNvSpPr>
              <a:spLocks noChangeArrowheads="1"/>
            </p:cNvSpPr>
            <p:nvPr/>
          </p:nvSpPr>
          <p:spPr bwMode="auto">
            <a:xfrm>
              <a:off x="6465888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60</a:t>
              </a:r>
            </a:p>
          </p:txBody>
        </p:sp>
        <p:sp>
          <p:nvSpPr>
            <p:cNvPr id="80967" name="Rectangle 71"/>
            <p:cNvSpPr>
              <a:spLocks noChangeArrowheads="1"/>
            </p:cNvSpPr>
            <p:nvPr/>
          </p:nvSpPr>
          <p:spPr bwMode="auto">
            <a:xfrm>
              <a:off x="706120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---</a:t>
              </a:r>
            </a:p>
          </p:txBody>
        </p:sp>
        <p:sp>
          <p:nvSpPr>
            <p:cNvPr id="80968" name="Rectangle 72"/>
            <p:cNvSpPr>
              <a:spLocks noChangeArrowheads="1"/>
            </p:cNvSpPr>
            <p:nvPr/>
          </p:nvSpPr>
          <p:spPr bwMode="auto">
            <a:xfrm>
              <a:off x="7646988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60</a:t>
              </a:r>
            </a:p>
          </p:txBody>
        </p:sp>
        <p:sp>
          <p:nvSpPr>
            <p:cNvPr id="80969" name="Rectangle 73"/>
            <p:cNvSpPr>
              <a:spLocks noChangeArrowheads="1"/>
            </p:cNvSpPr>
            <p:nvPr/>
          </p:nvSpPr>
          <p:spPr bwMode="auto">
            <a:xfrm>
              <a:off x="8142288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---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End-Item Planning: Forecast </a:t>
            </a:r>
            <a:r>
              <a:rPr lang="en-US" dirty="0" smtClean="0"/>
              <a:t>Consumption</a:t>
            </a:r>
            <a:endParaRPr lang="en-US" dirty="0"/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QS-PL-080</a:t>
            </a:r>
          </a:p>
        </p:txBody>
      </p:sp>
      <p:sp>
        <p:nvSpPr>
          <p:cNvPr id="10244" name="Rectangle 29"/>
          <p:cNvSpPr>
            <a:spLocks noChangeArrowheads="1"/>
          </p:cNvSpPr>
          <p:nvPr/>
        </p:nvSpPr>
        <p:spPr bwMode="auto">
          <a:xfrm>
            <a:off x="2795064" y="1209675"/>
            <a:ext cx="3555460" cy="10233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7625" tIns="19050" rIns="47625" bIns="19050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507269"/>
                </a:solidFill>
                <a:latin typeface="+mj-lt"/>
              </a:rPr>
              <a:t>Sales Order Control File</a:t>
            </a:r>
          </a:p>
          <a:p>
            <a:pPr algn="ctr" eaLnBrk="0" hangingPunct="0"/>
            <a:r>
              <a:rPr lang="en-US" sz="2000" i="1">
                <a:solidFill>
                  <a:srgbClr val="507269"/>
                </a:solidFill>
                <a:latin typeface="+mj-lt"/>
              </a:rPr>
              <a:t>Consume forward = 2</a:t>
            </a:r>
          </a:p>
          <a:p>
            <a:pPr algn="ctr" eaLnBrk="0" hangingPunct="0"/>
            <a:r>
              <a:rPr lang="en-US" sz="2000" i="1">
                <a:solidFill>
                  <a:srgbClr val="507269"/>
                </a:solidFill>
                <a:latin typeface="+mj-lt"/>
              </a:rPr>
              <a:t>Consume back = 2</a:t>
            </a:r>
          </a:p>
        </p:txBody>
      </p:sp>
      <p:grpSp>
        <p:nvGrpSpPr>
          <p:cNvPr id="10245" name="Group 30"/>
          <p:cNvGrpSpPr>
            <a:grpSpLocks/>
          </p:cNvGrpSpPr>
          <p:nvPr/>
        </p:nvGrpSpPr>
        <p:grpSpPr bwMode="auto">
          <a:xfrm>
            <a:off x="1408113" y="2384425"/>
            <a:ext cx="6330950" cy="3328988"/>
            <a:chOff x="1085" y="1762"/>
            <a:chExt cx="3988" cy="2097"/>
          </a:xfrm>
        </p:grpSpPr>
        <p:sp>
          <p:nvSpPr>
            <p:cNvPr id="10246" name="Line 31"/>
            <p:cNvSpPr>
              <a:spLocks noChangeShapeType="1"/>
            </p:cNvSpPr>
            <p:nvPr/>
          </p:nvSpPr>
          <p:spPr bwMode="auto">
            <a:xfrm>
              <a:off x="1396" y="1783"/>
              <a:ext cx="0" cy="15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7" name="Rectangle 32"/>
            <p:cNvSpPr>
              <a:spLocks noChangeArrowheads="1"/>
            </p:cNvSpPr>
            <p:nvPr/>
          </p:nvSpPr>
          <p:spPr bwMode="auto">
            <a:xfrm>
              <a:off x="1400" y="2647"/>
              <a:ext cx="376" cy="712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8" name="Rectangle 33"/>
            <p:cNvSpPr>
              <a:spLocks noChangeArrowheads="1"/>
            </p:cNvSpPr>
            <p:nvPr/>
          </p:nvSpPr>
          <p:spPr bwMode="auto">
            <a:xfrm>
              <a:off x="1784" y="2167"/>
              <a:ext cx="376" cy="1192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9" name="Rectangle 34"/>
            <p:cNvSpPr>
              <a:spLocks noChangeArrowheads="1"/>
            </p:cNvSpPr>
            <p:nvPr/>
          </p:nvSpPr>
          <p:spPr bwMode="auto">
            <a:xfrm>
              <a:off x="2168" y="2311"/>
              <a:ext cx="376" cy="104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50" name="Rectangle 35"/>
            <p:cNvSpPr>
              <a:spLocks noChangeArrowheads="1"/>
            </p:cNvSpPr>
            <p:nvPr/>
          </p:nvSpPr>
          <p:spPr bwMode="auto">
            <a:xfrm>
              <a:off x="2552" y="2503"/>
              <a:ext cx="376" cy="856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51" name="Rectangle 36"/>
            <p:cNvSpPr>
              <a:spLocks noChangeArrowheads="1"/>
            </p:cNvSpPr>
            <p:nvPr/>
          </p:nvSpPr>
          <p:spPr bwMode="auto">
            <a:xfrm>
              <a:off x="2936" y="1927"/>
              <a:ext cx="376" cy="1432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52" name="Rectangle 37"/>
            <p:cNvSpPr>
              <a:spLocks noChangeArrowheads="1"/>
            </p:cNvSpPr>
            <p:nvPr/>
          </p:nvSpPr>
          <p:spPr bwMode="auto">
            <a:xfrm>
              <a:off x="3320" y="2167"/>
              <a:ext cx="376" cy="1192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8486" name="Rectangle 38"/>
            <p:cNvSpPr>
              <a:spLocks noChangeArrowheads="1"/>
            </p:cNvSpPr>
            <p:nvPr/>
          </p:nvSpPr>
          <p:spPr bwMode="auto">
            <a:xfrm>
              <a:off x="3704" y="2791"/>
              <a:ext cx="376" cy="56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0254" name="Line 39"/>
            <p:cNvSpPr>
              <a:spLocks noChangeShapeType="1"/>
            </p:cNvSpPr>
            <p:nvPr/>
          </p:nvSpPr>
          <p:spPr bwMode="auto">
            <a:xfrm>
              <a:off x="1400" y="2403"/>
              <a:ext cx="26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55" name="Rectangle 40"/>
            <p:cNvSpPr>
              <a:spLocks noChangeArrowheads="1"/>
            </p:cNvSpPr>
            <p:nvPr/>
          </p:nvSpPr>
          <p:spPr bwMode="auto">
            <a:xfrm>
              <a:off x="1085" y="1762"/>
              <a:ext cx="315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b="1">
                  <a:latin typeface="+mj-lt"/>
                </a:rPr>
                <a:t>Qty</a:t>
              </a:r>
            </a:p>
          </p:txBody>
        </p:sp>
        <p:sp>
          <p:nvSpPr>
            <p:cNvPr id="10256" name="Rectangle 41"/>
            <p:cNvSpPr>
              <a:spLocks noChangeArrowheads="1"/>
            </p:cNvSpPr>
            <p:nvPr/>
          </p:nvSpPr>
          <p:spPr bwMode="auto">
            <a:xfrm>
              <a:off x="4162" y="2313"/>
              <a:ext cx="906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b="1">
                  <a:latin typeface="+mj-lt"/>
                </a:rPr>
                <a:t>Forecast</a:t>
              </a:r>
            </a:p>
          </p:txBody>
        </p:sp>
        <p:sp>
          <p:nvSpPr>
            <p:cNvPr id="10257" name="Rectangle 42"/>
            <p:cNvSpPr>
              <a:spLocks noChangeArrowheads="1"/>
            </p:cNvSpPr>
            <p:nvPr/>
          </p:nvSpPr>
          <p:spPr bwMode="auto">
            <a:xfrm>
              <a:off x="4162" y="2662"/>
              <a:ext cx="911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b="1">
                  <a:latin typeface="+mj-lt"/>
                </a:rPr>
                <a:t>Actual Sales</a:t>
              </a:r>
            </a:p>
          </p:txBody>
        </p:sp>
        <p:sp>
          <p:nvSpPr>
            <p:cNvPr id="10258" name="Rectangle 43"/>
            <p:cNvSpPr>
              <a:spLocks noChangeArrowheads="1"/>
            </p:cNvSpPr>
            <p:nvPr/>
          </p:nvSpPr>
          <p:spPr bwMode="auto">
            <a:xfrm>
              <a:off x="2532" y="3680"/>
              <a:ext cx="57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b="1">
                  <a:latin typeface="+mj-lt"/>
                </a:rPr>
                <a:t>Week</a:t>
              </a:r>
            </a:p>
          </p:txBody>
        </p:sp>
        <p:sp>
          <p:nvSpPr>
            <p:cNvPr id="10259" name="Rectangle 44"/>
            <p:cNvSpPr>
              <a:spLocks noChangeArrowheads="1"/>
            </p:cNvSpPr>
            <p:nvPr/>
          </p:nvSpPr>
          <p:spPr bwMode="auto">
            <a:xfrm>
              <a:off x="1426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b="1">
                  <a:latin typeface="+mj-lt"/>
                </a:rPr>
                <a:t>1</a:t>
              </a:r>
            </a:p>
          </p:txBody>
        </p:sp>
        <p:sp>
          <p:nvSpPr>
            <p:cNvPr id="10260" name="Rectangle 45"/>
            <p:cNvSpPr>
              <a:spLocks noChangeArrowheads="1"/>
            </p:cNvSpPr>
            <p:nvPr/>
          </p:nvSpPr>
          <p:spPr bwMode="auto">
            <a:xfrm>
              <a:off x="1834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b="1">
                  <a:latin typeface="+mj-lt"/>
                </a:rPr>
                <a:t>2</a:t>
              </a:r>
            </a:p>
          </p:txBody>
        </p:sp>
        <p:sp>
          <p:nvSpPr>
            <p:cNvPr id="10261" name="Rectangle 46"/>
            <p:cNvSpPr>
              <a:spLocks noChangeArrowheads="1"/>
            </p:cNvSpPr>
            <p:nvPr/>
          </p:nvSpPr>
          <p:spPr bwMode="auto">
            <a:xfrm>
              <a:off x="2170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b="1">
                  <a:latin typeface="+mj-lt"/>
                </a:rPr>
                <a:t>3</a:t>
              </a:r>
            </a:p>
          </p:txBody>
        </p:sp>
        <p:sp>
          <p:nvSpPr>
            <p:cNvPr id="10262" name="Rectangle 47"/>
            <p:cNvSpPr>
              <a:spLocks noChangeArrowheads="1"/>
            </p:cNvSpPr>
            <p:nvPr/>
          </p:nvSpPr>
          <p:spPr bwMode="auto">
            <a:xfrm>
              <a:off x="2578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b="1">
                  <a:latin typeface="+mj-lt"/>
                </a:rPr>
                <a:t>4</a:t>
              </a:r>
            </a:p>
          </p:txBody>
        </p:sp>
        <p:sp>
          <p:nvSpPr>
            <p:cNvPr id="10263" name="Rectangle 48"/>
            <p:cNvSpPr>
              <a:spLocks noChangeArrowheads="1"/>
            </p:cNvSpPr>
            <p:nvPr/>
          </p:nvSpPr>
          <p:spPr bwMode="auto">
            <a:xfrm>
              <a:off x="2962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b="1">
                  <a:latin typeface="+mj-lt"/>
                </a:rPr>
                <a:t>5</a:t>
              </a:r>
            </a:p>
          </p:txBody>
        </p:sp>
        <p:sp>
          <p:nvSpPr>
            <p:cNvPr id="10264" name="Rectangle 49"/>
            <p:cNvSpPr>
              <a:spLocks noChangeArrowheads="1"/>
            </p:cNvSpPr>
            <p:nvPr/>
          </p:nvSpPr>
          <p:spPr bwMode="auto">
            <a:xfrm>
              <a:off x="3346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b="1">
                  <a:latin typeface="+mj-lt"/>
                </a:rPr>
                <a:t>6</a:t>
              </a:r>
            </a:p>
          </p:txBody>
        </p:sp>
        <p:sp>
          <p:nvSpPr>
            <p:cNvPr id="10265" name="Rectangle 50"/>
            <p:cNvSpPr>
              <a:spLocks noChangeArrowheads="1"/>
            </p:cNvSpPr>
            <p:nvPr/>
          </p:nvSpPr>
          <p:spPr bwMode="auto">
            <a:xfrm>
              <a:off x="3730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 b="1">
                  <a:latin typeface="+mj-lt"/>
                </a:rPr>
                <a:t>7</a:t>
              </a:r>
            </a:p>
          </p:txBody>
        </p:sp>
        <p:sp>
          <p:nvSpPr>
            <p:cNvPr id="10266" name="Rectangle 51"/>
            <p:cNvSpPr>
              <a:spLocks noChangeArrowheads="1"/>
            </p:cNvSpPr>
            <p:nvPr/>
          </p:nvSpPr>
          <p:spPr bwMode="auto">
            <a:xfrm>
              <a:off x="1124" y="2247"/>
              <a:ext cx="315" cy="1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400" b="1">
                  <a:latin typeface="+mj-lt"/>
                </a:rPr>
                <a:t>100</a:t>
              </a:r>
            </a:p>
          </p:txBody>
        </p:sp>
        <p:sp>
          <p:nvSpPr>
            <p:cNvPr id="10267" name="Rectangle 52"/>
            <p:cNvSpPr>
              <a:spLocks noChangeArrowheads="1"/>
            </p:cNvSpPr>
            <p:nvPr/>
          </p:nvSpPr>
          <p:spPr bwMode="auto">
            <a:xfrm>
              <a:off x="1181" y="2752"/>
              <a:ext cx="315" cy="1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400" b="1">
                  <a:latin typeface="+mj-lt"/>
                </a:rPr>
                <a:t>50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4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End-Item Planning: Master </a:t>
            </a:r>
            <a:r>
              <a:rPr lang="en-US" dirty="0" smtClean="0"/>
              <a:t>Schedule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QS-PL-090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1038225" y="776288"/>
            <a:ext cx="7067550" cy="5486400"/>
            <a:chOff x="1143000" y="1233488"/>
            <a:chExt cx="7067550" cy="5486400"/>
          </a:xfrm>
        </p:grpSpPr>
        <p:sp>
          <p:nvSpPr>
            <p:cNvPr id="511008" name="Rectangle 1056"/>
            <p:cNvSpPr>
              <a:spLocks noChangeArrowheads="1"/>
            </p:cNvSpPr>
            <p:nvPr/>
          </p:nvSpPr>
          <p:spPr bwMode="auto">
            <a:xfrm>
              <a:off x="1143000" y="1233488"/>
              <a:ext cx="3952875" cy="4419600"/>
            </a:xfrm>
            <a:prstGeom prst="rect">
              <a:avLst/>
            </a:prstGeom>
            <a:solidFill>
              <a:srgbClr val="D5E1DE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1269" name="Rectangle 1057"/>
            <p:cNvSpPr>
              <a:spLocks noChangeArrowheads="1"/>
            </p:cNvSpPr>
            <p:nvPr/>
          </p:nvSpPr>
          <p:spPr bwMode="auto">
            <a:xfrm>
              <a:off x="1200150" y="1373188"/>
              <a:ext cx="4019550" cy="38687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buClr>
                  <a:srgbClr val="729C91"/>
                </a:buClr>
              </a:pPr>
              <a:r>
                <a:rPr lang="en-US" sz="2400" b="1">
                  <a:latin typeface="+mj-lt"/>
                </a:rPr>
                <a:t>Master Scheduled Items</a:t>
              </a:r>
              <a:endParaRPr lang="en-US" sz="2400">
                <a:solidFill>
                  <a:srgbClr val="FF0000"/>
                </a:solidFill>
                <a:latin typeface="+mj-lt"/>
              </a:endParaRPr>
            </a:p>
            <a:p>
              <a:pPr eaLnBrk="0" hangingPunct="0">
                <a:buClr>
                  <a:srgbClr val="729C91"/>
                </a:buClr>
              </a:pPr>
              <a:endParaRPr lang="en-US" sz="1800">
                <a:latin typeface="+mj-lt"/>
              </a:endParaRPr>
            </a:p>
            <a:p>
              <a:pPr eaLnBrk="0" hangingPunct="0">
                <a:spcBef>
                  <a:spcPct val="30000"/>
                </a:spcBef>
                <a:buClr>
                  <a:srgbClr val="729C91"/>
                </a:buClr>
                <a:buFontTx/>
                <a:buChar char="•"/>
              </a:pPr>
              <a:r>
                <a:rPr lang="en-US" sz="2000">
                  <a:latin typeface="+mj-lt"/>
                </a:rPr>
                <a:t> End Items</a:t>
              </a:r>
            </a:p>
            <a:p>
              <a:pPr eaLnBrk="0" hangingPunct="0">
                <a:buClr>
                  <a:srgbClr val="729C91"/>
                </a:buClr>
              </a:pPr>
              <a:endParaRPr lang="en-US" sz="200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>
                  <a:latin typeface="+mj-lt"/>
                </a:rPr>
                <a:t> Critical Subassemblies</a:t>
              </a: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>
                  <a:latin typeface="+mj-lt"/>
                </a:rPr>
                <a:t> Spares/Service Items</a:t>
              </a: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>
                  <a:latin typeface="+mj-lt"/>
                </a:rPr>
                <a:t> Key Items</a:t>
              </a: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>
                  <a:latin typeface="+mj-lt"/>
                </a:rPr>
                <a:t> Key Resources</a:t>
              </a:r>
            </a:p>
            <a:p>
              <a:pPr eaLnBrk="0" latinLnBrk="1" hangingPunct="0">
                <a:buClr>
                  <a:srgbClr val="729C91"/>
                </a:buClr>
                <a:buFontTx/>
                <a:buChar char="•"/>
              </a:pPr>
              <a:endParaRPr lang="en-US" sz="2000" b="1">
                <a:latin typeface="+mj-lt"/>
              </a:endParaRPr>
            </a:p>
          </p:txBody>
        </p:sp>
        <p:sp>
          <p:nvSpPr>
            <p:cNvPr id="11270" name="Line 1058"/>
            <p:cNvSpPr>
              <a:spLocks noChangeShapeType="1"/>
            </p:cNvSpPr>
            <p:nvPr/>
          </p:nvSpPr>
          <p:spPr bwMode="auto">
            <a:xfrm flipV="1">
              <a:off x="1143000" y="1766888"/>
              <a:ext cx="3957638" cy="0"/>
            </a:xfrm>
            <a:prstGeom prst="line">
              <a:avLst/>
            </a:prstGeom>
            <a:noFill/>
            <a:ln w="285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1271" name="Group 1114"/>
            <p:cNvGrpSpPr>
              <a:grpSpLocks/>
            </p:cNvGrpSpPr>
            <p:nvPr/>
          </p:nvGrpSpPr>
          <p:grpSpPr bwMode="auto">
            <a:xfrm>
              <a:off x="4476750" y="2300288"/>
              <a:ext cx="3733800" cy="4419600"/>
              <a:chOff x="2820" y="1149"/>
              <a:chExt cx="2352" cy="2784"/>
            </a:xfrm>
          </p:grpSpPr>
          <p:sp>
            <p:nvSpPr>
              <p:cNvPr id="511012" name="Rectangle 1060"/>
              <p:cNvSpPr>
                <a:spLocks noChangeArrowheads="1"/>
              </p:cNvSpPr>
              <p:nvPr/>
            </p:nvSpPr>
            <p:spPr bwMode="auto">
              <a:xfrm>
                <a:off x="2820" y="1149"/>
                <a:ext cx="2352" cy="2784"/>
              </a:xfrm>
              <a:prstGeom prst="rect">
                <a:avLst/>
              </a:prstGeom>
              <a:solidFill>
                <a:srgbClr val="FFE6CD"/>
              </a:solidFill>
              <a:ln w="9525">
                <a:solidFill>
                  <a:srgbClr val="969696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11273" name="Rectangle 1061"/>
              <p:cNvSpPr>
                <a:spLocks noChangeArrowheads="1"/>
              </p:cNvSpPr>
              <p:nvPr/>
            </p:nvSpPr>
            <p:spPr bwMode="auto">
              <a:xfrm>
                <a:off x="3345" y="1245"/>
                <a:ext cx="1416" cy="2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2400" b="1">
                    <a:latin typeface="+mj-lt"/>
                  </a:rPr>
                  <a:t>Plan of Action</a:t>
                </a:r>
              </a:p>
            </p:txBody>
          </p:sp>
          <p:sp>
            <p:nvSpPr>
              <p:cNvPr id="11274" name="Line 1062"/>
              <p:cNvSpPr>
                <a:spLocks noChangeShapeType="1"/>
              </p:cNvSpPr>
              <p:nvPr/>
            </p:nvSpPr>
            <p:spPr bwMode="auto">
              <a:xfrm>
                <a:off x="2820" y="1485"/>
                <a:ext cx="2352" cy="0"/>
              </a:xfrm>
              <a:prstGeom prst="line">
                <a:avLst/>
              </a:prstGeom>
              <a:noFill/>
              <a:ln w="28575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1275" name="Group 1111"/>
              <p:cNvGrpSpPr>
                <a:grpSpLocks/>
              </p:cNvGrpSpPr>
              <p:nvPr/>
            </p:nvGrpSpPr>
            <p:grpSpPr bwMode="auto">
              <a:xfrm>
                <a:off x="2975" y="1647"/>
                <a:ext cx="1212" cy="1324"/>
                <a:chOff x="2975" y="1647"/>
                <a:chExt cx="1212" cy="1324"/>
              </a:xfrm>
            </p:grpSpPr>
            <p:sp>
              <p:nvSpPr>
                <p:cNvPr id="11300" name="Freeform 1064"/>
                <p:cNvSpPr>
                  <a:spLocks/>
                </p:cNvSpPr>
                <p:nvPr/>
              </p:nvSpPr>
              <p:spPr bwMode="auto">
                <a:xfrm>
                  <a:off x="3146" y="1815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01" name="Freeform 1065"/>
                <p:cNvSpPr>
                  <a:spLocks/>
                </p:cNvSpPr>
                <p:nvPr/>
              </p:nvSpPr>
              <p:spPr bwMode="auto">
                <a:xfrm>
                  <a:off x="3293" y="1815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02" name="Freeform 1066"/>
                <p:cNvSpPr>
                  <a:spLocks/>
                </p:cNvSpPr>
                <p:nvPr/>
              </p:nvSpPr>
              <p:spPr bwMode="auto">
                <a:xfrm>
                  <a:off x="3442" y="2271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03" name="Freeform 1067"/>
                <p:cNvSpPr>
                  <a:spLocks/>
                </p:cNvSpPr>
                <p:nvPr/>
              </p:nvSpPr>
              <p:spPr bwMode="auto">
                <a:xfrm>
                  <a:off x="3589" y="2271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11020" name="Freeform 1068"/>
                <p:cNvSpPr>
                  <a:spLocks/>
                </p:cNvSpPr>
                <p:nvPr/>
              </p:nvSpPr>
              <p:spPr bwMode="auto">
                <a:xfrm>
                  <a:off x="2975" y="1647"/>
                  <a:ext cx="1212" cy="1324"/>
                </a:xfrm>
                <a:custGeom>
                  <a:avLst/>
                  <a:gdLst/>
                  <a:ahLst/>
                  <a:cxnLst>
                    <a:cxn ang="0">
                      <a:pos x="1211" y="0"/>
                    </a:cxn>
                    <a:cxn ang="0">
                      <a:pos x="0" y="0"/>
                    </a:cxn>
                    <a:cxn ang="0">
                      <a:pos x="0" y="1323"/>
                    </a:cxn>
                    <a:cxn ang="0">
                      <a:pos x="1211" y="1323"/>
                    </a:cxn>
                    <a:cxn ang="0">
                      <a:pos x="1211" y="0"/>
                    </a:cxn>
                  </a:cxnLst>
                  <a:rect l="0" t="0" r="r" b="b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07763" dir="2700000" algn="ctr" rotWithShape="0">
                    <a:schemeClr val="tx1">
                      <a:lumMod val="50000"/>
                      <a:lumOff val="50000"/>
                    </a:scheme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11305" name="Freeform 1069"/>
                <p:cNvSpPr>
                  <a:spLocks/>
                </p:cNvSpPr>
                <p:nvPr/>
              </p:nvSpPr>
              <p:spPr bwMode="auto">
                <a:xfrm>
                  <a:off x="3075" y="1995"/>
                  <a:ext cx="1013" cy="896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06" name="Freeform 1070"/>
                <p:cNvSpPr>
                  <a:spLocks/>
                </p:cNvSpPr>
                <p:nvPr/>
              </p:nvSpPr>
              <p:spPr bwMode="auto">
                <a:xfrm>
                  <a:off x="3075" y="1995"/>
                  <a:ext cx="1013" cy="44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07" name="Freeform 1071"/>
                <p:cNvSpPr>
                  <a:spLocks/>
                </p:cNvSpPr>
                <p:nvPr/>
              </p:nvSpPr>
              <p:spPr bwMode="auto">
                <a:xfrm>
                  <a:off x="3075" y="1995"/>
                  <a:ext cx="1023" cy="906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08" name="Freeform 1072"/>
                <p:cNvSpPr>
                  <a:spLocks/>
                </p:cNvSpPr>
                <p:nvPr/>
              </p:nvSpPr>
              <p:spPr bwMode="auto">
                <a:xfrm>
                  <a:off x="3221" y="1995"/>
                  <a:ext cx="731" cy="906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09" name="Freeform 1073"/>
                <p:cNvSpPr>
                  <a:spLocks/>
                </p:cNvSpPr>
                <p:nvPr/>
              </p:nvSpPr>
              <p:spPr bwMode="auto">
                <a:xfrm>
                  <a:off x="3075" y="2220"/>
                  <a:ext cx="1023" cy="455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0" name="Rectangle 1074"/>
                <p:cNvSpPr>
                  <a:spLocks noChangeArrowheads="1"/>
                </p:cNvSpPr>
                <p:nvPr/>
              </p:nvSpPr>
              <p:spPr bwMode="auto">
                <a:xfrm>
                  <a:off x="3195" y="1695"/>
                  <a:ext cx="759" cy="256"/>
                </a:xfrm>
                <a:prstGeom prst="rect">
                  <a:avLst/>
                </a:prstGeom>
                <a:solidFill>
                  <a:srgbClr val="D5E1DE"/>
                </a:solidFill>
                <a:ln w="12700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ctr" eaLnBrk="0" hangingPunct="0"/>
                  <a:r>
                    <a:rPr lang="en-US" sz="2000" b="1">
                      <a:solidFill>
                        <a:srgbClr val="008000"/>
                      </a:solidFill>
                      <a:latin typeface="+mj-lt"/>
                    </a:rPr>
                    <a:t>January</a:t>
                  </a:r>
                  <a:endParaRPr lang="en-US" sz="2000" b="1">
                    <a:solidFill>
                      <a:srgbClr val="00BEB9"/>
                    </a:solidFill>
                    <a:latin typeface="+mj-lt"/>
                  </a:endParaRPr>
                </a:p>
              </p:txBody>
            </p:sp>
          </p:grpSp>
          <p:grpSp>
            <p:nvGrpSpPr>
              <p:cNvPr id="11276" name="Group 1112"/>
              <p:cNvGrpSpPr>
                <a:grpSpLocks/>
              </p:cNvGrpSpPr>
              <p:nvPr/>
            </p:nvGrpSpPr>
            <p:grpSpPr bwMode="auto">
              <a:xfrm>
                <a:off x="3314" y="2070"/>
                <a:ext cx="1212" cy="1324"/>
                <a:chOff x="3314" y="2070"/>
                <a:chExt cx="1212" cy="1324"/>
              </a:xfrm>
            </p:grpSpPr>
            <p:sp>
              <p:nvSpPr>
                <p:cNvPr id="11289" name="Freeform 1076"/>
                <p:cNvSpPr>
                  <a:spLocks/>
                </p:cNvSpPr>
                <p:nvPr/>
              </p:nvSpPr>
              <p:spPr bwMode="auto">
                <a:xfrm>
                  <a:off x="3485" y="2238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0" name="Freeform 1077"/>
                <p:cNvSpPr>
                  <a:spLocks/>
                </p:cNvSpPr>
                <p:nvPr/>
              </p:nvSpPr>
              <p:spPr bwMode="auto">
                <a:xfrm>
                  <a:off x="3632" y="2238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1" name="Freeform 1078"/>
                <p:cNvSpPr>
                  <a:spLocks/>
                </p:cNvSpPr>
                <p:nvPr/>
              </p:nvSpPr>
              <p:spPr bwMode="auto">
                <a:xfrm>
                  <a:off x="3781" y="2694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2" name="Freeform 1079"/>
                <p:cNvSpPr>
                  <a:spLocks/>
                </p:cNvSpPr>
                <p:nvPr/>
              </p:nvSpPr>
              <p:spPr bwMode="auto">
                <a:xfrm>
                  <a:off x="3928" y="2694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11032" name="Freeform 1080"/>
                <p:cNvSpPr>
                  <a:spLocks/>
                </p:cNvSpPr>
                <p:nvPr/>
              </p:nvSpPr>
              <p:spPr bwMode="auto">
                <a:xfrm>
                  <a:off x="3314" y="2070"/>
                  <a:ext cx="1212" cy="1324"/>
                </a:xfrm>
                <a:custGeom>
                  <a:avLst/>
                  <a:gdLst/>
                  <a:ahLst/>
                  <a:cxnLst>
                    <a:cxn ang="0">
                      <a:pos x="1211" y="0"/>
                    </a:cxn>
                    <a:cxn ang="0">
                      <a:pos x="0" y="0"/>
                    </a:cxn>
                    <a:cxn ang="0">
                      <a:pos x="0" y="1323"/>
                    </a:cxn>
                    <a:cxn ang="0">
                      <a:pos x="1211" y="1323"/>
                    </a:cxn>
                    <a:cxn ang="0">
                      <a:pos x="1211" y="0"/>
                    </a:cxn>
                  </a:cxnLst>
                  <a:rect l="0" t="0" r="r" b="b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07763" dir="2700000" algn="ctr" rotWithShape="0">
                    <a:schemeClr val="tx1">
                      <a:lumMod val="50000"/>
                      <a:lumOff val="50000"/>
                    </a:scheme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11294" name="Freeform 1081"/>
                <p:cNvSpPr>
                  <a:spLocks/>
                </p:cNvSpPr>
                <p:nvPr/>
              </p:nvSpPr>
              <p:spPr bwMode="auto">
                <a:xfrm>
                  <a:off x="3414" y="2418"/>
                  <a:ext cx="1013" cy="896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5" name="Freeform 1082"/>
                <p:cNvSpPr>
                  <a:spLocks/>
                </p:cNvSpPr>
                <p:nvPr/>
              </p:nvSpPr>
              <p:spPr bwMode="auto">
                <a:xfrm>
                  <a:off x="3414" y="2418"/>
                  <a:ext cx="1013" cy="44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6" name="Freeform 1083"/>
                <p:cNvSpPr>
                  <a:spLocks/>
                </p:cNvSpPr>
                <p:nvPr/>
              </p:nvSpPr>
              <p:spPr bwMode="auto">
                <a:xfrm>
                  <a:off x="3414" y="2418"/>
                  <a:ext cx="1023" cy="906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7" name="Freeform 1084"/>
                <p:cNvSpPr>
                  <a:spLocks/>
                </p:cNvSpPr>
                <p:nvPr/>
              </p:nvSpPr>
              <p:spPr bwMode="auto">
                <a:xfrm>
                  <a:off x="3560" y="2418"/>
                  <a:ext cx="731" cy="906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8" name="Freeform 1085"/>
                <p:cNvSpPr>
                  <a:spLocks/>
                </p:cNvSpPr>
                <p:nvPr/>
              </p:nvSpPr>
              <p:spPr bwMode="auto">
                <a:xfrm>
                  <a:off x="3414" y="2643"/>
                  <a:ext cx="1023" cy="455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9" name="Rectangle 1086"/>
                <p:cNvSpPr>
                  <a:spLocks noChangeArrowheads="1"/>
                </p:cNvSpPr>
                <p:nvPr/>
              </p:nvSpPr>
              <p:spPr bwMode="auto">
                <a:xfrm>
                  <a:off x="3512" y="2118"/>
                  <a:ext cx="804" cy="250"/>
                </a:xfrm>
                <a:prstGeom prst="rect">
                  <a:avLst/>
                </a:prstGeom>
                <a:solidFill>
                  <a:srgbClr val="FFD9D9"/>
                </a:solidFill>
                <a:ln w="12700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ctr" eaLnBrk="0" hangingPunct="0"/>
                  <a:r>
                    <a:rPr lang="en-US" sz="2000" b="1">
                      <a:solidFill>
                        <a:srgbClr val="FF0000"/>
                      </a:solidFill>
                      <a:latin typeface="+mj-lt"/>
                    </a:rPr>
                    <a:t>February</a:t>
                  </a:r>
                  <a:endParaRPr lang="en-US" sz="2000" b="1">
                    <a:solidFill>
                      <a:srgbClr val="00BEB9"/>
                    </a:solidFill>
                    <a:latin typeface="+mj-lt"/>
                  </a:endParaRPr>
                </a:p>
              </p:txBody>
            </p:sp>
          </p:grpSp>
          <p:grpSp>
            <p:nvGrpSpPr>
              <p:cNvPr id="11277" name="Group 1113"/>
              <p:cNvGrpSpPr>
                <a:grpSpLocks/>
              </p:cNvGrpSpPr>
              <p:nvPr/>
            </p:nvGrpSpPr>
            <p:grpSpPr bwMode="auto">
              <a:xfrm>
                <a:off x="3670" y="2481"/>
                <a:ext cx="1212" cy="1324"/>
                <a:chOff x="3670" y="2481"/>
                <a:chExt cx="1212" cy="1324"/>
              </a:xfrm>
            </p:grpSpPr>
            <p:sp>
              <p:nvSpPr>
                <p:cNvPr id="11278" name="Freeform 1088"/>
                <p:cNvSpPr>
                  <a:spLocks/>
                </p:cNvSpPr>
                <p:nvPr/>
              </p:nvSpPr>
              <p:spPr bwMode="auto">
                <a:xfrm>
                  <a:off x="3841" y="2649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79" name="Freeform 1089"/>
                <p:cNvSpPr>
                  <a:spLocks/>
                </p:cNvSpPr>
                <p:nvPr/>
              </p:nvSpPr>
              <p:spPr bwMode="auto">
                <a:xfrm>
                  <a:off x="3988" y="2649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80" name="Freeform 1090"/>
                <p:cNvSpPr>
                  <a:spLocks/>
                </p:cNvSpPr>
                <p:nvPr/>
              </p:nvSpPr>
              <p:spPr bwMode="auto">
                <a:xfrm>
                  <a:off x="4137" y="3105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81" name="Freeform 1091"/>
                <p:cNvSpPr>
                  <a:spLocks/>
                </p:cNvSpPr>
                <p:nvPr/>
              </p:nvSpPr>
              <p:spPr bwMode="auto">
                <a:xfrm>
                  <a:off x="4284" y="3105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11044" name="Freeform 1092"/>
                <p:cNvSpPr>
                  <a:spLocks/>
                </p:cNvSpPr>
                <p:nvPr/>
              </p:nvSpPr>
              <p:spPr bwMode="auto">
                <a:xfrm>
                  <a:off x="3670" y="2481"/>
                  <a:ext cx="1212" cy="1324"/>
                </a:xfrm>
                <a:custGeom>
                  <a:avLst/>
                  <a:gdLst/>
                  <a:ahLst/>
                  <a:cxnLst>
                    <a:cxn ang="0">
                      <a:pos x="1211" y="0"/>
                    </a:cxn>
                    <a:cxn ang="0">
                      <a:pos x="0" y="0"/>
                    </a:cxn>
                    <a:cxn ang="0">
                      <a:pos x="0" y="1323"/>
                    </a:cxn>
                    <a:cxn ang="0">
                      <a:pos x="1211" y="1323"/>
                    </a:cxn>
                    <a:cxn ang="0">
                      <a:pos x="1211" y="0"/>
                    </a:cxn>
                  </a:cxnLst>
                  <a:rect l="0" t="0" r="r" b="b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07763" dir="2700000" algn="ctr" rotWithShape="0">
                    <a:schemeClr val="tx1">
                      <a:lumMod val="50000"/>
                      <a:lumOff val="50000"/>
                    </a:scheme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11283" name="Freeform 1093"/>
                <p:cNvSpPr>
                  <a:spLocks/>
                </p:cNvSpPr>
                <p:nvPr/>
              </p:nvSpPr>
              <p:spPr bwMode="auto">
                <a:xfrm>
                  <a:off x="3770" y="2829"/>
                  <a:ext cx="1013" cy="896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84" name="Freeform 1094"/>
                <p:cNvSpPr>
                  <a:spLocks/>
                </p:cNvSpPr>
                <p:nvPr/>
              </p:nvSpPr>
              <p:spPr bwMode="auto">
                <a:xfrm>
                  <a:off x="3770" y="2829"/>
                  <a:ext cx="1013" cy="44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85" name="Freeform 1095"/>
                <p:cNvSpPr>
                  <a:spLocks/>
                </p:cNvSpPr>
                <p:nvPr/>
              </p:nvSpPr>
              <p:spPr bwMode="auto">
                <a:xfrm>
                  <a:off x="3770" y="2829"/>
                  <a:ext cx="1023" cy="906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86" name="Freeform 1096"/>
                <p:cNvSpPr>
                  <a:spLocks/>
                </p:cNvSpPr>
                <p:nvPr/>
              </p:nvSpPr>
              <p:spPr bwMode="auto">
                <a:xfrm>
                  <a:off x="3916" y="2829"/>
                  <a:ext cx="731" cy="906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87" name="Freeform 1097"/>
                <p:cNvSpPr>
                  <a:spLocks/>
                </p:cNvSpPr>
                <p:nvPr/>
              </p:nvSpPr>
              <p:spPr bwMode="auto">
                <a:xfrm>
                  <a:off x="3770" y="3054"/>
                  <a:ext cx="1023" cy="455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88" name="Rectangle 1098"/>
                <p:cNvSpPr>
                  <a:spLocks noChangeArrowheads="1"/>
                </p:cNvSpPr>
                <p:nvPr/>
              </p:nvSpPr>
              <p:spPr bwMode="auto">
                <a:xfrm>
                  <a:off x="3924" y="2529"/>
                  <a:ext cx="690" cy="256"/>
                </a:xfrm>
                <a:prstGeom prst="rect">
                  <a:avLst/>
                </a:prstGeom>
                <a:solidFill>
                  <a:srgbClr val="CCFFFF"/>
                </a:solidFill>
                <a:ln w="12700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lIns="90488" tIns="44450" rIns="90488" bIns="44450">
                  <a:spAutoFit/>
                </a:bodyPr>
                <a:lstStyle/>
                <a:p>
                  <a:pPr algn="ctr" eaLnBrk="0" hangingPunct="0"/>
                  <a:r>
                    <a:rPr lang="en-US" sz="2000" b="1">
                      <a:solidFill>
                        <a:srgbClr val="006E6B"/>
                      </a:solidFill>
                      <a:latin typeface="+mj-lt"/>
                    </a:rPr>
                    <a:t>March</a:t>
                  </a:r>
                </a:p>
              </p:txBody>
            </p:sp>
          </p:grp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10511</TotalTime>
  <Words>10182</Words>
  <Application>Microsoft Office PowerPoint</Application>
  <PresentationFormat>On-screen Show (4:3)</PresentationFormat>
  <Paragraphs>1920</Paragraphs>
  <Slides>77</Slides>
  <Notes>52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77</vt:i4>
      </vt:variant>
    </vt:vector>
  </HeadingPairs>
  <TitlesOfParts>
    <vt:vector size="84" baseType="lpstr">
      <vt:lpstr>Tahoma</vt:lpstr>
      <vt:lpstr>Arial</vt:lpstr>
      <vt:lpstr>Webdings</vt:lpstr>
      <vt:lpstr>Times New Roman</vt:lpstr>
      <vt:lpstr>Courier New</vt:lpstr>
      <vt:lpstr>1_EX06PP_template</vt:lpstr>
      <vt:lpstr>QAD 2010 Template</vt:lpstr>
      <vt:lpstr>QAD Enterprise Applications Standard Edition</vt:lpstr>
      <vt:lpstr>Planning: Topics</vt:lpstr>
      <vt:lpstr>Planning: Learning Objectives</vt:lpstr>
      <vt:lpstr>Planning Overview</vt:lpstr>
      <vt:lpstr>Product Line Plan</vt:lpstr>
      <vt:lpstr>End-Item Planning: Introduction</vt:lpstr>
      <vt:lpstr>End-Item Planning: Forecasting</vt:lpstr>
      <vt:lpstr>End-Item Planning: Forecast Consumption</vt:lpstr>
      <vt:lpstr>End-Item Planning: Master Schedule</vt:lpstr>
      <vt:lpstr>Component Item Planning: MRP</vt:lpstr>
      <vt:lpstr>Item Planning Parameters</vt:lpstr>
      <vt:lpstr>Planning: Time Periods</vt:lpstr>
      <vt:lpstr>Planned Orders</vt:lpstr>
      <vt:lpstr>Planning: Action Messages</vt:lpstr>
      <vt:lpstr>Enter Forecast Item</vt:lpstr>
      <vt:lpstr>Enter Forecast Item 10-00</vt:lpstr>
      <vt:lpstr>Enter Forecast Item 10-00</vt:lpstr>
      <vt:lpstr>Forecast Consumption</vt:lpstr>
      <vt:lpstr>Enter Sales Order Line Consume Forecast</vt:lpstr>
      <vt:lpstr>Do Not Consume Forecast</vt:lpstr>
      <vt:lpstr>Review Forecast Worksheet </vt:lpstr>
      <vt:lpstr>Master Schedule Summary Item 10-00</vt:lpstr>
      <vt:lpstr>Item Planning Data: Item 10-00 </vt:lpstr>
      <vt:lpstr>Item Planning Data: Item 10-01</vt:lpstr>
      <vt:lpstr>Review Planning Data: Item 10-03</vt:lpstr>
      <vt:lpstr>Review MRP Control </vt:lpstr>
      <vt:lpstr>Regenerate Materials Plan </vt:lpstr>
      <vt:lpstr>Regenerate Materials Plan  </vt:lpstr>
      <vt:lpstr>Master Schedule Detail: Item 10-00</vt:lpstr>
      <vt:lpstr>MRP Summary Inquiry: Item 10-00</vt:lpstr>
      <vt:lpstr>MRP Detail Inquiry: Item 10-00</vt:lpstr>
      <vt:lpstr>MRP Summary Inquiry: Item 10-01</vt:lpstr>
      <vt:lpstr>MRP Detail Inquiry: Item 10-01</vt:lpstr>
      <vt:lpstr>MRP Summary Inquiry: Item 10-03</vt:lpstr>
      <vt:lpstr>MRP Detail Inquiry: Item 10-03</vt:lpstr>
      <vt:lpstr>Review MRP Action Messages</vt:lpstr>
      <vt:lpstr>Approve Planned Orders (1st Frame)</vt:lpstr>
      <vt:lpstr>Approve Planned Orders (2nd Frame)</vt:lpstr>
      <vt:lpstr>Approve Planned Orders (Approve)</vt:lpstr>
      <vt:lpstr>Review Purchase Requisition</vt:lpstr>
      <vt:lpstr>Create Purchase Order</vt:lpstr>
      <vt:lpstr>Add Purchase Order: Line 1 (10-01)</vt:lpstr>
      <vt:lpstr>Add Purchase Order: Line 1 (10-01)</vt:lpstr>
      <vt:lpstr>Add Purchase Order: Line 2 (10-02)</vt:lpstr>
      <vt:lpstr>Add Purchase Order: Line 3 (10-04)</vt:lpstr>
      <vt:lpstr>Add Purchase Order: Line 3 (10-03)</vt:lpstr>
      <vt:lpstr>Add Purchase Order: Line 3 (10-03)</vt:lpstr>
      <vt:lpstr>Receive Items (1 of 5)</vt:lpstr>
      <vt:lpstr>Receive Purchase Order (2 of 5)</vt:lpstr>
      <vt:lpstr>Receive Purchase Order (3 of 5)</vt:lpstr>
      <vt:lpstr>Receive Purchase Order (4 of 5)</vt:lpstr>
      <vt:lpstr>Receive Purchase Order (5 of 5)</vt:lpstr>
      <vt:lpstr>Planned Order Browse</vt:lpstr>
      <vt:lpstr>Approve Planned Work Orders</vt:lpstr>
      <vt:lpstr>Planned Work Order Approval: Line 1</vt:lpstr>
      <vt:lpstr>Review Work Order</vt:lpstr>
      <vt:lpstr>Verify Availability of Components </vt:lpstr>
      <vt:lpstr>Work Order Component Check</vt:lpstr>
      <vt:lpstr>Release Work Order </vt:lpstr>
      <vt:lpstr>Work Order Release/Print</vt:lpstr>
      <vt:lpstr>Work Order Routing</vt:lpstr>
      <vt:lpstr>Issue Work Order Components</vt:lpstr>
      <vt:lpstr>Report Labor</vt:lpstr>
      <vt:lpstr>Receive and Close Work Order</vt:lpstr>
      <vt:lpstr>Review MRP Summary</vt:lpstr>
      <vt:lpstr>Ship Sales Order</vt:lpstr>
      <vt:lpstr>Print Invoice</vt:lpstr>
      <vt:lpstr>Post Invoice (1 of 2)</vt:lpstr>
      <vt:lpstr>Post Invoice (2 of 2)</vt:lpstr>
      <vt:lpstr>Review Customer Account</vt:lpstr>
      <vt:lpstr>Review GL Transactions</vt:lpstr>
      <vt:lpstr>Review GL Transactions</vt:lpstr>
      <vt:lpstr>Review Balance Sheet</vt:lpstr>
      <vt:lpstr>Review Income Statement</vt:lpstr>
      <vt:lpstr>Activity</vt:lpstr>
      <vt:lpstr>Order Policy and Modifier Activity</vt:lpstr>
      <vt:lpstr>Answers: Order Policy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mdf</cp:lastModifiedBy>
  <cp:revision>548</cp:revision>
  <cp:lastPrinted>2001-05-04T21:55:40Z</cp:lastPrinted>
  <dcterms:created xsi:type="dcterms:W3CDTF">1998-03-17T23:27:45Z</dcterms:created>
  <dcterms:modified xsi:type="dcterms:W3CDTF">2011-01-10T22:15:57Z</dcterms:modified>
</cp:coreProperties>
</file>