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51" r:id="rId1"/>
    <p:sldMasterId id="2147483652" r:id="rId2"/>
    <p:sldMasterId id="2147483834" r:id="rId3"/>
  </p:sldMasterIdLst>
  <p:notesMasterIdLst>
    <p:notesMasterId r:id="rId19"/>
  </p:notesMasterIdLst>
  <p:handoutMasterIdLst>
    <p:handoutMasterId r:id="rId20"/>
  </p:handoutMasterIdLst>
  <p:sldIdLst>
    <p:sldId id="273" r:id="rId4"/>
    <p:sldId id="276" r:id="rId5"/>
    <p:sldId id="275" r:id="rId6"/>
    <p:sldId id="278" r:id="rId7"/>
    <p:sldId id="272" r:id="rId8"/>
    <p:sldId id="257" r:id="rId9"/>
    <p:sldId id="258" r:id="rId10"/>
    <p:sldId id="259" r:id="rId11"/>
    <p:sldId id="260" r:id="rId12"/>
    <p:sldId id="261" r:id="rId13"/>
    <p:sldId id="279" r:id="rId14"/>
    <p:sldId id="262" r:id="rId15"/>
    <p:sldId id="263" r:id="rId16"/>
    <p:sldId id="277" r:id="rId17"/>
    <p:sldId id="265" r:id="rId18"/>
  </p:sldIdLst>
  <p:sldSz cx="9144000" cy="6858000" type="screen4x3"/>
  <p:notesSz cx="6991350" cy="92821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800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800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800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800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C9E5"/>
    <a:srgbClr val="559FB1"/>
    <a:srgbClr val="9FD8D9"/>
    <a:srgbClr val="003366"/>
    <a:srgbClr val="D8D7D6"/>
    <a:srgbClr val="FDC1B1"/>
    <a:srgbClr val="A50021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9404" autoAdjust="0"/>
    <p:restoredTop sz="83580" autoAdjust="0"/>
  </p:normalViewPr>
  <p:slideViewPr>
    <p:cSldViewPr snapToGrid="0">
      <p:cViewPr varScale="1">
        <p:scale>
          <a:sx n="97" d="100"/>
          <a:sy n="97" d="100"/>
        </p:scale>
        <p:origin x="-102" y="-180"/>
      </p:cViewPr>
      <p:guideLst>
        <p:guide orient="horz" pos="2160"/>
        <p:guide pos="2880"/>
        <p:guide pos="361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9" d="100"/>
          <a:sy n="69" d="100"/>
        </p:scale>
        <p:origin x="-1188" y="-90"/>
      </p:cViewPr>
      <p:guideLst>
        <p:guide orient="horz" pos="2923"/>
        <p:guide pos="220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92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392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A3BBC4B3-F354-40F3-B402-945D5CA9868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4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40262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92ADED51-E767-42D7-84AA-44D932A5F16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A48D48-6A54-4EAC-A16E-62AB01A2ECFF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3174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79B3B6-6DBD-4768-9ACB-51352E0EE678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4096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40964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ACE56F-D4B2-49A4-AB70-2230066B3E32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41987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41988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BAF69B-A05F-4D1E-8B80-5FC4B99F2E27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43011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43012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3FAFA38-E63B-4798-B80E-B682582AB1BA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3277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500BDE-CE18-4E7D-A111-838717E4CC6A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3379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33796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Delete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419FF3-4455-40DE-822D-833D7CA7AFD3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34819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34820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Replace image with image on </a:t>
            </a:r>
            <a:r>
              <a:rPr lang="en-US" smtClean="0"/>
              <a:t>http://resources2.know.qad.com/TG-QuickStart-p1/g1/4810-QAD2.html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FFFBFE-5459-4F53-AD84-39B0A804EBF5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3584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35844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8FFE28F-2685-4ED2-A8C7-434FFF1D809E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36867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36868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0BE26A-B497-4329-95AA-1C115EE2FBB3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37891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37892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F8C1BD-A4D2-4F92-A262-77F835653F5B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3891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38916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DE05EF-1B24-4519-B7F0-AFD1D926DE41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3993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172DFC-83B8-4D58-98D8-674D51CE1F7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44102B-BCF7-4366-8EA2-B04F85516CB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A3823A-7D21-413A-92F6-44616265547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4FEB31-CB53-4856-9613-4E9DC1DADD5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2008-QS-OR-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2008-QS-OR-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2008-QS-OR-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2008-QS-OR-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2008-QS-OR-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2008-QS-OR-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F5B366-348C-49B9-B3F0-652A7697357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B3B028-B75E-46C3-AF2F-503A4AC1615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FE558A-6B99-4EF8-A775-7F2C161C00B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4050F9-FD7F-41E7-86C4-879D42E3722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7A29EE-9BC1-46DE-B9AC-2C9724E64B3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A5992E-E29B-4FDF-A753-50F32AE8315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69876C-53FC-4DFA-9FD0-2F0E2408CC0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26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1000" dirty="0">
                <a:solidFill>
                  <a:schemeClr val="bg2"/>
                </a:solidFill>
                <a:latin typeface="Tahoma" pitchFamily="34" charset="0"/>
              </a:rPr>
              <a:t>QAD Proprietary</a:t>
            </a:r>
          </a:p>
        </p:txBody>
      </p:sp>
      <p:pic>
        <p:nvPicPr>
          <p:cNvPr id="2053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156575" y="6648450"/>
            <a:ext cx="9874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2008-QS-OR-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607452"/>
            <a:ext cx="8460658" cy="705411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QAD Enterprise </a:t>
            </a:r>
            <a:r>
              <a:rPr lang="en-US" dirty="0" smtClean="0"/>
              <a:t>Applications Standard </a:t>
            </a:r>
            <a:r>
              <a:rPr lang="en-US" dirty="0" smtClean="0"/>
              <a:t>Edition</a:t>
            </a:r>
          </a:p>
        </p:txBody>
      </p:sp>
      <p:sp>
        <p:nvSpPr>
          <p:cNvPr id="15363" name="Rectangle 5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Organization of QAD Standard Edition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Master Data </a:t>
            </a:r>
            <a:r>
              <a:rPr lang="en-US" dirty="0" smtClean="0"/>
              <a:t>Menu</a:t>
            </a:r>
            <a:endParaRPr lang="en-US" dirty="0"/>
          </a:p>
        </p:txBody>
      </p:sp>
      <p:sp>
        <p:nvSpPr>
          <p:cNvPr id="245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QS-OR-100</a:t>
            </a:r>
          </a:p>
        </p:txBody>
      </p:sp>
      <p:pic>
        <p:nvPicPr>
          <p:cNvPr id="24580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90850" y="1179783"/>
            <a:ext cx="3162300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Additional Modules</a:t>
            </a:r>
          </a:p>
        </p:txBody>
      </p:sp>
      <p:sp>
        <p:nvSpPr>
          <p:cNvPr id="2560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QS-OR-110</a:t>
            </a:r>
          </a:p>
        </p:txBody>
      </p:sp>
      <p:pic>
        <p:nvPicPr>
          <p:cNvPr id="25604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7525" y="1273341"/>
            <a:ext cx="3028950" cy="45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Supply Chain Menu</a:t>
            </a:r>
          </a:p>
        </p:txBody>
      </p:sp>
      <p:sp>
        <p:nvSpPr>
          <p:cNvPr id="2662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QS-OR-120</a:t>
            </a:r>
          </a:p>
        </p:txBody>
      </p:sp>
      <p:pic>
        <p:nvPicPr>
          <p:cNvPr id="26628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1325" y="1238775"/>
            <a:ext cx="3181350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7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175" y="840725"/>
            <a:ext cx="7818438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User </a:t>
            </a:r>
            <a:r>
              <a:rPr lang="en-US" dirty="0" smtClean="0"/>
              <a:t>Interfaces</a:t>
            </a:r>
            <a:endParaRPr lang="en-US" dirty="0"/>
          </a:p>
        </p:txBody>
      </p:sp>
      <p:sp>
        <p:nvSpPr>
          <p:cNvPr id="27651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QS-OR-130</a:t>
            </a:r>
          </a:p>
        </p:txBody>
      </p:sp>
      <p:sp>
        <p:nvSpPr>
          <p:cNvPr id="27653" name="Text Box 7"/>
          <p:cNvSpPr txBox="1">
            <a:spLocks noChangeArrowheads="1"/>
          </p:cNvSpPr>
          <p:nvPr/>
        </p:nvSpPr>
        <p:spPr bwMode="auto">
          <a:xfrm>
            <a:off x="7054850" y="539100"/>
            <a:ext cx="892175" cy="336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sz="1600">
                <a:latin typeface="Tahoma" pitchFamily="34" charset="0"/>
              </a:rPr>
              <a:t>.NET UI</a:t>
            </a:r>
          </a:p>
        </p:txBody>
      </p:sp>
      <p:sp>
        <p:nvSpPr>
          <p:cNvPr id="27654" name="Text Box 9"/>
          <p:cNvSpPr txBox="1">
            <a:spLocks noChangeArrowheads="1"/>
          </p:cNvSpPr>
          <p:nvPr/>
        </p:nvSpPr>
        <p:spPr bwMode="auto">
          <a:xfrm>
            <a:off x="8074025" y="3536950"/>
            <a:ext cx="1292225" cy="5810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sz="1600">
                <a:latin typeface="Tahoma" pitchFamily="34" charset="0"/>
              </a:rPr>
              <a:t>Character </a:t>
            </a:r>
            <a:br>
              <a:rPr kumimoji="0" lang="en-US" sz="1600">
                <a:latin typeface="Tahoma" pitchFamily="34" charset="0"/>
              </a:rPr>
            </a:br>
            <a:r>
              <a:rPr kumimoji="0" lang="en-US" sz="1600">
                <a:latin typeface="Tahoma" pitchFamily="34" charset="0"/>
              </a:rPr>
              <a:t>Interface</a:t>
            </a:r>
          </a:p>
        </p:txBody>
      </p:sp>
      <p:pic>
        <p:nvPicPr>
          <p:cNvPr id="27655" name="Picture 12" descr="CharacterScreenIMAG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39938" y="2672700"/>
            <a:ext cx="6026150" cy="339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Maintenance Programs</a:t>
            </a:r>
          </a:p>
          <a:p>
            <a:pPr eaLnBrk="1" hangingPunct="1"/>
            <a:r>
              <a:rPr lang="en-US" smtClean="0"/>
              <a:t> Inquiry and Report Programs</a:t>
            </a:r>
          </a:p>
          <a:p>
            <a:pPr eaLnBrk="1" hangingPunct="1"/>
            <a:r>
              <a:rPr lang="en-US" smtClean="0"/>
              <a:t> Browse Programs</a:t>
            </a:r>
          </a:p>
          <a:p>
            <a:pPr eaLnBrk="1" hangingPunct="1"/>
            <a:r>
              <a:rPr lang="en-US" smtClean="0"/>
              <a:t> Transaction Programs</a:t>
            </a:r>
          </a:p>
          <a:p>
            <a:pPr eaLnBrk="1" hangingPunct="1"/>
            <a:r>
              <a:rPr lang="en-US" smtClean="0"/>
              <a:t> Utility Programs</a:t>
            </a:r>
          </a:p>
          <a:p>
            <a:pPr eaLnBrk="1" hangingPunct="1">
              <a:buFont typeface="Webdings" pitchFamily="18" charset="2"/>
              <a:buNone/>
            </a:pPr>
            <a:endParaRPr lang="en-US" smtClean="0"/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Program Types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QS-OR-140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Control Data</a:t>
            </a:r>
          </a:p>
          <a:p>
            <a:pPr eaLnBrk="1" hangingPunct="1"/>
            <a:r>
              <a:rPr lang="en-US" smtClean="0"/>
              <a:t> Transaction Data</a:t>
            </a:r>
          </a:p>
          <a:p>
            <a:pPr eaLnBrk="1" hangingPunct="1"/>
            <a:r>
              <a:rPr lang="en-US" smtClean="0"/>
              <a:t> Static Data</a:t>
            </a:r>
          </a:p>
        </p:txBody>
      </p:sp>
      <p:sp>
        <p:nvSpPr>
          <p:cNvPr id="29700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Types of Data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QS-OR-150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Menus / Modules</a:t>
            </a:r>
          </a:p>
          <a:p>
            <a:pPr eaLnBrk="1" hangingPunct="1"/>
            <a:r>
              <a:rPr lang="en-US" b="1" smtClean="0"/>
              <a:t> </a:t>
            </a:r>
            <a:r>
              <a:rPr lang="en-US" smtClean="0"/>
              <a:t>Interfaces</a:t>
            </a:r>
          </a:p>
          <a:p>
            <a:pPr eaLnBrk="1" hangingPunct="1"/>
            <a:r>
              <a:rPr lang="en-US" smtClean="0"/>
              <a:t> Program Types</a:t>
            </a:r>
          </a:p>
          <a:p>
            <a:pPr eaLnBrk="1" hangingPunct="1"/>
            <a:r>
              <a:rPr lang="en-US" smtClean="0"/>
              <a:t> Types of Data</a:t>
            </a:r>
          </a:p>
          <a:p>
            <a:pPr eaLnBrk="1" hangingPunct="1"/>
            <a:endParaRPr lang="en-US" smtClean="0"/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Topics</a:t>
            </a:r>
            <a:endParaRPr lang="en-US" sz="2400" smtClean="0">
              <a:solidFill>
                <a:schemeClr val="tx1"/>
              </a:solidFill>
            </a:endParaRP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QS-OR-020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.NET UI Menu Structure</a:t>
            </a:r>
          </a:p>
        </p:txBody>
      </p:sp>
      <p:sp>
        <p:nvSpPr>
          <p:cNvPr id="174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QS-OR-030</a:t>
            </a:r>
          </a:p>
        </p:txBody>
      </p:sp>
      <p:pic>
        <p:nvPicPr>
          <p:cNvPr id="17412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2763" y="1026155"/>
            <a:ext cx="3038475" cy="475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Selecting Menu Items</a:t>
            </a:r>
          </a:p>
        </p:txBody>
      </p:sp>
      <p:sp>
        <p:nvSpPr>
          <p:cNvPr id="184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QS-OR-040</a:t>
            </a:r>
          </a:p>
        </p:txBody>
      </p:sp>
      <p:pic>
        <p:nvPicPr>
          <p:cNvPr id="18436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175" y="1287830"/>
            <a:ext cx="8872538" cy="454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141288" y="4049713"/>
            <a:ext cx="2189162" cy="1536700"/>
          </a:xfrm>
          <a:prstGeom prst="rect">
            <a:avLst/>
          </a:prstGeom>
          <a:noFill/>
          <a:ln w="1905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Top-Level </a:t>
            </a:r>
            <a:r>
              <a:rPr lang="en-US" dirty="0" smtClean="0"/>
              <a:t>Menu</a:t>
            </a:r>
            <a:endParaRPr lang="en-US" dirty="0"/>
          </a:p>
        </p:txBody>
      </p:sp>
      <p:sp>
        <p:nvSpPr>
          <p:cNvPr id="194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QS-OR-050</a:t>
            </a:r>
          </a:p>
        </p:txBody>
      </p:sp>
      <p:pic>
        <p:nvPicPr>
          <p:cNvPr id="5530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71913" y="1428819"/>
            <a:ext cx="4929187" cy="250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</p:pic>
      <p:sp>
        <p:nvSpPr>
          <p:cNvPr id="19461" name="Rectangle 7"/>
          <p:cNvSpPr>
            <a:spLocks noChangeArrowheads="1"/>
          </p:cNvSpPr>
          <p:nvPr/>
        </p:nvSpPr>
        <p:spPr bwMode="auto">
          <a:xfrm>
            <a:off x="534988" y="1089094"/>
            <a:ext cx="2184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kumimoji="0" lang="en-US" sz="1600" b="1">
                <a:solidFill>
                  <a:srgbClr val="003366"/>
                </a:solidFill>
                <a:latin typeface="Arial" charset="0"/>
              </a:rPr>
              <a:t>.NET UI</a:t>
            </a:r>
          </a:p>
        </p:txBody>
      </p:sp>
      <p:sp>
        <p:nvSpPr>
          <p:cNvPr id="19462" name="Rectangle 9"/>
          <p:cNvSpPr>
            <a:spLocks noChangeArrowheads="1"/>
          </p:cNvSpPr>
          <p:nvPr/>
        </p:nvSpPr>
        <p:spPr bwMode="auto">
          <a:xfrm>
            <a:off x="3868738" y="1060519"/>
            <a:ext cx="2184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kumimoji="0" lang="en-US" sz="1600" b="1">
                <a:solidFill>
                  <a:srgbClr val="003366"/>
                </a:solidFill>
                <a:latin typeface="Arial" charset="0"/>
              </a:rPr>
              <a:t>Character</a:t>
            </a:r>
          </a:p>
        </p:txBody>
      </p:sp>
      <p:pic>
        <p:nvPicPr>
          <p:cNvPr id="19463" name="Picture 7" descr="Region Capture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3863" y="1411356"/>
            <a:ext cx="2828925" cy="453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Distribution </a:t>
            </a:r>
            <a:r>
              <a:rPr lang="en-US" dirty="0" smtClean="0"/>
              <a:t>Menu</a:t>
            </a:r>
            <a:endParaRPr lang="en-US" dirty="0"/>
          </a:p>
        </p:txBody>
      </p:sp>
      <p:sp>
        <p:nvSpPr>
          <p:cNvPr id="204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QS-OR-060</a:t>
            </a:r>
          </a:p>
        </p:txBody>
      </p:sp>
      <p:pic>
        <p:nvPicPr>
          <p:cNvPr id="20484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1325" y="1229610"/>
            <a:ext cx="3181350" cy="452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Manufacturing </a:t>
            </a:r>
            <a:r>
              <a:rPr lang="en-US" dirty="0" smtClean="0"/>
              <a:t>Menu</a:t>
            </a:r>
            <a:endParaRPr lang="en-US" dirty="0"/>
          </a:p>
        </p:txBody>
      </p:sp>
      <p:sp>
        <p:nvSpPr>
          <p:cNvPr id="215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QS-OR-070</a:t>
            </a:r>
          </a:p>
        </p:txBody>
      </p:sp>
      <p:pic>
        <p:nvPicPr>
          <p:cNvPr id="21508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86715" y="1240056"/>
            <a:ext cx="3009900" cy="456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Financials </a:t>
            </a:r>
            <a:r>
              <a:rPr lang="en-US" dirty="0" smtClean="0"/>
              <a:t>Menu</a:t>
            </a:r>
            <a:endParaRPr lang="en-US" dirty="0"/>
          </a:p>
        </p:txBody>
      </p:sp>
      <p:sp>
        <p:nvSpPr>
          <p:cNvPr id="225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QS-OR-080</a:t>
            </a:r>
          </a:p>
        </p:txBody>
      </p:sp>
      <p:pic>
        <p:nvPicPr>
          <p:cNvPr id="22532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7050" y="1236626"/>
            <a:ext cx="3009900" cy="457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Customer Services </a:t>
            </a:r>
            <a:r>
              <a:rPr lang="en-US" dirty="0" smtClean="0"/>
              <a:t>Menu</a:t>
            </a:r>
            <a:endParaRPr lang="en-US" dirty="0"/>
          </a:p>
        </p:txBody>
      </p:sp>
      <p:sp>
        <p:nvSpPr>
          <p:cNvPr id="235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QS-OR-090</a:t>
            </a:r>
          </a:p>
        </p:txBody>
      </p:sp>
      <p:pic>
        <p:nvPicPr>
          <p:cNvPr id="23556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2288" y="1243538"/>
            <a:ext cx="3019425" cy="45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G:\train\eLearning\Development\Gage\HardCopy\QuickStart\slides\1_QS-Intro.ppt</Template>
  <TotalTime>1352</TotalTime>
  <Words>126</Words>
  <Application>Microsoft Office PowerPoint</Application>
  <PresentationFormat>On-screen Show (4:3)</PresentationFormat>
  <Paragraphs>60</Paragraphs>
  <Slides>15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Verdana</vt:lpstr>
      <vt:lpstr>Arial</vt:lpstr>
      <vt:lpstr>Times New Roman</vt:lpstr>
      <vt:lpstr>Tahoma</vt:lpstr>
      <vt:lpstr>Webdings</vt:lpstr>
      <vt:lpstr>Custom Design</vt:lpstr>
      <vt:lpstr>1_EX06PP_template</vt:lpstr>
      <vt:lpstr>QAD 2010 Template</vt:lpstr>
      <vt:lpstr>QAD Enterprise Applications Standard Edition</vt:lpstr>
      <vt:lpstr>Topics</vt:lpstr>
      <vt:lpstr>.NET UI Menu Structure</vt:lpstr>
      <vt:lpstr>Selecting Menu Items</vt:lpstr>
      <vt:lpstr>Top-Level Menu</vt:lpstr>
      <vt:lpstr>Distribution Menu</vt:lpstr>
      <vt:lpstr>Manufacturing Menu</vt:lpstr>
      <vt:lpstr>Financials Menu</vt:lpstr>
      <vt:lpstr>Customer Services Menu</vt:lpstr>
      <vt:lpstr>Master Data Menu</vt:lpstr>
      <vt:lpstr>Additional Modules</vt:lpstr>
      <vt:lpstr>Supply Chain Menu</vt:lpstr>
      <vt:lpstr>User Interfaces</vt:lpstr>
      <vt:lpstr>Program Types</vt:lpstr>
      <vt:lpstr>Types of Data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gzr</dc:creator>
  <cp:lastModifiedBy>mdf</cp:lastModifiedBy>
  <cp:revision>89</cp:revision>
  <cp:lastPrinted>2001-05-04T21:54:51Z</cp:lastPrinted>
  <dcterms:created xsi:type="dcterms:W3CDTF">2000-12-19T18:35:23Z</dcterms:created>
  <dcterms:modified xsi:type="dcterms:W3CDTF">2011-01-10T16:15:21Z</dcterms:modified>
</cp:coreProperties>
</file>